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2" r:id="rId2"/>
    <p:sldMasterId id="2147483678" r:id="rId3"/>
    <p:sldMasterId id="2147483757" r:id="rId4"/>
  </p:sldMasterIdLst>
  <p:notesMasterIdLst>
    <p:notesMasterId r:id="rId78"/>
  </p:notesMasterIdLst>
  <p:handoutMasterIdLst>
    <p:handoutMasterId r:id="rId79"/>
  </p:handoutMasterIdLst>
  <p:sldIdLst>
    <p:sldId id="321" r:id="rId5"/>
    <p:sldId id="345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46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7" r:id="rId25"/>
    <p:sldId id="348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49" r:id="rId36"/>
    <p:sldId id="350" r:id="rId37"/>
    <p:sldId id="372" r:id="rId38"/>
    <p:sldId id="373" r:id="rId39"/>
    <p:sldId id="374" r:id="rId40"/>
    <p:sldId id="366" r:id="rId41"/>
    <p:sldId id="367" r:id="rId42"/>
    <p:sldId id="368" r:id="rId43"/>
    <p:sldId id="369" r:id="rId44"/>
    <p:sldId id="370" r:id="rId45"/>
    <p:sldId id="371" r:id="rId46"/>
    <p:sldId id="351" r:id="rId47"/>
    <p:sldId id="352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53" r:id="rId68"/>
    <p:sldId id="354" r:id="rId69"/>
    <p:sldId id="394" r:id="rId70"/>
    <p:sldId id="395" r:id="rId71"/>
    <p:sldId id="396" r:id="rId72"/>
    <p:sldId id="397" r:id="rId73"/>
    <p:sldId id="400" r:id="rId74"/>
    <p:sldId id="401" r:id="rId75"/>
    <p:sldId id="402" r:id="rId76"/>
    <p:sldId id="399" r:id="rId77"/>
  </p:sldIdLst>
  <p:sldSz cx="12192000" cy="6858000"/>
  <p:notesSz cx="6854825" cy="9985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D3FF"/>
    <a:srgbClr val="F3622C"/>
    <a:srgbClr val="7F007D"/>
    <a:srgbClr val="004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7367" autoAdjust="0"/>
  </p:normalViewPr>
  <p:slideViewPr>
    <p:cSldViewPr snapToGrid="0" showGuides="1">
      <p:cViewPr varScale="1">
        <p:scale>
          <a:sx n="65" d="100"/>
          <a:sy n="65" d="100"/>
        </p:scale>
        <p:origin x="1358" y="53"/>
      </p:cViewPr>
      <p:guideLst>
        <p:guide orient="horz" pos="4088"/>
        <p:guide pos="3840"/>
        <p:guide pos="7446"/>
        <p:guide orient="horz" pos="210"/>
      </p:guideLst>
    </p:cSldViewPr>
  </p:slideViewPr>
  <p:outlineViewPr>
    <p:cViewPr>
      <p:scale>
        <a:sx n="33" d="100"/>
        <a:sy n="33" d="100"/>
      </p:scale>
      <p:origin x="0" y="-729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20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424" cy="5010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2815" y="0"/>
            <a:ext cx="2970424" cy="5010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95379-1203-4B1D-94FC-D4D0F52F1E5F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84374"/>
            <a:ext cx="2970424" cy="5010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2815" y="9484374"/>
            <a:ext cx="2970424" cy="5010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6EEC5-59A6-454E-93DD-6473A176B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8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424" cy="5010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2815" y="0"/>
            <a:ext cx="2970424" cy="5010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A0D16-891E-4CAD-9077-149658A39E59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5991225" cy="337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483" y="4805462"/>
            <a:ext cx="5483860" cy="39317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84374"/>
            <a:ext cx="2970424" cy="5010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2815" y="9484374"/>
            <a:ext cx="2970424" cy="5010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A9C37-A2FB-4AC2-AA91-AF6E9013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3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Replace with trainer photo and details of name, job title and email</a:t>
            </a:r>
          </a:p>
          <a:p>
            <a:endParaRPr lang="en-GB" dirty="0"/>
          </a:p>
          <a:p>
            <a:r>
              <a:rPr lang="en-GB" dirty="0"/>
              <a:t>Intro slides should be covered in less than 30 </a:t>
            </a:r>
            <a:r>
              <a:rPr lang="en-GB" dirty="0" err="1"/>
              <a:t>mins</a:t>
            </a:r>
            <a:r>
              <a:rPr lang="en-GB" dirty="0"/>
              <a:t>, ideally 20 </a:t>
            </a:r>
            <a:r>
              <a:rPr lang="en-GB" dirty="0" err="1"/>
              <a:t>mins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Add dates </a:t>
            </a:r>
          </a:p>
          <a:p>
            <a:r>
              <a:rPr lang="en-GB" dirty="0"/>
              <a:t>Has start and end times but discuss break options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A9C37-A2FB-4AC2-AA91-AF6E90133E5E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Slide Image Placeholder 6">
            <a:extLst>
              <a:ext uri="{FF2B5EF4-FFF2-40B4-BE49-F238E27FC236}">
                <a16:creationId xmlns:a16="http://schemas.microsoft.com/office/drawing/2014/main" id="{34330C0F-B562-4462-8544-12C691517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264101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A9C37-A2FB-4AC2-AA91-AF6E90133E5E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74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0108" y="0"/>
            <a:ext cx="8222211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40000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525" y="365125"/>
            <a:ext cx="3671887" cy="37368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18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Sidebar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65125"/>
            <a:ext cx="6733684" cy="60522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0"/>
            </a:lvl1pPr>
            <a:lvl2pPr marL="180000" indent="-180000">
              <a:buFont typeface="Arial" panose="020B0604020202020204" pitchFamily="34" charset="0"/>
              <a:buChar char="•"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218" y="365125"/>
            <a:ext cx="3468298" cy="37368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327195" y="4606108"/>
            <a:ext cx="2293146" cy="1326143"/>
            <a:chOff x="7799133" y="1870745"/>
            <a:chExt cx="1010349" cy="584292"/>
          </a:xfrm>
          <a:solidFill>
            <a:srgbClr val="FF004C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-11069" y="5042941"/>
            <a:ext cx="2506981" cy="126517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5374222"/>
            <a:ext cx="2506981" cy="126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09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139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73063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867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854197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56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847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10396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027" y="536783"/>
            <a:ext cx="2127213" cy="1197621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237213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24705" y="5237213"/>
            <a:ext cx="3978275" cy="12557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Trainer name Trainer name </a:t>
            </a:r>
          </a:p>
          <a:p>
            <a:r>
              <a:rPr lang="en-GB" dirty="0"/>
              <a:t>Job title</a:t>
            </a:r>
          </a:p>
          <a:p>
            <a:r>
              <a:rPr lang="en-GB" dirty="0"/>
              <a:t>Relevant certifications</a:t>
            </a:r>
          </a:p>
          <a:p>
            <a:r>
              <a:rPr lang="en-GB" dirty="0"/>
              <a:t>Email address, etc…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856395"/>
            <a:ext cx="7552267" cy="13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74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30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5164" y="490450"/>
            <a:ext cx="6206836" cy="638891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7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59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Sidebar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365125"/>
            <a:ext cx="3468298" cy="37368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65125"/>
            <a:ext cx="6733684" cy="60522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0"/>
            </a:lvl1pPr>
            <a:lvl2pPr marL="180000" indent="-180000">
              <a:buFont typeface="Arial" panose="020B0604020202020204" pitchFamily="34" charset="0"/>
              <a:buChar char="•"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6065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bar Arrow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none" baseline="0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93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0108" y="0"/>
            <a:ext cx="8222211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40000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525" y="365125"/>
            <a:ext cx="3671887" cy="37368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96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3249780"/>
            <a:ext cx="5967455" cy="285925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5759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97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5" userDrawn="1">
          <p15:clr>
            <a:srgbClr val="FBAE40"/>
          </p15:clr>
        </p15:guide>
        <p15:guide id="2" pos="36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224377"/>
            <a:ext cx="5797612" cy="2396903"/>
            <a:chOff x="1320045" y="4580698"/>
            <a:chExt cx="3312434" cy="1370734"/>
          </a:xfrm>
          <a:solidFill>
            <a:srgbClr val="28CFF9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69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5" userDrawn="1">
          <p15:clr>
            <a:srgbClr val="FBAE40"/>
          </p15:clr>
        </p15:guide>
        <p15:guide id="2" pos="36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F3622C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7200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285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7200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82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Sidebar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365125"/>
            <a:ext cx="3468298" cy="37368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65125"/>
            <a:ext cx="6733684" cy="60522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0"/>
            </a:lvl1pPr>
            <a:lvl2pPr marL="180000" indent="-180000">
              <a:buFont typeface="Arial" panose="020B0604020202020204" pitchFamily="34" charset="0"/>
              <a:buChar char="•"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5668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Sidebar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030515"/>
            <a:ext cx="2361189" cy="132089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5379138"/>
            <a:ext cx="2746241" cy="1332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1534165" y="4568506"/>
            <a:ext cx="2424152" cy="1401684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60218" y="365125"/>
            <a:ext cx="3468298" cy="37368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65125"/>
            <a:ext cx="6733684" cy="60522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0"/>
            </a:lvl1pPr>
            <a:lvl2pPr marL="180000" indent="-180000">
              <a:buFont typeface="Arial" panose="020B0604020202020204" pitchFamily="34" charset="0"/>
              <a:buChar char="•"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86734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Sideba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0218" y="365125"/>
            <a:ext cx="3468298" cy="37368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65125"/>
            <a:ext cx="6733684" cy="60522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0"/>
            </a:lvl1pPr>
            <a:lvl2pPr marL="180000" indent="-180000">
              <a:buFont typeface="Arial" panose="020B0604020202020204" pitchFamily="34" charset="0"/>
              <a:buChar char="•"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84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4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3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66" userDrawn="1">
          <p15:clr>
            <a:srgbClr val="F26B43"/>
          </p15:clr>
        </p15:guide>
        <p15:guide id="3" pos="247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45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12" r:id="rId5"/>
    <p:sldLayoutId id="2147483713" r:id="rId6"/>
    <p:sldLayoutId id="2147483714" r:id="rId7"/>
    <p:sldLayoutId id="2147483715" r:id="rId8"/>
    <p:sldLayoutId id="2147483708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18" y="365125"/>
            <a:ext cx="114715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18" y="1825625"/>
            <a:ext cx="11471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13985" y="6311899"/>
            <a:ext cx="1217797" cy="32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554F-2335-4EBA-A5CB-7E6DBA707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5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815" r:id="rId2"/>
    <p:sldLayoutId id="2147483699" r:id="rId3"/>
    <p:sldLayoutId id="2147483724" r:id="rId4"/>
    <p:sldLayoutId id="2147483816" r:id="rId5"/>
    <p:sldLayoutId id="214748381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212B6014-B4C6-4FE4-AFC5-8DF5516F4E9B}" type="datetimeFigureOut">
              <a:rPr lang="en-GB" smtClean="0">
                <a:solidFill>
                  <a:srgbClr val="004050">
                    <a:tint val="75000"/>
                  </a:srgbClr>
                </a:solidFill>
              </a:rPr>
              <a:pPr/>
              <a:t>18/02/2023</a:t>
            </a:fld>
            <a:endParaRPr lang="en-GB" dirty="0">
              <a:solidFill>
                <a:srgbClr val="00405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endParaRPr lang="en-GB" dirty="0">
              <a:solidFill>
                <a:srgbClr val="00405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3CB6CFFC-8213-48C9-8692-0F447323F3DE}" type="slidenum">
              <a:rPr lang="en-GB" smtClean="0">
                <a:solidFill>
                  <a:srgbClr val="00405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004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0544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Clr>
          <a:schemeClr val="tx1"/>
        </a:buClr>
        <a:buSzPct val="115000"/>
        <a:buFont typeface="Montserrat" panose="00000500000000000000" pitchFamily="2" charset="0"/>
        <a:buChar char="→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Clr>
          <a:schemeClr val="tx1"/>
        </a:buClr>
        <a:buSzPct val="125000"/>
        <a:buFont typeface="Montserrat" panose="00000500000000000000" pitchFamily="2" charset="0"/>
        <a:buChar char="→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Clr>
          <a:schemeClr val="tx1"/>
        </a:buClr>
        <a:buSzPct val="120000"/>
        <a:buFont typeface="Montserrat" panose="00000500000000000000" pitchFamily="2" charset="0"/>
        <a:buChar char="→"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Clr>
          <a:schemeClr val="tx1"/>
        </a:buClr>
        <a:buSzPct val="120000"/>
        <a:buFont typeface="Montserrat" panose="00000500000000000000" pitchFamily="2" charset="0"/>
        <a:buChar char="→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Clr>
          <a:schemeClr val="tx1"/>
        </a:buClr>
        <a:buSzPct val="125000"/>
        <a:buFont typeface="Montserrat" panose="00000500000000000000" pitchFamily="2" charset="0"/>
        <a:buChar char="→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3752" y="1766722"/>
            <a:ext cx="9563815" cy="2277604"/>
          </a:xfrm>
        </p:spPr>
        <p:txBody>
          <a:bodyPr/>
          <a:lstStyle/>
          <a:p>
            <a:r>
              <a:rPr lang="en-GB" dirty="0" err="1"/>
              <a:t>bcs</a:t>
            </a:r>
            <a:r>
              <a:rPr lang="en-GB" dirty="0"/>
              <a:t> methodologies Quizzes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CDB7A0-CBEA-B53A-5570-F99B61E2A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3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8 - 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Project Sponsor is the main link between the?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 and Project Manager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 and Team Managers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 and External Stakeholders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 and Internal Stakeholders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1678E3-22A8-F63A-9B7E-629859D174FC}"/>
              </a:ext>
            </a:extLst>
          </p:cNvPr>
          <p:cNvSpPr/>
          <p:nvPr/>
        </p:nvSpPr>
        <p:spPr>
          <a:xfrm>
            <a:off x="4616693" y="3298623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8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9 - 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 an Agile / Scrum Team who is responsible for capturing and prioritising requirements?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Scrum Team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Technical Expert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DE5A1E-EEF5-6E3C-BD7D-443F7E2A8967}"/>
              </a:ext>
            </a:extLst>
          </p:cNvPr>
          <p:cNvSpPr/>
          <p:nvPr/>
        </p:nvSpPr>
        <p:spPr>
          <a:xfrm>
            <a:off x="4814401" y="3502344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3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10 - 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is NOT a feature of a Scrum Team?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Self organising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Cross functional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Focus on regular delivery of product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Only do development work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3673AF-6FCB-5936-828D-4A179BC13B9A}"/>
              </a:ext>
            </a:extLst>
          </p:cNvPr>
          <p:cNvSpPr/>
          <p:nvPr/>
        </p:nvSpPr>
        <p:spPr>
          <a:xfrm>
            <a:off x="4814401" y="4626815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58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C506DA-B3EB-E797-91E6-D0C004E4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333333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2 -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59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1 - Quiz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IT Architecture does NOT include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0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Structural features of a system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0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Style guides for system construction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0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Governance on how a system is designed and built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0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Programming and documentation standards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89053-B4F5-9BE2-17B1-C30D065C185C}"/>
              </a:ext>
            </a:extLst>
          </p:cNvPr>
          <p:cNvSpPr/>
          <p:nvPr/>
        </p:nvSpPr>
        <p:spPr>
          <a:xfrm>
            <a:off x="4814401" y="470095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92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5814" y="121498"/>
            <a:ext cx="7600339" cy="6052299"/>
          </a:xfrm>
        </p:spPr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Enterprise Architecture in comparison with System Architecture?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Covers a longer time period and addresses all IT systems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Is lower level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Is less abstract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Is less coarse-grained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79EC62-3820-6F8F-951D-839FCFAD9886}"/>
              </a:ext>
            </a:extLst>
          </p:cNvPr>
          <p:cNvSpPr/>
          <p:nvPr/>
        </p:nvSpPr>
        <p:spPr>
          <a:xfrm>
            <a:off x="4369555" y="3032790"/>
            <a:ext cx="7600339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8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3 -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four main architectural domains are?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Business, Data, Applications and Technology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Business, People, Applications and Technology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Business, Data, Applications and Time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Business, Data, Automation and Technology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F18E72-2576-6067-5323-957F3039D58F}"/>
              </a:ext>
            </a:extLst>
          </p:cNvPr>
          <p:cNvSpPr/>
          <p:nvPr/>
        </p:nvSpPr>
        <p:spPr>
          <a:xfrm>
            <a:off x="5037138" y="3069865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9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4 -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Architectural Domain cover Databases, File / Directory Management, Security and Networks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E2575F-1FD6-662E-D7C3-46867FA8A3C9}"/>
              </a:ext>
            </a:extLst>
          </p:cNvPr>
          <p:cNvSpPr/>
          <p:nvPr/>
        </p:nvSpPr>
        <p:spPr>
          <a:xfrm>
            <a:off x="4814401" y="4787455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37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5 -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key objective of Enterprise Architecture is to?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Align business strategy with IT investment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Provide a shorter term tactical focus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Drive and control the detailed design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Determine business process and data requirements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6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E7F28-1042-D1DE-37A8-AC2EB1F08491}"/>
              </a:ext>
            </a:extLst>
          </p:cNvPr>
          <p:cNvSpPr/>
          <p:nvPr/>
        </p:nvSpPr>
        <p:spPr>
          <a:xfrm>
            <a:off x="4826758" y="2526163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21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8" y="329955"/>
            <a:ext cx="6733684" cy="6052299"/>
          </a:xfrm>
        </p:spPr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6 -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Good design will?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Allow a flexible agile response to change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Be more costly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Make it more difficult to modify IT systems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Increase the use of Commercial Off the Shelf (COTS) packages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FC16C9-3014-5446-87F2-DD04B6B689CD}"/>
              </a:ext>
            </a:extLst>
          </p:cNvPr>
          <p:cNvSpPr/>
          <p:nvPr/>
        </p:nvSpPr>
        <p:spPr>
          <a:xfrm>
            <a:off x="4789687" y="2854865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9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C506DA-B3EB-E797-91E6-D0C004E4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333333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 Roles and Responsibilities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86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6154" y="365125"/>
            <a:ext cx="7374668" cy="6052299"/>
          </a:xfrm>
        </p:spPr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7 -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An integrated design approach requires the use of?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Just an Enterprise Architecture framework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Just a recognised System Development Lifecycle (SDLC)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Both a Enterprise Architecture framework and recognised SDLC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D. Neither</a:t>
            </a:r>
            <a:endParaRPr lang="en-GB" dirty="0"/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CE5AC0-80C5-A081-7920-F232954E0095}"/>
              </a:ext>
            </a:extLst>
          </p:cNvPr>
          <p:cNvSpPr/>
          <p:nvPr/>
        </p:nvSpPr>
        <p:spPr>
          <a:xfrm>
            <a:off x="4320127" y="3835981"/>
            <a:ext cx="6726814" cy="896657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73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C506DA-B3EB-E797-91E6-D0C004E4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333333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800" b="1" dirty="0">
                <a:solidFill>
                  <a:srgbClr val="333333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SDLC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436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1 - 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process of taking requirements through stages to build a system is known as?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Systems Development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b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7F8013-868F-D81A-A856-3DCEBD1CE475}"/>
              </a:ext>
            </a:extLst>
          </p:cNvPr>
          <p:cNvSpPr/>
          <p:nvPr/>
        </p:nvSpPr>
        <p:spPr>
          <a:xfrm>
            <a:off x="4937968" y="2995249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62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Systems Development can apply to?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F5F72B-CEE1-E000-6170-68E404301D9D}"/>
              </a:ext>
            </a:extLst>
          </p:cNvPr>
          <p:cNvSpPr/>
          <p:nvPr/>
        </p:nvSpPr>
        <p:spPr>
          <a:xfrm>
            <a:off x="4802044" y="3737130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3 -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Feasibility Study or Initiation stage of Systems Development answers the question?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Why do we need the system?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What does the system need to do?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How will the system be built?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Checks the system does what it should do?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3408A-44BF-6E48-366E-10550D03AD06}"/>
              </a:ext>
            </a:extLst>
          </p:cNvPr>
          <p:cNvSpPr/>
          <p:nvPr/>
        </p:nvSpPr>
        <p:spPr>
          <a:xfrm>
            <a:off x="4814401" y="2946291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22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4 -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What is the name of the stage where technical components are created, procured or configured?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All three!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58B3A-D953-BBC6-2190-B422A006BFDE}"/>
              </a:ext>
            </a:extLst>
          </p:cNvPr>
          <p:cNvSpPr/>
          <p:nvPr/>
        </p:nvSpPr>
        <p:spPr>
          <a:xfrm>
            <a:off x="4814401" y="450324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8" y="329955"/>
            <a:ext cx="6733684" cy="6052299"/>
          </a:xfrm>
        </p:spPr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5 -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What type of SDLC has defined sequential stages and tasks?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Evolutionary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Iterative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Spiral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61055C-53A9-960B-2C61-DF38E8FB3279}"/>
              </a:ext>
            </a:extLst>
          </p:cNvPr>
          <p:cNvSpPr/>
          <p:nvPr/>
        </p:nvSpPr>
        <p:spPr>
          <a:xfrm>
            <a:off x="4814401" y="2884512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5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6 - 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is NOT a reason for using a linear type of SDLC?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Requirements well understood and stable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Comprehensive documentation required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Need to closely control scope and cost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High business and technical risk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C34E53-063F-460F-1342-442D218952A3}"/>
              </a:ext>
            </a:extLst>
          </p:cNvPr>
          <p:cNvSpPr/>
          <p:nvPr/>
        </p:nvSpPr>
        <p:spPr>
          <a:xfrm>
            <a:off x="4814401" y="4379679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7 -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weakness of an SDLC with an evolutionary approach is?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Early delivery of value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Minimise risk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Increased collaboration with business / customer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Danger of scope creep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29922-F719-CFD2-66CA-2A8CA79064E6}"/>
              </a:ext>
            </a:extLst>
          </p:cNvPr>
          <p:cNvSpPr/>
          <p:nvPr/>
        </p:nvSpPr>
        <p:spPr>
          <a:xfrm>
            <a:off x="4814401" y="4503246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80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8 -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is an example of an systems development lifecycle with defined testing stages?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V-Model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Iterative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841F9F-87D3-98F6-37D9-EDD6A4ACC5D5}"/>
              </a:ext>
            </a:extLst>
          </p:cNvPr>
          <p:cNvSpPr/>
          <p:nvPr/>
        </p:nvSpPr>
        <p:spPr>
          <a:xfrm>
            <a:off x="4814401" y="3440565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8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- Quiz 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Project Sponsor is an example of a?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 Stakeholder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Project Stakeholder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External Stakeholder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Not a Stakeholder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73D79-4765-F8A0-9A84-3EDE73003E5D}"/>
              </a:ext>
            </a:extLst>
          </p:cNvPr>
          <p:cNvSpPr/>
          <p:nvPr/>
        </p:nvSpPr>
        <p:spPr>
          <a:xfrm>
            <a:off x="4750232" y="2995249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9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9 -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SDLC is 'best' for a simple problem with stable requirements and need for documentation?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Spiral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Iterative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2E7193-A8A3-8FB5-0D66-EE0CF327A843}"/>
              </a:ext>
            </a:extLst>
          </p:cNvPr>
          <p:cNvSpPr/>
          <p:nvPr/>
        </p:nvSpPr>
        <p:spPr>
          <a:xfrm>
            <a:off x="4814401" y="297100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2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10 -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logical and physical data model will be a deliverable from which SDLC stage?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Feasibility Study (Initiation)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Requirements Engineering (Analysis)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GB" dirty="0"/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B4275-9151-5E0E-4741-17436948EA6F}"/>
              </a:ext>
            </a:extLst>
          </p:cNvPr>
          <p:cNvSpPr/>
          <p:nvPr/>
        </p:nvSpPr>
        <p:spPr>
          <a:xfrm>
            <a:off x="4814401" y="4317894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30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C506DA-B3EB-E797-91E6-D0C004E4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333333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4- Development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229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1 - 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is NOT a typical need for bespoke development?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Software that supports exact business requirements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Software that supports unique business processes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Software that supports business value creation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Software that supports routine business processes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94B68-E682-670B-4044-99E6F2A472F9}"/>
              </a:ext>
            </a:extLst>
          </p:cNvPr>
          <p:cNvSpPr/>
          <p:nvPr/>
        </p:nvSpPr>
        <p:spPr>
          <a:xfrm>
            <a:off x="4814401" y="4354965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What does COTS stands for?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Commercial off the Shelf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Customer off the Shelf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Computer off the Shelf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Cloud off the shelf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1171F-5EFB-2959-47D9-0939CD0D332F}"/>
              </a:ext>
            </a:extLst>
          </p:cNvPr>
          <p:cNvSpPr/>
          <p:nvPr/>
        </p:nvSpPr>
        <p:spPr>
          <a:xfrm>
            <a:off x="4814401" y="3008080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0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3 -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is a disadvantage of bespoke development?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Designed and built to meet exact business requirements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Only paying for features that are required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Can provide a competitive advantage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More expensive to build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7A687-7D29-1AE9-90A5-8A5B70771478}"/>
              </a:ext>
            </a:extLst>
          </p:cNvPr>
          <p:cNvSpPr/>
          <p:nvPr/>
        </p:nvSpPr>
        <p:spPr>
          <a:xfrm>
            <a:off x="4814401" y="446617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71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4 -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value of the Agile Manifesto is correct?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Individuals and interactions over processes and tools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Comprehensive documentation over working software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Contract negotiation over customer collaboration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Following a plan over responding to change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8F4A39-C97B-E8AE-23D2-3E475C54C8CB}"/>
              </a:ext>
            </a:extLst>
          </p:cNvPr>
          <p:cNvSpPr/>
          <p:nvPr/>
        </p:nvSpPr>
        <p:spPr>
          <a:xfrm>
            <a:off x="4937969" y="2427314"/>
            <a:ext cx="6603242" cy="67423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5 -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is an advantage of Agile?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Earlier delivery of working software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Easier to manage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Control of scope creep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Suitable for projects with a strict contract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C6C6D9-0035-020C-5BE1-4A603A8B8F7C}"/>
              </a:ext>
            </a:extLst>
          </p:cNvPr>
          <p:cNvSpPr/>
          <p:nvPr/>
        </p:nvSpPr>
        <p:spPr>
          <a:xfrm>
            <a:off x="4863828" y="3032320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6 -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With Evolutionary delivery how often can an iteration be deployed?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As agreed with the business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C63804-DA8F-513E-81C5-4717AE2D62E1}"/>
              </a:ext>
            </a:extLst>
          </p:cNvPr>
          <p:cNvSpPr/>
          <p:nvPr/>
        </p:nvSpPr>
        <p:spPr>
          <a:xfrm>
            <a:off x="4814401" y="4775099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01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7 -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is NOT an example of a prototype?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Sample screen / report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Demonstration software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Working software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Design document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DC52A2-F448-498A-1BAF-EEE4A67E2638}"/>
              </a:ext>
            </a:extLst>
          </p:cNvPr>
          <p:cNvSpPr/>
          <p:nvPr/>
        </p:nvSpPr>
        <p:spPr>
          <a:xfrm>
            <a:off x="4863828" y="4305541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9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2 - 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Customer is an example of a?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 Stakeholder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Project Stakeholder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External Stakeholder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Not a Stakeholder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B374D4-2D9E-4045-2418-2A52F72B3D83}"/>
              </a:ext>
            </a:extLst>
          </p:cNvPr>
          <p:cNvSpPr/>
          <p:nvPr/>
        </p:nvSpPr>
        <p:spPr>
          <a:xfrm>
            <a:off x="4690834" y="3601206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8 -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is NOT true of a component?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Reusable program building block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Can be combined to build applications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External specification independent of internal working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Must be created by bespoke internal development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408DC-BB98-2304-7562-01CEDB95823D}"/>
              </a:ext>
            </a:extLst>
          </p:cNvPr>
          <p:cNvSpPr/>
          <p:nvPr/>
        </p:nvSpPr>
        <p:spPr>
          <a:xfrm>
            <a:off x="4876185" y="4256114"/>
            <a:ext cx="6733684" cy="9831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9 -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An advantage of a Software Package Solution is?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Cost, time and quality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100% fit to requirements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Financial stability of vendor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5DBA94-8D33-5153-E3E1-9FBA6A475A5F}"/>
              </a:ext>
            </a:extLst>
          </p:cNvPr>
          <p:cNvSpPr/>
          <p:nvPr/>
        </p:nvSpPr>
        <p:spPr>
          <a:xfrm>
            <a:off x="4863828" y="2760946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10 -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typical Enterprise Resource Planning (ERP) system will NOT support?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Customer Relationship Management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Human Resource Management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Supply Chain Management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Unique requirements of a specific business sector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A8C3B-AF19-7C5C-DEA5-1CFAD816BA42}"/>
              </a:ext>
            </a:extLst>
          </p:cNvPr>
          <p:cNvSpPr/>
          <p:nvPr/>
        </p:nvSpPr>
        <p:spPr>
          <a:xfrm>
            <a:off x="4814400" y="4700957"/>
            <a:ext cx="6956421" cy="61244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C506DA-B3EB-E797-91E6-D0C004E4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333333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5-Requirements Engineering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892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1 - 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requirement is?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condition needed by a user to solve a problem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capability to satisfy a contract or specification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feature the business needs the system to provide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specification of what should be implemented</a:t>
            </a:r>
          </a:p>
          <a:p>
            <a:pPr marL="57150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B0FD49-6AB2-C8BA-C4FD-8266DE5BA520}"/>
              </a:ext>
            </a:extLst>
          </p:cNvPr>
          <p:cNvSpPr/>
          <p:nvPr/>
        </p:nvSpPr>
        <p:spPr>
          <a:xfrm>
            <a:off x="4814401" y="4836882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62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What is the typical order of the key processes in Requirement Engineering?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Elicitation / Analysis / Validation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Elicitation / Validation / Analysis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Analysis / Validation / Elicitation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Validation / Analysis / Elicitation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59B984-6C37-7F63-F7AC-F0DE41DEEB7B}"/>
              </a:ext>
            </a:extLst>
          </p:cNvPr>
          <p:cNvSpPr/>
          <p:nvPr/>
        </p:nvSpPr>
        <p:spPr>
          <a:xfrm>
            <a:off x="4690833" y="3212124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9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3 -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What processes support Requirements Engineering?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228600" fontAlgn="base">
              <a:lnSpc>
                <a:spcPct val="107000"/>
              </a:lnSpc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Documentation and Management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228600" fontAlgn="base">
              <a:lnSpc>
                <a:spcPct val="107000"/>
              </a:lnSpc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Just Documentation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228600" fontAlgn="base">
              <a:lnSpc>
                <a:spcPct val="107000"/>
              </a:lnSpc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Just Management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228600" fontAlgn="base">
              <a:lnSpc>
                <a:spcPct val="107000"/>
              </a:lnSpc>
              <a:spcAft>
                <a:spcPts val="600"/>
              </a:spcAft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8E2228-D6F0-38B6-2946-E3180AD9AF6C}"/>
              </a:ext>
            </a:extLst>
          </p:cNvPr>
          <p:cNvSpPr/>
          <p:nvPr/>
        </p:nvSpPr>
        <p:spPr>
          <a:xfrm>
            <a:off x="4876185" y="3236183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0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4 -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Where do requirements come from?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Sponsors / Managers / Users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Subject Matter Experts / Project Team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Legacy applications / Documentation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All three!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15C5A8-9818-63EC-FBC7-E5613A7F923A}"/>
              </a:ext>
            </a:extLst>
          </p:cNvPr>
          <p:cNvSpPr/>
          <p:nvPr/>
        </p:nvSpPr>
        <p:spPr>
          <a:xfrm>
            <a:off x="4814401" y="4552676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5 -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facilitated structured meeting to achieve an objective is an example of a?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Workshop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Focus Group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Interview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42AEC7-A3DD-4B86-CD14-56FAEB1FE5C5}"/>
              </a:ext>
            </a:extLst>
          </p:cNvPr>
          <p:cNvSpPr/>
          <p:nvPr/>
        </p:nvSpPr>
        <p:spPr>
          <a:xfrm>
            <a:off x="4591979" y="2957523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3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600"/>
              </a:spcAft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6 -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What is a disadvantage of an interview?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Builds a relationship with the Stakeholder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Can elicit detailed information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Can be confidential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Only one viewpoint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430DF8-783D-980D-CB9F-C230E8993897}"/>
              </a:ext>
            </a:extLst>
          </p:cNvPr>
          <p:cNvSpPr/>
          <p:nvPr/>
        </p:nvSpPr>
        <p:spPr>
          <a:xfrm>
            <a:off x="4814401" y="4923379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69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3 - 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Business Analyst is an example of a?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 Stakeholder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Project Stakeholder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External Stakeholder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Not a Stakeholder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9E74AA-D4F6-A7ED-C147-DCB60DF92735}"/>
              </a:ext>
            </a:extLst>
          </p:cNvPr>
          <p:cNvSpPr/>
          <p:nvPr/>
        </p:nvSpPr>
        <p:spPr>
          <a:xfrm>
            <a:off x="4851472" y="3798914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53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7 -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is NOT a type of observation?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Formal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Informal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Shadowing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Surveillance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AA8F51-C151-AAE6-050E-BA1E99541571}"/>
              </a:ext>
            </a:extLst>
          </p:cNvPr>
          <p:cNvSpPr/>
          <p:nvPr/>
        </p:nvSpPr>
        <p:spPr>
          <a:xfrm>
            <a:off x="4851471" y="4614459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44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8 -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is NOT true about a questionnaire?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Can reach a large geographically dispersed audience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Can uncover common problems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Can determine attitudes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Easy to formulate the questions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0631AD-9450-4633-E892-967A4495BA84}"/>
              </a:ext>
            </a:extLst>
          </p:cNvPr>
          <p:cNvSpPr/>
          <p:nvPr/>
        </p:nvSpPr>
        <p:spPr>
          <a:xfrm>
            <a:off x="4814401" y="478408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5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9 -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Reviewing forms, screen layouts and reports is typical of?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Document Analysis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Prototyping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Demonstrations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12DB82-0FD8-01D7-F293-A575648A704A}"/>
              </a:ext>
            </a:extLst>
          </p:cNvPr>
          <p:cNvSpPr/>
          <p:nvPr/>
        </p:nvSpPr>
        <p:spPr>
          <a:xfrm>
            <a:off x="4637938" y="3212124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3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10 -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Requirements can be categorised by?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228600" fontAlgn="base">
              <a:lnSpc>
                <a:spcPct val="107000"/>
              </a:lnSpc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 - General / Technical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228600" fontAlgn="base">
              <a:lnSpc>
                <a:spcPct val="107000"/>
              </a:lnSpc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Solution - Functional and Non-functional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228600" fontAlgn="base">
              <a:lnSpc>
                <a:spcPct val="107000"/>
              </a:lnSpc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228600" fontAlgn="base">
              <a:lnSpc>
                <a:spcPct val="107000"/>
              </a:lnSpc>
              <a:spcAft>
                <a:spcPts val="600"/>
              </a:spcAft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13E55C-C2C7-7CB0-5927-3E310E4A8798}"/>
              </a:ext>
            </a:extLst>
          </p:cNvPr>
          <p:cNvSpPr/>
          <p:nvPr/>
        </p:nvSpPr>
        <p:spPr>
          <a:xfrm>
            <a:off x="4865201" y="406595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84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11 -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is a Business - General requirement?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Branding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BC393-FFE6-9B71-F0D3-3F6EE65007EA}"/>
              </a:ext>
            </a:extLst>
          </p:cNvPr>
          <p:cNvSpPr/>
          <p:nvPr/>
        </p:nvSpPr>
        <p:spPr>
          <a:xfrm>
            <a:off x="4687401" y="306265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9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12 -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What is an example of a Business - Technical constraint?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Cost / Budget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IT Platform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Regulations and Legal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Staffing Model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6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D3F6E3-4A74-6147-3380-4F59CA788032}"/>
              </a:ext>
            </a:extLst>
          </p:cNvPr>
          <p:cNvSpPr/>
          <p:nvPr/>
        </p:nvSpPr>
        <p:spPr>
          <a:xfrm>
            <a:off x="4903301" y="3148998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8" y="377825"/>
            <a:ext cx="6733684" cy="6052299"/>
          </a:xfrm>
        </p:spPr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13 -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Functional Requirement?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Specifies what the system must do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Specifies how the system must do it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Specifies the way the system is delivered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Can be a constraint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56C99-C6C3-EB1C-72F0-8DFAB68C0FCB}"/>
              </a:ext>
            </a:extLst>
          </p:cNvPr>
          <p:cNvSpPr/>
          <p:nvPr/>
        </p:nvSpPr>
        <p:spPr>
          <a:xfrm>
            <a:off x="4814401" y="293565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8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14 -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Updating a Customer's details is an example of a?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676A68-3760-4E70-9EE6-0CA79E65C10F}"/>
              </a:ext>
            </a:extLst>
          </p:cNvPr>
          <p:cNvSpPr/>
          <p:nvPr/>
        </p:nvSpPr>
        <p:spPr>
          <a:xfrm>
            <a:off x="4560401" y="306265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94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15 -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permissions to use a particular function is which type of Non-Functional Requirement?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82E5E9-9582-A794-E90D-364ACB84BE10}"/>
              </a:ext>
            </a:extLst>
          </p:cNvPr>
          <p:cNvSpPr/>
          <p:nvPr/>
        </p:nvSpPr>
        <p:spPr>
          <a:xfrm>
            <a:off x="4814401" y="485335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16 -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What solution provides software written to the customer's exact requirements?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Bespoke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Standard Package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Commercial Off the Shelf (COTS) Product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Enterprise Resource Planning (ERP) Tool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0CA8C7-ED0B-4947-BCA3-0B3D8FC61D78}"/>
              </a:ext>
            </a:extLst>
          </p:cNvPr>
          <p:cNvSpPr/>
          <p:nvPr/>
        </p:nvSpPr>
        <p:spPr>
          <a:xfrm>
            <a:off x="4700101" y="3212124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41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4 - 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'owner' of the new system is the?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Project Sponsor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Subject Matter Expert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F61DF8-E8E7-D0F6-E9A2-082F18FCF9B8}"/>
              </a:ext>
            </a:extLst>
          </p:cNvPr>
          <p:cNvSpPr/>
          <p:nvPr/>
        </p:nvSpPr>
        <p:spPr>
          <a:xfrm>
            <a:off x="4876185" y="3304644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17 -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 general a disadvantage of upgrading a system rather than building a new system is that it?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Takes less time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Can be done more cheaply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Only provides a partial solution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Can be done sooner as maintenance than later as a project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EFAB53-008F-0776-1AD9-DB5B145559EA}"/>
              </a:ext>
            </a:extLst>
          </p:cNvPr>
          <p:cNvSpPr/>
          <p:nvPr/>
        </p:nvSpPr>
        <p:spPr>
          <a:xfrm>
            <a:off x="4827101" y="411675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97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8" y="365125"/>
            <a:ext cx="6733684" cy="6052299"/>
          </a:xfrm>
        </p:spPr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18 -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An advantage of an Off-the-Shelf Package is?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Supporting documentation and training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Financial stability of vendor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Not a 100% fit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Lack of competitive advantage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AE617F-346B-B069-2F09-A595DF8FC136}"/>
              </a:ext>
            </a:extLst>
          </p:cNvPr>
          <p:cNvSpPr/>
          <p:nvPr/>
        </p:nvSpPr>
        <p:spPr>
          <a:xfrm>
            <a:off x="4725501" y="306265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28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19 -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When prioritising requirements the 'S' in </a:t>
            </a:r>
            <a:r>
              <a:rPr lang="en-GB" sz="24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MoSCoW</a:t>
            </a: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represents?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EA0C46-DDC7-6C7C-0B37-C78F08FE7459}"/>
              </a:ext>
            </a:extLst>
          </p:cNvPr>
          <p:cNvSpPr/>
          <p:nvPr/>
        </p:nvSpPr>
        <p:spPr>
          <a:xfrm>
            <a:off x="4763601" y="3212124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7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1999" y="365125"/>
            <a:ext cx="7362093" cy="6052299"/>
          </a:xfrm>
        </p:spPr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 requirement review?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0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Verifies that the requirements have been specified correctly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0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Validates that the requirements represent the business need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GB" sz="20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endParaRPr lang="en-GB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indent="-457200" fontAlgn="base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GB" sz="20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endParaRPr lang="en-GB" sz="2000" dirty="0"/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952A8-3647-C5D6-495D-D6405201A69C}"/>
              </a:ext>
            </a:extLst>
          </p:cNvPr>
          <p:cNvSpPr/>
          <p:nvPr/>
        </p:nvSpPr>
        <p:spPr>
          <a:xfrm>
            <a:off x="4571999" y="365955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54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C506DA-B3EB-E797-91E6-D0C004E4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333333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06 Requirements 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3757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1 - Quiz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is NOT an advantage of a Data Model?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'Picture' more effective than words to describe requirements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Follows a set of basic rules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Standard components reduce ambiguity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Dependence on database chosen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F88B7-31F1-291D-0036-19787F95C53D}"/>
              </a:ext>
            </a:extLst>
          </p:cNvPr>
          <p:cNvSpPr/>
          <p:nvPr/>
        </p:nvSpPr>
        <p:spPr>
          <a:xfrm>
            <a:off x="4877901" y="444695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6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 a Data Model the things of importance to an organisation are known as?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Primary Keys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F7917D-7777-3256-0B81-9C477232327A}"/>
              </a:ext>
            </a:extLst>
          </p:cNvPr>
          <p:cNvSpPr/>
          <p:nvPr/>
        </p:nvSpPr>
        <p:spPr>
          <a:xfrm>
            <a:off x="4789001" y="2961431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4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3 -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 a Data Flow Diagram the open rectangle symbol represents a?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External Entity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Data Store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ECB093-5118-15B6-0D14-241968ECBB29}"/>
              </a:ext>
            </a:extLst>
          </p:cNvPr>
          <p:cNvSpPr/>
          <p:nvPr/>
        </p:nvSpPr>
        <p:spPr>
          <a:xfrm>
            <a:off x="4852501" y="397705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4 -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main use of a Data Flow Diagram is to?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Describe Processes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Define the Data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Detail Business Rules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Automate the System Development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60CBFA-FDF6-1BAA-212E-4F7F366035E6}"/>
              </a:ext>
            </a:extLst>
          </p:cNvPr>
          <p:cNvSpPr/>
          <p:nvPr/>
        </p:nvSpPr>
        <p:spPr>
          <a:xfrm>
            <a:off x="4763601" y="2770557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8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5 - Quiz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Look up values, presence and range checks are examples of which element of a Data Dictionary?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Defaults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24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Indexes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D88A9-EE0F-BFB8-FF6A-20A1B2797B62}"/>
              </a:ext>
            </a:extLst>
          </p:cNvPr>
          <p:cNvSpPr/>
          <p:nvPr/>
        </p:nvSpPr>
        <p:spPr>
          <a:xfrm>
            <a:off x="4674701" y="3432908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14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5 - 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role plans and controls a project?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 Analyst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54311-E255-354E-B982-B91D533F8F16}"/>
              </a:ext>
            </a:extLst>
          </p:cNvPr>
          <p:cNvSpPr/>
          <p:nvPr/>
        </p:nvSpPr>
        <p:spPr>
          <a:xfrm>
            <a:off x="4826758" y="3391274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4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BA9F-82F3-39D8-689B-9240FFF0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E33BD-5763-B22A-6FDC-9805D93B8D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6 - Quiz</a:t>
            </a:r>
          </a:p>
          <a:p>
            <a:r>
              <a:rPr lang="en-GB" b="1" dirty="0"/>
              <a:t>The collective name for the tools used to analyse, design, code, test and deploy IT systems is?</a:t>
            </a:r>
          </a:p>
          <a:p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CASE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CAST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CARE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IDE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CF8B8-6C5E-0146-B0D7-BAF8B9DDFD05}"/>
              </a:ext>
            </a:extLst>
          </p:cNvPr>
          <p:cNvSpPr/>
          <p:nvPr/>
        </p:nvSpPr>
        <p:spPr>
          <a:xfrm>
            <a:off x="4674701" y="3327400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37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4CC1-701F-D742-84D2-3E6DD2FB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3239-FFC6-6879-A75F-55C73DD57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7 - Quiz</a:t>
            </a:r>
          </a:p>
          <a:p>
            <a:r>
              <a:rPr lang="en-GB" b="1" dirty="0"/>
              <a:t>What feature of a CASE tool will check all requirements have been included in the design?</a:t>
            </a:r>
          </a:p>
          <a:p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Traceability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Configuration Management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Version Control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Reporting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ED7AD-FFCD-2DF7-E2A9-D2234DD8E0FA}"/>
              </a:ext>
            </a:extLst>
          </p:cNvPr>
          <p:cNvSpPr/>
          <p:nvPr/>
        </p:nvSpPr>
        <p:spPr>
          <a:xfrm>
            <a:off x="4674701" y="3572608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8362-FC5E-AB5B-8390-C2FE4526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2D07F-A324-B113-2AAD-800BE76A24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 </a:t>
            </a:r>
          </a:p>
          <a:p>
            <a:r>
              <a:rPr lang="en-GB" dirty="0"/>
              <a:t>8 - Quiz</a:t>
            </a:r>
          </a:p>
          <a:p>
            <a:r>
              <a:rPr lang="en-GB" b="1" dirty="0"/>
              <a:t>Which is NOT a physical design deliverable?</a:t>
            </a:r>
          </a:p>
          <a:p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Input / Output procedures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Screen / Report layouts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Code / Interface specifications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Decision Tree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5236B-7EEC-C5C6-B078-4A7C5322C919}"/>
              </a:ext>
            </a:extLst>
          </p:cNvPr>
          <p:cNvSpPr/>
          <p:nvPr/>
        </p:nvSpPr>
        <p:spPr>
          <a:xfrm>
            <a:off x="4674701" y="4614008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7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/>
          <a:p>
            <a:pPr fontAlgn="base">
              <a:spcAft>
                <a:spcPts val="800"/>
              </a:spcAft>
            </a:pPr>
            <a:r>
              <a:rPr lang="en-GB" b="1" dirty="0"/>
              <a:t>Hope you enjoyed the practice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380EF313-9DC2-6E39-DCE4-C4AC22E6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01" y="1914129"/>
            <a:ext cx="5710699" cy="2277604"/>
          </a:xfrm>
        </p:spPr>
        <p:txBody>
          <a:bodyPr/>
          <a:lstStyle/>
          <a:p>
            <a:r>
              <a:rPr lang="en-GB" b="1" dirty="0"/>
              <a:t>End of  Quizzes!</a:t>
            </a:r>
            <a:br>
              <a:rPr lang="en-GB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8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6 - 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is TRUE of a Business Analyst?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More business focus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More technical focus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Investigates the current system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Writes specifications for Developers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E58F6A-348A-8896-9AD1-6D8F919434CF}"/>
              </a:ext>
            </a:extLst>
          </p:cNvPr>
          <p:cNvSpPr/>
          <p:nvPr/>
        </p:nvSpPr>
        <p:spPr>
          <a:xfrm>
            <a:off x="4826757" y="3336144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3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D7D20-AC1B-5627-43DD-BC0AB26F3D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6E6E6E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7 - 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Which External Stakeholder will determine the legal requirements of a system?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FFFFFF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20sec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Regulator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00"/>
              </a:spcAft>
              <a:buFont typeface="+mj-lt"/>
              <a:buAutoNum type="alphaUcPeriod"/>
            </a:pPr>
            <a:r>
              <a:rPr lang="en-GB" sz="1800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Subject Matter Expert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80E383-91B2-82C7-CF54-E9089675B21C}"/>
              </a:ext>
            </a:extLst>
          </p:cNvPr>
          <p:cNvSpPr/>
          <p:nvPr/>
        </p:nvSpPr>
        <p:spPr>
          <a:xfrm>
            <a:off x="4493125" y="3429000"/>
            <a:ext cx="6345970" cy="4337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2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Housekeeping">
  <a:themeElements>
    <a:clrScheme name="QA Branding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ing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(New!) Branding.potx" id="{83DCB673-379A-45B6-B7B1-E12343F6BFED}" vid="{767C81DF-5EBE-4E64-A0EB-8813F6732124}"/>
    </a:ext>
  </a:extLst>
</a:theme>
</file>

<file path=ppt/theme/theme2.xml><?xml version="1.0" encoding="utf-8"?>
<a:theme xmlns:a="http://schemas.openxmlformats.org/drawingml/2006/main" name="Arrows &amp;&amp; Content">
  <a:themeElements>
    <a:clrScheme name="QA Branding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ing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(New!) Branding.potx" id="{83DCB673-379A-45B6-B7B1-E12343F6BFED}" vid="{DA9CF464-D0D6-4695-AFC6-3293B48FAD97}"/>
    </a:ext>
  </a:extLst>
</a:theme>
</file>

<file path=ppt/theme/theme3.xml><?xml version="1.0" encoding="utf-8"?>
<a:theme xmlns:a="http://schemas.openxmlformats.org/drawingml/2006/main" name="People">
  <a:themeElements>
    <a:clrScheme name="QA Branding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ing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(New!) Branding.potx" id="{83DCB673-379A-45B6-B7B1-E12343F6BFED}" vid="{12D1817D-E4DD-4395-8BCE-C12B090B7198}"/>
    </a:ext>
  </a:extLst>
</a:theme>
</file>

<file path=ppt/theme/theme4.xml><?xml version="1.0" encoding="utf-8"?>
<a:theme xmlns:a="http://schemas.openxmlformats.org/drawingml/2006/main" name="1_Arrows">
  <a:themeElements>
    <a:clrScheme name="QA Mixed">
      <a:dk1>
        <a:srgbClr val="004050"/>
      </a:dk1>
      <a:lt1>
        <a:sysClr val="window" lastClr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 Slides (New Branding).potx" id="{DDCF9AE5-F7D6-49ED-B886-49D685730D70}" vid="{FEDE240D-D909-44ED-91CB-E279E6B83FB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Slides Dec 2019</Template>
  <TotalTime>944</TotalTime>
  <Words>1904</Words>
  <Application>Microsoft Office PowerPoint</Application>
  <PresentationFormat>Widescreen</PresentationFormat>
  <Paragraphs>489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Montserrat</vt:lpstr>
      <vt:lpstr>Montserrat Black</vt:lpstr>
      <vt:lpstr>inherit</vt:lpstr>
      <vt:lpstr>Calibri</vt:lpstr>
      <vt:lpstr>Arial</vt:lpstr>
      <vt:lpstr>Housekeeping</vt:lpstr>
      <vt:lpstr>Arrows &amp;&amp; Content</vt:lpstr>
      <vt:lpstr>People</vt:lpstr>
      <vt:lpstr>1_Arrows</vt:lpstr>
      <vt:lpstr>bcs methodologies Quizzes</vt:lpstr>
      <vt:lpstr>1- Roles and Responsibilities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2 -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3 - SDLC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4- Development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5-Requirements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06 Requirements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 Quizzes! 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 here</dc:title>
  <dc:creator>Atkinson-Weller, Jane</dc:creator>
  <cp:lastModifiedBy>Mike Baradaran</cp:lastModifiedBy>
  <cp:revision>72</cp:revision>
  <cp:lastPrinted>2020-10-19T14:05:57Z</cp:lastPrinted>
  <dcterms:created xsi:type="dcterms:W3CDTF">2020-09-15T07:51:55Z</dcterms:created>
  <dcterms:modified xsi:type="dcterms:W3CDTF">2023-02-18T21:21:01Z</dcterms:modified>
</cp:coreProperties>
</file>