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notesMasterIdLst>
    <p:notesMasterId r:id="rId70"/>
  </p:notesMasterIdLst>
  <p:handoutMasterIdLst>
    <p:handoutMasterId r:id="rId71"/>
  </p:handoutMasterIdLst>
  <p:sldIdLst>
    <p:sldId id="256" r:id="rId5"/>
    <p:sldId id="1301" r:id="rId6"/>
    <p:sldId id="1303" r:id="rId7"/>
    <p:sldId id="1396" r:id="rId8"/>
    <p:sldId id="1442" r:id="rId9"/>
    <p:sldId id="1302" r:id="rId10"/>
    <p:sldId id="1395" r:id="rId11"/>
    <p:sldId id="1397" r:id="rId12"/>
    <p:sldId id="1398" r:id="rId13"/>
    <p:sldId id="1399" r:id="rId14"/>
    <p:sldId id="1400" r:id="rId15"/>
    <p:sldId id="1401" r:id="rId16"/>
    <p:sldId id="1402" r:id="rId17"/>
    <p:sldId id="1392" r:id="rId18"/>
    <p:sldId id="1394" r:id="rId19"/>
    <p:sldId id="1404" r:id="rId20"/>
    <p:sldId id="1405" r:id="rId21"/>
    <p:sldId id="1406" r:id="rId22"/>
    <p:sldId id="1407" r:id="rId23"/>
    <p:sldId id="1408" r:id="rId24"/>
    <p:sldId id="1409" r:id="rId25"/>
    <p:sldId id="1403" r:id="rId26"/>
    <p:sldId id="1410" r:id="rId27"/>
    <p:sldId id="1411" r:id="rId28"/>
    <p:sldId id="1412" r:id="rId29"/>
    <p:sldId id="1413" r:id="rId30"/>
    <p:sldId id="1414" r:id="rId31"/>
    <p:sldId id="1415" r:id="rId32"/>
    <p:sldId id="1393" r:id="rId33"/>
    <p:sldId id="1416" r:id="rId34"/>
    <p:sldId id="1419" r:id="rId35"/>
    <p:sldId id="1417" r:id="rId36"/>
    <p:sldId id="1420" r:id="rId37"/>
    <p:sldId id="1421" r:id="rId38"/>
    <p:sldId id="1422" r:id="rId39"/>
    <p:sldId id="1423" r:id="rId40"/>
    <p:sldId id="1424" r:id="rId41"/>
    <p:sldId id="1425" r:id="rId42"/>
    <p:sldId id="1426" r:id="rId43"/>
    <p:sldId id="1427" r:id="rId44"/>
    <p:sldId id="1428" r:id="rId45"/>
    <p:sldId id="1429" r:id="rId46"/>
    <p:sldId id="1430" r:id="rId47"/>
    <p:sldId id="1431" r:id="rId48"/>
    <p:sldId id="1432" r:id="rId49"/>
    <p:sldId id="1433" r:id="rId50"/>
    <p:sldId id="1434" r:id="rId51"/>
    <p:sldId id="1435" r:id="rId52"/>
    <p:sldId id="1436" r:id="rId53"/>
    <p:sldId id="1437" r:id="rId54"/>
    <p:sldId id="1438" r:id="rId55"/>
    <p:sldId id="1439" r:id="rId56"/>
    <p:sldId id="1440" r:id="rId57"/>
    <p:sldId id="1441" r:id="rId58"/>
    <p:sldId id="1443" r:id="rId59"/>
    <p:sldId id="1444" r:id="rId60"/>
    <p:sldId id="1445" r:id="rId61"/>
    <p:sldId id="1446" r:id="rId62"/>
    <p:sldId id="1447" r:id="rId63"/>
    <p:sldId id="1448" r:id="rId64"/>
    <p:sldId id="1449" r:id="rId65"/>
    <p:sldId id="1450" r:id="rId66"/>
    <p:sldId id="1451" r:id="rId67"/>
    <p:sldId id="1391" r:id="rId68"/>
    <p:sldId id="1354" r:id="rId69"/>
  </p:sldIdLst>
  <p:sldSz cx="12192000" cy="6858000"/>
  <p:notesSz cx="6645275" cy="9775825"/>
  <p:embeddedFontLst>
    <p:embeddedFont>
      <p:font typeface="Montserrat" panose="00000500000000000000" pitchFamily="2" charset="0"/>
      <p:regular r:id="rId72"/>
      <p:bold r:id="rId73"/>
      <p:italic r:id="rId74"/>
      <p:boldItalic r:id="rId75"/>
    </p:embeddedFont>
    <p:embeddedFont>
      <p:font typeface="Montserrat Black" panose="00000A00000000000000" pitchFamily="2" charset="0"/>
      <p:bold r:id="rId76"/>
      <p:boldItalic r:id="rId77"/>
    </p:embeddedFont>
  </p:embeddedFontLst>
  <p:custDataLst>
    <p:tags r:id="rId7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30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EDB8"/>
    <a:srgbClr val="004050"/>
    <a:srgbClr val="F91258"/>
    <a:srgbClr val="7E007C"/>
    <a:srgbClr val="28CFF9"/>
    <a:srgbClr val="F3622C"/>
    <a:srgbClr val="31D3AE"/>
    <a:srgbClr val="F3F3F3"/>
    <a:srgbClr val="F4F4F4"/>
    <a:srgbClr val="3D6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76634" autoAdjust="0"/>
  </p:normalViewPr>
  <p:slideViewPr>
    <p:cSldViewPr snapToGrid="0" snapToObjects="1" showGuides="1">
      <p:cViewPr varScale="1">
        <p:scale>
          <a:sx n="40" d="100"/>
          <a:sy n="40" d="100"/>
        </p:scale>
        <p:origin x="1536" y="42"/>
      </p:cViewPr>
      <p:guideLst>
        <p:guide pos="3840"/>
        <p:guide orient="horz" pos="37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399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font" Target="fonts/font3.fntdata"/><Relationship Id="rId79" Type="http://schemas.openxmlformats.org/officeDocument/2006/relationships/commentAuthors" Target="commentAuthor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font" Target="fonts/font6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font" Target="fonts/font1.fntdata"/><Relationship Id="rId80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notesMaster" Target="notesMasters/notesMaster1.xml"/><Relationship Id="rId75" Type="http://schemas.openxmlformats.org/officeDocument/2006/relationships/font" Target="fonts/font4.fntdata"/><Relationship Id="rId83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font" Target="fonts/font2.fntdata"/><Relationship Id="rId78" Type="http://schemas.openxmlformats.org/officeDocument/2006/relationships/tags" Target="tags/tag1.xml"/><Relationship Id="rId8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font" Target="fonts/font5.fntdata"/><Relationship Id="rId7" Type="http://schemas.openxmlformats.org/officeDocument/2006/relationships/slide" Target="slides/slide3.xml"/><Relationship Id="rId71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25/01/2024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8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9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89125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612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642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90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renders twice because the </a:t>
            </a:r>
            <a:r>
              <a:rPr lang="en-GB" dirty="0" err="1"/>
              <a:t>strictMode</a:t>
            </a:r>
            <a:r>
              <a:rPr lang="en-GB" dirty="0"/>
              <a:t> is wrapping the App in </a:t>
            </a:r>
            <a:r>
              <a:rPr lang="en-GB" dirty="0" err="1"/>
              <a:t>main.jsx</a:t>
            </a:r>
            <a:r>
              <a:rPr lang="en-GB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517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9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366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461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615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086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22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2791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0599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6666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221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5994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2514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2660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7734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0699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934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858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4926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1993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0267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2306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9809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2405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9784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1494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812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2160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017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4427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7153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1545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634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184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3801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62829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9381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0935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77889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319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2938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8682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28544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89492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71743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97097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843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01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872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380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494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5880" y="0"/>
            <a:ext cx="705612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1280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665F0E6C-B662-49F0-8263-879CFD47A4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14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44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7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28CFF9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806931B-D201-4B13-AF85-02D364BCD6BA}"/>
              </a:ext>
            </a:extLst>
          </p:cNvPr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46DBCCFD-57AC-4E92-8ADE-9BBB3291C7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06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2C3C285F-1FB0-4063-A487-43CDC59D8B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2D3EFC9-13CE-4E14-9EBA-D6A86F31CDD0}"/>
              </a:ext>
            </a:extLst>
          </p:cNvPr>
          <p:cNvSpPr/>
          <p:nvPr userDrawn="1"/>
        </p:nvSpPr>
        <p:spPr>
          <a:xfrm>
            <a:off x="152400" y="2281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9DF574C6-CB96-4310-B661-156FF1E5E6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25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28947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3561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8918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8" name="Graphic 31">
            <a:extLst>
              <a:ext uri="{FF2B5EF4-FFF2-40B4-BE49-F238E27FC236}">
                <a16:creationId xmlns:a16="http://schemas.microsoft.com/office/drawing/2014/main" id="{E5927B68-1C07-4D2F-8472-2D515DD012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48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75020" y="0"/>
            <a:ext cx="631698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86434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920FBEB3-89A8-4469-B0CF-A1CA6E3E18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65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7711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6745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  <a:solidFill>
            <a:srgbClr val="F91258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4578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7E007C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8" name="Graphic 31">
            <a:extLst>
              <a:ext uri="{FF2B5EF4-FFF2-40B4-BE49-F238E27FC236}">
                <a16:creationId xmlns:a16="http://schemas.microsoft.com/office/drawing/2014/main" id="{B249242C-C51B-4165-A526-4E74627330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48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709D87C1-73F3-4D21-A6E0-D118EFB715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4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175680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BBE331C7-3C67-48FA-856F-AA4D9A4291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39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BE1FA0C0-21DA-4C04-866E-E224909908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46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D57635AC-4A16-4B17-B0FC-12BAA5BB7C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8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54240" y="0"/>
            <a:ext cx="49377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98876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2D601426-94BE-4D38-86F7-66274BFFCE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95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FE83959A-68B3-4656-BA56-E715D7DB26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17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45A7AB0-2907-494B-848C-514B44801C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94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Graphic 31">
            <a:extLst>
              <a:ext uri="{FF2B5EF4-FFF2-40B4-BE49-F238E27FC236}">
                <a16:creationId xmlns:a16="http://schemas.microsoft.com/office/drawing/2014/main" id="{DE8BF732-A6CD-4403-9339-F8CCB8B498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13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7849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F82E9468-E7AC-491E-BFB3-E49FDA66DE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937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892D59-8F09-EF4B-AD6D-DA609442F868}" type="slidenum">
              <a:rPr kumimoji="0" lang="en-GB" sz="760" b="1" i="0" u="none" strike="noStrike" kern="1200" cap="none" spc="0" normalizeH="0" baseline="0" noProof="0" smtClean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760" b="1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968240"/>
            <a:ext cx="5726719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5878576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4878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602513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4640" y="15240"/>
            <a:ext cx="5547360" cy="684276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56105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8881" y="-11575"/>
            <a:ext cx="8079261" cy="687536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292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9EDB8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5117A67-D6F2-405A-909B-355132E8A6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732" t="-5743" r="-9847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09EDB8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0358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798" r:id="rId4"/>
    <p:sldLayoutId id="2147483806" r:id="rId5"/>
    <p:sldLayoutId id="2147483709" r:id="rId6"/>
    <p:sldLayoutId id="2147483822" r:id="rId7"/>
    <p:sldLayoutId id="2147483802" r:id="rId8"/>
    <p:sldLayoutId id="2147483792" r:id="rId9"/>
    <p:sldLayoutId id="2147483810" r:id="rId10"/>
    <p:sldLayoutId id="2147483804" r:id="rId11"/>
    <p:sldLayoutId id="2147483821" r:id="rId12"/>
    <p:sldLayoutId id="2147483824" r:id="rId13"/>
    <p:sldLayoutId id="2147483828" r:id="rId14"/>
    <p:sldLayoutId id="2147483853" r:id="rId15"/>
    <p:sldLayoutId id="2147483899" r:id="rId16"/>
    <p:sldLayoutId id="2147483832" r:id="rId17"/>
    <p:sldLayoutId id="2147483833" r:id="rId18"/>
    <p:sldLayoutId id="2147483836" r:id="rId19"/>
    <p:sldLayoutId id="2147483852" r:id="rId20"/>
    <p:sldLayoutId id="2147483900" r:id="rId21"/>
    <p:sldLayoutId id="2147483820" r:id="rId22"/>
    <p:sldLayoutId id="2147483842" r:id="rId23"/>
    <p:sldLayoutId id="2147483845" r:id="rId24"/>
    <p:sldLayoutId id="2147483851" r:id="rId25"/>
    <p:sldLayoutId id="2147483901" r:id="rId26"/>
    <p:sldLayoutId id="2147483650" r:id="rId27"/>
    <p:sldLayoutId id="2147483734" r:id="rId28"/>
    <p:sldLayoutId id="2147483796" r:id="rId29"/>
    <p:sldLayoutId id="2147483719" r:id="rId30"/>
    <p:sldLayoutId id="2147483721" r:id="rId31"/>
    <p:sldLayoutId id="2147483724" r:id="rId32"/>
    <p:sldLayoutId id="2147483797" r:id="rId33"/>
    <p:sldLayoutId id="2147483814" r:id="rId34"/>
    <p:sldLayoutId id="2147483903" r:id="rId35"/>
    <p:sldLayoutId id="2147483907" r:id="rId36"/>
    <p:sldLayoutId id="2147483908" r:id="rId37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9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1E73-148A-42A6-9C16-6E17B4777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7" y="2387600"/>
            <a:ext cx="6596062" cy="239776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4800" b="1" dirty="0"/>
              <a:t>ADVANCED REACT</a:t>
            </a:r>
            <a:endParaRPr lang="en-US" sz="48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C532B-442C-4DB3-A8CA-ECAD8E8AFA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7690" y="5527040"/>
            <a:ext cx="6604609" cy="55478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latin typeface="+mn-lt"/>
                <a:cs typeface="Calibri" panose="020F0502020204030204" pitchFamily="34" charset="0"/>
              </a:rPr>
              <a:t>Hooks</a:t>
            </a:r>
          </a:p>
        </p:txBody>
      </p:sp>
    </p:spTree>
    <p:extLst>
      <p:ext uri="{BB962C8B-B14F-4D97-AF65-F5344CB8AC3E}">
        <p14:creationId xmlns:p14="http://schemas.microsoft.com/office/powerpoint/2010/main" val="1156786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useState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State can be set as string, numbers, arrays, objects and Boolean values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They can also be set to null, where they are instantiated but not assigned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AEBC22-D8D9-D6F3-B96E-18BFA4D1A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855" y="1534305"/>
            <a:ext cx="5433531" cy="17298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A16755-BFA7-3DD6-FC03-E76CF3BEC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927" y="4535129"/>
            <a:ext cx="4511431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92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useState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Objects held within state can be accessed like props, with dot notation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989562-0A17-7BA5-2EA0-FD984758C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398" y="1597994"/>
            <a:ext cx="7071973" cy="6477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144BB8-7870-E0F9-FBE0-34CA87E12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398" y="2439802"/>
            <a:ext cx="4442845" cy="13336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FB1AEA-2C77-107B-89A0-04FB478B1E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2271" y="4094045"/>
            <a:ext cx="2781541" cy="116596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4C51DA-9896-33D2-67A7-8F9FD735EED2}"/>
              </a:ext>
            </a:extLst>
          </p:cNvPr>
          <p:cNvCxnSpPr/>
          <p:nvPr/>
        </p:nvCxnSpPr>
        <p:spPr>
          <a:xfrm>
            <a:off x="9268178" y="3190437"/>
            <a:ext cx="778933" cy="77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806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useState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You can still change the object with functions, you just need to identify which key to change when the function is called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is bad practice as it would have removed the second property from the state. We get round this by using the spread operator (…)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3D0AD4-6DE5-8F7D-1C43-9FFA1D0F1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31" y="1707364"/>
            <a:ext cx="3906024" cy="17216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E1179C-1B1B-7CBB-D5B1-15A1E19F4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178" y="4556815"/>
            <a:ext cx="4168679" cy="188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16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useState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The user can set the value by using a form input and updating the state whenever the user changes the data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E76747-3B9A-A872-89A9-A26A8A4C3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661" y="1572780"/>
            <a:ext cx="3371227" cy="30181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38DB5A-2E7C-0436-9BC5-7894E9017B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8631380" y="1695490"/>
            <a:ext cx="3017782" cy="11278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355C2D-83CD-4801-514D-D1085545ED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0931" y="3245135"/>
            <a:ext cx="2758679" cy="1272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3982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C2BF-19C4-2546-010E-A37F8EA4C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9" y="1477925"/>
            <a:ext cx="5810250" cy="1090651"/>
          </a:xfrm>
        </p:spPr>
        <p:txBody>
          <a:bodyPr/>
          <a:lstStyle/>
          <a:p>
            <a:r>
              <a:rPr lang="en-GB" dirty="0" err="1"/>
              <a:t>useEffect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86561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useEffect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Replaced the 3 different lifecycles 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componentDidMount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componentDidUpdate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componentWillUnmount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7437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useEffect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When you build a </a:t>
            </a:r>
            <a:r>
              <a:rPr lang="en-GB" dirty="0" err="1"/>
              <a:t>useEffect</a:t>
            </a:r>
            <a:r>
              <a:rPr lang="en-GB" dirty="0"/>
              <a:t> hook, the first argument is the  handler function.</a:t>
            </a:r>
          </a:p>
          <a:p>
            <a:endParaRPr lang="en-GB" dirty="0"/>
          </a:p>
          <a:p>
            <a:r>
              <a:rPr lang="en-GB" dirty="0"/>
              <a:t>This takes care of any side effect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15D02A-A553-1513-57B8-5678D38A7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689" y="2042195"/>
            <a:ext cx="4157248" cy="31032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7D992A-607C-EE28-85F1-82E08C025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3459" y="3974115"/>
            <a:ext cx="4092295" cy="12421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B211FE-2D11-28DB-458A-9684626B2A3E}"/>
              </a:ext>
            </a:extLst>
          </p:cNvPr>
          <p:cNvSpPr txBox="1"/>
          <p:nvPr/>
        </p:nvSpPr>
        <p:spPr>
          <a:xfrm>
            <a:off x="4752622" y="5469946"/>
            <a:ext cx="66731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It renders twice because the </a:t>
            </a:r>
            <a:r>
              <a:rPr lang="en-GB" dirty="0" err="1"/>
              <a:t>strictMode</a:t>
            </a:r>
            <a:r>
              <a:rPr lang="en-GB" dirty="0"/>
              <a:t> is wrapping the App in </a:t>
            </a:r>
            <a:r>
              <a:rPr lang="en-GB" dirty="0" err="1"/>
              <a:t>main.jsx</a:t>
            </a:r>
            <a:r>
              <a:rPr lang="en-GB" dirty="0"/>
              <a:t>. (we will take this off for this example)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639C71-9BE9-553F-FFB1-52F8C4D2C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498" y="5356531"/>
            <a:ext cx="4054191" cy="10668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4636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useEffect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We can also demonstrate the </a:t>
            </a:r>
            <a:r>
              <a:rPr lang="en-GB" dirty="0" err="1"/>
              <a:t>componentDidUpdate</a:t>
            </a:r>
            <a:r>
              <a:rPr lang="en-GB" dirty="0"/>
              <a:t> by changing the state within the component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17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89B3C7-2929-2B88-DF6E-064740CC0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732" y="1747620"/>
            <a:ext cx="3194877" cy="2485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0746A1-63A4-CCBF-E80C-89AF7B746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0842" y="2064738"/>
            <a:ext cx="3254022" cy="112023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41D80F-0E5E-70AD-D3BF-BF8210E99462}"/>
              </a:ext>
            </a:extLst>
          </p:cNvPr>
          <p:cNvCxnSpPr/>
          <p:nvPr/>
        </p:nvCxnSpPr>
        <p:spPr>
          <a:xfrm>
            <a:off x="7834609" y="2540000"/>
            <a:ext cx="506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63758F1A-ED45-5704-ABC3-DFF6EE377E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4635" y="3918088"/>
            <a:ext cx="3330229" cy="131075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CE2D03F-8385-B424-C13B-A50BBD33A353}"/>
              </a:ext>
            </a:extLst>
          </p:cNvPr>
          <p:cNvCxnSpPr>
            <a:cxnSpLocks/>
          </p:cNvCxnSpPr>
          <p:nvPr/>
        </p:nvCxnSpPr>
        <p:spPr>
          <a:xfrm>
            <a:off x="8957258" y="2990295"/>
            <a:ext cx="751186" cy="1679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251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useEffect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This behaviour can be prevented by adding a second argument to the </a:t>
            </a:r>
            <a:r>
              <a:rPr lang="en-GB" dirty="0" err="1"/>
              <a:t>useEffect</a:t>
            </a:r>
            <a:r>
              <a:rPr lang="en-GB" dirty="0"/>
              <a:t> hook.</a:t>
            </a:r>
          </a:p>
          <a:p>
            <a:endParaRPr lang="en-GB" dirty="0"/>
          </a:p>
          <a:p>
            <a:r>
              <a:rPr lang="en-GB" dirty="0"/>
              <a:t>Adding an empty array will tell the hook to only triggered on mounting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is a dependency and it tells the hook which state changes should trigger a </a:t>
            </a:r>
            <a:r>
              <a:rPr lang="en-GB" dirty="0" err="1"/>
              <a:t>rerender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would now only trigger when the count state was updated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18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9C58FB-D560-2AD3-3BCB-8A0AF9474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563" y="2329947"/>
            <a:ext cx="5753599" cy="10668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1A995B-B213-0388-99E6-903CC0087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378" y="4508618"/>
            <a:ext cx="4830673" cy="152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41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useEffect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The last of the component lifecycle stages can be demonstrated within </a:t>
            </a:r>
            <a:r>
              <a:rPr lang="en-GB" dirty="0" err="1"/>
              <a:t>useEffect</a:t>
            </a:r>
            <a:r>
              <a:rPr lang="en-GB" dirty="0"/>
              <a:t> also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19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3CACAA-81D3-7BBC-C3F0-4F04B7D73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744" y="1436375"/>
            <a:ext cx="4875851" cy="4312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lnSpcReduction="10000"/>
          </a:bodyPr>
          <a:lstStyle/>
          <a:p>
            <a:pPr algn="l"/>
            <a:r>
              <a:rPr lang="en-GB" sz="2000" dirty="0">
                <a:latin typeface="Montserrat" pitchFamily="2" charset="77"/>
              </a:rPr>
              <a:t>Welcome state has been set to true</a:t>
            </a: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r>
              <a:rPr lang="en-GB" sz="2000" dirty="0">
                <a:latin typeface="Montserrat" pitchFamily="2" charset="77"/>
              </a:rPr>
              <a:t>Reply sets the state to false</a:t>
            </a: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r>
              <a:rPr lang="en-GB" sz="2000" dirty="0">
                <a:latin typeface="Montserrat" pitchFamily="2" charset="77"/>
              </a:rPr>
              <a:t>Ternary operator to check if welcome is true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0460D4-EC04-8FE5-2B5E-E95A20EBF7E5}"/>
              </a:ext>
            </a:extLst>
          </p:cNvPr>
          <p:cNvCxnSpPr/>
          <p:nvPr/>
        </p:nvCxnSpPr>
        <p:spPr>
          <a:xfrm flipH="1">
            <a:off x="8082844" y="1817511"/>
            <a:ext cx="995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AB42E0-7E3D-8212-459B-F164D896DC8E}"/>
              </a:ext>
            </a:extLst>
          </p:cNvPr>
          <p:cNvCxnSpPr>
            <a:cxnSpLocks/>
          </p:cNvCxnSpPr>
          <p:nvPr/>
        </p:nvCxnSpPr>
        <p:spPr>
          <a:xfrm flipH="1">
            <a:off x="6197600" y="3730978"/>
            <a:ext cx="2948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2E3EF4-95BB-D363-E855-588345FF32B8}"/>
              </a:ext>
            </a:extLst>
          </p:cNvPr>
          <p:cNvCxnSpPr>
            <a:cxnSpLocks/>
          </p:cNvCxnSpPr>
          <p:nvPr/>
        </p:nvCxnSpPr>
        <p:spPr>
          <a:xfrm flipH="1">
            <a:off x="6423378" y="4504267"/>
            <a:ext cx="2655438" cy="191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678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61827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2238376" y="6227764"/>
            <a:ext cx="1858963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61829" name="Rectangle 5"/>
          <p:cNvSpPr>
            <a:spLocks noChangeArrowheads="1"/>
          </p:cNvSpPr>
          <p:nvPr/>
        </p:nvSpPr>
        <p:spPr bwMode="auto">
          <a:xfrm>
            <a:off x="4648201" y="6227764"/>
            <a:ext cx="2894013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27024" y="34251"/>
            <a:ext cx="3694112" cy="2415566"/>
          </a:xfrm>
        </p:spPr>
        <p:txBody>
          <a:bodyPr/>
          <a:lstStyle/>
          <a:p>
            <a:r>
              <a:rPr lang="en-GB" dirty="0"/>
              <a:t>OBJECTIVES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b="1" dirty="0"/>
              <a:t>In this module, you will</a:t>
            </a:r>
            <a:endParaRPr lang="en-GB" dirty="0"/>
          </a:p>
          <a:p>
            <a:pPr marL="342900" indent="-342900">
              <a:lnSpc>
                <a:spcPct val="150000"/>
              </a:lnSpc>
              <a:buChar char="•"/>
            </a:pPr>
            <a:r>
              <a:rPr lang="en-GB" dirty="0"/>
              <a:t>Be introduced to the concepts and motivations behind using Hooks</a:t>
            </a:r>
          </a:p>
          <a:p>
            <a:pPr marL="342900" indent="-342900">
              <a:lnSpc>
                <a:spcPct val="150000"/>
              </a:lnSpc>
              <a:buChar char="•"/>
            </a:pPr>
            <a:r>
              <a:rPr lang="en-GB" dirty="0"/>
              <a:t>Understand and use the most common hooks in React </a:t>
            </a:r>
          </a:p>
          <a:p>
            <a:pPr marL="522900" lvl="1" indent="-342900">
              <a:lnSpc>
                <a:spcPct val="150000"/>
              </a:lnSpc>
            </a:pPr>
            <a:r>
              <a:rPr lang="en-GB" dirty="0" err="1"/>
              <a:t>useState</a:t>
            </a:r>
            <a:r>
              <a:rPr lang="en-GB" dirty="0"/>
              <a:t>, </a:t>
            </a:r>
            <a:r>
              <a:rPr lang="en-GB" dirty="0" err="1"/>
              <a:t>useEffect</a:t>
            </a:r>
            <a:r>
              <a:rPr lang="en-GB" dirty="0"/>
              <a:t>, </a:t>
            </a:r>
            <a:r>
              <a:rPr lang="en-GB" dirty="0" err="1"/>
              <a:t>useRef</a:t>
            </a:r>
            <a:r>
              <a:rPr lang="en-GB" dirty="0"/>
              <a:t>, </a:t>
            </a:r>
            <a:r>
              <a:rPr lang="en-GB" dirty="0" err="1"/>
              <a:t>useCallback</a:t>
            </a:r>
            <a:r>
              <a:rPr lang="en-GB" dirty="0"/>
              <a:t>, </a:t>
            </a:r>
            <a:r>
              <a:rPr lang="en-GB" dirty="0" err="1"/>
              <a:t>useReducer</a:t>
            </a:r>
            <a:r>
              <a:rPr lang="en-GB" dirty="0"/>
              <a:t>, </a:t>
            </a:r>
            <a:r>
              <a:rPr lang="en-GB" dirty="0" err="1"/>
              <a:t>useMemo</a:t>
            </a:r>
            <a:r>
              <a:rPr lang="en-GB" dirty="0"/>
              <a:t>, </a:t>
            </a:r>
            <a:r>
              <a:rPr lang="en-GB" dirty="0" err="1"/>
              <a:t>useContext</a:t>
            </a:r>
            <a:endParaRPr lang="en-GB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Build your own custom hooks with your own functionality</a:t>
            </a:r>
          </a:p>
          <a:p>
            <a:pPr marL="342900" indent="-342900">
              <a:lnSpc>
                <a:spcPct val="150000"/>
              </a:lnSpc>
              <a:buChar char="•"/>
            </a:pPr>
            <a:endParaRPr lang="en-GB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49216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useEffect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The last of the component lifecycle stages can be demonstrated within </a:t>
            </a:r>
            <a:r>
              <a:rPr lang="en-GB" dirty="0" err="1"/>
              <a:t>useEffect</a:t>
            </a:r>
            <a:r>
              <a:rPr lang="en-GB" dirty="0"/>
              <a:t> also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20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3CACAA-81D3-7BBC-C3F0-4F04B7D73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744" y="1436375"/>
            <a:ext cx="4875851" cy="4312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0460D4-EC04-8FE5-2B5E-E95A20EBF7E5}"/>
              </a:ext>
            </a:extLst>
          </p:cNvPr>
          <p:cNvCxnSpPr>
            <a:cxnSpLocks/>
          </p:cNvCxnSpPr>
          <p:nvPr/>
        </p:nvCxnSpPr>
        <p:spPr>
          <a:xfrm flipH="1">
            <a:off x="5892800" y="2632017"/>
            <a:ext cx="3490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9990936-7B25-6266-D992-283F0E98BFE5}"/>
              </a:ext>
            </a:extLst>
          </p:cNvPr>
          <p:cNvSpPr txBox="1"/>
          <p:nvPr/>
        </p:nvSpPr>
        <p:spPr>
          <a:xfrm>
            <a:off x="9298843" y="1588776"/>
            <a:ext cx="2709334" cy="140152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r>
              <a:rPr lang="en-GB" sz="2000" dirty="0">
                <a:latin typeface="Montserrat" pitchFamily="2" charset="77"/>
              </a:rPr>
              <a:t>When the element is removed from the DOM, the return is triggered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CCB64B-CC04-03BE-1D2C-9DA8EA9E1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3022" y="3731333"/>
            <a:ext cx="2710939" cy="119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075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useEffect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Element is loaded to the DOM and the </a:t>
            </a:r>
            <a:r>
              <a:rPr lang="en-GB" dirty="0" err="1"/>
              <a:t>useEffect</a:t>
            </a:r>
            <a:r>
              <a:rPr lang="en-GB" dirty="0"/>
              <a:t> is triggered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When the button is clicked, the element is removed from the DOM and the return is triggered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As the state was changed, the </a:t>
            </a:r>
            <a:r>
              <a:rPr lang="en-GB" dirty="0" err="1"/>
              <a:t>useEffect</a:t>
            </a:r>
            <a:r>
              <a:rPr lang="en-GB" dirty="0"/>
              <a:t> was then triggered again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C383F3-9295-0E69-CF8A-4636CC749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946" y="1436375"/>
            <a:ext cx="6378493" cy="14326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298C0C-0BB8-CA97-7C22-BBBE99C55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7946" y="3813339"/>
            <a:ext cx="6447079" cy="18060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5474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C2BF-19C4-2546-010E-A37F8EA4C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9" y="1477925"/>
            <a:ext cx="5810250" cy="1090651"/>
          </a:xfrm>
        </p:spPr>
        <p:txBody>
          <a:bodyPr/>
          <a:lstStyle/>
          <a:p>
            <a:r>
              <a:rPr lang="en-GB" dirty="0" err="1"/>
              <a:t>useContext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92291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useContext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This hook makes it easier to pass data throughout the whole of your component tree, without the need to pass props from parent to child.</a:t>
            </a:r>
          </a:p>
          <a:p>
            <a:endParaRPr lang="en-GB" dirty="0"/>
          </a:p>
          <a:p>
            <a:r>
              <a:rPr lang="en-GB" dirty="0"/>
              <a:t>We will investigate this in more detail when we look at state management later in the week </a:t>
            </a:r>
          </a:p>
          <a:p>
            <a:endParaRPr lang="en-GB" dirty="0"/>
          </a:p>
          <a:p>
            <a:r>
              <a:rPr lang="en-GB" dirty="0"/>
              <a:t>We have </a:t>
            </a:r>
            <a:r>
              <a:rPr lang="en-GB" dirty="0" err="1"/>
              <a:t>useContext</a:t>
            </a:r>
            <a:r>
              <a:rPr lang="en-GB" dirty="0"/>
              <a:t> to avoid the issue of </a:t>
            </a:r>
            <a:r>
              <a:rPr lang="en-GB" dirty="0" err="1"/>
              <a:t>propDrilling</a:t>
            </a:r>
            <a:r>
              <a:rPr lang="en-GB" dirty="0"/>
              <a:t> between multiple levels of parent and child components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14217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useContext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It might look like this with multiple levels, and much worse. We want to be able to pass data by traversing components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E60402-8528-72FE-39B7-3974D6A72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321" y="1756902"/>
            <a:ext cx="4003381" cy="437329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570E3-35C5-5DAF-96CA-173A2C8D84DE}"/>
              </a:ext>
            </a:extLst>
          </p:cNvPr>
          <p:cNvCxnSpPr/>
          <p:nvPr/>
        </p:nvCxnSpPr>
        <p:spPr>
          <a:xfrm>
            <a:off x="9223022" y="2528712"/>
            <a:ext cx="195297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A8EC1F-219C-351D-5CDE-F214BEE9ECEB}"/>
              </a:ext>
            </a:extLst>
          </p:cNvPr>
          <p:cNvCxnSpPr>
            <a:cxnSpLocks/>
          </p:cNvCxnSpPr>
          <p:nvPr/>
        </p:nvCxnSpPr>
        <p:spPr>
          <a:xfrm>
            <a:off x="11176000" y="2528712"/>
            <a:ext cx="0" cy="228035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9FC2114-E47C-094D-5E66-EE3FE28FBAF3}"/>
              </a:ext>
            </a:extLst>
          </p:cNvPr>
          <p:cNvCxnSpPr/>
          <p:nvPr/>
        </p:nvCxnSpPr>
        <p:spPr>
          <a:xfrm flipH="1">
            <a:off x="8579556" y="4809067"/>
            <a:ext cx="2596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236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useContext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Imported from react like all other hooks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CreateContext</a:t>
            </a:r>
            <a:r>
              <a:rPr lang="en-GB" dirty="0"/>
              <a:t> and </a:t>
            </a:r>
            <a:r>
              <a:rPr lang="en-GB" dirty="0" err="1"/>
              <a:t>useContext</a:t>
            </a:r>
            <a:r>
              <a:rPr lang="en-GB" dirty="0"/>
              <a:t> are both needed because we need to provide and use the context to send and receive data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8689CE-C82A-F4F0-5EA7-23D69C231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322" y="1109285"/>
            <a:ext cx="5768840" cy="2819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12AA40-A192-9883-A3CC-C4A899279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623" y="2965828"/>
            <a:ext cx="2737635" cy="270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59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useContext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First, we create the context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names the context of the data to be passed through the component tree</a:t>
            </a:r>
          </a:p>
          <a:p>
            <a:endParaRPr lang="en-GB" dirty="0"/>
          </a:p>
          <a:p>
            <a:r>
              <a:rPr lang="en-GB" dirty="0"/>
              <a:t>We need to utilise the </a:t>
            </a:r>
            <a:r>
              <a:rPr lang="en-GB" dirty="0" err="1"/>
              <a:t>useContext</a:t>
            </a:r>
            <a:r>
              <a:rPr lang="en-GB" dirty="0"/>
              <a:t> hook in any component we want to pass the data into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8429BF-6448-C297-527C-8BF5D47A6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567" y="1053431"/>
            <a:ext cx="5319221" cy="8535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C5DDEC-5A51-DBAD-F52E-A9D6D3E03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184" y="4335528"/>
            <a:ext cx="3977985" cy="11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10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useContext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This will display in the child component despite not being mentioned in the parent component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297847-420F-5012-26C9-AB6955363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725" y="2066839"/>
            <a:ext cx="4946696" cy="18469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1197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useContext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We can use </a:t>
            </a:r>
            <a:r>
              <a:rPr lang="en-GB" dirty="0" err="1"/>
              <a:t>Context.Provider</a:t>
            </a:r>
            <a:r>
              <a:rPr lang="en-GB" dirty="0"/>
              <a:t> inside the parent app to change the value of the context before it is passed to the child.</a:t>
            </a:r>
          </a:p>
          <a:p>
            <a:endParaRPr lang="en-GB" dirty="0"/>
          </a:p>
          <a:p>
            <a:r>
              <a:rPr lang="en-GB" dirty="0"/>
              <a:t>This allows us to send different context to different children anywhere in the tree, based on state requirements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28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72B51B-EDA0-5197-617F-A8F6605BD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075" y="3256845"/>
            <a:ext cx="4397121" cy="29187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0875DF-8A4D-1D27-24B2-A97D8A9B4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0646" y="4121021"/>
            <a:ext cx="2834886" cy="91447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8CD704-7D04-E359-F58C-3C63BCF42EDC}"/>
              </a:ext>
            </a:extLst>
          </p:cNvPr>
          <p:cNvCxnSpPr/>
          <p:nvPr/>
        </p:nvCxnSpPr>
        <p:spPr>
          <a:xfrm>
            <a:off x="7561085" y="4632150"/>
            <a:ext cx="905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527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C2BF-19C4-2546-010E-A37F8EA4C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9" y="1477925"/>
            <a:ext cx="5810250" cy="1090651"/>
          </a:xfrm>
        </p:spPr>
        <p:txBody>
          <a:bodyPr/>
          <a:lstStyle/>
          <a:p>
            <a:r>
              <a:rPr lang="en-GB" dirty="0" err="1"/>
              <a:t>useReducer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26291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629" y="2744921"/>
            <a:ext cx="3694112" cy="730876"/>
          </a:xfrm>
        </p:spPr>
        <p:txBody>
          <a:bodyPr/>
          <a:lstStyle/>
          <a:p>
            <a:r>
              <a:rPr lang="en-GB" dirty="0"/>
              <a:t>What are they?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Hooks are nothing more than named blocks of functionality, designed to make it easier to create efficiently coded web pages. </a:t>
            </a:r>
          </a:p>
          <a:p>
            <a:endParaRPr lang="en-GB" dirty="0"/>
          </a:p>
          <a:p>
            <a:r>
              <a:rPr lang="en-GB" dirty="0"/>
              <a:t>The built-in hooks can be generally split into categories</a:t>
            </a:r>
          </a:p>
          <a:p>
            <a:endParaRPr lang="en-GB" dirty="0"/>
          </a:p>
          <a:p>
            <a:r>
              <a:rPr lang="en-GB" b="1" dirty="0"/>
              <a:t>State Hooks</a:t>
            </a:r>
            <a:br>
              <a:rPr lang="en-GB" b="1" dirty="0"/>
            </a:br>
            <a:r>
              <a:rPr lang="en-GB" dirty="0" err="1"/>
              <a:t>useState</a:t>
            </a:r>
            <a:r>
              <a:rPr lang="en-GB" dirty="0"/>
              <a:t> and </a:t>
            </a:r>
            <a:r>
              <a:rPr lang="en-GB" dirty="0" err="1"/>
              <a:t>useReducer</a:t>
            </a:r>
            <a:endParaRPr lang="en-GB" dirty="0"/>
          </a:p>
          <a:p>
            <a:endParaRPr lang="en-GB" b="1" dirty="0"/>
          </a:p>
          <a:p>
            <a:r>
              <a:rPr lang="en-GB" b="1" dirty="0"/>
              <a:t>Performance Hooks</a:t>
            </a:r>
            <a:br>
              <a:rPr lang="en-GB" b="1" dirty="0"/>
            </a:br>
            <a:r>
              <a:rPr lang="en-GB" dirty="0" err="1"/>
              <a:t>useMemo</a:t>
            </a:r>
            <a:r>
              <a:rPr lang="en-GB" dirty="0"/>
              <a:t> and </a:t>
            </a:r>
            <a:r>
              <a:rPr lang="en-GB" dirty="0" err="1"/>
              <a:t>useCallback</a:t>
            </a:r>
            <a:endParaRPr lang="en-GB" dirty="0"/>
          </a:p>
          <a:p>
            <a:endParaRPr lang="en-GB" b="1" dirty="0"/>
          </a:p>
          <a:p>
            <a:r>
              <a:rPr lang="en-GB" b="1" dirty="0"/>
              <a:t>Reference Hooks</a:t>
            </a:r>
            <a:br>
              <a:rPr lang="en-GB" b="1" dirty="0"/>
            </a:br>
            <a:r>
              <a:rPr lang="en-GB" dirty="0" err="1"/>
              <a:t>useRef</a:t>
            </a:r>
            <a:r>
              <a:rPr lang="en-GB" dirty="0"/>
              <a:t> and </a:t>
            </a:r>
            <a:r>
              <a:rPr lang="en-GB" dirty="0" err="1"/>
              <a:t>useImperativeHandle</a:t>
            </a:r>
            <a:endParaRPr lang="en-GB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1674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useReducer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This shipped with react v16 and is an alternative to </a:t>
            </a:r>
            <a:r>
              <a:rPr lang="en-GB" dirty="0" err="1"/>
              <a:t>useState</a:t>
            </a:r>
            <a:r>
              <a:rPr lang="en-GB" dirty="0"/>
              <a:t>(). It is used to store and update states</a:t>
            </a:r>
          </a:p>
          <a:p>
            <a:endParaRPr lang="en-GB" dirty="0"/>
          </a:p>
          <a:p>
            <a:r>
              <a:rPr lang="en-GB" dirty="0"/>
              <a:t>Like </a:t>
            </a:r>
            <a:r>
              <a:rPr lang="en-GB" dirty="0" err="1"/>
              <a:t>useEffect</a:t>
            </a:r>
            <a:r>
              <a:rPr lang="en-GB" dirty="0"/>
              <a:t>, it takes in 2 arguments, but looks like </a:t>
            </a:r>
            <a:r>
              <a:rPr lang="en-GB" dirty="0" err="1"/>
              <a:t>useState</a:t>
            </a:r>
            <a:r>
              <a:rPr lang="en-GB" dirty="0"/>
              <a:t> when it is written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Initial state is a simple value that the state is assigned with. This can be created separately, or dropped into the creation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30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481A85-36C7-4E87-C908-80C31A081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237" y="3007836"/>
            <a:ext cx="6759526" cy="5944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EAA2FB-1979-703A-2E5E-58154F9F5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5200" y="5024608"/>
            <a:ext cx="2972058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20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useReducer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You need to create the reducer function too.</a:t>
            </a:r>
          </a:p>
          <a:p>
            <a:endParaRPr lang="en-GB" dirty="0"/>
          </a:p>
          <a:p>
            <a:r>
              <a:rPr lang="en-GB" dirty="0"/>
              <a:t>Based on the action, the function returns updated state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Based on which action we pass into the reducer call, we move through a switch statement to see how to change the state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31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1E6C58-2A1D-BAE7-60E4-C47C2616D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400" y="1743873"/>
            <a:ext cx="3909399" cy="10135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EA8449-C8CC-8B7A-DECB-4DE0CF53D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336" y="3879479"/>
            <a:ext cx="4663844" cy="26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879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useReducer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Inside the return, you need to identify the state and create some functions which call the reducer, but identify the type of action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32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60D823-A3CD-E53C-23CF-8C933F4BB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852" y="1704842"/>
            <a:ext cx="6751443" cy="20637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1422666-C60B-E95D-9F51-7818EEE6E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267" y="4002218"/>
            <a:ext cx="2819644" cy="8916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3A49029-B6B4-34EB-CF2E-C2737305A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1889" y="5020363"/>
            <a:ext cx="2857748" cy="10059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6245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useReducer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You can also use a ‘payload’ property to change how many the counter should increment and decrement by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33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BDEA63-88FD-E483-FA34-D23E81348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256" y="2028151"/>
            <a:ext cx="7440906" cy="367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792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C2BF-19C4-2546-010E-A37F8EA4C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9" y="1477925"/>
            <a:ext cx="5810250" cy="1090651"/>
          </a:xfrm>
        </p:spPr>
        <p:txBody>
          <a:bodyPr/>
          <a:lstStyle/>
          <a:p>
            <a:r>
              <a:rPr lang="en-GB" dirty="0" err="1"/>
              <a:t>useRef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03766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useRef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This built in hook accepts one argument as an initial value and returns the reference.</a:t>
            </a:r>
          </a:p>
          <a:p>
            <a:endParaRPr lang="en-GB" dirty="0"/>
          </a:p>
          <a:p>
            <a:r>
              <a:rPr lang="en-GB" dirty="0"/>
              <a:t>Syntax is simple (</a:t>
            </a:r>
            <a:r>
              <a:rPr lang="en-GB" dirty="0" err="1"/>
              <a:t>useRef</a:t>
            </a:r>
            <a:r>
              <a:rPr lang="en-GB" dirty="0"/>
              <a:t> is mutable)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can update the value with a function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35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B74DEC-87BA-658F-7DF5-B9958AD9D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678" y="2012034"/>
            <a:ext cx="3665538" cy="17984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686D50-705F-9742-398F-3CDB81564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6843" y="4359270"/>
            <a:ext cx="3728557" cy="233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903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useRef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Each time the button is clicked, it updates the ref and passes it to the console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component was rendered initially but…..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36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2A2972-C84A-C1A4-218E-07671A24D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109" y="1264546"/>
            <a:ext cx="3194736" cy="17462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09EC99-1DFE-19DA-F74A-EADEEA44E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6206" y="3264195"/>
            <a:ext cx="4359018" cy="16613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B61D2F-BFB3-3277-E10B-7A59B9CAAE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6419" y="3949192"/>
            <a:ext cx="3962743" cy="131075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A3F519-CFD6-9DEE-B0D9-A562684506E6}"/>
              </a:ext>
            </a:extLst>
          </p:cNvPr>
          <p:cNvCxnSpPr/>
          <p:nvPr/>
        </p:nvCxnSpPr>
        <p:spPr>
          <a:xfrm>
            <a:off x="7081803" y="4707467"/>
            <a:ext cx="2971718" cy="21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7672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useRef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As the </a:t>
            </a:r>
            <a:r>
              <a:rPr lang="en-GB" dirty="0" err="1"/>
              <a:t>useRef</a:t>
            </a:r>
            <a:r>
              <a:rPr lang="en-GB" dirty="0"/>
              <a:t> is not a state change, it doesn’t trigger a re-rendering of the component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37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646043-4639-F0E7-C3F3-918D1583B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401" y="1780963"/>
            <a:ext cx="5643020" cy="26846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6105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C2BF-19C4-2546-010E-A37F8EA4C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9" y="1477925"/>
            <a:ext cx="5810250" cy="1090651"/>
          </a:xfrm>
        </p:spPr>
        <p:txBody>
          <a:bodyPr/>
          <a:lstStyle/>
          <a:p>
            <a:r>
              <a:rPr lang="en-GB" dirty="0" err="1"/>
              <a:t>useCallback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537452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useCallback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 err="1"/>
              <a:t>useCallback</a:t>
            </a:r>
            <a:r>
              <a:rPr lang="en-GB" dirty="0"/>
              <a:t> will return the memorised version of a function that only changes when one of the dependencies has changed.</a:t>
            </a:r>
          </a:p>
          <a:p>
            <a:endParaRPr lang="en-GB" dirty="0"/>
          </a:p>
          <a:p>
            <a:r>
              <a:rPr lang="en-GB" dirty="0"/>
              <a:t>Memorisation is a way to cache results so they don’t have to be calculated again.</a:t>
            </a:r>
          </a:p>
          <a:p>
            <a:endParaRPr lang="en-GB" dirty="0"/>
          </a:p>
          <a:p>
            <a:r>
              <a:rPr lang="en-GB" dirty="0" err="1"/>
              <a:t>useMemo</a:t>
            </a:r>
            <a:r>
              <a:rPr lang="en-GB" dirty="0"/>
              <a:t> is similar, but </a:t>
            </a:r>
            <a:r>
              <a:rPr lang="en-GB" dirty="0" err="1"/>
              <a:t>useCallback</a:t>
            </a:r>
            <a:r>
              <a:rPr lang="en-GB" dirty="0"/>
              <a:t> is for functions, not values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39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73663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629" y="2744921"/>
            <a:ext cx="3694112" cy="730876"/>
          </a:xfrm>
        </p:spPr>
        <p:txBody>
          <a:bodyPr/>
          <a:lstStyle/>
          <a:p>
            <a:r>
              <a:rPr lang="en-GB" dirty="0"/>
              <a:t>How do we use them?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Hooks have to be imported into any component that needs to use them.</a:t>
            </a:r>
            <a:endParaRPr lang="en-GB" b="1" dirty="0"/>
          </a:p>
          <a:p>
            <a:r>
              <a:rPr lang="en-GB" dirty="0"/>
              <a:t>As the hooks are not the default import, we need to import them as objects, hence the curly braces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 can separate multiple hook imports with a comma.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A74066-0482-AF4F-3072-A8F70AB99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575" y="2389565"/>
            <a:ext cx="4099915" cy="3048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6C6774-D456-0B2E-356D-5C5CACA32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127" y="3793027"/>
            <a:ext cx="5182049" cy="32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26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useCallback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1068629"/>
          </a:xfrm>
        </p:spPr>
        <p:txBody>
          <a:bodyPr/>
          <a:lstStyle/>
          <a:p>
            <a:r>
              <a:rPr lang="en-GB" dirty="0"/>
              <a:t>It is easier to understand when to use this hook when you see how not using it causes a problem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40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21E952-EBDF-7485-DEA4-84A9D4DA9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026" y="1480489"/>
            <a:ext cx="3221497" cy="2867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F8AC05-2777-10CF-176A-166F9C0E0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2026" y="4347868"/>
            <a:ext cx="3221497" cy="14868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A6AFC2-2706-A03D-DA05-E32815920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0119" y="1763722"/>
            <a:ext cx="2194750" cy="86113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E3554B-D419-9E6E-B26A-65FD601E1CFD}"/>
              </a:ext>
            </a:extLst>
          </p:cNvPr>
          <p:cNvCxnSpPr>
            <a:stCxn id="6" idx="3"/>
          </p:cNvCxnSpPr>
          <p:nvPr/>
        </p:nvCxnSpPr>
        <p:spPr>
          <a:xfrm flipV="1">
            <a:off x="8403523" y="2259419"/>
            <a:ext cx="666341" cy="654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698EAF8-9C13-0B67-B4FA-5BA36FE729CD}"/>
              </a:ext>
            </a:extLst>
          </p:cNvPr>
          <p:cNvSpPr txBox="1">
            <a:spLocks/>
          </p:cNvSpPr>
          <p:nvPr/>
        </p:nvSpPr>
        <p:spPr>
          <a:xfrm>
            <a:off x="4697288" y="5864259"/>
            <a:ext cx="7412469" cy="10686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Every time this component re-renders, every function inside this component is recreated. Hence the function references change between renders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76159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useCallback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1068629"/>
          </a:xfrm>
        </p:spPr>
        <p:txBody>
          <a:bodyPr/>
          <a:lstStyle/>
          <a:p>
            <a:r>
              <a:rPr lang="en-GB" dirty="0"/>
              <a:t>If we create a set(), we can see this in real time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initial render of this component shows that 3 functions have been created.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41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4EE207-0D77-C4E9-2EE3-5693D4C5A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530" y="954737"/>
            <a:ext cx="4198984" cy="472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2C0360-1175-FEFE-F84B-8F21DC5D7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837" y="1635760"/>
            <a:ext cx="3856054" cy="15012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AC4F388-1ED7-5EF1-E0FA-91D94F1761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0222" y="4102003"/>
            <a:ext cx="2743438" cy="112023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1E2B45-C104-B181-09F4-43B0A87EDA78}"/>
              </a:ext>
            </a:extLst>
          </p:cNvPr>
          <p:cNvCxnSpPr/>
          <p:nvPr/>
        </p:nvCxnSpPr>
        <p:spPr>
          <a:xfrm flipH="1">
            <a:off x="7813014" y="3841907"/>
            <a:ext cx="314986" cy="96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5227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useCallback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1068629"/>
          </a:xfrm>
        </p:spPr>
        <p:txBody>
          <a:bodyPr/>
          <a:lstStyle/>
          <a:p>
            <a:r>
              <a:rPr lang="en-GB" dirty="0"/>
              <a:t>If I click a button, the subsequent state change and re render creates the 3 functions again, but with different references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could add a huge performance issue. This is where </a:t>
            </a:r>
            <a:r>
              <a:rPr lang="en-GB" dirty="0" err="1"/>
              <a:t>useCallback</a:t>
            </a:r>
            <a:r>
              <a:rPr lang="en-GB" dirty="0"/>
              <a:t> will come in handy.</a:t>
            </a:r>
          </a:p>
          <a:p>
            <a:endParaRPr lang="en-GB" dirty="0"/>
          </a:p>
          <a:p>
            <a:r>
              <a:rPr lang="en-GB" dirty="0"/>
              <a:t>Similarly to other hooks, it takes 2 arguments. The function and the dependencies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42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F4E914-D022-788B-84B3-9A295B9FE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57248"/>
            <a:ext cx="3467400" cy="12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328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useCallback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1068629"/>
          </a:xfrm>
        </p:spPr>
        <p:txBody>
          <a:bodyPr/>
          <a:lstStyle/>
          <a:p>
            <a:r>
              <a:rPr lang="en-GB" dirty="0"/>
              <a:t>By adding </a:t>
            </a:r>
            <a:r>
              <a:rPr lang="en-GB" dirty="0" err="1"/>
              <a:t>useCallback</a:t>
            </a:r>
            <a:r>
              <a:rPr lang="en-GB" dirty="0"/>
              <a:t>, we can determine which functions are recreated on re-render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43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8EA03C-DB53-8A63-24F6-D3360B2EF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503" y="1436375"/>
            <a:ext cx="4854361" cy="30254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BAF3BA-6ACC-E466-3790-7E94CC266666}"/>
              </a:ext>
            </a:extLst>
          </p:cNvPr>
          <p:cNvSpPr txBox="1"/>
          <p:nvPr/>
        </p:nvSpPr>
        <p:spPr>
          <a:xfrm>
            <a:off x="9332570" y="1455723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r>
              <a:rPr lang="en-GB" sz="2000" dirty="0">
                <a:latin typeface="Montserrat" pitchFamily="2" charset="77"/>
              </a:rPr>
              <a:t>Increment is only recreated when p1score is updated</a:t>
            </a: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r>
              <a:rPr lang="en-GB" sz="2000" dirty="0">
                <a:latin typeface="Montserrat" pitchFamily="2" charset="77"/>
              </a:rPr>
              <a:t>Incrementp2 is only recreated when p2score is updated</a:t>
            </a: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0B3565-AF4D-1923-F511-6B3F8C5F873D}"/>
              </a:ext>
            </a:extLst>
          </p:cNvPr>
          <p:cNvCxnSpPr>
            <a:cxnSpLocks/>
          </p:cNvCxnSpPr>
          <p:nvPr/>
        </p:nvCxnSpPr>
        <p:spPr>
          <a:xfrm flipH="1">
            <a:off x="5881511" y="2167467"/>
            <a:ext cx="33415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673487-D878-B8CC-E671-EF683021920B}"/>
              </a:ext>
            </a:extLst>
          </p:cNvPr>
          <p:cNvCxnSpPr>
            <a:cxnSpLocks/>
          </p:cNvCxnSpPr>
          <p:nvPr/>
        </p:nvCxnSpPr>
        <p:spPr>
          <a:xfrm flipH="1">
            <a:off x="5881511" y="4227689"/>
            <a:ext cx="33415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0063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useCallback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1068629"/>
          </a:xfrm>
        </p:spPr>
        <p:txBody>
          <a:bodyPr/>
          <a:lstStyle/>
          <a:p>
            <a:r>
              <a:rPr lang="en-GB" dirty="0"/>
              <a:t>This time, we still get 3 function references in the initial render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If I press P1+, it increments to 5, not 6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If I press P2+, it increments only one more reference as only one function needs to be recreated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44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B20C0C-F271-B825-6CEC-EB13BC9D9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770" y="1225491"/>
            <a:ext cx="2827265" cy="11202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E6C102-D51D-88D9-FA3B-3BAF20BAC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2937" y="2779606"/>
            <a:ext cx="2866098" cy="12254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DAC3348-A2AF-C5F8-875F-160C4F14D9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6130" y="4992095"/>
            <a:ext cx="3139712" cy="15317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306764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useCallback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1068629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45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D5CC03-E1FB-FF45-6FCF-1A6D65FA2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911" y="370259"/>
            <a:ext cx="6837510" cy="582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411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useCallback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1068629"/>
          </a:xfrm>
        </p:spPr>
        <p:txBody>
          <a:bodyPr/>
          <a:lstStyle/>
          <a:p>
            <a:r>
              <a:rPr lang="en-GB" dirty="0"/>
              <a:t>Best practice is to try and remove the dependencies. This will ensure that the only rendering of these functions is at the initial render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46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668BF7-8039-CF46-906A-76D7D789A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475" y="1839575"/>
            <a:ext cx="4496190" cy="11507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D09BBE-E4E9-9D8A-23CD-EA00AAE1E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3157" y="3052384"/>
            <a:ext cx="3871795" cy="34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700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C2BF-19C4-2546-010E-A37F8EA4C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9" y="1477925"/>
            <a:ext cx="5810250" cy="1090651"/>
          </a:xfrm>
        </p:spPr>
        <p:txBody>
          <a:bodyPr/>
          <a:lstStyle/>
          <a:p>
            <a:r>
              <a:rPr lang="en-GB" dirty="0" err="1"/>
              <a:t>useMemo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544501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useMemo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Essential for improving performance and speed by caching output in memory, then returning that value when the same input is given </a:t>
            </a:r>
          </a:p>
          <a:p>
            <a:endParaRPr lang="en-GB" dirty="0"/>
          </a:p>
          <a:p>
            <a:r>
              <a:rPr lang="en-GB" dirty="0" err="1"/>
              <a:t>useMemo</a:t>
            </a:r>
            <a:r>
              <a:rPr lang="en-GB" dirty="0"/>
              <a:t> is called and accepts 2 arguments.</a:t>
            </a:r>
          </a:p>
          <a:p>
            <a:endParaRPr lang="en-GB" dirty="0"/>
          </a:p>
          <a:p>
            <a:r>
              <a:rPr lang="en-GB" dirty="0"/>
              <a:t>The first is the function (compute), the second is the dependencies </a:t>
            </a:r>
          </a:p>
          <a:p>
            <a:endParaRPr lang="en-GB" dirty="0"/>
          </a:p>
          <a:p>
            <a:r>
              <a:rPr lang="en-GB" dirty="0"/>
              <a:t>Similar to </a:t>
            </a:r>
            <a:r>
              <a:rPr lang="en-GB" dirty="0" err="1"/>
              <a:t>useCallback</a:t>
            </a:r>
            <a:r>
              <a:rPr lang="en-GB" dirty="0"/>
              <a:t>, but used for values rather than functions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48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010423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useMemo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8"/>
            <a:ext cx="5718225" cy="5335829"/>
          </a:xfrm>
        </p:spPr>
        <p:txBody>
          <a:bodyPr/>
          <a:lstStyle/>
          <a:p>
            <a:r>
              <a:rPr lang="en-GB" dirty="0"/>
              <a:t>Another problem that needs a solution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		      Every time the button is</a:t>
            </a:r>
          </a:p>
          <a:p>
            <a:r>
              <a:rPr lang="en-GB" dirty="0"/>
              <a:t>		      clicked, it re-renders both</a:t>
            </a:r>
          </a:p>
          <a:p>
            <a:r>
              <a:rPr lang="en-GB" dirty="0"/>
              <a:t>		      parent and child 			                    components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49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73192E-22CB-5809-7C36-FE3C8C2C5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896" y="942623"/>
            <a:ext cx="4160595" cy="28052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34A5A4-C88E-3186-FE5C-00C18C7BB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420" y="3747911"/>
            <a:ext cx="4161600" cy="11850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8A122E-D8F2-77BF-0039-7425DF64FC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8341" y="1269713"/>
            <a:ext cx="3604015" cy="12483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2C43402-ED15-3947-9E13-C582732C3D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8341" y="4535581"/>
            <a:ext cx="3130530" cy="17880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897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629" y="2744921"/>
            <a:ext cx="3694112" cy="730876"/>
          </a:xfrm>
        </p:spPr>
        <p:txBody>
          <a:bodyPr/>
          <a:lstStyle/>
          <a:p>
            <a:r>
              <a:rPr lang="en-GB" dirty="0"/>
              <a:t>General Rules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3 general rules of use:</a:t>
            </a:r>
          </a:p>
          <a:p>
            <a:endParaRPr lang="en-GB" dirty="0"/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Only call Hooks at the top level. Don’t call Hooks inside loops, conditions, or nested functions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Only call Hooks from React function components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Don’t call Hooks from regular JavaScript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38166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useMemo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8"/>
            <a:ext cx="5718225" cy="5335829"/>
          </a:xfrm>
        </p:spPr>
        <p:txBody>
          <a:bodyPr/>
          <a:lstStyle/>
          <a:p>
            <a:r>
              <a:rPr lang="en-GB" dirty="0"/>
              <a:t>With </a:t>
            </a:r>
            <a:r>
              <a:rPr lang="en-GB" dirty="0" err="1"/>
              <a:t>useMemo</a:t>
            </a:r>
            <a:r>
              <a:rPr lang="en-GB" dirty="0"/>
              <a:t> we can store the value of the function and as long as it doesn’t change, the child will never be re-rendered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50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20B51C-C399-9917-F68A-1C1184F36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351" y="1617460"/>
            <a:ext cx="4166433" cy="23397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70B559-CB86-0EBE-8766-1ABBAB1C2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768" y="4180993"/>
            <a:ext cx="4054191" cy="14860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22127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useMemo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8"/>
            <a:ext cx="5718225" cy="5335829"/>
          </a:xfrm>
        </p:spPr>
        <p:txBody>
          <a:bodyPr/>
          <a:lstStyle/>
          <a:p>
            <a:r>
              <a:rPr lang="en-GB" dirty="0"/>
              <a:t>Lets add new state and include that as a dependency in the </a:t>
            </a:r>
            <a:r>
              <a:rPr lang="en-GB" dirty="0" err="1"/>
              <a:t>useMemo</a:t>
            </a:r>
            <a:r>
              <a:rPr lang="en-GB" dirty="0"/>
              <a:t> for the child component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child component is only </a:t>
            </a:r>
            <a:r>
              <a:rPr lang="en-GB" dirty="0" err="1"/>
              <a:t>rerendered</a:t>
            </a:r>
            <a:r>
              <a:rPr lang="en-GB" dirty="0"/>
              <a:t> when </a:t>
            </a:r>
            <a:r>
              <a:rPr lang="en-GB" dirty="0" err="1"/>
              <a:t>newState</a:t>
            </a:r>
            <a:r>
              <a:rPr lang="en-GB" dirty="0"/>
              <a:t> is updated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51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FAF71A-8B28-222F-923C-8406BD1E8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455" y="1591531"/>
            <a:ext cx="4968671" cy="5486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F96C6C-A9C5-2F69-08E5-954186A31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1620" y="2211439"/>
            <a:ext cx="4980506" cy="33125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3B1831-60B0-86B1-0F7A-F77D73C6B8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2339" y="2457366"/>
            <a:ext cx="3962743" cy="19432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43714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C2BF-19C4-2546-010E-A37F8EA4C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9" y="1477925"/>
            <a:ext cx="5810250" cy="1090651"/>
          </a:xfrm>
        </p:spPr>
        <p:txBody>
          <a:bodyPr/>
          <a:lstStyle/>
          <a:p>
            <a:r>
              <a:rPr lang="en-GB"/>
              <a:t>Custom Hooks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99627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/>
              <a:t>Custom Hooks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Sometimes we write our own blocks of functionality that are useful to our </a:t>
            </a:r>
            <a:r>
              <a:rPr lang="en-GB" dirty="0" err="1"/>
              <a:t>codeblocks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Regularly, these can be used over again with multiple components. </a:t>
            </a:r>
          </a:p>
          <a:p>
            <a:endParaRPr lang="en-GB" dirty="0"/>
          </a:p>
          <a:p>
            <a:r>
              <a:rPr lang="en-GB" dirty="0"/>
              <a:t>We may be tempted to save these as functions and then export them. However, React allows us to create our own hooks, this has a major benefit.</a:t>
            </a:r>
          </a:p>
          <a:p>
            <a:endParaRPr lang="en-GB" dirty="0"/>
          </a:p>
          <a:p>
            <a:r>
              <a:rPr lang="en-GB" dirty="0"/>
              <a:t>Once you create a hook which starts with the word ‘use’, it allows the linter to find bugs in the hook.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53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952766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/>
              <a:t>Custom Hooks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It is important to note that the general rules of react hooks also apply to custom hooks</a:t>
            </a:r>
          </a:p>
          <a:p>
            <a:endParaRPr lang="en-GB" dirty="0"/>
          </a:p>
          <a:p>
            <a:r>
              <a:rPr lang="en-GB" dirty="0"/>
              <a:t>Just in case…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Only call Hooks at the top level. Don’t call Hooks inside loops, conditions, or nested functions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Only call Hooks from React function components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Don’t call Hooks from regular JavaScript functions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54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83456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/>
              <a:t>Using local storage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When it comes to the storage of session keys and other snippets of information we might need to use.</a:t>
            </a:r>
          </a:p>
          <a:p>
            <a:endParaRPr lang="en-GB" dirty="0"/>
          </a:p>
          <a:p>
            <a:r>
              <a:rPr lang="en-GB" dirty="0"/>
              <a:t>Let’s build a custom hook that lets us use this persistent storage</a:t>
            </a:r>
          </a:p>
          <a:p>
            <a:r>
              <a:rPr lang="en-GB" dirty="0"/>
              <a:t>		When we type into the box 			and refresh, the data is lost.</a:t>
            </a:r>
          </a:p>
          <a:p>
            <a:endParaRPr lang="en-GB" dirty="0"/>
          </a:p>
          <a:p>
            <a:r>
              <a:rPr lang="en-GB" dirty="0"/>
              <a:t>		We can easily change this to </a:t>
            </a:r>
            <a:br>
              <a:rPr lang="en-GB" dirty="0"/>
            </a:br>
            <a:r>
              <a:rPr lang="en-GB" dirty="0"/>
              <a:t>		store the value locally, </a:t>
            </a:r>
            <a:r>
              <a:rPr lang="en-GB" dirty="0" err="1"/>
              <a:t>i.e</a:t>
            </a:r>
            <a:r>
              <a:rPr lang="en-GB" dirty="0"/>
              <a:t>              		inside the browser 	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55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694035-F95A-4D76-8AE3-528C6E8A7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808" y="3264195"/>
            <a:ext cx="4633362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268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/>
              <a:t>Using local storage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94400" y="579549"/>
            <a:ext cx="5821971" cy="2684646"/>
          </a:xfrm>
        </p:spPr>
        <p:txBody>
          <a:bodyPr/>
          <a:lstStyle/>
          <a:p>
            <a:r>
              <a:rPr lang="en-GB" dirty="0"/>
              <a:t>Create a new component called </a:t>
            </a:r>
            <a:r>
              <a:rPr lang="en-GB" dirty="0" err="1"/>
              <a:t>useLocalStorage.jsx</a:t>
            </a:r>
            <a:r>
              <a:rPr lang="en-GB" dirty="0"/>
              <a:t>. We want this to work similarly to </a:t>
            </a:r>
            <a:r>
              <a:rPr lang="en-GB" dirty="0" err="1"/>
              <a:t>useState</a:t>
            </a:r>
            <a:r>
              <a:rPr lang="en-GB" dirty="0"/>
              <a:t>, in that it will return a value and a function that lets you set a value.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Inside our component, we now call this custom hook in, rather than </a:t>
            </a:r>
            <a:r>
              <a:rPr lang="en-GB" dirty="0" err="1"/>
              <a:t>useState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56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58CF76-41CC-9B9C-EF72-F0F3E6C95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653" y="1828721"/>
            <a:ext cx="5113463" cy="18823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04452F-940E-C574-E06F-73FC7AFB5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880" y="4513367"/>
            <a:ext cx="3379236" cy="230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809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/>
              <a:t>Using local storage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94400" y="579549"/>
            <a:ext cx="5821971" cy="2684646"/>
          </a:xfrm>
        </p:spPr>
        <p:txBody>
          <a:bodyPr/>
          <a:lstStyle/>
          <a:p>
            <a:r>
              <a:rPr lang="en-GB" dirty="0"/>
              <a:t>If we prime our hook to accept the initial value, it can then utilize </a:t>
            </a:r>
            <a:r>
              <a:rPr lang="en-GB" dirty="0" err="1"/>
              <a:t>useState</a:t>
            </a:r>
            <a:r>
              <a:rPr lang="en-GB" dirty="0"/>
              <a:t> within the hook and change the functionality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 can now create the logic for persisting local data. In our component, we need to pass the key into our hook. name is the key we will use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57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E29AF0-F3A3-60F9-8ECA-DE79161D1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876" y="1685653"/>
            <a:ext cx="5715495" cy="13869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994FA5-3F8C-EA1D-B85D-65D94B6DE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0703" y="4992066"/>
            <a:ext cx="6218459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751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/>
              <a:t>Using local storage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94400" y="579549"/>
            <a:ext cx="5821971" cy="2684646"/>
          </a:xfrm>
        </p:spPr>
        <p:txBody>
          <a:bodyPr/>
          <a:lstStyle/>
          <a:p>
            <a:r>
              <a:rPr lang="en-GB" dirty="0"/>
              <a:t>As local storage uses JSON, we need to create a function that allows our hook to check if a local value exists.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When the page is refreshed, it will run and the return the local value into the text box</a:t>
            </a:r>
          </a:p>
          <a:p>
            <a:r>
              <a:rPr lang="en-GB" dirty="0"/>
              <a:t>As </a:t>
            </a:r>
            <a:r>
              <a:rPr lang="en-GB" dirty="0" err="1"/>
              <a:t>useState</a:t>
            </a:r>
            <a:r>
              <a:rPr lang="en-GB" dirty="0"/>
              <a:t> can accept a function, we need to check if a function has been passed in (in which case it returns whatever was passed to it)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58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0E063D-6CF1-95BE-34FA-CF52D49B0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291" y="1629065"/>
            <a:ext cx="6591871" cy="24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877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/>
              <a:t>Using local storage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94400" y="579549"/>
            <a:ext cx="5821971" cy="2684646"/>
          </a:xfrm>
        </p:spPr>
        <p:txBody>
          <a:bodyPr/>
          <a:lstStyle/>
          <a:p>
            <a:r>
              <a:rPr lang="en-GB" dirty="0"/>
              <a:t>Now, we need to call the </a:t>
            </a:r>
            <a:r>
              <a:rPr lang="en-GB" dirty="0" err="1"/>
              <a:t>getLocalVariable</a:t>
            </a:r>
            <a:r>
              <a:rPr lang="en-GB" dirty="0"/>
              <a:t> function based on what is passed on refresh.</a:t>
            </a:r>
          </a:p>
          <a:p>
            <a:endParaRPr lang="en-GB" dirty="0"/>
          </a:p>
          <a:p>
            <a:r>
              <a:rPr lang="en-GB" dirty="0"/>
              <a:t>The best way to update the local storage is to apply </a:t>
            </a:r>
            <a:r>
              <a:rPr lang="en-GB" dirty="0" err="1"/>
              <a:t>useEffect</a:t>
            </a:r>
            <a:r>
              <a:rPr lang="en-GB" dirty="0"/>
              <a:t> as this will re-run automatically on re-render.</a:t>
            </a:r>
          </a:p>
          <a:p>
            <a:endParaRPr lang="en-GB" dirty="0"/>
          </a:p>
          <a:p>
            <a:r>
              <a:rPr lang="en-GB" dirty="0"/>
              <a:t>Returning the value will populate the textbox with anything that already exists in </a:t>
            </a:r>
            <a:r>
              <a:rPr lang="en-GB" dirty="0" err="1"/>
              <a:t>localStorage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59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93E479-0F68-AB6B-AF49-96B5EE19F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159" y="4080371"/>
            <a:ext cx="6325148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12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C2BF-19C4-2546-010E-A37F8EA4C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9" y="1477925"/>
            <a:ext cx="5810250" cy="1090651"/>
          </a:xfrm>
        </p:spPr>
        <p:txBody>
          <a:bodyPr/>
          <a:lstStyle/>
          <a:p>
            <a:r>
              <a:rPr lang="en-GB" dirty="0" err="1"/>
              <a:t>useState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621728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/>
              <a:t>Using local storage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94400" y="579549"/>
            <a:ext cx="5821971" cy="2684646"/>
          </a:xfrm>
        </p:spPr>
        <p:txBody>
          <a:bodyPr/>
          <a:lstStyle/>
          <a:p>
            <a:r>
              <a:rPr lang="en-GB" dirty="0"/>
              <a:t>The result is a key of name being put into Local storage when the page is rendered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is then updated when a name is entered into the text input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60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01AF0A-0D59-64D8-EC4B-BE6C2F27D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118" y="1412818"/>
            <a:ext cx="2568163" cy="15774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F01762-E602-8EAF-C85E-96340958A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187" y="4145633"/>
            <a:ext cx="6264183" cy="15622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60053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/>
              <a:t>Using local storage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85245" y="1436375"/>
            <a:ext cx="5821971" cy="2684646"/>
          </a:xfrm>
        </p:spPr>
        <p:txBody>
          <a:bodyPr/>
          <a:lstStyle/>
          <a:p>
            <a:r>
              <a:rPr lang="en-GB" dirty="0"/>
              <a:t>Upon page refresh and subsequent re-render, this is stored and put into the text input automatically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See live demo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61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247410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/>
              <a:t>Another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85245" y="364780"/>
            <a:ext cx="5821971" cy="2684646"/>
          </a:xfrm>
        </p:spPr>
        <p:txBody>
          <a:bodyPr/>
          <a:lstStyle/>
          <a:p>
            <a:r>
              <a:rPr lang="en-GB" dirty="0"/>
              <a:t>Logging is something that is regularly used across many components.</a:t>
            </a:r>
          </a:p>
          <a:p>
            <a:endParaRPr lang="en-GB" dirty="0"/>
          </a:p>
          <a:p>
            <a:r>
              <a:rPr lang="en-GB" dirty="0"/>
              <a:t>We can create a new </a:t>
            </a:r>
            <a:r>
              <a:rPr lang="en-GB" dirty="0" err="1"/>
              <a:t>useLog</a:t>
            </a:r>
            <a:r>
              <a:rPr lang="en-GB" dirty="0"/>
              <a:t> hook which records changes to the console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62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CD1F7B-CE0C-613B-31E5-8C4C8A36B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973" y="2209198"/>
            <a:ext cx="6264183" cy="21490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F94ED9-D1BF-A6F9-C8E2-DE92A8B88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6867" y="4507704"/>
            <a:ext cx="5456393" cy="18137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796645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/>
              <a:t>Another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85245" y="364780"/>
            <a:ext cx="5821971" cy="2684646"/>
          </a:xfrm>
        </p:spPr>
        <p:txBody>
          <a:bodyPr/>
          <a:lstStyle/>
          <a:p>
            <a:r>
              <a:rPr lang="en-GB" dirty="0"/>
              <a:t>Now we have 2 blocks of functionality outside the main </a:t>
            </a:r>
            <a:r>
              <a:rPr lang="en-GB" dirty="0" err="1"/>
              <a:t>App.jsx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Not only is the complexity removed from the component, it is completely reusable for all other components too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63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63092C-D757-FE54-E2C1-624B2BECA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413" y="2990295"/>
            <a:ext cx="6492803" cy="20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0736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765EDF-D047-8069-3A25-A34CECFC0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9" y="1701210"/>
            <a:ext cx="5810250" cy="963060"/>
          </a:xfrm>
        </p:spPr>
        <p:txBody>
          <a:bodyPr/>
          <a:lstStyle/>
          <a:p>
            <a:r>
              <a:rPr lang="en-GB" dirty="0"/>
              <a:t>Labs and Activities</a:t>
            </a:r>
          </a:p>
        </p:txBody>
      </p:sp>
    </p:spTree>
    <p:extLst>
      <p:ext uri="{BB962C8B-B14F-4D97-AF65-F5344CB8AC3E}">
        <p14:creationId xmlns:p14="http://schemas.microsoft.com/office/powerpoint/2010/main" val="8543990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79910" y="579549"/>
            <a:ext cx="6036461" cy="3007779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en-GB" dirty="0"/>
              <a:t>Create a custom hook called </a:t>
            </a:r>
            <a:r>
              <a:rPr lang="en-GB" dirty="0" err="1"/>
              <a:t>useFetch</a:t>
            </a:r>
            <a:r>
              <a:rPr lang="en-GB" dirty="0"/>
              <a:t> which accepts a URL as a parameter to instantiate an API call and return the data</a:t>
            </a:r>
          </a:p>
          <a:p>
            <a:pPr marL="457200" indent="-457200">
              <a:buAutoNum type="arabicParenR"/>
            </a:pPr>
            <a:endParaRPr lang="en-GB" dirty="0"/>
          </a:p>
          <a:p>
            <a:pPr marL="457200" indent="-457200">
              <a:buAutoNum type="arabicParenR"/>
            </a:pPr>
            <a:r>
              <a:rPr lang="en-GB" dirty="0"/>
              <a:t>Create a custom hook called </a:t>
            </a:r>
            <a:r>
              <a:rPr lang="en-GB" dirty="0" err="1"/>
              <a:t>useEventListener</a:t>
            </a:r>
            <a:r>
              <a:rPr lang="en-GB" dirty="0"/>
              <a:t> to an element of a webpage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65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356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useState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When you create a ‘variable’ with use state, you need to create a </a:t>
            </a:r>
            <a:r>
              <a:rPr lang="en-GB" dirty="0" err="1"/>
              <a:t>const</a:t>
            </a:r>
            <a:r>
              <a:rPr lang="en-GB" dirty="0"/>
              <a:t>, then within an array, specify the name of the </a:t>
            </a:r>
            <a:r>
              <a:rPr lang="en-GB" dirty="0" err="1"/>
              <a:t>const</a:t>
            </a:r>
            <a:r>
              <a:rPr lang="en-GB" dirty="0"/>
              <a:t> followed by the </a:t>
            </a:r>
            <a:r>
              <a:rPr lang="en-GB" dirty="0" err="1"/>
              <a:t>setterName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This second element allows you to update the state value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      state name        setter function name</a:t>
            </a:r>
          </a:p>
          <a:p>
            <a:endParaRPr lang="en-GB" dirty="0"/>
          </a:p>
          <a:p>
            <a:r>
              <a:rPr lang="en-GB" dirty="0"/>
              <a:t>Inside the parenthesis, you need to specify the initial value of this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E7CDBA-538C-A979-1978-DEB473C81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038" y="3319462"/>
            <a:ext cx="4168501" cy="54868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840513-E80C-77FD-1FF4-692485703DA3}"/>
              </a:ext>
            </a:extLst>
          </p:cNvPr>
          <p:cNvCxnSpPr/>
          <p:nvPr/>
        </p:nvCxnSpPr>
        <p:spPr>
          <a:xfrm flipV="1">
            <a:off x="7608711" y="3962400"/>
            <a:ext cx="180622" cy="282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5F92F2-01F2-6616-82D7-C44E3E625684}"/>
              </a:ext>
            </a:extLst>
          </p:cNvPr>
          <p:cNvCxnSpPr/>
          <p:nvPr/>
        </p:nvCxnSpPr>
        <p:spPr>
          <a:xfrm flipH="1" flipV="1">
            <a:off x="8827911" y="3923417"/>
            <a:ext cx="129347" cy="321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C8940609-1C1D-7DB4-2CD2-EEA0F5927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527" y="5776919"/>
            <a:ext cx="4709568" cy="6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80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useState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In the JSX return, we can now dynamically output the state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B48F87-5BF3-0011-2CEC-CAE5183AA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640" y="1296916"/>
            <a:ext cx="4839119" cy="24157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90DEA1-B3B3-1046-6288-E39072DD2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534" y="4301142"/>
            <a:ext cx="4244708" cy="5867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5683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useState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To update the value, we need to create a function.</a:t>
            </a:r>
          </a:p>
          <a:p>
            <a:r>
              <a:rPr lang="en-GB" dirty="0"/>
              <a:t>The most common way is to create a button which calls the setter function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DDE51A-DD6E-29B3-1669-92616AE66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276" y="2071561"/>
            <a:ext cx="5845047" cy="2385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EA8AEF-E688-2D2B-C80A-F612FF833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060" y="4798120"/>
            <a:ext cx="3185436" cy="11507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57CA00-3722-CA13-2F56-11C9FD4CB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6451" y="4798121"/>
            <a:ext cx="2890526" cy="115482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F07FCD-79AD-7CA0-90D5-A3AD5CE81517}"/>
              </a:ext>
            </a:extLst>
          </p:cNvPr>
          <p:cNvCxnSpPr>
            <a:stCxn id="9" idx="3"/>
          </p:cNvCxnSpPr>
          <p:nvPr/>
        </p:nvCxnSpPr>
        <p:spPr>
          <a:xfrm>
            <a:off x="7406496" y="5373480"/>
            <a:ext cx="698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7043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d9f7b81-fce9-4f5e-8ca2-b74234fba64d" xsi:nil="true"/>
    <lcf76f155ced4ddcb4097134ff3c332f xmlns="201905e2-e348-4925-9bf9-859ff66d373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467C10D74B2B4AB009A8AE58957B70" ma:contentTypeVersion="11" ma:contentTypeDescription="Create a new document." ma:contentTypeScope="" ma:versionID="5a954220bcc81bde48470b97c8d8107f">
  <xsd:schema xmlns:xsd="http://www.w3.org/2001/XMLSchema" xmlns:xs="http://www.w3.org/2001/XMLSchema" xmlns:p="http://schemas.microsoft.com/office/2006/metadata/properties" xmlns:ns2="201905e2-e348-4925-9bf9-859ff66d3731" xmlns:ns3="bd9f7b81-fce9-4f5e-8ca2-b74234fba64d" targetNamespace="http://schemas.microsoft.com/office/2006/metadata/properties" ma:root="true" ma:fieldsID="426082142d469ee0a66d8c0ced7a111b" ns2:_="" ns3:_="">
    <xsd:import namespace="201905e2-e348-4925-9bf9-859ff66d3731"/>
    <xsd:import namespace="bd9f7b81-fce9-4f5e-8ca2-b74234fba6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905e2-e348-4925-9bf9-859ff66d37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85f1f1f9-0179-4c93-b971-8e9741e045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9f7b81-fce9-4f5e-8ca2-b74234fba64d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3947cfe7-9c88-4581-b1d0-b668bbfcd318}" ma:internalName="TaxCatchAll" ma:showField="CatchAllData" ma:web="bd9f7b81-fce9-4f5e-8ca2-b74234fba64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393610-D53F-4A84-8D42-34EBCB008255}">
  <ds:schemaRefs>
    <ds:schemaRef ds:uri="http://purl.org/dc/terms/"/>
    <ds:schemaRef ds:uri="5DDA07D3-2D42-4B74-BBF9-F10531B4947A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  <ds:schemaRef ds:uri="51b58b7f-359e-418a-8fc0-c5d77d026bdc"/>
    <ds:schemaRef ds:uri="04dd4f8b-4e55-4b0f-90ae-c416a13e2e63"/>
    <ds:schemaRef ds:uri="bd9f7b81-fce9-4f5e-8ca2-b74234fba64d"/>
    <ds:schemaRef ds:uri="201905e2-e348-4925-9bf9-859ff66d3731"/>
  </ds:schemaRefs>
</ds:datastoreItem>
</file>

<file path=customXml/itemProps2.xml><?xml version="1.0" encoding="utf-8"?>
<ds:datastoreItem xmlns:ds="http://schemas.openxmlformats.org/officeDocument/2006/customXml" ds:itemID="{25B3E867-B45B-49B9-9F16-ACF80FBBDA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3A0C17-9FA8-46CF-BA9C-12C4AC3391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905e2-e348-4925-9bf9-859ff66d3731"/>
    <ds:schemaRef ds:uri="bd9f7b81-fce9-4f5e-8ca2-b74234fba6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7362</TotalTime>
  <Words>2305</Words>
  <Application>Microsoft Office PowerPoint</Application>
  <PresentationFormat>Widescreen</PresentationFormat>
  <Paragraphs>975</Paragraphs>
  <Slides>65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0" baseType="lpstr">
      <vt:lpstr>Montserrat</vt:lpstr>
      <vt:lpstr>Arial</vt:lpstr>
      <vt:lpstr>Montserrat Black</vt:lpstr>
      <vt:lpstr>Calibri</vt:lpstr>
      <vt:lpstr>Master</vt:lpstr>
      <vt:lpstr>ADVANCED REACT</vt:lpstr>
      <vt:lpstr>PowerPoint Presentation</vt:lpstr>
      <vt:lpstr>PowerPoint Presentation</vt:lpstr>
      <vt:lpstr>PowerPoint Presentation</vt:lpstr>
      <vt:lpstr>PowerPoint Presentation</vt:lpstr>
      <vt:lpstr>useState()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useEffect()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useContext()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useReducer()</vt:lpstr>
      <vt:lpstr>PowerPoint Presentation</vt:lpstr>
      <vt:lpstr>PowerPoint Presentation</vt:lpstr>
      <vt:lpstr>PowerPoint Presentation</vt:lpstr>
      <vt:lpstr>PowerPoint Presentation</vt:lpstr>
      <vt:lpstr>useRef()</vt:lpstr>
      <vt:lpstr>PowerPoint Presentation</vt:lpstr>
      <vt:lpstr>PowerPoint Presentation</vt:lpstr>
      <vt:lpstr>PowerPoint Presentation</vt:lpstr>
      <vt:lpstr>useCallback()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useMemo()</vt:lpstr>
      <vt:lpstr>PowerPoint Presentation</vt:lpstr>
      <vt:lpstr>PowerPoint Presentation</vt:lpstr>
      <vt:lpstr>PowerPoint Presentation</vt:lpstr>
      <vt:lpstr>PowerPoint Presentation</vt:lpstr>
      <vt:lpstr>Custom Hooks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Labs and Activities</vt:lpstr>
      <vt:lpstr>PowerPoint Presentation</vt:lpstr>
    </vt:vector>
  </TitlesOfParts>
  <Manager/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Liam Robertson</dc:creator>
  <cp:keywords/>
  <dc:description/>
  <cp:lastModifiedBy>Smith, Andy</cp:lastModifiedBy>
  <cp:revision>171</cp:revision>
  <cp:lastPrinted>2019-07-03T09:46:41Z</cp:lastPrinted>
  <dcterms:created xsi:type="dcterms:W3CDTF">2019-09-05T08:17:12Z</dcterms:created>
  <dcterms:modified xsi:type="dcterms:W3CDTF">2024-01-25T15:34:57Z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0x010100F3467C10D74B2B4AB009A8AE58957B70</vt:lpwstr>
  </property>
  <property fmtid="{D5CDD505-2E9C-101B-9397-08002B2CF9AE}" pid="3" name="BookType">
    <vt:lpwstr>4</vt:lpwstr>
  </property>
</Properties>
</file>