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46"/>
  </p:notesMasterIdLst>
  <p:handoutMasterIdLst>
    <p:handoutMasterId r:id="rId47"/>
  </p:handoutMasterIdLst>
  <p:sldIdLst>
    <p:sldId id="256" r:id="rId5"/>
    <p:sldId id="1301" r:id="rId6"/>
    <p:sldId id="1302" r:id="rId7"/>
    <p:sldId id="1392" r:id="rId8"/>
    <p:sldId id="1479" r:id="rId9"/>
    <p:sldId id="1470" r:id="rId10"/>
    <p:sldId id="1471" r:id="rId11"/>
    <p:sldId id="1472" r:id="rId12"/>
    <p:sldId id="1473" r:id="rId13"/>
    <p:sldId id="1474" r:id="rId14"/>
    <p:sldId id="1475" r:id="rId15"/>
    <p:sldId id="1476" r:id="rId16"/>
    <p:sldId id="1477" r:id="rId17"/>
    <p:sldId id="1478" r:id="rId18"/>
    <p:sldId id="1482" r:id="rId19"/>
    <p:sldId id="1485" r:id="rId20"/>
    <p:sldId id="1484" r:id="rId21"/>
    <p:sldId id="1483" r:id="rId22"/>
    <p:sldId id="1486" r:id="rId23"/>
    <p:sldId id="1487" r:id="rId24"/>
    <p:sldId id="1488" r:id="rId25"/>
    <p:sldId id="1480" r:id="rId26"/>
    <p:sldId id="1481" r:id="rId27"/>
    <p:sldId id="1489" r:id="rId28"/>
    <p:sldId id="1493" r:id="rId29"/>
    <p:sldId id="1490" r:id="rId30"/>
    <p:sldId id="1491" r:id="rId31"/>
    <p:sldId id="1492" r:id="rId32"/>
    <p:sldId id="1497" r:id="rId33"/>
    <p:sldId id="1494" r:id="rId34"/>
    <p:sldId id="1495" r:id="rId35"/>
    <p:sldId id="1496" r:id="rId36"/>
    <p:sldId id="1498" r:id="rId37"/>
    <p:sldId id="1499" r:id="rId38"/>
    <p:sldId id="1500" r:id="rId39"/>
    <p:sldId id="1501" r:id="rId40"/>
    <p:sldId id="1502" r:id="rId41"/>
    <p:sldId id="1503" r:id="rId42"/>
    <p:sldId id="1504" r:id="rId43"/>
    <p:sldId id="1461" r:id="rId44"/>
    <p:sldId id="1354" r:id="rId45"/>
  </p:sldIdLst>
  <p:sldSz cx="12192000" cy="6858000"/>
  <p:notesSz cx="6645275" cy="9775825"/>
  <p:embeddedFontLst>
    <p:embeddedFont>
      <p:font typeface="Montserrat" panose="00000500000000000000" pitchFamily="2" charset="0"/>
      <p:regular r:id="rId48"/>
      <p:bold r:id="rId49"/>
      <p:italic r:id="rId50"/>
      <p:boldItalic r:id="rId51"/>
    </p:embeddedFont>
    <p:embeddedFont>
      <p:font typeface="Montserrat Black" panose="00000A00000000000000" pitchFamily="2" charset="0"/>
      <p:bold r:id="rId52"/>
      <p:boldItalic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75425" autoAdjust="0"/>
  </p:normalViewPr>
  <p:slideViewPr>
    <p:cSldViewPr snapToGrid="0" snapToObjects="1" showGuides="1">
      <p:cViewPr varScale="1">
        <p:scale>
          <a:sx n="83" d="100"/>
          <a:sy n="83" d="100"/>
        </p:scale>
        <p:origin x="2076" y="11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20/02/2024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20/02/2024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copycat.dev/blog/react-usecontex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reactjs.org/docs/hooks-rules.html#only-call-hooks-at-the-top-leve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AndySmithQA/QAEstat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8" name="Rectangle 10"/>
          <p:cNvSpPr>
            <a:spLocks noGrp="1" noRot="1" noChangeAspect="1" noChangeArrowheads="1" noTextEdit="1"/>
          </p:cNvSpPr>
          <p:nvPr>
            <p:ph type="sldImg"/>
          </p:nvPr>
        </p:nvSpPr>
        <p:spPr>
          <a:ln/>
        </p:spPr>
      </p:sp>
      <p:sp>
        <p:nvSpPr>
          <p:cNvPr id="462859" name="Rectangle 11"/>
          <p:cNvSpPr>
            <a:spLocks noGrp="1" noChangeArrowheads="1"/>
          </p:cNvSpPr>
          <p:nvPr>
            <p:ph type="body" idx="1"/>
          </p:nvPr>
        </p:nvSpPr>
        <p:spPr/>
        <p:txBody>
          <a:bodyPr/>
          <a:lstStyle/>
          <a:p>
            <a:endParaRPr lang="en-GB" altLang="en-US" dirty="0"/>
          </a:p>
        </p:txBody>
      </p:sp>
    </p:spTree>
    <p:extLst>
      <p:ext uri="{BB962C8B-B14F-4D97-AF65-F5344CB8AC3E}">
        <p14:creationId xmlns:p14="http://schemas.microsoft.com/office/powerpoint/2010/main" val="789125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complexity is outside the component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179346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27183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267396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4701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320019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277043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7177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61419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val="398005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it out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p14="http://schemas.microsoft.com/office/powerpoint/2010/main" val="205163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633682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val="310962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val="121701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Img</a:t>
            </a:r>
            <a:r>
              <a:rPr lang="en-GB" dirty="0">
                <a:hlinkClick r:id="rId3"/>
              </a:rPr>
              <a:t> - React </a:t>
            </a:r>
            <a:r>
              <a:rPr lang="en-GB" dirty="0" err="1">
                <a:hlinkClick r:id="rId3"/>
              </a:rPr>
              <a:t>useContext</a:t>
            </a:r>
            <a:r>
              <a:rPr lang="en-GB" dirty="0">
                <a:hlinkClick r:id="rId3"/>
              </a:rPr>
              <a:t>: The Best Way to Manage States - </a:t>
            </a:r>
            <a:r>
              <a:rPr lang="en-GB" dirty="0" err="1">
                <a:hlinkClick r:id="rId3"/>
              </a:rPr>
              <a:t>CopyCat</a:t>
            </a:r>
            <a:r>
              <a:rPr lang="en-GB" dirty="0">
                <a:hlinkClick r:id="rId3"/>
              </a:rPr>
              <a:t> Blog</a:t>
            </a:r>
            <a:r>
              <a:rPr lang="en-GB" dirty="0"/>
              <a:t> </a:t>
            </a:r>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val="3614073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 and Consumer is a very important concept in React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val="2735822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val="2468227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val="61485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24802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207473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3476490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val="271061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1512288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2F6F-C2D3-BE80-707D-AE128B08CF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5F7B2-63BD-062E-144D-53396B0E7D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B7CED-ACC9-CA98-7040-118B1CFDC0A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853FC53-E51D-A5BF-0687-D43C0398818C}"/>
              </a:ext>
            </a:extLst>
          </p:cNvPr>
          <p:cNvSpPr>
            <a:spLocks noGrp="1"/>
          </p:cNvSpPr>
          <p:nvPr>
            <p:ph type="sldNum" sz="quarter" idx="5"/>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val="621224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7D791-71D9-09F3-FA99-4BF8ED7CC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B2FD2-02D8-47AA-8AE3-B2A1FC12B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C12D6-46D7-1B2A-1C56-CB15FD0C7E6B}"/>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D25B0E3E-5D1D-F41D-A149-FCD530F6D9AD}"/>
              </a:ext>
            </a:extLst>
          </p:cNvPr>
          <p:cNvSpPr>
            <a:spLocks noGrp="1"/>
          </p:cNvSpPr>
          <p:nvPr>
            <p:ph type="sldNum" sz="quarter" idx="5"/>
          </p:nvPr>
        </p:nvSpPr>
        <p:spPr/>
        <p:txBody>
          <a:bodyPr/>
          <a:lstStyle/>
          <a:p>
            <a:fld id="{548901C6-1DA1-FB44-ABEE-06A0FEB7738E}" type="slidenum">
              <a:rPr lang="en-GB" smtClean="0"/>
              <a:pPr/>
              <a:t>35</a:t>
            </a:fld>
            <a:endParaRPr lang="en-GB"/>
          </a:p>
        </p:txBody>
      </p:sp>
    </p:spTree>
    <p:extLst>
      <p:ext uri="{BB962C8B-B14F-4D97-AF65-F5344CB8AC3E}">
        <p14:creationId xmlns:p14="http://schemas.microsoft.com/office/powerpoint/2010/main" val="1448168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865E-0936-ADB6-5EF9-C2C0EBB1A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859E2-130B-DF27-C721-6CD5768C6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C0312-C6FF-3EA6-D0DF-0A0336629645}"/>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BA9C5F22-DC08-6F81-F22F-9AA006CDF7BA}"/>
              </a:ext>
            </a:extLst>
          </p:cNvPr>
          <p:cNvSpPr>
            <a:spLocks noGrp="1"/>
          </p:cNvSpPr>
          <p:nvPr>
            <p:ph type="sldNum" sz="quarter" idx="5"/>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val="1214972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F7648-823C-E16A-299D-5B202B119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FD562-79F5-E8BD-9C61-5441E0808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39E36-57EB-A7A2-8392-78D590679D3A}"/>
              </a:ext>
            </a:extLst>
          </p:cNvPr>
          <p:cNvSpPr>
            <a:spLocks noGrp="1"/>
          </p:cNvSpPr>
          <p:nvPr>
            <p:ph type="body" idx="1"/>
          </p:nvPr>
        </p:nvSpPr>
        <p:spPr/>
        <p:txBody>
          <a:bodyPr/>
          <a:lstStyle/>
          <a:p>
            <a:r>
              <a:rPr lang="en-GB" b="0" i="0" dirty="0">
                <a:solidFill>
                  <a:srgbClr val="000000"/>
                </a:solidFill>
                <a:effectLst/>
                <a:latin typeface="__Cairo_f22647"/>
              </a:rPr>
              <a:t>If you have an effect which isn't dependent on any variables, make sure to an empty dependency list as the second argument to </a:t>
            </a:r>
            <a:r>
              <a:rPr lang="en-GB" b="0" i="0" dirty="0" err="1">
                <a:solidFill>
                  <a:srgbClr val="000000"/>
                </a:solidFill>
                <a:effectLst/>
                <a:latin typeface="__Cairo_f22647"/>
              </a:rPr>
              <a:t>useEffect</a:t>
            </a:r>
            <a:r>
              <a:rPr lang="en-GB" b="0" i="0" dirty="0">
                <a:solidFill>
                  <a:srgbClr val="000000"/>
                </a:solidFill>
                <a:effectLst/>
                <a:latin typeface="__Cairo_f22647"/>
              </a:rPr>
              <a:t>. If you don't do that, the effect will run on every render.</a:t>
            </a:r>
            <a:endParaRPr lang="en-GB" dirty="0"/>
          </a:p>
        </p:txBody>
      </p:sp>
      <p:sp>
        <p:nvSpPr>
          <p:cNvPr id="4" name="Slide Number Placeholder 3">
            <a:extLst>
              <a:ext uri="{FF2B5EF4-FFF2-40B4-BE49-F238E27FC236}">
                <a16:creationId xmlns:a16="http://schemas.microsoft.com/office/drawing/2014/main" id="{9736BABD-CC4A-0618-D46E-73E68E5D54E5}"/>
              </a:ext>
            </a:extLst>
          </p:cNvPr>
          <p:cNvSpPr>
            <a:spLocks noGrp="1"/>
          </p:cNvSpPr>
          <p:nvPr>
            <p:ph type="sldNum" sz="quarter" idx="5"/>
          </p:nvPr>
        </p:nvSpPr>
        <p:spPr/>
        <p:txBody>
          <a:bodyPr/>
          <a:lstStyle/>
          <a:p>
            <a:fld id="{548901C6-1DA1-FB44-ABEE-06A0FEB7738E}" type="slidenum">
              <a:rPr lang="en-GB" smtClean="0"/>
              <a:pPr/>
              <a:t>37</a:t>
            </a:fld>
            <a:endParaRPr lang="en-GB"/>
          </a:p>
        </p:txBody>
      </p:sp>
    </p:spTree>
    <p:extLst>
      <p:ext uri="{BB962C8B-B14F-4D97-AF65-F5344CB8AC3E}">
        <p14:creationId xmlns:p14="http://schemas.microsoft.com/office/powerpoint/2010/main" val="1995478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39895-A7C0-53D0-ACF3-8808F035AF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05812-06B9-BFF7-5C56-618D2C80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183A94-5636-6429-227B-4DC0CA30D300}"/>
              </a:ext>
            </a:extLst>
          </p:cNvPr>
          <p:cNvSpPr>
            <a:spLocks noGrp="1"/>
          </p:cNvSpPr>
          <p:nvPr>
            <p:ph type="body" idx="1"/>
          </p:nvPr>
        </p:nvSpPr>
        <p:spPr/>
        <p:txBody>
          <a:bodyPr/>
          <a:lstStyle/>
          <a:p>
            <a:r>
              <a:rPr lang="en-GB" b="0" i="0" dirty="0">
                <a:solidFill>
                  <a:srgbClr val="000000"/>
                </a:solidFill>
                <a:effectLst/>
                <a:latin typeface="__Cairo_f22647"/>
              </a:rPr>
              <a:t>What is the problem with it? The problem is that you are misusing React. As discussed before, variables declared within a component will be redeclared every time the component renders. In this case, it means that the functional child component has to be recreated every time the parent </a:t>
            </a:r>
            <a:r>
              <a:rPr lang="en-GB" b="0" i="0" dirty="0" err="1">
                <a:solidFill>
                  <a:srgbClr val="000000"/>
                </a:solidFill>
                <a:effectLst/>
                <a:latin typeface="__Cairo_f22647"/>
              </a:rPr>
              <a:t>rerenders</a:t>
            </a:r>
            <a:r>
              <a:rPr lang="en-GB" b="0" i="0" dirty="0">
                <a:solidFill>
                  <a:srgbClr val="000000"/>
                </a:solidFill>
                <a:effectLst/>
                <a:latin typeface="__Cairo_f22647"/>
              </a:rPr>
              <a:t>.</a:t>
            </a:r>
            <a:endParaRPr lang="en-GB" dirty="0"/>
          </a:p>
        </p:txBody>
      </p:sp>
      <p:sp>
        <p:nvSpPr>
          <p:cNvPr id="4" name="Slide Number Placeholder 3">
            <a:extLst>
              <a:ext uri="{FF2B5EF4-FFF2-40B4-BE49-F238E27FC236}">
                <a16:creationId xmlns:a16="http://schemas.microsoft.com/office/drawing/2014/main" id="{8838DD2D-9952-61D6-A131-4715178E05B6}"/>
              </a:ext>
            </a:extLst>
          </p:cNvPr>
          <p:cNvSpPr>
            <a:spLocks noGrp="1"/>
          </p:cNvSpPr>
          <p:nvPr>
            <p:ph type="sldNum" sz="quarter" idx="5"/>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val="139292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4EB1-E47D-37E0-ED1A-BCBB8CE13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EF3AF-854D-5C01-BD43-4C6727E891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6CF44-60DE-8C22-797C-83C0F657A086}"/>
              </a:ext>
            </a:extLst>
          </p:cNvPr>
          <p:cNvSpPr>
            <a:spLocks noGrp="1"/>
          </p:cNvSpPr>
          <p:nvPr>
            <p:ph type="body" idx="1"/>
          </p:nvPr>
        </p:nvSpPr>
        <p:spPr/>
        <p:txBody>
          <a:bodyPr/>
          <a:lstStyle/>
          <a:p>
            <a:r>
              <a:rPr lang="en-GB" b="0" i="0" u="none" strike="noStrike" dirty="0">
                <a:effectLst/>
                <a:latin typeface="__Cairo_f22647"/>
                <a:hlinkClick r:id="rId3"/>
              </a:rPr>
              <a:t>React Documentation</a:t>
            </a:r>
            <a:r>
              <a:rPr lang="en-GB" b="0" i="0" dirty="0">
                <a:solidFill>
                  <a:srgbClr val="000000"/>
                </a:solidFill>
                <a:effectLst/>
                <a:latin typeface="__Cairo_f22647"/>
              </a:rPr>
              <a:t>. One should never write conditional hooks, simply as that.</a:t>
            </a:r>
            <a:endParaRPr lang="en-GB" dirty="0"/>
          </a:p>
        </p:txBody>
      </p:sp>
      <p:sp>
        <p:nvSpPr>
          <p:cNvPr id="4" name="Slide Number Placeholder 3">
            <a:extLst>
              <a:ext uri="{FF2B5EF4-FFF2-40B4-BE49-F238E27FC236}">
                <a16:creationId xmlns:a16="http://schemas.microsoft.com/office/drawing/2014/main" id="{8676CD71-8C2C-935D-CBB6-F7E8F31093FA}"/>
              </a:ext>
            </a:extLst>
          </p:cNvPr>
          <p:cNvSpPr>
            <a:spLocks noGrp="1"/>
          </p:cNvSpPr>
          <p:nvPr>
            <p:ph type="sldNum" sz="quarter" idx="5"/>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715179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Pluto (QA Estate Agent repo): </a:t>
            </a:r>
            <a:r>
              <a:rPr lang="en-GB" dirty="0" err="1">
                <a:hlinkClick r:id="rId3"/>
              </a:rPr>
              <a:t>AndySmithQA</a:t>
            </a:r>
            <a:r>
              <a:rPr lang="en-GB" dirty="0">
                <a:hlinkClick r:id="rId3"/>
              </a:rPr>
              <a:t>/</a:t>
            </a:r>
            <a:r>
              <a:rPr lang="en-GB" dirty="0" err="1">
                <a:hlinkClick r:id="rId3"/>
              </a:rPr>
              <a:t>QAEstate</a:t>
            </a:r>
            <a:r>
              <a:rPr lang="en-GB" dirty="0">
                <a:hlinkClick r:id="rId3"/>
              </a:rPr>
              <a:t> (github.com)</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47384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18569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627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249778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215505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8697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code contains 2 hooks, which can be </a:t>
            </a:r>
            <a:r>
              <a:rPr lang="en-GB" dirty="0" err="1"/>
              <a:t>resused</a:t>
            </a:r>
            <a:r>
              <a:rPr lang="en-GB" dirty="0"/>
              <a:t> across our app to pull data in.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1313488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9.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387600"/>
            <a:ext cx="6596062" cy="2397760"/>
          </a:xfrm>
        </p:spPr>
        <p:txBody>
          <a:bodyPr>
            <a:noAutofit/>
          </a:bodyPr>
          <a:lstStyle/>
          <a:p>
            <a:pPr>
              <a:lnSpc>
                <a:spcPct val="110000"/>
              </a:lnSpc>
            </a:pPr>
            <a:r>
              <a:rPr lang="en-US" sz="4800" b="1" dirty="0"/>
              <a:t>ADVANCED REACT</a:t>
            </a:r>
            <a:endParaRPr lang="en-US" sz="48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6CDC532B-442C-4DB3-A8CA-ECAD8E8AFAD5}"/>
              </a:ext>
            </a:extLst>
          </p:cNvPr>
          <p:cNvSpPr>
            <a:spLocks noGrp="1"/>
          </p:cNvSpPr>
          <p:nvPr>
            <p:ph type="body" sz="quarter" idx="10"/>
          </p:nvPr>
        </p:nvSpPr>
        <p:spPr>
          <a:xfrm>
            <a:off x="367690" y="5527040"/>
            <a:ext cx="6604609" cy="554783"/>
          </a:xfrm>
        </p:spPr>
        <p:txBody>
          <a:bodyPr>
            <a:noAutofit/>
          </a:bodyPr>
          <a:lstStyle/>
          <a:p>
            <a:pPr>
              <a:lnSpc>
                <a:spcPct val="110000"/>
              </a:lnSpc>
            </a:pPr>
            <a:r>
              <a:rPr lang="en-US" b="1" dirty="0">
                <a:latin typeface="+mn-lt"/>
                <a:cs typeface="Calibri" panose="020F0502020204030204" pitchFamily="34" charset="0"/>
              </a:rPr>
              <a:t>Coding Patterns and Best Practice</a:t>
            </a:r>
          </a:p>
        </p:txBody>
      </p:sp>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separate JSX files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Even better would be to separate all functionality into a file that is called when needed</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3"/>
          <a:stretch>
            <a:fillRect/>
          </a:stretch>
        </p:blipFill>
        <p:spPr>
          <a:xfrm>
            <a:off x="9087681" y="513888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9582538" y="4357396"/>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4DD3E079-89A2-05DD-48A0-F209A5E380C6}"/>
              </a:ext>
            </a:extLst>
          </p:cNvPr>
          <p:cNvPicPr>
            <a:picLocks noChangeAspect="1"/>
          </p:cNvPicPr>
          <p:nvPr/>
        </p:nvPicPr>
        <p:blipFill>
          <a:blip r:embed="rId4"/>
          <a:stretch>
            <a:fillRect/>
          </a:stretch>
        </p:blipFill>
        <p:spPr>
          <a:xfrm>
            <a:off x="4808443" y="2021462"/>
            <a:ext cx="1810003" cy="2057687"/>
          </a:xfrm>
          <a:prstGeom prst="rect">
            <a:avLst/>
          </a:prstGeom>
        </p:spPr>
      </p:pic>
      <p:pic>
        <p:nvPicPr>
          <p:cNvPr id="10" name="Picture 9">
            <a:extLst>
              <a:ext uri="{FF2B5EF4-FFF2-40B4-BE49-F238E27FC236}">
                <a16:creationId xmlns:a16="http://schemas.microsoft.com/office/drawing/2014/main" id="{80FB6969-3227-B744-D0CB-C363C356FFDF}"/>
              </a:ext>
            </a:extLst>
          </p:cNvPr>
          <p:cNvPicPr>
            <a:picLocks noChangeAspect="1"/>
          </p:cNvPicPr>
          <p:nvPr/>
        </p:nvPicPr>
        <p:blipFill>
          <a:blip r:embed="rId5"/>
          <a:stretch>
            <a:fillRect/>
          </a:stretch>
        </p:blipFill>
        <p:spPr>
          <a:xfrm>
            <a:off x="7281977" y="1368452"/>
            <a:ext cx="4753638" cy="2915057"/>
          </a:xfrm>
          <a:prstGeom prst="rect">
            <a:avLst/>
          </a:prstGeom>
        </p:spPr>
      </p:pic>
      <p:cxnSp>
        <p:nvCxnSpPr>
          <p:cNvPr id="11" name="Straight Arrow Connector 10">
            <a:extLst>
              <a:ext uri="{FF2B5EF4-FFF2-40B4-BE49-F238E27FC236}">
                <a16:creationId xmlns:a16="http://schemas.microsoft.com/office/drawing/2014/main" id="{5D296E69-1AB1-AD5E-AE66-56C10BDA46C2}"/>
              </a:ext>
            </a:extLst>
          </p:cNvPr>
          <p:cNvCxnSpPr>
            <a:cxnSpLocks/>
          </p:cNvCxnSpPr>
          <p:nvPr/>
        </p:nvCxnSpPr>
        <p:spPr>
          <a:xfrm flipV="1">
            <a:off x="6612225" y="1922106"/>
            <a:ext cx="669752" cy="11143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F8F9CE05-C52D-72CB-7C58-4AE7A6003222}"/>
              </a:ext>
            </a:extLst>
          </p:cNvPr>
          <p:cNvCxnSpPr>
            <a:cxnSpLocks/>
          </p:cNvCxnSpPr>
          <p:nvPr/>
        </p:nvCxnSpPr>
        <p:spPr>
          <a:xfrm flipV="1">
            <a:off x="5948694" y="1539551"/>
            <a:ext cx="1333283" cy="23532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4510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created custom hooks earlier in the course. When you can repeat this functionality and use it in multiple components, you have granular control</a:t>
            </a:r>
          </a:p>
          <a:p>
            <a:endParaRPr lang="en-GB" dirty="0"/>
          </a:p>
          <a:p>
            <a:endParaRPr lang="en-GB" dirty="0"/>
          </a:p>
          <a:p>
            <a:endParaRPr lang="en-GB" dirty="0"/>
          </a:p>
          <a:p>
            <a:endParaRPr lang="en-GB" dirty="0"/>
          </a:p>
          <a:p>
            <a:endParaRPr lang="en-GB" dirty="0"/>
          </a:p>
          <a:p>
            <a:endParaRPr lang="en-GB" dirty="0"/>
          </a:p>
        </p:txBody>
      </p:sp>
      <p:pic>
        <p:nvPicPr>
          <p:cNvPr id="9" name="Picture 8">
            <a:extLst>
              <a:ext uri="{FF2B5EF4-FFF2-40B4-BE49-F238E27FC236}">
                <a16:creationId xmlns:a16="http://schemas.microsoft.com/office/drawing/2014/main" id="{73329009-214A-B439-AE33-CAE76E813169}"/>
              </a:ext>
            </a:extLst>
          </p:cNvPr>
          <p:cNvPicPr>
            <a:picLocks noChangeAspect="1"/>
          </p:cNvPicPr>
          <p:nvPr/>
        </p:nvPicPr>
        <p:blipFill>
          <a:blip r:embed="rId3"/>
          <a:stretch>
            <a:fillRect/>
          </a:stretch>
        </p:blipFill>
        <p:spPr>
          <a:xfrm>
            <a:off x="5549163" y="1557981"/>
            <a:ext cx="6163535" cy="4953691"/>
          </a:xfrm>
          <a:prstGeom prst="rect">
            <a:avLst/>
          </a:prstGeom>
        </p:spPr>
      </p:pic>
    </p:spTree>
    <p:extLst>
      <p:ext uri="{BB962C8B-B14F-4D97-AF65-F5344CB8AC3E}">
        <p14:creationId xmlns:p14="http://schemas.microsoft.com/office/powerpoint/2010/main" val="302290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Putting the functionality in our own hook allows us to use it in multiple places, saving on maintenance and complexity</a:t>
            </a:r>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68449B01-FDC4-C207-1EDC-6ACA14832D67}"/>
              </a:ext>
            </a:extLst>
          </p:cNvPr>
          <p:cNvPicPr>
            <a:picLocks noChangeAspect="1"/>
          </p:cNvPicPr>
          <p:nvPr/>
        </p:nvPicPr>
        <p:blipFill>
          <a:blip r:embed="rId3"/>
          <a:stretch>
            <a:fillRect/>
          </a:stretch>
        </p:blipFill>
        <p:spPr>
          <a:xfrm>
            <a:off x="3983243" y="1315024"/>
            <a:ext cx="5238015" cy="2859793"/>
          </a:xfrm>
          <a:prstGeom prst="rect">
            <a:avLst/>
          </a:prstGeom>
        </p:spPr>
      </p:pic>
      <p:pic>
        <p:nvPicPr>
          <p:cNvPr id="8" name="Picture 7">
            <a:extLst>
              <a:ext uri="{FF2B5EF4-FFF2-40B4-BE49-F238E27FC236}">
                <a16:creationId xmlns:a16="http://schemas.microsoft.com/office/drawing/2014/main" id="{CBB0493D-50B4-63C4-13E8-88B8ED6A2859}"/>
              </a:ext>
            </a:extLst>
          </p:cNvPr>
          <p:cNvPicPr>
            <a:picLocks noChangeAspect="1"/>
          </p:cNvPicPr>
          <p:nvPr/>
        </p:nvPicPr>
        <p:blipFill>
          <a:blip r:embed="rId4"/>
          <a:stretch>
            <a:fillRect/>
          </a:stretch>
        </p:blipFill>
        <p:spPr>
          <a:xfrm>
            <a:off x="7648833" y="3616131"/>
            <a:ext cx="3814976" cy="2781010"/>
          </a:xfrm>
          <a:prstGeom prst="rect">
            <a:avLst/>
          </a:prstGeom>
        </p:spPr>
      </p:pic>
    </p:spTree>
    <p:extLst>
      <p:ext uri="{BB962C8B-B14F-4D97-AF65-F5344CB8AC3E}">
        <p14:creationId xmlns:p14="http://schemas.microsoft.com/office/powerpoint/2010/main" val="26221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Regularly, we drop JS into the JSX return. If possible, this can be avoided by dropping it into the function before the return and then calling it in. </a:t>
            </a:r>
            <a:r>
              <a:rPr lang="en-GB" dirty="0" err="1"/>
              <a:t>e.g</a:t>
            </a:r>
            <a:r>
              <a:rPr lang="en-GB" dirty="0"/>
              <a:t>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JS event handler was put into the return</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88C9056-0A08-D0D9-1797-DA118F7BF5D1}"/>
              </a:ext>
            </a:extLst>
          </p:cNvPr>
          <p:cNvPicPr>
            <a:picLocks noChangeAspect="1"/>
          </p:cNvPicPr>
          <p:nvPr/>
        </p:nvPicPr>
        <p:blipFill>
          <a:blip r:embed="rId3"/>
          <a:stretch>
            <a:fillRect/>
          </a:stretch>
        </p:blipFill>
        <p:spPr>
          <a:xfrm>
            <a:off x="3410500" y="1399892"/>
            <a:ext cx="5220429" cy="2029108"/>
          </a:xfrm>
          <a:prstGeom prst="rect">
            <a:avLst/>
          </a:prstGeom>
        </p:spPr>
      </p:pic>
      <p:pic>
        <p:nvPicPr>
          <p:cNvPr id="10" name="Picture 9">
            <a:extLst>
              <a:ext uri="{FF2B5EF4-FFF2-40B4-BE49-F238E27FC236}">
                <a16:creationId xmlns:a16="http://schemas.microsoft.com/office/drawing/2014/main" id="{9E8F8E6C-7A23-57FD-E442-6D381853EAC7}"/>
              </a:ext>
            </a:extLst>
          </p:cNvPr>
          <p:cNvPicPr>
            <a:picLocks noChangeAspect="1"/>
          </p:cNvPicPr>
          <p:nvPr/>
        </p:nvPicPr>
        <p:blipFill>
          <a:blip r:embed="rId4"/>
          <a:stretch>
            <a:fillRect/>
          </a:stretch>
        </p:blipFill>
        <p:spPr>
          <a:xfrm>
            <a:off x="4578466" y="3241870"/>
            <a:ext cx="7087589" cy="2048161"/>
          </a:xfrm>
          <a:prstGeom prst="rect">
            <a:avLst/>
          </a:prstGeom>
          <a:ln>
            <a:solidFill>
              <a:schemeClr val="tx1"/>
            </a:solidFill>
          </a:ln>
        </p:spPr>
      </p:pic>
    </p:spTree>
    <p:extLst>
      <p:ext uri="{BB962C8B-B14F-4D97-AF65-F5344CB8AC3E}">
        <p14:creationId xmlns:p14="http://schemas.microsoft.com/office/powerpoint/2010/main" val="184578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Much more efficient would be to put the click functionality into a separate function and then call the function into the JSX</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7144E83-FD60-7CEC-FBB9-9698BE23126B}"/>
              </a:ext>
            </a:extLst>
          </p:cNvPr>
          <p:cNvPicPr>
            <a:picLocks noChangeAspect="1"/>
          </p:cNvPicPr>
          <p:nvPr/>
        </p:nvPicPr>
        <p:blipFill>
          <a:blip r:embed="rId3"/>
          <a:stretch>
            <a:fillRect/>
          </a:stretch>
        </p:blipFill>
        <p:spPr>
          <a:xfrm>
            <a:off x="4128623" y="1770652"/>
            <a:ext cx="7687748" cy="3943900"/>
          </a:xfrm>
          <a:prstGeom prst="rect">
            <a:avLst/>
          </a:prstGeom>
        </p:spPr>
      </p:pic>
    </p:spTree>
    <p:extLst>
      <p:ext uri="{BB962C8B-B14F-4D97-AF65-F5344CB8AC3E}">
        <p14:creationId xmlns:p14="http://schemas.microsoft.com/office/powerpoint/2010/main" val="54477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Whenever a component has state that changes, it re-renders. When this happens, all Child components are re-rendered too</a:t>
            </a:r>
          </a:p>
          <a:p>
            <a:endParaRPr lang="en-GB" dirty="0"/>
          </a:p>
          <a:p>
            <a:endParaRPr lang="en-GB" dirty="0"/>
          </a:p>
          <a:p>
            <a:endParaRPr lang="en-GB" dirty="0"/>
          </a:p>
          <a:p>
            <a:endParaRPr lang="en-GB" dirty="0"/>
          </a:p>
          <a:p>
            <a:endParaRPr lang="en-GB" dirty="0"/>
          </a:p>
          <a:p>
            <a:endParaRPr lang="en-GB" dirty="0"/>
          </a:p>
          <a:p>
            <a:endParaRPr lang="en-GB" dirty="0"/>
          </a:p>
          <a:p>
            <a:r>
              <a:rPr lang="en-GB" dirty="0"/>
              <a:t>This component creates state and returns a div. whenever the mouse moves over the div, it changes the position of that div on the screen.</a:t>
            </a:r>
          </a:p>
          <a:p>
            <a:r>
              <a:rPr lang="en-GB" dirty="0"/>
              <a:t>The child component is called within this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222D152-6BEB-49B0-9C7E-34F1F448DA39}"/>
              </a:ext>
            </a:extLst>
          </p:cNvPr>
          <p:cNvPicPr>
            <a:picLocks noChangeAspect="1"/>
          </p:cNvPicPr>
          <p:nvPr/>
        </p:nvPicPr>
        <p:blipFill>
          <a:blip r:embed="rId3"/>
          <a:stretch>
            <a:fillRect/>
          </a:stretch>
        </p:blipFill>
        <p:spPr>
          <a:xfrm>
            <a:off x="5340028" y="1173732"/>
            <a:ext cx="6309132" cy="2723046"/>
          </a:xfrm>
          <a:prstGeom prst="rect">
            <a:avLst/>
          </a:prstGeom>
        </p:spPr>
      </p:pic>
    </p:spTree>
    <p:extLst>
      <p:ext uri="{BB962C8B-B14F-4D97-AF65-F5344CB8AC3E}">
        <p14:creationId xmlns:p14="http://schemas.microsoft.com/office/powerpoint/2010/main" val="369645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Create a child component with a console log.</a:t>
            </a:r>
          </a:p>
          <a:p>
            <a:endParaRPr lang="en-GB" dirty="0"/>
          </a:p>
          <a:p>
            <a:endParaRPr lang="en-GB" dirty="0"/>
          </a:p>
          <a:p>
            <a:endParaRPr lang="en-GB" dirty="0"/>
          </a:p>
          <a:p>
            <a:endParaRPr lang="en-GB" dirty="0"/>
          </a:p>
          <a:p>
            <a:endParaRPr lang="en-GB" dirty="0"/>
          </a:p>
          <a:p>
            <a:endParaRPr lang="en-GB" dirty="0"/>
          </a:p>
          <a:p>
            <a:r>
              <a:rPr lang="en-GB" dirty="0"/>
              <a:t>This will log every time the component is re-rendered</a:t>
            </a:r>
          </a:p>
          <a:p>
            <a:endParaRPr lang="en-GB" dirty="0"/>
          </a:p>
          <a:p>
            <a:r>
              <a:rPr lang="en-GB" dirty="0"/>
              <a:t>Which will happen every time the div from the parent component is moved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76302E7A-3460-6494-4433-4C0F9AF646F4}"/>
              </a:ext>
            </a:extLst>
          </p:cNvPr>
          <p:cNvPicPr>
            <a:picLocks noChangeAspect="1"/>
          </p:cNvPicPr>
          <p:nvPr/>
        </p:nvPicPr>
        <p:blipFill>
          <a:blip r:embed="rId3"/>
          <a:stretch>
            <a:fillRect/>
          </a:stretch>
        </p:blipFill>
        <p:spPr>
          <a:xfrm>
            <a:off x="5511056" y="1322162"/>
            <a:ext cx="6239746" cy="1009791"/>
          </a:xfrm>
          <a:prstGeom prst="rect">
            <a:avLst/>
          </a:prstGeom>
        </p:spPr>
      </p:pic>
    </p:spTree>
    <p:extLst>
      <p:ext uri="{BB962C8B-B14F-4D97-AF65-F5344CB8AC3E}">
        <p14:creationId xmlns:p14="http://schemas.microsoft.com/office/powerpoint/2010/main" val="425450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component into the App results in a potential performance issue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AD953597-29DA-1CC7-DF3E-BDEC252B143D}"/>
              </a:ext>
            </a:extLst>
          </p:cNvPr>
          <p:cNvPicPr>
            <a:picLocks noChangeAspect="1"/>
          </p:cNvPicPr>
          <p:nvPr/>
        </p:nvPicPr>
        <p:blipFill>
          <a:blip r:embed="rId3"/>
          <a:stretch>
            <a:fillRect/>
          </a:stretch>
        </p:blipFill>
        <p:spPr>
          <a:xfrm>
            <a:off x="6096000" y="1737980"/>
            <a:ext cx="4477375" cy="2495898"/>
          </a:xfrm>
          <a:prstGeom prst="rect">
            <a:avLst/>
          </a:prstGeom>
        </p:spPr>
      </p:pic>
    </p:spTree>
    <p:extLst>
      <p:ext uri="{BB962C8B-B14F-4D97-AF65-F5344CB8AC3E}">
        <p14:creationId xmlns:p14="http://schemas.microsoft.com/office/powerpoint/2010/main" val="189912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child component takes in the source prop and logs when it was re-rendered</a:t>
            </a:r>
          </a:p>
          <a:p>
            <a:endParaRPr lang="en-GB" dirty="0"/>
          </a:p>
          <a:p>
            <a:endParaRPr lang="en-GB" dirty="0"/>
          </a:p>
          <a:p>
            <a:endParaRPr lang="en-GB" dirty="0"/>
          </a:p>
          <a:p>
            <a:endParaRPr lang="en-GB" dirty="0"/>
          </a:p>
          <a:p>
            <a:r>
              <a:rPr lang="en-GB" dirty="0"/>
              <a:t>Because the child component is called inside the </a:t>
            </a:r>
            <a:r>
              <a:rPr lang="en-GB" dirty="0" err="1"/>
              <a:t>movingComponent</a:t>
            </a:r>
            <a:r>
              <a:rPr lang="en-GB" dirty="0"/>
              <a:t>, it is </a:t>
            </a:r>
            <a:r>
              <a:rPr lang="en-GB" dirty="0" err="1"/>
              <a:t>rerendered</a:t>
            </a:r>
            <a:r>
              <a:rPr lang="en-GB" dirty="0"/>
              <a:t> every time the mouse moves the div</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A8221E9E-3A7B-D5A0-887F-1627C2F448DE}"/>
              </a:ext>
            </a:extLst>
          </p:cNvPr>
          <p:cNvPicPr>
            <a:picLocks noChangeAspect="1"/>
          </p:cNvPicPr>
          <p:nvPr/>
        </p:nvPicPr>
        <p:blipFill>
          <a:blip r:embed="rId3"/>
          <a:stretch>
            <a:fillRect/>
          </a:stretch>
        </p:blipFill>
        <p:spPr>
          <a:xfrm>
            <a:off x="5511056" y="1066133"/>
            <a:ext cx="6239746" cy="1009791"/>
          </a:xfrm>
          <a:prstGeom prst="rect">
            <a:avLst/>
          </a:prstGeom>
        </p:spPr>
      </p:pic>
      <p:pic>
        <p:nvPicPr>
          <p:cNvPr id="11" name="Picture 10">
            <a:extLst>
              <a:ext uri="{FF2B5EF4-FFF2-40B4-BE49-F238E27FC236}">
                <a16:creationId xmlns:a16="http://schemas.microsoft.com/office/drawing/2014/main" id="{78A83706-7547-52DB-1CC2-588D7DD78649}"/>
              </a:ext>
            </a:extLst>
          </p:cNvPr>
          <p:cNvPicPr>
            <a:picLocks noChangeAspect="1"/>
          </p:cNvPicPr>
          <p:nvPr/>
        </p:nvPicPr>
        <p:blipFill>
          <a:blip r:embed="rId4"/>
          <a:stretch>
            <a:fillRect/>
          </a:stretch>
        </p:blipFill>
        <p:spPr>
          <a:xfrm>
            <a:off x="4713284" y="3583727"/>
            <a:ext cx="6543137" cy="2919827"/>
          </a:xfrm>
          <a:prstGeom prst="rect">
            <a:avLst/>
          </a:prstGeom>
          <a:ln>
            <a:solidFill>
              <a:schemeClr val="tx1"/>
            </a:solidFill>
          </a:ln>
        </p:spPr>
      </p:pic>
    </p:spTree>
    <p:extLst>
      <p:ext uri="{BB962C8B-B14F-4D97-AF65-F5344CB8AC3E}">
        <p14:creationId xmlns:p14="http://schemas.microsoft.com/office/powerpoint/2010/main" val="146278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solve this, we can create a new moving component, almost identical to the first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however that the child component isn’t called inside. The children are mapped as an output style call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06FC6E76-66F1-B478-24ED-9FC5473D2DD0}"/>
              </a:ext>
            </a:extLst>
          </p:cNvPr>
          <p:cNvPicPr>
            <a:picLocks noChangeAspect="1"/>
          </p:cNvPicPr>
          <p:nvPr/>
        </p:nvPicPr>
        <p:blipFill>
          <a:blip r:embed="rId3"/>
          <a:stretch>
            <a:fillRect/>
          </a:stretch>
        </p:blipFill>
        <p:spPr>
          <a:xfrm>
            <a:off x="5159893" y="1195991"/>
            <a:ext cx="6096528" cy="2453853"/>
          </a:xfrm>
          <a:prstGeom prst="rect">
            <a:avLst/>
          </a:prstGeom>
        </p:spPr>
      </p:pic>
    </p:spTree>
    <p:extLst>
      <p:ext uri="{BB962C8B-B14F-4D97-AF65-F5344CB8AC3E}">
        <p14:creationId xmlns:p14="http://schemas.microsoft.com/office/powerpoint/2010/main" val="98334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8" name="Rectangle 4"/>
          <p:cNvSpPr>
            <a:spLocks noChangeArrowheads="1"/>
          </p:cNvSpPr>
          <p:nvPr/>
        </p:nvSpPr>
        <p:spPr bwMode="auto">
          <a:xfrm>
            <a:off x="2238376" y="6227764"/>
            <a:ext cx="18589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9" name="Rectangle 5"/>
          <p:cNvSpPr>
            <a:spLocks noChangeArrowheads="1"/>
          </p:cNvSpPr>
          <p:nvPr/>
        </p:nvSpPr>
        <p:spPr bwMode="auto">
          <a:xfrm>
            <a:off x="4648201" y="6227764"/>
            <a:ext cx="28940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 Placeholder 1"/>
          <p:cNvSpPr>
            <a:spLocks noGrp="1"/>
          </p:cNvSpPr>
          <p:nvPr>
            <p:ph type="body" sz="quarter" idx="10"/>
          </p:nvPr>
        </p:nvSpPr>
        <p:spPr>
          <a:xfrm>
            <a:off x="527024" y="34251"/>
            <a:ext cx="3694112" cy="2415566"/>
          </a:xfrm>
        </p:spPr>
        <p:txBody>
          <a:bodyPr/>
          <a:lstStyle/>
          <a:p>
            <a:r>
              <a:rPr lang="en-GB" dirty="0"/>
              <a:t>OBJECTIVES</a:t>
            </a:r>
            <a:endParaRPr lang="en-IN" dirty="0"/>
          </a:p>
        </p:txBody>
      </p:sp>
      <p:sp>
        <p:nvSpPr>
          <p:cNvPr id="3" name="Text Placeholder 2"/>
          <p:cNvSpPr>
            <a:spLocks noGrp="1"/>
          </p:cNvSpPr>
          <p:nvPr>
            <p:ph type="body" sz="quarter" idx="11"/>
          </p:nvPr>
        </p:nvSpPr>
        <p:spPr>
          <a:xfrm>
            <a:off x="6095207" y="339043"/>
            <a:ext cx="5720371" cy="5899039"/>
          </a:xfrm>
        </p:spPr>
        <p:txBody>
          <a:bodyPr/>
          <a:lstStyle/>
          <a:p>
            <a:pPr>
              <a:lnSpc>
                <a:spcPct val="150000"/>
              </a:lnSpc>
            </a:pPr>
            <a:r>
              <a:rPr lang="en-GB" b="1" dirty="0"/>
              <a:t>In this module, you will</a:t>
            </a:r>
            <a:endParaRPr lang="en-GB" dirty="0"/>
          </a:p>
          <a:p>
            <a:pPr marL="342900" indent="-342900">
              <a:lnSpc>
                <a:spcPct val="150000"/>
              </a:lnSpc>
              <a:buChar char="•"/>
            </a:pPr>
            <a:r>
              <a:rPr lang="en-GB" dirty="0"/>
              <a:t>Understand the concepts of clean code in React</a:t>
            </a:r>
          </a:p>
          <a:p>
            <a:pPr marL="342900" indent="-342900">
              <a:lnSpc>
                <a:spcPct val="150000"/>
              </a:lnSpc>
              <a:buChar char="•"/>
            </a:pPr>
            <a:r>
              <a:rPr lang="en-GB" dirty="0"/>
              <a:t>Identify common Design Patterns</a:t>
            </a:r>
          </a:p>
          <a:p>
            <a:pPr marL="522900" lvl="1" indent="-342900"/>
            <a:r>
              <a:rPr lang="en-GB" dirty="0"/>
              <a:t>Global data Sharing</a:t>
            </a:r>
          </a:p>
          <a:p>
            <a:pPr marL="522900" lvl="1" indent="-342900"/>
            <a:r>
              <a:rPr lang="en-GB" dirty="0"/>
              <a:t>Higher-order Component pattern</a:t>
            </a:r>
          </a:p>
          <a:p>
            <a:pPr marL="522900" lvl="1" indent="-342900"/>
            <a:r>
              <a:rPr lang="en-GB" dirty="0"/>
              <a:t>Render Props Component pattern</a:t>
            </a:r>
          </a:p>
          <a:p>
            <a:pPr marL="522900" lvl="1" indent="-342900"/>
            <a:r>
              <a:rPr lang="en-GB" dirty="0"/>
              <a:t>State reducer pattern</a:t>
            </a:r>
          </a:p>
          <a:p>
            <a:pPr marL="522900" lvl="1" indent="-342900"/>
            <a:r>
              <a:rPr lang="en-GB" dirty="0"/>
              <a:t>The Provider Pattern</a:t>
            </a:r>
          </a:p>
          <a:p>
            <a:pPr marL="522900" lvl="1" indent="-342900"/>
            <a:r>
              <a:rPr lang="en-GB" dirty="0"/>
              <a:t>Compound Component pattern</a:t>
            </a:r>
          </a:p>
          <a:p>
            <a:pPr marL="522900" lvl="1" indent="-342900"/>
            <a:r>
              <a:rPr lang="en-GB" dirty="0"/>
              <a:t>Presentational and container Component pattern</a:t>
            </a:r>
          </a:p>
          <a:p>
            <a:pPr marL="522900" lvl="1" indent="-342900"/>
            <a:r>
              <a:rPr lang="en-GB" dirty="0"/>
              <a:t>Hooks pattern</a:t>
            </a:r>
          </a:p>
          <a:p>
            <a:endParaRPr lang="en-IN" dirty="0"/>
          </a:p>
          <a:p>
            <a:endParaRPr lang="en-IN" dirty="0"/>
          </a:p>
          <a:p>
            <a:endParaRPr lang="en-IN" dirty="0"/>
          </a:p>
        </p:txBody>
      </p:sp>
    </p:spTree>
    <p:extLst>
      <p:ext uri="{BB962C8B-B14F-4D97-AF65-F5344CB8AC3E}">
        <p14:creationId xmlns:p14="http://schemas.microsoft.com/office/powerpoint/2010/main" val="1754921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8A0B299-685C-15D8-1A3C-8B2A3D5C604D}"/>
              </a:ext>
            </a:extLst>
          </p:cNvPr>
          <p:cNvPicPr>
            <a:picLocks noChangeAspect="1"/>
          </p:cNvPicPr>
          <p:nvPr/>
        </p:nvPicPr>
        <p:blipFill>
          <a:blip r:embed="rId3"/>
          <a:stretch>
            <a:fillRect/>
          </a:stretch>
        </p:blipFill>
        <p:spPr>
          <a:xfrm>
            <a:off x="5898922" y="1920109"/>
            <a:ext cx="5464013" cy="3017782"/>
          </a:xfrm>
          <a:prstGeom prst="rect">
            <a:avLst/>
          </a:prstGeom>
        </p:spPr>
      </p:pic>
    </p:spTree>
    <p:extLst>
      <p:ext uri="{BB962C8B-B14F-4D97-AF65-F5344CB8AC3E}">
        <p14:creationId xmlns:p14="http://schemas.microsoft.com/office/powerpoint/2010/main" val="144317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Both are rendered initially but there is no logging when the performance div is moved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4FA8D27-F38C-4634-185A-3D166E1C16A8}"/>
              </a:ext>
            </a:extLst>
          </p:cNvPr>
          <p:cNvPicPr>
            <a:picLocks noChangeAspect="1"/>
          </p:cNvPicPr>
          <p:nvPr/>
        </p:nvPicPr>
        <p:blipFill>
          <a:blip r:embed="rId3"/>
          <a:stretch>
            <a:fillRect/>
          </a:stretch>
        </p:blipFill>
        <p:spPr>
          <a:xfrm>
            <a:off x="4731246" y="1369572"/>
            <a:ext cx="6782029" cy="3744596"/>
          </a:xfrm>
          <a:prstGeom prst="rect">
            <a:avLst/>
          </a:prstGeom>
          <a:ln>
            <a:solidFill>
              <a:schemeClr val="tx1"/>
            </a:solidFill>
          </a:ln>
        </p:spPr>
      </p:pic>
    </p:spTree>
    <p:extLst>
      <p:ext uri="{BB962C8B-B14F-4D97-AF65-F5344CB8AC3E}">
        <p14:creationId xmlns:p14="http://schemas.microsoft.com/office/powerpoint/2010/main" val="134871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Decide when to use state management</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Redux will make your lives easier when it comes to managing larger creations.</a:t>
            </a:r>
          </a:p>
          <a:p>
            <a:endParaRPr lang="en-GB" dirty="0"/>
          </a:p>
          <a:p>
            <a:r>
              <a:rPr lang="en-GB" dirty="0"/>
              <a:t> In smaller apps, </a:t>
            </a:r>
            <a:r>
              <a:rPr lang="en-GB" dirty="0" err="1"/>
              <a:t>useContext</a:t>
            </a:r>
            <a:r>
              <a:rPr lang="en-GB" dirty="0"/>
              <a:t> might be more appropriate as it contains less overheads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76410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285750" y="2132833"/>
            <a:ext cx="5810250" cy="1090651"/>
          </a:xfrm>
        </p:spPr>
        <p:txBody>
          <a:bodyPr/>
          <a:lstStyle/>
          <a:p>
            <a:r>
              <a:rPr lang="en-GB" dirty="0"/>
              <a:t>Common Design Patterns</a:t>
            </a:r>
          </a:p>
        </p:txBody>
      </p:sp>
    </p:spTree>
    <p:extLst>
      <p:ext uri="{BB962C8B-B14F-4D97-AF65-F5344CB8AC3E}">
        <p14:creationId xmlns:p14="http://schemas.microsoft.com/office/powerpoint/2010/main" val="200731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has been used heavily this week and today already. </a:t>
            </a:r>
          </a:p>
          <a:p>
            <a:endParaRPr lang="en-GB" dirty="0"/>
          </a:p>
          <a:p>
            <a:r>
              <a:rPr lang="en-GB" dirty="0"/>
              <a:t>Passing values into the component call is simply known as the render props pattern, where we display what is passed to us.</a:t>
            </a:r>
          </a:p>
          <a:p>
            <a:endParaRPr lang="en-GB" dirty="0"/>
          </a:p>
          <a:p>
            <a:r>
              <a:rPr lang="en-GB" dirty="0"/>
              <a:t>This has been extended greatly with the passing and de-structuring of maps and external data sets.</a:t>
            </a:r>
          </a:p>
          <a:p>
            <a:endParaRPr lang="en-GB" dirty="0"/>
          </a:p>
          <a:p>
            <a:r>
              <a:rPr lang="en-GB" dirty="0"/>
              <a:t>The </a:t>
            </a:r>
            <a:r>
              <a:rPr lang="en-GB" dirty="0" err="1"/>
              <a:t>deconstructure</a:t>
            </a:r>
            <a:r>
              <a:rPr lang="en-GB" dirty="0"/>
              <a:t> of JSON data is part of the Render Props Pattern</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6369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Global Data Sharing</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Although it may seem obvious, finding a method to avoid ‘prop drilling’ is something regularly overlooked</a:t>
            </a:r>
          </a:p>
          <a:p>
            <a:endParaRPr lang="en-GB" dirty="0"/>
          </a:p>
          <a:p>
            <a:r>
              <a:rPr lang="en-GB" dirty="0"/>
              <a:t>We have looked in depth at both </a:t>
            </a:r>
            <a:r>
              <a:rPr lang="en-GB" dirty="0" err="1"/>
              <a:t>useContext</a:t>
            </a:r>
            <a:r>
              <a:rPr lang="en-GB" dirty="0"/>
              <a:t> and Redux to manage the availability of specific bits of information only for the components that need it</a:t>
            </a:r>
          </a:p>
          <a:p>
            <a:endParaRPr lang="en-GB" dirty="0"/>
          </a:p>
          <a:p>
            <a:endParaRPr lang="en-GB" dirty="0"/>
          </a:p>
          <a:p>
            <a:endParaRPr lang="en-GB" dirty="0"/>
          </a:p>
          <a:p>
            <a:endParaRPr lang="en-GB" dirty="0"/>
          </a:p>
          <a:p>
            <a:endParaRPr lang="en-GB" dirty="0"/>
          </a:p>
          <a:p>
            <a:endParaRPr lang="en-GB" dirty="0"/>
          </a:p>
        </p:txBody>
      </p:sp>
      <p:pic>
        <p:nvPicPr>
          <p:cNvPr id="1026" name="Picture 2" descr="React useContext: The Best Way to Manage States - CopyCat Blog">
            <a:extLst>
              <a:ext uri="{FF2B5EF4-FFF2-40B4-BE49-F238E27FC236}">
                <a16:creationId xmlns:a16="http://schemas.microsoft.com/office/drawing/2014/main" id="{B1F3BC23-BF4F-6A9F-8C06-11EF5CF0D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614" y="2932379"/>
            <a:ext cx="4305783" cy="37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2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Provider pattern </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feeds nicely into the idea that we can have a provider and consumer.</a:t>
            </a:r>
          </a:p>
          <a:p>
            <a:endParaRPr lang="en-GB" dirty="0"/>
          </a:p>
          <a:p>
            <a:r>
              <a:rPr lang="en-GB" dirty="0"/>
              <a:t>Again, we have looked at this in several contexts this week, from Routing to State</a:t>
            </a:r>
          </a:p>
          <a:p>
            <a:endParaRPr lang="en-GB"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0494DCA7-58CB-6921-4050-C7F4A209FA8D}"/>
              </a:ext>
            </a:extLst>
          </p:cNvPr>
          <p:cNvPicPr>
            <a:picLocks noChangeAspect="1"/>
          </p:cNvPicPr>
          <p:nvPr/>
        </p:nvPicPr>
        <p:blipFill>
          <a:blip r:embed="rId3"/>
          <a:stretch>
            <a:fillRect/>
          </a:stretch>
        </p:blipFill>
        <p:spPr>
          <a:xfrm>
            <a:off x="5191099" y="2806494"/>
            <a:ext cx="3795089" cy="1165961"/>
          </a:xfrm>
          <a:prstGeom prst="rect">
            <a:avLst/>
          </a:prstGeom>
        </p:spPr>
      </p:pic>
      <p:cxnSp>
        <p:nvCxnSpPr>
          <p:cNvPr id="7" name="Straight Arrow Connector 6">
            <a:extLst>
              <a:ext uri="{FF2B5EF4-FFF2-40B4-BE49-F238E27FC236}">
                <a16:creationId xmlns:a16="http://schemas.microsoft.com/office/drawing/2014/main" id="{669633FA-960A-20D3-0605-8BAD3F6653B9}"/>
              </a:ext>
            </a:extLst>
          </p:cNvPr>
          <p:cNvCxnSpPr/>
          <p:nvPr/>
        </p:nvCxnSpPr>
        <p:spPr>
          <a:xfrm flipH="1">
            <a:off x="7141580" y="2129742"/>
            <a:ext cx="2013995" cy="113431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070D0AA0-E08D-F02D-0BD4-A6818080A53E}"/>
              </a:ext>
            </a:extLst>
          </p:cNvPr>
          <p:cNvPicPr>
            <a:picLocks noChangeAspect="1"/>
          </p:cNvPicPr>
          <p:nvPr/>
        </p:nvPicPr>
        <p:blipFill>
          <a:blip r:embed="rId4"/>
          <a:stretch>
            <a:fillRect/>
          </a:stretch>
        </p:blipFill>
        <p:spPr>
          <a:xfrm>
            <a:off x="7934593" y="4258801"/>
            <a:ext cx="3951200" cy="1065237"/>
          </a:xfrm>
          <a:prstGeom prst="rect">
            <a:avLst/>
          </a:prstGeom>
        </p:spPr>
      </p:pic>
      <p:pic>
        <p:nvPicPr>
          <p:cNvPr id="10" name="Picture 9">
            <a:extLst>
              <a:ext uri="{FF2B5EF4-FFF2-40B4-BE49-F238E27FC236}">
                <a16:creationId xmlns:a16="http://schemas.microsoft.com/office/drawing/2014/main" id="{CB288D9D-06C4-75A0-F1A0-39A87E7D0148}"/>
              </a:ext>
            </a:extLst>
          </p:cNvPr>
          <p:cNvPicPr>
            <a:picLocks noChangeAspect="1"/>
          </p:cNvPicPr>
          <p:nvPr/>
        </p:nvPicPr>
        <p:blipFill>
          <a:blip r:embed="rId5"/>
          <a:stretch>
            <a:fillRect/>
          </a:stretch>
        </p:blipFill>
        <p:spPr>
          <a:xfrm>
            <a:off x="6968187" y="5733625"/>
            <a:ext cx="4930567" cy="457240"/>
          </a:xfrm>
          <a:prstGeom prst="rect">
            <a:avLst/>
          </a:prstGeom>
        </p:spPr>
      </p:pic>
      <p:cxnSp>
        <p:nvCxnSpPr>
          <p:cNvPr id="12" name="Straight Arrow Connector 11">
            <a:extLst>
              <a:ext uri="{FF2B5EF4-FFF2-40B4-BE49-F238E27FC236}">
                <a16:creationId xmlns:a16="http://schemas.microsoft.com/office/drawing/2014/main" id="{9E84DC21-F338-5768-3500-18DDC698A7E7}"/>
              </a:ext>
            </a:extLst>
          </p:cNvPr>
          <p:cNvCxnSpPr/>
          <p:nvPr/>
        </p:nvCxnSpPr>
        <p:spPr>
          <a:xfrm>
            <a:off x="9757458" y="2280213"/>
            <a:ext cx="497712" cy="20574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4B283881-A50A-9DA4-CBD4-021260543A42}"/>
              </a:ext>
            </a:extLst>
          </p:cNvPr>
          <p:cNvCxnSpPr>
            <a:cxnSpLocks/>
          </p:cNvCxnSpPr>
          <p:nvPr/>
        </p:nvCxnSpPr>
        <p:spPr>
          <a:xfrm>
            <a:off x="8808437" y="5241677"/>
            <a:ext cx="0" cy="491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585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Higher-Order Component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These are not regularly used in modern react (React that is not class based)</a:t>
            </a:r>
          </a:p>
          <a:p>
            <a:endParaRPr lang="en-GB" dirty="0"/>
          </a:p>
          <a:p>
            <a:r>
              <a:rPr lang="en-GB" dirty="0"/>
              <a:t>But they were helpful for creating new components without mutating the original component. </a:t>
            </a:r>
          </a:p>
          <a:p>
            <a:endParaRPr lang="en-GB" dirty="0"/>
          </a:p>
          <a:p>
            <a:r>
              <a:rPr lang="en-GB" dirty="0"/>
              <a:t>This was effectively solved using React Hooks giving us the…….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6033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Hooks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Very simply, this pattern allows us to control the essence of react Apps including props, state, context, refs, and lifecycle </a:t>
            </a:r>
          </a:p>
          <a:p>
            <a:endParaRPr lang="en-GB" dirty="0"/>
          </a:p>
          <a:p>
            <a:r>
              <a:rPr lang="en-GB" dirty="0"/>
              <a:t>The concept is one of putting functionality into callable blocks of code which are predictable, manageable and customizable </a:t>
            </a:r>
          </a:p>
          <a:p>
            <a:endParaRPr lang="en-GB" dirty="0"/>
          </a:p>
          <a:p>
            <a:r>
              <a:rPr lang="en-GB" dirty="0"/>
              <a:t>You have created custom hooks this week which will give you an idea of why it’s such a useful and popular pattern of development</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8492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State Reducer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one with hooks’ (16.8) was a major shift in React development.</a:t>
            </a:r>
          </a:p>
          <a:p>
            <a:endParaRPr lang="en-GB" dirty="0"/>
          </a:p>
          <a:p>
            <a:r>
              <a:rPr lang="en-GB" dirty="0" err="1"/>
              <a:t>useReducer</a:t>
            </a:r>
            <a:r>
              <a:rPr lang="en-GB" dirty="0"/>
              <a:t>() was one of the hooks that shipped with this version. We have looked at this in detail this week.</a:t>
            </a:r>
          </a:p>
          <a:p>
            <a:endParaRPr lang="en-GB" dirty="0"/>
          </a:p>
          <a:p>
            <a:r>
              <a:rPr lang="en-GB" dirty="0"/>
              <a:t>What spawned from this was the pattern by which we pass in not only the state, but what action we want to perform on that state</a:t>
            </a:r>
          </a:p>
          <a:p>
            <a:endParaRPr lang="en-GB" dirty="0"/>
          </a:p>
          <a:p>
            <a:r>
              <a:rPr lang="en-GB" dirty="0"/>
              <a:t>This has led to much cleaner and reusable code throughout development</a:t>
            </a: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1348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376239" y="1477925"/>
            <a:ext cx="5810250" cy="1090651"/>
          </a:xfrm>
        </p:spPr>
        <p:txBody>
          <a:bodyPr/>
          <a:lstStyle/>
          <a:p>
            <a:r>
              <a:rPr lang="en-GB" dirty="0"/>
              <a:t>Clean Code and Best Practice</a:t>
            </a:r>
          </a:p>
        </p:txBody>
      </p:sp>
    </p:spTree>
    <p:extLst>
      <p:ext uri="{BB962C8B-B14F-4D97-AF65-F5344CB8AC3E}">
        <p14:creationId xmlns:p14="http://schemas.microsoft.com/office/powerpoint/2010/main" val="662172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heavily this week when we built our plant shop shopping cart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 this instance, we imported styles, having created an individual module for </a:t>
            </a:r>
            <a:r>
              <a:rPr lang="en-GB" dirty="0" err="1"/>
              <a:t>css</a:t>
            </a:r>
            <a:r>
              <a:rPr lang="en-GB" dirty="0"/>
              <a:t> and then use parts on our app</a:t>
            </a:r>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3B40A702-F8BE-2447-0B4E-72B152982A4F}"/>
              </a:ext>
            </a:extLst>
          </p:cNvPr>
          <p:cNvPicPr>
            <a:picLocks noChangeAspect="1"/>
          </p:cNvPicPr>
          <p:nvPr/>
        </p:nvPicPr>
        <p:blipFill>
          <a:blip r:embed="rId3"/>
          <a:stretch>
            <a:fillRect/>
          </a:stretch>
        </p:blipFill>
        <p:spPr>
          <a:xfrm>
            <a:off x="4919673" y="1376530"/>
            <a:ext cx="6896698" cy="3086367"/>
          </a:xfrm>
          <a:prstGeom prst="rect">
            <a:avLst/>
          </a:prstGeom>
        </p:spPr>
      </p:pic>
      <p:cxnSp>
        <p:nvCxnSpPr>
          <p:cNvPr id="8" name="Straight Arrow Connector 7">
            <a:extLst>
              <a:ext uri="{FF2B5EF4-FFF2-40B4-BE49-F238E27FC236}">
                <a16:creationId xmlns:a16="http://schemas.microsoft.com/office/drawing/2014/main" id="{8A142D15-4522-4103-63CE-D6F8085F33D0}"/>
              </a:ext>
            </a:extLst>
          </p:cNvPr>
          <p:cNvCxnSpPr/>
          <p:nvPr/>
        </p:nvCxnSpPr>
        <p:spPr>
          <a:xfrm flipV="1">
            <a:off x="6805914" y="3692324"/>
            <a:ext cx="451413" cy="13426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A381105A-8EB0-C3FD-725F-2F22B80FFE27}"/>
              </a:ext>
            </a:extLst>
          </p:cNvPr>
          <p:cNvCxnSpPr>
            <a:cxnSpLocks/>
          </p:cNvCxnSpPr>
          <p:nvPr/>
        </p:nvCxnSpPr>
        <p:spPr>
          <a:xfrm flipH="1" flipV="1">
            <a:off x="7639291" y="4363655"/>
            <a:ext cx="242261" cy="77057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0296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for styling, but it could equally have been used to share functionality between different elements. e.g. this accordion functionality can be passes to each child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F56C50D-769C-7B84-C813-72BA5B1C9073}"/>
              </a:ext>
            </a:extLst>
          </p:cNvPr>
          <p:cNvPicPr>
            <a:picLocks noChangeAspect="1"/>
          </p:cNvPicPr>
          <p:nvPr/>
        </p:nvPicPr>
        <p:blipFill>
          <a:blip r:embed="rId3"/>
          <a:stretch>
            <a:fillRect/>
          </a:stretch>
        </p:blipFill>
        <p:spPr>
          <a:xfrm>
            <a:off x="173554" y="3770852"/>
            <a:ext cx="5922446" cy="2653041"/>
          </a:xfrm>
          <a:prstGeom prst="rect">
            <a:avLst/>
          </a:prstGeom>
        </p:spPr>
      </p:pic>
      <p:pic>
        <p:nvPicPr>
          <p:cNvPr id="11" name="Picture 10">
            <a:extLst>
              <a:ext uri="{FF2B5EF4-FFF2-40B4-BE49-F238E27FC236}">
                <a16:creationId xmlns:a16="http://schemas.microsoft.com/office/drawing/2014/main" id="{DBF528C4-E264-EFAB-C3B8-03DC49F7F05D}"/>
              </a:ext>
            </a:extLst>
          </p:cNvPr>
          <p:cNvPicPr>
            <a:picLocks noChangeAspect="1"/>
          </p:cNvPicPr>
          <p:nvPr/>
        </p:nvPicPr>
        <p:blipFill>
          <a:blip r:embed="rId4"/>
          <a:stretch>
            <a:fillRect/>
          </a:stretch>
        </p:blipFill>
        <p:spPr>
          <a:xfrm>
            <a:off x="7292624" y="2160930"/>
            <a:ext cx="3538286" cy="1870288"/>
          </a:xfrm>
          <a:prstGeom prst="rect">
            <a:avLst/>
          </a:prstGeom>
        </p:spPr>
      </p:pic>
      <p:pic>
        <p:nvPicPr>
          <p:cNvPr id="13" name="Picture 12">
            <a:extLst>
              <a:ext uri="{FF2B5EF4-FFF2-40B4-BE49-F238E27FC236}">
                <a16:creationId xmlns:a16="http://schemas.microsoft.com/office/drawing/2014/main" id="{F0A10A2B-D8DF-BB0F-CD63-71CBB79DDB0C}"/>
              </a:ext>
            </a:extLst>
          </p:cNvPr>
          <p:cNvPicPr>
            <a:picLocks noChangeAspect="1"/>
          </p:cNvPicPr>
          <p:nvPr/>
        </p:nvPicPr>
        <p:blipFill>
          <a:blip r:embed="rId5"/>
          <a:stretch>
            <a:fillRect/>
          </a:stretch>
        </p:blipFill>
        <p:spPr>
          <a:xfrm>
            <a:off x="7292624" y="4628166"/>
            <a:ext cx="3538286" cy="1568145"/>
          </a:xfrm>
          <a:prstGeom prst="rect">
            <a:avLst/>
          </a:prstGeom>
        </p:spPr>
      </p:pic>
      <p:cxnSp>
        <p:nvCxnSpPr>
          <p:cNvPr id="15" name="Straight Arrow Connector 14">
            <a:extLst>
              <a:ext uri="{FF2B5EF4-FFF2-40B4-BE49-F238E27FC236}">
                <a16:creationId xmlns:a16="http://schemas.microsoft.com/office/drawing/2014/main" id="{9FB3FF9E-CB7E-0733-EA29-7899AF335C58}"/>
              </a:ext>
            </a:extLst>
          </p:cNvPr>
          <p:cNvCxnSpPr/>
          <p:nvPr/>
        </p:nvCxnSpPr>
        <p:spPr>
          <a:xfrm flipV="1">
            <a:off x="4925169" y="2744921"/>
            <a:ext cx="2367455" cy="21423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4CC3B446-6D28-7136-26EA-87F20843A310}"/>
              </a:ext>
            </a:extLst>
          </p:cNvPr>
          <p:cNvCxnSpPr>
            <a:cxnSpLocks/>
          </p:cNvCxnSpPr>
          <p:nvPr/>
        </p:nvCxnSpPr>
        <p:spPr>
          <a:xfrm>
            <a:off x="4925169" y="4887310"/>
            <a:ext cx="2519855" cy="7094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70397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Presentation – container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have looked at many different ways of structing the components and files this week.</a:t>
            </a:r>
          </a:p>
          <a:p>
            <a:endParaRPr lang="en-GB" dirty="0"/>
          </a:p>
          <a:p>
            <a:r>
              <a:rPr lang="en-GB" dirty="0"/>
              <a:t>Best practice is to try and split up concerns as much as possible</a:t>
            </a:r>
          </a:p>
          <a:p>
            <a:endParaRPr lang="en-GB" dirty="0"/>
          </a:p>
          <a:p>
            <a:r>
              <a:rPr lang="en-GB" dirty="0"/>
              <a:t>i.e. each component or block of functionality should have its own parental folder in the component tree.</a:t>
            </a:r>
          </a:p>
          <a:p>
            <a:endParaRPr lang="en-GB" dirty="0"/>
          </a:p>
          <a:p>
            <a:r>
              <a:rPr lang="en-GB" dirty="0"/>
              <a:t>This pattern originally served to split up the part of the component which delt with rendering from the logic that sits behind it. Now, we call in child components or hooks and drop the presentation in the return() statement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5999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E9A0-3B5A-4620-27AC-27BD011B9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A857-FA2C-8469-5680-D279596B9F20}"/>
              </a:ext>
            </a:extLst>
          </p:cNvPr>
          <p:cNvSpPr>
            <a:spLocks noGrp="1"/>
          </p:cNvSpPr>
          <p:nvPr>
            <p:ph type="ctrTitle"/>
          </p:nvPr>
        </p:nvSpPr>
        <p:spPr>
          <a:xfrm>
            <a:off x="285750" y="2132833"/>
            <a:ext cx="5810250" cy="1090651"/>
          </a:xfrm>
        </p:spPr>
        <p:txBody>
          <a:bodyPr/>
          <a:lstStyle/>
          <a:p>
            <a:r>
              <a:rPr lang="en-GB" dirty="0"/>
              <a:t>Anti-Patterns</a:t>
            </a:r>
          </a:p>
        </p:txBody>
      </p:sp>
    </p:spTree>
    <p:extLst>
      <p:ext uri="{BB962C8B-B14F-4D97-AF65-F5344CB8AC3E}">
        <p14:creationId xmlns:p14="http://schemas.microsoft.com/office/powerpoint/2010/main" val="1464617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73C2-5F15-3C8D-6F9C-5C40F6CB4E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0A6295-E0B9-8E99-8A69-0B60A883E7EE}"/>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08A96A14-6366-46B6-9D85-E7ED93A7BFD8}"/>
              </a:ext>
            </a:extLst>
          </p:cNvPr>
          <p:cNvSpPr>
            <a:spLocks noGrp="1"/>
          </p:cNvSpPr>
          <p:nvPr>
            <p:ph type="sldNum" sz="quarter" idx="4"/>
          </p:nvPr>
        </p:nvSpPr>
        <p:spPr/>
        <p:txBody>
          <a:bodyPr/>
          <a:lstStyle/>
          <a:p>
            <a:fld id="{EF892D59-8F09-EF4B-AD6D-DA609442F868}" type="slidenum">
              <a:rPr lang="en-GB" smtClean="0"/>
              <a:pPr/>
              <a:t>34</a:t>
            </a:fld>
            <a:endParaRPr lang="en-GB" dirty="0"/>
          </a:p>
        </p:txBody>
      </p:sp>
      <p:pic>
        <p:nvPicPr>
          <p:cNvPr id="6" name="Picture 5">
            <a:extLst>
              <a:ext uri="{FF2B5EF4-FFF2-40B4-BE49-F238E27FC236}">
                <a16:creationId xmlns:a16="http://schemas.microsoft.com/office/drawing/2014/main" id="{B7154B05-1519-5778-DA77-B4AAAA504935}"/>
              </a:ext>
            </a:extLst>
          </p:cNvPr>
          <p:cNvPicPr>
            <a:picLocks noChangeAspect="1"/>
          </p:cNvPicPr>
          <p:nvPr/>
        </p:nvPicPr>
        <p:blipFill>
          <a:blip r:embed="rId3"/>
          <a:stretch>
            <a:fillRect/>
          </a:stretch>
        </p:blipFill>
        <p:spPr>
          <a:xfrm>
            <a:off x="5548877" y="1045514"/>
            <a:ext cx="5709682" cy="1929180"/>
          </a:xfrm>
          <a:prstGeom prst="rect">
            <a:avLst/>
          </a:prstGeom>
        </p:spPr>
      </p:pic>
      <p:sp>
        <p:nvSpPr>
          <p:cNvPr id="7" name="Text Placeholder 1">
            <a:extLst>
              <a:ext uri="{FF2B5EF4-FFF2-40B4-BE49-F238E27FC236}">
                <a16:creationId xmlns:a16="http://schemas.microsoft.com/office/drawing/2014/main" id="{BCB70AA9-31CD-BDAD-3267-62AC5CCA305E}"/>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72D7BC62-6CE9-C80E-336D-6DFC9F1F1E4A}"/>
              </a:ext>
            </a:extLst>
          </p:cNvPr>
          <p:cNvSpPr txBox="1">
            <a:spLocks/>
          </p:cNvSpPr>
          <p:nvPr/>
        </p:nvSpPr>
        <p:spPr>
          <a:xfrm>
            <a:off x="2748439" y="39421"/>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Use state over variables</a:t>
            </a:r>
          </a:p>
        </p:txBody>
      </p:sp>
      <p:pic>
        <p:nvPicPr>
          <p:cNvPr id="10" name="Picture 9">
            <a:extLst>
              <a:ext uri="{FF2B5EF4-FFF2-40B4-BE49-F238E27FC236}">
                <a16:creationId xmlns:a16="http://schemas.microsoft.com/office/drawing/2014/main" id="{A41B8696-2BFF-4407-CC3F-669A45193F69}"/>
              </a:ext>
            </a:extLst>
          </p:cNvPr>
          <p:cNvPicPr>
            <a:picLocks noChangeAspect="1"/>
          </p:cNvPicPr>
          <p:nvPr/>
        </p:nvPicPr>
        <p:blipFill>
          <a:blip r:embed="rId4"/>
          <a:stretch>
            <a:fillRect/>
          </a:stretch>
        </p:blipFill>
        <p:spPr>
          <a:xfrm>
            <a:off x="5546739" y="3883307"/>
            <a:ext cx="5709682" cy="1982085"/>
          </a:xfrm>
          <a:prstGeom prst="rect">
            <a:avLst/>
          </a:prstGeom>
        </p:spPr>
      </p:pic>
    </p:spTree>
    <p:extLst>
      <p:ext uri="{BB962C8B-B14F-4D97-AF65-F5344CB8AC3E}">
        <p14:creationId xmlns:p14="http://schemas.microsoft.com/office/powerpoint/2010/main" val="362181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63C2-2DAC-755C-2E89-6F71A12F3B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C9DD4C-3EDE-D91D-E4A9-770051A3B4D9}"/>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6A6FDEC6-6106-7B3A-5F36-71EF507D9DD1}"/>
              </a:ext>
            </a:extLst>
          </p:cNvPr>
          <p:cNvSpPr>
            <a:spLocks noGrp="1"/>
          </p:cNvSpPr>
          <p:nvPr>
            <p:ph type="sldNum" sz="quarter" idx="4"/>
          </p:nvPr>
        </p:nvSpPr>
        <p:spPr/>
        <p:txBody>
          <a:bodyPr/>
          <a:lstStyle/>
          <a:p>
            <a:fld id="{EF892D59-8F09-EF4B-AD6D-DA609442F868}" type="slidenum">
              <a:rPr lang="en-GB" smtClean="0"/>
              <a:pPr/>
              <a:t>35</a:t>
            </a:fld>
            <a:endParaRPr lang="en-GB" dirty="0"/>
          </a:p>
        </p:txBody>
      </p:sp>
      <p:sp>
        <p:nvSpPr>
          <p:cNvPr id="7" name="Text Placeholder 1">
            <a:extLst>
              <a:ext uri="{FF2B5EF4-FFF2-40B4-BE49-F238E27FC236}">
                <a16:creationId xmlns:a16="http://schemas.microsoft.com/office/drawing/2014/main" id="{CF7F21E4-7987-671E-4601-98D226F1561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F696F985-840F-87C1-7154-350D7500E467}"/>
              </a:ext>
            </a:extLst>
          </p:cNvPr>
          <p:cNvSpPr txBox="1">
            <a:spLocks/>
          </p:cNvSpPr>
          <p:nvPr/>
        </p:nvSpPr>
        <p:spPr>
          <a:xfrm>
            <a:off x="2169705" y="-22402"/>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Declare CSS outside Components</a:t>
            </a:r>
          </a:p>
        </p:txBody>
      </p:sp>
      <p:pic>
        <p:nvPicPr>
          <p:cNvPr id="5" name="Picture 4">
            <a:extLst>
              <a:ext uri="{FF2B5EF4-FFF2-40B4-BE49-F238E27FC236}">
                <a16:creationId xmlns:a16="http://schemas.microsoft.com/office/drawing/2014/main" id="{157F5C60-7D36-C607-4D5C-34016C5E422D}"/>
              </a:ext>
            </a:extLst>
          </p:cNvPr>
          <p:cNvPicPr>
            <a:picLocks noChangeAspect="1"/>
          </p:cNvPicPr>
          <p:nvPr/>
        </p:nvPicPr>
        <p:blipFill>
          <a:blip r:embed="rId3"/>
          <a:stretch>
            <a:fillRect/>
          </a:stretch>
        </p:blipFill>
        <p:spPr>
          <a:xfrm>
            <a:off x="5546739" y="1413833"/>
            <a:ext cx="5197290" cy="1044030"/>
          </a:xfrm>
          <a:prstGeom prst="rect">
            <a:avLst/>
          </a:prstGeom>
        </p:spPr>
      </p:pic>
      <p:pic>
        <p:nvPicPr>
          <p:cNvPr id="11" name="Picture 10">
            <a:extLst>
              <a:ext uri="{FF2B5EF4-FFF2-40B4-BE49-F238E27FC236}">
                <a16:creationId xmlns:a16="http://schemas.microsoft.com/office/drawing/2014/main" id="{65972373-9586-F4F3-2B5D-7B78D1A0D55D}"/>
              </a:ext>
            </a:extLst>
          </p:cNvPr>
          <p:cNvPicPr>
            <a:picLocks noChangeAspect="1"/>
          </p:cNvPicPr>
          <p:nvPr/>
        </p:nvPicPr>
        <p:blipFill>
          <a:blip r:embed="rId4"/>
          <a:stretch>
            <a:fillRect/>
          </a:stretch>
        </p:blipFill>
        <p:spPr>
          <a:xfrm>
            <a:off x="5965875" y="3925194"/>
            <a:ext cx="4359018" cy="1600339"/>
          </a:xfrm>
          <a:prstGeom prst="rect">
            <a:avLst/>
          </a:prstGeom>
        </p:spPr>
      </p:pic>
    </p:spTree>
    <p:extLst>
      <p:ext uri="{BB962C8B-B14F-4D97-AF65-F5344CB8AC3E}">
        <p14:creationId xmlns:p14="http://schemas.microsoft.com/office/powerpoint/2010/main" val="165582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8BB5-1D7D-2210-A4C5-EC9ECD4B50C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C8D08-4F10-B520-EA52-67CEC0E7031D}"/>
              </a:ext>
            </a:extLst>
          </p:cNvPr>
          <p:cNvSpPr>
            <a:spLocks noGrp="1"/>
          </p:cNvSpPr>
          <p:nvPr>
            <p:ph type="sldNum" sz="quarter" idx="4"/>
          </p:nvPr>
        </p:nvSpPr>
        <p:spPr/>
        <p:txBody>
          <a:bodyPr/>
          <a:lstStyle/>
          <a:p>
            <a:fld id="{EF892D59-8F09-EF4B-AD6D-DA609442F868}" type="slidenum">
              <a:rPr lang="en-GB" smtClean="0"/>
              <a:pPr/>
              <a:t>36</a:t>
            </a:fld>
            <a:endParaRPr lang="en-GB" dirty="0"/>
          </a:p>
        </p:txBody>
      </p:sp>
      <p:sp>
        <p:nvSpPr>
          <p:cNvPr id="9" name="Text Placeholder 1">
            <a:extLst>
              <a:ext uri="{FF2B5EF4-FFF2-40B4-BE49-F238E27FC236}">
                <a16:creationId xmlns:a16="http://schemas.microsoft.com/office/drawing/2014/main" id="{9BDFA30A-779A-A8FA-525F-1423E19B94E1}"/>
              </a:ext>
            </a:extLst>
          </p:cNvPr>
          <p:cNvSpPr txBox="1">
            <a:spLocks/>
          </p:cNvSpPr>
          <p:nvPr/>
        </p:nvSpPr>
        <p:spPr>
          <a:xfrm>
            <a:off x="3442921" y="1413833"/>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Don’t</a:t>
            </a:r>
            <a:endParaRPr lang="en-GB" dirty="0"/>
          </a:p>
        </p:txBody>
      </p:sp>
      <p:sp>
        <p:nvSpPr>
          <p:cNvPr id="10" name="Text Placeholder 1">
            <a:extLst>
              <a:ext uri="{FF2B5EF4-FFF2-40B4-BE49-F238E27FC236}">
                <a16:creationId xmlns:a16="http://schemas.microsoft.com/office/drawing/2014/main" id="{48CEB514-25B7-56A2-3550-5C18B08CDFA4}"/>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D7CD05DD-2B50-F3D5-8966-BAC9644D28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Use </a:t>
            </a:r>
            <a:r>
              <a:rPr lang="en-GB" u="sng" dirty="0" err="1"/>
              <a:t>useCallbcak</a:t>
            </a:r>
            <a:r>
              <a:rPr lang="en-GB" u="sng" dirty="0"/>
              <a:t> to prevent function recreation</a:t>
            </a:r>
          </a:p>
        </p:txBody>
      </p:sp>
      <p:pic>
        <p:nvPicPr>
          <p:cNvPr id="13" name="Picture 12">
            <a:extLst>
              <a:ext uri="{FF2B5EF4-FFF2-40B4-BE49-F238E27FC236}">
                <a16:creationId xmlns:a16="http://schemas.microsoft.com/office/drawing/2014/main" id="{BDE8976F-00CA-BA1A-B4DA-6D994CC6BEB6}"/>
              </a:ext>
            </a:extLst>
          </p:cNvPr>
          <p:cNvPicPr>
            <a:picLocks noChangeAspect="1"/>
          </p:cNvPicPr>
          <p:nvPr/>
        </p:nvPicPr>
        <p:blipFill>
          <a:blip r:embed="rId3"/>
          <a:stretch>
            <a:fillRect/>
          </a:stretch>
        </p:blipFill>
        <p:spPr>
          <a:xfrm>
            <a:off x="5308773" y="1283900"/>
            <a:ext cx="6340389" cy="2301439"/>
          </a:xfrm>
          <a:prstGeom prst="rect">
            <a:avLst/>
          </a:prstGeom>
        </p:spPr>
      </p:pic>
      <p:pic>
        <p:nvPicPr>
          <p:cNvPr id="14" name="Picture 13">
            <a:extLst>
              <a:ext uri="{FF2B5EF4-FFF2-40B4-BE49-F238E27FC236}">
                <a16:creationId xmlns:a16="http://schemas.microsoft.com/office/drawing/2014/main" id="{3DFD84C1-676D-CEE7-25CB-ED2AAF388CF8}"/>
              </a:ext>
            </a:extLst>
          </p:cNvPr>
          <p:cNvPicPr>
            <a:picLocks noChangeAspect="1"/>
          </p:cNvPicPr>
          <p:nvPr/>
        </p:nvPicPr>
        <p:blipFill>
          <a:blip r:embed="rId4"/>
          <a:stretch>
            <a:fillRect/>
          </a:stretch>
        </p:blipFill>
        <p:spPr>
          <a:xfrm>
            <a:off x="5308773" y="3673206"/>
            <a:ext cx="6340389" cy="2872989"/>
          </a:xfrm>
          <a:prstGeom prst="rect">
            <a:avLst/>
          </a:prstGeom>
        </p:spPr>
      </p:pic>
    </p:spTree>
    <p:extLst>
      <p:ext uri="{BB962C8B-B14F-4D97-AF65-F5344CB8AC3E}">
        <p14:creationId xmlns:p14="http://schemas.microsoft.com/office/powerpoint/2010/main" val="266237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AEDCC-A9DF-A392-E3E9-AA4822889D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CEC66B-0660-2D5C-357C-92016E74D696}"/>
              </a:ext>
            </a:extLst>
          </p:cNvPr>
          <p:cNvSpPr>
            <a:spLocks noGrp="1"/>
          </p:cNvSpPr>
          <p:nvPr>
            <p:ph type="sldNum" sz="quarter" idx="4"/>
          </p:nvPr>
        </p:nvSpPr>
        <p:spPr/>
        <p:txBody>
          <a:bodyPr/>
          <a:lstStyle/>
          <a:p>
            <a:fld id="{EF892D59-8F09-EF4B-AD6D-DA609442F868}" type="slidenum">
              <a:rPr lang="en-GB" smtClean="0"/>
              <a:pPr/>
              <a:t>37</a:t>
            </a:fld>
            <a:endParaRPr lang="en-GB" dirty="0"/>
          </a:p>
        </p:txBody>
      </p:sp>
      <p:sp>
        <p:nvSpPr>
          <p:cNvPr id="9" name="Text Placeholder 1">
            <a:extLst>
              <a:ext uri="{FF2B5EF4-FFF2-40B4-BE49-F238E27FC236}">
                <a16:creationId xmlns:a16="http://schemas.microsoft.com/office/drawing/2014/main" id="{E1B97443-4923-9251-94B3-EDE21C68CDBE}"/>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E711938B-47B9-7FE8-4135-998567586C38}"/>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0915DFB6-5C19-FD4A-9548-24F3C3014D6A}"/>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Add an empty list to </a:t>
            </a:r>
            <a:r>
              <a:rPr lang="en-GB" u="sng" dirty="0" err="1"/>
              <a:t>useEffect</a:t>
            </a:r>
            <a:r>
              <a:rPr lang="en-GB" u="sng" dirty="0"/>
              <a:t> when no Dependencies are required</a:t>
            </a:r>
          </a:p>
        </p:txBody>
      </p:sp>
      <p:pic>
        <p:nvPicPr>
          <p:cNvPr id="3" name="Picture 2">
            <a:extLst>
              <a:ext uri="{FF2B5EF4-FFF2-40B4-BE49-F238E27FC236}">
                <a16:creationId xmlns:a16="http://schemas.microsoft.com/office/drawing/2014/main" id="{CEDC26AB-91F2-B4D9-5110-DF4168CDE809}"/>
              </a:ext>
            </a:extLst>
          </p:cNvPr>
          <p:cNvPicPr>
            <a:picLocks noChangeAspect="1"/>
          </p:cNvPicPr>
          <p:nvPr/>
        </p:nvPicPr>
        <p:blipFill>
          <a:blip r:embed="rId3"/>
          <a:stretch>
            <a:fillRect/>
          </a:stretch>
        </p:blipFill>
        <p:spPr>
          <a:xfrm>
            <a:off x="6450105" y="1184187"/>
            <a:ext cx="3596952" cy="2629128"/>
          </a:xfrm>
          <a:prstGeom prst="rect">
            <a:avLst/>
          </a:prstGeom>
        </p:spPr>
      </p:pic>
      <p:pic>
        <p:nvPicPr>
          <p:cNvPr id="6" name="Picture 5">
            <a:extLst>
              <a:ext uri="{FF2B5EF4-FFF2-40B4-BE49-F238E27FC236}">
                <a16:creationId xmlns:a16="http://schemas.microsoft.com/office/drawing/2014/main" id="{F54988D5-7072-6562-01C5-C28A480D01C0}"/>
              </a:ext>
            </a:extLst>
          </p:cNvPr>
          <p:cNvPicPr>
            <a:picLocks noChangeAspect="1"/>
          </p:cNvPicPr>
          <p:nvPr/>
        </p:nvPicPr>
        <p:blipFill>
          <a:blip r:embed="rId4"/>
          <a:stretch>
            <a:fillRect/>
          </a:stretch>
        </p:blipFill>
        <p:spPr>
          <a:xfrm>
            <a:off x="6450106" y="3859682"/>
            <a:ext cx="3596952" cy="2591593"/>
          </a:xfrm>
          <a:prstGeom prst="rect">
            <a:avLst/>
          </a:prstGeom>
        </p:spPr>
      </p:pic>
    </p:spTree>
    <p:extLst>
      <p:ext uri="{BB962C8B-B14F-4D97-AF65-F5344CB8AC3E}">
        <p14:creationId xmlns:p14="http://schemas.microsoft.com/office/powerpoint/2010/main" val="59583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2E294-DBF0-0175-9BD5-D1C48A46BA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B3E4E8-82DA-2FFE-6299-A7127B2ED6E2}"/>
              </a:ext>
            </a:extLst>
          </p:cNvPr>
          <p:cNvSpPr>
            <a:spLocks noGrp="1"/>
          </p:cNvSpPr>
          <p:nvPr>
            <p:ph type="sldNum" sz="quarter" idx="4"/>
          </p:nvPr>
        </p:nvSpPr>
        <p:spPr/>
        <p:txBody>
          <a:bodyPr/>
          <a:lstStyle/>
          <a:p>
            <a:fld id="{EF892D59-8F09-EF4B-AD6D-DA609442F868}" type="slidenum">
              <a:rPr lang="en-GB" smtClean="0"/>
              <a:pPr/>
              <a:t>38</a:t>
            </a:fld>
            <a:endParaRPr lang="en-GB" dirty="0"/>
          </a:p>
        </p:txBody>
      </p:sp>
      <p:sp>
        <p:nvSpPr>
          <p:cNvPr id="9" name="Text Placeholder 1">
            <a:extLst>
              <a:ext uri="{FF2B5EF4-FFF2-40B4-BE49-F238E27FC236}">
                <a16:creationId xmlns:a16="http://schemas.microsoft.com/office/drawing/2014/main" id="{2AA6CD70-1F10-F4FF-D374-E55C59DA3673}"/>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9D5C6593-221A-A176-D3AE-A0AB8FAA4FC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E0968917-C722-0A61-D02A-4BC215B80D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declare components within other components</a:t>
            </a:r>
          </a:p>
        </p:txBody>
      </p:sp>
      <p:pic>
        <p:nvPicPr>
          <p:cNvPr id="5" name="Picture 4">
            <a:extLst>
              <a:ext uri="{FF2B5EF4-FFF2-40B4-BE49-F238E27FC236}">
                <a16:creationId xmlns:a16="http://schemas.microsoft.com/office/drawing/2014/main" id="{12081008-7EFA-9C7C-9C9C-E93E89EB5616}"/>
              </a:ext>
            </a:extLst>
          </p:cNvPr>
          <p:cNvPicPr>
            <a:picLocks noChangeAspect="1"/>
          </p:cNvPicPr>
          <p:nvPr/>
        </p:nvPicPr>
        <p:blipFill>
          <a:blip r:embed="rId3"/>
          <a:stretch>
            <a:fillRect/>
          </a:stretch>
        </p:blipFill>
        <p:spPr>
          <a:xfrm>
            <a:off x="6356737" y="1340446"/>
            <a:ext cx="4038950" cy="2293819"/>
          </a:xfrm>
          <a:prstGeom prst="rect">
            <a:avLst/>
          </a:prstGeom>
        </p:spPr>
      </p:pic>
      <p:pic>
        <p:nvPicPr>
          <p:cNvPr id="8" name="Picture 7">
            <a:extLst>
              <a:ext uri="{FF2B5EF4-FFF2-40B4-BE49-F238E27FC236}">
                <a16:creationId xmlns:a16="http://schemas.microsoft.com/office/drawing/2014/main" id="{961423A5-4AE6-B866-8A0A-4DEF5F62CE96}"/>
              </a:ext>
            </a:extLst>
          </p:cNvPr>
          <p:cNvPicPr>
            <a:picLocks noChangeAspect="1"/>
          </p:cNvPicPr>
          <p:nvPr/>
        </p:nvPicPr>
        <p:blipFill>
          <a:blip r:embed="rId4"/>
          <a:stretch>
            <a:fillRect/>
          </a:stretch>
        </p:blipFill>
        <p:spPr>
          <a:xfrm>
            <a:off x="5118379" y="3750142"/>
            <a:ext cx="6515665" cy="1310754"/>
          </a:xfrm>
          <a:prstGeom prst="rect">
            <a:avLst/>
          </a:prstGeom>
        </p:spPr>
      </p:pic>
      <p:sp>
        <p:nvSpPr>
          <p:cNvPr id="14" name="Text Placeholder 1">
            <a:extLst>
              <a:ext uri="{FF2B5EF4-FFF2-40B4-BE49-F238E27FC236}">
                <a16:creationId xmlns:a16="http://schemas.microsoft.com/office/drawing/2014/main" id="{87F3A790-3347-DC89-A1C3-309DD0FC01EB}"/>
              </a:ext>
            </a:extLst>
          </p:cNvPr>
          <p:cNvSpPr txBox="1">
            <a:spLocks/>
          </p:cNvSpPr>
          <p:nvPr/>
        </p:nvSpPr>
        <p:spPr>
          <a:xfrm>
            <a:off x="3461717" y="5468647"/>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Or</a:t>
            </a:r>
          </a:p>
        </p:txBody>
      </p:sp>
      <p:pic>
        <p:nvPicPr>
          <p:cNvPr id="16" name="Picture 15">
            <a:extLst>
              <a:ext uri="{FF2B5EF4-FFF2-40B4-BE49-F238E27FC236}">
                <a16:creationId xmlns:a16="http://schemas.microsoft.com/office/drawing/2014/main" id="{56B7A2BB-4AA8-DAE1-DEC1-35D8FA3D0B51}"/>
              </a:ext>
            </a:extLst>
          </p:cNvPr>
          <p:cNvPicPr>
            <a:picLocks noChangeAspect="1"/>
          </p:cNvPicPr>
          <p:nvPr/>
        </p:nvPicPr>
        <p:blipFill>
          <a:blip r:embed="rId5"/>
          <a:stretch>
            <a:fillRect/>
          </a:stretch>
        </p:blipFill>
        <p:spPr>
          <a:xfrm>
            <a:off x="5522780" y="5182250"/>
            <a:ext cx="5845047" cy="1310754"/>
          </a:xfrm>
          <a:prstGeom prst="rect">
            <a:avLst/>
          </a:prstGeom>
        </p:spPr>
      </p:pic>
    </p:spTree>
    <p:extLst>
      <p:ext uri="{BB962C8B-B14F-4D97-AF65-F5344CB8AC3E}">
        <p14:creationId xmlns:p14="http://schemas.microsoft.com/office/powerpoint/2010/main" val="667615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E9C4-6860-2EC5-1844-7E8B070EB1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F78C63-6E40-A6EC-6978-31F7EC98C124}"/>
              </a:ext>
            </a:extLst>
          </p:cNvPr>
          <p:cNvSpPr>
            <a:spLocks noGrp="1"/>
          </p:cNvSpPr>
          <p:nvPr>
            <p:ph type="sldNum" sz="quarter" idx="4"/>
          </p:nvPr>
        </p:nvSpPr>
        <p:spPr/>
        <p:txBody>
          <a:bodyPr/>
          <a:lstStyle/>
          <a:p>
            <a:fld id="{EF892D59-8F09-EF4B-AD6D-DA609442F868}" type="slidenum">
              <a:rPr lang="en-GB" smtClean="0"/>
              <a:pPr/>
              <a:t>39</a:t>
            </a:fld>
            <a:endParaRPr lang="en-GB" dirty="0"/>
          </a:p>
        </p:txBody>
      </p:sp>
      <p:sp>
        <p:nvSpPr>
          <p:cNvPr id="9" name="Text Placeholder 1">
            <a:extLst>
              <a:ext uri="{FF2B5EF4-FFF2-40B4-BE49-F238E27FC236}">
                <a16:creationId xmlns:a16="http://schemas.microsoft.com/office/drawing/2014/main" id="{04C6C7D1-BC8D-53B4-D357-4E29F9E6B0E4}"/>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2" name="Text Placeholder 1">
            <a:extLst>
              <a:ext uri="{FF2B5EF4-FFF2-40B4-BE49-F238E27FC236}">
                <a16:creationId xmlns:a16="http://schemas.microsoft.com/office/drawing/2014/main" id="{E3D12C9A-B8B4-226F-E816-722717D0D665}"/>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use Hooks in If statements (no Conditional Hooks)</a:t>
            </a:r>
          </a:p>
        </p:txBody>
      </p:sp>
      <p:pic>
        <p:nvPicPr>
          <p:cNvPr id="3" name="Picture 2">
            <a:extLst>
              <a:ext uri="{FF2B5EF4-FFF2-40B4-BE49-F238E27FC236}">
                <a16:creationId xmlns:a16="http://schemas.microsoft.com/office/drawing/2014/main" id="{D5C8A743-B2D4-7B24-139A-DC9FDBD3BD42}"/>
              </a:ext>
            </a:extLst>
          </p:cNvPr>
          <p:cNvPicPr>
            <a:picLocks noChangeAspect="1"/>
          </p:cNvPicPr>
          <p:nvPr/>
        </p:nvPicPr>
        <p:blipFill>
          <a:blip r:embed="rId3"/>
          <a:stretch>
            <a:fillRect/>
          </a:stretch>
        </p:blipFill>
        <p:spPr>
          <a:xfrm>
            <a:off x="5708838" y="1555041"/>
            <a:ext cx="5311600" cy="2636748"/>
          </a:xfrm>
          <a:prstGeom prst="rect">
            <a:avLst/>
          </a:prstGeom>
        </p:spPr>
      </p:pic>
    </p:spTree>
    <p:extLst>
      <p:ext uri="{BB962C8B-B14F-4D97-AF65-F5344CB8AC3E}">
        <p14:creationId xmlns:p14="http://schemas.microsoft.com/office/powerpoint/2010/main" val="39342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Recaps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would have looked at these throughout the course and you have all demonstrated good coding practice. </a:t>
            </a:r>
          </a:p>
          <a:p>
            <a:endParaRPr lang="en-GB" dirty="0"/>
          </a:p>
          <a:p>
            <a:r>
              <a:rPr lang="en-GB" dirty="0"/>
              <a:t>Looking and identifying the good practice explicitly will help you understand why you have done what you have done, how you have done it</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379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65EDF-D047-8069-3A25-A34CECFC0C99}"/>
              </a:ext>
            </a:extLst>
          </p:cNvPr>
          <p:cNvSpPr>
            <a:spLocks noGrp="1"/>
          </p:cNvSpPr>
          <p:nvPr>
            <p:ph type="ctrTitle"/>
          </p:nvPr>
        </p:nvSpPr>
        <p:spPr>
          <a:xfrm>
            <a:off x="376239" y="1701210"/>
            <a:ext cx="5810250" cy="963060"/>
          </a:xfrm>
        </p:spPr>
        <p:txBody>
          <a:bodyPr/>
          <a:lstStyle/>
          <a:p>
            <a:r>
              <a:rPr lang="en-GB" dirty="0"/>
              <a:t>Final Challenge</a:t>
            </a:r>
          </a:p>
        </p:txBody>
      </p:sp>
    </p:spTree>
    <p:extLst>
      <p:ext uri="{BB962C8B-B14F-4D97-AF65-F5344CB8AC3E}">
        <p14:creationId xmlns:p14="http://schemas.microsoft.com/office/powerpoint/2010/main" val="1646243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Estate Agent</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4676173" y="421220"/>
            <a:ext cx="6972990" cy="3007779"/>
          </a:xfrm>
        </p:spPr>
        <p:txBody>
          <a:bodyPr/>
          <a:lstStyle/>
          <a:p>
            <a:r>
              <a:rPr lang="en-GB" dirty="0"/>
              <a:t>In your pairs, create your own version of the QA Estate Agent website</a:t>
            </a:r>
          </a:p>
          <a:p>
            <a:endParaRPr lang="en-GB" dirty="0"/>
          </a:p>
          <a:p>
            <a:r>
              <a:rPr lang="en-GB" dirty="0"/>
              <a:t>You will be given the data. Note that when you run the server, it serves up different data for </a:t>
            </a:r>
            <a:r>
              <a:rPr lang="en-GB"/>
              <a:t>different endpoints.</a:t>
            </a:r>
            <a:endParaRPr lang="en-GB" dirty="0"/>
          </a:p>
          <a:p>
            <a:endParaRPr lang="en-GB" dirty="0"/>
          </a:p>
          <a:p>
            <a:r>
              <a:rPr lang="en-GB" dirty="0"/>
              <a:t>Create some documentation on how this app functions. Identify the hooks, components, layouts, patterns, features </a:t>
            </a:r>
          </a:p>
          <a:p>
            <a:endParaRPr lang="en-GB" dirty="0"/>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41</a:t>
            </a:fld>
            <a:endParaRPr lang="en-GB" dirty="0"/>
          </a:p>
        </p:txBody>
      </p:sp>
    </p:spTree>
    <p:extLst>
      <p:ext uri="{BB962C8B-B14F-4D97-AF65-F5344CB8AC3E}">
        <p14:creationId xmlns:p14="http://schemas.microsoft.com/office/powerpoint/2010/main" val="24635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Passing the value of True to a prop can be done implicitly. In the example, when the Navbar component is called, the value of true has been supplied. This works as the &amp;&amp; shorthand has been used to check if it is true</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4B16C8C9-5C9D-71DC-5A1C-43B01E1A07CD}"/>
              </a:ext>
            </a:extLst>
          </p:cNvPr>
          <p:cNvPicPr>
            <a:picLocks noChangeAspect="1"/>
          </p:cNvPicPr>
          <p:nvPr/>
        </p:nvPicPr>
        <p:blipFill rotWithShape="1">
          <a:blip r:embed="rId3"/>
          <a:srcRect r="33685"/>
          <a:stretch/>
        </p:blipFill>
        <p:spPr>
          <a:xfrm>
            <a:off x="4202242" y="2553424"/>
            <a:ext cx="4083342" cy="3810330"/>
          </a:xfrm>
          <a:prstGeom prst="rect">
            <a:avLst/>
          </a:prstGeom>
        </p:spPr>
      </p:pic>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4"/>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0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Removing ={true} allows the code to function identically as </a:t>
            </a:r>
            <a:r>
              <a:rPr lang="en-GB" dirty="0" err="1"/>
              <a:t>showTitle</a:t>
            </a:r>
            <a:r>
              <a:rPr lang="en-GB" dirty="0"/>
              <a:t> is passed so it must exist and hence must be true</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A2D026-3835-4A99-DA0C-A7A9DB160EB0}"/>
              </a:ext>
            </a:extLst>
          </p:cNvPr>
          <p:cNvPicPr>
            <a:picLocks noChangeAspect="1"/>
          </p:cNvPicPr>
          <p:nvPr/>
        </p:nvPicPr>
        <p:blipFill>
          <a:blip r:embed="rId4"/>
          <a:stretch>
            <a:fillRect/>
          </a:stretch>
        </p:blipFill>
        <p:spPr>
          <a:xfrm>
            <a:off x="4075690" y="2337698"/>
            <a:ext cx="4046571" cy="3787468"/>
          </a:xfrm>
          <a:prstGeom prst="rect">
            <a:avLst/>
          </a:prstGeom>
        </p:spPr>
      </p:pic>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5612701" y="3502025"/>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1616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also pass prop values in the call as saw back on day 1, which can allow our content to be dynamic based on which components are being called</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6284505" y="3763283"/>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2A70D63-55EC-AE34-383E-EFA08443E084}"/>
              </a:ext>
            </a:extLst>
          </p:cNvPr>
          <p:cNvPicPr>
            <a:picLocks noChangeAspect="1"/>
          </p:cNvPicPr>
          <p:nvPr/>
        </p:nvPicPr>
        <p:blipFill>
          <a:blip r:embed="rId4"/>
          <a:stretch>
            <a:fillRect/>
          </a:stretch>
        </p:blipFill>
        <p:spPr>
          <a:xfrm>
            <a:off x="4569706" y="1844798"/>
            <a:ext cx="3246401" cy="3657917"/>
          </a:xfrm>
          <a:prstGeom prst="rect">
            <a:avLst/>
          </a:prstGeom>
        </p:spPr>
      </p:pic>
      <p:cxnSp>
        <p:nvCxnSpPr>
          <p:cNvPr id="9" name="Straight Arrow Connector 8">
            <a:extLst>
              <a:ext uri="{FF2B5EF4-FFF2-40B4-BE49-F238E27FC236}">
                <a16:creationId xmlns:a16="http://schemas.microsoft.com/office/drawing/2014/main" id="{A113530D-B82F-6FBD-AFA6-AA88EFE3F10D}"/>
              </a:ext>
            </a:extLst>
          </p:cNvPr>
          <p:cNvCxnSpPr>
            <a:cxnSpLocks/>
          </p:cNvCxnSpPr>
          <p:nvPr/>
        </p:nvCxnSpPr>
        <p:spPr>
          <a:xfrm>
            <a:off x="6094783" y="2956184"/>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954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Its important that components are as pure as possible. They should perform one function only</a:t>
            </a:r>
          </a:p>
          <a:p>
            <a:endParaRPr lang="en-GB" dirty="0"/>
          </a:p>
          <a:p>
            <a:endParaRPr lang="en-GB" dirty="0"/>
          </a:p>
          <a:p>
            <a:endParaRPr lang="en-GB" dirty="0"/>
          </a:p>
          <a:p>
            <a:endParaRPr lang="en-GB" dirty="0"/>
          </a:p>
          <a:p>
            <a:endParaRPr lang="en-GB" dirty="0"/>
          </a:p>
          <a:p>
            <a:endParaRPr lang="en-GB" dirty="0"/>
          </a:p>
        </p:txBody>
      </p:sp>
      <p:sp>
        <p:nvSpPr>
          <p:cNvPr id="11" name="Text Placeholder 5">
            <a:extLst>
              <a:ext uri="{FF2B5EF4-FFF2-40B4-BE49-F238E27FC236}">
                <a16:creationId xmlns:a16="http://schemas.microsoft.com/office/drawing/2014/main" id="{034E895C-47B9-0AEA-B383-58A465F8FAFD}"/>
              </a:ext>
            </a:extLst>
          </p:cNvPr>
          <p:cNvSpPr txBox="1">
            <a:spLocks/>
          </p:cNvSpPr>
          <p:nvPr/>
        </p:nvSpPr>
        <p:spPr>
          <a:xfrm>
            <a:off x="8630931" y="1485171"/>
            <a:ext cx="2828393"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Here, the posts </a:t>
            </a:r>
            <a:r>
              <a:rPr lang="en-GB" dirty="0" err="1"/>
              <a:t>const</a:t>
            </a:r>
            <a:r>
              <a:rPr lang="en-GB" dirty="0"/>
              <a:t> has been put into the App components. It works, but is much better placed in its own component. Not only for security, but for maintainability </a:t>
            </a:r>
          </a:p>
          <a:p>
            <a:endParaRPr lang="en-GB" dirty="0"/>
          </a:p>
          <a:p>
            <a:endParaRPr lang="en-GB" dirty="0"/>
          </a:p>
          <a:p>
            <a:endParaRPr lang="en-GB" dirty="0"/>
          </a:p>
          <a:p>
            <a:endParaRPr lang="en-GB" dirty="0"/>
          </a:p>
          <a:p>
            <a:endParaRPr lang="en-GB" dirty="0"/>
          </a:p>
          <a:p>
            <a:endParaRPr lang="en-GB" dirty="0"/>
          </a:p>
        </p:txBody>
      </p:sp>
      <p:pic>
        <p:nvPicPr>
          <p:cNvPr id="14" name="Picture 13">
            <a:extLst>
              <a:ext uri="{FF2B5EF4-FFF2-40B4-BE49-F238E27FC236}">
                <a16:creationId xmlns:a16="http://schemas.microsoft.com/office/drawing/2014/main" id="{BC023FB4-136C-9392-AA6E-E98F956984EF}"/>
              </a:ext>
            </a:extLst>
          </p:cNvPr>
          <p:cNvPicPr>
            <a:picLocks noChangeAspect="1"/>
          </p:cNvPicPr>
          <p:nvPr/>
        </p:nvPicPr>
        <p:blipFill>
          <a:blip r:embed="rId3"/>
          <a:stretch>
            <a:fillRect/>
          </a:stretch>
        </p:blipFill>
        <p:spPr>
          <a:xfrm>
            <a:off x="4721290" y="1597817"/>
            <a:ext cx="3271166" cy="4765937"/>
          </a:xfrm>
          <a:prstGeom prst="rect">
            <a:avLst/>
          </a:prstGeom>
        </p:spPr>
      </p:pic>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4"/>
          <a:stretch>
            <a:fillRect/>
          </a:stretch>
        </p:blipFill>
        <p:spPr>
          <a:xfrm>
            <a:off x="8789102" y="4342419"/>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p:nvPr/>
        </p:nvCxnSpPr>
        <p:spPr>
          <a:xfrm>
            <a:off x="7483151" y="3573624"/>
            <a:ext cx="1305951" cy="13622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7027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functionality into a new Component / Function allows us to let App do its job and display the content, not process the content</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3"/>
          <a:stretch>
            <a:fillRect/>
          </a:stretch>
        </p:blipFill>
        <p:spPr>
          <a:xfrm>
            <a:off x="8789102" y="445243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8892073" y="3110359"/>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7C16672-99AB-1598-CCDF-5FF948299F4E}"/>
              </a:ext>
            </a:extLst>
          </p:cNvPr>
          <p:cNvPicPr>
            <a:picLocks noChangeAspect="1"/>
          </p:cNvPicPr>
          <p:nvPr/>
        </p:nvPicPr>
        <p:blipFill>
          <a:blip r:embed="rId4"/>
          <a:stretch>
            <a:fillRect/>
          </a:stretch>
        </p:blipFill>
        <p:spPr>
          <a:xfrm>
            <a:off x="4503105" y="1954263"/>
            <a:ext cx="2292542" cy="3461289"/>
          </a:xfrm>
          <a:prstGeom prst="rect">
            <a:avLst/>
          </a:prstGeom>
        </p:spPr>
      </p:pic>
      <p:pic>
        <p:nvPicPr>
          <p:cNvPr id="9" name="Picture 8">
            <a:extLst>
              <a:ext uri="{FF2B5EF4-FFF2-40B4-BE49-F238E27FC236}">
                <a16:creationId xmlns:a16="http://schemas.microsoft.com/office/drawing/2014/main" id="{03FAA53D-D0AC-7FB6-D834-767D57CE4330}"/>
              </a:ext>
            </a:extLst>
          </p:cNvPr>
          <p:cNvPicPr>
            <a:picLocks noChangeAspect="1"/>
          </p:cNvPicPr>
          <p:nvPr/>
        </p:nvPicPr>
        <p:blipFill>
          <a:blip r:embed="rId5"/>
          <a:stretch>
            <a:fillRect/>
          </a:stretch>
        </p:blipFill>
        <p:spPr>
          <a:xfrm>
            <a:off x="7376127" y="1629174"/>
            <a:ext cx="4363059" cy="1895740"/>
          </a:xfrm>
          <a:prstGeom prst="rect">
            <a:avLst/>
          </a:prstGeom>
        </p:spPr>
      </p:pic>
    </p:spTree>
    <p:extLst>
      <p:ext uri="{BB962C8B-B14F-4D97-AF65-F5344CB8AC3E}">
        <p14:creationId xmlns:p14="http://schemas.microsoft.com/office/powerpoint/2010/main" val="3680293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467C10D74B2B4AB009A8AE58957B70" ma:contentTypeVersion="11" ma:contentTypeDescription="Create a new document." ma:contentTypeScope="" ma:versionID="5a954220bcc81bde48470b97c8d8107f">
  <xsd:schema xmlns:xsd="http://www.w3.org/2001/XMLSchema" xmlns:xs="http://www.w3.org/2001/XMLSchema" xmlns:p="http://schemas.microsoft.com/office/2006/metadata/properties" xmlns:ns2="201905e2-e348-4925-9bf9-859ff66d3731" xmlns:ns3="bd9f7b81-fce9-4f5e-8ca2-b74234fba64d" targetNamespace="http://schemas.microsoft.com/office/2006/metadata/properties" ma:root="true" ma:fieldsID="426082142d469ee0a66d8c0ced7a111b" ns2:_="" ns3:_="">
    <xsd:import namespace="201905e2-e348-4925-9bf9-859ff66d3731"/>
    <xsd:import namespace="bd9f7b81-fce9-4f5e-8ca2-b74234fba64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905e2-e348-4925-9bf9-859ff66d3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9f7b81-fce9-4f5e-8ca2-b74234fba64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47cfe7-9c88-4581-b1d0-b668bbfcd318}" ma:internalName="TaxCatchAll" ma:showField="CatchAllData" ma:web="bd9f7b81-fce9-4f5e-8ca2-b74234fba64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d9f7b81-fce9-4f5e-8ca2-b74234fba64d" xsi:nil="true"/>
    <lcf76f155ced4ddcb4097134ff3c332f xmlns="201905e2-e348-4925-9bf9-859ff66d373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3A0C17-9FA8-46CF-BA9C-12C4AC3391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905e2-e348-4925-9bf9-859ff66d3731"/>
    <ds:schemaRef ds:uri="bd9f7b81-fce9-4f5e-8ca2-b74234fb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3.xml><?xml version="1.0" encoding="utf-8"?>
<ds:datastoreItem xmlns:ds="http://schemas.openxmlformats.org/officeDocument/2006/customXml" ds:itemID="{25B3E867-B45B-49B9-9F16-ACF80FBBD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8207</TotalTime>
  <Words>1759</Words>
  <Application>Microsoft Office PowerPoint</Application>
  <PresentationFormat>Widescreen</PresentationFormat>
  <Paragraphs>528</Paragraphs>
  <Slides>41</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Montserrat</vt:lpstr>
      <vt:lpstr>Calibri</vt:lpstr>
      <vt:lpstr>Montserrat Black</vt:lpstr>
      <vt:lpstr>__Cairo_f22647</vt:lpstr>
      <vt:lpstr>Master</vt:lpstr>
      <vt:lpstr>ADVANCED REACT</vt:lpstr>
      <vt:lpstr>PowerPoint Presentation</vt:lpstr>
      <vt:lpstr>Clean Code and Best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Anti-Patterns</vt:lpstr>
      <vt:lpstr>PowerPoint Presentation</vt:lpstr>
      <vt:lpstr>PowerPoint Presentation</vt:lpstr>
      <vt:lpstr>PowerPoint Presentation</vt:lpstr>
      <vt:lpstr>PowerPoint Presentation</vt:lpstr>
      <vt:lpstr>PowerPoint Presentation</vt:lpstr>
      <vt:lpstr>PowerPoint Presentation</vt:lpstr>
      <vt:lpstr>Final Challenge</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181</cp:revision>
  <cp:lastPrinted>2019-07-03T09:46:41Z</cp:lastPrinted>
  <dcterms:created xsi:type="dcterms:W3CDTF">2019-09-05T08:17:12Z</dcterms:created>
  <dcterms:modified xsi:type="dcterms:W3CDTF">2024-02-20T08:58:52Z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0x010100F3467C10D74B2B4AB009A8AE58957B70</vt:lpwstr>
  </property>
  <property fmtid="{D5CDD505-2E9C-101B-9397-08002B2CF9AE}" pid="3" name="BookType">
    <vt:lpwstr>4</vt:lpwstr>
  </property>
</Properties>
</file>