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70" r:id="rId4"/>
    <p:sldId id="271" r:id="rId5"/>
    <p:sldId id="272" r:id="rId6"/>
    <p:sldId id="273" r:id="rId7"/>
    <p:sldId id="274" r:id="rId8"/>
    <p:sldId id="275" r:id="rId9"/>
    <p:sldId id="277" r:id="rId10"/>
    <p:sldId id="276" r:id="rId11"/>
    <p:sldId id="278" r:id="rId12"/>
    <p:sldId id="259" r:id="rId13"/>
    <p:sldId id="279" r:id="rId14"/>
    <p:sldId id="280" r:id="rId15"/>
    <p:sldId id="281" r:id="rId16"/>
    <p:sldId id="282" r:id="rId17"/>
    <p:sldId id="283" r:id="rId18"/>
    <p:sldId id="284" r:id="rId19"/>
    <p:sldId id="285" r:id="rId20"/>
    <p:sldId id="286" r:id="rId21"/>
    <p:sldId id="305" r:id="rId22"/>
    <p:sldId id="260" r:id="rId23"/>
    <p:sldId id="287" r:id="rId24"/>
    <p:sldId id="288" r:id="rId25"/>
    <p:sldId id="289" r:id="rId26"/>
    <p:sldId id="290" r:id="rId27"/>
    <p:sldId id="291" r:id="rId28"/>
    <p:sldId id="292" r:id="rId29"/>
    <p:sldId id="293" r:id="rId30"/>
    <p:sldId id="261" r:id="rId31"/>
    <p:sldId id="294" r:id="rId32"/>
    <p:sldId id="296" r:id="rId33"/>
    <p:sldId id="297" r:id="rId34"/>
    <p:sldId id="298" r:id="rId35"/>
    <p:sldId id="299" r:id="rId36"/>
    <p:sldId id="300" r:id="rId37"/>
    <p:sldId id="301" r:id="rId38"/>
    <p:sldId id="262" r:id="rId39"/>
    <p:sldId id="302" r:id="rId40"/>
    <p:sldId id="303" r:id="rId41"/>
    <p:sldId id="304" r:id="rId42"/>
    <p:sldId id="306" r:id="rId43"/>
    <p:sldId id="307" r:id="rId44"/>
    <p:sldId id="308" r:id="rId45"/>
    <p:sldId id="309" r:id="rId46"/>
    <p:sldId id="310" r:id="rId47"/>
    <p:sldId id="263" r:id="rId48"/>
    <p:sldId id="311" r:id="rId49"/>
    <p:sldId id="312" r:id="rId50"/>
    <p:sldId id="314" r:id="rId51"/>
    <p:sldId id="315" r:id="rId52"/>
    <p:sldId id="316" r:id="rId53"/>
    <p:sldId id="317" r:id="rId54"/>
    <p:sldId id="318" r:id="rId55"/>
    <p:sldId id="264" r:id="rId56"/>
    <p:sldId id="319" r:id="rId57"/>
    <p:sldId id="320" r:id="rId58"/>
    <p:sldId id="265" r:id="rId59"/>
    <p:sldId id="321" r:id="rId60"/>
    <p:sldId id="322" r:id="rId61"/>
    <p:sldId id="323" r:id="rId62"/>
    <p:sldId id="324" r:id="rId63"/>
    <p:sldId id="266" r:id="rId64"/>
    <p:sldId id="325" r:id="rId65"/>
    <p:sldId id="326" r:id="rId66"/>
    <p:sldId id="327" r:id="rId67"/>
    <p:sldId id="328" r:id="rId68"/>
    <p:sldId id="267" r:id="rId69"/>
    <p:sldId id="329" r:id="rId70"/>
    <p:sldId id="330" r:id="rId71"/>
    <p:sldId id="331" r:id="rId72"/>
    <p:sldId id="332" r:id="rId73"/>
    <p:sldId id="333" r:id="rId74"/>
    <p:sldId id="334" r:id="rId75"/>
    <p:sldId id="335" r:id="rId76"/>
    <p:sldId id="336" r:id="rId77"/>
    <p:sldId id="268" r:id="rId78"/>
    <p:sldId id="337" r:id="rId79"/>
    <p:sldId id="338" r:id="rId80"/>
    <p:sldId id="339" r:id="rId81"/>
    <p:sldId id="269" r:id="rId82"/>
    <p:sldId id="340" r:id="rId83"/>
    <p:sldId id="341" r:id="rId84"/>
    <p:sldId id="342" r:id="rId85"/>
    <p:sldId id="343" r:id="rId86"/>
    <p:sldId id="344" r:id="rId87"/>
    <p:sldId id="345"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00FF99"/>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9353E3D-45AB-4838-8E2C-FEEAE60D0372}" type="datetimeFigureOut">
              <a:rPr lang="en-GB" smtClean="0"/>
              <a:t>23/02/2024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195570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9353E3D-45AB-4838-8E2C-FEEAE60D0372}" type="datetimeFigureOut">
              <a:rPr lang="en-GB" smtClean="0"/>
              <a:t>23/02/2024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147588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39353E3D-45AB-4838-8E2C-FEEAE60D0372}" type="datetimeFigureOut">
              <a:rPr lang="en-GB" smtClean="0"/>
              <a:t>23/02/2024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1220934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39353E3D-45AB-4838-8E2C-FEEAE60D0372}" type="datetimeFigureOut">
              <a:rPr lang="en-GB" smtClean="0"/>
              <a:t>23/02/2024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2032559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9353E3D-45AB-4838-8E2C-FEEAE60D0372}" type="datetimeFigureOut">
              <a:rPr lang="en-GB" smtClean="0"/>
              <a:t>23/02/2024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561371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9353E3D-45AB-4838-8E2C-FEEAE60D0372}" type="datetimeFigureOut">
              <a:rPr lang="en-GB" smtClean="0"/>
              <a:t>23/02/2024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205786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9353E3D-45AB-4838-8E2C-FEEAE60D0372}" type="datetimeFigureOut">
              <a:rPr lang="en-GB" smtClean="0"/>
              <a:t>23/02/2024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76685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9353E3D-45AB-4838-8E2C-FEEAE60D0372}" type="datetimeFigureOut">
              <a:rPr lang="en-GB" smtClean="0"/>
              <a:t>23/02/2024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213848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9353E3D-45AB-4838-8E2C-FEEAE60D0372}" type="datetimeFigureOut">
              <a:rPr lang="en-GB" smtClean="0"/>
              <a:t>23/02/2024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89025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9353E3D-45AB-4838-8E2C-FEEAE60D0372}" type="datetimeFigureOut">
              <a:rPr lang="en-GB" smtClean="0"/>
              <a:t>23/02/2024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335199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9353E3D-45AB-4838-8E2C-FEEAE60D0372}" type="datetimeFigureOut">
              <a:rPr lang="en-GB" smtClean="0"/>
              <a:t>23/02/2024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154711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53E3D-45AB-4838-8E2C-FEEAE60D0372}" type="datetimeFigureOut">
              <a:rPr lang="en-GB" smtClean="0"/>
              <a:t>23/02/2024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393032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9353E3D-45AB-4838-8E2C-FEEAE60D0372}" type="datetimeFigureOut">
              <a:rPr lang="en-GB" smtClean="0"/>
              <a:t>23/02/2024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129080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9353E3D-45AB-4838-8E2C-FEEAE60D0372}" type="datetimeFigureOut">
              <a:rPr lang="en-GB" smtClean="0"/>
              <a:t>23/02/2024</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93AEBF60-ED51-4C5C-B896-ADA0BA517A0C}" type="slidenum">
              <a:rPr lang="en-GB" smtClean="0"/>
              <a:t>‹#›</a:t>
            </a:fld>
            <a:endParaRPr lang="en-GB"/>
          </a:p>
        </p:txBody>
      </p:sp>
    </p:spTree>
    <p:extLst>
      <p:ext uri="{BB962C8B-B14F-4D97-AF65-F5344CB8AC3E}">
        <p14:creationId xmlns:p14="http://schemas.microsoft.com/office/powerpoint/2010/main" val="333671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9353E3D-45AB-4838-8E2C-FEEAE60D0372}" type="datetimeFigureOut">
              <a:rPr lang="en-GB" smtClean="0"/>
              <a:t>23/02/2024</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3AEBF60-ED51-4C5C-B896-ADA0BA517A0C}" type="slidenum">
              <a:rPr lang="en-GB" smtClean="0"/>
              <a:t>‹#›</a:t>
            </a:fld>
            <a:endParaRPr lang="en-GB"/>
          </a:p>
        </p:txBody>
      </p:sp>
    </p:spTree>
    <p:extLst>
      <p:ext uri="{BB962C8B-B14F-4D97-AF65-F5344CB8AC3E}">
        <p14:creationId xmlns:p14="http://schemas.microsoft.com/office/powerpoint/2010/main" val="2526507262"/>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st.github.com/CameronGuthrie/b6cfbf4c349c23625a76b73bddb44549"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st.github.com/CameronGuthrie/07c67b36ee1a0bc0d5a8d3a1ca0d9d4d"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B8F7E-34B3-65B6-187E-168733A3496C}"/>
              </a:ext>
            </a:extLst>
          </p:cNvPr>
          <p:cNvSpPr>
            <a:spLocks noGrp="1"/>
          </p:cNvSpPr>
          <p:nvPr>
            <p:ph type="ctrTitle"/>
          </p:nvPr>
        </p:nvSpPr>
        <p:spPr>
          <a:xfrm>
            <a:off x="965199" y="885433"/>
            <a:ext cx="10261602" cy="3022257"/>
          </a:xfrm>
          <a:effectLst/>
        </p:spPr>
        <p:txBody>
          <a:bodyPr anchor="b">
            <a:normAutofit/>
          </a:bodyPr>
          <a:lstStyle/>
          <a:p>
            <a:pPr algn="ctr"/>
            <a:r>
              <a:rPr lang="en-US" sz="7200" dirty="0">
                <a:solidFill>
                  <a:schemeClr val="tx1"/>
                </a:solidFill>
              </a:rPr>
              <a:t>Unit testing React applications using Jest</a:t>
            </a:r>
            <a:endParaRPr lang="en-GB" sz="7200" dirty="0">
              <a:solidFill>
                <a:schemeClr val="tx1"/>
              </a:solidFill>
            </a:endParaRPr>
          </a:p>
        </p:txBody>
      </p:sp>
      <p:sp>
        <p:nvSpPr>
          <p:cNvPr id="3" name="Subtitle 2">
            <a:extLst>
              <a:ext uri="{FF2B5EF4-FFF2-40B4-BE49-F238E27FC236}">
                <a16:creationId xmlns:a16="http://schemas.microsoft.com/office/drawing/2014/main" id="{3D8E841A-70F4-DB92-6848-8ECD3BD4F59D}"/>
              </a:ext>
            </a:extLst>
          </p:cNvPr>
          <p:cNvSpPr>
            <a:spLocks noGrp="1"/>
          </p:cNvSpPr>
          <p:nvPr>
            <p:ph type="subTitle" idx="1"/>
          </p:nvPr>
        </p:nvSpPr>
        <p:spPr>
          <a:xfrm>
            <a:off x="1906955" y="4033164"/>
            <a:ext cx="8378090" cy="1181206"/>
          </a:xfrm>
          <a:effectLst/>
        </p:spPr>
        <p:txBody>
          <a:bodyPr anchor="t">
            <a:normAutofit/>
          </a:bodyPr>
          <a:lstStyle/>
          <a:p>
            <a:pPr algn="ctr"/>
            <a:r>
              <a:rPr lang="en-US" sz="2000" dirty="0"/>
              <a:t>QA</a:t>
            </a:r>
            <a:endParaRPr lang="en-GB" sz="2000" dirty="0"/>
          </a:p>
        </p:txBody>
      </p:sp>
      <p:sp>
        <p:nvSpPr>
          <p:cNvPr id="6" name="Freeform: Shape 9">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0045710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14985-E6CD-9026-4B42-7B33DBE4C5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A9AD4-C6EE-1115-2A7F-69BA2583BC4C}"/>
              </a:ext>
            </a:extLst>
          </p:cNvPr>
          <p:cNvSpPr>
            <a:spLocks noGrp="1"/>
          </p:cNvSpPr>
          <p:nvPr>
            <p:ph type="title"/>
          </p:nvPr>
        </p:nvSpPr>
        <p:spPr>
          <a:xfrm>
            <a:off x="810000" y="447188"/>
            <a:ext cx="10571998" cy="970450"/>
          </a:xfrm>
        </p:spPr>
        <p:txBody>
          <a:bodyPr>
            <a:noAutofit/>
          </a:bodyPr>
          <a:lstStyle/>
          <a:p>
            <a:r>
              <a:rPr lang="en-GB" sz="3100" b="1" dirty="0"/>
              <a:t>Focus on unit testing without covering integration or end-to-end testing.</a:t>
            </a:r>
          </a:p>
        </p:txBody>
      </p:sp>
      <p:sp>
        <p:nvSpPr>
          <p:cNvPr id="3" name="Content Placeholder 2">
            <a:extLst>
              <a:ext uri="{FF2B5EF4-FFF2-40B4-BE49-F238E27FC236}">
                <a16:creationId xmlns:a16="http://schemas.microsoft.com/office/drawing/2014/main" id="{86DC201D-4527-F1B3-1C7D-447CA2C5959E}"/>
              </a:ext>
            </a:extLst>
          </p:cNvPr>
          <p:cNvSpPr>
            <a:spLocks noGrp="1"/>
          </p:cNvSpPr>
          <p:nvPr>
            <p:ph idx="1"/>
          </p:nvPr>
        </p:nvSpPr>
        <p:spPr>
          <a:xfrm>
            <a:off x="818713" y="2413000"/>
            <a:ext cx="10563285" cy="1148907"/>
          </a:xfrm>
        </p:spPr>
        <p:txBody>
          <a:bodyPr>
            <a:normAutofit/>
          </a:bodyPr>
          <a:lstStyle/>
          <a:p>
            <a:r>
              <a:rPr lang="en-GB" sz="1600" dirty="0"/>
              <a:t>Clarify the scope of unit tests versus integration and E2E tests.</a:t>
            </a:r>
          </a:p>
          <a:p>
            <a:r>
              <a:rPr lang="en-GB" sz="1600" dirty="0"/>
              <a:t>Emphasize the specific focus on React component logic and behaviour.</a:t>
            </a:r>
          </a:p>
        </p:txBody>
      </p:sp>
      <p:sp>
        <p:nvSpPr>
          <p:cNvPr id="4" name="Content Placeholder 2">
            <a:extLst>
              <a:ext uri="{FF2B5EF4-FFF2-40B4-BE49-F238E27FC236}">
                <a16:creationId xmlns:a16="http://schemas.microsoft.com/office/drawing/2014/main" id="{E28F92B3-F27E-C059-F31F-F22E81E7045A}"/>
              </a:ext>
            </a:extLst>
          </p:cNvPr>
          <p:cNvSpPr txBox="1">
            <a:spLocks/>
          </p:cNvSpPr>
          <p:nvPr/>
        </p:nvSpPr>
        <p:spPr>
          <a:xfrm>
            <a:off x="818713" y="3576551"/>
            <a:ext cx="10563285" cy="240676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While unit testing is crucial for validating the behaviour of individual components, it's important to recognize its limitations. Unit tests do not assess how components interact with each other or with external systems (integration testing) or how the application functions as a whole from the user's perspective (end-to-end testing). By focusing on unit testing, developers can ensure the logic and behaviour of individual React components are correct, setting a solid foundation for further testing types.</a:t>
            </a:r>
          </a:p>
        </p:txBody>
      </p:sp>
    </p:spTree>
    <p:extLst>
      <p:ext uri="{BB962C8B-B14F-4D97-AF65-F5344CB8AC3E}">
        <p14:creationId xmlns:p14="http://schemas.microsoft.com/office/powerpoint/2010/main" val="259770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DC97D-F1D2-961F-234D-71D7845247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C4865-2AE3-7E55-932F-38EEA6EC3F1A}"/>
              </a:ext>
            </a:extLst>
          </p:cNvPr>
          <p:cNvSpPr>
            <a:spLocks noGrp="1"/>
          </p:cNvSpPr>
          <p:nvPr>
            <p:ph type="title"/>
          </p:nvPr>
        </p:nvSpPr>
        <p:spPr>
          <a:xfrm>
            <a:off x="810000" y="447188"/>
            <a:ext cx="10571998" cy="970450"/>
          </a:xfrm>
        </p:spPr>
        <p:txBody>
          <a:bodyPr>
            <a:noAutofit/>
          </a:bodyPr>
          <a:lstStyle/>
          <a:p>
            <a:r>
              <a:rPr lang="en-GB" sz="3100" b="1"/>
              <a:t>Advice on what to test and what not to test, with reasons.</a:t>
            </a:r>
            <a:endParaRPr lang="en-GB" sz="3100" b="1" dirty="0"/>
          </a:p>
        </p:txBody>
      </p:sp>
      <p:sp>
        <p:nvSpPr>
          <p:cNvPr id="3" name="Content Placeholder 2">
            <a:extLst>
              <a:ext uri="{FF2B5EF4-FFF2-40B4-BE49-F238E27FC236}">
                <a16:creationId xmlns:a16="http://schemas.microsoft.com/office/drawing/2014/main" id="{54312B83-CF61-D7DA-C6F9-4499DE6B3765}"/>
              </a:ext>
            </a:extLst>
          </p:cNvPr>
          <p:cNvSpPr>
            <a:spLocks noGrp="1"/>
          </p:cNvSpPr>
          <p:nvPr>
            <p:ph idx="1"/>
          </p:nvPr>
        </p:nvSpPr>
        <p:spPr>
          <a:xfrm>
            <a:off x="818713" y="2413000"/>
            <a:ext cx="10563285" cy="1148907"/>
          </a:xfrm>
        </p:spPr>
        <p:txBody>
          <a:bodyPr>
            <a:normAutofit/>
          </a:bodyPr>
          <a:lstStyle/>
          <a:p>
            <a:r>
              <a:rPr lang="en-GB" sz="1600"/>
              <a:t>Suggest prioritizing business logic, critical paths, and user interactions.</a:t>
            </a:r>
          </a:p>
          <a:p>
            <a:r>
              <a:rPr lang="en-GB" sz="1600"/>
              <a:t>Recommend avoiding tests that replicate the framework's internal functionality.</a:t>
            </a:r>
            <a:endParaRPr lang="en-GB" sz="1600" dirty="0"/>
          </a:p>
        </p:txBody>
      </p:sp>
      <p:sp>
        <p:nvSpPr>
          <p:cNvPr id="4" name="Content Placeholder 2">
            <a:extLst>
              <a:ext uri="{FF2B5EF4-FFF2-40B4-BE49-F238E27FC236}">
                <a16:creationId xmlns:a16="http://schemas.microsoft.com/office/drawing/2014/main" id="{A95627D2-AE2C-D907-2E5D-A4C1CC2BD6BB}"/>
              </a:ext>
            </a:extLst>
          </p:cNvPr>
          <p:cNvSpPr txBox="1">
            <a:spLocks/>
          </p:cNvSpPr>
          <p:nvPr/>
        </p:nvSpPr>
        <p:spPr>
          <a:xfrm>
            <a:off x="818713" y="3576551"/>
            <a:ext cx="10563285" cy="240676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When planning tests, developers should prioritize areas of the application that handle business logic, critical paths that users are likely to follow, and interactions that directly affect the user experience. Testing these areas ensures that the core functionality of the application is reliable and user-friendly. Conversely, it's generally advisable to avoid testing the React framework's internal workings or functionality that is already covered by React's own tests. This approach avoids redundancy, focusing testing efforts on what truly matters for the application's success.</a:t>
            </a:r>
            <a:endParaRPr lang="en-GB" dirty="0"/>
          </a:p>
        </p:txBody>
      </p:sp>
    </p:spTree>
    <p:extLst>
      <p:ext uri="{BB962C8B-B14F-4D97-AF65-F5344CB8AC3E}">
        <p14:creationId xmlns:p14="http://schemas.microsoft.com/office/powerpoint/2010/main" val="353078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2628ED8A-75BA-A582-4869-DDE489CDF59A}"/>
              </a:ext>
            </a:extLst>
          </p:cNvPr>
          <p:cNvSpPr>
            <a:spLocks noGrp="1"/>
          </p:cNvSpPr>
          <p:nvPr>
            <p:ph type="title"/>
          </p:nvPr>
        </p:nvSpPr>
        <p:spPr>
          <a:xfrm>
            <a:off x="451515" y="1734857"/>
            <a:ext cx="3765483" cy="3388287"/>
          </a:xfrm>
        </p:spPr>
        <p:txBody>
          <a:bodyPr anchor="ctr">
            <a:normAutofit/>
          </a:bodyPr>
          <a:lstStyle/>
          <a:p>
            <a:r>
              <a:rPr lang="en-US" dirty="0"/>
              <a:t>Part 2 – How to set up a Test Environment</a:t>
            </a:r>
            <a:endParaRPr lang="en-GB" dirty="0"/>
          </a:p>
        </p:txBody>
      </p:sp>
      <p:sp>
        <p:nvSpPr>
          <p:cNvPr id="3" name="Content Placeholder 2">
            <a:extLst>
              <a:ext uri="{FF2B5EF4-FFF2-40B4-BE49-F238E27FC236}">
                <a16:creationId xmlns:a16="http://schemas.microsoft.com/office/drawing/2014/main" id="{47DF7CEF-6B0B-2EA9-7A4F-25D77EF95C15}"/>
              </a:ext>
            </a:extLst>
          </p:cNvPr>
          <p:cNvSpPr>
            <a:spLocks noGrp="1"/>
          </p:cNvSpPr>
          <p:nvPr>
            <p:ph idx="1"/>
          </p:nvPr>
        </p:nvSpPr>
        <p:spPr>
          <a:xfrm>
            <a:off x="6008068" y="978993"/>
            <a:ext cx="5365218" cy="4900014"/>
          </a:xfrm>
          <a:effectLst/>
        </p:spPr>
        <p:txBody>
          <a:bodyPr>
            <a:normAutofit/>
          </a:bodyPr>
          <a:lstStyle/>
          <a:p>
            <a:pPr eaLnBrk="0" fontAlgn="base" hangingPunct="0">
              <a:spcBef>
                <a:spcPct val="0"/>
              </a:spcBef>
              <a:spcAft>
                <a:spcPct val="0"/>
              </a:spcAft>
              <a:buFont typeface="Arial" panose="020B0604020202020204" pitchFamily="34" charset="0"/>
              <a:buChar char="•"/>
            </a:pPr>
            <a:r>
              <a:rPr kumimoji="0" lang="en-GB" altLang="en-US" sz="1600" b="0" i="0" u="none" strike="noStrike" cap="none" normalizeH="0" baseline="0" dirty="0">
                <a:ln>
                  <a:noFill/>
                </a:ln>
                <a:effectLst/>
              </a:rPr>
              <a:t>Creating a new </a:t>
            </a:r>
            <a:r>
              <a:rPr kumimoji="0" lang="en-GB" altLang="en-US" sz="1600" b="0" i="0" u="none" strike="noStrike" cap="none" normalizeH="0" baseline="0" dirty="0" err="1">
                <a:ln>
                  <a:noFill/>
                </a:ln>
                <a:effectLst/>
              </a:rPr>
              <a:t>Vite</a:t>
            </a:r>
            <a:r>
              <a:rPr kumimoji="0" lang="en-GB" altLang="en-US" sz="1600" b="0" i="0" u="none" strike="noStrike" cap="none" normalizeH="0" baseline="0" dirty="0">
                <a:ln>
                  <a:noFill/>
                </a:ln>
                <a:effectLst/>
              </a:rPr>
              <a:t> React project</a:t>
            </a:r>
          </a:p>
          <a:p>
            <a:pPr eaLnBrk="0" fontAlgn="base" hangingPunct="0">
              <a:spcBef>
                <a:spcPct val="0"/>
              </a:spcBef>
              <a:spcAft>
                <a:spcPct val="0"/>
              </a:spcAft>
              <a:buFont typeface="Arial" panose="020B0604020202020204" pitchFamily="34" charset="0"/>
              <a:buChar char="•"/>
            </a:pPr>
            <a:r>
              <a:rPr lang="en-GB" sz="1600" dirty="0"/>
              <a:t>Installing Jest and necessary dependencies</a:t>
            </a:r>
          </a:p>
          <a:p>
            <a:pPr eaLnBrk="0" fontAlgn="base" hangingPunct="0">
              <a:spcBef>
                <a:spcPct val="0"/>
              </a:spcBef>
              <a:spcAft>
                <a:spcPct val="0"/>
              </a:spcAft>
              <a:buFont typeface="Arial" panose="020B0604020202020204" pitchFamily="34" charset="0"/>
              <a:buChar char="•"/>
            </a:pPr>
            <a:r>
              <a:rPr lang="en-GB" sz="1600" dirty="0"/>
              <a:t>Configure Babel</a:t>
            </a:r>
          </a:p>
          <a:p>
            <a:pPr eaLnBrk="0" fontAlgn="base" hangingPunct="0">
              <a:spcBef>
                <a:spcPct val="0"/>
              </a:spcBef>
              <a:spcAft>
                <a:spcPct val="0"/>
              </a:spcAft>
              <a:buFont typeface="Arial" panose="020B0604020202020204" pitchFamily="34" charset="0"/>
              <a:buChar char="•"/>
            </a:pPr>
            <a:r>
              <a:rPr lang="en-GB" sz="1600" dirty="0"/>
              <a:t>Configure Jest</a:t>
            </a:r>
          </a:p>
          <a:p>
            <a:pPr eaLnBrk="0" fontAlgn="base" hangingPunct="0">
              <a:spcBef>
                <a:spcPct val="0"/>
              </a:spcBef>
              <a:spcAft>
                <a:spcPct val="0"/>
              </a:spcAft>
              <a:buFont typeface="Arial" panose="020B0604020202020204" pitchFamily="34" charset="0"/>
              <a:buChar char="•"/>
            </a:pPr>
            <a:r>
              <a:rPr lang="en-GB" sz="1600" dirty="0"/>
              <a:t>Update </a:t>
            </a:r>
            <a:r>
              <a:rPr lang="en-GB" sz="1600" dirty="0" err="1"/>
              <a:t>package.json</a:t>
            </a:r>
            <a:r>
              <a:rPr lang="en-GB" sz="1600" dirty="0"/>
              <a:t> scripts</a:t>
            </a:r>
          </a:p>
          <a:p>
            <a:pPr eaLnBrk="0" fontAlgn="base" hangingPunct="0">
              <a:spcBef>
                <a:spcPct val="0"/>
              </a:spcBef>
              <a:spcAft>
                <a:spcPct val="0"/>
              </a:spcAft>
              <a:buFont typeface="Arial" panose="020B0604020202020204" pitchFamily="34" charset="0"/>
              <a:buChar char="•"/>
            </a:pPr>
            <a:r>
              <a:rPr lang="en-GB" sz="1600" dirty="0"/>
              <a:t>Writing your first test</a:t>
            </a:r>
          </a:p>
          <a:p>
            <a:pPr eaLnBrk="0" fontAlgn="base" hangingPunct="0">
              <a:spcBef>
                <a:spcPct val="0"/>
              </a:spcBef>
              <a:spcAft>
                <a:spcPct val="0"/>
              </a:spcAft>
              <a:buFont typeface="Arial" panose="020B0604020202020204" pitchFamily="34" charset="0"/>
              <a:buChar char="•"/>
            </a:pPr>
            <a:r>
              <a:rPr lang="en-GB" sz="1600" dirty="0"/>
              <a:t>Running tests</a:t>
            </a:r>
          </a:p>
        </p:txBody>
      </p:sp>
    </p:spTree>
    <p:extLst>
      <p:ext uri="{BB962C8B-B14F-4D97-AF65-F5344CB8AC3E}">
        <p14:creationId xmlns:p14="http://schemas.microsoft.com/office/powerpoint/2010/main" val="212954591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73E4F-871F-38D1-0F14-8CF3BDBBE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B3C84-C075-453C-4600-65B3B6D0EB04}"/>
              </a:ext>
            </a:extLst>
          </p:cNvPr>
          <p:cNvSpPr>
            <a:spLocks noGrp="1"/>
          </p:cNvSpPr>
          <p:nvPr>
            <p:ph type="title"/>
          </p:nvPr>
        </p:nvSpPr>
        <p:spPr>
          <a:xfrm>
            <a:off x="810000" y="447188"/>
            <a:ext cx="10571998" cy="970450"/>
          </a:xfrm>
        </p:spPr>
        <p:txBody>
          <a:bodyPr>
            <a:noAutofit/>
          </a:bodyPr>
          <a:lstStyle/>
          <a:p>
            <a:r>
              <a:rPr lang="en-GB" sz="3100" b="1" dirty="0"/>
              <a:t>Step 1: Creating a new </a:t>
            </a:r>
            <a:r>
              <a:rPr lang="en-GB" sz="3100" b="1" dirty="0" err="1"/>
              <a:t>Vite</a:t>
            </a:r>
            <a:r>
              <a:rPr lang="en-GB" sz="3100" b="1" dirty="0"/>
              <a:t> React project</a:t>
            </a:r>
          </a:p>
        </p:txBody>
      </p:sp>
      <p:sp>
        <p:nvSpPr>
          <p:cNvPr id="4" name="Content Placeholder 2">
            <a:extLst>
              <a:ext uri="{FF2B5EF4-FFF2-40B4-BE49-F238E27FC236}">
                <a16:creationId xmlns:a16="http://schemas.microsoft.com/office/drawing/2014/main" id="{ABAC6A91-BA10-E464-5009-C50321593C69}"/>
              </a:ext>
            </a:extLst>
          </p:cNvPr>
          <p:cNvSpPr txBox="1">
            <a:spLocks/>
          </p:cNvSpPr>
          <p:nvPr/>
        </p:nvSpPr>
        <p:spPr>
          <a:xfrm>
            <a:off x="810000" y="2385705"/>
            <a:ext cx="10563285" cy="81469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If you're starting a new project, you can create a </a:t>
            </a:r>
            <a:r>
              <a:rPr lang="en-GB" dirty="0" err="1"/>
              <a:t>Vite</a:t>
            </a:r>
            <a:r>
              <a:rPr lang="en-GB" dirty="0"/>
              <a:t>-based React project by running:</a:t>
            </a:r>
          </a:p>
        </p:txBody>
      </p:sp>
      <p:sp>
        <p:nvSpPr>
          <p:cNvPr id="9" name="Rectangle: Top Corners Rounded 8">
            <a:extLst>
              <a:ext uri="{FF2B5EF4-FFF2-40B4-BE49-F238E27FC236}">
                <a16:creationId xmlns:a16="http://schemas.microsoft.com/office/drawing/2014/main" id="{D3D51A0E-C7E6-EFDE-A5DA-D2C811E8C14A}"/>
              </a:ext>
            </a:extLst>
          </p:cNvPr>
          <p:cNvSpPr/>
          <p:nvPr/>
        </p:nvSpPr>
        <p:spPr>
          <a:xfrm>
            <a:off x="926957" y="3244334"/>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F17C2B6C-FCCE-BA25-807C-21B251AAD8A3}"/>
              </a:ext>
            </a:extLst>
          </p:cNvPr>
          <p:cNvSpPr/>
          <p:nvPr/>
        </p:nvSpPr>
        <p:spPr>
          <a:xfrm rot="10800000">
            <a:off x="926953" y="3613663"/>
            <a:ext cx="9512445" cy="613979"/>
          </a:xfrm>
          <a:prstGeom prst="round2SameRect">
            <a:avLst>
              <a:gd name="adj1" fmla="val 632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
            <a:extLst>
              <a:ext uri="{FF2B5EF4-FFF2-40B4-BE49-F238E27FC236}">
                <a16:creationId xmlns:a16="http://schemas.microsoft.com/office/drawing/2014/main" id="{A8AA699F-CCE0-27C7-CD89-0CB8BD4C4179}"/>
              </a:ext>
            </a:extLst>
          </p:cNvPr>
          <p:cNvSpPr>
            <a:spLocks noChangeArrowheads="1"/>
          </p:cNvSpPr>
          <p:nvPr/>
        </p:nvSpPr>
        <p:spPr bwMode="auto">
          <a:xfrm>
            <a:off x="1043914" y="3305890"/>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lumMod val="85000"/>
                  </a:schemeClr>
                </a:solidFill>
                <a:effectLst/>
                <a:latin typeface="Arial Unicode MS"/>
              </a:rPr>
              <a:t>bash</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6" name="Rectangle 5">
            <a:extLst>
              <a:ext uri="{FF2B5EF4-FFF2-40B4-BE49-F238E27FC236}">
                <a16:creationId xmlns:a16="http://schemas.microsoft.com/office/drawing/2014/main" id="{D2B7C6C2-7BE4-9CF3-7A6A-2C55DCF67605}"/>
              </a:ext>
            </a:extLst>
          </p:cNvPr>
          <p:cNvSpPr>
            <a:spLocks noChangeArrowheads="1"/>
          </p:cNvSpPr>
          <p:nvPr/>
        </p:nvSpPr>
        <p:spPr bwMode="auto">
          <a:xfrm>
            <a:off x="1043914" y="3751254"/>
            <a:ext cx="640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npx</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create-vite@latest</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my-react-app --template react </a:t>
            </a:r>
          </a:p>
        </p:txBody>
      </p:sp>
      <p:sp>
        <p:nvSpPr>
          <p:cNvPr id="24" name="Rectangle 12">
            <a:extLst>
              <a:ext uri="{FF2B5EF4-FFF2-40B4-BE49-F238E27FC236}">
                <a16:creationId xmlns:a16="http://schemas.microsoft.com/office/drawing/2014/main" id="{142090C1-A81C-A6FD-432E-9C866AEE7BA9}"/>
              </a:ext>
            </a:extLst>
          </p:cNvPr>
          <p:cNvSpPr>
            <a:spLocks noChangeArrowheads="1"/>
          </p:cNvSpPr>
          <p:nvPr/>
        </p:nvSpPr>
        <p:spPr bwMode="auto">
          <a:xfrm>
            <a:off x="810000" y="4569113"/>
            <a:ext cx="98488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Change my-react-app to your desired project name. Then, navigate into your project directory:</a:t>
            </a:r>
          </a:p>
        </p:txBody>
      </p:sp>
      <p:sp>
        <p:nvSpPr>
          <p:cNvPr id="25" name="Rectangle: Top Corners Rounded 24">
            <a:extLst>
              <a:ext uri="{FF2B5EF4-FFF2-40B4-BE49-F238E27FC236}">
                <a16:creationId xmlns:a16="http://schemas.microsoft.com/office/drawing/2014/main" id="{F0B4B3A5-4A75-78DC-3F31-16CFE6E23492}"/>
              </a:ext>
            </a:extLst>
          </p:cNvPr>
          <p:cNvSpPr/>
          <p:nvPr/>
        </p:nvSpPr>
        <p:spPr>
          <a:xfrm>
            <a:off x="926959" y="5352493"/>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Top Corners Rounded 25">
            <a:extLst>
              <a:ext uri="{FF2B5EF4-FFF2-40B4-BE49-F238E27FC236}">
                <a16:creationId xmlns:a16="http://schemas.microsoft.com/office/drawing/2014/main" id="{629E37BE-DFBC-1CA1-C84D-E9730149E194}"/>
              </a:ext>
            </a:extLst>
          </p:cNvPr>
          <p:cNvSpPr/>
          <p:nvPr/>
        </p:nvSpPr>
        <p:spPr>
          <a:xfrm rot="10800000">
            <a:off x="926957" y="5721823"/>
            <a:ext cx="9512442" cy="613979"/>
          </a:xfrm>
          <a:prstGeom prst="round2SameRect">
            <a:avLst>
              <a:gd name="adj1" fmla="val 632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1">
            <a:extLst>
              <a:ext uri="{FF2B5EF4-FFF2-40B4-BE49-F238E27FC236}">
                <a16:creationId xmlns:a16="http://schemas.microsoft.com/office/drawing/2014/main" id="{B7D592AB-2180-1760-67B9-9F43D61907A5}"/>
              </a:ext>
            </a:extLst>
          </p:cNvPr>
          <p:cNvSpPr>
            <a:spLocks noChangeArrowheads="1"/>
          </p:cNvSpPr>
          <p:nvPr/>
        </p:nvSpPr>
        <p:spPr bwMode="auto">
          <a:xfrm>
            <a:off x="1043917" y="5414049"/>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lumMod val="85000"/>
                  </a:schemeClr>
                </a:solidFill>
                <a:effectLst/>
                <a:latin typeface="Arial Unicode MS"/>
              </a:rPr>
              <a:t>bash</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28" name="Rectangle 5">
            <a:extLst>
              <a:ext uri="{FF2B5EF4-FFF2-40B4-BE49-F238E27FC236}">
                <a16:creationId xmlns:a16="http://schemas.microsoft.com/office/drawing/2014/main" id="{FB2852F1-743E-8E80-AC1E-294FE5058C12}"/>
              </a:ext>
            </a:extLst>
          </p:cNvPr>
          <p:cNvSpPr>
            <a:spLocks noChangeArrowheads="1"/>
          </p:cNvSpPr>
          <p:nvPr/>
        </p:nvSpPr>
        <p:spPr bwMode="auto">
          <a:xfrm>
            <a:off x="1043917" y="5859413"/>
            <a:ext cx="640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cd my-react-app</a:t>
            </a:r>
          </a:p>
        </p:txBody>
      </p:sp>
    </p:spTree>
    <p:extLst>
      <p:ext uri="{BB962C8B-B14F-4D97-AF65-F5344CB8AC3E}">
        <p14:creationId xmlns:p14="http://schemas.microsoft.com/office/powerpoint/2010/main" val="3756320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76DBE-A93F-E652-FC7C-009B29E89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0577DE-3095-8DA7-406F-260F964044A8}"/>
              </a:ext>
            </a:extLst>
          </p:cNvPr>
          <p:cNvSpPr>
            <a:spLocks noGrp="1"/>
          </p:cNvSpPr>
          <p:nvPr>
            <p:ph type="title"/>
          </p:nvPr>
        </p:nvSpPr>
        <p:spPr>
          <a:xfrm>
            <a:off x="810000" y="447188"/>
            <a:ext cx="10571998" cy="970450"/>
          </a:xfrm>
        </p:spPr>
        <p:txBody>
          <a:bodyPr>
            <a:noAutofit/>
          </a:bodyPr>
          <a:lstStyle/>
          <a:p>
            <a:r>
              <a:rPr lang="en-GB" sz="3100" b="1" dirty="0"/>
              <a:t>Step 2: Installing Jest and necessary dependencies</a:t>
            </a:r>
          </a:p>
        </p:txBody>
      </p:sp>
      <p:sp>
        <p:nvSpPr>
          <p:cNvPr id="4" name="Content Placeholder 2">
            <a:extLst>
              <a:ext uri="{FF2B5EF4-FFF2-40B4-BE49-F238E27FC236}">
                <a16:creationId xmlns:a16="http://schemas.microsoft.com/office/drawing/2014/main" id="{B8BB4D3A-9FD2-DCC9-7BA2-0FA689BD2BD6}"/>
              </a:ext>
            </a:extLst>
          </p:cNvPr>
          <p:cNvSpPr txBox="1">
            <a:spLocks/>
          </p:cNvSpPr>
          <p:nvPr/>
        </p:nvSpPr>
        <p:spPr>
          <a:xfrm>
            <a:off x="810001" y="2385705"/>
            <a:ext cx="9953250" cy="81469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Jest does not come pre-configured with </a:t>
            </a:r>
            <a:r>
              <a:rPr lang="en-GB" dirty="0" err="1"/>
              <a:t>Vite</a:t>
            </a:r>
            <a:r>
              <a:rPr lang="en-GB" dirty="0"/>
              <a:t>, so you'll need to install Jest along with some additional dependencies to support React and Babel:</a:t>
            </a:r>
          </a:p>
        </p:txBody>
      </p:sp>
      <p:sp>
        <p:nvSpPr>
          <p:cNvPr id="9" name="Rectangle: Top Corners Rounded 8">
            <a:extLst>
              <a:ext uri="{FF2B5EF4-FFF2-40B4-BE49-F238E27FC236}">
                <a16:creationId xmlns:a16="http://schemas.microsoft.com/office/drawing/2014/main" id="{68BC36F9-FBBC-0E11-37D3-AA13B39B018E}"/>
              </a:ext>
            </a:extLst>
          </p:cNvPr>
          <p:cNvSpPr/>
          <p:nvPr/>
        </p:nvSpPr>
        <p:spPr>
          <a:xfrm>
            <a:off x="926957" y="3244334"/>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EF581769-E911-9F80-EE2D-7184FEE2AEC5}"/>
              </a:ext>
            </a:extLst>
          </p:cNvPr>
          <p:cNvSpPr/>
          <p:nvPr/>
        </p:nvSpPr>
        <p:spPr>
          <a:xfrm rot="10800000">
            <a:off x="926951" y="3613662"/>
            <a:ext cx="9512445" cy="920238"/>
          </a:xfrm>
          <a:prstGeom prst="round2SameRect">
            <a:avLst>
              <a:gd name="adj1" fmla="val 632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
            <a:extLst>
              <a:ext uri="{FF2B5EF4-FFF2-40B4-BE49-F238E27FC236}">
                <a16:creationId xmlns:a16="http://schemas.microsoft.com/office/drawing/2014/main" id="{BC772015-93E0-8239-B05B-D45966577B38}"/>
              </a:ext>
            </a:extLst>
          </p:cNvPr>
          <p:cNvSpPr>
            <a:spLocks noChangeArrowheads="1"/>
          </p:cNvSpPr>
          <p:nvPr/>
        </p:nvSpPr>
        <p:spPr bwMode="auto">
          <a:xfrm>
            <a:off x="1043914" y="3305890"/>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lumMod val="85000"/>
                  </a:schemeClr>
                </a:solidFill>
                <a:effectLst/>
                <a:latin typeface="Arial Unicode MS"/>
              </a:rPr>
              <a:t>bash</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6" name="Rectangle 5">
            <a:extLst>
              <a:ext uri="{FF2B5EF4-FFF2-40B4-BE49-F238E27FC236}">
                <a16:creationId xmlns:a16="http://schemas.microsoft.com/office/drawing/2014/main" id="{35EAF02C-2BA8-08DA-C66F-1C0974D4EBB6}"/>
              </a:ext>
            </a:extLst>
          </p:cNvPr>
          <p:cNvSpPr>
            <a:spLocks noChangeArrowheads="1"/>
          </p:cNvSpPr>
          <p:nvPr/>
        </p:nvSpPr>
        <p:spPr bwMode="auto">
          <a:xfrm>
            <a:off x="1043913" y="3657599"/>
            <a:ext cx="930976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npm install --save-dev jest @testing-library/react @testing-library/jest-dom babel-jest @babel/preset-env @babel/preset-react jest-environment-jsdom identity-obj-proxy react-test-renderer</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514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8621E-5535-DAC3-29AA-6C42EB032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9AE36A-439D-008F-8062-919833253C89}"/>
              </a:ext>
            </a:extLst>
          </p:cNvPr>
          <p:cNvSpPr>
            <a:spLocks noGrp="1"/>
          </p:cNvSpPr>
          <p:nvPr>
            <p:ph type="title"/>
          </p:nvPr>
        </p:nvSpPr>
        <p:spPr>
          <a:xfrm>
            <a:off x="810000" y="447188"/>
            <a:ext cx="10571998" cy="970450"/>
          </a:xfrm>
        </p:spPr>
        <p:txBody>
          <a:bodyPr>
            <a:noAutofit/>
          </a:bodyPr>
          <a:lstStyle/>
          <a:p>
            <a:r>
              <a:rPr lang="en-GB" sz="3100" b="1" dirty="0"/>
              <a:t>Step 3: Configure Babel</a:t>
            </a:r>
          </a:p>
        </p:txBody>
      </p:sp>
      <p:sp>
        <p:nvSpPr>
          <p:cNvPr id="4" name="Content Placeholder 2">
            <a:extLst>
              <a:ext uri="{FF2B5EF4-FFF2-40B4-BE49-F238E27FC236}">
                <a16:creationId xmlns:a16="http://schemas.microsoft.com/office/drawing/2014/main" id="{59AC39E0-360C-6A89-5A35-C62CFCE85171}"/>
              </a:ext>
            </a:extLst>
          </p:cNvPr>
          <p:cNvSpPr txBox="1">
            <a:spLocks/>
          </p:cNvSpPr>
          <p:nvPr/>
        </p:nvSpPr>
        <p:spPr>
          <a:xfrm>
            <a:off x="810001" y="2385705"/>
            <a:ext cx="10000874" cy="81469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Create a Babel configuration file .</a:t>
            </a:r>
            <a:r>
              <a:rPr lang="en-GB" dirty="0" err="1"/>
              <a:t>babelrc</a:t>
            </a:r>
            <a:r>
              <a:rPr lang="en-GB" dirty="0"/>
              <a:t> in your project's root directory. Add the React and modern JavaScript presets to the file:</a:t>
            </a:r>
          </a:p>
        </p:txBody>
      </p:sp>
      <p:sp>
        <p:nvSpPr>
          <p:cNvPr id="9" name="Rectangle: Top Corners Rounded 8">
            <a:extLst>
              <a:ext uri="{FF2B5EF4-FFF2-40B4-BE49-F238E27FC236}">
                <a16:creationId xmlns:a16="http://schemas.microsoft.com/office/drawing/2014/main" id="{9368802E-0A8C-1EA3-0D11-812120FB0528}"/>
              </a:ext>
            </a:extLst>
          </p:cNvPr>
          <p:cNvSpPr/>
          <p:nvPr/>
        </p:nvSpPr>
        <p:spPr>
          <a:xfrm>
            <a:off x="926957" y="3244334"/>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D19BE1B4-F99C-4577-D744-FDC9F2D747E9}"/>
              </a:ext>
            </a:extLst>
          </p:cNvPr>
          <p:cNvSpPr/>
          <p:nvPr/>
        </p:nvSpPr>
        <p:spPr>
          <a:xfrm rot="10800000">
            <a:off x="926949" y="3613661"/>
            <a:ext cx="9512445" cy="1596513"/>
          </a:xfrm>
          <a:prstGeom prst="round2SameRect">
            <a:avLst>
              <a:gd name="adj1" fmla="val 3939"/>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
            <a:extLst>
              <a:ext uri="{FF2B5EF4-FFF2-40B4-BE49-F238E27FC236}">
                <a16:creationId xmlns:a16="http://schemas.microsoft.com/office/drawing/2014/main" id="{176FDF0B-2FFC-FA36-EDCA-22EB64DF1939}"/>
              </a:ext>
            </a:extLst>
          </p:cNvPr>
          <p:cNvSpPr>
            <a:spLocks noChangeArrowheads="1"/>
          </p:cNvSpPr>
          <p:nvPr/>
        </p:nvSpPr>
        <p:spPr bwMode="auto">
          <a:xfrm>
            <a:off x="1043914" y="3305890"/>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json</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B7F8407-AE70-EF45-28B1-930B68FBD225}"/>
              </a:ext>
            </a:extLst>
          </p:cNvPr>
          <p:cNvSpPr>
            <a:spLocks noChangeArrowheads="1"/>
          </p:cNvSpPr>
          <p:nvPr/>
        </p:nvSpPr>
        <p:spPr bwMode="auto">
          <a:xfrm>
            <a:off x="1043914" y="3719420"/>
            <a:ext cx="930976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"presets":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"@babel/preset-env",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["@babel/preset-react", { "runtime": "automatic"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4374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4A9E0-FC97-C207-3F45-1ADA0A5E92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CC686-97AF-C972-A609-CDF854ED9D3A}"/>
              </a:ext>
            </a:extLst>
          </p:cNvPr>
          <p:cNvSpPr>
            <a:spLocks noGrp="1"/>
          </p:cNvSpPr>
          <p:nvPr>
            <p:ph type="title"/>
          </p:nvPr>
        </p:nvSpPr>
        <p:spPr>
          <a:xfrm>
            <a:off x="810000" y="447188"/>
            <a:ext cx="10571998" cy="970450"/>
          </a:xfrm>
        </p:spPr>
        <p:txBody>
          <a:bodyPr>
            <a:noAutofit/>
          </a:bodyPr>
          <a:lstStyle/>
          <a:p>
            <a:r>
              <a:rPr lang="en-GB" sz="3100" b="1" dirty="0"/>
              <a:t>Step 4: Configure Jest</a:t>
            </a:r>
          </a:p>
        </p:txBody>
      </p:sp>
      <p:sp>
        <p:nvSpPr>
          <p:cNvPr id="4" name="Content Placeholder 2">
            <a:extLst>
              <a:ext uri="{FF2B5EF4-FFF2-40B4-BE49-F238E27FC236}">
                <a16:creationId xmlns:a16="http://schemas.microsoft.com/office/drawing/2014/main" id="{1E63F5DC-6BC9-F6B3-0B35-06FB1344706D}"/>
              </a:ext>
            </a:extLst>
          </p:cNvPr>
          <p:cNvSpPr txBox="1">
            <a:spLocks/>
          </p:cNvSpPr>
          <p:nvPr/>
        </p:nvSpPr>
        <p:spPr>
          <a:xfrm>
            <a:off x="810001" y="2385705"/>
            <a:ext cx="10000874" cy="81469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Set up Jest by creating a </a:t>
            </a:r>
            <a:r>
              <a:rPr lang="en-GB" dirty="0" err="1"/>
              <a:t>jest.config.cjs</a:t>
            </a:r>
            <a:r>
              <a:rPr lang="en-GB" dirty="0"/>
              <a:t> file in the root of your project with the following basic configuration:</a:t>
            </a:r>
          </a:p>
        </p:txBody>
      </p:sp>
      <p:sp>
        <p:nvSpPr>
          <p:cNvPr id="9" name="Rectangle: Top Corners Rounded 8">
            <a:extLst>
              <a:ext uri="{FF2B5EF4-FFF2-40B4-BE49-F238E27FC236}">
                <a16:creationId xmlns:a16="http://schemas.microsoft.com/office/drawing/2014/main" id="{944CF349-C986-E29D-5D32-1CA88910AF48}"/>
              </a:ext>
            </a:extLst>
          </p:cNvPr>
          <p:cNvSpPr/>
          <p:nvPr/>
        </p:nvSpPr>
        <p:spPr>
          <a:xfrm>
            <a:off x="926957" y="3244334"/>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0C8B2ADB-D14F-6283-E966-B235D1DFA87B}"/>
              </a:ext>
            </a:extLst>
          </p:cNvPr>
          <p:cNvSpPr/>
          <p:nvPr/>
        </p:nvSpPr>
        <p:spPr>
          <a:xfrm rot="10800000">
            <a:off x="926947" y="3613660"/>
            <a:ext cx="9512445" cy="3015740"/>
          </a:xfrm>
          <a:prstGeom prst="round2SameRect">
            <a:avLst>
              <a:gd name="adj1" fmla="val 2134"/>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
            <a:extLst>
              <a:ext uri="{FF2B5EF4-FFF2-40B4-BE49-F238E27FC236}">
                <a16:creationId xmlns:a16="http://schemas.microsoft.com/office/drawing/2014/main" id="{D71989BB-C777-36F9-59B4-FBE5B8FB7564}"/>
              </a:ext>
            </a:extLst>
          </p:cNvPr>
          <p:cNvSpPr>
            <a:spLocks noChangeArrowheads="1"/>
          </p:cNvSpPr>
          <p:nvPr/>
        </p:nvSpPr>
        <p:spPr bwMode="auto">
          <a:xfrm>
            <a:off x="1043914" y="3305890"/>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6" name="Rectangle 5">
            <a:extLst>
              <a:ext uri="{FF2B5EF4-FFF2-40B4-BE49-F238E27FC236}">
                <a16:creationId xmlns:a16="http://schemas.microsoft.com/office/drawing/2014/main" id="{AB6D83D9-2C71-0B7D-14D2-C10D04D47E75}"/>
              </a:ext>
            </a:extLst>
          </p:cNvPr>
          <p:cNvSpPr>
            <a:spLocks noChangeArrowheads="1"/>
          </p:cNvSpPr>
          <p:nvPr/>
        </p:nvSpPr>
        <p:spPr bwMode="auto">
          <a:xfrm>
            <a:off x="1043914" y="3765321"/>
            <a:ext cx="939547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module.exports =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testEnvironment: 'jsdom',</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setupFilesAfterEnv: ['&lt;rootDir&gt;/jest-setup.js'],</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transform: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'^.+\\.[t|j]sx?$': 'babel-jest'</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moduleNameMapper: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'\\.(css|less|scss|sass)$': 'identity-obj-proxy’,</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'\\.(jpg|jpeg|png|gif|eot|otf|webp|svg|ttf|woff|woff2|mp4|webm|wav|mp3|m4a|aac|oga)$': '&lt;rootDir&gt;/__mocks__/fileMock.js',</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617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233D1-462F-2118-B697-0EDA86F21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50B77-512A-2AAB-A0FD-87A03F41E3FA}"/>
              </a:ext>
            </a:extLst>
          </p:cNvPr>
          <p:cNvSpPr>
            <a:spLocks noGrp="1"/>
          </p:cNvSpPr>
          <p:nvPr>
            <p:ph type="title"/>
          </p:nvPr>
        </p:nvSpPr>
        <p:spPr>
          <a:xfrm>
            <a:off x="810000" y="447188"/>
            <a:ext cx="10571998" cy="970450"/>
          </a:xfrm>
        </p:spPr>
        <p:txBody>
          <a:bodyPr>
            <a:noAutofit/>
          </a:bodyPr>
          <a:lstStyle/>
          <a:p>
            <a:r>
              <a:rPr lang="en-GB" sz="3100" b="1" dirty="0"/>
              <a:t>Step 4: Configure Jest - continued</a:t>
            </a:r>
          </a:p>
        </p:txBody>
      </p:sp>
      <p:sp>
        <p:nvSpPr>
          <p:cNvPr id="4" name="Content Placeholder 2">
            <a:extLst>
              <a:ext uri="{FF2B5EF4-FFF2-40B4-BE49-F238E27FC236}">
                <a16:creationId xmlns:a16="http://schemas.microsoft.com/office/drawing/2014/main" id="{9D3B21F8-ECEE-7D09-AE83-340E2C747C07}"/>
              </a:ext>
            </a:extLst>
          </p:cNvPr>
          <p:cNvSpPr txBox="1">
            <a:spLocks/>
          </p:cNvSpPr>
          <p:nvPr/>
        </p:nvSpPr>
        <p:spPr>
          <a:xfrm>
            <a:off x="810001" y="2385705"/>
            <a:ext cx="10000874" cy="81469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Create a jest-setup.js file (referenced in the Jest config) in your project root to include any global setup for Jest, such as importing jest-</a:t>
            </a:r>
            <a:r>
              <a:rPr lang="en-GB" dirty="0" err="1"/>
              <a:t>dom</a:t>
            </a:r>
            <a:r>
              <a:rPr lang="en-GB" dirty="0"/>
              <a:t> for additional matchers:</a:t>
            </a:r>
          </a:p>
        </p:txBody>
      </p:sp>
      <p:sp>
        <p:nvSpPr>
          <p:cNvPr id="9" name="Rectangle: Top Corners Rounded 8">
            <a:extLst>
              <a:ext uri="{FF2B5EF4-FFF2-40B4-BE49-F238E27FC236}">
                <a16:creationId xmlns:a16="http://schemas.microsoft.com/office/drawing/2014/main" id="{F7E4A456-F9D8-9B63-F395-E84B3C907979}"/>
              </a:ext>
            </a:extLst>
          </p:cNvPr>
          <p:cNvSpPr/>
          <p:nvPr/>
        </p:nvSpPr>
        <p:spPr>
          <a:xfrm>
            <a:off x="926957" y="3244334"/>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FAAB1420-A916-4D67-130B-4D1A064941E5}"/>
              </a:ext>
            </a:extLst>
          </p:cNvPr>
          <p:cNvSpPr/>
          <p:nvPr/>
        </p:nvSpPr>
        <p:spPr>
          <a:xfrm rot="10800000">
            <a:off x="926946" y="3613660"/>
            <a:ext cx="9512445" cy="463040"/>
          </a:xfrm>
          <a:prstGeom prst="round2SameRect">
            <a:avLst>
              <a:gd name="adj1" fmla="val 12419"/>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
            <a:extLst>
              <a:ext uri="{FF2B5EF4-FFF2-40B4-BE49-F238E27FC236}">
                <a16:creationId xmlns:a16="http://schemas.microsoft.com/office/drawing/2014/main" id="{803F78E4-4436-F39C-B953-1C39ED303E4D}"/>
              </a:ext>
            </a:extLst>
          </p:cNvPr>
          <p:cNvSpPr>
            <a:spLocks noChangeArrowheads="1"/>
          </p:cNvSpPr>
          <p:nvPr/>
        </p:nvSpPr>
        <p:spPr bwMode="auto">
          <a:xfrm>
            <a:off x="1043914" y="3305890"/>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6" name="Rectangle 5">
            <a:extLst>
              <a:ext uri="{FF2B5EF4-FFF2-40B4-BE49-F238E27FC236}">
                <a16:creationId xmlns:a16="http://schemas.microsoft.com/office/drawing/2014/main" id="{5F405D22-60B7-329B-369F-31B94A552035}"/>
              </a:ext>
            </a:extLst>
          </p:cNvPr>
          <p:cNvSpPr>
            <a:spLocks noChangeArrowheads="1"/>
          </p:cNvSpPr>
          <p:nvPr/>
        </p:nvSpPr>
        <p:spPr bwMode="auto">
          <a:xfrm>
            <a:off x="1043913" y="3691291"/>
            <a:ext cx="93954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import '@testing-library/jest-dom';</a:t>
            </a:r>
            <a:endPar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4D6D9423-46E7-6D03-6BC3-4BD9FEF630B9}"/>
              </a:ext>
            </a:extLst>
          </p:cNvPr>
          <p:cNvSpPr txBox="1">
            <a:spLocks/>
          </p:cNvSpPr>
          <p:nvPr/>
        </p:nvSpPr>
        <p:spPr>
          <a:xfrm>
            <a:off x="810001" y="4373661"/>
            <a:ext cx="10000874" cy="5575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Create a fileMock.js file inside a __mocks__ directory at the root of your project. </a:t>
            </a:r>
          </a:p>
        </p:txBody>
      </p:sp>
      <p:sp>
        <p:nvSpPr>
          <p:cNvPr id="6" name="Rectangle: Top Corners Rounded 5">
            <a:extLst>
              <a:ext uri="{FF2B5EF4-FFF2-40B4-BE49-F238E27FC236}">
                <a16:creationId xmlns:a16="http://schemas.microsoft.com/office/drawing/2014/main" id="{77ECC9C5-77B4-06D7-40B5-B371C308B936}"/>
              </a:ext>
            </a:extLst>
          </p:cNvPr>
          <p:cNvSpPr/>
          <p:nvPr/>
        </p:nvSpPr>
        <p:spPr>
          <a:xfrm>
            <a:off x="926957" y="4982339"/>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2A1FED34-1E42-E2B4-A0C4-1A846413AD88}"/>
              </a:ext>
            </a:extLst>
          </p:cNvPr>
          <p:cNvSpPr/>
          <p:nvPr/>
        </p:nvSpPr>
        <p:spPr>
          <a:xfrm rot="10800000">
            <a:off x="926946" y="5351665"/>
            <a:ext cx="9512445" cy="463040"/>
          </a:xfrm>
          <a:prstGeom prst="round2SameRect">
            <a:avLst>
              <a:gd name="adj1" fmla="val 12419"/>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1">
            <a:extLst>
              <a:ext uri="{FF2B5EF4-FFF2-40B4-BE49-F238E27FC236}">
                <a16:creationId xmlns:a16="http://schemas.microsoft.com/office/drawing/2014/main" id="{D9C7B6E9-6EA4-C5A8-9A9A-2DE1601A6D14}"/>
              </a:ext>
            </a:extLst>
          </p:cNvPr>
          <p:cNvSpPr>
            <a:spLocks noChangeArrowheads="1"/>
          </p:cNvSpPr>
          <p:nvPr/>
        </p:nvSpPr>
        <p:spPr bwMode="auto">
          <a:xfrm>
            <a:off x="1043914" y="5043895"/>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1" name="Rectangle 5">
            <a:extLst>
              <a:ext uri="{FF2B5EF4-FFF2-40B4-BE49-F238E27FC236}">
                <a16:creationId xmlns:a16="http://schemas.microsoft.com/office/drawing/2014/main" id="{693C05BB-FBD5-18D8-AF67-0A3CB2596F7A}"/>
              </a:ext>
            </a:extLst>
          </p:cNvPr>
          <p:cNvSpPr>
            <a:spLocks noChangeArrowheads="1"/>
          </p:cNvSpPr>
          <p:nvPr/>
        </p:nvSpPr>
        <p:spPr bwMode="auto">
          <a:xfrm>
            <a:off x="1043913" y="5429296"/>
            <a:ext cx="93954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en-US" sz="1400" b="0" i="0" u="none" strike="noStrike" cap="none" normalizeH="0" baseline="0" dirty="0">
                <a:ln>
                  <a:noFill/>
                </a:ln>
                <a:effectLst/>
                <a:latin typeface="Courier New" panose="02070309020205020404" pitchFamily="49" charset="0"/>
                <a:cs typeface="Courier New" panose="02070309020205020404" pitchFamily="49" charset="0"/>
              </a:rPr>
              <a:t>module.exports = 'test-file-stub'; </a:t>
            </a:r>
          </a:p>
        </p:txBody>
      </p:sp>
    </p:spTree>
    <p:extLst>
      <p:ext uri="{BB962C8B-B14F-4D97-AF65-F5344CB8AC3E}">
        <p14:creationId xmlns:p14="http://schemas.microsoft.com/office/powerpoint/2010/main" val="211432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9B9C1-FAFF-2705-48D0-04DD5D1AF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6F86C-466C-9F11-5E89-902ED6078DDB}"/>
              </a:ext>
            </a:extLst>
          </p:cNvPr>
          <p:cNvSpPr>
            <a:spLocks noGrp="1"/>
          </p:cNvSpPr>
          <p:nvPr>
            <p:ph type="title"/>
          </p:nvPr>
        </p:nvSpPr>
        <p:spPr>
          <a:xfrm>
            <a:off x="810000" y="447188"/>
            <a:ext cx="10571998" cy="970450"/>
          </a:xfrm>
        </p:spPr>
        <p:txBody>
          <a:bodyPr>
            <a:noAutofit/>
          </a:bodyPr>
          <a:lstStyle/>
          <a:p>
            <a:r>
              <a:rPr lang="en-GB" sz="3100" b="1" dirty="0"/>
              <a:t>Step 5: Update </a:t>
            </a:r>
            <a:r>
              <a:rPr lang="en-GB" sz="3100" b="1" dirty="0" err="1"/>
              <a:t>package.json</a:t>
            </a:r>
            <a:r>
              <a:rPr lang="en-GB" sz="3100" b="1" dirty="0"/>
              <a:t> scripts</a:t>
            </a:r>
          </a:p>
        </p:txBody>
      </p:sp>
      <p:sp>
        <p:nvSpPr>
          <p:cNvPr id="4" name="Content Placeholder 2">
            <a:extLst>
              <a:ext uri="{FF2B5EF4-FFF2-40B4-BE49-F238E27FC236}">
                <a16:creationId xmlns:a16="http://schemas.microsoft.com/office/drawing/2014/main" id="{4B6B1DD9-7FDC-5D10-AE63-0AA85E195976}"/>
              </a:ext>
            </a:extLst>
          </p:cNvPr>
          <p:cNvSpPr txBox="1">
            <a:spLocks/>
          </p:cNvSpPr>
          <p:nvPr/>
        </p:nvSpPr>
        <p:spPr>
          <a:xfrm>
            <a:off x="810001" y="2385705"/>
            <a:ext cx="10000874" cy="6232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Modify the scripts section of your </a:t>
            </a:r>
            <a:r>
              <a:rPr lang="en-GB" dirty="0" err="1"/>
              <a:t>package.json</a:t>
            </a:r>
            <a:r>
              <a:rPr lang="en-GB" dirty="0"/>
              <a:t> to add a command for running tests:</a:t>
            </a:r>
          </a:p>
        </p:txBody>
      </p:sp>
      <p:sp>
        <p:nvSpPr>
          <p:cNvPr id="9" name="Rectangle: Top Corners Rounded 8">
            <a:extLst>
              <a:ext uri="{FF2B5EF4-FFF2-40B4-BE49-F238E27FC236}">
                <a16:creationId xmlns:a16="http://schemas.microsoft.com/office/drawing/2014/main" id="{8C27FB33-DCB6-706A-452D-5AE801D37301}"/>
              </a:ext>
            </a:extLst>
          </p:cNvPr>
          <p:cNvSpPr/>
          <p:nvPr/>
        </p:nvSpPr>
        <p:spPr>
          <a:xfrm>
            <a:off x="926957" y="3244334"/>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015F59AC-98FD-5615-B249-9A4245BC9ACA}"/>
              </a:ext>
            </a:extLst>
          </p:cNvPr>
          <p:cNvSpPr/>
          <p:nvPr/>
        </p:nvSpPr>
        <p:spPr>
          <a:xfrm rot="10800000">
            <a:off x="926945" y="3613666"/>
            <a:ext cx="9512445" cy="1339334"/>
          </a:xfrm>
          <a:prstGeom prst="round2SameRect">
            <a:avLst>
              <a:gd name="adj1" fmla="val 5358"/>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
            <a:extLst>
              <a:ext uri="{FF2B5EF4-FFF2-40B4-BE49-F238E27FC236}">
                <a16:creationId xmlns:a16="http://schemas.microsoft.com/office/drawing/2014/main" id="{0C9F084F-4B9F-733E-4870-B07AEF594F8C}"/>
              </a:ext>
            </a:extLst>
          </p:cNvPr>
          <p:cNvSpPr>
            <a:spLocks noChangeArrowheads="1"/>
          </p:cNvSpPr>
          <p:nvPr/>
        </p:nvSpPr>
        <p:spPr bwMode="auto">
          <a:xfrm>
            <a:off x="1043914" y="3305890"/>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json</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6" name="Rectangle 5">
            <a:extLst>
              <a:ext uri="{FF2B5EF4-FFF2-40B4-BE49-F238E27FC236}">
                <a16:creationId xmlns:a16="http://schemas.microsoft.com/office/drawing/2014/main" id="{BF8CD14F-D9D5-EADC-A72C-ABC2574EB783}"/>
              </a:ext>
            </a:extLst>
          </p:cNvPr>
          <p:cNvSpPr>
            <a:spLocks noChangeArrowheads="1"/>
          </p:cNvSpPr>
          <p:nvPr/>
        </p:nvSpPr>
        <p:spPr bwMode="auto">
          <a:xfrm>
            <a:off x="1043918" y="3675221"/>
            <a:ext cx="939547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"scripts":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"test": "jest",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test:watch</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"jest --watch"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9890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8BEB3-22EE-02E1-4024-669A9F3F06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CE03F-D76C-2F65-3BE9-B7FE75A6BC0F}"/>
              </a:ext>
            </a:extLst>
          </p:cNvPr>
          <p:cNvSpPr>
            <a:spLocks noGrp="1"/>
          </p:cNvSpPr>
          <p:nvPr>
            <p:ph type="title"/>
          </p:nvPr>
        </p:nvSpPr>
        <p:spPr>
          <a:xfrm>
            <a:off x="810000" y="447188"/>
            <a:ext cx="10571998" cy="970450"/>
          </a:xfrm>
        </p:spPr>
        <p:txBody>
          <a:bodyPr>
            <a:noAutofit/>
          </a:bodyPr>
          <a:lstStyle/>
          <a:p>
            <a:r>
              <a:rPr lang="en-GB" sz="3100" b="1" dirty="0"/>
              <a:t>Step 6: Writing your first test</a:t>
            </a:r>
          </a:p>
        </p:txBody>
      </p:sp>
      <p:sp>
        <p:nvSpPr>
          <p:cNvPr id="4" name="Content Placeholder 2">
            <a:extLst>
              <a:ext uri="{FF2B5EF4-FFF2-40B4-BE49-F238E27FC236}">
                <a16:creationId xmlns:a16="http://schemas.microsoft.com/office/drawing/2014/main" id="{E4CDA578-9941-A432-0D3D-E5FABC64F826}"/>
              </a:ext>
            </a:extLst>
          </p:cNvPr>
          <p:cNvSpPr txBox="1">
            <a:spLocks/>
          </p:cNvSpPr>
          <p:nvPr/>
        </p:nvSpPr>
        <p:spPr>
          <a:xfrm>
            <a:off x="810001" y="2385705"/>
            <a:ext cx="10000874" cy="623225"/>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For a component like </a:t>
            </a:r>
            <a:r>
              <a:rPr lang="en-GB" dirty="0" err="1"/>
              <a:t>src</a:t>
            </a:r>
            <a:r>
              <a:rPr lang="en-GB" dirty="0"/>
              <a:t>/</a:t>
            </a:r>
            <a:r>
              <a:rPr lang="en-GB" dirty="0" err="1"/>
              <a:t>App.jsx</a:t>
            </a:r>
            <a:r>
              <a:rPr lang="en-GB" dirty="0"/>
              <a:t>, create a test file </a:t>
            </a:r>
            <a:r>
              <a:rPr lang="en-GB" dirty="0" err="1"/>
              <a:t>src</a:t>
            </a:r>
            <a:r>
              <a:rPr lang="en-GB" dirty="0"/>
              <a:t>/App.test.js and write a simple test case:</a:t>
            </a:r>
          </a:p>
        </p:txBody>
      </p:sp>
      <p:sp>
        <p:nvSpPr>
          <p:cNvPr id="9" name="Rectangle: Top Corners Rounded 8">
            <a:extLst>
              <a:ext uri="{FF2B5EF4-FFF2-40B4-BE49-F238E27FC236}">
                <a16:creationId xmlns:a16="http://schemas.microsoft.com/office/drawing/2014/main" id="{BDC69059-8566-BE5D-3604-42A4432618DE}"/>
              </a:ext>
            </a:extLst>
          </p:cNvPr>
          <p:cNvSpPr/>
          <p:nvPr/>
        </p:nvSpPr>
        <p:spPr>
          <a:xfrm>
            <a:off x="926957" y="3244334"/>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AB399EB3-0253-4594-628C-04A325A8A195}"/>
              </a:ext>
            </a:extLst>
          </p:cNvPr>
          <p:cNvSpPr/>
          <p:nvPr/>
        </p:nvSpPr>
        <p:spPr>
          <a:xfrm rot="10800000">
            <a:off x="926943" y="3613664"/>
            <a:ext cx="9512445" cy="1723549"/>
          </a:xfrm>
          <a:prstGeom prst="round2SameRect">
            <a:avLst>
              <a:gd name="adj1" fmla="val 3147"/>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
            <a:extLst>
              <a:ext uri="{FF2B5EF4-FFF2-40B4-BE49-F238E27FC236}">
                <a16:creationId xmlns:a16="http://schemas.microsoft.com/office/drawing/2014/main" id="{37D04E5C-5B84-5499-4823-B33D3AAA295C}"/>
              </a:ext>
            </a:extLst>
          </p:cNvPr>
          <p:cNvSpPr>
            <a:spLocks noChangeArrowheads="1"/>
          </p:cNvSpPr>
          <p:nvPr/>
        </p:nvSpPr>
        <p:spPr bwMode="auto">
          <a:xfrm>
            <a:off x="1043914" y="3305890"/>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6" name="Rectangle 5">
            <a:extLst>
              <a:ext uri="{FF2B5EF4-FFF2-40B4-BE49-F238E27FC236}">
                <a16:creationId xmlns:a16="http://schemas.microsoft.com/office/drawing/2014/main" id="{306DCB0E-2F44-16E4-4BB5-6778A19D9660}"/>
              </a:ext>
            </a:extLst>
          </p:cNvPr>
          <p:cNvSpPr>
            <a:spLocks noChangeArrowheads="1"/>
          </p:cNvSpPr>
          <p:nvPr/>
        </p:nvSpPr>
        <p:spPr bwMode="auto">
          <a:xfrm>
            <a:off x="1043912" y="3675221"/>
            <a:ext cx="939547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import { render, screen } from '@testing-library/react';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import App from './App';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test('renders the edit instruction', ()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render(&lt;App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expect(</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screen.getByText</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(/and save to test HMR/</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i</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toBeInTheDocument</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7546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16D010C-7DB5-3897-A41E-6D8E1338EB0D}"/>
              </a:ext>
            </a:extLst>
          </p:cNvPr>
          <p:cNvSpPr>
            <a:spLocks noGrp="1"/>
          </p:cNvSpPr>
          <p:nvPr>
            <p:ph type="title"/>
          </p:nvPr>
        </p:nvSpPr>
        <p:spPr>
          <a:xfrm>
            <a:off x="451515" y="1734857"/>
            <a:ext cx="3765483" cy="3388287"/>
          </a:xfrm>
        </p:spPr>
        <p:txBody>
          <a:bodyPr anchor="ctr">
            <a:normAutofit/>
          </a:bodyPr>
          <a:lstStyle/>
          <a:p>
            <a:r>
              <a:rPr lang="en-US" dirty="0"/>
              <a:t>Part 1 – Intro to React Testing with Jest</a:t>
            </a:r>
            <a:endParaRPr lang="en-GB" dirty="0"/>
          </a:p>
        </p:txBody>
      </p:sp>
      <p:sp>
        <p:nvSpPr>
          <p:cNvPr id="3" name="Content Placeholder 2">
            <a:extLst>
              <a:ext uri="{FF2B5EF4-FFF2-40B4-BE49-F238E27FC236}">
                <a16:creationId xmlns:a16="http://schemas.microsoft.com/office/drawing/2014/main" id="{DD23C6BE-A05C-FA51-4104-CC93A870BC10}"/>
              </a:ext>
            </a:extLst>
          </p:cNvPr>
          <p:cNvSpPr>
            <a:spLocks noGrp="1"/>
          </p:cNvSpPr>
          <p:nvPr>
            <p:ph idx="1"/>
          </p:nvPr>
        </p:nvSpPr>
        <p:spPr>
          <a:xfrm>
            <a:off x="6008068" y="978993"/>
            <a:ext cx="5365218" cy="4900014"/>
          </a:xfrm>
          <a:effectLst/>
        </p:spPr>
        <p:txBody>
          <a:bodyPr>
            <a:normAutofit/>
          </a:bodyPr>
          <a:lstStyle/>
          <a:p>
            <a:pPr>
              <a:lnSpc>
                <a:spcPct val="90000"/>
              </a:lnSpc>
              <a:buFont typeface="Arial" panose="020B0604020202020204" pitchFamily="34" charset="0"/>
              <a:buChar char="•"/>
            </a:pPr>
            <a:r>
              <a:rPr lang="en-GB" sz="1600" dirty="0"/>
              <a:t>Testing is crucial in application development.</a:t>
            </a:r>
          </a:p>
          <a:p>
            <a:pPr>
              <a:lnSpc>
                <a:spcPct val="90000"/>
              </a:lnSpc>
              <a:buFont typeface="Arial" panose="020B0604020202020204" pitchFamily="34" charset="0"/>
              <a:buChar char="•"/>
            </a:pPr>
            <a:r>
              <a:rPr lang="en-GB" sz="1600" dirty="0"/>
              <a:t>Important to understand React testing tools, including Jest.</a:t>
            </a:r>
          </a:p>
          <a:p>
            <a:pPr>
              <a:lnSpc>
                <a:spcPct val="90000"/>
              </a:lnSpc>
              <a:buFont typeface="Arial" panose="020B0604020202020204" pitchFamily="34" charset="0"/>
              <a:buChar char="•"/>
            </a:pPr>
            <a:r>
              <a:rPr lang="en-GB" sz="1600" dirty="0"/>
              <a:t>Discussion on unit testing components, including snapshots, dumb testing, and event testing.</a:t>
            </a:r>
          </a:p>
          <a:p>
            <a:pPr>
              <a:lnSpc>
                <a:spcPct val="90000"/>
              </a:lnSpc>
              <a:buFont typeface="Arial" panose="020B0604020202020204" pitchFamily="34" charset="0"/>
              <a:buChar char="•"/>
            </a:pPr>
            <a:r>
              <a:rPr lang="en-GB" sz="1600" dirty="0"/>
              <a:t>Explanation of Jest test file structure, suites specs, setup and teardown.</a:t>
            </a:r>
          </a:p>
          <a:p>
            <a:pPr>
              <a:lnSpc>
                <a:spcPct val="90000"/>
              </a:lnSpc>
              <a:buFont typeface="Arial" panose="020B0604020202020204" pitchFamily="34" charset="0"/>
              <a:buChar char="•"/>
            </a:pPr>
            <a:r>
              <a:rPr lang="en-GB" sz="1600" dirty="0"/>
              <a:t>Overview of making assertions with in-built matchers.</a:t>
            </a:r>
          </a:p>
          <a:p>
            <a:pPr>
              <a:lnSpc>
                <a:spcPct val="90000"/>
              </a:lnSpc>
              <a:buFont typeface="Arial" panose="020B0604020202020204" pitchFamily="34" charset="0"/>
              <a:buChar char="•"/>
            </a:pPr>
            <a:r>
              <a:rPr lang="en-GB" sz="1600" dirty="0"/>
              <a:t>Details on mocking and spying for testing functionality and component unitization.</a:t>
            </a:r>
          </a:p>
          <a:p>
            <a:pPr>
              <a:lnSpc>
                <a:spcPct val="90000"/>
              </a:lnSpc>
              <a:buFont typeface="Arial" panose="020B0604020202020204" pitchFamily="34" charset="0"/>
              <a:buChar char="•"/>
            </a:pPr>
            <a:r>
              <a:rPr lang="en-GB" sz="1600" dirty="0"/>
              <a:t>Highlight on the importance of test reporting, including code coverage.</a:t>
            </a:r>
          </a:p>
          <a:p>
            <a:pPr>
              <a:lnSpc>
                <a:spcPct val="90000"/>
              </a:lnSpc>
              <a:buFont typeface="Arial" panose="020B0604020202020204" pitchFamily="34" charset="0"/>
              <a:buChar char="•"/>
            </a:pPr>
            <a:r>
              <a:rPr lang="en-GB" sz="1600" dirty="0"/>
              <a:t>Focus on unit testing without covering integration or end-to-end testing.</a:t>
            </a:r>
          </a:p>
          <a:p>
            <a:pPr>
              <a:lnSpc>
                <a:spcPct val="90000"/>
              </a:lnSpc>
              <a:buFont typeface="Arial" panose="020B0604020202020204" pitchFamily="34" charset="0"/>
              <a:buChar char="•"/>
            </a:pPr>
            <a:r>
              <a:rPr lang="en-GB" sz="1600" dirty="0"/>
              <a:t>Advice on what to test and what not to test, with reasons.</a:t>
            </a:r>
          </a:p>
          <a:p>
            <a:pPr>
              <a:lnSpc>
                <a:spcPct val="90000"/>
              </a:lnSpc>
            </a:pPr>
            <a:endParaRPr lang="en-GB" sz="1600" dirty="0"/>
          </a:p>
        </p:txBody>
      </p:sp>
    </p:spTree>
    <p:extLst>
      <p:ext uri="{BB962C8B-B14F-4D97-AF65-F5344CB8AC3E}">
        <p14:creationId xmlns:p14="http://schemas.microsoft.com/office/powerpoint/2010/main" val="106669160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54D0C-F21A-FBBF-0BD5-DFD18F810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1200E-F9CA-F958-C759-04A182BA47A8}"/>
              </a:ext>
            </a:extLst>
          </p:cNvPr>
          <p:cNvSpPr>
            <a:spLocks noGrp="1"/>
          </p:cNvSpPr>
          <p:nvPr>
            <p:ph type="title"/>
          </p:nvPr>
        </p:nvSpPr>
        <p:spPr>
          <a:xfrm>
            <a:off x="810000" y="447188"/>
            <a:ext cx="10571998" cy="970450"/>
          </a:xfrm>
        </p:spPr>
        <p:txBody>
          <a:bodyPr>
            <a:noAutofit/>
          </a:bodyPr>
          <a:lstStyle/>
          <a:p>
            <a:r>
              <a:rPr lang="en-GB" sz="3100" b="1" dirty="0"/>
              <a:t>Step 7: Running tests</a:t>
            </a:r>
          </a:p>
        </p:txBody>
      </p:sp>
      <p:sp>
        <p:nvSpPr>
          <p:cNvPr id="4" name="Content Placeholder 2">
            <a:extLst>
              <a:ext uri="{FF2B5EF4-FFF2-40B4-BE49-F238E27FC236}">
                <a16:creationId xmlns:a16="http://schemas.microsoft.com/office/drawing/2014/main" id="{78CDE0A0-2962-4FBE-952F-B2B6544B5D49}"/>
              </a:ext>
            </a:extLst>
          </p:cNvPr>
          <p:cNvSpPr txBox="1">
            <a:spLocks/>
          </p:cNvSpPr>
          <p:nvPr/>
        </p:nvSpPr>
        <p:spPr>
          <a:xfrm>
            <a:off x="810000" y="2385705"/>
            <a:ext cx="10563285" cy="81469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Execute your tests from the command line using:</a:t>
            </a:r>
          </a:p>
        </p:txBody>
      </p:sp>
      <p:sp>
        <p:nvSpPr>
          <p:cNvPr id="9" name="Rectangle: Top Corners Rounded 8">
            <a:extLst>
              <a:ext uri="{FF2B5EF4-FFF2-40B4-BE49-F238E27FC236}">
                <a16:creationId xmlns:a16="http://schemas.microsoft.com/office/drawing/2014/main" id="{951D62A2-B9E5-B201-E75C-DB8A7A19FA99}"/>
              </a:ext>
            </a:extLst>
          </p:cNvPr>
          <p:cNvSpPr/>
          <p:nvPr/>
        </p:nvSpPr>
        <p:spPr>
          <a:xfrm>
            <a:off x="926957" y="3244334"/>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50B611B6-7671-63A4-7B81-164896190683}"/>
              </a:ext>
            </a:extLst>
          </p:cNvPr>
          <p:cNvSpPr/>
          <p:nvPr/>
        </p:nvSpPr>
        <p:spPr>
          <a:xfrm rot="10800000">
            <a:off x="926953" y="3613663"/>
            <a:ext cx="9512445" cy="613979"/>
          </a:xfrm>
          <a:prstGeom prst="round2SameRect">
            <a:avLst>
              <a:gd name="adj1" fmla="val 632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
            <a:extLst>
              <a:ext uri="{FF2B5EF4-FFF2-40B4-BE49-F238E27FC236}">
                <a16:creationId xmlns:a16="http://schemas.microsoft.com/office/drawing/2014/main" id="{462C62CF-AC98-C7C9-9765-C0D2D8E7FDA5}"/>
              </a:ext>
            </a:extLst>
          </p:cNvPr>
          <p:cNvSpPr>
            <a:spLocks noChangeArrowheads="1"/>
          </p:cNvSpPr>
          <p:nvPr/>
        </p:nvSpPr>
        <p:spPr bwMode="auto">
          <a:xfrm>
            <a:off x="1043914" y="3305890"/>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lumMod val="85000"/>
                  </a:schemeClr>
                </a:solidFill>
                <a:effectLst/>
                <a:latin typeface="Arial Unicode MS"/>
              </a:rPr>
              <a:t>bash</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6" name="Rectangle 5">
            <a:extLst>
              <a:ext uri="{FF2B5EF4-FFF2-40B4-BE49-F238E27FC236}">
                <a16:creationId xmlns:a16="http://schemas.microsoft.com/office/drawing/2014/main" id="{86C626D7-B35C-B277-7CD0-D4258D256301}"/>
              </a:ext>
            </a:extLst>
          </p:cNvPr>
          <p:cNvSpPr>
            <a:spLocks noChangeArrowheads="1"/>
          </p:cNvSpPr>
          <p:nvPr/>
        </p:nvSpPr>
        <p:spPr bwMode="auto">
          <a:xfrm>
            <a:off x="1043914" y="3751254"/>
            <a:ext cx="640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npm</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test</a:t>
            </a:r>
          </a:p>
        </p:txBody>
      </p:sp>
      <p:sp>
        <p:nvSpPr>
          <p:cNvPr id="24" name="Rectangle 12">
            <a:extLst>
              <a:ext uri="{FF2B5EF4-FFF2-40B4-BE49-F238E27FC236}">
                <a16:creationId xmlns:a16="http://schemas.microsoft.com/office/drawing/2014/main" id="{134D2932-8990-25E9-B50B-7D900D9585ED}"/>
              </a:ext>
            </a:extLst>
          </p:cNvPr>
          <p:cNvSpPr>
            <a:spLocks noChangeArrowheads="1"/>
          </p:cNvSpPr>
          <p:nvPr/>
        </p:nvSpPr>
        <p:spPr bwMode="auto">
          <a:xfrm>
            <a:off x="810000" y="4509915"/>
            <a:ext cx="9848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rPr>
              <a:t>For continuous testing during development, use:</a:t>
            </a:r>
            <a:endParaRPr kumimoji="0" lang="en-US" altLang="en-US" b="0" i="0" u="none" strike="noStrike" cap="none" normalizeH="0" baseline="0" dirty="0">
              <a:ln>
                <a:noFill/>
              </a:ln>
              <a:solidFill>
                <a:schemeClr val="tx1"/>
              </a:solidFill>
              <a:effectLst/>
            </a:endParaRPr>
          </a:p>
        </p:txBody>
      </p:sp>
      <p:sp>
        <p:nvSpPr>
          <p:cNvPr id="25" name="Rectangle: Top Corners Rounded 24">
            <a:extLst>
              <a:ext uri="{FF2B5EF4-FFF2-40B4-BE49-F238E27FC236}">
                <a16:creationId xmlns:a16="http://schemas.microsoft.com/office/drawing/2014/main" id="{3B687FAA-42AF-E9E4-9AC1-2F76C55C710E}"/>
              </a:ext>
            </a:extLst>
          </p:cNvPr>
          <p:cNvSpPr/>
          <p:nvPr/>
        </p:nvSpPr>
        <p:spPr>
          <a:xfrm>
            <a:off x="926958" y="4999215"/>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Top Corners Rounded 25">
            <a:extLst>
              <a:ext uri="{FF2B5EF4-FFF2-40B4-BE49-F238E27FC236}">
                <a16:creationId xmlns:a16="http://schemas.microsoft.com/office/drawing/2014/main" id="{FC73D380-148D-7A57-765F-25EFFF6C7ED0}"/>
              </a:ext>
            </a:extLst>
          </p:cNvPr>
          <p:cNvSpPr/>
          <p:nvPr/>
        </p:nvSpPr>
        <p:spPr>
          <a:xfrm rot="10800000">
            <a:off x="926956" y="5368545"/>
            <a:ext cx="9512442" cy="613979"/>
          </a:xfrm>
          <a:prstGeom prst="round2SameRect">
            <a:avLst>
              <a:gd name="adj1" fmla="val 632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1">
            <a:extLst>
              <a:ext uri="{FF2B5EF4-FFF2-40B4-BE49-F238E27FC236}">
                <a16:creationId xmlns:a16="http://schemas.microsoft.com/office/drawing/2014/main" id="{6B98F6DE-2680-46D7-B466-74BAB91D216F}"/>
              </a:ext>
            </a:extLst>
          </p:cNvPr>
          <p:cNvSpPr>
            <a:spLocks noChangeArrowheads="1"/>
          </p:cNvSpPr>
          <p:nvPr/>
        </p:nvSpPr>
        <p:spPr bwMode="auto">
          <a:xfrm>
            <a:off x="1043916" y="5060771"/>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lumMod val="85000"/>
                  </a:schemeClr>
                </a:solidFill>
                <a:effectLst/>
                <a:latin typeface="Arial Unicode MS"/>
              </a:rPr>
              <a:t>bash</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28" name="Rectangle 5">
            <a:extLst>
              <a:ext uri="{FF2B5EF4-FFF2-40B4-BE49-F238E27FC236}">
                <a16:creationId xmlns:a16="http://schemas.microsoft.com/office/drawing/2014/main" id="{7C02C390-FAF3-4F4D-6173-D68C8DBD8411}"/>
              </a:ext>
            </a:extLst>
          </p:cNvPr>
          <p:cNvSpPr>
            <a:spLocks noChangeArrowheads="1"/>
          </p:cNvSpPr>
          <p:nvPr/>
        </p:nvSpPr>
        <p:spPr bwMode="auto">
          <a:xfrm>
            <a:off x="1043916" y="5506135"/>
            <a:ext cx="640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npm</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run </a:t>
            </a:r>
            <a:r>
              <a:rPr kumimoji="0" lang="en-US"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test:watch</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87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12CCDC5-5F22-42A5-DE85-FD9CDE6253FB}"/>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54613-BE82-293C-5843-30EBDC830DF8}"/>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File Structure</a:t>
            </a:r>
            <a:endParaRPr lang="en-GB" sz="3200">
              <a:solidFill>
                <a:schemeClr val="tx1"/>
              </a:solidFill>
            </a:endParaRPr>
          </a:p>
        </p:txBody>
      </p:sp>
      <p:cxnSp>
        <p:nvCxnSpPr>
          <p:cNvPr id="16" name="Straight Connector 15">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551842-D1E8-CCE8-4B64-D530AA2B1D20}"/>
              </a:ext>
            </a:extLst>
          </p:cNvPr>
          <p:cNvSpPr>
            <a:spLocks noGrp="1"/>
          </p:cNvSpPr>
          <p:nvPr>
            <p:ph idx="1"/>
          </p:nvPr>
        </p:nvSpPr>
        <p:spPr>
          <a:xfrm>
            <a:off x="5146750" y="577452"/>
            <a:ext cx="4355467" cy="5802512"/>
          </a:xfrm>
          <a:effectLst/>
        </p:spPr>
        <p:txBody>
          <a:bodyPr>
            <a:normAutofit fontScale="85000" lnSpcReduction="20000"/>
          </a:bodyPr>
          <a:lstStyle/>
          <a:p>
            <a:pPr marL="0" indent="0">
              <a:lnSpc>
                <a:spcPct val="90000"/>
              </a:lnSpc>
              <a:spcBef>
                <a:spcPts val="0"/>
              </a:spcBef>
              <a:spcAft>
                <a:spcPts val="800"/>
              </a:spcAft>
              <a:buNone/>
            </a:pP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project-root/</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babelrc</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eslintrc.cjs</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gitignore</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index.html</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jest-setup.js</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jest.config.cjs</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package-</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lock.json</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package.json</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README.md</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vite.config.js</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node_modules</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public/</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vite.svg</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src</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App.css</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App.jsx</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App.test.js</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index.css</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main.jsx</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assets/</a:t>
            </a: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1400" dirty="0" err="1">
                <a:latin typeface="Cascadia Code ExtraLight" panose="020B0609020000020004" pitchFamily="49" charset="0"/>
                <a:ea typeface="Cascadia Code ExtraLight" panose="020B0609020000020004" pitchFamily="49" charset="0"/>
                <a:cs typeface="Cascadia Code ExtraLight" panose="020B0609020000020004" pitchFamily="49" charset="0"/>
              </a:rPr>
              <a:t>react.svg</a:t>
            </a:r>
            <a:endPar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lnSpc>
                <a:spcPct val="90000"/>
              </a:lnSpc>
              <a:spcBef>
                <a:spcPts val="0"/>
              </a:spcBef>
              <a:spcAft>
                <a:spcPts val="800"/>
              </a:spcAft>
              <a:buNone/>
            </a:pP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__mocks__/</a:t>
            </a:r>
          </a:p>
          <a:p>
            <a:pPr marL="0" indent="0">
              <a:lnSpc>
                <a:spcPct val="90000"/>
              </a:lnSpc>
              <a:spcBef>
                <a:spcPts val="0"/>
              </a:spcBef>
              <a:spcAft>
                <a:spcPts val="800"/>
              </a:spcAft>
              <a:buNone/>
            </a:pP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fileMock.js</a:t>
            </a:r>
          </a:p>
        </p:txBody>
      </p:sp>
    </p:spTree>
    <p:extLst>
      <p:ext uri="{BB962C8B-B14F-4D97-AF65-F5344CB8AC3E}">
        <p14:creationId xmlns:p14="http://schemas.microsoft.com/office/powerpoint/2010/main" val="3744035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51E399FE-877F-252D-CA20-07676EAD985F}"/>
              </a:ext>
            </a:extLst>
          </p:cNvPr>
          <p:cNvSpPr>
            <a:spLocks noGrp="1"/>
          </p:cNvSpPr>
          <p:nvPr>
            <p:ph type="title"/>
          </p:nvPr>
        </p:nvSpPr>
        <p:spPr>
          <a:xfrm>
            <a:off x="451515" y="1734857"/>
            <a:ext cx="3765483" cy="3388287"/>
          </a:xfrm>
        </p:spPr>
        <p:txBody>
          <a:bodyPr anchor="ctr">
            <a:normAutofit/>
          </a:bodyPr>
          <a:lstStyle/>
          <a:p>
            <a:r>
              <a:rPr lang="en-US" dirty="0"/>
              <a:t>Part 3 - Jest </a:t>
            </a:r>
            <a:endParaRPr lang="en-GB" dirty="0"/>
          </a:p>
        </p:txBody>
      </p:sp>
      <p:sp>
        <p:nvSpPr>
          <p:cNvPr id="3" name="Content Placeholder 2">
            <a:extLst>
              <a:ext uri="{FF2B5EF4-FFF2-40B4-BE49-F238E27FC236}">
                <a16:creationId xmlns:a16="http://schemas.microsoft.com/office/drawing/2014/main" id="{8C8E769A-F7D3-D622-3A34-7A3AE852832A}"/>
              </a:ext>
            </a:extLst>
          </p:cNvPr>
          <p:cNvSpPr>
            <a:spLocks noGrp="1"/>
          </p:cNvSpPr>
          <p:nvPr>
            <p:ph idx="1"/>
          </p:nvPr>
        </p:nvSpPr>
        <p:spPr>
          <a:xfrm>
            <a:off x="6008068" y="978993"/>
            <a:ext cx="5365218" cy="4900014"/>
          </a:xfrm>
          <a:effectLst/>
        </p:spPr>
        <p:txBody>
          <a:bodyPr>
            <a:normAutofit/>
          </a:bodyPr>
          <a:lstStyle/>
          <a:p>
            <a:pPr>
              <a:lnSpc>
                <a:spcPct val="90000"/>
              </a:lnSpc>
              <a:buFont typeface="Arial" panose="020B0604020202020204" pitchFamily="34" charset="0"/>
              <a:buChar char="•"/>
            </a:pPr>
            <a:r>
              <a:rPr lang="en-GB" sz="1700" dirty="0"/>
              <a:t>Jest described as a simple, delightful JavaScript testing framework.</a:t>
            </a:r>
          </a:p>
          <a:p>
            <a:pPr>
              <a:lnSpc>
                <a:spcPct val="90000"/>
              </a:lnSpc>
              <a:buFont typeface="Arial" panose="020B0604020202020204" pitchFamily="34" charset="0"/>
              <a:buChar char="•"/>
            </a:pPr>
            <a:r>
              <a:rPr lang="en-GB" sz="1700" dirty="0"/>
              <a:t>Compatible with various JavaScript projects and frameworks.</a:t>
            </a:r>
          </a:p>
          <a:p>
            <a:pPr>
              <a:lnSpc>
                <a:spcPct val="90000"/>
              </a:lnSpc>
              <a:buFont typeface="Arial" panose="020B0604020202020204" pitchFamily="34" charset="0"/>
              <a:buChar char="•"/>
            </a:pPr>
            <a:r>
              <a:rPr lang="en-GB" sz="1700" dirty="0"/>
              <a:t>Emphasizes its independence from other frameworks and the simplicity of syntax.</a:t>
            </a:r>
          </a:p>
          <a:p>
            <a:pPr>
              <a:lnSpc>
                <a:spcPct val="90000"/>
              </a:lnSpc>
              <a:buFont typeface="Arial" panose="020B0604020202020204" pitchFamily="34" charset="0"/>
              <a:buChar char="•"/>
            </a:pPr>
            <a:r>
              <a:rPr lang="en-GB" sz="1700" dirty="0"/>
              <a:t>Explains the use of suites to group tests and the </a:t>
            </a:r>
            <a:r>
              <a:rPr lang="en-GB" sz="1700" i="1" dirty="0"/>
              <a:t>describe</a:t>
            </a:r>
            <a:r>
              <a:rPr lang="en-GB" sz="1700" dirty="0"/>
              <a:t> and </a:t>
            </a:r>
            <a:r>
              <a:rPr lang="en-GB" sz="1700" i="1" dirty="0"/>
              <a:t>it/test </a:t>
            </a:r>
            <a:r>
              <a:rPr lang="en-GB" sz="1700" dirty="0"/>
              <a:t>functions for defining tests.</a:t>
            </a:r>
          </a:p>
          <a:p>
            <a:pPr>
              <a:lnSpc>
                <a:spcPct val="90000"/>
              </a:lnSpc>
              <a:buFont typeface="Arial" panose="020B0604020202020204" pitchFamily="34" charset="0"/>
              <a:buChar char="•"/>
            </a:pPr>
            <a:r>
              <a:rPr lang="en-GB" sz="1700" dirty="0"/>
              <a:t>Discussion on using </a:t>
            </a:r>
            <a:r>
              <a:rPr lang="en-GB" sz="1700" i="1" dirty="0"/>
              <a:t>expect</a:t>
            </a:r>
            <a:r>
              <a:rPr lang="en-GB" sz="1700" dirty="0"/>
              <a:t> and matchers for assertions.</a:t>
            </a:r>
          </a:p>
          <a:p>
            <a:pPr>
              <a:lnSpc>
                <a:spcPct val="90000"/>
              </a:lnSpc>
              <a:buFont typeface="Arial" panose="020B0604020202020204" pitchFamily="34" charset="0"/>
              <a:buChar char="•"/>
            </a:pPr>
            <a:r>
              <a:rPr lang="en-GB" sz="1700" dirty="0"/>
              <a:t>Introduction to custom matchers for specialized needs.</a:t>
            </a:r>
          </a:p>
          <a:p>
            <a:pPr>
              <a:lnSpc>
                <a:spcPct val="90000"/>
              </a:lnSpc>
              <a:buFont typeface="Arial" panose="020B0604020202020204" pitchFamily="34" charset="0"/>
              <a:buChar char="•"/>
            </a:pPr>
            <a:r>
              <a:rPr lang="en-GB" sz="1700" dirty="0"/>
              <a:t>Mention of Jest's code coverage tool.</a:t>
            </a:r>
          </a:p>
        </p:txBody>
      </p:sp>
    </p:spTree>
    <p:extLst>
      <p:ext uri="{BB962C8B-B14F-4D97-AF65-F5344CB8AC3E}">
        <p14:creationId xmlns:p14="http://schemas.microsoft.com/office/powerpoint/2010/main" val="213152520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5E30D-67CC-6F94-846C-F12A7F22D8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D177C-497D-1C59-1F39-33D3848B06ED}"/>
              </a:ext>
            </a:extLst>
          </p:cNvPr>
          <p:cNvSpPr>
            <a:spLocks noGrp="1"/>
          </p:cNvSpPr>
          <p:nvPr>
            <p:ph type="title"/>
          </p:nvPr>
        </p:nvSpPr>
        <p:spPr>
          <a:xfrm>
            <a:off x="810000" y="447188"/>
            <a:ext cx="10571998" cy="970450"/>
          </a:xfrm>
        </p:spPr>
        <p:txBody>
          <a:bodyPr>
            <a:noAutofit/>
          </a:bodyPr>
          <a:lstStyle/>
          <a:p>
            <a:r>
              <a:rPr lang="en-GB" sz="3100" b="1" dirty="0"/>
              <a:t>Jest described as a simple, delightful JavaScript testing framework.</a:t>
            </a:r>
          </a:p>
        </p:txBody>
      </p:sp>
      <p:sp>
        <p:nvSpPr>
          <p:cNvPr id="3" name="Content Placeholder 2">
            <a:extLst>
              <a:ext uri="{FF2B5EF4-FFF2-40B4-BE49-F238E27FC236}">
                <a16:creationId xmlns:a16="http://schemas.microsoft.com/office/drawing/2014/main" id="{E8D12114-503A-18A7-013A-1BB50ED07E76}"/>
              </a:ext>
            </a:extLst>
          </p:cNvPr>
          <p:cNvSpPr>
            <a:spLocks noGrp="1"/>
          </p:cNvSpPr>
          <p:nvPr>
            <p:ph idx="1"/>
          </p:nvPr>
        </p:nvSpPr>
        <p:spPr>
          <a:xfrm>
            <a:off x="818712" y="2413000"/>
            <a:ext cx="10563285" cy="1537898"/>
          </a:xfrm>
        </p:spPr>
        <p:txBody>
          <a:bodyPr>
            <a:normAutofit/>
          </a:bodyPr>
          <a:lstStyle/>
          <a:p>
            <a:r>
              <a:rPr lang="en-GB"/>
              <a:t>Highlight Jest's simplicity and ease of use for beginners.</a:t>
            </a:r>
          </a:p>
          <a:p>
            <a:r>
              <a:rPr lang="en-GB"/>
              <a:t>Mention Jest's ability to work with various JavaScript projects, enhancing its versatility.</a:t>
            </a:r>
            <a:endParaRPr lang="en-GB" dirty="0"/>
          </a:p>
        </p:txBody>
      </p:sp>
      <p:sp>
        <p:nvSpPr>
          <p:cNvPr id="4" name="Content Placeholder 2">
            <a:extLst>
              <a:ext uri="{FF2B5EF4-FFF2-40B4-BE49-F238E27FC236}">
                <a16:creationId xmlns:a16="http://schemas.microsoft.com/office/drawing/2014/main" id="{57D189D3-8F81-3F35-D653-571CB4D38ABE}"/>
              </a:ext>
            </a:extLst>
          </p:cNvPr>
          <p:cNvSpPr txBox="1">
            <a:spLocks/>
          </p:cNvSpPr>
          <p:nvPr/>
        </p:nvSpPr>
        <p:spPr>
          <a:xfrm>
            <a:off x="818712" y="3859362"/>
            <a:ext cx="10563285" cy="23344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Jest stands out in the JavaScript ecosystem as a testing framework designed for simplicity and ease of use, making it an excellent choice for beginners. Its configuration is straightforward, often requiring little to no setup to start writing tests. This simplicity does not come at the expense of power or flexibility; Jest is capable of handling testing requirements for a wide range of JavaScript projects, from small libraries to large-scale applications. The framework's design emphasizes developer experience, providing instant feedback and intelligent test running.</a:t>
            </a:r>
            <a:endParaRPr lang="en-GB" dirty="0"/>
          </a:p>
        </p:txBody>
      </p:sp>
    </p:spTree>
    <p:extLst>
      <p:ext uri="{BB962C8B-B14F-4D97-AF65-F5344CB8AC3E}">
        <p14:creationId xmlns:p14="http://schemas.microsoft.com/office/powerpoint/2010/main" val="428087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85B40-2DF5-7CC7-9347-F227FCE38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862352-94DE-2B6E-779D-ADECCD38F3CF}"/>
              </a:ext>
            </a:extLst>
          </p:cNvPr>
          <p:cNvSpPr>
            <a:spLocks noGrp="1"/>
          </p:cNvSpPr>
          <p:nvPr>
            <p:ph type="title"/>
          </p:nvPr>
        </p:nvSpPr>
        <p:spPr>
          <a:xfrm>
            <a:off x="810000" y="447188"/>
            <a:ext cx="10571998" cy="970450"/>
          </a:xfrm>
        </p:spPr>
        <p:txBody>
          <a:bodyPr>
            <a:noAutofit/>
          </a:bodyPr>
          <a:lstStyle/>
          <a:p>
            <a:r>
              <a:rPr lang="en-GB" sz="3100" b="1"/>
              <a:t>Compatible with various JavaScript projects and frameworks.</a:t>
            </a:r>
            <a:endParaRPr lang="en-GB" sz="3100" b="1" dirty="0"/>
          </a:p>
        </p:txBody>
      </p:sp>
      <p:sp>
        <p:nvSpPr>
          <p:cNvPr id="3" name="Content Placeholder 2">
            <a:extLst>
              <a:ext uri="{FF2B5EF4-FFF2-40B4-BE49-F238E27FC236}">
                <a16:creationId xmlns:a16="http://schemas.microsoft.com/office/drawing/2014/main" id="{C189ADE5-B192-016F-929F-603F717A1CDC}"/>
              </a:ext>
            </a:extLst>
          </p:cNvPr>
          <p:cNvSpPr>
            <a:spLocks noGrp="1"/>
          </p:cNvSpPr>
          <p:nvPr>
            <p:ph idx="1"/>
          </p:nvPr>
        </p:nvSpPr>
        <p:spPr>
          <a:xfrm>
            <a:off x="818712" y="2413000"/>
            <a:ext cx="10563285" cy="711200"/>
          </a:xfrm>
        </p:spPr>
        <p:txBody>
          <a:bodyPr>
            <a:normAutofit/>
          </a:bodyPr>
          <a:lstStyle/>
          <a:p>
            <a:r>
              <a:rPr lang="en-GB" dirty="0"/>
              <a:t>List examples of projects and frameworks Jest is compatible with, like Node.js and Vue.</a:t>
            </a:r>
          </a:p>
        </p:txBody>
      </p:sp>
      <p:sp>
        <p:nvSpPr>
          <p:cNvPr id="4" name="Content Placeholder 2">
            <a:extLst>
              <a:ext uri="{FF2B5EF4-FFF2-40B4-BE49-F238E27FC236}">
                <a16:creationId xmlns:a16="http://schemas.microsoft.com/office/drawing/2014/main" id="{75D51B75-D288-F4EA-8890-1456941DD618}"/>
              </a:ext>
            </a:extLst>
          </p:cNvPr>
          <p:cNvSpPr txBox="1">
            <a:spLocks/>
          </p:cNvSpPr>
          <p:nvPr/>
        </p:nvSpPr>
        <p:spPr>
          <a:xfrm>
            <a:off x="810000" y="3032454"/>
            <a:ext cx="10563285" cy="217421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Jest boasts compatibility with a broad spectrum of JavaScript projects and frameworks, underlining its versatility as a testing solution. It integrates seamlessly with Node.js environments, allowing backend testing with the same tool used on the frontend. Additionally, Jest supports projects built with front-end frameworks like React, Angular, and Vue, providing a unified testing solution across the full stack. This compatibility extends to TypeScript projects, offering type-safe testing options for developers.</a:t>
            </a:r>
          </a:p>
        </p:txBody>
      </p:sp>
    </p:spTree>
    <p:extLst>
      <p:ext uri="{BB962C8B-B14F-4D97-AF65-F5344CB8AC3E}">
        <p14:creationId xmlns:p14="http://schemas.microsoft.com/office/powerpoint/2010/main" val="3381119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1C98A-E8B3-9255-9372-FC0B19B493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C88E9-5C31-F215-754E-35A1BFE74DB0}"/>
              </a:ext>
            </a:extLst>
          </p:cNvPr>
          <p:cNvSpPr>
            <a:spLocks noGrp="1"/>
          </p:cNvSpPr>
          <p:nvPr>
            <p:ph type="title"/>
          </p:nvPr>
        </p:nvSpPr>
        <p:spPr>
          <a:xfrm>
            <a:off x="810000" y="447188"/>
            <a:ext cx="10571998" cy="970450"/>
          </a:xfrm>
        </p:spPr>
        <p:txBody>
          <a:bodyPr>
            <a:noAutofit/>
          </a:bodyPr>
          <a:lstStyle/>
          <a:p>
            <a:r>
              <a:rPr lang="en-GB" sz="3100" b="1" dirty="0"/>
              <a:t>Emphasizes its independence from other frameworks and the simplicity of syntax.</a:t>
            </a:r>
          </a:p>
        </p:txBody>
      </p:sp>
      <p:sp>
        <p:nvSpPr>
          <p:cNvPr id="3" name="Content Placeholder 2">
            <a:extLst>
              <a:ext uri="{FF2B5EF4-FFF2-40B4-BE49-F238E27FC236}">
                <a16:creationId xmlns:a16="http://schemas.microsoft.com/office/drawing/2014/main" id="{1F2775F6-0266-2EFA-337D-92E2A063D8DB}"/>
              </a:ext>
            </a:extLst>
          </p:cNvPr>
          <p:cNvSpPr>
            <a:spLocks noGrp="1"/>
          </p:cNvSpPr>
          <p:nvPr>
            <p:ph idx="1"/>
          </p:nvPr>
        </p:nvSpPr>
        <p:spPr>
          <a:xfrm>
            <a:off x="818712" y="2412999"/>
            <a:ext cx="10563285" cy="718389"/>
          </a:xfrm>
        </p:spPr>
        <p:txBody>
          <a:bodyPr>
            <a:normAutofit fontScale="92500" lnSpcReduction="10000"/>
          </a:bodyPr>
          <a:lstStyle/>
          <a:p>
            <a:r>
              <a:rPr lang="en-GB"/>
              <a:t>Discuss the advantage of Jest being framework-agnostic.</a:t>
            </a:r>
          </a:p>
          <a:p>
            <a:r>
              <a:rPr lang="en-GB"/>
              <a:t>Highlight Jest's straightforward syntax for writing tests.</a:t>
            </a:r>
            <a:endParaRPr lang="en-GB" dirty="0"/>
          </a:p>
        </p:txBody>
      </p:sp>
      <p:sp>
        <p:nvSpPr>
          <p:cNvPr id="5" name="Rectangle: Top Corners Rounded 4">
            <a:extLst>
              <a:ext uri="{FF2B5EF4-FFF2-40B4-BE49-F238E27FC236}">
                <a16:creationId xmlns:a16="http://schemas.microsoft.com/office/drawing/2014/main" id="{DFE2EA36-2A17-F1CE-A186-414A026260AE}"/>
              </a:ext>
            </a:extLst>
          </p:cNvPr>
          <p:cNvSpPr/>
          <p:nvPr/>
        </p:nvSpPr>
        <p:spPr>
          <a:xfrm>
            <a:off x="1098982" y="4758911"/>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97053D3B-46D6-F3B3-B6CB-C320C3561675}"/>
              </a:ext>
            </a:extLst>
          </p:cNvPr>
          <p:cNvSpPr/>
          <p:nvPr/>
        </p:nvSpPr>
        <p:spPr>
          <a:xfrm rot="10800000">
            <a:off x="1098970" y="5128237"/>
            <a:ext cx="9512445" cy="923834"/>
          </a:xfrm>
          <a:prstGeom prst="round2SameRect">
            <a:avLst>
              <a:gd name="adj1" fmla="val 6803"/>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1">
            <a:extLst>
              <a:ext uri="{FF2B5EF4-FFF2-40B4-BE49-F238E27FC236}">
                <a16:creationId xmlns:a16="http://schemas.microsoft.com/office/drawing/2014/main" id="{3DEEA157-83F5-0F24-9AC7-B7B72B1E68CD}"/>
              </a:ext>
            </a:extLst>
          </p:cNvPr>
          <p:cNvSpPr>
            <a:spLocks noChangeArrowheads="1"/>
          </p:cNvSpPr>
          <p:nvPr/>
        </p:nvSpPr>
        <p:spPr bwMode="auto">
          <a:xfrm>
            <a:off x="1215939" y="4820467"/>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12523F33-A3E7-9074-C00E-69FC1561EC81}"/>
              </a:ext>
            </a:extLst>
          </p:cNvPr>
          <p:cNvSpPr>
            <a:spLocks noChangeArrowheads="1"/>
          </p:cNvSpPr>
          <p:nvPr/>
        </p:nvSpPr>
        <p:spPr bwMode="auto">
          <a:xfrm>
            <a:off x="1215939" y="5241183"/>
            <a:ext cx="939547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test('adds 1 + 2 to equal 3', ()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expect(1 + 2).</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toBe</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B02ADF99-19A7-A976-7FB2-C353B94FA351}"/>
              </a:ext>
            </a:extLst>
          </p:cNvPr>
          <p:cNvSpPr txBox="1">
            <a:spLocks/>
          </p:cNvSpPr>
          <p:nvPr/>
        </p:nvSpPr>
        <p:spPr>
          <a:xfrm>
            <a:off x="971112" y="2960569"/>
            <a:ext cx="10554573" cy="179834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One of Jest's key strengths is its framework-agnostic nature, allowing it to be used across different JavaScript ecosystems without relying on specific libraries or frameworks. This independence is coupled with a straightforward syntax that simplifies the process of writing tests. For example, Jest tests are written in a clear and descriptive manner, making them accessible to developers of all skill levels:</a:t>
            </a:r>
          </a:p>
        </p:txBody>
      </p:sp>
    </p:spTree>
    <p:extLst>
      <p:ext uri="{BB962C8B-B14F-4D97-AF65-F5344CB8AC3E}">
        <p14:creationId xmlns:p14="http://schemas.microsoft.com/office/powerpoint/2010/main" val="948444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69F5F-1257-954C-290F-BE810A473F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A5B7F7-8E0F-46FB-E261-18F0D8DDC81E}"/>
              </a:ext>
            </a:extLst>
          </p:cNvPr>
          <p:cNvSpPr>
            <a:spLocks noGrp="1"/>
          </p:cNvSpPr>
          <p:nvPr>
            <p:ph type="title"/>
          </p:nvPr>
        </p:nvSpPr>
        <p:spPr>
          <a:xfrm>
            <a:off x="810000" y="447188"/>
            <a:ext cx="10571998" cy="970450"/>
          </a:xfrm>
        </p:spPr>
        <p:txBody>
          <a:bodyPr>
            <a:noAutofit/>
          </a:bodyPr>
          <a:lstStyle/>
          <a:p>
            <a:r>
              <a:rPr lang="en-GB" sz="3100" b="1" dirty="0"/>
              <a:t>Explains the use of suites to group tests and the describe and it/test functions for defining tests.</a:t>
            </a:r>
          </a:p>
        </p:txBody>
      </p:sp>
      <p:sp>
        <p:nvSpPr>
          <p:cNvPr id="3" name="Content Placeholder 2">
            <a:extLst>
              <a:ext uri="{FF2B5EF4-FFF2-40B4-BE49-F238E27FC236}">
                <a16:creationId xmlns:a16="http://schemas.microsoft.com/office/drawing/2014/main" id="{FF002F86-9752-1DB9-7349-C1EC82F89E18}"/>
              </a:ext>
            </a:extLst>
          </p:cNvPr>
          <p:cNvSpPr>
            <a:spLocks noGrp="1"/>
          </p:cNvSpPr>
          <p:nvPr>
            <p:ph idx="1"/>
          </p:nvPr>
        </p:nvSpPr>
        <p:spPr>
          <a:xfrm>
            <a:off x="818712" y="2369870"/>
            <a:ext cx="10563285" cy="711200"/>
          </a:xfrm>
        </p:spPr>
        <p:txBody>
          <a:bodyPr>
            <a:normAutofit fontScale="92500" lnSpcReduction="10000"/>
          </a:bodyPr>
          <a:lstStyle/>
          <a:p>
            <a:r>
              <a:rPr lang="en-GB"/>
              <a:t>Detail how `describe` blocks group related tests for better organization.</a:t>
            </a:r>
          </a:p>
          <a:p>
            <a:r>
              <a:rPr lang="en-GB"/>
              <a:t>Compare the `it` and `test` functions for writing individual test cases.</a:t>
            </a:r>
            <a:endParaRPr lang="en-GB" dirty="0"/>
          </a:p>
        </p:txBody>
      </p:sp>
      <p:sp>
        <p:nvSpPr>
          <p:cNvPr id="4" name="Content Placeholder 2">
            <a:extLst>
              <a:ext uri="{FF2B5EF4-FFF2-40B4-BE49-F238E27FC236}">
                <a16:creationId xmlns:a16="http://schemas.microsoft.com/office/drawing/2014/main" id="{97EB4D4E-2DC9-9FA9-600A-E6B4A7411662}"/>
              </a:ext>
            </a:extLst>
          </p:cNvPr>
          <p:cNvSpPr txBox="1">
            <a:spLocks/>
          </p:cNvSpPr>
          <p:nvPr/>
        </p:nvSpPr>
        <p:spPr>
          <a:xfrm>
            <a:off x="810000" y="3006576"/>
            <a:ext cx="10563285" cy="12682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Jest organizes tests into suites using the describe function, allowing developers to group related tests for better organization and readability. Within these suites, individual test cases can be defined using either the it or test functions, which are interchangeable and chosen based on personal or team preference:</a:t>
            </a:r>
          </a:p>
        </p:txBody>
      </p:sp>
      <p:sp>
        <p:nvSpPr>
          <p:cNvPr id="5" name="Rectangle: Top Corners Rounded 4">
            <a:extLst>
              <a:ext uri="{FF2B5EF4-FFF2-40B4-BE49-F238E27FC236}">
                <a16:creationId xmlns:a16="http://schemas.microsoft.com/office/drawing/2014/main" id="{6780E82D-D787-5DC0-B7E9-A2580F6C56E2}"/>
              </a:ext>
            </a:extLst>
          </p:cNvPr>
          <p:cNvSpPr/>
          <p:nvPr/>
        </p:nvSpPr>
        <p:spPr>
          <a:xfrm>
            <a:off x="939494" y="4245010"/>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4129BA4E-3309-E52A-7A61-720C668D01E3}"/>
              </a:ext>
            </a:extLst>
          </p:cNvPr>
          <p:cNvSpPr/>
          <p:nvPr/>
        </p:nvSpPr>
        <p:spPr>
          <a:xfrm rot="10800000">
            <a:off x="939480" y="4614342"/>
            <a:ext cx="9512445" cy="2166020"/>
          </a:xfrm>
          <a:prstGeom prst="round2SameRect">
            <a:avLst>
              <a:gd name="adj1" fmla="val 2820"/>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1">
            <a:extLst>
              <a:ext uri="{FF2B5EF4-FFF2-40B4-BE49-F238E27FC236}">
                <a16:creationId xmlns:a16="http://schemas.microsoft.com/office/drawing/2014/main" id="{B5757B1C-331B-3AEE-EA26-E03AF44B53C6}"/>
              </a:ext>
            </a:extLst>
          </p:cNvPr>
          <p:cNvSpPr>
            <a:spLocks noChangeArrowheads="1"/>
          </p:cNvSpPr>
          <p:nvPr/>
        </p:nvSpPr>
        <p:spPr bwMode="auto">
          <a:xfrm>
            <a:off x="1056451" y="4306566"/>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02FFF378-2EA9-CF51-F662-9BD9438FD657}"/>
              </a:ext>
            </a:extLst>
          </p:cNvPr>
          <p:cNvSpPr>
            <a:spLocks noChangeArrowheads="1"/>
          </p:cNvSpPr>
          <p:nvPr/>
        </p:nvSpPr>
        <p:spPr bwMode="auto">
          <a:xfrm>
            <a:off x="1056454" y="4681690"/>
            <a:ext cx="939547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describe('math operations', ()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it('adds two numbers', ()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expect(1 + 2).</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toBe</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test('subtracts two numbers', ()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expect(5 - 2).</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toBe</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9979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D6F87-1E12-51BB-EB82-3BABC4B3DA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B7DFD1-C5A8-DAC5-DD3E-14E9E376B9F3}"/>
              </a:ext>
            </a:extLst>
          </p:cNvPr>
          <p:cNvSpPr>
            <a:spLocks noGrp="1"/>
          </p:cNvSpPr>
          <p:nvPr>
            <p:ph type="title"/>
          </p:nvPr>
        </p:nvSpPr>
        <p:spPr>
          <a:xfrm>
            <a:off x="810000" y="447188"/>
            <a:ext cx="10571998" cy="970450"/>
          </a:xfrm>
        </p:spPr>
        <p:txBody>
          <a:bodyPr>
            <a:noAutofit/>
          </a:bodyPr>
          <a:lstStyle/>
          <a:p>
            <a:r>
              <a:rPr lang="en-GB" sz="3100" b="1" dirty="0"/>
              <a:t>Discussion on using expect and matchers for assertions.</a:t>
            </a:r>
          </a:p>
        </p:txBody>
      </p:sp>
      <p:sp>
        <p:nvSpPr>
          <p:cNvPr id="3" name="Content Placeholder 2">
            <a:extLst>
              <a:ext uri="{FF2B5EF4-FFF2-40B4-BE49-F238E27FC236}">
                <a16:creationId xmlns:a16="http://schemas.microsoft.com/office/drawing/2014/main" id="{064DD12A-6A0E-55C6-A056-7919A8C6CFA2}"/>
              </a:ext>
            </a:extLst>
          </p:cNvPr>
          <p:cNvSpPr>
            <a:spLocks noGrp="1"/>
          </p:cNvSpPr>
          <p:nvPr>
            <p:ph idx="1"/>
          </p:nvPr>
        </p:nvSpPr>
        <p:spPr>
          <a:xfrm>
            <a:off x="818712" y="2412999"/>
            <a:ext cx="10563285" cy="718389"/>
          </a:xfrm>
        </p:spPr>
        <p:txBody>
          <a:bodyPr>
            <a:normAutofit fontScale="92500" lnSpcReduction="10000"/>
          </a:bodyPr>
          <a:lstStyle/>
          <a:p>
            <a:r>
              <a:rPr lang="en-GB" dirty="0"/>
              <a:t>Dive deeper into the `expect` function for setting up test assertions.</a:t>
            </a:r>
          </a:p>
          <a:p>
            <a:r>
              <a:rPr lang="en-GB" dirty="0"/>
              <a:t>Provide examples of using matchers to validate test outcomes.</a:t>
            </a:r>
          </a:p>
        </p:txBody>
      </p:sp>
      <p:sp>
        <p:nvSpPr>
          <p:cNvPr id="5" name="Rectangle: Top Corners Rounded 4">
            <a:extLst>
              <a:ext uri="{FF2B5EF4-FFF2-40B4-BE49-F238E27FC236}">
                <a16:creationId xmlns:a16="http://schemas.microsoft.com/office/drawing/2014/main" id="{3FAE31AA-A9C3-796A-A6B9-B76CF8AADF28}"/>
              </a:ext>
            </a:extLst>
          </p:cNvPr>
          <p:cNvSpPr/>
          <p:nvPr/>
        </p:nvSpPr>
        <p:spPr>
          <a:xfrm>
            <a:off x="1045820" y="4758911"/>
            <a:ext cx="951244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EF1AB1CA-B181-5234-9C15-5C2FB1F60EE4}"/>
              </a:ext>
            </a:extLst>
          </p:cNvPr>
          <p:cNvSpPr/>
          <p:nvPr/>
        </p:nvSpPr>
        <p:spPr>
          <a:xfrm rot="10800000">
            <a:off x="1045808" y="5128237"/>
            <a:ext cx="9512445" cy="923834"/>
          </a:xfrm>
          <a:prstGeom prst="round2SameRect">
            <a:avLst>
              <a:gd name="adj1" fmla="val 6803"/>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1">
            <a:extLst>
              <a:ext uri="{FF2B5EF4-FFF2-40B4-BE49-F238E27FC236}">
                <a16:creationId xmlns:a16="http://schemas.microsoft.com/office/drawing/2014/main" id="{FF54130C-7A80-65B0-F1ED-F878F04CF6F8}"/>
              </a:ext>
            </a:extLst>
          </p:cNvPr>
          <p:cNvSpPr>
            <a:spLocks noChangeArrowheads="1"/>
          </p:cNvSpPr>
          <p:nvPr/>
        </p:nvSpPr>
        <p:spPr bwMode="auto">
          <a:xfrm>
            <a:off x="1162777" y="4820467"/>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9DC4D52F-8AF0-7094-A205-6D5F8FA52790}"/>
              </a:ext>
            </a:extLst>
          </p:cNvPr>
          <p:cNvSpPr>
            <a:spLocks noChangeArrowheads="1"/>
          </p:cNvSpPr>
          <p:nvPr/>
        </p:nvSpPr>
        <p:spPr bwMode="auto">
          <a:xfrm>
            <a:off x="1162777" y="5241183"/>
            <a:ext cx="939547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expect(2 + 2).</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toBe</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expect([1, 2, 3]).</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toContain</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expect('hello world').</a:t>
            </a:r>
            <a:r>
              <a:rPr kumimoji="0" lang="en-GB" altLang="en-US" sz="1400" b="0" i="0" u="none" strike="noStrike" cap="none" normalizeH="0" baseline="0" dirty="0" err="1">
                <a:ln>
                  <a:noFill/>
                </a:ln>
                <a:effectLst/>
                <a:latin typeface="Courier New" panose="02070309020205020404" pitchFamily="49" charset="0"/>
                <a:cs typeface="Courier New" panose="02070309020205020404" pitchFamily="49" charset="0"/>
              </a:rPr>
              <a:t>toBeTruthy</a:t>
            </a:r>
            <a:r>
              <a:rPr kumimoji="0" lang="en-GB" altLang="en-US" sz="1400" b="0" i="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86C6801C-60F0-B79A-F3CA-2CEA8DBF5705}"/>
              </a:ext>
            </a:extLst>
          </p:cNvPr>
          <p:cNvSpPr txBox="1">
            <a:spLocks/>
          </p:cNvSpPr>
          <p:nvPr/>
        </p:nvSpPr>
        <p:spPr>
          <a:xfrm>
            <a:off x="971112" y="2960569"/>
            <a:ext cx="10554573" cy="179834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The expect function in Jest is used to create assertions within test cases, serving as the foundation for validating expected outcomes. Jest provides a rich set of matchers that can be used with expect to test values in different ways. For example, to check for equality, containment, or truthiness:</a:t>
            </a:r>
          </a:p>
        </p:txBody>
      </p:sp>
    </p:spTree>
    <p:extLst>
      <p:ext uri="{BB962C8B-B14F-4D97-AF65-F5344CB8AC3E}">
        <p14:creationId xmlns:p14="http://schemas.microsoft.com/office/powerpoint/2010/main" val="2647310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28D31-7229-56AC-79AE-945567883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2F562-F00E-C6CB-670A-7568F54D52B0}"/>
              </a:ext>
            </a:extLst>
          </p:cNvPr>
          <p:cNvSpPr>
            <a:spLocks noGrp="1"/>
          </p:cNvSpPr>
          <p:nvPr>
            <p:ph type="title"/>
          </p:nvPr>
        </p:nvSpPr>
        <p:spPr>
          <a:xfrm>
            <a:off x="810000" y="447188"/>
            <a:ext cx="10571998" cy="970450"/>
          </a:xfrm>
        </p:spPr>
        <p:txBody>
          <a:bodyPr>
            <a:noAutofit/>
          </a:bodyPr>
          <a:lstStyle/>
          <a:p>
            <a:r>
              <a:rPr lang="en-GB" sz="3100" b="1" dirty="0"/>
              <a:t>Introduction to custom matchers for specialized needs.</a:t>
            </a:r>
          </a:p>
        </p:txBody>
      </p:sp>
      <p:sp>
        <p:nvSpPr>
          <p:cNvPr id="3" name="Content Placeholder 2">
            <a:extLst>
              <a:ext uri="{FF2B5EF4-FFF2-40B4-BE49-F238E27FC236}">
                <a16:creationId xmlns:a16="http://schemas.microsoft.com/office/drawing/2014/main" id="{8ED0FDB0-4851-3F0B-B3C6-CC4452E2AF41}"/>
              </a:ext>
            </a:extLst>
          </p:cNvPr>
          <p:cNvSpPr>
            <a:spLocks noGrp="1"/>
          </p:cNvSpPr>
          <p:nvPr>
            <p:ph idx="1"/>
          </p:nvPr>
        </p:nvSpPr>
        <p:spPr>
          <a:xfrm>
            <a:off x="818712" y="2412999"/>
            <a:ext cx="5633453" cy="1016001"/>
          </a:xfrm>
        </p:spPr>
        <p:txBody>
          <a:bodyPr>
            <a:normAutofit fontScale="92500"/>
          </a:bodyPr>
          <a:lstStyle/>
          <a:p>
            <a:r>
              <a:rPr lang="en-GB" dirty="0"/>
              <a:t>Explain how and why to create custom matchers for specific test cases.</a:t>
            </a:r>
          </a:p>
          <a:p>
            <a:r>
              <a:rPr lang="en-GB" dirty="0"/>
              <a:t>Provide a simple example of a custom matcher.</a:t>
            </a:r>
          </a:p>
        </p:txBody>
      </p:sp>
      <p:sp>
        <p:nvSpPr>
          <p:cNvPr id="5" name="Rectangle: Top Corners Rounded 4">
            <a:extLst>
              <a:ext uri="{FF2B5EF4-FFF2-40B4-BE49-F238E27FC236}">
                <a16:creationId xmlns:a16="http://schemas.microsoft.com/office/drawing/2014/main" id="{0BA0AA9B-35B4-4ED7-7DF0-022E08BA75FA}"/>
              </a:ext>
            </a:extLst>
          </p:cNvPr>
          <p:cNvSpPr/>
          <p:nvPr/>
        </p:nvSpPr>
        <p:spPr>
          <a:xfrm>
            <a:off x="6658807" y="2286803"/>
            <a:ext cx="5102287"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BD38C759-1137-DCC1-C428-5FC6FCB35DB7}"/>
              </a:ext>
            </a:extLst>
          </p:cNvPr>
          <p:cNvSpPr/>
          <p:nvPr/>
        </p:nvSpPr>
        <p:spPr>
          <a:xfrm rot="10800000">
            <a:off x="6658795" y="2656128"/>
            <a:ext cx="5102288" cy="3891319"/>
          </a:xfrm>
          <a:prstGeom prst="round2SameRect">
            <a:avLst>
              <a:gd name="adj1" fmla="val 2148"/>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1">
            <a:extLst>
              <a:ext uri="{FF2B5EF4-FFF2-40B4-BE49-F238E27FC236}">
                <a16:creationId xmlns:a16="http://schemas.microsoft.com/office/drawing/2014/main" id="{3500A39A-4FCA-999F-F500-5DE372D22577}"/>
              </a:ext>
            </a:extLst>
          </p:cNvPr>
          <p:cNvSpPr>
            <a:spLocks noChangeArrowheads="1"/>
          </p:cNvSpPr>
          <p:nvPr/>
        </p:nvSpPr>
        <p:spPr bwMode="auto">
          <a:xfrm>
            <a:off x="6775764" y="2348359"/>
            <a:ext cx="112921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114B25F1-661F-A41F-29F7-E880A2F0DD58}"/>
              </a:ext>
            </a:extLst>
          </p:cNvPr>
          <p:cNvSpPr>
            <a:spLocks noChangeArrowheads="1"/>
          </p:cNvSpPr>
          <p:nvPr/>
        </p:nvSpPr>
        <p:spPr bwMode="auto">
          <a:xfrm>
            <a:off x="6775764" y="2693577"/>
            <a:ext cx="5039549"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err="1">
                <a:ln>
                  <a:noFill/>
                </a:ln>
                <a:effectLst/>
                <a:latin typeface="Courier New" panose="02070309020205020404" pitchFamily="49" charset="0"/>
                <a:cs typeface="Courier New" panose="02070309020205020404" pitchFamily="49" charset="0"/>
              </a:rPr>
              <a:t>expect.extend</a:t>
            </a: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GB" altLang="en-US" sz="1100" b="0" i="0" u="none" strike="noStrike" cap="none" normalizeH="0" baseline="0" dirty="0" err="1">
                <a:ln>
                  <a:noFill/>
                </a:ln>
                <a:effectLst/>
                <a:latin typeface="Courier New" panose="02070309020205020404" pitchFamily="49" charset="0"/>
                <a:cs typeface="Courier New" panose="02070309020205020404" pitchFamily="49" charset="0"/>
              </a:rPr>
              <a:t>toHaveLengthOf</a:t>
            </a: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(received, expected)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GB" altLang="en-US" sz="1100" b="0" i="0" u="none" strike="noStrike" cap="none" normalizeH="0" baseline="0" dirty="0" err="1">
                <a:ln>
                  <a:noFill/>
                </a:ln>
                <a:effectLst/>
                <a:latin typeface="Courier New" panose="02070309020205020404" pitchFamily="49" charset="0"/>
                <a:cs typeface="Courier New" panose="02070309020205020404" pitchFamily="49" charset="0"/>
              </a:rPr>
              <a:t>const</a:t>
            </a: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pass = </a:t>
            </a:r>
            <a:r>
              <a:rPr kumimoji="0" lang="en-GB" altLang="en-US" sz="1100" b="0" i="0" u="none" strike="noStrike" cap="none" normalizeH="0" baseline="0" dirty="0" err="1">
                <a:ln>
                  <a:noFill/>
                </a:ln>
                <a:effectLst/>
                <a:latin typeface="Courier New" panose="02070309020205020404" pitchFamily="49" charset="0"/>
                <a:cs typeface="Courier New" panose="02070309020205020404" pitchFamily="49" charset="0"/>
              </a:rPr>
              <a:t>received.length</a:t>
            </a: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 expected;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if (pass)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message: () =&gt; `expected "${received}" to have length ${expected}`,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pass: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 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message: () =&gt; `expected "${received}" to have length ${expected}, but got ${</a:t>
            </a:r>
            <a:r>
              <a:rPr kumimoji="0" lang="en-GB" altLang="en-US" sz="1100" b="0" i="0" u="none" strike="noStrike" cap="none" normalizeH="0" baseline="0" dirty="0" err="1">
                <a:ln>
                  <a:noFill/>
                </a:ln>
                <a:effectLst/>
                <a:latin typeface="Courier New" panose="02070309020205020404" pitchFamily="49" charset="0"/>
                <a:cs typeface="Courier New" panose="02070309020205020404" pitchFamily="49" charset="0"/>
              </a:rPr>
              <a:t>received.length</a:t>
            </a: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pass: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test('custom matcher to check string length', ()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  expect('hello').</a:t>
            </a:r>
            <a:r>
              <a:rPr kumimoji="0" lang="en-GB" altLang="en-US" sz="1100" b="0" i="0" u="none" strike="noStrike" cap="none" normalizeH="0" baseline="0" dirty="0" err="1">
                <a:ln>
                  <a:noFill/>
                </a:ln>
                <a:effectLst/>
                <a:latin typeface="Courier New" panose="02070309020205020404" pitchFamily="49" charset="0"/>
                <a:cs typeface="Courier New" panose="02070309020205020404" pitchFamily="49" charset="0"/>
              </a:rPr>
              <a:t>toHaveLengthOf</a:t>
            </a: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4EFFDB67-D046-7908-1E9A-16C6085099D4}"/>
              </a:ext>
            </a:extLst>
          </p:cNvPr>
          <p:cNvSpPr txBox="1">
            <a:spLocks/>
          </p:cNvSpPr>
          <p:nvPr/>
        </p:nvSpPr>
        <p:spPr>
          <a:xfrm>
            <a:off x="922027" y="3429000"/>
            <a:ext cx="5633453" cy="236363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While Jest comes with a comprehensive set of matchers, there may be instances where specific testing scenarios require custom logic. Jest allows the creation of custom matchers to accommodate these specialized needs. For instance, if you need to validate that a string contains a specific number of characters:</a:t>
            </a:r>
          </a:p>
        </p:txBody>
      </p:sp>
    </p:spTree>
    <p:extLst>
      <p:ext uri="{BB962C8B-B14F-4D97-AF65-F5344CB8AC3E}">
        <p14:creationId xmlns:p14="http://schemas.microsoft.com/office/powerpoint/2010/main" val="1463694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9B807-AFCF-66E6-E555-4392C7C255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98058-A832-1C4F-9A6B-3934C3DA588D}"/>
              </a:ext>
            </a:extLst>
          </p:cNvPr>
          <p:cNvSpPr>
            <a:spLocks noGrp="1"/>
          </p:cNvSpPr>
          <p:nvPr>
            <p:ph type="title"/>
          </p:nvPr>
        </p:nvSpPr>
        <p:spPr>
          <a:xfrm>
            <a:off x="810000" y="447188"/>
            <a:ext cx="10571998" cy="970450"/>
          </a:xfrm>
        </p:spPr>
        <p:txBody>
          <a:bodyPr>
            <a:noAutofit/>
          </a:bodyPr>
          <a:lstStyle/>
          <a:p>
            <a:r>
              <a:rPr lang="en-GB" sz="3100" b="1" dirty="0"/>
              <a:t>Mention of Jest's code coverage tool.</a:t>
            </a:r>
          </a:p>
        </p:txBody>
      </p:sp>
      <p:sp>
        <p:nvSpPr>
          <p:cNvPr id="3" name="Content Placeholder 2">
            <a:extLst>
              <a:ext uri="{FF2B5EF4-FFF2-40B4-BE49-F238E27FC236}">
                <a16:creationId xmlns:a16="http://schemas.microsoft.com/office/drawing/2014/main" id="{60860FC9-DCFE-88E6-D73B-99C5772B3CBA}"/>
              </a:ext>
            </a:extLst>
          </p:cNvPr>
          <p:cNvSpPr>
            <a:spLocks noGrp="1"/>
          </p:cNvSpPr>
          <p:nvPr>
            <p:ph idx="1"/>
          </p:nvPr>
        </p:nvSpPr>
        <p:spPr>
          <a:xfrm>
            <a:off x="818712" y="2264141"/>
            <a:ext cx="10563285" cy="718389"/>
          </a:xfrm>
        </p:spPr>
        <p:txBody>
          <a:bodyPr>
            <a:normAutofit fontScale="92500" lnSpcReduction="10000"/>
          </a:bodyPr>
          <a:lstStyle/>
          <a:p>
            <a:r>
              <a:rPr lang="en-GB" dirty="0"/>
              <a:t>Guide on enabling and interpreting Jest's built-in code coverage reports.</a:t>
            </a:r>
          </a:p>
          <a:p>
            <a:r>
              <a:rPr lang="en-GB" dirty="0"/>
              <a:t>Discuss setting coverage thresholds to maintain high code quality.</a:t>
            </a:r>
          </a:p>
        </p:txBody>
      </p:sp>
      <p:sp>
        <p:nvSpPr>
          <p:cNvPr id="9" name="Content Placeholder 2">
            <a:extLst>
              <a:ext uri="{FF2B5EF4-FFF2-40B4-BE49-F238E27FC236}">
                <a16:creationId xmlns:a16="http://schemas.microsoft.com/office/drawing/2014/main" id="{FE1BD1B2-2484-32BC-F982-F3D596A4882D}"/>
              </a:ext>
            </a:extLst>
          </p:cNvPr>
          <p:cNvSpPr txBox="1">
            <a:spLocks/>
          </p:cNvSpPr>
          <p:nvPr/>
        </p:nvSpPr>
        <p:spPr>
          <a:xfrm>
            <a:off x="971112" y="2811713"/>
            <a:ext cx="10554573" cy="179834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Jest includes a powerful code coverage tool. To enable code coverage reports, simply run Jest with the --coverage flag. This tool generates detailed reports that identify which parts of your codebase are covered by tests, helping to ensure thorough testing. These can be viewed as a webpage by opening the file located at coverage/</a:t>
            </a:r>
            <a:r>
              <a:rPr lang="en-GB" dirty="0" err="1"/>
              <a:t>lcov</a:t>
            </a:r>
            <a:r>
              <a:rPr lang="en-GB" dirty="0"/>
              <a:t>-report/index.html</a:t>
            </a:r>
          </a:p>
        </p:txBody>
      </p:sp>
      <p:sp>
        <p:nvSpPr>
          <p:cNvPr id="4" name="Rectangle: Top Corners Rounded 3">
            <a:extLst>
              <a:ext uri="{FF2B5EF4-FFF2-40B4-BE49-F238E27FC236}">
                <a16:creationId xmlns:a16="http://schemas.microsoft.com/office/drawing/2014/main" id="{7170AB23-63D0-AEA3-C7B2-1A10A306C615}"/>
              </a:ext>
            </a:extLst>
          </p:cNvPr>
          <p:cNvSpPr/>
          <p:nvPr/>
        </p:nvSpPr>
        <p:spPr>
          <a:xfrm>
            <a:off x="1088338" y="4610055"/>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FF4AE9A4-5E0E-DCC9-B7DF-12CBEF4E6FF5}"/>
              </a:ext>
            </a:extLst>
          </p:cNvPr>
          <p:cNvSpPr/>
          <p:nvPr/>
        </p:nvSpPr>
        <p:spPr>
          <a:xfrm rot="10800000">
            <a:off x="1088336" y="4979385"/>
            <a:ext cx="9512442" cy="613979"/>
          </a:xfrm>
          <a:prstGeom prst="round2SameRect">
            <a:avLst>
              <a:gd name="adj1" fmla="val 632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
            <a:extLst>
              <a:ext uri="{FF2B5EF4-FFF2-40B4-BE49-F238E27FC236}">
                <a16:creationId xmlns:a16="http://schemas.microsoft.com/office/drawing/2014/main" id="{69D4F48F-B3DE-250C-DE2A-86EB7F5ECA6A}"/>
              </a:ext>
            </a:extLst>
          </p:cNvPr>
          <p:cNvSpPr>
            <a:spLocks noChangeArrowheads="1"/>
          </p:cNvSpPr>
          <p:nvPr/>
        </p:nvSpPr>
        <p:spPr bwMode="auto">
          <a:xfrm>
            <a:off x="1205296" y="4671611"/>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lumMod val="85000"/>
                  </a:schemeClr>
                </a:solidFill>
                <a:effectLst/>
                <a:latin typeface="Arial Unicode MS"/>
              </a:rPr>
              <a:t>bash</a:t>
            </a:r>
            <a:r>
              <a:rPr kumimoji="0" lang="en-US" altLang="en-US" sz="800" b="0" i="0" u="none" strike="noStrike" cap="none" normalizeH="0" baseline="0" dirty="0">
                <a:ln>
                  <a:noFill/>
                </a:ln>
                <a:solidFill>
                  <a:schemeClr val="tx1">
                    <a:lumMod val="85000"/>
                  </a:schemeClr>
                </a:solidFill>
                <a:effectLst/>
              </a:rPr>
              <a:t> </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2" name="Rectangle 5">
            <a:extLst>
              <a:ext uri="{FF2B5EF4-FFF2-40B4-BE49-F238E27FC236}">
                <a16:creationId xmlns:a16="http://schemas.microsoft.com/office/drawing/2014/main" id="{526F55B3-0977-1848-B6CB-432849DCD5ED}"/>
              </a:ext>
            </a:extLst>
          </p:cNvPr>
          <p:cNvSpPr>
            <a:spLocks noChangeArrowheads="1"/>
          </p:cNvSpPr>
          <p:nvPr/>
        </p:nvSpPr>
        <p:spPr bwMode="auto">
          <a:xfrm>
            <a:off x="1205296" y="5116975"/>
            <a:ext cx="640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npm</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test -- --coverage</a:t>
            </a:r>
          </a:p>
        </p:txBody>
      </p:sp>
    </p:spTree>
    <p:extLst>
      <p:ext uri="{BB962C8B-B14F-4D97-AF65-F5344CB8AC3E}">
        <p14:creationId xmlns:p14="http://schemas.microsoft.com/office/powerpoint/2010/main" val="106331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1799-C346-BEB8-C511-285DBE2D55B5}"/>
              </a:ext>
            </a:extLst>
          </p:cNvPr>
          <p:cNvSpPr>
            <a:spLocks noGrp="1"/>
          </p:cNvSpPr>
          <p:nvPr>
            <p:ph type="title"/>
          </p:nvPr>
        </p:nvSpPr>
        <p:spPr>
          <a:xfrm>
            <a:off x="810000" y="447188"/>
            <a:ext cx="10571998" cy="970450"/>
          </a:xfrm>
        </p:spPr>
        <p:txBody>
          <a:bodyPr>
            <a:normAutofit/>
          </a:bodyPr>
          <a:lstStyle/>
          <a:p>
            <a:r>
              <a:rPr lang="en-GB" sz="3100" dirty="0"/>
              <a:t>Testing is crucial in application development.</a:t>
            </a:r>
          </a:p>
        </p:txBody>
      </p:sp>
      <p:sp>
        <p:nvSpPr>
          <p:cNvPr id="3" name="Content Placeholder 2">
            <a:extLst>
              <a:ext uri="{FF2B5EF4-FFF2-40B4-BE49-F238E27FC236}">
                <a16:creationId xmlns:a16="http://schemas.microsoft.com/office/drawing/2014/main" id="{9EDBB06A-80FC-0A0D-4202-6321D04E0EA0}"/>
              </a:ext>
            </a:extLst>
          </p:cNvPr>
          <p:cNvSpPr>
            <a:spLocks noGrp="1"/>
          </p:cNvSpPr>
          <p:nvPr>
            <p:ph idx="1"/>
          </p:nvPr>
        </p:nvSpPr>
        <p:spPr>
          <a:xfrm>
            <a:off x="818712" y="2413000"/>
            <a:ext cx="10563285" cy="1537898"/>
          </a:xfrm>
        </p:spPr>
        <p:txBody>
          <a:bodyPr>
            <a:normAutofit/>
          </a:bodyPr>
          <a:lstStyle/>
          <a:p>
            <a:r>
              <a:rPr lang="en-GB" dirty="0"/>
              <a:t>Emphasize the role of testing in maintaining code quality.</a:t>
            </a:r>
          </a:p>
          <a:p>
            <a:r>
              <a:rPr lang="en-GB" dirty="0"/>
              <a:t>Highlight testing as a practice to reduce bugs and improve user experience.</a:t>
            </a:r>
          </a:p>
        </p:txBody>
      </p:sp>
      <p:sp>
        <p:nvSpPr>
          <p:cNvPr id="4" name="Content Placeholder 2">
            <a:extLst>
              <a:ext uri="{FF2B5EF4-FFF2-40B4-BE49-F238E27FC236}">
                <a16:creationId xmlns:a16="http://schemas.microsoft.com/office/drawing/2014/main" id="{ADB42695-867E-185D-2501-C1E8761E3F7D}"/>
              </a:ext>
            </a:extLst>
          </p:cNvPr>
          <p:cNvSpPr txBox="1">
            <a:spLocks/>
          </p:cNvSpPr>
          <p:nvPr/>
        </p:nvSpPr>
        <p:spPr>
          <a:xfrm>
            <a:off x="818712" y="3859362"/>
            <a:ext cx="10563285" cy="23344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Testing is an indispensable aspect of software development, ensuring that the code not only works as intended but also maintains a high level of quality over time. It acts as a safeguard against regressions, where new changes inadvertently break existing functionality. By rigorously testing their applications, developers can significantly reduce the number of bugs that reach the end-users, thereby enhancing the overall user experience. This proactive approach to identifying and fixing issues before deployment is pivotal in building trust and reliability in the application.</a:t>
            </a:r>
          </a:p>
        </p:txBody>
      </p:sp>
    </p:spTree>
    <p:extLst>
      <p:ext uri="{BB962C8B-B14F-4D97-AF65-F5344CB8AC3E}">
        <p14:creationId xmlns:p14="http://schemas.microsoft.com/office/powerpoint/2010/main" val="3386705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3CB59DA-B54D-18FC-73DC-316087D59ABE}"/>
              </a:ext>
            </a:extLst>
          </p:cNvPr>
          <p:cNvSpPr>
            <a:spLocks noGrp="1"/>
          </p:cNvSpPr>
          <p:nvPr>
            <p:ph type="title"/>
          </p:nvPr>
        </p:nvSpPr>
        <p:spPr>
          <a:xfrm>
            <a:off x="451515" y="1734857"/>
            <a:ext cx="3765483" cy="3388287"/>
          </a:xfrm>
        </p:spPr>
        <p:txBody>
          <a:bodyPr anchor="ctr">
            <a:normAutofit/>
          </a:bodyPr>
          <a:lstStyle/>
          <a:p>
            <a:r>
              <a:rPr lang="en-US" dirty="0"/>
              <a:t>Part 4 – The What and How of Testing in React</a:t>
            </a:r>
            <a:endParaRPr lang="en-GB" dirty="0"/>
          </a:p>
        </p:txBody>
      </p:sp>
      <p:sp>
        <p:nvSpPr>
          <p:cNvPr id="3" name="Content Placeholder 2">
            <a:extLst>
              <a:ext uri="{FF2B5EF4-FFF2-40B4-BE49-F238E27FC236}">
                <a16:creationId xmlns:a16="http://schemas.microsoft.com/office/drawing/2014/main" id="{C494E422-D681-0F35-65AD-F007D5AECA54}"/>
              </a:ext>
            </a:extLst>
          </p:cNvPr>
          <p:cNvSpPr>
            <a:spLocks noGrp="1"/>
          </p:cNvSpPr>
          <p:nvPr>
            <p:ph idx="1"/>
          </p:nvPr>
        </p:nvSpPr>
        <p:spPr>
          <a:xfrm>
            <a:off x="6008068" y="978993"/>
            <a:ext cx="5365218" cy="4900014"/>
          </a:xfrm>
          <a:effectLst/>
        </p:spPr>
        <p:txBody>
          <a:bodyPr>
            <a:normAutofit/>
          </a:bodyPr>
          <a:lstStyle/>
          <a:p>
            <a:pPr>
              <a:buFont typeface="Arial" panose="020B0604020202020204" pitchFamily="34" charset="0"/>
              <a:buChar char="•"/>
            </a:pPr>
            <a:r>
              <a:rPr lang="en-GB" sz="1600" dirty="0"/>
              <a:t>Focus on testing parts of applications that render data.</a:t>
            </a:r>
          </a:p>
          <a:p>
            <a:pPr>
              <a:buFont typeface="Arial" panose="020B0604020202020204" pitchFamily="34" charset="0"/>
              <a:buChar char="•"/>
            </a:pPr>
            <a:r>
              <a:rPr lang="en-GB" sz="1600" dirty="0"/>
              <a:t>Different strategies for testing React apps, including snapshot testing and testing user interactions.</a:t>
            </a:r>
          </a:p>
          <a:p>
            <a:pPr>
              <a:buFont typeface="Arial" panose="020B0604020202020204" pitchFamily="34" charset="0"/>
              <a:buChar char="•"/>
            </a:pPr>
            <a:r>
              <a:rPr lang="en-GB" sz="1600" dirty="0"/>
              <a:t>Importance of mocking for testing components with dependencies.</a:t>
            </a:r>
          </a:p>
          <a:p>
            <a:pPr>
              <a:buFont typeface="Arial" panose="020B0604020202020204" pitchFamily="34" charset="0"/>
              <a:buChar char="•"/>
            </a:pPr>
            <a:r>
              <a:rPr lang="en-GB" sz="1600" dirty="0"/>
              <a:t>Discussion on testing hooks and routing within React apps.</a:t>
            </a:r>
          </a:p>
          <a:p>
            <a:pPr>
              <a:buFont typeface="Arial" panose="020B0604020202020204" pitchFamily="34" charset="0"/>
              <a:buChar char="•"/>
            </a:pPr>
            <a:r>
              <a:rPr lang="en-GB" sz="1600" dirty="0"/>
              <a:t>Emphasis on writing tests that resemble how software is used for increased confidence.</a:t>
            </a:r>
          </a:p>
        </p:txBody>
      </p:sp>
    </p:spTree>
    <p:extLst>
      <p:ext uri="{BB962C8B-B14F-4D97-AF65-F5344CB8AC3E}">
        <p14:creationId xmlns:p14="http://schemas.microsoft.com/office/powerpoint/2010/main" val="330383752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BAABD-7D7C-902B-1C66-E090D991B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15D15-66EC-229A-A13A-E93CE914F306}"/>
              </a:ext>
            </a:extLst>
          </p:cNvPr>
          <p:cNvSpPr>
            <a:spLocks noGrp="1"/>
          </p:cNvSpPr>
          <p:nvPr>
            <p:ph type="title"/>
          </p:nvPr>
        </p:nvSpPr>
        <p:spPr>
          <a:xfrm>
            <a:off x="810000" y="447188"/>
            <a:ext cx="10571998" cy="970450"/>
          </a:xfrm>
        </p:spPr>
        <p:txBody>
          <a:bodyPr>
            <a:noAutofit/>
          </a:bodyPr>
          <a:lstStyle/>
          <a:p>
            <a:r>
              <a:rPr lang="en-GB" sz="3100" b="1"/>
              <a:t>Focus on testing parts of applications that render data.</a:t>
            </a:r>
            <a:endParaRPr lang="en-GB" sz="3100" b="1" dirty="0"/>
          </a:p>
        </p:txBody>
      </p:sp>
      <p:sp>
        <p:nvSpPr>
          <p:cNvPr id="3" name="Content Placeholder 2">
            <a:extLst>
              <a:ext uri="{FF2B5EF4-FFF2-40B4-BE49-F238E27FC236}">
                <a16:creationId xmlns:a16="http://schemas.microsoft.com/office/drawing/2014/main" id="{12B8FBC2-FB85-0F8B-9B89-E5049BE5D24E}"/>
              </a:ext>
            </a:extLst>
          </p:cNvPr>
          <p:cNvSpPr>
            <a:spLocks noGrp="1"/>
          </p:cNvSpPr>
          <p:nvPr>
            <p:ph idx="1"/>
          </p:nvPr>
        </p:nvSpPr>
        <p:spPr>
          <a:xfrm>
            <a:off x="818712" y="2689445"/>
            <a:ext cx="10563285" cy="718389"/>
          </a:xfrm>
        </p:spPr>
        <p:txBody>
          <a:bodyPr>
            <a:normAutofit fontScale="92500" lnSpcReduction="10000"/>
          </a:bodyPr>
          <a:lstStyle/>
          <a:p>
            <a:r>
              <a:rPr lang="en-GB" dirty="0"/>
              <a:t>Identify components that directly interact with data for priority testing.</a:t>
            </a:r>
          </a:p>
          <a:p>
            <a:r>
              <a:rPr lang="en-GB" dirty="0"/>
              <a:t>Consider testing components for correct data handling and rendering.</a:t>
            </a:r>
          </a:p>
        </p:txBody>
      </p:sp>
      <p:sp>
        <p:nvSpPr>
          <p:cNvPr id="9" name="Content Placeholder 2">
            <a:extLst>
              <a:ext uri="{FF2B5EF4-FFF2-40B4-BE49-F238E27FC236}">
                <a16:creationId xmlns:a16="http://schemas.microsoft.com/office/drawing/2014/main" id="{81CBFDE7-4B6E-95D6-52B2-B6834C83DE47}"/>
              </a:ext>
            </a:extLst>
          </p:cNvPr>
          <p:cNvSpPr txBox="1">
            <a:spLocks/>
          </p:cNvSpPr>
          <p:nvPr/>
        </p:nvSpPr>
        <p:spPr>
          <a:xfrm>
            <a:off x="971112" y="3885602"/>
            <a:ext cx="10554573" cy="1798342"/>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In the context of React applications, particular emphasis should be placed on testing components that directly interact with and render data. These components are crucial as they often serve as the interface between the application's data layer and the user, making them pivotal for ensuring a correct and seamless user experience. Testing these components involves verifying both the integrity of the data they handle and their ability to correctly render that data under various conditions, thereby ensuring the application behaves as expected in real-world scenarios.</a:t>
            </a:r>
          </a:p>
        </p:txBody>
      </p:sp>
    </p:spTree>
    <p:extLst>
      <p:ext uri="{BB962C8B-B14F-4D97-AF65-F5344CB8AC3E}">
        <p14:creationId xmlns:p14="http://schemas.microsoft.com/office/powerpoint/2010/main" val="3679033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AFA2D-64C5-1CC4-2723-CDCB8DCCB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B67FB-EF67-1933-D5D6-15553242C721}"/>
              </a:ext>
            </a:extLst>
          </p:cNvPr>
          <p:cNvSpPr>
            <a:spLocks noGrp="1"/>
          </p:cNvSpPr>
          <p:nvPr>
            <p:ph type="title"/>
          </p:nvPr>
        </p:nvSpPr>
        <p:spPr>
          <a:xfrm>
            <a:off x="810000" y="447188"/>
            <a:ext cx="10571998" cy="970450"/>
          </a:xfrm>
        </p:spPr>
        <p:txBody>
          <a:bodyPr>
            <a:noAutofit/>
          </a:bodyPr>
          <a:lstStyle/>
          <a:p>
            <a:r>
              <a:rPr lang="en-GB" sz="3100" b="1"/>
              <a:t>Different strategies for testing React apps, including snapshot testing and testing user interactions.</a:t>
            </a:r>
            <a:endParaRPr lang="en-GB" sz="3100" b="1" dirty="0"/>
          </a:p>
        </p:txBody>
      </p:sp>
      <p:sp>
        <p:nvSpPr>
          <p:cNvPr id="3" name="Content Placeholder 2">
            <a:extLst>
              <a:ext uri="{FF2B5EF4-FFF2-40B4-BE49-F238E27FC236}">
                <a16:creationId xmlns:a16="http://schemas.microsoft.com/office/drawing/2014/main" id="{7C0F3FB1-CC96-D5EE-BC8D-0A83ADAA00C1}"/>
              </a:ext>
            </a:extLst>
          </p:cNvPr>
          <p:cNvSpPr>
            <a:spLocks noGrp="1"/>
          </p:cNvSpPr>
          <p:nvPr>
            <p:ph idx="1"/>
          </p:nvPr>
        </p:nvSpPr>
        <p:spPr>
          <a:xfrm>
            <a:off x="818712" y="2264141"/>
            <a:ext cx="10563285" cy="718389"/>
          </a:xfrm>
        </p:spPr>
        <p:txBody>
          <a:bodyPr>
            <a:normAutofit/>
          </a:bodyPr>
          <a:lstStyle/>
          <a:p>
            <a:r>
              <a:rPr lang="en-GB" dirty="0"/>
              <a:t>Two prevalent strategies for testing React applications include snapshot testing and testing user interactions.</a:t>
            </a:r>
          </a:p>
        </p:txBody>
      </p:sp>
      <p:sp>
        <p:nvSpPr>
          <p:cNvPr id="9" name="Content Placeholder 2">
            <a:extLst>
              <a:ext uri="{FF2B5EF4-FFF2-40B4-BE49-F238E27FC236}">
                <a16:creationId xmlns:a16="http://schemas.microsoft.com/office/drawing/2014/main" id="{85381DF2-E403-5828-F892-8A4180237339}"/>
              </a:ext>
            </a:extLst>
          </p:cNvPr>
          <p:cNvSpPr txBox="1">
            <a:spLocks/>
          </p:cNvSpPr>
          <p:nvPr/>
        </p:nvSpPr>
        <p:spPr>
          <a:xfrm>
            <a:off x="971112" y="2811713"/>
            <a:ext cx="10554573" cy="179834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b="1" dirty="0"/>
              <a:t>Snapshot Testing</a:t>
            </a:r>
            <a:r>
              <a:rPr lang="en-GB" dirty="0"/>
              <a:t>: This approach is used to capture the rendered output of components to ensure that the UI does not undergo unintended changes. Snapshot tests are particularly useful for components with a stable output, serving as a quick and effective way to detect regressions.</a:t>
            </a:r>
          </a:p>
        </p:txBody>
      </p:sp>
      <p:sp>
        <p:nvSpPr>
          <p:cNvPr id="4" name="Rectangle: Top Corners Rounded 3">
            <a:extLst>
              <a:ext uri="{FF2B5EF4-FFF2-40B4-BE49-F238E27FC236}">
                <a16:creationId xmlns:a16="http://schemas.microsoft.com/office/drawing/2014/main" id="{7976D8CB-EDBC-0830-4055-BB5503304663}"/>
              </a:ext>
            </a:extLst>
          </p:cNvPr>
          <p:cNvSpPr/>
          <p:nvPr/>
        </p:nvSpPr>
        <p:spPr>
          <a:xfrm>
            <a:off x="1088338" y="4610055"/>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C9345140-CA4C-1DEE-53D2-4AACA2B4054D}"/>
              </a:ext>
            </a:extLst>
          </p:cNvPr>
          <p:cNvSpPr/>
          <p:nvPr/>
        </p:nvSpPr>
        <p:spPr>
          <a:xfrm rot="10800000">
            <a:off x="1088336" y="4979384"/>
            <a:ext cx="9512442" cy="1258196"/>
          </a:xfrm>
          <a:prstGeom prst="round2SameRect">
            <a:avLst>
              <a:gd name="adj1" fmla="val 463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
            <a:extLst>
              <a:ext uri="{FF2B5EF4-FFF2-40B4-BE49-F238E27FC236}">
                <a16:creationId xmlns:a16="http://schemas.microsoft.com/office/drawing/2014/main" id="{0394507E-D75A-36DE-75FF-0627193CCCE3}"/>
              </a:ext>
            </a:extLst>
          </p:cNvPr>
          <p:cNvSpPr>
            <a:spLocks noChangeArrowheads="1"/>
          </p:cNvSpPr>
          <p:nvPr/>
        </p:nvSpPr>
        <p:spPr bwMode="auto">
          <a:xfrm>
            <a:off x="1205296" y="4671611"/>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2" name="Rectangle 5">
            <a:extLst>
              <a:ext uri="{FF2B5EF4-FFF2-40B4-BE49-F238E27FC236}">
                <a16:creationId xmlns:a16="http://schemas.microsoft.com/office/drawing/2014/main" id="{7D63BD39-F3D3-CD8B-0330-683D83A09156}"/>
              </a:ext>
            </a:extLst>
          </p:cNvPr>
          <p:cNvSpPr>
            <a:spLocks noChangeArrowheads="1"/>
          </p:cNvSpPr>
          <p:nvPr/>
        </p:nvSpPr>
        <p:spPr bwMode="auto">
          <a:xfrm>
            <a:off x="1205296" y="5040939"/>
            <a:ext cx="64008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it('matches the snapshot', () =&gt; {</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a:t>
            </a:r>
            <a:r>
              <a:rPr lang="en-GB" altLang="en-US" sz="1400" dirty="0" err="1">
                <a:latin typeface="Courier New" panose="02070309020205020404" pitchFamily="49" charset="0"/>
                <a:cs typeface="Courier New" panose="02070309020205020404" pitchFamily="49" charset="0"/>
              </a:rPr>
              <a:t>const</a:t>
            </a:r>
            <a:r>
              <a:rPr lang="en-GB" altLang="en-US" sz="1400" dirty="0">
                <a:latin typeface="Courier New" panose="02070309020205020404" pitchFamily="49" charset="0"/>
                <a:cs typeface="Courier New" panose="02070309020205020404" pitchFamily="49" charset="0"/>
              </a:rPr>
              <a:t> component = </a:t>
            </a:r>
            <a:r>
              <a:rPr lang="en-GB" altLang="en-US" sz="1400" dirty="0" err="1">
                <a:latin typeface="Courier New" panose="02070309020205020404" pitchFamily="49" charset="0"/>
                <a:cs typeface="Courier New" panose="02070309020205020404" pitchFamily="49" charset="0"/>
              </a:rPr>
              <a:t>renderer.create</a:t>
            </a:r>
            <a:r>
              <a:rPr lang="en-GB" altLang="en-US" sz="1400" dirty="0">
                <a:latin typeface="Courier New" panose="02070309020205020404" pitchFamily="49" charset="0"/>
                <a:cs typeface="Courier New" panose="02070309020205020404" pitchFamily="49" charset="0"/>
              </a:rPr>
              <a:t>(&lt;</a:t>
            </a:r>
            <a:r>
              <a:rPr lang="en-GB" altLang="en-US" sz="1400" dirty="0" err="1">
                <a:latin typeface="Courier New" panose="02070309020205020404" pitchFamily="49" charset="0"/>
                <a:cs typeface="Courier New" panose="02070309020205020404" pitchFamily="49" charset="0"/>
              </a:rPr>
              <a:t>MyComponent</a:t>
            </a:r>
            <a:r>
              <a:rPr lang="en-GB" altLang="en-US" sz="1400" dirty="0">
                <a:latin typeface="Courier New" panose="02070309020205020404" pitchFamily="49" charset="0"/>
                <a:cs typeface="Courier New" panose="02070309020205020404" pitchFamily="49" charset="0"/>
              </a:rPr>
              <a:t> /&gt;);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let tree = </a:t>
            </a:r>
            <a:r>
              <a:rPr lang="en-GB" altLang="en-US" sz="1400" dirty="0" err="1">
                <a:latin typeface="Courier New" panose="02070309020205020404" pitchFamily="49" charset="0"/>
                <a:cs typeface="Courier New" panose="02070309020205020404" pitchFamily="49" charset="0"/>
              </a:rPr>
              <a:t>component.toJSON</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expect(tree).</a:t>
            </a:r>
            <a:r>
              <a:rPr lang="en-GB" altLang="en-US" sz="1400" dirty="0" err="1">
                <a:latin typeface="Courier New" panose="02070309020205020404" pitchFamily="49" charset="0"/>
                <a:cs typeface="Courier New" panose="02070309020205020404" pitchFamily="49" charset="0"/>
              </a:rPr>
              <a:t>toMatchSnapshot</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5764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CCB54-3CB7-9926-CC92-682B9617A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DBE34-C82D-8DA9-A163-681938040A94}"/>
              </a:ext>
            </a:extLst>
          </p:cNvPr>
          <p:cNvSpPr>
            <a:spLocks noGrp="1"/>
          </p:cNvSpPr>
          <p:nvPr>
            <p:ph type="title"/>
          </p:nvPr>
        </p:nvSpPr>
        <p:spPr>
          <a:xfrm>
            <a:off x="810000" y="447188"/>
            <a:ext cx="10571998" cy="970450"/>
          </a:xfrm>
        </p:spPr>
        <p:txBody>
          <a:bodyPr>
            <a:noAutofit/>
          </a:bodyPr>
          <a:lstStyle/>
          <a:p>
            <a:r>
              <a:rPr lang="en-GB" sz="3100" b="1" dirty="0"/>
              <a:t>Different strategies for testing React apps, including snapshot testing and testing user interactions. - </a:t>
            </a:r>
            <a:r>
              <a:rPr lang="en-GB" sz="3100" b="1" dirty="0" err="1"/>
              <a:t>contd</a:t>
            </a:r>
            <a:endParaRPr lang="en-GB" sz="3100" b="1" dirty="0"/>
          </a:p>
        </p:txBody>
      </p:sp>
      <p:sp>
        <p:nvSpPr>
          <p:cNvPr id="9" name="Content Placeholder 2">
            <a:extLst>
              <a:ext uri="{FF2B5EF4-FFF2-40B4-BE49-F238E27FC236}">
                <a16:creationId xmlns:a16="http://schemas.microsoft.com/office/drawing/2014/main" id="{D3587A64-BB00-F380-C934-252F7F386721}"/>
              </a:ext>
            </a:extLst>
          </p:cNvPr>
          <p:cNvSpPr txBox="1">
            <a:spLocks/>
          </p:cNvSpPr>
          <p:nvPr/>
        </p:nvSpPr>
        <p:spPr>
          <a:xfrm>
            <a:off x="971112" y="2556523"/>
            <a:ext cx="10554573" cy="12581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b="1" dirty="0"/>
              <a:t>User Interactions</a:t>
            </a:r>
            <a:r>
              <a:rPr lang="en-GB" dirty="0"/>
              <a:t>: Testing user interactions involves simulating actions such as clicks, inputs, and other user events to verify that components respond as expected. This method is crucial for ensuring that the interactive elements of an application are reliable and user-friendly.</a:t>
            </a:r>
          </a:p>
        </p:txBody>
      </p:sp>
      <p:sp>
        <p:nvSpPr>
          <p:cNvPr id="4" name="Rectangle: Top Corners Rounded 3">
            <a:extLst>
              <a:ext uri="{FF2B5EF4-FFF2-40B4-BE49-F238E27FC236}">
                <a16:creationId xmlns:a16="http://schemas.microsoft.com/office/drawing/2014/main" id="{66984D5F-0D43-BC50-6E97-2D34278454C5}"/>
              </a:ext>
            </a:extLst>
          </p:cNvPr>
          <p:cNvSpPr/>
          <p:nvPr/>
        </p:nvSpPr>
        <p:spPr>
          <a:xfrm>
            <a:off x="1088338" y="4184751"/>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7B468672-CB50-A35E-ED00-C6D5FA4067A6}"/>
              </a:ext>
            </a:extLst>
          </p:cNvPr>
          <p:cNvSpPr/>
          <p:nvPr/>
        </p:nvSpPr>
        <p:spPr>
          <a:xfrm rot="10800000">
            <a:off x="1088337" y="4539560"/>
            <a:ext cx="9512442" cy="1445948"/>
          </a:xfrm>
          <a:prstGeom prst="round2SameRect">
            <a:avLst>
              <a:gd name="adj1" fmla="val 463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
            <a:extLst>
              <a:ext uri="{FF2B5EF4-FFF2-40B4-BE49-F238E27FC236}">
                <a16:creationId xmlns:a16="http://schemas.microsoft.com/office/drawing/2014/main" id="{C5BB2A71-E6BE-A535-9A3A-780ACD2119ED}"/>
              </a:ext>
            </a:extLst>
          </p:cNvPr>
          <p:cNvSpPr>
            <a:spLocks noChangeArrowheads="1"/>
          </p:cNvSpPr>
          <p:nvPr/>
        </p:nvSpPr>
        <p:spPr bwMode="auto">
          <a:xfrm>
            <a:off x="1205296" y="4246307"/>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2" name="Rectangle 5">
            <a:extLst>
              <a:ext uri="{FF2B5EF4-FFF2-40B4-BE49-F238E27FC236}">
                <a16:creationId xmlns:a16="http://schemas.microsoft.com/office/drawing/2014/main" id="{21096122-E209-47CE-1DB5-889A9FBB748A}"/>
              </a:ext>
            </a:extLst>
          </p:cNvPr>
          <p:cNvSpPr>
            <a:spLocks noChangeArrowheads="1"/>
          </p:cNvSpPr>
          <p:nvPr/>
        </p:nvSpPr>
        <p:spPr bwMode="auto">
          <a:xfrm>
            <a:off x="1205296" y="4601115"/>
            <a:ext cx="6400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it('calls </a:t>
            </a:r>
            <a:r>
              <a:rPr lang="en-GB" altLang="en-US" sz="1400" dirty="0" err="1">
                <a:latin typeface="Courier New" panose="02070309020205020404" pitchFamily="49" charset="0"/>
                <a:cs typeface="Courier New" panose="02070309020205020404" pitchFamily="49" charset="0"/>
              </a:rPr>
              <a:t>onClick</a:t>
            </a:r>
            <a:r>
              <a:rPr lang="en-GB" altLang="en-US" sz="1400" dirty="0">
                <a:latin typeface="Courier New" panose="02070309020205020404" pitchFamily="49" charset="0"/>
                <a:cs typeface="Courier New" panose="02070309020205020404" pitchFamily="49" charset="0"/>
              </a:rPr>
              <a:t> handler', () =&gt; {</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a:t>
            </a:r>
            <a:r>
              <a:rPr lang="en-GB" altLang="en-US" sz="1400" dirty="0" err="1">
                <a:latin typeface="Courier New" panose="02070309020205020404" pitchFamily="49" charset="0"/>
                <a:cs typeface="Courier New" panose="02070309020205020404" pitchFamily="49" charset="0"/>
              </a:rPr>
              <a:t>const</a:t>
            </a:r>
            <a:r>
              <a:rPr lang="en-GB" altLang="en-US" sz="1400" dirty="0">
                <a:latin typeface="Courier New" panose="02070309020205020404" pitchFamily="49" charset="0"/>
                <a:cs typeface="Courier New" panose="02070309020205020404" pitchFamily="49" charset="0"/>
              </a:rPr>
              <a:t> </a:t>
            </a:r>
            <a:r>
              <a:rPr lang="en-GB" altLang="en-US" sz="1400" dirty="0" err="1">
                <a:latin typeface="Courier New" panose="02070309020205020404" pitchFamily="49" charset="0"/>
                <a:cs typeface="Courier New" panose="02070309020205020404" pitchFamily="49" charset="0"/>
              </a:rPr>
              <a:t>onClick</a:t>
            </a:r>
            <a:r>
              <a:rPr lang="en-GB" altLang="en-US" sz="1400" dirty="0">
                <a:latin typeface="Courier New" panose="02070309020205020404" pitchFamily="49" charset="0"/>
                <a:cs typeface="Courier New" panose="02070309020205020404" pitchFamily="49" charset="0"/>
              </a:rPr>
              <a:t> = </a:t>
            </a:r>
            <a:r>
              <a:rPr lang="en-GB" altLang="en-US" sz="1400" dirty="0" err="1">
                <a:latin typeface="Courier New" panose="02070309020205020404" pitchFamily="49" charset="0"/>
                <a:cs typeface="Courier New" panose="02070309020205020404" pitchFamily="49" charset="0"/>
              </a:rPr>
              <a:t>jest.fn</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render(&lt;Button </a:t>
            </a:r>
            <a:r>
              <a:rPr lang="en-GB" altLang="en-US" sz="1400" dirty="0" err="1">
                <a:latin typeface="Courier New" panose="02070309020205020404" pitchFamily="49" charset="0"/>
                <a:cs typeface="Courier New" panose="02070309020205020404" pitchFamily="49" charset="0"/>
              </a:rPr>
              <a:t>onClick</a:t>
            </a:r>
            <a:r>
              <a:rPr lang="en-GB" altLang="en-US" sz="1400" dirty="0">
                <a:latin typeface="Courier New" panose="02070309020205020404" pitchFamily="49" charset="0"/>
                <a:cs typeface="Courier New" panose="02070309020205020404" pitchFamily="49" charset="0"/>
              </a:rPr>
              <a:t>={</a:t>
            </a:r>
            <a:r>
              <a:rPr lang="en-GB" altLang="en-US" sz="1400" dirty="0" err="1">
                <a:latin typeface="Courier New" panose="02070309020205020404" pitchFamily="49" charset="0"/>
                <a:cs typeface="Courier New" panose="02070309020205020404" pitchFamily="49" charset="0"/>
              </a:rPr>
              <a:t>onClick</a:t>
            </a:r>
            <a:r>
              <a:rPr lang="en-GB" altLang="en-US" sz="1400" dirty="0">
                <a:latin typeface="Courier New" panose="02070309020205020404" pitchFamily="49" charset="0"/>
                <a:cs typeface="Courier New" panose="02070309020205020404" pitchFamily="49" charset="0"/>
              </a:rPr>
              <a:t>}&gt;Click me&lt;/Button&gt;);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a:t>
            </a:r>
            <a:r>
              <a:rPr lang="en-GB" altLang="en-US" sz="1400" dirty="0" err="1">
                <a:latin typeface="Courier New" panose="02070309020205020404" pitchFamily="49" charset="0"/>
                <a:cs typeface="Courier New" panose="02070309020205020404" pitchFamily="49" charset="0"/>
              </a:rPr>
              <a:t>userEvent.click</a:t>
            </a:r>
            <a:r>
              <a:rPr lang="en-GB" altLang="en-US" sz="1400" dirty="0">
                <a:latin typeface="Courier New" panose="02070309020205020404" pitchFamily="49" charset="0"/>
                <a:cs typeface="Courier New" panose="02070309020205020404" pitchFamily="49" charset="0"/>
              </a:rPr>
              <a:t>(</a:t>
            </a:r>
            <a:r>
              <a:rPr lang="en-GB" altLang="en-US" sz="1400" dirty="0" err="1">
                <a:latin typeface="Courier New" panose="02070309020205020404" pitchFamily="49" charset="0"/>
                <a:cs typeface="Courier New" panose="02070309020205020404" pitchFamily="49" charset="0"/>
              </a:rPr>
              <a:t>screen.getByText</a:t>
            </a:r>
            <a:r>
              <a:rPr lang="en-GB" altLang="en-US" sz="1400" dirty="0">
                <a:latin typeface="Courier New" panose="02070309020205020404" pitchFamily="49" charset="0"/>
                <a:cs typeface="Courier New" panose="02070309020205020404" pitchFamily="49" charset="0"/>
              </a:rPr>
              <a:t>(/click me/</a:t>
            </a:r>
            <a:r>
              <a:rPr lang="en-GB" altLang="en-US" sz="1400" dirty="0" err="1">
                <a:latin typeface="Courier New" panose="02070309020205020404" pitchFamily="49" charset="0"/>
                <a:cs typeface="Courier New" panose="02070309020205020404" pitchFamily="49" charset="0"/>
              </a:rPr>
              <a:t>i</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expect(</a:t>
            </a:r>
            <a:r>
              <a:rPr lang="en-GB" altLang="en-US" sz="1400" dirty="0" err="1">
                <a:latin typeface="Courier New" panose="02070309020205020404" pitchFamily="49" charset="0"/>
                <a:cs typeface="Courier New" panose="02070309020205020404" pitchFamily="49" charset="0"/>
              </a:rPr>
              <a:t>onClick</a:t>
            </a:r>
            <a:r>
              <a:rPr lang="en-GB" altLang="en-US" sz="1400" dirty="0">
                <a:latin typeface="Courier New" panose="02070309020205020404" pitchFamily="49" charset="0"/>
                <a:cs typeface="Courier New" panose="02070309020205020404" pitchFamily="49" charset="0"/>
              </a:rPr>
              <a:t>).</a:t>
            </a:r>
            <a:r>
              <a:rPr lang="en-GB" altLang="en-US" sz="1400" dirty="0" err="1">
                <a:latin typeface="Courier New" panose="02070309020205020404" pitchFamily="49" charset="0"/>
                <a:cs typeface="Courier New" panose="02070309020205020404" pitchFamily="49" charset="0"/>
              </a:rPr>
              <a:t>toHaveBeenCalledTimes</a:t>
            </a:r>
            <a:r>
              <a:rPr lang="en-GB" altLang="en-US" sz="1400" dirty="0">
                <a:latin typeface="Courier New" panose="02070309020205020404" pitchFamily="49" charset="0"/>
                <a:cs typeface="Courier New" panose="02070309020205020404" pitchFamily="49" charset="0"/>
              </a:rPr>
              <a:t>(1);</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5603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15B96-3A04-9E79-778B-789B5186E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154999-AEDD-DEB3-A6CC-CD6DB6870355}"/>
              </a:ext>
            </a:extLst>
          </p:cNvPr>
          <p:cNvSpPr>
            <a:spLocks noGrp="1"/>
          </p:cNvSpPr>
          <p:nvPr>
            <p:ph type="title"/>
          </p:nvPr>
        </p:nvSpPr>
        <p:spPr>
          <a:xfrm>
            <a:off x="810000" y="447188"/>
            <a:ext cx="10571998" cy="970450"/>
          </a:xfrm>
        </p:spPr>
        <p:txBody>
          <a:bodyPr>
            <a:noAutofit/>
          </a:bodyPr>
          <a:lstStyle/>
          <a:p>
            <a:r>
              <a:rPr lang="en-GB" sz="3100" b="1"/>
              <a:t>Importance of mocking for testing components with dependencies.</a:t>
            </a:r>
            <a:endParaRPr lang="en-GB" sz="3100" b="1" dirty="0"/>
          </a:p>
        </p:txBody>
      </p:sp>
      <p:sp>
        <p:nvSpPr>
          <p:cNvPr id="3" name="Content Placeholder 2">
            <a:extLst>
              <a:ext uri="{FF2B5EF4-FFF2-40B4-BE49-F238E27FC236}">
                <a16:creationId xmlns:a16="http://schemas.microsoft.com/office/drawing/2014/main" id="{F52391D1-A4A4-7C32-D0BB-F0A33EA7ADA5}"/>
              </a:ext>
            </a:extLst>
          </p:cNvPr>
          <p:cNvSpPr>
            <a:spLocks noGrp="1"/>
          </p:cNvSpPr>
          <p:nvPr>
            <p:ph idx="1"/>
          </p:nvPr>
        </p:nvSpPr>
        <p:spPr>
          <a:xfrm>
            <a:off x="818712" y="2689445"/>
            <a:ext cx="10563285" cy="718389"/>
          </a:xfrm>
        </p:spPr>
        <p:txBody>
          <a:bodyPr>
            <a:normAutofit fontScale="85000" lnSpcReduction="10000"/>
          </a:bodyPr>
          <a:lstStyle/>
          <a:p>
            <a:r>
              <a:rPr lang="en-GB" dirty="0"/>
              <a:t>Utilize mocking to simulate external dependencies, ensuring components can be tested in isolation.</a:t>
            </a:r>
          </a:p>
          <a:p>
            <a:r>
              <a:rPr lang="en-GB" dirty="0"/>
              <a:t>Discuss strategies for mocking APIs, components, and functions.</a:t>
            </a:r>
          </a:p>
        </p:txBody>
      </p:sp>
      <p:sp>
        <p:nvSpPr>
          <p:cNvPr id="9" name="Content Placeholder 2">
            <a:extLst>
              <a:ext uri="{FF2B5EF4-FFF2-40B4-BE49-F238E27FC236}">
                <a16:creationId xmlns:a16="http://schemas.microsoft.com/office/drawing/2014/main" id="{29F0A910-780D-354C-8965-0BEE76D1A310}"/>
              </a:ext>
            </a:extLst>
          </p:cNvPr>
          <p:cNvSpPr txBox="1">
            <a:spLocks/>
          </p:cNvSpPr>
          <p:nvPr/>
        </p:nvSpPr>
        <p:spPr>
          <a:xfrm>
            <a:off x="971112" y="3317349"/>
            <a:ext cx="10554573" cy="292395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Mocking plays a pivotal role in testing React components, particularly those with external dependencies. By simulating the behaviour of dependencies, such as APIs, other components, or functions, mocking allows for components to be tested in isolation from the rest of the system. This isolation is key to pinpointing issues and ensuring that each component functions correctly within the application.</a:t>
            </a:r>
          </a:p>
          <a:p>
            <a:pPr marL="0" indent="0">
              <a:buNone/>
            </a:pPr>
            <a:r>
              <a:rPr lang="en-GB" b="1" dirty="0"/>
              <a:t>Strategies for Mocking</a:t>
            </a:r>
            <a:r>
              <a:rPr lang="en-GB" dirty="0"/>
              <a:t>: For APIs, tools like </a:t>
            </a:r>
            <a:r>
              <a:rPr lang="en-GB" dirty="0" err="1"/>
              <a:t>jest.mock</a:t>
            </a:r>
            <a:r>
              <a:rPr lang="en-GB" dirty="0"/>
              <a:t> can intercept and simulate API calls. When dealing with child components or functions, jest functions (</a:t>
            </a:r>
            <a:r>
              <a:rPr lang="en-GB" dirty="0" err="1"/>
              <a:t>jest.fn</a:t>
            </a:r>
            <a:r>
              <a:rPr lang="en-GB" dirty="0"/>
              <a:t>()) can be used to monitor interactions and enforce specific </a:t>
            </a:r>
            <a:r>
              <a:rPr lang="en-GB" dirty="0" err="1"/>
              <a:t>behaviors</a:t>
            </a:r>
            <a:r>
              <a:rPr lang="en-GB" dirty="0"/>
              <a:t> during tests.</a:t>
            </a:r>
          </a:p>
        </p:txBody>
      </p:sp>
    </p:spTree>
    <p:extLst>
      <p:ext uri="{BB962C8B-B14F-4D97-AF65-F5344CB8AC3E}">
        <p14:creationId xmlns:p14="http://schemas.microsoft.com/office/powerpoint/2010/main" val="2720344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61756-C065-40E5-C3E8-F1604812D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1F737-FCAF-5655-E59C-4C9B7513A579}"/>
              </a:ext>
            </a:extLst>
          </p:cNvPr>
          <p:cNvSpPr>
            <a:spLocks noGrp="1"/>
          </p:cNvSpPr>
          <p:nvPr>
            <p:ph type="title"/>
          </p:nvPr>
        </p:nvSpPr>
        <p:spPr>
          <a:xfrm>
            <a:off x="810000" y="447188"/>
            <a:ext cx="10571998" cy="970450"/>
          </a:xfrm>
        </p:spPr>
        <p:txBody>
          <a:bodyPr>
            <a:noAutofit/>
          </a:bodyPr>
          <a:lstStyle/>
          <a:p>
            <a:r>
              <a:rPr lang="en-GB" sz="3100" b="1"/>
              <a:t>Discussion on testing hooks and routing within React apps.</a:t>
            </a:r>
            <a:endParaRPr lang="en-GB" sz="3100" b="1" dirty="0"/>
          </a:p>
        </p:txBody>
      </p:sp>
      <p:sp>
        <p:nvSpPr>
          <p:cNvPr id="3" name="Content Placeholder 2">
            <a:extLst>
              <a:ext uri="{FF2B5EF4-FFF2-40B4-BE49-F238E27FC236}">
                <a16:creationId xmlns:a16="http://schemas.microsoft.com/office/drawing/2014/main" id="{14350349-2F35-505C-13CD-ACE0A07131F7}"/>
              </a:ext>
            </a:extLst>
          </p:cNvPr>
          <p:cNvSpPr>
            <a:spLocks noGrp="1"/>
          </p:cNvSpPr>
          <p:nvPr>
            <p:ph idx="1"/>
          </p:nvPr>
        </p:nvSpPr>
        <p:spPr>
          <a:xfrm>
            <a:off x="818712" y="2689445"/>
            <a:ext cx="10563285" cy="718389"/>
          </a:xfrm>
        </p:spPr>
        <p:txBody>
          <a:bodyPr>
            <a:normAutofit/>
          </a:bodyPr>
          <a:lstStyle/>
          <a:p>
            <a:r>
              <a:rPr lang="en-GB" dirty="0"/>
              <a:t>Testing within React applications extends beyond components to include hooks and routing</a:t>
            </a:r>
          </a:p>
        </p:txBody>
      </p:sp>
      <p:sp>
        <p:nvSpPr>
          <p:cNvPr id="9" name="Content Placeholder 2">
            <a:extLst>
              <a:ext uri="{FF2B5EF4-FFF2-40B4-BE49-F238E27FC236}">
                <a16:creationId xmlns:a16="http://schemas.microsoft.com/office/drawing/2014/main" id="{6C0496BA-A605-C46D-5DBB-58415A9177CD}"/>
              </a:ext>
            </a:extLst>
          </p:cNvPr>
          <p:cNvSpPr txBox="1">
            <a:spLocks/>
          </p:cNvSpPr>
          <p:nvPr/>
        </p:nvSpPr>
        <p:spPr>
          <a:xfrm>
            <a:off x="971112" y="3317350"/>
            <a:ext cx="10554573" cy="136229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b="1" dirty="0"/>
              <a:t>Hooks</a:t>
            </a:r>
            <a:r>
              <a:rPr lang="en-GB" dirty="0"/>
              <a:t>: When testing custom hooks, particularly those that manage state or side effects, it's important to focus on verifying that the hooks behave as expected. Tools like @testing-library/react-hooks can be employed to render hooks in isolation and assert their outcomes.</a:t>
            </a:r>
          </a:p>
        </p:txBody>
      </p:sp>
      <p:sp>
        <p:nvSpPr>
          <p:cNvPr id="7" name="Rectangle: Top Corners Rounded 6">
            <a:extLst>
              <a:ext uri="{FF2B5EF4-FFF2-40B4-BE49-F238E27FC236}">
                <a16:creationId xmlns:a16="http://schemas.microsoft.com/office/drawing/2014/main" id="{12570801-5D50-073B-27AC-4880B767BF14}"/>
              </a:ext>
            </a:extLst>
          </p:cNvPr>
          <p:cNvSpPr/>
          <p:nvPr/>
        </p:nvSpPr>
        <p:spPr>
          <a:xfrm>
            <a:off x="1088338" y="4631318"/>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Top Corners Rounded 7">
            <a:extLst>
              <a:ext uri="{FF2B5EF4-FFF2-40B4-BE49-F238E27FC236}">
                <a16:creationId xmlns:a16="http://schemas.microsoft.com/office/drawing/2014/main" id="{16D03DD4-ED74-C249-20A0-139070EA3578}"/>
              </a:ext>
            </a:extLst>
          </p:cNvPr>
          <p:cNvSpPr/>
          <p:nvPr/>
        </p:nvSpPr>
        <p:spPr>
          <a:xfrm rot="10800000">
            <a:off x="1088337" y="4986127"/>
            <a:ext cx="9512442" cy="1148859"/>
          </a:xfrm>
          <a:prstGeom prst="round2SameRect">
            <a:avLst>
              <a:gd name="adj1" fmla="val 463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72ABC0FB-9826-AEB7-8E17-673906090050}"/>
              </a:ext>
            </a:extLst>
          </p:cNvPr>
          <p:cNvSpPr>
            <a:spLocks noChangeArrowheads="1"/>
          </p:cNvSpPr>
          <p:nvPr/>
        </p:nvSpPr>
        <p:spPr bwMode="auto">
          <a:xfrm>
            <a:off x="1205296" y="4692874"/>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1" name="Rectangle 5">
            <a:extLst>
              <a:ext uri="{FF2B5EF4-FFF2-40B4-BE49-F238E27FC236}">
                <a16:creationId xmlns:a16="http://schemas.microsoft.com/office/drawing/2014/main" id="{81BCCA2D-7ECF-4CA7-8726-A0BE83BE6E3B}"/>
              </a:ext>
            </a:extLst>
          </p:cNvPr>
          <p:cNvSpPr>
            <a:spLocks noChangeArrowheads="1"/>
          </p:cNvSpPr>
          <p:nvPr/>
        </p:nvSpPr>
        <p:spPr bwMode="auto">
          <a:xfrm>
            <a:off x="1205296" y="5047682"/>
            <a:ext cx="6400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it('uses custom hook', () =&gt; {</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a:t>
            </a:r>
            <a:r>
              <a:rPr lang="en-GB" altLang="en-US" sz="1400" dirty="0" err="1">
                <a:latin typeface="Courier New" panose="02070309020205020404" pitchFamily="49" charset="0"/>
                <a:cs typeface="Courier New" panose="02070309020205020404" pitchFamily="49" charset="0"/>
              </a:rPr>
              <a:t>const</a:t>
            </a:r>
            <a:r>
              <a:rPr lang="en-GB" altLang="en-US" sz="1400" dirty="0">
                <a:latin typeface="Courier New" panose="02070309020205020404" pitchFamily="49" charset="0"/>
                <a:cs typeface="Courier New" panose="02070309020205020404" pitchFamily="49" charset="0"/>
              </a:rPr>
              <a:t> { result } = </a:t>
            </a:r>
            <a:r>
              <a:rPr lang="en-GB" altLang="en-US" sz="1400" dirty="0" err="1">
                <a:latin typeface="Courier New" panose="02070309020205020404" pitchFamily="49" charset="0"/>
                <a:cs typeface="Courier New" panose="02070309020205020404" pitchFamily="49" charset="0"/>
              </a:rPr>
              <a:t>renderHook</a:t>
            </a:r>
            <a:r>
              <a:rPr lang="en-GB" altLang="en-US" sz="1400" dirty="0">
                <a:latin typeface="Courier New" panose="02070309020205020404" pitchFamily="49" charset="0"/>
                <a:cs typeface="Courier New" panose="02070309020205020404" pitchFamily="49" charset="0"/>
              </a:rPr>
              <a:t>(() =&gt; </a:t>
            </a:r>
            <a:r>
              <a:rPr lang="en-GB" altLang="en-US" sz="1400" dirty="0" err="1">
                <a:latin typeface="Courier New" panose="02070309020205020404" pitchFamily="49" charset="0"/>
                <a:cs typeface="Courier New" panose="02070309020205020404" pitchFamily="49" charset="0"/>
              </a:rPr>
              <a:t>useCustomHook</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expect(</a:t>
            </a:r>
            <a:r>
              <a:rPr lang="en-GB" altLang="en-US" sz="1400" dirty="0" err="1">
                <a:latin typeface="Courier New" panose="02070309020205020404" pitchFamily="49" charset="0"/>
                <a:cs typeface="Courier New" panose="02070309020205020404" pitchFamily="49" charset="0"/>
              </a:rPr>
              <a:t>result.current.someValue</a:t>
            </a:r>
            <a:r>
              <a:rPr lang="en-GB" altLang="en-US" sz="1400" dirty="0">
                <a:latin typeface="Courier New" panose="02070309020205020404" pitchFamily="49" charset="0"/>
                <a:cs typeface="Courier New" panose="02070309020205020404" pitchFamily="49" charset="0"/>
              </a:rPr>
              <a:t>).</a:t>
            </a:r>
            <a:r>
              <a:rPr lang="en-GB" altLang="en-US" sz="1400" dirty="0" err="1">
                <a:latin typeface="Courier New" panose="02070309020205020404" pitchFamily="49" charset="0"/>
                <a:cs typeface="Courier New" panose="02070309020205020404" pitchFamily="49" charset="0"/>
              </a:rPr>
              <a:t>toBe</a:t>
            </a:r>
            <a:r>
              <a:rPr lang="en-GB" altLang="en-US" sz="1400" dirty="0">
                <a:latin typeface="Courier New" panose="02070309020205020404" pitchFamily="49" charset="0"/>
                <a:cs typeface="Courier New" panose="02070309020205020404" pitchFamily="49" charset="0"/>
              </a:rPr>
              <a:t>(</a:t>
            </a:r>
            <a:r>
              <a:rPr lang="en-GB" altLang="en-US" sz="1400" dirty="0" err="1">
                <a:latin typeface="Courier New" panose="02070309020205020404" pitchFamily="49" charset="0"/>
                <a:cs typeface="Courier New" panose="02070309020205020404" pitchFamily="49" charset="0"/>
              </a:rPr>
              <a:t>expectedValue</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866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ECC15-455B-6A41-6248-14BD4C2E38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F8EE1-C65F-61BC-3124-45A4D95A0E6C}"/>
              </a:ext>
            </a:extLst>
          </p:cNvPr>
          <p:cNvSpPr>
            <a:spLocks noGrp="1"/>
          </p:cNvSpPr>
          <p:nvPr>
            <p:ph type="title"/>
          </p:nvPr>
        </p:nvSpPr>
        <p:spPr>
          <a:xfrm>
            <a:off x="810000" y="447188"/>
            <a:ext cx="10571998" cy="970450"/>
          </a:xfrm>
        </p:spPr>
        <p:txBody>
          <a:bodyPr>
            <a:noAutofit/>
          </a:bodyPr>
          <a:lstStyle/>
          <a:p>
            <a:r>
              <a:rPr lang="en-GB" sz="3100" b="1" dirty="0"/>
              <a:t>Discussion on testing hooks and routing within React apps. - continued</a:t>
            </a:r>
          </a:p>
        </p:txBody>
      </p:sp>
      <p:sp>
        <p:nvSpPr>
          <p:cNvPr id="9" name="Content Placeholder 2">
            <a:extLst>
              <a:ext uri="{FF2B5EF4-FFF2-40B4-BE49-F238E27FC236}">
                <a16:creationId xmlns:a16="http://schemas.microsoft.com/office/drawing/2014/main" id="{0E102CA0-7438-8AF8-6995-49EDD1E3F428}"/>
              </a:ext>
            </a:extLst>
          </p:cNvPr>
          <p:cNvSpPr txBox="1">
            <a:spLocks/>
          </p:cNvSpPr>
          <p:nvPr/>
        </p:nvSpPr>
        <p:spPr>
          <a:xfrm>
            <a:off x="971112" y="2488009"/>
            <a:ext cx="10554573" cy="136229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b="1" dirty="0"/>
              <a:t>Routing</a:t>
            </a:r>
            <a:r>
              <a:rPr lang="en-GB" dirty="0"/>
              <a:t>: Testing routing involves verifying that the application correctly navigates and renders content based on the current route. This does not require testing the router's implementation but rather ensuring that the application's routing logic correctly responds to changes in the route.</a:t>
            </a:r>
          </a:p>
        </p:txBody>
      </p:sp>
      <p:sp>
        <p:nvSpPr>
          <p:cNvPr id="7" name="Rectangle: Top Corners Rounded 6">
            <a:extLst>
              <a:ext uri="{FF2B5EF4-FFF2-40B4-BE49-F238E27FC236}">
                <a16:creationId xmlns:a16="http://schemas.microsoft.com/office/drawing/2014/main" id="{AD4CC606-1E86-D9A6-ABC5-0557F9B42026}"/>
              </a:ext>
            </a:extLst>
          </p:cNvPr>
          <p:cNvSpPr/>
          <p:nvPr/>
        </p:nvSpPr>
        <p:spPr>
          <a:xfrm>
            <a:off x="1088338" y="3950830"/>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Top Corners Rounded 7">
            <a:extLst>
              <a:ext uri="{FF2B5EF4-FFF2-40B4-BE49-F238E27FC236}">
                <a16:creationId xmlns:a16="http://schemas.microsoft.com/office/drawing/2014/main" id="{3304C4E5-4C32-EC51-E358-132D9697DFB4}"/>
              </a:ext>
            </a:extLst>
          </p:cNvPr>
          <p:cNvSpPr/>
          <p:nvPr/>
        </p:nvSpPr>
        <p:spPr>
          <a:xfrm rot="10800000">
            <a:off x="1088337" y="4305637"/>
            <a:ext cx="9512442" cy="2201489"/>
          </a:xfrm>
          <a:prstGeom prst="round2SameRect">
            <a:avLst>
              <a:gd name="adj1" fmla="val 2220"/>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564CE0B4-BD46-8395-7411-BBBE1136B2C9}"/>
              </a:ext>
            </a:extLst>
          </p:cNvPr>
          <p:cNvSpPr>
            <a:spLocks noChangeArrowheads="1"/>
          </p:cNvSpPr>
          <p:nvPr/>
        </p:nvSpPr>
        <p:spPr bwMode="auto">
          <a:xfrm>
            <a:off x="1205296" y="4012386"/>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1" name="Rectangle 5">
            <a:extLst>
              <a:ext uri="{FF2B5EF4-FFF2-40B4-BE49-F238E27FC236}">
                <a16:creationId xmlns:a16="http://schemas.microsoft.com/office/drawing/2014/main" id="{37C8A052-8EF0-172B-4129-5D61EF6FFCCD}"/>
              </a:ext>
            </a:extLst>
          </p:cNvPr>
          <p:cNvSpPr>
            <a:spLocks noChangeArrowheads="1"/>
          </p:cNvSpPr>
          <p:nvPr/>
        </p:nvSpPr>
        <p:spPr bwMode="auto">
          <a:xfrm>
            <a:off x="1205296" y="4377035"/>
            <a:ext cx="6400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it('renders component for route', () =&gt; {</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render(</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&lt;MemoryRouter initialEntries={['/some-route']}&gt;</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&lt;App /&gt;</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&lt;/MemoryRouter&gt;</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expect(screen.getByTestId('some-component')).toBeInTheDocument();</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8686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E2511-FF01-A0BC-3D95-86BDC655E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D7DFA-FAE2-795E-B291-8DA553F91693}"/>
              </a:ext>
            </a:extLst>
          </p:cNvPr>
          <p:cNvSpPr>
            <a:spLocks noGrp="1"/>
          </p:cNvSpPr>
          <p:nvPr>
            <p:ph type="title"/>
          </p:nvPr>
        </p:nvSpPr>
        <p:spPr>
          <a:xfrm>
            <a:off x="810000" y="447188"/>
            <a:ext cx="10571998" cy="970450"/>
          </a:xfrm>
        </p:spPr>
        <p:txBody>
          <a:bodyPr>
            <a:noAutofit/>
          </a:bodyPr>
          <a:lstStyle/>
          <a:p>
            <a:r>
              <a:rPr lang="en-GB" sz="3100" b="1"/>
              <a:t>Emphasis on writing tests that resemble how software is used for increased confidence.</a:t>
            </a:r>
            <a:endParaRPr lang="en-GB" sz="3100" b="1" dirty="0"/>
          </a:p>
        </p:txBody>
      </p:sp>
      <p:sp>
        <p:nvSpPr>
          <p:cNvPr id="3" name="Content Placeholder 2">
            <a:extLst>
              <a:ext uri="{FF2B5EF4-FFF2-40B4-BE49-F238E27FC236}">
                <a16:creationId xmlns:a16="http://schemas.microsoft.com/office/drawing/2014/main" id="{20D1649B-773A-871F-F010-FEEA9D29A6E2}"/>
              </a:ext>
            </a:extLst>
          </p:cNvPr>
          <p:cNvSpPr>
            <a:spLocks noGrp="1"/>
          </p:cNvSpPr>
          <p:nvPr>
            <p:ph idx="1"/>
          </p:nvPr>
        </p:nvSpPr>
        <p:spPr>
          <a:xfrm>
            <a:off x="818712" y="2689445"/>
            <a:ext cx="10563285" cy="718389"/>
          </a:xfrm>
        </p:spPr>
        <p:txBody>
          <a:bodyPr>
            <a:normAutofit fontScale="92500" lnSpcReduction="10000"/>
          </a:bodyPr>
          <a:lstStyle/>
          <a:p>
            <a:r>
              <a:rPr lang="en-GB"/>
              <a:t>Advocate for testing scenarios that closely mimic real-user interactions.</a:t>
            </a:r>
          </a:p>
          <a:p>
            <a:r>
              <a:rPr lang="en-GB"/>
              <a:t>Highlight the importance of accessibility and usability tests.</a:t>
            </a:r>
            <a:endParaRPr lang="en-GB" dirty="0"/>
          </a:p>
        </p:txBody>
      </p:sp>
      <p:sp>
        <p:nvSpPr>
          <p:cNvPr id="9" name="Content Placeholder 2">
            <a:extLst>
              <a:ext uri="{FF2B5EF4-FFF2-40B4-BE49-F238E27FC236}">
                <a16:creationId xmlns:a16="http://schemas.microsoft.com/office/drawing/2014/main" id="{A0AED0F2-645B-F36C-57E4-05D17E246AC0}"/>
              </a:ext>
            </a:extLst>
          </p:cNvPr>
          <p:cNvSpPr txBox="1">
            <a:spLocks/>
          </p:cNvSpPr>
          <p:nvPr/>
        </p:nvSpPr>
        <p:spPr>
          <a:xfrm>
            <a:off x="971112" y="3476841"/>
            <a:ext cx="10554573" cy="2923953"/>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For tests to provide significant confidence in a React application's reliability and user experience, they should closely mimic real-user interactions. This approach ensures that tests cover realistic scenarios, including accessibility and usability considerations, which are often overlooked in traditional testing methodologies. By focusing on how software is used, rather than simply on technical correctness, tests can provide more meaningful assurances about the application's quality in the hands of users.</a:t>
            </a:r>
          </a:p>
          <a:p>
            <a:pPr marL="0" indent="0">
              <a:buNone/>
            </a:pPr>
            <a:r>
              <a:rPr lang="en-GB" dirty="0"/>
              <a:t>Testing scenarios that replicate user behaviour, including navigating the application, interacting with UI elements, and accessing content, ensures that the application not only functions correctly but also meets the users' needs and expectations in terms of accessibility and usability.</a:t>
            </a:r>
          </a:p>
        </p:txBody>
      </p:sp>
    </p:spTree>
    <p:extLst>
      <p:ext uri="{BB962C8B-B14F-4D97-AF65-F5344CB8AC3E}">
        <p14:creationId xmlns:p14="http://schemas.microsoft.com/office/powerpoint/2010/main" val="1935471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4E0EB4FF-3E30-1E3C-EF67-A8D3CE284846}"/>
              </a:ext>
            </a:extLst>
          </p:cNvPr>
          <p:cNvSpPr>
            <a:spLocks noGrp="1"/>
          </p:cNvSpPr>
          <p:nvPr>
            <p:ph type="title"/>
          </p:nvPr>
        </p:nvSpPr>
        <p:spPr>
          <a:xfrm>
            <a:off x="451515" y="1734857"/>
            <a:ext cx="3765483" cy="3388287"/>
          </a:xfrm>
        </p:spPr>
        <p:txBody>
          <a:bodyPr anchor="ctr">
            <a:normAutofit/>
          </a:bodyPr>
          <a:lstStyle/>
          <a:p>
            <a:r>
              <a:rPr lang="en-US" dirty="0"/>
              <a:t>Part 5 – Snapshot Testing</a:t>
            </a:r>
            <a:endParaRPr lang="en-GB" dirty="0"/>
          </a:p>
        </p:txBody>
      </p:sp>
      <p:sp>
        <p:nvSpPr>
          <p:cNvPr id="3" name="Content Placeholder 2">
            <a:extLst>
              <a:ext uri="{FF2B5EF4-FFF2-40B4-BE49-F238E27FC236}">
                <a16:creationId xmlns:a16="http://schemas.microsoft.com/office/drawing/2014/main" id="{493FB02C-D8B2-B2A2-01E5-23E6D44D1655}"/>
              </a:ext>
            </a:extLst>
          </p:cNvPr>
          <p:cNvSpPr>
            <a:spLocks noGrp="1"/>
          </p:cNvSpPr>
          <p:nvPr>
            <p:ph idx="1"/>
          </p:nvPr>
        </p:nvSpPr>
        <p:spPr>
          <a:xfrm>
            <a:off x="6008068" y="978993"/>
            <a:ext cx="5365218" cy="4900014"/>
          </a:xfrm>
          <a:effectLst/>
        </p:spPr>
        <p:txBody>
          <a:bodyPr>
            <a:normAutofit/>
          </a:bodyPr>
          <a:lstStyle/>
          <a:p>
            <a:pPr>
              <a:buFont typeface="Arial" panose="020B0604020202020204" pitchFamily="34" charset="0"/>
              <a:buChar char="•"/>
            </a:pPr>
            <a:r>
              <a:rPr lang="en-GB" sz="1600" dirty="0"/>
              <a:t>Snapshot testing ensures UI consistency.</a:t>
            </a:r>
          </a:p>
          <a:p>
            <a:pPr>
              <a:buFont typeface="Arial" panose="020B0604020202020204" pitchFamily="34" charset="0"/>
              <a:buChar char="•"/>
            </a:pPr>
            <a:r>
              <a:rPr lang="en-GB" sz="1600" dirty="0"/>
              <a:t>Use of </a:t>
            </a:r>
            <a:r>
              <a:rPr lang="en-GB" sz="1600" i="1" dirty="0"/>
              <a:t>react-test-renderer</a:t>
            </a:r>
            <a:r>
              <a:rPr lang="en-GB" sz="1600" dirty="0"/>
              <a:t> for rendering components as JavaScript objects.</a:t>
            </a:r>
          </a:p>
          <a:p>
            <a:pPr>
              <a:buFont typeface="Arial" panose="020B0604020202020204" pitchFamily="34" charset="0"/>
              <a:buChar char="•"/>
            </a:pPr>
            <a:r>
              <a:rPr lang="en-GB" sz="1600" dirty="0"/>
              <a:t>Process of creating, comparing, and updating snapshots.</a:t>
            </a:r>
          </a:p>
          <a:p>
            <a:pPr>
              <a:buFont typeface="Arial" panose="020B0604020202020204" pitchFamily="34" charset="0"/>
              <a:buChar char="•"/>
            </a:pPr>
            <a:r>
              <a:rPr lang="en-GB" sz="1600" dirty="0"/>
              <a:t>Example of editing a component to demonstrate snapshot testing behaviour.</a:t>
            </a:r>
          </a:p>
        </p:txBody>
      </p:sp>
    </p:spTree>
    <p:extLst>
      <p:ext uri="{BB962C8B-B14F-4D97-AF65-F5344CB8AC3E}">
        <p14:creationId xmlns:p14="http://schemas.microsoft.com/office/powerpoint/2010/main" val="4270550418"/>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A5EAC-037F-258D-A038-97ED17B6E1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208BEE-FD67-24E9-CFFF-458B3315CD60}"/>
              </a:ext>
            </a:extLst>
          </p:cNvPr>
          <p:cNvSpPr>
            <a:spLocks noGrp="1"/>
          </p:cNvSpPr>
          <p:nvPr>
            <p:ph type="title"/>
          </p:nvPr>
        </p:nvSpPr>
        <p:spPr>
          <a:xfrm>
            <a:off x="810000" y="447188"/>
            <a:ext cx="10571998" cy="970450"/>
          </a:xfrm>
        </p:spPr>
        <p:txBody>
          <a:bodyPr>
            <a:noAutofit/>
          </a:bodyPr>
          <a:lstStyle/>
          <a:p>
            <a:r>
              <a:rPr lang="en-GB" sz="3100" b="1"/>
              <a:t>Snapshot testing ensures UI consistency.</a:t>
            </a:r>
            <a:endParaRPr lang="en-GB" sz="3100" b="1" dirty="0"/>
          </a:p>
        </p:txBody>
      </p:sp>
      <p:sp>
        <p:nvSpPr>
          <p:cNvPr id="3" name="Content Placeholder 2">
            <a:extLst>
              <a:ext uri="{FF2B5EF4-FFF2-40B4-BE49-F238E27FC236}">
                <a16:creationId xmlns:a16="http://schemas.microsoft.com/office/drawing/2014/main" id="{C56705E9-E5DB-9811-8E39-A8F11CE7C6A6}"/>
              </a:ext>
            </a:extLst>
          </p:cNvPr>
          <p:cNvSpPr>
            <a:spLocks noGrp="1"/>
          </p:cNvSpPr>
          <p:nvPr>
            <p:ph idx="1"/>
          </p:nvPr>
        </p:nvSpPr>
        <p:spPr>
          <a:xfrm>
            <a:off x="818712" y="2689445"/>
            <a:ext cx="10563285" cy="718389"/>
          </a:xfrm>
        </p:spPr>
        <p:txBody>
          <a:bodyPr>
            <a:normAutofit fontScale="92500" lnSpcReduction="10000"/>
          </a:bodyPr>
          <a:lstStyle/>
          <a:p>
            <a:r>
              <a:rPr lang="en-GB"/>
              <a:t>Discuss the benefits of snapshot testing for catching unintended UI changes.</a:t>
            </a:r>
          </a:p>
          <a:p>
            <a:r>
              <a:rPr lang="en-GB"/>
              <a:t>Provide guidelines for when to update snapshots versus when to investigate changes further.</a:t>
            </a:r>
            <a:endParaRPr lang="en-GB" dirty="0"/>
          </a:p>
        </p:txBody>
      </p:sp>
      <p:sp>
        <p:nvSpPr>
          <p:cNvPr id="9" name="Content Placeholder 2">
            <a:extLst>
              <a:ext uri="{FF2B5EF4-FFF2-40B4-BE49-F238E27FC236}">
                <a16:creationId xmlns:a16="http://schemas.microsoft.com/office/drawing/2014/main" id="{FFCA8E24-366C-2E39-0DFD-A2A2E5212D63}"/>
              </a:ext>
            </a:extLst>
          </p:cNvPr>
          <p:cNvSpPr txBox="1">
            <a:spLocks/>
          </p:cNvSpPr>
          <p:nvPr/>
        </p:nvSpPr>
        <p:spPr>
          <a:xfrm>
            <a:off x="971112" y="3476841"/>
            <a:ext cx="10554573" cy="292395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Snapshot testing plays a crucial role in maintaining UI consistency by automatically capturing and comparing the rendered output of components to detect unintended changes. This approach is particularly beneficial in large-scale applications where manual verification of every component's UI after each change is impractical. When a snapshot test fails, it indicates that the component's output has changed. At this point, developers should review the differences. If the change was unintentional, it signals a bug that needs fixing. Conversely, if the change was deliberate, the snapshot should be updated to reflect the new expected output. This process ensures that all modifications to the component's rendering are intentional and documented, thereby preserving UI consistency.</a:t>
            </a:r>
            <a:endParaRPr lang="en-GB" dirty="0"/>
          </a:p>
        </p:txBody>
      </p:sp>
    </p:spTree>
    <p:extLst>
      <p:ext uri="{BB962C8B-B14F-4D97-AF65-F5344CB8AC3E}">
        <p14:creationId xmlns:p14="http://schemas.microsoft.com/office/powerpoint/2010/main" val="326955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E2BE-6CCE-06C7-644D-3FCBB4656617}"/>
              </a:ext>
            </a:extLst>
          </p:cNvPr>
          <p:cNvSpPr>
            <a:spLocks noGrp="1"/>
          </p:cNvSpPr>
          <p:nvPr>
            <p:ph type="title"/>
          </p:nvPr>
        </p:nvSpPr>
        <p:spPr>
          <a:xfrm>
            <a:off x="810000" y="447188"/>
            <a:ext cx="10571998" cy="970450"/>
          </a:xfrm>
        </p:spPr>
        <p:txBody>
          <a:bodyPr>
            <a:normAutofit/>
          </a:bodyPr>
          <a:lstStyle/>
          <a:p>
            <a:pPr>
              <a:lnSpc>
                <a:spcPct val="90000"/>
              </a:lnSpc>
            </a:pPr>
            <a:r>
              <a:rPr lang="en-GB" sz="3100" dirty="0"/>
              <a:t>Important to understand React testing tools, including Jest.</a:t>
            </a:r>
          </a:p>
        </p:txBody>
      </p:sp>
      <p:sp>
        <p:nvSpPr>
          <p:cNvPr id="3" name="Content Placeholder 2">
            <a:extLst>
              <a:ext uri="{FF2B5EF4-FFF2-40B4-BE49-F238E27FC236}">
                <a16:creationId xmlns:a16="http://schemas.microsoft.com/office/drawing/2014/main" id="{2FF0714A-BF66-F787-7268-949678EB7697}"/>
              </a:ext>
            </a:extLst>
          </p:cNvPr>
          <p:cNvSpPr>
            <a:spLocks noGrp="1"/>
          </p:cNvSpPr>
          <p:nvPr>
            <p:ph idx="1"/>
          </p:nvPr>
        </p:nvSpPr>
        <p:spPr>
          <a:xfrm>
            <a:off x="818712" y="2413001"/>
            <a:ext cx="10412271" cy="1446362"/>
          </a:xfrm>
        </p:spPr>
        <p:txBody>
          <a:bodyPr>
            <a:normAutofit/>
          </a:bodyPr>
          <a:lstStyle/>
          <a:p>
            <a:r>
              <a:rPr lang="en-GB" dirty="0"/>
              <a:t>Introduce Jest as the primary testing framework for React applications.</a:t>
            </a:r>
          </a:p>
          <a:p>
            <a:r>
              <a:rPr lang="en-GB" dirty="0"/>
              <a:t>Mention other useful tools and libraries that complement Jest, like Enzyme or React Testing Library.</a:t>
            </a:r>
          </a:p>
        </p:txBody>
      </p:sp>
      <p:sp>
        <p:nvSpPr>
          <p:cNvPr id="6" name="Content Placeholder 2">
            <a:extLst>
              <a:ext uri="{FF2B5EF4-FFF2-40B4-BE49-F238E27FC236}">
                <a16:creationId xmlns:a16="http://schemas.microsoft.com/office/drawing/2014/main" id="{2D71D169-B8E2-0AF1-3212-13942FFC73CA}"/>
              </a:ext>
            </a:extLst>
          </p:cNvPr>
          <p:cNvSpPr txBox="1">
            <a:spLocks/>
          </p:cNvSpPr>
          <p:nvPr/>
        </p:nvSpPr>
        <p:spPr>
          <a:xfrm>
            <a:off x="818712" y="3859362"/>
            <a:ext cx="10563285" cy="23344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For developers working with React, mastering the ecosystem's testing tools is essential. Jest, developed by Facebook, stands out as the primary framework for testing React applications. Its popularity stems from its simplicity, fast execution, and powerful features, such as snapshot testing and a rich set of matchers. Besides Jest, other tools like Enzyme and React Testing Library offer complementary functionalities that help in testing React components more effectively. Understanding these tools allows developers to write more reliable tests, ensuring their React applications perform as expected.</a:t>
            </a:r>
          </a:p>
        </p:txBody>
      </p:sp>
    </p:spTree>
    <p:extLst>
      <p:ext uri="{BB962C8B-B14F-4D97-AF65-F5344CB8AC3E}">
        <p14:creationId xmlns:p14="http://schemas.microsoft.com/office/powerpoint/2010/main" val="582429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1207E-5FD2-335E-43EF-E1661843DC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E70EC-05CF-9E56-7511-5EFF82B4D580}"/>
              </a:ext>
            </a:extLst>
          </p:cNvPr>
          <p:cNvSpPr>
            <a:spLocks noGrp="1"/>
          </p:cNvSpPr>
          <p:nvPr>
            <p:ph type="title"/>
          </p:nvPr>
        </p:nvSpPr>
        <p:spPr>
          <a:xfrm>
            <a:off x="810000" y="447188"/>
            <a:ext cx="10571998" cy="970450"/>
          </a:xfrm>
        </p:spPr>
        <p:txBody>
          <a:bodyPr>
            <a:noAutofit/>
          </a:bodyPr>
          <a:lstStyle/>
          <a:p>
            <a:r>
              <a:rPr lang="en-GB" sz="3100" b="1"/>
              <a:t>Use of react-test-renderer for rendering components as JavaScript objects.</a:t>
            </a:r>
            <a:endParaRPr lang="en-GB" sz="3100" b="1" dirty="0"/>
          </a:p>
        </p:txBody>
      </p:sp>
      <p:sp>
        <p:nvSpPr>
          <p:cNvPr id="9" name="Content Placeholder 2">
            <a:extLst>
              <a:ext uri="{FF2B5EF4-FFF2-40B4-BE49-F238E27FC236}">
                <a16:creationId xmlns:a16="http://schemas.microsoft.com/office/drawing/2014/main" id="{26527960-B67F-09C2-8371-BA56FC14F7B7}"/>
              </a:ext>
            </a:extLst>
          </p:cNvPr>
          <p:cNvSpPr txBox="1">
            <a:spLocks/>
          </p:cNvSpPr>
          <p:nvPr/>
        </p:nvSpPr>
        <p:spPr>
          <a:xfrm>
            <a:off x="971111" y="2979980"/>
            <a:ext cx="10554573" cy="124401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The react-test-renderer package is instrumental in snapshot testing within React applications. It allows components to be rendered to pure JavaScript objects without depending on the DOM or a browser environment. This method of rendering is both efficient and effective for generating snapshots of a component's output:</a:t>
            </a:r>
          </a:p>
        </p:txBody>
      </p:sp>
      <p:sp>
        <p:nvSpPr>
          <p:cNvPr id="6" name="Content Placeholder 2">
            <a:extLst>
              <a:ext uri="{FF2B5EF4-FFF2-40B4-BE49-F238E27FC236}">
                <a16:creationId xmlns:a16="http://schemas.microsoft.com/office/drawing/2014/main" id="{E8FFDDD3-66B8-737E-845A-570A8471D5A0}"/>
              </a:ext>
            </a:extLst>
          </p:cNvPr>
          <p:cNvSpPr txBox="1">
            <a:spLocks/>
          </p:cNvSpPr>
          <p:nvPr/>
        </p:nvSpPr>
        <p:spPr>
          <a:xfrm>
            <a:off x="971112" y="4552644"/>
            <a:ext cx="10554573" cy="124401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While react-test-renderer is suitable for many use cases, alternatives like enzyme-to-</a:t>
            </a:r>
            <a:r>
              <a:rPr lang="en-GB" dirty="0" err="1"/>
              <a:t>json</a:t>
            </a:r>
            <a:r>
              <a:rPr lang="en-GB" dirty="0"/>
              <a:t> provide integration with Enzyme, offering additional utilities for interacting with the component tree. Choosing between these depends on the specific needs of the project and the testing environment preferred by the development team.</a:t>
            </a:r>
          </a:p>
        </p:txBody>
      </p:sp>
    </p:spTree>
    <p:extLst>
      <p:ext uri="{BB962C8B-B14F-4D97-AF65-F5344CB8AC3E}">
        <p14:creationId xmlns:p14="http://schemas.microsoft.com/office/powerpoint/2010/main" val="733751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185EB-38CA-2773-EADB-AA58D9F520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1F3FB-E549-875C-EBEF-063A70DD5C96}"/>
              </a:ext>
            </a:extLst>
          </p:cNvPr>
          <p:cNvSpPr>
            <a:spLocks noGrp="1"/>
          </p:cNvSpPr>
          <p:nvPr>
            <p:ph type="title"/>
          </p:nvPr>
        </p:nvSpPr>
        <p:spPr>
          <a:xfrm>
            <a:off x="810000" y="447188"/>
            <a:ext cx="10571998" cy="970450"/>
          </a:xfrm>
        </p:spPr>
        <p:txBody>
          <a:bodyPr>
            <a:noAutofit/>
          </a:bodyPr>
          <a:lstStyle/>
          <a:p>
            <a:r>
              <a:rPr lang="en-GB" sz="3100" b="1" dirty="0"/>
              <a:t>Process of creating, comparing, and updating snapshots. - Step 1</a:t>
            </a:r>
          </a:p>
        </p:txBody>
      </p:sp>
      <p:sp>
        <p:nvSpPr>
          <p:cNvPr id="3" name="Content Placeholder 2">
            <a:extLst>
              <a:ext uri="{FF2B5EF4-FFF2-40B4-BE49-F238E27FC236}">
                <a16:creationId xmlns:a16="http://schemas.microsoft.com/office/drawing/2014/main" id="{D6557016-742E-AB15-7A57-2FBFE6DE4861}"/>
              </a:ext>
            </a:extLst>
          </p:cNvPr>
          <p:cNvSpPr>
            <a:spLocks noGrp="1"/>
          </p:cNvSpPr>
          <p:nvPr>
            <p:ph idx="1"/>
          </p:nvPr>
        </p:nvSpPr>
        <p:spPr>
          <a:xfrm>
            <a:off x="818712" y="2349201"/>
            <a:ext cx="10563285" cy="718389"/>
          </a:xfrm>
        </p:spPr>
        <p:txBody>
          <a:bodyPr>
            <a:normAutofit fontScale="92500" lnSpcReduction="10000"/>
          </a:bodyPr>
          <a:lstStyle/>
          <a:p>
            <a:r>
              <a:rPr lang="en-GB" dirty="0"/>
              <a:t>Step-by-step guide on creating the first snapshot and subsequent comparisons.</a:t>
            </a:r>
          </a:p>
          <a:p>
            <a:r>
              <a:rPr lang="en-GB" dirty="0"/>
              <a:t>Discuss strategies for reviewing and updating snapshots after intentional changes.</a:t>
            </a:r>
          </a:p>
        </p:txBody>
      </p:sp>
      <p:sp>
        <p:nvSpPr>
          <p:cNvPr id="9" name="Content Placeholder 2">
            <a:extLst>
              <a:ext uri="{FF2B5EF4-FFF2-40B4-BE49-F238E27FC236}">
                <a16:creationId xmlns:a16="http://schemas.microsoft.com/office/drawing/2014/main" id="{9BA2D02E-345A-852C-86A8-8F634BD31FD1}"/>
              </a:ext>
            </a:extLst>
          </p:cNvPr>
          <p:cNvSpPr txBox="1">
            <a:spLocks/>
          </p:cNvSpPr>
          <p:nvPr/>
        </p:nvSpPr>
        <p:spPr>
          <a:xfrm>
            <a:off x="971112" y="3125966"/>
            <a:ext cx="10554573" cy="9704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In App.test.js we will chain the first test with skip, this can be used on any described it or test and won't run.</a:t>
            </a:r>
          </a:p>
        </p:txBody>
      </p:sp>
      <p:sp>
        <p:nvSpPr>
          <p:cNvPr id="4" name="Rectangle: Top Corners Rounded 3">
            <a:extLst>
              <a:ext uri="{FF2B5EF4-FFF2-40B4-BE49-F238E27FC236}">
                <a16:creationId xmlns:a16="http://schemas.microsoft.com/office/drawing/2014/main" id="{27E75010-882E-254C-FD81-63A6202F2D0F}"/>
              </a:ext>
            </a:extLst>
          </p:cNvPr>
          <p:cNvSpPr/>
          <p:nvPr/>
        </p:nvSpPr>
        <p:spPr>
          <a:xfrm>
            <a:off x="1088338" y="4137832"/>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971297D5-C84E-9441-5E0A-D249AD85A2B6}"/>
              </a:ext>
            </a:extLst>
          </p:cNvPr>
          <p:cNvSpPr/>
          <p:nvPr/>
        </p:nvSpPr>
        <p:spPr>
          <a:xfrm rot="10800000">
            <a:off x="1088337" y="4492640"/>
            <a:ext cx="9512442" cy="1312105"/>
          </a:xfrm>
          <a:prstGeom prst="round2SameRect">
            <a:avLst>
              <a:gd name="adj1" fmla="val 463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8DF3B101-C3F2-733F-1E74-6B15D8E9A141}"/>
              </a:ext>
            </a:extLst>
          </p:cNvPr>
          <p:cNvSpPr>
            <a:spLocks noChangeArrowheads="1"/>
          </p:cNvSpPr>
          <p:nvPr/>
        </p:nvSpPr>
        <p:spPr bwMode="auto">
          <a:xfrm>
            <a:off x="1205296" y="4199388"/>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C29C85-14A2-69D4-D78F-75B63F95B3A9}"/>
              </a:ext>
            </a:extLst>
          </p:cNvPr>
          <p:cNvSpPr>
            <a:spLocks noChangeArrowheads="1"/>
          </p:cNvSpPr>
          <p:nvPr/>
        </p:nvSpPr>
        <p:spPr bwMode="auto">
          <a:xfrm>
            <a:off x="1205296" y="4548579"/>
            <a:ext cx="64008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err="1">
                <a:latin typeface="Courier New" panose="02070309020205020404" pitchFamily="49" charset="0"/>
                <a:cs typeface="Courier New" panose="02070309020205020404" pitchFamily="49" charset="0"/>
              </a:rPr>
              <a:t>test.skip</a:t>
            </a:r>
            <a:r>
              <a:rPr lang="en-GB" altLang="en-US" sz="1400" dirty="0">
                <a:latin typeface="Courier New" panose="02070309020205020404" pitchFamily="49" charset="0"/>
                <a:cs typeface="Courier New" panose="02070309020205020404" pitchFamily="49" charset="0"/>
              </a:rPr>
              <a:t>('renders the edit instruction', () =&gt; {</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render(&lt;App /&gt;);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expect(</a:t>
            </a:r>
            <a:r>
              <a:rPr lang="en-GB" altLang="en-US" sz="1400" dirty="0" err="1">
                <a:latin typeface="Courier New" panose="02070309020205020404" pitchFamily="49" charset="0"/>
                <a:cs typeface="Courier New" panose="02070309020205020404" pitchFamily="49" charset="0"/>
              </a:rPr>
              <a:t>screen.getByText</a:t>
            </a:r>
            <a:r>
              <a:rPr lang="en-GB" altLang="en-US" sz="1400" dirty="0">
                <a:latin typeface="Courier New" panose="02070309020205020404" pitchFamily="49" charset="0"/>
                <a:cs typeface="Courier New" panose="02070309020205020404" pitchFamily="49" charset="0"/>
              </a:rPr>
              <a:t>(/and save to test HMR/</a:t>
            </a:r>
            <a:r>
              <a:rPr lang="en-GB" altLang="en-US" sz="1400" dirty="0" err="1">
                <a:latin typeface="Courier New" panose="02070309020205020404" pitchFamily="49" charset="0"/>
                <a:cs typeface="Courier New" panose="02070309020205020404" pitchFamily="49" charset="0"/>
              </a:rPr>
              <a:t>i</a:t>
            </a:r>
            <a:r>
              <a:rPr lang="en-GB" altLang="en-US" sz="1400" dirty="0">
                <a:latin typeface="Courier New" panose="02070309020205020404" pitchFamily="49" charset="0"/>
                <a:cs typeface="Courier New" panose="02070309020205020404" pitchFamily="49" charset="0"/>
              </a:rPr>
              <a:t>)).</a:t>
            </a:r>
            <a:r>
              <a:rPr lang="en-GB" altLang="en-US" sz="1400" dirty="0" err="1">
                <a:latin typeface="Courier New" panose="02070309020205020404" pitchFamily="49" charset="0"/>
                <a:cs typeface="Courier New" panose="02070309020205020404" pitchFamily="49" charset="0"/>
              </a:rPr>
              <a:t>toBeInTheDocument</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4348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C121E-32FD-5E2B-5202-305D70497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8191D-5CF2-0C32-FCF6-2E11E8AB7E52}"/>
              </a:ext>
            </a:extLst>
          </p:cNvPr>
          <p:cNvSpPr>
            <a:spLocks noGrp="1"/>
          </p:cNvSpPr>
          <p:nvPr>
            <p:ph type="title"/>
          </p:nvPr>
        </p:nvSpPr>
        <p:spPr>
          <a:xfrm>
            <a:off x="810000" y="447188"/>
            <a:ext cx="10571998" cy="970450"/>
          </a:xfrm>
        </p:spPr>
        <p:txBody>
          <a:bodyPr>
            <a:noAutofit/>
          </a:bodyPr>
          <a:lstStyle/>
          <a:p>
            <a:r>
              <a:rPr lang="en-GB" sz="3100" b="1" dirty="0"/>
              <a:t>Process of creating, comparing, and updating snapshots. - Step 2</a:t>
            </a:r>
          </a:p>
        </p:txBody>
      </p:sp>
      <p:sp>
        <p:nvSpPr>
          <p:cNvPr id="9" name="Content Placeholder 2">
            <a:extLst>
              <a:ext uri="{FF2B5EF4-FFF2-40B4-BE49-F238E27FC236}">
                <a16:creationId xmlns:a16="http://schemas.microsoft.com/office/drawing/2014/main" id="{72F44C88-E1D7-B47E-1A9C-A9404B4949B4}"/>
              </a:ext>
            </a:extLst>
          </p:cNvPr>
          <p:cNvSpPr txBox="1">
            <a:spLocks/>
          </p:cNvSpPr>
          <p:nvPr/>
        </p:nvSpPr>
        <p:spPr>
          <a:xfrm>
            <a:off x="971112" y="2037395"/>
            <a:ext cx="10554573" cy="9704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import create from react-test-renderer at the top of the file</a:t>
            </a:r>
          </a:p>
        </p:txBody>
      </p:sp>
      <p:sp>
        <p:nvSpPr>
          <p:cNvPr id="4" name="Rectangle: Top Corners Rounded 3">
            <a:extLst>
              <a:ext uri="{FF2B5EF4-FFF2-40B4-BE49-F238E27FC236}">
                <a16:creationId xmlns:a16="http://schemas.microsoft.com/office/drawing/2014/main" id="{6FBB6ACF-E175-1578-55D1-09D972A97A14}"/>
              </a:ext>
            </a:extLst>
          </p:cNvPr>
          <p:cNvSpPr/>
          <p:nvPr/>
        </p:nvSpPr>
        <p:spPr>
          <a:xfrm>
            <a:off x="1088338" y="2788004"/>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31EDBDA1-3A98-AE1C-8C35-1B5FC9815C2D}"/>
              </a:ext>
            </a:extLst>
          </p:cNvPr>
          <p:cNvSpPr/>
          <p:nvPr/>
        </p:nvSpPr>
        <p:spPr>
          <a:xfrm rot="10800000">
            <a:off x="1088337" y="3142812"/>
            <a:ext cx="9512442" cy="485760"/>
          </a:xfrm>
          <a:prstGeom prst="round2SameRect">
            <a:avLst>
              <a:gd name="adj1" fmla="val 13599"/>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F0C12B1D-4763-DFEC-FBC4-9A4BD9C37ACB}"/>
              </a:ext>
            </a:extLst>
          </p:cNvPr>
          <p:cNvSpPr>
            <a:spLocks noChangeArrowheads="1"/>
          </p:cNvSpPr>
          <p:nvPr/>
        </p:nvSpPr>
        <p:spPr bwMode="auto">
          <a:xfrm>
            <a:off x="1205296" y="2849560"/>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8E2049D6-5BAD-4D7C-06BB-A076FB36C39F}"/>
              </a:ext>
            </a:extLst>
          </p:cNvPr>
          <p:cNvSpPr>
            <a:spLocks noChangeArrowheads="1"/>
          </p:cNvSpPr>
          <p:nvPr/>
        </p:nvSpPr>
        <p:spPr bwMode="auto">
          <a:xfrm>
            <a:off x="1205296" y="3218892"/>
            <a:ext cx="640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import { create } from 'react-test-renderer';</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Rectangle: Top Corners Rounded 10">
            <a:extLst>
              <a:ext uri="{FF2B5EF4-FFF2-40B4-BE49-F238E27FC236}">
                <a16:creationId xmlns:a16="http://schemas.microsoft.com/office/drawing/2014/main" id="{235DFA61-FC10-C7AD-60FC-452ED75F7181}"/>
              </a:ext>
            </a:extLst>
          </p:cNvPr>
          <p:cNvSpPr/>
          <p:nvPr/>
        </p:nvSpPr>
        <p:spPr>
          <a:xfrm>
            <a:off x="1088338" y="4420861"/>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Top Corners Rounded 11">
            <a:extLst>
              <a:ext uri="{FF2B5EF4-FFF2-40B4-BE49-F238E27FC236}">
                <a16:creationId xmlns:a16="http://schemas.microsoft.com/office/drawing/2014/main" id="{201769A7-8E60-A702-08A7-4CBE32B72F8A}"/>
              </a:ext>
            </a:extLst>
          </p:cNvPr>
          <p:cNvSpPr/>
          <p:nvPr/>
        </p:nvSpPr>
        <p:spPr>
          <a:xfrm rot="10800000">
            <a:off x="1088337" y="4775667"/>
            <a:ext cx="9512442" cy="869813"/>
          </a:xfrm>
          <a:prstGeom prst="round2SameRect">
            <a:avLst>
              <a:gd name="adj1" fmla="val 6924"/>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
            <a:extLst>
              <a:ext uri="{FF2B5EF4-FFF2-40B4-BE49-F238E27FC236}">
                <a16:creationId xmlns:a16="http://schemas.microsoft.com/office/drawing/2014/main" id="{7DA68BE9-BEC4-58CA-6931-438771FA2834}"/>
              </a:ext>
            </a:extLst>
          </p:cNvPr>
          <p:cNvSpPr>
            <a:spLocks noChangeArrowheads="1"/>
          </p:cNvSpPr>
          <p:nvPr/>
        </p:nvSpPr>
        <p:spPr bwMode="auto">
          <a:xfrm>
            <a:off x="1205296" y="4482417"/>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4" name="Rectangle 5">
            <a:extLst>
              <a:ext uri="{FF2B5EF4-FFF2-40B4-BE49-F238E27FC236}">
                <a16:creationId xmlns:a16="http://schemas.microsoft.com/office/drawing/2014/main" id="{B06FFA1E-67A4-384B-A480-D641858A8270}"/>
              </a:ext>
            </a:extLst>
          </p:cNvPr>
          <p:cNvSpPr>
            <a:spLocks noChangeArrowheads="1"/>
          </p:cNvSpPr>
          <p:nvPr/>
        </p:nvSpPr>
        <p:spPr bwMode="auto">
          <a:xfrm>
            <a:off x="1199946" y="4848505"/>
            <a:ext cx="64008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describe(`Snapshot test of App`, () =&gt; {</a:t>
            </a:r>
          </a:p>
          <a:p>
            <a:pPr lvl="0" defTabSz="914400" eaLnBrk="0" fontAlgn="base" hangingPunct="0">
              <a:spcBef>
                <a:spcPct val="0"/>
              </a:spcBef>
              <a:spcAft>
                <a:spcPct val="0"/>
              </a:spcAft>
            </a:pPr>
            <a:endParaRPr lang="en-GB" altLang="en-US" sz="14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5" name="Content Placeholder 2">
            <a:extLst>
              <a:ext uri="{FF2B5EF4-FFF2-40B4-BE49-F238E27FC236}">
                <a16:creationId xmlns:a16="http://schemas.microsoft.com/office/drawing/2014/main" id="{37C90399-81C4-F023-CEB8-5C4282DBC648}"/>
              </a:ext>
            </a:extLst>
          </p:cNvPr>
          <p:cNvSpPr txBox="1">
            <a:spLocks/>
          </p:cNvSpPr>
          <p:nvPr/>
        </p:nvSpPr>
        <p:spPr>
          <a:xfrm>
            <a:off x="971111" y="3670095"/>
            <a:ext cx="10554573" cy="9704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add a test suite for the snapshot to the file</a:t>
            </a:r>
          </a:p>
        </p:txBody>
      </p:sp>
    </p:spTree>
    <p:extLst>
      <p:ext uri="{BB962C8B-B14F-4D97-AF65-F5344CB8AC3E}">
        <p14:creationId xmlns:p14="http://schemas.microsoft.com/office/powerpoint/2010/main" val="2970332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FEF6C-FEF1-9B39-F45E-89453176B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674F2-B8A5-F833-896C-ABF9F54DF140}"/>
              </a:ext>
            </a:extLst>
          </p:cNvPr>
          <p:cNvSpPr>
            <a:spLocks noGrp="1"/>
          </p:cNvSpPr>
          <p:nvPr>
            <p:ph type="title"/>
          </p:nvPr>
        </p:nvSpPr>
        <p:spPr>
          <a:xfrm>
            <a:off x="810000" y="447188"/>
            <a:ext cx="10571998" cy="970450"/>
          </a:xfrm>
        </p:spPr>
        <p:txBody>
          <a:bodyPr>
            <a:noAutofit/>
          </a:bodyPr>
          <a:lstStyle/>
          <a:p>
            <a:r>
              <a:rPr lang="en-GB" sz="3100" b="1" dirty="0"/>
              <a:t>Process of creating, comparing, and updating snapshots. - Step 3</a:t>
            </a:r>
          </a:p>
        </p:txBody>
      </p:sp>
      <p:sp>
        <p:nvSpPr>
          <p:cNvPr id="9" name="Content Placeholder 2">
            <a:extLst>
              <a:ext uri="{FF2B5EF4-FFF2-40B4-BE49-F238E27FC236}">
                <a16:creationId xmlns:a16="http://schemas.microsoft.com/office/drawing/2014/main" id="{F0863721-70AC-DABD-A758-A8EF275B1FC1}"/>
              </a:ext>
            </a:extLst>
          </p:cNvPr>
          <p:cNvSpPr txBox="1">
            <a:spLocks/>
          </p:cNvSpPr>
          <p:nvPr/>
        </p:nvSpPr>
        <p:spPr>
          <a:xfrm>
            <a:off x="971113" y="2632481"/>
            <a:ext cx="10015591" cy="970451"/>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Create an it spec with a callback that creates a test instance of the app component and immediately converts it to JSON</a:t>
            </a:r>
          </a:p>
          <a:p>
            <a:pPr marL="0" indent="0">
              <a:buNone/>
            </a:pPr>
            <a:endParaRPr lang="en-GB" dirty="0"/>
          </a:p>
          <a:p>
            <a:pPr marL="0" indent="0">
              <a:buNone/>
            </a:pPr>
            <a:r>
              <a:rPr lang="en-GB" dirty="0"/>
              <a:t>We then assert that the snapshot created by the test will match the snapshot stored.</a:t>
            </a:r>
          </a:p>
        </p:txBody>
      </p:sp>
      <p:sp>
        <p:nvSpPr>
          <p:cNvPr id="4" name="Rectangle: Top Corners Rounded 3">
            <a:extLst>
              <a:ext uri="{FF2B5EF4-FFF2-40B4-BE49-F238E27FC236}">
                <a16:creationId xmlns:a16="http://schemas.microsoft.com/office/drawing/2014/main" id="{6ACA67AA-D67A-679D-36B3-11F72A0064A7}"/>
              </a:ext>
            </a:extLst>
          </p:cNvPr>
          <p:cNvSpPr/>
          <p:nvPr/>
        </p:nvSpPr>
        <p:spPr>
          <a:xfrm>
            <a:off x="1088338" y="4036232"/>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AE96DDFF-FE85-B085-65F2-98F38CEAC4A2}"/>
              </a:ext>
            </a:extLst>
          </p:cNvPr>
          <p:cNvSpPr/>
          <p:nvPr/>
        </p:nvSpPr>
        <p:spPr>
          <a:xfrm rot="10800000">
            <a:off x="1088337" y="4391039"/>
            <a:ext cx="9512442" cy="1493581"/>
          </a:xfrm>
          <a:prstGeom prst="round2SameRect">
            <a:avLst>
              <a:gd name="adj1" fmla="val 3881"/>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F1854569-1C40-3067-F651-0849BE09EBE1}"/>
              </a:ext>
            </a:extLst>
          </p:cNvPr>
          <p:cNvSpPr>
            <a:spLocks noChangeArrowheads="1"/>
          </p:cNvSpPr>
          <p:nvPr/>
        </p:nvSpPr>
        <p:spPr bwMode="auto">
          <a:xfrm>
            <a:off x="1205296" y="4097788"/>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45B2521F-1779-BB10-155C-70B26B1E5F5A}"/>
              </a:ext>
            </a:extLst>
          </p:cNvPr>
          <p:cNvSpPr>
            <a:spLocks noChangeArrowheads="1"/>
          </p:cNvSpPr>
          <p:nvPr/>
        </p:nvSpPr>
        <p:spPr bwMode="auto">
          <a:xfrm>
            <a:off x="1205296" y="4452595"/>
            <a:ext cx="6400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describe(`Snapshot test of App`, () =&gt; {</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it(`should match the shapshot every render`, () =&gt; {</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const appSnapshot = create(&lt;App /&gt;).toJSON();</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expect(appSnapshot).toMatchSnapshot();</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40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0076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14CD-4CE1-52DD-F689-50A815946F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D95F3-0EC3-C96A-2155-3D2FFC244F1A}"/>
              </a:ext>
            </a:extLst>
          </p:cNvPr>
          <p:cNvSpPr>
            <a:spLocks noGrp="1"/>
          </p:cNvSpPr>
          <p:nvPr>
            <p:ph type="title"/>
          </p:nvPr>
        </p:nvSpPr>
        <p:spPr>
          <a:xfrm>
            <a:off x="810000" y="447188"/>
            <a:ext cx="10571998" cy="970450"/>
          </a:xfrm>
        </p:spPr>
        <p:txBody>
          <a:bodyPr>
            <a:noAutofit/>
          </a:bodyPr>
          <a:lstStyle/>
          <a:p>
            <a:r>
              <a:rPr lang="en-GB" sz="3100" b="1" dirty="0"/>
              <a:t>Process of creating, comparing, and updating snapshots. - Step 4</a:t>
            </a:r>
          </a:p>
        </p:txBody>
      </p:sp>
      <p:sp>
        <p:nvSpPr>
          <p:cNvPr id="9" name="Content Placeholder 2">
            <a:extLst>
              <a:ext uri="{FF2B5EF4-FFF2-40B4-BE49-F238E27FC236}">
                <a16:creationId xmlns:a16="http://schemas.microsoft.com/office/drawing/2014/main" id="{861D81E1-7719-91ED-4D7D-645704D24943}"/>
              </a:ext>
            </a:extLst>
          </p:cNvPr>
          <p:cNvSpPr txBox="1">
            <a:spLocks/>
          </p:cNvSpPr>
          <p:nvPr/>
        </p:nvSpPr>
        <p:spPr>
          <a:xfrm>
            <a:off x="971113" y="2530883"/>
            <a:ext cx="10015591" cy="36933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When we first run the tests:</a:t>
            </a:r>
          </a:p>
        </p:txBody>
      </p:sp>
      <p:sp>
        <p:nvSpPr>
          <p:cNvPr id="4" name="Rectangle: Top Corners Rounded 3">
            <a:extLst>
              <a:ext uri="{FF2B5EF4-FFF2-40B4-BE49-F238E27FC236}">
                <a16:creationId xmlns:a16="http://schemas.microsoft.com/office/drawing/2014/main" id="{2C638ED4-C546-9160-5740-1FD37A73EABD}"/>
              </a:ext>
            </a:extLst>
          </p:cNvPr>
          <p:cNvSpPr/>
          <p:nvPr/>
        </p:nvSpPr>
        <p:spPr>
          <a:xfrm>
            <a:off x="1088338" y="3020232"/>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F488AEF3-8CA0-0621-EE69-CF29B1F8B783}"/>
              </a:ext>
            </a:extLst>
          </p:cNvPr>
          <p:cNvSpPr/>
          <p:nvPr/>
        </p:nvSpPr>
        <p:spPr>
          <a:xfrm rot="10800000">
            <a:off x="1088337" y="3375037"/>
            <a:ext cx="9512442" cy="500276"/>
          </a:xfrm>
          <a:prstGeom prst="round2SameRect">
            <a:avLst>
              <a:gd name="adj1" fmla="val 15486"/>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73CE000D-9B84-365C-2682-408F5C52F7BF}"/>
              </a:ext>
            </a:extLst>
          </p:cNvPr>
          <p:cNvSpPr>
            <a:spLocks noChangeArrowheads="1"/>
          </p:cNvSpPr>
          <p:nvPr/>
        </p:nvSpPr>
        <p:spPr bwMode="auto">
          <a:xfrm>
            <a:off x="1205296" y="3081788"/>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lumMod val="85000"/>
                  </a:schemeClr>
                </a:solidFill>
                <a:effectLst/>
                <a:latin typeface="Arial Unicode MS"/>
              </a:rPr>
              <a:t>bash</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584C48D7-6F0B-9437-6961-E8D2864FE5CE}"/>
              </a:ext>
            </a:extLst>
          </p:cNvPr>
          <p:cNvSpPr>
            <a:spLocks noChangeArrowheads="1"/>
          </p:cNvSpPr>
          <p:nvPr/>
        </p:nvSpPr>
        <p:spPr bwMode="auto">
          <a:xfrm>
            <a:off x="1205296" y="3436594"/>
            <a:ext cx="640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err="1">
                <a:latin typeface="Courier New" panose="02070309020205020404" pitchFamily="49" charset="0"/>
                <a:cs typeface="Courier New" panose="02070309020205020404" pitchFamily="49" charset="0"/>
              </a:rPr>
              <a:t>npm</a:t>
            </a:r>
            <a:r>
              <a:rPr lang="en-GB" altLang="en-US" sz="1400" dirty="0">
                <a:latin typeface="Courier New" panose="02070309020205020404" pitchFamily="49" charset="0"/>
                <a:cs typeface="Courier New" panose="02070309020205020404" pitchFamily="49" charset="0"/>
              </a:rPr>
              <a:t> test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0A87B37-19A7-E8E0-FDC0-682932F5A857}"/>
              </a:ext>
            </a:extLst>
          </p:cNvPr>
          <p:cNvSpPr txBox="1">
            <a:spLocks/>
          </p:cNvSpPr>
          <p:nvPr/>
        </p:nvSpPr>
        <p:spPr>
          <a:xfrm>
            <a:off x="1088072" y="4097225"/>
            <a:ext cx="10015591" cy="212364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All tests other than the skipped test will pass and looking at the folder structure we can see the __snapshots__ directory has been added and inside this is the </a:t>
            </a:r>
            <a:r>
              <a:rPr lang="en-GB" dirty="0" err="1"/>
              <a:t>App.test.js.snap</a:t>
            </a:r>
            <a:r>
              <a:rPr lang="en-GB" dirty="0"/>
              <a:t> file that has been created.</a:t>
            </a:r>
          </a:p>
          <a:p>
            <a:pPr marL="0" indent="0">
              <a:buNone/>
            </a:pPr>
            <a:endParaRPr lang="en-GB" dirty="0"/>
          </a:p>
          <a:p>
            <a:pPr marL="0" indent="0">
              <a:buNone/>
            </a:pPr>
            <a:r>
              <a:rPr lang="en-GB" dirty="0"/>
              <a:t>If you inspect the file you will see that it is just a text file with the markup we expect.</a:t>
            </a:r>
          </a:p>
        </p:txBody>
      </p:sp>
    </p:spTree>
    <p:extLst>
      <p:ext uri="{BB962C8B-B14F-4D97-AF65-F5344CB8AC3E}">
        <p14:creationId xmlns:p14="http://schemas.microsoft.com/office/powerpoint/2010/main" val="1790315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1438B-9D92-EC73-ECED-D9A5BC0C1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BDF0D-0D5B-576F-B46D-67F27BB02A16}"/>
              </a:ext>
            </a:extLst>
          </p:cNvPr>
          <p:cNvSpPr>
            <a:spLocks noGrp="1"/>
          </p:cNvSpPr>
          <p:nvPr>
            <p:ph type="title"/>
          </p:nvPr>
        </p:nvSpPr>
        <p:spPr>
          <a:xfrm>
            <a:off x="810000" y="447188"/>
            <a:ext cx="10571998" cy="970450"/>
          </a:xfrm>
        </p:spPr>
        <p:txBody>
          <a:bodyPr>
            <a:noAutofit/>
          </a:bodyPr>
          <a:lstStyle/>
          <a:p>
            <a:r>
              <a:rPr lang="en-GB" sz="3100" b="1" dirty="0"/>
              <a:t>Process of creating, comparing, and updating snapshots. - Step 5</a:t>
            </a:r>
          </a:p>
        </p:txBody>
      </p:sp>
      <p:sp>
        <p:nvSpPr>
          <p:cNvPr id="9" name="Content Placeholder 2">
            <a:extLst>
              <a:ext uri="{FF2B5EF4-FFF2-40B4-BE49-F238E27FC236}">
                <a16:creationId xmlns:a16="http://schemas.microsoft.com/office/drawing/2014/main" id="{09DC8AB1-F071-3824-B87B-61142AA63BC5}"/>
              </a:ext>
            </a:extLst>
          </p:cNvPr>
          <p:cNvSpPr txBox="1">
            <a:spLocks/>
          </p:cNvSpPr>
          <p:nvPr/>
        </p:nvSpPr>
        <p:spPr>
          <a:xfrm>
            <a:off x="971113" y="2530883"/>
            <a:ext cx="10015591" cy="36933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When we re-run the tests they will continue to pass but if we go to the </a:t>
            </a:r>
            <a:r>
              <a:rPr lang="en-GB" dirty="0" err="1"/>
              <a:t>App.jsx</a:t>
            </a:r>
            <a:r>
              <a:rPr lang="en-GB" dirty="0"/>
              <a:t> component and edit the text on line 19</a:t>
            </a:r>
          </a:p>
        </p:txBody>
      </p:sp>
      <p:sp>
        <p:nvSpPr>
          <p:cNvPr id="4" name="Rectangle: Top Corners Rounded 3">
            <a:extLst>
              <a:ext uri="{FF2B5EF4-FFF2-40B4-BE49-F238E27FC236}">
                <a16:creationId xmlns:a16="http://schemas.microsoft.com/office/drawing/2014/main" id="{E6495F76-4864-1E1F-DE1E-05819F2E1FA8}"/>
              </a:ext>
            </a:extLst>
          </p:cNvPr>
          <p:cNvSpPr/>
          <p:nvPr/>
        </p:nvSpPr>
        <p:spPr>
          <a:xfrm>
            <a:off x="1088338" y="3078288"/>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44588424-06AD-159D-7423-250DB8D2D542}"/>
              </a:ext>
            </a:extLst>
          </p:cNvPr>
          <p:cNvSpPr/>
          <p:nvPr/>
        </p:nvSpPr>
        <p:spPr>
          <a:xfrm rot="10800000">
            <a:off x="1088337" y="3433093"/>
            <a:ext cx="9512442" cy="500276"/>
          </a:xfrm>
          <a:prstGeom prst="round2SameRect">
            <a:avLst>
              <a:gd name="adj1" fmla="val 15486"/>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34FACC18-8A7A-291E-E9D9-817242594D43}"/>
              </a:ext>
            </a:extLst>
          </p:cNvPr>
          <p:cNvSpPr>
            <a:spLocks noChangeArrowheads="1"/>
          </p:cNvSpPr>
          <p:nvPr/>
        </p:nvSpPr>
        <p:spPr bwMode="auto">
          <a:xfrm>
            <a:off x="1205296" y="3139844"/>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lumMod val="85000"/>
                  </a:schemeClr>
                </a:solidFill>
                <a:effectLst/>
                <a:latin typeface="Arial Unicode MS"/>
              </a:rPr>
              <a:t>html</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4AD71C54-30E7-D311-EB8B-A0D4D379EA95}"/>
              </a:ext>
            </a:extLst>
          </p:cNvPr>
          <p:cNvSpPr>
            <a:spLocks noChangeArrowheads="1"/>
          </p:cNvSpPr>
          <p:nvPr/>
        </p:nvSpPr>
        <p:spPr bwMode="auto">
          <a:xfrm>
            <a:off x="1205296" y="3494650"/>
            <a:ext cx="640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&lt;h1&gt;</a:t>
            </a:r>
            <a:r>
              <a:rPr lang="en-GB" altLang="en-US" sz="1400" dirty="0" err="1">
                <a:latin typeface="Courier New" panose="02070309020205020404" pitchFamily="49" charset="0"/>
                <a:cs typeface="Courier New" panose="02070309020205020404" pitchFamily="49" charset="0"/>
              </a:rPr>
              <a:t>Vite</a:t>
            </a:r>
            <a:r>
              <a:rPr lang="en-GB" altLang="en-US" sz="1400" dirty="0">
                <a:latin typeface="Courier New" panose="02070309020205020404" pitchFamily="49" charset="0"/>
                <a:cs typeface="Courier New" panose="02070309020205020404" pitchFamily="49" charset="0"/>
              </a:rPr>
              <a:t> + React + Testing&lt;/h1&gt;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F8C5E775-2109-CAEF-7EDA-7956100B9F07}"/>
              </a:ext>
            </a:extLst>
          </p:cNvPr>
          <p:cNvSpPr txBox="1">
            <a:spLocks/>
          </p:cNvSpPr>
          <p:nvPr/>
        </p:nvSpPr>
        <p:spPr>
          <a:xfrm>
            <a:off x="1088072" y="4097225"/>
            <a:ext cx="10015591" cy="212364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and save the file, when we run the test again it will fail.</a:t>
            </a:r>
          </a:p>
          <a:p>
            <a:pPr marL="0" indent="0">
              <a:buNone/>
            </a:pPr>
            <a:endParaRPr lang="en-GB" dirty="0"/>
          </a:p>
          <a:p>
            <a:pPr marL="0" indent="0">
              <a:buNone/>
            </a:pPr>
            <a:r>
              <a:rPr lang="en-GB" dirty="0"/>
              <a:t>Out snapshot test fails because our outputted object does not match the previously saved snapshot object.</a:t>
            </a:r>
          </a:p>
          <a:p>
            <a:pPr marL="0" indent="0">
              <a:buNone/>
            </a:pPr>
            <a:endParaRPr lang="en-GB" dirty="0"/>
          </a:p>
        </p:txBody>
      </p:sp>
    </p:spTree>
    <p:extLst>
      <p:ext uri="{BB962C8B-B14F-4D97-AF65-F5344CB8AC3E}">
        <p14:creationId xmlns:p14="http://schemas.microsoft.com/office/powerpoint/2010/main" val="4098756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C9F65-5B90-A18B-05E8-FFD79FFC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460AC-EF9A-BC1C-E0CB-4936E0B451DA}"/>
              </a:ext>
            </a:extLst>
          </p:cNvPr>
          <p:cNvSpPr>
            <a:spLocks noGrp="1"/>
          </p:cNvSpPr>
          <p:nvPr>
            <p:ph type="title"/>
          </p:nvPr>
        </p:nvSpPr>
        <p:spPr>
          <a:xfrm>
            <a:off x="810000" y="447188"/>
            <a:ext cx="10571998" cy="970450"/>
          </a:xfrm>
        </p:spPr>
        <p:txBody>
          <a:bodyPr>
            <a:noAutofit/>
          </a:bodyPr>
          <a:lstStyle/>
          <a:p>
            <a:r>
              <a:rPr lang="en-GB" sz="3100" b="1" dirty="0"/>
              <a:t>Process of creating, comparing, and updating snapshots. - Step 6</a:t>
            </a:r>
          </a:p>
        </p:txBody>
      </p:sp>
      <p:sp>
        <p:nvSpPr>
          <p:cNvPr id="9" name="Content Placeholder 2">
            <a:extLst>
              <a:ext uri="{FF2B5EF4-FFF2-40B4-BE49-F238E27FC236}">
                <a16:creationId xmlns:a16="http://schemas.microsoft.com/office/drawing/2014/main" id="{23AD847C-3140-5D09-881D-90143BC5C416}"/>
              </a:ext>
            </a:extLst>
          </p:cNvPr>
          <p:cNvSpPr txBox="1">
            <a:spLocks/>
          </p:cNvSpPr>
          <p:nvPr/>
        </p:nvSpPr>
        <p:spPr>
          <a:xfrm>
            <a:off x="971113" y="2530883"/>
            <a:ext cx="10015591" cy="36933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We now have two options either update the snapshot with</a:t>
            </a:r>
          </a:p>
        </p:txBody>
      </p:sp>
      <p:sp>
        <p:nvSpPr>
          <p:cNvPr id="4" name="Rectangle: Top Corners Rounded 3">
            <a:extLst>
              <a:ext uri="{FF2B5EF4-FFF2-40B4-BE49-F238E27FC236}">
                <a16:creationId xmlns:a16="http://schemas.microsoft.com/office/drawing/2014/main" id="{05CD42BE-8FB1-CCEB-3920-340543B00E90}"/>
              </a:ext>
            </a:extLst>
          </p:cNvPr>
          <p:cNvSpPr/>
          <p:nvPr/>
        </p:nvSpPr>
        <p:spPr>
          <a:xfrm>
            <a:off x="1088338" y="3078288"/>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FA9A910A-94E4-B434-EDC5-27D5219B616F}"/>
              </a:ext>
            </a:extLst>
          </p:cNvPr>
          <p:cNvSpPr/>
          <p:nvPr/>
        </p:nvSpPr>
        <p:spPr>
          <a:xfrm rot="10800000">
            <a:off x="1088337" y="3433093"/>
            <a:ext cx="9512442" cy="500276"/>
          </a:xfrm>
          <a:prstGeom prst="round2SameRect">
            <a:avLst>
              <a:gd name="adj1" fmla="val 15486"/>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01EB8721-2C72-3F44-7484-D184867CEC2F}"/>
              </a:ext>
            </a:extLst>
          </p:cNvPr>
          <p:cNvSpPr>
            <a:spLocks noChangeArrowheads="1"/>
          </p:cNvSpPr>
          <p:nvPr/>
        </p:nvSpPr>
        <p:spPr bwMode="auto">
          <a:xfrm>
            <a:off x="1205296" y="3139844"/>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lumMod val="85000"/>
                  </a:schemeClr>
                </a:solidFill>
                <a:effectLst/>
                <a:latin typeface="Arial Unicode MS"/>
              </a:rPr>
              <a:t>bash</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F5B02CB8-7556-25EC-D2E0-658007105FCF}"/>
              </a:ext>
            </a:extLst>
          </p:cNvPr>
          <p:cNvSpPr>
            <a:spLocks noChangeArrowheads="1"/>
          </p:cNvSpPr>
          <p:nvPr/>
        </p:nvSpPr>
        <p:spPr bwMode="auto">
          <a:xfrm>
            <a:off x="1205296" y="3494650"/>
            <a:ext cx="640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err="1">
                <a:latin typeface="Courier New" panose="02070309020205020404" pitchFamily="49" charset="0"/>
                <a:cs typeface="Courier New" panose="02070309020205020404" pitchFamily="49" charset="0"/>
              </a:rPr>
              <a:t>npm</a:t>
            </a:r>
            <a:r>
              <a:rPr lang="en-GB" altLang="en-US" sz="1400" dirty="0">
                <a:latin typeface="Courier New" panose="02070309020205020404" pitchFamily="49" charset="0"/>
                <a:cs typeface="Courier New" panose="02070309020205020404" pitchFamily="49" charset="0"/>
              </a:rPr>
              <a:t> test -- -u</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E5DE0C7-1020-03E1-41DC-691E652D937F}"/>
              </a:ext>
            </a:extLst>
          </p:cNvPr>
          <p:cNvSpPr txBox="1">
            <a:spLocks/>
          </p:cNvSpPr>
          <p:nvPr/>
        </p:nvSpPr>
        <p:spPr>
          <a:xfrm>
            <a:off x="1088072" y="4097225"/>
            <a:ext cx="10015591" cy="1679461"/>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or change the </a:t>
            </a:r>
            <a:r>
              <a:rPr lang="en-GB" dirty="0" err="1"/>
              <a:t>App.jsx</a:t>
            </a:r>
            <a:r>
              <a:rPr lang="en-GB" dirty="0"/>
              <a:t> component back to what it was.</a:t>
            </a:r>
          </a:p>
          <a:p>
            <a:pPr marL="0" indent="0">
              <a:buNone/>
            </a:pPr>
            <a:endParaRPr lang="en-GB" dirty="0"/>
          </a:p>
          <a:p>
            <a:pPr marL="0" indent="0">
              <a:buNone/>
            </a:pPr>
            <a:r>
              <a:rPr lang="en-GB" dirty="0"/>
              <a:t>For static components that have no props and no state snapshot testing is a good tool to test a component that will be used in the App simply by rendering it.</a:t>
            </a:r>
          </a:p>
        </p:txBody>
      </p:sp>
    </p:spTree>
    <p:extLst>
      <p:ext uri="{BB962C8B-B14F-4D97-AF65-F5344CB8AC3E}">
        <p14:creationId xmlns:p14="http://schemas.microsoft.com/office/powerpoint/2010/main" val="2985886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00BCCE27-74CD-8596-07AF-0B2E267553B2}"/>
              </a:ext>
            </a:extLst>
          </p:cNvPr>
          <p:cNvSpPr>
            <a:spLocks noGrp="1"/>
          </p:cNvSpPr>
          <p:nvPr>
            <p:ph type="title"/>
          </p:nvPr>
        </p:nvSpPr>
        <p:spPr>
          <a:xfrm>
            <a:off x="451515" y="1734857"/>
            <a:ext cx="3765483" cy="3388287"/>
          </a:xfrm>
        </p:spPr>
        <p:txBody>
          <a:bodyPr anchor="ctr">
            <a:normAutofit/>
          </a:bodyPr>
          <a:lstStyle/>
          <a:p>
            <a:r>
              <a:rPr lang="en-US" dirty="0"/>
              <a:t>Part 6 – Testing Components with Props</a:t>
            </a:r>
            <a:endParaRPr lang="en-GB" dirty="0"/>
          </a:p>
        </p:txBody>
      </p:sp>
      <p:sp>
        <p:nvSpPr>
          <p:cNvPr id="20" name="Content Placeholder 2">
            <a:extLst>
              <a:ext uri="{FF2B5EF4-FFF2-40B4-BE49-F238E27FC236}">
                <a16:creationId xmlns:a16="http://schemas.microsoft.com/office/drawing/2014/main" id="{56132088-B5CE-B4F1-9834-7903DB81055A}"/>
              </a:ext>
            </a:extLst>
          </p:cNvPr>
          <p:cNvSpPr>
            <a:spLocks noGrp="1"/>
          </p:cNvSpPr>
          <p:nvPr>
            <p:ph idx="1"/>
          </p:nvPr>
        </p:nvSpPr>
        <p:spPr>
          <a:xfrm>
            <a:off x="6008068" y="978993"/>
            <a:ext cx="5365218" cy="4900014"/>
          </a:xfrm>
          <a:effectLst/>
        </p:spPr>
        <p:txBody>
          <a:bodyPr>
            <a:normAutofit/>
          </a:bodyPr>
          <a:lstStyle/>
          <a:p>
            <a:pPr>
              <a:buFont typeface="Arial" panose="020B0604020202020204" pitchFamily="34" charset="0"/>
              <a:buChar char="•"/>
            </a:pPr>
            <a:r>
              <a:rPr lang="en-GB" sz="1600" dirty="0"/>
              <a:t>Testing for the rendering of props, excluding default props and prop types.</a:t>
            </a:r>
          </a:p>
          <a:p>
            <a:pPr>
              <a:buFont typeface="Arial" panose="020B0604020202020204" pitchFamily="34" charset="0"/>
              <a:buChar char="•"/>
            </a:pPr>
            <a:r>
              <a:rPr lang="en-GB" sz="1600" dirty="0"/>
              <a:t>Use of the test renderer object to find elements and assert based on props.</a:t>
            </a:r>
          </a:p>
        </p:txBody>
      </p:sp>
    </p:spTree>
    <p:extLst>
      <p:ext uri="{BB962C8B-B14F-4D97-AF65-F5344CB8AC3E}">
        <p14:creationId xmlns:p14="http://schemas.microsoft.com/office/powerpoint/2010/main" val="136018424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92446-427B-8C24-71E0-BBD81016B7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6D7BD6-DBD8-4B7E-F373-DAFD1352E9E4}"/>
              </a:ext>
            </a:extLst>
          </p:cNvPr>
          <p:cNvSpPr>
            <a:spLocks noGrp="1"/>
          </p:cNvSpPr>
          <p:nvPr>
            <p:ph type="title"/>
          </p:nvPr>
        </p:nvSpPr>
        <p:spPr>
          <a:xfrm>
            <a:off x="810000" y="447188"/>
            <a:ext cx="10571998" cy="970450"/>
          </a:xfrm>
        </p:spPr>
        <p:txBody>
          <a:bodyPr>
            <a:noAutofit/>
          </a:bodyPr>
          <a:lstStyle/>
          <a:p>
            <a:r>
              <a:rPr lang="en-GB" sz="3100" b="1"/>
              <a:t>Testing for the rendering of props, excluding default props and prop types</a:t>
            </a:r>
            <a:endParaRPr lang="en-GB" sz="3100" b="1" dirty="0"/>
          </a:p>
        </p:txBody>
      </p:sp>
      <p:sp>
        <p:nvSpPr>
          <p:cNvPr id="3" name="Content Placeholder 2">
            <a:extLst>
              <a:ext uri="{FF2B5EF4-FFF2-40B4-BE49-F238E27FC236}">
                <a16:creationId xmlns:a16="http://schemas.microsoft.com/office/drawing/2014/main" id="{B6E87765-64DB-106C-C330-E0E850F17BD9}"/>
              </a:ext>
            </a:extLst>
          </p:cNvPr>
          <p:cNvSpPr>
            <a:spLocks noGrp="1"/>
          </p:cNvSpPr>
          <p:nvPr>
            <p:ph idx="1"/>
          </p:nvPr>
        </p:nvSpPr>
        <p:spPr>
          <a:xfrm>
            <a:off x="818712" y="2689445"/>
            <a:ext cx="10563285" cy="718389"/>
          </a:xfrm>
        </p:spPr>
        <p:txBody>
          <a:bodyPr>
            <a:normAutofit fontScale="92500" lnSpcReduction="10000"/>
          </a:bodyPr>
          <a:lstStyle/>
          <a:p>
            <a:r>
              <a:rPr lang="en-GB" dirty="0"/>
              <a:t>Highlight the importance of testing dynamic props for correct rendering.</a:t>
            </a:r>
          </a:p>
          <a:p>
            <a:r>
              <a:rPr lang="en-GB" dirty="0"/>
              <a:t>Discuss strategies for testing components with various prop combinations.</a:t>
            </a:r>
          </a:p>
        </p:txBody>
      </p:sp>
      <p:sp>
        <p:nvSpPr>
          <p:cNvPr id="9" name="Content Placeholder 2">
            <a:extLst>
              <a:ext uri="{FF2B5EF4-FFF2-40B4-BE49-F238E27FC236}">
                <a16:creationId xmlns:a16="http://schemas.microsoft.com/office/drawing/2014/main" id="{E859548C-984C-3772-5974-A37EEC3675C3}"/>
              </a:ext>
            </a:extLst>
          </p:cNvPr>
          <p:cNvSpPr txBox="1">
            <a:spLocks/>
          </p:cNvSpPr>
          <p:nvPr/>
        </p:nvSpPr>
        <p:spPr>
          <a:xfrm>
            <a:off x="971112" y="3476841"/>
            <a:ext cx="10554573" cy="253207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Testing the rendering of props in React components is essential to ensure that components behave as expected when they receive various inputs. While testing, it's crucial to focus on dynamic props—values passed to the component that can change over time or based on user interaction, rather than static or default props predefined within the component. Testing dynamic props involves rendering the component with different sets of props and verifying that the output changes accordingly. This approach helps identify issues where the component might not correctly respond to prop changes, ensuring the component's robustness and reliability in real-world scenarios.</a:t>
            </a:r>
          </a:p>
        </p:txBody>
      </p:sp>
    </p:spTree>
    <p:extLst>
      <p:ext uri="{BB962C8B-B14F-4D97-AF65-F5344CB8AC3E}">
        <p14:creationId xmlns:p14="http://schemas.microsoft.com/office/powerpoint/2010/main" val="2215215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D0B7A-7CC9-78F5-83AE-9965322CF3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FE277-ECA4-6DF9-09C2-E031E847EEC0}"/>
              </a:ext>
            </a:extLst>
          </p:cNvPr>
          <p:cNvSpPr>
            <a:spLocks noGrp="1"/>
          </p:cNvSpPr>
          <p:nvPr>
            <p:ph type="title"/>
          </p:nvPr>
        </p:nvSpPr>
        <p:spPr>
          <a:xfrm>
            <a:off x="810000" y="447188"/>
            <a:ext cx="10571998" cy="970450"/>
          </a:xfrm>
        </p:spPr>
        <p:txBody>
          <a:bodyPr>
            <a:noAutofit/>
          </a:bodyPr>
          <a:lstStyle/>
          <a:p>
            <a:r>
              <a:rPr lang="en-GB" sz="3100" b="1" dirty="0"/>
              <a:t>Testing for the rendering of props, excluding default props and prop types - continued</a:t>
            </a:r>
          </a:p>
        </p:txBody>
      </p:sp>
      <p:sp>
        <p:nvSpPr>
          <p:cNvPr id="9" name="Content Placeholder 2">
            <a:extLst>
              <a:ext uri="{FF2B5EF4-FFF2-40B4-BE49-F238E27FC236}">
                <a16:creationId xmlns:a16="http://schemas.microsoft.com/office/drawing/2014/main" id="{7EEBC12D-DD9E-6090-CF38-4636A182830E}"/>
              </a:ext>
            </a:extLst>
          </p:cNvPr>
          <p:cNvSpPr txBox="1">
            <a:spLocks/>
          </p:cNvSpPr>
          <p:nvPr/>
        </p:nvSpPr>
        <p:spPr>
          <a:xfrm>
            <a:off x="971112" y="2278743"/>
            <a:ext cx="10554573" cy="41901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Dynamic props play a critical role in the functionality and flexibility of React components. They allow components to respond to different contexts and data, making it crucial to test how components render with various dynamic props. By verifying that components render correctly for different prop values, developers can ensure that the UI updates as expected, enhancing the user experience. Testing for correct rendering of dynamic props also helps catch bugs related to conditional rendering or props handling, which might not be evident during static analysis or manual testing.</a:t>
            </a:r>
          </a:p>
          <a:p>
            <a:pPr marL="0" indent="0">
              <a:buNone/>
            </a:pPr>
            <a:br>
              <a:rPr lang="en-GB" dirty="0"/>
            </a:br>
            <a:r>
              <a:rPr lang="en-GB" dirty="0"/>
              <a:t>When testing components with various prop combinations, a systematic approach is beneficial. One effective strategy is to use parameterized tests, where a single test case is run multiple times with different prop values. Another approach is to categorize prop combinations based on expected component behaviour, such as rendering different UI elements or triggering specific functionality.</a:t>
            </a:r>
          </a:p>
        </p:txBody>
      </p:sp>
    </p:spTree>
    <p:extLst>
      <p:ext uri="{BB962C8B-B14F-4D97-AF65-F5344CB8AC3E}">
        <p14:creationId xmlns:p14="http://schemas.microsoft.com/office/powerpoint/2010/main" val="388844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0D35-C5F2-481F-7C05-D5C2518832F5}"/>
              </a:ext>
            </a:extLst>
          </p:cNvPr>
          <p:cNvSpPr>
            <a:spLocks noGrp="1"/>
          </p:cNvSpPr>
          <p:nvPr>
            <p:ph type="title"/>
          </p:nvPr>
        </p:nvSpPr>
        <p:spPr>
          <a:xfrm>
            <a:off x="810000" y="447188"/>
            <a:ext cx="10571998" cy="970450"/>
          </a:xfrm>
        </p:spPr>
        <p:txBody>
          <a:bodyPr>
            <a:normAutofit/>
          </a:bodyPr>
          <a:lstStyle/>
          <a:p>
            <a:pPr>
              <a:lnSpc>
                <a:spcPct val="90000"/>
              </a:lnSpc>
            </a:pPr>
            <a:r>
              <a:rPr lang="en-GB" sz="3100" dirty="0"/>
              <a:t>Discussion on unit testing components, including snapshots, dumb testing, and event testing.</a:t>
            </a:r>
          </a:p>
        </p:txBody>
      </p:sp>
      <p:sp>
        <p:nvSpPr>
          <p:cNvPr id="3" name="Content Placeholder 2">
            <a:extLst>
              <a:ext uri="{FF2B5EF4-FFF2-40B4-BE49-F238E27FC236}">
                <a16:creationId xmlns:a16="http://schemas.microsoft.com/office/drawing/2014/main" id="{5C5BEAFB-CB21-D039-9849-143600F3289F}"/>
              </a:ext>
            </a:extLst>
          </p:cNvPr>
          <p:cNvSpPr>
            <a:spLocks noGrp="1"/>
          </p:cNvSpPr>
          <p:nvPr>
            <p:ph idx="1"/>
          </p:nvPr>
        </p:nvSpPr>
        <p:spPr>
          <a:xfrm>
            <a:off x="818713" y="2413000"/>
            <a:ext cx="10563285" cy="1641415"/>
          </a:xfrm>
        </p:spPr>
        <p:txBody>
          <a:bodyPr>
            <a:normAutofit/>
          </a:bodyPr>
          <a:lstStyle/>
          <a:p>
            <a:r>
              <a:rPr lang="en-GB" sz="1600" dirty="0"/>
              <a:t>Define unit testing and its importance in testing individual components in isolation.</a:t>
            </a:r>
          </a:p>
          <a:p>
            <a:r>
              <a:rPr lang="en-GB" sz="1600" dirty="0"/>
              <a:t>Explain snapshots for capturing component renders over time.</a:t>
            </a:r>
          </a:p>
          <a:p>
            <a:r>
              <a:rPr lang="en-GB" sz="1600" dirty="0"/>
              <a:t>Introduce dumb (or shallow) testing for components without external dependencies.</a:t>
            </a:r>
          </a:p>
          <a:p>
            <a:r>
              <a:rPr lang="en-GB" sz="1600" dirty="0"/>
              <a:t>Detail event testing to simulate user interactions.</a:t>
            </a:r>
          </a:p>
        </p:txBody>
      </p:sp>
      <p:sp>
        <p:nvSpPr>
          <p:cNvPr id="4" name="Content Placeholder 2">
            <a:extLst>
              <a:ext uri="{FF2B5EF4-FFF2-40B4-BE49-F238E27FC236}">
                <a16:creationId xmlns:a16="http://schemas.microsoft.com/office/drawing/2014/main" id="{720F03CC-3CB5-8636-EA76-91A0CD5879B0}"/>
              </a:ext>
            </a:extLst>
          </p:cNvPr>
          <p:cNvSpPr txBox="1">
            <a:spLocks/>
          </p:cNvSpPr>
          <p:nvPr/>
        </p:nvSpPr>
        <p:spPr>
          <a:xfrm>
            <a:off x="818713" y="4169913"/>
            <a:ext cx="10563285" cy="2334403"/>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Unit testing is a fundamental testing strategy that focuses on verifying the smallest parts of an application, typically individual components, in isolation. This approach is critical in React for ensuring each component functions correctly under various states and props. Snapshot testing is particularly useful for tracking changes in component rendering over time, helping developers catch unintended modifications. Dumb (or shallow) testing evaluates components without rendering their children or depending on external systems, whereas event testing simulates user actions (e.g., clicks, input) to verify the component's response. Together, these testing methodologies provide a comprehensive strategy for assessing component behavior.</a:t>
            </a:r>
            <a:endParaRPr lang="en-GB" dirty="0"/>
          </a:p>
        </p:txBody>
      </p:sp>
    </p:spTree>
    <p:extLst>
      <p:ext uri="{BB962C8B-B14F-4D97-AF65-F5344CB8AC3E}">
        <p14:creationId xmlns:p14="http://schemas.microsoft.com/office/powerpoint/2010/main" val="870511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3F136-4532-8689-5978-4B8016EDE1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1E884-5A8D-B48F-5583-0F53A7D42D8A}"/>
              </a:ext>
            </a:extLst>
          </p:cNvPr>
          <p:cNvSpPr>
            <a:spLocks noGrp="1"/>
          </p:cNvSpPr>
          <p:nvPr>
            <p:ph type="title"/>
          </p:nvPr>
        </p:nvSpPr>
        <p:spPr>
          <a:xfrm>
            <a:off x="810000" y="447188"/>
            <a:ext cx="10571998" cy="970450"/>
          </a:xfrm>
        </p:spPr>
        <p:txBody>
          <a:bodyPr>
            <a:noAutofit/>
          </a:bodyPr>
          <a:lstStyle/>
          <a:p>
            <a:r>
              <a:rPr lang="en-GB" sz="3200" dirty="0"/>
              <a:t>Use of the test renderer object to find elements and assert based on props. – Step 1</a:t>
            </a:r>
          </a:p>
        </p:txBody>
      </p:sp>
      <p:sp>
        <p:nvSpPr>
          <p:cNvPr id="9" name="Content Placeholder 2">
            <a:extLst>
              <a:ext uri="{FF2B5EF4-FFF2-40B4-BE49-F238E27FC236}">
                <a16:creationId xmlns:a16="http://schemas.microsoft.com/office/drawing/2014/main" id="{CA02D4F1-2579-BF0F-82E7-26915EB89ACD}"/>
              </a:ext>
            </a:extLst>
          </p:cNvPr>
          <p:cNvSpPr txBox="1">
            <a:spLocks/>
          </p:cNvSpPr>
          <p:nvPr/>
        </p:nvSpPr>
        <p:spPr>
          <a:xfrm>
            <a:off x="940776" y="4156092"/>
            <a:ext cx="4997981" cy="229335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First we will need a component with props to test, note the </a:t>
            </a:r>
            <a:r>
              <a:rPr lang="en-GB" dirty="0" err="1"/>
              <a:t>classNames</a:t>
            </a:r>
            <a:r>
              <a:rPr lang="en-GB" dirty="0"/>
              <a:t> that are returned from the </a:t>
            </a:r>
            <a:r>
              <a:rPr lang="en-GB" dirty="0" err="1"/>
              <a:t>jsx</a:t>
            </a:r>
            <a:r>
              <a:rPr lang="en-GB" dirty="0"/>
              <a:t> expressions. These will be used for testing. </a:t>
            </a:r>
            <a:br>
              <a:rPr lang="en-GB" dirty="0"/>
            </a:br>
            <a:br>
              <a:rPr lang="en-GB" dirty="0"/>
            </a:br>
            <a:r>
              <a:rPr lang="en-GB" dirty="0"/>
              <a:t>Create a new file called  </a:t>
            </a:r>
            <a:r>
              <a:rPr lang="en-GB" dirty="0" err="1"/>
              <a:t>ComponentsWithProps.jsx</a:t>
            </a:r>
            <a:r>
              <a:rPr lang="en-GB" dirty="0"/>
              <a:t> and paste in the following code.</a:t>
            </a:r>
          </a:p>
        </p:txBody>
      </p:sp>
      <p:sp>
        <p:nvSpPr>
          <p:cNvPr id="4" name="Rectangle: Top Corners Rounded 3">
            <a:extLst>
              <a:ext uri="{FF2B5EF4-FFF2-40B4-BE49-F238E27FC236}">
                <a16:creationId xmlns:a16="http://schemas.microsoft.com/office/drawing/2014/main" id="{C3CCC516-45CB-6C34-188C-77150707202E}"/>
              </a:ext>
            </a:extLst>
          </p:cNvPr>
          <p:cNvSpPr/>
          <p:nvPr/>
        </p:nvSpPr>
        <p:spPr>
          <a:xfrm>
            <a:off x="6069536" y="2760518"/>
            <a:ext cx="557092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41F58879-53FF-4581-27CB-3E4D9237931D}"/>
              </a:ext>
            </a:extLst>
          </p:cNvPr>
          <p:cNvSpPr/>
          <p:nvPr/>
        </p:nvSpPr>
        <p:spPr>
          <a:xfrm rot="10800000">
            <a:off x="6069534" y="3115323"/>
            <a:ext cx="5570922" cy="3416106"/>
          </a:xfrm>
          <a:prstGeom prst="round2SameRect">
            <a:avLst>
              <a:gd name="adj1" fmla="val 316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FF64BE05-F3E1-7A1F-C2A3-9F64F0F032B0}"/>
              </a:ext>
            </a:extLst>
          </p:cNvPr>
          <p:cNvSpPr>
            <a:spLocks noChangeArrowheads="1"/>
          </p:cNvSpPr>
          <p:nvPr/>
        </p:nvSpPr>
        <p:spPr bwMode="auto">
          <a:xfrm>
            <a:off x="6186493" y="2822074"/>
            <a:ext cx="12329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B355C2AD-D89F-CF91-01F5-C387F20CD234}"/>
              </a:ext>
            </a:extLst>
          </p:cNvPr>
          <p:cNvSpPr>
            <a:spLocks noChangeArrowheads="1"/>
          </p:cNvSpPr>
          <p:nvPr/>
        </p:nvSpPr>
        <p:spPr bwMode="auto">
          <a:xfrm>
            <a:off x="6186493" y="3191406"/>
            <a:ext cx="374860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800" b="0" dirty="0">
                <a:solidFill>
                  <a:srgbClr val="D8DDE7"/>
                </a:solidFill>
                <a:effectLst/>
                <a:latin typeface="Consolas" panose="020B0609020204030204" pitchFamily="49" charset="0"/>
              </a:rPr>
              <a:t>import React from 'react';</a:t>
            </a:r>
          </a:p>
          <a:p>
            <a:r>
              <a:rPr lang="en-GB" sz="800" b="0" dirty="0">
                <a:solidFill>
                  <a:srgbClr val="D8DDE7"/>
                </a:solidFill>
                <a:effectLst/>
                <a:latin typeface="Consolas" panose="020B0609020204030204" pitchFamily="49" charset="0"/>
              </a:rPr>
              <a:t>import </a:t>
            </a:r>
            <a:r>
              <a:rPr lang="en-GB" sz="800" b="0" dirty="0" err="1">
                <a:solidFill>
                  <a:srgbClr val="D8DDE7"/>
                </a:solidFill>
                <a:effectLst/>
                <a:latin typeface="Consolas" panose="020B0609020204030204" pitchFamily="49" charset="0"/>
              </a:rPr>
              <a:t>PropTypes</a:t>
            </a:r>
            <a:r>
              <a:rPr lang="en-GB" sz="800" b="0" dirty="0">
                <a:solidFill>
                  <a:srgbClr val="D8DDE7"/>
                </a:solidFill>
                <a:effectLst/>
                <a:latin typeface="Consolas" panose="020B0609020204030204" pitchFamily="49" charset="0"/>
              </a:rPr>
              <a:t> from 'prop-types';</a:t>
            </a:r>
          </a:p>
          <a:p>
            <a:endParaRPr lang="en-GB" sz="800" b="0" dirty="0">
              <a:solidFill>
                <a:srgbClr val="D8DDE7"/>
              </a:solidFill>
              <a:effectLst/>
              <a:latin typeface="Consolas" panose="020B0609020204030204" pitchFamily="49" charset="0"/>
            </a:endParaRPr>
          </a:p>
          <a:p>
            <a:r>
              <a:rPr lang="en-GB" sz="800" b="0" dirty="0" err="1">
                <a:solidFill>
                  <a:srgbClr val="D8DDE7"/>
                </a:solidFill>
                <a:effectLst/>
                <a:latin typeface="Consolas" panose="020B0609020204030204" pitchFamily="49" charset="0"/>
              </a:rPr>
              <a:t>const</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ComponentWithProps</a:t>
            </a:r>
            <a:r>
              <a:rPr lang="en-GB" sz="800" b="0" dirty="0">
                <a:solidFill>
                  <a:srgbClr val="D8DDE7"/>
                </a:solidFill>
                <a:effectLst/>
                <a:latin typeface="Consolas" panose="020B0609020204030204" pitchFamily="49" charset="0"/>
              </a:rPr>
              <a:t> = props =&gt; {</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const</a:t>
            </a:r>
            <a:r>
              <a:rPr lang="en-GB" sz="800" b="0" dirty="0">
                <a:solidFill>
                  <a:srgbClr val="D8DDE7"/>
                </a:solidFill>
                <a:effectLst/>
                <a:latin typeface="Consolas" panose="020B0609020204030204" pitchFamily="49" charset="0"/>
              </a:rPr>
              <a:t> { </a:t>
            </a:r>
            <a:r>
              <a:rPr lang="en-GB" sz="800" b="0" dirty="0" err="1">
                <a:solidFill>
                  <a:srgbClr val="D8DDE7"/>
                </a:solidFill>
                <a:effectLst/>
                <a:latin typeface="Consolas" panose="020B0609020204030204" pitchFamily="49" charset="0"/>
              </a:rPr>
              <a:t>headerText</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contentText</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numericProp</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expressionProp</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valueProp</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objectProp</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arrayProp</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functionProp</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unsuppliedProp</a:t>
            </a:r>
            <a:r>
              <a:rPr lang="en-GB" sz="800" b="0" dirty="0">
                <a:solidFill>
                  <a:srgbClr val="D8DDE7"/>
                </a:solidFill>
                <a:effectLst/>
                <a:latin typeface="Consolas" panose="020B0609020204030204" pitchFamily="49" charset="0"/>
              </a:rPr>
              <a:t> } = props;</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const</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nextNumberDisplay</a:t>
            </a:r>
            <a:r>
              <a:rPr lang="en-GB" sz="800" b="0" dirty="0">
                <a:solidFill>
                  <a:srgbClr val="D8DDE7"/>
                </a:solidFill>
                <a:effectLst/>
                <a:latin typeface="Consolas" panose="020B0609020204030204" pitchFamily="49" charset="0"/>
              </a:rPr>
              <a:t> = </a:t>
            </a:r>
            <a:r>
              <a:rPr lang="en-GB" sz="800" b="0" dirty="0" err="1">
                <a:solidFill>
                  <a:srgbClr val="D8DDE7"/>
                </a:solidFill>
                <a:effectLst/>
                <a:latin typeface="Consolas" panose="020B0609020204030204" pitchFamily="49" charset="0"/>
              </a:rPr>
              <a:t>arrayProp.map</a:t>
            </a:r>
            <a:r>
              <a:rPr lang="en-GB" sz="800" b="0" dirty="0">
                <a:solidFill>
                  <a:srgbClr val="D8DDE7"/>
                </a:solidFill>
                <a:effectLst/>
                <a:latin typeface="Consolas" panose="020B0609020204030204" pitchFamily="49" charset="0"/>
              </a:rPr>
              <a:t>(</a:t>
            </a:r>
            <a:r>
              <a:rPr lang="en-GB" sz="800" b="0" dirty="0" err="1">
                <a:solidFill>
                  <a:srgbClr val="D8DDE7"/>
                </a:solidFill>
                <a:effectLst/>
                <a:latin typeface="Consolas" panose="020B0609020204030204" pitchFamily="49" charset="0"/>
              </a:rPr>
              <a:t>seqNum</a:t>
            </a:r>
            <a:r>
              <a:rPr lang="en-GB" sz="800" b="0" dirty="0">
                <a:solidFill>
                  <a:srgbClr val="D8DDE7"/>
                </a:solidFill>
                <a:effectLst/>
                <a:latin typeface="Consolas" panose="020B0609020204030204" pitchFamily="49" charset="0"/>
              </a:rPr>
              <a:t> =&gt;</a:t>
            </a:r>
          </a:p>
          <a:p>
            <a:r>
              <a:rPr lang="en-GB" sz="800" b="0" dirty="0">
                <a:solidFill>
                  <a:srgbClr val="D8DDE7"/>
                </a:solidFill>
                <a:effectLst/>
                <a:latin typeface="Consolas" panose="020B0609020204030204" pitchFamily="49" charset="0"/>
              </a:rPr>
              <a:t>        &lt;p key={</a:t>
            </a:r>
            <a:r>
              <a:rPr lang="en-GB" sz="800" b="0" dirty="0" err="1">
                <a:solidFill>
                  <a:srgbClr val="D8DDE7"/>
                </a:solidFill>
                <a:effectLst/>
                <a:latin typeface="Consolas" panose="020B0609020204030204" pitchFamily="49" charset="0"/>
              </a:rPr>
              <a:t>seqNum</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className</a:t>
            </a:r>
            <a:r>
              <a:rPr lang="en-GB" sz="800" b="0" dirty="0">
                <a:solidFill>
                  <a:srgbClr val="D8DDE7"/>
                </a:solidFill>
                <a:effectLst/>
                <a:latin typeface="Consolas" panose="020B0609020204030204" pitchFamily="49" charset="0"/>
              </a:rPr>
              <a:t>="</a:t>
            </a:r>
            <a:r>
              <a:rPr lang="en-GB" sz="800" b="0" dirty="0" err="1">
                <a:solidFill>
                  <a:srgbClr val="D8DDE7"/>
                </a:solidFill>
                <a:effectLst/>
                <a:latin typeface="Consolas" panose="020B0609020204030204" pitchFamily="49" charset="0"/>
              </a:rPr>
              <a:t>nnd</a:t>
            </a:r>
            <a:r>
              <a:rPr lang="en-GB" sz="800" b="0" dirty="0">
                <a:solidFill>
                  <a:srgbClr val="D8DDE7"/>
                </a:solidFill>
                <a:effectLst/>
                <a:latin typeface="Consolas" panose="020B0609020204030204" pitchFamily="49" charset="0"/>
              </a:rPr>
              <a:t>"&gt;Number is : {</a:t>
            </a:r>
            <a:r>
              <a:rPr lang="en-GB" sz="800" b="0" dirty="0" err="1">
                <a:solidFill>
                  <a:srgbClr val="D8DDE7"/>
                </a:solidFill>
                <a:effectLst/>
                <a:latin typeface="Consolas" panose="020B0609020204030204" pitchFamily="49" charset="0"/>
              </a:rPr>
              <a:t>seqNum</a:t>
            </a:r>
            <a:r>
              <a:rPr lang="en-GB" sz="800" b="0" dirty="0">
                <a:solidFill>
                  <a:srgbClr val="D8DDE7"/>
                </a:solidFill>
                <a:effectLst/>
                <a:latin typeface="Consolas" panose="020B0609020204030204" pitchFamily="49" charset="0"/>
              </a:rPr>
              <a:t>}; Next </a:t>
            </a:r>
            <a:r>
              <a:rPr lang="en-GB" sz="800" b="0" dirty="0" err="1">
                <a:solidFill>
                  <a:srgbClr val="D8DDE7"/>
                </a:solidFill>
                <a:effectLst/>
                <a:latin typeface="Consolas" panose="020B0609020204030204" pitchFamily="49" charset="0"/>
              </a:rPr>
              <a:t>next</a:t>
            </a:r>
            <a:r>
              <a:rPr lang="en-GB" sz="800" b="0" dirty="0">
                <a:solidFill>
                  <a:srgbClr val="D8DDE7"/>
                </a:solidFill>
                <a:effectLst/>
                <a:latin typeface="Consolas" panose="020B0609020204030204" pitchFamily="49" charset="0"/>
              </a:rPr>
              <a:t> is {</a:t>
            </a:r>
            <a:r>
              <a:rPr lang="en-GB" sz="800" b="0" dirty="0" err="1">
                <a:solidFill>
                  <a:srgbClr val="D8DDE7"/>
                </a:solidFill>
                <a:effectLst/>
                <a:latin typeface="Consolas" panose="020B0609020204030204" pitchFamily="49" charset="0"/>
              </a:rPr>
              <a:t>seqNum</a:t>
            </a:r>
            <a:r>
              <a:rPr lang="en-GB" sz="800" b="0" dirty="0">
                <a:solidFill>
                  <a:srgbClr val="D8DDE7"/>
                </a:solidFill>
                <a:effectLst/>
                <a:latin typeface="Consolas" panose="020B0609020204030204" pitchFamily="49" charset="0"/>
              </a:rPr>
              <a:t> += 1}&lt;/p&gt;</a:t>
            </a:r>
          </a:p>
          <a:p>
            <a:r>
              <a:rPr lang="en-GB" sz="800" b="0" dirty="0">
                <a:solidFill>
                  <a:srgbClr val="D8DDE7"/>
                </a:solidFill>
                <a:effectLst/>
                <a:latin typeface="Consolas" panose="020B0609020204030204" pitchFamily="49" charset="0"/>
              </a:rPr>
              <a:t>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const</a:t>
            </a:r>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objectPropsDisplay</a:t>
            </a:r>
            <a:r>
              <a:rPr lang="en-GB" sz="800" b="0" dirty="0">
                <a:solidFill>
                  <a:srgbClr val="D8DDE7"/>
                </a:solidFill>
                <a:effectLst/>
                <a:latin typeface="Consolas" panose="020B0609020204030204" pitchFamily="49" charset="0"/>
              </a:rPr>
              <a:t> =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    for (let [key, value] of </a:t>
            </a:r>
            <a:r>
              <a:rPr lang="en-GB" sz="800" b="0" dirty="0" err="1">
                <a:solidFill>
                  <a:srgbClr val="D8DDE7"/>
                </a:solidFill>
                <a:effectLst/>
                <a:latin typeface="Consolas" panose="020B0609020204030204" pitchFamily="49" charset="0"/>
              </a:rPr>
              <a:t>Object.entries</a:t>
            </a:r>
            <a:r>
              <a:rPr lang="en-GB" sz="800" b="0" dirty="0">
                <a:solidFill>
                  <a:srgbClr val="D8DDE7"/>
                </a:solidFill>
                <a:effectLst/>
                <a:latin typeface="Consolas" panose="020B0609020204030204" pitchFamily="49" charset="0"/>
              </a:rPr>
              <a:t>(</a:t>
            </a:r>
            <a:r>
              <a:rPr lang="en-GB" sz="800" b="0" dirty="0" err="1">
                <a:solidFill>
                  <a:srgbClr val="D8DDE7"/>
                </a:solidFill>
                <a:effectLst/>
                <a:latin typeface="Consolas" panose="020B0609020204030204" pitchFamily="49" charset="0"/>
              </a:rPr>
              <a:t>objectProp</a:t>
            </a:r>
            <a:r>
              <a:rPr lang="en-GB" sz="800" b="0" dirty="0">
                <a:solidFill>
                  <a:srgbClr val="D8DDE7"/>
                </a:solidFill>
                <a:effectLst/>
                <a:latin typeface="Consolas" panose="020B0609020204030204" pitchFamily="49" charset="0"/>
              </a:rPr>
              <a:t>)) {</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objectPropsDisplay.push</a:t>
            </a:r>
            <a:r>
              <a:rPr lang="en-GB" sz="800" b="0" dirty="0">
                <a:solidFill>
                  <a:srgbClr val="D8DDE7"/>
                </a:solidFill>
                <a:effectLst/>
                <a:latin typeface="Consolas" panose="020B0609020204030204" pitchFamily="49" charset="0"/>
              </a:rPr>
              <a:t>(&lt;p key={key} </a:t>
            </a:r>
            <a:r>
              <a:rPr lang="en-GB" sz="800" b="0" dirty="0" err="1">
                <a:solidFill>
                  <a:srgbClr val="D8DDE7"/>
                </a:solidFill>
                <a:effectLst/>
                <a:latin typeface="Consolas" panose="020B0609020204030204" pitchFamily="49" charset="0"/>
              </a:rPr>
              <a:t>className</a:t>
            </a:r>
            <a:r>
              <a:rPr lang="en-GB" sz="800" b="0" dirty="0">
                <a:solidFill>
                  <a:srgbClr val="D8DDE7"/>
                </a:solidFill>
                <a:effectLst/>
                <a:latin typeface="Consolas" panose="020B0609020204030204" pitchFamily="49" charset="0"/>
              </a:rPr>
              <a:t>="</a:t>
            </a:r>
            <a:r>
              <a:rPr lang="en-GB" sz="800" b="0" dirty="0" err="1">
                <a:solidFill>
                  <a:srgbClr val="D8DDE7"/>
                </a:solidFill>
                <a:effectLst/>
                <a:latin typeface="Consolas" panose="020B0609020204030204" pitchFamily="49" charset="0"/>
              </a:rPr>
              <a:t>opd</a:t>
            </a:r>
            <a:r>
              <a:rPr lang="en-GB" sz="800" b="0" dirty="0">
                <a:solidFill>
                  <a:srgbClr val="D8DDE7"/>
                </a:solidFill>
                <a:effectLst/>
                <a:latin typeface="Consolas" panose="020B0609020204030204" pitchFamily="49" charset="0"/>
              </a:rPr>
              <a:t>"&gt;The value of {key} in the </a:t>
            </a:r>
            <a:r>
              <a:rPr lang="en-GB" sz="800" b="0" dirty="0" err="1">
                <a:solidFill>
                  <a:srgbClr val="D8DDE7"/>
                </a:solidFill>
                <a:effectLst/>
                <a:latin typeface="Consolas" panose="020B0609020204030204" pitchFamily="49" charset="0"/>
              </a:rPr>
              <a:t>objectProp</a:t>
            </a:r>
            <a:r>
              <a:rPr lang="en-GB" sz="800" b="0" dirty="0">
                <a:solidFill>
                  <a:srgbClr val="D8DDE7"/>
                </a:solidFill>
                <a:effectLst/>
                <a:latin typeface="Consolas" panose="020B0609020204030204" pitchFamily="49" charset="0"/>
              </a:rPr>
              <a:t> is {value}&lt;/p&gt;);</a:t>
            </a:r>
          </a:p>
          <a:p>
            <a:r>
              <a:rPr lang="en-GB" sz="800" b="0" dirty="0">
                <a:solidFill>
                  <a:srgbClr val="D8DDE7"/>
                </a:solidFill>
                <a:effectLst/>
                <a:latin typeface="Consolas" panose="020B0609020204030204" pitchFamily="49" charset="0"/>
              </a:rPr>
              <a:t>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    return (</a:t>
            </a:r>
          </a:p>
          <a:p>
            <a:r>
              <a:rPr lang="en-GB" sz="800" b="0" dirty="0">
                <a:solidFill>
                  <a:srgbClr val="D8DDE7"/>
                </a:solidFill>
                <a:effectLst/>
                <a:latin typeface="Consolas" panose="020B0609020204030204" pitchFamily="49" charset="0"/>
              </a:rPr>
              <a:t>        &lt;div&gt;</a:t>
            </a:r>
          </a:p>
          <a:p>
            <a:r>
              <a:rPr lang="en-GB" sz="800" b="0" dirty="0">
                <a:solidFill>
                  <a:srgbClr val="D8DDE7"/>
                </a:solidFill>
                <a:effectLst/>
                <a:latin typeface="Consolas" panose="020B0609020204030204" pitchFamily="49" charset="0"/>
              </a:rPr>
              <a:t>            &lt;h1&gt;{</a:t>
            </a:r>
            <a:r>
              <a:rPr lang="en-GB" sz="800" b="0" dirty="0" err="1">
                <a:solidFill>
                  <a:srgbClr val="D8DDE7"/>
                </a:solidFill>
                <a:effectLst/>
                <a:latin typeface="Consolas" panose="020B0609020204030204" pitchFamily="49" charset="0"/>
              </a:rPr>
              <a:t>headerText</a:t>
            </a:r>
            <a:r>
              <a:rPr lang="en-GB" sz="800" b="0" dirty="0">
                <a:solidFill>
                  <a:srgbClr val="D8DDE7"/>
                </a:solidFill>
                <a:effectLst/>
                <a:latin typeface="Consolas" panose="020B0609020204030204" pitchFamily="49" charset="0"/>
              </a:rPr>
              <a:t>}&lt;/h1&gt;</a:t>
            </a:r>
          </a:p>
          <a:p>
            <a:r>
              <a:rPr lang="en-GB" sz="800" b="0" dirty="0">
                <a:solidFill>
                  <a:srgbClr val="D8DDE7"/>
                </a:solidFill>
                <a:effectLst/>
                <a:latin typeface="Consolas" panose="020B0609020204030204" pitchFamily="49" charset="0"/>
              </a:rPr>
              <a:t>            &lt;p&gt;{</a:t>
            </a:r>
            <a:r>
              <a:rPr lang="en-GB" sz="800" b="0" dirty="0" err="1">
                <a:solidFill>
                  <a:srgbClr val="D8DDE7"/>
                </a:solidFill>
                <a:effectLst/>
                <a:latin typeface="Consolas" panose="020B0609020204030204" pitchFamily="49" charset="0"/>
              </a:rPr>
              <a:t>contentText</a:t>
            </a:r>
            <a:r>
              <a:rPr lang="en-GB" sz="800" b="0" dirty="0">
                <a:solidFill>
                  <a:srgbClr val="D8DDE7"/>
                </a:solidFill>
                <a:effectLst/>
                <a:latin typeface="Consolas" panose="020B0609020204030204" pitchFamily="49" charset="0"/>
              </a:rPr>
              <a:t>}&lt;/p&gt;</a:t>
            </a:r>
          </a:p>
          <a:p>
            <a:r>
              <a:rPr lang="en-GB" sz="800" b="0" dirty="0">
                <a:solidFill>
                  <a:srgbClr val="D8DDE7"/>
                </a:solidFill>
                <a:effectLst/>
                <a:latin typeface="Consolas" panose="020B0609020204030204" pitchFamily="49" charset="0"/>
              </a:rPr>
              <a:t>            &lt;p&gt;The value of </a:t>
            </a:r>
            <a:r>
              <a:rPr lang="en-GB" sz="800" b="0" dirty="0" err="1">
                <a:solidFill>
                  <a:srgbClr val="D8DDE7"/>
                </a:solidFill>
                <a:effectLst/>
                <a:latin typeface="Consolas" panose="020B0609020204030204" pitchFamily="49" charset="0"/>
              </a:rPr>
              <a:t>numericProp</a:t>
            </a:r>
            <a:r>
              <a:rPr lang="en-GB" sz="800" b="0" dirty="0">
                <a:solidFill>
                  <a:srgbClr val="D8DDE7"/>
                </a:solidFill>
                <a:effectLst/>
                <a:latin typeface="Consolas" panose="020B0609020204030204" pitchFamily="49" charset="0"/>
              </a:rPr>
              <a:t> is: {</a:t>
            </a:r>
            <a:r>
              <a:rPr lang="en-GB" sz="800" b="0" dirty="0" err="1">
                <a:solidFill>
                  <a:srgbClr val="D8DDE7"/>
                </a:solidFill>
                <a:effectLst/>
                <a:latin typeface="Consolas" panose="020B0609020204030204" pitchFamily="49" charset="0"/>
              </a:rPr>
              <a:t>numericProp</a:t>
            </a:r>
            <a:r>
              <a:rPr lang="en-GB" sz="800" b="0" dirty="0">
                <a:solidFill>
                  <a:srgbClr val="D8DDE7"/>
                </a:solidFill>
                <a:effectLst/>
                <a:latin typeface="Consolas" panose="020B0609020204030204" pitchFamily="49" charset="0"/>
              </a:rPr>
              <a:t>}&lt;/p&gt;</a:t>
            </a:r>
          </a:p>
          <a:p>
            <a:r>
              <a:rPr lang="en-GB" sz="800" b="0" dirty="0">
                <a:solidFill>
                  <a:srgbClr val="D8DDE7"/>
                </a:solidFill>
                <a:effectLst/>
                <a:latin typeface="Consolas" panose="020B0609020204030204" pitchFamily="49" charset="0"/>
              </a:rPr>
              <a:t>...</a:t>
            </a:r>
          </a:p>
        </p:txBody>
      </p:sp>
      <p:sp>
        <p:nvSpPr>
          <p:cNvPr id="5" name="Content Placeholder 2">
            <a:extLst>
              <a:ext uri="{FF2B5EF4-FFF2-40B4-BE49-F238E27FC236}">
                <a16:creationId xmlns:a16="http://schemas.microsoft.com/office/drawing/2014/main" id="{0CFC8639-E32B-DD64-4268-A2E902D4427B}"/>
              </a:ext>
            </a:extLst>
          </p:cNvPr>
          <p:cNvSpPr>
            <a:spLocks noGrp="1"/>
          </p:cNvSpPr>
          <p:nvPr>
            <p:ph idx="1"/>
          </p:nvPr>
        </p:nvSpPr>
        <p:spPr>
          <a:xfrm>
            <a:off x="783536" y="2704664"/>
            <a:ext cx="5312463" cy="1378952"/>
          </a:xfrm>
        </p:spPr>
        <p:txBody>
          <a:bodyPr>
            <a:normAutofit/>
          </a:bodyPr>
          <a:lstStyle/>
          <a:p>
            <a:r>
              <a:rPr lang="en-GB" dirty="0"/>
              <a:t>Demonstrate how to use selectors to find elements rendered by props.</a:t>
            </a:r>
          </a:p>
          <a:p>
            <a:r>
              <a:rPr lang="en-GB" dirty="0"/>
              <a:t>Provide examples of assertions based on prop values and types.</a:t>
            </a:r>
          </a:p>
        </p:txBody>
      </p:sp>
      <p:pic>
        <p:nvPicPr>
          <p:cNvPr id="13" name="Graphic 12" descr="Download with solid fill">
            <a:hlinkClick r:id="rId2"/>
            <a:extLst>
              <a:ext uri="{FF2B5EF4-FFF2-40B4-BE49-F238E27FC236}">
                <a16:creationId xmlns:a16="http://schemas.microsoft.com/office/drawing/2014/main" id="{EC8CB61F-A7DC-FDFF-4B32-9223558CB4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11543" y="3129850"/>
            <a:ext cx="928913" cy="928913"/>
          </a:xfrm>
          <a:prstGeom prst="rect">
            <a:avLst/>
          </a:prstGeom>
        </p:spPr>
      </p:pic>
      <p:sp>
        <p:nvSpPr>
          <p:cNvPr id="3" name="TextBox 2">
            <a:extLst>
              <a:ext uri="{FF2B5EF4-FFF2-40B4-BE49-F238E27FC236}">
                <a16:creationId xmlns:a16="http://schemas.microsoft.com/office/drawing/2014/main" id="{A8E45C4F-7E29-BEF1-00E3-38A03B3B0A1E}"/>
              </a:ext>
            </a:extLst>
          </p:cNvPr>
          <p:cNvSpPr txBox="1"/>
          <p:nvPr/>
        </p:nvSpPr>
        <p:spPr>
          <a:xfrm>
            <a:off x="940776" y="6546234"/>
            <a:ext cx="4147289" cy="215444"/>
          </a:xfrm>
          <a:prstGeom prst="rect">
            <a:avLst/>
          </a:prstGeom>
          <a:noFill/>
        </p:spPr>
        <p:txBody>
          <a:bodyPr wrap="none" rtlCol="0">
            <a:spAutoFit/>
          </a:bodyPr>
          <a:lstStyle/>
          <a:p>
            <a:r>
              <a:rPr lang="en-GB" sz="800" dirty="0"/>
              <a:t>https://gist.github.com/CameronGuthrie/b6cfbf4c349c23625a76b73bddb44549</a:t>
            </a:r>
          </a:p>
        </p:txBody>
      </p:sp>
    </p:spTree>
    <p:extLst>
      <p:ext uri="{BB962C8B-B14F-4D97-AF65-F5344CB8AC3E}">
        <p14:creationId xmlns:p14="http://schemas.microsoft.com/office/powerpoint/2010/main" val="3917067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F2A19-EB35-F145-145D-622E068D17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6D637-2FC8-2AC2-3325-CEF1BFB106AA}"/>
              </a:ext>
            </a:extLst>
          </p:cNvPr>
          <p:cNvSpPr>
            <a:spLocks noGrp="1"/>
          </p:cNvSpPr>
          <p:nvPr>
            <p:ph type="title"/>
          </p:nvPr>
        </p:nvSpPr>
        <p:spPr>
          <a:xfrm>
            <a:off x="810000" y="447188"/>
            <a:ext cx="10571998" cy="970450"/>
          </a:xfrm>
        </p:spPr>
        <p:txBody>
          <a:bodyPr>
            <a:noAutofit/>
          </a:bodyPr>
          <a:lstStyle/>
          <a:p>
            <a:r>
              <a:rPr lang="en-GB" sz="3200" dirty="0"/>
              <a:t>Use of the test renderer object to find elements and assert based on props. – Step 2</a:t>
            </a:r>
          </a:p>
        </p:txBody>
      </p:sp>
      <p:sp>
        <p:nvSpPr>
          <p:cNvPr id="9" name="Content Placeholder 2">
            <a:extLst>
              <a:ext uri="{FF2B5EF4-FFF2-40B4-BE49-F238E27FC236}">
                <a16:creationId xmlns:a16="http://schemas.microsoft.com/office/drawing/2014/main" id="{522CEF03-DB2C-0460-6344-0007FF5DF918}"/>
              </a:ext>
            </a:extLst>
          </p:cNvPr>
          <p:cNvSpPr txBox="1">
            <a:spLocks/>
          </p:cNvSpPr>
          <p:nvPr/>
        </p:nvSpPr>
        <p:spPr>
          <a:xfrm>
            <a:off x="671614" y="1975449"/>
            <a:ext cx="5194348" cy="480491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Next create a test file called ComponentsWithProps.test.js</a:t>
            </a:r>
          </a:p>
          <a:p>
            <a:pPr marL="0" indent="0">
              <a:buNone/>
            </a:pPr>
            <a:r>
              <a:rPr lang="en-GB" dirty="0"/>
              <a:t>As the component receives a lot of props group similar tests together in a test suite.</a:t>
            </a:r>
            <a:br>
              <a:rPr lang="en-GB" dirty="0"/>
            </a:br>
            <a:br>
              <a:rPr lang="en-GB" dirty="0"/>
            </a:br>
            <a:r>
              <a:rPr lang="en-GB" dirty="0"/>
              <a:t>The same component is going to be repeatedly rendered with the same props so set up some fixtures to test.</a:t>
            </a:r>
          </a:p>
          <a:p>
            <a:pPr marL="0" indent="0">
              <a:buNone/>
            </a:pPr>
            <a:r>
              <a:rPr lang="en-GB" dirty="0"/>
              <a:t>The </a:t>
            </a:r>
            <a:r>
              <a:rPr lang="en-GB" dirty="0" err="1"/>
              <a:t>beforeEach</a:t>
            </a:r>
            <a:r>
              <a:rPr lang="en-GB" dirty="0"/>
              <a:t> function does two things, it creates a test instance using the create function and the components with props, passing in the props object using the spread operator. It also creates a root </a:t>
            </a:r>
            <a:r>
              <a:rPr lang="en-GB" dirty="0" err="1"/>
              <a:t>testInstance</a:t>
            </a:r>
            <a:r>
              <a:rPr lang="en-GB" dirty="0"/>
              <a:t> object which allows us to find other nodes within this component.</a:t>
            </a:r>
          </a:p>
        </p:txBody>
      </p:sp>
      <p:sp>
        <p:nvSpPr>
          <p:cNvPr id="4" name="Rectangle: Top Corners Rounded 3">
            <a:extLst>
              <a:ext uri="{FF2B5EF4-FFF2-40B4-BE49-F238E27FC236}">
                <a16:creationId xmlns:a16="http://schemas.microsoft.com/office/drawing/2014/main" id="{14612029-9FA9-27B3-4206-9AEE0A5E49D1}"/>
              </a:ext>
            </a:extLst>
          </p:cNvPr>
          <p:cNvSpPr/>
          <p:nvPr/>
        </p:nvSpPr>
        <p:spPr>
          <a:xfrm>
            <a:off x="6069536" y="2286066"/>
            <a:ext cx="557092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B91C4063-C98C-2BB7-3B9C-A1976A4BCA39}"/>
              </a:ext>
            </a:extLst>
          </p:cNvPr>
          <p:cNvSpPr/>
          <p:nvPr/>
        </p:nvSpPr>
        <p:spPr>
          <a:xfrm rot="10800000">
            <a:off x="6069534" y="2655398"/>
            <a:ext cx="5570922" cy="3829216"/>
          </a:xfrm>
          <a:prstGeom prst="round2SameRect">
            <a:avLst>
              <a:gd name="adj1" fmla="val 1069"/>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BA61671C-23C2-2684-B45E-A9D761B0554E}"/>
              </a:ext>
            </a:extLst>
          </p:cNvPr>
          <p:cNvSpPr>
            <a:spLocks noChangeArrowheads="1"/>
          </p:cNvSpPr>
          <p:nvPr/>
        </p:nvSpPr>
        <p:spPr bwMode="auto">
          <a:xfrm>
            <a:off x="6186493" y="2347622"/>
            <a:ext cx="12329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787D7226-7734-518C-C4EB-33C1B344C9A6}"/>
              </a:ext>
            </a:extLst>
          </p:cNvPr>
          <p:cNvSpPr>
            <a:spLocks noChangeArrowheads="1"/>
          </p:cNvSpPr>
          <p:nvPr/>
        </p:nvSpPr>
        <p:spPr bwMode="auto">
          <a:xfrm>
            <a:off x="6186493" y="2656525"/>
            <a:ext cx="5333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800" b="0" dirty="0">
                <a:solidFill>
                  <a:srgbClr val="D8DDE7"/>
                </a:solidFill>
                <a:effectLst/>
                <a:latin typeface="Consolas" panose="020B0609020204030204" pitchFamily="49" charset="0"/>
              </a:rPr>
              <a:t>import React from 'react';</a:t>
            </a:r>
          </a:p>
          <a:p>
            <a:r>
              <a:rPr lang="en-GB" sz="800" b="0" dirty="0">
                <a:solidFill>
                  <a:srgbClr val="D8DDE7"/>
                </a:solidFill>
                <a:effectLst/>
                <a:latin typeface="Consolas" panose="020B0609020204030204" pitchFamily="49" charset="0"/>
              </a:rPr>
              <a:t>import { create } from 'react-test-renderer';</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import </a:t>
            </a:r>
            <a:r>
              <a:rPr lang="en-GB" sz="800" b="0" dirty="0" err="1">
                <a:solidFill>
                  <a:srgbClr val="D8DDE7"/>
                </a:solidFill>
                <a:effectLst/>
                <a:latin typeface="Consolas" panose="020B0609020204030204" pitchFamily="49" charset="0"/>
              </a:rPr>
              <a:t>ComponentWithProps</a:t>
            </a:r>
            <a:r>
              <a:rPr lang="en-GB" sz="800" b="0" dirty="0">
                <a:solidFill>
                  <a:srgbClr val="D8DDE7"/>
                </a:solidFill>
                <a:effectLst/>
                <a:latin typeface="Consolas" panose="020B0609020204030204" pitchFamily="49" charset="0"/>
              </a:rPr>
              <a:t> from './</a:t>
            </a:r>
            <a:r>
              <a:rPr lang="en-GB" sz="800" b="0" dirty="0" err="1">
                <a:solidFill>
                  <a:srgbClr val="D8DDE7"/>
                </a:solidFill>
                <a:effectLst/>
                <a:latin typeface="Consolas" panose="020B0609020204030204" pitchFamily="49" charset="0"/>
              </a:rPr>
              <a:t>ComponentWithProps</a:t>
            </a:r>
            <a:r>
              <a:rPr lang="en-GB" sz="800" b="0" dirty="0">
                <a:solidFill>
                  <a:srgbClr val="D8DDE7"/>
                </a:solidFill>
                <a:effectLst/>
                <a:latin typeface="Consolas" panose="020B0609020204030204" pitchFamily="49" charset="0"/>
              </a:rPr>
              <a:t>';</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describe(`</a:t>
            </a:r>
            <a:r>
              <a:rPr lang="en-GB" sz="800" b="0" dirty="0" err="1">
                <a:solidFill>
                  <a:srgbClr val="D8DDE7"/>
                </a:solidFill>
                <a:effectLst/>
                <a:latin typeface="Consolas" panose="020B0609020204030204" pitchFamily="49" charset="0"/>
              </a:rPr>
              <a:t>ComponentWithProps</a:t>
            </a:r>
            <a:r>
              <a:rPr lang="en-GB" sz="800" b="0" dirty="0">
                <a:solidFill>
                  <a:srgbClr val="D8DDE7"/>
                </a:solidFill>
                <a:effectLst/>
                <a:latin typeface="Consolas" panose="020B0609020204030204" pitchFamily="49" charset="0"/>
              </a:rPr>
              <a:t> render tests`, () =&gt;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    let </a:t>
            </a:r>
            <a:r>
              <a:rPr lang="en-GB" sz="800" b="0" dirty="0" err="1">
                <a:solidFill>
                  <a:srgbClr val="D8DDE7"/>
                </a:solidFill>
                <a:effectLst/>
                <a:latin typeface="Consolas" panose="020B0609020204030204" pitchFamily="49" charset="0"/>
              </a:rPr>
              <a:t>componentToTest</a:t>
            </a:r>
            <a:r>
              <a:rPr lang="en-GB" sz="800" b="0" dirty="0">
                <a:solidFill>
                  <a:srgbClr val="D8DDE7"/>
                </a:solidFill>
                <a:effectLst/>
                <a:latin typeface="Consolas" panose="020B0609020204030204" pitchFamily="49" charset="0"/>
              </a:rPr>
              <a:t>;</a:t>
            </a:r>
          </a:p>
          <a:p>
            <a:endParaRPr lang="en-GB" sz="800" dirty="0">
              <a:solidFill>
                <a:srgbClr val="D8DDE7"/>
              </a:solidFill>
              <a:latin typeface="Consolas" panose="020B0609020204030204" pitchFamily="49" charset="0"/>
            </a:endParaRP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const</a:t>
            </a:r>
            <a:r>
              <a:rPr lang="en-GB" sz="800" b="0" dirty="0">
                <a:solidFill>
                  <a:srgbClr val="D8DDE7"/>
                </a:solidFill>
                <a:effectLst/>
                <a:latin typeface="Consolas" panose="020B0609020204030204" pitchFamily="49" charset="0"/>
              </a:rPr>
              <a:t> props = {</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headerText</a:t>
            </a:r>
            <a:r>
              <a:rPr lang="en-GB" sz="800" b="0" dirty="0">
                <a:solidFill>
                  <a:srgbClr val="D8DDE7"/>
                </a:solidFill>
                <a:effectLst/>
                <a:latin typeface="Consolas" panose="020B0609020204030204" pitchFamily="49" charset="0"/>
              </a:rPr>
              <a:t>: `A header`,</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contentText</a:t>
            </a:r>
            <a:r>
              <a:rPr lang="en-GB" sz="800" b="0" dirty="0">
                <a:solidFill>
                  <a:srgbClr val="D8DDE7"/>
                </a:solidFill>
                <a:effectLst/>
                <a:latin typeface="Consolas" panose="020B0609020204030204" pitchFamily="49" charset="0"/>
              </a:rPr>
              <a:t>: `Some content`,</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numericProp</a:t>
            </a:r>
            <a:r>
              <a:rPr lang="en-GB" sz="800" b="0" dirty="0">
                <a:solidFill>
                  <a:srgbClr val="D8DDE7"/>
                </a:solidFill>
                <a:effectLst/>
                <a:latin typeface="Consolas" panose="020B0609020204030204" pitchFamily="49" charset="0"/>
              </a:rPr>
              <a:t>: 100,</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expressionProp</a:t>
            </a:r>
            <a:r>
              <a:rPr lang="en-GB" sz="800" b="0" dirty="0">
                <a:solidFill>
                  <a:srgbClr val="D8DDE7"/>
                </a:solidFill>
                <a:effectLst/>
                <a:latin typeface="Consolas" panose="020B0609020204030204" pitchFamily="49" charset="0"/>
              </a:rPr>
              <a:t>: 2 + 2,</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valueProp</a:t>
            </a:r>
            <a:r>
              <a:rPr lang="en-GB" sz="800" b="0" dirty="0">
                <a:solidFill>
                  <a:srgbClr val="D8DDE7"/>
                </a:solidFill>
                <a:effectLst/>
                <a:latin typeface="Consolas" panose="020B0609020204030204" pitchFamily="49" charset="0"/>
              </a:rPr>
              <a:t>: 1000,</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objectProp</a:t>
            </a:r>
            <a:r>
              <a:rPr lang="en-GB" sz="800" b="0" dirty="0">
                <a:solidFill>
                  <a:srgbClr val="D8DDE7"/>
                </a:solidFill>
                <a:effectLst/>
                <a:latin typeface="Consolas" panose="020B0609020204030204" pitchFamily="49" charset="0"/>
              </a:rPr>
              <a:t>: {</a:t>
            </a:r>
          </a:p>
          <a:p>
            <a:r>
              <a:rPr lang="en-GB" sz="800" b="0" dirty="0">
                <a:solidFill>
                  <a:srgbClr val="D8DDE7"/>
                </a:solidFill>
                <a:effectLst/>
                <a:latin typeface="Consolas" panose="020B0609020204030204" pitchFamily="49" charset="0"/>
              </a:rPr>
              <a:t>            key1: `key 1 value`,</a:t>
            </a:r>
          </a:p>
          <a:p>
            <a:r>
              <a:rPr lang="en-GB" sz="800" b="0" dirty="0">
                <a:solidFill>
                  <a:srgbClr val="D8DDE7"/>
                </a:solidFill>
                <a:effectLst/>
                <a:latin typeface="Consolas" panose="020B0609020204030204" pitchFamily="49" charset="0"/>
              </a:rPr>
              <a:t>            key2: 2,</a:t>
            </a:r>
          </a:p>
          <a:p>
            <a:r>
              <a:rPr lang="en-GB" sz="800" b="0" dirty="0">
                <a:solidFill>
                  <a:srgbClr val="D8DDE7"/>
                </a:solidFill>
                <a:effectLst/>
                <a:latin typeface="Consolas" panose="020B0609020204030204" pitchFamily="49" charset="0"/>
              </a:rPr>
              <a:t>            key3: [`Key 3`, `array`, `values`]</a:t>
            </a:r>
          </a:p>
          <a:p>
            <a:r>
              <a:rPr lang="en-GB" sz="800" b="0" dirty="0">
                <a:solidFill>
                  <a:srgbClr val="D8DDE7"/>
                </a:solidFill>
                <a:effectLst/>
                <a:latin typeface="Consolas" panose="020B0609020204030204" pitchFamily="49" charset="0"/>
              </a:rPr>
              <a:t>        },</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arrayProp</a:t>
            </a:r>
            <a:r>
              <a:rPr lang="en-GB" sz="800" b="0" dirty="0">
                <a:solidFill>
                  <a:srgbClr val="D8DDE7"/>
                </a:solidFill>
                <a:effectLst/>
                <a:latin typeface="Consolas" panose="020B0609020204030204" pitchFamily="49" charset="0"/>
              </a:rPr>
              <a:t>: [1, 2, 3],</a:t>
            </a:r>
          </a:p>
          <a:p>
            <a:r>
              <a:rPr lang="en-GB" sz="800" b="0" dirty="0">
                <a:solidFill>
                  <a:srgbClr val="D8DDE7"/>
                </a:solidFill>
                <a:effectLst/>
                <a:latin typeface="Consolas" panose="020B0609020204030204" pitchFamily="49" charset="0"/>
              </a:rPr>
              <a:t>        </a:t>
            </a:r>
            <a:r>
              <a:rPr lang="en-GB" sz="800" b="0" dirty="0" err="1">
                <a:solidFill>
                  <a:srgbClr val="D8DDE7"/>
                </a:solidFill>
                <a:effectLst/>
                <a:latin typeface="Consolas" panose="020B0609020204030204" pitchFamily="49" charset="0"/>
              </a:rPr>
              <a:t>functionProp</a:t>
            </a:r>
            <a:r>
              <a:rPr lang="en-GB" sz="800" b="0" dirty="0">
                <a:solidFill>
                  <a:srgbClr val="D8DDE7"/>
                </a:solidFill>
                <a:effectLst/>
                <a:latin typeface="Consolas" panose="020B0609020204030204" pitchFamily="49" charset="0"/>
              </a:rPr>
              <a:t>: () =&gt; `Hello World`,</a:t>
            </a:r>
          </a:p>
          <a:p>
            <a:r>
              <a:rPr lang="en-GB" sz="800" b="0" dirty="0">
                <a:solidFill>
                  <a:srgbClr val="D8DDE7"/>
                </a:solidFill>
                <a:effectLst/>
                <a:latin typeface="Consolas" panose="020B0609020204030204" pitchFamily="49" charset="0"/>
              </a:rPr>
              <a:t>    }</a:t>
            </a:r>
          </a:p>
          <a:p>
            <a:endParaRPr lang="en-GB" sz="800" b="0" dirty="0">
              <a:solidFill>
                <a:srgbClr val="D8DDE7"/>
              </a:solidFill>
              <a:effectLst/>
              <a:latin typeface="Consolas" panose="020B0609020204030204" pitchFamily="49" charset="0"/>
            </a:endParaRPr>
          </a:p>
          <a:p>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beforeEach</a:t>
            </a:r>
            <a:r>
              <a:rPr lang="en-GB" sz="800" dirty="0">
                <a:solidFill>
                  <a:srgbClr val="D8DDE7"/>
                </a:solidFill>
                <a:latin typeface="Consolas" panose="020B0609020204030204" pitchFamily="49" charset="0"/>
              </a:rPr>
              <a:t>(() =&gt; {</a:t>
            </a:r>
          </a:p>
          <a:p>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const</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testInstance</a:t>
            </a:r>
            <a:r>
              <a:rPr lang="en-GB" sz="800" dirty="0">
                <a:solidFill>
                  <a:srgbClr val="D8DDE7"/>
                </a:solidFill>
                <a:latin typeface="Consolas" panose="020B0609020204030204" pitchFamily="49" charset="0"/>
              </a:rPr>
              <a:t> = create(&lt;</a:t>
            </a:r>
            <a:r>
              <a:rPr lang="en-GB" sz="800" dirty="0" err="1">
                <a:solidFill>
                  <a:srgbClr val="D8DDE7"/>
                </a:solidFill>
                <a:latin typeface="Consolas" panose="020B0609020204030204" pitchFamily="49" charset="0"/>
              </a:rPr>
              <a:t>ComponentWithProps</a:t>
            </a:r>
            <a:r>
              <a:rPr lang="en-GB" sz="800" dirty="0">
                <a:solidFill>
                  <a:srgbClr val="D8DDE7"/>
                </a:solidFill>
                <a:latin typeface="Consolas" panose="020B0609020204030204" pitchFamily="49" charset="0"/>
              </a:rPr>
              <a:t> {...props} /&gt;);</a:t>
            </a:r>
          </a:p>
          <a:p>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componentToTest</a:t>
            </a:r>
            <a:r>
              <a:rPr lang="en-GB" sz="800" dirty="0">
                <a:solidFill>
                  <a:srgbClr val="D8DDE7"/>
                </a:solidFill>
                <a:latin typeface="Consolas" panose="020B0609020204030204" pitchFamily="49" charset="0"/>
              </a:rPr>
              <a:t> = </a:t>
            </a:r>
            <a:r>
              <a:rPr lang="en-GB" sz="800" dirty="0" err="1">
                <a:solidFill>
                  <a:srgbClr val="D8DDE7"/>
                </a:solidFill>
                <a:latin typeface="Consolas" panose="020B0609020204030204" pitchFamily="49" charset="0"/>
              </a:rPr>
              <a:t>testInstance.root</a:t>
            </a:r>
            <a:r>
              <a:rPr lang="en-GB" sz="800" dirty="0">
                <a:solidFill>
                  <a:srgbClr val="D8DDE7"/>
                </a:solidFill>
                <a:latin typeface="Consolas" panose="020B0609020204030204" pitchFamily="49" charset="0"/>
              </a:rPr>
              <a:t>;</a:t>
            </a:r>
          </a:p>
          <a:p>
            <a:r>
              <a:rPr lang="en-GB" sz="800" dirty="0">
                <a:solidFill>
                  <a:srgbClr val="D8DDE7"/>
                </a:solidFill>
                <a:latin typeface="Consolas" panose="020B0609020204030204" pitchFamily="49" charset="0"/>
              </a:rPr>
              <a:t>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a:t>
            </a:r>
          </a:p>
        </p:txBody>
      </p:sp>
    </p:spTree>
    <p:extLst>
      <p:ext uri="{BB962C8B-B14F-4D97-AF65-F5344CB8AC3E}">
        <p14:creationId xmlns:p14="http://schemas.microsoft.com/office/powerpoint/2010/main" val="30025398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25DFE-DBA4-E599-F613-7A132E57D1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BDCA7-A835-DE57-4346-4D50F35BE49A}"/>
              </a:ext>
            </a:extLst>
          </p:cNvPr>
          <p:cNvSpPr>
            <a:spLocks noGrp="1"/>
          </p:cNvSpPr>
          <p:nvPr>
            <p:ph type="title"/>
          </p:nvPr>
        </p:nvSpPr>
        <p:spPr>
          <a:xfrm>
            <a:off x="810000" y="447188"/>
            <a:ext cx="10571998" cy="970450"/>
          </a:xfrm>
        </p:spPr>
        <p:txBody>
          <a:bodyPr>
            <a:noAutofit/>
          </a:bodyPr>
          <a:lstStyle/>
          <a:p>
            <a:r>
              <a:rPr lang="en-GB" sz="3200" dirty="0"/>
              <a:t>Use of the test renderer object to find elements and assert based on props. – Step 3</a:t>
            </a:r>
          </a:p>
        </p:txBody>
      </p:sp>
      <p:sp>
        <p:nvSpPr>
          <p:cNvPr id="9" name="Content Placeholder 2">
            <a:extLst>
              <a:ext uri="{FF2B5EF4-FFF2-40B4-BE49-F238E27FC236}">
                <a16:creationId xmlns:a16="http://schemas.microsoft.com/office/drawing/2014/main" id="{BA50B501-C061-65F7-E04C-27A0BD62798A}"/>
              </a:ext>
            </a:extLst>
          </p:cNvPr>
          <p:cNvSpPr txBox="1">
            <a:spLocks/>
          </p:cNvSpPr>
          <p:nvPr/>
        </p:nvSpPr>
        <p:spPr>
          <a:xfrm>
            <a:off x="671614" y="2286066"/>
            <a:ext cx="5194348" cy="4313207"/>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First to test for the h1 render, we find the first h1 in the tree by using the </a:t>
            </a:r>
            <a:r>
              <a:rPr lang="en-GB" dirty="0" err="1"/>
              <a:t>findByType</a:t>
            </a:r>
            <a:r>
              <a:rPr lang="en-GB" dirty="0"/>
              <a:t> function and pass in the element selector as a string.</a:t>
            </a:r>
          </a:p>
          <a:p>
            <a:pPr marL="0" indent="0">
              <a:buNone/>
            </a:pPr>
            <a:r>
              <a:rPr lang="en-GB" dirty="0"/>
              <a:t>Then asserting on this by accessing the child array which here should be a single text node containing the same string as supplied in the header prop key of the props object.</a:t>
            </a:r>
          </a:p>
          <a:p>
            <a:pPr marL="0" indent="0">
              <a:buNone/>
            </a:pPr>
            <a:r>
              <a:rPr lang="en-GB" dirty="0"/>
              <a:t>There is no need to test this component without the header text prop because we can assume that this renders if we don’t supply anything.</a:t>
            </a:r>
          </a:p>
        </p:txBody>
      </p:sp>
      <p:sp>
        <p:nvSpPr>
          <p:cNvPr id="4" name="Rectangle: Top Corners Rounded 3">
            <a:extLst>
              <a:ext uri="{FF2B5EF4-FFF2-40B4-BE49-F238E27FC236}">
                <a16:creationId xmlns:a16="http://schemas.microsoft.com/office/drawing/2014/main" id="{E6A3884E-A196-9E2A-B381-4FE19D66FCE8}"/>
              </a:ext>
            </a:extLst>
          </p:cNvPr>
          <p:cNvSpPr/>
          <p:nvPr/>
        </p:nvSpPr>
        <p:spPr>
          <a:xfrm>
            <a:off x="6069536" y="2717388"/>
            <a:ext cx="557092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BC7F0CFD-0AFE-00F6-5B76-AA2110B1BCD9}"/>
              </a:ext>
            </a:extLst>
          </p:cNvPr>
          <p:cNvSpPr/>
          <p:nvPr/>
        </p:nvSpPr>
        <p:spPr>
          <a:xfrm rot="10800000">
            <a:off x="6069534" y="3086720"/>
            <a:ext cx="5570922" cy="1752700"/>
          </a:xfrm>
          <a:prstGeom prst="round2SameRect">
            <a:avLst>
              <a:gd name="adj1" fmla="val 1069"/>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DC5A6A5F-C6D6-1CF6-8E6C-57E17947925D}"/>
              </a:ext>
            </a:extLst>
          </p:cNvPr>
          <p:cNvSpPr>
            <a:spLocks noChangeArrowheads="1"/>
          </p:cNvSpPr>
          <p:nvPr/>
        </p:nvSpPr>
        <p:spPr bwMode="auto">
          <a:xfrm>
            <a:off x="6186493" y="2778944"/>
            <a:ext cx="12329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17CCA334-1793-DFB3-1107-3C7D85E555C5}"/>
              </a:ext>
            </a:extLst>
          </p:cNvPr>
          <p:cNvSpPr>
            <a:spLocks noChangeArrowheads="1"/>
          </p:cNvSpPr>
          <p:nvPr/>
        </p:nvSpPr>
        <p:spPr bwMode="auto">
          <a:xfrm>
            <a:off x="6186493" y="3047361"/>
            <a:ext cx="533389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800" b="0" dirty="0">
                <a:solidFill>
                  <a:srgbClr val="D8DDE7"/>
                </a:solidFill>
                <a:effectLst/>
                <a:latin typeface="Consolas" panose="020B0609020204030204" pitchFamily="49" charset="0"/>
              </a:rPr>
              <a:t>...</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describe(`</a:t>
            </a:r>
            <a:r>
              <a:rPr lang="en-GB" sz="800" b="0" dirty="0" err="1">
                <a:solidFill>
                  <a:srgbClr val="D8DDE7"/>
                </a:solidFill>
                <a:effectLst/>
                <a:latin typeface="Consolas" panose="020B0609020204030204" pitchFamily="49" charset="0"/>
              </a:rPr>
              <a:t>ComponentWithProps</a:t>
            </a:r>
            <a:r>
              <a:rPr lang="en-GB" sz="800" b="0" dirty="0">
                <a:solidFill>
                  <a:srgbClr val="D8DDE7"/>
                </a:solidFill>
                <a:effectLst/>
                <a:latin typeface="Consolas" panose="020B0609020204030204" pitchFamily="49" charset="0"/>
              </a:rPr>
              <a:t> render tests`, () =&gt;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a:t>
            </a:r>
          </a:p>
          <a:p>
            <a:endParaRPr lang="en-GB" sz="800" dirty="0">
              <a:solidFill>
                <a:srgbClr val="D8DDE7"/>
              </a:solidFill>
              <a:latin typeface="Consolas" panose="020B0609020204030204" pitchFamily="49" charset="0"/>
            </a:endParaRPr>
          </a:p>
          <a:p>
            <a:r>
              <a:rPr lang="en-GB" sz="800" dirty="0">
                <a:solidFill>
                  <a:srgbClr val="D8DDE7"/>
                </a:solidFill>
                <a:latin typeface="Consolas" panose="020B0609020204030204" pitchFamily="49" charset="0"/>
              </a:rPr>
              <a:t>    it(`should render the text "A header" in a h1`, () =&gt; {</a:t>
            </a:r>
          </a:p>
          <a:p>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const</a:t>
            </a:r>
            <a:r>
              <a:rPr lang="en-GB" sz="800" dirty="0">
                <a:solidFill>
                  <a:srgbClr val="D8DDE7"/>
                </a:solidFill>
                <a:latin typeface="Consolas" panose="020B0609020204030204" pitchFamily="49" charset="0"/>
              </a:rPr>
              <a:t> h1Render = </a:t>
            </a:r>
            <a:r>
              <a:rPr lang="en-GB" sz="800" dirty="0" err="1">
                <a:solidFill>
                  <a:srgbClr val="D8DDE7"/>
                </a:solidFill>
                <a:latin typeface="Consolas" panose="020B0609020204030204" pitchFamily="49" charset="0"/>
              </a:rPr>
              <a:t>componentToTest.findByType</a:t>
            </a:r>
            <a:r>
              <a:rPr lang="en-GB" sz="800" dirty="0">
                <a:solidFill>
                  <a:srgbClr val="D8DDE7"/>
                </a:solidFill>
                <a:latin typeface="Consolas" panose="020B0609020204030204" pitchFamily="49" charset="0"/>
              </a:rPr>
              <a:t>(`h1`);</a:t>
            </a:r>
          </a:p>
          <a:p>
            <a:endParaRPr lang="en-GB" sz="800" dirty="0">
              <a:solidFill>
                <a:srgbClr val="D8DDE7"/>
              </a:solidFill>
              <a:latin typeface="Consolas" panose="020B0609020204030204" pitchFamily="49" charset="0"/>
            </a:endParaRPr>
          </a:p>
          <a:p>
            <a:r>
              <a:rPr lang="en-GB" sz="800" dirty="0">
                <a:solidFill>
                  <a:srgbClr val="D8DDE7"/>
                </a:solidFill>
                <a:latin typeface="Consolas" panose="020B0609020204030204" pitchFamily="49" charset="0"/>
              </a:rPr>
              <a:t>        expect(h1Render.children).</a:t>
            </a:r>
            <a:r>
              <a:rPr lang="en-GB" sz="800" dirty="0" err="1">
                <a:solidFill>
                  <a:srgbClr val="D8DDE7"/>
                </a:solidFill>
                <a:latin typeface="Consolas" panose="020B0609020204030204" pitchFamily="49" charset="0"/>
              </a:rPr>
              <a:t>toEqual</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props.headerText</a:t>
            </a:r>
            <a:r>
              <a:rPr lang="en-GB" sz="800" dirty="0">
                <a:solidFill>
                  <a:srgbClr val="D8DDE7"/>
                </a:solidFill>
                <a:latin typeface="Consolas" panose="020B0609020204030204" pitchFamily="49" charset="0"/>
              </a:rPr>
              <a:t>]);</a:t>
            </a:r>
          </a:p>
          <a:p>
            <a:r>
              <a:rPr lang="en-GB" sz="800" dirty="0">
                <a:solidFill>
                  <a:srgbClr val="D8DDE7"/>
                </a:solidFill>
                <a:latin typeface="Consolas" panose="020B0609020204030204" pitchFamily="49" charset="0"/>
              </a:rPr>
              <a:t>    });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a:t>
            </a:r>
          </a:p>
        </p:txBody>
      </p:sp>
    </p:spTree>
    <p:extLst>
      <p:ext uri="{BB962C8B-B14F-4D97-AF65-F5344CB8AC3E}">
        <p14:creationId xmlns:p14="http://schemas.microsoft.com/office/powerpoint/2010/main" val="456634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A5433-41AD-9806-E3EB-4A3782897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A4B164-C98F-5CFD-5E3D-8A3B288AFC08}"/>
              </a:ext>
            </a:extLst>
          </p:cNvPr>
          <p:cNvSpPr>
            <a:spLocks noGrp="1"/>
          </p:cNvSpPr>
          <p:nvPr>
            <p:ph type="title"/>
          </p:nvPr>
        </p:nvSpPr>
        <p:spPr>
          <a:xfrm>
            <a:off x="810000" y="447188"/>
            <a:ext cx="10571998" cy="970450"/>
          </a:xfrm>
        </p:spPr>
        <p:txBody>
          <a:bodyPr>
            <a:noAutofit/>
          </a:bodyPr>
          <a:lstStyle/>
          <a:p>
            <a:r>
              <a:rPr lang="en-GB" sz="3200" dirty="0"/>
              <a:t>Use of the test renderer object to find elements and assert based on props. – Step 4</a:t>
            </a:r>
          </a:p>
        </p:txBody>
      </p:sp>
      <p:sp>
        <p:nvSpPr>
          <p:cNvPr id="9" name="Content Placeholder 2">
            <a:extLst>
              <a:ext uri="{FF2B5EF4-FFF2-40B4-BE49-F238E27FC236}">
                <a16:creationId xmlns:a16="http://schemas.microsoft.com/office/drawing/2014/main" id="{21FF8AA5-58E0-06C1-5584-56CBCCC00211}"/>
              </a:ext>
            </a:extLst>
          </p:cNvPr>
          <p:cNvSpPr txBox="1">
            <a:spLocks/>
          </p:cNvSpPr>
          <p:nvPr/>
        </p:nvSpPr>
        <p:spPr>
          <a:xfrm>
            <a:off x="671614" y="2286066"/>
            <a:ext cx="5194348" cy="4313207"/>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Unlike HTMLs query selector which returns the first match, </a:t>
            </a:r>
            <a:r>
              <a:rPr lang="en-GB" dirty="0" err="1"/>
              <a:t>findByType</a:t>
            </a:r>
            <a:r>
              <a:rPr lang="en-GB" dirty="0"/>
              <a:t> expects to only find one of the specified type in the tree. If it finds more that one it returns an error.</a:t>
            </a:r>
          </a:p>
          <a:p>
            <a:pPr marL="0" indent="0">
              <a:buNone/>
            </a:pPr>
            <a:r>
              <a:rPr lang="en-GB" dirty="0"/>
              <a:t>To get around this we can use the </a:t>
            </a:r>
            <a:r>
              <a:rPr lang="en-GB" dirty="0" err="1"/>
              <a:t>findAllByType</a:t>
            </a:r>
            <a:r>
              <a:rPr lang="en-GB" dirty="0"/>
              <a:t> function which returns an array of matches.</a:t>
            </a:r>
          </a:p>
          <a:p>
            <a:pPr marL="0" indent="0">
              <a:buNone/>
            </a:pPr>
            <a:r>
              <a:rPr lang="en-GB" dirty="0"/>
              <a:t>To access the first element in the array we can add the index [0] after the call to access the first paragraph.</a:t>
            </a:r>
          </a:p>
          <a:p>
            <a:pPr marL="0" indent="0">
              <a:buNone/>
            </a:pPr>
            <a:r>
              <a:rPr lang="en-GB" dirty="0"/>
              <a:t>The assertion checks that the child value is the same as the assigned prop.</a:t>
            </a:r>
          </a:p>
        </p:txBody>
      </p:sp>
      <p:sp>
        <p:nvSpPr>
          <p:cNvPr id="4" name="Rectangle: Top Corners Rounded 3">
            <a:extLst>
              <a:ext uri="{FF2B5EF4-FFF2-40B4-BE49-F238E27FC236}">
                <a16:creationId xmlns:a16="http://schemas.microsoft.com/office/drawing/2014/main" id="{66BA2BBB-1692-9B6C-F96B-8C26EBBC69A2}"/>
              </a:ext>
            </a:extLst>
          </p:cNvPr>
          <p:cNvSpPr/>
          <p:nvPr/>
        </p:nvSpPr>
        <p:spPr>
          <a:xfrm>
            <a:off x="6069536" y="2657002"/>
            <a:ext cx="557092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D0298B6E-DC43-68A1-3608-935F49E96F62}"/>
              </a:ext>
            </a:extLst>
          </p:cNvPr>
          <p:cNvSpPr/>
          <p:nvPr/>
        </p:nvSpPr>
        <p:spPr>
          <a:xfrm rot="10800000">
            <a:off x="6069534" y="3026334"/>
            <a:ext cx="5570922" cy="1752700"/>
          </a:xfrm>
          <a:prstGeom prst="round2SameRect">
            <a:avLst>
              <a:gd name="adj1" fmla="val 1069"/>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16E63AD7-BC3E-A163-1326-6516CB95392A}"/>
              </a:ext>
            </a:extLst>
          </p:cNvPr>
          <p:cNvSpPr>
            <a:spLocks noChangeArrowheads="1"/>
          </p:cNvSpPr>
          <p:nvPr/>
        </p:nvSpPr>
        <p:spPr bwMode="auto">
          <a:xfrm>
            <a:off x="6186493" y="2718558"/>
            <a:ext cx="12329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B307DDED-7B03-2B0E-53C6-82089CB50ABF}"/>
              </a:ext>
            </a:extLst>
          </p:cNvPr>
          <p:cNvSpPr>
            <a:spLocks noChangeArrowheads="1"/>
          </p:cNvSpPr>
          <p:nvPr/>
        </p:nvSpPr>
        <p:spPr bwMode="auto">
          <a:xfrm>
            <a:off x="6186493" y="2986975"/>
            <a:ext cx="533389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800" b="0" dirty="0">
                <a:solidFill>
                  <a:srgbClr val="D8DDE7"/>
                </a:solidFill>
                <a:effectLst/>
                <a:latin typeface="Consolas" panose="020B0609020204030204" pitchFamily="49" charset="0"/>
              </a:rPr>
              <a:t>...</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describe(`</a:t>
            </a:r>
            <a:r>
              <a:rPr lang="en-GB" sz="800" b="0" dirty="0" err="1">
                <a:solidFill>
                  <a:srgbClr val="D8DDE7"/>
                </a:solidFill>
                <a:effectLst/>
                <a:latin typeface="Consolas" panose="020B0609020204030204" pitchFamily="49" charset="0"/>
              </a:rPr>
              <a:t>ComponentWithProps</a:t>
            </a:r>
            <a:r>
              <a:rPr lang="en-GB" sz="800" b="0" dirty="0">
                <a:solidFill>
                  <a:srgbClr val="D8DDE7"/>
                </a:solidFill>
                <a:effectLst/>
                <a:latin typeface="Consolas" panose="020B0609020204030204" pitchFamily="49" charset="0"/>
              </a:rPr>
              <a:t> render tests`, () =&gt;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a:t>
            </a:r>
          </a:p>
          <a:p>
            <a:endParaRPr lang="en-GB" sz="800" dirty="0">
              <a:solidFill>
                <a:srgbClr val="D8DDE7"/>
              </a:solidFill>
              <a:latin typeface="Consolas" panose="020B0609020204030204" pitchFamily="49" charset="0"/>
            </a:endParaRPr>
          </a:p>
          <a:p>
            <a:r>
              <a:rPr lang="en-GB" sz="800" dirty="0">
                <a:solidFill>
                  <a:srgbClr val="D8DDE7"/>
                </a:solidFill>
                <a:latin typeface="Consolas" panose="020B0609020204030204" pitchFamily="49" charset="0"/>
              </a:rPr>
              <a:t>    it(`should render the text "Some content" in the first p element`, () =&gt; {</a:t>
            </a:r>
          </a:p>
          <a:p>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const</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firstPRender</a:t>
            </a:r>
            <a:r>
              <a:rPr lang="en-GB" sz="800" dirty="0">
                <a:solidFill>
                  <a:srgbClr val="D8DDE7"/>
                </a:solidFill>
                <a:latin typeface="Consolas" panose="020B0609020204030204" pitchFamily="49" charset="0"/>
              </a:rPr>
              <a:t> = </a:t>
            </a:r>
            <a:r>
              <a:rPr lang="en-GB" sz="800" dirty="0" err="1">
                <a:solidFill>
                  <a:srgbClr val="D8DDE7"/>
                </a:solidFill>
                <a:latin typeface="Consolas" panose="020B0609020204030204" pitchFamily="49" charset="0"/>
              </a:rPr>
              <a:t>componentToTest.findAllByType</a:t>
            </a:r>
            <a:r>
              <a:rPr lang="en-GB" sz="800" dirty="0">
                <a:solidFill>
                  <a:srgbClr val="D8DDE7"/>
                </a:solidFill>
                <a:latin typeface="Consolas" panose="020B0609020204030204" pitchFamily="49" charset="0"/>
              </a:rPr>
              <a:t>(`p`)[0];</a:t>
            </a:r>
          </a:p>
          <a:p>
            <a:endParaRPr lang="en-GB" sz="800" dirty="0">
              <a:solidFill>
                <a:srgbClr val="D8DDE7"/>
              </a:solidFill>
              <a:latin typeface="Consolas" panose="020B0609020204030204" pitchFamily="49" charset="0"/>
            </a:endParaRPr>
          </a:p>
          <a:p>
            <a:r>
              <a:rPr lang="en-GB" sz="800" dirty="0">
                <a:solidFill>
                  <a:srgbClr val="D8DDE7"/>
                </a:solidFill>
                <a:latin typeface="Consolas" panose="020B0609020204030204" pitchFamily="49" charset="0"/>
              </a:rPr>
              <a:t>        expect(</a:t>
            </a:r>
            <a:r>
              <a:rPr lang="en-GB" sz="800" dirty="0" err="1">
                <a:solidFill>
                  <a:srgbClr val="D8DDE7"/>
                </a:solidFill>
                <a:latin typeface="Consolas" panose="020B0609020204030204" pitchFamily="49" charset="0"/>
              </a:rPr>
              <a:t>firstPRender.children</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toEqual</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props.contentText</a:t>
            </a:r>
            <a:r>
              <a:rPr lang="en-GB" sz="800" dirty="0">
                <a:solidFill>
                  <a:srgbClr val="D8DDE7"/>
                </a:solidFill>
                <a:latin typeface="Consolas" panose="020B0609020204030204" pitchFamily="49" charset="0"/>
              </a:rPr>
              <a:t>]);</a:t>
            </a:r>
          </a:p>
          <a:p>
            <a:r>
              <a:rPr lang="en-GB" sz="800" dirty="0">
                <a:solidFill>
                  <a:srgbClr val="D8DDE7"/>
                </a:solidFill>
                <a:latin typeface="Consolas" panose="020B0609020204030204" pitchFamily="49" charset="0"/>
              </a:rPr>
              <a:t>    });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a:t>
            </a:r>
          </a:p>
        </p:txBody>
      </p:sp>
    </p:spTree>
    <p:extLst>
      <p:ext uri="{BB962C8B-B14F-4D97-AF65-F5344CB8AC3E}">
        <p14:creationId xmlns:p14="http://schemas.microsoft.com/office/powerpoint/2010/main" val="213487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09CB1-D6D5-88A5-493D-33CFF23FCD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F6635-D839-E590-4F0B-092FBAFC6DC9}"/>
              </a:ext>
            </a:extLst>
          </p:cNvPr>
          <p:cNvSpPr>
            <a:spLocks noGrp="1"/>
          </p:cNvSpPr>
          <p:nvPr>
            <p:ph type="title"/>
          </p:nvPr>
        </p:nvSpPr>
        <p:spPr>
          <a:xfrm>
            <a:off x="810000" y="447188"/>
            <a:ext cx="10571998" cy="970450"/>
          </a:xfrm>
        </p:spPr>
        <p:txBody>
          <a:bodyPr>
            <a:noAutofit/>
          </a:bodyPr>
          <a:lstStyle/>
          <a:p>
            <a:r>
              <a:rPr lang="en-GB" sz="3200" dirty="0"/>
              <a:t>Use of the test renderer object to find elements and assert based on props. – Step 5</a:t>
            </a:r>
          </a:p>
        </p:txBody>
      </p:sp>
      <p:sp>
        <p:nvSpPr>
          <p:cNvPr id="9" name="Content Placeholder 2">
            <a:extLst>
              <a:ext uri="{FF2B5EF4-FFF2-40B4-BE49-F238E27FC236}">
                <a16:creationId xmlns:a16="http://schemas.microsoft.com/office/drawing/2014/main" id="{6237301B-334F-52A2-233C-0155A4795160}"/>
              </a:ext>
            </a:extLst>
          </p:cNvPr>
          <p:cNvSpPr txBox="1">
            <a:spLocks/>
          </p:cNvSpPr>
          <p:nvPr/>
        </p:nvSpPr>
        <p:spPr>
          <a:xfrm>
            <a:off x="500333" y="2035828"/>
            <a:ext cx="11082652" cy="151398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The </a:t>
            </a:r>
            <a:r>
              <a:rPr lang="en-GB" dirty="0" err="1"/>
              <a:t>nextNumber</a:t>
            </a:r>
            <a:r>
              <a:rPr lang="en-GB" dirty="0"/>
              <a:t> displays a number rendered by an array. To check each render of each paragraph you can use a loop. In both cases the </a:t>
            </a:r>
            <a:r>
              <a:rPr lang="en-GB" dirty="0" err="1"/>
              <a:t>className</a:t>
            </a:r>
            <a:r>
              <a:rPr lang="en-GB" dirty="0"/>
              <a:t> prop of the </a:t>
            </a:r>
            <a:r>
              <a:rPr lang="en-GB" dirty="0" err="1"/>
              <a:t>jsx</a:t>
            </a:r>
            <a:r>
              <a:rPr lang="en-GB" dirty="0"/>
              <a:t> expression generated in the component is used to find the element to test (you can access any prop other than key and ref in the </a:t>
            </a:r>
            <a:r>
              <a:rPr lang="en-GB" dirty="0" err="1"/>
              <a:t>findAllByProps</a:t>
            </a:r>
            <a:r>
              <a:rPr lang="en-GB" dirty="0"/>
              <a:t> and </a:t>
            </a:r>
            <a:r>
              <a:rPr lang="en-GB" dirty="0" err="1"/>
              <a:t>findByProps</a:t>
            </a:r>
            <a:r>
              <a:rPr lang="en-GB" dirty="0"/>
              <a:t> functions).</a:t>
            </a:r>
          </a:p>
        </p:txBody>
      </p:sp>
      <p:sp>
        <p:nvSpPr>
          <p:cNvPr id="4" name="Rectangle: Top Corners Rounded 3">
            <a:extLst>
              <a:ext uri="{FF2B5EF4-FFF2-40B4-BE49-F238E27FC236}">
                <a16:creationId xmlns:a16="http://schemas.microsoft.com/office/drawing/2014/main" id="{6F44A7EC-F188-0FC1-9F6B-7BA9595E2110}"/>
              </a:ext>
            </a:extLst>
          </p:cNvPr>
          <p:cNvSpPr/>
          <p:nvPr/>
        </p:nvSpPr>
        <p:spPr>
          <a:xfrm>
            <a:off x="841927" y="3503242"/>
            <a:ext cx="1034653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ECEDBCB3-1458-2194-08A0-A6B38DCEE84F}"/>
              </a:ext>
            </a:extLst>
          </p:cNvPr>
          <p:cNvSpPr/>
          <p:nvPr/>
        </p:nvSpPr>
        <p:spPr>
          <a:xfrm rot="10800000">
            <a:off x="841925" y="3872573"/>
            <a:ext cx="10346533" cy="2800766"/>
          </a:xfrm>
          <a:prstGeom prst="round2SameRect">
            <a:avLst>
              <a:gd name="adj1" fmla="val 1069"/>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D844166D-1D6F-7752-B0CA-16769BD7D1F3}"/>
              </a:ext>
            </a:extLst>
          </p:cNvPr>
          <p:cNvSpPr>
            <a:spLocks noChangeArrowheads="1"/>
          </p:cNvSpPr>
          <p:nvPr/>
        </p:nvSpPr>
        <p:spPr bwMode="auto">
          <a:xfrm>
            <a:off x="958884" y="3564798"/>
            <a:ext cx="12329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D09088B3-B3C7-6275-F910-3C4C4EEEF1A2}"/>
              </a:ext>
            </a:extLst>
          </p:cNvPr>
          <p:cNvSpPr>
            <a:spLocks noChangeArrowheads="1"/>
          </p:cNvSpPr>
          <p:nvPr/>
        </p:nvSpPr>
        <p:spPr bwMode="auto">
          <a:xfrm>
            <a:off x="960439" y="3872574"/>
            <a:ext cx="1000373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800" b="0" dirty="0">
                <a:solidFill>
                  <a:srgbClr val="D8DDE7"/>
                </a:solidFill>
                <a:effectLst/>
                <a:latin typeface="Consolas" panose="020B0609020204030204" pitchFamily="49" charset="0"/>
              </a:rPr>
              <a:t>...</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describe(`</a:t>
            </a:r>
            <a:r>
              <a:rPr lang="en-GB" sz="800" b="0" dirty="0" err="1">
                <a:solidFill>
                  <a:srgbClr val="D8DDE7"/>
                </a:solidFill>
                <a:effectLst/>
                <a:latin typeface="Consolas" panose="020B0609020204030204" pitchFamily="49" charset="0"/>
              </a:rPr>
              <a:t>ComponentWithProps</a:t>
            </a:r>
            <a:r>
              <a:rPr lang="en-GB" sz="800" b="0" dirty="0">
                <a:solidFill>
                  <a:srgbClr val="D8DDE7"/>
                </a:solidFill>
                <a:effectLst/>
                <a:latin typeface="Consolas" panose="020B0609020204030204" pitchFamily="49" charset="0"/>
              </a:rPr>
              <a:t> render tests`, () =&gt; {</a:t>
            </a:r>
          </a:p>
          <a:p>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a:t>
            </a:r>
          </a:p>
          <a:p>
            <a:endParaRPr lang="en-GB" sz="800" dirty="0">
              <a:solidFill>
                <a:srgbClr val="D8DDE7"/>
              </a:solidFill>
              <a:latin typeface="Consolas" panose="020B0609020204030204" pitchFamily="49" charset="0"/>
            </a:endParaRPr>
          </a:p>
          <a:p>
            <a:r>
              <a:rPr lang="en-GB" sz="800" dirty="0">
                <a:solidFill>
                  <a:srgbClr val="D8DDE7"/>
                </a:solidFill>
                <a:latin typeface="Consolas" panose="020B0609020204030204" pitchFamily="49" charset="0"/>
              </a:rPr>
              <a:t>     it(`should render the correct values when rendering the </a:t>
            </a:r>
            <a:r>
              <a:rPr lang="en-GB" sz="800" dirty="0" err="1">
                <a:solidFill>
                  <a:srgbClr val="D8DDE7"/>
                </a:solidFill>
                <a:latin typeface="Consolas" panose="020B0609020204030204" pitchFamily="49" charset="0"/>
              </a:rPr>
              <a:t>nextNumberDisplay</a:t>
            </a:r>
            <a:r>
              <a:rPr lang="en-GB" sz="800" dirty="0">
                <a:solidFill>
                  <a:srgbClr val="D8DDE7"/>
                </a:solidFill>
                <a:latin typeface="Consolas" panose="020B0609020204030204" pitchFamily="49" charset="0"/>
              </a:rPr>
              <a:t>`, () =&gt; {</a:t>
            </a:r>
          </a:p>
          <a:p>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const</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nextNumberParas</a:t>
            </a:r>
            <a:r>
              <a:rPr lang="en-GB" sz="800" dirty="0">
                <a:solidFill>
                  <a:srgbClr val="D8DDE7"/>
                </a:solidFill>
                <a:latin typeface="Consolas" panose="020B0609020204030204" pitchFamily="49" charset="0"/>
              </a:rPr>
              <a:t> = </a:t>
            </a:r>
            <a:r>
              <a:rPr lang="en-GB" sz="800" dirty="0" err="1">
                <a:solidFill>
                  <a:srgbClr val="D8DDE7"/>
                </a:solidFill>
                <a:latin typeface="Consolas" panose="020B0609020204030204" pitchFamily="49" charset="0"/>
              </a:rPr>
              <a:t>componentToTest.findAllByProps</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className</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nnd</a:t>
            </a:r>
            <a:r>
              <a:rPr lang="en-GB" sz="800" dirty="0">
                <a:solidFill>
                  <a:srgbClr val="D8DDE7"/>
                </a:solidFill>
                <a:latin typeface="Consolas" panose="020B0609020204030204" pitchFamily="49" charset="0"/>
              </a:rPr>
              <a:t>" });</a:t>
            </a:r>
          </a:p>
          <a:p>
            <a:endParaRPr lang="en-GB" sz="800" dirty="0">
              <a:solidFill>
                <a:srgbClr val="D8DDE7"/>
              </a:solidFill>
              <a:latin typeface="Consolas" panose="020B0609020204030204" pitchFamily="49" charset="0"/>
            </a:endParaRPr>
          </a:p>
          <a:p>
            <a:r>
              <a:rPr lang="en-GB" sz="800" dirty="0">
                <a:solidFill>
                  <a:srgbClr val="D8DDE7"/>
                </a:solidFill>
                <a:latin typeface="Consolas" panose="020B0609020204030204" pitchFamily="49" charset="0"/>
              </a:rPr>
              <a:t>        for (let </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 = 0; </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 &lt; </a:t>
            </a:r>
            <a:r>
              <a:rPr lang="en-GB" sz="800" dirty="0" err="1">
                <a:solidFill>
                  <a:srgbClr val="D8DDE7"/>
                </a:solidFill>
                <a:latin typeface="Consolas" panose="020B0609020204030204" pitchFamily="49" charset="0"/>
              </a:rPr>
              <a:t>props.arrayProp.length</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 {</a:t>
            </a:r>
          </a:p>
          <a:p>
            <a:r>
              <a:rPr lang="en-GB" sz="800" dirty="0">
                <a:solidFill>
                  <a:srgbClr val="D8DDE7"/>
                </a:solidFill>
                <a:latin typeface="Consolas" panose="020B0609020204030204" pitchFamily="49" charset="0"/>
              </a:rPr>
              <a:t>            expect(</a:t>
            </a:r>
            <a:r>
              <a:rPr lang="en-GB" sz="800" dirty="0" err="1">
                <a:solidFill>
                  <a:srgbClr val="D8DDE7"/>
                </a:solidFill>
                <a:latin typeface="Consolas" panose="020B0609020204030204" pitchFamily="49" charset="0"/>
              </a:rPr>
              <a:t>nextNumberParas</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].children).</a:t>
            </a:r>
            <a:r>
              <a:rPr lang="en-GB" sz="800" dirty="0" err="1">
                <a:solidFill>
                  <a:srgbClr val="D8DDE7"/>
                </a:solidFill>
                <a:latin typeface="Consolas" panose="020B0609020204030204" pitchFamily="49" charset="0"/>
              </a:rPr>
              <a:t>toContain</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props.arrayProp</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toString</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props.arrayProp</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 + 1).</a:t>
            </a:r>
            <a:r>
              <a:rPr lang="en-GB" sz="800" dirty="0" err="1">
                <a:solidFill>
                  <a:srgbClr val="D8DDE7"/>
                </a:solidFill>
                <a:latin typeface="Consolas" panose="020B0609020204030204" pitchFamily="49" charset="0"/>
              </a:rPr>
              <a:t>toString</a:t>
            </a:r>
            <a:r>
              <a:rPr lang="en-GB" sz="800" dirty="0">
                <a:solidFill>
                  <a:srgbClr val="D8DDE7"/>
                </a:solidFill>
                <a:latin typeface="Consolas" panose="020B0609020204030204" pitchFamily="49" charset="0"/>
              </a:rPr>
              <a:t>());</a:t>
            </a:r>
          </a:p>
          <a:p>
            <a:r>
              <a:rPr lang="en-GB" sz="800" dirty="0">
                <a:solidFill>
                  <a:srgbClr val="D8DDE7"/>
                </a:solidFill>
                <a:latin typeface="Consolas" panose="020B0609020204030204" pitchFamily="49" charset="0"/>
              </a:rPr>
              <a:t>        }</a:t>
            </a:r>
          </a:p>
          <a:p>
            <a:r>
              <a:rPr lang="en-GB" sz="800" dirty="0">
                <a:solidFill>
                  <a:srgbClr val="D8DDE7"/>
                </a:solidFill>
                <a:latin typeface="Consolas" panose="020B0609020204030204" pitchFamily="49" charset="0"/>
              </a:rPr>
              <a:t>    });</a:t>
            </a:r>
          </a:p>
          <a:p>
            <a:endParaRPr lang="en-GB" sz="800" dirty="0">
              <a:solidFill>
                <a:srgbClr val="D8DDE7"/>
              </a:solidFill>
              <a:latin typeface="Consolas" panose="020B0609020204030204" pitchFamily="49" charset="0"/>
            </a:endParaRPr>
          </a:p>
          <a:p>
            <a:r>
              <a:rPr lang="en-GB" sz="800" dirty="0">
                <a:solidFill>
                  <a:srgbClr val="D8DDE7"/>
                </a:solidFill>
                <a:latin typeface="Consolas" panose="020B0609020204030204" pitchFamily="49" charset="0"/>
              </a:rPr>
              <a:t>    it(`should render the correct values when rendering the </a:t>
            </a:r>
            <a:r>
              <a:rPr lang="en-GB" sz="800" dirty="0" err="1">
                <a:solidFill>
                  <a:srgbClr val="D8DDE7"/>
                </a:solidFill>
                <a:latin typeface="Consolas" panose="020B0609020204030204" pitchFamily="49" charset="0"/>
              </a:rPr>
              <a:t>objectPropDispay</a:t>
            </a:r>
            <a:r>
              <a:rPr lang="en-GB" sz="800" dirty="0">
                <a:solidFill>
                  <a:srgbClr val="D8DDE7"/>
                </a:solidFill>
                <a:latin typeface="Consolas" panose="020B0609020204030204" pitchFamily="49" charset="0"/>
              </a:rPr>
              <a:t>`, () =&gt; {</a:t>
            </a:r>
          </a:p>
          <a:p>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const</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objectPropDisplayParas</a:t>
            </a:r>
            <a:r>
              <a:rPr lang="en-GB" sz="800" dirty="0">
                <a:solidFill>
                  <a:srgbClr val="D8DDE7"/>
                </a:solidFill>
                <a:latin typeface="Consolas" panose="020B0609020204030204" pitchFamily="49" charset="0"/>
              </a:rPr>
              <a:t> = </a:t>
            </a:r>
            <a:r>
              <a:rPr lang="en-GB" sz="800" dirty="0" err="1">
                <a:solidFill>
                  <a:srgbClr val="D8DDE7"/>
                </a:solidFill>
                <a:latin typeface="Consolas" panose="020B0609020204030204" pitchFamily="49" charset="0"/>
              </a:rPr>
              <a:t>componentToTest.findAllByProps</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className</a:t>
            </a:r>
            <a:r>
              <a:rPr lang="en-GB" sz="800" dirty="0">
                <a:solidFill>
                  <a:srgbClr val="D8DDE7"/>
                </a:solidFill>
                <a:latin typeface="Consolas" panose="020B0609020204030204" pitchFamily="49" charset="0"/>
              </a:rPr>
              <a:t>: "</a:t>
            </a:r>
            <a:r>
              <a:rPr lang="en-GB" sz="800" dirty="0" err="1">
                <a:solidFill>
                  <a:srgbClr val="D8DDE7"/>
                </a:solidFill>
                <a:latin typeface="Consolas" panose="020B0609020204030204" pitchFamily="49" charset="0"/>
              </a:rPr>
              <a:t>opd</a:t>
            </a:r>
            <a:r>
              <a:rPr lang="en-GB" sz="800" dirty="0">
                <a:solidFill>
                  <a:srgbClr val="D8DDE7"/>
                </a:solidFill>
                <a:latin typeface="Consolas" panose="020B0609020204030204" pitchFamily="49" charset="0"/>
              </a:rPr>
              <a:t>" });</a:t>
            </a:r>
          </a:p>
          <a:p>
            <a:endParaRPr lang="en-GB" sz="800" dirty="0">
              <a:solidFill>
                <a:srgbClr val="D8DDE7"/>
              </a:solidFill>
              <a:latin typeface="Consolas" panose="020B0609020204030204" pitchFamily="49" charset="0"/>
            </a:endParaRPr>
          </a:p>
          <a:p>
            <a:r>
              <a:rPr lang="en-GB" sz="800" dirty="0">
                <a:solidFill>
                  <a:srgbClr val="D8DDE7"/>
                </a:solidFill>
                <a:latin typeface="Consolas" panose="020B0609020204030204" pitchFamily="49" charset="0"/>
              </a:rPr>
              <a:t>        for (let </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 = 0; </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 &lt; </a:t>
            </a:r>
            <a:r>
              <a:rPr lang="en-GB" sz="800" dirty="0" err="1">
                <a:solidFill>
                  <a:srgbClr val="D8DDE7"/>
                </a:solidFill>
                <a:latin typeface="Consolas" panose="020B0609020204030204" pitchFamily="49" charset="0"/>
              </a:rPr>
              <a:t>Object.keys</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props.objectProp</a:t>
            </a:r>
            <a:r>
              <a:rPr lang="en-GB" sz="800" dirty="0">
                <a:solidFill>
                  <a:srgbClr val="D8DDE7"/>
                </a:solidFill>
                <a:latin typeface="Consolas" panose="020B0609020204030204" pitchFamily="49" charset="0"/>
              </a:rPr>
              <a:t>).length; </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 {</a:t>
            </a:r>
          </a:p>
          <a:p>
            <a:r>
              <a:rPr lang="en-GB" sz="800" dirty="0">
                <a:solidFill>
                  <a:srgbClr val="D8DDE7"/>
                </a:solidFill>
                <a:latin typeface="Consolas" panose="020B0609020204030204" pitchFamily="49" charset="0"/>
              </a:rPr>
              <a:t>            expect(</a:t>
            </a:r>
            <a:r>
              <a:rPr lang="en-GB" sz="800" dirty="0" err="1">
                <a:solidFill>
                  <a:srgbClr val="D8DDE7"/>
                </a:solidFill>
                <a:latin typeface="Consolas" panose="020B0609020204030204" pitchFamily="49" charset="0"/>
              </a:rPr>
              <a:t>objectPropDisplayParas</a:t>
            </a:r>
            <a:r>
              <a:rPr lang="en-GB" sz="800" dirty="0">
                <a:solidFill>
                  <a:srgbClr val="D8DDE7"/>
                </a:solidFill>
                <a:latin typeface="Consolas" panose="020B0609020204030204" pitchFamily="49" charset="0"/>
              </a:rPr>
              <a:t>[</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].children).</a:t>
            </a:r>
            <a:r>
              <a:rPr lang="en-GB" sz="800" dirty="0" err="1">
                <a:solidFill>
                  <a:srgbClr val="D8DDE7"/>
                </a:solidFill>
                <a:latin typeface="Consolas" panose="020B0609020204030204" pitchFamily="49" charset="0"/>
              </a:rPr>
              <a:t>toContain</a:t>
            </a:r>
            <a:r>
              <a:rPr lang="en-GB" sz="800" dirty="0">
                <a:solidFill>
                  <a:srgbClr val="D8DDE7"/>
                </a:solidFill>
                <a:latin typeface="Consolas" panose="020B0609020204030204" pitchFamily="49" charset="0"/>
              </a:rPr>
              <a:t>(`key${</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 + 1}`, </a:t>
            </a:r>
            <a:r>
              <a:rPr lang="en-GB" sz="800" dirty="0" err="1">
                <a:solidFill>
                  <a:srgbClr val="D8DDE7"/>
                </a:solidFill>
                <a:latin typeface="Consolas" panose="020B0609020204030204" pitchFamily="49" charset="0"/>
              </a:rPr>
              <a:t>props.objectProp</a:t>
            </a:r>
            <a:r>
              <a:rPr lang="en-GB" sz="800" dirty="0">
                <a:solidFill>
                  <a:srgbClr val="D8DDE7"/>
                </a:solidFill>
                <a:latin typeface="Consolas" panose="020B0609020204030204" pitchFamily="49" charset="0"/>
              </a:rPr>
              <a:t>[`key${</a:t>
            </a:r>
            <a:r>
              <a:rPr lang="en-GB" sz="800" dirty="0" err="1">
                <a:solidFill>
                  <a:srgbClr val="D8DDE7"/>
                </a:solidFill>
                <a:latin typeface="Consolas" panose="020B0609020204030204" pitchFamily="49" charset="0"/>
              </a:rPr>
              <a:t>i</a:t>
            </a:r>
            <a:r>
              <a:rPr lang="en-GB" sz="800" dirty="0">
                <a:solidFill>
                  <a:srgbClr val="D8DDE7"/>
                </a:solidFill>
                <a:latin typeface="Consolas" panose="020B0609020204030204" pitchFamily="49" charset="0"/>
              </a:rPr>
              <a:t> + 1}`]);</a:t>
            </a:r>
          </a:p>
          <a:p>
            <a:r>
              <a:rPr lang="en-GB" sz="800" dirty="0">
                <a:solidFill>
                  <a:srgbClr val="D8DDE7"/>
                </a:solidFill>
                <a:latin typeface="Consolas" panose="020B0609020204030204" pitchFamily="49" charset="0"/>
              </a:rPr>
              <a:t>        }</a:t>
            </a:r>
            <a:endParaRPr lang="en-GB" sz="800" b="0" dirty="0">
              <a:solidFill>
                <a:srgbClr val="D8DDE7"/>
              </a:solidFill>
              <a:effectLst/>
              <a:latin typeface="Consolas" panose="020B0609020204030204" pitchFamily="49" charset="0"/>
            </a:endParaRPr>
          </a:p>
          <a:p>
            <a:r>
              <a:rPr lang="en-GB" sz="800" b="0" dirty="0">
                <a:solidFill>
                  <a:srgbClr val="D8DDE7"/>
                </a:solidFill>
                <a:effectLst/>
                <a:latin typeface="Consolas" panose="020B0609020204030204" pitchFamily="49" charset="0"/>
              </a:rPr>
              <a:t>    });</a:t>
            </a:r>
          </a:p>
          <a:p>
            <a:r>
              <a:rPr lang="en-GB" sz="800" b="0" dirty="0">
                <a:solidFill>
                  <a:srgbClr val="D8DDE7"/>
                </a:solidFill>
                <a:effectLst/>
                <a:latin typeface="Consolas" panose="020B0609020204030204" pitchFamily="49" charset="0"/>
              </a:rPr>
              <a:t>});</a:t>
            </a:r>
          </a:p>
        </p:txBody>
      </p:sp>
    </p:spTree>
    <p:extLst>
      <p:ext uri="{BB962C8B-B14F-4D97-AF65-F5344CB8AC3E}">
        <p14:creationId xmlns:p14="http://schemas.microsoft.com/office/powerpoint/2010/main" val="3703593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02824D6B-54F0-FE63-A405-FF447C78F634}"/>
              </a:ext>
            </a:extLst>
          </p:cNvPr>
          <p:cNvSpPr>
            <a:spLocks noGrp="1"/>
          </p:cNvSpPr>
          <p:nvPr>
            <p:ph type="title"/>
          </p:nvPr>
        </p:nvSpPr>
        <p:spPr>
          <a:xfrm>
            <a:off x="451515" y="1734857"/>
            <a:ext cx="3765483" cy="3388287"/>
          </a:xfrm>
        </p:spPr>
        <p:txBody>
          <a:bodyPr anchor="ctr">
            <a:normAutofit/>
          </a:bodyPr>
          <a:lstStyle/>
          <a:p>
            <a:r>
              <a:rPr lang="en-US" dirty="0"/>
              <a:t>Part 7 – Mocking Components for Testing</a:t>
            </a:r>
            <a:endParaRPr lang="en-GB" dirty="0"/>
          </a:p>
        </p:txBody>
      </p:sp>
      <p:sp>
        <p:nvSpPr>
          <p:cNvPr id="3" name="Content Placeholder 2">
            <a:extLst>
              <a:ext uri="{FF2B5EF4-FFF2-40B4-BE49-F238E27FC236}">
                <a16:creationId xmlns:a16="http://schemas.microsoft.com/office/drawing/2014/main" id="{50D7DE4D-9E01-7B8E-AEAD-A925D884684F}"/>
              </a:ext>
            </a:extLst>
          </p:cNvPr>
          <p:cNvSpPr>
            <a:spLocks noGrp="1"/>
          </p:cNvSpPr>
          <p:nvPr>
            <p:ph idx="1"/>
          </p:nvPr>
        </p:nvSpPr>
        <p:spPr>
          <a:xfrm>
            <a:off x="6008068" y="978993"/>
            <a:ext cx="5365218" cy="4900014"/>
          </a:xfrm>
          <a:effectLst/>
        </p:spPr>
        <p:txBody>
          <a:bodyPr>
            <a:normAutofit/>
          </a:bodyPr>
          <a:lstStyle/>
          <a:p>
            <a:pPr>
              <a:buFont typeface="Arial" panose="020B0604020202020204" pitchFamily="34" charset="0"/>
              <a:buChar char="•"/>
            </a:pPr>
            <a:r>
              <a:rPr lang="en-GB" sz="1600" dirty="0"/>
              <a:t>Unit testing challenges with components rendering other components.</a:t>
            </a:r>
          </a:p>
          <a:p>
            <a:pPr>
              <a:buFont typeface="Arial" panose="020B0604020202020204" pitchFamily="34" charset="0"/>
              <a:buChar char="•"/>
            </a:pPr>
            <a:r>
              <a:rPr lang="en-GB" sz="1600" dirty="0"/>
              <a:t>Use of Jest's mock function to simulate components for isolated testing.</a:t>
            </a:r>
          </a:p>
          <a:p>
            <a:pPr>
              <a:buFont typeface="Arial" panose="020B0604020202020204" pitchFamily="34" charset="0"/>
              <a:buChar char="•"/>
            </a:pPr>
            <a:r>
              <a:rPr lang="en-GB" sz="1600" dirty="0"/>
              <a:t>Example of mocking a component within tests to focus on the unit under test.</a:t>
            </a:r>
          </a:p>
        </p:txBody>
      </p:sp>
    </p:spTree>
    <p:extLst>
      <p:ext uri="{BB962C8B-B14F-4D97-AF65-F5344CB8AC3E}">
        <p14:creationId xmlns:p14="http://schemas.microsoft.com/office/powerpoint/2010/main" val="2735442666"/>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30BB4-C19D-94EB-2D55-F643EC6E4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2736DA-E418-4E09-4EB2-0FC81A637265}"/>
              </a:ext>
            </a:extLst>
          </p:cNvPr>
          <p:cNvSpPr>
            <a:spLocks noGrp="1"/>
          </p:cNvSpPr>
          <p:nvPr>
            <p:ph type="title"/>
          </p:nvPr>
        </p:nvSpPr>
        <p:spPr>
          <a:xfrm>
            <a:off x="810000" y="447188"/>
            <a:ext cx="10571998" cy="970450"/>
          </a:xfrm>
        </p:spPr>
        <p:txBody>
          <a:bodyPr>
            <a:noAutofit/>
          </a:bodyPr>
          <a:lstStyle/>
          <a:p>
            <a:r>
              <a:rPr lang="en-GB" sz="3100" b="1"/>
              <a:t>Unit testing challenges with components rendering other components.</a:t>
            </a:r>
            <a:endParaRPr lang="en-GB" sz="3100" b="1" dirty="0"/>
          </a:p>
        </p:txBody>
      </p:sp>
      <p:sp>
        <p:nvSpPr>
          <p:cNvPr id="3" name="Content Placeholder 2">
            <a:extLst>
              <a:ext uri="{FF2B5EF4-FFF2-40B4-BE49-F238E27FC236}">
                <a16:creationId xmlns:a16="http://schemas.microsoft.com/office/drawing/2014/main" id="{F78447D7-2B35-AE52-21E1-8D67A8161556}"/>
              </a:ext>
            </a:extLst>
          </p:cNvPr>
          <p:cNvSpPr>
            <a:spLocks noGrp="1"/>
          </p:cNvSpPr>
          <p:nvPr>
            <p:ph idx="1"/>
          </p:nvPr>
        </p:nvSpPr>
        <p:spPr>
          <a:xfrm>
            <a:off x="818712" y="2689445"/>
            <a:ext cx="10563285" cy="718389"/>
          </a:xfrm>
        </p:spPr>
        <p:txBody>
          <a:bodyPr>
            <a:normAutofit fontScale="92500" lnSpcReduction="10000"/>
          </a:bodyPr>
          <a:lstStyle/>
          <a:p>
            <a:r>
              <a:rPr lang="en-GB"/>
              <a:t>Discuss the complexity of testing components with nested dependencies.</a:t>
            </a:r>
          </a:p>
          <a:p>
            <a:r>
              <a:rPr lang="en-GB"/>
              <a:t>Introduce the concept of shallow rendering versus full DOM rendering for isolating components.</a:t>
            </a:r>
            <a:endParaRPr lang="en-GB" dirty="0"/>
          </a:p>
        </p:txBody>
      </p:sp>
      <p:sp>
        <p:nvSpPr>
          <p:cNvPr id="9" name="Content Placeholder 2">
            <a:extLst>
              <a:ext uri="{FF2B5EF4-FFF2-40B4-BE49-F238E27FC236}">
                <a16:creationId xmlns:a16="http://schemas.microsoft.com/office/drawing/2014/main" id="{5464B776-CEF1-FFC9-3714-4F05528861CD}"/>
              </a:ext>
            </a:extLst>
          </p:cNvPr>
          <p:cNvSpPr txBox="1">
            <a:spLocks/>
          </p:cNvSpPr>
          <p:nvPr/>
        </p:nvSpPr>
        <p:spPr>
          <a:xfrm>
            <a:off x="971112" y="3476841"/>
            <a:ext cx="10554573" cy="2532073"/>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Unit testing in React can become complex when components render other components, introducing nested dependencies that can affect the outcome of tests. This complexity arises because testing one component might inadvertently involve testing its child components' behaviour, leading to tests that are less focused and more fragile. To address this challenge, developers can employ two main strategies: shallow rendering and full DOM rendering. Shallow rendering, typically facilitated by tools like Enzyme's shallow function or React Testing Library's mocking capabilities, renders only the component under test, not its child components, thereby isolating the component for a true unit test. Full DOM rendering, on the other hand, renders the component along with its children, useful for integration tests where interactions between components are relevant.</a:t>
            </a:r>
          </a:p>
        </p:txBody>
      </p:sp>
    </p:spTree>
    <p:extLst>
      <p:ext uri="{BB962C8B-B14F-4D97-AF65-F5344CB8AC3E}">
        <p14:creationId xmlns:p14="http://schemas.microsoft.com/office/powerpoint/2010/main" val="1038145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D32FD-EDA5-FCFD-6003-B65AF8E11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E14C8-2579-73E9-3FE8-1BB4A994DC30}"/>
              </a:ext>
            </a:extLst>
          </p:cNvPr>
          <p:cNvSpPr>
            <a:spLocks noGrp="1"/>
          </p:cNvSpPr>
          <p:nvPr>
            <p:ph type="title"/>
          </p:nvPr>
        </p:nvSpPr>
        <p:spPr>
          <a:xfrm>
            <a:off x="810000" y="447188"/>
            <a:ext cx="10571998" cy="970450"/>
          </a:xfrm>
        </p:spPr>
        <p:txBody>
          <a:bodyPr>
            <a:noAutofit/>
          </a:bodyPr>
          <a:lstStyle/>
          <a:p>
            <a:r>
              <a:rPr lang="en-GB" sz="3100" b="1"/>
              <a:t>Use of Jest's mock function to simulate components for isolated testing.</a:t>
            </a:r>
            <a:endParaRPr lang="en-GB" sz="3100" b="1" dirty="0"/>
          </a:p>
        </p:txBody>
      </p:sp>
      <p:sp>
        <p:nvSpPr>
          <p:cNvPr id="3" name="Content Placeholder 2">
            <a:extLst>
              <a:ext uri="{FF2B5EF4-FFF2-40B4-BE49-F238E27FC236}">
                <a16:creationId xmlns:a16="http://schemas.microsoft.com/office/drawing/2014/main" id="{DCB4003B-6EC0-F883-6875-384FD5D5EBFC}"/>
              </a:ext>
            </a:extLst>
          </p:cNvPr>
          <p:cNvSpPr>
            <a:spLocks noGrp="1"/>
          </p:cNvSpPr>
          <p:nvPr>
            <p:ph idx="1"/>
          </p:nvPr>
        </p:nvSpPr>
        <p:spPr>
          <a:xfrm>
            <a:off x="818712" y="2283046"/>
            <a:ext cx="10563285" cy="718389"/>
          </a:xfrm>
        </p:spPr>
        <p:txBody>
          <a:bodyPr>
            <a:normAutofit lnSpcReduction="10000"/>
          </a:bodyPr>
          <a:lstStyle/>
          <a:p>
            <a:r>
              <a:rPr lang="en-GB" dirty="0"/>
              <a:t>Provide examples of how to mock child components</a:t>
            </a:r>
          </a:p>
          <a:p>
            <a:r>
              <a:rPr lang="en-GB" dirty="0"/>
              <a:t>Discuss the use of `</a:t>
            </a:r>
            <a:r>
              <a:rPr lang="en-GB" dirty="0" err="1"/>
              <a:t>jest.mock</a:t>
            </a:r>
            <a:r>
              <a:rPr lang="en-GB" dirty="0"/>
              <a:t>` and practical examples of its application.</a:t>
            </a:r>
          </a:p>
        </p:txBody>
      </p:sp>
      <p:sp>
        <p:nvSpPr>
          <p:cNvPr id="9" name="Content Placeholder 2">
            <a:extLst>
              <a:ext uri="{FF2B5EF4-FFF2-40B4-BE49-F238E27FC236}">
                <a16:creationId xmlns:a16="http://schemas.microsoft.com/office/drawing/2014/main" id="{D655096F-D882-FA77-C93A-0ADF1E097BE7}"/>
              </a:ext>
            </a:extLst>
          </p:cNvPr>
          <p:cNvSpPr txBox="1">
            <a:spLocks/>
          </p:cNvSpPr>
          <p:nvPr/>
        </p:nvSpPr>
        <p:spPr>
          <a:xfrm>
            <a:off x="971112" y="2939816"/>
            <a:ext cx="10554573" cy="182087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Jest's mocking capabilities are instrumental in isolating components for unit testing by simulating the behaviour of child components, services, or modules that the component under test depends on. Using </a:t>
            </a:r>
            <a:r>
              <a:rPr lang="en-GB" dirty="0" err="1"/>
              <a:t>jest.mock</a:t>
            </a:r>
            <a:r>
              <a:rPr lang="en-GB" dirty="0"/>
              <a:t>(), developers can replace complex functionality or external dependencies with simplified versions that return predictable results, ensuring that tests focus solely on the component's behaviour. For example, to mock a child component that a parent component renders, one might use:</a:t>
            </a:r>
          </a:p>
        </p:txBody>
      </p:sp>
      <p:sp>
        <p:nvSpPr>
          <p:cNvPr id="5" name="Rectangle: Top Corners Rounded 4">
            <a:extLst>
              <a:ext uri="{FF2B5EF4-FFF2-40B4-BE49-F238E27FC236}">
                <a16:creationId xmlns:a16="http://schemas.microsoft.com/office/drawing/2014/main" id="{625F9923-DE9E-9D3C-00F8-1D12CBB9C9FE}"/>
              </a:ext>
            </a:extLst>
          </p:cNvPr>
          <p:cNvSpPr/>
          <p:nvPr/>
        </p:nvSpPr>
        <p:spPr>
          <a:xfrm>
            <a:off x="1088338" y="4863546"/>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Top Corners Rounded 5">
            <a:extLst>
              <a:ext uri="{FF2B5EF4-FFF2-40B4-BE49-F238E27FC236}">
                <a16:creationId xmlns:a16="http://schemas.microsoft.com/office/drawing/2014/main" id="{687FC3E0-6915-3842-7FF0-2E4E9C59360A}"/>
              </a:ext>
            </a:extLst>
          </p:cNvPr>
          <p:cNvSpPr/>
          <p:nvPr/>
        </p:nvSpPr>
        <p:spPr>
          <a:xfrm rot="10800000">
            <a:off x="1088337" y="5218351"/>
            <a:ext cx="9512442" cy="500276"/>
          </a:xfrm>
          <a:prstGeom prst="round2SameRect">
            <a:avLst>
              <a:gd name="adj1" fmla="val 15486"/>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
            <a:extLst>
              <a:ext uri="{FF2B5EF4-FFF2-40B4-BE49-F238E27FC236}">
                <a16:creationId xmlns:a16="http://schemas.microsoft.com/office/drawing/2014/main" id="{C81507C7-C348-29C6-D6D8-EB0A7CB980E3}"/>
              </a:ext>
            </a:extLst>
          </p:cNvPr>
          <p:cNvSpPr>
            <a:spLocks noChangeArrowheads="1"/>
          </p:cNvSpPr>
          <p:nvPr/>
        </p:nvSpPr>
        <p:spPr bwMode="auto">
          <a:xfrm>
            <a:off x="1205296" y="4925102"/>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8" name="Rectangle 5">
            <a:extLst>
              <a:ext uri="{FF2B5EF4-FFF2-40B4-BE49-F238E27FC236}">
                <a16:creationId xmlns:a16="http://schemas.microsoft.com/office/drawing/2014/main" id="{C2432B34-2344-1EB5-26B2-FC5621405BB0}"/>
              </a:ext>
            </a:extLst>
          </p:cNvPr>
          <p:cNvSpPr>
            <a:spLocks noChangeArrowheads="1"/>
          </p:cNvSpPr>
          <p:nvPr/>
        </p:nvSpPr>
        <p:spPr bwMode="auto">
          <a:xfrm>
            <a:off x="1205295" y="5279908"/>
            <a:ext cx="91288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err="1">
                <a:latin typeface="Courier New" panose="02070309020205020404" pitchFamily="49" charset="0"/>
                <a:cs typeface="Courier New" panose="02070309020205020404" pitchFamily="49" charset="0"/>
              </a:rPr>
              <a:t>jest.mock</a:t>
            </a:r>
            <a:r>
              <a:rPr lang="en-GB" altLang="en-US" sz="1400" dirty="0">
                <a:latin typeface="Courier New" panose="02070309020205020404" pitchFamily="49" charset="0"/>
                <a:cs typeface="Courier New" panose="02070309020205020404" pitchFamily="49" charset="0"/>
              </a:rPr>
              <a:t>('./</a:t>
            </a:r>
            <a:r>
              <a:rPr lang="en-GB" altLang="en-US" sz="1400" dirty="0" err="1">
                <a:latin typeface="Courier New" panose="02070309020205020404" pitchFamily="49" charset="0"/>
                <a:cs typeface="Courier New" panose="02070309020205020404" pitchFamily="49" charset="0"/>
              </a:rPr>
              <a:t>ChildComponent</a:t>
            </a:r>
            <a:r>
              <a:rPr lang="en-GB" altLang="en-US" sz="1400" dirty="0">
                <a:latin typeface="Courier New" panose="02070309020205020404" pitchFamily="49" charset="0"/>
                <a:cs typeface="Courier New" panose="02070309020205020404" pitchFamily="49" charset="0"/>
              </a:rPr>
              <a:t>', () =&gt; () =&gt; &lt;div&gt;Mocked Child&lt;/div&gt;);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Content Placeholder 2">
            <a:extLst>
              <a:ext uri="{FF2B5EF4-FFF2-40B4-BE49-F238E27FC236}">
                <a16:creationId xmlns:a16="http://schemas.microsoft.com/office/drawing/2014/main" id="{E09CCF9A-FFC6-47C8-8E41-D9CF75389A92}"/>
              </a:ext>
            </a:extLst>
          </p:cNvPr>
          <p:cNvSpPr txBox="1">
            <a:spLocks/>
          </p:cNvSpPr>
          <p:nvPr/>
        </p:nvSpPr>
        <p:spPr>
          <a:xfrm>
            <a:off x="971111" y="5880176"/>
            <a:ext cx="10554573" cy="614260"/>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This mock replaces the actual </a:t>
            </a:r>
            <a:r>
              <a:rPr lang="en-GB" dirty="0" err="1"/>
              <a:t>ChildComponent</a:t>
            </a:r>
            <a:r>
              <a:rPr lang="en-GB" dirty="0"/>
              <a:t> with a simple div element for the duration of the test, allowing the parent component to be tested in isolation. </a:t>
            </a:r>
          </a:p>
        </p:txBody>
      </p:sp>
    </p:spTree>
    <p:extLst>
      <p:ext uri="{BB962C8B-B14F-4D97-AF65-F5344CB8AC3E}">
        <p14:creationId xmlns:p14="http://schemas.microsoft.com/office/powerpoint/2010/main" val="3651529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870C053-E534-99BC-B473-8561E3562444}"/>
              </a:ext>
            </a:extLst>
          </p:cNvPr>
          <p:cNvSpPr>
            <a:spLocks noGrp="1"/>
          </p:cNvSpPr>
          <p:nvPr>
            <p:ph type="title"/>
          </p:nvPr>
        </p:nvSpPr>
        <p:spPr>
          <a:xfrm>
            <a:off x="451515" y="1734857"/>
            <a:ext cx="3765483" cy="3388287"/>
          </a:xfrm>
        </p:spPr>
        <p:txBody>
          <a:bodyPr anchor="ctr">
            <a:normAutofit/>
          </a:bodyPr>
          <a:lstStyle/>
          <a:p>
            <a:r>
              <a:rPr lang="en-US" dirty="0"/>
              <a:t>Part 8 – Testing State and Event Interactions</a:t>
            </a:r>
            <a:endParaRPr lang="en-GB" dirty="0"/>
          </a:p>
        </p:txBody>
      </p:sp>
      <p:sp>
        <p:nvSpPr>
          <p:cNvPr id="3" name="Content Placeholder 2">
            <a:extLst>
              <a:ext uri="{FF2B5EF4-FFF2-40B4-BE49-F238E27FC236}">
                <a16:creationId xmlns:a16="http://schemas.microsoft.com/office/drawing/2014/main" id="{E0DB1638-DD66-060E-1734-F5355B02AF98}"/>
              </a:ext>
            </a:extLst>
          </p:cNvPr>
          <p:cNvSpPr>
            <a:spLocks noGrp="1"/>
          </p:cNvSpPr>
          <p:nvPr>
            <p:ph idx="1"/>
          </p:nvPr>
        </p:nvSpPr>
        <p:spPr>
          <a:xfrm>
            <a:off x="6008068" y="978993"/>
            <a:ext cx="5365218" cy="4900014"/>
          </a:xfrm>
          <a:effectLst/>
        </p:spPr>
        <p:txBody>
          <a:bodyPr>
            <a:normAutofit/>
          </a:bodyPr>
          <a:lstStyle/>
          <a:p>
            <a:pPr>
              <a:buFont typeface="Arial" panose="020B0604020202020204" pitchFamily="34" charset="0"/>
              <a:buChar char="•"/>
            </a:pPr>
            <a:r>
              <a:rPr lang="en-GB" sz="1600" dirty="0"/>
              <a:t>Importance of testing state changes and event-triggered re-renders.</a:t>
            </a:r>
          </a:p>
          <a:p>
            <a:pPr>
              <a:buFont typeface="Arial" panose="020B0604020202020204" pitchFamily="34" charset="0"/>
              <a:buChar char="•"/>
            </a:pPr>
            <a:r>
              <a:rPr lang="en-GB" sz="1600" dirty="0"/>
              <a:t>Use of the </a:t>
            </a:r>
            <a:r>
              <a:rPr lang="en-GB" sz="1600" i="1" dirty="0"/>
              <a:t>act</a:t>
            </a:r>
            <a:r>
              <a:rPr lang="en-GB" sz="1600" dirty="0"/>
              <a:t> function for simulating user actions in tests.</a:t>
            </a:r>
          </a:p>
          <a:p>
            <a:pPr>
              <a:buFont typeface="Arial" panose="020B0604020202020204" pitchFamily="34" charset="0"/>
              <a:buChar char="•"/>
            </a:pPr>
            <a:r>
              <a:rPr lang="en-GB" sz="1600" dirty="0"/>
              <a:t>Examples of testing a form component for state updates and event handling.</a:t>
            </a:r>
          </a:p>
        </p:txBody>
      </p:sp>
    </p:spTree>
    <p:extLst>
      <p:ext uri="{BB962C8B-B14F-4D97-AF65-F5344CB8AC3E}">
        <p14:creationId xmlns:p14="http://schemas.microsoft.com/office/powerpoint/2010/main" val="2037374691"/>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6F91A-386C-D36E-D309-3BA4255EB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625F0-BD09-47E3-5F31-117C46D65E37}"/>
              </a:ext>
            </a:extLst>
          </p:cNvPr>
          <p:cNvSpPr>
            <a:spLocks noGrp="1"/>
          </p:cNvSpPr>
          <p:nvPr>
            <p:ph type="title"/>
          </p:nvPr>
        </p:nvSpPr>
        <p:spPr>
          <a:xfrm>
            <a:off x="810000" y="447188"/>
            <a:ext cx="10571998" cy="970450"/>
          </a:xfrm>
        </p:spPr>
        <p:txBody>
          <a:bodyPr>
            <a:noAutofit/>
          </a:bodyPr>
          <a:lstStyle/>
          <a:p>
            <a:r>
              <a:rPr lang="en-GB" sz="3100" b="1"/>
              <a:t>Importance of testing state changes and event-triggered re-renders.</a:t>
            </a:r>
            <a:endParaRPr lang="en-GB" sz="3100" b="1" dirty="0"/>
          </a:p>
        </p:txBody>
      </p:sp>
      <p:sp>
        <p:nvSpPr>
          <p:cNvPr id="3" name="Content Placeholder 2">
            <a:extLst>
              <a:ext uri="{FF2B5EF4-FFF2-40B4-BE49-F238E27FC236}">
                <a16:creationId xmlns:a16="http://schemas.microsoft.com/office/drawing/2014/main" id="{FA29E2B2-98EE-ABFD-E9CC-250C93407E77}"/>
              </a:ext>
            </a:extLst>
          </p:cNvPr>
          <p:cNvSpPr>
            <a:spLocks noGrp="1"/>
          </p:cNvSpPr>
          <p:nvPr>
            <p:ph idx="1"/>
          </p:nvPr>
        </p:nvSpPr>
        <p:spPr>
          <a:xfrm>
            <a:off x="818712" y="2689445"/>
            <a:ext cx="10563285" cy="718389"/>
          </a:xfrm>
        </p:spPr>
        <p:txBody>
          <a:bodyPr>
            <a:normAutofit fontScale="92500" lnSpcReduction="10000"/>
          </a:bodyPr>
          <a:lstStyle/>
          <a:p>
            <a:r>
              <a:rPr lang="en-GB"/>
              <a:t>Explain the need to test stateful components for expected behavior upon state changes.</a:t>
            </a:r>
          </a:p>
          <a:p>
            <a:r>
              <a:rPr lang="en-GB"/>
              <a:t>Discuss how to simulate events using tools like `@testing-library/user-event`.</a:t>
            </a:r>
            <a:endParaRPr lang="en-GB" dirty="0"/>
          </a:p>
        </p:txBody>
      </p:sp>
      <p:sp>
        <p:nvSpPr>
          <p:cNvPr id="9" name="Content Placeholder 2">
            <a:extLst>
              <a:ext uri="{FF2B5EF4-FFF2-40B4-BE49-F238E27FC236}">
                <a16:creationId xmlns:a16="http://schemas.microsoft.com/office/drawing/2014/main" id="{41F4E5F2-F7F4-A1BB-5E5B-1F3A77F60A70}"/>
              </a:ext>
            </a:extLst>
          </p:cNvPr>
          <p:cNvSpPr txBox="1">
            <a:spLocks/>
          </p:cNvSpPr>
          <p:nvPr/>
        </p:nvSpPr>
        <p:spPr>
          <a:xfrm>
            <a:off x="971112" y="3476841"/>
            <a:ext cx="10554573" cy="2532073"/>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Testing state changes and event-triggered re-renders in React components is crucial for ensuring that the application behaves as expected under user interaction. Stateful components, which manage their state internally or receive state through props, can have complex behaviour that changes over time or in response to user actions. To verify that these components update their output correctly when the state changes, developers use testing libraries like @testing-library/react to simulate events (e.g., clicks, input changes) and observe the resulting state changes and re-renders. This approach helps identify potential bugs in the state management logic or in the rendering process, ensuring that the component remains reliable and user-friendly.</a:t>
            </a:r>
          </a:p>
        </p:txBody>
      </p:sp>
    </p:spTree>
    <p:extLst>
      <p:ext uri="{BB962C8B-B14F-4D97-AF65-F5344CB8AC3E}">
        <p14:creationId xmlns:p14="http://schemas.microsoft.com/office/powerpoint/2010/main" val="251872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B7C7E-4458-EDF6-1EE8-1CFDE565CF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3C05F-D151-D23C-AD3C-502CCD219E2E}"/>
              </a:ext>
            </a:extLst>
          </p:cNvPr>
          <p:cNvSpPr>
            <a:spLocks noGrp="1"/>
          </p:cNvSpPr>
          <p:nvPr>
            <p:ph type="title"/>
          </p:nvPr>
        </p:nvSpPr>
        <p:spPr>
          <a:xfrm>
            <a:off x="810000" y="447188"/>
            <a:ext cx="10571998" cy="970450"/>
          </a:xfrm>
        </p:spPr>
        <p:txBody>
          <a:bodyPr>
            <a:normAutofit/>
          </a:bodyPr>
          <a:lstStyle/>
          <a:p>
            <a:pPr>
              <a:lnSpc>
                <a:spcPct val="90000"/>
              </a:lnSpc>
            </a:pPr>
            <a:r>
              <a:rPr lang="en-GB" sz="3100" dirty="0"/>
              <a:t>Explanation of Jest test file structure, suites specs, setup and teardown.</a:t>
            </a:r>
          </a:p>
        </p:txBody>
      </p:sp>
      <p:sp>
        <p:nvSpPr>
          <p:cNvPr id="3" name="Content Placeholder 2">
            <a:extLst>
              <a:ext uri="{FF2B5EF4-FFF2-40B4-BE49-F238E27FC236}">
                <a16:creationId xmlns:a16="http://schemas.microsoft.com/office/drawing/2014/main" id="{E2A0D604-5E3B-5B02-1158-8145E013FB63}"/>
              </a:ext>
            </a:extLst>
          </p:cNvPr>
          <p:cNvSpPr>
            <a:spLocks noGrp="1"/>
          </p:cNvSpPr>
          <p:nvPr>
            <p:ph idx="1"/>
          </p:nvPr>
        </p:nvSpPr>
        <p:spPr>
          <a:xfrm>
            <a:off x="818713" y="2413000"/>
            <a:ext cx="10563285" cy="1572404"/>
          </a:xfrm>
        </p:spPr>
        <p:txBody>
          <a:bodyPr>
            <a:normAutofit/>
          </a:bodyPr>
          <a:lstStyle/>
          <a:p>
            <a:r>
              <a:rPr lang="en-GB" sz="1600" dirty="0"/>
              <a:t>Describe the organization of tests in files and directories.</a:t>
            </a:r>
          </a:p>
          <a:p>
            <a:r>
              <a:rPr lang="en-GB" sz="1600" dirty="0"/>
              <a:t>Discuss the use of describe blocks for grouping related tests.</a:t>
            </a:r>
          </a:p>
          <a:p>
            <a:r>
              <a:rPr lang="en-GB" sz="1600" dirty="0"/>
              <a:t>Explain setup (</a:t>
            </a:r>
            <a:r>
              <a:rPr lang="en-GB" sz="1600" dirty="0" err="1"/>
              <a:t>beforeEach</a:t>
            </a:r>
            <a:r>
              <a:rPr lang="en-GB" sz="1600" dirty="0"/>
              <a:t>) and teardown (</a:t>
            </a:r>
            <a:r>
              <a:rPr lang="en-GB" sz="1600" dirty="0" err="1"/>
              <a:t>afterEach</a:t>
            </a:r>
            <a:r>
              <a:rPr lang="en-GB" sz="1600" dirty="0"/>
              <a:t>) methods for preparing and cleaning up tests.</a:t>
            </a:r>
          </a:p>
        </p:txBody>
      </p:sp>
      <p:sp>
        <p:nvSpPr>
          <p:cNvPr id="4" name="Content Placeholder 2">
            <a:extLst>
              <a:ext uri="{FF2B5EF4-FFF2-40B4-BE49-F238E27FC236}">
                <a16:creationId xmlns:a16="http://schemas.microsoft.com/office/drawing/2014/main" id="{14119E0E-13E6-2A93-6564-C05EDC72C1FB}"/>
              </a:ext>
            </a:extLst>
          </p:cNvPr>
          <p:cNvSpPr txBox="1">
            <a:spLocks/>
          </p:cNvSpPr>
          <p:nvPr/>
        </p:nvSpPr>
        <p:spPr>
          <a:xfrm>
            <a:off x="818713" y="4097547"/>
            <a:ext cx="10563285" cy="240676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Jest organizes tests into files and directories, mimicking the structure of the codebase to make it easier to manage and understand the tests. Within these files, describe blocks are used to group related tests into suites, providing a clear structure and context for each test scenario. The </a:t>
            </a:r>
            <a:r>
              <a:rPr lang="en-GB" dirty="0" err="1"/>
              <a:t>beforeEach</a:t>
            </a:r>
            <a:r>
              <a:rPr lang="en-GB" dirty="0"/>
              <a:t> and </a:t>
            </a:r>
            <a:r>
              <a:rPr lang="en-GB" dirty="0" err="1"/>
              <a:t>afterEach</a:t>
            </a:r>
            <a:r>
              <a:rPr lang="en-GB" dirty="0"/>
              <a:t> methods play crucial roles in preparing the environment for tests (setup) and cleaning up afterwards (teardown), ensuring that each test runs in a consistent and isolated context. This organization enhances test readability and maintainability.</a:t>
            </a:r>
          </a:p>
        </p:txBody>
      </p:sp>
    </p:spTree>
    <p:extLst>
      <p:ext uri="{BB962C8B-B14F-4D97-AF65-F5344CB8AC3E}">
        <p14:creationId xmlns:p14="http://schemas.microsoft.com/office/powerpoint/2010/main" val="2601616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7F72C-9971-4D10-34C6-1C6B7AF4B3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D362F-CF2A-A017-6A7F-9D34A8407638}"/>
              </a:ext>
            </a:extLst>
          </p:cNvPr>
          <p:cNvSpPr>
            <a:spLocks noGrp="1"/>
          </p:cNvSpPr>
          <p:nvPr>
            <p:ph type="title"/>
          </p:nvPr>
        </p:nvSpPr>
        <p:spPr>
          <a:xfrm>
            <a:off x="810000" y="447188"/>
            <a:ext cx="10571998" cy="970450"/>
          </a:xfrm>
        </p:spPr>
        <p:txBody>
          <a:bodyPr>
            <a:noAutofit/>
          </a:bodyPr>
          <a:lstStyle/>
          <a:p>
            <a:r>
              <a:rPr lang="en-GB" sz="3100" b="1" dirty="0"/>
              <a:t>Importance of testing state changes and event-triggered re-renders. - Continued</a:t>
            </a:r>
          </a:p>
        </p:txBody>
      </p:sp>
      <p:sp>
        <p:nvSpPr>
          <p:cNvPr id="9" name="Content Placeholder 2">
            <a:extLst>
              <a:ext uri="{FF2B5EF4-FFF2-40B4-BE49-F238E27FC236}">
                <a16:creationId xmlns:a16="http://schemas.microsoft.com/office/drawing/2014/main" id="{C210DDCE-5120-FC7E-B7CD-01CF3508C291}"/>
              </a:ext>
            </a:extLst>
          </p:cNvPr>
          <p:cNvSpPr txBox="1">
            <a:spLocks/>
          </p:cNvSpPr>
          <p:nvPr/>
        </p:nvSpPr>
        <p:spPr>
          <a:xfrm>
            <a:off x="971112" y="2299203"/>
            <a:ext cx="10554573" cy="85963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In App.test.js test the specific button click functionality that increments a count on the page.</a:t>
            </a:r>
          </a:p>
        </p:txBody>
      </p:sp>
      <p:sp>
        <p:nvSpPr>
          <p:cNvPr id="11" name="Content Placeholder 2">
            <a:extLst>
              <a:ext uri="{FF2B5EF4-FFF2-40B4-BE49-F238E27FC236}">
                <a16:creationId xmlns:a16="http://schemas.microsoft.com/office/drawing/2014/main" id="{F445B6E5-6E5B-FD72-5B98-B7055082A665}"/>
              </a:ext>
            </a:extLst>
          </p:cNvPr>
          <p:cNvSpPr txBox="1">
            <a:spLocks/>
          </p:cNvSpPr>
          <p:nvPr/>
        </p:nvSpPr>
        <p:spPr>
          <a:xfrm>
            <a:off x="971111" y="4872191"/>
            <a:ext cx="10554573" cy="85963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Run the test with:</a:t>
            </a:r>
          </a:p>
        </p:txBody>
      </p:sp>
      <p:sp>
        <p:nvSpPr>
          <p:cNvPr id="12" name="Rectangle: Top Corners Rounded 11">
            <a:extLst>
              <a:ext uri="{FF2B5EF4-FFF2-40B4-BE49-F238E27FC236}">
                <a16:creationId xmlns:a16="http://schemas.microsoft.com/office/drawing/2014/main" id="{25810D67-7ACC-DD70-3597-BBE76466821B}"/>
              </a:ext>
            </a:extLst>
          </p:cNvPr>
          <p:cNvSpPr/>
          <p:nvPr/>
        </p:nvSpPr>
        <p:spPr>
          <a:xfrm>
            <a:off x="1088337" y="5547159"/>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Top Corners Rounded 12">
            <a:extLst>
              <a:ext uri="{FF2B5EF4-FFF2-40B4-BE49-F238E27FC236}">
                <a16:creationId xmlns:a16="http://schemas.microsoft.com/office/drawing/2014/main" id="{7B142F5B-0466-1860-7554-F01897BEF7CF}"/>
              </a:ext>
            </a:extLst>
          </p:cNvPr>
          <p:cNvSpPr/>
          <p:nvPr/>
        </p:nvSpPr>
        <p:spPr>
          <a:xfrm rot="10800000">
            <a:off x="1088336" y="5901963"/>
            <a:ext cx="9512442" cy="478380"/>
          </a:xfrm>
          <a:prstGeom prst="round2SameRect">
            <a:avLst>
              <a:gd name="adj1" fmla="val 13133"/>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
            <a:extLst>
              <a:ext uri="{FF2B5EF4-FFF2-40B4-BE49-F238E27FC236}">
                <a16:creationId xmlns:a16="http://schemas.microsoft.com/office/drawing/2014/main" id="{3C636CA5-DABE-EBB3-B281-14EFC5DC1AB6}"/>
              </a:ext>
            </a:extLst>
          </p:cNvPr>
          <p:cNvSpPr>
            <a:spLocks noChangeArrowheads="1"/>
          </p:cNvSpPr>
          <p:nvPr/>
        </p:nvSpPr>
        <p:spPr bwMode="auto">
          <a:xfrm>
            <a:off x="1205295" y="5608715"/>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5" name="Rectangle 5">
            <a:extLst>
              <a:ext uri="{FF2B5EF4-FFF2-40B4-BE49-F238E27FC236}">
                <a16:creationId xmlns:a16="http://schemas.microsoft.com/office/drawing/2014/main" id="{E2056112-6D38-E36C-FB2E-125FC7F25F55}"/>
              </a:ext>
            </a:extLst>
          </p:cNvPr>
          <p:cNvSpPr>
            <a:spLocks noChangeArrowheads="1"/>
          </p:cNvSpPr>
          <p:nvPr/>
        </p:nvSpPr>
        <p:spPr bwMode="auto">
          <a:xfrm>
            <a:off x="1205296" y="5961353"/>
            <a:ext cx="91288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err="1">
                <a:latin typeface="Courier New" panose="02070309020205020404" pitchFamily="49" charset="0"/>
                <a:cs typeface="Courier New" panose="02070309020205020404" pitchFamily="49" charset="0"/>
              </a:rPr>
              <a:t>npm</a:t>
            </a:r>
            <a:r>
              <a:rPr lang="en-GB" altLang="en-US" sz="1400" dirty="0">
                <a:latin typeface="Courier New" panose="02070309020205020404" pitchFamily="49" charset="0"/>
                <a:cs typeface="Courier New" panose="02070309020205020404" pitchFamily="49" charset="0"/>
              </a:rPr>
              <a:t> test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6" name="Rectangle: Top Corners Rounded 15">
            <a:extLst>
              <a:ext uri="{FF2B5EF4-FFF2-40B4-BE49-F238E27FC236}">
                <a16:creationId xmlns:a16="http://schemas.microsoft.com/office/drawing/2014/main" id="{2B89626B-F8DD-65F4-6507-153BD4CF3A9A}"/>
              </a:ext>
            </a:extLst>
          </p:cNvPr>
          <p:cNvSpPr/>
          <p:nvPr/>
        </p:nvSpPr>
        <p:spPr>
          <a:xfrm>
            <a:off x="1088338" y="2993178"/>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Top Corners Rounded 16">
            <a:extLst>
              <a:ext uri="{FF2B5EF4-FFF2-40B4-BE49-F238E27FC236}">
                <a16:creationId xmlns:a16="http://schemas.microsoft.com/office/drawing/2014/main" id="{77AF611D-45DF-9F1E-8B5B-52B2EE066D68}"/>
              </a:ext>
            </a:extLst>
          </p:cNvPr>
          <p:cNvSpPr/>
          <p:nvPr/>
        </p:nvSpPr>
        <p:spPr>
          <a:xfrm rot="10800000">
            <a:off x="1088337" y="3347981"/>
            <a:ext cx="9512442" cy="1666327"/>
          </a:xfrm>
          <a:prstGeom prst="round2SameRect">
            <a:avLst>
              <a:gd name="adj1" fmla="val 4117"/>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
            <a:extLst>
              <a:ext uri="{FF2B5EF4-FFF2-40B4-BE49-F238E27FC236}">
                <a16:creationId xmlns:a16="http://schemas.microsoft.com/office/drawing/2014/main" id="{88671CEB-6385-EBA3-E33E-BA574782C878}"/>
              </a:ext>
            </a:extLst>
          </p:cNvPr>
          <p:cNvSpPr>
            <a:spLocks noChangeArrowheads="1"/>
          </p:cNvSpPr>
          <p:nvPr/>
        </p:nvSpPr>
        <p:spPr bwMode="auto">
          <a:xfrm>
            <a:off x="1205296" y="3054734"/>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9" name="Rectangle 5">
            <a:extLst>
              <a:ext uri="{FF2B5EF4-FFF2-40B4-BE49-F238E27FC236}">
                <a16:creationId xmlns:a16="http://schemas.microsoft.com/office/drawing/2014/main" id="{022804A5-2CAC-D551-F2B5-466743499396}"/>
              </a:ext>
            </a:extLst>
          </p:cNvPr>
          <p:cNvSpPr>
            <a:spLocks noChangeArrowheads="1"/>
          </p:cNvSpPr>
          <p:nvPr/>
        </p:nvSpPr>
        <p:spPr bwMode="auto">
          <a:xfrm>
            <a:off x="1205296" y="3362510"/>
            <a:ext cx="91288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test('increments count on button click', () =&gt; {</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render(&lt;App /&gt;);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expect(</a:t>
            </a:r>
            <a:r>
              <a:rPr lang="en-GB" altLang="en-US" sz="1400" dirty="0" err="1">
                <a:latin typeface="Courier New" panose="02070309020205020404" pitchFamily="49" charset="0"/>
                <a:cs typeface="Courier New" panose="02070309020205020404" pitchFamily="49" charset="0"/>
              </a:rPr>
              <a:t>screen.getByText</a:t>
            </a:r>
            <a:r>
              <a:rPr lang="en-GB" altLang="en-US" sz="1400" dirty="0">
                <a:latin typeface="Courier New" panose="02070309020205020404" pitchFamily="49" charset="0"/>
                <a:cs typeface="Courier New" panose="02070309020205020404" pitchFamily="49" charset="0"/>
              </a:rPr>
              <a:t>('count is 0')).</a:t>
            </a:r>
            <a:r>
              <a:rPr lang="en-GB" altLang="en-US" sz="1400" dirty="0" err="1">
                <a:latin typeface="Courier New" panose="02070309020205020404" pitchFamily="49" charset="0"/>
                <a:cs typeface="Courier New" panose="02070309020205020404" pitchFamily="49" charset="0"/>
              </a:rPr>
              <a:t>toBeInTheDocument</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4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a:t>
            </a:r>
            <a:r>
              <a:rPr lang="en-GB" altLang="en-US" sz="1400" dirty="0" err="1">
                <a:latin typeface="Courier New" panose="02070309020205020404" pitchFamily="49" charset="0"/>
                <a:cs typeface="Courier New" panose="02070309020205020404" pitchFamily="49" charset="0"/>
              </a:rPr>
              <a:t>fireEvent.click</a:t>
            </a:r>
            <a:r>
              <a:rPr lang="en-GB" altLang="en-US" sz="1400" dirty="0">
                <a:latin typeface="Courier New" panose="02070309020205020404" pitchFamily="49" charset="0"/>
                <a:cs typeface="Courier New" panose="02070309020205020404" pitchFamily="49" charset="0"/>
              </a:rPr>
              <a:t>(</a:t>
            </a:r>
            <a:r>
              <a:rPr lang="en-GB" altLang="en-US" sz="1400" dirty="0" err="1">
                <a:latin typeface="Courier New" panose="02070309020205020404" pitchFamily="49" charset="0"/>
                <a:cs typeface="Courier New" panose="02070309020205020404" pitchFamily="49" charset="0"/>
              </a:rPr>
              <a:t>screen.getByText</a:t>
            </a:r>
            <a:r>
              <a:rPr lang="en-GB" altLang="en-US" sz="1400" dirty="0">
                <a:latin typeface="Courier New" panose="02070309020205020404" pitchFamily="49" charset="0"/>
                <a:cs typeface="Courier New" panose="02070309020205020404" pitchFamily="49" charset="0"/>
              </a:rPr>
              <a:t>('count is 0'));</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expect(</a:t>
            </a:r>
            <a:r>
              <a:rPr lang="en-GB" altLang="en-US" sz="1400" dirty="0" err="1">
                <a:latin typeface="Courier New" panose="02070309020205020404" pitchFamily="49" charset="0"/>
                <a:cs typeface="Courier New" panose="02070309020205020404" pitchFamily="49" charset="0"/>
              </a:rPr>
              <a:t>screen.getByText</a:t>
            </a:r>
            <a:r>
              <a:rPr lang="en-GB" altLang="en-US" sz="1400" dirty="0">
                <a:latin typeface="Courier New" panose="02070309020205020404" pitchFamily="49" charset="0"/>
                <a:cs typeface="Courier New" panose="02070309020205020404" pitchFamily="49" charset="0"/>
              </a:rPr>
              <a:t>('count is 1')).</a:t>
            </a:r>
            <a:r>
              <a:rPr lang="en-GB" altLang="en-US" sz="1400" dirty="0" err="1">
                <a:latin typeface="Courier New" panose="02070309020205020404" pitchFamily="49" charset="0"/>
                <a:cs typeface="Courier New" panose="02070309020205020404" pitchFamily="49" charset="0"/>
              </a:rPr>
              <a:t>toBeInTheDocument</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6441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3DF99-8EB2-65B1-C2D0-FC071B4EC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BD2AA-6448-543D-D95C-144FC0FA11EC}"/>
              </a:ext>
            </a:extLst>
          </p:cNvPr>
          <p:cNvSpPr>
            <a:spLocks noGrp="1"/>
          </p:cNvSpPr>
          <p:nvPr>
            <p:ph type="title"/>
          </p:nvPr>
        </p:nvSpPr>
        <p:spPr>
          <a:xfrm>
            <a:off x="810000" y="447188"/>
            <a:ext cx="10571998" cy="970450"/>
          </a:xfrm>
        </p:spPr>
        <p:txBody>
          <a:bodyPr>
            <a:noAutofit/>
          </a:bodyPr>
          <a:lstStyle/>
          <a:p>
            <a:r>
              <a:rPr lang="en-GB" sz="3100" b="1" dirty="0"/>
              <a:t>Use of the act function for simulating user actions in tests.</a:t>
            </a:r>
          </a:p>
        </p:txBody>
      </p:sp>
      <p:sp>
        <p:nvSpPr>
          <p:cNvPr id="3" name="Content Placeholder 2">
            <a:extLst>
              <a:ext uri="{FF2B5EF4-FFF2-40B4-BE49-F238E27FC236}">
                <a16:creationId xmlns:a16="http://schemas.microsoft.com/office/drawing/2014/main" id="{B5FE154B-8BC3-4A2E-E117-BC91AC58F62B}"/>
              </a:ext>
            </a:extLst>
          </p:cNvPr>
          <p:cNvSpPr>
            <a:spLocks noGrp="1"/>
          </p:cNvSpPr>
          <p:nvPr>
            <p:ph idx="1"/>
          </p:nvPr>
        </p:nvSpPr>
        <p:spPr>
          <a:xfrm>
            <a:off x="818712" y="2689445"/>
            <a:ext cx="10563285" cy="718389"/>
          </a:xfrm>
        </p:spPr>
        <p:txBody>
          <a:bodyPr>
            <a:normAutofit fontScale="92500" lnSpcReduction="10000"/>
          </a:bodyPr>
          <a:lstStyle/>
          <a:p>
            <a:r>
              <a:rPr lang="en-GB"/>
              <a:t>Describe how `act` ensures test fidelity by wrapping updates and assertions.</a:t>
            </a:r>
          </a:p>
          <a:p>
            <a:r>
              <a:rPr lang="en-GB"/>
              <a:t>Provide examples of using `act` to test event handlers and state updates.</a:t>
            </a:r>
            <a:endParaRPr lang="en-GB" dirty="0"/>
          </a:p>
        </p:txBody>
      </p:sp>
      <p:sp>
        <p:nvSpPr>
          <p:cNvPr id="9" name="Content Placeholder 2">
            <a:extLst>
              <a:ext uri="{FF2B5EF4-FFF2-40B4-BE49-F238E27FC236}">
                <a16:creationId xmlns:a16="http://schemas.microsoft.com/office/drawing/2014/main" id="{B4738238-984D-36E8-EFAA-0386E215EB37}"/>
              </a:ext>
            </a:extLst>
          </p:cNvPr>
          <p:cNvSpPr txBox="1">
            <a:spLocks/>
          </p:cNvSpPr>
          <p:nvPr/>
        </p:nvSpPr>
        <p:spPr>
          <a:xfrm>
            <a:off x="971112" y="3476841"/>
            <a:ext cx="10554573" cy="225894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The act function, provided by React's testing utilities, ensures that tests accurately simulate user interactions, encapsulating the updates and assertions within a consistent execution context. This function is particularly important when testing components that involve state updates or side effects in response to user actions, as it guarantees that all updates have been applied before assertions are made, thereby preventing false positives or negatives in tests. Using act helps mimic the user's behavior more closely, providing confidence that the component will behave as expected in real-world scenarios.</a:t>
            </a:r>
            <a:endParaRPr lang="en-GB" dirty="0"/>
          </a:p>
        </p:txBody>
      </p:sp>
    </p:spTree>
    <p:extLst>
      <p:ext uri="{BB962C8B-B14F-4D97-AF65-F5344CB8AC3E}">
        <p14:creationId xmlns:p14="http://schemas.microsoft.com/office/powerpoint/2010/main" val="2735995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3791B-0BD0-8D4F-67EB-4B3833483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10ACE7-8D0D-90E3-82EA-6E33AAE6192A}"/>
              </a:ext>
            </a:extLst>
          </p:cNvPr>
          <p:cNvSpPr>
            <a:spLocks noGrp="1"/>
          </p:cNvSpPr>
          <p:nvPr>
            <p:ph type="title"/>
          </p:nvPr>
        </p:nvSpPr>
        <p:spPr>
          <a:xfrm>
            <a:off x="810000" y="447188"/>
            <a:ext cx="10571998" cy="970450"/>
          </a:xfrm>
        </p:spPr>
        <p:txBody>
          <a:bodyPr>
            <a:noAutofit/>
          </a:bodyPr>
          <a:lstStyle/>
          <a:p>
            <a:r>
              <a:rPr lang="en-GB" sz="3100" b="1" dirty="0"/>
              <a:t>Use of the act function for simulating user actions in tests. - Continued</a:t>
            </a:r>
          </a:p>
        </p:txBody>
      </p:sp>
      <p:sp>
        <p:nvSpPr>
          <p:cNvPr id="9" name="Content Placeholder 2">
            <a:extLst>
              <a:ext uri="{FF2B5EF4-FFF2-40B4-BE49-F238E27FC236}">
                <a16:creationId xmlns:a16="http://schemas.microsoft.com/office/drawing/2014/main" id="{72F500FA-6862-31DE-20E8-62BF84E1D062}"/>
              </a:ext>
            </a:extLst>
          </p:cNvPr>
          <p:cNvSpPr txBox="1">
            <a:spLocks/>
          </p:cNvSpPr>
          <p:nvPr/>
        </p:nvSpPr>
        <p:spPr>
          <a:xfrm>
            <a:off x="971112" y="2299203"/>
            <a:ext cx="10554573" cy="85963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In App.test.js test the specific button click functionality that increments a count on the page using the act function.</a:t>
            </a:r>
          </a:p>
        </p:txBody>
      </p:sp>
      <p:sp>
        <p:nvSpPr>
          <p:cNvPr id="6" name="Rectangle: Top Corners Rounded 5">
            <a:extLst>
              <a:ext uri="{FF2B5EF4-FFF2-40B4-BE49-F238E27FC236}">
                <a16:creationId xmlns:a16="http://schemas.microsoft.com/office/drawing/2014/main" id="{B7224A1D-44D7-5B27-ADB6-7BA536DA57ED}"/>
              </a:ext>
            </a:extLst>
          </p:cNvPr>
          <p:cNvSpPr/>
          <p:nvPr/>
        </p:nvSpPr>
        <p:spPr>
          <a:xfrm>
            <a:off x="1088338" y="3129638"/>
            <a:ext cx="9512441"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D9252620-382D-C66B-9CD6-55C5BB61E370}"/>
              </a:ext>
            </a:extLst>
          </p:cNvPr>
          <p:cNvSpPr/>
          <p:nvPr/>
        </p:nvSpPr>
        <p:spPr>
          <a:xfrm rot="10800000">
            <a:off x="1088337" y="3484439"/>
            <a:ext cx="9512442" cy="3183779"/>
          </a:xfrm>
          <a:prstGeom prst="round2SameRect">
            <a:avLst>
              <a:gd name="adj1" fmla="val 1266"/>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a:extLst>
              <a:ext uri="{FF2B5EF4-FFF2-40B4-BE49-F238E27FC236}">
                <a16:creationId xmlns:a16="http://schemas.microsoft.com/office/drawing/2014/main" id="{560379C6-B453-B02E-7A0A-A201428BD269}"/>
              </a:ext>
            </a:extLst>
          </p:cNvPr>
          <p:cNvSpPr>
            <a:spLocks noChangeArrowheads="1"/>
          </p:cNvSpPr>
          <p:nvPr/>
        </p:nvSpPr>
        <p:spPr bwMode="auto">
          <a:xfrm>
            <a:off x="1205296" y="3191194"/>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0" name="Rectangle 5">
            <a:extLst>
              <a:ext uri="{FF2B5EF4-FFF2-40B4-BE49-F238E27FC236}">
                <a16:creationId xmlns:a16="http://schemas.microsoft.com/office/drawing/2014/main" id="{3D86F641-F466-5A45-B2B3-042FC68968D9}"/>
              </a:ext>
            </a:extLst>
          </p:cNvPr>
          <p:cNvSpPr>
            <a:spLocks noChangeArrowheads="1"/>
          </p:cNvSpPr>
          <p:nvPr/>
        </p:nvSpPr>
        <p:spPr bwMode="auto">
          <a:xfrm>
            <a:off x="1205296" y="3529323"/>
            <a:ext cx="912887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import { act } from 'react-test-renderer’;</a:t>
            </a:r>
            <a:br>
              <a:rPr lang="en-GB" altLang="en-US" sz="1400" dirty="0">
                <a:latin typeface="Courier New" panose="02070309020205020404" pitchFamily="49" charset="0"/>
                <a:cs typeface="Courier New" panose="02070309020205020404" pitchFamily="49" charset="0"/>
              </a:rPr>
            </a:br>
            <a:br>
              <a:rPr lang="en-GB" altLang="en-US" sz="1400" dirty="0">
                <a:latin typeface="Courier New" panose="02070309020205020404" pitchFamily="49" charset="0"/>
                <a:cs typeface="Courier New" panose="02070309020205020404" pitchFamily="49" charset="0"/>
              </a:rPr>
            </a:b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br>
              <a:rPr lang="en-GB" altLang="en-US" sz="1400" dirty="0">
                <a:latin typeface="Courier New" panose="02070309020205020404" pitchFamily="49" charset="0"/>
                <a:cs typeface="Courier New" panose="02070309020205020404" pitchFamily="49" charset="0"/>
              </a:rPr>
            </a:br>
            <a:r>
              <a:rPr lang="en-GB" altLang="en-US" sz="1400" dirty="0">
                <a:latin typeface="Courier New" panose="02070309020205020404" pitchFamily="49" charset="0"/>
                <a:cs typeface="Courier New" panose="02070309020205020404" pitchFamily="49" charset="0"/>
              </a:rPr>
              <a:t>test('increments count on button click using act', () =&gt; {</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render(&lt;App /&gt;);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expect(</a:t>
            </a:r>
            <a:r>
              <a:rPr lang="en-GB" altLang="en-US" sz="1400" dirty="0" err="1">
                <a:latin typeface="Courier New" panose="02070309020205020404" pitchFamily="49" charset="0"/>
                <a:cs typeface="Courier New" panose="02070309020205020404" pitchFamily="49" charset="0"/>
              </a:rPr>
              <a:t>screen.getByText</a:t>
            </a:r>
            <a:r>
              <a:rPr lang="en-GB" altLang="en-US" sz="1400" dirty="0">
                <a:latin typeface="Courier New" panose="02070309020205020404" pitchFamily="49" charset="0"/>
                <a:cs typeface="Courier New" panose="02070309020205020404" pitchFamily="49" charset="0"/>
              </a:rPr>
              <a:t>('count is 0')).</a:t>
            </a:r>
            <a:r>
              <a:rPr lang="en-GB" altLang="en-US" sz="1400" dirty="0" err="1">
                <a:latin typeface="Courier New" panose="02070309020205020404" pitchFamily="49" charset="0"/>
                <a:cs typeface="Courier New" panose="02070309020205020404" pitchFamily="49" charset="0"/>
              </a:rPr>
              <a:t>toBeInTheDocument</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4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act(() =&gt; {</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a:t>
            </a:r>
            <a:r>
              <a:rPr lang="en-GB" altLang="en-US" sz="1400" dirty="0" err="1">
                <a:latin typeface="Courier New" panose="02070309020205020404" pitchFamily="49" charset="0"/>
                <a:cs typeface="Courier New" panose="02070309020205020404" pitchFamily="49" charset="0"/>
              </a:rPr>
              <a:t>screen.getByText</a:t>
            </a:r>
            <a:r>
              <a:rPr lang="en-GB" altLang="en-US" sz="1400" dirty="0">
                <a:latin typeface="Courier New" panose="02070309020205020404" pitchFamily="49" charset="0"/>
                <a:cs typeface="Courier New" panose="02070309020205020404" pitchFamily="49" charset="0"/>
              </a:rPr>
              <a:t>('count is 0').click();</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endParaRPr lang="en-GB" altLang="en-US" sz="14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  expect(</a:t>
            </a:r>
            <a:r>
              <a:rPr lang="en-GB" altLang="en-US" sz="1400" dirty="0" err="1">
                <a:latin typeface="Courier New" panose="02070309020205020404" pitchFamily="49" charset="0"/>
                <a:cs typeface="Courier New" panose="02070309020205020404" pitchFamily="49" charset="0"/>
              </a:rPr>
              <a:t>screen.getByText</a:t>
            </a:r>
            <a:r>
              <a:rPr lang="en-GB" altLang="en-US" sz="1400" dirty="0">
                <a:latin typeface="Courier New" panose="02070309020205020404" pitchFamily="49" charset="0"/>
                <a:cs typeface="Courier New" panose="02070309020205020404" pitchFamily="49" charset="0"/>
              </a:rPr>
              <a:t>('count is 1')).</a:t>
            </a:r>
            <a:r>
              <a:rPr lang="en-GB" altLang="en-US" sz="1400" dirty="0" err="1">
                <a:latin typeface="Courier New" panose="02070309020205020404" pitchFamily="49" charset="0"/>
                <a:cs typeface="Courier New" panose="02070309020205020404" pitchFamily="49" charset="0"/>
              </a:rPr>
              <a:t>toBeInTheDocument</a:t>
            </a:r>
            <a:r>
              <a:rPr lang="en-GB" altLang="en-US" sz="14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2486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590E59E-9C78-7419-8072-72D5803DF152}"/>
              </a:ext>
            </a:extLst>
          </p:cNvPr>
          <p:cNvSpPr>
            <a:spLocks noGrp="1"/>
          </p:cNvSpPr>
          <p:nvPr>
            <p:ph type="title"/>
          </p:nvPr>
        </p:nvSpPr>
        <p:spPr>
          <a:xfrm>
            <a:off x="451515" y="1734857"/>
            <a:ext cx="3765483" cy="3388287"/>
          </a:xfrm>
        </p:spPr>
        <p:txBody>
          <a:bodyPr anchor="ctr">
            <a:normAutofit/>
          </a:bodyPr>
          <a:lstStyle/>
          <a:p>
            <a:r>
              <a:rPr lang="en-US" dirty="0"/>
              <a:t>Part 9 – Mocking Functions</a:t>
            </a:r>
            <a:endParaRPr lang="en-GB" dirty="0"/>
          </a:p>
        </p:txBody>
      </p:sp>
      <p:sp>
        <p:nvSpPr>
          <p:cNvPr id="3" name="Content Placeholder 2">
            <a:extLst>
              <a:ext uri="{FF2B5EF4-FFF2-40B4-BE49-F238E27FC236}">
                <a16:creationId xmlns:a16="http://schemas.microsoft.com/office/drawing/2014/main" id="{824671C3-5E9A-E499-384A-C48882B09F1F}"/>
              </a:ext>
            </a:extLst>
          </p:cNvPr>
          <p:cNvSpPr>
            <a:spLocks noGrp="1"/>
          </p:cNvSpPr>
          <p:nvPr>
            <p:ph idx="1"/>
          </p:nvPr>
        </p:nvSpPr>
        <p:spPr>
          <a:xfrm>
            <a:off x="6008068" y="978993"/>
            <a:ext cx="5365218" cy="4900014"/>
          </a:xfrm>
          <a:effectLst/>
        </p:spPr>
        <p:txBody>
          <a:bodyPr>
            <a:normAutofit/>
          </a:bodyPr>
          <a:lstStyle/>
          <a:p>
            <a:pPr>
              <a:buFont typeface="Arial" panose="020B0604020202020204" pitchFamily="34" charset="0"/>
              <a:buChar char="•"/>
            </a:pPr>
            <a:r>
              <a:rPr lang="en-GB" sz="1600" dirty="0"/>
              <a:t>Mocking functions passed as props for testing components independently.</a:t>
            </a:r>
          </a:p>
          <a:p>
            <a:pPr>
              <a:buFont typeface="Arial" panose="020B0604020202020204" pitchFamily="34" charset="0"/>
              <a:buChar char="•"/>
            </a:pPr>
            <a:r>
              <a:rPr lang="en-GB" sz="1600" dirty="0"/>
              <a:t>Use of Jest's functionality to mock function calls and arguments.</a:t>
            </a:r>
          </a:p>
          <a:p>
            <a:pPr>
              <a:buFont typeface="Arial" panose="020B0604020202020204" pitchFamily="34" charset="0"/>
              <a:buChar char="•"/>
            </a:pPr>
            <a:r>
              <a:rPr lang="en-GB" sz="1600" dirty="0"/>
              <a:t>Example of testing component interaction with mocked functions.</a:t>
            </a:r>
          </a:p>
        </p:txBody>
      </p:sp>
    </p:spTree>
    <p:extLst>
      <p:ext uri="{BB962C8B-B14F-4D97-AF65-F5344CB8AC3E}">
        <p14:creationId xmlns:p14="http://schemas.microsoft.com/office/powerpoint/2010/main" val="3378670716"/>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5C53D-D5E3-5080-7A56-13B13F0E5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64903A-7D27-913E-EE7C-04618DEC374C}"/>
              </a:ext>
            </a:extLst>
          </p:cNvPr>
          <p:cNvSpPr>
            <a:spLocks noGrp="1"/>
          </p:cNvSpPr>
          <p:nvPr>
            <p:ph type="title"/>
          </p:nvPr>
        </p:nvSpPr>
        <p:spPr>
          <a:xfrm>
            <a:off x="810000" y="447188"/>
            <a:ext cx="10571998" cy="970450"/>
          </a:xfrm>
        </p:spPr>
        <p:txBody>
          <a:bodyPr>
            <a:noAutofit/>
          </a:bodyPr>
          <a:lstStyle/>
          <a:p>
            <a:r>
              <a:rPr lang="en-GB" sz="3100" b="1"/>
              <a:t>Mocking functions passed as props for testing components independently.</a:t>
            </a:r>
            <a:endParaRPr lang="en-GB" sz="3100" b="1" dirty="0"/>
          </a:p>
        </p:txBody>
      </p:sp>
      <p:sp>
        <p:nvSpPr>
          <p:cNvPr id="3" name="Content Placeholder 2">
            <a:extLst>
              <a:ext uri="{FF2B5EF4-FFF2-40B4-BE49-F238E27FC236}">
                <a16:creationId xmlns:a16="http://schemas.microsoft.com/office/drawing/2014/main" id="{DF92F324-9DAB-39EE-C9E0-2CA4501B259C}"/>
              </a:ext>
            </a:extLst>
          </p:cNvPr>
          <p:cNvSpPr>
            <a:spLocks noGrp="1"/>
          </p:cNvSpPr>
          <p:nvPr>
            <p:ph idx="1"/>
          </p:nvPr>
        </p:nvSpPr>
        <p:spPr>
          <a:xfrm>
            <a:off x="818712" y="2689445"/>
            <a:ext cx="10563285" cy="718389"/>
          </a:xfrm>
        </p:spPr>
        <p:txBody>
          <a:bodyPr>
            <a:normAutofit fontScale="92500" lnSpcReduction="10000"/>
          </a:bodyPr>
          <a:lstStyle/>
          <a:p>
            <a:r>
              <a:rPr lang="en-GB" dirty="0"/>
              <a:t>Discuss how to isolate component behaviour by mocking callback functions passed as props.</a:t>
            </a:r>
          </a:p>
          <a:p>
            <a:r>
              <a:rPr lang="en-GB" dirty="0"/>
              <a:t>Provide examples of asserting that mocked functions are called with the correct arguments.</a:t>
            </a:r>
          </a:p>
        </p:txBody>
      </p:sp>
      <p:sp>
        <p:nvSpPr>
          <p:cNvPr id="9" name="Content Placeholder 2">
            <a:extLst>
              <a:ext uri="{FF2B5EF4-FFF2-40B4-BE49-F238E27FC236}">
                <a16:creationId xmlns:a16="http://schemas.microsoft.com/office/drawing/2014/main" id="{9D1985D4-5874-01FF-4FD5-8746147BEDF3}"/>
              </a:ext>
            </a:extLst>
          </p:cNvPr>
          <p:cNvSpPr txBox="1">
            <a:spLocks/>
          </p:cNvSpPr>
          <p:nvPr/>
        </p:nvSpPr>
        <p:spPr>
          <a:xfrm>
            <a:off x="996991" y="3450167"/>
            <a:ext cx="10554573" cy="2258941"/>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In React component testing, isolating a component's behavior often necessitates mocking callback functions passed as props. This approach enables testers to verify that the component correctly interacts with its callbacks without relying on the implementation details of these functions. Mocking functions as props allows for a controlled testing environment where the inputs and outputs of component interactions can be precisely managed. For example, when testing a button click within a component, a Jest mock function can be passed as a click handler prop, allowing the test to assert whether the function was called upon clicking the button.</a:t>
            </a:r>
            <a:endParaRPr lang="en-GB" dirty="0"/>
          </a:p>
        </p:txBody>
      </p:sp>
    </p:spTree>
    <p:extLst>
      <p:ext uri="{BB962C8B-B14F-4D97-AF65-F5344CB8AC3E}">
        <p14:creationId xmlns:p14="http://schemas.microsoft.com/office/powerpoint/2010/main" val="2051454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C7A32-A27E-EC46-49F0-3CAAFF527B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A2A538-4723-8BE6-7482-E834001CA565}"/>
              </a:ext>
            </a:extLst>
          </p:cNvPr>
          <p:cNvSpPr>
            <a:spLocks noGrp="1"/>
          </p:cNvSpPr>
          <p:nvPr>
            <p:ph type="title"/>
          </p:nvPr>
        </p:nvSpPr>
        <p:spPr>
          <a:xfrm>
            <a:off x="810000" y="447188"/>
            <a:ext cx="10571998" cy="970450"/>
          </a:xfrm>
        </p:spPr>
        <p:txBody>
          <a:bodyPr>
            <a:noAutofit/>
          </a:bodyPr>
          <a:lstStyle/>
          <a:p>
            <a:r>
              <a:rPr lang="en-GB" sz="3100" b="1"/>
              <a:t>Use of Jest's functionality to mock function calls and arguments.</a:t>
            </a:r>
            <a:endParaRPr lang="en-GB" sz="3100" b="1" dirty="0"/>
          </a:p>
        </p:txBody>
      </p:sp>
      <p:sp>
        <p:nvSpPr>
          <p:cNvPr id="3" name="Content Placeholder 2">
            <a:extLst>
              <a:ext uri="{FF2B5EF4-FFF2-40B4-BE49-F238E27FC236}">
                <a16:creationId xmlns:a16="http://schemas.microsoft.com/office/drawing/2014/main" id="{89AA8295-8983-C486-0AD8-0DC348241557}"/>
              </a:ext>
            </a:extLst>
          </p:cNvPr>
          <p:cNvSpPr>
            <a:spLocks noGrp="1"/>
          </p:cNvSpPr>
          <p:nvPr>
            <p:ph idx="1"/>
          </p:nvPr>
        </p:nvSpPr>
        <p:spPr>
          <a:xfrm>
            <a:off x="818712" y="2689445"/>
            <a:ext cx="10563285" cy="718389"/>
          </a:xfrm>
        </p:spPr>
        <p:txBody>
          <a:bodyPr>
            <a:normAutofit fontScale="92500" lnSpcReduction="10000"/>
          </a:bodyPr>
          <a:lstStyle/>
          <a:p>
            <a:r>
              <a:rPr lang="en-GB"/>
              <a:t>Explore Jest's API for spying on and asserting function calls and interactions.</a:t>
            </a:r>
          </a:p>
          <a:p>
            <a:r>
              <a:rPr lang="en-GB"/>
              <a:t>Detail the use of `.toHaveBeenCalled` and `.toHaveBeenCalledWith` matchers.</a:t>
            </a:r>
            <a:endParaRPr lang="en-GB" dirty="0"/>
          </a:p>
        </p:txBody>
      </p:sp>
      <p:sp>
        <p:nvSpPr>
          <p:cNvPr id="9" name="Content Placeholder 2">
            <a:extLst>
              <a:ext uri="{FF2B5EF4-FFF2-40B4-BE49-F238E27FC236}">
                <a16:creationId xmlns:a16="http://schemas.microsoft.com/office/drawing/2014/main" id="{3185A36E-18D4-3BBB-5390-B4E90E3279A2}"/>
              </a:ext>
            </a:extLst>
          </p:cNvPr>
          <p:cNvSpPr txBox="1">
            <a:spLocks/>
          </p:cNvSpPr>
          <p:nvPr/>
        </p:nvSpPr>
        <p:spPr>
          <a:xfrm>
            <a:off x="996991" y="3450167"/>
            <a:ext cx="10554573" cy="225894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Jest provides a comprehensive API for spying on functions, allowing developers to observe and assert various aspects of function calls within their tests. This capability is especially useful for ensuring that components not only call their prop functions when expected but also with the correct arguments. Using Jest's .</a:t>
            </a:r>
            <a:r>
              <a:rPr lang="en-GB" dirty="0" err="1"/>
              <a:t>toHaveBeenCalled</a:t>
            </a:r>
            <a:r>
              <a:rPr lang="en-GB" dirty="0"/>
              <a:t> and .</a:t>
            </a:r>
            <a:r>
              <a:rPr lang="en-GB" dirty="0" err="1"/>
              <a:t>toHaveBeenCalledWith</a:t>
            </a:r>
            <a:r>
              <a:rPr lang="en-GB" dirty="0"/>
              <a:t> matchers, tests can assert both the fact of the call and the specifics of the call's arguments. This level of granularity is crucial for testing components that must interact with their provided functions in precise ways.</a:t>
            </a:r>
          </a:p>
        </p:txBody>
      </p:sp>
    </p:spTree>
    <p:extLst>
      <p:ext uri="{BB962C8B-B14F-4D97-AF65-F5344CB8AC3E}">
        <p14:creationId xmlns:p14="http://schemas.microsoft.com/office/powerpoint/2010/main" val="35046996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0BB34-B1D7-F20E-0D6D-28479C932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73E78-84EB-8A46-B7A2-A8C1F5FB468F}"/>
              </a:ext>
            </a:extLst>
          </p:cNvPr>
          <p:cNvSpPr>
            <a:spLocks noGrp="1"/>
          </p:cNvSpPr>
          <p:nvPr>
            <p:ph type="title"/>
          </p:nvPr>
        </p:nvSpPr>
        <p:spPr>
          <a:xfrm>
            <a:off x="810000" y="447188"/>
            <a:ext cx="10571998" cy="970450"/>
          </a:xfrm>
        </p:spPr>
        <p:txBody>
          <a:bodyPr>
            <a:noAutofit/>
          </a:bodyPr>
          <a:lstStyle/>
          <a:p>
            <a:r>
              <a:rPr lang="en-GB" sz="3200" dirty="0"/>
              <a:t>Example of testing component interaction with mocked functions. – Step 1</a:t>
            </a:r>
          </a:p>
        </p:txBody>
      </p:sp>
      <p:sp>
        <p:nvSpPr>
          <p:cNvPr id="9" name="Content Placeholder 2">
            <a:extLst>
              <a:ext uri="{FF2B5EF4-FFF2-40B4-BE49-F238E27FC236}">
                <a16:creationId xmlns:a16="http://schemas.microsoft.com/office/drawing/2014/main" id="{B0B0A725-E79B-81D6-E01E-8BF305F4C344}"/>
              </a:ext>
            </a:extLst>
          </p:cNvPr>
          <p:cNvSpPr txBox="1">
            <a:spLocks/>
          </p:cNvSpPr>
          <p:nvPr/>
        </p:nvSpPr>
        <p:spPr>
          <a:xfrm>
            <a:off x="910727" y="2347351"/>
            <a:ext cx="4225153" cy="104419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Set up an interactable component to test, example here using a form with props in a new file </a:t>
            </a:r>
            <a:r>
              <a:rPr lang="en-GB" dirty="0" err="1"/>
              <a:t>MyForm.jsx</a:t>
            </a:r>
            <a:endParaRPr lang="en-GB" dirty="0"/>
          </a:p>
        </p:txBody>
      </p:sp>
      <p:sp>
        <p:nvSpPr>
          <p:cNvPr id="6" name="Rectangle: Top Corners Rounded 5">
            <a:extLst>
              <a:ext uri="{FF2B5EF4-FFF2-40B4-BE49-F238E27FC236}">
                <a16:creationId xmlns:a16="http://schemas.microsoft.com/office/drawing/2014/main" id="{67408EE3-7BDD-3882-6850-8A23A1D3CDD0}"/>
              </a:ext>
            </a:extLst>
          </p:cNvPr>
          <p:cNvSpPr/>
          <p:nvPr/>
        </p:nvSpPr>
        <p:spPr>
          <a:xfrm>
            <a:off x="5569204" y="1983889"/>
            <a:ext cx="5812794"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88696FB0-945A-9FBD-19CE-6D2E18953AE6}"/>
              </a:ext>
            </a:extLst>
          </p:cNvPr>
          <p:cNvSpPr/>
          <p:nvPr/>
        </p:nvSpPr>
        <p:spPr>
          <a:xfrm rot="10800000">
            <a:off x="5569200" y="2347351"/>
            <a:ext cx="5812795" cy="4385816"/>
          </a:xfrm>
          <a:prstGeom prst="round2SameRect">
            <a:avLst>
              <a:gd name="adj1" fmla="val 523"/>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a:extLst>
              <a:ext uri="{FF2B5EF4-FFF2-40B4-BE49-F238E27FC236}">
                <a16:creationId xmlns:a16="http://schemas.microsoft.com/office/drawing/2014/main" id="{133E2EB0-D3BA-46DA-5FFE-24A20414ED62}"/>
              </a:ext>
            </a:extLst>
          </p:cNvPr>
          <p:cNvSpPr>
            <a:spLocks noChangeArrowheads="1"/>
          </p:cNvSpPr>
          <p:nvPr/>
        </p:nvSpPr>
        <p:spPr bwMode="auto">
          <a:xfrm>
            <a:off x="5686161" y="2045445"/>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0" name="Rectangle 5">
            <a:extLst>
              <a:ext uri="{FF2B5EF4-FFF2-40B4-BE49-F238E27FC236}">
                <a16:creationId xmlns:a16="http://schemas.microsoft.com/office/drawing/2014/main" id="{DEDA33A1-F65A-30EE-36B2-38174D22CF56}"/>
              </a:ext>
            </a:extLst>
          </p:cNvPr>
          <p:cNvSpPr>
            <a:spLocks noChangeArrowheads="1"/>
          </p:cNvSpPr>
          <p:nvPr/>
        </p:nvSpPr>
        <p:spPr bwMode="auto">
          <a:xfrm>
            <a:off x="5619943" y="2408906"/>
            <a:ext cx="5575066"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import React, { </a:t>
            </a:r>
            <a:r>
              <a:rPr lang="en-GB" altLang="en-US" sz="1100" dirty="0" err="1">
                <a:latin typeface="Courier New" panose="02070309020205020404" pitchFamily="49" charset="0"/>
                <a:cs typeface="Courier New" panose="02070309020205020404" pitchFamily="49" charset="0"/>
              </a:rPr>
              <a:t>useState</a:t>
            </a:r>
            <a:r>
              <a:rPr lang="en-GB" altLang="en-US" sz="1100" dirty="0">
                <a:latin typeface="Courier New" panose="02070309020205020404" pitchFamily="49" charset="0"/>
                <a:cs typeface="Courier New" panose="02070309020205020404" pitchFamily="49" charset="0"/>
              </a:rPr>
              <a:t> } from 'react';</a:t>
            </a:r>
          </a:p>
          <a:p>
            <a:pPr lvl="0" defTabSz="914400" eaLnBrk="0" fontAlgn="base" hangingPunct="0">
              <a:spcBef>
                <a:spcPct val="0"/>
              </a:spcBef>
              <a:spcAft>
                <a:spcPct val="0"/>
              </a:spcAft>
            </a:pPr>
            <a:endParaRPr lang="en-GB" altLang="en-US" sz="11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100" dirty="0" err="1">
                <a:latin typeface="Courier New" panose="02070309020205020404" pitchFamily="49" charset="0"/>
                <a:cs typeface="Courier New" panose="02070309020205020404" pitchFamily="49" charset="0"/>
              </a:rPr>
              <a:t>const</a:t>
            </a: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MyForm</a:t>
            </a:r>
            <a:r>
              <a:rPr lang="en-GB" altLang="en-US" sz="1100" dirty="0">
                <a:latin typeface="Courier New" panose="02070309020205020404" pitchFamily="49" charset="0"/>
                <a:cs typeface="Courier New" panose="02070309020205020404" pitchFamily="49" charset="0"/>
              </a:rPr>
              <a:t> = ({ </a:t>
            </a:r>
            <a:r>
              <a:rPr lang="en-GB" altLang="en-US" sz="1100" dirty="0" err="1">
                <a:latin typeface="Courier New" panose="02070309020205020404" pitchFamily="49" charset="0"/>
                <a:cs typeface="Courier New" panose="02070309020205020404" pitchFamily="49" charset="0"/>
              </a:rPr>
              <a:t>onSubmit</a:t>
            </a:r>
            <a:r>
              <a:rPr lang="en-GB" altLang="en-US" sz="1100" dirty="0">
                <a:latin typeface="Courier New" panose="02070309020205020404" pitchFamily="49" charset="0"/>
                <a:cs typeface="Courier New" panose="02070309020205020404" pitchFamily="49" charset="0"/>
              </a:rPr>
              <a:t> }) =&gt; {</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const</a:t>
            </a:r>
            <a:r>
              <a:rPr lang="en-GB" altLang="en-US" sz="1100" dirty="0">
                <a:latin typeface="Courier New" panose="02070309020205020404" pitchFamily="49" charset="0"/>
                <a:cs typeface="Courier New" panose="02070309020205020404" pitchFamily="49" charset="0"/>
              </a:rPr>
              <a:t> [name, </a:t>
            </a:r>
            <a:r>
              <a:rPr lang="en-GB" altLang="en-US" sz="1100" dirty="0" err="1">
                <a:latin typeface="Courier New" panose="02070309020205020404" pitchFamily="49" charset="0"/>
                <a:cs typeface="Courier New" panose="02070309020205020404" pitchFamily="49" charset="0"/>
              </a:rPr>
              <a:t>setName</a:t>
            </a:r>
            <a:r>
              <a:rPr lang="en-GB" altLang="en-US" sz="1100" dirty="0">
                <a:latin typeface="Courier New" panose="02070309020205020404" pitchFamily="49" charset="0"/>
                <a:cs typeface="Courier New" panose="02070309020205020404" pitchFamily="49" charset="0"/>
              </a:rPr>
              <a:t>] = </a:t>
            </a:r>
            <a:r>
              <a:rPr lang="en-GB" altLang="en-US" sz="1100" dirty="0" err="1">
                <a:latin typeface="Courier New" panose="02070309020205020404" pitchFamily="49" charset="0"/>
                <a:cs typeface="Courier New" panose="02070309020205020404" pitchFamily="49" charset="0"/>
              </a:rPr>
              <a:t>useState</a:t>
            </a:r>
            <a:r>
              <a:rPr lang="en-GB" altLang="en-US" sz="11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1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const</a:t>
            </a: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handleSubmit</a:t>
            </a:r>
            <a:r>
              <a:rPr lang="en-GB" altLang="en-US" sz="1100" dirty="0">
                <a:latin typeface="Courier New" panose="02070309020205020404" pitchFamily="49" charset="0"/>
                <a:cs typeface="Courier New" panose="02070309020205020404" pitchFamily="49" charset="0"/>
              </a:rPr>
              <a:t> = (event) =&gt; {</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event.preventDefault</a:t>
            </a:r>
            <a:r>
              <a:rPr lang="en-GB" altLang="en-US" sz="11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onSubmit</a:t>
            </a:r>
            <a:r>
              <a:rPr lang="en-GB" altLang="en-US" sz="1100" dirty="0">
                <a:latin typeface="Courier New" panose="02070309020205020404" pitchFamily="49" charset="0"/>
                <a:cs typeface="Courier New" panose="02070309020205020404" pitchFamily="49" charset="0"/>
              </a:rPr>
              <a:t>(name);</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endParaRPr lang="en-GB" altLang="en-US" sz="11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return (</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&lt;form </a:t>
            </a:r>
            <a:r>
              <a:rPr lang="en-GB" altLang="en-US" sz="1100" dirty="0" err="1">
                <a:latin typeface="Courier New" panose="02070309020205020404" pitchFamily="49" charset="0"/>
                <a:cs typeface="Courier New" panose="02070309020205020404" pitchFamily="49" charset="0"/>
              </a:rPr>
              <a:t>onSubmit</a:t>
            </a:r>
            <a:r>
              <a:rPr lang="en-GB" altLang="en-US" sz="1100" dirty="0">
                <a:latin typeface="Courier New" panose="02070309020205020404" pitchFamily="49" charset="0"/>
                <a:cs typeface="Courier New" panose="02070309020205020404" pitchFamily="49" charset="0"/>
              </a:rPr>
              <a:t>={</a:t>
            </a:r>
            <a:r>
              <a:rPr lang="en-GB" altLang="en-US" sz="1100" dirty="0" err="1">
                <a:latin typeface="Courier New" panose="02070309020205020404" pitchFamily="49" charset="0"/>
                <a:cs typeface="Courier New" panose="02070309020205020404" pitchFamily="49" charset="0"/>
              </a:rPr>
              <a:t>handleSubmit</a:t>
            </a:r>
            <a:r>
              <a:rPr lang="en-GB" altLang="en-US" sz="1100" dirty="0">
                <a:latin typeface="Courier New" panose="02070309020205020404" pitchFamily="49" charset="0"/>
                <a:cs typeface="Courier New" panose="02070309020205020404" pitchFamily="49" charset="0"/>
              </a:rPr>
              <a:t>}&gt;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&lt;input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type="text"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name="name"</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value={name}</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onChange</a:t>
            </a:r>
            <a:r>
              <a:rPr lang="en-GB" altLang="en-US" sz="1100" dirty="0">
                <a:latin typeface="Courier New" panose="02070309020205020404" pitchFamily="49" charset="0"/>
                <a:cs typeface="Courier New" panose="02070309020205020404" pitchFamily="49" charset="0"/>
              </a:rPr>
              <a:t>={(event) =&gt; </a:t>
            </a:r>
            <a:r>
              <a:rPr lang="en-GB" altLang="en-US" sz="1100" dirty="0" err="1">
                <a:latin typeface="Courier New" panose="02070309020205020404" pitchFamily="49" charset="0"/>
                <a:cs typeface="Courier New" panose="02070309020205020404" pitchFamily="49" charset="0"/>
              </a:rPr>
              <a:t>setName</a:t>
            </a:r>
            <a:r>
              <a:rPr lang="en-GB" altLang="en-US" sz="1100" dirty="0">
                <a:latin typeface="Courier New" panose="02070309020205020404" pitchFamily="49" charset="0"/>
                <a:cs typeface="Courier New" panose="02070309020205020404" pitchFamily="49" charset="0"/>
              </a:rPr>
              <a:t>(</a:t>
            </a:r>
            <a:r>
              <a:rPr lang="en-GB" altLang="en-US" sz="1100" dirty="0" err="1">
                <a:latin typeface="Courier New" panose="02070309020205020404" pitchFamily="49" charset="0"/>
                <a:cs typeface="Courier New" panose="02070309020205020404" pitchFamily="49" charset="0"/>
              </a:rPr>
              <a:t>event.target.value</a:t>
            </a:r>
            <a:r>
              <a:rPr lang="en-GB" altLang="en-US" sz="11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placeholder="Enter text"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/&gt;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&lt;button type="submit"&gt;Submit&lt;/button&gt;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&lt;/form&gt;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1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export default </a:t>
            </a:r>
            <a:r>
              <a:rPr lang="en-GB" altLang="en-US" sz="1100" dirty="0" err="1">
                <a:latin typeface="Courier New" panose="02070309020205020404" pitchFamily="49" charset="0"/>
                <a:cs typeface="Courier New" panose="02070309020205020404" pitchFamily="49" charset="0"/>
              </a:rPr>
              <a:t>MyForm</a:t>
            </a:r>
            <a:r>
              <a:rPr lang="en-GB" altLang="en-US" sz="1100" dirty="0">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5409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9F0E6-70A1-BD31-5D12-2D55369406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47182-056A-E2AD-9752-3021200D157F}"/>
              </a:ext>
            </a:extLst>
          </p:cNvPr>
          <p:cNvSpPr>
            <a:spLocks noGrp="1"/>
          </p:cNvSpPr>
          <p:nvPr>
            <p:ph type="title"/>
          </p:nvPr>
        </p:nvSpPr>
        <p:spPr>
          <a:xfrm>
            <a:off x="810000" y="447188"/>
            <a:ext cx="10571998" cy="970450"/>
          </a:xfrm>
        </p:spPr>
        <p:txBody>
          <a:bodyPr>
            <a:noAutofit/>
          </a:bodyPr>
          <a:lstStyle/>
          <a:p>
            <a:r>
              <a:rPr lang="en-GB" sz="3200" dirty="0"/>
              <a:t>Example of testing component interaction with mocked functions. – Step 2</a:t>
            </a:r>
          </a:p>
        </p:txBody>
      </p:sp>
      <p:sp>
        <p:nvSpPr>
          <p:cNvPr id="9" name="Content Placeholder 2">
            <a:extLst>
              <a:ext uri="{FF2B5EF4-FFF2-40B4-BE49-F238E27FC236}">
                <a16:creationId xmlns:a16="http://schemas.microsoft.com/office/drawing/2014/main" id="{729B4BF9-39EF-82C3-378C-19B742B12967}"/>
              </a:ext>
            </a:extLst>
          </p:cNvPr>
          <p:cNvSpPr txBox="1">
            <a:spLocks/>
          </p:cNvSpPr>
          <p:nvPr/>
        </p:nvSpPr>
        <p:spPr>
          <a:xfrm>
            <a:off x="910727" y="2255911"/>
            <a:ext cx="10046833" cy="1264529"/>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Create a new test file MyForm.test.js</a:t>
            </a:r>
          </a:p>
          <a:p>
            <a:r>
              <a:rPr lang="en-GB" dirty="0"/>
              <a:t>To test </a:t>
            </a:r>
            <a:r>
              <a:rPr lang="en-GB" dirty="0" err="1"/>
              <a:t>MyForm</a:t>
            </a:r>
            <a:r>
              <a:rPr lang="en-GB" dirty="0"/>
              <a:t> independently, we can mock the </a:t>
            </a:r>
            <a:r>
              <a:rPr lang="en-GB" dirty="0" err="1"/>
              <a:t>onSubmit</a:t>
            </a:r>
            <a:r>
              <a:rPr lang="en-GB" dirty="0"/>
              <a:t> function passed as a prop.</a:t>
            </a:r>
          </a:p>
          <a:p>
            <a:r>
              <a:rPr lang="en-GB" dirty="0"/>
              <a:t>Next simulate a user typing a value into the input field and submitting the form.</a:t>
            </a:r>
          </a:p>
          <a:p>
            <a:r>
              <a:rPr lang="en-GB" dirty="0"/>
              <a:t>Finally, asserts that the </a:t>
            </a:r>
            <a:r>
              <a:rPr lang="en-GB" dirty="0" err="1"/>
              <a:t>onSubmit</a:t>
            </a:r>
            <a:r>
              <a:rPr lang="en-GB" dirty="0"/>
              <a:t> mock function was called with the correct input value.</a:t>
            </a:r>
          </a:p>
        </p:txBody>
      </p:sp>
      <p:sp>
        <p:nvSpPr>
          <p:cNvPr id="6" name="Rectangle: Top Corners Rounded 5">
            <a:extLst>
              <a:ext uri="{FF2B5EF4-FFF2-40B4-BE49-F238E27FC236}">
                <a16:creationId xmlns:a16="http://schemas.microsoft.com/office/drawing/2014/main" id="{20DD10A0-6200-9223-33F1-B8217F91A38B}"/>
              </a:ext>
            </a:extLst>
          </p:cNvPr>
          <p:cNvSpPr/>
          <p:nvPr/>
        </p:nvSpPr>
        <p:spPr>
          <a:xfrm>
            <a:off x="1324864" y="3697999"/>
            <a:ext cx="9533640"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B670F6EF-48E4-5126-6680-6F39B38E6E76}"/>
              </a:ext>
            </a:extLst>
          </p:cNvPr>
          <p:cNvSpPr/>
          <p:nvPr/>
        </p:nvSpPr>
        <p:spPr>
          <a:xfrm rot="10800000">
            <a:off x="1324857" y="4061460"/>
            <a:ext cx="9533642" cy="2590800"/>
          </a:xfrm>
          <a:prstGeom prst="round2SameRect">
            <a:avLst>
              <a:gd name="adj1" fmla="val 1017"/>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a:extLst>
              <a:ext uri="{FF2B5EF4-FFF2-40B4-BE49-F238E27FC236}">
                <a16:creationId xmlns:a16="http://schemas.microsoft.com/office/drawing/2014/main" id="{A90E7482-E7D0-666A-0484-57E79104E65F}"/>
              </a:ext>
            </a:extLst>
          </p:cNvPr>
          <p:cNvSpPr>
            <a:spLocks noChangeArrowheads="1"/>
          </p:cNvSpPr>
          <p:nvPr/>
        </p:nvSpPr>
        <p:spPr bwMode="auto">
          <a:xfrm>
            <a:off x="1441821" y="3759555"/>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0" name="Rectangle 5">
            <a:extLst>
              <a:ext uri="{FF2B5EF4-FFF2-40B4-BE49-F238E27FC236}">
                <a16:creationId xmlns:a16="http://schemas.microsoft.com/office/drawing/2014/main" id="{6C5C5D76-3608-ADD8-2A8C-DD99BBA9C765}"/>
              </a:ext>
            </a:extLst>
          </p:cNvPr>
          <p:cNvSpPr>
            <a:spLocks noChangeArrowheads="1"/>
          </p:cNvSpPr>
          <p:nvPr/>
        </p:nvSpPr>
        <p:spPr bwMode="auto">
          <a:xfrm>
            <a:off x="1441821" y="4123015"/>
            <a:ext cx="918045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import { </a:t>
            </a:r>
            <a:r>
              <a:rPr lang="en-GB" altLang="en-US" sz="1100" dirty="0" err="1">
                <a:latin typeface="Courier New" panose="02070309020205020404" pitchFamily="49" charset="0"/>
                <a:cs typeface="Courier New" panose="02070309020205020404" pitchFamily="49" charset="0"/>
              </a:rPr>
              <a:t>fireEvent</a:t>
            </a:r>
            <a:r>
              <a:rPr lang="en-GB" altLang="en-US" sz="1100" dirty="0">
                <a:latin typeface="Courier New" panose="02070309020205020404" pitchFamily="49" charset="0"/>
                <a:cs typeface="Courier New" panose="02070309020205020404" pitchFamily="49" charset="0"/>
              </a:rPr>
              <a:t>, render } from '@testing-library/react';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import </a:t>
            </a:r>
            <a:r>
              <a:rPr lang="en-GB" altLang="en-US" sz="1100" dirty="0" err="1">
                <a:latin typeface="Courier New" panose="02070309020205020404" pitchFamily="49" charset="0"/>
                <a:cs typeface="Courier New" panose="02070309020205020404" pitchFamily="49" charset="0"/>
              </a:rPr>
              <a:t>MyForm</a:t>
            </a:r>
            <a:r>
              <a:rPr lang="en-GB" altLang="en-US" sz="1100" dirty="0">
                <a:latin typeface="Courier New" panose="02070309020205020404" pitchFamily="49" charset="0"/>
                <a:cs typeface="Courier New" panose="02070309020205020404" pitchFamily="49" charset="0"/>
              </a:rPr>
              <a:t> from './</a:t>
            </a:r>
            <a:r>
              <a:rPr lang="en-GB" altLang="en-US" sz="1100" dirty="0" err="1">
                <a:latin typeface="Courier New" panose="02070309020205020404" pitchFamily="49" charset="0"/>
                <a:cs typeface="Courier New" panose="02070309020205020404" pitchFamily="49" charset="0"/>
              </a:rPr>
              <a:t>MyForm</a:t>
            </a:r>
            <a:r>
              <a:rPr lang="en-GB" altLang="en-US" sz="11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1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test('submits the correct value', () =&gt; {</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const</a:t>
            </a: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onSubmitMock</a:t>
            </a:r>
            <a:r>
              <a:rPr lang="en-GB" altLang="en-US" sz="1100" dirty="0">
                <a:latin typeface="Courier New" panose="02070309020205020404" pitchFamily="49" charset="0"/>
                <a:cs typeface="Courier New" panose="02070309020205020404" pitchFamily="49" charset="0"/>
              </a:rPr>
              <a:t> = </a:t>
            </a:r>
            <a:r>
              <a:rPr lang="en-GB" altLang="en-US" sz="1100" dirty="0" err="1">
                <a:latin typeface="Courier New" panose="02070309020205020404" pitchFamily="49" charset="0"/>
                <a:cs typeface="Courier New" panose="02070309020205020404" pitchFamily="49" charset="0"/>
              </a:rPr>
              <a:t>jest.fn</a:t>
            </a:r>
            <a:r>
              <a:rPr lang="en-GB" altLang="en-US" sz="11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const</a:t>
            </a:r>
            <a:r>
              <a:rPr lang="en-GB" altLang="en-US" sz="1100" dirty="0">
                <a:latin typeface="Courier New" panose="02070309020205020404" pitchFamily="49" charset="0"/>
                <a:cs typeface="Courier New" panose="02070309020205020404" pitchFamily="49" charset="0"/>
              </a:rPr>
              <a:t> { container } = render(&lt;</a:t>
            </a:r>
            <a:r>
              <a:rPr lang="en-GB" altLang="en-US" sz="1100" dirty="0" err="1">
                <a:latin typeface="Courier New" panose="02070309020205020404" pitchFamily="49" charset="0"/>
                <a:cs typeface="Courier New" panose="02070309020205020404" pitchFamily="49" charset="0"/>
              </a:rPr>
              <a:t>MyForm</a:t>
            </a: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onSubmit</a:t>
            </a:r>
            <a:r>
              <a:rPr lang="en-GB" altLang="en-US" sz="1100" dirty="0">
                <a:latin typeface="Courier New" panose="02070309020205020404" pitchFamily="49" charset="0"/>
                <a:cs typeface="Courier New" panose="02070309020205020404" pitchFamily="49" charset="0"/>
              </a:rPr>
              <a:t>={</a:t>
            </a:r>
            <a:r>
              <a:rPr lang="en-GB" altLang="en-US" sz="1100" dirty="0" err="1">
                <a:latin typeface="Courier New" panose="02070309020205020404" pitchFamily="49" charset="0"/>
                <a:cs typeface="Courier New" panose="02070309020205020404" pitchFamily="49" charset="0"/>
              </a:rPr>
              <a:t>onSubmitMock</a:t>
            </a:r>
            <a:r>
              <a:rPr lang="en-GB" altLang="en-US" sz="1100" dirty="0">
                <a:latin typeface="Courier New" panose="02070309020205020404" pitchFamily="49" charset="0"/>
                <a:cs typeface="Courier New" panose="02070309020205020404" pitchFamily="49" charset="0"/>
              </a:rPr>
              <a:t>} /&gt;);</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const</a:t>
            </a: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nameInput</a:t>
            </a:r>
            <a:r>
              <a:rPr lang="en-GB" altLang="en-US" sz="1100" dirty="0">
                <a:latin typeface="Courier New" panose="02070309020205020404" pitchFamily="49" charset="0"/>
                <a:cs typeface="Courier New" panose="02070309020205020404" pitchFamily="49" charset="0"/>
              </a:rPr>
              <a:t> = </a:t>
            </a:r>
            <a:r>
              <a:rPr lang="en-GB" altLang="en-US" sz="1100" dirty="0" err="1">
                <a:latin typeface="Courier New" panose="02070309020205020404" pitchFamily="49" charset="0"/>
                <a:cs typeface="Courier New" panose="02070309020205020404" pitchFamily="49" charset="0"/>
              </a:rPr>
              <a:t>container.querySelector</a:t>
            </a:r>
            <a:r>
              <a:rPr lang="en-GB" altLang="en-US" sz="1100" dirty="0">
                <a:latin typeface="Courier New" panose="02070309020205020404" pitchFamily="49" charset="0"/>
                <a:cs typeface="Courier New" panose="02070309020205020404" pitchFamily="49" charset="0"/>
              </a:rPr>
              <a:t>(`[name="name"]`);</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const</a:t>
            </a: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submitButton</a:t>
            </a:r>
            <a:r>
              <a:rPr lang="en-GB" altLang="en-US" sz="1100" dirty="0">
                <a:latin typeface="Courier New" panose="02070309020205020404" pitchFamily="49" charset="0"/>
                <a:cs typeface="Courier New" panose="02070309020205020404" pitchFamily="49" charset="0"/>
              </a:rPr>
              <a:t> = </a:t>
            </a:r>
            <a:r>
              <a:rPr lang="en-GB" altLang="en-US" sz="1100" dirty="0" err="1">
                <a:latin typeface="Courier New" panose="02070309020205020404" pitchFamily="49" charset="0"/>
                <a:cs typeface="Courier New" panose="02070309020205020404" pitchFamily="49" charset="0"/>
              </a:rPr>
              <a:t>container.querySelector</a:t>
            </a:r>
            <a:r>
              <a:rPr lang="en-GB" altLang="en-US" sz="1100" dirty="0">
                <a:latin typeface="Courier New" panose="02070309020205020404" pitchFamily="49" charset="0"/>
                <a:cs typeface="Courier New" panose="02070309020205020404" pitchFamily="49" charset="0"/>
              </a:rPr>
              <a:t>(`[type="submit"]`);</a:t>
            </a:r>
          </a:p>
          <a:p>
            <a:pPr lvl="0" defTabSz="914400" eaLnBrk="0" fontAlgn="base" hangingPunct="0">
              <a:spcBef>
                <a:spcPct val="0"/>
              </a:spcBef>
              <a:spcAft>
                <a:spcPct val="0"/>
              </a:spcAft>
            </a:pPr>
            <a:endParaRPr lang="en-GB" altLang="en-US" sz="11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fireEvent.change</a:t>
            </a:r>
            <a:r>
              <a:rPr lang="en-GB" altLang="en-US" sz="1100" dirty="0">
                <a:latin typeface="Courier New" panose="02070309020205020404" pitchFamily="49" charset="0"/>
                <a:cs typeface="Courier New" panose="02070309020205020404" pitchFamily="49" charset="0"/>
              </a:rPr>
              <a:t>(</a:t>
            </a:r>
            <a:r>
              <a:rPr lang="en-GB" altLang="en-US" sz="1100" dirty="0" err="1">
                <a:latin typeface="Courier New" panose="02070309020205020404" pitchFamily="49" charset="0"/>
                <a:cs typeface="Courier New" panose="02070309020205020404" pitchFamily="49" charset="0"/>
              </a:rPr>
              <a:t>nameInput</a:t>
            </a:r>
            <a:r>
              <a:rPr lang="en-GB" altLang="en-US" sz="1100" dirty="0">
                <a:latin typeface="Courier New" panose="02070309020205020404" pitchFamily="49" charset="0"/>
                <a:cs typeface="Courier New" panose="02070309020205020404" pitchFamily="49" charset="0"/>
              </a:rPr>
              <a:t>, {target: { value: 'test name' }});</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a:t>
            </a:r>
            <a:r>
              <a:rPr lang="en-GB" altLang="en-US" sz="1100" dirty="0" err="1">
                <a:latin typeface="Courier New" panose="02070309020205020404" pitchFamily="49" charset="0"/>
                <a:cs typeface="Courier New" panose="02070309020205020404" pitchFamily="49" charset="0"/>
              </a:rPr>
              <a:t>fireEvent.click</a:t>
            </a:r>
            <a:r>
              <a:rPr lang="en-GB" altLang="en-US" sz="1100" dirty="0">
                <a:latin typeface="Courier New" panose="02070309020205020404" pitchFamily="49" charset="0"/>
                <a:cs typeface="Courier New" panose="02070309020205020404" pitchFamily="49" charset="0"/>
              </a:rPr>
              <a:t>(</a:t>
            </a:r>
            <a:r>
              <a:rPr lang="en-GB" altLang="en-US" sz="1100" dirty="0" err="1">
                <a:latin typeface="Courier New" panose="02070309020205020404" pitchFamily="49" charset="0"/>
                <a:cs typeface="Courier New" panose="02070309020205020404" pitchFamily="49" charset="0"/>
              </a:rPr>
              <a:t>submitButton</a:t>
            </a:r>
            <a:r>
              <a:rPr lang="en-GB" altLang="en-US" sz="110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10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expect(</a:t>
            </a:r>
            <a:r>
              <a:rPr lang="en-GB" altLang="en-US" sz="1100" dirty="0" err="1">
                <a:latin typeface="Courier New" panose="02070309020205020404" pitchFamily="49" charset="0"/>
                <a:cs typeface="Courier New" panose="02070309020205020404" pitchFamily="49" charset="0"/>
              </a:rPr>
              <a:t>onSubmitMock</a:t>
            </a:r>
            <a:r>
              <a:rPr lang="en-GB" altLang="en-US" sz="1100" dirty="0">
                <a:latin typeface="Courier New" panose="02070309020205020404" pitchFamily="49" charset="0"/>
                <a:cs typeface="Courier New" panose="02070309020205020404" pitchFamily="49" charset="0"/>
              </a:rPr>
              <a:t>).</a:t>
            </a:r>
            <a:r>
              <a:rPr lang="en-GB" altLang="en-US" sz="1100" dirty="0" err="1">
                <a:latin typeface="Courier New" panose="02070309020205020404" pitchFamily="49" charset="0"/>
                <a:cs typeface="Courier New" panose="02070309020205020404" pitchFamily="49" charset="0"/>
              </a:rPr>
              <a:t>toHaveBeenCalledWith</a:t>
            </a:r>
            <a:r>
              <a:rPr lang="en-GB" altLang="en-US" sz="1100" dirty="0">
                <a:latin typeface="Courier New" panose="02070309020205020404" pitchFamily="49" charset="0"/>
                <a:cs typeface="Courier New" panose="02070309020205020404" pitchFamily="49" charset="0"/>
              </a:rPr>
              <a:t>('test name');</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917159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21474D6-BED2-0B58-8765-C510A47F9180}"/>
              </a:ext>
            </a:extLst>
          </p:cNvPr>
          <p:cNvSpPr>
            <a:spLocks noGrp="1"/>
          </p:cNvSpPr>
          <p:nvPr>
            <p:ph type="title"/>
          </p:nvPr>
        </p:nvSpPr>
        <p:spPr>
          <a:xfrm>
            <a:off x="451515" y="1734857"/>
            <a:ext cx="3765483" cy="3388287"/>
          </a:xfrm>
        </p:spPr>
        <p:txBody>
          <a:bodyPr anchor="ctr">
            <a:normAutofit/>
          </a:bodyPr>
          <a:lstStyle/>
          <a:p>
            <a:r>
              <a:rPr lang="en-US" sz="3400"/>
              <a:t>Part 10 – Testing Components Asynchronously</a:t>
            </a:r>
            <a:endParaRPr lang="en-GB" sz="3400"/>
          </a:p>
        </p:txBody>
      </p:sp>
      <p:sp>
        <p:nvSpPr>
          <p:cNvPr id="3" name="Content Placeholder 2">
            <a:extLst>
              <a:ext uri="{FF2B5EF4-FFF2-40B4-BE49-F238E27FC236}">
                <a16:creationId xmlns:a16="http://schemas.microsoft.com/office/drawing/2014/main" id="{423A515E-143A-D11F-6707-4B489541BF8F}"/>
              </a:ext>
            </a:extLst>
          </p:cNvPr>
          <p:cNvSpPr>
            <a:spLocks noGrp="1"/>
          </p:cNvSpPr>
          <p:nvPr>
            <p:ph idx="1"/>
          </p:nvPr>
        </p:nvSpPr>
        <p:spPr>
          <a:xfrm>
            <a:off x="6008068" y="978993"/>
            <a:ext cx="5365218" cy="4900014"/>
          </a:xfrm>
          <a:effectLst/>
        </p:spPr>
        <p:txBody>
          <a:bodyPr>
            <a:normAutofit/>
          </a:bodyPr>
          <a:lstStyle/>
          <a:p>
            <a:pPr>
              <a:buFont typeface="Arial" panose="020B0604020202020204" pitchFamily="34" charset="0"/>
              <a:buChar char="•"/>
            </a:pPr>
            <a:r>
              <a:rPr lang="en-GB" sz="1600" dirty="0"/>
              <a:t>Challenges of testing components with asynchronous data fetching.</a:t>
            </a:r>
          </a:p>
          <a:p>
            <a:pPr>
              <a:buFont typeface="Arial" panose="020B0604020202020204" pitchFamily="34" charset="0"/>
              <a:buChar char="•"/>
            </a:pPr>
            <a:r>
              <a:rPr lang="en-GB" sz="1600" dirty="0"/>
              <a:t>Use of mocking for asynchronous calls, e.g. with </a:t>
            </a:r>
            <a:r>
              <a:rPr lang="en-GB" sz="1600" dirty="0" err="1"/>
              <a:t>axios</a:t>
            </a:r>
            <a:r>
              <a:rPr lang="en-GB" sz="1600" dirty="0"/>
              <a:t>.</a:t>
            </a:r>
          </a:p>
          <a:p>
            <a:pPr>
              <a:buFont typeface="Arial" panose="020B0604020202020204" pitchFamily="34" charset="0"/>
              <a:buChar char="•"/>
            </a:pPr>
            <a:r>
              <a:rPr lang="en-GB" sz="1600" dirty="0"/>
              <a:t>Detailed process for testing components handling asynchronous data and errors.</a:t>
            </a:r>
          </a:p>
        </p:txBody>
      </p:sp>
    </p:spTree>
    <p:extLst>
      <p:ext uri="{BB962C8B-B14F-4D97-AF65-F5344CB8AC3E}">
        <p14:creationId xmlns:p14="http://schemas.microsoft.com/office/powerpoint/2010/main" val="3477214688"/>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5975F-B054-539F-225D-568DBC3F1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18CA3-2C76-AE8A-125B-21079BBB3668}"/>
              </a:ext>
            </a:extLst>
          </p:cNvPr>
          <p:cNvSpPr>
            <a:spLocks noGrp="1"/>
          </p:cNvSpPr>
          <p:nvPr>
            <p:ph type="title"/>
          </p:nvPr>
        </p:nvSpPr>
        <p:spPr>
          <a:xfrm>
            <a:off x="810000" y="447188"/>
            <a:ext cx="10571998" cy="970450"/>
          </a:xfrm>
        </p:spPr>
        <p:txBody>
          <a:bodyPr>
            <a:noAutofit/>
          </a:bodyPr>
          <a:lstStyle/>
          <a:p>
            <a:r>
              <a:rPr lang="en-GB" sz="3100" b="1"/>
              <a:t>Challenges of testing components with asynchronous data fetching.</a:t>
            </a:r>
            <a:endParaRPr lang="en-GB" sz="3100" b="1" dirty="0"/>
          </a:p>
        </p:txBody>
      </p:sp>
      <p:sp>
        <p:nvSpPr>
          <p:cNvPr id="3" name="Content Placeholder 2">
            <a:extLst>
              <a:ext uri="{FF2B5EF4-FFF2-40B4-BE49-F238E27FC236}">
                <a16:creationId xmlns:a16="http://schemas.microsoft.com/office/drawing/2014/main" id="{5227109A-7683-D367-5CD6-32A6C4CDB53D}"/>
              </a:ext>
            </a:extLst>
          </p:cNvPr>
          <p:cNvSpPr>
            <a:spLocks noGrp="1"/>
          </p:cNvSpPr>
          <p:nvPr>
            <p:ph idx="1"/>
          </p:nvPr>
        </p:nvSpPr>
        <p:spPr>
          <a:xfrm>
            <a:off x="818712" y="2689445"/>
            <a:ext cx="10563285" cy="718389"/>
          </a:xfrm>
        </p:spPr>
        <p:txBody>
          <a:bodyPr>
            <a:normAutofit fontScale="92500" lnSpcReduction="10000"/>
          </a:bodyPr>
          <a:lstStyle/>
          <a:p>
            <a:r>
              <a:rPr lang="en-GB"/>
              <a:t>Address common issues and strategies for testing asynchronous behavior.</a:t>
            </a:r>
          </a:p>
          <a:p>
            <a:r>
              <a:rPr lang="en-GB"/>
              <a:t>Discuss using async/await in tests to handle promises and async functions.</a:t>
            </a:r>
            <a:endParaRPr lang="en-GB" dirty="0"/>
          </a:p>
        </p:txBody>
      </p:sp>
      <p:sp>
        <p:nvSpPr>
          <p:cNvPr id="9" name="Content Placeholder 2">
            <a:extLst>
              <a:ext uri="{FF2B5EF4-FFF2-40B4-BE49-F238E27FC236}">
                <a16:creationId xmlns:a16="http://schemas.microsoft.com/office/drawing/2014/main" id="{607AF467-1B35-9971-31E5-5130A7D3C854}"/>
              </a:ext>
            </a:extLst>
          </p:cNvPr>
          <p:cNvSpPr txBox="1">
            <a:spLocks/>
          </p:cNvSpPr>
          <p:nvPr/>
        </p:nvSpPr>
        <p:spPr>
          <a:xfrm>
            <a:off x="996991" y="3450167"/>
            <a:ext cx="10554573" cy="2417233"/>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Testing components that perform asynchronous data fetching presents several challenges, primarily due to the nature of JavaScript's event loop and the asynchronous execution model. Common issues include tests completing before asynchronous operations have resolved, leading to false positives or negatives, and the difficulty of handling different states of asynchronous operations (loading, success, error) within a single test suite. To address these challenges, modern testing libraries and patterns advocate the use of async/await syntax within tests. This approach allows for a more straightforward, linear style of writing tests that wait for asynchronous operations to complete before making assertions. Coupled with Jest's async test support, developers can ensure their components behave correctly when fetching data asynchronously.</a:t>
            </a:r>
            <a:endParaRPr lang="en-GB" dirty="0"/>
          </a:p>
        </p:txBody>
      </p:sp>
    </p:spTree>
    <p:extLst>
      <p:ext uri="{BB962C8B-B14F-4D97-AF65-F5344CB8AC3E}">
        <p14:creationId xmlns:p14="http://schemas.microsoft.com/office/powerpoint/2010/main" val="284911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ED464-F7B3-0B09-69F3-F0270AA0F0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11046-44FA-2F43-3012-8CA4C39F39F9}"/>
              </a:ext>
            </a:extLst>
          </p:cNvPr>
          <p:cNvSpPr>
            <a:spLocks noGrp="1"/>
          </p:cNvSpPr>
          <p:nvPr>
            <p:ph type="title"/>
          </p:nvPr>
        </p:nvSpPr>
        <p:spPr>
          <a:xfrm>
            <a:off x="810000" y="447188"/>
            <a:ext cx="10571998" cy="970450"/>
          </a:xfrm>
        </p:spPr>
        <p:txBody>
          <a:bodyPr>
            <a:normAutofit/>
          </a:bodyPr>
          <a:lstStyle/>
          <a:p>
            <a:r>
              <a:rPr lang="en-GB" sz="3100" b="1"/>
              <a:t>Overview of making assertions with in-built matchers.</a:t>
            </a:r>
          </a:p>
        </p:txBody>
      </p:sp>
      <p:sp>
        <p:nvSpPr>
          <p:cNvPr id="3" name="Content Placeholder 2">
            <a:extLst>
              <a:ext uri="{FF2B5EF4-FFF2-40B4-BE49-F238E27FC236}">
                <a16:creationId xmlns:a16="http://schemas.microsoft.com/office/drawing/2014/main" id="{5CB4D75D-D103-E4F7-108E-BCAF3A6529B6}"/>
              </a:ext>
            </a:extLst>
          </p:cNvPr>
          <p:cNvSpPr>
            <a:spLocks noGrp="1"/>
          </p:cNvSpPr>
          <p:nvPr>
            <p:ph idx="1"/>
          </p:nvPr>
        </p:nvSpPr>
        <p:spPr>
          <a:xfrm>
            <a:off x="818713" y="2413000"/>
            <a:ext cx="10563285" cy="1148907"/>
          </a:xfrm>
        </p:spPr>
        <p:txBody>
          <a:bodyPr>
            <a:normAutofit/>
          </a:bodyPr>
          <a:lstStyle/>
          <a:p>
            <a:r>
              <a:rPr lang="en-GB" sz="1600"/>
              <a:t>Introduce the concept of assertions to verify test outcomes.</a:t>
            </a:r>
          </a:p>
          <a:p>
            <a:r>
              <a:rPr lang="en-GB" sz="1600"/>
              <a:t>List common matchers provided by Jest, like `toEqual`, `toBe`, and `toHaveBeenCalled`.</a:t>
            </a:r>
            <a:endParaRPr lang="en-GB" sz="1600" dirty="0"/>
          </a:p>
        </p:txBody>
      </p:sp>
      <p:sp>
        <p:nvSpPr>
          <p:cNvPr id="4" name="Content Placeholder 2">
            <a:extLst>
              <a:ext uri="{FF2B5EF4-FFF2-40B4-BE49-F238E27FC236}">
                <a16:creationId xmlns:a16="http://schemas.microsoft.com/office/drawing/2014/main" id="{C06B8EE9-4553-098C-0148-29DD9945DB58}"/>
              </a:ext>
            </a:extLst>
          </p:cNvPr>
          <p:cNvSpPr txBox="1">
            <a:spLocks/>
          </p:cNvSpPr>
          <p:nvPr/>
        </p:nvSpPr>
        <p:spPr>
          <a:xfrm>
            <a:off x="818713" y="3576551"/>
            <a:ext cx="10563285" cy="240676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Assertions are the heart of testing, used to verify that the code behaves as expected. Jest provides a wide array of matchers that allow developers to express different expectations for their tests clearly and concisely. Common matchers include toEqual for checking equality, toBe for identity comparisons, and toHaveBeenCalled for verifying that a mock function has been called. These built-in matchers simplify the process of writing tests, making it easier to ensure code correctness.</a:t>
            </a:r>
            <a:endParaRPr lang="en-GB" dirty="0"/>
          </a:p>
        </p:txBody>
      </p:sp>
    </p:spTree>
    <p:extLst>
      <p:ext uri="{BB962C8B-B14F-4D97-AF65-F5344CB8AC3E}">
        <p14:creationId xmlns:p14="http://schemas.microsoft.com/office/powerpoint/2010/main" val="2193273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15D7B-6A48-BF5C-DF3B-687205B56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177CF8-2E7E-8F85-D807-D111C0455E04}"/>
              </a:ext>
            </a:extLst>
          </p:cNvPr>
          <p:cNvSpPr>
            <a:spLocks noGrp="1"/>
          </p:cNvSpPr>
          <p:nvPr>
            <p:ph type="title"/>
          </p:nvPr>
        </p:nvSpPr>
        <p:spPr>
          <a:xfrm>
            <a:off x="810000" y="447188"/>
            <a:ext cx="10571998" cy="970450"/>
          </a:xfrm>
        </p:spPr>
        <p:txBody>
          <a:bodyPr>
            <a:noAutofit/>
          </a:bodyPr>
          <a:lstStyle/>
          <a:p>
            <a:r>
              <a:rPr lang="en-GB" sz="3100" b="1" dirty="0"/>
              <a:t>Use of mocking for asynchronous calls, e.g. with </a:t>
            </a:r>
            <a:r>
              <a:rPr lang="en-GB" sz="3100" b="1" dirty="0" err="1"/>
              <a:t>axios</a:t>
            </a:r>
            <a:r>
              <a:rPr lang="en-GB" sz="3100" b="1" dirty="0"/>
              <a:t>.</a:t>
            </a:r>
          </a:p>
        </p:txBody>
      </p:sp>
      <p:sp>
        <p:nvSpPr>
          <p:cNvPr id="3" name="Content Placeholder 2">
            <a:extLst>
              <a:ext uri="{FF2B5EF4-FFF2-40B4-BE49-F238E27FC236}">
                <a16:creationId xmlns:a16="http://schemas.microsoft.com/office/drawing/2014/main" id="{F6B6F248-233E-8345-BBA4-7F17E95CE4F6}"/>
              </a:ext>
            </a:extLst>
          </p:cNvPr>
          <p:cNvSpPr>
            <a:spLocks noGrp="1"/>
          </p:cNvSpPr>
          <p:nvPr>
            <p:ph idx="1"/>
          </p:nvPr>
        </p:nvSpPr>
        <p:spPr>
          <a:xfrm>
            <a:off x="818712" y="2689445"/>
            <a:ext cx="10563285" cy="718389"/>
          </a:xfrm>
        </p:spPr>
        <p:txBody>
          <a:bodyPr>
            <a:normAutofit/>
          </a:bodyPr>
          <a:lstStyle/>
          <a:p>
            <a:r>
              <a:rPr lang="en-GB" dirty="0"/>
              <a:t>Explain how to mock HTTP requests using `</a:t>
            </a:r>
            <a:r>
              <a:rPr lang="en-GB" dirty="0" err="1"/>
              <a:t>jest.mock</a:t>
            </a:r>
            <a:r>
              <a:rPr lang="en-GB" dirty="0"/>
              <a:t>` or libraries like `nock`.</a:t>
            </a:r>
          </a:p>
        </p:txBody>
      </p:sp>
      <p:sp>
        <p:nvSpPr>
          <p:cNvPr id="9" name="Content Placeholder 2">
            <a:extLst>
              <a:ext uri="{FF2B5EF4-FFF2-40B4-BE49-F238E27FC236}">
                <a16:creationId xmlns:a16="http://schemas.microsoft.com/office/drawing/2014/main" id="{810F8B74-5688-72FC-7317-5F37BB7F18E1}"/>
              </a:ext>
            </a:extLst>
          </p:cNvPr>
          <p:cNvSpPr txBox="1">
            <a:spLocks/>
          </p:cNvSpPr>
          <p:nvPr/>
        </p:nvSpPr>
        <p:spPr>
          <a:xfrm>
            <a:off x="996991" y="3450167"/>
            <a:ext cx="10554573" cy="19981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Mocking asynchronous calls, such as those made using Axios for HTTP requests, is a crucial part of testing components that rely on external data sources. By replacing actual network requests with mocked versions, tests can run more quickly, reliably, and without the need for an active network connection or a backend server. Using Jest's jest.mock functionality or libraries like nock for HTTP request mocking allows developers to simulate various scenarios, including loading states, successful responses, and error conditions.</a:t>
            </a:r>
            <a:endParaRPr lang="en-GB" dirty="0"/>
          </a:p>
        </p:txBody>
      </p:sp>
    </p:spTree>
    <p:extLst>
      <p:ext uri="{BB962C8B-B14F-4D97-AF65-F5344CB8AC3E}">
        <p14:creationId xmlns:p14="http://schemas.microsoft.com/office/powerpoint/2010/main" val="2382276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66C6A-9A02-4BF3-D913-0BF2A3F04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86FBB-C5D3-4D87-03BE-564DD3579831}"/>
              </a:ext>
            </a:extLst>
          </p:cNvPr>
          <p:cNvSpPr>
            <a:spLocks noGrp="1"/>
          </p:cNvSpPr>
          <p:nvPr>
            <p:ph type="title"/>
          </p:nvPr>
        </p:nvSpPr>
        <p:spPr>
          <a:xfrm>
            <a:off x="810000" y="447188"/>
            <a:ext cx="10571998" cy="970450"/>
          </a:xfrm>
        </p:spPr>
        <p:txBody>
          <a:bodyPr>
            <a:noAutofit/>
          </a:bodyPr>
          <a:lstStyle/>
          <a:p>
            <a:r>
              <a:rPr lang="en-GB" sz="3200" dirty="0"/>
              <a:t>Detailed process for testing components handling asynchronous data and errors. – Step 1</a:t>
            </a:r>
          </a:p>
        </p:txBody>
      </p:sp>
      <p:sp>
        <p:nvSpPr>
          <p:cNvPr id="9" name="Content Placeholder 2">
            <a:extLst>
              <a:ext uri="{FF2B5EF4-FFF2-40B4-BE49-F238E27FC236}">
                <a16:creationId xmlns:a16="http://schemas.microsoft.com/office/drawing/2014/main" id="{F6D2C33E-DA95-086E-F6EB-875AABA3CECA}"/>
              </a:ext>
            </a:extLst>
          </p:cNvPr>
          <p:cNvSpPr txBox="1">
            <a:spLocks/>
          </p:cNvSpPr>
          <p:nvPr/>
        </p:nvSpPr>
        <p:spPr>
          <a:xfrm>
            <a:off x="910727" y="2255911"/>
            <a:ext cx="10046833" cy="126452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Create a new file in the ./__mocks__ directory called axios.js</a:t>
            </a:r>
          </a:p>
          <a:p>
            <a:r>
              <a:rPr lang="en-GB" dirty="0"/>
              <a:t>In this file include the following code:</a:t>
            </a:r>
          </a:p>
        </p:txBody>
      </p:sp>
      <p:sp>
        <p:nvSpPr>
          <p:cNvPr id="6" name="Rectangle: Top Corners Rounded 5">
            <a:extLst>
              <a:ext uri="{FF2B5EF4-FFF2-40B4-BE49-F238E27FC236}">
                <a16:creationId xmlns:a16="http://schemas.microsoft.com/office/drawing/2014/main" id="{BF7F85D4-73F2-F810-4355-CDDDB72AC31D}"/>
              </a:ext>
            </a:extLst>
          </p:cNvPr>
          <p:cNvSpPr/>
          <p:nvPr/>
        </p:nvSpPr>
        <p:spPr>
          <a:xfrm>
            <a:off x="1324864" y="3370339"/>
            <a:ext cx="9533640"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97D89DDC-1F67-4671-1C5F-8F59072E253A}"/>
              </a:ext>
            </a:extLst>
          </p:cNvPr>
          <p:cNvSpPr/>
          <p:nvPr/>
        </p:nvSpPr>
        <p:spPr>
          <a:xfrm rot="10800000">
            <a:off x="1324857" y="3733800"/>
            <a:ext cx="9533642" cy="723900"/>
          </a:xfrm>
          <a:prstGeom prst="round2SameRect">
            <a:avLst>
              <a:gd name="adj1" fmla="val 5228"/>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a:extLst>
              <a:ext uri="{FF2B5EF4-FFF2-40B4-BE49-F238E27FC236}">
                <a16:creationId xmlns:a16="http://schemas.microsoft.com/office/drawing/2014/main" id="{2CE6B96B-F12F-9DEC-A0A2-D23CA5ECEF5D}"/>
              </a:ext>
            </a:extLst>
          </p:cNvPr>
          <p:cNvSpPr>
            <a:spLocks noChangeArrowheads="1"/>
          </p:cNvSpPr>
          <p:nvPr/>
        </p:nvSpPr>
        <p:spPr bwMode="auto">
          <a:xfrm>
            <a:off x="1441821" y="3431895"/>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0" name="Rectangle 5">
            <a:extLst>
              <a:ext uri="{FF2B5EF4-FFF2-40B4-BE49-F238E27FC236}">
                <a16:creationId xmlns:a16="http://schemas.microsoft.com/office/drawing/2014/main" id="{484D2DFD-D5BF-9E85-9DF9-43DD1F0706B2}"/>
              </a:ext>
            </a:extLst>
          </p:cNvPr>
          <p:cNvSpPr>
            <a:spLocks noChangeArrowheads="1"/>
          </p:cNvSpPr>
          <p:nvPr/>
        </p:nvSpPr>
        <p:spPr bwMode="auto">
          <a:xfrm>
            <a:off x="1441821" y="3803050"/>
            <a:ext cx="9180459"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export default {</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    get: </a:t>
            </a:r>
            <a:r>
              <a:rPr lang="en-GB" altLang="en-US" sz="1100" dirty="0" err="1">
                <a:latin typeface="Courier New" panose="02070309020205020404" pitchFamily="49" charset="0"/>
                <a:cs typeface="Courier New" panose="02070309020205020404" pitchFamily="49" charset="0"/>
              </a:rPr>
              <a:t>jest.fn</a:t>
            </a:r>
            <a:r>
              <a:rPr lang="en-GB" altLang="en-US" sz="1100" dirty="0">
                <a:latin typeface="Courier New" panose="02070309020205020404" pitchFamily="49" charset="0"/>
                <a:cs typeface="Courier New" panose="02070309020205020404" pitchFamily="49" charset="0"/>
              </a:rPr>
              <a:t>().</a:t>
            </a:r>
            <a:r>
              <a:rPr lang="en-GB" altLang="en-US" sz="1100" dirty="0" err="1">
                <a:latin typeface="Courier New" panose="02070309020205020404" pitchFamily="49" charset="0"/>
                <a:cs typeface="Courier New" panose="02070309020205020404" pitchFamily="49" charset="0"/>
              </a:rPr>
              <a:t>mockResolvedValue</a:t>
            </a:r>
            <a:r>
              <a:rPr lang="en-GB" altLang="en-US" sz="1100" dirty="0">
                <a:latin typeface="Courier New" panose="02070309020205020404" pitchFamily="49" charset="0"/>
                <a:cs typeface="Courier New" panose="02070309020205020404" pitchFamily="49" charset="0"/>
              </a:rPr>
              <a:t>({ data: {} })</a:t>
            </a:r>
          </a:p>
          <a:p>
            <a:pPr lvl="0" defTabSz="914400" eaLnBrk="0" fontAlgn="base" hangingPunct="0">
              <a:spcBef>
                <a:spcPct val="0"/>
              </a:spcBef>
              <a:spcAft>
                <a:spcPct val="0"/>
              </a:spcAft>
            </a:pPr>
            <a:r>
              <a:rPr lang="en-GB" altLang="en-US" sz="1100"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2D7AB79-DDF4-41D0-7287-BAF0E64C991C}"/>
              </a:ext>
            </a:extLst>
          </p:cNvPr>
          <p:cNvSpPr txBox="1">
            <a:spLocks/>
          </p:cNvSpPr>
          <p:nvPr/>
        </p:nvSpPr>
        <p:spPr>
          <a:xfrm>
            <a:off x="925967" y="4576909"/>
            <a:ext cx="10046833" cy="1944661"/>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As we have the __mocks__ folder jest will look for mocks before performing actual imports. This will be used whenever we import </a:t>
            </a:r>
            <a:r>
              <a:rPr lang="en-GB" dirty="0" err="1"/>
              <a:t>axios</a:t>
            </a:r>
            <a:r>
              <a:rPr lang="en-GB" dirty="0"/>
              <a:t> in our tests.</a:t>
            </a:r>
          </a:p>
          <a:p>
            <a:pPr marL="0" indent="0">
              <a:buNone/>
            </a:pPr>
            <a:r>
              <a:rPr lang="en-GB" dirty="0"/>
              <a:t>This only mocks the get requests from </a:t>
            </a:r>
            <a:r>
              <a:rPr lang="en-GB" dirty="0" err="1"/>
              <a:t>axios</a:t>
            </a:r>
            <a:r>
              <a:rPr lang="en-GB" dirty="0"/>
              <a:t>, as a jest function and have it mock a resolved value of an object with an empty data key.</a:t>
            </a:r>
          </a:p>
          <a:p>
            <a:pPr marL="0" indent="0">
              <a:buNone/>
            </a:pPr>
            <a:r>
              <a:rPr lang="en-GB" dirty="0"/>
              <a:t>If we wanted to mock more functions for example post we would add the mock implementation here with a key of post and whatever implementation we want to add.</a:t>
            </a:r>
          </a:p>
        </p:txBody>
      </p:sp>
    </p:spTree>
    <p:extLst>
      <p:ext uri="{BB962C8B-B14F-4D97-AF65-F5344CB8AC3E}">
        <p14:creationId xmlns:p14="http://schemas.microsoft.com/office/powerpoint/2010/main" val="41800702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AD742-90A3-D826-76E3-DAF04CB9B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DFA77-7B7A-7DDD-CD0B-DFB62B6088D3}"/>
              </a:ext>
            </a:extLst>
          </p:cNvPr>
          <p:cNvSpPr>
            <a:spLocks noGrp="1"/>
          </p:cNvSpPr>
          <p:nvPr>
            <p:ph type="title"/>
          </p:nvPr>
        </p:nvSpPr>
        <p:spPr>
          <a:xfrm>
            <a:off x="810000" y="447188"/>
            <a:ext cx="10571998" cy="970450"/>
          </a:xfrm>
        </p:spPr>
        <p:txBody>
          <a:bodyPr>
            <a:noAutofit/>
          </a:bodyPr>
          <a:lstStyle/>
          <a:p>
            <a:r>
              <a:rPr lang="en-GB" sz="3200" dirty="0"/>
              <a:t>Detailed process for testing components handling asynchronous data and errors. – Step 2</a:t>
            </a:r>
          </a:p>
        </p:txBody>
      </p:sp>
      <p:sp>
        <p:nvSpPr>
          <p:cNvPr id="9" name="Content Placeholder 2">
            <a:extLst>
              <a:ext uri="{FF2B5EF4-FFF2-40B4-BE49-F238E27FC236}">
                <a16:creationId xmlns:a16="http://schemas.microsoft.com/office/drawing/2014/main" id="{34F157AC-A979-CC2B-A462-57B7E64A8AFB}"/>
              </a:ext>
            </a:extLst>
          </p:cNvPr>
          <p:cNvSpPr txBox="1">
            <a:spLocks/>
          </p:cNvSpPr>
          <p:nvPr/>
        </p:nvSpPr>
        <p:spPr>
          <a:xfrm>
            <a:off x="910727" y="2255911"/>
            <a:ext cx="5365017" cy="147070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We need an asynchronous component to test so create a new file in the ./</a:t>
            </a:r>
            <a:r>
              <a:rPr lang="en-GB" dirty="0" err="1"/>
              <a:t>src</a:t>
            </a:r>
            <a:r>
              <a:rPr lang="en-GB" dirty="0"/>
              <a:t> directory called </a:t>
            </a:r>
            <a:r>
              <a:rPr lang="en-GB" dirty="0" err="1"/>
              <a:t>AsyncComponent.jsx</a:t>
            </a:r>
            <a:endParaRPr lang="en-GB" dirty="0"/>
          </a:p>
          <a:p>
            <a:r>
              <a:rPr lang="en-GB" dirty="0"/>
              <a:t>In this file include the following code:</a:t>
            </a:r>
          </a:p>
        </p:txBody>
      </p:sp>
      <p:sp>
        <p:nvSpPr>
          <p:cNvPr id="6" name="Rectangle: Top Corners Rounded 5">
            <a:extLst>
              <a:ext uri="{FF2B5EF4-FFF2-40B4-BE49-F238E27FC236}">
                <a16:creationId xmlns:a16="http://schemas.microsoft.com/office/drawing/2014/main" id="{909AFBFA-75F6-E34E-D55E-C730F959821E}"/>
              </a:ext>
            </a:extLst>
          </p:cNvPr>
          <p:cNvSpPr/>
          <p:nvPr/>
        </p:nvSpPr>
        <p:spPr>
          <a:xfrm>
            <a:off x="6329236" y="2465313"/>
            <a:ext cx="5052762"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4F5BAC01-AA41-64C9-E4CF-E825850DFCAE}"/>
              </a:ext>
            </a:extLst>
          </p:cNvPr>
          <p:cNvSpPr/>
          <p:nvPr/>
        </p:nvSpPr>
        <p:spPr>
          <a:xfrm rot="10800000">
            <a:off x="6329226" y="2828771"/>
            <a:ext cx="5052763" cy="3313235"/>
          </a:xfrm>
          <a:prstGeom prst="round2SameRect">
            <a:avLst>
              <a:gd name="adj1" fmla="val 2767"/>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a:extLst>
              <a:ext uri="{FF2B5EF4-FFF2-40B4-BE49-F238E27FC236}">
                <a16:creationId xmlns:a16="http://schemas.microsoft.com/office/drawing/2014/main" id="{083F144C-27D7-F46C-185B-860B4FACB930}"/>
              </a:ext>
            </a:extLst>
          </p:cNvPr>
          <p:cNvSpPr>
            <a:spLocks noChangeArrowheads="1"/>
          </p:cNvSpPr>
          <p:nvPr/>
        </p:nvSpPr>
        <p:spPr bwMode="auto">
          <a:xfrm>
            <a:off x="6446193" y="2526869"/>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0" name="Rectangle 5">
            <a:extLst>
              <a:ext uri="{FF2B5EF4-FFF2-40B4-BE49-F238E27FC236}">
                <a16:creationId xmlns:a16="http://schemas.microsoft.com/office/drawing/2014/main" id="{30A2688C-A65D-D076-757B-D6A2A47EC105}"/>
              </a:ext>
            </a:extLst>
          </p:cNvPr>
          <p:cNvSpPr>
            <a:spLocks noChangeArrowheads="1"/>
          </p:cNvSpPr>
          <p:nvPr/>
        </p:nvSpPr>
        <p:spPr bwMode="auto">
          <a:xfrm>
            <a:off x="6446193" y="2890328"/>
            <a:ext cx="4765347" cy="316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React, { </a:t>
            </a:r>
            <a:r>
              <a:rPr lang="en-GB" altLang="en-US" sz="1050" dirty="0" err="1">
                <a:latin typeface="Courier New" panose="02070309020205020404" pitchFamily="49" charset="0"/>
                <a:cs typeface="Courier New" panose="02070309020205020404" pitchFamily="49" charset="0"/>
              </a:rPr>
              <a:t>useState</a:t>
            </a: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useEffect</a:t>
            </a:r>
            <a:r>
              <a:rPr lang="en-GB" altLang="en-US" sz="1050" dirty="0">
                <a:latin typeface="Courier New" panose="02070309020205020404" pitchFamily="49" charset="0"/>
                <a:cs typeface="Courier New" panose="02070309020205020404" pitchFamily="49" charset="0"/>
              </a:rPr>
              <a:t> } from 'react';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a:t>
            </a:r>
            <a:r>
              <a:rPr lang="en-GB" altLang="en-US" sz="1050" dirty="0" err="1">
                <a:latin typeface="Courier New" panose="02070309020205020404" pitchFamily="49" charset="0"/>
                <a:cs typeface="Courier New" panose="02070309020205020404" pitchFamily="49" charset="0"/>
              </a:rPr>
              <a:t>axios</a:t>
            </a:r>
            <a:r>
              <a:rPr lang="en-GB" altLang="en-US" sz="1050" dirty="0">
                <a:latin typeface="Courier New" panose="02070309020205020404" pitchFamily="49" charset="0"/>
                <a:cs typeface="Courier New" panose="02070309020205020404" pitchFamily="49" charset="0"/>
              </a:rPr>
              <a:t> from '</a:t>
            </a:r>
            <a:r>
              <a:rPr lang="en-GB" altLang="en-US" sz="1050" dirty="0" err="1">
                <a:latin typeface="Courier New" panose="02070309020205020404" pitchFamily="49" charset="0"/>
                <a:cs typeface="Courier New" panose="02070309020205020404" pitchFamily="49" charset="0"/>
              </a:rPr>
              <a:t>axios</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AsyncComponent</a:t>
            </a:r>
            <a:r>
              <a:rPr lang="en-GB" altLang="en-US" sz="1050" dirty="0">
                <a:latin typeface="Courier New" panose="02070309020205020404" pitchFamily="49" charset="0"/>
                <a:cs typeface="Courier New" panose="02070309020205020404" pitchFamily="49" charset="0"/>
              </a:rPr>
              <a:t> = () =&gt;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[data, </a:t>
            </a:r>
            <a:r>
              <a:rPr lang="en-GB" altLang="en-US" sz="1050" dirty="0" err="1">
                <a:latin typeface="Courier New" panose="02070309020205020404" pitchFamily="49" charset="0"/>
                <a:cs typeface="Courier New" panose="02070309020205020404" pitchFamily="49" charset="0"/>
              </a:rPr>
              <a:t>setData</a:t>
            </a:r>
            <a:r>
              <a:rPr lang="en-GB" altLang="en-US" sz="1050" dirty="0">
                <a:latin typeface="Courier New" panose="02070309020205020404" pitchFamily="49" charset="0"/>
                <a:cs typeface="Courier New" panose="02070309020205020404" pitchFamily="49" charset="0"/>
              </a:rPr>
              <a:t>] = </a:t>
            </a:r>
            <a:r>
              <a:rPr lang="en-GB" altLang="en-US" sz="1050" dirty="0" err="1">
                <a:latin typeface="Courier New" panose="02070309020205020404" pitchFamily="49" charset="0"/>
                <a:cs typeface="Courier New" panose="02070309020205020404" pitchFamily="49" charset="0"/>
              </a:rPr>
              <a:t>useState</a:t>
            </a:r>
            <a:r>
              <a:rPr lang="en-GB" altLang="en-US" sz="1050" dirty="0">
                <a:latin typeface="Courier New" panose="02070309020205020404" pitchFamily="49" charset="0"/>
                <a:cs typeface="Courier New" panose="02070309020205020404" pitchFamily="49" charset="0"/>
              </a:rPr>
              <a:t>(null);</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getData</a:t>
            </a:r>
            <a:r>
              <a:rPr lang="en-GB" altLang="en-US" sz="1050" dirty="0">
                <a:latin typeface="Courier New" panose="02070309020205020404" pitchFamily="49" charset="0"/>
                <a:cs typeface="Courier New" panose="02070309020205020404" pitchFamily="49" charset="0"/>
              </a:rPr>
              <a:t> = async (mounted) =&gt;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try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response = await </a:t>
            </a:r>
            <a:r>
              <a:rPr lang="en-GB" altLang="en-US" sz="1050" dirty="0" err="1">
                <a:latin typeface="Courier New" panose="02070309020205020404" pitchFamily="49" charset="0"/>
                <a:cs typeface="Courier New" panose="02070309020205020404" pitchFamily="49" charset="0"/>
              </a:rPr>
              <a:t>axios.get</a:t>
            </a:r>
            <a:r>
              <a:rPr lang="en-GB" altLang="en-US" sz="1050" dirty="0">
                <a:latin typeface="Courier New" panose="02070309020205020404" pitchFamily="49" charset="0"/>
                <a:cs typeface="Courier New" panose="02070309020205020404" pitchFamily="49" charset="0"/>
              </a:rPr>
              <a:t>(`http://ADDRESS:PORT/names`);</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setData</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response.data</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catch (error)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if (</a:t>
            </a:r>
            <a:r>
              <a:rPr lang="en-GB" altLang="en-US" sz="1050" dirty="0" err="1">
                <a:latin typeface="Courier New" panose="02070309020205020404" pitchFamily="49" charset="0"/>
                <a:cs typeface="Courier New" panose="02070309020205020404" pitchFamily="49" charset="0"/>
              </a:rPr>
              <a:t>error.response</a:t>
            </a: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setData</a:t>
            </a:r>
            <a:r>
              <a:rPr lang="en-GB" altLang="en-US" sz="1050" dirty="0">
                <a:latin typeface="Courier New" panose="02070309020205020404" pitchFamily="49" charset="0"/>
                <a:cs typeface="Courier New" panose="02070309020205020404" pitchFamily="49" charset="0"/>
              </a:rPr>
              <a:t>(&lt;h3 data-</a:t>
            </a:r>
            <a:r>
              <a:rPr lang="en-GB" altLang="en-US" sz="1050" dirty="0" err="1">
                <a:latin typeface="Courier New" panose="02070309020205020404" pitchFamily="49" charset="0"/>
                <a:cs typeface="Courier New" panose="02070309020205020404" pitchFamily="49" charset="0"/>
              </a:rPr>
              <a:t>testid</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responseError</a:t>
            </a:r>
            <a:r>
              <a:rPr lang="en-GB" altLang="en-US" sz="1050" dirty="0">
                <a:latin typeface="Courier New" panose="02070309020205020404" pitchFamily="49" charset="0"/>
                <a:cs typeface="Courier New" panose="02070309020205020404" pitchFamily="49" charset="0"/>
              </a:rPr>
              <a:t>"&gt;{</a:t>
            </a:r>
            <a:r>
              <a:rPr lang="en-GB" altLang="en-US" sz="1050" dirty="0" err="1">
                <a:latin typeface="Courier New" panose="02070309020205020404" pitchFamily="49" charset="0"/>
                <a:cs typeface="Courier New" panose="02070309020205020404" pitchFamily="49" charset="0"/>
              </a:rPr>
              <a:t>error.response.status</a:t>
            </a: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error.response.statusText</a:t>
            </a:r>
            <a:r>
              <a:rPr lang="en-GB" altLang="en-US" sz="1050" dirty="0">
                <a:latin typeface="Courier New" panose="02070309020205020404" pitchFamily="49" charset="0"/>
                <a:cs typeface="Courier New" panose="02070309020205020404" pitchFamily="49" charset="0"/>
              </a:rPr>
              <a:t>}&lt;/h3&gt;)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 else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a:t>
            </a:r>
          </a:p>
        </p:txBody>
      </p:sp>
      <p:pic>
        <p:nvPicPr>
          <p:cNvPr id="5" name="Graphic 4" descr="Download with solid fill">
            <a:hlinkClick r:id="rId2"/>
            <a:extLst>
              <a:ext uri="{FF2B5EF4-FFF2-40B4-BE49-F238E27FC236}">
                <a16:creationId xmlns:a16="http://schemas.microsoft.com/office/drawing/2014/main" id="{CC7CE92C-7B3C-908C-EBBF-E2B753BC6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3758" y="2797698"/>
            <a:ext cx="928913" cy="928913"/>
          </a:xfrm>
          <a:prstGeom prst="rect">
            <a:avLst/>
          </a:prstGeom>
        </p:spPr>
      </p:pic>
      <p:sp>
        <p:nvSpPr>
          <p:cNvPr id="13" name="TextBox 12">
            <a:extLst>
              <a:ext uri="{FF2B5EF4-FFF2-40B4-BE49-F238E27FC236}">
                <a16:creationId xmlns:a16="http://schemas.microsoft.com/office/drawing/2014/main" id="{398D7A63-2AFE-5356-22C6-68CAD88E66AA}"/>
              </a:ext>
            </a:extLst>
          </p:cNvPr>
          <p:cNvSpPr txBox="1"/>
          <p:nvPr/>
        </p:nvSpPr>
        <p:spPr>
          <a:xfrm>
            <a:off x="910727" y="6380185"/>
            <a:ext cx="4261103" cy="215444"/>
          </a:xfrm>
          <a:prstGeom prst="rect">
            <a:avLst/>
          </a:prstGeom>
          <a:noFill/>
        </p:spPr>
        <p:txBody>
          <a:bodyPr wrap="none" rtlCol="0">
            <a:spAutoFit/>
          </a:bodyPr>
          <a:lstStyle/>
          <a:p>
            <a:r>
              <a:rPr lang="en-GB" sz="800" dirty="0"/>
              <a:t>https://gist.github.com/CameronGuthrie/07c67b36ee1a0bc0d5a8d3a1ca0d9d4d</a:t>
            </a:r>
          </a:p>
        </p:txBody>
      </p:sp>
      <p:sp>
        <p:nvSpPr>
          <p:cNvPr id="14" name="Content Placeholder 2">
            <a:extLst>
              <a:ext uri="{FF2B5EF4-FFF2-40B4-BE49-F238E27FC236}">
                <a16:creationId xmlns:a16="http://schemas.microsoft.com/office/drawing/2014/main" id="{2E869DE8-682B-0121-7AE0-C88A2C41B069}"/>
              </a:ext>
            </a:extLst>
          </p:cNvPr>
          <p:cNvSpPr txBox="1">
            <a:spLocks/>
          </p:cNvSpPr>
          <p:nvPr/>
        </p:nvSpPr>
        <p:spPr>
          <a:xfrm>
            <a:off x="980460" y="3791905"/>
            <a:ext cx="4936808" cy="2505378"/>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This component has a fetch call made with </a:t>
            </a:r>
            <a:r>
              <a:rPr lang="en-GB" dirty="0" err="1"/>
              <a:t>axios</a:t>
            </a:r>
            <a:r>
              <a:rPr lang="en-GB" dirty="0"/>
              <a:t>. There is a use/effect hook that calls an asynchronous function </a:t>
            </a:r>
            <a:r>
              <a:rPr lang="en-GB" dirty="0" err="1"/>
              <a:t>getData</a:t>
            </a:r>
            <a:r>
              <a:rPr lang="en-GB" dirty="0"/>
              <a:t>(). This is where the call is made. We pass in the a URL for the request.</a:t>
            </a:r>
          </a:p>
          <a:p>
            <a:pPr marL="0" indent="0">
              <a:buNone/>
            </a:pPr>
            <a:r>
              <a:rPr lang="en-GB" dirty="0"/>
              <a:t>There are data-</a:t>
            </a:r>
            <a:r>
              <a:rPr lang="en-GB" dirty="0" err="1"/>
              <a:t>testid</a:t>
            </a:r>
            <a:r>
              <a:rPr lang="en-GB" dirty="0"/>
              <a:t> attributes attached to the rendering of the JSX elements returned in the component. These are used to identify the components for testing.</a:t>
            </a:r>
          </a:p>
        </p:txBody>
      </p:sp>
    </p:spTree>
    <p:extLst>
      <p:ext uri="{BB962C8B-B14F-4D97-AF65-F5344CB8AC3E}">
        <p14:creationId xmlns:p14="http://schemas.microsoft.com/office/powerpoint/2010/main" val="35820078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B115B-FD51-E4B3-62D6-24FD25AE2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3AD964-C176-7419-F85B-D5D128C4CB3A}"/>
              </a:ext>
            </a:extLst>
          </p:cNvPr>
          <p:cNvSpPr>
            <a:spLocks noGrp="1"/>
          </p:cNvSpPr>
          <p:nvPr>
            <p:ph type="title"/>
          </p:nvPr>
        </p:nvSpPr>
        <p:spPr>
          <a:xfrm>
            <a:off x="810000" y="447188"/>
            <a:ext cx="10571998" cy="970450"/>
          </a:xfrm>
        </p:spPr>
        <p:txBody>
          <a:bodyPr>
            <a:noAutofit/>
          </a:bodyPr>
          <a:lstStyle/>
          <a:p>
            <a:r>
              <a:rPr lang="en-GB" sz="3200" dirty="0"/>
              <a:t>Detailed process for testing components handling asynchronous data and errors. – Step 3</a:t>
            </a:r>
          </a:p>
        </p:txBody>
      </p:sp>
      <p:sp>
        <p:nvSpPr>
          <p:cNvPr id="9" name="Content Placeholder 2">
            <a:extLst>
              <a:ext uri="{FF2B5EF4-FFF2-40B4-BE49-F238E27FC236}">
                <a16:creationId xmlns:a16="http://schemas.microsoft.com/office/drawing/2014/main" id="{353C6981-BFDC-E13A-C6A1-57D953A5914E}"/>
              </a:ext>
            </a:extLst>
          </p:cNvPr>
          <p:cNvSpPr txBox="1">
            <a:spLocks/>
          </p:cNvSpPr>
          <p:nvPr/>
        </p:nvSpPr>
        <p:spPr>
          <a:xfrm>
            <a:off x="910727" y="2255911"/>
            <a:ext cx="10471262" cy="188659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Create a test file for the component called AsyncComponent.test.js</a:t>
            </a:r>
          </a:p>
          <a:p>
            <a:r>
              <a:rPr lang="en-GB" dirty="0"/>
              <a:t>Start with the imports. </a:t>
            </a:r>
          </a:p>
          <a:p>
            <a:r>
              <a:rPr lang="en-GB" dirty="0"/>
              <a:t>Notice the import for </a:t>
            </a:r>
            <a:r>
              <a:rPr lang="en-GB" dirty="0" err="1"/>
              <a:t>axiosMock</a:t>
            </a:r>
            <a:r>
              <a:rPr lang="en-GB" dirty="0"/>
              <a:t> from </a:t>
            </a:r>
            <a:r>
              <a:rPr lang="en-GB" dirty="0" err="1"/>
              <a:t>axios</a:t>
            </a:r>
            <a:r>
              <a:rPr lang="en-GB" dirty="0"/>
              <a:t>, aliasing the function to explicitly show that the module has been mocked.</a:t>
            </a:r>
          </a:p>
        </p:txBody>
      </p:sp>
      <p:sp>
        <p:nvSpPr>
          <p:cNvPr id="6" name="Rectangle: Top Corners Rounded 5">
            <a:extLst>
              <a:ext uri="{FF2B5EF4-FFF2-40B4-BE49-F238E27FC236}">
                <a16:creationId xmlns:a16="http://schemas.microsoft.com/office/drawing/2014/main" id="{A82604F7-AEDF-47F7-5AFF-06067DC6EED8}"/>
              </a:ext>
            </a:extLst>
          </p:cNvPr>
          <p:cNvSpPr/>
          <p:nvPr/>
        </p:nvSpPr>
        <p:spPr>
          <a:xfrm>
            <a:off x="1039105" y="3957843"/>
            <a:ext cx="10172446"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F1029FAB-37B4-4B6D-FDBF-1D2FD893F665}"/>
              </a:ext>
            </a:extLst>
          </p:cNvPr>
          <p:cNvSpPr/>
          <p:nvPr/>
        </p:nvSpPr>
        <p:spPr>
          <a:xfrm rot="10800000">
            <a:off x="1039092" y="4321295"/>
            <a:ext cx="10172448" cy="977928"/>
          </a:xfrm>
          <a:prstGeom prst="round2SameRect">
            <a:avLst>
              <a:gd name="adj1" fmla="val 683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a:extLst>
              <a:ext uri="{FF2B5EF4-FFF2-40B4-BE49-F238E27FC236}">
                <a16:creationId xmlns:a16="http://schemas.microsoft.com/office/drawing/2014/main" id="{927EFF0D-E1C8-E123-F49E-D4AE700A579F}"/>
              </a:ext>
            </a:extLst>
          </p:cNvPr>
          <p:cNvSpPr>
            <a:spLocks noChangeArrowheads="1"/>
          </p:cNvSpPr>
          <p:nvPr/>
        </p:nvSpPr>
        <p:spPr bwMode="auto">
          <a:xfrm>
            <a:off x="1156062" y="4019399"/>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90CBED5-8BA9-181C-9FD7-C083E52BF3A3}"/>
              </a:ext>
            </a:extLst>
          </p:cNvPr>
          <p:cNvSpPr>
            <a:spLocks noChangeArrowheads="1"/>
          </p:cNvSpPr>
          <p:nvPr/>
        </p:nvSpPr>
        <p:spPr bwMode="auto">
          <a:xfrm>
            <a:off x="1156062" y="4463647"/>
            <a:ext cx="8747063"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 render, </a:t>
            </a:r>
            <a:r>
              <a:rPr lang="en-GB" altLang="en-US" sz="1050" dirty="0" err="1">
                <a:latin typeface="Courier New" panose="02070309020205020404" pitchFamily="49" charset="0"/>
                <a:cs typeface="Courier New" panose="02070309020205020404" pitchFamily="49" charset="0"/>
              </a:rPr>
              <a:t>waitFor</a:t>
            </a:r>
            <a:r>
              <a:rPr lang="en-GB" altLang="en-US" sz="1050" dirty="0">
                <a:latin typeface="Courier New" panose="02070309020205020404" pitchFamily="49" charset="0"/>
                <a:cs typeface="Courier New" panose="02070309020205020404" pitchFamily="49" charset="0"/>
              </a:rPr>
              <a:t>, cleanup } from '@testing-library/react';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a:t>
            </a:r>
            <a:r>
              <a:rPr lang="en-GB" altLang="en-US" sz="1050" dirty="0" err="1">
                <a:latin typeface="Courier New" panose="02070309020205020404" pitchFamily="49" charset="0"/>
                <a:cs typeface="Courier New" panose="02070309020205020404" pitchFamily="49" charset="0"/>
              </a:rPr>
              <a:t>axiosMock</a:t>
            </a:r>
            <a:r>
              <a:rPr lang="en-GB" altLang="en-US" sz="1050" dirty="0">
                <a:latin typeface="Courier New" panose="02070309020205020404" pitchFamily="49" charset="0"/>
                <a:cs typeface="Courier New" panose="02070309020205020404" pitchFamily="49" charset="0"/>
              </a:rPr>
              <a:t> from '</a:t>
            </a:r>
            <a:r>
              <a:rPr lang="en-GB" altLang="en-US" sz="1050" dirty="0" err="1">
                <a:latin typeface="Courier New" panose="02070309020205020404" pitchFamily="49" charset="0"/>
                <a:cs typeface="Courier New" panose="02070309020205020404" pitchFamily="49" charset="0"/>
              </a:rPr>
              <a:t>axios</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a:t>
            </a:r>
            <a:r>
              <a:rPr lang="en-GB" altLang="en-US" sz="1050" dirty="0" err="1">
                <a:latin typeface="Courier New" panose="02070309020205020404" pitchFamily="49" charset="0"/>
                <a:cs typeface="Courier New" panose="02070309020205020404" pitchFamily="49" charset="0"/>
              </a:rPr>
              <a:t>AsyncComponent</a:t>
            </a:r>
            <a:r>
              <a:rPr lang="en-GB" altLang="en-US" sz="1050" dirty="0">
                <a:latin typeface="Courier New" panose="02070309020205020404" pitchFamily="49" charset="0"/>
                <a:cs typeface="Courier New" panose="02070309020205020404" pitchFamily="49" charset="0"/>
              </a:rPr>
              <a:t> from './</a:t>
            </a:r>
            <a:r>
              <a:rPr lang="en-GB" altLang="en-US" sz="1050" dirty="0" err="1">
                <a:latin typeface="Courier New" panose="02070309020205020404" pitchFamily="49" charset="0"/>
                <a:cs typeface="Courier New" panose="02070309020205020404" pitchFamily="49" charset="0"/>
              </a:rPr>
              <a:t>AsyncComponent</a:t>
            </a:r>
            <a:r>
              <a:rPr lang="en-GB" altLang="en-US"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8182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994E9-0706-71B5-061B-24B1A78FC5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30A1C-0A0E-2D98-4DDC-B404343AAC6E}"/>
              </a:ext>
            </a:extLst>
          </p:cNvPr>
          <p:cNvSpPr>
            <a:spLocks noGrp="1"/>
          </p:cNvSpPr>
          <p:nvPr>
            <p:ph type="title"/>
          </p:nvPr>
        </p:nvSpPr>
        <p:spPr>
          <a:xfrm>
            <a:off x="810000" y="447188"/>
            <a:ext cx="10571998" cy="970450"/>
          </a:xfrm>
        </p:spPr>
        <p:txBody>
          <a:bodyPr>
            <a:noAutofit/>
          </a:bodyPr>
          <a:lstStyle/>
          <a:p>
            <a:r>
              <a:rPr lang="en-GB" sz="3200" dirty="0"/>
              <a:t>Detailed process for testing components handling asynchronous data and errors. – Step 4</a:t>
            </a:r>
          </a:p>
        </p:txBody>
      </p:sp>
      <p:sp>
        <p:nvSpPr>
          <p:cNvPr id="9" name="Content Placeholder 2">
            <a:extLst>
              <a:ext uri="{FF2B5EF4-FFF2-40B4-BE49-F238E27FC236}">
                <a16:creationId xmlns:a16="http://schemas.microsoft.com/office/drawing/2014/main" id="{E7C56D94-EEA9-29B0-0C84-E37F1042FF47}"/>
              </a:ext>
            </a:extLst>
          </p:cNvPr>
          <p:cNvSpPr txBox="1">
            <a:spLocks/>
          </p:cNvSpPr>
          <p:nvPr/>
        </p:nvSpPr>
        <p:spPr>
          <a:xfrm>
            <a:off x="910727" y="2001911"/>
            <a:ext cx="10471262" cy="9704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Add an </a:t>
            </a:r>
            <a:r>
              <a:rPr lang="en-GB" dirty="0" err="1"/>
              <a:t>afterEach</a:t>
            </a:r>
            <a:r>
              <a:rPr lang="en-GB" dirty="0"/>
              <a:t> function that calls with cleanup, a utility from the react testing library that removes trees rendered as part of a test.</a:t>
            </a:r>
          </a:p>
        </p:txBody>
      </p:sp>
      <p:sp>
        <p:nvSpPr>
          <p:cNvPr id="6" name="Rectangle: Top Corners Rounded 5">
            <a:extLst>
              <a:ext uri="{FF2B5EF4-FFF2-40B4-BE49-F238E27FC236}">
                <a16:creationId xmlns:a16="http://schemas.microsoft.com/office/drawing/2014/main" id="{0277B7AF-3626-11D8-01DB-A0D2C670DE35}"/>
              </a:ext>
            </a:extLst>
          </p:cNvPr>
          <p:cNvSpPr/>
          <p:nvPr/>
        </p:nvSpPr>
        <p:spPr>
          <a:xfrm>
            <a:off x="1039105" y="2827543"/>
            <a:ext cx="10172446"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7A987B20-A997-AD9E-B20B-A87F6388371F}"/>
              </a:ext>
            </a:extLst>
          </p:cNvPr>
          <p:cNvSpPr/>
          <p:nvPr/>
        </p:nvSpPr>
        <p:spPr>
          <a:xfrm rot="10800000">
            <a:off x="1039092" y="3190994"/>
            <a:ext cx="10172448" cy="369331"/>
          </a:xfrm>
          <a:prstGeom prst="round2SameRect">
            <a:avLst>
              <a:gd name="adj1" fmla="val 6835"/>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a:extLst>
              <a:ext uri="{FF2B5EF4-FFF2-40B4-BE49-F238E27FC236}">
                <a16:creationId xmlns:a16="http://schemas.microsoft.com/office/drawing/2014/main" id="{5226C651-11EF-0E2E-FCDA-3152703D8E7A}"/>
              </a:ext>
            </a:extLst>
          </p:cNvPr>
          <p:cNvSpPr>
            <a:spLocks noChangeArrowheads="1"/>
          </p:cNvSpPr>
          <p:nvPr/>
        </p:nvSpPr>
        <p:spPr bwMode="auto">
          <a:xfrm>
            <a:off x="1156062" y="2889099"/>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0" name="Rectangle 5">
            <a:extLst>
              <a:ext uri="{FF2B5EF4-FFF2-40B4-BE49-F238E27FC236}">
                <a16:creationId xmlns:a16="http://schemas.microsoft.com/office/drawing/2014/main" id="{B7E4D71D-516D-BAC1-418F-23DE91E7FFC0}"/>
              </a:ext>
            </a:extLst>
          </p:cNvPr>
          <p:cNvSpPr>
            <a:spLocks noChangeArrowheads="1"/>
          </p:cNvSpPr>
          <p:nvPr/>
        </p:nvSpPr>
        <p:spPr bwMode="auto">
          <a:xfrm>
            <a:off x="1156062" y="3244317"/>
            <a:ext cx="476534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050" dirty="0" err="1">
                <a:latin typeface="Courier New" panose="02070309020205020404" pitchFamily="49" charset="0"/>
                <a:cs typeface="Courier New" panose="02070309020205020404" pitchFamily="49" charset="0"/>
              </a:rPr>
              <a:t>afterEach</a:t>
            </a:r>
            <a:r>
              <a:rPr lang="en-GB" altLang="en-US" sz="1050" dirty="0">
                <a:latin typeface="Courier New" panose="02070309020205020404" pitchFamily="49" charset="0"/>
                <a:cs typeface="Courier New" panose="02070309020205020404" pitchFamily="49" charset="0"/>
              </a:rPr>
              <a:t>(cleanup);</a:t>
            </a:r>
          </a:p>
        </p:txBody>
      </p:sp>
      <p:sp>
        <p:nvSpPr>
          <p:cNvPr id="3" name="Content Placeholder 2">
            <a:extLst>
              <a:ext uri="{FF2B5EF4-FFF2-40B4-BE49-F238E27FC236}">
                <a16:creationId xmlns:a16="http://schemas.microsoft.com/office/drawing/2014/main" id="{32F3A297-26A3-553F-7886-D79A95DFD23B}"/>
              </a:ext>
            </a:extLst>
          </p:cNvPr>
          <p:cNvSpPr txBox="1">
            <a:spLocks/>
          </p:cNvSpPr>
          <p:nvPr/>
        </p:nvSpPr>
        <p:spPr>
          <a:xfrm>
            <a:off x="980448" y="3607768"/>
            <a:ext cx="5107265" cy="3250232"/>
          </a:xfrm>
          <a:prstGeom prst="rect">
            <a:avLst/>
          </a:prstGeom>
          <a:effectLst>
            <a:outerShdw blurRad="50800" dir="14400000">
              <a:srgbClr val="000000">
                <a:alpha val="40000"/>
              </a:srgbClr>
            </a:outerShdw>
          </a:effectLst>
        </p:spPr>
        <p:txBody>
          <a:bodyPr vert="horz" lIns="91440" tIns="45720" rIns="91440" bIns="45720" rtlCol="0" anchor="ctr">
            <a:normAutofit fontScale="6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The first spec will test the fetching and displaying of data.</a:t>
            </a:r>
          </a:p>
          <a:p>
            <a:r>
              <a:rPr lang="en-GB" dirty="0"/>
              <a:t>It is async as we are dealing with asynchronous actions</a:t>
            </a:r>
          </a:p>
          <a:p>
            <a:r>
              <a:rPr lang="en-GB" dirty="0"/>
              <a:t>Make a call to </a:t>
            </a:r>
            <a:r>
              <a:rPr lang="en-GB" dirty="0" err="1"/>
              <a:t>axiosMock.get</a:t>
            </a:r>
            <a:r>
              <a:rPr lang="en-GB" dirty="0"/>
              <a:t> and override the </a:t>
            </a:r>
            <a:r>
              <a:rPr lang="en-GB" dirty="0" err="1"/>
              <a:t>mockResolvedValuewith</a:t>
            </a:r>
            <a:r>
              <a:rPr lang="en-GB" dirty="0"/>
              <a:t> </a:t>
            </a:r>
            <a:r>
              <a:rPr lang="en-GB" dirty="0" err="1"/>
              <a:t>mockResolvedValueOnce</a:t>
            </a:r>
            <a:r>
              <a:rPr lang="en-GB" dirty="0"/>
              <a:t> and a value to return (this should match the data structure that the endpoint returns).</a:t>
            </a:r>
          </a:p>
          <a:p>
            <a:r>
              <a:rPr lang="en-GB" dirty="0" err="1"/>
              <a:t>Destructure</a:t>
            </a:r>
            <a:r>
              <a:rPr lang="en-GB" dirty="0"/>
              <a:t> </a:t>
            </a:r>
            <a:r>
              <a:rPr lang="en-GB" dirty="0" err="1"/>
              <a:t>getByTestId</a:t>
            </a:r>
            <a:r>
              <a:rPr lang="en-GB" dirty="0"/>
              <a:t> and </a:t>
            </a:r>
            <a:r>
              <a:rPr lang="en-GB" dirty="0" err="1"/>
              <a:t>getByText</a:t>
            </a:r>
            <a:r>
              <a:rPr lang="en-GB" dirty="0"/>
              <a:t> to use.</a:t>
            </a:r>
          </a:p>
          <a:p>
            <a:r>
              <a:rPr lang="en-GB" dirty="0"/>
              <a:t>To ensure the loading message is initially rendered, use the test id attribute to assert that the element appears on the document.</a:t>
            </a:r>
          </a:p>
          <a:p>
            <a:r>
              <a:rPr lang="en-GB" dirty="0"/>
              <a:t>Next initiate the async use/effect call using the </a:t>
            </a:r>
            <a:r>
              <a:rPr lang="en-GB" dirty="0" err="1"/>
              <a:t>waitFor</a:t>
            </a:r>
            <a:r>
              <a:rPr lang="en-GB" dirty="0"/>
              <a:t> function and waiting for an element with the test id of ‘resolved’ to be present in the document. </a:t>
            </a:r>
          </a:p>
          <a:p>
            <a:r>
              <a:rPr lang="en-GB" dirty="0"/>
              <a:t>Finally assert that the mock data we sent to the get function is present, and that the </a:t>
            </a:r>
            <a:r>
              <a:rPr lang="en-GB" dirty="0" err="1"/>
              <a:t>axios</a:t>
            </a:r>
            <a:r>
              <a:rPr lang="en-GB" dirty="0"/>
              <a:t> request is only being made once.</a:t>
            </a:r>
          </a:p>
        </p:txBody>
      </p:sp>
      <p:sp>
        <p:nvSpPr>
          <p:cNvPr id="4" name="Rectangle: Top Corners Rounded 3">
            <a:extLst>
              <a:ext uri="{FF2B5EF4-FFF2-40B4-BE49-F238E27FC236}">
                <a16:creationId xmlns:a16="http://schemas.microsoft.com/office/drawing/2014/main" id="{239FC064-487C-9677-66DC-835CBF9C05D4}"/>
              </a:ext>
            </a:extLst>
          </p:cNvPr>
          <p:cNvSpPr/>
          <p:nvPr/>
        </p:nvSpPr>
        <p:spPr>
          <a:xfrm>
            <a:off x="6104287" y="3798758"/>
            <a:ext cx="5107265"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Top Corners Rounded 4">
            <a:extLst>
              <a:ext uri="{FF2B5EF4-FFF2-40B4-BE49-F238E27FC236}">
                <a16:creationId xmlns:a16="http://schemas.microsoft.com/office/drawing/2014/main" id="{B30848E9-B655-A863-CC93-84E0DE00AAE2}"/>
              </a:ext>
            </a:extLst>
          </p:cNvPr>
          <p:cNvSpPr/>
          <p:nvPr/>
        </p:nvSpPr>
        <p:spPr>
          <a:xfrm rot="10800000">
            <a:off x="6104274" y="4162206"/>
            <a:ext cx="5107266" cy="2516073"/>
          </a:xfrm>
          <a:prstGeom prst="round2SameRect">
            <a:avLst>
              <a:gd name="adj1" fmla="val 2630"/>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
            <a:extLst>
              <a:ext uri="{FF2B5EF4-FFF2-40B4-BE49-F238E27FC236}">
                <a16:creationId xmlns:a16="http://schemas.microsoft.com/office/drawing/2014/main" id="{5F2BD138-43EB-6EDD-0086-5274D056F3D6}"/>
              </a:ext>
            </a:extLst>
          </p:cNvPr>
          <p:cNvSpPr>
            <a:spLocks noChangeArrowheads="1"/>
          </p:cNvSpPr>
          <p:nvPr/>
        </p:nvSpPr>
        <p:spPr bwMode="auto">
          <a:xfrm>
            <a:off x="6221244" y="3860314"/>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2" name="Rectangle 5">
            <a:extLst>
              <a:ext uri="{FF2B5EF4-FFF2-40B4-BE49-F238E27FC236}">
                <a16:creationId xmlns:a16="http://schemas.microsoft.com/office/drawing/2014/main" id="{B43702CF-999E-E2DC-6156-AC7034D3DABB}"/>
              </a:ext>
            </a:extLst>
          </p:cNvPr>
          <p:cNvSpPr>
            <a:spLocks noChangeArrowheads="1"/>
          </p:cNvSpPr>
          <p:nvPr/>
        </p:nvSpPr>
        <p:spPr bwMode="auto">
          <a:xfrm>
            <a:off x="6146358" y="4162207"/>
            <a:ext cx="4765347" cy="25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it('loads and displays data', async () =&gt;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axiosMock.get.mockResolvedValueOnce</a:t>
            </a:r>
            <a:r>
              <a:rPr lang="en-GB" altLang="en-US" sz="1050" dirty="0">
                <a:latin typeface="Courier New" panose="02070309020205020404" pitchFamily="49" charset="0"/>
                <a:cs typeface="Courier New" panose="02070309020205020404" pitchFamily="49" charset="0"/>
              </a:rPr>
              <a:t>({ data: [{ id: 1, name: 'Hugh Mann' }]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 </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getByText</a:t>
            </a:r>
            <a:r>
              <a:rPr lang="en-GB" altLang="en-US" sz="1050" dirty="0">
                <a:latin typeface="Courier New" panose="02070309020205020404" pitchFamily="49" charset="0"/>
                <a:cs typeface="Courier New" panose="02070309020205020404" pitchFamily="49" charset="0"/>
              </a:rPr>
              <a:t> } = render(&lt;</a:t>
            </a:r>
            <a:r>
              <a:rPr lang="en-GB" altLang="en-US" sz="1050" dirty="0" err="1">
                <a:latin typeface="Courier New" panose="02070309020205020404" pitchFamily="49" charset="0"/>
                <a:cs typeface="Courier New" panose="02070309020205020404" pitchFamily="49" charset="0"/>
              </a:rPr>
              <a:t>AsyncComponent</a:t>
            </a:r>
            <a:r>
              <a:rPr lang="en-GB" altLang="en-US" sz="1050" dirty="0">
                <a:latin typeface="Courier New" panose="02070309020205020404" pitchFamily="49" charset="0"/>
                <a:cs typeface="Courier New" panose="02070309020205020404" pitchFamily="49" charset="0"/>
              </a:rPr>
              <a:t> /&gt;);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expect(</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('loading')).</a:t>
            </a:r>
            <a:r>
              <a:rPr lang="en-GB" altLang="en-US" sz="1050" dirty="0" err="1">
                <a:latin typeface="Courier New" panose="02070309020205020404" pitchFamily="49" charset="0"/>
                <a:cs typeface="Courier New" panose="02070309020205020404" pitchFamily="49" charset="0"/>
              </a:rPr>
              <a:t>toBeInTheDocument</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await </a:t>
            </a:r>
            <a:r>
              <a:rPr lang="en-GB" altLang="en-US" sz="1050" dirty="0" err="1">
                <a:latin typeface="Courier New" panose="02070309020205020404" pitchFamily="49" charset="0"/>
                <a:cs typeface="Courier New" panose="02070309020205020404" pitchFamily="49" charset="0"/>
              </a:rPr>
              <a:t>waitFor</a:t>
            </a:r>
            <a:r>
              <a:rPr lang="en-GB" altLang="en-US" sz="1050" dirty="0">
                <a:latin typeface="Courier New" panose="02070309020205020404" pitchFamily="49" charset="0"/>
                <a:cs typeface="Courier New" panose="02070309020205020404" pitchFamily="49" charset="0"/>
              </a:rPr>
              <a:t>(() =&gt; expect(</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('resolved')).</a:t>
            </a:r>
            <a:r>
              <a:rPr lang="en-GB" altLang="en-US" sz="1050" dirty="0" err="1">
                <a:latin typeface="Courier New" panose="02070309020205020404" pitchFamily="49" charset="0"/>
                <a:cs typeface="Courier New" panose="02070309020205020404" pitchFamily="49" charset="0"/>
              </a:rPr>
              <a:t>toBeInTheDocument</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expect(</a:t>
            </a:r>
            <a:r>
              <a:rPr lang="en-GB" altLang="en-US" sz="1050" dirty="0" err="1">
                <a:latin typeface="Courier New" panose="02070309020205020404" pitchFamily="49" charset="0"/>
                <a:cs typeface="Courier New" panose="02070309020205020404" pitchFamily="49" charset="0"/>
              </a:rPr>
              <a:t>getByText</a:t>
            </a:r>
            <a:r>
              <a:rPr lang="en-GB" altLang="en-US" sz="1050" dirty="0">
                <a:latin typeface="Courier New" panose="02070309020205020404" pitchFamily="49" charset="0"/>
                <a:cs typeface="Courier New" panose="02070309020205020404" pitchFamily="49" charset="0"/>
              </a:rPr>
              <a:t>('Hugh Mann')).</a:t>
            </a:r>
            <a:r>
              <a:rPr lang="en-GB" altLang="en-US" sz="1050" dirty="0" err="1">
                <a:latin typeface="Courier New" panose="02070309020205020404" pitchFamily="49" charset="0"/>
                <a:cs typeface="Courier New" panose="02070309020205020404" pitchFamily="49" charset="0"/>
              </a:rPr>
              <a:t>toBeInTheDocument</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expect(</a:t>
            </a:r>
            <a:r>
              <a:rPr lang="en-GB" altLang="en-US" sz="1050" dirty="0" err="1">
                <a:latin typeface="Courier New" panose="02070309020205020404" pitchFamily="49" charset="0"/>
                <a:cs typeface="Courier New" panose="02070309020205020404" pitchFamily="49" charset="0"/>
              </a:rPr>
              <a:t>axiosMock.get</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toHaveBeenCalledTimes</a:t>
            </a:r>
            <a:r>
              <a:rPr lang="en-GB" altLang="en-US" sz="1050" dirty="0">
                <a:latin typeface="Courier New" panose="02070309020205020404" pitchFamily="49" charset="0"/>
                <a:cs typeface="Courier New" panose="02070309020205020404" pitchFamily="49" charset="0"/>
              </a:rPr>
              <a:t>(1);</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21197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C3B-FE9B-CC3C-9C0C-2D3534D6CF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43831-F7E8-3077-A7C2-AFED9310DC48}"/>
              </a:ext>
            </a:extLst>
          </p:cNvPr>
          <p:cNvSpPr>
            <a:spLocks noGrp="1"/>
          </p:cNvSpPr>
          <p:nvPr>
            <p:ph type="title"/>
          </p:nvPr>
        </p:nvSpPr>
        <p:spPr>
          <a:xfrm>
            <a:off x="810000" y="447188"/>
            <a:ext cx="10571998" cy="970450"/>
          </a:xfrm>
        </p:spPr>
        <p:txBody>
          <a:bodyPr>
            <a:noAutofit/>
          </a:bodyPr>
          <a:lstStyle/>
          <a:p>
            <a:r>
              <a:rPr lang="en-GB" sz="3200" dirty="0"/>
              <a:t>Detailed process for testing components handling asynchronous data and errors. – Step 5</a:t>
            </a:r>
          </a:p>
        </p:txBody>
      </p:sp>
      <p:sp>
        <p:nvSpPr>
          <p:cNvPr id="9" name="Content Placeholder 2">
            <a:extLst>
              <a:ext uri="{FF2B5EF4-FFF2-40B4-BE49-F238E27FC236}">
                <a16:creationId xmlns:a16="http://schemas.microsoft.com/office/drawing/2014/main" id="{F32ECCE1-D5B0-178C-65ED-9BD00E966090}"/>
              </a:ext>
            </a:extLst>
          </p:cNvPr>
          <p:cNvSpPr txBox="1">
            <a:spLocks/>
          </p:cNvSpPr>
          <p:nvPr/>
        </p:nvSpPr>
        <p:spPr>
          <a:xfrm>
            <a:off x="910727" y="2217810"/>
            <a:ext cx="10471262" cy="1376289"/>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Testing for errors when using the </a:t>
            </a:r>
            <a:r>
              <a:rPr lang="en-GB" dirty="0" err="1"/>
              <a:t>axios</a:t>
            </a:r>
            <a:r>
              <a:rPr lang="en-GB" dirty="0"/>
              <a:t> get function and rejecting the promise with particular data.</a:t>
            </a:r>
          </a:p>
          <a:p>
            <a:r>
              <a:rPr lang="en-GB" dirty="0"/>
              <a:t>For a network error this is done with a simple error object.</a:t>
            </a:r>
          </a:p>
          <a:p>
            <a:r>
              <a:rPr lang="en-GB" dirty="0"/>
              <a:t>Check that it has the same text content as rendered in the component.</a:t>
            </a:r>
          </a:p>
        </p:txBody>
      </p:sp>
      <p:sp>
        <p:nvSpPr>
          <p:cNvPr id="6" name="Rectangle: Top Corners Rounded 5">
            <a:extLst>
              <a:ext uri="{FF2B5EF4-FFF2-40B4-BE49-F238E27FC236}">
                <a16:creationId xmlns:a16="http://schemas.microsoft.com/office/drawing/2014/main" id="{BAACA877-1FB1-77F1-4E62-851E065AB48F}"/>
              </a:ext>
            </a:extLst>
          </p:cNvPr>
          <p:cNvSpPr/>
          <p:nvPr/>
        </p:nvSpPr>
        <p:spPr>
          <a:xfrm>
            <a:off x="1039105" y="3780043"/>
            <a:ext cx="10086106"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D6257FE3-CCB1-C669-1F99-499FEB4FF81D}"/>
              </a:ext>
            </a:extLst>
          </p:cNvPr>
          <p:cNvSpPr/>
          <p:nvPr/>
        </p:nvSpPr>
        <p:spPr>
          <a:xfrm rot="10800000">
            <a:off x="1039092" y="4143492"/>
            <a:ext cx="10086108" cy="2092207"/>
          </a:xfrm>
          <a:prstGeom prst="round2SameRect">
            <a:avLst>
              <a:gd name="adj1" fmla="val 2821"/>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a:extLst>
              <a:ext uri="{FF2B5EF4-FFF2-40B4-BE49-F238E27FC236}">
                <a16:creationId xmlns:a16="http://schemas.microsoft.com/office/drawing/2014/main" id="{482BCC65-8DB6-08CE-23BA-C9CD95BD0ACD}"/>
              </a:ext>
            </a:extLst>
          </p:cNvPr>
          <p:cNvSpPr>
            <a:spLocks noChangeArrowheads="1"/>
          </p:cNvSpPr>
          <p:nvPr/>
        </p:nvSpPr>
        <p:spPr bwMode="auto">
          <a:xfrm>
            <a:off x="1156062" y="3841599"/>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0" name="Rectangle 5">
            <a:extLst>
              <a:ext uri="{FF2B5EF4-FFF2-40B4-BE49-F238E27FC236}">
                <a16:creationId xmlns:a16="http://schemas.microsoft.com/office/drawing/2014/main" id="{5C541527-B914-2B66-4572-541F694682FF}"/>
              </a:ext>
            </a:extLst>
          </p:cNvPr>
          <p:cNvSpPr>
            <a:spLocks noChangeArrowheads="1"/>
          </p:cNvSpPr>
          <p:nvPr/>
        </p:nvSpPr>
        <p:spPr bwMode="auto">
          <a:xfrm>
            <a:off x="1156062" y="4258557"/>
            <a:ext cx="9804038" cy="1869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it('displays a network error message when the promise rejects due to a network error', async () =&gt;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axiosMock.get.mockRejectedValue</a:t>
            </a:r>
            <a:r>
              <a:rPr lang="en-GB" altLang="en-US" sz="1050" dirty="0">
                <a:latin typeface="Courier New" panose="02070309020205020404" pitchFamily="49" charset="0"/>
                <a:cs typeface="Courier New" panose="02070309020205020404" pitchFamily="49" charset="0"/>
              </a:rPr>
              <a:t>(new Error('Network Error'));</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 </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 } = render(&lt;</a:t>
            </a:r>
            <a:r>
              <a:rPr lang="en-GB" altLang="en-US" sz="1050" dirty="0" err="1">
                <a:latin typeface="Courier New" panose="02070309020205020404" pitchFamily="49" charset="0"/>
                <a:cs typeface="Courier New" panose="02070309020205020404" pitchFamily="49" charset="0"/>
              </a:rPr>
              <a:t>AsyncComponent</a:t>
            </a:r>
            <a:r>
              <a:rPr lang="en-GB" altLang="en-US" sz="1050" dirty="0">
                <a:latin typeface="Courier New" panose="02070309020205020404" pitchFamily="49" charset="0"/>
                <a:cs typeface="Courier New" panose="02070309020205020404" pitchFamily="49" charset="0"/>
              </a:rPr>
              <a:t> /&gt;);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expect(</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('loading')).</a:t>
            </a:r>
            <a:r>
              <a:rPr lang="en-GB" altLang="en-US" sz="1050" dirty="0" err="1">
                <a:latin typeface="Courier New" panose="02070309020205020404" pitchFamily="49" charset="0"/>
                <a:cs typeface="Courier New" panose="02070309020205020404" pitchFamily="49" charset="0"/>
              </a:rPr>
              <a:t>toBeInTheDocument</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await </a:t>
            </a:r>
            <a:r>
              <a:rPr lang="en-GB" altLang="en-US" sz="1050" dirty="0" err="1">
                <a:latin typeface="Courier New" panose="02070309020205020404" pitchFamily="49" charset="0"/>
                <a:cs typeface="Courier New" panose="02070309020205020404" pitchFamily="49" charset="0"/>
              </a:rPr>
              <a:t>waitFor</a:t>
            </a:r>
            <a:r>
              <a:rPr lang="en-GB" altLang="en-US" sz="1050" dirty="0">
                <a:latin typeface="Courier New" panose="02070309020205020404" pitchFamily="49" charset="0"/>
                <a:cs typeface="Courier New" panose="02070309020205020404" pitchFamily="49" charset="0"/>
              </a:rPr>
              <a:t>(() =&gt; expect(</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networkError</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toBeInTheDocument</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expect(</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networkError</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toHaveTextContent</a:t>
            </a:r>
            <a:r>
              <a:rPr lang="en-GB" altLang="en-US" sz="1050" dirty="0">
                <a:latin typeface="Courier New" panose="02070309020205020404" pitchFamily="49" charset="0"/>
                <a:cs typeface="Courier New" panose="02070309020205020404" pitchFamily="49" charset="0"/>
              </a:rPr>
              <a:t>('There was a Network Error');</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64321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B55FE-3284-C2D0-0463-EED5C3A6F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F94CE4-7798-8893-C070-3391D1306F8B}"/>
              </a:ext>
            </a:extLst>
          </p:cNvPr>
          <p:cNvSpPr>
            <a:spLocks noGrp="1"/>
          </p:cNvSpPr>
          <p:nvPr>
            <p:ph type="title"/>
          </p:nvPr>
        </p:nvSpPr>
        <p:spPr>
          <a:xfrm>
            <a:off x="810000" y="447188"/>
            <a:ext cx="10571998" cy="970450"/>
          </a:xfrm>
        </p:spPr>
        <p:txBody>
          <a:bodyPr>
            <a:noAutofit/>
          </a:bodyPr>
          <a:lstStyle/>
          <a:p>
            <a:r>
              <a:rPr lang="en-GB" sz="3200" dirty="0"/>
              <a:t>Detailed process for testing components handling asynchronous data and errors. – Step 6</a:t>
            </a:r>
          </a:p>
        </p:txBody>
      </p:sp>
      <p:sp>
        <p:nvSpPr>
          <p:cNvPr id="9" name="Content Placeholder 2">
            <a:extLst>
              <a:ext uri="{FF2B5EF4-FFF2-40B4-BE49-F238E27FC236}">
                <a16:creationId xmlns:a16="http://schemas.microsoft.com/office/drawing/2014/main" id="{F7D64696-CB37-95AA-D309-CBD8AED453A7}"/>
              </a:ext>
            </a:extLst>
          </p:cNvPr>
          <p:cNvSpPr txBox="1">
            <a:spLocks/>
          </p:cNvSpPr>
          <p:nvPr/>
        </p:nvSpPr>
        <p:spPr>
          <a:xfrm>
            <a:off x="910727" y="2230510"/>
            <a:ext cx="10471262" cy="129358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For the response errors create an error object that contains a response object with keys of status and status text and use this in the promise rejection.</a:t>
            </a:r>
          </a:p>
          <a:p>
            <a:r>
              <a:rPr lang="en-GB" dirty="0"/>
              <a:t>Check for element with test id of </a:t>
            </a:r>
            <a:r>
              <a:rPr lang="en-GB" dirty="0" err="1"/>
              <a:t>responseError</a:t>
            </a:r>
            <a:r>
              <a:rPr lang="en-GB" dirty="0"/>
              <a:t> then assert the message is displayed. </a:t>
            </a:r>
          </a:p>
          <a:p>
            <a:endParaRPr lang="en-GB" dirty="0"/>
          </a:p>
        </p:txBody>
      </p:sp>
      <p:sp>
        <p:nvSpPr>
          <p:cNvPr id="6" name="Rectangle: Top Corners Rounded 5">
            <a:extLst>
              <a:ext uri="{FF2B5EF4-FFF2-40B4-BE49-F238E27FC236}">
                <a16:creationId xmlns:a16="http://schemas.microsoft.com/office/drawing/2014/main" id="{3EE08320-977C-FA00-FDE1-7004A5EEF33E}"/>
              </a:ext>
            </a:extLst>
          </p:cNvPr>
          <p:cNvSpPr/>
          <p:nvPr/>
        </p:nvSpPr>
        <p:spPr>
          <a:xfrm>
            <a:off x="1039105" y="3183143"/>
            <a:ext cx="10086106"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909D6BEF-ACCE-A587-1CD8-6971535CE1C5}"/>
              </a:ext>
            </a:extLst>
          </p:cNvPr>
          <p:cNvSpPr/>
          <p:nvPr/>
        </p:nvSpPr>
        <p:spPr>
          <a:xfrm rot="10800000">
            <a:off x="1039092" y="3546589"/>
            <a:ext cx="10086108" cy="3029115"/>
          </a:xfrm>
          <a:prstGeom prst="round2SameRect">
            <a:avLst>
              <a:gd name="adj1" fmla="val 1982"/>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a:extLst>
              <a:ext uri="{FF2B5EF4-FFF2-40B4-BE49-F238E27FC236}">
                <a16:creationId xmlns:a16="http://schemas.microsoft.com/office/drawing/2014/main" id="{F50C805F-DCE0-D42E-937F-EA612F28436D}"/>
              </a:ext>
            </a:extLst>
          </p:cNvPr>
          <p:cNvSpPr>
            <a:spLocks noChangeArrowheads="1"/>
          </p:cNvSpPr>
          <p:nvPr/>
        </p:nvSpPr>
        <p:spPr bwMode="auto">
          <a:xfrm>
            <a:off x="1156062" y="3244699"/>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10" name="Rectangle 5">
            <a:extLst>
              <a:ext uri="{FF2B5EF4-FFF2-40B4-BE49-F238E27FC236}">
                <a16:creationId xmlns:a16="http://schemas.microsoft.com/office/drawing/2014/main" id="{1C6B054E-2384-6CB9-2D7C-79D7D1C82B00}"/>
              </a:ext>
            </a:extLst>
          </p:cNvPr>
          <p:cNvSpPr>
            <a:spLocks noChangeArrowheads="1"/>
          </p:cNvSpPr>
          <p:nvPr/>
        </p:nvSpPr>
        <p:spPr bwMode="auto">
          <a:xfrm>
            <a:off x="1156062" y="3574884"/>
            <a:ext cx="9804038"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it('displays a 404 error when the promise rejects with a response status of 404', async () =&gt;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axiosMock.get.mockRejectedValue</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response: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status: 404,</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statusText</a:t>
            </a:r>
            <a:r>
              <a:rPr lang="en-GB" altLang="en-US" sz="1050" dirty="0">
                <a:latin typeface="Courier New" panose="02070309020205020404" pitchFamily="49" charset="0"/>
                <a:cs typeface="Courier New" panose="02070309020205020404" pitchFamily="49" charset="0"/>
              </a:rPr>
              <a:t>: 'Not Found',</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 </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 } = render(&lt;</a:t>
            </a:r>
            <a:r>
              <a:rPr lang="en-GB" altLang="en-US" sz="1050" dirty="0" err="1">
                <a:latin typeface="Courier New" panose="02070309020205020404" pitchFamily="49" charset="0"/>
                <a:cs typeface="Courier New" panose="02070309020205020404" pitchFamily="49" charset="0"/>
              </a:rPr>
              <a:t>AsyncComponent</a:t>
            </a:r>
            <a:r>
              <a:rPr lang="en-GB" altLang="en-US" sz="1050" dirty="0">
                <a:latin typeface="Courier New" panose="02070309020205020404" pitchFamily="49" charset="0"/>
                <a:cs typeface="Courier New" panose="02070309020205020404" pitchFamily="49" charset="0"/>
              </a:rPr>
              <a:t> /&gt;);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expect(</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('loading')).</a:t>
            </a:r>
            <a:r>
              <a:rPr lang="en-GB" altLang="en-US" sz="1050" dirty="0" err="1">
                <a:latin typeface="Courier New" panose="02070309020205020404" pitchFamily="49" charset="0"/>
                <a:cs typeface="Courier New" panose="02070309020205020404" pitchFamily="49" charset="0"/>
              </a:rPr>
              <a:t>toBeInTheDocument</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await </a:t>
            </a:r>
            <a:r>
              <a:rPr lang="en-GB" altLang="en-US" sz="1050" dirty="0" err="1">
                <a:latin typeface="Courier New" panose="02070309020205020404" pitchFamily="49" charset="0"/>
                <a:cs typeface="Courier New" panose="02070309020205020404" pitchFamily="49" charset="0"/>
              </a:rPr>
              <a:t>waitFor</a:t>
            </a:r>
            <a:r>
              <a:rPr lang="en-GB" altLang="en-US" sz="1050" dirty="0">
                <a:latin typeface="Courier New" panose="02070309020205020404" pitchFamily="49" charset="0"/>
                <a:cs typeface="Courier New" panose="02070309020205020404" pitchFamily="49" charset="0"/>
              </a:rPr>
              <a:t>(() =&gt; expect(</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responseError</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toBeInTheDocument</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expect(</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responseError</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toHaveTextContent</a:t>
            </a:r>
            <a:r>
              <a:rPr lang="en-GB" altLang="en-US" sz="1050" dirty="0">
                <a:latin typeface="Courier New" panose="02070309020205020404" pitchFamily="49" charset="0"/>
                <a:cs typeface="Courier New" panose="02070309020205020404" pitchFamily="49" charset="0"/>
              </a:rPr>
              <a:t>('404: Not Found');</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09541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038DFC57-D07F-C20C-A84B-49BD5B7D4BB6}"/>
              </a:ext>
            </a:extLst>
          </p:cNvPr>
          <p:cNvSpPr>
            <a:spLocks noGrp="1"/>
          </p:cNvSpPr>
          <p:nvPr>
            <p:ph type="title"/>
          </p:nvPr>
        </p:nvSpPr>
        <p:spPr>
          <a:xfrm>
            <a:off x="451515" y="1734857"/>
            <a:ext cx="3765483" cy="3388287"/>
          </a:xfrm>
        </p:spPr>
        <p:txBody>
          <a:bodyPr anchor="ctr">
            <a:normAutofit/>
          </a:bodyPr>
          <a:lstStyle/>
          <a:p>
            <a:r>
              <a:rPr lang="en-US" dirty="0"/>
              <a:t>Part 11 – Testing Components with Routing</a:t>
            </a:r>
            <a:endParaRPr lang="en-GB" dirty="0"/>
          </a:p>
        </p:txBody>
      </p:sp>
      <p:sp>
        <p:nvSpPr>
          <p:cNvPr id="3" name="Content Placeholder 2">
            <a:extLst>
              <a:ext uri="{FF2B5EF4-FFF2-40B4-BE49-F238E27FC236}">
                <a16:creationId xmlns:a16="http://schemas.microsoft.com/office/drawing/2014/main" id="{FA769E25-4B0A-6175-A144-9968CEDF47A3}"/>
              </a:ext>
            </a:extLst>
          </p:cNvPr>
          <p:cNvSpPr>
            <a:spLocks noGrp="1"/>
          </p:cNvSpPr>
          <p:nvPr>
            <p:ph idx="1"/>
          </p:nvPr>
        </p:nvSpPr>
        <p:spPr>
          <a:xfrm>
            <a:off x="6008068" y="978993"/>
            <a:ext cx="5365218" cy="4900014"/>
          </a:xfrm>
          <a:effectLst/>
        </p:spPr>
        <p:txBody>
          <a:bodyPr>
            <a:normAutofit/>
          </a:bodyPr>
          <a:lstStyle/>
          <a:p>
            <a:pPr>
              <a:buFont typeface="Arial" panose="020B0604020202020204" pitchFamily="34" charset="0"/>
              <a:buChar char="•"/>
            </a:pPr>
            <a:r>
              <a:rPr lang="en-GB" sz="1600" dirty="0"/>
              <a:t>Routing components tested by wrapping in a </a:t>
            </a:r>
            <a:r>
              <a:rPr lang="en-GB" sz="1600" i="1" dirty="0" err="1"/>
              <a:t>MemoryRouter</a:t>
            </a:r>
            <a:r>
              <a:rPr lang="en-GB" sz="1600" dirty="0"/>
              <a:t> for isolation.</a:t>
            </a:r>
          </a:p>
          <a:p>
            <a:pPr>
              <a:buFont typeface="Arial" panose="020B0604020202020204" pitchFamily="34" charset="0"/>
              <a:buChar char="•"/>
            </a:pPr>
            <a:r>
              <a:rPr lang="en-GB" sz="1600" dirty="0"/>
              <a:t>Explanation of testing components that use router components without needing mocks or stubs.</a:t>
            </a:r>
          </a:p>
          <a:p>
            <a:pPr>
              <a:buFont typeface="Arial" panose="020B0604020202020204" pitchFamily="34" charset="0"/>
              <a:buChar char="•"/>
            </a:pPr>
            <a:r>
              <a:rPr lang="en-GB" sz="1600" dirty="0"/>
              <a:t>Example of wrapping component in </a:t>
            </a:r>
            <a:r>
              <a:rPr lang="en-GB" sz="1600" i="1" dirty="0" err="1"/>
              <a:t>MemoryRouter</a:t>
            </a:r>
            <a:r>
              <a:rPr lang="en-GB" sz="1600" dirty="0"/>
              <a:t> during testing.</a:t>
            </a:r>
          </a:p>
        </p:txBody>
      </p:sp>
    </p:spTree>
    <p:extLst>
      <p:ext uri="{BB962C8B-B14F-4D97-AF65-F5344CB8AC3E}">
        <p14:creationId xmlns:p14="http://schemas.microsoft.com/office/powerpoint/2010/main" val="3373585961"/>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F8A1F-E2BD-18AB-191E-04A85DD80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D1FC3-62B5-4B6C-F0AF-4D620897B689}"/>
              </a:ext>
            </a:extLst>
          </p:cNvPr>
          <p:cNvSpPr>
            <a:spLocks noGrp="1"/>
          </p:cNvSpPr>
          <p:nvPr>
            <p:ph type="title"/>
          </p:nvPr>
        </p:nvSpPr>
        <p:spPr>
          <a:xfrm>
            <a:off x="810000" y="447188"/>
            <a:ext cx="10571998" cy="970450"/>
          </a:xfrm>
        </p:spPr>
        <p:txBody>
          <a:bodyPr>
            <a:noAutofit/>
          </a:bodyPr>
          <a:lstStyle/>
          <a:p>
            <a:r>
              <a:rPr lang="en-GB" sz="3100" b="1"/>
              <a:t>Routing components tested by wrapping in a MemoryRouter for isolation.</a:t>
            </a:r>
            <a:endParaRPr lang="en-GB" sz="3100" b="1" dirty="0"/>
          </a:p>
        </p:txBody>
      </p:sp>
      <p:sp>
        <p:nvSpPr>
          <p:cNvPr id="3" name="Content Placeholder 2">
            <a:extLst>
              <a:ext uri="{FF2B5EF4-FFF2-40B4-BE49-F238E27FC236}">
                <a16:creationId xmlns:a16="http://schemas.microsoft.com/office/drawing/2014/main" id="{32E5FE2E-582A-21F7-DA24-B9D03028958C}"/>
              </a:ext>
            </a:extLst>
          </p:cNvPr>
          <p:cNvSpPr>
            <a:spLocks noGrp="1"/>
          </p:cNvSpPr>
          <p:nvPr>
            <p:ph idx="1"/>
          </p:nvPr>
        </p:nvSpPr>
        <p:spPr>
          <a:xfrm>
            <a:off x="996991" y="2628900"/>
            <a:ext cx="10663462" cy="728753"/>
          </a:xfrm>
        </p:spPr>
        <p:txBody>
          <a:bodyPr>
            <a:normAutofit lnSpcReduction="10000"/>
          </a:bodyPr>
          <a:lstStyle/>
          <a:p>
            <a:r>
              <a:rPr lang="en-GB" dirty="0"/>
              <a:t>Explain the use of `</a:t>
            </a:r>
            <a:r>
              <a:rPr lang="en-GB" dirty="0" err="1"/>
              <a:t>MemoryRouter</a:t>
            </a:r>
            <a:r>
              <a:rPr lang="en-GB" dirty="0"/>
              <a:t>` for testing components that interact with routing.</a:t>
            </a:r>
          </a:p>
          <a:p>
            <a:r>
              <a:rPr lang="en-GB" dirty="0"/>
              <a:t>Discuss how to test navigational changes without affecting the global router state.</a:t>
            </a:r>
          </a:p>
        </p:txBody>
      </p:sp>
      <p:sp>
        <p:nvSpPr>
          <p:cNvPr id="9" name="Content Placeholder 2">
            <a:extLst>
              <a:ext uri="{FF2B5EF4-FFF2-40B4-BE49-F238E27FC236}">
                <a16:creationId xmlns:a16="http://schemas.microsoft.com/office/drawing/2014/main" id="{577D25D2-F36A-55AE-A17A-FD01FBEA3C15}"/>
              </a:ext>
            </a:extLst>
          </p:cNvPr>
          <p:cNvSpPr txBox="1">
            <a:spLocks/>
          </p:cNvSpPr>
          <p:nvPr/>
        </p:nvSpPr>
        <p:spPr>
          <a:xfrm>
            <a:off x="996990" y="3581400"/>
            <a:ext cx="10179009" cy="252730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Testing components that interact with React Router's features often requires isolating them from the global router state to ensure tests run in a predictable environment. </a:t>
            </a:r>
            <a:r>
              <a:rPr lang="en-GB" dirty="0" err="1"/>
              <a:t>MemoryRouter</a:t>
            </a:r>
            <a:r>
              <a:rPr lang="en-GB" dirty="0"/>
              <a:t>, a component provided by React Router, is used for this purpose in testing scenarios. It simulates a router environment without affecting the browser's URL, allowing components that rely on routing context (like those using </a:t>
            </a:r>
            <a:r>
              <a:rPr lang="en-GB" dirty="0" err="1"/>
              <a:t>useHistory</a:t>
            </a:r>
            <a:r>
              <a:rPr lang="en-GB" dirty="0"/>
              <a:t>, </a:t>
            </a:r>
            <a:r>
              <a:rPr lang="en-GB" dirty="0" err="1"/>
              <a:t>useLocation</a:t>
            </a:r>
            <a:r>
              <a:rPr lang="en-GB" dirty="0"/>
              <a:t>, or </a:t>
            </a:r>
            <a:r>
              <a:rPr lang="en-GB" dirty="0" err="1"/>
              <a:t>useParams</a:t>
            </a:r>
            <a:r>
              <a:rPr lang="en-GB" dirty="0"/>
              <a:t> hooks) to be tested in isolation. This setup is crucial for verifying navigational changes initiated by the component, such as link navigation or programmatic redirects, without the need for mocks or affecting the global router state.</a:t>
            </a:r>
          </a:p>
        </p:txBody>
      </p:sp>
    </p:spTree>
    <p:extLst>
      <p:ext uri="{BB962C8B-B14F-4D97-AF65-F5344CB8AC3E}">
        <p14:creationId xmlns:p14="http://schemas.microsoft.com/office/powerpoint/2010/main" val="6345456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F4A23-34D0-EB0C-A94C-4F6F0D02B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B1AEE-4CE1-6FCB-9E81-1075DC85DEB6}"/>
              </a:ext>
            </a:extLst>
          </p:cNvPr>
          <p:cNvSpPr>
            <a:spLocks noGrp="1"/>
          </p:cNvSpPr>
          <p:nvPr>
            <p:ph type="title"/>
          </p:nvPr>
        </p:nvSpPr>
        <p:spPr>
          <a:xfrm>
            <a:off x="810000" y="447188"/>
            <a:ext cx="10571998" cy="970450"/>
          </a:xfrm>
        </p:spPr>
        <p:txBody>
          <a:bodyPr>
            <a:noAutofit/>
          </a:bodyPr>
          <a:lstStyle/>
          <a:p>
            <a:r>
              <a:rPr lang="en-GB" sz="3100" b="1"/>
              <a:t>Explanation of testing components that use router components without needing mocks or stubs.</a:t>
            </a:r>
            <a:endParaRPr lang="en-GB" sz="3100" b="1" dirty="0"/>
          </a:p>
        </p:txBody>
      </p:sp>
      <p:sp>
        <p:nvSpPr>
          <p:cNvPr id="3" name="Content Placeholder 2">
            <a:extLst>
              <a:ext uri="{FF2B5EF4-FFF2-40B4-BE49-F238E27FC236}">
                <a16:creationId xmlns:a16="http://schemas.microsoft.com/office/drawing/2014/main" id="{F4AB6696-8A40-050E-978E-A6AD4E14219B}"/>
              </a:ext>
            </a:extLst>
          </p:cNvPr>
          <p:cNvSpPr>
            <a:spLocks noGrp="1"/>
          </p:cNvSpPr>
          <p:nvPr>
            <p:ph idx="1"/>
          </p:nvPr>
        </p:nvSpPr>
        <p:spPr>
          <a:xfrm>
            <a:off x="996991" y="2286000"/>
            <a:ext cx="10663462" cy="970450"/>
          </a:xfrm>
        </p:spPr>
        <p:txBody>
          <a:bodyPr>
            <a:normAutofit lnSpcReduction="10000"/>
          </a:bodyPr>
          <a:lstStyle/>
          <a:p>
            <a:r>
              <a:rPr lang="en-GB" dirty="0"/>
              <a:t>Detail approaches for testing components that include `&lt;Link&gt;`, `&lt;Route&gt;`, and other routing components.</a:t>
            </a:r>
          </a:p>
          <a:p>
            <a:r>
              <a:rPr lang="en-GB" dirty="0"/>
              <a:t>Discuss the importance of context providers in testing routing-related behaviour.</a:t>
            </a:r>
          </a:p>
        </p:txBody>
      </p:sp>
      <p:sp>
        <p:nvSpPr>
          <p:cNvPr id="9" name="Content Placeholder 2">
            <a:extLst>
              <a:ext uri="{FF2B5EF4-FFF2-40B4-BE49-F238E27FC236}">
                <a16:creationId xmlns:a16="http://schemas.microsoft.com/office/drawing/2014/main" id="{907BEDED-002D-EDEE-0504-2DCD936E5E45}"/>
              </a:ext>
            </a:extLst>
          </p:cNvPr>
          <p:cNvSpPr txBox="1">
            <a:spLocks/>
          </p:cNvSpPr>
          <p:nvPr/>
        </p:nvSpPr>
        <p:spPr>
          <a:xfrm>
            <a:off x="996990" y="3124201"/>
            <a:ext cx="10663461" cy="350520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Testing React components that utilize router components such as &lt;Link&gt;, &lt;Route&gt;, or &lt;Switch&gt; from React Router does not typically require the use of mocks or stubs. Instead, these components can be tested within the context of a </a:t>
            </a:r>
            <a:r>
              <a:rPr lang="en-GB" dirty="0" err="1"/>
              <a:t>MemoryRouter</a:t>
            </a:r>
            <a:r>
              <a:rPr lang="en-GB" dirty="0"/>
              <a:t> to provide the necessary routing context. By rendering the components within </a:t>
            </a:r>
            <a:r>
              <a:rPr lang="en-GB" dirty="0" err="1"/>
              <a:t>MemoryRouter</a:t>
            </a:r>
            <a:r>
              <a:rPr lang="en-GB" dirty="0"/>
              <a:t>, tests can accurately simulate user interactions with routing elements in the component and observe the resulting behaviour or changes in the application's UI. This approach is essential for ensuring that components correctly integrate with React Router's features, such as navigating to different paths or rendering specific components based on the current route. Additionally, the use of context providers like </a:t>
            </a:r>
            <a:r>
              <a:rPr lang="en-GB" dirty="0" err="1"/>
              <a:t>MemoryRouter</a:t>
            </a:r>
            <a:r>
              <a:rPr lang="en-GB" dirty="0"/>
              <a:t> underscores the importance of providing the necessary context for routing-related behaviour, enabling a more realistic simulation of user interactions with routing elements in the application.</a:t>
            </a:r>
          </a:p>
        </p:txBody>
      </p:sp>
    </p:spTree>
    <p:extLst>
      <p:ext uri="{BB962C8B-B14F-4D97-AF65-F5344CB8AC3E}">
        <p14:creationId xmlns:p14="http://schemas.microsoft.com/office/powerpoint/2010/main" val="8317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35465-00C2-853B-7BFB-10F0C38306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D98E3-3533-50B3-CBAA-66FB62D0A376}"/>
              </a:ext>
            </a:extLst>
          </p:cNvPr>
          <p:cNvSpPr>
            <a:spLocks noGrp="1"/>
          </p:cNvSpPr>
          <p:nvPr>
            <p:ph type="title"/>
          </p:nvPr>
        </p:nvSpPr>
        <p:spPr>
          <a:xfrm>
            <a:off x="810000" y="447188"/>
            <a:ext cx="10571998" cy="970450"/>
          </a:xfrm>
        </p:spPr>
        <p:txBody>
          <a:bodyPr>
            <a:noAutofit/>
          </a:bodyPr>
          <a:lstStyle/>
          <a:p>
            <a:r>
              <a:rPr lang="en-GB" sz="3100" b="1" dirty="0"/>
              <a:t>Details on mocking and spying for testing functionality and component unitization.</a:t>
            </a:r>
          </a:p>
        </p:txBody>
      </p:sp>
      <p:sp>
        <p:nvSpPr>
          <p:cNvPr id="3" name="Content Placeholder 2">
            <a:extLst>
              <a:ext uri="{FF2B5EF4-FFF2-40B4-BE49-F238E27FC236}">
                <a16:creationId xmlns:a16="http://schemas.microsoft.com/office/drawing/2014/main" id="{DD5B0496-C06E-517B-8F7F-842155CDCCF7}"/>
              </a:ext>
            </a:extLst>
          </p:cNvPr>
          <p:cNvSpPr>
            <a:spLocks noGrp="1"/>
          </p:cNvSpPr>
          <p:nvPr>
            <p:ph idx="1"/>
          </p:nvPr>
        </p:nvSpPr>
        <p:spPr>
          <a:xfrm>
            <a:off x="818713" y="2413000"/>
            <a:ext cx="10563285" cy="1148907"/>
          </a:xfrm>
        </p:spPr>
        <p:txBody>
          <a:bodyPr>
            <a:normAutofit/>
          </a:bodyPr>
          <a:lstStyle/>
          <a:p>
            <a:r>
              <a:rPr lang="en-GB" sz="1600"/>
              <a:t>Explain mocking to isolate components by simulating behavior of dependencies.</a:t>
            </a:r>
          </a:p>
          <a:p>
            <a:r>
              <a:rPr lang="en-GB" sz="1600"/>
              <a:t>Discuss spying to track calls to functions and methods.</a:t>
            </a:r>
            <a:endParaRPr lang="en-GB" sz="1600" dirty="0"/>
          </a:p>
        </p:txBody>
      </p:sp>
      <p:sp>
        <p:nvSpPr>
          <p:cNvPr id="4" name="Content Placeholder 2">
            <a:extLst>
              <a:ext uri="{FF2B5EF4-FFF2-40B4-BE49-F238E27FC236}">
                <a16:creationId xmlns:a16="http://schemas.microsoft.com/office/drawing/2014/main" id="{065BE293-4514-DAF8-4420-B4F2299BDE4D}"/>
              </a:ext>
            </a:extLst>
          </p:cNvPr>
          <p:cNvSpPr txBox="1">
            <a:spLocks/>
          </p:cNvSpPr>
          <p:nvPr/>
        </p:nvSpPr>
        <p:spPr>
          <a:xfrm>
            <a:off x="818713" y="3576551"/>
            <a:ext cx="10563285" cy="240676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Mocking and spying are advanced techniques in testing that help isolate components by simulating the behavior of their dependencies. Mocking allows developers to replace complex, external interactions with simplified, controlled versions, facilitating the testing of components in isolation. Spying, on the other hand, enables tracking the calls to functions and methods, allowing developers to assert that certain actions took place. These techniques are invaluable for testing component interactions and functionality without relying on external systems or states.</a:t>
            </a:r>
            <a:endParaRPr lang="en-GB" dirty="0"/>
          </a:p>
        </p:txBody>
      </p:sp>
    </p:spTree>
    <p:extLst>
      <p:ext uri="{BB962C8B-B14F-4D97-AF65-F5344CB8AC3E}">
        <p14:creationId xmlns:p14="http://schemas.microsoft.com/office/powerpoint/2010/main" val="19088707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D9985-9257-6BCD-178C-F20998D82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D394B9-6ECC-DC0D-E734-077C457AA61C}"/>
              </a:ext>
            </a:extLst>
          </p:cNvPr>
          <p:cNvSpPr>
            <a:spLocks noGrp="1"/>
          </p:cNvSpPr>
          <p:nvPr>
            <p:ph type="title"/>
          </p:nvPr>
        </p:nvSpPr>
        <p:spPr>
          <a:xfrm>
            <a:off x="810000" y="447188"/>
            <a:ext cx="10571998" cy="970450"/>
          </a:xfrm>
        </p:spPr>
        <p:txBody>
          <a:bodyPr>
            <a:noAutofit/>
          </a:bodyPr>
          <a:lstStyle/>
          <a:p>
            <a:r>
              <a:rPr lang="en-GB" sz="3200" dirty="0"/>
              <a:t>Example of wrapping component in </a:t>
            </a:r>
            <a:r>
              <a:rPr lang="en-GB" sz="3200" i="1" dirty="0" err="1"/>
              <a:t>MemoryRouter</a:t>
            </a:r>
            <a:r>
              <a:rPr lang="en-GB" sz="3200" dirty="0"/>
              <a:t> during testing.</a:t>
            </a:r>
          </a:p>
        </p:txBody>
      </p:sp>
      <p:sp>
        <p:nvSpPr>
          <p:cNvPr id="4" name="Rectangle: Top Corners Rounded 3">
            <a:extLst>
              <a:ext uri="{FF2B5EF4-FFF2-40B4-BE49-F238E27FC236}">
                <a16:creationId xmlns:a16="http://schemas.microsoft.com/office/drawing/2014/main" id="{730BD797-606F-8B3D-5E11-9CA746B49115}"/>
              </a:ext>
            </a:extLst>
          </p:cNvPr>
          <p:cNvSpPr/>
          <p:nvPr/>
        </p:nvSpPr>
        <p:spPr>
          <a:xfrm>
            <a:off x="1192862" y="3810000"/>
            <a:ext cx="9806276"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Top Corners Rounded 4">
            <a:extLst>
              <a:ext uri="{FF2B5EF4-FFF2-40B4-BE49-F238E27FC236}">
                <a16:creationId xmlns:a16="http://schemas.microsoft.com/office/drawing/2014/main" id="{1CD2074C-64A1-144D-4C43-3E34110CC97D}"/>
              </a:ext>
            </a:extLst>
          </p:cNvPr>
          <p:cNvSpPr/>
          <p:nvPr/>
        </p:nvSpPr>
        <p:spPr>
          <a:xfrm rot="10800000">
            <a:off x="1192849" y="4173446"/>
            <a:ext cx="9806278" cy="2303553"/>
          </a:xfrm>
          <a:prstGeom prst="round2SameRect">
            <a:avLst>
              <a:gd name="adj1" fmla="val 2292"/>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1">
            <a:extLst>
              <a:ext uri="{FF2B5EF4-FFF2-40B4-BE49-F238E27FC236}">
                <a16:creationId xmlns:a16="http://schemas.microsoft.com/office/drawing/2014/main" id="{73C61D20-D3DA-4494-7F35-E7400F8D84BB}"/>
              </a:ext>
            </a:extLst>
          </p:cNvPr>
          <p:cNvSpPr>
            <a:spLocks noChangeArrowheads="1"/>
          </p:cNvSpPr>
          <p:nvPr/>
        </p:nvSpPr>
        <p:spPr bwMode="auto">
          <a:xfrm>
            <a:off x="1309819" y="3871556"/>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7" name="Rectangle 5">
            <a:extLst>
              <a:ext uri="{FF2B5EF4-FFF2-40B4-BE49-F238E27FC236}">
                <a16:creationId xmlns:a16="http://schemas.microsoft.com/office/drawing/2014/main" id="{42F7FD7D-1AE7-59E9-C45A-335A1A94EBA6}"/>
              </a:ext>
            </a:extLst>
          </p:cNvPr>
          <p:cNvSpPr>
            <a:spLocks noChangeArrowheads="1"/>
          </p:cNvSpPr>
          <p:nvPr/>
        </p:nvSpPr>
        <p:spPr bwMode="auto">
          <a:xfrm>
            <a:off x="1309825" y="4228769"/>
            <a:ext cx="9689308" cy="219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 </a:t>
            </a:r>
            <a:r>
              <a:rPr lang="en-GB" altLang="en-US" sz="1050" dirty="0" err="1">
                <a:latin typeface="Courier New" panose="02070309020205020404" pitchFamily="49" charset="0"/>
                <a:cs typeface="Courier New" panose="02070309020205020404" pitchFamily="49" charset="0"/>
              </a:rPr>
              <a:t>MemoryRouter</a:t>
            </a:r>
            <a:r>
              <a:rPr lang="en-GB" altLang="en-US" sz="1050" dirty="0">
                <a:latin typeface="Courier New" panose="02070309020205020404" pitchFamily="49" charset="0"/>
                <a:cs typeface="Courier New" panose="02070309020205020404" pitchFamily="49" charset="0"/>
              </a:rPr>
              <a:t> } from 'react-router-</a:t>
            </a:r>
            <a:r>
              <a:rPr lang="en-GB" altLang="en-US" sz="1050" dirty="0" err="1">
                <a:latin typeface="Courier New" panose="02070309020205020404" pitchFamily="49" charset="0"/>
                <a:cs typeface="Courier New" panose="02070309020205020404" pitchFamily="49" charset="0"/>
              </a:rPr>
              <a:t>dom</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 render } from '@testing-library/react';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App from './App';</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test('renders correct component based on the route', () =&gt;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 </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 } = render(</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&lt;</a:t>
            </a:r>
            <a:r>
              <a:rPr lang="en-GB" altLang="en-US" sz="1050" dirty="0" err="1">
                <a:latin typeface="Courier New" panose="02070309020205020404" pitchFamily="49" charset="0"/>
                <a:cs typeface="Courier New" panose="02070309020205020404" pitchFamily="49" charset="0"/>
              </a:rPr>
              <a:t>MemoryRouter</a:t>
            </a: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initialEntries</a:t>
            </a:r>
            <a:r>
              <a:rPr lang="en-GB" altLang="en-US" sz="1050" dirty="0">
                <a:latin typeface="Courier New" panose="02070309020205020404" pitchFamily="49" charset="0"/>
                <a:cs typeface="Courier New" panose="02070309020205020404" pitchFamily="49" charset="0"/>
              </a:rPr>
              <a:t>={['/some-path']}&gt;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&lt;App /&gt;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&lt;/</a:t>
            </a:r>
            <a:r>
              <a:rPr lang="en-GB" altLang="en-US" sz="1050" dirty="0" err="1">
                <a:latin typeface="Courier New" panose="02070309020205020404" pitchFamily="49" charset="0"/>
                <a:cs typeface="Courier New" panose="02070309020205020404" pitchFamily="49" charset="0"/>
              </a:rPr>
              <a:t>MemoryRouter</a:t>
            </a:r>
            <a:r>
              <a:rPr lang="en-GB" altLang="en-US" sz="1050" dirty="0">
                <a:latin typeface="Courier New" panose="02070309020205020404" pitchFamily="49" charset="0"/>
                <a:cs typeface="Courier New" panose="02070309020205020404" pitchFamily="49" charset="0"/>
              </a:rPr>
              <a:t>&gt;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 Example assertion: Expect a component rendered by /some-path to be in the document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expect(</a:t>
            </a:r>
            <a:r>
              <a:rPr lang="en-GB" altLang="en-US" sz="1050" dirty="0" err="1">
                <a:latin typeface="Courier New" panose="02070309020205020404" pitchFamily="49" charset="0"/>
                <a:cs typeface="Courier New" panose="02070309020205020404" pitchFamily="49" charset="0"/>
              </a:rPr>
              <a:t>getByTestId</a:t>
            </a:r>
            <a:r>
              <a:rPr lang="en-GB" altLang="en-US" sz="1050" dirty="0">
                <a:latin typeface="Courier New" panose="02070309020205020404" pitchFamily="49" charset="0"/>
                <a:cs typeface="Courier New" panose="02070309020205020404" pitchFamily="49" charset="0"/>
              </a:rPr>
              <a:t>('some-component')).</a:t>
            </a:r>
            <a:r>
              <a:rPr lang="en-GB" altLang="en-US" sz="1050" dirty="0" err="1">
                <a:latin typeface="Courier New" panose="02070309020205020404" pitchFamily="49" charset="0"/>
                <a:cs typeface="Courier New" panose="02070309020205020404" pitchFamily="49" charset="0"/>
              </a:rPr>
              <a:t>toBeInTheDocument</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a:t>
            </a:r>
          </a:p>
        </p:txBody>
      </p:sp>
      <p:sp>
        <p:nvSpPr>
          <p:cNvPr id="12" name="Content Placeholder 2">
            <a:extLst>
              <a:ext uri="{FF2B5EF4-FFF2-40B4-BE49-F238E27FC236}">
                <a16:creationId xmlns:a16="http://schemas.microsoft.com/office/drawing/2014/main" id="{996DBD8F-BE88-163D-D75A-E455FD14D85F}"/>
              </a:ext>
            </a:extLst>
          </p:cNvPr>
          <p:cNvSpPr txBox="1">
            <a:spLocks/>
          </p:cNvSpPr>
          <p:nvPr/>
        </p:nvSpPr>
        <p:spPr>
          <a:xfrm>
            <a:off x="810000" y="2179532"/>
            <a:ext cx="10663461" cy="158749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err="1"/>
              <a:t>MemoryRouter</a:t>
            </a:r>
            <a:r>
              <a:rPr lang="en-GB" dirty="0"/>
              <a:t> is used to set the initial route to /some-path, allowing the test to verify that App renders the correct component in response to the route. This method facilitates direct testing of components' integration with React Router without the complexity of mocks or stubs, providing clear and concise validation of routing-related functionality for the examination of its behaviour in a controlled routing context.</a:t>
            </a:r>
          </a:p>
        </p:txBody>
      </p:sp>
    </p:spTree>
    <p:extLst>
      <p:ext uri="{BB962C8B-B14F-4D97-AF65-F5344CB8AC3E}">
        <p14:creationId xmlns:p14="http://schemas.microsoft.com/office/powerpoint/2010/main" val="31231038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B0D1B96A-BE9F-CA60-AB08-9E36888F26A9}"/>
              </a:ext>
            </a:extLst>
          </p:cNvPr>
          <p:cNvSpPr>
            <a:spLocks noGrp="1"/>
          </p:cNvSpPr>
          <p:nvPr>
            <p:ph type="title"/>
          </p:nvPr>
        </p:nvSpPr>
        <p:spPr>
          <a:xfrm>
            <a:off x="451515" y="1734857"/>
            <a:ext cx="3765483" cy="3388287"/>
          </a:xfrm>
        </p:spPr>
        <p:txBody>
          <a:bodyPr anchor="ctr">
            <a:normAutofit/>
          </a:bodyPr>
          <a:lstStyle/>
          <a:p>
            <a:r>
              <a:rPr lang="en-US" dirty="0"/>
              <a:t>Part 12 – Testing Custom Hooks</a:t>
            </a:r>
            <a:endParaRPr lang="en-GB" dirty="0"/>
          </a:p>
        </p:txBody>
      </p:sp>
      <p:sp>
        <p:nvSpPr>
          <p:cNvPr id="3" name="Content Placeholder 2">
            <a:extLst>
              <a:ext uri="{FF2B5EF4-FFF2-40B4-BE49-F238E27FC236}">
                <a16:creationId xmlns:a16="http://schemas.microsoft.com/office/drawing/2014/main" id="{711A1F43-56C4-A5CD-884E-A3AB1F18E891}"/>
              </a:ext>
            </a:extLst>
          </p:cNvPr>
          <p:cNvSpPr>
            <a:spLocks noGrp="1"/>
          </p:cNvSpPr>
          <p:nvPr>
            <p:ph idx="1"/>
          </p:nvPr>
        </p:nvSpPr>
        <p:spPr>
          <a:xfrm>
            <a:off x="6008068" y="978993"/>
            <a:ext cx="5365218" cy="4900014"/>
          </a:xfrm>
          <a:effectLst/>
        </p:spPr>
        <p:txBody>
          <a:bodyPr>
            <a:normAutofit/>
          </a:bodyPr>
          <a:lstStyle/>
          <a:p>
            <a:pPr>
              <a:buFont typeface="Arial" panose="020B0604020202020204" pitchFamily="34" charset="0"/>
              <a:buChar char="•"/>
            </a:pPr>
            <a:r>
              <a:rPr lang="en-GB" sz="1600" dirty="0"/>
              <a:t>Testing custom hooks directly using the React hooks testing library.</a:t>
            </a:r>
          </a:p>
          <a:p>
            <a:pPr>
              <a:buFont typeface="Arial" panose="020B0604020202020204" pitchFamily="34" charset="0"/>
              <a:buChar char="•"/>
            </a:pPr>
            <a:r>
              <a:rPr lang="en-GB" sz="1600" dirty="0"/>
              <a:t>Example of testing a custom hook with state and effect updates.</a:t>
            </a:r>
          </a:p>
          <a:p>
            <a:pPr>
              <a:buFont typeface="Arial" panose="020B0604020202020204" pitchFamily="34" charset="0"/>
              <a:buChar char="•"/>
            </a:pPr>
            <a:r>
              <a:rPr lang="en-GB" sz="1600" dirty="0"/>
              <a:t>Emphasis on the utility of testing hooks in isolation for complex behaviour verification.</a:t>
            </a:r>
          </a:p>
        </p:txBody>
      </p:sp>
    </p:spTree>
    <p:extLst>
      <p:ext uri="{BB962C8B-B14F-4D97-AF65-F5344CB8AC3E}">
        <p14:creationId xmlns:p14="http://schemas.microsoft.com/office/powerpoint/2010/main" val="12431666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1E1D-21AC-0906-AF23-04F3F4C16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136338-9383-9475-0360-591FF913F902}"/>
              </a:ext>
            </a:extLst>
          </p:cNvPr>
          <p:cNvSpPr>
            <a:spLocks noGrp="1"/>
          </p:cNvSpPr>
          <p:nvPr>
            <p:ph type="title"/>
          </p:nvPr>
        </p:nvSpPr>
        <p:spPr>
          <a:xfrm>
            <a:off x="810000" y="447188"/>
            <a:ext cx="10571998" cy="970450"/>
          </a:xfrm>
        </p:spPr>
        <p:txBody>
          <a:bodyPr>
            <a:noAutofit/>
          </a:bodyPr>
          <a:lstStyle/>
          <a:p>
            <a:r>
              <a:rPr lang="en-GB" sz="3100" b="1" dirty="0"/>
              <a:t>Testing custom hooks directly using the React hooks testing library.</a:t>
            </a:r>
          </a:p>
        </p:txBody>
      </p:sp>
      <p:sp>
        <p:nvSpPr>
          <p:cNvPr id="3" name="Content Placeholder 2">
            <a:extLst>
              <a:ext uri="{FF2B5EF4-FFF2-40B4-BE49-F238E27FC236}">
                <a16:creationId xmlns:a16="http://schemas.microsoft.com/office/drawing/2014/main" id="{B7D325AA-E992-0748-8918-74C7AB6C52DA}"/>
              </a:ext>
            </a:extLst>
          </p:cNvPr>
          <p:cNvSpPr>
            <a:spLocks noGrp="1"/>
          </p:cNvSpPr>
          <p:nvPr>
            <p:ph idx="1"/>
          </p:nvPr>
        </p:nvSpPr>
        <p:spPr>
          <a:xfrm>
            <a:off x="996991" y="2489200"/>
            <a:ext cx="10663462" cy="970450"/>
          </a:xfrm>
        </p:spPr>
        <p:txBody>
          <a:bodyPr>
            <a:normAutofit/>
          </a:bodyPr>
          <a:lstStyle/>
          <a:p>
            <a:r>
              <a:rPr lang="en-GB" dirty="0"/>
              <a:t>Introduce the React hooks testing library for direct hook testing.</a:t>
            </a:r>
          </a:p>
          <a:p>
            <a:r>
              <a:rPr lang="en-GB" dirty="0"/>
              <a:t>Provide examples of testing state, effects, and custom logic within hooks.</a:t>
            </a:r>
          </a:p>
        </p:txBody>
      </p:sp>
      <p:sp>
        <p:nvSpPr>
          <p:cNvPr id="9" name="Content Placeholder 2">
            <a:extLst>
              <a:ext uri="{FF2B5EF4-FFF2-40B4-BE49-F238E27FC236}">
                <a16:creationId xmlns:a16="http://schemas.microsoft.com/office/drawing/2014/main" id="{392B2355-31DA-EE0A-7973-7E59DC7209D3}"/>
              </a:ext>
            </a:extLst>
          </p:cNvPr>
          <p:cNvSpPr txBox="1">
            <a:spLocks/>
          </p:cNvSpPr>
          <p:nvPr/>
        </p:nvSpPr>
        <p:spPr>
          <a:xfrm>
            <a:off x="996990" y="3327401"/>
            <a:ext cx="10663461" cy="245109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The React hooks testing library, an extension of the popular React Testing Library, offers a straightforward and effective solution for testing custom hooks outside of a component context. This library provides the necessary tools to execute hooks in isolation, allowing for direct interaction with their logic and state. Testing hooks directly with this library enables developers to validate the internal workings of hooks, including state management, effects, and custom logic, without the overhead of rendering components. For example, to test a simple hook that increments a value.</a:t>
            </a:r>
          </a:p>
        </p:txBody>
      </p:sp>
    </p:spTree>
    <p:extLst>
      <p:ext uri="{BB962C8B-B14F-4D97-AF65-F5344CB8AC3E}">
        <p14:creationId xmlns:p14="http://schemas.microsoft.com/office/powerpoint/2010/main" val="30152461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A875D-B84E-76DF-9740-18C4CB89E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44FFDB-186F-26B8-B6C5-627BB246DF90}"/>
              </a:ext>
            </a:extLst>
          </p:cNvPr>
          <p:cNvSpPr>
            <a:spLocks noGrp="1"/>
          </p:cNvSpPr>
          <p:nvPr>
            <p:ph type="title"/>
          </p:nvPr>
        </p:nvSpPr>
        <p:spPr>
          <a:xfrm>
            <a:off x="810000" y="447188"/>
            <a:ext cx="10571998" cy="970450"/>
          </a:xfrm>
        </p:spPr>
        <p:txBody>
          <a:bodyPr>
            <a:noAutofit/>
          </a:bodyPr>
          <a:lstStyle/>
          <a:p>
            <a:r>
              <a:rPr lang="en-GB" sz="3100" b="1"/>
              <a:t>Example of testing a custom hook with state and effect updates.</a:t>
            </a:r>
            <a:endParaRPr lang="en-GB" sz="3100" b="1" dirty="0"/>
          </a:p>
        </p:txBody>
      </p:sp>
      <p:sp>
        <p:nvSpPr>
          <p:cNvPr id="3" name="Content Placeholder 2">
            <a:extLst>
              <a:ext uri="{FF2B5EF4-FFF2-40B4-BE49-F238E27FC236}">
                <a16:creationId xmlns:a16="http://schemas.microsoft.com/office/drawing/2014/main" id="{7A0667CE-68CA-D48A-5D3E-D35BA028AC3D}"/>
              </a:ext>
            </a:extLst>
          </p:cNvPr>
          <p:cNvSpPr>
            <a:spLocks noGrp="1"/>
          </p:cNvSpPr>
          <p:nvPr>
            <p:ph idx="1"/>
          </p:nvPr>
        </p:nvSpPr>
        <p:spPr>
          <a:xfrm>
            <a:off x="996991" y="2489200"/>
            <a:ext cx="10663462" cy="970450"/>
          </a:xfrm>
        </p:spPr>
        <p:txBody>
          <a:bodyPr>
            <a:normAutofit/>
          </a:bodyPr>
          <a:lstStyle/>
          <a:p>
            <a:r>
              <a:rPr lang="en-GB"/>
              <a:t>Discuss how to use `renderHook` and `act` from the React hooks testing library.</a:t>
            </a:r>
          </a:p>
          <a:p>
            <a:r>
              <a:rPr lang="en-GB"/>
              <a:t>Walk through a practical example of testing a hook's internal state and side effects.</a:t>
            </a:r>
            <a:endParaRPr lang="en-GB" dirty="0"/>
          </a:p>
        </p:txBody>
      </p:sp>
      <p:sp>
        <p:nvSpPr>
          <p:cNvPr id="9" name="Content Placeholder 2">
            <a:extLst>
              <a:ext uri="{FF2B5EF4-FFF2-40B4-BE49-F238E27FC236}">
                <a16:creationId xmlns:a16="http://schemas.microsoft.com/office/drawing/2014/main" id="{667D8733-C24F-F467-C0B6-D7DF48DC6145}"/>
              </a:ext>
            </a:extLst>
          </p:cNvPr>
          <p:cNvSpPr txBox="1">
            <a:spLocks/>
          </p:cNvSpPr>
          <p:nvPr/>
        </p:nvSpPr>
        <p:spPr>
          <a:xfrm>
            <a:off x="996990" y="3327401"/>
            <a:ext cx="10663461" cy="191769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Testing a custom hook that involves both state and effect updates requires a careful approach to accurately simulate and observe the hook's behaviour over its lifecycle. The React hooks testing library's </a:t>
            </a:r>
            <a:r>
              <a:rPr lang="en-GB" dirty="0" err="1"/>
              <a:t>renderHook</a:t>
            </a:r>
            <a:r>
              <a:rPr lang="en-GB" dirty="0"/>
              <a:t> and act functions are instrumental in this process, allowing for the execution of the hook in a controlled environment and the simulation of user actions or lifecycle events. </a:t>
            </a:r>
          </a:p>
        </p:txBody>
      </p:sp>
    </p:spTree>
    <p:extLst>
      <p:ext uri="{BB962C8B-B14F-4D97-AF65-F5344CB8AC3E}">
        <p14:creationId xmlns:p14="http://schemas.microsoft.com/office/powerpoint/2010/main" val="41342754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00AB4-F9DE-D34B-7BE7-B1BBE194E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204923-F314-BC52-0F9D-C73648F3A2CB}"/>
              </a:ext>
            </a:extLst>
          </p:cNvPr>
          <p:cNvSpPr>
            <a:spLocks noGrp="1"/>
          </p:cNvSpPr>
          <p:nvPr>
            <p:ph type="title"/>
          </p:nvPr>
        </p:nvSpPr>
        <p:spPr>
          <a:xfrm>
            <a:off x="810000" y="447188"/>
            <a:ext cx="10571998" cy="970450"/>
          </a:xfrm>
        </p:spPr>
        <p:txBody>
          <a:bodyPr>
            <a:noAutofit/>
          </a:bodyPr>
          <a:lstStyle/>
          <a:p>
            <a:r>
              <a:rPr lang="en-GB" sz="3100" b="1"/>
              <a:t>Example of testing a custom hook with state and effect updates.</a:t>
            </a:r>
            <a:endParaRPr lang="en-GB" sz="3100" b="1" dirty="0"/>
          </a:p>
        </p:txBody>
      </p:sp>
      <p:sp>
        <p:nvSpPr>
          <p:cNvPr id="3" name="Content Placeholder 2">
            <a:extLst>
              <a:ext uri="{FF2B5EF4-FFF2-40B4-BE49-F238E27FC236}">
                <a16:creationId xmlns:a16="http://schemas.microsoft.com/office/drawing/2014/main" id="{7B172C94-A9A7-EC53-7767-C4A2C8B51865}"/>
              </a:ext>
            </a:extLst>
          </p:cNvPr>
          <p:cNvSpPr>
            <a:spLocks noGrp="1"/>
          </p:cNvSpPr>
          <p:nvPr>
            <p:ph idx="1"/>
          </p:nvPr>
        </p:nvSpPr>
        <p:spPr>
          <a:xfrm>
            <a:off x="996991" y="2781300"/>
            <a:ext cx="10663462" cy="757237"/>
          </a:xfrm>
        </p:spPr>
        <p:txBody>
          <a:bodyPr>
            <a:normAutofit lnSpcReduction="10000"/>
          </a:bodyPr>
          <a:lstStyle/>
          <a:p>
            <a:r>
              <a:rPr lang="en-GB" dirty="0"/>
              <a:t>Discuss how to use `</a:t>
            </a:r>
            <a:r>
              <a:rPr lang="en-GB" dirty="0" err="1"/>
              <a:t>renderHook</a:t>
            </a:r>
            <a:r>
              <a:rPr lang="en-GB" dirty="0"/>
              <a:t>` and `act` from the React hooks testing library.</a:t>
            </a:r>
          </a:p>
          <a:p>
            <a:r>
              <a:rPr lang="en-GB" dirty="0"/>
              <a:t>Walk through a practical example of testing a hook's internal state and side effects.</a:t>
            </a:r>
          </a:p>
        </p:txBody>
      </p:sp>
      <p:sp>
        <p:nvSpPr>
          <p:cNvPr id="9" name="Content Placeholder 2">
            <a:extLst>
              <a:ext uri="{FF2B5EF4-FFF2-40B4-BE49-F238E27FC236}">
                <a16:creationId xmlns:a16="http://schemas.microsoft.com/office/drawing/2014/main" id="{65FD0D10-246F-E662-F3A4-4931082127DA}"/>
              </a:ext>
            </a:extLst>
          </p:cNvPr>
          <p:cNvSpPr txBox="1">
            <a:spLocks/>
          </p:cNvSpPr>
          <p:nvPr/>
        </p:nvSpPr>
        <p:spPr>
          <a:xfrm>
            <a:off x="996991" y="4165601"/>
            <a:ext cx="10663461" cy="159825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Testing a custom hook that involves both state and effect updates requires a careful approach to accurately simulate and observe the hook's behaviour over its lifecycle. The React hooks testing library's </a:t>
            </a:r>
            <a:r>
              <a:rPr lang="en-GB" dirty="0" err="1"/>
              <a:t>renderHook</a:t>
            </a:r>
            <a:r>
              <a:rPr lang="en-GB" dirty="0"/>
              <a:t> and act functions are instrumental in this process, allowing for the execution of the hook in a controlled environment and the simulation of user actions or lifecycle events. </a:t>
            </a:r>
          </a:p>
        </p:txBody>
      </p:sp>
    </p:spTree>
    <p:extLst>
      <p:ext uri="{BB962C8B-B14F-4D97-AF65-F5344CB8AC3E}">
        <p14:creationId xmlns:p14="http://schemas.microsoft.com/office/powerpoint/2010/main" val="30574913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455D4-5436-DE75-76E8-1106D53D9A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7FD7A-9053-AC3A-62EC-E6E511B07019}"/>
              </a:ext>
            </a:extLst>
          </p:cNvPr>
          <p:cNvSpPr>
            <a:spLocks noGrp="1"/>
          </p:cNvSpPr>
          <p:nvPr>
            <p:ph type="title"/>
          </p:nvPr>
        </p:nvSpPr>
        <p:spPr>
          <a:xfrm>
            <a:off x="810000" y="447188"/>
            <a:ext cx="10571998" cy="970450"/>
          </a:xfrm>
        </p:spPr>
        <p:txBody>
          <a:bodyPr>
            <a:noAutofit/>
          </a:bodyPr>
          <a:lstStyle/>
          <a:p>
            <a:r>
              <a:rPr lang="en-GB" sz="3100" b="1" dirty="0"/>
              <a:t>Example of testing a custom hook with state and effect updates. – Continued 1</a:t>
            </a:r>
          </a:p>
        </p:txBody>
      </p:sp>
      <p:sp>
        <p:nvSpPr>
          <p:cNvPr id="3" name="Content Placeholder 2">
            <a:extLst>
              <a:ext uri="{FF2B5EF4-FFF2-40B4-BE49-F238E27FC236}">
                <a16:creationId xmlns:a16="http://schemas.microsoft.com/office/drawing/2014/main" id="{02653B17-D2F2-5B54-21DB-89273A8BE536}"/>
              </a:ext>
            </a:extLst>
          </p:cNvPr>
          <p:cNvSpPr>
            <a:spLocks noGrp="1"/>
          </p:cNvSpPr>
          <p:nvPr>
            <p:ph idx="1"/>
          </p:nvPr>
        </p:nvSpPr>
        <p:spPr>
          <a:xfrm>
            <a:off x="996991" y="2197100"/>
            <a:ext cx="10663462" cy="757237"/>
          </a:xfrm>
        </p:spPr>
        <p:txBody>
          <a:bodyPr>
            <a:normAutofit lnSpcReduction="10000"/>
          </a:bodyPr>
          <a:lstStyle/>
          <a:p>
            <a:r>
              <a:rPr lang="en-GB" dirty="0"/>
              <a:t>Create a new directory inside ./</a:t>
            </a:r>
            <a:r>
              <a:rPr lang="en-GB" dirty="0" err="1"/>
              <a:t>src</a:t>
            </a:r>
            <a:r>
              <a:rPr lang="en-GB" dirty="0"/>
              <a:t> called hooks</a:t>
            </a:r>
          </a:p>
          <a:p>
            <a:r>
              <a:rPr lang="en-GB" dirty="0"/>
              <a:t>Inside the ./</a:t>
            </a:r>
            <a:r>
              <a:rPr lang="en-GB" dirty="0" err="1"/>
              <a:t>src</a:t>
            </a:r>
            <a:r>
              <a:rPr lang="en-GB" dirty="0"/>
              <a:t>/hooks directory create a file called </a:t>
            </a:r>
            <a:r>
              <a:rPr lang="en-GB" dirty="0" err="1"/>
              <a:t>customCounter.jsx</a:t>
            </a:r>
            <a:endParaRPr lang="en-GB" dirty="0"/>
          </a:p>
        </p:txBody>
      </p:sp>
      <p:sp>
        <p:nvSpPr>
          <p:cNvPr id="9" name="Content Placeholder 2">
            <a:extLst>
              <a:ext uri="{FF2B5EF4-FFF2-40B4-BE49-F238E27FC236}">
                <a16:creationId xmlns:a16="http://schemas.microsoft.com/office/drawing/2014/main" id="{CA96EE7D-F2CA-68B8-7459-049F9BCE328A}"/>
              </a:ext>
            </a:extLst>
          </p:cNvPr>
          <p:cNvSpPr txBox="1">
            <a:spLocks/>
          </p:cNvSpPr>
          <p:nvPr/>
        </p:nvSpPr>
        <p:spPr>
          <a:xfrm>
            <a:off x="996991" y="5605568"/>
            <a:ext cx="10663461" cy="75723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This is our custom hook which fills a similar role to the counter in </a:t>
            </a:r>
            <a:r>
              <a:rPr lang="en-GB" dirty="0" err="1"/>
              <a:t>App.jsx</a:t>
            </a:r>
            <a:endParaRPr lang="en-GB" dirty="0"/>
          </a:p>
        </p:txBody>
      </p:sp>
      <p:sp>
        <p:nvSpPr>
          <p:cNvPr id="4" name="Rectangle: Top Corners Rounded 3">
            <a:extLst>
              <a:ext uri="{FF2B5EF4-FFF2-40B4-BE49-F238E27FC236}">
                <a16:creationId xmlns:a16="http://schemas.microsoft.com/office/drawing/2014/main" id="{4774E70E-FB80-7BFF-43DF-A13CB7C3EEFD}"/>
              </a:ext>
            </a:extLst>
          </p:cNvPr>
          <p:cNvSpPr/>
          <p:nvPr/>
        </p:nvSpPr>
        <p:spPr>
          <a:xfrm>
            <a:off x="1192862" y="3175000"/>
            <a:ext cx="9806276"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Top Corners Rounded 4">
            <a:extLst>
              <a:ext uri="{FF2B5EF4-FFF2-40B4-BE49-F238E27FC236}">
                <a16:creationId xmlns:a16="http://schemas.microsoft.com/office/drawing/2014/main" id="{1E838F32-5323-F0C3-81F3-D6EF5DE10178}"/>
              </a:ext>
            </a:extLst>
          </p:cNvPr>
          <p:cNvSpPr/>
          <p:nvPr/>
        </p:nvSpPr>
        <p:spPr>
          <a:xfrm rot="10800000">
            <a:off x="1192849" y="3538445"/>
            <a:ext cx="9806278" cy="2011454"/>
          </a:xfrm>
          <a:prstGeom prst="round2SameRect">
            <a:avLst>
              <a:gd name="adj1" fmla="val 2292"/>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1">
            <a:extLst>
              <a:ext uri="{FF2B5EF4-FFF2-40B4-BE49-F238E27FC236}">
                <a16:creationId xmlns:a16="http://schemas.microsoft.com/office/drawing/2014/main" id="{740C1ABB-3692-4293-A86D-97AC7E36503A}"/>
              </a:ext>
            </a:extLst>
          </p:cNvPr>
          <p:cNvSpPr>
            <a:spLocks noChangeArrowheads="1"/>
          </p:cNvSpPr>
          <p:nvPr/>
        </p:nvSpPr>
        <p:spPr bwMode="auto">
          <a:xfrm>
            <a:off x="1309819" y="3236556"/>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7" name="Rectangle 5">
            <a:extLst>
              <a:ext uri="{FF2B5EF4-FFF2-40B4-BE49-F238E27FC236}">
                <a16:creationId xmlns:a16="http://schemas.microsoft.com/office/drawing/2014/main" id="{881BB63C-FF58-4905-6CDD-790A84B05B09}"/>
              </a:ext>
            </a:extLst>
          </p:cNvPr>
          <p:cNvSpPr>
            <a:spLocks noChangeArrowheads="1"/>
          </p:cNvSpPr>
          <p:nvPr/>
        </p:nvSpPr>
        <p:spPr bwMode="auto">
          <a:xfrm>
            <a:off x="1309825" y="3577551"/>
            <a:ext cx="9689308" cy="1869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 </a:t>
            </a:r>
            <a:r>
              <a:rPr lang="en-GB" altLang="en-US" sz="1050" dirty="0" err="1">
                <a:latin typeface="Courier New" panose="02070309020205020404" pitchFamily="49" charset="0"/>
                <a:cs typeface="Courier New" panose="02070309020205020404" pitchFamily="49" charset="0"/>
              </a:rPr>
              <a:t>useState</a:t>
            </a: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useCallback</a:t>
            </a:r>
            <a:r>
              <a:rPr lang="en-GB" altLang="en-US" sz="1050" dirty="0">
                <a:latin typeface="Courier New" panose="02070309020205020404" pitchFamily="49" charset="0"/>
                <a:cs typeface="Courier New" panose="02070309020205020404" pitchFamily="49" charset="0"/>
              </a:rPr>
              <a:t> } from 'react';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customCounter</a:t>
            </a:r>
            <a:r>
              <a:rPr lang="en-GB" altLang="en-US" sz="1050" dirty="0">
                <a:latin typeface="Courier New" panose="02070309020205020404" pitchFamily="49" charset="0"/>
                <a:cs typeface="Courier New" panose="02070309020205020404" pitchFamily="49" charset="0"/>
              </a:rPr>
              <a:t> = </a:t>
            </a:r>
            <a:r>
              <a:rPr lang="en-GB" altLang="en-US" sz="1050" dirty="0" err="1">
                <a:latin typeface="Courier New" panose="02070309020205020404" pitchFamily="49" charset="0"/>
                <a:cs typeface="Courier New" panose="02070309020205020404" pitchFamily="49" charset="0"/>
              </a:rPr>
              <a:t>initialValue</a:t>
            </a:r>
            <a:r>
              <a:rPr lang="en-GB" altLang="en-US" sz="1050" dirty="0">
                <a:latin typeface="Courier New" panose="02070309020205020404" pitchFamily="49" charset="0"/>
                <a:cs typeface="Courier New" panose="02070309020205020404" pitchFamily="49" charset="0"/>
              </a:rPr>
              <a:t> =&gt;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[count, </a:t>
            </a:r>
            <a:r>
              <a:rPr lang="en-GB" altLang="en-US" sz="1050" dirty="0" err="1">
                <a:latin typeface="Courier New" panose="02070309020205020404" pitchFamily="49" charset="0"/>
                <a:cs typeface="Courier New" panose="02070309020205020404" pitchFamily="49" charset="0"/>
              </a:rPr>
              <a:t>setCount</a:t>
            </a:r>
            <a:r>
              <a:rPr lang="en-GB" altLang="en-US" sz="1050" dirty="0">
                <a:latin typeface="Courier New" panose="02070309020205020404" pitchFamily="49" charset="0"/>
                <a:cs typeface="Courier New" panose="02070309020205020404" pitchFamily="49" charset="0"/>
              </a:rPr>
              <a:t>] = </a:t>
            </a:r>
            <a:r>
              <a:rPr lang="en-GB" altLang="en-US" sz="1050" dirty="0" err="1">
                <a:latin typeface="Courier New" panose="02070309020205020404" pitchFamily="49" charset="0"/>
                <a:cs typeface="Courier New" panose="02070309020205020404" pitchFamily="49" charset="0"/>
              </a:rPr>
              <a:t>useState</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initialValue</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increment = </a:t>
            </a:r>
            <a:r>
              <a:rPr lang="en-GB" altLang="en-US" sz="1050" dirty="0" err="1">
                <a:latin typeface="Courier New" panose="02070309020205020404" pitchFamily="49" charset="0"/>
                <a:cs typeface="Courier New" panose="02070309020205020404" pitchFamily="49" charset="0"/>
              </a:rPr>
              <a:t>useCallback</a:t>
            </a:r>
            <a:r>
              <a:rPr lang="en-GB" altLang="en-US" sz="1050" dirty="0">
                <a:latin typeface="Courier New" panose="02070309020205020404" pitchFamily="49" charset="0"/>
                <a:cs typeface="Courier New" panose="02070309020205020404" pitchFamily="49" charset="0"/>
              </a:rPr>
              <a:t>(() =&gt; </a:t>
            </a:r>
            <a:r>
              <a:rPr lang="en-GB" altLang="en-US" sz="1050" dirty="0" err="1">
                <a:latin typeface="Courier New" panose="02070309020205020404" pitchFamily="49" charset="0"/>
                <a:cs typeface="Courier New" panose="02070309020205020404" pitchFamily="49" charset="0"/>
              </a:rPr>
              <a:t>setCount</a:t>
            </a:r>
            <a:r>
              <a:rPr lang="en-GB" altLang="en-US" sz="1050" dirty="0">
                <a:latin typeface="Courier New" panose="02070309020205020404" pitchFamily="49" charset="0"/>
                <a:cs typeface="Courier New" panose="02070309020205020404" pitchFamily="49" charset="0"/>
              </a:rPr>
              <a:t>((x) =&gt; x + 1), []);</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return { count, increment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export default </a:t>
            </a:r>
            <a:r>
              <a:rPr lang="en-GB" altLang="en-US" sz="1050" dirty="0" err="1">
                <a:latin typeface="Courier New" panose="02070309020205020404" pitchFamily="49" charset="0"/>
                <a:cs typeface="Courier New" panose="02070309020205020404" pitchFamily="49" charset="0"/>
              </a:rPr>
              <a:t>customCounter</a:t>
            </a:r>
            <a:r>
              <a:rPr lang="en-GB" altLang="en-US"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66688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F998-CB06-AE16-2D5A-D8FA2B3458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F0D2C-31C1-C63D-69A2-08D26D0EA54C}"/>
              </a:ext>
            </a:extLst>
          </p:cNvPr>
          <p:cNvSpPr>
            <a:spLocks noGrp="1"/>
          </p:cNvSpPr>
          <p:nvPr>
            <p:ph type="title"/>
          </p:nvPr>
        </p:nvSpPr>
        <p:spPr>
          <a:xfrm>
            <a:off x="810000" y="447188"/>
            <a:ext cx="10571998" cy="970450"/>
          </a:xfrm>
        </p:spPr>
        <p:txBody>
          <a:bodyPr>
            <a:noAutofit/>
          </a:bodyPr>
          <a:lstStyle/>
          <a:p>
            <a:r>
              <a:rPr lang="en-GB" sz="3100" b="1" dirty="0"/>
              <a:t>Example of testing a custom hook with state and effect updates. – Continued 2</a:t>
            </a:r>
          </a:p>
        </p:txBody>
      </p:sp>
      <p:sp>
        <p:nvSpPr>
          <p:cNvPr id="3" name="Content Placeholder 2">
            <a:extLst>
              <a:ext uri="{FF2B5EF4-FFF2-40B4-BE49-F238E27FC236}">
                <a16:creationId xmlns:a16="http://schemas.microsoft.com/office/drawing/2014/main" id="{8F39629D-D172-8B9E-AF0E-D602BA38039A}"/>
              </a:ext>
            </a:extLst>
          </p:cNvPr>
          <p:cNvSpPr>
            <a:spLocks noGrp="1"/>
          </p:cNvSpPr>
          <p:nvPr>
            <p:ph idx="1"/>
          </p:nvPr>
        </p:nvSpPr>
        <p:spPr>
          <a:xfrm>
            <a:off x="996991" y="2197100"/>
            <a:ext cx="10663462" cy="757237"/>
          </a:xfrm>
        </p:spPr>
        <p:txBody>
          <a:bodyPr>
            <a:normAutofit/>
          </a:bodyPr>
          <a:lstStyle/>
          <a:p>
            <a:r>
              <a:rPr lang="en-GB" dirty="0"/>
              <a:t>Create a new file inside ./</a:t>
            </a:r>
            <a:r>
              <a:rPr lang="en-GB" dirty="0" err="1"/>
              <a:t>src</a:t>
            </a:r>
            <a:r>
              <a:rPr lang="en-GB" dirty="0"/>
              <a:t> called customCounter.test.js</a:t>
            </a:r>
          </a:p>
        </p:txBody>
      </p:sp>
      <p:sp>
        <p:nvSpPr>
          <p:cNvPr id="9" name="Content Placeholder 2">
            <a:extLst>
              <a:ext uri="{FF2B5EF4-FFF2-40B4-BE49-F238E27FC236}">
                <a16:creationId xmlns:a16="http://schemas.microsoft.com/office/drawing/2014/main" id="{D547E8BB-5023-2A6C-76D8-6A7FC87F5037}"/>
              </a:ext>
            </a:extLst>
          </p:cNvPr>
          <p:cNvSpPr txBox="1">
            <a:spLocks/>
          </p:cNvSpPr>
          <p:nvPr/>
        </p:nvSpPr>
        <p:spPr>
          <a:xfrm>
            <a:off x="996991" y="5605568"/>
            <a:ext cx="10663461" cy="805244"/>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This test uses </a:t>
            </a:r>
            <a:r>
              <a:rPr lang="en-GB" dirty="0" err="1"/>
              <a:t>renderHook</a:t>
            </a:r>
            <a:r>
              <a:rPr lang="en-GB" dirty="0"/>
              <a:t> to run the </a:t>
            </a:r>
            <a:r>
              <a:rPr lang="en-GB" dirty="0" err="1"/>
              <a:t>customCounter</a:t>
            </a:r>
            <a:r>
              <a:rPr lang="en-GB" dirty="0"/>
              <a:t> hook and act to simulate actions that trigger state updates, verifying the hook's behaviour in response to those actions.</a:t>
            </a:r>
          </a:p>
          <a:p>
            <a:pPr marL="0" indent="0">
              <a:buNone/>
            </a:pPr>
            <a:r>
              <a:rPr lang="en-GB" dirty="0" err="1"/>
              <a:t>n.b</a:t>
            </a:r>
            <a:r>
              <a:rPr lang="en-GB" dirty="0"/>
              <a:t>: the </a:t>
            </a:r>
            <a:r>
              <a:rPr lang="en-GB" dirty="0" err="1"/>
              <a:t>renderHook</a:t>
            </a:r>
            <a:r>
              <a:rPr lang="en-GB" dirty="0"/>
              <a:t> API is being used from the react testing library as of react 18.x</a:t>
            </a:r>
          </a:p>
        </p:txBody>
      </p:sp>
      <p:sp>
        <p:nvSpPr>
          <p:cNvPr id="4" name="Rectangle: Top Corners Rounded 3">
            <a:extLst>
              <a:ext uri="{FF2B5EF4-FFF2-40B4-BE49-F238E27FC236}">
                <a16:creationId xmlns:a16="http://schemas.microsoft.com/office/drawing/2014/main" id="{7A0C90A5-6560-EF97-A641-6242885B934E}"/>
              </a:ext>
            </a:extLst>
          </p:cNvPr>
          <p:cNvSpPr/>
          <p:nvPr/>
        </p:nvSpPr>
        <p:spPr>
          <a:xfrm>
            <a:off x="1192862" y="3175000"/>
            <a:ext cx="9806276" cy="369332"/>
          </a:xfrm>
          <a:prstGeom prst="round2SameRect">
            <a:avLst>
              <a:gd name="adj1" fmla="val 8930"/>
              <a:gd name="adj2" fmla="val 0"/>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Top Corners Rounded 4">
            <a:extLst>
              <a:ext uri="{FF2B5EF4-FFF2-40B4-BE49-F238E27FC236}">
                <a16:creationId xmlns:a16="http://schemas.microsoft.com/office/drawing/2014/main" id="{6A162D75-FB9E-35CE-B850-167D16B71DDF}"/>
              </a:ext>
            </a:extLst>
          </p:cNvPr>
          <p:cNvSpPr/>
          <p:nvPr/>
        </p:nvSpPr>
        <p:spPr>
          <a:xfrm rot="10800000">
            <a:off x="1192849" y="3538444"/>
            <a:ext cx="9806278" cy="2005568"/>
          </a:xfrm>
          <a:prstGeom prst="round2SameRect">
            <a:avLst>
              <a:gd name="adj1" fmla="val 2292"/>
              <a:gd name="adj2" fmla="val 0"/>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1">
            <a:extLst>
              <a:ext uri="{FF2B5EF4-FFF2-40B4-BE49-F238E27FC236}">
                <a16:creationId xmlns:a16="http://schemas.microsoft.com/office/drawing/2014/main" id="{35C4F896-D74F-C2D4-5030-9F067B0A1208}"/>
              </a:ext>
            </a:extLst>
          </p:cNvPr>
          <p:cNvSpPr>
            <a:spLocks noChangeArrowheads="1"/>
          </p:cNvSpPr>
          <p:nvPr/>
        </p:nvSpPr>
        <p:spPr bwMode="auto">
          <a:xfrm>
            <a:off x="1309819" y="3236556"/>
            <a:ext cx="21052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lumMod val="85000"/>
                  </a:schemeClr>
                </a:solidFill>
                <a:effectLst/>
                <a:latin typeface="Arial Unicode MS"/>
              </a:rPr>
              <a:t>javascript</a:t>
            </a:r>
            <a:endParaRPr kumimoji="0" lang="en-US" altLang="en-US" sz="1800" b="0" i="0" u="none" strike="noStrike" cap="none" normalizeH="0" baseline="0" dirty="0">
              <a:ln>
                <a:noFill/>
              </a:ln>
              <a:solidFill>
                <a:schemeClr val="tx1">
                  <a:lumMod val="85000"/>
                </a:schemeClr>
              </a:solidFill>
              <a:effectLst/>
              <a:latin typeface="Arial" panose="020B0604020202020204" pitchFamily="34" charset="0"/>
            </a:endParaRPr>
          </a:p>
        </p:txBody>
      </p:sp>
      <p:sp>
        <p:nvSpPr>
          <p:cNvPr id="7" name="Rectangle 5">
            <a:extLst>
              <a:ext uri="{FF2B5EF4-FFF2-40B4-BE49-F238E27FC236}">
                <a16:creationId xmlns:a16="http://schemas.microsoft.com/office/drawing/2014/main" id="{74DC84F3-A963-BF86-921D-DF3A1AD7828F}"/>
              </a:ext>
            </a:extLst>
          </p:cNvPr>
          <p:cNvSpPr>
            <a:spLocks noChangeArrowheads="1"/>
          </p:cNvSpPr>
          <p:nvPr/>
        </p:nvSpPr>
        <p:spPr bwMode="auto">
          <a:xfrm>
            <a:off x="1309819" y="3600000"/>
            <a:ext cx="9689308" cy="1869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a:t>
            </a:r>
            <a:r>
              <a:rPr lang="en-GB" altLang="en-US" sz="1050" dirty="0" err="1">
                <a:latin typeface="Courier New" panose="02070309020205020404" pitchFamily="49" charset="0"/>
                <a:cs typeface="Courier New" panose="02070309020205020404" pitchFamily="49" charset="0"/>
              </a:rPr>
              <a:t>customCounter</a:t>
            </a:r>
            <a:r>
              <a:rPr lang="en-GB" altLang="en-US" sz="1050" dirty="0">
                <a:latin typeface="Courier New" panose="02070309020205020404" pitchFamily="49" charset="0"/>
                <a:cs typeface="Courier New" panose="02070309020205020404" pitchFamily="49" charset="0"/>
              </a:rPr>
              <a:t> from ‘./hooks/</a:t>
            </a:r>
            <a:r>
              <a:rPr lang="en-GB" altLang="en-US" sz="1050" dirty="0" err="1">
                <a:latin typeface="Courier New" panose="02070309020205020404" pitchFamily="49" charset="0"/>
                <a:cs typeface="Courier New" panose="02070309020205020404" pitchFamily="49" charset="0"/>
              </a:rPr>
              <a:t>customCounter</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 </a:t>
            </a:r>
            <a:r>
              <a:rPr lang="en-GB" altLang="en-US" sz="1050" dirty="0" err="1">
                <a:latin typeface="Courier New" panose="02070309020205020404" pitchFamily="49" charset="0"/>
                <a:cs typeface="Courier New" panose="02070309020205020404" pitchFamily="49" charset="0"/>
              </a:rPr>
              <a:t>renderHook</a:t>
            </a:r>
            <a:r>
              <a:rPr lang="en-GB" altLang="en-US" sz="1050" dirty="0">
                <a:latin typeface="Courier New" panose="02070309020205020404" pitchFamily="49" charset="0"/>
                <a:cs typeface="Courier New" panose="02070309020205020404" pitchFamily="49" charset="0"/>
              </a:rPr>
              <a:t> } from '@testing-library/react';</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import { act } from 'react-test-renderer';</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it(`Calling increment should increase the value of count by 1`, () =&gt; {</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t>
            </a:r>
            <a:r>
              <a:rPr lang="en-GB" altLang="en-US" sz="1050" dirty="0" err="1">
                <a:latin typeface="Courier New" panose="02070309020205020404" pitchFamily="49" charset="0"/>
                <a:cs typeface="Courier New" panose="02070309020205020404" pitchFamily="49" charset="0"/>
              </a:rPr>
              <a:t>const</a:t>
            </a:r>
            <a:r>
              <a:rPr lang="en-GB" altLang="en-US" sz="1050" dirty="0">
                <a:latin typeface="Courier New" panose="02070309020205020404" pitchFamily="49" charset="0"/>
                <a:cs typeface="Courier New" panose="02070309020205020404" pitchFamily="49" charset="0"/>
              </a:rPr>
              <a:t> { result } = </a:t>
            </a:r>
            <a:r>
              <a:rPr lang="en-GB" altLang="en-US" sz="1050" dirty="0" err="1">
                <a:latin typeface="Courier New" panose="02070309020205020404" pitchFamily="49" charset="0"/>
                <a:cs typeface="Courier New" panose="02070309020205020404" pitchFamily="49" charset="0"/>
              </a:rPr>
              <a:t>renderHook</a:t>
            </a:r>
            <a:r>
              <a:rPr lang="en-GB" altLang="en-US" sz="1050" dirty="0">
                <a:latin typeface="Courier New" panose="02070309020205020404" pitchFamily="49" charset="0"/>
                <a:cs typeface="Courier New" panose="02070309020205020404" pitchFamily="49" charset="0"/>
              </a:rPr>
              <a:t>(() =&gt; </a:t>
            </a:r>
            <a:r>
              <a:rPr lang="en-GB" altLang="en-US" sz="1050" dirty="0" err="1">
                <a:latin typeface="Courier New" panose="02070309020205020404" pitchFamily="49" charset="0"/>
                <a:cs typeface="Courier New" panose="02070309020205020404" pitchFamily="49" charset="0"/>
              </a:rPr>
              <a:t>customCounter</a:t>
            </a:r>
            <a:r>
              <a:rPr lang="en-GB" altLang="en-US" sz="1050" dirty="0">
                <a:latin typeface="Courier New" panose="02070309020205020404" pitchFamily="49" charset="0"/>
                <a:cs typeface="Courier New" panose="02070309020205020404" pitchFamily="49" charset="0"/>
              </a:rPr>
              <a:t>(100));</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act(() =&gt; </a:t>
            </a:r>
            <a:r>
              <a:rPr lang="en-GB" altLang="en-US" sz="1050" dirty="0" err="1">
                <a:latin typeface="Courier New" panose="02070309020205020404" pitchFamily="49" charset="0"/>
                <a:cs typeface="Courier New" panose="02070309020205020404" pitchFamily="49" charset="0"/>
              </a:rPr>
              <a:t>result.current.increment</a:t>
            </a:r>
            <a:r>
              <a:rPr lang="en-GB" altLang="en-US" sz="1050" dirty="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en-GB" altLang="en-US" sz="1050" dirty="0">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    expect(</a:t>
            </a:r>
            <a:r>
              <a:rPr lang="en-GB" altLang="en-US" sz="1050" dirty="0" err="1">
                <a:latin typeface="Courier New" panose="02070309020205020404" pitchFamily="49" charset="0"/>
                <a:cs typeface="Courier New" panose="02070309020205020404" pitchFamily="49" charset="0"/>
              </a:rPr>
              <a:t>result.current.count</a:t>
            </a:r>
            <a:r>
              <a:rPr lang="en-GB" altLang="en-US" sz="1050" dirty="0">
                <a:latin typeface="Courier New" panose="02070309020205020404" pitchFamily="49" charset="0"/>
                <a:cs typeface="Courier New" panose="02070309020205020404" pitchFamily="49" charset="0"/>
              </a:rPr>
              <a:t>).</a:t>
            </a:r>
            <a:r>
              <a:rPr lang="en-GB" altLang="en-US" sz="1050" dirty="0" err="1">
                <a:latin typeface="Courier New" panose="02070309020205020404" pitchFamily="49" charset="0"/>
                <a:cs typeface="Courier New" panose="02070309020205020404" pitchFamily="49" charset="0"/>
              </a:rPr>
              <a:t>toBe</a:t>
            </a:r>
            <a:r>
              <a:rPr lang="en-GB" altLang="en-US" sz="1050" dirty="0">
                <a:latin typeface="Courier New" panose="02070309020205020404" pitchFamily="49" charset="0"/>
                <a:cs typeface="Courier New" panose="02070309020205020404" pitchFamily="49" charset="0"/>
              </a:rPr>
              <a:t>(101);</a:t>
            </a:r>
          </a:p>
          <a:p>
            <a:pPr lvl="0" defTabSz="914400" eaLnBrk="0" fontAlgn="base" hangingPunct="0">
              <a:spcBef>
                <a:spcPct val="0"/>
              </a:spcBef>
              <a:spcAft>
                <a:spcPct val="0"/>
              </a:spcAft>
            </a:pPr>
            <a:r>
              <a:rPr lang="en-GB" altLang="en-US"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298759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C66A6-DEAF-DA41-A6BB-5726E42BF1B5}"/>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pic>
        <p:nvPicPr>
          <p:cNvPr id="6" name="Picture 5" descr="A white logo on a black background&#10;&#10;Description automatically generated">
            <a:extLst>
              <a:ext uri="{FF2B5EF4-FFF2-40B4-BE49-F238E27FC236}">
                <a16:creationId xmlns:a16="http://schemas.microsoft.com/office/drawing/2014/main" id="{650891AB-19B3-EFD6-B06E-43885ADCA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159" y="2418159"/>
            <a:ext cx="2021682" cy="2021682"/>
          </a:xfrm>
          <a:prstGeom prst="rect">
            <a:avLst/>
          </a:prstGeom>
        </p:spPr>
      </p:pic>
    </p:spTree>
    <p:extLst>
      <p:ext uri="{BB962C8B-B14F-4D97-AF65-F5344CB8AC3E}">
        <p14:creationId xmlns:p14="http://schemas.microsoft.com/office/powerpoint/2010/main" val="254130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67D62-59D6-6838-8DAB-157D63975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8F710-4838-C059-EBFC-556035B02612}"/>
              </a:ext>
            </a:extLst>
          </p:cNvPr>
          <p:cNvSpPr>
            <a:spLocks noGrp="1"/>
          </p:cNvSpPr>
          <p:nvPr>
            <p:ph type="title"/>
          </p:nvPr>
        </p:nvSpPr>
        <p:spPr>
          <a:xfrm>
            <a:off x="810000" y="447188"/>
            <a:ext cx="10571998" cy="970450"/>
          </a:xfrm>
        </p:spPr>
        <p:txBody>
          <a:bodyPr>
            <a:noAutofit/>
          </a:bodyPr>
          <a:lstStyle/>
          <a:p>
            <a:r>
              <a:rPr lang="en-GB" sz="3100" b="1"/>
              <a:t>Highlight on the importance of test reporting, including code coverage.</a:t>
            </a:r>
            <a:endParaRPr lang="en-GB" sz="3100" b="1" dirty="0"/>
          </a:p>
        </p:txBody>
      </p:sp>
      <p:sp>
        <p:nvSpPr>
          <p:cNvPr id="3" name="Content Placeholder 2">
            <a:extLst>
              <a:ext uri="{FF2B5EF4-FFF2-40B4-BE49-F238E27FC236}">
                <a16:creationId xmlns:a16="http://schemas.microsoft.com/office/drawing/2014/main" id="{C4B2CB94-29AC-00E6-0D2D-8B381B726A92}"/>
              </a:ext>
            </a:extLst>
          </p:cNvPr>
          <p:cNvSpPr>
            <a:spLocks noGrp="1"/>
          </p:cNvSpPr>
          <p:nvPr>
            <p:ph idx="1"/>
          </p:nvPr>
        </p:nvSpPr>
        <p:spPr>
          <a:xfrm>
            <a:off x="818713" y="2413000"/>
            <a:ext cx="10563285" cy="1148907"/>
          </a:xfrm>
        </p:spPr>
        <p:txBody>
          <a:bodyPr>
            <a:normAutofit/>
          </a:bodyPr>
          <a:lstStyle/>
          <a:p>
            <a:r>
              <a:rPr lang="en-GB" sz="1600" dirty="0"/>
              <a:t>Define code coverage and its relevance in understanding test effectiveness.</a:t>
            </a:r>
          </a:p>
          <a:p>
            <a:r>
              <a:rPr lang="en-GB" sz="1600" dirty="0"/>
              <a:t>Show how to generate and interpret code coverage reports.</a:t>
            </a:r>
          </a:p>
        </p:txBody>
      </p:sp>
      <p:sp>
        <p:nvSpPr>
          <p:cNvPr id="4" name="Content Placeholder 2">
            <a:extLst>
              <a:ext uri="{FF2B5EF4-FFF2-40B4-BE49-F238E27FC236}">
                <a16:creationId xmlns:a16="http://schemas.microsoft.com/office/drawing/2014/main" id="{E09AB6F7-29D3-46ED-98F4-2103520B2808}"/>
              </a:ext>
            </a:extLst>
          </p:cNvPr>
          <p:cNvSpPr txBox="1">
            <a:spLocks/>
          </p:cNvSpPr>
          <p:nvPr/>
        </p:nvSpPr>
        <p:spPr>
          <a:xfrm>
            <a:off x="818713" y="3576551"/>
            <a:ext cx="10563285" cy="240676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Test reporting, and specifically code coverage, is an essential aspect of the testing process. Code coverage measures the extent to which the codebase is tested, providing insights into potential areas lacking sufficient tests. Generating and analysing code coverage reports helps developers identify untested paths and focus their testing efforts more effectively. High code coverage is often associated with more reliable and maintainable code, as it indicates thorough testing.</a:t>
            </a:r>
          </a:p>
        </p:txBody>
      </p:sp>
    </p:spTree>
    <p:extLst>
      <p:ext uri="{BB962C8B-B14F-4D97-AF65-F5344CB8AC3E}">
        <p14:creationId xmlns:p14="http://schemas.microsoft.com/office/powerpoint/2010/main" val="2196242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3707</TotalTime>
  <Words>10360</Words>
  <Application>Microsoft Office PowerPoint</Application>
  <PresentationFormat>Widescreen</PresentationFormat>
  <Paragraphs>785</Paragraphs>
  <Slides>87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Arial Unicode MS</vt:lpstr>
      <vt:lpstr>Cascadia Code ExtraLight</vt:lpstr>
      <vt:lpstr>Century Gothic</vt:lpstr>
      <vt:lpstr>Consolas</vt:lpstr>
      <vt:lpstr>Courier New</vt:lpstr>
      <vt:lpstr>Wingdings 2</vt:lpstr>
      <vt:lpstr>Quotable</vt:lpstr>
      <vt:lpstr>Unit testing React applications using Jest</vt:lpstr>
      <vt:lpstr>Part 1 – Intro to React Testing with Jest</vt:lpstr>
      <vt:lpstr>Testing is crucial in application development.</vt:lpstr>
      <vt:lpstr>Important to understand React testing tools, including Jest.</vt:lpstr>
      <vt:lpstr>Discussion on unit testing components, including snapshots, dumb testing, and event testing.</vt:lpstr>
      <vt:lpstr>Explanation of Jest test file structure, suites specs, setup and teardown.</vt:lpstr>
      <vt:lpstr>Overview of making assertions with in-built matchers.</vt:lpstr>
      <vt:lpstr>Details on mocking and spying for testing functionality and component unitization.</vt:lpstr>
      <vt:lpstr>Highlight on the importance of test reporting, including code coverage.</vt:lpstr>
      <vt:lpstr>Focus on unit testing without covering integration or end-to-end testing.</vt:lpstr>
      <vt:lpstr>Advice on what to test and what not to test, with reasons.</vt:lpstr>
      <vt:lpstr>Part 2 – How to set up a Test Environment</vt:lpstr>
      <vt:lpstr>Step 1: Creating a new Vite React project</vt:lpstr>
      <vt:lpstr>Step 2: Installing Jest and necessary dependencies</vt:lpstr>
      <vt:lpstr>Step 3: Configure Babel</vt:lpstr>
      <vt:lpstr>Step 4: Configure Jest</vt:lpstr>
      <vt:lpstr>Step 4: Configure Jest - continued</vt:lpstr>
      <vt:lpstr>Step 5: Update package.json scripts</vt:lpstr>
      <vt:lpstr>Step 6: Writing your first test</vt:lpstr>
      <vt:lpstr>Step 7: Running tests</vt:lpstr>
      <vt:lpstr>File Structure</vt:lpstr>
      <vt:lpstr>Part 3 - Jest </vt:lpstr>
      <vt:lpstr>Jest described as a simple, delightful JavaScript testing framework.</vt:lpstr>
      <vt:lpstr>Compatible with various JavaScript projects and frameworks.</vt:lpstr>
      <vt:lpstr>Emphasizes its independence from other frameworks and the simplicity of syntax.</vt:lpstr>
      <vt:lpstr>Explains the use of suites to group tests and the describe and it/test functions for defining tests.</vt:lpstr>
      <vt:lpstr>Discussion on using expect and matchers for assertions.</vt:lpstr>
      <vt:lpstr>Introduction to custom matchers for specialized needs.</vt:lpstr>
      <vt:lpstr>Mention of Jest's code coverage tool.</vt:lpstr>
      <vt:lpstr>Part 4 – The What and How of Testing in React</vt:lpstr>
      <vt:lpstr>Focus on testing parts of applications that render data.</vt:lpstr>
      <vt:lpstr>Different strategies for testing React apps, including snapshot testing and testing user interactions.</vt:lpstr>
      <vt:lpstr>Different strategies for testing React apps, including snapshot testing and testing user interactions. - contd</vt:lpstr>
      <vt:lpstr>Importance of mocking for testing components with dependencies.</vt:lpstr>
      <vt:lpstr>Discussion on testing hooks and routing within React apps.</vt:lpstr>
      <vt:lpstr>Discussion on testing hooks and routing within React apps. - continued</vt:lpstr>
      <vt:lpstr>Emphasis on writing tests that resemble how software is used for increased confidence.</vt:lpstr>
      <vt:lpstr>Part 5 – Snapshot Testing</vt:lpstr>
      <vt:lpstr>Snapshot testing ensures UI consistency.</vt:lpstr>
      <vt:lpstr>Use of react-test-renderer for rendering components as JavaScript objects.</vt:lpstr>
      <vt:lpstr>Process of creating, comparing, and updating snapshots. - Step 1</vt:lpstr>
      <vt:lpstr>Process of creating, comparing, and updating snapshots. - Step 2</vt:lpstr>
      <vt:lpstr>Process of creating, comparing, and updating snapshots. - Step 3</vt:lpstr>
      <vt:lpstr>Process of creating, comparing, and updating snapshots. - Step 4</vt:lpstr>
      <vt:lpstr>Process of creating, comparing, and updating snapshots. - Step 5</vt:lpstr>
      <vt:lpstr>Process of creating, comparing, and updating snapshots. - Step 6</vt:lpstr>
      <vt:lpstr>Part 6 – Testing Components with Props</vt:lpstr>
      <vt:lpstr>Testing for the rendering of props, excluding default props and prop types</vt:lpstr>
      <vt:lpstr>Testing for the rendering of props, excluding default props and prop types - continued</vt:lpstr>
      <vt:lpstr>Use of the test renderer object to find elements and assert based on props. – Step 1</vt:lpstr>
      <vt:lpstr>Use of the test renderer object to find elements and assert based on props. – Step 2</vt:lpstr>
      <vt:lpstr>Use of the test renderer object to find elements and assert based on props. – Step 3</vt:lpstr>
      <vt:lpstr>Use of the test renderer object to find elements and assert based on props. – Step 4</vt:lpstr>
      <vt:lpstr>Use of the test renderer object to find elements and assert based on props. – Step 5</vt:lpstr>
      <vt:lpstr>Part 7 – Mocking Components for Testing</vt:lpstr>
      <vt:lpstr>Unit testing challenges with components rendering other components.</vt:lpstr>
      <vt:lpstr>Use of Jest's mock function to simulate components for isolated testing.</vt:lpstr>
      <vt:lpstr>Part 8 – Testing State and Event Interactions</vt:lpstr>
      <vt:lpstr>Importance of testing state changes and event-triggered re-renders.</vt:lpstr>
      <vt:lpstr>Importance of testing state changes and event-triggered re-renders. - Continued</vt:lpstr>
      <vt:lpstr>Use of the act function for simulating user actions in tests.</vt:lpstr>
      <vt:lpstr>Use of the act function for simulating user actions in tests. - Continued</vt:lpstr>
      <vt:lpstr>Part 9 – Mocking Functions</vt:lpstr>
      <vt:lpstr>Mocking functions passed as props for testing components independently.</vt:lpstr>
      <vt:lpstr>Use of Jest's functionality to mock function calls and arguments.</vt:lpstr>
      <vt:lpstr>Example of testing component interaction with mocked functions. – Step 1</vt:lpstr>
      <vt:lpstr>Example of testing component interaction with mocked functions. – Step 2</vt:lpstr>
      <vt:lpstr>Part 10 – Testing Components Asynchronously</vt:lpstr>
      <vt:lpstr>Challenges of testing components with asynchronous data fetching.</vt:lpstr>
      <vt:lpstr>Use of mocking for asynchronous calls, e.g. with axios.</vt:lpstr>
      <vt:lpstr>Detailed process for testing components handling asynchronous data and errors. – Step 1</vt:lpstr>
      <vt:lpstr>Detailed process for testing components handling asynchronous data and errors. – Step 2</vt:lpstr>
      <vt:lpstr>Detailed process for testing components handling asynchronous data and errors. – Step 3</vt:lpstr>
      <vt:lpstr>Detailed process for testing components handling asynchronous data and errors. – Step 4</vt:lpstr>
      <vt:lpstr>Detailed process for testing components handling asynchronous data and errors. – Step 5</vt:lpstr>
      <vt:lpstr>Detailed process for testing components handling asynchronous data and errors. – Step 6</vt:lpstr>
      <vt:lpstr>Part 11 – Testing Components with Routing</vt:lpstr>
      <vt:lpstr>Routing components tested by wrapping in a MemoryRouter for isolation.</vt:lpstr>
      <vt:lpstr>Explanation of testing components that use router components without needing mocks or stubs.</vt:lpstr>
      <vt:lpstr>Example of wrapping component in MemoryRouter during testing.</vt:lpstr>
      <vt:lpstr>Part 12 – Testing Custom Hooks</vt:lpstr>
      <vt:lpstr>Testing custom hooks directly using the React hooks testing library.</vt:lpstr>
      <vt:lpstr>Example of testing a custom hook with state and effect updates.</vt:lpstr>
      <vt:lpstr>Example of testing a custom hook with state and effect updates.</vt:lpstr>
      <vt:lpstr>Example of testing a custom hook with state and effect updates. – Continued 1</vt:lpstr>
      <vt:lpstr>Example of testing a custom hook with state and effect updates. – Continued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React applications using Jest</dc:title>
  <dc:creator>Guthrie, Cameron</dc:creator>
  <cp:lastModifiedBy>Guthrie, Cameron</cp:lastModifiedBy>
  <cp:revision>36</cp:revision>
  <dcterms:created xsi:type="dcterms:W3CDTF">2024-02-20T11:26:17Z</dcterms:created>
  <dcterms:modified xsi:type="dcterms:W3CDTF">2024-02-23T23:56:13Z</dcterms:modified>
</cp:coreProperties>
</file>