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877" r:id="rId5"/>
    <p:sldMasterId id="2147483964" r:id="rId6"/>
    <p:sldMasterId id="2147484051" r:id="rId7"/>
    <p:sldMasterId id="2147484138" r:id="rId8"/>
  </p:sldMasterIdLst>
  <p:notesMasterIdLst>
    <p:notesMasterId r:id="rId29"/>
  </p:notesMasterIdLst>
  <p:handoutMasterIdLst>
    <p:handoutMasterId r:id="rId30"/>
  </p:handoutMasterIdLst>
  <p:sldIdLst>
    <p:sldId id="268" r:id="rId9"/>
    <p:sldId id="257" r:id="rId10"/>
    <p:sldId id="269" r:id="rId11"/>
    <p:sldId id="261" r:id="rId12"/>
    <p:sldId id="270" r:id="rId13"/>
    <p:sldId id="263" r:id="rId14"/>
    <p:sldId id="271" r:id="rId15"/>
    <p:sldId id="272" r:id="rId16"/>
    <p:sldId id="273" r:id="rId17"/>
    <p:sldId id="274" r:id="rId18"/>
    <p:sldId id="278" r:id="rId19"/>
    <p:sldId id="279" r:id="rId20"/>
    <p:sldId id="280" r:id="rId21"/>
    <p:sldId id="281" r:id="rId22"/>
    <p:sldId id="282" r:id="rId23"/>
    <p:sldId id="283" r:id="rId24"/>
    <p:sldId id="275" r:id="rId25"/>
    <p:sldId id="360" r:id="rId26"/>
    <p:sldId id="361" r:id="rId27"/>
    <p:sldId id="284" r:id="rId28"/>
  </p:sldIdLst>
  <p:sldSz cx="12192000" cy="6858000"/>
  <p:notesSz cx="6645275" cy="9775825"/>
  <p:custDataLst>
    <p:tags r:id="rId31"/>
  </p:custDataLst>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11"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Grant" initials="G" lastIdx="1" clrIdx="2">
    <p:extLst>
      <p:ext uri="{19B8F6BF-5375-455C-9EA6-DF929625EA0E}">
        <p15:presenceInfo xmlns:p15="http://schemas.microsoft.com/office/powerpoint/2012/main" userId="Grant" providerId="None"/>
      </p:ext>
    </p:extLst>
  </p:cmAuthor>
  <p:cmAuthor id="4" name="Foppa, Pedro" initials="FP" lastIdx="1" clrIdx="3">
    <p:extLst>
      <p:ext uri="{19B8F6BF-5375-455C-9EA6-DF929625EA0E}">
        <p15:presenceInfo xmlns:p15="http://schemas.microsoft.com/office/powerpoint/2012/main" userId="S::pfoppa@qa.com::78b15ebb-14ab-45f0-97b3-f50a9b67ce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DB5"/>
    <a:srgbClr val="00CEF9"/>
    <a:srgbClr val="03EAB3"/>
    <a:srgbClr val="00D2FE"/>
    <a:srgbClr val="28CEF6"/>
    <a:srgbClr val="FFD217"/>
    <a:srgbClr val="FF6124"/>
    <a:srgbClr val="EECF40"/>
    <a:srgbClr val="A5FFFF"/>
    <a:srgbClr val="0FEE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2D1342-23E5-D149-9C82-1D37CF7D9634}" v="58" dt="2020-09-24T09:04:24.233"/>
    <p1510:client id="{D2CB3A09-BE9F-7548-B4FB-8CB5C5C74A98}" v="31" dt="2020-09-23T13:17:38.6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860" autoAdjust="0"/>
  </p:normalViewPr>
  <p:slideViewPr>
    <p:cSldViewPr snapToGrid="0" snapToObjects="1">
      <p:cViewPr varScale="1">
        <p:scale>
          <a:sx n="67" d="100"/>
          <a:sy n="67" d="100"/>
        </p:scale>
        <p:origin x="2274" y="336"/>
      </p:cViewPr>
      <p:guideLst>
        <p:guide pos="3840"/>
        <p:guide orient="horz" pos="3771"/>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48" d="100"/>
          <a:sy n="48" d="100"/>
        </p:scale>
        <p:origin x="2788"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Master" Target="slideMasters/slideMaster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22/10/2024</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vl1pPr>
          </a:lstStyle>
          <a:p>
            <a:fld id="{1D6B66C6-1E92-0F4E-A300-9D4ED1F0C23F}" type="datetimeFigureOut">
              <a:rPr lang="en-GB" smtClean="0"/>
              <a:t>22/10/2024</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28588" y="442913"/>
            <a:ext cx="7423151" cy="4176712"/>
          </a:xfrm>
          <a:prstGeom prst="rect">
            <a:avLst/>
          </a:prstGeom>
        </p:spPr>
      </p:sp>
      <p:sp>
        <p:nvSpPr>
          <p:cNvPr id="7" name="Notes Placeholder 6"/>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182520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571500" y="582613"/>
            <a:ext cx="5715000" cy="3214687"/>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3317995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623436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2613"/>
            <a:ext cx="5715000" cy="3214687"/>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049772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2613"/>
            <a:ext cx="5715000" cy="3214687"/>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40767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30014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2613"/>
            <a:ext cx="5715000" cy="3214687"/>
          </a:xfrm>
        </p:spPr>
      </p:sp>
      <p:sp>
        <p:nvSpPr>
          <p:cNvPr id="3" name="Notes Placeholder 2"/>
          <p:cNvSpPr>
            <a:spLocks noGrp="1"/>
          </p:cNvSpPr>
          <p:nvPr>
            <p:ph type="body" idx="1"/>
          </p:nvPr>
        </p:nvSpPr>
        <p:spPr/>
        <p:txBody>
          <a:bodyPr/>
          <a:lstStyle/>
          <a:p>
            <a:r>
              <a:rPr lang="en-GB" dirty="0" err="1"/>
              <a:t>Node.js</a:t>
            </a:r>
            <a:r>
              <a:rPr lang="en-GB" dirty="0"/>
              <a:t> is an open source command line tool for server side JS</a:t>
            </a:r>
          </a:p>
          <a:p>
            <a:pPr lvl="1"/>
            <a:r>
              <a:rPr lang="en-GB" dirty="0"/>
              <a:t>The script is executed by the V8 </a:t>
            </a:r>
            <a:r>
              <a:rPr lang="en-GB" dirty="0" err="1"/>
              <a:t>Javascript</a:t>
            </a:r>
            <a:r>
              <a:rPr lang="en-GB" dirty="0"/>
              <a:t> engine</a:t>
            </a:r>
          </a:p>
          <a:p>
            <a:endParaRPr lang="en-GB" dirty="0"/>
          </a:p>
          <a:p>
            <a:r>
              <a:rPr lang="en-GB" dirty="0"/>
              <a:t>NPM manages decencies for an application via the command line</a:t>
            </a:r>
          </a:p>
        </p:txBody>
      </p:sp>
    </p:spTree>
    <p:extLst>
      <p:ext uri="{BB962C8B-B14F-4D97-AF65-F5344CB8AC3E}">
        <p14:creationId xmlns:p14="http://schemas.microsoft.com/office/powerpoint/2010/main" val="1891860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2613"/>
            <a:ext cx="5715000" cy="3214687"/>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1687195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2613"/>
            <a:ext cx="5715000" cy="3214687"/>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75041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2613"/>
            <a:ext cx="5715000" cy="3214687"/>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charset="0"/>
                <a:cs typeface="Arial" charset="0"/>
              </a:rPr>
              <a:t>Including: Any files in the </a:t>
            </a:r>
            <a:r>
              <a:rPr lang="en-US" dirty="0" err="1">
                <a:latin typeface="Arial" charset="0"/>
                <a:cs typeface="Arial" charset="0"/>
              </a:rPr>
              <a:t>src</a:t>
            </a:r>
            <a:r>
              <a:rPr lang="en-US" dirty="0">
                <a:latin typeface="Arial" charset="0"/>
                <a:cs typeface="Arial" charset="0"/>
              </a:rPr>
              <a:t> folder and any files in project root</a:t>
            </a:r>
          </a:p>
          <a:p>
            <a:r>
              <a:rPr lang="en-US" dirty="0">
                <a:latin typeface="Arial" charset="0"/>
                <a:cs typeface="Arial" charset="0"/>
              </a:rPr>
              <a:t>Excluding: </a:t>
            </a:r>
            <a:r>
              <a:rPr lang="en-US" dirty="0" err="1">
                <a:latin typeface="Arial" charset="0"/>
                <a:cs typeface="Arial" charset="0"/>
              </a:rPr>
              <a:t>Node_modules</a:t>
            </a:r>
            <a:r>
              <a:rPr lang="en-US" dirty="0">
                <a:latin typeface="Arial" charset="0"/>
                <a:cs typeface="Arial" charset="0"/>
              </a:rPr>
              <a:t> (dependency folder)</a:t>
            </a:r>
          </a:p>
          <a:p>
            <a:endParaRPr lang="en-US" dirty="0">
              <a:latin typeface="Arial" charset="0"/>
              <a:cs typeface="Arial" charset="0"/>
            </a:endParaRPr>
          </a:p>
          <a:p>
            <a:r>
              <a:rPr lang="en-US" dirty="0">
                <a:latin typeface="Arial" charset="0"/>
                <a:cs typeface="Arial" charset="0"/>
              </a:rPr>
              <a:t>Compiler Options:</a:t>
            </a:r>
          </a:p>
          <a:p>
            <a:r>
              <a:rPr lang="en-US" dirty="0">
                <a:latin typeface="Arial" charset="0"/>
                <a:cs typeface="Arial" charset="0"/>
              </a:rPr>
              <a:t>	target: Which version of JS to compile to</a:t>
            </a:r>
          </a:p>
          <a:p>
            <a:r>
              <a:rPr lang="en-US" dirty="0">
                <a:latin typeface="Arial" charset="0"/>
                <a:cs typeface="Arial" charset="0"/>
              </a:rPr>
              <a:t>	module: whether to use require or import/export</a:t>
            </a:r>
          </a:p>
          <a:p>
            <a:pPr marL="0" marR="0" lvl="0" indent="0" algn="l" defTabSz="914377" rtl="0" eaLnBrk="1" fontAlgn="auto" latinLnBrk="0" hangingPunct="1">
              <a:lnSpc>
                <a:spcPct val="100000"/>
              </a:lnSpc>
              <a:spcBef>
                <a:spcPts val="0"/>
              </a:spcBef>
              <a:spcAft>
                <a:spcPts val="0"/>
              </a:spcAft>
              <a:buClrTx/>
              <a:buSzTx/>
              <a:buFontTx/>
              <a:buNone/>
              <a:tabLst/>
              <a:defRPr/>
            </a:pPr>
            <a:r>
              <a:rPr lang="en-US" dirty="0">
                <a:latin typeface="Arial" charset="0"/>
                <a:cs typeface="Arial" charset="0"/>
              </a:rPr>
              <a:t>	strict: enables strict mode (enables </a:t>
            </a:r>
            <a:r>
              <a:rPr lang="en-GB" b="0" i="0" dirty="0">
                <a:solidFill>
                  <a:srgbClr val="FFFFFF"/>
                </a:solidFill>
                <a:effectLst/>
                <a:latin typeface="Segoe UI Web (West European)"/>
              </a:rPr>
              <a:t>Strict Bind Call Apply, </a:t>
            </a:r>
            <a:r>
              <a:rPr lang="en-GB" b="0" i="0" dirty="0" err="1">
                <a:solidFill>
                  <a:srgbClr val="FFFFFF"/>
                </a:solidFill>
                <a:effectLst/>
                <a:latin typeface="Segoe UI Web (West European)"/>
              </a:rPr>
              <a:t>strictBuiltinIteratorReturn</a:t>
            </a:r>
            <a:r>
              <a:rPr lang="en-GB" b="0" i="0" dirty="0">
                <a:solidFill>
                  <a:srgbClr val="FFFFFF"/>
                </a:solidFill>
                <a:effectLst/>
                <a:latin typeface="Segoe UI Web (West European)"/>
              </a:rPr>
              <a:t>, Strict Function Types, Strict Null Checks, Strict Property Initialization and Use Unknown In Catch Variables</a:t>
            </a:r>
            <a:r>
              <a:rPr lang="en-US" dirty="0">
                <a:latin typeface="Arial" charset="0"/>
                <a:cs typeface="Arial"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r>
              <a:rPr lang="en-US" dirty="0">
                <a:latin typeface="Arial" charset="0"/>
                <a:cs typeface="Arial" charset="0"/>
              </a:rPr>
              <a:t>	</a:t>
            </a:r>
            <a:r>
              <a:rPr lang="en-GB" sz="1200" kern="100" dirty="0" err="1">
                <a:effectLst/>
                <a:latin typeface="Figtree Medium"/>
                <a:ea typeface="Aptos" panose="020B0004020202020204" pitchFamily="34" charset="0"/>
                <a:cs typeface="Times New Roman" panose="02020603050405020304" pitchFamily="18" charset="0"/>
              </a:rPr>
              <a:t>esModuleInterop</a:t>
            </a:r>
            <a:r>
              <a:rPr lang="en-GB" sz="1200" kern="100" dirty="0">
                <a:effectLst/>
                <a:latin typeface="Figtree Medium"/>
                <a:ea typeface="Aptos" panose="020B0004020202020204" pitchFamily="34" charset="0"/>
                <a:cs typeface="Times New Roman" panose="02020603050405020304" pitchFamily="18" charset="0"/>
              </a:rPr>
              <a:t>: fixes problems that arise when converting between ES6 and </a:t>
            </a:r>
            <a:r>
              <a:rPr lang="en-GB" sz="1200" kern="100" dirty="0" err="1">
                <a:effectLst/>
                <a:latin typeface="Figtree Medium"/>
                <a:ea typeface="Aptos" panose="020B0004020202020204" pitchFamily="34" charset="0"/>
                <a:cs typeface="Times New Roman" panose="02020603050405020304" pitchFamily="18" charset="0"/>
              </a:rPr>
              <a:t>CommonJS</a:t>
            </a:r>
            <a:r>
              <a:rPr lang="en-GB" sz="1200" kern="100" dirty="0">
                <a:effectLst/>
                <a:latin typeface="Figtree Medium"/>
                <a:ea typeface="Aptos" panose="020B0004020202020204" pitchFamily="34" charset="0"/>
                <a:cs typeface="Times New Roman" panose="02020603050405020304" pitchFamily="18" charset="0"/>
              </a:rPr>
              <a:t> modules</a:t>
            </a:r>
          </a:p>
          <a:p>
            <a:pPr marL="0" marR="0" lvl="0" indent="0" algn="l" defTabSz="914377" rtl="0" eaLnBrk="1" fontAlgn="auto" latinLnBrk="0" hangingPunct="1">
              <a:lnSpc>
                <a:spcPct val="100000"/>
              </a:lnSpc>
              <a:spcBef>
                <a:spcPts val="0"/>
              </a:spcBef>
              <a:spcAft>
                <a:spcPts val="0"/>
              </a:spcAft>
              <a:buClrTx/>
              <a:buSzTx/>
              <a:buFontTx/>
              <a:buNone/>
              <a:tabLst/>
              <a:defRPr/>
            </a:pPr>
            <a:r>
              <a:rPr lang="en-GB" sz="1200" kern="100" dirty="0">
                <a:effectLst/>
                <a:latin typeface="Figtree Medium"/>
                <a:cs typeface="Times New Roman" panose="02020603050405020304" pitchFamily="18" charset="0"/>
              </a:rPr>
              <a:t>	</a:t>
            </a:r>
            <a:r>
              <a:rPr lang="en-GB" sz="1200" kern="100" dirty="0" err="1">
                <a:effectLst/>
                <a:latin typeface="Figtree Medium"/>
                <a:ea typeface="Aptos" panose="020B0004020202020204" pitchFamily="34" charset="0"/>
                <a:cs typeface="Times New Roman" panose="02020603050405020304" pitchFamily="18" charset="0"/>
              </a:rPr>
              <a:t>skipLibCheck</a:t>
            </a:r>
            <a:r>
              <a:rPr lang="en-GB" sz="1200" kern="100" dirty="0">
                <a:effectLst/>
                <a:latin typeface="Figtree Medium"/>
                <a:ea typeface="Aptos" panose="020B0004020202020204" pitchFamily="34" charset="0"/>
                <a:cs typeface="Times New Roman" panose="02020603050405020304" pitchFamily="18" charset="0"/>
              </a:rPr>
              <a:t>: Skips the type checking of declaration files</a:t>
            </a:r>
          </a:p>
          <a:p>
            <a:pPr marL="0" marR="0" lvl="0" indent="0" algn="l" defTabSz="914377" rtl="0" eaLnBrk="1" fontAlgn="auto" latinLnBrk="0" hangingPunct="1">
              <a:lnSpc>
                <a:spcPct val="100000"/>
              </a:lnSpc>
              <a:spcBef>
                <a:spcPts val="0"/>
              </a:spcBef>
              <a:spcAft>
                <a:spcPts val="0"/>
              </a:spcAft>
              <a:buClrTx/>
              <a:buSzTx/>
              <a:buFontTx/>
              <a:buNone/>
              <a:tabLst/>
              <a:defRPr/>
            </a:pPr>
            <a:r>
              <a:rPr lang="en-GB" sz="1200" kern="100" dirty="0">
                <a:effectLst/>
                <a:latin typeface="Figtree Medium"/>
                <a:cs typeface="Times New Roman" panose="02020603050405020304" pitchFamily="18" charset="0"/>
              </a:rPr>
              <a:t>	</a:t>
            </a:r>
            <a:r>
              <a:rPr lang="en-GB" sz="1200" kern="100" dirty="0" err="1">
                <a:effectLst/>
                <a:latin typeface="Figtree Medium"/>
                <a:ea typeface="Aptos" panose="020B0004020202020204" pitchFamily="34" charset="0"/>
                <a:cs typeface="Times New Roman" panose="02020603050405020304" pitchFamily="18" charset="0"/>
              </a:rPr>
              <a:t>forceConsistentCasingInFileNames</a:t>
            </a:r>
            <a:r>
              <a:rPr lang="en-GB" sz="1200" kern="100" dirty="0">
                <a:effectLst/>
                <a:latin typeface="Figtree Medium"/>
                <a:ea typeface="Aptos" panose="020B0004020202020204" pitchFamily="34" charset="0"/>
                <a:cs typeface="Times New Roman" panose="02020603050405020304" pitchFamily="18" charset="0"/>
              </a:rPr>
              <a:t>: Any references to files in the project must match the exact case of the file(s)</a:t>
            </a:r>
            <a:endParaRPr lang="en-US" dirty="0">
              <a:latin typeface="Arial" charset="0"/>
              <a:cs typeface="Arial" charset="0"/>
            </a:endParaRPr>
          </a:p>
        </p:txBody>
      </p:sp>
    </p:spTree>
    <p:extLst>
      <p:ext uri="{BB962C8B-B14F-4D97-AF65-F5344CB8AC3E}">
        <p14:creationId xmlns:p14="http://schemas.microsoft.com/office/powerpoint/2010/main" val="2899008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2613"/>
            <a:ext cx="5715000" cy="3214687"/>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3962892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28588" y="442913"/>
            <a:ext cx="7423151" cy="4176712"/>
          </a:xfrm>
          <a:prstGeom prst="rect">
            <a:avLst/>
          </a:prstGeom>
        </p:spPr>
      </p:sp>
      <p:sp>
        <p:nvSpPr>
          <p:cNvPr id="6" name="Notes Placeholder 5"/>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395810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278568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a:t>We </a:t>
            </a:r>
            <a:r>
              <a:rPr lang="en-GB" dirty="0"/>
              <a:t>need to deal with practical matters right at the beginning.</a:t>
            </a:r>
          </a:p>
          <a:p>
            <a:endParaRPr lang="en-GB" dirty="0"/>
          </a:p>
          <a:p>
            <a:r>
              <a:rPr lang="en-GB" dirty="0"/>
              <a:t>Above all, please ask if you have any problems regarding the course or practical arrangements. If we know early on that something is wrong, we have the chance to fix it. If you tell us after the course, it's too late! We ask you to fill in an evaluation form at the end of the course. If you alert us to a problem for the first time on the feedback form at the end of the course, we won’t have had the opportunity to put it right. </a:t>
            </a:r>
          </a:p>
          <a:p>
            <a:endParaRPr lang="en-GB" dirty="0"/>
          </a:p>
          <a:p>
            <a:r>
              <a:rPr lang="en-GB" dirty="0"/>
              <a:t>If this course is being held at your company's site, much of this will not apply or will be outside our control.</a:t>
            </a:r>
          </a:p>
          <a:p>
            <a:endParaRPr lang="en-US" dirty="0"/>
          </a:p>
          <a:p>
            <a:endParaRPr lang="en-US" dirty="0"/>
          </a:p>
          <a:p>
            <a:endParaRPr lang="en-GB" dirty="0"/>
          </a:p>
        </p:txBody>
      </p:sp>
      <p:sp>
        <p:nvSpPr>
          <p:cNvPr id="6" name="Slide Image Placeholder 5"/>
          <p:cNvSpPr>
            <a:spLocks noGrp="1" noRot="1" noChangeAspect="1"/>
          </p:cNvSpPr>
          <p:nvPr>
            <p:ph type="sldImg"/>
          </p:nvPr>
        </p:nvSpPr>
        <p:spPr>
          <a:xfrm>
            <a:off x="-128588" y="442913"/>
            <a:ext cx="7423151" cy="4176712"/>
          </a:xfrm>
          <a:prstGeom prst="rect">
            <a:avLst/>
          </a:prstGeom>
        </p:spPr>
      </p:sp>
    </p:spTree>
    <p:extLst>
      <p:ext uri="{BB962C8B-B14F-4D97-AF65-F5344CB8AC3E}">
        <p14:creationId xmlns:p14="http://schemas.microsoft.com/office/powerpoint/2010/main" val="3791608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dirty="0"/>
              <a:t>The course will be made up of lecture material coupled with the course workbook, informal questions and exercises, and structured practical sessions. Together, these different teaching techniques will help you absorb and understand the material in the most effective way. </a:t>
            </a:r>
          </a:p>
          <a:p>
            <a:endParaRPr lang="en-GB" dirty="0"/>
          </a:p>
          <a:p>
            <a:r>
              <a:rPr lang="en-GB" dirty="0"/>
              <a:t>The course notebooks contain all the overhead foils that will be shown, so you do not need to copy them. In addition, there are extra textual comments (like these) below the foils, which are there to amplify the foils and provide further information. Hopefully, these notes mean you will not need to write too much and can listen and observe during the lectures. There is, however, space to make your own annotations too.</a:t>
            </a:r>
          </a:p>
          <a:p>
            <a:endParaRPr lang="en-GB" dirty="0"/>
          </a:p>
          <a:p>
            <a:r>
              <a:rPr lang="en-GB" dirty="0"/>
              <a:t>The appendices cover material that is beyond the scope of the course, together with some help and guidelines. There are also appendices on bibliography and Internet resources to help you find more information after the course.</a:t>
            </a:r>
          </a:p>
          <a:p>
            <a:endParaRPr lang="en-GB" dirty="0"/>
          </a:p>
          <a:p>
            <a:r>
              <a:rPr lang="en-GB" dirty="0"/>
              <a:t>In the practical exercise sessions, you will be given the opportunity to experiment and consolidate what has been taught during the lecture sessions. Please tell the instructor if you are having difficulty in these sessions. It is sometimes difficult to see that someone is struggling, so please be direct.</a:t>
            </a:r>
          </a:p>
          <a:p>
            <a:endParaRPr lang="en-US" dirty="0"/>
          </a:p>
          <a:p>
            <a:endParaRPr lang="en-GB" dirty="0"/>
          </a:p>
        </p:txBody>
      </p:sp>
      <p:sp>
        <p:nvSpPr>
          <p:cNvPr id="6" name="Slide Image Placeholder 5"/>
          <p:cNvSpPr>
            <a:spLocks noGrp="1" noRot="1" noChangeAspect="1"/>
          </p:cNvSpPr>
          <p:nvPr>
            <p:ph type="sldImg"/>
          </p:nvPr>
        </p:nvSpPr>
        <p:spPr>
          <a:xfrm>
            <a:off x="-128588" y="442913"/>
            <a:ext cx="7423151" cy="4176712"/>
          </a:xfrm>
          <a:prstGeom prst="rect">
            <a:avLst/>
          </a:prstGeom>
        </p:spPr>
      </p:sp>
    </p:spTree>
    <p:extLst>
      <p:ext uri="{BB962C8B-B14F-4D97-AF65-F5344CB8AC3E}">
        <p14:creationId xmlns:p14="http://schemas.microsoft.com/office/powerpoint/2010/main" val="172183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GB" dirty="0"/>
              <a:t>The best courses are not those where the instructor spends all of his/her time pontificating at the front of the class. Things get more interesting if there is dialogue, so please feel free to make comments or ask questions. At the same time, the instructor has to think of the whole group, so if you have many queries, you might be asked to deal with them off-line.</a:t>
            </a:r>
          </a:p>
          <a:p>
            <a:endParaRPr lang="en-GB" dirty="0"/>
          </a:p>
          <a:p>
            <a:r>
              <a:rPr lang="en-GB" dirty="0"/>
              <a:t>Work with other people during practical exercise sessions. The person next to you may have the answer, or you may know the remedy for them. Obviously do not simply 'copy from' or 'jump-in on' your neighbour, but group collaboration can help with the enjoyment of a course. </a:t>
            </a:r>
          </a:p>
          <a:p>
            <a:endParaRPr lang="en-GB" dirty="0"/>
          </a:p>
          <a:p>
            <a:r>
              <a:rPr lang="en-GB" dirty="0"/>
              <a:t>We are also individuals. We work at different paces and may have special interests in particular topics. The aim of the course is to provide a broad picture for all. Do not be dismayed if you do not appear to complete exercises as fast as the next person. The practical exercises are there to give plenty of practical opportunities; they do not have to be finished and you may even choose to focus for a long period on the topic that most interests you. Indeed, there will be parts labelled 'if time allows' that you may wish to save until later to give yourself time to read and absorb the course notes. If you have finished early, there is a great deal to investigate. Such “’hacking’ time is valuable. You may not get the opportunity to do it back in the office!</a:t>
            </a:r>
          </a:p>
          <a:p>
            <a:endParaRPr lang="en-US" dirty="0"/>
          </a:p>
          <a:p>
            <a:endParaRPr lang="en-GB" dirty="0"/>
          </a:p>
        </p:txBody>
      </p:sp>
      <p:sp>
        <p:nvSpPr>
          <p:cNvPr id="6" name="Slide Image Placeholder 5"/>
          <p:cNvSpPr>
            <a:spLocks noGrp="1" noRot="1" noChangeAspect="1"/>
          </p:cNvSpPr>
          <p:nvPr>
            <p:ph type="sldImg"/>
          </p:nvPr>
        </p:nvSpPr>
        <p:spPr>
          <a:xfrm>
            <a:off x="-128588" y="442913"/>
            <a:ext cx="7423151" cy="4176712"/>
          </a:xfrm>
          <a:prstGeom prst="rect">
            <a:avLst/>
          </a:prstGeom>
        </p:spPr>
      </p:sp>
    </p:spTree>
    <p:extLst>
      <p:ext uri="{BB962C8B-B14F-4D97-AF65-F5344CB8AC3E}">
        <p14:creationId xmlns:p14="http://schemas.microsoft.com/office/powerpoint/2010/main" val="3061892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28588" y="442913"/>
            <a:ext cx="7423151" cy="4176712"/>
          </a:xfrm>
          <a:prstGeom prst="rect">
            <a:avLst/>
          </a:prstGeom>
        </p:spPr>
      </p:sp>
      <p:sp>
        <p:nvSpPr>
          <p:cNvPr id="6" name="Notes Placeholder 5"/>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1434785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a:t>If you are not sure of any of these, please inform the instructor as soon as you can and they will do their best to help you.</a:t>
            </a:r>
          </a:p>
          <a:p>
            <a:endParaRPr lang="en-GB" dirty="0"/>
          </a:p>
          <a:p>
            <a:endParaRPr lang="en-US" dirty="0"/>
          </a:p>
          <a:p>
            <a:endParaRPr lang="en-GB" dirty="0"/>
          </a:p>
        </p:txBody>
      </p:sp>
      <p:sp>
        <p:nvSpPr>
          <p:cNvPr id="6" name="Slide Image Placeholder 5"/>
          <p:cNvSpPr>
            <a:spLocks noGrp="1" noRot="1" noChangeAspect="1"/>
          </p:cNvSpPr>
          <p:nvPr>
            <p:ph type="sldImg"/>
          </p:nvPr>
        </p:nvSpPr>
        <p:spPr>
          <a:xfrm>
            <a:off x="-128588" y="442913"/>
            <a:ext cx="7423151" cy="4176712"/>
          </a:xfrm>
          <a:prstGeom prst="rect">
            <a:avLst/>
          </a:prstGeom>
        </p:spPr>
      </p:sp>
    </p:spTree>
    <p:extLst>
      <p:ext uri="{BB962C8B-B14F-4D97-AF65-F5344CB8AC3E}">
        <p14:creationId xmlns:p14="http://schemas.microsoft.com/office/powerpoint/2010/main" val="1828985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dirty="0"/>
              <a:t>One of the great benefits of courses is meeting other people. They may have similar interests, have encountered similar problems and may even have found the solution to yours. The contacts made on the course can be very useful.</a:t>
            </a:r>
          </a:p>
          <a:p>
            <a:endParaRPr lang="en-GB" dirty="0"/>
          </a:p>
          <a:p>
            <a:r>
              <a:rPr lang="en-GB" dirty="0"/>
              <a:t>It is useful for us all to be aware of levels of experience. It will help the instructor judge the level of depth to go into and the analogies to make to help you understand a topic. People in the group may have specialised experience that will be helpful to others.</a:t>
            </a:r>
          </a:p>
          <a:p>
            <a:endParaRPr lang="en-GB" dirty="0"/>
          </a:p>
          <a:p>
            <a:r>
              <a:rPr lang="en-GB" dirty="0"/>
              <a:t>It is worth highlighting particular interests, as we may be able to address them during the course. However, it is a general course that aims to cover a broad range of topics, so the instructor may have to deal with some areas during a coffee break or over lunch.</a:t>
            </a:r>
          </a:p>
        </p:txBody>
      </p:sp>
      <p:sp>
        <p:nvSpPr>
          <p:cNvPr id="6" name="Slide Image Placeholder 5"/>
          <p:cNvSpPr>
            <a:spLocks noGrp="1" noRot="1" noChangeAspect="1"/>
          </p:cNvSpPr>
          <p:nvPr>
            <p:ph type="sldImg"/>
          </p:nvPr>
        </p:nvSpPr>
        <p:spPr>
          <a:xfrm>
            <a:off x="-128588" y="442913"/>
            <a:ext cx="7423151" cy="4176712"/>
          </a:xfrm>
          <a:prstGeom prst="rect">
            <a:avLst/>
          </a:prstGeom>
        </p:spPr>
      </p:sp>
    </p:spTree>
    <p:extLst>
      <p:ext uri="{BB962C8B-B14F-4D97-AF65-F5344CB8AC3E}">
        <p14:creationId xmlns:p14="http://schemas.microsoft.com/office/powerpoint/2010/main" val="2486518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dirty="0"/>
              <a:t>Please feel free to ask questions.</a:t>
            </a:r>
          </a:p>
          <a:p>
            <a:endParaRPr lang="en-GB" dirty="0"/>
          </a:p>
          <a:p>
            <a:r>
              <a:rPr lang="en-GB" dirty="0"/>
              <a:t>Teaching is a much more enjoyable and productive process if it is interactive. You will no doubt think of questions during the course. </a:t>
            </a:r>
            <a:r>
              <a:rPr lang="en-GB"/>
              <a:t>If </a:t>
            </a:r>
            <a:r>
              <a:rPr lang="en-GB" dirty="0"/>
              <a:t>so, ask </a:t>
            </a:r>
            <a:r>
              <a:rPr lang="en-GB"/>
              <a:t>them!</a:t>
            </a:r>
          </a:p>
          <a:p>
            <a:endParaRPr lang="en-GB" dirty="0"/>
          </a:p>
          <a:p>
            <a:endParaRPr lang="en-GB" dirty="0"/>
          </a:p>
        </p:txBody>
      </p:sp>
      <p:sp>
        <p:nvSpPr>
          <p:cNvPr id="6" name="Slide Image Placeholder 5"/>
          <p:cNvSpPr>
            <a:spLocks noGrp="1" noRot="1" noChangeAspect="1"/>
          </p:cNvSpPr>
          <p:nvPr>
            <p:ph type="sldImg"/>
          </p:nvPr>
        </p:nvSpPr>
        <p:spPr>
          <a:xfrm>
            <a:off x="-128588" y="442913"/>
            <a:ext cx="7423151" cy="4176712"/>
          </a:xfrm>
          <a:prstGeom prst="rect">
            <a:avLst/>
          </a:prstGeom>
        </p:spPr>
      </p:sp>
    </p:spTree>
    <p:extLst>
      <p:ext uri="{BB962C8B-B14F-4D97-AF65-F5344CB8AC3E}">
        <p14:creationId xmlns:p14="http://schemas.microsoft.com/office/powerpoint/2010/main" val="14519288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7D35D6-F591-5549-A867-5D69E7A0FA7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363823045"/>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744572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591325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Tree>
    <p:extLst>
      <p:ext uri="{BB962C8B-B14F-4D97-AF65-F5344CB8AC3E}">
        <p14:creationId xmlns:p14="http://schemas.microsoft.com/office/powerpoint/2010/main" val="749363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203859263"/>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4873442"/>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83055882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317007425"/>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1666810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73606277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1">
    <p:bg>
      <p:bgPr>
        <a:solidFill>
          <a:srgbClr val="03EAB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978A22-79ED-C346-B050-A5F64C0ACAA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848191" y="0"/>
            <a:ext cx="9343809"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27184920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954979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6" name="Text Placeholder 7"/>
          <p:cNvSpPr>
            <a:spLocks noGrp="1"/>
          </p:cNvSpPr>
          <p:nvPr>
            <p:ph type="body" sz="quarter" idx="11" hasCustomPrompt="1"/>
          </p:nvPr>
        </p:nvSpPr>
        <p:spPr>
          <a:xfrm>
            <a:off x="376237" y="1240838"/>
            <a:ext cx="11431587" cy="5237751"/>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marL="88898" indent="0">
              <a:lnSpc>
                <a:spcPct val="100000"/>
              </a:lnSpc>
              <a:buFont typeface="Arial" panose="020B0604020202020204" pitchFamily="34" charset="0"/>
              <a:buNone/>
              <a:defRPr sz="1800" b="0"/>
            </a:lvl3pPr>
            <a:lvl4pPr marL="88898" indent="0">
              <a:lnSpc>
                <a:spcPct val="100000"/>
              </a:lnSpc>
              <a:buFont typeface="Arial" panose="020B0604020202020204" pitchFamily="34" charset="0"/>
              <a:buNone/>
              <a:defRPr sz="1800" b="0"/>
            </a:lvl4pPr>
            <a:lvl5pPr marL="355591" indent="-266693">
              <a:lnSpc>
                <a:spcPct val="100000"/>
              </a:lnSpc>
              <a:buFont typeface="Arial" panose="020B0604020202020204" pitchFamily="34" charset="0"/>
              <a:buChar char="•"/>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057537338"/>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6" name="Text Placeholder 7"/>
          <p:cNvSpPr>
            <a:spLocks noGrp="1"/>
          </p:cNvSpPr>
          <p:nvPr>
            <p:ph type="body" sz="quarter" idx="11" hasCustomPrompt="1"/>
          </p:nvPr>
        </p:nvSpPr>
        <p:spPr>
          <a:xfrm>
            <a:off x="376237" y="1240838"/>
            <a:ext cx="11431587" cy="5237751"/>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marL="88898" indent="0">
              <a:lnSpc>
                <a:spcPct val="100000"/>
              </a:lnSpc>
              <a:buFont typeface="Arial" panose="020B0604020202020204" pitchFamily="34" charset="0"/>
              <a:buNone/>
              <a:defRPr sz="1800" b="0"/>
            </a:lvl3pPr>
            <a:lvl4pPr marL="88898" indent="0">
              <a:lnSpc>
                <a:spcPct val="100000"/>
              </a:lnSpc>
              <a:buFont typeface="Arial" panose="020B0604020202020204" pitchFamily="34" charset="0"/>
              <a:buNone/>
              <a:defRPr sz="1800" b="0"/>
            </a:lvl4pPr>
            <a:lvl5pPr marL="355591" indent="-266693">
              <a:lnSpc>
                <a:spcPct val="100000"/>
              </a:lnSpc>
              <a:buFont typeface="Arial" panose="020B0604020202020204" pitchFamily="34" charset="0"/>
              <a:buChar char="•"/>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529662652"/>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5" name="Text Placeholder 2">
            <a:extLst>
              <a:ext uri="{FF2B5EF4-FFF2-40B4-BE49-F238E27FC236}">
                <a16:creationId xmlns:a16="http://schemas.microsoft.com/office/drawing/2014/main" id="{503A14FE-D075-C54D-A7E3-E22DBF933384}"/>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759301388"/>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167298" y="2921079"/>
            <a:ext cx="2124159" cy="2749952"/>
          </a:xfrm>
        </p:spPr>
        <p:txBody>
          <a:bodyPr/>
          <a:lstStyle>
            <a:lvl1pPr marL="0" indent="0">
              <a:lnSpc>
                <a:spcPct val="100000"/>
              </a:lnSpc>
              <a:buFont typeface="Arial" panose="020B0604020202020204" pitchFamily="34" charset="0"/>
              <a:buNone/>
              <a:defRPr sz="1800" b="0"/>
            </a:lvl1pPr>
            <a:lvl2pPr marL="0" indent="0">
              <a:buFont typeface="Arial" panose="020B0604020202020204" pitchFamily="34" charset="0"/>
              <a:buNone/>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4" name="Text Placeholder 4"/>
          <p:cNvSpPr>
            <a:spLocks noGrp="1"/>
          </p:cNvSpPr>
          <p:nvPr>
            <p:ph type="body" sz="quarter" idx="16" hasCustomPrompt="1"/>
          </p:nvPr>
        </p:nvSpPr>
        <p:spPr>
          <a:xfrm>
            <a:off x="3747517" y="2921079"/>
            <a:ext cx="2068065"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6" name="Text Placeholder 4"/>
          <p:cNvSpPr>
            <a:spLocks noGrp="1"/>
          </p:cNvSpPr>
          <p:nvPr>
            <p:ph type="body" sz="quarter" idx="17" hasCustomPrompt="1"/>
          </p:nvPr>
        </p:nvSpPr>
        <p:spPr>
          <a:xfrm>
            <a:off x="6257866" y="2921079"/>
            <a:ext cx="2130523"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7" name="Picture Placeholder 21"/>
          <p:cNvSpPr>
            <a:spLocks noGrp="1"/>
          </p:cNvSpPr>
          <p:nvPr>
            <p:ph type="pic" sz="quarter" idx="18" hasCustomPrompt="1"/>
          </p:nvPr>
        </p:nvSpPr>
        <p:spPr>
          <a:xfrm>
            <a:off x="1167299" y="1240564"/>
            <a:ext cx="1437932" cy="1437931"/>
          </a:xfrm>
        </p:spPr>
        <p:txBody>
          <a:bodyPr/>
          <a:lstStyle>
            <a:lvl1pPr marL="0" indent="0">
              <a:buNone/>
              <a:defRPr/>
            </a:lvl1pPr>
          </a:lstStyle>
          <a:p>
            <a:r>
              <a:rPr lang="en-GB"/>
              <a:t>icon</a:t>
            </a:r>
          </a:p>
        </p:txBody>
      </p:sp>
      <p:sp>
        <p:nvSpPr>
          <p:cNvPr id="8" name="Picture Placeholder 21"/>
          <p:cNvSpPr>
            <a:spLocks noGrp="1"/>
          </p:cNvSpPr>
          <p:nvPr>
            <p:ph type="pic" sz="quarter" idx="19" hasCustomPrompt="1"/>
          </p:nvPr>
        </p:nvSpPr>
        <p:spPr>
          <a:xfrm>
            <a:off x="3747517" y="1233488"/>
            <a:ext cx="1437932" cy="1437931"/>
          </a:xfrm>
        </p:spPr>
        <p:txBody>
          <a:bodyPr/>
          <a:lstStyle>
            <a:lvl1pPr marL="0" indent="0">
              <a:buNone/>
              <a:defRPr/>
            </a:lvl1pPr>
          </a:lstStyle>
          <a:p>
            <a:r>
              <a:rPr lang="en-GB"/>
              <a:t>icon</a:t>
            </a:r>
          </a:p>
        </p:txBody>
      </p:sp>
      <p:sp>
        <p:nvSpPr>
          <p:cNvPr id="9" name="Picture Placeholder 21"/>
          <p:cNvSpPr>
            <a:spLocks noGrp="1"/>
          </p:cNvSpPr>
          <p:nvPr>
            <p:ph type="pic" sz="quarter" idx="20" hasCustomPrompt="1"/>
          </p:nvPr>
        </p:nvSpPr>
        <p:spPr>
          <a:xfrm>
            <a:off x="6257867" y="1240564"/>
            <a:ext cx="1437932" cy="1437931"/>
          </a:xfrm>
        </p:spPr>
        <p:txBody>
          <a:bodyPr/>
          <a:lstStyle>
            <a:lvl1pPr marL="0" indent="0">
              <a:buNone/>
              <a:defRPr/>
            </a:lvl1pPr>
          </a:lstStyle>
          <a:p>
            <a:r>
              <a:rPr lang="en-GB"/>
              <a:t>icon</a:t>
            </a:r>
          </a:p>
        </p:txBody>
      </p:sp>
      <p:sp>
        <p:nvSpPr>
          <p:cNvPr id="10" name="Text Placeholder 4"/>
          <p:cNvSpPr>
            <a:spLocks noGrp="1"/>
          </p:cNvSpPr>
          <p:nvPr>
            <p:ph type="body" sz="quarter" idx="21" hasCustomPrompt="1"/>
          </p:nvPr>
        </p:nvSpPr>
        <p:spPr>
          <a:xfrm>
            <a:off x="8744941" y="2936069"/>
            <a:ext cx="2183449"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11" name="Picture Placeholder 21"/>
          <p:cNvSpPr>
            <a:spLocks noGrp="1"/>
          </p:cNvSpPr>
          <p:nvPr>
            <p:ph type="pic" sz="quarter" idx="22" hasCustomPrompt="1"/>
          </p:nvPr>
        </p:nvSpPr>
        <p:spPr>
          <a:xfrm>
            <a:off x="8744942" y="1255555"/>
            <a:ext cx="1437932" cy="1437931"/>
          </a:xfrm>
        </p:spPr>
        <p:txBody>
          <a:bodyPr/>
          <a:lstStyle>
            <a:lvl1pPr marL="0" indent="0">
              <a:buNone/>
              <a:defRPr/>
            </a:lvl1pPr>
          </a:lstStyle>
          <a:p>
            <a:r>
              <a:rPr lang="en-GB"/>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4" name="Text Placeholder 2">
            <a:extLst>
              <a:ext uri="{FF2B5EF4-FFF2-40B4-BE49-F238E27FC236}">
                <a16:creationId xmlns:a16="http://schemas.microsoft.com/office/drawing/2014/main" id="{92C408C0-1A1B-4D4D-B79A-2D37D6F3CB19}"/>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229773864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167876" y="1246665"/>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Text Placeholder 7"/>
          <p:cNvSpPr>
            <a:spLocks noGrp="1"/>
          </p:cNvSpPr>
          <p:nvPr>
            <p:ph type="body" sz="quarter" idx="13" hasCustomPrompt="1"/>
          </p:nvPr>
        </p:nvSpPr>
        <p:spPr>
          <a:xfrm>
            <a:off x="3613794" y="1246665"/>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6" name="Text Placeholder 7"/>
          <p:cNvSpPr>
            <a:spLocks noGrp="1"/>
          </p:cNvSpPr>
          <p:nvPr>
            <p:ph type="body" sz="quarter" idx="14" hasCustomPrompt="1"/>
          </p:nvPr>
        </p:nvSpPr>
        <p:spPr>
          <a:xfrm>
            <a:off x="6059713" y="1246664"/>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7" name="Text Placeholder 7"/>
          <p:cNvSpPr>
            <a:spLocks noGrp="1"/>
          </p:cNvSpPr>
          <p:nvPr>
            <p:ph type="body" sz="quarter" idx="15" hasCustomPrompt="1"/>
          </p:nvPr>
        </p:nvSpPr>
        <p:spPr>
          <a:xfrm>
            <a:off x="8505633" y="1246663"/>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DC41670F-D9DB-3140-AAEA-4430FBF2D30A}"/>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424373951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6186490" y="1246663"/>
            <a:ext cx="5612791"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Text Placeholder 7"/>
          <p:cNvSpPr>
            <a:spLocks noGrp="1"/>
          </p:cNvSpPr>
          <p:nvPr>
            <p:ph type="body" sz="quarter" idx="13" hasCustomPrompt="1"/>
          </p:nvPr>
        </p:nvSpPr>
        <p:spPr>
          <a:xfrm>
            <a:off x="382589" y="1246661"/>
            <a:ext cx="5621337"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FE1C86EE-79CD-A844-BC58-36532ABD5C56}"/>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366748776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391181" y="1240839"/>
            <a:ext cx="5612745" cy="5237749"/>
          </a:xfrm>
          <a:prstGeom prst="rect">
            <a:avLst/>
          </a:prstGeom>
        </p:spPr>
        <p:txBody>
          <a:bodyPr/>
          <a:lstStyle>
            <a:lvl1pPr marL="0" indent="0">
              <a:buNone/>
              <a:defRPr/>
            </a:lvl1pPr>
          </a:lstStyle>
          <a:p>
            <a:r>
              <a:rPr lang="en-US"/>
              <a:t>Click icon to add picture</a:t>
            </a:r>
          </a:p>
        </p:txBody>
      </p:sp>
      <p:sp>
        <p:nvSpPr>
          <p:cNvPr id="10" name="Text Placeholder 7"/>
          <p:cNvSpPr>
            <a:spLocks noGrp="1"/>
          </p:cNvSpPr>
          <p:nvPr>
            <p:ph type="body" sz="quarter" idx="11" hasCustomPrompt="1"/>
          </p:nvPr>
        </p:nvSpPr>
        <p:spPr>
          <a:xfrm>
            <a:off x="6186489" y="1239313"/>
            <a:ext cx="5621337" cy="5239275"/>
          </a:xfrm>
        </p:spPr>
        <p:txBody>
          <a:bodyPr/>
          <a:lstStyle>
            <a:lvl1pPr marL="0" indent="0">
              <a:lnSpc>
                <a:spcPct val="100000"/>
              </a:lnSpc>
              <a:buFont typeface="Arial" panose="020B0604020202020204" pitchFamily="34" charset="0"/>
              <a:buNone/>
              <a:defRPr sz="1800" b="0"/>
            </a:lvl1pPr>
            <a:lvl2pPr marL="171446" marR="0" indent="-171446" algn="l" defTabSz="914377" rtl="0" eaLnBrk="1" fontAlgn="auto" latinLnBrk="0" hangingPunct="1">
              <a:lnSpc>
                <a:spcPct val="100000"/>
              </a:lnSpc>
              <a:spcBef>
                <a:spcPts val="0"/>
              </a:spcBef>
              <a:spcAft>
                <a:spcPts val="651"/>
              </a:spcAft>
              <a:buClrTx/>
              <a:buSzPct val="125000"/>
              <a:buFont typeface="Arial" panose="020B0604020202020204" pitchFamily="34" charset="0"/>
              <a:buChar char="•"/>
              <a:tabLst/>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BC6158FE-928A-7845-B66A-66F0FE0F7F9C}"/>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13864364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82062" y="1239312"/>
            <a:ext cx="5621863" cy="5239275"/>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199185" y="1246663"/>
            <a:ext cx="5608641" cy="5231924"/>
          </a:xfrm>
          <a:prstGeom prst="rect">
            <a:avLst/>
          </a:prstGeom>
        </p:spPr>
        <p:txBody>
          <a:bodyPr/>
          <a:lstStyle>
            <a:lvl1pPr marL="0" indent="0">
              <a:buNone/>
              <a:defRPr/>
            </a:lvl1pPr>
          </a:lstStyle>
          <a:p>
            <a:r>
              <a:rPr lang="en-US"/>
              <a:t>Click icon to add picture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83FBF726-3A82-7143-ACCB-5046CC509D9D}"/>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86077348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376238" y="3968576"/>
            <a:ext cx="5627687" cy="2520000"/>
          </a:xfrm>
        </p:spPr>
        <p:txBody>
          <a:bodyPr/>
          <a:lstStyle>
            <a:lvl1pPr marL="0" indent="0">
              <a:lnSpc>
                <a:spcPct val="100000"/>
              </a:lnSpc>
              <a:buFont typeface="Arial" panose="020B0604020202020204" pitchFamily="34" charset="0"/>
              <a:buNone/>
              <a:defRPr sz="1800" b="0"/>
            </a:lvl1pPr>
            <a:lvl2pPr marL="171446" indent="-171446">
              <a:buFont typeface="Arial" panose="020B0604020202020204" pitchFamily="34" charset="0"/>
              <a:buChar char="•"/>
              <a:defRPr sz="1800"/>
            </a:lvl2pPr>
            <a:lvl3pPr marL="0" indent="0">
              <a:buNone/>
              <a:defRPr sz="1800"/>
            </a:lvl3pPr>
            <a:lvl4pPr>
              <a:defRPr sz="1800"/>
            </a:lvl4pPr>
            <a:lvl5pPr>
              <a:defRPr sz="1800"/>
            </a:lvl5pPr>
          </a:lstStyle>
          <a:p>
            <a:pPr lvl="0"/>
            <a:r>
              <a:rPr lang="en-US"/>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376249" y="1233490"/>
            <a:ext cx="5627676" cy="2576511"/>
          </a:xfrm>
          <a:prstGeom prst="rect">
            <a:avLst/>
          </a:prstGeom>
        </p:spPr>
        <p:txBody>
          <a:bodyPr/>
          <a:lstStyle>
            <a:lvl1pPr marL="0" indent="0">
              <a:buNone/>
              <a:defRPr baseline="0"/>
            </a:lvl1pPr>
          </a:lstStyle>
          <a:p>
            <a:r>
              <a:rPr lang="en-US"/>
              <a:t>Click icon to add picture</a:t>
            </a:r>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6180195" y="1233489"/>
            <a:ext cx="5627631" cy="2576511"/>
          </a:xfrm>
          <a:prstGeom prst="rect">
            <a:avLst/>
          </a:prstGeom>
        </p:spPr>
        <p:txBody>
          <a:bodyPr/>
          <a:lstStyle>
            <a:lvl1pPr marL="0" indent="0">
              <a:buNone/>
              <a:defRPr baseline="0"/>
            </a:lvl1pPr>
          </a:lstStyle>
          <a:p>
            <a:r>
              <a:rPr lang="en-US"/>
              <a:t>Click icon to add picture</a:t>
            </a:r>
          </a:p>
        </p:txBody>
      </p:sp>
      <p:sp>
        <p:nvSpPr>
          <p:cNvPr id="8" name="Text Placeholder 7"/>
          <p:cNvSpPr>
            <a:spLocks noGrp="1"/>
          </p:cNvSpPr>
          <p:nvPr>
            <p:ph type="body" sz="quarter" idx="11" hasCustomPrompt="1"/>
          </p:nvPr>
        </p:nvSpPr>
        <p:spPr>
          <a:xfrm>
            <a:off x="6180195" y="3968576"/>
            <a:ext cx="5627631" cy="2520000"/>
          </a:xfrm>
        </p:spPr>
        <p:txBody>
          <a:bodyPr/>
          <a:lstStyle>
            <a:lvl1pPr marL="0" indent="0">
              <a:lnSpc>
                <a:spcPct val="100000"/>
              </a:lnSpc>
              <a:buFont typeface="Arial" panose="020B0604020202020204" pitchFamily="34" charset="0"/>
              <a:buNone/>
              <a:defRPr b="0"/>
            </a:lvl1pPr>
            <a:lvl2pPr marL="171446" indent="-171446">
              <a:buFont typeface="Arial" panose="020B0604020202020204" pitchFamily="34" charset="0"/>
              <a:buChar char="•"/>
              <a:defRPr/>
            </a:lvl2pPr>
          </a:lstStyle>
          <a:p>
            <a:pPr lvl="0"/>
            <a:r>
              <a:rPr lang="en-US"/>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0270B6DD-EFD0-B148-AC2D-17D9B4352A1A}"/>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23428348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1">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55FC24-E422-114B-A553-7B78DA63203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03731" y="-1"/>
            <a:ext cx="9988270" cy="6858001"/>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1682079407"/>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406779689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8" name="Text Placeholder 6">
            <a:extLst>
              <a:ext uri="{FF2B5EF4-FFF2-40B4-BE49-F238E27FC236}">
                <a16:creationId xmlns:a16="http://schemas.microsoft.com/office/drawing/2014/main" id="{EC1B3813-DD9D-954E-BE79-A994AB3AFD51}"/>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eet &amp; Greet">
    <p:bg>
      <p:bgPr>
        <a:solidFill>
          <a:schemeClr val="tx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4A14CF-61C2-1544-8DD4-749EC1BACD2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84860" y="0"/>
            <a:ext cx="9803283"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457" userDrawn="1">
          <p15:clr>
            <a:srgbClr val="FBAE40"/>
          </p15:clr>
        </p15:guide>
        <p15:guide id="3" orient="horz" pos="363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Meet &amp; Greet">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8679AE-C215-C04E-A156-9D6D5003D40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687102" y="0"/>
            <a:ext cx="8504898"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169334983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rgbClr val="004050"/>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47430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2"/>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63298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rgbClr val="004050"/>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64094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1.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image" Target="../media/image13.sv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2.png"/><Relationship Id="rId5" Type="http://schemas.openxmlformats.org/officeDocument/2006/relationships/slideLayout" Target="../slideLayouts/slideLayout26.xml"/><Relationship Id="rId10" Type="http://schemas.openxmlformats.org/officeDocument/2006/relationships/theme" Target="../theme/theme5.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4221" r:id="rId1"/>
    <p:sldLayoutId id="2147484339" r:id="rId2"/>
    <p:sldLayoutId id="2147484340" r:id="rId3"/>
    <p:sldLayoutId id="2147483806" r:id="rId4"/>
    <p:sldLayoutId id="2147483709" r:id="rId5"/>
    <p:sldLayoutId id="2147484338" r:id="rId6"/>
    <p:sldLayoutId id="2147483779" r:id="rId7"/>
    <p:sldLayoutId id="2147483789" r:id="rId8"/>
    <p:sldLayoutId id="2147483788" r:id="rId9"/>
    <p:sldLayoutId id="2147483778" r:id="rId10"/>
    <p:sldLayoutId id="2147484218" r:id="rId11"/>
    <p:sldLayoutId id="2147484219" r:id="rId12"/>
    <p:sldLayoutId id="2147483696" r:id="rId13"/>
    <p:sldLayoutId id="2147483790" r:id="rId14"/>
    <p:sldLayoutId id="2147484314" r:id="rId15"/>
    <p:sldLayoutId id="2147483791" r:id="rId16"/>
    <p:sldLayoutId id="2147483802" r:id="rId17"/>
    <p:sldLayoutId id="2147484315" r:id="rId18"/>
    <p:sldLayoutId id="2147484316" r:id="rId19"/>
    <p:sldLayoutId id="2147484322" r:id="rId20"/>
    <p:sldLayoutId id="2147484447" r:id="rId21"/>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23"/>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23"/>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23"/>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23"/>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1" userDrawn="1">
          <p15:clr>
            <a:srgbClr val="F26B43"/>
          </p15:clr>
        </p15:guide>
        <p15:guide id="6" pos="1345" userDrawn="1">
          <p15:clr>
            <a:srgbClr val="F26B43"/>
          </p15:clr>
        </p15:guide>
        <p15:guide id="7" pos="1460" userDrawn="1">
          <p15:clr>
            <a:srgbClr val="F26B43"/>
          </p15:clr>
        </p15:guide>
        <p15:guide id="8" pos="1955"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3" userDrawn="1">
          <p15:clr>
            <a:srgbClr val="F26B43"/>
          </p15:clr>
        </p15:guide>
        <p15:guide id="15" pos="3897" userDrawn="1">
          <p15:clr>
            <a:srgbClr val="F26B43"/>
          </p15:clr>
        </p15:guide>
        <p15:guide id="16" pos="4392" userDrawn="1">
          <p15:clr>
            <a:srgbClr val="F26B43"/>
          </p15:clr>
        </p15:guide>
        <p15:guide id="17" pos="4507" userDrawn="1">
          <p15:clr>
            <a:srgbClr val="F26B43"/>
          </p15:clr>
        </p15:guide>
        <p15:guide id="18" pos="5001" userDrawn="1">
          <p15:clr>
            <a:srgbClr val="F26B43"/>
          </p15:clr>
        </p15:guide>
        <p15:guide id="19" pos="5115" userDrawn="1">
          <p15:clr>
            <a:srgbClr val="F26B43"/>
          </p15:clr>
        </p15:guide>
        <p15:guide id="20" pos="5611" userDrawn="1">
          <p15:clr>
            <a:srgbClr val="F26B43"/>
          </p15:clr>
        </p15:guide>
        <p15:guide id="21" pos="5725" userDrawn="1">
          <p15:clr>
            <a:srgbClr val="F26B43"/>
          </p15:clr>
        </p15:guide>
        <p15:guide id="22" pos="6220" userDrawn="1">
          <p15:clr>
            <a:srgbClr val="F26B43"/>
          </p15:clr>
        </p15:guide>
        <p15:guide id="23" pos="6335" userDrawn="1">
          <p15:clr>
            <a:srgbClr val="F26B43"/>
          </p15:clr>
        </p15:guide>
        <p15:guide id="24" pos="6829" userDrawn="1">
          <p15:clr>
            <a:srgbClr val="F26B43"/>
          </p15:clr>
        </p15:guide>
        <p15:guide id="25" pos="6943" userDrawn="1">
          <p15:clr>
            <a:srgbClr val="F26B43"/>
          </p15:clr>
        </p15:guide>
        <p15:guide id="26" pos="7439" userDrawn="1">
          <p15:clr>
            <a:srgbClr val="F26B43"/>
          </p15:clr>
        </p15:guide>
        <p15:guide id="27" pos="3840" userDrawn="1">
          <p15:clr>
            <a:srgbClr val="9FCC3B"/>
          </p15:clr>
        </p15:guide>
        <p15:guide id="28" orient="horz" pos="2160"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315793142"/>
      </p:ext>
    </p:extLst>
  </p:cSld>
  <p:clrMap bg1="lt1" tx1="dk1" bg2="lt2" tx2="dk2" accent1="accent1" accent2="accent2" accent3="accent3" accent4="accent4" accent5="accent5" accent6="accent6" hlink="hlink" folHlink="folHlink"/>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2"/>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2"/>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2"/>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2"/>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105970405"/>
      </p:ext>
    </p:extLst>
  </p:cSld>
  <p:clrMap bg1="lt1" tx1="dk1" bg2="lt2" tx2="dk2" accent1="accent1" accent2="accent2" accent3="accent3" accent4="accent4" accent5="accent5" accent6="accent6" hlink="hlink" folHlink="folHlink"/>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2"/>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2"/>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2"/>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2"/>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206996952"/>
      </p:ext>
    </p:extLst>
  </p:cSld>
  <p:clrMap bg1="lt1" tx1="dk1" bg2="lt2" tx2="dk2" accent1="accent1" accent2="accent2" accent3="accent3" accent4="accent4" accent5="accent5" accent6="accent6" hlink="hlink" folHlink="folHlink"/>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2"/>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2"/>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2"/>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2"/>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1212112" y="369218"/>
            <a:ext cx="10595713"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AF93FCE7-DBB4-9F4D-BD6A-3D02A5FEEA26}"/>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857744936"/>
      </p:ext>
    </p:extLst>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6" r:id="rId8"/>
    <p:sldLayoutId id="2147484217" r:id="rId9"/>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13"/>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13"/>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13"/>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13"/>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icrosoft/TypeScript/blob/master/doc/spec.md" TargetMode="External"/><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2.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2"/>
          </p:nvPr>
        </p:nvSpPr>
        <p:spPr/>
        <p:txBody>
          <a:bodyPr/>
          <a:lstStyle/>
          <a:p>
            <a:r>
              <a:rPr lang="en-GB" dirty="0"/>
              <a:t>Programming With TypeScript</a:t>
            </a:r>
          </a:p>
        </p:txBody>
      </p:sp>
      <p:sp>
        <p:nvSpPr>
          <p:cNvPr id="2" name="Title 1"/>
          <p:cNvSpPr>
            <a:spLocks noGrp="1"/>
          </p:cNvSpPr>
          <p:nvPr>
            <p:ph type="ctrTitle"/>
          </p:nvPr>
        </p:nvSpPr>
        <p:spPr/>
        <p:txBody>
          <a:bodyPr/>
          <a:lstStyle/>
          <a:p>
            <a:r>
              <a:rPr lang="en-GB" dirty="0"/>
              <a:t>Introduction</a:t>
            </a:r>
          </a:p>
        </p:txBody>
      </p:sp>
    </p:spTree>
    <p:extLst>
      <p:ext uri="{BB962C8B-B14F-4D97-AF65-F5344CB8AC3E}">
        <p14:creationId xmlns:p14="http://schemas.microsoft.com/office/powerpoint/2010/main" val="2371201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a:t>Introduction</a:t>
            </a:r>
          </a:p>
        </p:txBody>
      </p:sp>
      <p:sp>
        <p:nvSpPr>
          <p:cNvPr id="4099" name="Subtitle 2"/>
          <p:cNvSpPr>
            <a:spLocks noGrp="1"/>
          </p:cNvSpPr>
          <p:nvPr>
            <p:ph type="subTitle" idx="4294967295"/>
          </p:nvPr>
        </p:nvSpPr>
        <p:spPr>
          <a:xfrm>
            <a:off x="384784" y="4295213"/>
            <a:ext cx="3734634" cy="439738"/>
          </a:xfrm>
          <a:prstGeom prst="rect">
            <a:avLst/>
          </a:prstGeom>
        </p:spPr>
        <p:txBody>
          <a:bodyPr/>
          <a:lstStyle/>
          <a:p>
            <a:r>
              <a:rPr lang="en-US" dirty="0"/>
              <a:t>Programming With TypeScript</a:t>
            </a:r>
          </a:p>
        </p:txBody>
      </p:sp>
    </p:spTree>
    <p:extLst>
      <p:ext uri="{BB962C8B-B14F-4D97-AF65-F5344CB8AC3E}">
        <p14:creationId xmlns:p14="http://schemas.microsoft.com/office/powerpoint/2010/main" val="2822056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3CE844-1E81-4C4B-8CA1-799DDC505617}"/>
              </a:ext>
            </a:extLst>
          </p:cNvPr>
          <p:cNvSpPr>
            <a:spLocks noGrp="1"/>
          </p:cNvSpPr>
          <p:nvPr>
            <p:ph type="body" sz="quarter" idx="10"/>
          </p:nvPr>
        </p:nvSpPr>
        <p:spPr/>
        <p:txBody>
          <a:bodyPr/>
          <a:lstStyle/>
          <a:p>
            <a:r>
              <a:rPr lang="en-US" dirty="0"/>
              <a:t>Objectives</a:t>
            </a:r>
          </a:p>
        </p:txBody>
      </p:sp>
      <p:sp>
        <p:nvSpPr>
          <p:cNvPr id="4" name="Text Placeholder 3">
            <a:extLst>
              <a:ext uri="{FF2B5EF4-FFF2-40B4-BE49-F238E27FC236}">
                <a16:creationId xmlns:a16="http://schemas.microsoft.com/office/drawing/2014/main" id="{9E468CA1-FEFD-497A-800E-EE0956E5E02B}"/>
              </a:ext>
            </a:extLst>
          </p:cNvPr>
          <p:cNvSpPr>
            <a:spLocks noGrp="1"/>
          </p:cNvSpPr>
          <p:nvPr>
            <p:ph type="body" sz="quarter" idx="15"/>
          </p:nvPr>
        </p:nvSpPr>
        <p:spPr/>
        <p:txBody>
          <a:bodyPr/>
          <a:lstStyle/>
          <a:p>
            <a:pPr marL="285750" indent="-285750">
              <a:buFont typeface="Arial" panose="020B0604020202020204" pitchFamily="34" charset="0"/>
              <a:buChar char="•"/>
            </a:pPr>
            <a:r>
              <a:rPr lang="en-US" dirty="0"/>
              <a:t>To understand what TypeScript is and why you should use it</a:t>
            </a:r>
          </a:p>
          <a:p>
            <a:pPr marL="285750" indent="-285750">
              <a:buFont typeface="Arial" panose="020B0604020202020204" pitchFamily="34" charset="0"/>
              <a:buChar char="•"/>
            </a:pPr>
            <a:r>
              <a:rPr lang="en-US" dirty="0"/>
              <a:t>To identify the tools needed to have a scalable development environment</a:t>
            </a:r>
          </a:p>
          <a:p>
            <a:pPr marL="285750" indent="-285750">
              <a:buFont typeface="Arial" panose="020B0604020202020204" pitchFamily="34" charset="0"/>
              <a:buChar char="•"/>
            </a:pPr>
            <a:r>
              <a:rPr lang="en-US" dirty="0"/>
              <a:t>To be able to set up a scalable development environment</a:t>
            </a:r>
          </a:p>
          <a:p>
            <a:endParaRPr lang="en-GB" dirty="0"/>
          </a:p>
        </p:txBody>
      </p:sp>
    </p:spTree>
    <p:extLst>
      <p:ext uri="{BB962C8B-B14F-4D97-AF65-F5344CB8AC3E}">
        <p14:creationId xmlns:p14="http://schemas.microsoft.com/office/powerpoint/2010/main" val="204656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213BD6F-9D67-4956-91AF-1A912B1A44BE}"/>
              </a:ext>
            </a:extLst>
          </p:cNvPr>
          <p:cNvSpPr>
            <a:spLocks noGrp="1"/>
          </p:cNvSpPr>
          <p:nvPr>
            <p:ph type="body" sz="quarter" idx="12"/>
          </p:nvPr>
        </p:nvSpPr>
        <p:spPr/>
        <p:txBody>
          <a:bodyPr/>
          <a:lstStyle/>
          <a:p>
            <a:r>
              <a:rPr lang="en-GB" dirty="0"/>
              <a:t>What is TypeScript?</a:t>
            </a:r>
          </a:p>
        </p:txBody>
      </p:sp>
      <p:sp>
        <p:nvSpPr>
          <p:cNvPr id="2" name="Text Placeholder 1"/>
          <p:cNvSpPr>
            <a:spLocks noGrp="1"/>
          </p:cNvSpPr>
          <p:nvPr>
            <p:ph type="body" sz="quarter" idx="11"/>
          </p:nvPr>
        </p:nvSpPr>
        <p:spPr/>
        <p:txBody>
          <a:bodyPr/>
          <a:lstStyle/>
          <a:p>
            <a:pPr marL="285750" indent="-285750">
              <a:buFont typeface="Arial" panose="020B0604020202020204" pitchFamily="34" charset="0"/>
              <a:buChar char="•"/>
            </a:pPr>
            <a:r>
              <a:rPr lang="en-GB" dirty="0"/>
              <a:t>A TYPED superset of the JavaScript language</a:t>
            </a:r>
          </a:p>
          <a:p>
            <a:pPr marL="285750" indent="-285750">
              <a:buFont typeface="Arial" panose="020B0604020202020204" pitchFamily="34" charset="0"/>
              <a:buChar char="•"/>
            </a:pPr>
            <a:r>
              <a:rPr lang="en-GB" dirty="0"/>
              <a:t>Compiles to plain JavaScript</a:t>
            </a:r>
          </a:p>
          <a:p>
            <a:pPr marL="457196" lvl="1" indent="-285750"/>
            <a:r>
              <a:rPr lang="en-GB" dirty="0"/>
              <a:t>ECMAScript 3 by default or newer environments</a:t>
            </a:r>
          </a:p>
          <a:p>
            <a:pPr marL="285750" indent="-285750">
              <a:buFont typeface="Arial" panose="020B0604020202020204" pitchFamily="34" charset="0"/>
              <a:buChar char="•"/>
            </a:pPr>
            <a:r>
              <a:rPr lang="en-GB" dirty="0"/>
              <a:t>Static type checking</a:t>
            </a:r>
          </a:p>
          <a:p>
            <a:pPr marL="457196" lvl="1" indent="-285750"/>
            <a:r>
              <a:rPr lang="en-GB" dirty="0"/>
              <a:t>Types are optional and inferred</a:t>
            </a:r>
          </a:p>
          <a:p>
            <a:pPr marL="285750" indent="-285750">
              <a:buFont typeface="Arial" panose="020B0604020202020204" pitchFamily="34" charset="0"/>
              <a:buChar char="•"/>
            </a:pPr>
            <a:r>
              <a:rPr lang="en-GB" dirty="0"/>
              <a:t>Maintained by an open source community (keeps up to date with JavaScript developments)</a:t>
            </a:r>
          </a:p>
          <a:p>
            <a:pPr marL="457196" lvl="1" indent="-285750"/>
            <a:r>
              <a:rPr lang="en-GB" dirty="0"/>
              <a:t>TypeScript compiler implemented in TypeScript – can be used in any JavaScript host</a:t>
            </a:r>
          </a:p>
          <a:p>
            <a:pPr marL="457196" lvl="1" indent="-285750"/>
            <a:r>
              <a:rPr lang="en-GB" dirty="0"/>
              <a:t>Held on GitHub – </a:t>
            </a:r>
            <a:r>
              <a:rPr lang="en-GB" dirty="0">
                <a:hlinkClick r:id="rId3"/>
              </a:rPr>
              <a:t>specification</a:t>
            </a:r>
            <a:endParaRPr lang="en-GB" dirty="0"/>
          </a:p>
          <a:p>
            <a:pPr marL="285750" indent="-285750">
              <a:buFont typeface="Arial" panose="020B0604020202020204" pitchFamily="34" charset="0"/>
              <a:buChar char="•"/>
            </a:pPr>
            <a:r>
              <a:rPr lang="en-GB" dirty="0"/>
              <a:t>TypeScript is a trademark of Microsoft Corporation</a:t>
            </a:r>
          </a:p>
          <a:p>
            <a:endParaRPr lang="en-GB" dirty="0"/>
          </a:p>
          <a:p>
            <a:endParaRPr lang="en-GB" dirty="0"/>
          </a:p>
        </p:txBody>
      </p:sp>
    </p:spTree>
    <p:extLst>
      <p:ext uri="{BB962C8B-B14F-4D97-AF65-F5344CB8AC3E}">
        <p14:creationId xmlns:p14="http://schemas.microsoft.com/office/powerpoint/2010/main" val="4013276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0471D44-B692-44CC-8EAB-89CB1866E152}"/>
              </a:ext>
            </a:extLst>
          </p:cNvPr>
          <p:cNvSpPr>
            <a:spLocks noGrp="1"/>
          </p:cNvSpPr>
          <p:nvPr>
            <p:ph type="body" sz="quarter" idx="12"/>
          </p:nvPr>
        </p:nvSpPr>
        <p:spPr/>
        <p:txBody>
          <a:bodyPr/>
          <a:lstStyle/>
          <a:p>
            <a:r>
              <a:rPr lang="en-GB" dirty="0"/>
              <a:t>Why use TypeScript?</a:t>
            </a:r>
          </a:p>
        </p:txBody>
      </p:sp>
      <p:sp>
        <p:nvSpPr>
          <p:cNvPr id="2" name="Text Placeholder 1"/>
          <p:cNvSpPr>
            <a:spLocks noGrp="1"/>
          </p:cNvSpPr>
          <p:nvPr>
            <p:ph type="body" sz="quarter" idx="11"/>
          </p:nvPr>
        </p:nvSpPr>
        <p:spPr/>
        <p:txBody>
          <a:bodyPr/>
          <a:lstStyle/>
          <a:p>
            <a:pPr marL="285750" indent="-285750">
              <a:buFont typeface="Arial" panose="020B0604020202020204" pitchFamily="34" charset="0"/>
              <a:buChar char="•"/>
            </a:pPr>
            <a:r>
              <a:rPr lang="en-GB" dirty="0"/>
              <a:t>Enable IDEs to provide a richer environment for spotting common errors</a:t>
            </a:r>
          </a:p>
          <a:p>
            <a:pPr marL="457196" lvl="1" indent="-285750"/>
            <a:r>
              <a:rPr lang="en-GB" dirty="0"/>
              <a:t>Compiler can catch errors during development rather than have things fail at run time</a:t>
            </a:r>
          </a:p>
          <a:p>
            <a:pPr marL="285750" indent="-285750">
              <a:buFont typeface="Arial" panose="020B0604020202020204" pitchFamily="34" charset="0"/>
              <a:buChar char="•"/>
            </a:pPr>
            <a:r>
              <a:rPr lang="en-GB" dirty="0"/>
              <a:t>Use modern JavaScript in projects immediately while still providing the broadest browser support</a:t>
            </a:r>
          </a:p>
          <a:p>
            <a:pPr marL="285750" indent="-285750">
              <a:buFont typeface="Arial" panose="020B0604020202020204" pitchFamily="34" charset="0"/>
              <a:buChar char="•"/>
            </a:pPr>
            <a:r>
              <a:rPr lang="en-GB" dirty="0"/>
              <a:t>Types are optional! Rename your </a:t>
            </a:r>
            <a:r>
              <a:rPr lang="en-GB" b="1" dirty="0"/>
              <a:t>.</a:t>
            </a:r>
            <a:r>
              <a:rPr lang="en-GB" b="1" dirty="0" err="1"/>
              <a:t>js</a:t>
            </a:r>
            <a:r>
              <a:rPr lang="en-GB" b="1" dirty="0"/>
              <a:t> </a:t>
            </a:r>
            <a:r>
              <a:rPr lang="en-GB" dirty="0"/>
              <a:t>files to </a:t>
            </a:r>
            <a:r>
              <a:rPr lang="en-GB" b="1" dirty="0"/>
              <a:t>.</a:t>
            </a:r>
            <a:r>
              <a:rPr lang="en-GB" b="1" dirty="0" err="1"/>
              <a:t>ts</a:t>
            </a:r>
            <a:r>
              <a:rPr lang="en-GB" b="1" dirty="0"/>
              <a:t> </a:t>
            </a:r>
            <a:r>
              <a:rPr lang="en-GB" dirty="0"/>
              <a:t>now and you’ll still get back valid </a:t>
            </a:r>
            <a:r>
              <a:rPr lang="en-GB" b="1" dirty="0"/>
              <a:t>.</a:t>
            </a:r>
            <a:r>
              <a:rPr lang="en-GB" b="1" dirty="0" err="1"/>
              <a:t>js</a:t>
            </a:r>
            <a:endParaRPr lang="en-GB" b="1" dirty="0"/>
          </a:p>
          <a:p>
            <a:pPr marL="457196" lvl="1" indent="-285750"/>
            <a:r>
              <a:rPr lang="en-GB" dirty="0"/>
              <a:t>Migrating to TypeScript can be done gradually</a:t>
            </a:r>
          </a:p>
          <a:p>
            <a:pPr marL="285750" indent="-285750">
              <a:buFont typeface="Arial" panose="020B0604020202020204" pitchFamily="34" charset="0"/>
              <a:buChar char="•"/>
            </a:pPr>
            <a:r>
              <a:rPr lang="en-GB" dirty="0"/>
              <a:t>Types help document your code for the next developer (maybe you!)</a:t>
            </a:r>
          </a:p>
          <a:p>
            <a:pPr marL="285750" indent="-285750">
              <a:buFont typeface="Arial" panose="020B0604020202020204" pitchFamily="34" charset="0"/>
              <a:buChar char="•"/>
            </a:pPr>
            <a:r>
              <a:rPr lang="en-GB" dirty="0"/>
              <a:t>Used as an integral part of Angular development</a:t>
            </a:r>
          </a:p>
          <a:p>
            <a:pPr marL="457196" lvl="1" indent="-285750"/>
            <a:r>
              <a:rPr lang="en-GB" dirty="0"/>
              <a:t>Can also be used in React and other libraries and frameworks</a:t>
            </a:r>
          </a:p>
        </p:txBody>
      </p:sp>
    </p:spTree>
    <p:extLst>
      <p:ext uri="{BB962C8B-B14F-4D97-AF65-F5344CB8AC3E}">
        <p14:creationId xmlns:p14="http://schemas.microsoft.com/office/powerpoint/2010/main" val="2958144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2794A7-812B-4055-A930-54FE21D7AC1D}"/>
              </a:ext>
            </a:extLst>
          </p:cNvPr>
          <p:cNvSpPr>
            <a:spLocks noGrp="1"/>
          </p:cNvSpPr>
          <p:nvPr>
            <p:ph type="body" sz="quarter" idx="12"/>
          </p:nvPr>
        </p:nvSpPr>
        <p:spPr/>
        <p:txBody>
          <a:bodyPr/>
          <a:lstStyle/>
          <a:p>
            <a:r>
              <a:rPr lang="en-US" dirty="0"/>
              <a:t>TypeScript – THE ONLY LESSON!</a:t>
            </a:r>
            <a:endParaRPr lang="en-GB" dirty="0"/>
          </a:p>
        </p:txBody>
      </p:sp>
      <p:sp>
        <p:nvSpPr>
          <p:cNvPr id="2" name="Text Placeholder 1">
            <a:extLst>
              <a:ext uri="{FF2B5EF4-FFF2-40B4-BE49-F238E27FC236}">
                <a16:creationId xmlns:a16="http://schemas.microsoft.com/office/drawing/2014/main" id="{2CF8728A-3C60-2645-879F-6F7B08AAD58D}"/>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TypeScript is a developer’s tool to help make more type-safe JavaScript applications</a:t>
            </a:r>
          </a:p>
          <a:p>
            <a:pPr marL="285750" indent="-285750">
              <a:buFont typeface="Arial" panose="020B0604020202020204" pitchFamily="34" charset="0"/>
              <a:buChar char="•"/>
            </a:pPr>
            <a:r>
              <a:rPr lang="en-US" dirty="0"/>
              <a:t>Valid JavaScript in TypeScript produces valid JavaScript when compiled</a:t>
            </a:r>
          </a:p>
          <a:p>
            <a:pPr marL="285750" indent="-285750">
              <a:buFont typeface="Arial" panose="020B0604020202020204" pitchFamily="34" charset="0"/>
              <a:buChar char="•"/>
            </a:pPr>
            <a:r>
              <a:rPr lang="en-US" dirty="0"/>
              <a:t>Compilation and IDE errors are only visible to the developer</a:t>
            </a:r>
          </a:p>
          <a:p>
            <a:pPr marL="285750" indent="-285750">
              <a:buFont typeface="Arial" panose="020B0604020202020204" pitchFamily="34" charset="0"/>
              <a:buChar char="•"/>
            </a:pPr>
            <a:r>
              <a:rPr lang="en-US" dirty="0"/>
              <a:t>Ignoring the compilation and IDE errors when valid JavaScript is produced is counter-productive!</a:t>
            </a:r>
          </a:p>
          <a:p>
            <a:pPr lvl="1"/>
            <a:endParaRPr lang="en-US" dirty="0"/>
          </a:p>
        </p:txBody>
      </p:sp>
    </p:spTree>
    <p:extLst>
      <p:ext uri="{BB962C8B-B14F-4D97-AF65-F5344CB8AC3E}">
        <p14:creationId xmlns:p14="http://schemas.microsoft.com/office/powerpoint/2010/main" val="2477313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6A7B1A5-7C83-4104-A751-5402A199FB63}"/>
              </a:ext>
            </a:extLst>
          </p:cNvPr>
          <p:cNvSpPr>
            <a:spLocks noGrp="1"/>
          </p:cNvSpPr>
          <p:nvPr>
            <p:ph type="body" sz="quarter" idx="12"/>
          </p:nvPr>
        </p:nvSpPr>
        <p:spPr/>
        <p:txBody>
          <a:bodyPr/>
          <a:lstStyle/>
          <a:p>
            <a:r>
              <a:rPr lang="en-GB" dirty="0"/>
              <a:t> The </a:t>
            </a:r>
            <a:r>
              <a:rPr lang="en-GB" dirty="0" err="1"/>
              <a:t>ToolSet</a:t>
            </a:r>
            <a:r>
              <a:rPr lang="en-GB" dirty="0"/>
              <a:t> – Node, NPM, TS and Webpack</a:t>
            </a:r>
          </a:p>
        </p:txBody>
      </p:sp>
      <p:sp>
        <p:nvSpPr>
          <p:cNvPr id="8" name="Text Placeholder 7"/>
          <p:cNvSpPr>
            <a:spLocks noGrp="1"/>
          </p:cNvSpPr>
          <p:nvPr>
            <p:ph type="body" sz="quarter" idx="11"/>
          </p:nvPr>
        </p:nvSpPr>
        <p:spPr>
          <a:xfrm>
            <a:off x="376237" y="1240838"/>
            <a:ext cx="6384781" cy="5237751"/>
          </a:xfrm>
        </p:spPr>
        <p:txBody>
          <a:bodyPr/>
          <a:lstStyle/>
          <a:p>
            <a:pPr marL="285750" indent="-285750">
              <a:buFont typeface="Arial" panose="020B0604020202020204" pitchFamily="34" charset="0"/>
              <a:buChar char="•"/>
            </a:pPr>
            <a:r>
              <a:rPr lang="en-GB" dirty="0"/>
              <a:t>Most projects are managed by </a:t>
            </a:r>
            <a:r>
              <a:rPr lang="en-GB" dirty="0" err="1"/>
              <a:t>npm</a:t>
            </a:r>
            <a:r>
              <a:rPr lang="en-GB" dirty="0"/>
              <a:t> via </a:t>
            </a:r>
            <a:r>
              <a:rPr lang="en-GB" dirty="0" err="1"/>
              <a:t>node.js</a:t>
            </a:r>
            <a:r>
              <a:rPr lang="en-GB" dirty="0"/>
              <a:t>.</a:t>
            </a:r>
          </a:p>
          <a:p>
            <a:pPr marL="285750" indent="-285750">
              <a:buFont typeface="Arial" panose="020B0604020202020204" pitchFamily="34" charset="0"/>
              <a:buChar char="•"/>
            </a:pPr>
            <a:r>
              <a:rPr lang="en-GB" dirty="0"/>
              <a:t>The TypeScript compiler converts the .</a:t>
            </a:r>
            <a:r>
              <a:rPr lang="en-GB" dirty="0" err="1"/>
              <a:t>ts</a:t>
            </a:r>
            <a:r>
              <a:rPr lang="en-GB" dirty="0"/>
              <a:t> files to plain JavaScript</a:t>
            </a:r>
          </a:p>
          <a:p>
            <a:pPr marL="285750" indent="-285750">
              <a:buFont typeface="Arial" panose="020B0604020202020204" pitchFamily="34" charset="0"/>
              <a:buChar char="•"/>
            </a:pPr>
            <a:r>
              <a:rPr lang="en-GB" dirty="0"/>
              <a:t>Webpack bundles the compiled JavaScript modules into a single, distributable file and can provide a live development environment via its development server</a:t>
            </a:r>
          </a:p>
        </p:txBody>
      </p:sp>
      <p:pic>
        <p:nvPicPr>
          <p:cNvPr id="5" name="Content Placeholder 4">
            <a:extLst>
              <a:ext uri="{FF2B5EF4-FFF2-40B4-BE49-F238E27FC236}">
                <a16:creationId xmlns:a16="http://schemas.microsoft.com/office/drawing/2014/main" id="{34A3FBCE-D144-8A44-89D3-A20EA0B86198}"/>
              </a:ext>
            </a:extLst>
          </p:cNvPr>
          <p:cNvPicPr>
            <a:picLocks noGrp="1" noChangeAspect="1"/>
          </p:cNvPicPr>
          <p:nvPr>
            <p:ph sz="quarter" idx="4294967295"/>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28440" y="1337688"/>
            <a:ext cx="4862513" cy="1171575"/>
          </a:xfrm>
          <a:prstGeom prst="rect">
            <a:avLst/>
          </a:prstGeom>
        </p:spPr>
      </p:pic>
      <p:grpSp>
        <p:nvGrpSpPr>
          <p:cNvPr id="4" name="Group 3"/>
          <p:cNvGrpSpPr/>
          <p:nvPr/>
        </p:nvGrpSpPr>
        <p:grpSpPr>
          <a:xfrm>
            <a:off x="6937953" y="2808866"/>
            <a:ext cx="4953000" cy="3919105"/>
            <a:chOff x="2059769" y="1415617"/>
            <a:chExt cx="4953000" cy="3919105"/>
          </a:xfrm>
        </p:grpSpPr>
        <p:pic>
          <p:nvPicPr>
            <p:cNvPr id="2050" name="Picture 2" descr="https://www.npmjs.org/static/img/npm.pn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2069294" y="3410671"/>
              <a:ext cx="4933950" cy="19240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invatechs.com/images/Nodejs_logo_light.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2059769" y="1415617"/>
              <a:ext cx="4953000" cy="1695451"/>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8">
            <a:extLst>
              <a:ext uri="{FF2B5EF4-FFF2-40B4-BE49-F238E27FC236}">
                <a16:creationId xmlns:a16="http://schemas.microsoft.com/office/drawing/2014/main" id="{556D1B5D-AFBA-A747-B812-ACEE16F4D3C6}"/>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542778" y="3240160"/>
            <a:ext cx="2795511" cy="3127520"/>
          </a:xfrm>
          <a:prstGeom prst="rect">
            <a:avLst/>
          </a:prstGeom>
        </p:spPr>
      </p:pic>
    </p:spTree>
    <p:extLst>
      <p:ext uri="{BB962C8B-B14F-4D97-AF65-F5344CB8AC3E}">
        <p14:creationId xmlns:p14="http://schemas.microsoft.com/office/powerpoint/2010/main" val="915642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8A1BB6-1BE1-4728-8C59-E8BF2D11BD3D}"/>
              </a:ext>
            </a:extLst>
          </p:cNvPr>
          <p:cNvSpPr>
            <a:spLocks noGrp="1"/>
          </p:cNvSpPr>
          <p:nvPr>
            <p:ph type="body" sz="quarter" idx="12"/>
          </p:nvPr>
        </p:nvSpPr>
        <p:spPr/>
        <p:txBody>
          <a:bodyPr/>
          <a:lstStyle/>
          <a:p>
            <a:r>
              <a:rPr lang="en-GB" dirty="0"/>
              <a:t>Installing TypeScript</a:t>
            </a:r>
          </a:p>
        </p:txBody>
      </p:sp>
      <p:sp>
        <p:nvSpPr>
          <p:cNvPr id="7171" name="Text Placeholder 10"/>
          <p:cNvSpPr>
            <a:spLocks noGrp="1"/>
          </p:cNvSpPr>
          <p:nvPr>
            <p:ph type="body" sz="quarter" idx="11"/>
          </p:nvPr>
        </p:nvSpPr>
        <p:spPr/>
        <p:txBody>
          <a:bodyPr/>
          <a:lstStyle/>
          <a:p>
            <a:pPr marL="285750" indent="-285750">
              <a:buFont typeface="Arial" panose="020B0604020202020204" pitchFamily="34" charset="0"/>
              <a:buChar char="•"/>
            </a:pPr>
            <a:r>
              <a:rPr lang="en-US" dirty="0"/>
              <a:t>Installing TypeScript is as simple as running an </a:t>
            </a:r>
            <a:r>
              <a:rPr lang="en-US" dirty="0" err="1"/>
              <a:t>npm</a:t>
            </a:r>
            <a:r>
              <a:rPr lang="en-US" dirty="0"/>
              <a:t> command</a:t>
            </a:r>
          </a:p>
          <a:p>
            <a:endParaRPr lang="en-US" dirty="0"/>
          </a:p>
          <a:p>
            <a:endParaRPr lang="en-US" dirty="0"/>
          </a:p>
          <a:p>
            <a:pPr marL="285750" indent="-285750">
              <a:buFont typeface="Arial" panose="020B0604020202020204" pitchFamily="34" charset="0"/>
              <a:buChar char="•"/>
            </a:pPr>
            <a:r>
              <a:rPr lang="en-US" dirty="0"/>
              <a:t>Compiling our TypeScript files can then be as simple as running the TypeScript compiler from the command line</a:t>
            </a:r>
          </a:p>
          <a:p>
            <a:endParaRPr lang="en-US" dirty="0"/>
          </a:p>
          <a:p>
            <a:endParaRPr lang="en-US" dirty="0"/>
          </a:p>
          <a:p>
            <a:pPr marL="285750" indent="-285750">
              <a:buFont typeface="Arial" panose="020B0604020202020204" pitchFamily="34" charset="0"/>
              <a:buChar char="•"/>
            </a:pPr>
            <a:r>
              <a:rPr lang="en-US" dirty="0"/>
              <a:t>This command takes our </a:t>
            </a:r>
            <a:r>
              <a:rPr lang="en-US" b="1" dirty="0" err="1"/>
              <a:t>intro.ts</a:t>
            </a:r>
            <a:r>
              <a:rPr lang="en-US" b="1" dirty="0"/>
              <a:t> </a:t>
            </a:r>
            <a:r>
              <a:rPr lang="en-US" dirty="0"/>
              <a:t>file and compiles it to </a:t>
            </a:r>
            <a:r>
              <a:rPr lang="en-US" b="1" dirty="0"/>
              <a:t>intro.js </a:t>
            </a:r>
          </a:p>
          <a:p>
            <a:endParaRPr lang="en-US" dirty="0"/>
          </a:p>
        </p:txBody>
      </p:sp>
      <p:sp>
        <p:nvSpPr>
          <p:cNvPr id="7" name="TextBox 6"/>
          <p:cNvSpPr txBox="1"/>
          <p:nvPr/>
        </p:nvSpPr>
        <p:spPr>
          <a:xfrm>
            <a:off x="365261" y="1728198"/>
            <a:ext cx="11404800" cy="400110"/>
          </a:xfrm>
          <a:prstGeom prst="rect">
            <a:avLst/>
          </a:prstGeom>
          <a:solidFill>
            <a:schemeClr val="tx2">
              <a:lumMod val="20000"/>
              <a:lumOff val="80000"/>
            </a:schemeClr>
          </a:solidFill>
        </p:spPr>
        <p:txBody>
          <a:bodyPr wrap="square">
            <a:spAutoFit/>
          </a:bodyPr>
          <a:lstStyle/>
          <a:p>
            <a:pPr eaLnBrk="0" hangingPunct="0">
              <a:spcBef>
                <a:spcPts val="0"/>
              </a:spcBef>
              <a:defRPr/>
            </a:pPr>
            <a:r>
              <a:rPr lang="en-GB" sz="2000" b="1" dirty="0" err="1">
                <a:latin typeface="Courier New" pitchFamily="49" charset="0"/>
                <a:cs typeface="Courier New" pitchFamily="49" charset="0"/>
              </a:rPr>
              <a:t>npm</a:t>
            </a:r>
            <a:r>
              <a:rPr lang="en-GB" sz="2000" b="1" dirty="0">
                <a:latin typeface="Courier New" pitchFamily="49" charset="0"/>
                <a:cs typeface="Courier New" pitchFamily="49" charset="0"/>
              </a:rPr>
              <a:t> install –g typescript</a:t>
            </a:r>
          </a:p>
        </p:txBody>
      </p:sp>
      <p:sp>
        <p:nvSpPr>
          <p:cNvPr id="8" name="TextBox 7"/>
          <p:cNvSpPr txBox="1"/>
          <p:nvPr/>
        </p:nvSpPr>
        <p:spPr>
          <a:xfrm>
            <a:off x="376237" y="3015778"/>
            <a:ext cx="11404800" cy="400110"/>
          </a:xfrm>
          <a:prstGeom prst="rect">
            <a:avLst/>
          </a:prstGeom>
          <a:solidFill>
            <a:schemeClr val="tx2">
              <a:lumMod val="20000"/>
              <a:lumOff val="80000"/>
            </a:schemeClr>
          </a:solidFill>
        </p:spPr>
        <p:txBody>
          <a:bodyPr wrap="square">
            <a:spAutoFit/>
          </a:bodyPr>
          <a:lstStyle>
            <a:defPPr>
              <a:defRPr lang="en-GB"/>
            </a:defPPr>
            <a:lvl1pPr eaLnBrk="0" hangingPunct="0">
              <a:spcBef>
                <a:spcPts val="0"/>
              </a:spcBef>
              <a:defRPr sz="2000" b="1">
                <a:latin typeface="Courier New" pitchFamily="49" charset="0"/>
                <a:cs typeface="Courier New" pitchFamily="49" charset="0"/>
              </a:defRPr>
            </a:lvl1pPr>
          </a:lstStyle>
          <a:p>
            <a:r>
              <a:rPr lang="en-GB" dirty="0" err="1"/>
              <a:t>tsc</a:t>
            </a:r>
            <a:r>
              <a:rPr lang="en-GB" dirty="0"/>
              <a:t> </a:t>
            </a:r>
            <a:r>
              <a:rPr lang="en-GB" dirty="0" err="1"/>
              <a:t>intro.ts</a:t>
            </a:r>
            <a:endParaRPr lang="en-GB" dirty="0"/>
          </a:p>
        </p:txBody>
      </p:sp>
      <p:sp>
        <p:nvSpPr>
          <p:cNvPr id="6" name="TextBox 5"/>
          <p:cNvSpPr txBox="1"/>
          <p:nvPr/>
        </p:nvSpPr>
        <p:spPr>
          <a:xfrm>
            <a:off x="414000" y="4526003"/>
            <a:ext cx="4977808" cy="1938992"/>
          </a:xfrm>
          <a:prstGeom prst="rect">
            <a:avLst/>
          </a:prstGeom>
          <a:solidFill>
            <a:schemeClr val="tx2">
              <a:lumMod val="20000"/>
              <a:lumOff val="80000"/>
            </a:schemeClr>
          </a:solidFill>
        </p:spPr>
        <p:txBody>
          <a:bodyPr wrap="square">
            <a:spAutoFit/>
          </a:bodyPr>
          <a:lstStyle>
            <a:defPPr>
              <a:defRPr lang="en-GB"/>
            </a:defPPr>
            <a:lvl1pPr eaLnBrk="0" hangingPunct="0">
              <a:spcBef>
                <a:spcPts val="0"/>
              </a:spcBef>
              <a:defRPr sz="2000" b="1">
                <a:latin typeface="Courier New" pitchFamily="49" charset="0"/>
                <a:cs typeface="Courier New" pitchFamily="49" charset="0"/>
              </a:defRPr>
            </a:lvl1pPr>
          </a:lstStyle>
          <a:p>
            <a:r>
              <a:rPr lang="en-GB" dirty="0"/>
              <a:t>//</a:t>
            </a:r>
            <a:r>
              <a:rPr lang="en-GB" dirty="0" err="1"/>
              <a:t>intro.ts</a:t>
            </a:r>
            <a:endParaRPr lang="en-GB" dirty="0"/>
          </a:p>
          <a:p>
            <a:r>
              <a:rPr lang="en-GB" dirty="0"/>
              <a:t>function hello(name) {</a:t>
            </a:r>
          </a:p>
          <a:p>
            <a:r>
              <a:rPr lang="en-GB" dirty="0"/>
              <a:t>  </a:t>
            </a:r>
            <a:r>
              <a:rPr lang="en-GB" dirty="0" err="1"/>
              <a:t>console.log</a:t>
            </a:r>
            <a:r>
              <a:rPr lang="en-GB" dirty="0"/>
              <a:t>(`Hello ${name}`);</a:t>
            </a:r>
          </a:p>
          <a:p>
            <a:r>
              <a:rPr lang="en-GB" dirty="0"/>
              <a:t>}</a:t>
            </a:r>
          </a:p>
          <a:p>
            <a:endParaRPr lang="en-GB" dirty="0"/>
          </a:p>
          <a:p>
            <a:r>
              <a:rPr lang="en-GB" dirty="0"/>
              <a:t>hello(`World`);</a:t>
            </a:r>
          </a:p>
        </p:txBody>
      </p:sp>
      <p:sp>
        <p:nvSpPr>
          <p:cNvPr id="9" name="TextBox 8"/>
          <p:cNvSpPr txBox="1"/>
          <p:nvPr/>
        </p:nvSpPr>
        <p:spPr>
          <a:xfrm>
            <a:off x="6516414" y="4526003"/>
            <a:ext cx="5302386" cy="1938992"/>
          </a:xfrm>
          <a:prstGeom prst="rect">
            <a:avLst/>
          </a:prstGeom>
          <a:solidFill>
            <a:schemeClr val="tx2">
              <a:lumMod val="20000"/>
              <a:lumOff val="80000"/>
            </a:schemeClr>
          </a:solidFill>
        </p:spPr>
        <p:txBody>
          <a:bodyPr wrap="square">
            <a:spAutoFit/>
          </a:bodyPr>
          <a:lstStyle>
            <a:defPPr>
              <a:defRPr lang="en-GB"/>
            </a:defPPr>
            <a:lvl1pPr eaLnBrk="0" hangingPunct="0">
              <a:spcBef>
                <a:spcPts val="0"/>
              </a:spcBef>
              <a:defRPr sz="2000" b="1">
                <a:latin typeface="Courier New" pitchFamily="49" charset="0"/>
                <a:cs typeface="Courier New" pitchFamily="49" charset="0"/>
              </a:defRPr>
            </a:lvl1pPr>
          </a:lstStyle>
          <a:p>
            <a:r>
              <a:rPr lang="en-GB" dirty="0"/>
              <a:t>//intro.js</a:t>
            </a:r>
          </a:p>
          <a:p>
            <a:r>
              <a:rPr lang="en-GB" dirty="0"/>
              <a:t>function hello(name) {</a:t>
            </a:r>
          </a:p>
          <a:p>
            <a:r>
              <a:rPr lang="en-GB" dirty="0"/>
              <a:t>    console.log("Hello " + name);</a:t>
            </a:r>
          </a:p>
          <a:p>
            <a:r>
              <a:rPr lang="en-GB" dirty="0"/>
              <a:t>}</a:t>
            </a:r>
          </a:p>
          <a:p>
            <a:endParaRPr lang="en-GB" dirty="0"/>
          </a:p>
          <a:p>
            <a:r>
              <a:rPr lang="en-GB"/>
              <a:t>hello("World");</a:t>
            </a:r>
            <a:endParaRPr lang="en-GB" dirty="0"/>
          </a:p>
        </p:txBody>
      </p:sp>
    </p:spTree>
    <p:extLst>
      <p:ext uri="{BB962C8B-B14F-4D97-AF65-F5344CB8AC3E}">
        <p14:creationId xmlns:p14="http://schemas.microsoft.com/office/powerpoint/2010/main" val="3620450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err="1"/>
              <a:t>QuickLab</a:t>
            </a:r>
            <a:r>
              <a:rPr lang="en-GB" dirty="0"/>
              <a:t> 1a – “Hello World” TypeScript</a:t>
            </a:r>
          </a:p>
        </p:txBody>
      </p:sp>
      <p:sp>
        <p:nvSpPr>
          <p:cNvPr id="4" name="Text Placeholder 3">
            <a:extLst>
              <a:ext uri="{FF2B5EF4-FFF2-40B4-BE49-F238E27FC236}">
                <a16:creationId xmlns:a16="http://schemas.microsoft.com/office/drawing/2014/main" id="{0C38A072-B644-4DD7-AF30-3DB76CBC7C3C}"/>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Write your first TypeScript Application</a:t>
            </a:r>
          </a:p>
          <a:p>
            <a:pPr marL="465746" lvl="1" indent="-285750"/>
            <a:r>
              <a:rPr lang="en-GB" dirty="0"/>
              <a:t>Install the typescript CLI</a:t>
            </a:r>
          </a:p>
          <a:p>
            <a:pPr marL="465746" lvl="1" indent="-285750"/>
            <a:r>
              <a:rPr lang="en-GB" dirty="0"/>
              <a:t>Write a Hello World application </a:t>
            </a:r>
          </a:p>
          <a:p>
            <a:pPr marL="465746" lvl="1" indent="-285750"/>
            <a:r>
              <a:rPr lang="en-GB" dirty="0"/>
              <a:t>Compile your .</a:t>
            </a:r>
            <a:r>
              <a:rPr lang="en-GB" dirty="0" err="1"/>
              <a:t>ts</a:t>
            </a:r>
            <a:r>
              <a:rPr lang="en-GB" dirty="0"/>
              <a:t> file to .</a:t>
            </a:r>
            <a:r>
              <a:rPr lang="en-GB" dirty="0" err="1"/>
              <a:t>js</a:t>
            </a:r>
            <a:r>
              <a:rPr lang="en-GB" dirty="0"/>
              <a:t> using the TypeScript compiler</a:t>
            </a:r>
          </a:p>
          <a:p>
            <a:pPr marL="465746" lvl="1" indent="-285750"/>
            <a:r>
              <a:rPr lang="en-GB" dirty="0"/>
              <a:t>Run the JavaScript using NodeJS</a:t>
            </a:r>
          </a:p>
          <a:p>
            <a:endParaRPr lang="en-GB" dirty="0"/>
          </a:p>
        </p:txBody>
      </p:sp>
    </p:spTree>
    <p:extLst>
      <p:ext uri="{BB962C8B-B14F-4D97-AF65-F5344CB8AC3E}">
        <p14:creationId xmlns:p14="http://schemas.microsoft.com/office/powerpoint/2010/main" val="43543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89DAE4-FA0C-4DDE-89D0-9945C0A3D33C}"/>
              </a:ext>
            </a:extLst>
          </p:cNvPr>
          <p:cNvSpPr>
            <a:spLocks noGrp="1"/>
          </p:cNvSpPr>
          <p:nvPr>
            <p:ph type="body" sz="quarter" idx="12"/>
          </p:nvPr>
        </p:nvSpPr>
        <p:spPr>
          <a:xfrm>
            <a:off x="376237" y="1062236"/>
            <a:ext cx="2637833" cy="520263"/>
          </a:xfrm>
        </p:spPr>
        <p:txBody>
          <a:bodyPr/>
          <a:lstStyle/>
          <a:p>
            <a:r>
              <a:rPr lang="en-GB" dirty="0"/>
              <a:t>TypeScript Config</a:t>
            </a:r>
          </a:p>
        </p:txBody>
      </p:sp>
      <p:sp>
        <p:nvSpPr>
          <p:cNvPr id="7171" name="Text Placeholder 10"/>
          <p:cNvSpPr>
            <a:spLocks noGrp="1"/>
          </p:cNvSpPr>
          <p:nvPr>
            <p:ph type="body" sz="quarter" idx="11"/>
          </p:nvPr>
        </p:nvSpPr>
        <p:spPr>
          <a:xfrm>
            <a:off x="376237" y="2443188"/>
            <a:ext cx="3244418" cy="3481768"/>
          </a:xfrm>
        </p:spPr>
        <p:txBody>
          <a:bodyPr/>
          <a:lstStyle/>
          <a:p>
            <a:pPr marL="285750" indent="-285750">
              <a:buFont typeface="Arial" panose="020B0604020202020204" pitchFamily="34" charset="0"/>
              <a:buChar char="•"/>
            </a:pPr>
            <a:r>
              <a:rPr lang="en-US" dirty="0"/>
              <a:t>Config stored in </a:t>
            </a:r>
            <a:r>
              <a:rPr lang="en-US" b="1" dirty="0" err="1"/>
              <a:t>tsconig.json</a:t>
            </a:r>
            <a:endParaRPr lang="en-US" b="1" dirty="0"/>
          </a:p>
          <a:p>
            <a:pPr marL="285750" indent="-285750">
              <a:buFont typeface="Arial" panose="020B0604020202020204" pitchFamily="34" charset="0"/>
              <a:buChar char="•"/>
            </a:pPr>
            <a:r>
              <a:rPr lang="en-US" dirty="0"/>
              <a:t>Generated with </a:t>
            </a:r>
            <a:r>
              <a:rPr lang="en-US" b="1" dirty="0" err="1"/>
              <a:t>tsc</a:t>
            </a:r>
            <a:r>
              <a:rPr lang="en-US" b="1" dirty="0"/>
              <a:t> --</a:t>
            </a:r>
            <a:r>
              <a:rPr lang="en-US" b="1" dirty="0" err="1"/>
              <a:t>init</a:t>
            </a:r>
            <a:endParaRPr lang="en-US" dirty="0"/>
          </a:p>
          <a:p>
            <a:pPr marL="285750" indent="-285750">
              <a:buFont typeface="Arial" panose="020B0604020202020204" pitchFamily="34" charset="0"/>
              <a:buChar char="•"/>
            </a:pPr>
            <a:r>
              <a:rPr lang="en-US" dirty="0"/>
              <a:t>Allows configuration of the compiler and for the location of the files to include/exclude</a:t>
            </a:r>
          </a:p>
        </p:txBody>
      </p:sp>
      <p:sp>
        <p:nvSpPr>
          <p:cNvPr id="7" name="TextBox 6">
            <a:extLst>
              <a:ext uri="{FF2B5EF4-FFF2-40B4-BE49-F238E27FC236}">
                <a16:creationId xmlns:a16="http://schemas.microsoft.com/office/drawing/2014/main" id="{0DD4DBC3-B8C3-428B-9156-D53557659743}"/>
              </a:ext>
            </a:extLst>
          </p:cNvPr>
          <p:cNvSpPr txBox="1"/>
          <p:nvPr/>
        </p:nvSpPr>
        <p:spPr>
          <a:xfrm>
            <a:off x="3849944" y="277146"/>
            <a:ext cx="8215200" cy="5423216"/>
          </a:xfrm>
          <a:prstGeom prst="rect">
            <a:avLst/>
          </a:prstGeom>
          <a:solidFill>
            <a:schemeClr val="tx2">
              <a:lumMod val="20000"/>
              <a:lumOff val="80000"/>
            </a:schemeClr>
          </a:solidFill>
        </p:spPr>
        <p:txBody>
          <a:bodyPr wrap="square">
            <a:spAutoFit/>
          </a:bodyPr>
          <a:lstStyle>
            <a:defPPr>
              <a:defRPr lang="en-GB"/>
            </a:defPPr>
            <a:lvl1pPr eaLnBrk="0" hangingPunct="0">
              <a:spcBef>
                <a:spcPts val="0"/>
              </a:spcBef>
              <a:defRPr sz="1400">
                <a:latin typeface="Courier New" pitchFamily="49" charset="0"/>
                <a:cs typeface="Courier New" pitchFamily="49" charset="0"/>
              </a:defRPr>
            </a:lvl1pPr>
          </a:lstStyle>
          <a:p>
            <a:pPr>
              <a:lnSpc>
                <a:spcPct val="107000"/>
              </a:lnSpc>
              <a:spcAft>
                <a:spcPts val="800"/>
              </a:spcAft>
            </a:pPr>
            <a:r>
              <a:rPr lang="en-GB" sz="1800" kern="100" dirty="0">
                <a:effectLst/>
                <a:latin typeface="Figtree Medium"/>
                <a:ea typeface="Aptos" panose="020B0004020202020204" pitchFamily="34" charset="0"/>
                <a:cs typeface="Times New Roman" panose="02020603050405020304" pitchFamily="18" charset="0"/>
              </a:rPr>
              <a:t>{</a:t>
            </a:r>
          </a:p>
          <a:p>
            <a:pPr lvl="1">
              <a:lnSpc>
                <a:spcPct val="107000"/>
              </a:lnSpc>
              <a:spcAft>
                <a:spcPts val="800"/>
              </a:spcAft>
            </a:pPr>
            <a:r>
              <a:rPr lang="en-GB" sz="2200" kern="100" dirty="0">
                <a:effectLst/>
                <a:latin typeface="Figtree Medium"/>
                <a:ea typeface="Aptos" panose="020B0004020202020204" pitchFamily="34" charset="0"/>
                <a:cs typeface="Times New Roman" panose="02020603050405020304" pitchFamily="18" charset="0"/>
              </a:rPr>
              <a:t>"</a:t>
            </a:r>
            <a:r>
              <a:rPr lang="en-GB" sz="2200" kern="100" dirty="0" err="1">
                <a:effectLst/>
                <a:latin typeface="Figtree Medium"/>
                <a:ea typeface="Aptos" panose="020B0004020202020204" pitchFamily="34" charset="0"/>
                <a:cs typeface="Times New Roman" panose="02020603050405020304" pitchFamily="18" charset="0"/>
              </a:rPr>
              <a:t>compilerOptions</a:t>
            </a:r>
            <a:r>
              <a:rPr lang="en-GB" sz="2200" kern="100" dirty="0">
                <a:effectLst/>
                <a:latin typeface="Figtree Medium"/>
                <a:ea typeface="Aptos" panose="020B0004020202020204" pitchFamily="34" charset="0"/>
                <a:cs typeface="Times New Roman" panose="02020603050405020304" pitchFamily="18" charset="0"/>
              </a:rPr>
              <a:t>": {</a:t>
            </a:r>
          </a:p>
          <a:p>
            <a:pPr lvl="2">
              <a:lnSpc>
                <a:spcPct val="107000"/>
              </a:lnSpc>
              <a:spcAft>
                <a:spcPts val="800"/>
              </a:spcAft>
            </a:pPr>
            <a:r>
              <a:rPr lang="en-GB" sz="2200" kern="100" dirty="0">
                <a:effectLst/>
                <a:latin typeface="Figtree Medium"/>
                <a:ea typeface="Aptos" panose="020B0004020202020204" pitchFamily="34" charset="0"/>
                <a:cs typeface="Times New Roman" panose="02020603050405020304" pitchFamily="18" charset="0"/>
              </a:rPr>
              <a:t>"target": "es6",</a:t>
            </a:r>
          </a:p>
          <a:p>
            <a:pPr lvl="2">
              <a:lnSpc>
                <a:spcPct val="107000"/>
              </a:lnSpc>
              <a:spcAft>
                <a:spcPts val="800"/>
              </a:spcAft>
            </a:pPr>
            <a:r>
              <a:rPr lang="en-GB" sz="2200" kern="100" dirty="0">
                <a:effectLst/>
                <a:latin typeface="Figtree Medium"/>
                <a:ea typeface="Aptos" panose="020B0004020202020204" pitchFamily="34" charset="0"/>
                <a:cs typeface="Times New Roman" panose="02020603050405020304" pitchFamily="18" charset="0"/>
              </a:rPr>
              <a:t>"module": "</a:t>
            </a:r>
            <a:r>
              <a:rPr lang="en-GB" sz="2200" kern="100" dirty="0" err="1">
                <a:effectLst/>
                <a:latin typeface="Figtree Medium"/>
                <a:ea typeface="Aptos" panose="020B0004020202020204" pitchFamily="34" charset="0"/>
                <a:cs typeface="Times New Roman" panose="02020603050405020304" pitchFamily="18" charset="0"/>
              </a:rPr>
              <a:t>commonjs</a:t>
            </a:r>
            <a:r>
              <a:rPr lang="en-GB" sz="2200" kern="100" dirty="0">
                <a:effectLst/>
                <a:latin typeface="Figtree Medium"/>
                <a:ea typeface="Aptos" panose="020B0004020202020204" pitchFamily="34" charset="0"/>
                <a:cs typeface="Times New Roman" panose="02020603050405020304" pitchFamily="18" charset="0"/>
              </a:rPr>
              <a:t>",</a:t>
            </a:r>
          </a:p>
          <a:p>
            <a:pPr lvl="2">
              <a:lnSpc>
                <a:spcPct val="107000"/>
              </a:lnSpc>
              <a:spcAft>
                <a:spcPts val="800"/>
              </a:spcAft>
            </a:pPr>
            <a:r>
              <a:rPr lang="en-GB" sz="2200" kern="100" dirty="0">
                <a:effectLst/>
                <a:latin typeface="Figtree Medium"/>
                <a:ea typeface="Aptos" panose="020B0004020202020204" pitchFamily="34" charset="0"/>
                <a:cs typeface="Times New Roman" panose="02020603050405020304" pitchFamily="18" charset="0"/>
              </a:rPr>
              <a:t>"strict": true,</a:t>
            </a:r>
          </a:p>
          <a:p>
            <a:pPr lvl="2">
              <a:lnSpc>
                <a:spcPct val="107000"/>
              </a:lnSpc>
              <a:spcAft>
                <a:spcPts val="800"/>
              </a:spcAft>
            </a:pPr>
            <a:r>
              <a:rPr lang="en-GB" sz="2200" kern="100" dirty="0">
                <a:effectLst/>
                <a:latin typeface="Figtree Medium"/>
                <a:ea typeface="Aptos" panose="020B0004020202020204" pitchFamily="34" charset="0"/>
                <a:cs typeface="Times New Roman" panose="02020603050405020304" pitchFamily="18" charset="0"/>
              </a:rPr>
              <a:t>"</a:t>
            </a:r>
            <a:r>
              <a:rPr lang="en-GB" sz="2200" kern="100" dirty="0" err="1">
                <a:effectLst/>
                <a:latin typeface="Figtree Medium"/>
                <a:ea typeface="Aptos" panose="020B0004020202020204" pitchFamily="34" charset="0"/>
                <a:cs typeface="Times New Roman" panose="02020603050405020304" pitchFamily="18" charset="0"/>
              </a:rPr>
              <a:t>esModuleInterop</a:t>
            </a:r>
            <a:r>
              <a:rPr lang="en-GB" sz="2200" kern="100" dirty="0">
                <a:effectLst/>
                <a:latin typeface="Figtree Medium"/>
                <a:ea typeface="Aptos" panose="020B0004020202020204" pitchFamily="34" charset="0"/>
                <a:cs typeface="Times New Roman" panose="02020603050405020304" pitchFamily="18" charset="0"/>
              </a:rPr>
              <a:t>": true,</a:t>
            </a:r>
          </a:p>
          <a:p>
            <a:pPr lvl="2">
              <a:lnSpc>
                <a:spcPct val="107000"/>
              </a:lnSpc>
              <a:spcAft>
                <a:spcPts val="800"/>
              </a:spcAft>
            </a:pPr>
            <a:r>
              <a:rPr lang="en-GB" sz="2200" kern="100" dirty="0">
                <a:effectLst/>
                <a:latin typeface="Figtree Medium"/>
                <a:ea typeface="Aptos" panose="020B0004020202020204" pitchFamily="34" charset="0"/>
                <a:cs typeface="Times New Roman" panose="02020603050405020304" pitchFamily="18" charset="0"/>
              </a:rPr>
              <a:t>"</a:t>
            </a:r>
            <a:r>
              <a:rPr lang="en-GB" sz="2200" kern="100" dirty="0" err="1">
                <a:effectLst/>
                <a:latin typeface="Figtree Medium"/>
                <a:ea typeface="Aptos" panose="020B0004020202020204" pitchFamily="34" charset="0"/>
                <a:cs typeface="Times New Roman" panose="02020603050405020304" pitchFamily="18" charset="0"/>
              </a:rPr>
              <a:t>skipLibCheck</a:t>
            </a:r>
            <a:r>
              <a:rPr lang="en-GB" sz="2200" kern="100" dirty="0">
                <a:effectLst/>
                <a:latin typeface="Figtree Medium"/>
                <a:ea typeface="Aptos" panose="020B0004020202020204" pitchFamily="34" charset="0"/>
                <a:cs typeface="Times New Roman" panose="02020603050405020304" pitchFamily="18" charset="0"/>
              </a:rPr>
              <a:t>": true,</a:t>
            </a:r>
          </a:p>
          <a:p>
            <a:pPr lvl="2">
              <a:lnSpc>
                <a:spcPct val="107000"/>
              </a:lnSpc>
              <a:spcAft>
                <a:spcPts val="800"/>
              </a:spcAft>
            </a:pPr>
            <a:r>
              <a:rPr lang="en-GB" sz="2200" kern="100" dirty="0">
                <a:effectLst/>
                <a:latin typeface="Figtree Medium"/>
                <a:ea typeface="Aptos" panose="020B0004020202020204" pitchFamily="34" charset="0"/>
                <a:cs typeface="Times New Roman" panose="02020603050405020304" pitchFamily="18" charset="0"/>
              </a:rPr>
              <a:t>"</a:t>
            </a:r>
            <a:r>
              <a:rPr lang="en-GB" sz="2200" kern="100" dirty="0" err="1">
                <a:effectLst/>
                <a:latin typeface="Figtree Medium"/>
                <a:ea typeface="Aptos" panose="020B0004020202020204" pitchFamily="34" charset="0"/>
                <a:cs typeface="Times New Roman" panose="02020603050405020304" pitchFamily="18" charset="0"/>
              </a:rPr>
              <a:t>forceConsistentCasingInFileNames</a:t>
            </a:r>
            <a:r>
              <a:rPr lang="en-GB" sz="2200" kern="100" dirty="0">
                <a:effectLst/>
                <a:latin typeface="Figtree Medium"/>
                <a:ea typeface="Aptos" panose="020B0004020202020204" pitchFamily="34" charset="0"/>
                <a:cs typeface="Times New Roman" panose="02020603050405020304" pitchFamily="18" charset="0"/>
              </a:rPr>
              <a:t>": true</a:t>
            </a:r>
          </a:p>
          <a:p>
            <a:pPr lvl="1">
              <a:lnSpc>
                <a:spcPct val="107000"/>
              </a:lnSpc>
              <a:spcAft>
                <a:spcPts val="800"/>
              </a:spcAft>
            </a:pPr>
            <a:r>
              <a:rPr lang="en-GB" sz="2200" kern="100" dirty="0">
                <a:effectLst/>
                <a:latin typeface="Figtree Medium"/>
                <a:ea typeface="Aptos" panose="020B0004020202020204" pitchFamily="34" charset="0"/>
                <a:cs typeface="Times New Roman" panose="02020603050405020304" pitchFamily="18" charset="0"/>
              </a:rPr>
              <a:t>},</a:t>
            </a:r>
          </a:p>
          <a:p>
            <a:pPr lvl="1">
              <a:lnSpc>
                <a:spcPct val="107000"/>
              </a:lnSpc>
              <a:spcAft>
                <a:spcPts val="800"/>
              </a:spcAft>
            </a:pPr>
            <a:r>
              <a:rPr lang="en-GB" sz="2200" kern="100" dirty="0">
                <a:effectLst/>
                <a:latin typeface="Figtree Medium"/>
                <a:ea typeface="Aptos" panose="020B0004020202020204" pitchFamily="34" charset="0"/>
                <a:cs typeface="Times New Roman" panose="02020603050405020304" pitchFamily="18" charset="0"/>
              </a:rPr>
              <a:t>"include": ["</a:t>
            </a:r>
            <a:r>
              <a:rPr lang="en-GB" sz="2200" kern="100" dirty="0" err="1">
                <a:effectLst/>
                <a:latin typeface="Figtree Medium"/>
                <a:ea typeface="Aptos" panose="020B0004020202020204" pitchFamily="34" charset="0"/>
                <a:cs typeface="Times New Roman" panose="02020603050405020304" pitchFamily="18" charset="0"/>
              </a:rPr>
              <a:t>src</a:t>
            </a:r>
            <a:r>
              <a:rPr lang="en-GB" sz="2200" kern="100" dirty="0">
                <a:effectLst/>
                <a:latin typeface="Figtree Medium"/>
                <a:ea typeface="Aptos" panose="020B0004020202020204" pitchFamily="34" charset="0"/>
                <a:cs typeface="Times New Roman" panose="02020603050405020304" pitchFamily="18" charset="0"/>
              </a:rPr>
              <a:t>/**/*"],</a:t>
            </a:r>
          </a:p>
          <a:p>
            <a:pPr lvl="1">
              <a:lnSpc>
                <a:spcPct val="107000"/>
              </a:lnSpc>
              <a:spcAft>
                <a:spcPts val="800"/>
              </a:spcAft>
            </a:pPr>
            <a:r>
              <a:rPr lang="en-GB" sz="2200" kern="100" dirty="0">
                <a:effectLst/>
                <a:latin typeface="Figtree Medium"/>
                <a:ea typeface="Aptos" panose="020B0004020202020204" pitchFamily="34" charset="0"/>
                <a:cs typeface="Times New Roman" panose="02020603050405020304" pitchFamily="18" charset="0"/>
              </a:rPr>
              <a:t>"exclude": ["</a:t>
            </a:r>
            <a:r>
              <a:rPr lang="en-GB" sz="2200" kern="100" dirty="0" err="1">
                <a:effectLst/>
                <a:latin typeface="Figtree Medium"/>
                <a:ea typeface="Aptos" panose="020B0004020202020204" pitchFamily="34" charset="0"/>
                <a:cs typeface="Times New Roman" panose="02020603050405020304" pitchFamily="18" charset="0"/>
              </a:rPr>
              <a:t>node_modules</a:t>
            </a:r>
            <a:r>
              <a:rPr lang="en-GB" sz="2200" kern="100" dirty="0">
                <a:effectLst/>
                <a:latin typeface="Figtree Medium"/>
                <a:ea typeface="Aptos" panose="020B0004020202020204" pitchFamily="34" charset="0"/>
                <a:cs typeface="Times New Roman" panose="02020603050405020304" pitchFamily="18" charset="0"/>
              </a:rPr>
              <a:t>"]</a:t>
            </a:r>
          </a:p>
          <a:p>
            <a:pPr>
              <a:lnSpc>
                <a:spcPct val="107000"/>
              </a:lnSpc>
              <a:spcAft>
                <a:spcPts val="800"/>
              </a:spcAft>
            </a:pPr>
            <a:r>
              <a:rPr lang="en-GB" sz="1800" kern="100" dirty="0">
                <a:effectLst/>
                <a:latin typeface="Figtree Medium"/>
                <a:ea typeface="Aptos" panose="020B0004020202020204" pitchFamily="34" charset="0"/>
                <a:cs typeface="Times New Roman" panose="02020603050405020304" pitchFamily="18" charset="0"/>
              </a:rPr>
              <a:t>}</a:t>
            </a:r>
          </a:p>
        </p:txBody>
      </p:sp>
    </p:spTree>
    <p:extLst>
      <p:ext uri="{BB962C8B-B14F-4D97-AF65-F5344CB8AC3E}">
        <p14:creationId xmlns:p14="http://schemas.microsoft.com/office/powerpoint/2010/main" val="933413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8A1BB6-1BE1-4728-8C59-E8BF2D11BD3D}"/>
              </a:ext>
            </a:extLst>
          </p:cNvPr>
          <p:cNvSpPr>
            <a:spLocks noGrp="1"/>
          </p:cNvSpPr>
          <p:nvPr>
            <p:ph type="body" sz="quarter" idx="12"/>
          </p:nvPr>
        </p:nvSpPr>
        <p:spPr/>
        <p:txBody>
          <a:bodyPr/>
          <a:lstStyle/>
          <a:p>
            <a:r>
              <a:rPr lang="en-GB" dirty="0"/>
              <a:t>TypeScript Development</a:t>
            </a:r>
          </a:p>
        </p:txBody>
      </p:sp>
      <p:sp>
        <p:nvSpPr>
          <p:cNvPr id="7171" name="Text Placeholder 10"/>
          <p:cNvSpPr>
            <a:spLocks noGrp="1"/>
          </p:cNvSpPr>
          <p:nvPr>
            <p:ph type="body" sz="quarter" idx="11"/>
          </p:nvPr>
        </p:nvSpPr>
        <p:spPr/>
        <p:txBody>
          <a:bodyPr/>
          <a:lstStyle/>
          <a:p>
            <a:pPr marL="285750" indent="-285750">
              <a:buFont typeface="Arial" panose="020B0604020202020204" pitchFamily="34" charset="0"/>
              <a:buChar char="•"/>
            </a:pPr>
            <a:r>
              <a:rPr lang="en-US" dirty="0"/>
              <a:t>Can compile the .</a:t>
            </a:r>
            <a:r>
              <a:rPr lang="en-US" dirty="0" err="1"/>
              <a:t>ts</a:t>
            </a:r>
            <a:r>
              <a:rPr lang="en-US" dirty="0"/>
              <a:t> files as you develop</a:t>
            </a:r>
          </a:p>
          <a:p>
            <a:endParaRPr lang="en-US" dirty="0"/>
          </a:p>
          <a:p>
            <a:endParaRPr lang="en-US" dirty="0"/>
          </a:p>
          <a:p>
            <a:pPr marL="285750" indent="-285750">
              <a:buFont typeface="Arial" panose="020B0604020202020204" pitchFamily="34" charset="0"/>
              <a:buChar char="•"/>
            </a:pPr>
            <a:r>
              <a:rPr lang="en-US" dirty="0"/>
              <a:t>This saves you from having to run </a:t>
            </a:r>
            <a:r>
              <a:rPr lang="en-US" b="1" dirty="0" err="1"/>
              <a:t>tsc</a:t>
            </a:r>
            <a:r>
              <a:rPr lang="en-US" b="1" dirty="0"/>
              <a:t> </a:t>
            </a:r>
            <a:r>
              <a:rPr lang="en-US" dirty="0"/>
              <a:t>every time you change a .</a:t>
            </a:r>
            <a:r>
              <a:rPr lang="en-US" dirty="0" err="1"/>
              <a:t>js</a:t>
            </a:r>
            <a:r>
              <a:rPr lang="en-US" dirty="0"/>
              <a:t> file</a:t>
            </a:r>
          </a:p>
          <a:p>
            <a:pPr marL="285750" indent="-285750">
              <a:buFont typeface="Arial" panose="020B0604020202020204" pitchFamily="34" charset="0"/>
              <a:buChar char="•"/>
            </a:pPr>
            <a:r>
              <a:rPr lang="en-US" dirty="0"/>
              <a:t>Once compiled it’s very simple to execute the compiled code with </a:t>
            </a:r>
            <a:r>
              <a:rPr lang="en-US" b="1" dirty="0"/>
              <a:t>node</a:t>
            </a:r>
            <a:endParaRPr lang="en-US" dirty="0"/>
          </a:p>
          <a:p>
            <a:endParaRPr lang="en-US" dirty="0"/>
          </a:p>
          <a:p>
            <a:endParaRPr lang="en-US" dirty="0"/>
          </a:p>
          <a:p>
            <a:endParaRPr lang="en-US" dirty="0"/>
          </a:p>
        </p:txBody>
      </p:sp>
      <p:sp>
        <p:nvSpPr>
          <p:cNvPr id="7" name="TextBox 6"/>
          <p:cNvSpPr txBox="1"/>
          <p:nvPr/>
        </p:nvSpPr>
        <p:spPr>
          <a:xfrm>
            <a:off x="365261" y="1728198"/>
            <a:ext cx="11404800" cy="400110"/>
          </a:xfrm>
          <a:prstGeom prst="rect">
            <a:avLst/>
          </a:prstGeom>
          <a:solidFill>
            <a:schemeClr val="tx2">
              <a:lumMod val="20000"/>
              <a:lumOff val="80000"/>
            </a:schemeClr>
          </a:solidFill>
        </p:spPr>
        <p:txBody>
          <a:bodyPr wrap="square">
            <a:spAutoFit/>
          </a:bodyPr>
          <a:lstStyle/>
          <a:p>
            <a:pPr eaLnBrk="0" hangingPunct="0">
              <a:spcBef>
                <a:spcPts val="0"/>
              </a:spcBef>
              <a:defRPr/>
            </a:pPr>
            <a:r>
              <a:rPr lang="en-GB" sz="2000" b="1" dirty="0" err="1">
                <a:latin typeface="Courier New" pitchFamily="49" charset="0"/>
                <a:cs typeface="Courier New" pitchFamily="49" charset="0"/>
              </a:rPr>
              <a:t>tsc</a:t>
            </a:r>
            <a:r>
              <a:rPr lang="en-GB" sz="2000" b="1" dirty="0">
                <a:latin typeface="Courier New" pitchFamily="49" charset="0"/>
                <a:cs typeface="Courier New" pitchFamily="49" charset="0"/>
              </a:rPr>
              <a:t> --watch</a:t>
            </a:r>
          </a:p>
        </p:txBody>
      </p:sp>
      <p:sp>
        <p:nvSpPr>
          <p:cNvPr id="8" name="TextBox 7"/>
          <p:cNvSpPr txBox="1"/>
          <p:nvPr/>
        </p:nvSpPr>
        <p:spPr>
          <a:xfrm>
            <a:off x="376237" y="3015778"/>
            <a:ext cx="11404800" cy="400110"/>
          </a:xfrm>
          <a:prstGeom prst="rect">
            <a:avLst/>
          </a:prstGeom>
          <a:solidFill>
            <a:schemeClr val="tx2">
              <a:lumMod val="20000"/>
              <a:lumOff val="80000"/>
            </a:schemeClr>
          </a:solidFill>
        </p:spPr>
        <p:txBody>
          <a:bodyPr wrap="square">
            <a:spAutoFit/>
          </a:bodyPr>
          <a:lstStyle>
            <a:defPPr>
              <a:defRPr lang="en-GB"/>
            </a:defPPr>
            <a:lvl1pPr eaLnBrk="0" hangingPunct="0">
              <a:spcBef>
                <a:spcPts val="0"/>
              </a:spcBef>
              <a:defRPr sz="2000" b="1">
                <a:latin typeface="Courier New" pitchFamily="49" charset="0"/>
                <a:cs typeface="Courier New" pitchFamily="49" charset="0"/>
              </a:defRPr>
            </a:lvl1pPr>
          </a:lstStyle>
          <a:p>
            <a:r>
              <a:rPr lang="en-GB" dirty="0"/>
              <a:t>node &lt;filename&gt;</a:t>
            </a:r>
          </a:p>
        </p:txBody>
      </p:sp>
      <p:pic>
        <p:nvPicPr>
          <p:cNvPr id="4" name="Picture 3">
            <a:extLst>
              <a:ext uri="{FF2B5EF4-FFF2-40B4-BE49-F238E27FC236}">
                <a16:creationId xmlns:a16="http://schemas.microsoft.com/office/drawing/2014/main" id="{CB0AB9B5-340D-C06D-B327-27B1713DD6F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80768" y="4216296"/>
            <a:ext cx="10058400" cy="2161874"/>
          </a:xfrm>
          <a:prstGeom prst="rect">
            <a:avLst/>
          </a:prstGeom>
        </p:spPr>
      </p:pic>
    </p:spTree>
    <p:extLst>
      <p:ext uri="{BB962C8B-B14F-4D97-AF65-F5344CB8AC3E}">
        <p14:creationId xmlns:p14="http://schemas.microsoft.com/office/powerpoint/2010/main" val="1935741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Overview</a:t>
            </a:r>
          </a:p>
        </p:txBody>
      </p:sp>
      <p:sp>
        <p:nvSpPr>
          <p:cNvPr id="3" name="Text Placeholder 2">
            <a:extLst>
              <a:ext uri="{FF2B5EF4-FFF2-40B4-BE49-F238E27FC236}">
                <a16:creationId xmlns:a16="http://schemas.microsoft.com/office/drawing/2014/main" id="{2CB23AA6-1423-458E-AED4-3FD945D0E74E}"/>
              </a:ext>
            </a:extLst>
          </p:cNvPr>
          <p:cNvSpPr>
            <a:spLocks noGrp="1"/>
          </p:cNvSpPr>
          <p:nvPr>
            <p:ph type="body" sz="quarter" idx="15"/>
          </p:nvPr>
        </p:nvSpPr>
        <p:spPr/>
        <p:txBody>
          <a:bodyPr/>
          <a:lstStyle/>
          <a:p>
            <a:r>
              <a:rPr lang="en-GB" b="1" dirty="0"/>
              <a:t>Objectives</a:t>
            </a:r>
          </a:p>
          <a:p>
            <a:pPr lvl="1"/>
            <a:r>
              <a:rPr lang="en-GB" dirty="0"/>
              <a:t>To explain the aims and objectives of the course</a:t>
            </a:r>
          </a:p>
          <a:p>
            <a:r>
              <a:rPr lang="en-GB" b="1" dirty="0"/>
              <a:t>Contents</a:t>
            </a:r>
          </a:p>
          <a:p>
            <a:pPr lvl="1"/>
            <a:r>
              <a:rPr lang="en-GB" dirty="0"/>
              <a:t>Course administration</a:t>
            </a:r>
          </a:p>
          <a:p>
            <a:pPr lvl="1"/>
            <a:r>
              <a:rPr lang="en-GB" dirty="0"/>
              <a:t>Course objectives and assumptions</a:t>
            </a:r>
          </a:p>
          <a:p>
            <a:pPr lvl="1"/>
            <a:r>
              <a:rPr lang="en-GB" dirty="0"/>
              <a:t>Introductions</a:t>
            </a:r>
          </a:p>
          <a:p>
            <a:pPr lvl="1"/>
            <a:r>
              <a:rPr lang="en-GB" dirty="0"/>
              <a:t>Any questions?</a:t>
            </a:r>
          </a:p>
          <a:p>
            <a:r>
              <a:rPr lang="en-GB" b="1" dirty="0"/>
              <a:t>Exercises</a:t>
            </a:r>
          </a:p>
          <a:p>
            <a:pPr lvl="1"/>
            <a:r>
              <a:rPr lang="en-GB" dirty="0"/>
              <a:t>Locate the exercises</a:t>
            </a:r>
          </a:p>
          <a:p>
            <a:pPr lvl="1"/>
            <a:r>
              <a:rPr lang="en-GB" dirty="0"/>
              <a:t>Locate the help files</a:t>
            </a:r>
          </a:p>
          <a:p>
            <a:endParaRPr lang="en-GB" dirty="0"/>
          </a:p>
        </p:txBody>
      </p:sp>
    </p:spTree>
    <p:extLst>
      <p:ext uri="{BB962C8B-B14F-4D97-AF65-F5344CB8AC3E}">
        <p14:creationId xmlns:p14="http://schemas.microsoft.com/office/powerpoint/2010/main" val="1042385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3CE844-1E81-4C4B-8CA1-799DDC505617}"/>
              </a:ext>
            </a:extLst>
          </p:cNvPr>
          <p:cNvSpPr>
            <a:spLocks noGrp="1"/>
          </p:cNvSpPr>
          <p:nvPr>
            <p:ph type="body" sz="quarter" idx="10"/>
          </p:nvPr>
        </p:nvSpPr>
        <p:spPr/>
        <p:txBody>
          <a:bodyPr/>
          <a:lstStyle/>
          <a:p>
            <a:r>
              <a:rPr lang="en-US" dirty="0"/>
              <a:t>Objectives</a:t>
            </a:r>
          </a:p>
        </p:txBody>
      </p:sp>
      <p:sp>
        <p:nvSpPr>
          <p:cNvPr id="4" name="Text Placeholder 3">
            <a:extLst>
              <a:ext uri="{FF2B5EF4-FFF2-40B4-BE49-F238E27FC236}">
                <a16:creationId xmlns:a16="http://schemas.microsoft.com/office/drawing/2014/main" id="{62DFCD9D-FCCA-44BA-898F-97C349AA287D}"/>
              </a:ext>
            </a:extLst>
          </p:cNvPr>
          <p:cNvSpPr>
            <a:spLocks noGrp="1"/>
          </p:cNvSpPr>
          <p:nvPr>
            <p:ph type="body" sz="quarter" idx="15"/>
          </p:nvPr>
        </p:nvSpPr>
        <p:spPr/>
        <p:txBody>
          <a:bodyPr/>
          <a:lstStyle/>
          <a:p>
            <a:pPr marL="285750" indent="-285750">
              <a:buFont typeface="Arial" panose="020B0604020202020204" pitchFamily="34" charset="0"/>
              <a:buChar char="•"/>
            </a:pPr>
            <a:r>
              <a:rPr lang="en-US" dirty="0"/>
              <a:t>To understand what TypeScript is and why you should use it</a:t>
            </a:r>
          </a:p>
          <a:p>
            <a:pPr marL="285750" indent="-285750">
              <a:buFont typeface="Arial" panose="020B0604020202020204" pitchFamily="34" charset="0"/>
              <a:buChar char="•"/>
            </a:pPr>
            <a:r>
              <a:rPr lang="en-US" dirty="0"/>
              <a:t>To identify the tools needed to have a scalable development environment</a:t>
            </a:r>
          </a:p>
          <a:p>
            <a:pPr marL="285750" indent="-285750">
              <a:buFont typeface="Arial" panose="020B0604020202020204" pitchFamily="34" charset="0"/>
              <a:buChar char="•"/>
            </a:pPr>
            <a:r>
              <a:rPr lang="en-US" dirty="0"/>
              <a:t>To be able to set up a scalable development environment</a:t>
            </a:r>
          </a:p>
          <a:p>
            <a:endParaRPr lang="en-GB" dirty="0"/>
          </a:p>
        </p:txBody>
      </p:sp>
    </p:spTree>
    <p:extLst>
      <p:ext uri="{BB962C8B-B14F-4D97-AF65-F5344CB8AC3E}">
        <p14:creationId xmlns:p14="http://schemas.microsoft.com/office/powerpoint/2010/main" val="235487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D4949E8-2DE7-481C-BBBC-F7785FD6D1E2}"/>
              </a:ext>
            </a:extLst>
          </p:cNvPr>
          <p:cNvSpPr>
            <a:spLocks noGrp="1"/>
          </p:cNvSpPr>
          <p:nvPr>
            <p:ph type="body" sz="quarter" idx="12"/>
          </p:nvPr>
        </p:nvSpPr>
        <p:spPr/>
        <p:txBody>
          <a:bodyPr/>
          <a:lstStyle/>
          <a:p>
            <a:r>
              <a:rPr lang="en-GB" dirty="0"/>
              <a:t>Administration</a:t>
            </a:r>
          </a:p>
        </p:txBody>
      </p:sp>
      <p:sp>
        <p:nvSpPr>
          <p:cNvPr id="4" name="Text Placeholder 3"/>
          <p:cNvSpPr>
            <a:spLocks noGrp="1"/>
          </p:cNvSpPr>
          <p:nvPr>
            <p:ph type="body" sz="quarter" idx="11"/>
          </p:nvPr>
        </p:nvSpPr>
        <p:spPr>
          <a:xfrm>
            <a:off x="1664257" y="1514218"/>
            <a:ext cx="3323379" cy="5237751"/>
          </a:xfrm>
        </p:spPr>
        <p:txBody>
          <a:bodyPr/>
          <a:lstStyle/>
          <a:p>
            <a:pPr marL="285750" indent="-285750">
              <a:buFont typeface="Arial" panose="020B0604020202020204" pitchFamily="34" charset="0"/>
              <a:buChar char="•"/>
            </a:pPr>
            <a:r>
              <a:rPr lang="en-GB" sz="1800" b="0" dirty="0"/>
              <a:t>Front door security</a:t>
            </a:r>
          </a:p>
          <a:p>
            <a:pPr marL="285750" indent="-285750">
              <a:buFont typeface="Arial" panose="020B0604020202020204" pitchFamily="34" charset="0"/>
              <a:buChar char="•"/>
            </a:pPr>
            <a:r>
              <a:rPr lang="en-GB" sz="1800" b="0" dirty="0"/>
              <a:t>Name card</a:t>
            </a:r>
          </a:p>
          <a:p>
            <a:pPr marL="285750" indent="-285750">
              <a:buFont typeface="Arial" panose="020B0604020202020204" pitchFamily="34" charset="0"/>
              <a:buChar char="•"/>
            </a:pPr>
            <a:r>
              <a:rPr lang="en-GB" sz="1800" b="0" dirty="0"/>
              <a:t>Chairs</a:t>
            </a:r>
          </a:p>
          <a:p>
            <a:pPr marL="285750" indent="-285750">
              <a:buFont typeface="Arial" panose="020B0604020202020204" pitchFamily="34" charset="0"/>
              <a:buChar char="•"/>
            </a:pPr>
            <a:endParaRPr lang="en-GB" sz="1800" b="0" dirty="0"/>
          </a:p>
          <a:p>
            <a:pPr marL="285750" indent="-285750">
              <a:buFont typeface="Arial" panose="020B0604020202020204" pitchFamily="34" charset="0"/>
              <a:buChar char="•"/>
            </a:pPr>
            <a:r>
              <a:rPr lang="en-GB" sz="1800" b="0" dirty="0"/>
              <a:t>Fire exits</a:t>
            </a:r>
          </a:p>
          <a:p>
            <a:pPr marL="285750" indent="-285750">
              <a:buFont typeface="Arial" panose="020B0604020202020204" pitchFamily="34" charset="0"/>
              <a:buChar char="•"/>
            </a:pPr>
            <a:r>
              <a:rPr lang="en-GB" sz="1800" b="0" dirty="0"/>
              <a:t>Toilets</a:t>
            </a:r>
          </a:p>
          <a:p>
            <a:pPr marL="285750" indent="-285750">
              <a:buFont typeface="Arial" panose="020B0604020202020204" pitchFamily="34" charset="0"/>
              <a:buChar char="•"/>
            </a:pPr>
            <a:r>
              <a:rPr lang="en-GB" sz="1800" b="0" dirty="0"/>
              <a:t>Coffee room</a:t>
            </a:r>
          </a:p>
          <a:p>
            <a:pPr marL="285750" indent="-285750">
              <a:buFont typeface="Arial" panose="020B0604020202020204" pitchFamily="34" charset="0"/>
              <a:buChar char="•"/>
            </a:pPr>
            <a:endParaRPr lang="en-GB" sz="1800" b="0" dirty="0"/>
          </a:p>
          <a:p>
            <a:pPr marL="285750" indent="-285750">
              <a:buFont typeface="Arial" panose="020B0604020202020204" pitchFamily="34" charset="0"/>
              <a:buChar char="•"/>
            </a:pPr>
            <a:r>
              <a:rPr lang="en-GB" sz="1800" b="0" dirty="0"/>
              <a:t>Timing</a:t>
            </a:r>
          </a:p>
          <a:p>
            <a:pPr marL="285750" indent="-285750">
              <a:buFont typeface="Arial" panose="020B0604020202020204" pitchFamily="34" charset="0"/>
              <a:buChar char="•"/>
            </a:pPr>
            <a:r>
              <a:rPr lang="en-GB" sz="1800" b="0" dirty="0"/>
              <a:t>Breaks</a:t>
            </a:r>
          </a:p>
          <a:p>
            <a:pPr marL="285750" indent="-285750">
              <a:buFont typeface="Arial" panose="020B0604020202020204" pitchFamily="34" charset="0"/>
              <a:buChar char="•"/>
            </a:pPr>
            <a:r>
              <a:rPr lang="en-GB" sz="1800" b="0" dirty="0"/>
              <a:t>Lunch</a:t>
            </a:r>
          </a:p>
          <a:p>
            <a:pPr marL="0" indent="0">
              <a:buNone/>
            </a:pPr>
            <a:endParaRPr lang="en-GB" sz="1800" b="0" dirty="0"/>
          </a:p>
          <a:p>
            <a:endParaRPr lang="en-GB" b="0" dirty="0"/>
          </a:p>
          <a:p>
            <a:endParaRPr lang="en-GB" b="0" dirty="0"/>
          </a:p>
        </p:txBody>
      </p:sp>
      <p:sp>
        <p:nvSpPr>
          <p:cNvPr id="11" name="Text Placeholder 3"/>
          <p:cNvSpPr txBox="1">
            <a:spLocks/>
          </p:cNvSpPr>
          <p:nvPr/>
        </p:nvSpPr>
        <p:spPr>
          <a:xfrm>
            <a:off x="5663952" y="908720"/>
            <a:ext cx="4141124" cy="52149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b="0" dirty="0"/>
          </a:p>
          <a:p>
            <a:endParaRPr lang="en-GB" b="0" dirty="0"/>
          </a:p>
        </p:txBody>
      </p:sp>
      <p:sp>
        <p:nvSpPr>
          <p:cNvPr id="9" name="Content Placeholder 2">
            <a:extLst>
              <a:ext uri="{FF2B5EF4-FFF2-40B4-BE49-F238E27FC236}">
                <a16:creationId xmlns:a16="http://schemas.microsoft.com/office/drawing/2014/main" id="{737FAA91-4883-4ACD-A441-E9F223918346}"/>
              </a:ext>
            </a:extLst>
          </p:cNvPr>
          <p:cNvSpPr txBox="1">
            <a:spLocks/>
          </p:cNvSpPr>
          <p:nvPr/>
        </p:nvSpPr>
        <p:spPr>
          <a:xfrm>
            <a:off x="6612000" y="1402480"/>
            <a:ext cx="3569130" cy="4546800"/>
          </a:xfrm>
          <a:prstGeom prst="rect">
            <a:avLst/>
          </a:prstGeom>
        </p:spPr>
        <p:txBody>
          <a:bodyPr/>
          <a:lst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dirty="0"/>
              <a:t>Downloads and viruses</a:t>
            </a:r>
          </a:p>
          <a:p>
            <a:pPr marL="285750" indent="-285750">
              <a:buFont typeface="Arial" panose="020B0604020202020204" pitchFamily="34" charset="0"/>
              <a:buChar char="•"/>
            </a:pPr>
            <a:r>
              <a:rPr lang="en-GB" dirty="0"/>
              <a:t>Admin/support</a:t>
            </a:r>
          </a:p>
          <a:p>
            <a:pPr marL="285750" indent="-285750">
              <a:buFont typeface="Arial" panose="020B0604020202020204" pitchFamily="34" charset="0"/>
              <a:buChar char="•"/>
            </a:pPr>
            <a:r>
              <a:rPr lang="en-GB" dirty="0"/>
              <a:t>Messages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Taxis</a:t>
            </a:r>
          </a:p>
          <a:p>
            <a:pPr marL="285750" indent="-285750">
              <a:buFont typeface="Arial" panose="020B0604020202020204" pitchFamily="34" charset="0"/>
              <a:buChar char="•"/>
            </a:pPr>
            <a:r>
              <a:rPr lang="en-GB" dirty="0"/>
              <a:t>Trains/coaches</a:t>
            </a:r>
          </a:p>
          <a:p>
            <a:pPr marL="285750" indent="-285750">
              <a:buFont typeface="Arial" panose="020B0604020202020204" pitchFamily="34" charset="0"/>
              <a:buChar char="•"/>
            </a:pPr>
            <a:r>
              <a:rPr lang="en-GB" dirty="0"/>
              <a:t>Hotels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First Aid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Telephones/Mobiles</a:t>
            </a:r>
          </a:p>
          <a:p>
            <a:endParaRPr lang="en-GB" dirty="0"/>
          </a:p>
        </p:txBody>
      </p:sp>
      <p:pic>
        <p:nvPicPr>
          <p:cNvPr id="12" name="Picture 11">
            <a:extLst>
              <a:ext uri="{FF2B5EF4-FFF2-40B4-BE49-F238E27FC236}">
                <a16:creationId xmlns:a16="http://schemas.microsoft.com/office/drawing/2014/main" id="{5E6CA75D-85A8-4272-8836-C50EBBDBD3C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600401" y="1402480"/>
            <a:ext cx="1537575" cy="1537575"/>
          </a:xfrm>
          <a:prstGeom prst="rect">
            <a:avLst/>
          </a:prstGeom>
        </p:spPr>
      </p:pic>
      <p:pic>
        <p:nvPicPr>
          <p:cNvPr id="14" name="Picture 13">
            <a:extLst>
              <a:ext uri="{FF2B5EF4-FFF2-40B4-BE49-F238E27FC236}">
                <a16:creationId xmlns:a16="http://schemas.microsoft.com/office/drawing/2014/main" id="{4777DA74-270D-40D3-9C5E-F28070D164D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542649" y="3917946"/>
            <a:ext cx="1595327" cy="1595327"/>
          </a:xfrm>
          <a:prstGeom prst="rect">
            <a:avLst/>
          </a:prstGeom>
        </p:spPr>
      </p:pic>
    </p:spTree>
    <p:extLst>
      <p:ext uri="{BB962C8B-B14F-4D97-AF65-F5344CB8AC3E}">
        <p14:creationId xmlns:p14="http://schemas.microsoft.com/office/powerpoint/2010/main" val="1385867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75F54829-29DF-41DD-8E64-4C9ED28D968F}"/>
              </a:ext>
            </a:extLst>
          </p:cNvPr>
          <p:cNvSpPr>
            <a:spLocks noGrp="1"/>
          </p:cNvSpPr>
          <p:nvPr>
            <p:ph type="body" sz="quarter" idx="12"/>
          </p:nvPr>
        </p:nvSpPr>
        <p:spPr/>
        <p:txBody>
          <a:bodyPr/>
          <a:lstStyle/>
          <a:p>
            <a:r>
              <a:rPr lang="en-GB" dirty="0"/>
              <a:t>Course delivery</a:t>
            </a:r>
          </a:p>
        </p:txBody>
      </p:sp>
      <p:sp>
        <p:nvSpPr>
          <p:cNvPr id="5" name="Rectangle 2"/>
          <p:cNvSpPr>
            <a:spLocks noChangeArrowheads="1"/>
          </p:cNvSpPr>
          <p:nvPr/>
        </p:nvSpPr>
        <p:spPr bwMode="auto">
          <a:xfrm>
            <a:off x="1580152" y="3070013"/>
            <a:ext cx="2440156" cy="401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6038" tIns="19050" rIns="46038" bIns="19050">
            <a:spAutoFit/>
          </a:bodyPr>
          <a:lstStyle/>
          <a:p>
            <a:pPr defTabSz="739775">
              <a:lnSpc>
                <a:spcPct val="106000"/>
              </a:lnSpc>
            </a:pPr>
            <a:r>
              <a:rPr lang="en-GB" sz="2400" b="1" dirty="0">
                <a:cs typeface="Arial" charset="0"/>
              </a:rPr>
              <a:t>Lecture material</a:t>
            </a:r>
          </a:p>
        </p:txBody>
      </p:sp>
      <p:sp>
        <p:nvSpPr>
          <p:cNvPr id="6" name="Rectangle 4"/>
          <p:cNvSpPr>
            <a:spLocks noChangeArrowheads="1"/>
          </p:cNvSpPr>
          <p:nvPr/>
        </p:nvSpPr>
        <p:spPr bwMode="auto">
          <a:xfrm>
            <a:off x="8103448" y="3183629"/>
            <a:ext cx="3161326" cy="40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6038" tIns="19050" rIns="46038" bIns="19050">
            <a:spAutoFit/>
          </a:bodyPr>
          <a:lstStyle/>
          <a:p>
            <a:pPr defTabSz="739775">
              <a:lnSpc>
                <a:spcPct val="106000"/>
              </a:lnSpc>
            </a:pPr>
            <a:r>
              <a:rPr lang="en-GB" sz="2400" b="1" dirty="0">
                <a:cs typeface="Arial" charset="0"/>
              </a:rPr>
              <a:t>Course workbooks</a:t>
            </a:r>
          </a:p>
        </p:txBody>
      </p:sp>
      <p:sp>
        <p:nvSpPr>
          <p:cNvPr id="7" name="Rectangle 5"/>
          <p:cNvSpPr>
            <a:spLocks noChangeArrowheads="1"/>
          </p:cNvSpPr>
          <p:nvPr/>
        </p:nvSpPr>
        <p:spPr bwMode="auto">
          <a:xfrm>
            <a:off x="5232338" y="3594604"/>
            <a:ext cx="2555259" cy="831639"/>
          </a:xfrm>
          <a:prstGeom prst="rect">
            <a:avLst/>
          </a:prstGeom>
          <a:solidFill>
            <a:schemeClr val="tx2">
              <a:lumMod val="60000"/>
              <a:lumOff val="40000"/>
            </a:schemeClr>
          </a:solidFill>
          <a:ln w="12700">
            <a:solidFill>
              <a:schemeClr val="bg1">
                <a:lumMod val="75000"/>
              </a:schemeClr>
            </a:solidFill>
            <a:miter lim="800000"/>
            <a:headEnd/>
            <a:tailEnd/>
          </a:ln>
          <a:effectLst/>
        </p:spPr>
        <p:txBody>
          <a:bodyPr wrap="square" lIns="92075" tIns="46038" rIns="92075" bIns="46038">
            <a:spAutoFit/>
          </a:bodyPr>
          <a:lstStyle/>
          <a:p>
            <a:pPr algn="ctr" defTabSz="739775">
              <a:defRPr/>
            </a:pPr>
            <a:r>
              <a:rPr lang="en-GB" sz="1600" b="1" dirty="0"/>
              <a:t>Hear and Forget</a:t>
            </a:r>
          </a:p>
          <a:p>
            <a:pPr algn="ctr" defTabSz="739775">
              <a:defRPr/>
            </a:pPr>
            <a:r>
              <a:rPr lang="en-GB" sz="1600" b="1" dirty="0"/>
              <a:t>See and Remember</a:t>
            </a:r>
          </a:p>
          <a:p>
            <a:pPr algn="ctr" defTabSz="739775">
              <a:defRPr/>
            </a:pPr>
            <a:r>
              <a:rPr lang="en-GB" sz="1600" b="1" dirty="0"/>
              <a:t>Do and Understand</a:t>
            </a:r>
          </a:p>
        </p:txBody>
      </p:sp>
      <p:sp>
        <p:nvSpPr>
          <p:cNvPr id="8" name="Rectangle 7"/>
          <p:cNvSpPr>
            <a:spLocks noChangeArrowheads="1"/>
          </p:cNvSpPr>
          <p:nvPr/>
        </p:nvSpPr>
        <p:spPr bwMode="auto">
          <a:xfrm>
            <a:off x="6010275" y="3384550"/>
            <a:ext cx="1714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cs typeface="Arial" charset="0"/>
            </a:endParaRPr>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33282" y="1707868"/>
            <a:ext cx="2746055" cy="1870545"/>
          </a:xfrm>
          <a:prstGeom prst="rect">
            <a:avLst/>
          </a:prstGeom>
        </p:spPr>
      </p:pic>
      <p:pic>
        <p:nvPicPr>
          <p:cNvPr id="3" name="Picture 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03448" y="1350000"/>
            <a:ext cx="2833745" cy="1631739"/>
          </a:xfrm>
          <a:prstGeom prst="rect">
            <a:avLst/>
          </a:prstGeom>
        </p:spPr>
      </p:pic>
      <p:pic>
        <p:nvPicPr>
          <p:cNvPr id="14" name="Picture 1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133282" y="4353480"/>
            <a:ext cx="1661599" cy="1865655"/>
          </a:xfrm>
          <a:prstGeom prst="rect">
            <a:avLst/>
          </a:prstGeom>
        </p:spPr>
      </p:pic>
      <p:pic>
        <p:nvPicPr>
          <p:cNvPr id="15" name="Picture 14"/>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flipH="1">
            <a:off x="8619402" y="4405800"/>
            <a:ext cx="1801838" cy="1846522"/>
          </a:xfrm>
          <a:prstGeom prst="rect">
            <a:avLst/>
          </a:prstGeom>
        </p:spPr>
      </p:pic>
    </p:spTree>
    <p:extLst>
      <p:ext uri="{BB962C8B-B14F-4D97-AF65-F5344CB8AC3E}">
        <p14:creationId xmlns:p14="http://schemas.microsoft.com/office/powerpoint/2010/main" val="204129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D1FE03B-5DE4-450F-B8A7-8E68F5849D75}"/>
              </a:ext>
            </a:extLst>
          </p:cNvPr>
          <p:cNvSpPr>
            <a:spLocks noGrp="1"/>
          </p:cNvSpPr>
          <p:nvPr>
            <p:ph type="body" sz="quarter" idx="12"/>
          </p:nvPr>
        </p:nvSpPr>
        <p:spPr/>
        <p:txBody>
          <a:bodyPr/>
          <a:lstStyle/>
          <a:p>
            <a:r>
              <a:rPr lang="en-GB" dirty="0"/>
              <a:t>A training experience</a:t>
            </a:r>
          </a:p>
        </p:txBody>
      </p:sp>
      <p:sp>
        <p:nvSpPr>
          <p:cNvPr id="3" name="Text Placeholder 2"/>
          <p:cNvSpPr>
            <a:spLocks noGrp="1"/>
          </p:cNvSpPr>
          <p:nvPr>
            <p:ph type="body" sz="quarter" idx="11"/>
          </p:nvPr>
        </p:nvSpPr>
        <p:spPr/>
        <p:txBody>
          <a:bodyPr/>
          <a:lstStyle/>
          <a:p>
            <a:pPr marL="0" indent="0">
              <a:buNone/>
            </a:pPr>
            <a:r>
              <a:rPr lang="en-GB" dirty="0"/>
              <a:t>A course should be:</a:t>
            </a:r>
          </a:p>
          <a:p>
            <a:pPr marL="285750" indent="-285750">
              <a:buFont typeface="Arial" panose="020B0604020202020204" pitchFamily="34" charset="0"/>
              <a:buChar char="•"/>
            </a:pPr>
            <a:r>
              <a:rPr lang="en-GB" dirty="0"/>
              <a:t>A two-way process</a:t>
            </a:r>
          </a:p>
          <a:p>
            <a:pPr marL="285750" indent="-285750">
              <a:buFont typeface="Arial" panose="020B0604020202020204" pitchFamily="34" charset="0"/>
              <a:buChar char="•"/>
            </a:pPr>
            <a:r>
              <a:rPr lang="en-GB" dirty="0"/>
              <a:t>A group process</a:t>
            </a:r>
          </a:p>
          <a:p>
            <a:pPr marL="285750" indent="-285750">
              <a:buFont typeface="Arial" panose="020B0604020202020204" pitchFamily="34" charset="0"/>
              <a:buChar char="•"/>
            </a:pPr>
            <a:r>
              <a:rPr lang="en-GB" dirty="0"/>
              <a:t>An individual experience</a:t>
            </a: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35122" y="2254982"/>
            <a:ext cx="6513816" cy="3209461"/>
          </a:xfrm>
          <a:prstGeom prst="rect">
            <a:avLst/>
          </a:prstGeom>
        </p:spPr>
      </p:pic>
    </p:spTree>
    <p:extLst>
      <p:ext uri="{BB962C8B-B14F-4D97-AF65-F5344CB8AC3E}">
        <p14:creationId xmlns:p14="http://schemas.microsoft.com/office/powerpoint/2010/main" val="3470015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dirty="0"/>
              <a:t>Course aims and objectives</a:t>
            </a:r>
          </a:p>
        </p:txBody>
      </p:sp>
      <p:sp>
        <p:nvSpPr>
          <p:cNvPr id="4" name="Text Placeholder 3">
            <a:extLst>
              <a:ext uri="{FF2B5EF4-FFF2-40B4-BE49-F238E27FC236}">
                <a16:creationId xmlns:a16="http://schemas.microsoft.com/office/drawing/2014/main" id="{5D509667-69CF-49E3-8AC0-6A59205FF785}"/>
              </a:ext>
            </a:extLst>
          </p:cNvPr>
          <p:cNvSpPr>
            <a:spLocks noGrp="1"/>
          </p:cNvSpPr>
          <p:nvPr>
            <p:ph type="body" sz="quarter" idx="15"/>
          </p:nvPr>
        </p:nvSpPr>
        <p:spPr/>
        <p:txBody>
          <a:bodyPr/>
          <a:lstStyle/>
          <a:p>
            <a:r>
              <a:rPr lang="en-GB" dirty="0"/>
              <a:t>By the end of the course, you’ll be able to:</a:t>
            </a:r>
          </a:p>
          <a:p>
            <a:pPr marL="285750" indent="-285750">
              <a:buFont typeface="Arial" panose="020B0604020202020204" pitchFamily="34" charset="0"/>
              <a:buChar char="•"/>
            </a:pPr>
            <a:r>
              <a:rPr lang="en-GB" dirty="0"/>
              <a:t>Set up a scalable development environment for using TypeScript</a:t>
            </a:r>
          </a:p>
          <a:p>
            <a:pPr marL="285750" indent="-285750">
              <a:buFont typeface="Arial" panose="020B0604020202020204" pitchFamily="34" charset="0"/>
              <a:buChar char="•"/>
            </a:pPr>
            <a:r>
              <a:rPr lang="en-GB" dirty="0"/>
              <a:t>Apply appropriate types to variables</a:t>
            </a:r>
          </a:p>
          <a:p>
            <a:pPr marL="285750" indent="-285750">
              <a:buFont typeface="Arial" panose="020B0604020202020204" pitchFamily="34" charset="0"/>
              <a:buChar char="•"/>
            </a:pPr>
            <a:r>
              <a:rPr lang="en-GB" dirty="0"/>
              <a:t>Create and use classes, inheritance, access modifiers, abstracts and static</a:t>
            </a:r>
          </a:p>
          <a:p>
            <a:pPr marL="285750" indent="-285750">
              <a:buFont typeface="Arial" panose="020B0604020202020204" pitchFamily="34" charset="0"/>
              <a:buChar char="•"/>
            </a:pPr>
            <a:r>
              <a:rPr lang="en-GB" dirty="0"/>
              <a:t>Create and use interfaces</a:t>
            </a:r>
          </a:p>
          <a:p>
            <a:pPr marL="285750" indent="-285750">
              <a:buFont typeface="Arial" panose="020B0604020202020204" pitchFamily="34" charset="0"/>
              <a:buChar char="•"/>
            </a:pPr>
            <a:r>
              <a:rPr lang="en-GB" dirty="0"/>
              <a:t>Implement generics with functions, classes, constraints and interfaces</a:t>
            </a:r>
          </a:p>
          <a:p>
            <a:pPr marL="285750" indent="-285750">
              <a:buFont typeface="Arial" panose="020B0604020202020204" pitchFamily="34" charset="0"/>
              <a:buChar char="•"/>
            </a:pPr>
            <a:r>
              <a:rPr lang="en-GB" dirty="0"/>
              <a:t>Use JavaScript modules within TypeScript development</a:t>
            </a:r>
          </a:p>
          <a:p>
            <a:pPr marL="285750" indent="-285750">
              <a:buFont typeface="Arial" panose="020B0604020202020204" pitchFamily="34" charset="0"/>
              <a:buChar char="•"/>
            </a:pPr>
            <a:r>
              <a:rPr lang="en-GB" dirty="0"/>
              <a:t>Understand and use decorators</a:t>
            </a:r>
          </a:p>
        </p:txBody>
      </p:sp>
    </p:spTree>
    <p:extLst>
      <p:ext uri="{BB962C8B-B14F-4D97-AF65-F5344CB8AC3E}">
        <p14:creationId xmlns:p14="http://schemas.microsoft.com/office/powerpoint/2010/main" val="89675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dirty="0"/>
              <a:t>Assumptions</a:t>
            </a:r>
          </a:p>
        </p:txBody>
      </p:sp>
      <p:sp>
        <p:nvSpPr>
          <p:cNvPr id="4" name="Text Placeholder 3">
            <a:extLst>
              <a:ext uri="{FF2B5EF4-FFF2-40B4-BE49-F238E27FC236}">
                <a16:creationId xmlns:a16="http://schemas.microsoft.com/office/drawing/2014/main" id="{E5CA5647-2CBA-40B1-B5C7-5D95F724D026}"/>
              </a:ext>
            </a:extLst>
          </p:cNvPr>
          <p:cNvSpPr>
            <a:spLocks noGrp="1"/>
          </p:cNvSpPr>
          <p:nvPr>
            <p:ph type="body" sz="quarter" idx="15"/>
          </p:nvPr>
        </p:nvSpPr>
        <p:spPr/>
        <p:txBody>
          <a:bodyPr/>
          <a:lstStyle/>
          <a:p>
            <a:r>
              <a:rPr lang="en-GB" dirty="0"/>
              <a:t>This course assumes the following prerequisites:</a:t>
            </a:r>
          </a:p>
          <a:p>
            <a:pPr lvl="1"/>
            <a:r>
              <a:rPr lang="en-GB" dirty="0"/>
              <a:t> JavaScript experience equivalent to the skills covered in Web Development Fundamentals - JavaScript</a:t>
            </a:r>
          </a:p>
          <a:p>
            <a:r>
              <a:rPr lang="en-GB" dirty="0"/>
              <a:t>If there are any issues, please tell your instructor now.</a:t>
            </a:r>
          </a:p>
          <a:p>
            <a:endParaRPr lang="en-GB" dirty="0"/>
          </a:p>
          <a:p>
            <a:endParaRPr lang="en-GB" dirty="0"/>
          </a:p>
        </p:txBody>
      </p:sp>
    </p:spTree>
    <p:extLst>
      <p:ext uri="{BB962C8B-B14F-4D97-AF65-F5344CB8AC3E}">
        <p14:creationId xmlns:p14="http://schemas.microsoft.com/office/powerpoint/2010/main" val="2269622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Introductions</a:t>
            </a:r>
          </a:p>
        </p:txBody>
      </p:sp>
      <p:sp>
        <p:nvSpPr>
          <p:cNvPr id="3" name="Text Placeholder 2"/>
          <p:cNvSpPr>
            <a:spLocks noGrp="1"/>
          </p:cNvSpPr>
          <p:nvPr>
            <p:ph type="body" sz="quarter" idx="10"/>
          </p:nvPr>
        </p:nvSpPr>
        <p:spPr/>
        <p:txBody>
          <a:bodyPr/>
          <a:lstStyle/>
          <a:p>
            <a:pPr marL="0" indent="0">
              <a:buNone/>
            </a:pPr>
            <a:r>
              <a:rPr lang="en-GB" dirty="0"/>
              <a:t>Please say a few words about yourself.</a:t>
            </a:r>
          </a:p>
          <a:p>
            <a:pPr marL="285750" indent="-285750">
              <a:buFont typeface="Arial" panose="020B0604020202020204" pitchFamily="34" charset="0"/>
              <a:buChar char="•"/>
            </a:pPr>
            <a:r>
              <a:rPr lang="en-GB" b="0" dirty="0"/>
              <a:t>What’s your name and job?</a:t>
            </a:r>
          </a:p>
          <a:p>
            <a:pPr marL="285750" indent="-285750">
              <a:buFont typeface="Arial" panose="020B0604020202020204" pitchFamily="34" charset="0"/>
              <a:buChar char="•"/>
            </a:pPr>
            <a:r>
              <a:rPr lang="en-GB" b="0" dirty="0"/>
              <a:t>What’s your current experience of</a:t>
            </a:r>
          </a:p>
          <a:p>
            <a:pPr lvl="1"/>
            <a:r>
              <a:rPr lang="en-GB" dirty="0"/>
              <a:t>Computing?</a:t>
            </a:r>
          </a:p>
          <a:p>
            <a:pPr lvl="1"/>
            <a:r>
              <a:rPr lang="en-GB" dirty="0"/>
              <a:t>Programming?</a:t>
            </a:r>
          </a:p>
          <a:p>
            <a:pPr lvl="1"/>
            <a:r>
              <a:rPr lang="en-GB" dirty="0"/>
              <a:t>Web development?</a:t>
            </a:r>
          </a:p>
          <a:p>
            <a:pPr marL="285750" indent="-285750">
              <a:buFont typeface="Arial" panose="020B0604020202020204" pitchFamily="34" charset="0"/>
              <a:buChar char="•"/>
            </a:pPr>
            <a:r>
              <a:rPr lang="en-GB" b="0" dirty="0"/>
              <a:t>What’s your main objective for attending the course?</a:t>
            </a:r>
          </a:p>
        </p:txBody>
      </p:sp>
    </p:spTree>
    <p:extLst>
      <p:ext uri="{BB962C8B-B14F-4D97-AF65-F5344CB8AC3E}">
        <p14:creationId xmlns:p14="http://schemas.microsoft.com/office/powerpoint/2010/main" val="2347621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dirty="0"/>
              <a:t>Any questions?</a:t>
            </a:r>
          </a:p>
        </p:txBody>
      </p:sp>
      <p:sp>
        <p:nvSpPr>
          <p:cNvPr id="4" name="Text Placeholder 3">
            <a:extLst>
              <a:ext uri="{FF2B5EF4-FFF2-40B4-BE49-F238E27FC236}">
                <a16:creationId xmlns:a16="http://schemas.microsoft.com/office/drawing/2014/main" id="{2C8F5CF7-D45B-4A92-B2DF-CD24B47E47CE}"/>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Golden Rule</a:t>
            </a:r>
          </a:p>
          <a:p>
            <a:pPr marL="465746" lvl="1" indent="-285750"/>
            <a:r>
              <a:rPr lang="en-GB" dirty="0"/>
              <a:t>"There is no such thing as a stupid question"</a:t>
            </a:r>
          </a:p>
          <a:p>
            <a:pPr marL="285750" indent="-285750">
              <a:buFont typeface="Arial" panose="020B0604020202020204" pitchFamily="34" charset="0"/>
              <a:buChar char="•"/>
            </a:pPr>
            <a:r>
              <a:rPr lang="en-GB" dirty="0"/>
              <a:t>First amendment to the Golden Rule</a:t>
            </a:r>
          </a:p>
          <a:p>
            <a:pPr marL="465746" lvl="1" indent="-285750"/>
            <a:r>
              <a:rPr lang="en-GB" dirty="0"/>
              <a:t>"... even when asked by an instructor"</a:t>
            </a:r>
          </a:p>
          <a:p>
            <a:pPr marL="285750" indent="-285750">
              <a:buFont typeface="Arial" panose="020B0604020202020204" pitchFamily="34" charset="0"/>
              <a:buChar char="•"/>
            </a:pPr>
            <a:r>
              <a:rPr lang="en-GB" dirty="0"/>
              <a:t>Result of the Golden Rule</a:t>
            </a:r>
          </a:p>
          <a:p>
            <a:pPr marL="465746" lvl="1" indent="-285750"/>
            <a:r>
              <a:rPr lang="en-GB" dirty="0"/>
              <a:t>"A question never resides in a single mind"</a:t>
            </a:r>
          </a:p>
          <a:p>
            <a:endParaRPr lang="en-GB" dirty="0"/>
          </a:p>
          <a:p>
            <a:endParaRPr lang="en-GB" dirty="0"/>
          </a:p>
        </p:txBody>
      </p:sp>
    </p:spTree>
    <p:extLst>
      <p:ext uri="{BB962C8B-B14F-4D97-AF65-F5344CB8AC3E}">
        <p14:creationId xmlns:p14="http://schemas.microsoft.com/office/powerpoint/2010/main" val="33783918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_Primary_Colors">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Master_Red_and_Purpl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Master_Yellow_and_Orang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4.xml><?xml version="1.0" encoding="utf-8"?>
<a:theme xmlns:a="http://schemas.openxmlformats.org/drawingml/2006/main" name="Master_Blu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5.xml><?xml version="1.0" encoding="utf-8"?>
<a:theme xmlns:a="http://schemas.openxmlformats.org/drawingml/2006/main" name="Master_Neutral">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33091736364B29459B216A6F39B007CE" ma:contentTypeVersion="0" ma:contentTypeDescription="Base content type which represents courseware documents" ma:contentTypeScope="" ma:versionID="7c1e3ec4f1b4b41bac5b3e2e70b06195">
  <xsd:schema xmlns:xsd="http://www.w3.org/2001/XMLSchema" xmlns:xs="http://www.w3.org/2001/XMLSchema" xmlns:p="http://schemas.microsoft.com/office/2006/metadata/properties" xmlns:ns2="448C177D-8930-4CE7-B892-EC306B91C362" targetNamespace="http://schemas.microsoft.com/office/2006/metadata/properties" ma:root="true" ma:fieldsID="88218c5e7c73d850ed1d20a798c6ecd4" ns2:_="">
    <xsd:import namespace="448C177D-8930-4CE7-B892-EC306B91C36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8C177D-8930-4CE7-B892-EC306B91C36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ookTypeField0 xmlns="448C177D-8930-4CE7-B892-EC306B91C36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SequenceNumber xmlns="448C177D-8930-4CE7-B892-EC306B91C362" xsi:nil="true"/>
    <IsBuildFile xmlns="448C177D-8930-4CE7-B892-EC306B91C36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04CEA3-CCCB-4F97-89FF-5144E79D55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8C177D-8930-4CE7-B892-EC306B91C3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4FD4C0-AF61-4457-ADCF-4CFE3F92DA4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48C177D-8930-4CE7-B892-EC306B91C362"/>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B466F22-B209-49D5-9C6F-CD2632AF8C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654</TotalTime>
  <Words>1916</Words>
  <Application>Microsoft Office PowerPoint</Application>
  <PresentationFormat>Widescreen</PresentationFormat>
  <Paragraphs>209</Paragraphs>
  <Slides>20</Slides>
  <Notes>20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20</vt:i4>
      </vt:variant>
    </vt:vector>
  </HeadingPairs>
  <TitlesOfParts>
    <vt:vector size="32" baseType="lpstr">
      <vt:lpstr>Arial</vt:lpstr>
      <vt:lpstr>Calibri</vt:lpstr>
      <vt:lpstr>Courier New</vt:lpstr>
      <vt:lpstr>Figtree Medium</vt:lpstr>
      <vt:lpstr>Krana Fat B</vt:lpstr>
      <vt:lpstr>Montserrat</vt:lpstr>
      <vt:lpstr>Segoe UI Web (West European)</vt:lpstr>
      <vt:lpstr>Master_Primary_Colors</vt:lpstr>
      <vt:lpstr>Master_Red_and_Purple</vt:lpstr>
      <vt:lpstr>Master_Yellow_and_Orange</vt:lpstr>
      <vt:lpstr>Master_Blue</vt:lpstr>
      <vt:lpstr>Master_Neutral</vt:lpstr>
      <vt:lpstr>Introduction</vt:lpstr>
      <vt:lpstr>PowerPoint Presentation</vt:lpstr>
      <vt:lpstr>PowerPoint Presentation</vt:lpstr>
      <vt:lpstr>PowerPoint Presentation</vt:lpstr>
      <vt:lpstr>PowerPoint Presentation</vt:lpstr>
      <vt:lpstr>PowerPoint Presentation</vt:lpstr>
      <vt:lpstr>PowerPoint Presentation</vt:lpstr>
      <vt:lpstr>Introductions</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jobs</dc:title>
  <dc:creator>Waller, Michelle</dc:creator>
  <cp:lastModifiedBy>Smith, Andy</cp:lastModifiedBy>
  <cp:revision>171</cp:revision>
  <dcterms:created xsi:type="dcterms:W3CDTF">2020-09-24T08:38:39Z</dcterms:created>
  <dcterms:modified xsi:type="dcterms:W3CDTF">2024-10-22T15:48:04Z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0x010100F0967B7CEE8D417F966757887D9466FB0033091736364B29459B216A6F39B007CE</vt:lpwstr>
  </property>
  <property fmtid="{D5CDD505-2E9C-101B-9397-08002B2CF9AE}" pid="3" name="BookType">
    <vt:lpwstr>4</vt:lpwstr>
  </property>
</Properties>
</file>