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29"/>
  </p:notesMasterIdLst>
  <p:handoutMasterIdLst>
    <p:handoutMasterId r:id="rId30"/>
  </p:handoutMasterIdLst>
  <p:sldIdLst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</p:sldIdLst>
  <p:sldSz cx="12192000" cy="6858000"/>
  <p:notesSz cx="6645275" cy="9775825"/>
  <p:custDataLst>
    <p:tags r:id="rId31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B5"/>
    <a:srgbClr val="00CEF9"/>
    <a:srgbClr val="03EAB3"/>
    <a:srgbClr val="00D2FE"/>
    <a:srgbClr val="28CEF6"/>
    <a:srgbClr val="FFD217"/>
    <a:srgbClr val="FF6124"/>
    <a:srgbClr val="EECF40"/>
    <a:srgbClr val="A5FFFF"/>
    <a:srgbClr val="0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883" autoAdjust="0"/>
  </p:normalViewPr>
  <p:slideViewPr>
    <p:cSldViewPr snapToGrid="0" snapToObjects="1">
      <p:cViewPr varScale="1">
        <p:scale>
          <a:sx n="98" d="100"/>
          <a:sy n="98" d="100"/>
        </p:scale>
        <p:origin x="960" y="336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40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192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40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88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764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57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79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913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70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628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95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8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523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96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cs typeface="Arial" charset="0"/>
              </a:rPr>
              <a:t>Constructor method is called when</a:t>
            </a:r>
            <a:r>
              <a:rPr lang="en-US" baseline="0" dirty="0">
                <a:latin typeface="Arial" charset="0"/>
                <a:cs typeface="Arial" charset="0"/>
              </a:rPr>
              <a:t> the class is instantiated through the “new” keyword</a:t>
            </a:r>
          </a:p>
          <a:p>
            <a:endParaRPr lang="en-US" baseline="0" dirty="0">
              <a:latin typeface="Arial" charset="0"/>
              <a:cs typeface="Arial" charset="0"/>
            </a:endParaRPr>
          </a:p>
          <a:p>
            <a:r>
              <a:rPr lang="en-US" baseline="0" dirty="0">
                <a:latin typeface="Arial" charset="0"/>
                <a:cs typeface="Arial" charset="0"/>
              </a:rPr>
              <a:t>Methods can be created without using the function keyword or assigning to “this”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0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cs typeface="Arial" charset="0"/>
              </a:rPr>
              <a:t>GOTCHA! : “this” will be undefined</a:t>
            </a:r>
            <a:r>
              <a:rPr lang="en-US" baseline="0" dirty="0">
                <a:latin typeface="Arial" charset="0"/>
                <a:cs typeface="Arial" charset="0"/>
              </a:rPr>
              <a:t> before you call “super()” in a subclass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9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66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58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9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59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9" r:id="rId2"/>
    <p:sldLayoutId id="2147483788" r:id="rId3"/>
    <p:sldLayoutId id="2147483778" r:id="rId4"/>
    <p:sldLayoutId id="2147484218" r:id="rId5"/>
    <p:sldLayoutId id="2147484219" r:id="rId6"/>
    <p:sldLayoutId id="2147483696" r:id="rId7"/>
    <p:sldLayoutId id="2147483790" r:id="rId8"/>
    <p:sldLayoutId id="2147484314" r:id="rId9"/>
    <p:sldLayoutId id="2147483791" r:id="rId10"/>
    <p:sldLayoutId id="2147483802" r:id="rId11"/>
    <p:sldLayoutId id="2147484315" r:id="rId12"/>
    <p:sldLayoutId id="2147484316" r:id="rId13"/>
    <p:sldLayoutId id="2147484322" r:id="rId14"/>
    <p:sldLayoutId id="2147484323" r:id="rId15"/>
    <p:sldLayoutId id="2147484324" r:id="rId16"/>
    <p:sldLayoutId id="2147484317" r:id="rId17"/>
    <p:sldLayoutId id="2147484325" r:id="rId18"/>
    <p:sldLayoutId id="2147484328" r:id="rId19"/>
    <p:sldLayoutId id="2147484318" r:id="rId20"/>
    <p:sldLayoutId id="2147484327" r:id="rId21"/>
    <p:sldLayoutId id="2147484334" r:id="rId22"/>
    <p:sldLayoutId id="2147484335" r:id="rId23"/>
    <p:sldLayoutId id="2147484326" r:id="rId24"/>
    <p:sldLayoutId id="2147484319" r:id="rId25"/>
    <p:sldLayoutId id="2147484336" r:id="rId26"/>
    <p:sldLayoutId id="2147484337" r:id="rId2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468829" y="1831108"/>
            <a:ext cx="5627171" cy="1828801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468830" y="3879778"/>
            <a:ext cx="3724480" cy="439738"/>
          </a:xfrm>
        </p:spPr>
        <p:txBody>
          <a:bodyPr/>
          <a:lstStyle/>
          <a:p>
            <a:r>
              <a:rPr lang="en-US" dirty="0"/>
              <a:t>Programming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225619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52B37-A6DD-4C8C-B681-64C4B841F7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Classes: Structural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76237" y="1536403"/>
            <a:ext cx="11431587" cy="42640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TypeScript is a structural type system – if the types of all members are compatible, then the types are compatible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Except for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dirty="0"/>
              <a:t> members</a:t>
            </a:r>
          </a:p>
        </p:txBody>
      </p:sp>
    </p:spTree>
    <p:extLst>
      <p:ext uri="{BB962C8B-B14F-4D97-AF65-F5344CB8AC3E}">
        <p14:creationId xmlns:p14="http://schemas.microsoft.com/office/powerpoint/2010/main" val="130916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024569-4FF9-4F5B-B7A6-B26CC837D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602" y="1200783"/>
            <a:ext cx="2851889" cy="520263"/>
          </a:xfrm>
        </p:spPr>
        <p:txBody>
          <a:bodyPr/>
          <a:lstStyle/>
          <a:p>
            <a:r>
              <a:rPr lang="en-GB" dirty="0"/>
              <a:t>Classes: Structural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80C4-887C-4FAC-8B4A-3CE6ACA68333}"/>
              </a:ext>
            </a:extLst>
          </p:cNvPr>
          <p:cNvSpPr txBox="1"/>
          <p:nvPr/>
        </p:nvSpPr>
        <p:spPr>
          <a:xfrm>
            <a:off x="3828983" y="575790"/>
            <a:ext cx="8215200" cy="61247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400" b="1" dirty="0"/>
              <a:t>class Vehicle {</a:t>
            </a:r>
          </a:p>
          <a:p>
            <a:r>
              <a:rPr lang="en-GB" sz="1400" b="1" dirty="0"/>
              <a:t>  public wheels: number;</a:t>
            </a:r>
          </a:p>
          <a:p>
            <a:r>
              <a:rPr lang="en-GB" sz="1400" b="1" dirty="0"/>
              <a:t>  public power: number;</a:t>
            </a:r>
          </a:p>
          <a:p>
            <a:r>
              <a:rPr lang="en-GB" sz="1400" b="1" dirty="0"/>
              <a:t>  constructor (wheels: number, power: number) {</a:t>
            </a:r>
          </a:p>
          <a:p>
            <a:r>
              <a:rPr lang="en-GB" sz="1400" b="1" dirty="0"/>
              <a:t>    </a:t>
            </a:r>
            <a:r>
              <a:rPr lang="en-GB" sz="1400" b="1" dirty="0" err="1"/>
              <a:t>this.wheels</a:t>
            </a:r>
            <a:r>
              <a:rPr lang="en-GB" sz="1400" b="1" dirty="0"/>
              <a:t> = wheels;</a:t>
            </a:r>
          </a:p>
          <a:p>
            <a:r>
              <a:rPr lang="en-GB" sz="1400" b="1" dirty="0"/>
              <a:t>    </a:t>
            </a:r>
            <a:r>
              <a:rPr lang="en-GB" sz="1400" b="1" dirty="0" err="1"/>
              <a:t>this.power</a:t>
            </a:r>
            <a:r>
              <a:rPr lang="en-GB" sz="1400" b="1" dirty="0"/>
              <a:t> = power;</a:t>
            </a:r>
          </a:p>
          <a:p>
            <a:r>
              <a:rPr lang="en-GB" sz="1400" b="1" dirty="0"/>
              <a:t>  }</a:t>
            </a:r>
          </a:p>
          <a:p>
            <a:r>
              <a:rPr lang="en-GB" sz="1400" b="1" dirty="0"/>
              <a:t>}</a:t>
            </a:r>
          </a:p>
          <a:p>
            <a:endParaRPr lang="en-GB" sz="1400" b="1" dirty="0"/>
          </a:p>
          <a:p>
            <a:r>
              <a:rPr lang="en-GB" sz="1400" b="1" dirty="0"/>
              <a:t>class Car extends Vehicle {</a:t>
            </a:r>
          </a:p>
          <a:p>
            <a:r>
              <a:rPr lang="en-GB" sz="1400" b="1" dirty="0"/>
              <a:t>  constructor (wheels, power) { super(wheels, power); }</a:t>
            </a:r>
          </a:p>
          <a:p>
            <a:r>
              <a:rPr lang="en-GB" sz="1400" b="1" dirty="0"/>
              <a:t>}</a:t>
            </a:r>
          </a:p>
          <a:p>
            <a:endParaRPr lang="en-GB" sz="1400" b="1" dirty="0"/>
          </a:p>
          <a:p>
            <a:r>
              <a:rPr lang="en-GB" sz="1400" b="1" dirty="0"/>
              <a:t>class </a:t>
            </a:r>
            <a:r>
              <a:rPr lang="en-GB" sz="1400" b="1" dirty="0" err="1"/>
              <a:t>RCCar</a:t>
            </a:r>
            <a:r>
              <a:rPr lang="en-GB" sz="1400" b="1" dirty="0"/>
              <a:t> {</a:t>
            </a:r>
          </a:p>
          <a:p>
            <a:r>
              <a:rPr lang="en-GB" sz="1400" b="1" dirty="0"/>
              <a:t>  public wheels: number;</a:t>
            </a:r>
          </a:p>
          <a:p>
            <a:r>
              <a:rPr lang="en-GB" sz="1400" b="1" dirty="0"/>
              <a:t>  public power: number;</a:t>
            </a:r>
          </a:p>
          <a:p>
            <a:r>
              <a:rPr lang="en-GB" sz="1400" b="1" dirty="0"/>
              <a:t>  constructor (wheels: number, power: number) {</a:t>
            </a:r>
          </a:p>
          <a:p>
            <a:r>
              <a:rPr lang="en-GB" sz="1400" b="1" dirty="0"/>
              <a:t>    </a:t>
            </a:r>
            <a:r>
              <a:rPr lang="en-GB" sz="1400" b="1" dirty="0" err="1"/>
              <a:t>this.wheels</a:t>
            </a:r>
            <a:r>
              <a:rPr lang="en-GB" sz="1400" b="1" dirty="0"/>
              <a:t> = wheels;</a:t>
            </a:r>
          </a:p>
          <a:p>
            <a:r>
              <a:rPr lang="en-GB" sz="1400" b="1" dirty="0"/>
              <a:t>    </a:t>
            </a:r>
            <a:r>
              <a:rPr lang="en-GB" sz="1400" b="1" dirty="0" err="1"/>
              <a:t>this.power</a:t>
            </a:r>
            <a:r>
              <a:rPr lang="en-GB" sz="1400" b="1" dirty="0"/>
              <a:t> = power;</a:t>
            </a:r>
          </a:p>
          <a:p>
            <a:r>
              <a:rPr lang="en-GB" sz="1400" b="1" dirty="0"/>
              <a:t>  }</a:t>
            </a:r>
          </a:p>
          <a:p>
            <a:r>
              <a:rPr lang="en-GB" sz="1400" b="1" dirty="0"/>
              <a:t>}</a:t>
            </a:r>
          </a:p>
          <a:p>
            <a:endParaRPr lang="en-GB" sz="1400" b="1" dirty="0"/>
          </a:p>
          <a:p>
            <a:r>
              <a:rPr lang="en-GB" sz="1400" b="1" dirty="0"/>
              <a:t>let </a:t>
            </a:r>
            <a:r>
              <a:rPr lang="en-GB" sz="1400" b="1" dirty="0" err="1"/>
              <a:t>myCar</a:t>
            </a:r>
            <a:r>
              <a:rPr lang="en-GB" sz="1400" b="1" dirty="0"/>
              <a:t> = new Car(4, 20);</a:t>
            </a:r>
          </a:p>
          <a:p>
            <a:r>
              <a:rPr lang="en-GB" sz="1400" b="1" dirty="0"/>
              <a:t>let </a:t>
            </a:r>
            <a:r>
              <a:rPr lang="en-GB" sz="1400" b="1" dirty="0" err="1"/>
              <a:t>myRCCar</a:t>
            </a:r>
            <a:r>
              <a:rPr lang="en-GB" sz="1400" b="1" dirty="0"/>
              <a:t> = new </a:t>
            </a:r>
            <a:r>
              <a:rPr lang="en-GB" sz="1400" b="1" dirty="0" err="1"/>
              <a:t>RCCar</a:t>
            </a:r>
            <a:r>
              <a:rPr lang="en-GB" sz="1400" b="1" dirty="0"/>
              <a:t>(4,5);</a:t>
            </a:r>
          </a:p>
          <a:p>
            <a:r>
              <a:rPr lang="en-GB" sz="1400" b="1" dirty="0"/>
              <a:t>let vehicle = new Vehicle(4,15);</a:t>
            </a:r>
          </a:p>
          <a:p>
            <a:endParaRPr lang="en-GB" sz="1400" b="1" dirty="0"/>
          </a:p>
          <a:p>
            <a:r>
              <a:rPr lang="en-GB" sz="1400" b="1" dirty="0"/>
              <a:t>vehicle = </a:t>
            </a:r>
            <a:r>
              <a:rPr lang="en-GB" sz="1400" b="1" dirty="0" err="1"/>
              <a:t>myCar</a:t>
            </a:r>
            <a:r>
              <a:rPr lang="en-GB" sz="1400" b="1" dirty="0"/>
              <a:t>; 			//ok</a:t>
            </a:r>
          </a:p>
          <a:p>
            <a:r>
              <a:rPr lang="en-GB" sz="1400" b="1" dirty="0"/>
              <a:t>vehicle = </a:t>
            </a:r>
            <a:r>
              <a:rPr lang="en-GB" sz="1400" b="1" dirty="0" err="1"/>
              <a:t>myRCCar</a:t>
            </a:r>
            <a:r>
              <a:rPr lang="en-GB" sz="1400" b="1" dirty="0"/>
              <a:t>; 		//ok</a:t>
            </a:r>
          </a:p>
        </p:txBody>
      </p:sp>
    </p:spTree>
    <p:extLst>
      <p:ext uri="{BB962C8B-B14F-4D97-AF65-F5344CB8AC3E}">
        <p14:creationId xmlns:p14="http://schemas.microsoft.com/office/powerpoint/2010/main" val="1692052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E4ED-F652-481D-A3E1-D0A4CC5449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602" y="1191546"/>
            <a:ext cx="2473198" cy="520263"/>
          </a:xfrm>
        </p:spPr>
        <p:txBody>
          <a:bodyPr/>
          <a:lstStyle/>
          <a:p>
            <a:r>
              <a:rPr lang="en-GB" dirty="0"/>
              <a:t>Classes: Structural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32B4A-E62B-4626-A362-7F8EC72F9CAB}"/>
              </a:ext>
            </a:extLst>
          </p:cNvPr>
          <p:cNvSpPr txBox="1"/>
          <p:nvPr/>
        </p:nvSpPr>
        <p:spPr>
          <a:xfrm>
            <a:off x="3782801" y="561637"/>
            <a:ext cx="8215200" cy="61247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400" b="1" dirty="0"/>
              <a:t>class Vehicle {</a:t>
            </a:r>
          </a:p>
          <a:p>
            <a:r>
              <a:rPr lang="en-GB" sz="1400" b="1" dirty="0"/>
              <a:t>  protected wheels: number;</a:t>
            </a:r>
          </a:p>
          <a:p>
            <a:r>
              <a:rPr lang="en-GB" sz="1400" b="1" dirty="0"/>
              <a:t>  protected power: number;</a:t>
            </a:r>
          </a:p>
          <a:p>
            <a:r>
              <a:rPr lang="en-GB" sz="1400" b="1" dirty="0"/>
              <a:t>  constructor (wheels: number, power: number) {</a:t>
            </a:r>
          </a:p>
          <a:p>
            <a:r>
              <a:rPr lang="en-GB" sz="1400" b="1" dirty="0"/>
              <a:t>    </a:t>
            </a:r>
            <a:r>
              <a:rPr lang="en-GB" sz="1400" b="1" dirty="0" err="1"/>
              <a:t>this.wheels</a:t>
            </a:r>
            <a:r>
              <a:rPr lang="en-GB" sz="1400" b="1" dirty="0"/>
              <a:t> = wheels;</a:t>
            </a:r>
          </a:p>
          <a:p>
            <a:r>
              <a:rPr lang="en-GB" sz="1400" b="1" dirty="0"/>
              <a:t>    </a:t>
            </a:r>
            <a:r>
              <a:rPr lang="en-GB" sz="1400" b="1" dirty="0" err="1"/>
              <a:t>this.power</a:t>
            </a:r>
            <a:r>
              <a:rPr lang="en-GB" sz="1400" b="1" dirty="0"/>
              <a:t> = power;</a:t>
            </a:r>
          </a:p>
          <a:p>
            <a:r>
              <a:rPr lang="en-GB" sz="1400" b="1" dirty="0"/>
              <a:t>  }</a:t>
            </a:r>
          </a:p>
          <a:p>
            <a:r>
              <a:rPr lang="en-GB" sz="1400" b="1" dirty="0"/>
              <a:t>}</a:t>
            </a:r>
          </a:p>
          <a:p>
            <a:endParaRPr lang="en-GB" sz="1400" b="1" dirty="0"/>
          </a:p>
          <a:p>
            <a:r>
              <a:rPr lang="en-GB" sz="1400" b="1" dirty="0"/>
              <a:t>class Car extends Vehicle {</a:t>
            </a:r>
          </a:p>
          <a:p>
            <a:r>
              <a:rPr lang="en-GB" sz="1400" b="1" dirty="0"/>
              <a:t>  constructor (wheels, power) { super(wheels, power); }</a:t>
            </a:r>
          </a:p>
          <a:p>
            <a:r>
              <a:rPr lang="en-GB" sz="1400" b="1" dirty="0"/>
              <a:t>}</a:t>
            </a:r>
          </a:p>
          <a:p>
            <a:endParaRPr lang="en-GB" sz="1400" b="1" dirty="0"/>
          </a:p>
          <a:p>
            <a:r>
              <a:rPr lang="en-GB" sz="1400" b="1" dirty="0"/>
              <a:t>class </a:t>
            </a:r>
            <a:r>
              <a:rPr lang="en-GB" sz="1400" b="1" dirty="0" err="1"/>
              <a:t>RCCar</a:t>
            </a:r>
            <a:r>
              <a:rPr lang="en-GB" sz="1400" b="1" dirty="0"/>
              <a:t> {</a:t>
            </a:r>
          </a:p>
          <a:p>
            <a:r>
              <a:rPr lang="en-GB" sz="1400" b="1" dirty="0"/>
              <a:t>  protected wheels: number;</a:t>
            </a:r>
          </a:p>
          <a:p>
            <a:r>
              <a:rPr lang="en-GB" sz="1400" b="1" dirty="0"/>
              <a:t>  protected power: number;</a:t>
            </a:r>
          </a:p>
          <a:p>
            <a:r>
              <a:rPr lang="en-GB" sz="1400" b="1" dirty="0"/>
              <a:t>  constructor (wheels: number, power: number) {</a:t>
            </a:r>
          </a:p>
          <a:p>
            <a:r>
              <a:rPr lang="en-GB" sz="1400" b="1" dirty="0"/>
              <a:t>    </a:t>
            </a:r>
            <a:r>
              <a:rPr lang="en-GB" sz="1400" b="1" dirty="0" err="1"/>
              <a:t>this.wheels</a:t>
            </a:r>
            <a:r>
              <a:rPr lang="en-GB" sz="1400" b="1" dirty="0"/>
              <a:t> = wheels;</a:t>
            </a:r>
          </a:p>
          <a:p>
            <a:r>
              <a:rPr lang="en-GB" sz="1400" b="1" dirty="0"/>
              <a:t>    </a:t>
            </a:r>
            <a:r>
              <a:rPr lang="en-GB" sz="1400" b="1" dirty="0" err="1"/>
              <a:t>this.power</a:t>
            </a:r>
            <a:r>
              <a:rPr lang="en-GB" sz="1400" b="1" dirty="0"/>
              <a:t> = power;</a:t>
            </a:r>
          </a:p>
          <a:p>
            <a:r>
              <a:rPr lang="en-GB" sz="1400" b="1" dirty="0"/>
              <a:t>  }</a:t>
            </a:r>
          </a:p>
          <a:p>
            <a:r>
              <a:rPr lang="en-GB" sz="1400" b="1" dirty="0"/>
              <a:t>}</a:t>
            </a:r>
          </a:p>
          <a:p>
            <a:endParaRPr lang="en-GB" sz="1400" b="1" dirty="0"/>
          </a:p>
          <a:p>
            <a:r>
              <a:rPr lang="en-GB" sz="1400" b="1" dirty="0"/>
              <a:t>let </a:t>
            </a:r>
            <a:r>
              <a:rPr lang="en-GB" sz="1400" b="1" dirty="0" err="1"/>
              <a:t>myCar</a:t>
            </a:r>
            <a:r>
              <a:rPr lang="en-GB" sz="1400" b="1" dirty="0"/>
              <a:t> = new Car(4, 20);</a:t>
            </a:r>
          </a:p>
          <a:p>
            <a:r>
              <a:rPr lang="en-GB" sz="1400" b="1" dirty="0"/>
              <a:t>let </a:t>
            </a:r>
            <a:r>
              <a:rPr lang="en-GB" sz="1400" b="1" dirty="0" err="1"/>
              <a:t>myRCCar</a:t>
            </a:r>
            <a:r>
              <a:rPr lang="en-GB" sz="1400" b="1" dirty="0"/>
              <a:t> = new </a:t>
            </a:r>
            <a:r>
              <a:rPr lang="en-GB" sz="1400" b="1" dirty="0" err="1"/>
              <a:t>RCCar</a:t>
            </a:r>
            <a:r>
              <a:rPr lang="en-GB" sz="1400" b="1" dirty="0"/>
              <a:t>(4,5);</a:t>
            </a:r>
          </a:p>
          <a:p>
            <a:r>
              <a:rPr lang="en-GB" sz="1400" b="1" dirty="0"/>
              <a:t>let vehicle = new Vehicle(4,15);</a:t>
            </a:r>
          </a:p>
          <a:p>
            <a:endParaRPr lang="en-GB" sz="1400" b="1" dirty="0"/>
          </a:p>
          <a:p>
            <a:r>
              <a:rPr lang="en-GB" sz="1400" b="1" dirty="0"/>
              <a:t>vehicle = </a:t>
            </a:r>
            <a:r>
              <a:rPr lang="en-GB" sz="1400" b="1" dirty="0" err="1"/>
              <a:t>myCar</a:t>
            </a:r>
            <a:r>
              <a:rPr lang="en-GB" sz="1400" b="1" dirty="0"/>
              <a:t>; 		//ok</a:t>
            </a:r>
          </a:p>
          <a:p>
            <a:r>
              <a:rPr lang="en-GB" sz="1400" b="1" dirty="0"/>
              <a:t>vehicle = </a:t>
            </a:r>
            <a:r>
              <a:rPr lang="en-GB" sz="1400" b="1" dirty="0" err="1"/>
              <a:t>myRCCar</a:t>
            </a:r>
            <a:r>
              <a:rPr lang="en-GB" sz="1400" b="1" dirty="0"/>
              <a:t>; 	//Error: </a:t>
            </a:r>
            <a:r>
              <a:rPr lang="en-GB" sz="1400" b="1" dirty="0" err="1"/>
              <a:t>RCCar</a:t>
            </a:r>
            <a:r>
              <a:rPr lang="en-GB" sz="1400" b="1" dirty="0"/>
              <a:t> is not a subclass of Vehicle</a:t>
            </a:r>
          </a:p>
        </p:txBody>
      </p:sp>
    </p:spTree>
    <p:extLst>
      <p:ext uri="{BB962C8B-B14F-4D97-AF65-F5344CB8AC3E}">
        <p14:creationId xmlns:p14="http://schemas.microsoft.com/office/powerpoint/2010/main" val="185504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0DB86-24BC-4E65-AAE1-4DC7BAE024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366" y="1108418"/>
            <a:ext cx="2390071" cy="520263"/>
          </a:xfrm>
        </p:spPr>
        <p:txBody>
          <a:bodyPr/>
          <a:lstStyle/>
          <a:p>
            <a:r>
              <a:rPr lang="en-GB" dirty="0"/>
              <a:t>Classes: </a:t>
            </a:r>
            <a:r>
              <a:rPr lang="en-GB" dirty="0" err="1"/>
              <a:t>Readonly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20366" y="2515457"/>
            <a:ext cx="3318308" cy="13730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Readonly</a:t>
            </a:r>
            <a:r>
              <a:rPr lang="en-GB" dirty="0"/>
              <a:t> properties must be initialised at their declaration or in the constructor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482E9-DCD1-4926-B64A-2B677A100FAA}"/>
              </a:ext>
            </a:extLst>
          </p:cNvPr>
          <p:cNvSpPr txBox="1"/>
          <p:nvPr/>
        </p:nvSpPr>
        <p:spPr>
          <a:xfrm>
            <a:off x="3875165" y="533927"/>
            <a:ext cx="8215200" cy="6186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800" dirty="0"/>
              <a:t>class Vehicle {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readonly</a:t>
            </a:r>
            <a:r>
              <a:rPr lang="en-GB" sz="1800" dirty="0"/>
              <a:t> wheels: number;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readonly</a:t>
            </a:r>
            <a:r>
              <a:rPr lang="en-GB" sz="1800" dirty="0"/>
              <a:t> power: number;</a:t>
            </a:r>
          </a:p>
          <a:p>
            <a:r>
              <a:rPr lang="en-GB" sz="1800" dirty="0"/>
              <a:t>  protected speed: number = 0;</a:t>
            </a:r>
          </a:p>
          <a:p>
            <a:r>
              <a:rPr lang="en-GB" sz="1800" dirty="0"/>
              <a:t>  constructor (wheels: number, power: number) 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this.wheels</a:t>
            </a:r>
            <a:r>
              <a:rPr lang="en-GB" sz="1800" dirty="0"/>
              <a:t> = wheels;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this.power</a:t>
            </a:r>
            <a:r>
              <a:rPr lang="en-GB" sz="1800" dirty="0"/>
              <a:t> = power;</a:t>
            </a:r>
          </a:p>
          <a:p>
            <a:r>
              <a:rPr lang="en-GB" sz="1800" dirty="0"/>
              <a:t>}</a:t>
            </a:r>
          </a:p>
          <a:p>
            <a:r>
              <a:rPr lang="en-GB" sz="1800" dirty="0"/>
              <a:t>  accelerate(time: number) 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this.speed</a:t>
            </a:r>
            <a:r>
              <a:rPr lang="en-GB" sz="1800" dirty="0"/>
              <a:t> = </a:t>
            </a:r>
            <a:r>
              <a:rPr lang="en-GB" sz="1800" dirty="0" err="1"/>
              <a:t>this.speed</a:t>
            </a:r>
            <a:r>
              <a:rPr lang="en-GB" sz="1800" dirty="0"/>
              <a:t> + 0.5 * </a:t>
            </a:r>
            <a:r>
              <a:rPr lang="en-GB" sz="1800" dirty="0" err="1"/>
              <a:t>this.power</a:t>
            </a:r>
            <a:r>
              <a:rPr lang="en-GB" sz="1800" dirty="0"/>
              <a:t> * time;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class Car extends Vehicle {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readonly</a:t>
            </a:r>
            <a:r>
              <a:rPr lang="en-GB" sz="1800" dirty="0"/>
              <a:t> </a:t>
            </a:r>
            <a:r>
              <a:rPr lang="en-GB" sz="1800" dirty="0" err="1"/>
              <a:t>gps</a:t>
            </a:r>
            <a:r>
              <a:rPr lang="en-GB" sz="1800" dirty="0"/>
              <a:t>: Boolean = true;</a:t>
            </a:r>
          </a:p>
          <a:p>
            <a:r>
              <a:rPr lang="en-GB" sz="1800" dirty="0"/>
              <a:t>  constructor (wheels, power) {</a:t>
            </a:r>
          </a:p>
          <a:p>
            <a:r>
              <a:rPr lang="en-GB" sz="1800" dirty="0"/>
              <a:t>    super(wheels, power); 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let </a:t>
            </a:r>
            <a:r>
              <a:rPr lang="en-GB" sz="1800" dirty="0" err="1"/>
              <a:t>myCar</a:t>
            </a:r>
            <a:r>
              <a:rPr lang="en-GB" sz="1800" dirty="0"/>
              <a:t> = new Car(4, 20);</a:t>
            </a:r>
          </a:p>
          <a:p>
            <a:r>
              <a:rPr lang="en-GB" sz="1800" dirty="0" err="1"/>
              <a:t>myCar.wheels</a:t>
            </a:r>
            <a:r>
              <a:rPr lang="en-GB" sz="1800" dirty="0"/>
              <a:t> = 3; //error – </a:t>
            </a:r>
            <a:r>
              <a:rPr lang="en-GB" sz="1800" dirty="0" err="1"/>
              <a:t>readonly</a:t>
            </a:r>
            <a:r>
              <a:rPr lang="en-GB" sz="18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14949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ED18B-8AC5-4CFF-8E46-42577873AE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Classes: Parameter properties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336781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Parameter properties stop us repeating ourselves quite so much by creating and initialising a property in one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By using a modifier in the parameter, we create a property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C79E8-045F-4AE6-9AAE-713955AA3B5A}"/>
              </a:ext>
            </a:extLst>
          </p:cNvPr>
          <p:cNvSpPr txBox="1"/>
          <p:nvPr/>
        </p:nvSpPr>
        <p:spPr>
          <a:xfrm>
            <a:off x="3856691" y="1122644"/>
            <a:ext cx="821520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800" dirty="0"/>
              <a:t>class Vehicle {</a:t>
            </a:r>
          </a:p>
          <a:p>
            <a:r>
              <a:rPr lang="en-GB" sz="1800" dirty="0"/>
              <a:t>  protected speed: number = 0;</a:t>
            </a:r>
          </a:p>
          <a:p>
            <a:r>
              <a:rPr lang="en-GB" sz="1800" dirty="0"/>
              <a:t>  constructor (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en-GB" sz="1800" dirty="0" err="1"/>
              <a:t>readonly</a:t>
            </a:r>
            <a:r>
              <a:rPr lang="en-GB" sz="1800" dirty="0"/>
              <a:t> wheels: number, 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en-GB" sz="1800" dirty="0" err="1"/>
              <a:t>readonly</a:t>
            </a:r>
            <a:r>
              <a:rPr lang="en-GB" sz="1800" dirty="0"/>
              <a:t> power: number</a:t>
            </a:r>
            <a:br>
              <a:rPr lang="en-GB" sz="1800" dirty="0"/>
            </a:br>
            <a:r>
              <a:rPr lang="en-GB" sz="1800" dirty="0"/>
              <a:t>  ) {}</a:t>
            </a:r>
          </a:p>
          <a:p>
            <a:r>
              <a:rPr lang="en-GB" sz="1800" dirty="0"/>
              <a:t>  accelerate(time: number) 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this.speed</a:t>
            </a:r>
            <a:r>
              <a:rPr lang="en-GB" sz="1800" dirty="0"/>
              <a:t> = </a:t>
            </a:r>
            <a:r>
              <a:rPr lang="en-GB" sz="1800" dirty="0" err="1"/>
              <a:t>this.speed</a:t>
            </a:r>
            <a:r>
              <a:rPr lang="en-GB" sz="1800" dirty="0"/>
              <a:t> + 0.5 * </a:t>
            </a:r>
            <a:r>
              <a:rPr lang="en-GB" sz="1800" dirty="0" err="1"/>
              <a:t>this.power</a:t>
            </a:r>
            <a:r>
              <a:rPr lang="en-GB" sz="1800" dirty="0"/>
              <a:t> * time;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class Car extends Vehicle {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readonly</a:t>
            </a:r>
            <a:r>
              <a:rPr lang="en-GB" sz="1800" dirty="0"/>
              <a:t> </a:t>
            </a:r>
            <a:r>
              <a:rPr lang="en-GB" sz="1800" dirty="0" err="1"/>
              <a:t>gps</a:t>
            </a:r>
            <a:r>
              <a:rPr lang="en-GB" sz="1800" dirty="0"/>
              <a:t>: Boolean = true;</a:t>
            </a:r>
          </a:p>
          <a:p>
            <a:r>
              <a:rPr lang="en-GB" sz="1800" dirty="0"/>
              <a:t>  constructor (wheels, power) {</a:t>
            </a:r>
          </a:p>
          <a:p>
            <a:r>
              <a:rPr lang="en-GB" sz="1800" dirty="0"/>
              <a:t>    super(wheels, power); 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let </a:t>
            </a:r>
            <a:r>
              <a:rPr lang="en-GB" sz="1800" dirty="0" err="1"/>
              <a:t>myCar</a:t>
            </a:r>
            <a:r>
              <a:rPr lang="en-GB" sz="1800" dirty="0"/>
              <a:t> = new Car(4, 20);</a:t>
            </a:r>
          </a:p>
          <a:p>
            <a:r>
              <a:rPr lang="en-GB" sz="1800" dirty="0"/>
              <a:t>console.log(</a:t>
            </a:r>
            <a:r>
              <a:rPr lang="en-GB" sz="1800" dirty="0" err="1"/>
              <a:t>myCar.wheels</a:t>
            </a:r>
            <a:r>
              <a:rPr lang="en-GB" sz="1800" dirty="0"/>
              <a:t>); //4</a:t>
            </a:r>
          </a:p>
        </p:txBody>
      </p:sp>
    </p:spTree>
    <p:extLst>
      <p:ext uri="{BB962C8B-B14F-4D97-AF65-F5344CB8AC3E}">
        <p14:creationId xmlns:p14="http://schemas.microsoft.com/office/powerpoint/2010/main" val="265999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9E84C6-E0F3-4EC1-AE3A-98089A7F97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Classes: Getters and Setters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Changing properties directly can often be a bad idea, leading to tightly coupled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Getters and Setters allow us to:</a:t>
            </a:r>
          </a:p>
          <a:p>
            <a:pPr marL="457196" lvl="1" indent="-285750"/>
            <a:r>
              <a:rPr lang="en-GB" dirty="0"/>
              <a:t>Encapsulate our implementation</a:t>
            </a:r>
          </a:p>
          <a:p>
            <a:pPr marL="457196" lvl="1" indent="-285750"/>
            <a:r>
              <a:rPr lang="en-GB" dirty="0"/>
              <a:t>Add logic to properties</a:t>
            </a:r>
          </a:p>
        </p:txBody>
      </p:sp>
    </p:spTree>
    <p:extLst>
      <p:ext uri="{BB962C8B-B14F-4D97-AF65-F5344CB8AC3E}">
        <p14:creationId xmlns:p14="http://schemas.microsoft.com/office/powerpoint/2010/main" val="94160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A6FD2-147E-4AC3-9B2A-543A8AE2E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0838" y="1016055"/>
            <a:ext cx="3073562" cy="520263"/>
          </a:xfrm>
        </p:spPr>
        <p:txBody>
          <a:bodyPr/>
          <a:lstStyle/>
          <a:p>
            <a:r>
              <a:rPr lang="en-GB" dirty="0"/>
              <a:t>Classes: Getters and Setters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01273" y="710357"/>
            <a:ext cx="8215200" cy="60016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dirty="0"/>
              <a:t>class Car {</a:t>
            </a:r>
          </a:p>
          <a:p>
            <a:r>
              <a:rPr lang="en-GB" dirty="0"/>
              <a:t>  private _speed: number = 0;</a:t>
            </a:r>
          </a:p>
          <a:p>
            <a:r>
              <a:rPr lang="en-GB" dirty="0"/>
              <a:t>  constructor (</a:t>
            </a:r>
            <a:r>
              <a:rPr lang="en-GB" dirty="0" err="1"/>
              <a:t>readonly</a:t>
            </a:r>
            <a:r>
              <a:rPr lang="en-GB" dirty="0"/>
              <a:t> wheels: number, </a:t>
            </a:r>
            <a:r>
              <a:rPr lang="en-GB" dirty="0" err="1"/>
              <a:t>readonly</a:t>
            </a:r>
            <a:r>
              <a:rPr lang="en-GB" dirty="0"/>
              <a:t> power: number) </a:t>
            </a:r>
            <a:br>
              <a:rPr lang="en-GB" dirty="0"/>
            </a:br>
            <a:r>
              <a:rPr lang="en-GB" dirty="0"/>
              <a:t>  {}</a:t>
            </a:r>
          </a:p>
          <a:p>
            <a:r>
              <a:rPr lang="en-GB" dirty="0"/>
              <a:t>  get speed(): number {</a:t>
            </a:r>
          </a:p>
          <a:p>
            <a:r>
              <a:rPr lang="en-GB" dirty="0"/>
              <a:t>    return </a:t>
            </a:r>
            <a:r>
              <a:rPr lang="en-GB" dirty="0" err="1"/>
              <a:t>this._speed</a:t>
            </a:r>
            <a:r>
              <a:rPr lang="en-GB" dirty="0"/>
              <a:t>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set speed(</a:t>
            </a:r>
            <a:r>
              <a:rPr lang="en-GB" dirty="0" err="1"/>
              <a:t>newSpeed</a:t>
            </a:r>
            <a:r>
              <a:rPr lang="en-GB" dirty="0"/>
              <a:t>: number) {</a:t>
            </a:r>
          </a:p>
          <a:p>
            <a:r>
              <a:rPr lang="en-GB" dirty="0"/>
              <a:t>    if ((</a:t>
            </a:r>
            <a:r>
              <a:rPr lang="en-GB" dirty="0" err="1"/>
              <a:t>newSpeed</a:t>
            </a:r>
            <a:r>
              <a:rPr lang="en-GB" dirty="0"/>
              <a:t> !== 0 || </a:t>
            </a:r>
            <a:r>
              <a:rPr lang="en-GB" dirty="0" err="1"/>
              <a:t>newSpeed</a:t>
            </a:r>
            <a:r>
              <a:rPr lang="en-GB" dirty="0"/>
              <a:t>) &amp;&amp; </a:t>
            </a:r>
            <a:br>
              <a:rPr lang="en-GB" dirty="0"/>
            </a:br>
            <a:r>
              <a:rPr lang="en-GB" dirty="0"/>
              <a:t>         </a:t>
            </a:r>
            <a:r>
              <a:rPr lang="en-GB" dirty="0" err="1"/>
              <a:t>newSpeed</a:t>
            </a:r>
            <a:r>
              <a:rPr lang="en-GB" dirty="0"/>
              <a:t> &gt; -30 &amp;&amp; </a:t>
            </a:r>
            <a:r>
              <a:rPr lang="en-GB" dirty="0" err="1"/>
              <a:t>newSpeed</a:t>
            </a:r>
            <a:r>
              <a:rPr lang="en-GB" dirty="0"/>
              <a:t> &lt;= 150) {</a:t>
            </a:r>
          </a:p>
          <a:p>
            <a:r>
              <a:rPr lang="en-GB" dirty="0"/>
              <a:t>      </a:t>
            </a:r>
            <a:r>
              <a:rPr lang="en-GB" dirty="0" err="1"/>
              <a:t>this._speed</a:t>
            </a:r>
            <a:r>
              <a:rPr lang="en-GB" dirty="0"/>
              <a:t> = </a:t>
            </a:r>
            <a:r>
              <a:rPr lang="en-GB" dirty="0" err="1"/>
              <a:t>newSpeed</a:t>
            </a:r>
            <a:r>
              <a:rPr lang="en-GB" dirty="0"/>
              <a:t>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  accelerate(time: number) {</a:t>
            </a:r>
          </a:p>
          <a:p>
            <a:r>
              <a:rPr lang="en-GB" dirty="0"/>
              <a:t>    </a:t>
            </a:r>
            <a:r>
              <a:rPr lang="en-GB" dirty="0" err="1"/>
              <a:t>this.speed</a:t>
            </a:r>
            <a:r>
              <a:rPr lang="en-GB" dirty="0"/>
              <a:t> = </a:t>
            </a:r>
            <a:r>
              <a:rPr lang="en-GB" dirty="0" err="1"/>
              <a:t>this.speed</a:t>
            </a:r>
            <a:r>
              <a:rPr lang="en-GB" dirty="0"/>
              <a:t> + 0.5 * </a:t>
            </a:r>
            <a:r>
              <a:rPr lang="en-GB" dirty="0" err="1"/>
              <a:t>this.power</a:t>
            </a:r>
            <a:r>
              <a:rPr lang="en-GB" dirty="0"/>
              <a:t> * time;</a:t>
            </a:r>
          </a:p>
          <a:p>
            <a:r>
              <a:rPr lang="en-GB" dirty="0"/>
              <a:t> 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let </a:t>
            </a:r>
            <a:r>
              <a:rPr lang="en-GB" dirty="0" err="1"/>
              <a:t>myCar</a:t>
            </a:r>
            <a:r>
              <a:rPr lang="en-GB" dirty="0"/>
              <a:t> = new Car(4, 20);</a:t>
            </a:r>
          </a:p>
          <a:p>
            <a:r>
              <a:rPr lang="en-GB" dirty="0"/>
              <a:t>console.log(</a:t>
            </a:r>
            <a:r>
              <a:rPr lang="en-GB" dirty="0" err="1"/>
              <a:t>myCar.speed</a:t>
            </a:r>
            <a:r>
              <a:rPr lang="en-GB" dirty="0"/>
              <a:t>); 	//0</a:t>
            </a:r>
          </a:p>
          <a:p>
            <a:r>
              <a:rPr lang="en-GB" dirty="0" err="1"/>
              <a:t>myCar.speed</a:t>
            </a:r>
            <a:r>
              <a:rPr lang="en-GB" dirty="0"/>
              <a:t> = 100; </a:t>
            </a:r>
          </a:p>
          <a:p>
            <a:r>
              <a:rPr lang="en-GB" dirty="0"/>
              <a:t>console.log(</a:t>
            </a:r>
            <a:r>
              <a:rPr lang="en-GB" dirty="0" err="1"/>
              <a:t>myCar.speed</a:t>
            </a:r>
            <a:r>
              <a:rPr lang="en-GB" dirty="0"/>
              <a:t>); 	//100</a:t>
            </a:r>
          </a:p>
          <a:p>
            <a:r>
              <a:rPr lang="en-GB" dirty="0" err="1"/>
              <a:t>myCar.speed</a:t>
            </a:r>
            <a:r>
              <a:rPr lang="en-GB" dirty="0"/>
              <a:t> = 151;</a:t>
            </a:r>
          </a:p>
          <a:p>
            <a:r>
              <a:rPr lang="en-GB" dirty="0"/>
              <a:t>console.log(</a:t>
            </a:r>
            <a:r>
              <a:rPr lang="en-GB" dirty="0" err="1"/>
              <a:t>myCar.speed</a:t>
            </a:r>
            <a:r>
              <a:rPr lang="en-GB" dirty="0"/>
              <a:t>); 	//100</a:t>
            </a:r>
          </a:p>
          <a:p>
            <a:r>
              <a:rPr lang="en-GB" dirty="0" err="1"/>
              <a:t>myCar</a:t>
            </a:r>
            <a:r>
              <a:rPr lang="en-GB" dirty="0"/>
              <a:t>._speed = 151 		// Error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62297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C7807DC-7ABA-434B-89FD-CA2F705E6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Static properties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76238" y="1240838"/>
            <a:ext cx="341990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create static members that are visible on the class itself rather than its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Useful for data and behaviour that does not change depending on instance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2CE6B-DCCD-401C-BEFD-1184A9B261B7}"/>
              </a:ext>
            </a:extLst>
          </p:cNvPr>
          <p:cNvSpPr txBox="1"/>
          <p:nvPr/>
        </p:nvSpPr>
        <p:spPr>
          <a:xfrm>
            <a:off x="3865927" y="1219321"/>
            <a:ext cx="8215200" cy="50783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800" dirty="0"/>
              <a:t>class Car {</a:t>
            </a:r>
          </a:p>
          <a:p>
            <a:r>
              <a:rPr lang="en-GB" sz="1800" dirty="0"/>
              <a:t>  private speed: number = 0;</a:t>
            </a:r>
          </a:p>
          <a:p>
            <a:r>
              <a:rPr lang="en-GB" sz="1800" dirty="0"/>
              <a:t>  static count: number = 0;</a:t>
            </a:r>
          </a:p>
          <a:p>
            <a:r>
              <a:rPr lang="en-GB" sz="1800" dirty="0"/>
              <a:t>  constructor (</a:t>
            </a:r>
            <a:br>
              <a:rPr lang="en-GB" sz="1800" dirty="0"/>
            </a:br>
            <a:r>
              <a:rPr lang="en-GB" sz="1800" dirty="0"/>
              <a:t>    </a:t>
            </a:r>
            <a:r>
              <a:rPr lang="en-GB" sz="1800" dirty="0" err="1"/>
              <a:t>readonly</a:t>
            </a:r>
            <a:r>
              <a:rPr lang="en-GB" sz="1800" dirty="0"/>
              <a:t> wheels: number, </a:t>
            </a:r>
            <a:r>
              <a:rPr lang="en-GB" sz="1800" dirty="0" err="1"/>
              <a:t>readonly</a:t>
            </a:r>
            <a:r>
              <a:rPr lang="en-GB" sz="1800" dirty="0"/>
              <a:t> power: number)</a:t>
            </a:r>
            <a:br>
              <a:rPr lang="en-GB" sz="1800" dirty="0"/>
            </a:br>
            <a:r>
              <a:rPr lang="en-GB" sz="1800" dirty="0"/>
              <a:t>  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Car.count</a:t>
            </a:r>
            <a:r>
              <a:rPr lang="en-GB" sz="1800" dirty="0"/>
              <a:t> += 1;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  accelerate(time: number) 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this.speed</a:t>
            </a:r>
            <a:r>
              <a:rPr lang="en-GB" sz="1800" dirty="0"/>
              <a:t> = </a:t>
            </a:r>
            <a:r>
              <a:rPr lang="en-GB" sz="1800" dirty="0" err="1"/>
              <a:t>this.speed</a:t>
            </a:r>
            <a:r>
              <a:rPr lang="en-GB" sz="1800" dirty="0"/>
              <a:t> + 0.5 * </a:t>
            </a:r>
            <a:r>
              <a:rPr lang="en-GB" sz="1800" dirty="0" err="1"/>
              <a:t>this.power</a:t>
            </a:r>
            <a:r>
              <a:rPr lang="en-GB" sz="1800" dirty="0"/>
              <a:t> * time;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for (let </a:t>
            </a:r>
            <a:r>
              <a:rPr lang="en-GB" sz="1800" dirty="0" err="1"/>
              <a:t>i</a:t>
            </a:r>
            <a:r>
              <a:rPr lang="en-GB" sz="1800" dirty="0"/>
              <a:t> = 0; </a:t>
            </a:r>
            <a:r>
              <a:rPr lang="en-GB" sz="1800" dirty="0" err="1"/>
              <a:t>i</a:t>
            </a:r>
            <a:r>
              <a:rPr lang="en-GB" sz="1800" dirty="0"/>
              <a:t> &lt; 10; </a:t>
            </a:r>
            <a:r>
              <a:rPr lang="en-GB" sz="1800" dirty="0" err="1"/>
              <a:t>i</a:t>
            </a:r>
            <a:r>
              <a:rPr lang="en-GB" sz="1800" dirty="0"/>
              <a:t>++) {</a:t>
            </a:r>
          </a:p>
          <a:p>
            <a:r>
              <a:rPr lang="en-GB" sz="1800" dirty="0"/>
              <a:t>  new Car(4,20);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console.log(</a:t>
            </a:r>
            <a:r>
              <a:rPr lang="en-GB" sz="1800" dirty="0" err="1"/>
              <a:t>Car.count</a:t>
            </a:r>
            <a:r>
              <a:rPr lang="en-GB" sz="1800" dirty="0"/>
              <a:t>); //10</a:t>
            </a:r>
          </a:p>
        </p:txBody>
      </p:sp>
    </p:spTree>
    <p:extLst>
      <p:ext uri="{BB962C8B-B14F-4D97-AF65-F5344CB8AC3E}">
        <p14:creationId xmlns:p14="http://schemas.microsoft.com/office/powerpoint/2010/main" val="14252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AE4815-14D4-42D7-9051-FF5E60B360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Abstract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76238" y="1240838"/>
            <a:ext cx="3355254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Abstract classes allow us to create base classes from which other classes may be derived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Abstract classes cannot be instantiated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Abstract classes provide implementation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FD57C-F618-43B9-A411-F774B8010CFD}"/>
              </a:ext>
            </a:extLst>
          </p:cNvPr>
          <p:cNvSpPr txBox="1"/>
          <p:nvPr/>
        </p:nvSpPr>
        <p:spPr>
          <a:xfrm>
            <a:off x="3865926" y="891779"/>
            <a:ext cx="8215200" cy="58785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800" dirty="0"/>
              <a:t>abstract class Vehicle {</a:t>
            </a:r>
          </a:p>
          <a:p>
            <a:r>
              <a:rPr lang="en-GB" sz="1800" dirty="0"/>
              <a:t>  wheels: number;</a:t>
            </a:r>
          </a:p>
          <a:p>
            <a:r>
              <a:rPr lang="en-GB" sz="1800" dirty="0"/>
              <a:t>  power: number;</a:t>
            </a:r>
          </a:p>
          <a:p>
            <a:r>
              <a:rPr lang="en-GB" sz="1800" dirty="0"/>
              <a:t>  speed: number = 0;</a:t>
            </a:r>
          </a:p>
          <a:p>
            <a:r>
              <a:rPr lang="en-GB" sz="1800" dirty="0"/>
              <a:t>  constructor (wheels: number, power: number) 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this.wheels</a:t>
            </a:r>
            <a:r>
              <a:rPr lang="en-GB" sz="1800" dirty="0"/>
              <a:t> = wheels;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this.power</a:t>
            </a:r>
            <a:r>
              <a:rPr lang="en-GB" sz="1800" dirty="0"/>
              <a:t> = power;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  abstract accelerate(time: number): void;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class Car extends Vehicle {</a:t>
            </a:r>
          </a:p>
          <a:p>
            <a:r>
              <a:rPr lang="en-GB" sz="1800" dirty="0"/>
              <a:t>  constructor (wheels, power) { super(wheels, power); }</a:t>
            </a:r>
          </a:p>
          <a:p>
            <a:r>
              <a:rPr lang="en-GB" sz="1800" dirty="0"/>
              <a:t>  public accelerate(time: number): void {</a:t>
            </a:r>
          </a:p>
          <a:p>
            <a:r>
              <a:rPr lang="en-GB" sz="1800" dirty="0"/>
              <a:t>     </a:t>
            </a:r>
            <a:r>
              <a:rPr lang="en-GB" sz="1800" dirty="0" err="1"/>
              <a:t>this.speed</a:t>
            </a:r>
            <a:r>
              <a:rPr lang="en-GB" sz="1800" dirty="0"/>
              <a:t> = </a:t>
            </a:r>
            <a:r>
              <a:rPr lang="en-GB" sz="1800" dirty="0" err="1"/>
              <a:t>this.speed</a:t>
            </a:r>
            <a:r>
              <a:rPr lang="en-GB" sz="1800" dirty="0"/>
              <a:t> + 0.5 * </a:t>
            </a:r>
            <a:r>
              <a:rPr lang="en-GB" sz="1800" dirty="0" err="1"/>
              <a:t>this.power</a:t>
            </a:r>
            <a:r>
              <a:rPr lang="en-GB" sz="1800" dirty="0"/>
              <a:t> * time;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  <a:p>
            <a:endParaRPr lang="en-GB" sz="1800" dirty="0"/>
          </a:p>
          <a:p>
            <a:r>
              <a:rPr lang="en-GB" sz="1800" dirty="0"/>
              <a:t>let </a:t>
            </a:r>
            <a:r>
              <a:rPr lang="en-GB" sz="1800" dirty="0" err="1"/>
              <a:t>myCar</a:t>
            </a:r>
            <a:r>
              <a:rPr lang="en-GB" sz="1800" dirty="0"/>
              <a:t> = new Car(4, 20);</a:t>
            </a:r>
          </a:p>
          <a:p>
            <a:r>
              <a:rPr lang="en-GB" sz="1800" dirty="0" err="1"/>
              <a:t>myCar.accelerate</a:t>
            </a:r>
            <a:r>
              <a:rPr lang="en-GB" sz="1800" dirty="0"/>
              <a:t>(5);</a:t>
            </a:r>
          </a:p>
          <a:p>
            <a:r>
              <a:rPr lang="en-GB" sz="1800" dirty="0"/>
              <a:t>let </a:t>
            </a:r>
            <a:r>
              <a:rPr lang="en-GB" sz="1800" dirty="0" err="1"/>
              <a:t>myVehicle</a:t>
            </a:r>
            <a:r>
              <a:rPr lang="en-GB" sz="1800" dirty="0"/>
              <a:t> = new Vehicle(4,20); //Error</a:t>
            </a:r>
          </a:p>
        </p:txBody>
      </p:sp>
    </p:spTree>
    <p:extLst>
      <p:ext uri="{BB962C8B-B14F-4D97-AF65-F5344CB8AC3E}">
        <p14:creationId xmlns:p14="http://schemas.microsoft.com/office/powerpoint/2010/main" val="389454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89F62-8433-0943-845A-77EDD8E47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QuickLab</a:t>
            </a:r>
            <a:r>
              <a:rPr lang="en-US"/>
              <a:t> 4 </a:t>
            </a:r>
            <a:r>
              <a:rPr lang="en-US" dirty="0"/>
              <a:t>– TypeScript classes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91936D-C371-45DC-BB64-F927313330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classes and their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with access modifiers and the abstract keyword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19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1D7BA-937D-8940-A1CF-BE715AE9E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5A3AB-729B-4F4B-A1E1-A77E82F60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TypeScript works with the JavaScript implementation of classes and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the allowed access modifiers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able to use get and set with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abstract classes are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able to use the static keyword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219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21D7BA-937D-8940-A1CF-BE715AE9E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7722C-1A7B-465F-ACA0-FB622C3AE8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TypeScript works with the JavaScript implementation of classes and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the allowed access modifiers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able to use get and set with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abstract classes are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able to use the static keyword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29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11D1B9-51A4-41F2-B175-9BE51FBC9C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Syntactic sugar over prototypal inheritance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Gotcha</a:t>
            </a:r>
            <a:r>
              <a:rPr lang="en-US" sz="1700" dirty="0"/>
              <a:t>: NOT hoisted like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Executed in strict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Part of the JavaScript specification</a:t>
            </a:r>
          </a:p>
          <a:p>
            <a:pPr marL="457196" lvl="1" indent="-285750"/>
            <a:r>
              <a:rPr lang="en-US" sz="1600" dirty="0"/>
              <a:t>Without typing on class members!</a:t>
            </a:r>
          </a:p>
          <a:p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050624" y="1966887"/>
            <a:ext cx="6757200" cy="37856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class Car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wheels: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power: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speed: number = 0;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constructor (wheels: number, power: number)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this.wheels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= wheels;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this.power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= power;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accelerate(time: number)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+ 0.5*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this.power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*time;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myCar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= new Car(4, 20); </a:t>
            </a:r>
            <a:r>
              <a:rPr lang="en-GB" sz="16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//constructor called</a:t>
            </a:r>
          </a:p>
        </p:txBody>
      </p:sp>
    </p:spTree>
    <p:extLst>
      <p:ext uri="{BB962C8B-B14F-4D97-AF65-F5344CB8AC3E}">
        <p14:creationId xmlns:p14="http://schemas.microsoft.com/office/powerpoint/2010/main" val="27021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97F7D-716D-423C-939B-870D52BD3A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6238" y="897578"/>
            <a:ext cx="3847455" cy="520263"/>
          </a:xfrm>
        </p:spPr>
        <p:txBody>
          <a:bodyPr/>
          <a:lstStyle/>
          <a:p>
            <a:r>
              <a:rPr lang="en-GB" dirty="0"/>
              <a:t>Classes: Extends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8" y="1838183"/>
            <a:ext cx="3466089" cy="19179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extends and super keywords allow sub-classing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of the JavaScript specification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86994" y="542955"/>
            <a:ext cx="7968307" cy="6186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class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wheels: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power: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speed: number = 0;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constructor (wheels: number, power: number)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this.wheels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wheels;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this.power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power;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accelerate(time: number)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+ 0.5*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this.power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*time;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class Car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gps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constructor (wheels, power)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super(wheels, power); 	// Call the parent constructor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this.gps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true; 	// GPS as standard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myCar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new Car(4, 20);</a:t>
            </a:r>
          </a:p>
        </p:txBody>
      </p:sp>
    </p:spTree>
    <p:extLst>
      <p:ext uri="{BB962C8B-B14F-4D97-AF65-F5344CB8AC3E}">
        <p14:creationId xmlns:p14="http://schemas.microsoft.com/office/powerpoint/2010/main" val="300125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416521-FED2-4C17-A43D-525AE8E3C7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Classes: Modifiers (Public, Private, Protected)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has no implementation of Public, Private and Protected – TypeScript does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is the default behavior, but can be specified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4073" y="2225522"/>
            <a:ext cx="8215200" cy="42473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class Car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wheels: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power: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speed: number = 0;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constructor (wheels, power)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this.wheels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wheels;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this.power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power;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public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accelerate(time)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+ 0.5 *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this.power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* time;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myCar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new Car(4, 20); // constructor called</a:t>
            </a:r>
          </a:p>
        </p:txBody>
      </p:sp>
    </p:spTree>
    <p:extLst>
      <p:ext uri="{BB962C8B-B14F-4D97-AF65-F5344CB8AC3E}">
        <p14:creationId xmlns:p14="http://schemas.microsoft.com/office/powerpoint/2010/main" val="38304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EAA3C-CDD9-4604-8D6B-E77382A53A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Classes: Modifiers (Public, Private, Protected)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modifier prevents access from outside the class</a:t>
            </a:r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D6001C2-CC7C-4A22-B01B-4F052F40D124}"/>
              </a:ext>
            </a:extLst>
          </p:cNvPr>
          <p:cNvSpPr txBox="1">
            <a:spLocks/>
          </p:cNvSpPr>
          <p:nvPr/>
        </p:nvSpPr>
        <p:spPr>
          <a:xfrm>
            <a:off x="1984430" y="1625881"/>
            <a:ext cx="8215200" cy="48818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Car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wheels: number;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power: number;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speed: number = 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 (wheels, power) 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this.wheels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wheels;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this.power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power;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public accelerate(time) 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+ 0.5 *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this.power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* time;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Car(4, 20);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myCar.speed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 // Error `speed` is private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5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A824A-C181-4D1A-8447-A833090A04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6238" y="1108418"/>
            <a:ext cx="3262890" cy="520263"/>
          </a:xfrm>
        </p:spPr>
        <p:txBody>
          <a:bodyPr/>
          <a:lstStyle/>
          <a:p>
            <a:r>
              <a:rPr lang="en-GB" dirty="0"/>
              <a:t>Classes: Modifiers (Public, Private, Protected)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8" y="3571308"/>
            <a:ext cx="3410672" cy="156701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Protected modifier acts much like private, except protected members can be accessed by deriving classes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38110-0646-4304-976F-614488A610B6}"/>
              </a:ext>
            </a:extLst>
          </p:cNvPr>
          <p:cNvSpPr txBox="1"/>
          <p:nvPr/>
        </p:nvSpPr>
        <p:spPr>
          <a:xfrm>
            <a:off x="3865927" y="478153"/>
            <a:ext cx="8215200" cy="61863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sz="1800" dirty="0"/>
              <a:t>class Vehicle {</a:t>
            </a:r>
          </a:p>
          <a:p>
            <a:r>
              <a:rPr lang="en-GB" sz="1800" dirty="0"/>
              <a:t>  </a:t>
            </a:r>
            <a:r>
              <a:rPr lang="en-GB" sz="1800" b="1" dirty="0"/>
              <a:t>protected</a:t>
            </a:r>
            <a:r>
              <a:rPr lang="en-GB" sz="1800" dirty="0"/>
              <a:t> wheels: number;</a:t>
            </a:r>
          </a:p>
          <a:p>
            <a:r>
              <a:rPr lang="en-GB" sz="1800" dirty="0"/>
              <a:t>  </a:t>
            </a:r>
            <a:r>
              <a:rPr lang="en-GB" sz="1800" b="1" dirty="0"/>
              <a:t>protected</a:t>
            </a:r>
            <a:r>
              <a:rPr lang="en-GB" sz="1800" dirty="0"/>
              <a:t> power: number;</a:t>
            </a:r>
          </a:p>
          <a:p>
            <a:r>
              <a:rPr lang="en-GB" sz="1800" dirty="0"/>
              <a:t>  </a:t>
            </a:r>
            <a:r>
              <a:rPr lang="en-GB" sz="1800" b="1" dirty="0"/>
              <a:t>protected</a:t>
            </a:r>
            <a:r>
              <a:rPr lang="en-GB" sz="1800" dirty="0"/>
              <a:t> speed: number = 0;</a:t>
            </a:r>
          </a:p>
          <a:p>
            <a:r>
              <a:rPr lang="en-GB" sz="1800" dirty="0"/>
              <a:t>  constructor (wheels: number, power: number) 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this.wheels</a:t>
            </a:r>
            <a:r>
              <a:rPr lang="en-GB" sz="1800" dirty="0"/>
              <a:t> = wheels;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this.power</a:t>
            </a:r>
            <a:r>
              <a:rPr lang="en-GB" sz="1800" dirty="0"/>
              <a:t> = power;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  accelerate(time: number) {</a:t>
            </a:r>
          </a:p>
          <a:p>
            <a:r>
              <a:rPr lang="en-GB" sz="1800" dirty="0"/>
              <a:t>    </a:t>
            </a:r>
            <a:r>
              <a:rPr lang="en-GB" sz="1800" dirty="0" err="1"/>
              <a:t>this.speed</a:t>
            </a:r>
            <a:r>
              <a:rPr lang="en-GB" sz="1800" dirty="0"/>
              <a:t> = </a:t>
            </a:r>
            <a:r>
              <a:rPr lang="en-GB" sz="1800" dirty="0" err="1"/>
              <a:t>this.speed</a:t>
            </a:r>
            <a:r>
              <a:rPr lang="en-GB" sz="1800" dirty="0"/>
              <a:t> + 0.5 *</a:t>
            </a:r>
            <a:r>
              <a:rPr lang="en-GB" sz="1800" dirty="0" err="1"/>
              <a:t>this.power</a:t>
            </a:r>
            <a:r>
              <a:rPr lang="en-GB" sz="1800" dirty="0"/>
              <a:t> * time;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  <a:p>
            <a:r>
              <a:rPr lang="en-GB" sz="1800" dirty="0"/>
              <a:t>class Car extends Vehicle {</a:t>
            </a:r>
          </a:p>
          <a:p>
            <a:r>
              <a:rPr lang="en-GB" sz="1800" dirty="0"/>
              <a:t>  </a:t>
            </a:r>
            <a:r>
              <a:rPr lang="en-GB" sz="1800" dirty="0" err="1"/>
              <a:t>gps</a:t>
            </a:r>
            <a:r>
              <a:rPr lang="en-GB" sz="1800" dirty="0"/>
              <a:t>: </a:t>
            </a:r>
            <a:r>
              <a:rPr lang="en-GB" sz="1800" dirty="0" err="1"/>
              <a:t>boolean</a:t>
            </a:r>
            <a:r>
              <a:rPr lang="en-GB" sz="1800" dirty="0"/>
              <a:t>;</a:t>
            </a:r>
          </a:p>
          <a:p>
            <a:r>
              <a:rPr lang="en-GB" sz="1800" dirty="0"/>
              <a:t>  constructor (wheels, power) { super(wheels, power); }</a:t>
            </a:r>
          </a:p>
          <a:p>
            <a:r>
              <a:rPr lang="en-GB" sz="1800" dirty="0"/>
              <a:t>  public </a:t>
            </a:r>
            <a:r>
              <a:rPr lang="en-GB" sz="1800" dirty="0" err="1"/>
              <a:t>showSpeed</a:t>
            </a:r>
            <a:r>
              <a:rPr lang="en-GB" sz="1800" dirty="0"/>
              <a:t>() {</a:t>
            </a:r>
          </a:p>
          <a:p>
            <a:r>
              <a:rPr lang="en-GB" sz="1800" dirty="0"/>
              <a:t>    return `Current speed: ${</a:t>
            </a:r>
            <a:r>
              <a:rPr lang="en-GB" sz="1800" dirty="0" err="1"/>
              <a:t>this.speed</a:t>
            </a:r>
            <a:r>
              <a:rPr lang="en-GB" sz="1800" dirty="0"/>
              <a:t>}`</a:t>
            </a:r>
          </a:p>
          <a:p>
            <a:r>
              <a:rPr lang="en-GB" sz="1800" dirty="0"/>
              <a:t>  }</a:t>
            </a:r>
          </a:p>
          <a:p>
            <a:r>
              <a:rPr lang="en-GB" sz="1800" dirty="0"/>
              <a:t>}</a:t>
            </a:r>
          </a:p>
          <a:p>
            <a:r>
              <a:rPr lang="en-GB" sz="1800" dirty="0"/>
              <a:t>let </a:t>
            </a:r>
            <a:r>
              <a:rPr lang="en-GB" sz="1800" dirty="0" err="1"/>
              <a:t>myCar</a:t>
            </a:r>
            <a:r>
              <a:rPr lang="en-GB" sz="1800" dirty="0"/>
              <a:t> = new Car(4, 20);</a:t>
            </a:r>
          </a:p>
          <a:p>
            <a:r>
              <a:rPr lang="en-GB" sz="1800" dirty="0"/>
              <a:t>console.log(</a:t>
            </a:r>
            <a:r>
              <a:rPr lang="en-GB" sz="1800" dirty="0" err="1"/>
              <a:t>myCar.showSpeed</a:t>
            </a:r>
            <a:r>
              <a:rPr lang="en-GB" sz="1800" dirty="0"/>
              <a:t>());</a:t>
            </a:r>
          </a:p>
          <a:p>
            <a:r>
              <a:rPr lang="en-GB" sz="1800" dirty="0"/>
              <a:t>console.log(</a:t>
            </a:r>
            <a:r>
              <a:rPr lang="en-GB" sz="1800" dirty="0" err="1"/>
              <a:t>myCar.speed</a:t>
            </a:r>
            <a:r>
              <a:rPr lang="en-GB" sz="1800" dirty="0"/>
              <a:t>); 		// Error  </a:t>
            </a:r>
          </a:p>
        </p:txBody>
      </p:sp>
    </p:spTree>
    <p:extLst>
      <p:ext uri="{BB962C8B-B14F-4D97-AF65-F5344CB8AC3E}">
        <p14:creationId xmlns:p14="http://schemas.microsoft.com/office/powerpoint/2010/main" val="384545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12228-BD3A-40C8-BCC5-60293C3D17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438" y="1071474"/>
            <a:ext cx="3405489" cy="520263"/>
          </a:xfrm>
        </p:spPr>
        <p:txBody>
          <a:bodyPr/>
          <a:lstStyle/>
          <a:p>
            <a:r>
              <a:rPr lang="en-GB" dirty="0"/>
              <a:t>Classes: Modifiers (Public, Private, Protected)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0437" y="3694545"/>
            <a:ext cx="3215635" cy="20089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protect constructors to enable extension but not instantiation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6760A-1291-4658-83F8-8CC280E5C1B4}"/>
              </a:ext>
            </a:extLst>
          </p:cNvPr>
          <p:cNvSpPr txBox="1"/>
          <p:nvPr/>
        </p:nvSpPr>
        <p:spPr>
          <a:xfrm>
            <a:off x="3875127" y="58846"/>
            <a:ext cx="8215200" cy="67403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class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protected wheels: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protected power: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protected speed: number = 0;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protected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constructor (wheels: number, power: number)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this.wheels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wheels;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this.power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power;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accelerate(time: number)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+ 0.5 *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this.power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* time;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class Car extends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gps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constructor (wheels, power) { super(wheels, power);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showSpeed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return `Current speed: ${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this.speed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}`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myCar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new Car(4, 20);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myVehicle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new Vehicle(4,20); </a:t>
            </a:r>
            <a:r>
              <a:rPr lang="en-GB" sz="18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Error constructor is</a:t>
            </a:r>
            <a:br>
              <a:rPr lang="en-GB" sz="18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18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	  // protected</a:t>
            </a:r>
          </a:p>
        </p:txBody>
      </p:sp>
    </p:spTree>
    <p:extLst>
      <p:ext uri="{BB962C8B-B14F-4D97-AF65-F5344CB8AC3E}">
        <p14:creationId xmlns:p14="http://schemas.microsoft.com/office/powerpoint/2010/main" val="58085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16CAD1-15CB-41D1-965F-4C2811FE8B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Constructor Declaration and ASSIGNMENT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F1AC6-207F-D649-AB5C-126D1DDAD2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TypeScript allows class variables to be declared and assigned in shorthand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Simply include the access modifier in the constructor argument and leave the function body empty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81ECEE7-190E-4B3E-9CCC-F146C5F29B53}"/>
              </a:ext>
            </a:extLst>
          </p:cNvPr>
          <p:cNvSpPr txBox="1">
            <a:spLocks/>
          </p:cNvSpPr>
          <p:nvPr/>
        </p:nvSpPr>
        <p:spPr>
          <a:xfrm>
            <a:off x="1984430" y="2699196"/>
            <a:ext cx="8215200" cy="34024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class Car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constructor(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public wheels: number,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public power: number,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public make: string,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public speed: number = 0	// default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} {}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let myCar = new Car(4, 200, `Ford`);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console.log(myCar.speed);	// 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88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448C177D-8930-4CE7-B892-EC306B91C36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448C177D-8930-4CE7-B892-EC306B91C362" xsi:nil="true"/>
    <IsBuildFile xmlns="448C177D-8930-4CE7-B892-EC306B91C36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33091736364B29459B216A6F39B007CE" ma:contentTypeVersion="0" ma:contentTypeDescription="Base content type which represents courseware documents" ma:contentTypeScope="" ma:versionID="7c1e3ec4f1b4b41bac5b3e2e70b06195">
  <xsd:schema xmlns:xsd="http://www.w3.org/2001/XMLSchema" xmlns:xs="http://www.w3.org/2001/XMLSchema" xmlns:p="http://schemas.microsoft.com/office/2006/metadata/properties" xmlns:ns2="448C177D-8930-4CE7-B892-EC306B91C362" targetNamespace="http://schemas.microsoft.com/office/2006/metadata/properties" ma:root="true" ma:fieldsID="88218c5e7c73d850ed1d20a798c6ecd4" ns2:_="">
    <xsd:import namespace="448C177D-8930-4CE7-B892-EC306B91C36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C177D-8930-4CE7-B892-EC306B91C36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48C177D-8930-4CE7-B892-EC306B91C362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04CEA3-CCCB-4F97-89FF-5144E79D5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C177D-8930-4CE7-B892-EC306B91C3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2272</Words>
  <Application>Microsoft Office PowerPoint</Application>
  <PresentationFormat>Widescreen</PresentationFormat>
  <Paragraphs>328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Courier New</vt:lpstr>
      <vt:lpstr>Krana Fat B</vt:lpstr>
      <vt:lpstr>Montserrat</vt:lpstr>
      <vt:lpstr>Master_Primary_Colors</vt:lpstr>
      <vt:lpstr>Master_Red_and_Purple</vt:lpstr>
      <vt:lpstr>Master_Yellow_and_Orange</vt:lpstr>
      <vt:lpstr>Master_Blue</vt:lpstr>
      <vt:lpstr>Master_Neutral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Smith, Andy</cp:lastModifiedBy>
  <cp:revision>170</cp:revision>
  <dcterms:created xsi:type="dcterms:W3CDTF">2020-09-24T08:38:39Z</dcterms:created>
  <dcterms:modified xsi:type="dcterms:W3CDTF">2024-10-22T15:55:05Z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0x010100F0967B7CEE8D417F966757887D9466FB0033091736364B29459B216A6F39B007CE</vt:lpwstr>
  </property>
  <property fmtid="{D5CDD505-2E9C-101B-9397-08002B2CF9AE}" pid="3" name="BookType">
    <vt:lpwstr>4</vt:lpwstr>
  </property>
</Properties>
</file>