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26"/>
  </p:notesMasterIdLst>
  <p:handoutMasterIdLst>
    <p:handoutMasterId r:id="rId27"/>
  </p:handoutMasterIdLst>
  <p:sldIdLst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</p:sldIdLst>
  <p:sldSz cx="12192000" cy="6858000"/>
  <p:notesSz cx="6645275" cy="9775825"/>
  <p:custDataLst>
    <p:tags r:id="rId28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DB5"/>
    <a:srgbClr val="00CEF9"/>
    <a:srgbClr val="03EAB3"/>
    <a:srgbClr val="00D2FE"/>
    <a:srgbClr val="28CEF6"/>
    <a:srgbClr val="FFD217"/>
    <a:srgbClr val="FF6124"/>
    <a:srgbClr val="EECF40"/>
    <a:srgbClr val="A5FFFF"/>
    <a:srgbClr val="0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83" autoAdjust="0"/>
  </p:normalViewPr>
  <p:slideViewPr>
    <p:cSldViewPr snapToGrid="0" snapToObjects="1">
      <p:cViewPr varScale="1">
        <p:scale>
          <a:sx n="98" d="100"/>
          <a:sy n="98" d="100"/>
        </p:scale>
        <p:origin x="1038" y="348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8" d="100"/>
          <a:sy n="48" d="100"/>
        </p:scale>
        <p:origin x="278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gs" Target="tags/tag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6914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731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824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670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922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31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92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69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8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31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62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013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705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43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338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8277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22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512390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image" Target="../media/image5.sv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23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4218" r:id="rId2"/>
    <p:sldLayoutId id="2147484219" r:id="rId3"/>
    <p:sldLayoutId id="2147483696" r:id="rId4"/>
    <p:sldLayoutId id="2147483790" r:id="rId5"/>
    <p:sldLayoutId id="2147484314" r:id="rId6"/>
    <p:sldLayoutId id="2147483791" r:id="rId7"/>
    <p:sldLayoutId id="2147483802" r:id="rId8"/>
    <p:sldLayoutId id="2147484315" r:id="rId9"/>
    <p:sldLayoutId id="2147484316" r:id="rId10"/>
    <p:sldLayoutId id="2147484322" r:id="rId11"/>
    <p:sldLayoutId id="2147484323" r:id="rId12"/>
    <p:sldLayoutId id="2147484317" r:id="rId13"/>
    <p:sldLayoutId id="2147484325" r:id="rId14"/>
    <p:sldLayoutId id="2147484328" r:id="rId15"/>
    <p:sldLayoutId id="2147484335" r:id="rId16"/>
    <p:sldLayoutId id="2147484326" r:id="rId17"/>
    <p:sldLayoutId id="2147484319" r:id="rId18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0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0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0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0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4294967295"/>
          </p:nvPr>
        </p:nvSpPr>
        <p:spPr>
          <a:xfrm>
            <a:off x="387037" y="3990232"/>
            <a:ext cx="3889399" cy="439738"/>
          </a:xfrm>
        </p:spPr>
        <p:txBody>
          <a:bodyPr/>
          <a:lstStyle/>
          <a:p>
            <a:r>
              <a:rPr lang="en-US" dirty="0"/>
              <a:t>Programming With TypeScript</a:t>
            </a:r>
          </a:p>
        </p:txBody>
      </p:sp>
    </p:spTree>
    <p:extLst>
      <p:ext uri="{BB962C8B-B14F-4D97-AF65-F5344CB8AC3E}">
        <p14:creationId xmlns:p14="http://schemas.microsoft.com/office/powerpoint/2010/main" val="262628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556780-5891-B040-B78E-096F91776B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QuickLab</a:t>
            </a:r>
            <a:r>
              <a:rPr lang="en-US" dirty="0"/>
              <a:t> 6 – Modules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B01A8-0DE9-42BE-825E-1A5A1E1AD0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</a:t>
            </a:r>
            <a:r>
              <a:rPr lang="en-US" dirty="0" err="1"/>
              <a:t>QuickLab</a:t>
            </a:r>
            <a:r>
              <a:rPr lang="en-US" dirty="0"/>
              <a:t> for this module – you’ll use modules in the Hackathon!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74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AA34C-970D-2B4A-8500-65A53BB37B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41329E-27E5-44DF-81D3-5802CC2E13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import, export and require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TypeScript internal modules – aka Namespaces</a:t>
            </a:r>
          </a:p>
          <a:p>
            <a:endParaRPr lang="en-GB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FAA7EBD-D37D-DD4E-A241-608806262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3700" y="3149520"/>
            <a:ext cx="5440542" cy="130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0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72916D-E607-4F41-8598-B0517D76E3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Modules: export = and import = require()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6237" y="1360911"/>
            <a:ext cx="11431587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two most common module syntaxes prior to ES2015 (</a:t>
            </a:r>
            <a:r>
              <a:rPr lang="en-US" dirty="0" err="1"/>
              <a:t>CommonJS</a:t>
            </a:r>
            <a:r>
              <a:rPr lang="en-US" dirty="0"/>
              <a:t> and AMD) both supported the concept of an exports object. TypeScript has its own syntax to model this workflow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98606" y="2269141"/>
            <a:ext cx="8786847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eaLnBrk="0" hangingPunct="0"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GB" dirty="0"/>
              <a:t>//</a:t>
            </a:r>
            <a:r>
              <a:rPr lang="en-GB" dirty="0" err="1"/>
              <a:t>vehicles.ts</a:t>
            </a:r>
            <a:endParaRPr lang="en-GB" dirty="0"/>
          </a:p>
          <a:p>
            <a:r>
              <a:rPr lang="en-GB" dirty="0"/>
              <a:t>class Car implements Vehicle {</a:t>
            </a:r>
          </a:p>
          <a:p>
            <a:r>
              <a:rPr lang="en-GB" dirty="0"/>
              <a:t>  wheels = 4;</a:t>
            </a:r>
          </a:p>
          <a:p>
            <a:r>
              <a:rPr lang="en-GB" dirty="0"/>
              <a:t>  constructor(public </a:t>
            </a:r>
            <a:r>
              <a:rPr lang="en-GB" dirty="0" err="1"/>
              <a:t>make:string</a:t>
            </a:r>
            <a:r>
              <a:rPr lang="en-GB" dirty="0"/>
              <a:t>, public </a:t>
            </a:r>
            <a:r>
              <a:rPr lang="en-GB" dirty="0" err="1"/>
              <a:t>model:string</a:t>
            </a:r>
            <a:r>
              <a:rPr lang="en-GB" dirty="0"/>
              <a:t>){}</a:t>
            </a:r>
          </a:p>
          <a:p>
            <a:r>
              <a:rPr lang="en-GB" dirty="0"/>
              <a:t>  accelerate(time: number) {…}</a:t>
            </a:r>
          </a:p>
          <a:p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export = Car;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98605" y="5263219"/>
            <a:ext cx="8786848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eaLnBrk="0" hangingPunct="0">
              <a:spcBef>
                <a:spcPts val="0"/>
              </a:spcBef>
              <a:defRPr sz="20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GB" dirty="0"/>
              <a:t>//</a:t>
            </a:r>
            <a:r>
              <a:rPr lang="en-GB" dirty="0" err="1"/>
              <a:t>app.ts</a:t>
            </a:r>
            <a:endParaRPr lang="en-GB" dirty="0"/>
          </a:p>
          <a:p>
            <a:r>
              <a:rPr lang="en-GB" dirty="0"/>
              <a:t>import Car = require('./vehicles');</a:t>
            </a:r>
          </a:p>
        </p:txBody>
      </p:sp>
    </p:spTree>
    <p:extLst>
      <p:ext uri="{BB962C8B-B14F-4D97-AF65-F5344CB8AC3E}">
        <p14:creationId xmlns:p14="http://schemas.microsoft.com/office/powerpoint/2010/main" val="4239515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46239" y="1349985"/>
            <a:ext cx="3642270" cy="2751999"/>
          </a:xfrm>
        </p:spPr>
        <p:txBody>
          <a:bodyPr/>
          <a:lstStyle/>
          <a:p>
            <a:r>
              <a:rPr lang="en-GB" dirty="0"/>
              <a:t>Namespaces - Nomenclature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3B722-5A15-4658-A09D-BF3B8200E7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 typescript 1.5 there was a concept of “internal modules” and “external modules”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ECMAScript2015 introduced “modules” to JavaScript and so TypeScript has changed its terminology to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modules are now “namespaces”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modules are now simply “modules”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027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11446-CD8A-4EAE-9A5A-1EE8CD2E8B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6238" y="1080710"/>
            <a:ext cx="2916544" cy="520263"/>
          </a:xfrm>
        </p:spPr>
        <p:txBody>
          <a:bodyPr/>
          <a:lstStyle/>
          <a:p>
            <a:r>
              <a:rPr lang="en-GB" dirty="0"/>
              <a:t>Namespaces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6238" y="1853521"/>
            <a:ext cx="3336780" cy="377142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Namespaces provide a route for </a:t>
            </a:r>
            <a:r>
              <a:rPr lang="en-US" dirty="0" err="1"/>
              <a:t>organising</a:t>
            </a:r>
            <a:r>
              <a:rPr lang="en-US" dirty="0"/>
              <a:t> our code and avoiding naming collisions arising from polluting the global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using the namespace keyword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members are exposed through the export keyword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D78829-0106-4CFA-89C3-89D401C37132}"/>
              </a:ext>
            </a:extLst>
          </p:cNvPr>
          <p:cNvSpPr txBox="1"/>
          <p:nvPr/>
        </p:nvSpPr>
        <p:spPr>
          <a:xfrm>
            <a:off x="3801274" y="266073"/>
            <a:ext cx="8215200" cy="6463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GB" sz="18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shapes.ts</a:t>
            </a:r>
            <a:endParaRPr lang="en-GB" sz="1800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namespace shapes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export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interface Shape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sides: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: string;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area: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export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class Square implements Shape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sides = 4;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constructor(</a:t>
            </a:r>
            <a:br>
              <a:rPr lang="en-GB" sz="1800" dirty="0">
                <a:latin typeface="Courier New" pitchFamily="49" charset="0"/>
                <a:cs typeface="Courier New" pitchFamily="49" charset="0"/>
              </a:rPr>
            </a:br>
            <a:r>
              <a:rPr lang="en-GB" sz="1800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sideLength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: number, </a:t>
            </a:r>
            <a:br>
              <a:rPr lang="en-GB" sz="1800" dirty="0">
                <a:latin typeface="Courier New" pitchFamily="49" charset="0"/>
                <a:cs typeface="Courier New" pitchFamily="49" charset="0"/>
              </a:rPr>
            </a:br>
            <a:r>
              <a:rPr lang="en-GB" sz="1800" dirty="0">
                <a:latin typeface="Courier New" pitchFamily="49" charset="0"/>
                <a:cs typeface="Courier New" pitchFamily="49" charset="0"/>
              </a:rPr>
              <a:t>      public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: string</a:t>
            </a:r>
            <a:br>
              <a:rPr lang="en-GB" sz="1800" dirty="0">
                <a:latin typeface="Courier New" pitchFamily="49" charset="0"/>
                <a:cs typeface="Courier New" pitchFamily="49" charset="0"/>
              </a:rPr>
            </a:br>
            <a:r>
              <a:rPr lang="en-GB" sz="1800" dirty="0">
                <a:latin typeface="Courier New" pitchFamily="49" charset="0"/>
                <a:cs typeface="Courier New" pitchFamily="49" charset="0"/>
              </a:rPr>
              <a:t>    ) {}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get area()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  return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this.sideLength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**2;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mySquare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shapes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.Square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(2, "red");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console.log(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mySquare.area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5259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4EFB9-9876-49E0-AB82-416B81B203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Namespaces: Multiple Files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Usually, we’d want to split our namespaces into individual files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62111" y="1048905"/>
            <a:ext cx="3463636" cy="206210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519C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//shapes.ts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namespace shapes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b="1">
                <a:latin typeface="Courier New" pitchFamily="49" charset="0"/>
                <a:cs typeface="Courier New" pitchFamily="49" charset="0"/>
              </a:rPr>
              <a:t>export</a:t>
            </a:r>
            <a:r>
              <a:rPr lang="en-GB" sz="1600">
                <a:latin typeface="Courier New" pitchFamily="49" charset="0"/>
                <a:cs typeface="Courier New" pitchFamily="49" charset="0"/>
              </a:rPr>
              <a:t> interface Shape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    sides: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    color: string;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    area: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176" y="2013917"/>
            <a:ext cx="8067097" cy="30469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519C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//square.ts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/// &lt;reference path="shapes.ts" /&gt;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namespace shapes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 b="1">
                <a:latin typeface="Courier New" pitchFamily="49" charset="0"/>
                <a:cs typeface="Courier New" pitchFamily="49" charset="0"/>
              </a:rPr>
              <a:t>  export</a:t>
            </a:r>
            <a:r>
              <a:rPr lang="en-GB" sz="1600">
                <a:latin typeface="Courier New" pitchFamily="49" charset="0"/>
                <a:cs typeface="Courier New" pitchFamily="49" charset="0"/>
              </a:rPr>
              <a:t> class Square implements Shape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    sides = 4;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    constructor(public sideLength: number, public color: string) {}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    get area()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      return this.sideLength**2;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16225" y="5174161"/>
            <a:ext cx="5813424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519C"/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//app.ts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/// &lt;reference path="shapes.ts" /&gt;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/// &lt;reference path="square.ts" /&gt;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let mySquare = new </a:t>
            </a:r>
            <a:r>
              <a:rPr lang="en-GB" sz="1600" b="1">
                <a:latin typeface="Courier New" pitchFamily="49" charset="0"/>
                <a:cs typeface="Courier New" pitchFamily="49" charset="0"/>
              </a:rPr>
              <a:t>shapes</a:t>
            </a:r>
            <a:r>
              <a:rPr lang="en-GB" sz="1600">
                <a:latin typeface="Courier New" pitchFamily="49" charset="0"/>
                <a:cs typeface="Courier New" pitchFamily="49" charset="0"/>
              </a:rPr>
              <a:t>.Square(2, "red");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6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600">
                <a:latin typeface="Courier New" pitchFamily="49" charset="0"/>
                <a:cs typeface="Courier New" pitchFamily="49" charset="0"/>
              </a:rPr>
              <a:t>console.log(mySquare.area);</a:t>
            </a:r>
          </a:p>
        </p:txBody>
      </p:sp>
    </p:spTree>
    <p:extLst>
      <p:ext uri="{BB962C8B-B14F-4D97-AF65-F5344CB8AC3E}">
        <p14:creationId xmlns:p14="http://schemas.microsoft.com/office/powerpoint/2010/main" val="1774292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C99A55C-F9E6-4CFB-A7A1-F4C227EF26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Namespaces: Multiple Files Output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400606" y="1434802"/>
            <a:ext cx="11431587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TypeScript Compiler will automatically output a single file for each input file, you then need to include each in your HTML file with &lt;script&gt;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Alternatively, you can use the –</a:t>
            </a:r>
            <a:r>
              <a:rPr lang="en-US" dirty="0" err="1"/>
              <a:t>outFile</a:t>
            </a:r>
            <a:r>
              <a:rPr lang="en-US" dirty="0"/>
              <a:t> option to tell the compiler to concatenate them to one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600" y="3392509"/>
            <a:ext cx="1140480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tsc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–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outFile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app.js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test.ts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9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01DA3-D798-4A26-B6D7-4729B1FCD4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Namespaces: Aliases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6238" y="1240838"/>
            <a:ext cx="3142817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Aliases provide a route to simplify names for commonly used objects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AD463-3B4D-4D97-9BAA-8EE0ADE2750C}"/>
              </a:ext>
            </a:extLst>
          </p:cNvPr>
          <p:cNvSpPr txBox="1"/>
          <p:nvPr/>
        </p:nvSpPr>
        <p:spPr>
          <a:xfrm>
            <a:off x="3796146" y="1283367"/>
            <a:ext cx="8215200" cy="5078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GB" sz="1800">
                <a:latin typeface="Courier New" pitchFamily="49" charset="0"/>
                <a:cs typeface="Courier New" pitchFamily="49" charset="0"/>
              </a:rPr>
              <a:t> Shapes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  export interface Shape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    sides: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    color: string;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    area: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  export </a:t>
            </a:r>
            <a:r>
              <a:rPr lang="en-GB" sz="1800" b="1">
                <a:latin typeface="Courier New" pitchFamily="49" charset="0"/>
                <a:cs typeface="Courier New" pitchFamily="49" charset="0"/>
              </a:rPr>
              <a:t>namespace</a:t>
            </a:r>
            <a:r>
              <a:rPr lang="en-GB" sz="1800">
                <a:latin typeface="Courier New" pitchFamily="49" charset="0"/>
                <a:cs typeface="Courier New" pitchFamily="49" charset="0"/>
              </a:rPr>
              <a:t> Polygons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    export class Square implements Shape {}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    export class Hexagon implements Shape {}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    export class Pentagon implements Shape {}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>
                <a:latin typeface="Courier New" pitchFamily="49" charset="0"/>
                <a:cs typeface="Courier New" pitchFamily="49" charset="0"/>
              </a:rPr>
              <a:t>import polygons = Shapes.Polygons;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let mySquare = new </a:t>
            </a:r>
            <a:r>
              <a:rPr lang="en-GB" sz="1800" b="1">
                <a:latin typeface="Courier New" pitchFamily="49" charset="0"/>
                <a:cs typeface="Courier New" pitchFamily="49" charset="0"/>
              </a:rPr>
              <a:t>polygons</a:t>
            </a:r>
            <a:r>
              <a:rPr lang="en-GB" sz="1800">
                <a:latin typeface="Courier New" pitchFamily="49" charset="0"/>
                <a:cs typeface="Courier New" pitchFamily="49" charset="0"/>
              </a:rPr>
              <a:t>.Square(2, "red");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>
                <a:latin typeface="Courier New" pitchFamily="49" charset="0"/>
                <a:cs typeface="Courier New" pitchFamily="49" charset="0"/>
              </a:rPr>
              <a:t>console.log(mySquare.area);</a:t>
            </a:r>
          </a:p>
        </p:txBody>
      </p:sp>
    </p:spTree>
    <p:extLst>
      <p:ext uri="{BB962C8B-B14F-4D97-AF65-F5344CB8AC3E}">
        <p14:creationId xmlns:p14="http://schemas.microsoft.com/office/powerpoint/2010/main" val="267166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08FFC-D5D1-1C44-80ED-1DD610535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19C2D-8AAD-45AB-BD12-747EA04C86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be aware of the JavaScript ES2015+ module syntax for importing and exporting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98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65F8AA-DEE7-4878-B1B1-33DCB5E5C0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 - Nomenclature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0206" y="1480983"/>
            <a:ext cx="11431587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 TypeScript 1.5 there was a concept of “internal modules” and “external modules”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ECMAScript2015 introduced “modules” to JavaScript and so TypeScript has changed its terminology to 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Internal modules are now “namespaces”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modules are now simply “modules”</a:t>
            </a:r>
          </a:p>
        </p:txBody>
      </p:sp>
    </p:spTree>
    <p:extLst>
      <p:ext uri="{BB962C8B-B14F-4D97-AF65-F5344CB8AC3E}">
        <p14:creationId xmlns:p14="http://schemas.microsoft.com/office/powerpoint/2010/main" val="401545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6F2B3-E2FA-4B3C-97E3-7FF2704BC7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6ABE6-8C74-674E-8965-40B7F5CECC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6237" y="1240838"/>
            <a:ext cx="3381344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Modules run in their own scope, avoiding pollution of the global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what’s exported is exposed externally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what’s imported is usable internally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declaration can be exported through using the export keyword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79AE2-DA56-422B-88AB-F569A5C4F5AA}"/>
              </a:ext>
            </a:extLst>
          </p:cNvPr>
          <p:cNvSpPr txBox="1"/>
          <p:nvPr/>
        </p:nvSpPr>
        <p:spPr>
          <a:xfrm>
            <a:off x="3757581" y="1240838"/>
            <a:ext cx="8215200" cy="53245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GB" sz="20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vehicles.ts</a:t>
            </a:r>
            <a:endParaRPr lang="en-GB" sz="2000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export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interface Vehicle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wheels: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make: string;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model: string;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accelerate(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t:number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export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class Car implements Vehicle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wheels = 4;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constructor(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make:string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model:string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{}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accelerate(time: number) {…}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63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2DA39-BA39-4D2E-A17F-AC6BE2404B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Modules: Export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CAF43-1373-5440-B42D-18211BD9BC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6238" y="1240838"/>
            <a:ext cx="2958090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Export statements can be used to export under a different name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2BC40-CA61-4382-82AB-274923578C8E}"/>
              </a:ext>
            </a:extLst>
          </p:cNvPr>
          <p:cNvSpPr txBox="1"/>
          <p:nvPr/>
        </p:nvSpPr>
        <p:spPr>
          <a:xfrm>
            <a:off x="3912109" y="899009"/>
            <a:ext cx="8215200" cy="59400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GB" sz="20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vehicles.ts</a:t>
            </a:r>
            <a:endParaRPr lang="en-GB" sz="2000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interface Vehicle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wheels: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make: string;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model: string;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accelerate(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t:number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class Car implements Vehicle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wheels = 4;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constructor(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make:string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    public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model:string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GB" sz="2000" dirty="0">
                <a:latin typeface="Courier New" pitchFamily="49" charset="0"/>
                <a:cs typeface="Courier New" pitchFamily="49" charset="0"/>
              </a:rPr>
            </a:br>
            <a:r>
              <a:rPr lang="en-GB" sz="2000" dirty="0">
                <a:latin typeface="Courier New" pitchFamily="49" charset="0"/>
                <a:cs typeface="Courier New" pitchFamily="49" charset="0"/>
              </a:rPr>
              <a:t>  {}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accelerate(time: number) {…}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export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{ Vehicle };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export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{ Car as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BaseCar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350549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FEFC58-C69F-40DB-98A5-C56DC0B523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Modules: Default Export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6237" y="1240838"/>
            <a:ext cx="3475327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Optionally, a default export can be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syntaxes are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file can only have one default export statement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1564" y="1240838"/>
            <a:ext cx="8215200" cy="22467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GB" sz="20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vehicles.ts</a:t>
            </a:r>
            <a:endParaRPr lang="en-GB" sz="2000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export default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interface Vehicle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wheels: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make: string;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model: string;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accelerate(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t:number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): number;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21AA9-4940-4646-A787-1BAC01446951}"/>
              </a:ext>
            </a:extLst>
          </p:cNvPr>
          <p:cNvSpPr txBox="1"/>
          <p:nvPr/>
        </p:nvSpPr>
        <p:spPr>
          <a:xfrm>
            <a:off x="3851564" y="3667057"/>
            <a:ext cx="8215200" cy="28623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GB" sz="2000" dirty="0" err="1">
                <a:solidFill>
                  <a:schemeClr val="accent3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cars.ts</a:t>
            </a:r>
            <a:endParaRPr lang="en-GB" sz="2000" dirty="0">
              <a:solidFill>
                <a:schemeClr val="accent3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class Car implements Vehicle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wheels = 4;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constructor(public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make:string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public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model:string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){}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  accelerate(time: number) {…}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2000" b="1" dirty="0">
                <a:latin typeface="Courier New" pitchFamily="49" charset="0"/>
                <a:cs typeface="Courier New" pitchFamily="49" charset="0"/>
              </a:rPr>
              <a:t>export { Car as default };</a:t>
            </a:r>
          </a:p>
        </p:txBody>
      </p:sp>
    </p:spTree>
    <p:extLst>
      <p:ext uri="{BB962C8B-B14F-4D97-AF65-F5344CB8AC3E}">
        <p14:creationId xmlns:p14="http://schemas.microsoft.com/office/powerpoint/2010/main" val="356717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03A0A-CF77-4CFC-A400-54302DEA23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Modules: Importing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6237" y="1290185"/>
            <a:ext cx="5719763" cy="52377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Importing is just as simple as exporting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use the import keyword with one of the following forms:</a:t>
            </a:r>
          </a:p>
          <a:p>
            <a:pPr marL="514346" lvl="1" indent="-342900"/>
            <a:r>
              <a:rPr lang="en-US" sz="1900" dirty="0"/>
              <a:t>We can rename on import</a:t>
            </a:r>
            <a:endParaRPr lang="en-US" sz="2000" dirty="0"/>
          </a:p>
          <a:p>
            <a:pPr marL="514346" lvl="1" indent="-342900"/>
            <a:r>
              <a:rPr lang="en-US" sz="1900" dirty="0"/>
              <a:t>Or import the whole file!</a:t>
            </a:r>
            <a:endParaRPr lang="en-US" sz="2000" dirty="0"/>
          </a:p>
          <a:p>
            <a:pPr marL="514346" lvl="1" indent="-342900"/>
            <a:r>
              <a:rPr lang="en-US" sz="1900" dirty="0"/>
              <a:t>Importing the default is the simplest form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28073" y="1255135"/>
            <a:ext cx="55800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eaLnBrk="0" hangingPunct="0">
              <a:spcBef>
                <a:spcPts val="0"/>
              </a:spcBef>
              <a:defRPr sz="16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GB" dirty="0"/>
              <a:t>import { Vehicle, Car } from './vehicles';</a:t>
            </a:r>
          </a:p>
          <a:p>
            <a:endParaRPr lang="en-GB" dirty="0"/>
          </a:p>
          <a:p>
            <a:r>
              <a:rPr lang="en-GB" dirty="0"/>
              <a:t>let </a:t>
            </a:r>
            <a:r>
              <a:rPr lang="en-GB" dirty="0" err="1"/>
              <a:t>myCar</a:t>
            </a:r>
            <a:r>
              <a:rPr lang="en-GB" dirty="0"/>
              <a:t> = new Car(`</a:t>
            </a:r>
            <a:r>
              <a:rPr lang="en-GB" dirty="0" err="1"/>
              <a:t>Ford`,`Fiesta</a:t>
            </a:r>
            <a:r>
              <a:rPr lang="en-GB" dirty="0"/>
              <a:t>`);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8073" y="2457667"/>
            <a:ext cx="5580000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eaLnBrk="0" hangingPunct="0">
              <a:spcBef>
                <a:spcPts val="0"/>
              </a:spcBef>
              <a:defRPr sz="16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GB"/>
              <a:t>import { Car as BasicCar} from './vehicles';</a:t>
            </a:r>
          </a:p>
          <a:p>
            <a:endParaRPr lang="en-GB"/>
          </a:p>
          <a:p>
            <a:r>
              <a:rPr lang="en-GB"/>
              <a:t>let myCar = new BasicCar(`Ford`, `Fiesta`);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8073" y="3625937"/>
            <a:ext cx="5580000" cy="10772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eaLnBrk="0" hangingPunct="0">
              <a:spcBef>
                <a:spcPts val="0"/>
              </a:spcBef>
              <a:defRPr sz="16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GB" dirty="0"/>
              <a:t>import * as vehicles from './vehicles';</a:t>
            </a:r>
          </a:p>
          <a:p>
            <a:endParaRPr lang="en-GB" dirty="0"/>
          </a:p>
          <a:p>
            <a:r>
              <a:rPr lang="en-GB" dirty="0"/>
              <a:t>let </a:t>
            </a:r>
            <a:r>
              <a:rPr lang="en-GB" dirty="0" err="1"/>
              <a:t>myCar</a:t>
            </a:r>
            <a:r>
              <a:rPr lang="en-GB" dirty="0"/>
              <a:t> = new vehicles. Car(`Ford`, `Fiesta`);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28073" y="5083041"/>
            <a:ext cx="5580000" cy="3385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GB"/>
            </a:defPPr>
            <a:lvl1pPr eaLnBrk="0" hangingPunct="0">
              <a:spcBef>
                <a:spcPts val="0"/>
              </a:spcBef>
              <a:defRPr sz="1600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en-GB"/>
              <a:t>import Car from './vehicles';</a:t>
            </a:r>
          </a:p>
        </p:txBody>
      </p:sp>
    </p:spTree>
    <p:extLst>
      <p:ext uri="{BB962C8B-B14F-4D97-AF65-F5344CB8AC3E}">
        <p14:creationId xmlns:p14="http://schemas.microsoft.com/office/powerpoint/2010/main" val="113900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29D432-053D-41CD-80E3-4686DF727D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Modules: Code Creation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80206" y="1388620"/>
            <a:ext cx="11431587" cy="52377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TypeScript compiler is not a module loader. It will compile your code to whatever module format you tell it 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module loader will be required to then make your code ready for deployment</a:t>
            </a:r>
          </a:p>
          <a:p>
            <a:pPr marL="457196" lvl="1" indent="-285750"/>
            <a:r>
              <a:rPr lang="en-US" dirty="0"/>
              <a:t>This is what we have been using Webpack for, although we have only been using a single file so far</a:t>
            </a:r>
          </a:p>
        </p:txBody>
      </p:sp>
    </p:spTree>
    <p:extLst>
      <p:ext uri="{BB962C8B-B14F-4D97-AF65-F5344CB8AC3E}">
        <p14:creationId xmlns:p14="http://schemas.microsoft.com/office/powerpoint/2010/main" val="69574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4108FFC-D5D1-1C44-80ED-1DD6105358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BFD92-139E-43C1-A4EC-B39E9BE72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be aware of the JavaScript ES2015+ module syntax for importing and exporting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3122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448C177D-8930-4CE7-B892-EC306B91C36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448C177D-8930-4CE7-B892-EC306B91C362" xsi:nil="true"/>
    <IsBuildFile xmlns="448C177D-8930-4CE7-B892-EC306B91C36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33091736364B29459B216A6F39B007CE" ma:contentTypeVersion="0" ma:contentTypeDescription="Base content type which represents courseware documents" ma:contentTypeScope="" ma:versionID="7c1e3ec4f1b4b41bac5b3e2e70b06195">
  <xsd:schema xmlns:xsd="http://www.w3.org/2001/XMLSchema" xmlns:xs="http://www.w3.org/2001/XMLSchema" xmlns:p="http://schemas.microsoft.com/office/2006/metadata/properties" xmlns:ns2="448C177D-8930-4CE7-B892-EC306B91C362" targetNamespace="http://schemas.microsoft.com/office/2006/metadata/properties" ma:root="true" ma:fieldsID="88218c5e7c73d850ed1d20a798c6ecd4" ns2:_="">
    <xsd:import namespace="448C177D-8930-4CE7-B892-EC306B91C36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C177D-8930-4CE7-B892-EC306B91C36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FD4C0-AF61-4457-ADCF-4CFE3F92DA4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48C177D-8930-4CE7-B892-EC306B91C362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04CEA3-CCCB-4F97-89FF-5144E79D55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8C177D-8930-4CE7-B892-EC306B91C3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1176</Words>
  <Application>Microsoft Office PowerPoint</Application>
  <PresentationFormat>Widescreen</PresentationFormat>
  <Paragraphs>185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Courier New</vt:lpstr>
      <vt:lpstr>Krana Fat B</vt:lpstr>
      <vt:lpstr>Montserrat</vt:lpstr>
      <vt:lpstr>Master_Primary_Colors</vt:lpstr>
      <vt:lpstr>Master_Red_and_Purple</vt:lpstr>
      <vt:lpstr>Master_Yellow_and_Orange</vt:lpstr>
      <vt:lpstr>Master_Blue</vt:lpstr>
      <vt:lpstr>Master_Neutral</vt:lpstr>
      <vt:lpstr>Modules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Smith, Andy</cp:lastModifiedBy>
  <cp:revision>169</cp:revision>
  <dcterms:created xsi:type="dcterms:W3CDTF">2020-09-24T08:38:39Z</dcterms:created>
  <dcterms:modified xsi:type="dcterms:W3CDTF">2024-10-22T16:04:15Z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0x010100F0967B7CEE8D417F966757887D9466FB0033091736364B29459B216A6F39B007CE</vt:lpwstr>
  </property>
  <property fmtid="{D5CDD505-2E9C-101B-9397-08002B2CF9AE}" pid="3" name="BookType">
    <vt:lpwstr>4</vt:lpwstr>
  </property>
</Properties>
</file>