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20"/>
  </p:notesMasterIdLst>
  <p:handoutMasterIdLst>
    <p:handoutMasterId r:id="rId21"/>
  </p:handoutMasterIdLst>
  <p:sldIdLst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</p:sldIdLst>
  <p:sldSz cx="12192000" cy="6858000"/>
  <p:notesSz cx="6645275" cy="9775825"/>
  <p:custDataLst>
    <p:tags r:id="rId22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B5"/>
    <a:srgbClr val="00CEF9"/>
    <a:srgbClr val="03EAB3"/>
    <a:srgbClr val="00D2FE"/>
    <a:srgbClr val="28CEF6"/>
    <a:srgbClr val="FFD217"/>
    <a:srgbClr val="FF6124"/>
    <a:srgbClr val="EECF40"/>
    <a:srgbClr val="A5FFFF"/>
    <a:srgbClr val="0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 snapToObjects="1">
      <p:cViewPr varScale="1">
        <p:scale>
          <a:sx n="98" d="100"/>
          <a:sy n="98" d="100"/>
        </p:scale>
        <p:origin x="1038" y="336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78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29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7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30175" y="442913"/>
            <a:ext cx="7423150" cy="4176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6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0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6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0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2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1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6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8" r:id="rId2"/>
    <p:sldLayoutId id="2147483778" r:id="rId3"/>
    <p:sldLayoutId id="2147484218" r:id="rId4"/>
    <p:sldLayoutId id="2147484219" r:id="rId5"/>
    <p:sldLayoutId id="2147483696" r:id="rId6"/>
    <p:sldLayoutId id="2147483790" r:id="rId7"/>
    <p:sldLayoutId id="2147484314" r:id="rId8"/>
    <p:sldLayoutId id="2147483791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1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1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7037" y="1872673"/>
            <a:ext cx="5627171" cy="1828801"/>
          </a:xfrm>
        </p:spPr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387037" y="3978563"/>
            <a:ext cx="3815508" cy="439738"/>
          </a:xfrm>
        </p:spPr>
        <p:txBody>
          <a:bodyPr/>
          <a:lstStyle/>
          <a:p>
            <a:r>
              <a:rPr lang="en-US" dirty="0"/>
              <a:t>Programming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310836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98537-EF4D-9344-8E6F-A5DB94BB91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Hackathon Part 2 – Type-safe HTTP Requests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7754-801D-46B9-901A-EC5DBE8D7F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this part Hackathon, you’ll build on a partially developed solution (whether that be your previous iteration or the provided starting point) for QA Cinemas' website by allowing submission of the user data from the form to a remote backend.  This should be simulated by using json-server.  All the necessary tools, knowledge and techniques have been covered in the course so far.</a:t>
            </a:r>
          </a:p>
          <a:p>
            <a:r>
              <a:rPr lang="en-GB" dirty="0"/>
              <a:t>This part of the Hackathon is intended to help you develop your skills and knowledge to be able to use TypeScript to help submit type-safe data from a 'Sign-Up' form for users of the QA Cinemas website.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48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7037" y="1833754"/>
            <a:ext cx="5627171" cy="1828801"/>
          </a:xfrm>
        </p:spPr>
        <p:txBody>
          <a:bodyPr/>
          <a:lstStyle/>
          <a:p>
            <a:r>
              <a:rPr lang="en-US" dirty="0">
                <a:latin typeface="+mj-lt"/>
                <a:cs typeface="Arial" charset="0"/>
              </a:rPr>
              <a:t>Conclusion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387037" y="4006273"/>
            <a:ext cx="3769327" cy="439738"/>
          </a:xfrm>
        </p:spPr>
        <p:txBody>
          <a:bodyPr/>
          <a:lstStyle/>
          <a:p>
            <a:r>
              <a:rPr lang="en-US" dirty="0">
                <a:latin typeface="+mn-lt"/>
                <a:cs typeface="Arial" charset="0"/>
              </a:rPr>
              <a:t>Programming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21897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9094E-B3C0-CC43-8616-BDF23F820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357C4-615E-4371-B253-60D2A9FDBE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what decorators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to implement a decorator and a decorator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to decorate properties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0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B431-1A70-451B-AB73-358D3AF241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Decorators provide a means through which existing classes and class members can be annotated and modified – used extensively in Angular 2+</a:t>
            </a:r>
          </a:p>
          <a:p>
            <a:pPr marL="457196" lvl="1" indent="-285750"/>
            <a:r>
              <a:rPr lang="en-US" dirty="0"/>
              <a:t>Simply a way of wrapping one piece of code with another – literally decorating it</a:t>
            </a:r>
          </a:p>
          <a:p>
            <a:pPr marL="457196" lvl="1" indent="-285750"/>
            <a:r>
              <a:rPr lang="en-US" dirty="0"/>
              <a:t>May have heard of functional composition or higher-order functions – same thing!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an experimental feature for JavaScript that are available in TypeScript – so they may change in future releases!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Decorators use a special @expression syntax where the expression evaluates to a function which takes information about the decorated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176" y="4260408"/>
            <a:ext cx="114048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//@</a:t>
            </a:r>
            <a:r>
              <a:rPr lang="en-GB" sz="18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myDecorator</a:t>
            </a:r>
            <a:endParaRPr lang="en-GB" sz="1800" b="1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myDecorator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(target: any)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//do some stuff with target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75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A0A002-906F-465B-AEFD-8D0DB995F3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My First Decorator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you can use a decorator is dependent on the parameters you supply the function with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(class) decorator takes the constructor as its only argument and simply logs the message to the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need to instantiate the class for the decorator to run!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176" y="1844573"/>
            <a:ext cx="114048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//A simple class decorator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simpleDecorator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(target: any)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console.log(`My first decorator was called`)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simpleDecorator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DecoratedClass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7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166B88-830E-4253-A4DE-2EECF0FCC7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Decorator Factories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9630" y="1397857"/>
            <a:ext cx="1143158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decorator factories to be able to provide our decorators with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Remember: a Decorator should evaluate to a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630" y="2500231"/>
            <a:ext cx="11404800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function DecoratorFactory(name: string)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    return function(target: Function)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        console.log(`${name} decorator was called`)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@DecoratorFactory("factory")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    class DecoratedClass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00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9DAE4-FA0C-4DDE-89D0-9945C0A3D3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6237" y="1062236"/>
            <a:ext cx="2637833" cy="520263"/>
          </a:xfrm>
        </p:spPr>
        <p:txBody>
          <a:bodyPr/>
          <a:lstStyle/>
          <a:p>
            <a:r>
              <a:rPr lang="en-GB" dirty="0"/>
              <a:t>Class Decorator Parameter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7" y="3030211"/>
            <a:ext cx="3244418" cy="34817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runtime automatically passes the parameters to the evaluated function of our Decorators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case of a Class decorator, this is the constructor function itself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4DBC3-B8C3-428B-9156-D53557659743}"/>
              </a:ext>
            </a:extLst>
          </p:cNvPr>
          <p:cNvSpPr txBox="1"/>
          <p:nvPr/>
        </p:nvSpPr>
        <p:spPr>
          <a:xfrm>
            <a:off x="3849944" y="277146"/>
            <a:ext cx="8215200" cy="6463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800" b="1" dirty="0"/>
              <a:t>function merge(</a:t>
            </a:r>
            <a:r>
              <a:rPr lang="en-GB" sz="1800" b="1" dirty="0" err="1"/>
              <a:t>toMerge</a:t>
            </a:r>
            <a:r>
              <a:rPr lang="en-GB" sz="1800" b="1" dirty="0"/>
              <a:t>: Object) {</a:t>
            </a:r>
          </a:p>
          <a:p>
            <a:r>
              <a:rPr lang="en-GB" sz="1800" b="1" dirty="0"/>
              <a:t>    return function (target: any) {</a:t>
            </a:r>
          </a:p>
          <a:p>
            <a:r>
              <a:rPr lang="en-GB" sz="1800" b="1" dirty="0"/>
              <a:t>        for (let prop in </a:t>
            </a:r>
            <a:r>
              <a:rPr lang="en-GB" sz="1800" b="1" dirty="0" err="1"/>
              <a:t>toMerge</a:t>
            </a:r>
            <a:r>
              <a:rPr lang="en-GB" sz="1800" b="1" dirty="0"/>
              <a:t>) {</a:t>
            </a:r>
          </a:p>
          <a:p>
            <a:r>
              <a:rPr lang="en-GB" sz="1800" b="1" dirty="0"/>
              <a:t>            </a:t>
            </a:r>
            <a:r>
              <a:rPr lang="en-GB" sz="1800" b="1" dirty="0" err="1"/>
              <a:t>target.prototype</a:t>
            </a:r>
            <a:r>
              <a:rPr lang="en-GB" sz="1800" b="1" dirty="0"/>
              <a:t>[prop] = </a:t>
            </a:r>
            <a:r>
              <a:rPr lang="en-GB" sz="1800" b="1" dirty="0" err="1"/>
              <a:t>toMerge</a:t>
            </a:r>
            <a:r>
              <a:rPr lang="en-GB" sz="1800" b="1" dirty="0"/>
              <a:t>[prop];</a:t>
            </a:r>
          </a:p>
          <a:p>
            <a:r>
              <a:rPr lang="en-GB" sz="1800" b="1" dirty="0"/>
              <a:t>        }</a:t>
            </a:r>
          </a:p>
          <a:p>
            <a:r>
              <a:rPr lang="en-GB" sz="1800" b="1" dirty="0"/>
              <a:t>    }</a:t>
            </a:r>
          </a:p>
          <a:p>
            <a:r>
              <a:rPr lang="en-GB" sz="1800" b="1" dirty="0"/>
              <a:t>}</a:t>
            </a:r>
          </a:p>
          <a:p>
            <a:endParaRPr lang="en-GB" sz="1800" b="1" dirty="0"/>
          </a:p>
          <a:p>
            <a:r>
              <a:rPr lang="en-GB" sz="1800" b="1" dirty="0"/>
              <a:t>let user = {</a:t>
            </a:r>
          </a:p>
          <a:p>
            <a:r>
              <a:rPr lang="en-GB" sz="1800" b="1" dirty="0"/>
              <a:t>    name: 'John Smith',</a:t>
            </a:r>
          </a:p>
          <a:p>
            <a:r>
              <a:rPr lang="en-GB" sz="1800" b="1" dirty="0"/>
              <a:t>    age: 22,</a:t>
            </a:r>
          </a:p>
          <a:p>
            <a:r>
              <a:rPr lang="en-GB" sz="1800" b="1" dirty="0"/>
              <a:t>    instructor: true</a:t>
            </a:r>
          </a:p>
          <a:p>
            <a:r>
              <a:rPr lang="en-GB" sz="1800" b="1" dirty="0"/>
              <a:t>}</a:t>
            </a:r>
          </a:p>
          <a:p>
            <a:endParaRPr lang="en-GB" sz="1800" b="1" dirty="0"/>
          </a:p>
          <a:p>
            <a:r>
              <a:rPr lang="en-GB" sz="1800" b="1" dirty="0"/>
              <a:t>@merge(user)</a:t>
            </a:r>
          </a:p>
          <a:p>
            <a:r>
              <a:rPr lang="en-GB" sz="1800" b="1" dirty="0"/>
              <a:t>class </a:t>
            </a:r>
            <a:r>
              <a:rPr lang="en-GB" sz="1800" b="1" dirty="0" err="1"/>
              <a:t>DecoratedClass</a:t>
            </a:r>
            <a:r>
              <a:rPr lang="en-GB" sz="1800" b="1" dirty="0"/>
              <a:t> {</a:t>
            </a:r>
          </a:p>
          <a:p>
            <a:r>
              <a:rPr lang="en-GB" sz="1800" b="1" dirty="0"/>
              <a:t>    constructor() {};</a:t>
            </a:r>
          </a:p>
          <a:p>
            <a:r>
              <a:rPr lang="en-GB" sz="1800" b="1" dirty="0"/>
              <a:t>    test = true;</a:t>
            </a:r>
          </a:p>
          <a:p>
            <a:r>
              <a:rPr lang="en-GB" sz="1800" b="1" dirty="0"/>
              <a:t>}</a:t>
            </a:r>
          </a:p>
          <a:p>
            <a:endParaRPr lang="en-GB" sz="1800" b="1" dirty="0"/>
          </a:p>
          <a:p>
            <a:r>
              <a:rPr lang="en-GB" sz="1800" b="1" dirty="0"/>
              <a:t>let thing = new </a:t>
            </a:r>
            <a:r>
              <a:rPr lang="en-GB" sz="1800" b="1" dirty="0" err="1"/>
              <a:t>DecoratedClass</a:t>
            </a:r>
            <a:r>
              <a:rPr lang="en-GB" sz="1800" b="1" dirty="0"/>
              <a:t>();</a:t>
            </a:r>
          </a:p>
          <a:p>
            <a:r>
              <a:rPr lang="en-GB" sz="1800" b="1" dirty="0"/>
              <a:t>console.log((&lt;any&gt;thing).name);	</a:t>
            </a:r>
            <a:br>
              <a:rPr lang="en-GB" sz="1800" b="1" dirty="0"/>
            </a:br>
            <a:r>
              <a:rPr lang="en-GB" sz="1800" b="1" dirty="0">
                <a:solidFill>
                  <a:schemeClr val="accent3">
                    <a:lumMod val="50000"/>
                  </a:schemeClr>
                </a:solidFill>
              </a:rPr>
              <a:t>//cast to ‘any’ in order to use the name property</a:t>
            </a:r>
          </a:p>
        </p:txBody>
      </p:sp>
    </p:spTree>
    <p:extLst>
      <p:ext uri="{BB962C8B-B14F-4D97-AF65-F5344CB8AC3E}">
        <p14:creationId xmlns:p14="http://schemas.microsoft.com/office/powerpoint/2010/main" val="93341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5E89E4-3860-472E-8585-E0CB7A7BFF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Method Decorators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Remember, we can decorate any class or class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case of a method decorator, the arguments required for the decorator are:</a:t>
            </a:r>
          </a:p>
          <a:p>
            <a:pPr marL="457196" lvl="1" indent="-285750"/>
            <a:r>
              <a:rPr lang="en-US" dirty="0"/>
              <a:t>The target – the class prototype</a:t>
            </a:r>
          </a:p>
          <a:p>
            <a:pPr marL="457196" lvl="1" indent="-285750"/>
            <a:r>
              <a:rPr lang="en-US" dirty="0"/>
              <a:t>The method name</a:t>
            </a:r>
          </a:p>
          <a:p>
            <a:pPr marL="457196" lvl="1" indent="-285750"/>
            <a:r>
              <a:rPr lang="en-US" dirty="0"/>
              <a:t>The method descriptor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001" y="3413025"/>
            <a:ext cx="11404799" cy="2693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300" b="1" dirty="0"/>
              <a:t>function </a:t>
            </a:r>
            <a:r>
              <a:rPr lang="en-GB" sz="1300" b="1" dirty="0" err="1"/>
              <a:t>readOnly</a:t>
            </a:r>
            <a:r>
              <a:rPr lang="en-GB" sz="1300" b="1" dirty="0"/>
              <a:t>(target: any, </a:t>
            </a:r>
            <a:r>
              <a:rPr lang="en-GB" sz="1300" b="1" dirty="0" err="1"/>
              <a:t>methodName</a:t>
            </a:r>
            <a:r>
              <a:rPr lang="en-GB" sz="1300" b="1" dirty="0"/>
              <a:t>: string, descriptor?: </a:t>
            </a:r>
            <a:r>
              <a:rPr lang="en-GB" sz="1300" b="1" dirty="0" err="1"/>
              <a:t>PropertyDescriptor</a:t>
            </a:r>
            <a:r>
              <a:rPr lang="en-GB" sz="1300" b="1" dirty="0"/>
              <a:t>) {</a:t>
            </a:r>
          </a:p>
          <a:p>
            <a:r>
              <a:rPr lang="en-GB" sz="1300" b="1" dirty="0"/>
              <a:t>    </a:t>
            </a:r>
            <a:r>
              <a:rPr lang="en-GB" sz="1300" b="1" dirty="0" err="1"/>
              <a:t>descriptor.writable</a:t>
            </a:r>
            <a:r>
              <a:rPr lang="en-GB" sz="1300" b="1" dirty="0"/>
              <a:t> = false;</a:t>
            </a:r>
          </a:p>
          <a:p>
            <a:r>
              <a:rPr lang="en-GB" sz="1300" b="1" dirty="0"/>
              <a:t>    </a:t>
            </a:r>
            <a:r>
              <a:rPr lang="en-GB" sz="1300" b="1" dirty="0" err="1"/>
              <a:t>descriptor.enumerable</a:t>
            </a:r>
            <a:r>
              <a:rPr lang="en-GB" sz="1300" b="1" dirty="0"/>
              <a:t> = false;</a:t>
            </a:r>
          </a:p>
          <a:p>
            <a:r>
              <a:rPr lang="en-GB" sz="1300" b="1" dirty="0"/>
              <a:t>}</a:t>
            </a:r>
          </a:p>
          <a:p>
            <a:endParaRPr lang="en-GB" sz="1300" b="1" dirty="0"/>
          </a:p>
          <a:p>
            <a:r>
              <a:rPr lang="en-GB" sz="1300" b="1" dirty="0"/>
              <a:t>class </a:t>
            </a:r>
            <a:r>
              <a:rPr lang="en-GB" sz="1300" b="1" dirty="0" err="1"/>
              <a:t>DecoratedClass</a:t>
            </a:r>
            <a:r>
              <a:rPr lang="en-GB" sz="1300" b="1" dirty="0"/>
              <a:t> {</a:t>
            </a:r>
          </a:p>
          <a:p>
            <a:r>
              <a:rPr lang="en-GB" sz="1300" b="1" dirty="0"/>
              <a:t>    @</a:t>
            </a:r>
            <a:r>
              <a:rPr lang="en-GB" sz="1300" b="1" dirty="0" err="1"/>
              <a:t>readOnly</a:t>
            </a:r>
            <a:endParaRPr lang="en-GB" sz="1300" b="1" dirty="0"/>
          </a:p>
          <a:p>
            <a:r>
              <a:rPr lang="en-GB" sz="1300" b="1" dirty="0"/>
              <a:t>    </a:t>
            </a:r>
            <a:r>
              <a:rPr lang="en-GB" sz="1300" b="1" dirty="0" err="1"/>
              <a:t>sayHello</a:t>
            </a:r>
            <a:r>
              <a:rPr lang="en-GB" sz="1300" b="1" dirty="0"/>
              <a:t>() { console.log("Hello") }</a:t>
            </a:r>
          </a:p>
          <a:p>
            <a:r>
              <a:rPr lang="en-GB" sz="1300" b="1" dirty="0"/>
              <a:t>}</a:t>
            </a:r>
          </a:p>
          <a:p>
            <a:endParaRPr lang="en-GB" sz="1300" b="1" dirty="0"/>
          </a:p>
          <a:p>
            <a:r>
              <a:rPr lang="en-GB" sz="1300" b="1" dirty="0"/>
              <a:t>let thing = new </a:t>
            </a:r>
            <a:r>
              <a:rPr lang="en-GB" sz="1300" b="1" dirty="0" err="1"/>
              <a:t>DecoratedClass</a:t>
            </a:r>
            <a:r>
              <a:rPr lang="en-GB" sz="1300" b="1" dirty="0"/>
              <a:t>();</a:t>
            </a:r>
          </a:p>
          <a:p>
            <a:r>
              <a:rPr lang="en-GB" sz="1300" b="1" dirty="0" err="1"/>
              <a:t>thing.sayHello</a:t>
            </a:r>
            <a:r>
              <a:rPr lang="en-GB" sz="1300" b="1" dirty="0"/>
              <a:t>()</a:t>
            </a:r>
          </a:p>
          <a:p>
            <a:r>
              <a:rPr lang="en-GB" sz="1300" b="1" dirty="0" err="1"/>
              <a:t>thing.sayHello</a:t>
            </a:r>
            <a:r>
              <a:rPr lang="en-GB" sz="1300" b="1" dirty="0"/>
              <a:t> = false; //error (in strict mode – silent fail otherwise)	</a:t>
            </a:r>
          </a:p>
        </p:txBody>
      </p:sp>
    </p:spTree>
    <p:extLst>
      <p:ext uri="{BB962C8B-B14F-4D97-AF65-F5344CB8AC3E}">
        <p14:creationId xmlns:p14="http://schemas.microsoft.com/office/powerpoint/2010/main" val="97278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9094E-B3C0-CC43-8616-BDF23F820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2D08-C646-48E0-AB40-20CF2E5F05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what decorators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to implement a decorator and a decorator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to decorate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44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D3F6E2-94FD-1247-B251-574EB2028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QuickLab</a:t>
            </a:r>
            <a:r>
              <a:rPr lang="en-US" dirty="0"/>
              <a:t> 7 - Decorators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628B-6B58-4E6B-BA7D-400F7FE228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Examine when decorators are applied by creating a simple decorator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675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448C177D-8930-4CE7-B892-EC306B91C36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448C177D-8930-4CE7-B892-EC306B91C362" xsi:nil="true"/>
    <IsBuildFile xmlns="448C177D-8930-4CE7-B892-EC306B91C36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33091736364B29459B216A6F39B007CE" ma:contentTypeVersion="0" ma:contentTypeDescription="Base content type which represents courseware documents" ma:contentTypeScope="" ma:versionID="7c1e3ec4f1b4b41bac5b3e2e70b06195">
  <xsd:schema xmlns:xsd="http://www.w3.org/2001/XMLSchema" xmlns:xs="http://www.w3.org/2001/XMLSchema" xmlns:p="http://schemas.microsoft.com/office/2006/metadata/properties" xmlns:ns2="448C177D-8930-4CE7-B892-EC306B91C362" targetNamespace="http://schemas.microsoft.com/office/2006/metadata/properties" ma:root="true" ma:fieldsID="88218c5e7c73d850ed1d20a798c6ecd4" ns2:_="">
    <xsd:import namespace="448C177D-8930-4CE7-B892-EC306B91C36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C177D-8930-4CE7-B892-EC306B91C36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48C177D-8930-4CE7-B892-EC306B91C362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04CEA3-CCCB-4F97-89FF-5144E79D5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C177D-8930-4CE7-B892-EC306B91C3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704</Words>
  <Application>Microsoft Office PowerPoint</Application>
  <PresentationFormat>Widescreen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Krana Fat B</vt:lpstr>
      <vt:lpstr>Montserrat</vt:lpstr>
      <vt:lpstr>Master_Primary_Colors</vt:lpstr>
      <vt:lpstr>Master_Red_and_Purple</vt:lpstr>
      <vt:lpstr>Master_Yellow_and_Orange</vt:lpstr>
      <vt:lpstr>Master_Blue</vt:lpstr>
      <vt:lpstr>Master_Neutral</vt:lpstr>
      <vt:lpstr>Decorators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Smith, Andy</cp:lastModifiedBy>
  <cp:revision>169</cp:revision>
  <dcterms:created xsi:type="dcterms:W3CDTF">2020-09-24T08:38:39Z</dcterms:created>
  <dcterms:modified xsi:type="dcterms:W3CDTF">2024-10-22T16:01:12Z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0x010100F0967B7CEE8D417F966757887D9466FB0033091736364B29459B216A6F39B007CE</vt:lpwstr>
  </property>
  <property fmtid="{D5CDD505-2E9C-101B-9397-08002B2CF9AE}" pid="3" name="BookType">
    <vt:lpwstr>4</vt:lpwstr>
  </property>
</Properties>
</file>