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8" r:id="rId5"/>
    <p:sldId id="265" r:id="rId6"/>
    <p:sldId id="283" r:id="rId7"/>
    <p:sldId id="284" r:id="rId8"/>
    <p:sldId id="267" r:id="rId9"/>
  </p:sldIdLst>
  <p:sldSz cx="12192000" cy="6858000"/>
  <p:notesSz cx="6645275" cy="9775825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Black" panose="00000A00000000000000" pitchFamily="2" charset="0"/>
      <p:bold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7843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974" y="294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simple extension of events in vanilla JavaScript. We will focus on </a:t>
            </a:r>
            <a:r>
              <a:rPr lang="en-GB" dirty="0" err="1"/>
              <a:t>onClick</a:t>
            </a:r>
            <a:r>
              <a:rPr lang="en-GB" dirty="0"/>
              <a:t> and buttons for the purposes of these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4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Cov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9" y="4437788"/>
            <a:ext cx="11160000" cy="7200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5481638"/>
            <a:ext cx="11160000" cy="863600"/>
          </a:xfrm>
          <a:prstGeom prst="rect">
            <a:avLst/>
          </a:prstGeom>
          <a:ln>
            <a:noFill/>
          </a:ln>
        </p:spPr>
        <p:txBody>
          <a:bodyPr lIns="0" rIns="0" anchor="t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4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3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5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5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4D955D-2481-AE77-A2BC-86226EA85F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143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qa.com - QA Limited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393D9-3D8C-C0CA-E619-E8A43F365B6C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8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8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26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0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700000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2B99-5EC2-21D7-56FD-AE0CDF787719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Blu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5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42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52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2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7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3419999"/>
            <a:ext cx="2520000" cy="28887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49E79-444B-5BFE-2CC5-3BCBDB7F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E64040-5828-D1C4-024E-776A7E04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82DDA-73CD-23FC-931E-1750740B2B12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1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8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0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Orang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4_photo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7272337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1800000"/>
            <a:ext cx="7272336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F62F938-B3EB-FFBA-C3D3-C22BB801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2699999"/>
            <a:ext cx="3348000" cy="360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822CA7-F31C-E1EC-01A7-F09E797AC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2000" y="2700000"/>
            <a:ext cx="3348000" cy="24926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3B6E3E1-8294-B016-8C7B-A787BB78E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28025" y="522000"/>
            <a:ext cx="3863975" cy="614118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F59ED-1183-27E2-2534-40888C441EC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2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95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3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91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03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833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50EB8-8B5E-27BB-F5B5-15E38895D8B5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3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0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18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Purple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0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3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8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1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A27F0-3839-A7D0-7F6D-1A6BC3598A8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13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52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08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732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2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153-C630-463E-198B-D505C37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972000"/>
            <a:ext cx="11160125" cy="720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89889C-9901-0E0D-F464-36DFF409D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7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CFCD17-96DB-0D59-36B4-CE8615F87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1999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10287-B48B-A4EA-C5C2-D14E30F60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24" y="2340000"/>
            <a:ext cx="3348000" cy="396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F6CC7-FA3F-3DFD-A437-79967F3D566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Red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0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9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9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0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1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02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3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972000"/>
            <a:ext cx="11160125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800000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5068E8-9BCA-EBED-805D-2D4844523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684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7F7E130-A4BD-FAC6-408D-93D79592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9430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43F7F7C-D774-C672-538A-5AD8FC8E2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176" y="2520000"/>
            <a:ext cx="2520000" cy="378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8D859-6778-A2A9-E361-E2C96AD56230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2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829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94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Green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3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31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A_Layout5_NoSymb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1A99-398C-22FD-2BEF-6BB91DC23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0" y="1979999"/>
            <a:ext cx="11161713" cy="4328725"/>
          </a:xfrm>
          <a:prstGeom prst="rect">
            <a:avLst/>
          </a:prstGeo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9C9C4-0A99-7B6F-643F-06022C8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9" y="972000"/>
            <a:ext cx="11161263" cy="720000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2711D-C1D3-A4A4-66F7-B70A1F3906BE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_DivYellowOu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883158"/>
            <a:ext cx="7272337" cy="1166327"/>
          </a:xfrm>
          <a:prstGeom prst="rect">
            <a:avLst/>
          </a:prstGeom>
          <a:ln>
            <a:noFill/>
          </a:ln>
        </p:spPr>
        <p:txBody>
          <a:bodyPr lIns="0" rIns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460033"/>
            <a:ext cx="7272336" cy="1885205"/>
          </a:xfrm>
          <a:prstGeom prst="rect">
            <a:avLst/>
          </a:prstGeom>
          <a:ln>
            <a:noFill/>
          </a:ln>
        </p:spPr>
        <p:txBody>
          <a:bodyPr lIns="0" rIns="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1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4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_Layout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55A-1A49-ADBE-89C8-65ECAFD2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972000"/>
            <a:ext cx="11160122" cy="720000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AF8D4-DACD-9AF9-364C-02C474B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99186"/>
            <a:ext cx="11160123" cy="358296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EFEF58-42AF-670A-ABB0-E36C90B7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8" y="2879999"/>
            <a:ext cx="3348037" cy="3428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62B451-9077-73D8-F2D3-9A668C4D3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3725" y="2879999"/>
            <a:ext cx="7272338" cy="3428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BA25C-539F-AC13-A09B-C239D82ECDFA}"/>
              </a:ext>
            </a:extLst>
          </p:cNvPr>
          <p:cNvSpPr/>
          <p:nvPr userDrawn="1"/>
        </p:nvSpPr>
        <p:spPr>
          <a:xfrm>
            <a:off x="0" y="6663189"/>
            <a:ext cx="12192000" cy="194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1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  <p:sldLayoutId id="2147483939" r:id="rId31"/>
    <p:sldLayoutId id="2147483940" r:id="rId32"/>
    <p:sldLayoutId id="2147483941" r:id="rId33"/>
    <p:sldLayoutId id="2147483942" r:id="rId34"/>
    <p:sldLayoutId id="2147483943" r:id="rId35"/>
    <p:sldLayoutId id="2147483944" r:id="rId36"/>
    <p:sldLayoutId id="2147483945" r:id="rId37"/>
    <p:sldLayoutId id="2147483946" r:id="rId38"/>
    <p:sldLayoutId id="2147483947" r:id="rId39"/>
    <p:sldLayoutId id="2147483948" r:id="rId40"/>
    <p:sldLayoutId id="2147483949" r:id="rId41"/>
    <p:sldLayoutId id="2147483950" r:id="rId42"/>
    <p:sldLayoutId id="2147483951" r:id="rId43"/>
    <p:sldLayoutId id="2147483952" r:id="rId44"/>
    <p:sldLayoutId id="2147483953" r:id="rId45"/>
    <p:sldLayoutId id="2147483954" r:id="rId46"/>
    <p:sldLayoutId id="2147483955" r:id="rId47"/>
    <p:sldLayoutId id="2147483956" r:id="rId48"/>
    <p:sldLayoutId id="2147483957" r:id="rId49"/>
    <p:sldLayoutId id="2147483958" r:id="rId50"/>
    <p:sldLayoutId id="2147483959" r:id="rId51"/>
    <p:sldLayoutId id="2147483960" r:id="rId52"/>
    <p:sldLayoutId id="2147483961" r:id="rId53"/>
    <p:sldLayoutId id="2147483962" r:id="rId54"/>
    <p:sldLayoutId id="2147483963" r:id="rId55"/>
    <p:sldLayoutId id="2147483964" r:id="rId56"/>
    <p:sldLayoutId id="2147483965" r:id="rId57"/>
    <p:sldLayoutId id="2147483966" r:id="rId58"/>
    <p:sldLayoutId id="2147483967" r:id="rId59"/>
    <p:sldLayoutId id="2147483968" r:id="rId60"/>
    <p:sldLayoutId id="2147483969" r:id="rId6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6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6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9" y="2438300"/>
            <a:ext cx="11160000" cy="72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C73D5-F396-B91F-889C-CA09F18B4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2205" y="3699701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5A19-3217-636D-4690-35D45BA8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4799" y="1833986"/>
            <a:ext cx="10619359" cy="5899150"/>
          </a:xfrm>
        </p:spPr>
        <p:txBody>
          <a:bodyPr/>
          <a:lstStyle/>
          <a:p>
            <a:r>
              <a:rPr lang="en-GB" dirty="0"/>
              <a:t>In order to respond to user interactions like clicking, hovering, and focusing, you’ll need to add </a:t>
            </a:r>
            <a:r>
              <a:rPr lang="en-GB" b="1" dirty="0"/>
              <a:t>event handlers </a:t>
            </a:r>
            <a:r>
              <a:rPr lang="en-GB" dirty="0"/>
              <a:t>to your elements.</a:t>
            </a:r>
          </a:p>
          <a:p>
            <a:endParaRPr lang="en-GB" dirty="0"/>
          </a:p>
          <a:p>
            <a:r>
              <a:rPr lang="en-GB" dirty="0"/>
              <a:t>This is an extension of the learning completed in the JavaScript content and can be used extensively in JSX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D0F3-A7D4-1863-CA2B-332964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473" y="1789696"/>
            <a:ext cx="10509631" cy="2312266"/>
          </a:xfrm>
        </p:spPr>
        <p:txBody>
          <a:bodyPr/>
          <a:lstStyle/>
          <a:p>
            <a:r>
              <a:rPr lang="en-GB" dirty="0"/>
              <a:t>These function identically in JS, but remember, in react any pure JavaScript must be put in curly braces. E.g. </a:t>
            </a:r>
          </a:p>
          <a:p>
            <a:endParaRPr lang="en-GB" dirty="0"/>
          </a:p>
          <a:p>
            <a:r>
              <a:rPr lang="en-GB" dirty="0"/>
              <a:t>The anonymous function stops automatic processing of the script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FF7AA-DEF1-F88E-4EDC-9E1251A8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61" y="3375921"/>
            <a:ext cx="3570053" cy="31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393F-AB01-9149-6F38-BFFCA42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9323" y="1711347"/>
            <a:ext cx="10502933" cy="5899150"/>
          </a:xfrm>
        </p:spPr>
        <p:txBody>
          <a:bodyPr/>
          <a:lstStyle/>
          <a:p>
            <a:r>
              <a:rPr lang="en-GB" dirty="0"/>
              <a:t>We tend to put the outcome of these events inside a component and import when needed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1CDB-2375-03D4-DE95-7133D9A1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68" y="2654476"/>
            <a:ext cx="2981741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7B036-E0A9-B36D-B9B7-CFDCC02E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20" y="3345135"/>
            <a:ext cx="44869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Event Handling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1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customXml/itemProps2.xml><?xml version="1.0" encoding="utf-8"?>
<ds:datastoreItem xmlns:ds="http://schemas.openxmlformats.org/officeDocument/2006/customXml" ds:itemID="{A00331AB-5DB5-41A7-9A6C-03452C0F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143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-apple-system</vt:lpstr>
      <vt:lpstr>var(--fontFamilyBase)</vt:lpstr>
      <vt:lpstr>Montserrat</vt:lpstr>
      <vt:lpstr>Montserrat Black</vt:lpstr>
      <vt:lpstr>Master</vt:lpstr>
      <vt:lpstr>HANDS-ON WITH REACT</vt:lpstr>
      <vt:lpstr>Handling events </vt:lpstr>
      <vt:lpstr>Handling events </vt:lpstr>
      <vt:lpstr>Handling events </vt:lpstr>
      <vt:lpstr>QuickLab 7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2024-12-09T10:38:53Z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