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3"/>
  </p:notesMasterIdLst>
  <p:handoutMasterIdLst>
    <p:handoutMasterId r:id="rId14"/>
  </p:handoutMasterIdLst>
  <p:sldIdLst>
    <p:sldId id="256" r:id="rId5"/>
    <p:sldId id="266" r:id="rId6"/>
    <p:sldId id="291" r:id="rId7"/>
    <p:sldId id="292" r:id="rId8"/>
    <p:sldId id="293" r:id="rId9"/>
    <p:sldId id="294" r:id="rId10"/>
    <p:sldId id="295" r:id="rId11"/>
    <p:sldId id="285" r:id="rId12"/>
  </p:sldIdLst>
  <p:sldSz cx="12192000" cy="6858000"/>
  <p:notesSz cx="6645275" cy="9775825"/>
  <p:embeddedFontLst>
    <p:embeddedFont>
      <p:font typeface="Montserrat" panose="00000500000000000000" pitchFamily="2" charset="0"/>
      <p:regular r:id="rId15"/>
      <p:bold r:id="rId16"/>
      <p:italic r:id="rId17"/>
      <p:boldItalic r:id="rId18"/>
    </p:embeddedFont>
    <p:embeddedFont>
      <p:font typeface="Montserrat Black" panose="00000A00000000000000" pitchFamily="2" charset="0"/>
      <p:bold r:id="rId19"/>
      <p:boldItalic r:id="rId20"/>
    </p:embeddedFont>
  </p:embeddedFontLst>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78431" autoAdjust="0"/>
  </p:normalViewPr>
  <p:slideViewPr>
    <p:cSldViewPr snapToGrid="0" snapToObjects="1" showGuides="1">
      <p:cViewPr varScale="1">
        <p:scale>
          <a:sx n="79" d="100"/>
          <a:sy n="79" d="100"/>
        </p:scale>
        <p:origin x="1974" y="294"/>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09/12/2024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09/12/2024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sv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QA_CovSlide">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4799" y="4437788"/>
            <a:ext cx="11160000" cy="720000"/>
          </a:xfrm>
          <a:prstGeom prst="rect">
            <a:avLst/>
          </a:prstGeom>
          <a:ln>
            <a:noFill/>
          </a:ln>
        </p:spPr>
        <p:txBody>
          <a:bodyPr lIns="0" rIns="0" anchor="t">
            <a:noAutofit/>
          </a:bodyPr>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5481638"/>
            <a:ext cx="11160000" cy="863600"/>
          </a:xfrm>
          <a:prstGeom prst="rect">
            <a:avLst/>
          </a:prstGeom>
          <a:ln>
            <a:noFill/>
          </a:ln>
        </p:spPr>
        <p:txBody>
          <a:bodyPr lIns="0" rIns="0" anchor="t">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0710482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093640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155786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445250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1">
            <a:extLst>
              <a:ext uri="{FF2B5EF4-FFF2-40B4-BE49-F238E27FC236}">
                <a16:creationId xmlns:a16="http://schemas.microsoft.com/office/drawing/2014/main" id="{854D955D-2481-AE77-A2BC-86226EA85F86}"/>
              </a:ext>
            </a:extLst>
          </p:cNvPr>
          <p:cNvSpPr>
            <a:spLocks noChangeArrowheads="1"/>
          </p:cNvSpPr>
          <p:nvPr userDrawn="1"/>
        </p:nvSpPr>
        <p:spPr bwMode="auto">
          <a:xfrm>
            <a:off x="0" y="0"/>
            <a:ext cx="1143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var(--fontFamilyBase)"/>
              </a:rPr>
              <a:t>qa.com - QA Limited</a:t>
            </a:r>
            <a:endParaRPr kumimoji="0" lang="en-US" altLang="en-US" sz="1800" b="0" i="0" u="none" strike="noStrike" cap="none" normalizeH="0" baseline="0">
              <a:ln>
                <a:noFill/>
              </a:ln>
              <a:solidFill>
                <a:srgbClr val="FFFFF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FFFFFF"/>
                </a:solidFill>
                <a:effectLst/>
                <a:latin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319899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31C393D9-3D8C-C0CA-E619-E8A43F365B6C}"/>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248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12902B99-5EC2-21D7-56FD-AE0CDF787719}"/>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7467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12902B99-5EC2-21D7-56FD-AE0CDF787719}"/>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23181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12902B99-5EC2-21D7-56FD-AE0CDF787719}"/>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2326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12902B99-5EC2-21D7-56FD-AE0CDF787719}"/>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9704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12902B99-5EC2-21D7-56FD-AE0CDF787719}"/>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6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QA_DivBlue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8618090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161535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7444216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895286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95320205"/>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69579018"/>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751311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633851"/>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582836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157639"/>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46052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QA_DivOrange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1205989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5095454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0932206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41952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40634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75914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28033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36833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573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7203470"/>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721816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QA_DivPurple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916409511"/>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67238902"/>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3838999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3466647"/>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9748564"/>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60132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29522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8008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62732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2555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439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QA_DivRed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254304885"/>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1995007"/>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7497049"/>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4980287"/>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34418192"/>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6302895"/>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5828354"/>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88295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18944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0700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89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QA_DivGreen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57221340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14312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662745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90594196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704048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91342804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QA_DivYellow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39603100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19407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461844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 id="2147483928" r:id="rId20"/>
    <p:sldLayoutId id="2147483929" r:id="rId21"/>
    <p:sldLayoutId id="2147483930" r:id="rId22"/>
    <p:sldLayoutId id="2147483931" r:id="rId23"/>
    <p:sldLayoutId id="2147483932" r:id="rId24"/>
    <p:sldLayoutId id="2147483933" r:id="rId25"/>
    <p:sldLayoutId id="2147483934" r:id="rId26"/>
    <p:sldLayoutId id="2147483935" r:id="rId27"/>
    <p:sldLayoutId id="2147483936" r:id="rId28"/>
    <p:sldLayoutId id="2147483937" r:id="rId29"/>
    <p:sldLayoutId id="2147483938" r:id="rId30"/>
    <p:sldLayoutId id="2147483939" r:id="rId31"/>
    <p:sldLayoutId id="2147483940" r:id="rId32"/>
    <p:sldLayoutId id="2147483941" r:id="rId33"/>
    <p:sldLayoutId id="2147483942" r:id="rId34"/>
    <p:sldLayoutId id="2147483943" r:id="rId35"/>
    <p:sldLayoutId id="2147483944" r:id="rId36"/>
    <p:sldLayoutId id="2147483945" r:id="rId37"/>
    <p:sldLayoutId id="2147483946" r:id="rId38"/>
    <p:sldLayoutId id="2147483947" r:id="rId39"/>
    <p:sldLayoutId id="2147483948" r:id="rId40"/>
    <p:sldLayoutId id="2147483949" r:id="rId41"/>
    <p:sldLayoutId id="2147483950" r:id="rId42"/>
    <p:sldLayoutId id="2147483951" r:id="rId43"/>
    <p:sldLayoutId id="2147483952" r:id="rId44"/>
    <p:sldLayoutId id="2147483953" r:id="rId45"/>
    <p:sldLayoutId id="2147483954" r:id="rId46"/>
    <p:sldLayoutId id="2147483955" r:id="rId47"/>
    <p:sldLayoutId id="2147483956" r:id="rId48"/>
    <p:sldLayoutId id="2147483957" r:id="rId49"/>
    <p:sldLayoutId id="2147483958" r:id="rId50"/>
    <p:sldLayoutId id="2147483959" r:id="rId51"/>
    <p:sldLayoutId id="2147483960" r:id="rId52"/>
    <p:sldLayoutId id="2147483961" r:id="rId53"/>
    <p:sldLayoutId id="2147483962" r:id="rId54"/>
    <p:sldLayoutId id="2147483963" r:id="rId55"/>
    <p:sldLayoutId id="2147483964" r:id="rId56"/>
    <p:sldLayoutId id="2147483965" r:id="rId57"/>
    <p:sldLayoutId id="2147483966" r:id="rId58"/>
    <p:sldLayoutId id="2147483967" r:id="rId59"/>
    <p:sldLayoutId id="2147483968" r:id="rId60"/>
    <p:sldLayoutId id="2147483969" r:id="rId61"/>
    <p:sldLayoutId id="2147483970" r:id="rId62"/>
    <p:sldLayoutId id="2147483971" r:id="rId63"/>
    <p:sldLayoutId id="2147483972" r:id="rId64"/>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66"/>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66"/>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66"/>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66"/>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8.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9.xml"/><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1E73-148A-42A6-9C16-6E17B4777C0D}"/>
              </a:ext>
            </a:extLst>
          </p:cNvPr>
          <p:cNvSpPr>
            <a:spLocks noGrp="1"/>
          </p:cNvSpPr>
          <p:nvPr>
            <p:ph type="ctrTitle"/>
          </p:nvPr>
        </p:nvSpPr>
        <p:spPr>
          <a:xfrm>
            <a:off x="376237" y="2548028"/>
            <a:ext cx="11160000" cy="720000"/>
          </a:xfrm>
        </p:spPr>
        <p:txBody>
          <a:bodyPr>
            <a:noAutofit/>
          </a:bodyPr>
          <a:lstStyle/>
          <a:p>
            <a:pPr>
              <a:lnSpc>
                <a:spcPct val="110000"/>
              </a:lnSpc>
            </a:pPr>
            <a:r>
              <a:rPr lang="en-US" sz="4800" b="1" dirty="0"/>
              <a:t>HANDS-ON WITH REACT</a:t>
            </a:r>
            <a:endParaRPr lang="en-US" sz="4800" b="1" dirty="0">
              <a:latin typeface="+mn-lt"/>
              <a:cs typeface="Calibri" panose="020F0502020204030204" pitchFamily="34" charset="0"/>
            </a:endParaRPr>
          </a:p>
        </p:txBody>
      </p:sp>
      <p:sp>
        <p:nvSpPr>
          <p:cNvPr id="3" name="Subtitle 2">
            <a:extLst>
              <a:ext uri="{FF2B5EF4-FFF2-40B4-BE49-F238E27FC236}">
                <a16:creationId xmlns:a16="http://schemas.microsoft.com/office/drawing/2014/main" id="{4163ADA2-9123-134B-1674-26F51DE504DD}"/>
              </a:ext>
            </a:extLst>
          </p:cNvPr>
          <p:cNvSpPr>
            <a:spLocks noGrp="1"/>
          </p:cNvSpPr>
          <p:nvPr>
            <p:ph type="subTitle" idx="1"/>
          </p:nvPr>
        </p:nvSpPr>
        <p:spPr/>
        <p:txBody>
          <a:bodyPr/>
          <a:lstStyle/>
          <a:p>
            <a:r>
              <a:rPr lang="en-GB" dirty="0"/>
              <a:t>Inverse Data Flow</a:t>
            </a:r>
          </a:p>
        </p:txBody>
      </p:sp>
      <p:pic>
        <p:nvPicPr>
          <p:cNvPr id="5" name="Picture 2">
            <a:extLst>
              <a:ext uri="{FF2B5EF4-FFF2-40B4-BE49-F238E27FC236}">
                <a16:creationId xmlns:a16="http://schemas.microsoft.com/office/drawing/2014/main" id="{F89EFBA6-54D1-61DA-5C17-54F7B57CDF0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923085" y="3033535"/>
            <a:ext cx="1259858" cy="111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78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2F9D-F0B5-175C-428E-0E1CFD9E1F5C}"/>
              </a:ext>
            </a:extLst>
          </p:cNvPr>
          <p:cNvSpPr>
            <a:spLocks noGrp="1"/>
          </p:cNvSpPr>
          <p:nvPr>
            <p:ph type="title"/>
          </p:nvPr>
        </p:nvSpPr>
        <p:spPr/>
        <p:txBody>
          <a:bodyPr/>
          <a:lstStyle/>
          <a:p>
            <a:r>
              <a:rPr lang="en-GB" dirty="0"/>
              <a:t>Inverse data flow</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563440" y="1877568"/>
            <a:ext cx="10567856" cy="2836270"/>
          </a:xfrm>
        </p:spPr>
        <p:txBody>
          <a:bodyPr/>
          <a:lstStyle/>
          <a:p>
            <a:r>
              <a:rPr lang="en-GB" dirty="0"/>
              <a:t>A component that contains another component is called a “</a:t>
            </a:r>
            <a:r>
              <a:rPr lang="en-GB" b="1" dirty="0"/>
              <a:t>parent</a:t>
            </a:r>
            <a:r>
              <a:rPr lang="en-GB" dirty="0"/>
              <a:t>”, and the contained component is called a “</a:t>
            </a:r>
            <a:r>
              <a:rPr lang="en-GB" b="1" dirty="0"/>
              <a:t>child</a:t>
            </a:r>
            <a:r>
              <a:rPr lang="en-GB" dirty="0"/>
              <a:t>”.</a:t>
            </a:r>
          </a:p>
          <a:p>
            <a:endParaRPr lang="en-GB" dirty="0"/>
          </a:p>
          <a:p>
            <a:r>
              <a:rPr lang="en-GB" dirty="0"/>
              <a:t>In React, </a:t>
            </a:r>
            <a:r>
              <a:rPr lang="en-GB" b="1" dirty="0"/>
              <a:t>data flows down from parent to child</a:t>
            </a:r>
            <a:r>
              <a:rPr lang="en-GB" dirty="0"/>
              <a:t>, not the other way around.</a:t>
            </a:r>
          </a:p>
          <a:p>
            <a:endParaRPr lang="en-GB" dirty="0"/>
          </a:p>
          <a:p>
            <a:r>
              <a:rPr lang="en-GB" dirty="0"/>
              <a:t>However, sometimes child components need to </a:t>
            </a:r>
            <a:r>
              <a:rPr lang="en-GB" b="1" dirty="0"/>
              <a:t>trigger state changes higher up</a:t>
            </a:r>
            <a:r>
              <a:rPr lang="en-GB" dirty="0"/>
              <a:t> in the hierarchy. This is possible, but we’ll need to think a little differently.</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2</a:t>
            </a:fld>
            <a:endParaRPr lang="en-GB" dirty="0"/>
          </a:p>
        </p:txBody>
      </p:sp>
    </p:spTree>
    <p:extLst>
      <p:ext uri="{BB962C8B-B14F-4D97-AF65-F5344CB8AC3E}">
        <p14:creationId xmlns:p14="http://schemas.microsoft.com/office/powerpoint/2010/main" val="409478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2672-02F4-05B7-BC3B-A6B2A1F333EB}"/>
              </a:ext>
            </a:extLst>
          </p:cNvPr>
          <p:cNvSpPr>
            <a:spLocks noGrp="1"/>
          </p:cNvSpPr>
          <p:nvPr>
            <p:ph type="title"/>
          </p:nvPr>
        </p:nvSpPr>
        <p:spPr/>
        <p:txBody>
          <a:bodyPr/>
          <a:lstStyle/>
          <a:p>
            <a:r>
              <a:rPr lang="en-GB" dirty="0"/>
              <a:t>Inverse data flow</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1163702" y="1850496"/>
            <a:ext cx="9863455" cy="5899150"/>
          </a:xfrm>
        </p:spPr>
        <p:txBody>
          <a:bodyPr/>
          <a:lstStyle/>
          <a:p>
            <a:r>
              <a:rPr lang="en-GB" dirty="0"/>
              <a:t>We sometimes need to pass State back up into the parents, just as we do props. This means we can change the State in the child and then pass it up to allow it to come back down.</a:t>
            </a:r>
          </a:p>
          <a:p>
            <a:endParaRPr lang="en-GB" dirty="0"/>
          </a:p>
          <a:p>
            <a:r>
              <a:rPr lang="en-GB" dirty="0"/>
              <a:t>This may seem counter intuitive, but it is important to consider that there may be multiple components and children that all depend on this State, we have to change it for all of them at the same time.</a:t>
            </a:r>
          </a:p>
          <a:p>
            <a:endParaRPr lang="en-GB" dirty="0"/>
          </a:p>
          <a:p>
            <a:r>
              <a:rPr lang="en-GB" dirty="0"/>
              <a:t>State is the ‘Single source of Truth’</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3</a:t>
            </a:fld>
            <a:endParaRPr lang="en-GB" dirty="0"/>
          </a:p>
        </p:txBody>
      </p:sp>
    </p:spTree>
    <p:extLst>
      <p:ext uri="{BB962C8B-B14F-4D97-AF65-F5344CB8AC3E}">
        <p14:creationId xmlns:p14="http://schemas.microsoft.com/office/powerpoint/2010/main" val="284440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F5D2-C47D-AAE9-0F7F-FC2D0369F15C}"/>
              </a:ext>
            </a:extLst>
          </p:cNvPr>
          <p:cNvSpPr>
            <a:spLocks noGrp="1"/>
          </p:cNvSpPr>
          <p:nvPr>
            <p:ph type="title"/>
          </p:nvPr>
        </p:nvSpPr>
        <p:spPr/>
        <p:txBody>
          <a:bodyPr/>
          <a:lstStyle/>
          <a:p>
            <a:r>
              <a:rPr lang="en-GB" dirty="0"/>
              <a:t>Inverse data flow</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433550" y="1692000"/>
            <a:ext cx="11323760" cy="5899150"/>
          </a:xfrm>
        </p:spPr>
        <p:txBody>
          <a:bodyPr/>
          <a:lstStyle/>
          <a:p>
            <a:r>
              <a:rPr lang="en-GB" dirty="0"/>
              <a:t>Here you can see that we have created 3 </a:t>
            </a:r>
            <a:r>
              <a:rPr lang="en-GB" dirty="0" err="1"/>
              <a:t>componens</a:t>
            </a:r>
            <a:r>
              <a:rPr lang="en-GB" dirty="0"/>
              <a:t>. All of them are called into </a:t>
            </a:r>
            <a:r>
              <a:rPr lang="en-GB" b="1" dirty="0" err="1"/>
              <a:t>App.ts</a:t>
            </a:r>
            <a:r>
              <a:rPr lang="en-GB" b="1" dirty="0"/>
              <a:t> </a:t>
            </a:r>
            <a:r>
              <a:rPr lang="en-GB" dirty="0"/>
              <a:t>and all of them pass. There are also 3 functions which are passed as Props to the parents</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4</a:t>
            </a:fld>
            <a:endParaRPr lang="en-GB" dirty="0"/>
          </a:p>
        </p:txBody>
      </p:sp>
      <p:pic>
        <p:nvPicPr>
          <p:cNvPr id="10" name="Picture 9">
            <a:extLst>
              <a:ext uri="{FF2B5EF4-FFF2-40B4-BE49-F238E27FC236}">
                <a16:creationId xmlns:a16="http://schemas.microsoft.com/office/drawing/2014/main" id="{BB587FFA-FF32-3BEA-2228-9B7637959DFE}"/>
              </a:ext>
            </a:extLst>
          </p:cNvPr>
          <p:cNvPicPr>
            <a:picLocks noChangeAspect="1"/>
          </p:cNvPicPr>
          <p:nvPr/>
        </p:nvPicPr>
        <p:blipFill>
          <a:blip r:embed="rId2"/>
          <a:stretch>
            <a:fillRect/>
          </a:stretch>
        </p:blipFill>
        <p:spPr>
          <a:xfrm>
            <a:off x="6095430" y="5069255"/>
            <a:ext cx="5420481" cy="1381318"/>
          </a:xfrm>
          <a:prstGeom prst="rect">
            <a:avLst/>
          </a:prstGeom>
        </p:spPr>
      </p:pic>
      <p:pic>
        <p:nvPicPr>
          <p:cNvPr id="7" name="Picture 6">
            <a:extLst>
              <a:ext uri="{FF2B5EF4-FFF2-40B4-BE49-F238E27FC236}">
                <a16:creationId xmlns:a16="http://schemas.microsoft.com/office/drawing/2014/main" id="{57B68D23-B03C-6CA3-6560-36237FABB237}"/>
              </a:ext>
            </a:extLst>
          </p:cNvPr>
          <p:cNvPicPr>
            <a:picLocks noChangeAspect="1"/>
          </p:cNvPicPr>
          <p:nvPr/>
        </p:nvPicPr>
        <p:blipFill>
          <a:blip r:embed="rId3"/>
          <a:stretch>
            <a:fillRect/>
          </a:stretch>
        </p:blipFill>
        <p:spPr>
          <a:xfrm>
            <a:off x="3791920" y="2538202"/>
            <a:ext cx="4158798" cy="2355629"/>
          </a:xfrm>
          <a:prstGeom prst="rect">
            <a:avLst/>
          </a:prstGeom>
        </p:spPr>
      </p:pic>
      <p:pic>
        <p:nvPicPr>
          <p:cNvPr id="11" name="Picture 10">
            <a:extLst>
              <a:ext uri="{FF2B5EF4-FFF2-40B4-BE49-F238E27FC236}">
                <a16:creationId xmlns:a16="http://schemas.microsoft.com/office/drawing/2014/main" id="{857B1693-D117-3B97-4E05-9F4402BA72FE}"/>
              </a:ext>
            </a:extLst>
          </p:cNvPr>
          <p:cNvPicPr>
            <a:picLocks noChangeAspect="1"/>
          </p:cNvPicPr>
          <p:nvPr/>
        </p:nvPicPr>
        <p:blipFill>
          <a:blip r:embed="rId4"/>
          <a:stretch>
            <a:fillRect/>
          </a:stretch>
        </p:blipFill>
        <p:spPr>
          <a:xfrm>
            <a:off x="514799" y="2538202"/>
            <a:ext cx="2572109" cy="1619476"/>
          </a:xfrm>
          <a:prstGeom prst="rect">
            <a:avLst/>
          </a:prstGeom>
        </p:spPr>
      </p:pic>
    </p:spTree>
    <p:extLst>
      <p:ext uri="{BB962C8B-B14F-4D97-AF65-F5344CB8AC3E}">
        <p14:creationId xmlns:p14="http://schemas.microsoft.com/office/powerpoint/2010/main" val="61897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DA9B-2C5F-2093-EA8F-A6AB6E4987CF}"/>
              </a:ext>
            </a:extLst>
          </p:cNvPr>
          <p:cNvSpPr>
            <a:spLocks noGrp="1"/>
          </p:cNvSpPr>
          <p:nvPr>
            <p:ph type="title"/>
          </p:nvPr>
        </p:nvSpPr>
        <p:spPr/>
        <p:txBody>
          <a:bodyPr/>
          <a:lstStyle/>
          <a:p>
            <a:r>
              <a:rPr lang="en-GB" dirty="0"/>
              <a:t>Inverse data flow</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5859267" y="687475"/>
            <a:ext cx="5718175" cy="1289050"/>
          </a:xfrm>
        </p:spPr>
        <p:txBody>
          <a:bodyPr/>
          <a:lstStyle/>
          <a:p>
            <a:r>
              <a:rPr lang="en-GB" dirty="0"/>
              <a:t>Each component takes the props (which is really State) and then updates the Virtual DOM with that data</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5</a:t>
            </a:fld>
            <a:endParaRPr lang="en-GB" dirty="0"/>
          </a:p>
        </p:txBody>
      </p:sp>
      <p:pic>
        <p:nvPicPr>
          <p:cNvPr id="7" name="Picture 6">
            <a:extLst>
              <a:ext uri="{FF2B5EF4-FFF2-40B4-BE49-F238E27FC236}">
                <a16:creationId xmlns:a16="http://schemas.microsoft.com/office/drawing/2014/main" id="{ACE03F00-6179-5756-0149-343318368268}"/>
              </a:ext>
            </a:extLst>
          </p:cNvPr>
          <p:cNvPicPr>
            <a:picLocks noChangeAspect="1"/>
          </p:cNvPicPr>
          <p:nvPr/>
        </p:nvPicPr>
        <p:blipFill>
          <a:blip r:embed="rId2"/>
          <a:stretch>
            <a:fillRect/>
          </a:stretch>
        </p:blipFill>
        <p:spPr>
          <a:xfrm>
            <a:off x="435127" y="3684488"/>
            <a:ext cx="2724782" cy="950775"/>
          </a:xfrm>
          <a:prstGeom prst="rect">
            <a:avLst/>
          </a:prstGeom>
        </p:spPr>
      </p:pic>
      <p:cxnSp>
        <p:nvCxnSpPr>
          <p:cNvPr id="17" name="Straight Arrow Connector 16">
            <a:extLst>
              <a:ext uri="{FF2B5EF4-FFF2-40B4-BE49-F238E27FC236}">
                <a16:creationId xmlns:a16="http://schemas.microsoft.com/office/drawing/2014/main" id="{CDFAB8B8-7E7D-D415-5C0D-9EC7BB68BE71}"/>
              </a:ext>
            </a:extLst>
          </p:cNvPr>
          <p:cNvCxnSpPr>
            <a:cxnSpLocks/>
          </p:cNvCxnSpPr>
          <p:nvPr/>
        </p:nvCxnSpPr>
        <p:spPr>
          <a:xfrm flipV="1">
            <a:off x="1901306" y="2372297"/>
            <a:ext cx="1387593" cy="131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A50530-7A15-1D31-E735-561EF5C3D091}"/>
              </a:ext>
            </a:extLst>
          </p:cNvPr>
          <p:cNvCxnSpPr>
            <a:cxnSpLocks/>
            <a:stCxn id="7" idx="3"/>
          </p:cNvCxnSpPr>
          <p:nvPr/>
        </p:nvCxnSpPr>
        <p:spPr>
          <a:xfrm flipV="1">
            <a:off x="3159909" y="4157046"/>
            <a:ext cx="257981" cy="2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27E7513-0C8F-2068-811F-4F7183747BCA}"/>
              </a:ext>
            </a:extLst>
          </p:cNvPr>
          <p:cNvCxnSpPr>
            <a:cxnSpLocks/>
            <a:stCxn id="7" idx="2"/>
          </p:cNvCxnSpPr>
          <p:nvPr/>
        </p:nvCxnSpPr>
        <p:spPr>
          <a:xfrm>
            <a:off x="1797518" y="4635263"/>
            <a:ext cx="1920451" cy="128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AFDA78D-8F51-C403-3FEE-EBF034442321}"/>
              </a:ext>
            </a:extLst>
          </p:cNvPr>
          <p:cNvPicPr>
            <a:picLocks noChangeAspect="1"/>
          </p:cNvPicPr>
          <p:nvPr/>
        </p:nvPicPr>
        <p:blipFill>
          <a:blip r:embed="rId3"/>
          <a:stretch>
            <a:fillRect/>
          </a:stretch>
        </p:blipFill>
        <p:spPr>
          <a:xfrm>
            <a:off x="3632841" y="1768661"/>
            <a:ext cx="4925178" cy="1154869"/>
          </a:xfrm>
          <a:prstGeom prst="rect">
            <a:avLst/>
          </a:prstGeom>
        </p:spPr>
      </p:pic>
      <p:pic>
        <p:nvPicPr>
          <p:cNvPr id="9" name="Picture 8">
            <a:extLst>
              <a:ext uri="{FF2B5EF4-FFF2-40B4-BE49-F238E27FC236}">
                <a16:creationId xmlns:a16="http://schemas.microsoft.com/office/drawing/2014/main" id="{5343B4C5-A1E1-229E-4D0E-6E18DC5A46CB}"/>
              </a:ext>
            </a:extLst>
          </p:cNvPr>
          <p:cNvPicPr>
            <a:picLocks noChangeAspect="1"/>
          </p:cNvPicPr>
          <p:nvPr/>
        </p:nvPicPr>
        <p:blipFill>
          <a:blip r:embed="rId4"/>
          <a:stretch>
            <a:fillRect/>
          </a:stretch>
        </p:blipFill>
        <p:spPr>
          <a:xfrm>
            <a:off x="3811776" y="3300981"/>
            <a:ext cx="4145829" cy="1455009"/>
          </a:xfrm>
          <a:prstGeom prst="rect">
            <a:avLst/>
          </a:prstGeom>
        </p:spPr>
      </p:pic>
      <p:pic>
        <p:nvPicPr>
          <p:cNvPr id="12" name="Picture 11">
            <a:extLst>
              <a:ext uri="{FF2B5EF4-FFF2-40B4-BE49-F238E27FC236}">
                <a16:creationId xmlns:a16="http://schemas.microsoft.com/office/drawing/2014/main" id="{13B6B3D2-EEA6-7EFD-8285-AA19D49B1691}"/>
              </a:ext>
            </a:extLst>
          </p:cNvPr>
          <p:cNvPicPr>
            <a:picLocks noChangeAspect="1"/>
          </p:cNvPicPr>
          <p:nvPr/>
        </p:nvPicPr>
        <p:blipFill>
          <a:blip r:embed="rId5"/>
          <a:stretch>
            <a:fillRect/>
          </a:stretch>
        </p:blipFill>
        <p:spPr>
          <a:xfrm>
            <a:off x="3998874" y="4976150"/>
            <a:ext cx="4193111" cy="1715163"/>
          </a:xfrm>
          <a:prstGeom prst="rect">
            <a:avLst/>
          </a:prstGeom>
        </p:spPr>
      </p:pic>
    </p:spTree>
    <p:extLst>
      <p:ext uri="{BB962C8B-B14F-4D97-AF65-F5344CB8AC3E}">
        <p14:creationId xmlns:p14="http://schemas.microsoft.com/office/powerpoint/2010/main" val="254193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05F7-D549-DB39-2BB2-6A96CA2D8D78}"/>
              </a:ext>
            </a:extLst>
          </p:cNvPr>
          <p:cNvSpPr>
            <a:spLocks noGrp="1"/>
          </p:cNvSpPr>
          <p:nvPr>
            <p:ph type="title"/>
          </p:nvPr>
        </p:nvSpPr>
        <p:spPr/>
        <p:txBody>
          <a:bodyPr/>
          <a:lstStyle/>
          <a:p>
            <a:r>
              <a:rPr lang="en-GB" dirty="0"/>
              <a:t>Inverse data flow</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514799" y="2195883"/>
            <a:ext cx="10153201" cy="1289050"/>
          </a:xfrm>
        </p:spPr>
        <p:txBody>
          <a:bodyPr/>
          <a:lstStyle/>
          <a:p>
            <a:r>
              <a:rPr lang="en-GB" dirty="0"/>
              <a:t>The result is that State created in the child is updated, passed to the parent as Props and then returned to the Child.</a:t>
            </a:r>
          </a:p>
          <a:p>
            <a:endParaRPr lang="en-GB" dirty="0"/>
          </a:p>
          <a:p>
            <a:r>
              <a:rPr lang="en-GB" dirty="0"/>
              <a:t>Updating any and all children who are dependent on that state</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6</a:t>
            </a:fld>
            <a:endParaRPr lang="en-GB" dirty="0"/>
          </a:p>
        </p:txBody>
      </p:sp>
    </p:spTree>
    <p:extLst>
      <p:ext uri="{BB962C8B-B14F-4D97-AF65-F5344CB8AC3E}">
        <p14:creationId xmlns:p14="http://schemas.microsoft.com/office/powerpoint/2010/main" val="48228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Inverse </a:t>
            </a:r>
            <a:r>
              <a:rPr lang="en-GB" b="1" dirty="0" err="1"/>
              <a:t>DataFlow</a:t>
            </a:r>
            <a:endParaRPr lang="en-GB" dirty="0"/>
          </a:p>
        </p:txBody>
      </p:sp>
      <p:sp>
        <p:nvSpPr>
          <p:cNvPr id="2" name="Title 1">
            <a:extLst>
              <a:ext uri="{FF2B5EF4-FFF2-40B4-BE49-F238E27FC236}">
                <a16:creationId xmlns:a16="http://schemas.microsoft.com/office/drawing/2014/main" id="{CF29A6F3-D78A-B9F5-8BC8-DE6B95F937A4}"/>
              </a:ext>
            </a:extLst>
          </p:cNvPr>
          <p:cNvSpPr>
            <a:spLocks noGrp="1"/>
          </p:cNvSpPr>
          <p:nvPr>
            <p:ph type="title"/>
          </p:nvPr>
        </p:nvSpPr>
        <p:spPr/>
        <p:txBody>
          <a:bodyPr/>
          <a:lstStyle/>
          <a:p>
            <a:r>
              <a:rPr lang="en-GB" dirty="0" err="1"/>
              <a:t>QuickLab</a:t>
            </a:r>
            <a:r>
              <a:rPr lang="en-GB" dirty="0"/>
              <a:t> 9</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7</a:t>
            </a:fld>
            <a:endParaRPr lang="en-GB" dirty="0"/>
          </a:p>
        </p:txBody>
      </p:sp>
    </p:spTree>
    <p:extLst>
      <p:ext uri="{BB962C8B-B14F-4D97-AF65-F5344CB8AC3E}">
        <p14:creationId xmlns:p14="http://schemas.microsoft.com/office/powerpoint/2010/main" val="300934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1672590" y="2175903"/>
            <a:ext cx="11161713" cy="4328725"/>
          </a:xfrm>
        </p:spPr>
        <p:txBody>
          <a:bodyPr/>
          <a:lstStyle/>
          <a:p>
            <a:r>
              <a:rPr lang="en-GB" b="1" dirty="0"/>
              <a:t>At your own pace, work through</a:t>
            </a:r>
          </a:p>
          <a:p>
            <a:pPr marL="342900" indent="-342900">
              <a:buFont typeface="Arial" panose="020B0604020202020204" pitchFamily="34" charset="0"/>
              <a:buChar char="•"/>
            </a:pPr>
            <a:r>
              <a:rPr lang="en-GB" dirty="0"/>
              <a:t>Challenge 1</a:t>
            </a:r>
          </a:p>
          <a:p>
            <a:pPr marL="342900" indent="-342900">
              <a:buFont typeface="Arial" panose="020B0604020202020204" pitchFamily="34" charset="0"/>
              <a:buChar char="•"/>
            </a:pPr>
            <a:r>
              <a:rPr lang="en-GB" dirty="0"/>
              <a:t>Challenge 2</a:t>
            </a:r>
          </a:p>
        </p:txBody>
      </p:sp>
      <p:sp>
        <p:nvSpPr>
          <p:cNvPr id="2" name="Title 1">
            <a:extLst>
              <a:ext uri="{FF2B5EF4-FFF2-40B4-BE49-F238E27FC236}">
                <a16:creationId xmlns:a16="http://schemas.microsoft.com/office/drawing/2014/main" id="{CF29A6F3-D78A-B9F5-8BC8-DE6B95F937A4}"/>
              </a:ext>
            </a:extLst>
          </p:cNvPr>
          <p:cNvSpPr>
            <a:spLocks noGrp="1"/>
          </p:cNvSpPr>
          <p:nvPr>
            <p:ph type="title"/>
          </p:nvPr>
        </p:nvSpPr>
        <p:spPr/>
        <p:txBody>
          <a:bodyPr/>
          <a:lstStyle/>
          <a:p>
            <a:r>
              <a:rPr lang="en-GB" dirty="0"/>
              <a:t>HANDS-ON PROJECT</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8</a:t>
            </a:fld>
            <a:endParaRPr lang="en-GB" dirty="0"/>
          </a:p>
        </p:txBody>
      </p:sp>
    </p:spTree>
    <p:extLst>
      <p:ext uri="{BB962C8B-B14F-4D97-AF65-F5344CB8AC3E}">
        <p14:creationId xmlns:p14="http://schemas.microsoft.com/office/powerpoint/2010/main" val="1126490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3D98DD7F7D1B4CA343FFC9BA0D08F2" ma:contentTypeVersion="14" ma:contentTypeDescription="Create a new document." ma:contentTypeScope="" ma:versionID="f5b787ffde9de8eed7b2a76560910c0f">
  <xsd:schema xmlns:xsd="http://www.w3.org/2001/XMLSchema" xmlns:xs="http://www.w3.org/2001/XMLSchema" xmlns:p="http://schemas.microsoft.com/office/2006/metadata/properties" xmlns:ns2="913fe58e-060a-4373-b11d-b366e3be4652" xmlns:ns3="d9d04ef3-bcb7-4ae4-a62d-289c704a8497" targetNamespace="http://schemas.microsoft.com/office/2006/metadata/properties" ma:root="true" ma:fieldsID="53a1b84068abfc2e8b13ed24d677af21" ns2:_="" ns3:_="">
    <xsd:import namespace="913fe58e-060a-4373-b11d-b366e3be4652"/>
    <xsd:import namespace="d9d04ef3-bcb7-4ae4-a62d-289c704a8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3fe58e-060a-4373-b11d-b366e3be4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d04ef3-bcb7-4ae4-a62d-289c704a849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418cb5f-0ed4-4140-b688-db7f9630287e}" ma:internalName="TaxCatchAll" ma:showField="CatchAllData" ma:web="d9d04ef3-bcb7-4ae4-a62d-289c704a8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9d04ef3-bcb7-4ae4-a62d-289c704a8497" xsi:nil="true"/>
    <lcf76f155ced4ddcb4097134ff3c332f xmlns="913fe58e-060a-4373-b11d-b366e3be465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00331AB-5DB5-41A7-9A6C-03452C0FA9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3fe58e-060a-4373-b11d-b366e3be4652"/>
    <ds:schemaRef ds:uri="d9d04ef3-bcb7-4ae4-a62d-289c704a84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B3E867-B45B-49B9-9F16-ACF80FBBDAA6}">
  <ds:schemaRefs>
    <ds:schemaRef ds:uri="http://schemas.microsoft.com/sharepoint/v3/contenttype/forms"/>
  </ds:schemaRefs>
</ds:datastoreItem>
</file>

<file path=customXml/itemProps3.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 ds:uri="d9d04ef3-bcb7-4ae4-a62d-289c704a8497"/>
    <ds:schemaRef ds:uri="913fe58e-060a-4373-b11d-b366e3be4652"/>
  </ds:schemaRefs>
</ds:datastoreItem>
</file>

<file path=docProps/app.xml><?xml version="1.0" encoding="utf-8"?>
<Properties xmlns="http://schemas.openxmlformats.org/officeDocument/2006/extended-properties" xmlns:vt="http://schemas.openxmlformats.org/officeDocument/2006/docPropsVTypes">
  <Template/>
  <TotalTime>11852</TotalTime>
  <Words>304</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var(--fontFamilyBase)</vt:lpstr>
      <vt:lpstr>Arial</vt:lpstr>
      <vt:lpstr>Calibri</vt:lpstr>
      <vt:lpstr>Montserrat</vt:lpstr>
      <vt:lpstr>Montserrat Black</vt:lpstr>
      <vt:lpstr>-apple-system</vt:lpstr>
      <vt:lpstr>Master</vt:lpstr>
      <vt:lpstr>HANDS-ON WITH REACT</vt:lpstr>
      <vt:lpstr>Inverse data flow </vt:lpstr>
      <vt:lpstr>Inverse data flow </vt:lpstr>
      <vt:lpstr>Inverse data flow </vt:lpstr>
      <vt:lpstr>Inverse data flow </vt:lpstr>
      <vt:lpstr>Inverse data flow </vt:lpstr>
      <vt:lpstr>QuickLab 9</vt:lpstr>
      <vt:lpstr>HANDS-ON PROJECT</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Smith, Andy</cp:lastModifiedBy>
  <cp:revision>158</cp:revision>
  <cp:lastPrinted>2019-07-03T09:46:41Z</cp:lastPrinted>
  <dcterms:created xsi:type="dcterms:W3CDTF">2019-09-05T08:17:12Z</dcterms:created>
  <dcterms:modified xsi:type="dcterms:W3CDTF">2024-12-09T11:21:21Z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0x010100273D98DD7F7D1B4CA343FFC9BA0D08F2</vt:lpwstr>
  </property>
  <property fmtid="{D5CDD505-2E9C-101B-9397-08002B2CF9AE}" pid="3" name="BookType">
    <vt:lpwstr>4</vt:lpwstr>
  </property>
</Properties>
</file>