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9"/>
  </p:notesMasterIdLst>
  <p:handoutMasterIdLst>
    <p:handoutMasterId r:id="rId20"/>
  </p:handoutMasterIdLst>
  <p:sldIdLst>
    <p:sldId id="256" r:id="rId5"/>
    <p:sldId id="269" r:id="rId6"/>
    <p:sldId id="303" r:id="rId7"/>
    <p:sldId id="304" r:id="rId8"/>
    <p:sldId id="305" r:id="rId9"/>
    <p:sldId id="306" r:id="rId10"/>
    <p:sldId id="307" r:id="rId11"/>
    <p:sldId id="308" r:id="rId12"/>
    <p:sldId id="309" r:id="rId13"/>
    <p:sldId id="310" r:id="rId14"/>
    <p:sldId id="311" r:id="rId15"/>
    <p:sldId id="312" r:id="rId16"/>
    <p:sldId id="282" r:id="rId17"/>
    <p:sldId id="270" r:id="rId18"/>
  </p:sldIdLst>
  <p:sldSz cx="12192000" cy="6858000"/>
  <p:notesSz cx="6645275" cy="9775825"/>
  <p:embeddedFontLst>
    <p:embeddedFont>
      <p:font typeface="Montserrat" panose="00000500000000000000" pitchFamily="2" charset="0"/>
      <p:regular r:id="rId21"/>
      <p:bold r:id="rId22"/>
      <p:italic r:id="rId23"/>
      <p:boldItalic r:id="rId24"/>
    </p:embeddedFont>
    <p:embeddedFont>
      <p:font typeface="Montserrat Black" panose="00000A00000000000000" pitchFamily="2" charset="0"/>
      <p:bold r:id="rId25"/>
      <p:boldItalic r:id="rId26"/>
    </p:embeddedFont>
  </p:embeddedFont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78431" autoAdjust="0"/>
  </p:normalViewPr>
  <p:slideViewPr>
    <p:cSldViewPr snapToGrid="0" snapToObjects="1" showGuides="1">
      <p:cViewPr varScale="1">
        <p:scale>
          <a:sx n="79" d="100"/>
          <a:sy n="79" d="100"/>
        </p:scale>
        <p:origin x="1974" y="29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09/12/2024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09/12/2024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structure here is very simple. We created a data folder with a </a:t>
            </a:r>
            <a:r>
              <a:rPr lang="en-GB" dirty="0" err="1"/>
              <a:t>json</a:t>
            </a:r>
            <a:r>
              <a:rPr lang="en-GB" dirty="0"/>
              <a:t> file inside it called </a:t>
            </a:r>
            <a:r>
              <a:rPr lang="en-GB" dirty="0" err="1"/>
              <a:t>db.json</a:t>
            </a:r>
            <a:r>
              <a:rPr lang="en-GB" dirty="0"/>
              <a:t> (database). I have included just 2 simple records. The resource of this </a:t>
            </a:r>
            <a:r>
              <a:rPr lang="en-GB" dirty="0" err="1"/>
              <a:t>Json</a:t>
            </a:r>
            <a:r>
              <a:rPr lang="en-GB" dirty="0"/>
              <a:t> is identified as “users”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3616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9050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145322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56422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98716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react-query is not covered in this module (you’d need much more time), but it’s good to be aware that such tools exist. They are commonly used as React does not provide very much data-fetching-related functionality out of the box.</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3759967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sv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QA_Cov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4799" y="4437788"/>
            <a:ext cx="11160000" cy="720000"/>
          </a:xfrm>
          <a:prstGeom prst="rect">
            <a:avLst/>
          </a:prstGeom>
          <a:ln>
            <a:noFill/>
          </a:ln>
        </p:spPr>
        <p:txBody>
          <a:bodyPr lIns="0" rIns="0" anchor="t">
            <a:noAutofit/>
          </a:bodyPr>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5481638"/>
            <a:ext cx="11160000" cy="863600"/>
          </a:xfrm>
          <a:prstGeom prst="rect">
            <a:avLst/>
          </a:prstGeom>
          <a:ln>
            <a:noFill/>
          </a:ln>
        </p:spPr>
        <p:txBody>
          <a:bodyPr lIns="0" rIns="0" anchor="t">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071048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093640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155786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44525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1">
            <a:extLst>
              <a:ext uri="{FF2B5EF4-FFF2-40B4-BE49-F238E27FC236}">
                <a16:creationId xmlns:a16="http://schemas.microsoft.com/office/drawing/2014/main" id="{854D955D-2481-AE77-A2BC-86226EA85F86}"/>
              </a:ext>
            </a:extLst>
          </p:cNvPr>
          <p:cNvSpPr>
            <a:spLocks noChangeArrowheads="1"/>
          </p:cNvSpPr>
          <p:nvPr userDrawn="1"/>
        </p:nvSpPr>
        <p:spPr bwMode="auto">
          <a:xfrm>
            <a:off x="0" y="0"/>
            <a:ext cx="1143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var(--fontFamilyBase)"/>
              </a:rPr>
              <a:t>qa.com - QA Limited</a:t>
            </a:r>
            <a:endParaRPr kumimoji="0" lang="en-US" altLang="en-US" sz="1800" b="0" i="0" u="none" strike="noStrike" cap="none" normalizeH="0" baseline="0">
              <a:ln>
                <a:noFill/>
              </a:ln>
              <a:solidFill>
                <a:srgbClr val="FFFFF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1989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31C393D9-3D8C-C0CA-E619-E8A43F365B6C}"/>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248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7467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3181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2326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9704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QA_Layout2">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700000"/>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12902B99-5EC2-21D7-56FD-AE0CDF787719}"/>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QA_DivBlu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8618090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61535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444216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895286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532020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957901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QA_Layout3">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3419999"/>
            <a:ext cx="2520000" cy="2888726"/>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DBE49E79-444B-5BFE-2CC5-3BCBDB7FC294}"/>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5" name="Subtitle 2">
            <a:extLst>
              <a:ext uri="{FF2B5EF4-FFF2-40B4-BE49-F238E27FC236}">
                <a16:creationId xmlns:a16="http://schemas.microsoft.com/office/drawing/2014/main" id="{32E64040-5828-D1C4-024E-776A7E04C9BF}"/>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Rectangle 1">
            <a:extLst>
              <a:ext uri="{FF2B5EF4-FFF2-40B4-BE49-F238E27FC236}">
                <a16:creationId xmlns:a16="http://schemas.microsoft.com/office/drawing/2014/main" id="{2C782DDA-73CD-23FC-931E-1750740B2B12}"/>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751311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63385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582836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15763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46052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QA_DivOrang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1205989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095454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QA_Layout4_photo">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7272337"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1800000"/>
            <a:ext cx="7272336"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Text Placeholder 6">
            <a:extLst>
              <a:ext uri="{FF2B5EF4-FFF2-40B4-BE49-F238E27FC236}">
                <a16:creationId xmlns:a16="http://schemas.microsoft.com/office/drawing/2014/main" id="{EF62F938-B3EB-FFBA-C3D3-C22BB8010F60}"/>
              </a:ext>
            </a:extLst>
          </p:cNvPr>
          <p:cNvSpPr>
            <a:spLocks noGrp="1"/>
          </p:cNvSpPr>
          <p:nvPr>
            <p:ph type="body" sz="quarter" idx="13"/>
          </p:nvPr>
        </p:nvSpPr>
        <p:spPr>
          <a:xfrm>
            <a:off x="515938" y="2699999"/>
            <a:ext cx="3348000" cy="3608725"/>
          </a:xfrm>
          <a:prstGeom prst="rect">
            <a:avLst/>
          </a:prstGeom>
        </p:spPr>
        <p:txBody>
          <a:bodyPr>
            <a:noAutofit/>
          </a:bodyPr>
          <a:lstStyle>
            <a:lvl1pPr marL="0" indent="0">
              <a:buNone/>
              <a:defRPr sz="1400"/>
            </a:lvl1pPr>
          </a:lstStyle>
          <a:p>
            <a:pPr lvl="0"/>
            <a:r>
              <a:rPr lang="en-US"/>
              <a:t>Click to edit Master text styles</a:t>
            </a:r>
          </a:p>
        </p:txBody>
      </p:sp>
      <p:sp>
        <p:nvSpPr>
          <p:cNvPr id="5" name="Text Placeholder 8">
            <a:extLst>
              <a:ext uri="{FF2B5EF4-FFF2-40B4-BE49-F238E27FC236}">
                <a16:creationId xmlns:a16="http://schemas.microsoft.com/office/drawing/2014/main" id="{08822CA7-F31C-E1EC-01A7-F09E797ACFCE}"/>
              </a:ext>
            </a:extLst>
          </p:cNvPr>
          <p:cNvSpPr>
            <a:spLocks noGrp="1"/>
          </p:cNvSpPr>
          <p:nvPr>
            <p:ph type="body" sz="quarter" idx="14"/>
          </p:nvPr>
        </p:nvSpPr>
        <p:spPr>
          <a:xfrm>
            <a:off x="4422000" y="2700000"/>
            <a:ext cx="3348000" cy="2492667"/>
          </a:xfrm>
          <a:prstGeom prst="rect">
            <a:avLst/>
          </a:prstGeom>
        </p:spPr>
        <p:txBody>
          <a:bodyPr>
            <a:noAutofit/>
          </a:bodyPr>
          <a:lstStyle>
            <a:lvl1pPr marL="0" indent="0">
              <a:buNone/>
              <a:defRPr sz="1400"/>
            </a:lvl1pPr>
          </a:lstStyle>
          <a:p>
            <a:pPr lvl="0"/>
            <a:r>
              <a:rPr lang="en-US"/>
              <a:t>Click to edit Master text styles</a:t>
            </a:r>
          </a:p>
        </p:txBody>
      </p:sp>
      <p:sp>
        <p:nvSpPr>
          <p:cNvPr id="6" name="Picture Placeholder 3">
            <a:extLst>
              <a:ext uri="{FF2B5EF4-FFF2-40B4-BE49-F238E27FC236}">
                <a16:creationId xmlns:a16="http://schemas.microsoft.com/office/drawing/2014/main" id="{A3B6E3E1-8294-B016-8C7B-A787BB78E761}"/>
              </a:ext>
            </a:extLst>
          </p:cNvPr>
          <p:cNvSpPr>
            <a:spLocks noGrp="1"/>
          </p:cNvSpPr>
          <p:nvPr>
            <p:ph type="pic" sz="quarter" idx="15"/>
          </p:nvPr>
        </p:nvSpPr>
        <p:spPr>
          <a:xfrm>
            <a:off x="8328025" y="522000"/>
            <a:ext cx="3863975" cy="6141189"/>
          </a:xfrm>
          <a:prstGeom prst="rect">
            <a:avLst/>
          </a:prstGeom>
        </p:spPr>
        <p:txBody>
          <a:bodyPr/>
          <a:lstStyle/>
          <a:p>
            <a:endParaRPr lang="en-GB"/>
          </a:p>
        </p:txBody>
      </p:sp>
      <p:sp>
        <p:nvSpPr>
          <p:cNvPr id="7" name="Rectangle 6">
            <a:extLst>
              <a:ext uri="{FF2B5EF4-FFF2-40B4-BE49-F238E27FC236}">
                <a16:creationId xmlns:a16="http://schemas.microsoft.com/office/drawing/2014/main" id="{853F59ED-1183-27E2-2534-40888C441EC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932206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4195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4063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759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2803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36833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QA_Layout5">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1F750EB8-8B5E-27BB-F5B5-15E38895D8B5}"/>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573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7203470"/>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721816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QA_DivPurple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91640951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723890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838999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346664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QA_Layout1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435A27F0-3839-A7D0-7F6D-1A6BC3598A8A}"/>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974856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6013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29522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8008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62732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55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QA_Layout2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153-C630-463E-198B-D505C376C11B}"/>
              </a:ext>
            </a:extLst>
          </p:cNvPr>
          <p:cNvSpPr>
            <a:spLocks noGrp="1"/>
          </p:cNvSpPr>
          <p:nvPr>
            <p:ph type="title"/>
          </p:nvPr>
        </p:nvSpPr>
        <p:spPr>
          <a:xfrm>
            <a:off x="515937" y="972000"/>
            <a:ext cx="11160125" cy="720000"/>
          </a:xfrm>
          <a:prstGeom prst="rect">
            <a:avLst/>
          </a:prstGeom>
        </p:spPr>
        <p:txBody>
          <a:bodyPr anchor="t">
            <a:noAutofit/>
          </a:bodyPr>
          <a:lstStyle/>
          <a:p>
            <a:r>
              <a:rPr lang="en-US"/>
              <a:t>Click to edit Master title style</a:t>
            </a:r>
            <a:endParaRPr lang="en-GB"/>
          </a:p>
        </p:txBody>
      </p:sp>
      <p:sp>
        <p:nvSpPr>
          <p:cNvPr id="7" name="Text Placeholder 6">
            <a:extLst>
              <a:ext uri="{FF2B5EF4-FFF2-40B4-BE49-F238E27FC236}">
                <a16:creationId xmlns:a16="http://schemas.microsoft.com/office/drawing/2014/main" id="{6F89889C-9901-0E0D-F464-36DFF409D3DC}"/>
              </a:ext>
            </a:extLst>
          </p:cNvPr>
          <p:cNvSpPr>
            <a:spLocks noGrp="1"/>
          </p:cNvSpPr>
          <p:nvPr>
            <p:ph type="body" sz="quarter" idx="13"/>
          </p:nvPr>
        </p:nvSpPr>
        <p:spPr>
          <a:xfrm>
            <a:off x="515937"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9" name="Text Placeholder 8">
            <a:extLst>
              <a:ext uri="{FF2B5EF4-FFF2-40B4-BE49-F238E27FC236}">
                <a16:creationId xmlns:a16="http://schemas.microsoft.com/office/drawing/2014/main" id="{CCCFCD17-96DB-0D59-36B4-CE8615F870FD}"/>
              </a:ext>
            </a:extLst>
          </p:cNvPr>
          <p:cNvSpPr>
            <a:spLocks noGrp="1"/>
          </p:cNvSpPr>
          <p:nvPr>
            <p:ph type="body" sz="quarter" idx="14"/>
          </p:nvPr>
        </p:nvSpPr>
        <p:spPr>
          <a:xfrm>
            <a:off x="4421999"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11" name="Text Placeholder 10">
            <a:extLst>
              <a:ext uri="{FF2B5EF4-FFF2-40B4-BE49-F238E27FC236}">
                <a16:creationId xmlns:a16="http://schemas.microsoft.com/office/drawing/2014/main" id="{9E710287-B48B-A4EA-C5C2-D14E30F60EAE}"/>
              </a:ext>
            </a:extLst>
          </p:cNvPr>
          <p:cNvSpPr>
            <a:spLocks noGrp="1"/>
          </p:cNvSpPr>
          <p:nvPr>
            <p:ph type="body" sz="quarter" idx="15"/>
          </p:nvPr>
        </p:nvSpPr>
        <p:spPr>
          <a:xfrm>
            <a:off x="8328024" y="2340000"/>
            <a:ext cx="3348000" cy="3968725"/>
          </a:xfrm>
          <a:prstGeom prst="rect">
            <a:avLst/>
          </a:prstGeom>
        </p:spPr>
        <p:txBody>
          <a:bodyPr>
            <a:noAutofit/>
          </a:bodyPr>
          <a:lstStyle>
            <a:lvl1pPr marL="0" indent="0">
              <a:buNone/>
              <a:defRPr sz="1400"/>
            </a:lvl1pPr>
          </a:lstStyle>
          <a:p>
            <a:pPr lvl="0"/>
            <a:r>
              <a:rPr lang="en-US"/>
              <a:t>Click to edit Master text styles</a:t>
            </a:r>
          </a:p>
        </p:txBody>
      </p:sp>
      <p:sp>
        <p:nvSpPr>
          <p:cNvPr id="3" name="Rectangle 2">
            <a:extLst>
              <a:ext uri="{FF2B5EF4-FFF2-40B4-BE49-F238E27FC236}">
                <a16:creationId xmlns:a16="http://schemas.microsoft.com/office/drawing/2014/main" id="{D5EF6CC7-FA3F-3DFD-A437-79967F3D566E}"/>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43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QA_DivRed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254304885"/>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1995007"/>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749704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498028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4418192"/>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6302895"/>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QA_Layout3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972000"/>
            <a:ext cx="11160125"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800000"/>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8">
            <a:extLst>
              <a:ext uri="{FF2B5EF4-FFF2-40B4-BE49-F238E27FC236}">
                <a16:creationId xmlns:a16="http://schemas.microsoft.com/office/drawing/2014/main" id="{455068E8-9BCA-EBED-805D-2D484452399E}"/>
              </a:ext>
            </a:extLst>
          </p:cNvPr>
          <p:cNvSpPr>
            <a:spLocks noGrp="1"/>
          </p:cNvSpPr>
          <p:nvPr>
            <p:ph type="body" sz="quarter" idx="11"/>
          </p:nvPr>
        </p:nvSpPr>
        <p:spPr>
          <a:xfrm>
            <a:off x="3392684"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8">
            <a:extLst>
              <a:ext uri="{FF2B5EF4-FFF2-40B4-BE49-F238E27FC236}">
                <a16:creationId xmlns:a16="http://schemas.microsoft.com/office/drawing/2014/main" id="{77F7E130-A4BD-FAC6-408D-93D795929E5E}"/>
              </a:ext>
            </a:extLst>
          </p:cNvPr>
          <p:cNvSpPr>
            <a:spLocks noGrp="1"/>
          </p:cNvSpPr>
          <p:nvPr>
            <p:ph type="body" sz="quarter" idx="12"/>
          </p:nvPr>
        </p:nvSpPr>
        <p:spPr>
          <a:xfrm>
            <a:off x="6269430"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8">
            <a:extLst>
              <a:ext uri="{FF2B5EF4-FFF2-40B4-BE49-F238E27FC236}">
                <a16:creationId xmlns:a16="http://schemas.microsoft.com/office/drawing/2014/main" id="{A43F7F7C-D774-C672-538A-5AD8FC8E298B}"/>
              </a:ext>
            </a:extLst>
          </p:cNvPr>
          <p:cNvSpPr>
            <a:spLocks noGrp="1"/>
          </p:cNvSpPr>
          <p:nvPr>
            <p:ph type="body" sz="quarter" idx="13"/>
          </p:nvPr>
        </p:nvSpPr>
        <p:spPr>
          <a:xfrm>
            <a:off x="9146176" y="2520000"/>
            <a:ext cx="2520000" cy="378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7F38D859-6778-A2A9-E361-E2C96AD56230}"/>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5828354"/>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88295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1894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700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89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QA_DivGreen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57221340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14312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QA_Layout5_NoSymb">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71A99-398C-22FD-2BEF-6BB91DC23B26}"/>
              </a:ext>
            </a:extLst>
          </p:cNvPr>
          <p:cNvSpPr>
            <a:spLocks noGrp="1"/>
          </p:cNvSpPr>
          <p:nvPr>
            <p:ph type="body" sz="quarter" idx="10"/>
          </p:nvPr>
        </p:nvSpPr>
        <p:spPr>
          <a:xfrm>
            <a:off x="514350" y="1979999"/>
            <a:ext cx="11161713" cy="4328725"/>
          </a:xfrm>
          <a:prstGeom prst="rect">
            <a:avLst/>
          </a:prstGeom>
        </p:spPr>
        <p:txBody>
          <a:bodyPr/>
          <a:lstStyle>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0339C9C4-0A99-7B6F-643F-06022C89EDA3}"/>
              </a:ext>
            </a:extLst>
          </p:cNvPr>
          <p:cNvSpPr>
            <a:spLocks noGrp="1"/>
          </p:cNvSpPr>
          <p:nvPr>
            <p:ph type="title"/>
          </p:nvPr>
        </p:nvSpPr>
        <p:spPr>
          <a:xfrm>
            <a:off x="514799" y="972000"/>
            <a:ext cx="11161263" cy="720000"/>
          </a:xfrm>
          <a:prstGeom prst="rect">
            <a:avLst/>
          </a:prstGeom>
        </p:spPr>
        <p:txBody>
          <a:bodyPr anchor="t"/>
          <a:lstStyle/>
          <a:p>
            <a:r>
              <a:rPr lang="en-US"/>
              <a:t>Click to edit Master title style</a:t>
            </a:r>
            <a:endParaRPr lang="en-GB"/>
          </a:p>
        </p:txBody>
      </p:sp>
      <p:sp>
        <p:nvSpPr>
          <p:cNvPr id="3" name="Rectangle 2">
            <a:extLst>
              <a:ext uri="{FF2B5EF4-FFF2-40B4-BE49-F238E27FC236}">
                <a16:creationId xmlns:a16="http://schemas.microsoft.com/office/drawing/2014/main" id="{7D72711D-C1D3-A4A4-66F7-B70A1F3906BE}"/>
              </a:ext>
            </a:extLst>
          </p:cNvPr>
          <p:cNvSpPr/>
          <p:nvPr userDrawn="1"/>
        </p:nvSpPr>
        <p:spPr>
          <a:xfrm>
            <a:off x="0" y="6663189"/>
            <a:ext cx="12192000" cy="1948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62745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9059419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70404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9134280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91227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3451082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QA_DivYellowOut">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8" y="2883158"/>
            <a:ext cx="7272337" cy="1166327"/>
          </a:xfrm>
          <a:prstGeom prst="rect">
            <a:avLst/>
          </a:prstGeom>
          <a:ln>
            <a:noFill/>
          </a:ln>
        </p:spPr>
        <p:txBody>
          <a:bodyPr lIns="0" rIns="0" anchor="ctr"/>
          <a:lstStyle>
            <a:lvl1pPr algn="l">
              <a:defRPr sz="36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8" y="4460033"/>
            <a:ext cx="7272336" cy="1885205"/>
          </a:xfrm>
          <a:prstGeom prst="rect">
            <a:avLst/>
          </a:prstGeom>
          <a:ln>
            <a:noFill/>
          </a:ln>
        </p:spPr>
        <p:txBody>
          <a:bodyPr lIns="0" rIns="0" anchor="t"/>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960310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1940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A_Layout1">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55A-1A49-ADBE-89C8-65ECAFD2AAB3}"/>
              </a:ext>
            </a:extLst>
          </p:cNvPr>
          <p:cNvSpPr>
            <a:spLocks noGrp="1"/>
          </p:cNvSpPr>
          <p:nvPr>
            <p:ph type="ctrTitle"/>
          </p:nvPr>
        </p:nvSpPr>
        <p:spPr>
          <a:xfrm>
            <a:off x="515939" y="972000"/>
            <a:ext cx="11160122" cy="720000"/>
          </a:xfrm>
          <a:prstGeom prst="rect">
            <a:avLst/>
          </a:prstGeom>
          <a:ln>
            <a:noFill/>
          </a:ln>
        </p:spPr>
        <p:txBody>
          <a:bodyPr anchor="t">
            <a:noAutofit/>
          </a:bodyPr>
          <a:lstStyle>
            <a:lvl1pPr algn="l">
              <a:defRPr sz="3600">
                <a:solidFill>
                  <a:schemeClr val="tx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994AF8D4-DACD-9AF9-364C-02C474BC62A5}"/>
              </a:ext>
            </a:extLst>
          </p:cNvPr>
          <p:cNvSpPr>
            <a:spLocks noGrp="1"/>
          </p:cNvSpPr>
          <p:nvPr>
            <p:ph type="subTitle" idx="1"/>
          </p:nvPr>
        </p:nvSpPr>
        <p:spPr>
          <a:xfrm>
            <a:off x="515937" y="1799186"/>
            <a:ext cx="11160123" cy="358296"/>
          </a:xfrm>
          <a:prstGeom prst="rect">
            <a:avLst/>
          </a:prstGeom>
          <a:ln>
            <a:noFill/>
          </a:ln>
        </p:spPr>
        <p:txBody>
          <a:bodyPr anchor="t">
            <a:noAutofit/>
          </a:bodyPr>
          <a:lstStyle>
            <a:lvl1pPr marL="0" indent="0" algn="l">
              <a:buNone/>
              <a:defRPr sz="2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92EFEF58-42AF-670A-ABB0-E36C90B7E173}"/>
              </a:ext>
            </a:extLst>
          </p:cNvPr>
          <p:cNvSpPr>
            <a:spLocks noGrp="1"/>
          </p:cNvSpPr>
          <p:nvPr>
            <p:ph type="body" sz="quarter" idx="10"/>
          </p:nvPr>
        </p:nvSpPr>
        <p:spPr>
          <a:xfrm>
            <a:off x="515938" y="2879999"/>
            <a:ext cx="3348037" cy="3428725"/>
          </a:xfrm>
          <a:prstGeom prst="rect">
            <a:avLst/>
          </a:prstGeo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ext Placeholder 10">
            <a:extLst>
              <a:ext uri="{FF2B5EF4-FFF2-40B4-BE49-F238E27FC236}">
                <a16:creationId xmlns:a16="http://schemas.microsoft.com/office/drawing/2014/main" id="{BA62B451-9077-73D8-F2D3-9A668C4D3685}"/>
              </a:ext>
            </a:extLst>
          </p:cNvPr>
          <p:cNvSpPr>
            <a:spLocks noGrp="1"/>
          </p:cNvSpPr>
          <p:nvPr>
            <p:ph type="body" sz="quarter" idx="11"/>
          </p:nvPr>
        </p:nvSpPr>
        <p:spPr>
          <a:xfrm>
            <a:off x="4403725" y="2879999"/>
            <a:ext cx="7272338" cy="3428725"/>
          </a:xfrm>
          <a:prstGeom prst="rect">
            <a:avLst/>
          </a:prstGeom>
        </p:spPr>
        <p:txBody>
          <a:bodyPr>
            <a:noAutofit/>
          </a:bodyPr>
          <a:lstStyle>
            <a:lvl1pPr>
              <a:defRPr sz="1400"/>
            </a:lvl1pPr>
          </a:lstStyle>
          <a:p>
            <a:pPr lvl="0"/>
            <a:r>
              <a:rPr lang="en-US"/>
              <a:t>Click to edit Master text styles</a:t>
            </a:r>
          </a:p>
        </p:txBody>
      </p:sp>
      <p:sp>
        <p:nvSpPr>
          <p:cNvPr id="4" name="Rectangle 3">
            <a:extLst>
              <a:ext uri="{FF2B5EF4-FFF2-40B4-BE49-F238E27FC236}">
                <a16:creationId xmlns:a16="http://schemas.microsoft.com/office/drawing/2014/main" id="{FC0BA25C-539F-AC13-A09B-C239D82ECDFA}"/>
              </a:ext>
            </a:extLst>
          </p:cNvPr>
          <p:cNvSpPr/>
          <p:nvPr userDrawn="1"/>
        </p:nvSpPr>
        <p:spPr>
          <a:xfrm>
            <a:off x="0" y="6663189"/>
            <a:ext cx="12192000" cy="1948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61844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 id="2147483939" r:id="rId31"/>
    <p:sldLayoutId id="2147483940" r:id="rId32"/>
    <p:sldLayoutId id="2147483941" r:id="rId33"/>
    <p:sldLayoutId id="2147483942" r:id="rId34"/>
    <p:sldLayoutId id="2147483943" r:id="rId35"/>
    <p:sldLayoutId id="2147483944" r:id="rId36"/>
    <p:sldLayoutId id="2147483945" r:id="rId37"/>
    <p:sldLayoutId id="2147483946" r:id="rId38"/>
    <p:sldLayoutId id="2147483947" r:id="rId39"/>
    <p:sldLayoutId id="2147483948" r:id="rId40"/>
    <p:sldLayoutId id="2147483949" r:id="rId41"/>
    <p:sldLayoutId id="2147483950" r:id="rId42"/>
    <p:sldLayoutId id="2147483951" r:id="rId43"/>
    <p:sldLayoutId id="2147483952" r:id="rId44"/>
    <p:sldLayoutId id="2147483953" r:id="rId45"/>
    <p:sldLayoutId id="2147483954" r:id="rId46"/>
    <p:sldLayoutId id="2147483955" r:id="rId47"/>
    <p:sldLayoutId id="2147483956" r:id="rId48"/>
    <p:sldLayoutId id="2147483957" r:id="rId49"/>
    <p:sldLayoutId id="2147483958" r:id="rId50"/>
    <p:sldLayoutId id="2147483959" r:id="rId51"/>
    <p:sldLayoutId id="2147483960" r:id="rId52"/>
    <p:sldLayoutId id="2147483961" r:id="rId53"/>
    <p:sldLayoutId id="2147483962" r:id="rId54"/>
    <p:sldLayoutId id="2147483963" r:id="rId55"/>
    <p:sldLayoutId id="2147483964" r:id="rId56"/>
    <p:sldLayoutId id="2147483965" r:id="rId57"/>
    <p:sldLayoutId id="2147483966" r:id="rId58"/>
    <p:sldLayoutId id="2147483967" r:id="rId59"/>
    <p:sldLayoutId id="2147483968" r:id="rId60"/>
    <p:sldLayoutId id="2147483969" r:id="rId61"/>
    <p:sldLayoutId id="2147483970" r:id="rId62"/>
    <p:sldLayoutId id="2147483971" r:id="rId63"/>
    <p:sldLayoutId id="2147483972" r:id="rId64"/>
    <p:sldLayoutId id="2147483973" r:id="rId65"/>
    <p:sldLayoutId id="2147483974" r:id="rId6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6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6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6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6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548028"/>
            <a:ext cx="11160000" cy="720000"/>
          </a:xfrm>
        </p:spPr>
        <p:txBody>
          <a:bodyPr>
            <a:noAutofit/>
          </a:bodyPr>
          <a:lstStyle/>
          <a:p>
            <a:pPr>
              <a:lnSpc>
                <a:spcPct val="110000"/>
              </a:lnSpc>
            </a:pPr>
            <a:r>
              <a:rPr lang="en-US" sz="4800" b="1" dirty="0"/>
              <a:t>HANDS-ON WITH REACT</a:t>
            </a:r>
            <a:endParaRPr lang="en-US" sz="48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4163ADA2-9123-134B-1674-26F51DE504DD}"/>
              </a:ext>
            </a:extLst>
          </p:cNvPr>
          <p:cNvSpPr>
            <a:spLocks noGrp="1"/>
          </p:cNvSpPr>
          <p:nvPr>
            <p:ph type="subTitle" idx="1"/>
          </p:nvPr>
        </p:nvSpPr>
        <p:spPr/>
        <p:txBody>
          <a:bodyPr/>
          <a:lstStyle/>
          <a:p>
            <a:r>
              <a:rPr lang="en-GB" dirty="0"/>
              <a:t>Using External Data</a:t>
            </a: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5938" y="3589973"/>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5420-60AB-B6CA-1927-2F8CF9671201}"/>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377255" y="1692000"/>
            <a:ext cx="10498009" cy="5899150"/>
          </a:xfrm>
        </p:spPr>
        <p:txBody>
          <a:bodyPr/>
          <a:lstStyle/>
          <a:p>
            <a:r>
              <a:rPr lang="en-GB" dirty="0"/>
              <a:t>We can create some State and a form to allow the user to input the Data</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10</a:t>
            </a:fld>
            <a:endParaRPr lang="en-GB" dirty="0"/>
          </a:p>
        </p:txBody>
      </p:sp>
      <p:pic>
        <p:nvPicPr>
          <p:cNvPr id="7" name="Picture 6">
            <a:extLst>
              <a:ext uri="{FF2B5EF4-FFF2-40B4-BE49-F238E27FC236}">
                <a16:creationId xmlns:a16="http://schemas.microsoft.com/office/drawing/2014/main" id="{AE860BD8-145F-213F-E40D-448A9E3643A9}"/>
              </a:ext>
            </a:extLst>
          </p:cNvPr>
          <p:cNvPicPr>
            <a:picLocks noChangeAspect="1"/>
          </p:cNvPicPr>
          <p:nvPr/>
        </p:nvPicPr>
        <p:blipFill>
          <a:blip r:embed="rId3"/>
          <a:stretch>
            <a:fillRect/>
          </a:stretch>
        </p:blipFill>
        <p:spPr>
          <a:xfrm>
            <a:off x="6712046" y="2164035"/>
            <a:ext cx="3602385" cy="4456841"/>
          </a:xfrm>
          <a:prstGeom prst="rect">
            <a:avLst/>
          </a:prstGeom>
        </p:spPr>
      </p:pic>
      <p:pic>
        <p:nvPicPr>
          <p:cNvPr id="10" name="Picture 9">
            <a:extLst>
              <a:ext uri="{FF2B5EF4-FFF2-40B4-BE49-F238E27FC236}">
                <a16:creationId xmlns:a16="http://schemas.microsoft.com/office/drawing/2014/main" id="{CEF78DA7-C268-33A9-CC2C-8C636414ADDE}"/>
              </a:ext>
            </a:extLst>
          </p:cNvPr>
          <p:cNvPicPr>
            <a:picLocks noChangeAspect="1"/>
          </p:cNvPicPr>
          <p:nvPr/>
        </p:nvPicPr>
        <p:blipFill>
          <a:blip r:embed="rId4"/>
          <a:stretch>
            <a:fillRect/>
          </a:stretch>
        </p:blipFill>
        <p:spPr>
          <a:xfrm>
            <a:off x="1148884" y="2554641"/>
            <a:ext cx="4477375" cy="1228896"/>
          </a:xfrm>
          <a:prstGeom prst="rect">
            <a:avLst/>
          </a:prstGeom>
        </p:spPr>
      </p:pic>
    </p:spTree>
    <p:extLst>
      <p:ext uri="{BB962C8B-B14F-4D97-AF65-F5344CB8AC3E}">
        <p14:creationId xmlns:p14="http://schemas.microsoft.com/office/powerpoint/2010/main" val="13734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EA90-2BA3-1C35-D1CB-B3BBB87197F1}"/>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26864" y="1692000"/>
            <a:ext cx="10689776" cy="3419024"/>
          </a:xfrm>
        </p:spPr>
        <p:txBody>
          <a:bodyPr/>
          <a:lstStyle/>
          <a:p>
            <a:r>
              <a:rPr lang="en-GB" dirty="0"/>
              <a:t>Finally, we can use the JSON server to POST the form data to the </a:t>
            </a:r>
            <a:r>
              <a:rPr lang="en-GB" dirty="0" err="1"/>
              <a:t>json</a:t>
            </a:r>
            <a:r>
              <a:rPr lang="en-GB" dirty="0"/>
              <a:t> file. You can watch it update when you click the submit button </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11</a:t>
            </a:fld>
            <a:endParaRPr lang="en-GB" dirty="0"/>
          </a:p>
        </p:txBody>
      </p:sp>
      <p:pic>
        <p:nvPicPr>
          <p:cNvPr id="7" name="Picture 6">
            <a:extLst>
              <a:ext uri="{FF2B5EF4-FFF2-40B4-BE49-F238E27FC236}">
                <a16:creationId xmlns:a16="http://schemas.microsoft.com/office/drawing/2014/main" id="{B0E0BD02-2F58-F853-F604-1E16068BC206}"/>
              </a:ext>
            </a:extLst>
          </p:cNvPr>
          <p:cNvPicPr>
            <a:picLocks noChangeAspect="1"/>
          </p:cNvPicPr>
          <p:nvPr/>
        </p:nvPicPr>
        <p:blipFill>
          <a:blip r:embed="rId3"/>
          <a:stretch>
            <a:fillRect/>
          </a:stretch>
        </p:blipFill>
        <p:spPr>
          <a:xfrm>
            <a:off x="3069196" y="2537921"/>
            <a:ext cx="6916052" cy="3741094"/>
          </a:xfrm>
          <a:prstGeom prst="rect">
            <a:avLst/>
          </a:prstGeom>
        </p:spPr>
      </p:pic>
    </p:spTree>
    <p:extLst>
      <p:ext uri="{BB962C8B-B14F-4D97-AF65-F5344CB8AC3E}">
        <p14:creationId xmlns:p14="http://schemas.microsoft.com/office/powerpoint/2010/main" val="44256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Editing </a:t>
            </a:r>
            <a:r>
              <a:rPr lang="en-GB" b="1" dirty="0" err="1"/>
              <a:t>Json</a:t>
            </a:r>
            <a:r>
              <a:rPr lang="en-GB" b="1" dirty="0"/>
              <a:t> data with react</a:t>
            </a:r>
            <a:endParaRPr lang="en-GB" dirty="0"/>
          </a:p>
        </p:txBody>
      </p:sp>
      <p:sp>
        <p:nvSpPr>
          <p:cNvPr id="2" name="Title 1">
            <a:extLst>
              <a:ext uri="{FF2B5EF4-FFF2-40B4-BE49-F238E27FC236}">
                <a16:creationId xmlns:a16="http://schemas.microsoft.com/office/drawing/2014/main" id="{CF29A6F3-D78A-B9F5-8BC8-DE6B95F937A4}"/>
              </a:ext>
            </a:extLst>
          </p:cNvPr>
          <p:cNvSpPr>
            <a:spLocks noGrp="1"/>
          </p:cNvSpPr>
          <p:nvPr>
            <p:ph type="title"/>
          </p:nvPr>
        </p:nvSpPr>
        <p:spPr/>
        <p:txBody>
          <a:bodyPr/>
          <a:lstStyle/>
          <a:p>
            <a:r>
              <a:rPr lang="en-GB" dirty="0" err="1"/>
              <a:t>QuickLab</a:t>
            </a:r>
            <a:r>
              <a:rPr lang="en-GB" dirty="0"/>
              <a:t> 12</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12</a:t>
            </a:fld>
            <a:endParaRPr lang="en-GB" dirty="0"/>
          </a:p>
        </p:txBody>
      </p:sp>
    </p:spTree>
    <p:extLst>
      <p:ext uri="{BB962C8B-B14F-4D97-AF65-F5344CB8AC3E}">
        <p14:creationId xmlns:p14="http://schemas.microsoft.com/office/powerpoint/2010/main" val="309860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E23-7E70-0419-D809-7F7755E4142D}"/>
              </a:ext>
            </a:extLst>
          </p:cNvPr>
          <p:cNvSpPr>
            <a:spLocks noGrp="1"/>
          </p:cNvSpPr>
          <p:nvPr>
            <p:ph type="title"/>
          </p:nvPr>
        </p:nvSpPr>
        <p:spPr/>
        <p:txBody>
          <a:bodyPr/>
          <a:lstStyle/>
          <a:p>
            <a:r>
              <a:rPr lang="en-GB" dirty="0"/>
              <a:t>CAVEATS</a:t>
            </a:r>
            <a:br>
              <a:rPr lang="en-GB" dirty="0"/>
            </a:br>
            <a:endParaRPr lang="en-GB" b="1"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14799" y="1594464"/>
            <a:ext cx="11677201" cy="6165850"/>
          </a:xfrm>
        </p:spPr>
        <p:txBody>
          <a:bodyPr/>
          <a:lstStyle/>
          <a:p>
            <a:r>
              <a:rPr lang="en-GB" dirty="0"/>
              <a:t>We just saw </a:t>
            </a:r>
            <a:r>
              <a:rPr lang="en-GB" b="1" dirty="0"/>
              <a:t>data fetching inside a component </a:t>
            </a:r>
            <a:r>
              <a:rPr lang="en-GB" dirty="0"/>
              <a:t>with the </a:t>
            </a:r>
            <a:r>
              <a:rPr lang="en-GB" dirty="0" err="1"/>
              <a:t>useEffect</a:t>
            </a:r>
            <a:r>
              <a:rPr lang="en-GB" dirty="0"/>
              <a:t> hook. </a:t>
            </a:r>
          </a:p>
          <a:p>
            <a:endParaRPr lang="en-GB" dirty="0"/>
          </a:p>
          <a:p>
            <a:r>
              <a:rPr lang="en-GB" dirty="0"/>
              <a:t>Although our solution works, and is fine for very simple cases, in an application that is any more complex, this manual way of working has flaws.</a:t>
            </a:r>
          </a:p>
          <a:p>
            <a:endParaRPr lang="en-GB" dirty="0"/>
          </a:p>
          <a:p>
            <a:r>
              <a:rPr lang="en-GB" dirty="0"/>
              <a:t>Applications that use external data will generally need to</a:t>
            </a:r>
          </a:p>
          <a:p>
            <a:pPr marL="522900" lvl="1" indent="-342900"/>
            <a:r>
              <a:rPr lang="en-GB" dirty="0"/>
              <a:t>Cache data (tricky)</a:t>
            </a:r>
          </a:p>
          <a:p>
            <a:pPr marL="522900" lvl="1" indent="-342900"/>
            <a:r>
              <a:rPr lang="en-GB" dirty="0"/>
              <a:t>Track loading states</a:t>
            </a:r>
          </a:p>
          <a:p>
            <a:pPr marL="522900" lvl="1" indent="-342900"/>
            <a:r>
              <a:rPr lang="en-GB" dirty="0"/>
              <a:t>Avoid duplicate requests</a:t>
            </a:r>
          </a:p>
          <a:p>
            <a:pPr marL="522900" lvl="1" indent="-342900"/>
            <a:r>
              <a:rPr lang="en-GB" dirty="0"/>
              <a:t>Handle errors</a:t>
            </a:r>
          </a:p>
          <a:p>
            <a:pPr marL="342900" indent="-342900">
              <a:buFont typeface="Arial" panose="020B0604020202020204" pitchFamily="34" charset="0"/>
              <a:buChar char="•"/>
            </a:pPr>
            <a:endParaRPr lang="en-GB" dirty="0"/>
          </a:p>
          <a:p>
            <a:r>
              <a:rPr lang="en-GB" dirty="0"/>
              <a:t>If you tried to implement all of this yourself, you’d be reinventing the wheel. These problems have already been solved by third-party libraries (e.g., react-query).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13</a:t>
            </a:fld>
            <a:endParaRPr lang="en-GB" dirty="0"/>
          </a:p>
        </p:txBody>
      </p:sp>
    </p:spTree>
    <p:extLst>
      <p:ext uri="{BB962C8B-B14F-4D97-AF65-F5344CB8AC3E}">
        <p14:creationId xmlns:p14="http://schemas.microsoft.com/office/powerpoint/2010/main" val="135423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a:p>
            <a:pPr marL="342900" indent="-342900">
              <a:buFont typeface="Arial" panose="020B0604020202020204" pitchFamily="34" charset="0"/>
              <a:buChar char="•"/>
            </a:pPr>
            <a:r>
              <a:rPr lang="en-GB" dirty="0"/>
              <a:t>Challenge 3</a:t>
            </a:r>
          </a:p>
        </p:txBody>
      </p:sp>
      <p:sp>
        <p:nvSpPr>
          <p:cNvPr id="2" name="Title 1">
            <a:extLst>
              <a:ext uri="{FF2B5EF4-FFF2-40B4-BE49-F238E27FC236}">
                <a16:creationId xmlns:a16="http://schemas.microsoft.com/office/drawing/2014/main" id="{CF29A6F3-D78A-B9F5-8BC8-DE6B95F937A4}"/>
              </a:ext>
            </a:extLst>
          </p:cNvPr>
          <p:cNvSpPr>
            <a:spLocks noGrp="1"/>
          </p:cNvSpPr>
          <p:nvPr>
            <p:ph type="title"/>
          </p:nvPr>
        </p:nvSpPr>
        <p:spPr/>
        <p:txBody>
          <a:bodyPr/>
          <a:lstStyle/>
          <a:p>
            <a:r>
              <a:rPr lang="en-GB" dirty="0"/>
              <a:t>HANDS-ON PROJECT</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val="329304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F698-795F-EC65-AD22-9D67F2F4869E}"/>
              </a:ext>
            </a:extLst>
          </p:cNvPr>
          <p:cNvSpPr>
            <a:spLocks noGrp="1"/>
          </p:cNvSpPr>
          <p:nvPr>
            <p:ph type="title"/>
          </p:nvPr>
        </p:nvSpPr>
        <p:spPr/>
        <p:txBody>
          <a:bodyPr/>
          <a:lstStyle/>
          <a:p>
            <a:r>
              <a:rPr lang="en-GB" dirty="0"/>
              <a:t>Using external data</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1011809" y="1728576"/>
            <a:ext cx="9729343" cy="3579982"/>
          </a:xfrm>
        </p:spPr>
        <p:txBody>
          <a:bodyPr/>
          <a:lstStyle/>
          <a:p>
            <a:r>
              <a:rPr lang="en-GB" dirty="0"/>
              <a:t>Sometimes your application will </a:t>
            </a:r>
            <a:r>
              <a:rPr lang="en-GB" b="1" dirty="0"/>
              <a:t>rely on external data </a:t>
            </a:r>
            <a:r>
              <a:rPr lang="en-GB" dirty="0"/>
              <a:t>– for example, you might need to use the result of an API call.</a:t>
            </a:r>
          </a:p>
          <a:p>
            <a:endParaRPr lang="en-GB" dirty="0"/>
          </a:p>
          <a:p>
            <a:r>
              <a:rPr lang="en-GB" dirty="0"/>
              <a:t>Let’s look at how to achieve this in React.</a:t>
            </a:r>
          </a:p>
          <a:p>
            <a:endParaRPr lang="en-GB" dirty="0"/>
          </a:p>
          <a:p>
            <a:r>
              <a:rPr lang="en-GB" dirty="0"/>
              <a:t>This will be a very simplified version of a challenge later in the section, but this will introduce you to the fetch API in react</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127282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8887-CB37-1651-88C1-1A6311BD71E6}"/>
              </a:ext>
            </a:extLst>
          </p:cNvPr>
          <p:cNvSpPr>
            <a:spLocks noGrp="1"/>
          </p:cNvSpPr>
          <p:nvPr>
            <p:ph type="title"/>
          </p:nvPr>
        </p:nvSpPr>
        <p:spPr/>
        <p:txBody>
          <a:bodyPr/>
          <a:lstStyle/>
          <a:p>
            <a:r>
              <a:rPr lang="en-GB" dirty="0"/>
              <a:t>Using external data</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377255" y="1692000"/>
            <a:ext cx="10742243" cy="5899150"/>
          </a:xfrm>
        </p:spPr>
        <p:txBody>
          <a:bodyPr/>
          <a:lstStyle/>
          <a:p>
            <a:r>
              <a:rPr lang="en-GB" dirty="0"/>
              <a:t>In this example, we will create some State and mock up fetching data to update that state. This example will be a simple image that we will pull from the internet</a:t>
            </a:r>
          </a:p>
          <a:p>
            <a:endParaRPr lang="en-GB" dirty="0"/>
          </a:p>
          <a:p>
            <a:r>
              <a:rPr lang="en-GB" dirty="0"/>
              <a:t>We set a </a:t>
            </a:r>
            <a:r>
              <a:rPr lang="en-GB" dirty="0" err="1"/>
              <a:t>const</a:t>
            </a:r>
            <a:r>
              <a:rPr lang="en-GB" dirty="0"/>
              <a:t> as a url:</a:t>
            </a:r>
          </a:p>
          <a:p>
            <a:endParaRPr lang="en-GB" dirty="0"/>
          </a:p>
          <a:p>
            <a:r>
              <a:rPr lang="en-GB" dirty="0"/>
              <a:t>We create empty State</a:t>
            </a:r>
          </a:p>
          <a:p>
            <a:endParaRPr lang="en-GB" dirty="0"/>
          </a:p>
          <a:p>
            <a:endParaRPr lang="en-GB" dirty="0"/>
          </a:p>
          <a:p>
            <a:r>
              <a:rPr lang="en-GB" dirty="0"/>
              <a:t>In the return, we set the image </a:t>
            </a:r>
            <a:r>
              <a:rPr lang="en-GB" dirty="0" err="1"/>
              <a:t>src</a:t>
            </a:r>
            <a:r>
              <a:rPr lang="en-GB" dirty="0"/>
              <a:t> to be the value of </a:t>
            </a:r>
            <a:r>
              <a:rPr lang="en-GB" dirty="0" err="1"/>
              <a:t>imageUrl</a:t>
            </a:r>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62CDD81E-DDB4-51A0-6E57-C539CFB80FA3}"/>
              </a:ext>
            </a:extLst>
          </p:cNvPr>
          <p:cNvPicPr>
            <a:picLocks noChangeAspect="1"/>
          </p:cNvPicPr>
          <p:nvPr/>
        </p:nvPicPr>
        <p:blipFill>
          <a:blip r:embed="rId2"/>
          <a:stretch>
            <a:fillRect/>
          </a:stretch>
        </p:blipFill>
        <p:spPr>
          <a:xfrm>
            <a:off x="3652874" y="2806254"/>
            <a:ext cx="5163271" cy="304843"/>
          </a:xfrm>
          <a:prstGeom prst="rect">
            <a:avLst/>
          </a:prstGeom>
        </p:spPr>
      </p:pic>
      <p:pic>
        <p:nvPicPr>
          <p:cNvPr id="8" name="Picture 7">
            <a:extLst>
              <a:ext uri="{FF2B5EF4-FFF2-40B4-BE49-F238E27FC236}">
                <a16:creationId xmlns:a16="http://schemas.microsoft.com/office/drawing/2014/main" id="{C82B96DF-5087-27AB-C5D5-EC6FE66AD892}"/>
              </a:ext>
            </a:extLst>
          </p:cNvPr>
          <p:cNvPicPr>
            <a:picLocks noChangeAspect="1"/>
          </p:cNvPicPr>
          <p:nvPr/>
        </p:nvPicPr>
        <p:blipFill>
          <a:blip r:embed="rId3"/>
          <a:stretch>
            <a:fillRect/>
          </a:stretch>
        </p:blipFill>
        <p:spPr>
          <a:xfrm>
            <a:off x="3827092" y="3368421"/>
            <a:ext cx="4401164" cy="704948"/>
          </a:xfrm>
          <a:prstGeom prst="rect">
            <a:avLst/>
          </a:prstGeom>
        </p:spPr>
      </p:pic>
      <p:pic>
        <p:nvPicPr>
          <p:cNvPr id="10" name="Picture 9">
            <a:extLst>
              <a:ext uri="{FF2B5EF4-FFF2-40B4-BE49-F238E27FC236}">
                <a16:creationId xmlns:a16="http://schemas.microsoft.com/office/drawing/2014/main" id="{F51B4E1B-BA8A-B4EF-80A7-43866357989C}"/>
              </a:ext>
            </a:extLst>
          </p:cNvPr>
          <p:cNvPicPr>
            <a:picLocks noChangeAspect="1"/>
          </p:cNvPicPr>
          <p:nvPr/>
        </p:nvPicPr>
        <p:blipFill>
          <a:blip r:embed="rId4"/>
          <a:stretch>
            <a:fillRect/>
          </a:stretch>
        </p:blipFill>
        <p:spPr>
          <a:xfrm>
            <a:off x="8407516" y="4641575"/>
            <a:ext cx="3407229" cy="1485752"/>
          </a:xfrm>
          <a:prstGeom prst="rect">
            <a:avLst/>
          </a:prstGeom>
        </p:spPr>
      </p:pic>
    </p:spTree>
    <p:extLst>
      <p:ext uri="{BB962C8B-B14F-4D97-AF65-F5344CB8AC3E}">
        <p14:creationId xmlns:p14="http://schemas.microsoft.com/office/powerpoint/2010/main" val="14368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524-D3E1-85AF-2CAF-60275948DEA5}"/>
              </a:ext>
            </a:extLst>
          </p:cNvPr>
          <p:cNvSpPr>
            <a:spLocks noGrp="1"/>
          </p:cNvSpPr>
          <p:nvPr>
            <p:ph type="title"/>
          </p:nvPr>
        </p:nvSpPr>
        <p:spPr/>
        <p:txBody>
          <a:bodyPr/>
          <a:lstStyle/>
          <a:p>
            <a:r>
              <a:rPr lang="en-GB" dirty="0"/>
              <a:t>Using external data</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4"/>
          </p:nvPr>
        </p:nvSpPr>
        <p:spPr>
          <a:xfrm>
            <a:off x="515936" y="1692000"/>
            <a:ext cx="10688511" cy="3608725"/>
          </a:xfrm>
        </p:spPr>
        <p:txBody>
          <a:bodyPr/>
          <a:lstStyle/>
          <a:p>
            <a:r>
              <a:rPr lang="en-GB" sz="2000" dirty="0"/>
              <a:t>All we need to do now is a </a:t>
            </a:r>
            <a:r>
              <a:rPr lang="en-GB" sz="2000" dirty="0" err="1"/>
              <a:t>useEffect</a:t>
            </a:r>
            <a:r>
              <a:rPr lang="en-GB" sz="2000" dirty="0"/>
              <a:t> and a promise (fetch) to drag down the image and display it.</a:t>
            </a:r>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Notice, this only runs once when the page is initially rendered.</a:t>
            </a:r>
          </a:p>
          <a:p>
            <a:endParaRPr lang="en-GB" sz="2000" dirty="0"/>
          </a:p>
          <a:p>
            <a:r>
              <a:rPr lang="en-GB" sz="2000" dirty="0"/>
              <a:t>This means, each time we refresh the page it collects the image again, which happens to be random</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91E0F90-6BFC-930C-4063-CCDAB5CA6150}"/>
              </a:ext>
            </a:extLst>
          </p:cNvPr>
          <p:cNvPicPr>
            <a:picLocks noChangeAspect="1"/>
          </p:cNvPicPr>
          <p:nvPr/>
        </p:nvPicPr>
        <p:blipFill>
          <a:blip r:embed="rId2"/>
          <a:stretch>
            <a:fillRect/>
          </a:stretch>
        </p:blipFill>
        <p:spPr>
          <a:xfrm>
            <a:off x="3239600" y="2486952"/>
            <a:ext cx="5712797" cy="1615010"/>
          </a:xfrm>
          <a:prstGeom prst="rect">
            <a:avLst/>
          </a:prstGeom>
        </p:spPr>
      </p:pic>
    </p:spTree>
    <p:extLst>
      <p:ext uri="{BB962C8B-B14F-4D97-AF65-F5344CB8AC3E}">
        <p14:creationId xmlns:p14="http://schemas.microsoft.com/office/powerpoint/2010/main" val="110459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err="1"/>
              <a:t>useEffect</a:t>
            </a:r>
            <a:r>
              <a:rPr lang="en-GB" b="1" dirty="0"/>
              <a:t> to collect data</a:t>
            </a:r>
            <a:endParaRPr lang="en-GB" dirty="0"/>
          </a:p>
        </p:txBody>
      </p:sp>
      <p:sp>
        <p:nvSpPr>
          <p:cNvPr id="2" name="Title 1">
            <a:extLst>
              <a:ext uri="{FF2B5EF4-FFF2-40B4-BE49-F238E27FC236}">
                <a16:creationId xmlns:a16="http://schemas.microsoft.com/office/drawing/2014/main" id="{CF29A6F3-D78A-B9F5-8BC8-DE6B95F937A4}"/>
              </a:ext>
            </a:extLst>
          </p:cNvPr>
          <p:cNvSpPr>
            <a:spLocks noGrp="1"/>
          </p:cNvSpPr>
          <p:nvPr>
            <p:ph type="title"/>
          </p:nvPr>
        </p:nvSpPr>
        <p:spPr/>
        <p:txBody>
          <a:bodyPr/>
          <a:lstStyle/>
          <a:p>
            <a:r>
              <a:rPr lang="en-GB" dirty="0" err="1"/>
              <a:t>QuickLab</a:t>
            </a:r>
            <a:r>
              <a:rPr lang="en-GB" dirty="0"/>
              <a:t> 11</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13659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99A4-60A5-7C59-B813-B3CF887762D8}"/>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914273" y="1877567"/>
            <a:ext cx="10143871" cy="3842639"/>
          </a:xfrm>
        </p:spPr>
        <p:txBody>
          <a:bodyPr/>
          <a:lstStyle/>
          <a:p>
            <a:r>
              <a:rPr lang="en-GB" dirty="0"/>
              <a:t>We can also use a JSON server, running on our own machines to serve up JSON files.</a:t>
            </a:r>
          </a:p>
          <a:p>
            <a:endParaRPr lang="en-GB" dirty="0"/>
          </a:p>
          <a:p>
            <a:r>
              <a:rPr lang="en-GB" dirty="0"/>
              <a:t>There is a huge advantage to this, which is that we can add and delete records to the file this way, meaning we can now enact permanent data change</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9830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F06B-5319-105B-A620-346586BDBA5F}"/>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421233" y="1692000"/>
            <a:ext cx="7966863" cy="5899150"/>
          </a:xfrm>
        </p:spPr>
        <p:txBody>
          <a:bodyPr/>
          <a:lstStyle/>
          <a:p>
            <a:r>
              <a:rPr lang="en-GB" dirty="0"/>
              <a:t>We can use NPX to install the JSON server. This is similar to NPM, but pulls in instructions off the web, rather than storing them locally</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7</a:t>
            </a:fld>
            <a:endParaRPr lang="en-GB" dirty="0"/>
          </a:p>
        </p:txBody>
      </p:sp>
      <p:pic>
        <p:nvPicPr>
          <p:cNvPr id="4" name="Picture 3">
            <a:extLst>
              <a:ext uri="{FF2B5EF4-FFF2-40B4-BE49-F238E27FC236}">
                <a16:creationId xmlns:a16="http://schemas.microsoft.com/office/drawing/2014/main" id="{A190646F-3994-F95B-EC7B-5DFFBE802E2C}"/>
              </a:ext>
            </a:extLst>
          </p:cNvPr>
          <p:cNvPicPr>
            <a:picLocks noChangeAspect="1"/>
          </p:cNvPicPr>
          <p:nvPr/>
        </p:nvPicPr>
        <p:blipFill>
          <a:blip r:embed="rId3"/>
          <a:stretch>
            <a:fillRect/>
          </a:stretch>
        </p:blipFill>
        <p:spPr>
          <a:xfrm>
            <a:off x="1478541" y="2937743"/>
            <a:ext cx="2657846" cy="2419688"/>
          </a:xfrm>
          <a:prstGeom prst="rect">
            <a:avLst/>
          </a:prstGeom>
        </p:spPr>
      </p:pic>
      <p:pic>
        <p:nvPicPr>
          <p:cNvPr id="8" name="Picture 7">
            <a:extLst>
              <a:ext uri="{FF2B5EF4-FFF2-40B4-BE49-F238E27FC236}">
                <a16:creationId xmlns:a16="http://schemas.microsoft.com/office/drawing/2014/main" id="{696959D5-85AE-358B-9501-7EE1E3133FBE}"/>
              </a:ext>
            </a:extLst>
          </p:cNvPr>
          <p:cNvPicPr>
            <a:picLocks noChangeAspect="1"/>
          </p:cNvPicPr>
          <p:nvPr/>
        </p:nvPicPr>
        <p:blipFill>
          <a:blip r:embed="rId4"/>
          <a:stretch>
            <a:fillRect/>
          </a:stretch>
        </p:blipFill>
        <p:spPr>
          <a:xfrm>
            <a:off x="6095430" y="2412000"/>
            <a:ext cx="3724795" cy="4182059"/>
          </a:xfrm>
          <a:prstGeom prst="rect">
            <a:avLst/>
          </a:prstGeom>
        </p:spPr>
      </p:pic>
      <p:cxnSp>
        <p:nvCxnSpPr>
          <p:cNvPr id="11" name="Straight Arrow Connector 10">
            <a:extLst>
              <a:ext uri="{FF2B5EF4-FFF2-40B4-BE49-F238E27FC236}">
                <a16:creationId xmlns:a16="http://schemas.microsoft.com/office/drawing/2014/main" id="{83992A4F-9F6F-5141-7428-16165DB59273}"/>
              </a:ext>
            </a:extLst>
          </p:cNvPr>
          <p:cNvCxnSpPr/>
          <p:nvPr/>
        </p:nvCxnSpPr>
        <p:spPr>
          <a:xfrm flipV="1">
            <a:off x="4136387" y="2682240"/>
            <a:ext cx="3507997" cy="74676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9978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6EC8-21EF-3551-652E-22A72E3FD1D2}"/>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514799" y="1692000"/>
            <a:ext cx="11161263" cy="4586880"/>
          </a:xfrm>
        </p:spPr>
        <p:txBody>
          <a:bodyPr/>
          <a:lstStyle/>
          <a:p>
            <a:r>
              <a:rPr lang="en-GB" dirty="0"/>
              <a:t>Because we need to run the JSON server separately, we need to start a new terminal window in </a:t>
            </a:r>
            <a:r>
              <a:rPr lang="en-GB" dirty="0" err="1"/>
              <a:t>VSCode</a:t>
            </a:r>
            <a:r>
              <a:rPr lang="en-GB" dirty="0"/>
              <a:t>.</a:t>
            </a:r>
          </a:p>
          <a:p>
            <a:endParaRPr lang="en-GB" dirty="0"/>
          </a:p>
          <a:p>
            <a:r>
              <a:rPr lang="en-GB" dirty="0"/>
              <a:t>Once done, we need to type the following command</a:t>
            </a:r>
          </a:p>
          <a:p>
            <a:endParaRPr lang="en-GB" dirty="0"/>
          </a:p>
          <a:p>
            <a:endParaRPr lang="en-GB" dirty="0"/>
          </a:p>
          <a:p>
            <a:endParaRPr lang="en-GB" dirty="0"/>
          </a:p>
          <a:p>
            <a:r>
              <a:rPr lang="en-GB" dirty="0"/>
              <a:t>--watch allows us to monitor the contents</a:t>
            </a:r>
          </a:p>
          <a:p>
            <a:r>
              <a:rPr lang="en-GB" dirty="0"/>
              <a:t>--port 8000 changes the default (3000) as the react dev server is already running on that one</a:t>
            </a:r>
          </a:p>
          <a:p>
            <a:endParaRPr lang="en-GB" dirty="0"/>
          </a:p>
          <a:p>
            <a:r>
              <a:rPr lang="en-GB" dirty="0"/>
              <a:t>data/</a:t>
            </a:r>
            <a:r>
              <a:rPr lang="en-GB" dirty="0" err="1"/>
              <a:t>db.json</a:t>
            </a:r>
            <a:r>
              <a:rPr lang="en-GB" dirty="0"/>
              <a:t> is the path to the data</a:t>
            </a:r>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8</a:t>
            </a:fld>
            <a:endParaRPr lang="en-GB" dirty="0"/>
          </a:p>
        </p:txBody>
      </p:sp>
      <p:pic>
        <p:nvPicPr>
          <p:cNvPr id="10" name="Picture 9">
            <a:extLst>
              <a:ext uri="{FF2B5EF4-FFF2-40B4-BE49-F238E27FC236}">
                <a16:creationId xmlns:a16="http://schemas.microsoft.com/office/drawing/2014/main" id="{0767E429-0E5B-1434-C74B-F86A6BC86041}"/>
              </a:ext>
            </a:extLst>
          </p:cNvPr>
          <p:cNvPicPr>
            <a:picLocks noChangeAspect="1"/>
          </p:cNvPicPr>
          <p:nvPr/>
        </p:nvPicPr>
        <p:blipFill>
          <a:blip r:embed="rId3"/>
          <a:stretch>
            <a:fillRect/>
          </a:stretch>
        </p:blipFill>
        <p:spPr>
          <a:xfrm>
            <a:off x="3476278" y="3453794"/>
            <a:ext cx="5769970" cy="432112"/>
          </a:xfrm>
          <a:prstGeom prst="rect">
            <a:avLst/>
          </a:prstGeom>
        </p:spPr>
      </p:pic>
    </p:spTree>
    <p:extLst>
      <p:ext uri="{BB962C8B-B14F-4D97-AF65-F5344CB8AC3E}">
        <p14:creationId xmlns:p14="http://schemas.microsoft.com/office/powerpoint/2010/main" val="32950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340E-033F-A5D8-39A0-64726795372B}"/>
              </a:ext>
            </a:extLst>
          </p:cNvPr>
          <p:cNvSpPr>
            <a:spLocks noGrp="1"/>
          </p:cNvSpPr>
          <p:nvPr>
            <p:ph type="title"/>
          </p:nvPr>
        </p:nvSpPr>
        <p:spPr/>
        <p:txBody>
          <a:bodyPr/>
          <a:lstStyle/>
          <a:p>
            <a:r>
              <a:rPr lang="en-GB" dirty="0"/>
              <a:t>Using JSON Server</a:t>
            </a:r>
            <a:br>
              <a:rPr lang="en-GB" dirty="0"/>
            </a:br>
            <a:endParaRPr lang="en-GB" dirty="0"/>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4294967295"/>
          </p:nvPr>
        </p:nvSpPr>
        <p:spPr>
          <a:xfrm>
            <a:off x="722140" y="1769006"/>
            <a:ext cx="9607677" cy="2614197"/>
          </a:xfrm>
        </p:spPr>
        <p:txBody>
          <a:bodyPr/>
          <a:lstStyle/>
          <a:p>
            <a:r>
              <a:rPr lang="en-GB" dirty="0"/>
              <a:t>When the server is running, open a browser and navigate to:</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9</a:t>
            </a:fld>
            <a:endParaRPr lang="en-GB" dirty="0"/>
          </a:p>
        </p:txBody>
      </p:sp>
      <p:pic>
        <p:nvPicPr>
          <p:cNvPr id="4" name="Picture 3">
            <a:extLst>
              <a:ext uri="{FF2B5EF4-FFF2-40B4-BE49-F238E27FC236}">
                <a16:creationId xmlns:a16="http://schemas.microsoft.com/office/drawing/2014/main" id="{1C1B778C-75D5-AA96-7AFD-D060978AD81B}"/>
              </a:ext>
            </a:extLst>
          </p:cNvPr>
          <p:cNvPicPr>
            <a:picLocks noChangeAspect="1"/>
          </p:cNvPicPr>
          <p:nvPr/>
        </p:nvPicPr>
        <p:blipFill>
          <a:blip r:embed="rId3"/>
          <a:stretch>
            <a:fillRect/>
          </a:stretch>
        </p:blipFill>
        <p:spPr>
          <a:xfrm>
            <a:off x="1542787" y="2770148"/>
            <a:ext cx="3171734" cy="2834316"/>
          </a:xfrm>
          <a:prstGeom prst="rect">
            <a:avLst/>
          </a:prstGeom>
          <a:ln>
            <a:solidFill>
              <a:schemeClr val="tx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4737B9BD-2F00-F634-5429-FF3951AE73F1}"/>
              </a:ext>
            </a:extLst>
          </p:cNvPr>
          <p:cNvPicPr>
            <a:picLocks noChangeAspect="1"/>
          </p:cNvPicPr>
          <p:nvPr/>
        </p:nvPicPr>
        <p:blipFill>
          <a:blip r:embed="rId4"/>
          <a:stretch>
            <a:fillRect/>
          </a:stretch>
        </p:blipFill>
        <p:spPr>
          <a:xfrm>
            <a:off x="5709049" y="3730531"/>
            <a:ext cx="4086904" cy="2153038"/>
          </a:xfrm>
          <a:prstGeom prst="rect">
            <a:avLst/>
          </a:prstGeom>
          <a:ln>
            <a:solidFill>
              <a:schemeClr val="tx1"/>
            </a:solidFill>
          </a:ln>
          <a:effectLst>
            <a:outerShdw blurRad="50800" dist="38100" dir="2700000" algn="tl" rotWithShape="0">
              <a:prstClr val="black">
                <a:alpha val="40000"/>
              </a:prstClr>
            </a:outerShdw>
          </a:effectLst>
        </p:spPr>
      </p:pic>
      <p:sp>
        <p:nvSpPr>
          <p:cNvPr id="10" name="Oval 9">
            <a:extLst>
              <a:ext uri="{FF2B5EF4-FFF2-40B4-BE49-F238E27FC236}">
                <a16:creationId xmlns:a16="http://schemas.microsoft.com/office/drawing/2014/main" id="{5E4CEAC8-D9B4-4471-BEE2-987DFE03F4FE}"/>
              </a:ext>
            </a:extLst>
          </p:cNvPr>
          <p:cNvSpPr/>
          <p:nvPr/>
        </p:nvSpPr>
        <p:spPr>
          <a:xfrm>
            <a:off x="8973311" y="3634766"/>
            <a:ext cx="773873" cy="601308"/>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6878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0331AB-5DB5-41A7-9A6C-03452C0FA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3fe58e-060a-4373-b11d-b366e3be4652"/>
    <ds:schemaRef ds:uri="d9d04ef3-bcb7-4ae4-a62d-289c704a84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 ds:uri="d9d04ef3-bcb7-4ae4-a62d-289c704a8497"/>
    <ds:schemaRef ds:uri="913fe58e-060a-4373-b11d-b366e3be4652"/>
  </ds:schemaRefs>
</ds:datastoreItem>
</file>

<file path=customXml/itemProps3.xml><?xml version="1.0" encoding="utf-8"?>
<ds:datastoreItem xmlns:ds="http://schemas.openxmlformats.org/officeDocument/2006/customXml" ds:itemID="{25B3E867-B45B-49B9-9F16-ACF80FBBD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11874</TotalTime>
  <Words>675</Words>
  <Application>Microsoft Office PowerPoint</Application>
  <PresentationFormat>Widescreen</PresentationFormat>
  <Paragraphs>97</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var(--fontFamilyBase)</vt:lpstr>
      <vt:lpstr>Montserrat Black</vt:lpstr>
      <vt:lpstr>Montserrat</vt:lpstr>
      <vt:lpstr>-apple-system</vt:lpstr>
      <vt:lpstr>Master</vt:lpstr>
      <vt:lpstr>HANDS-ON WITH REACT</vt:lpstr>
      <vt:lpstr>Using external data </vt:lpstr>
      <vt:lpstr>Using external data </vt:lpstr>
      <vt:lpstr>Using external data </vt:lpstr>
      <vt:lpstr>QuickLab 11</vt:lpstr>
      <vt:lpstr>Using JSON Server </vt:lpstr>
      <vt:lpstr>Using JSON Server </vt:lpstr>
      <vt:lpstr>Using JSON Server </vt:lpstr>
      <vt:lpstr>Using JSON Server </vt:lpstr>
      <vt:lpstr>Using JSON Server </vt:lpstr>
      <vt:lpstr>Using JSON Server </vt:lpstr>
      <vt:lpstr>QuickLab 12</vt:lpstr>
      <vt:lpstr>CAVEATS </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159</cp:revision>
  <cp:lastPrinted>2019-07-03T09:46:41Z</cp:lastPrinted>
  <dcterms:created xsi:type="dcterms:W3CDTF">2019-09-05T08:17:12Z</dcterms:created>
  <dcterms:modified xsi:type="dcterms:W3CDTF">2024-12-09T11:55:16Z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