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1" r:id="rId6"/>
    <p:sldId id="284" r:id="rId7"/>
    <p:sldId id="285" r:id="rId8"/>
    <p:sldId id="286" r:id="rId9"/>
    <p:sldId id="287" r:id="rId10"/>
    <p:sldId id="289" r:id="rId11"/>
    <p:sldId id="290" r:id="rId12"/>
    <p:sldId id="291" r:id="rId13"/>
    <p:sldId id="292" r:id="rId14"/>
    <p:sldId id="293" r:id="rId15"/>
    <p:sldId id="283" r:id="rId16"/>
    <p:sldId id="272" r:id="rId17"/>
    <p:sldId id="288" r:id="rId18"/>
  </p:sldIdLst>
  <p:sldSz cx="12192000" cy="6858000"/>
  <p:notesSz cx="6645275" cy="9775825"/>
  <p:embeddedFontLst>
    <p:embeddedFont>
      <p:font typeface="Lucida Console" panose="020B0609040504020204" pitchFamily="49" charset="0"/>
      <p:regular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Montserrat Black" panose="00000A00000000000000" pitchFamily="2" charset="0"/>
      <p:bold r:id="rId26"/>
      <p:boldItalic r:id="rId27"/>
    </p:embeddedFont>
  </p:embeddedFontLst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09EDB8"/>
    <a:srgbClr val="F91258"/>
    <a:srgbClr val="7E007C"/>
    <a:srgbClr val="28CFF9"/>
    <a:srgbClr val="F3622C"/>
    <a:srgbClr val="31D3AE"/>
    <a:srgbClr val="F3F3F3"/>
    <a:srgbClr val="F4F4F4"/>
    <a:srgbClr val="3D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7" autoAdjust="0"/>
    <p:restoredTop sz="78431" autoAdjust="0"/>
  </p:normalViewPr>
  <p:slideViewPr>
    <p:cSldViewPr snapToGrid="0" snapToObjects="1" showGuides="1">
      <p:cViewPr varScale="1">
        <p:scale>
          <a:sx n="79" d="100"/>
          <a:sy n="79" d="100"/>
        </p:scale>
        <p:origin x="1974" y="294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9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09/12/2024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187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/>
              <a:t>Explain “Can cause unwanted re-renders”</a:t>
            </a:r>
          </a:p>
          <a:p>
            <a:pPr marL="0" indent="0">
              <a:buFontTx/>
              <a:buNone/>
            </a:pPr>
            <a:r>
              <a:rPr lang="en-GB" dirty="0"/>
              <a:t>- Whenever the value of a context changes, *every* component that uses that context will re-render - even if it doesn’t care about the value that changed. Re-rendering lots of components may cause performance issues. However, if there are performance issues, that does not necessarily mean Context is the problem – it could be the way that the developer has implemented Context.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479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907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493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sv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A_CovSlide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799" y="4437788"/>
            <a:ext cx="11160000" cy="720000"/>
          </a:xfrm>
          <a:prstGeom prst="rect">
            <a:avLst/>
          </a:prstGeom>
          <a:ln>
            <a:noFill/>
          </a:ln>
        </p:spPr>
        <p:txBody>
          <a:bodyPr lIns="0" rIns="0" anchor="t">
            <a:no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5481638"/>
            <a:ext cx="11160000" cy="863600"/>
          </a:xfrm>
          <a:prstGeom prst="rect">
            <a:avLst/>
          </a:prstGeom>
          <a:ln>
            <a:noFill/>
          </a:ln>
        </p:spPr>
        <p:txBody>
          <a:bodyPr lIns="0" rIns="0" anchor="t"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04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_Layout1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BA25C-539F-AC13-A09B-C239D82ECDF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936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A_Layout1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BA25C-539F-AC13-A09B-C239D82ECDF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557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A_Layout1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BA25C-539F-AC13-A09B-C239D82ECDF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452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A_Layout1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BA25C-539F-AC13-A09B-C239D82ECDF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54D955D-2481-AE77-A2BC-86226EA85F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143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var(--fontFamilyBase)"/>
              </a:rPr>
              <a:t>qa.com - QA Limited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-apple-system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198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_Layout2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C393D9-3D8C-C0CA-E619-E8A43F365B6C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486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_Layout2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02B99-5EC2-21D7-56FD-AE0CDF787719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467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_Layout2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02B99-5EC2-21D7-56FD-AE0CDF787719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181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A_Layout2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02B99-5EC2-21D7-56FD-AE0CDF787719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326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A_Layout2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02B99-5EC2-21D7-56FD-AE0CDF787719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704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A_Layout2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02B99-5EC2-21D7-56FD-AE0CDF787719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A_DivBlueOut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2883158"/>
            <a:ext cx="7272337" cy="1166327"/>
          </a:xfrm>
          <a:prstGeom prst="rect">
            <a:avLst/>
          </a:prstGeom>
          <a:ln>
            <a:noFill/>
          </a:ln>
        </p:spPr>
        <p:txBody>
          <a:bodyPr lIns="0" rIns="0" anchor="ctr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4460033"/>
            <a:ext cx="7272336" cy="1885205"/>
          </a:xfrm>
          <a:prstGeom prst="rect">
            <a:avLst/>
          </a:prstGeom>
          <a:ln>
            <a:noFill/>
          </a:ln>
        </p:spPr>
        <p:txBody>
          <a:bodyPr lIns="0" rIns="0"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809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_Layout3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E49E79-444B-5BFE-2CC5-3BCBDB7FC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2E64040-5828-D1C4-024E-776A7E04C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782DDA-73CD-23FC-931E-1750740B2B12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1535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_Layout3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E49E79-444B-5BFE-2CC5-3BCBDB7FC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2E64040-5828-D1C4-024E-776A7E04C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782DDA-73CD-23FC-931E-1750740B2B12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4421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_Layout3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E49E79-444B-5BFE-2CC5-3BCBDB7FC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2E64040-5828-D1C4-024E-776A7E04C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782DDA-73CD-23FC-931E-1750740B2B12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9528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A_Layout3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E49E79-444B-5BFE-2CC5-3BCBDB7FC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2E64040-5828-D1C4-024E-776A7E04C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782DDA-73CD-23FC-931E-1750740B2B12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320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A_Layout3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E49E79-444B-5BFE-2CC5-3BCBDB7FC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2E64040-5828-D1C4-024E-776A7E04C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782DDA-73CD-23FC-931E-1750740B2B12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579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A_Layout3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E49E79-444B-5BFE-2CC5-3BCBDB7FC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2E64040-5828-D1C4-024E-776A7E04C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782DDA-73CD-23FC-931E-1750740B2B12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513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_Layout4_photo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7272337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1800000"/>
            <a:ext cx="7272336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F62F938-B3EB-FFBA-C3D3-C22BB8010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8" y="2699999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08822CA7-F31C-E1EC-01A7-F09E797ACF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2000" y="2700000"/>
            <a:ext cx="3348000" cy="24926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3B6E3E1-8294-B016-8C7B-A787BB78E7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28025" y="522000"/>
            <a:ext cx="3863975" cy="614118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F59ED-1183-27E2-2534-40888C441EC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33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_Layout4_photo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7272337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1800000"/>
            <a:ext cx="7272336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F62F938-B3EB-FFBA-C3D3-C22BB8010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8" y="2699999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08822CA7-F31C-E1EC-01A7-F09E797ACF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2000" y="2700000"/>
            <a:ext cx="3348000" cy="24926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3B6E3E1-8294-B016-8C7B-A787BB78E7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28025" y="522000"/>
            <a:ext cx="3863975" cy="614118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F59ED-1183-27E2-2534-40888C441EC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8283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_Layout4_photo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7272337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1800000"/>
            <a:ext cx="7272336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F62F938-B3EB-FFBA-C3D3-C22BB8010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8" y="2699999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08822CA7-F31C-E1EC-01A7-F09E797ACF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2000" y="2700000"/>
            <a:ext cx="3348000" cy="24926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3B6E3E1-8294-B016-8C7B-A787BB78E7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28025" y="522000"/>
            <a:ext cx="3863975" cy="614118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F59ED-1183-27E2-2534-40888C441EC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576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A_Layout4_photo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7272337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1800000"/>
            <a:ext cx="7272336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F62F938-B3EB-FFBA-C3D3-C22BB8010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8" y="2699999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08822CA7-F31C-E1EC-01A7-F09E797ACF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2000" y="2700000"/>
            <a:ext cx="3348000" cy="24926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3B6E3E1-8294-B016-8C7B-A787BB78E7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28025" y="522000"/>
            <a:ext cx="3863975" cy="614118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F59ED-1183-27E2-2534-40888C441EC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605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A_DivOrangeOut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2883158"/>
            <a:ext cx="7272337" cy="1166327"/>
          </a:xfrm>
          <a:prstGeom prst="rect">
            <a:avLst/>
          </a:prstGeom>
          <a:ln>
            <a:noFill/>
          </a:ln>
        </p:spPr>
        <p:txBody>
          <a:bodyPr lIns="0" rIns="0" anchor="ctr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4460033"/>
            <a:ext cx="7272336" cy="1885205"/>
          </a:xfrm>
          <a:prstGeom prst="rect">
            <a:avLst/>
          </a:prstGeom>
          <a:ln>
            <a:noFill/>
          </a:ln>
        </p:spPr>
        <p:txBody>
          <a:bodyPr lIns="0" rIns="0"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598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A_Layout4_photo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7272337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1800000"/>
            <a:ext cx="7272336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F62F938-B3EB-FFBA-C3D3-C22BB8010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8" y="2699999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08822CA7-F31C-E1EC-01A7-F09E797ACF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2000" y="2700000"/>
            <a:ext cx="3348000" cy="24926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3B6E3E1-8294-B016-8C7B-A787BB78E7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28025" y="522000"/>
            <a:ext cx="3863975" cy="614118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F59ED-1183-27E2-2534-40888C441EC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95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A_Layout4_photo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7272337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1800000"/>
            <a:ext cx="7272336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F62F938-B3EB-FFBA-C3D3-C22BB8010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8" y="2699999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08822CA7-F31C-E1EC-01A7-F09E797ACF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2000" y="2700000"/>
            <a:ext cx="3348000" cy="24926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3B6E3E1-8294-B016-8C7B-A787BB78E7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28025" y="522000"/>
            <a:ext cx="3863975" cy="614118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F59ED-1183-27E2-2534-40888C441EC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3220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_Layout5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750EB8-8B5E-27BB-F5B5-15E38895D8B5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1952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_Layout5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750EB8-8B5E-27BB-F5B5-15E38895D8B5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0634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_Layout5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750EB8-8B5E-27BB-F5B5-15E38895D8B5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5914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A_Layout5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750EB8-8B5E-27BB-F5B5-15E38895D8B5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8033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A_Layout5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750EB8-8B5E-27BB-F5B5-15E38895D8B5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6833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A_Layout5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750EB8-8B5E-27BB-F5B5-15E38895D8B5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5737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_Layout1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5A27F0-3839-A7D0-7F6D-1A6BC3598A8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203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_Layout1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5A27F0-3839-A7D0-7F6D-1A6BC3598A8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218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A_DivPurpleOut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2883158"/>
            <a:ext cx="7272337" cy="1166327"/>
          </a:xfrm>
          <a:prstGeom prst="rect">
            <a:avLst/>
          </a:prstGeom>
          <a:ln>
            <a:noFill/>
          </a:ln>
        </p:spPr>
        <p:txBody>
          <a:bodyPr lIns="0" rIns="0" anchor="ctr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4460033"/>
            <a:ext cx="7272336" cy="1885205"/>
          </a:xfrm>
          <a:prstGeom prst="rect">
            <a:avLst/>
          </a:prstGeom>
          <a:ln>
            <a:noFill/>
          </a:ln>
        </p:spPr>
        <p:txBody>
          <a:bodyPr lIns="0" rIns="0"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409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A_Layout1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5A27F0-3839-A7D0-7F6D-1A6BC3598A8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2389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A_Layout1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5A27F0-3839-A7D0-7F6D-1A6BC3598A8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389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A_Layout1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5A27F0-3839-A7D0-7F6D-1A6BC3598A8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466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QA_Layout1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5A27F0-3839-A7D0-7F6D-1A6BC3598A8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7485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_Layout2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EF6CC7-FA3F-3DFD-A437-79967F3D566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0132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_Layout2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EF6CC7-FA3F-3DFD-A437-79967F3D566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9522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A_Layout2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EF6CC7-FA3F-3DFD-A437-79967F3D566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0080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A_Layout2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EF6CC7-FA3F-3DFD-A437-79967F3D566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2732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A_Layout2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EF6CC7-FA3F-3DFD-A437-79967F3D566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55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QA_Layout2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EF6CC7-FA3F-3DFD-A437-79967F3D566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39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A_DivRedOut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2883158"/>
            <a:ext cx="7272337" cy="1166327"/>
          </a:xfrm>
          <a:prstGeom prst="rect">
            <a:avLst/>
          </a:prstGeom>
          <a:ln>
            <a:noFill/>
          </a:ln>
        </p:spPr>
        <p:txBody>
          <a:bodyPr lIns="0" rIns="0" anchor="ctr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4460033"/>
            <a:ext cx="7272336" cy="1885205"/>
          </a:xfrm>
          <a:prstGeom prst="rect">
            <a:avLst/>
          </a:prstGeom>
          <a:ln>
            <a:noFill/>
          </a:ln>
        </p:spPr>
        <p:txBody>
          <a:bodyPr lIns="0" rIns="0"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3048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_Layout3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11160125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800000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38D859-6778-A2A9-E361-E2C96AD56230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9950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_Layout3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11160125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800000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38D859-6778-A2A9-E361-E2C96AD56230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4970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A_Layout3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11160125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800000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38D859-6778-A2A9-E361-E2C96AD56230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980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A_Layout3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11160125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800000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38D859-6778-A2A9-E361-E2C96AD56230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418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A_Layout3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11160125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800000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38D859-6778-A2A9-E361-E2C96AD56230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302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QA_Layout3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11160125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800000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38D859-6778-A2A9-E361-E2C96AD56230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828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_Layout5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72711D-C1D3-A4A4-66F7-B70A1F3906B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82955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_Layout5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72711D-C1D3-A4A4-66F7-B70A1F3906B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89441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A_Layout5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72711D-C1D3-A4A4-66F7-B70A1F3906B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700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A_Layout5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72711D-C1D3-A4A4-66F7-B70A1F3906B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9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A_DivGreenOut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2883158"/>
            <a:ext cx="7272337" cy="1166327"/>
          </a:xfrm>
          <a:prstGeom prst="rect">
            <a:avLst/>
          </a:prstGeom>
          <a:ln>
            <a:noFill/>
          </a:ln>
        </p:spPr>
        <p:txBody>
          <a:bodyPr lIns="0" rIns="0" anchor="ctr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4460033"/>
            <a:ext cx="7272336" cy="1885205"/>
          </a:xfrm>
          <a:prstGeom prst="rect">
            <a:avLst/>
          </a:prstGeom>
          <a:ln>
            <a:noFill/>
          </a:ln>
        </p:spPr>
        <p:txBody>
          <a:bodyPr lIns="0" rIns="0"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2134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A_Layout5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72711D-C1D3-A4A4-66F7-B70A1F3906B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43126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QA_Layout5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72711D-C1D3-A4A4-66F7-B70A1F3906B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2745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594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0404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428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E1FA0C0-21DA-4C04-866E-E224909908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22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5117A67-D6F2-405A-909B-355132E8A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32" t="-5743" r="-9847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08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04597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A_DivYellowOut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2883158"/>
            <a:ext cx="7272337" cy="1166327"/>
          </a:xfrm>
          <a:prstGeom prst="rect">
            <a:avLst/>
          </a:prstGeom>
          <a:ln>
            <a:noFill/>
          </a:ln>
        </p:spPr>
        <p:txBody>
          <a:bodyPr lIns="0" rIns="0" anchor="ctr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4460033"/>
            <a:ext cx="7272336" cy="1885205"/>
          </a:xfrm>
          <a:prstGeom prst="rect">
            <a:avLst/>
          </a:prstGeom>
          <a:ln>
            <a:noFill/>
          </a:ln>
        </p:spPr>
        <p:txBody>
          <a:bodyPr lIns="0" rIns="0"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3100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_Layout1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BA25C-539F-AC13-A09B-C239D82ECDF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9407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_Layout1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BA25C-539F-AC13-A09B-C239D82ECDF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618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  <p:sldLayoutId id="2147483922" r:id="rId14"/>
    <p:sldLayoutId id="2147483923" r:id="rId15"/>
    <p:sldLayoutId id="2147483924" r:id="rId16"/>
    <p:sldLayoutId id="2147483925" r:id="rId17"/>
    <p:sldLayoutId id="2147483926" r:id="rId18"/>
    <p:sldLayoutId id="2147483927" r:id="rId19"/>
    <p:sldLayoutId id="2147483928" r:id="rId20"/>
    <p:sldLayoutId id="2147483929" r:id="rId21"/>
    <p:sldLayoutId id="2147483930" r:id="rId22"/>
    <p:sldLayoutId id="2147483931" r:id="rId23"/>
    <p:sldLayoutId id="2147483932" r:id="rId24"/>
    <p:sldLayoutId id="2147483933" r:id="rId25"/>
    <p:sldLayoutId id="2147483934" r:id="rId26"/>
    <p:sldLayoutId id="2147483935" r:id="rId27"/>
    <p:sldLayoutId id="2147483936" r:id="rId28"/>
    <p:sldLayoutId id="2147483937" r:id="rId29"/>
    <p:sldLayoutId id="2147483938" r:id="rId30"/>
    <p:sldLayoutId id="2147483939" r:id="rId31"/>
    <p:sldLayoutId id="2147483940" r:id="rId32"/>
    <p:sldLayoutId id="2147483941" r:id="rId33"/>
    <p:sldLayoutId id="2147483942" r:id="rId34"/>
    <p:sldLayoutId id="2147483943" r:id="rId35"/>
    <p:sldLayoutId id="2147483944" r:id="rId36"/>
    <p:sldLayoutId id="2147483945" r:id="rId37"/>
    <p:sldLayoutId id="2147483946" r:id="rId38"/>
    <p:sldLayoutId id="2147483947" r:id="rId39"/>
    <p:sldLayoutId id="2147483948" r:id="rId40"/>
    <p:sldLayoutId id="2147483949" r:id="rId41"/>
    <p:sldLayoutId id="2147483950" r:id="rId42"/>
    <p:sldLayoutId id="2147483951" r:id="rId43"/>
    <p:sldLayoutId id="2147483952" r:id="rId44"/>
    <p:sldLayoutId id="2147483953" r:id="rId45"/>
    <p:sldLayoutId id="2147483954" r:id="rId46"/>
    <p:sldLayoutId id="2147483955" r:id="rId47"/>
    <p:sldLayoutId id="2147483956" r:id="rId48"/>
    <p:sldLayoutId id="2147483957" r:id="rId49"/>
    <p:sldLayoutId id="2147483958" r:id="rId50"/>
    <p:sldLayoutId id="2147483959" r:id="rId51"/>
    <p:sldLayoutId id="2147483960" r:id="rId52"/>
    <p:sldLayoutId id="2147483961" r:id="rId53"/>
    <p:sldLayoutId id="2147483962" r:id="rId54"/>
    <p:sldLayoutId id="2147483963" r:id="rId55"/>
    <p:sldLayoutId id="2147483964" r:id="rId56"/>
    <p:sldLayoutId id="2147483965" r:id="rId57"/>
    <p:sldLayoutId id="2147483966" r:id="rId58"/>
    <p:sldLayoutId id="2147483967" r:id="rId59"/>
    <p:sldLayoutId id="2147483968" r:id="rId60"/>
    <p:sldLayoutId id="2147483969" r:id="rId61"/>
    <p:sldLayoutId id="2147483970" r:id="rId62"/>
    <p:sldLayoutId id="2147483971" r:id="rId63"/>
    <p:sldLayoutId id="2147483972" r:id="rId64"/>
    <p:sldLayoutId id="2147483973" r:id="rId65"/>
    <p:sldLayoutId id="2147483974" r:id="rId66"/>
    <p:sldLayoutId id="2147483975" r:id="rId6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6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69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6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6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1E73-148A-42A6-9C16-6E17B4777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7" y="2548028"/>
            <a:ext cx="11160000" cy="7200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800" b="1" dirty="0"/>
              <a:t>HANDS-ON WITH REACT</a:t>
            </a:r>
            <a:endParaRPr lang="en-US" sz="48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3ADA2-9123-134B-1674-26F51DE504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89EFBA6-54D1-61DA-5C17-54F7B57CD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938" y="3589973"/>
            <a:ext cx="1259858" cy="11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78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70B3-228D-1A72-1D1F-0AA4F70B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 Context</a:t>
            </a:r>
            <a:br>
              <a:rPr lang="en-GB" dirty="0"/>
            </a:b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30548" y="1675766"/>
            <a:ext cx="9119743" cy="1328738"/>
          </a:xfrm>
        </p:spPr>
        <p:txBody>
          <a:bodyPr/>
          <a:lstStyle/>
          <a:p>
            <a:r>
              <a:rPr lang="en-GB" dirty="0"/>
              <a:t>Updating the cart after every click using the context.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7AF098-FB81-E08C-513D-017BD04EB8A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1709" y="2340135"/>
            <a:ext cx="3232941" cy="265015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999EAB-7ABD-C2B9-5B9F-CEEE6E6CE59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5811" y="2909370"/>
            <a:ext cx="2997742" cy="238518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690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9A6F3-D78A-B9F5-8BC8-DE6B95F9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Lab 13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443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927F-879E-E7E7-2835-94FAE534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12" y="612000"/>
            <a:ext cx="11161263" cy="720000"/>
          </a:xfrm>
        </p:spPr>
        <p:txBody>
          <a:bodyPr/>
          <a:lstStyle/>
          <a:p>
            <a:r>
              <a:rPr lang="en-GB" dirty="0"/>
              <a:t>CAVEAT</a:t>
            </a:r>
            <a:br>
              <a:rPr lang="en-GB" dirty="0"/>
            </a:b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48679" y="1364576"/>
            <a:ext cx="11550713" cy="6302375"/>
          </a:xfrm>
        </p:spPr>
        <p:txBody>
          <a:bodyPr/>
          <a:lstStyle/>
          <a:p>
            <a:r>
              <a:rPr lang="en-GB" dirty="0"/>
              <a:t>We just saw how Context can aid in managing state in your application.</a:t>
            </a:r>
          </a:p>
          <a:p>
            <a:endParaRPr lang="en-GB" dirty="0"/>
          </a:p>
          <a:p>
            <a:r>
              <a:rPr lang="en-GB" dirty="0"/>
              <a:t>Many </a:t>
            </a:r>
            <a:r>
              <a:rPr lang="en-GB" b="1" dirty="0"/>
              <a:t>state management libraries </a:t>
            </a:r>
            <a:r>
              <a:rPr lang="en-GB" dirty="0"/>
              <a:t>also exist to solve the problem of managing application state.</a:t>
            </a:r>
          </a:p>
          <a:p>
            <a:endParaRPr lang="en-GB" dirty="0"/>
          </a:p>
          <a:p>
            <a:r>
              <a:rPr lang="en-GB" dirty="0"/>
              <a:t>Many real-world applications utilise these libraries, because they solve a lot of problems, such 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Providing centralised, global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Tracing state (useful for debugging)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Decoupling state logic from the UI (useful for testing)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Some examples of state management libraries are </a:t>
            </a:r>
            <a:r>
              <a:rPr lang="en-GB" i="1" dirty="0"/>
              <a:t>Redux Toolkit </a:t>
            </a:r>
            <a:r>
              <a:rPr lang="en-GB" dirty="0"/>
              <a:t>and</a:t>
            </a:r>
            <a:r>
              <a:rPr lang="en-GB" i="1" dirty="0"/>
              <a:t> </a:t>
            </a:r>
            <a:r>
              <a:rPr lang="en-GB" i="1" dirty="0" err="1"/>
              <a:t>Mobx</a:t>
            </a:r>
            <a:r>
              <a:rPr lang="en-GB" dirty="0"/>
              <a:t>.</a:t>
            </a:r>
          </a:p>
          <a:p>
            <a:r>
              <a:rPr lang="en-GB" dirty="0"/>
              <a:t>We don’t cover these in this module, but it’s worth being aware that they exist because they are so commonly used.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155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At your own pace, work through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Challenge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Challenge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Challenge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Challenge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Extensions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9A6F3-D78A-B9F5-8BC8-DE6B95F9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HANDS-ON 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830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72E993-60F6-8126-C208-F169844F6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That’s a wrap!</a:t>
            </a:r>
          </a:p>
        </p:txBody>
      </p:sp>
    </p:spTree>
    <p:extLst>
      <p:ext uri="{BB962C8B-B14F-4D97-AF65-F5344CB8AC3E}">
        <p14:creationId xmlns:p14="http://schemas.microsoft.com/office/powerpoint/2010/main" val="359781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4DA81-A2EF-5EB6-628C-968FE3A7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 Context</a:t>
            </a:r>
            <a:br>
              <a:rPr lang="en-GB" dirty="0"/>
            </a:b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45542" y="1692000"/>
            <a:ext cx="10899775" cy="5899150"/>
          </a:xfrm>
        </p:spPr>
        <p:txBody>
          <a:bodyPr/>
          <a:lstStyle/>
          <a:p>
            <a:r>
              <a:rPr lang="en-GB" dirty="0"/>
              <a:t>We can pass values to child components via props. However, things can become difficult to manage when you start passing props down multiple nested layers. This is known as “</a:t>
            </a:r>
            <a:r>
              <a:rPr lang="en-GB" b="1" dirty="0"/>
              <a:t>prop drilling</a:t>
            </a:r>
            <a:r>
              <a:rPr lang="en-GB" dirty="0"/>
              <a:t>”.</a:t>
            </a:r>
          </a:p>
          <a:p>
            <a:endParaRPr lang="en-GB" dirty="0"/>
          </a:p>
          <a:p>
            <a:r>
              <a:rPr lang="en-GB" dirty="0"/>
              <a:t>A React feature called “</a:t>
            </a:r>
            <a:r>
              <a:rPr lang="en-GB" b="1" dirty="0"/>
              <a:t>Context</a:t>
            </a:r>
            <a:r>
              <a:rPr lang="en-GB" dirty="0"/>
              <a:t>” is one way to solve this. Context lets you pass data deep down layers of components.</a:t>
            </a:r>
          </a:p>
          <a:p>
            <a:endParaRPr lang="en-GB" dirty="0"/>
          </a:p>
          <a:p>
            <a:r>
              <a:rPr lang="en-GB" dirty="0"/>
              <a:t>Let’s use an example to demonstrate this concept.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55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2D4977-B279-52A8-4F56-26AF6691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12" y="612000"/>
            <a:ext cx="11161263" cy="720000"/>
          </a:xfrm>
        </p:spPr>
        <p:txBody>
          <a:bodyPr/>
          <a:lstStyle/>
          <a:p>
            <a:r>
              <a:rPr lang="en-GB" dirty="0"/>
              <a:t>Without 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3E231-C8DB-6A63-CD14-856252AB9E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F73702-0CC7-896C-3423-D8A99A8859F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7327" y="1519820"/>
            <a:ext cx="4861360" cy="51714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E03E316-B837-F5CB-A6EC-4FAF9B5F7B0C}"/>
              </a:ext>
            </a:extLst>
          </p:cNvPr>
          <p:cNvSpPr txBox="1">
            <a:spLocks/>
          </p:cNvSpPr>
          <p:nvPr/>
        </p:nvSpPr>
        <p:spPr>
          <a:xfrm>
            <a:off x="180499" y="1116805"/>
            <a:ext cx="10549128" cy="616534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4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4"/>
              </a:buBlip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4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4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In this example, we have a shop app that stores items in the user’s shopping cart.</a:t>
            </a:r>
          </a:p>
          <a:p>
            <a:endParaRPr lang="en-GB" sz="1800" dirty="0"/>
          </a:p>
          <a:p>
            <a:r>
              <a:rPr lang="en-GB" sz="1800" dirty="0"/>
              <a:t>Deep components such as </a:t>
            </a:r>
            <a:r>
              <a:rPr lang="en-GB" sz="1800" dirty="0" err="1">
                <a:latin typeface="Lucida Console" panose="020B0609040504020204" pitchFamily="49" charset="0"/>
              </a:rPr>
              <a:t>AddToCartButton</a:t>
            </a:r>
            <a:r>
              <a:rPr lang="en-GB" sz="1800" dirty="0"/>
              <a:t> need to </a:t>
            </a:r>
            <a:br>
              <a:rPr lang="en-GB" sz="1800" dirty="0"/>
            </a:br>
            <a:r>
              <a:rPr lang="en-GB" sz="1800" dirty="0"/>
              <a:t>be able to update the cart, which means the </a:t>
            </a:r>
            <a:br>
              <a:rPr lang="en-GB" sz="1800" dirty="0"/>
            </a:br>
            <a:r>
              <a:rPr lang="en-GB" sz="1800" dirty="0"/>
              <a:t>functionality needs to be </a:t>
            </a:r>
            <a:r>
              <a:rPr lang="en-GB" sz="1800" b="1" dirty="0"/>
              <a:t>manually</a:t>
            </a:r>
            <a:r>
              <a:rPr lang="en-GB" sz="1800" dirty="0"/>
              <a:t> </a:t>
            </a:r>
            <a:r>
              <a:rPr lang="en-GB" sz="1800" b="1" dirty="0"/>
              <a:t>passed through </a:t>
            </a:r>
            <a:br>
              <a:rPr lang="en-GB" sz="1800" b="1" dirty="0"/>
            </a:br>
            <a:r>
              <a:rPr lang="en-GB" sz="1800" b="1" dirty="0"/>
              <a:t>multiple layers of components</a:t>
            </a:r>
            <a:r>
              <a:rPr lang="en-GB" sz="1800" dirty="0"/>
              <a:t> via props. </a:t>
            </a:r>
          </a:p>
          <a:p>
            <a:endParaRPr lang="en-GB" sz="1800" dirty="0"/>
          </a:p>
          <a:p>
            <a:r>
              <a:rPr lang="en-GB" sz="1800" dirty="0"/>
              <a:t>Also, the functionality is passed through components</a:t>
            </a:r>
            <a:br>
              <a:rPr lang="en-GB" sz="1800" dirty="0"/>
            </a:br>
            <a:r>
              <a:rPr lang="en-GB" sz="1800" dirty="0"/>
              <a:t>that don’t care about it, such as </a:t>
            </a:r>
            <a:r>
              <a:rPr lang="en-GB" sz="1800" dirty="0" err="1">
                <a:latin typeface="Lucida Console" panose="020B0609040504020204" pitchFamily="49" charset="0"/>
              </a:rPr>
              <a:t>ItemsPage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GB" sz="1800" b="1" dirty="0"/>
              <a:t>Pros</a:t>
            </a:r>
          </a:p>
          <a:p>
            <a:r>
              <a:rPr lang="en-GB" sz="1800" dirty="0"/>
              <a:t>Simple to implement</a:t>
            </a:r>
          </a:p>
          <a:p>
            <a:endParaRPr lang="en-GB" sz="1800" dirty="0"/>
          </a:p>
          <a:p>
            <a:r>
              <a:rPr lang="en-GB" sz="1800" b="1" dirty="0"/>
              <a:t>Cons</a:t>
            </a:r>
          </a:p>
          <a:p>
            <a:r>
              <a:rPr lang="en-GB" sz="1800" dirty="0"/>
              <a:t>Clunky if your app has deeply</a:t>
            </a:r>
          </a:p>
          <a:p>
            <a:r>
              <a:rPr lang="en-GB" sz="1800" dirty="0"/>
              <a:t> nested components that require data from above</a:t>
            </a:r>
          </a:p>
        </p:txBody>
      </p:sp>
    </p:spTree>
    <p:extLst>
      <p:ext uri="{BB962C8B-B14F-4D97-AF65-F5344CB8AC3E}">
        <p14:creationId xmlns:p14="http://schemas.microsoft.com/office/powerpoint/2010/main" val="372140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2D4977-B279-52A8-4F56-26AF6691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12" y="627344"/>
            <a:ext cx="11161263" cy="720000"/>
          </a:xfrm>
        </p:spPr>
        <p:txBody>
          <a:bodyPr/>
          <a:lstStyle/>
          <a:p>
            <a:r>
              <a:rPr lang="en-GB" dirty="0"/>
              <a:t>With 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3E231-C8DB-6A63-CD14-856252AB9E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E03E316-B837-F5CB-A6EC-4FAF9B5F7B0C}"/>
              </a:ext>
            </a:extLst>
          </p:cNvPr>
          <p:cNvSpPr txBox="1">
            <a:spLocks/>
          </p:cNvSpPr>
          <p:nvPr/>
        </p:nvSpPr>
        <p:spPr>
          <a:xfrm>
            <a:off x="410464" y="1365760"/>
            <a:ext cx="8989568" cy="634534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With Context, we no </a:t>
            </a:r>
            <a:r>
              <a:rPr lang="en-GB" sz="1800" b="1" dirty="0"/>
              <a:t>longer need to pass </a:t>
            </a:r>
            <a:br>
              <a:rPr lang="en-GB" sz="1800" b="1" dirty="0"/>
            </a:br>
            <a:r>
              <a:rPr lang="en-GB" sz="1800" b="1" dirty="0"/>
              <a:t>data through many layers of components</a:t>
            </a:r>
            <a:r>
              <a:rPr lang="en-GB" sz="1800" dirty="0"/>
              <a:t>. </a:t>
            </a:r>
            <a:br>
              <a:rPr lang="en-GB" sz="1800" dirty="0"/>
            </a:br>
            <a:r>
              <a:rPr lang="en-GB" sz="1800" dirty="0"/>
              <a:t>Context lets us send values to components far down </a:t>
            </a:r>
            <a:br>
              <a:rPr lang="en-GB" sz="1800" dirty="0"/>
            </a:br>
            <a:r>
              <a:rPr lang="en-GB" sz="1800" dirty="0"/>
              <a:t>the tree.</a:t>
            </a:r>
          </a:p>
          <a:p>
            <a:r>
              <a:rPr lang="en-GB" sz="1800" dirty="0"/>
              <a:t>A context can hold whatever values or </a:t>
            </a:r>
            <a:br>
              <a:rPr lang="en-GB" sz="1800" dirty="0"/>
            </a:br>
            <a:r>
              <a:rPr lang="en-GB" sz="1800" dirty="0"/>
              <a:t>functions you want. </a:t>
            </a:r>
            <a:r>
              <a:rPr lang="en-GB" sz="1800" b="1" dirty="0"/>
              <a:t>Any component within </a:t>
            </a:r>
            <a:br>
              <a:rPr lang="en-GB" sz="1800" b="1" dirty="0"/>
            </a:br>
            <a:r>
              <a:rPr lang="en-GB" sz="1800" b="1" dirty="0"/>
              <a:t>the context has access</a:t>
            </a:r>
            <a:r>
              <a:rPr lang="en-GB" sz="1800" dirty="0"/>
              <a:t> to these values.</a:t>
            </a:r>
          </a:p>
          <a:p>
            <a:r>
              <a:rPr lang="en-GB" sz="1800" dirty="0" err="1">
                <a:latin typeface="Lucida Console" panose="020B0609040504020204" pitchFamily="49" charset="0"/>
              </a:rPr>
              <a:t>AddToCartButton</a:t>
            </a:r>
            <a:r>
              <a:rPr lang="en-GB" sz="1800" dirty="0"/>
              <a:t> now has easy access to </a:t>
            </a:r>
            <a:br>
              <a:rPr lang="en-GB" sz="1800" dirty="0"/>
            </a:br>
            <a:r>
              <a:rPr lang="en-GB" sz="1800" dirty="0"/>
              <a:t>the update cart functionality because it </a:t>
            </a:r>
            <a:br>
              <a:rPr lang="en-GB" sz="1800" dirty="0"/>
            </a:br>
            <a:r>
              <a:rPr lang="en-GB" sz="1800" dirty="0"/>
              <a:t>is inside the cart context.</a:t>
            </a:r>
          </a:p>
          <a:p>
            <a:r>
              <a:rPr lang="en-GB" sz="1800" b="1" dirty="0"/>
              <a:t>Pros</a:t>
            </a:r>
          </a:p>
          <a:p>
            <a:r>
              <a:rPr lang="en-GB" sz="1800" dirty="0"/>
              <a:t>Eliminates need for prop drilling</a:t>
            </a:r>
          </a:p>
          <a:p>
            <a:r>
              <a:rPr lang="en-GB" sz="1800" dirty="0"/>
              <a:t>More maintainable</a:t>
            </a:r>
          </a:p>
          <a:p>
            <a:r>
              <a:rPr lang="en-GB" sz="1800" b="1" dirty="0"/>
              <a:t>Cons</a:t>
            </a:r>
          </a:p>
          <a:p>
            <a:r>
              <a:rPr lang="en-GB" sz="1800" dirty="0"/>
              <a:t>Takes a few more steps to get set up</a:t>
            </a:r>
          </a:p>
          <a:p>
            <a:r>
              <a:rPr lang="en-GB" sz="1800" dirty="0"/>
              <a:t>Can cause unwanted re-renders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28053F-2F24-90D3-8B37-CD22BD0460C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1294" y="1160999"/>
            <a:ext cx="4650626" cy="55821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346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2D4977-B279-52A8-4F56-26AF6691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882" y="719555"/>
            <a:ext cx="11161263" cy="720000"/>
          </a:xfrm>
        </p:spPr>
        <p:txBody>
          <a:bodyPr/>
          <a:lstStyle/>
          <a:p>
            <a:r>
              <a:rPr lang="en-GB" dirty="0"/>
              <a:t>Before and after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3E231-C8DB-6A63-CD14-856252AB9E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644288-6943-3667-718F-07A3709B755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321" y="1405995"/>
            <a:ext cx="4650997" cy="49477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3ED087A-AE43-411C-ADAF-1BB2837B869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3372" y="1439555"/>
            <a:ext cx="4650998" cy="49550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30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7332-145A-2800-DCAC-08CCB1438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 Context</a:t>
            </a:r>
            <a:br>
              <a:rPr lang="en-GB" dirty="0"/>
            </a:b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4799" y="2123684"/>
            <a:ext cx="8351774" cy="1328737"/>
          </a:xfrm>
        </p:spPr>
        <p:txBody>
          <a:bodyPr/>
          <a:lstStyle/>
          <a:p>
            <a:r>
              <a:rPr lang="en-GB" dirty="0"/>
              <a:t>Now that we’ve looked at why Context is useful and what it can do, let’s see this in practice.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65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A52A-6D10-0E6A-D179-8255817E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 Context</a:t>
            </a:r>
            <a:br>
              <a:rPr lang="en-GB" dirty="0"/>
            </a:b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4799" y="1630363"/>
            <a:ext cx="10031281" cy="1328738"/>
          </a:xfrm>
        </p:spPr>
        <p:txBody>
          <a:bodyPr/>
          <a:lstStyle/>
          <a:p>
            <a:r>
              <a:rPr lang="en-GB" dirty="0"/>
              <a:t>We need to make sure we have imported </a:t>
            </a:r>
            <a:r>
              <a:rPr lang="en-GB" dirty="0" err="1"/>
              <a:t>createContext</a:t>
            </a:r>
            <a:r>
              <a:rPr lang="en-GB" dirty="0"/>
              <a:t> from react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create a context that can be passed to the children.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EADAC9-6693-8141-CB61-4316AF89D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895" y="2105465"/>
            <a:ext cx="5703790" cy="6913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66BE8F-C499-9CC7-07B1-7F7D8DF3F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790" y="3210299"/>
            <a:ext cx="7126002" cy="349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2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9AE0-D14B-2483-E21C-2078C858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 Context</a:t>
            </a:r>
            <a:br>
              <a:rPr lang="en-GB" dirty="0"/>
            </a:b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66528" y="1496441"/>
            <a:ext cx="10841247" cy="1328738"/>
          </a:xfrm>
        </p:spPr>
        <p:txBody>
          <a:bodyPr/>
          <a:lstStyle/>
          <a:p>
            <a:r>
              <a:rPr lang="en-GB" dirty="0"/>
              <a:t>In the Item Cart, we import the context created and ensure we have imported the </a:t>
            </a:r>
            <a:r>
              <a:rPr lang="en-GB" dirty="0" err="1"/>
              <a:t>useContext</a:t>
            </a:r>
            <a:r>
              <a:rPr lang="en-GB" dirty="0"/>
              <a:t> hook.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When the call to action button is clicked,  the </a:t>
            </a:r>
            <a:r>
              <a:rPr lang="en-GB" dirty="0" err="1"/>
              <a:t>addToCart</a:t>
            </a:r>
            <a:r>
              <a:rPr lang="en-GB" dirty="0"/>
              <a:t> context is accessed and run like a normal function call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F7194A-5725-9979-89BE-CB17B1344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070" y="1854232"/>
            <a:ext cx="5696818" cy="421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8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E7C8-DEB6-CB71-DE7F-455EB1D5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 Context</a:t>
            </a:r>
            <a:br>
              <a:rPr lang="en-GB" dirty="0"/>
            </a:b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55650" y="1692000"/>
            <a:ext cx="10652125" cy="1328738"/>
          </a:xfrm>
        </p:spPr>
        <p:txBody>
          <a:bodyPr/>
          <a:lstStyle/>
          <a:p>
            <a:r>
              <a:rPr lang="en-GB" dirty="0"/>
              <a:t>This updates the </a:t>
            </a:r>
            <a:r>
              <a:rPr lang="en-GB" dirty="0" err="1"/>
              <a:t>Cartlist</a:t>
            </a:r>
            <a:r>
              <a:rPr lang="en-GB" dirty="0"/>
              <a:t> items which re-renders in the DOM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DBDD6-DF89-4134-F89B-ADCD9515E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152" y="2383801"/>
            <a:ext cx="4600781" cy="384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183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04ef3-bcb7-4ae4-a62d-289c704a8497" xsi:nil="true"/>
    <lcf76f155ced4ddcb4097134ff3c332f xmlns="913fe58e-060a-4373-b11d-b366e3be465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3D98DD7F7D1B4CA343FFC9BA0D08F2" ma:contentTypeVersion="14" ma:contentTypeDescription="Create a new document." ma:contentTypeScope="" ma:versionID="f5b787ffde9de8eed7b2a76560910c0f">
  <xsd:schema xmlns:xsd="http://www.w3.org/2001/XMLSchema" xmlns:xs="http://www.w3.org/2001/XMLSchema" xmlns:p="http://schemas.microsoft.com/office/2006/metadata/properties" xmlns:ns2="913fe58e-060a-4373-b11d-b366e3be4652" xmlns:ns3="d9d04ef3-bcb7-4ae4-a62d-289c704a8497" targetNamespace="http://schemas.microsoft.com/office/2006/metadata/properties" ma:root="true" ma:fieldsID="53a1b84068abfc2e8b13ed24d677af21" ns2:_="" ns3:_="">
    <xsd:import namespace="913fe58e-060a-4373-b11d-b366e3be4652"/>
    <xsd:import namespace="d9d04ef3-bcb7-4ae4-a62d-289c704a84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3fe58e-060a-4373-b11d-b366e3be46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04ef3-bcb7-4ae4-a62d-289c704a849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0418cb5f-0ed4-4140-b688-db7f9630287e}" ma:internalName="TaxCatchAll" ma:showField="CatchAllData" ma:web="d9d04ef3-bcb7-4ae4-a62d-289c704a84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393610-D53F-4A84-8D42-34EBCB008255}">
  <ds:schemaRefs>
    <ds:schemaRef ds:uri="http://purl.org/dc/terms/"/>
    <ds:schemaRef ds:uri="5DDA07D3-2D42-4B74-BBF9-F10531B4947A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51b58b7f-359e-418a-8fc0-c5d77d026bdc"/>
    <ds:schemaRef ds:uri="04dd4f8b-4e55-4b0f-90ae-c416a13e2e63"/>
    <ds:schemaRef ds:uri="bd9f7b81-fce9-4f5e-8ca2-b74234fba64d"/>
    <ds:schemaRef ds:uri="201905e2-e348-4925-9bf9-859ff66d3731"/>
    <ds:schemaRef ds:uri="d9d04ef3-bcb7-4ae4-a62d-289c704a8497"/>
    <ds:schemaRef ds:uri="913fe58e-060a-4373-b11d-b366e3be4652"/>
  </ds:schemaRefs>
</ds:datastoreItem>
</file>

<file path=customXml/itemProps2.xml><?xml version="1.0" encoding="utf-8"?>
<ds:datastoreItem xmlns:ds="http://schemas.openxmlformats.org/officeDocument/2006/customXml" ds:itemID="{A00331AB-5DB5-41A7-9A6C-03452C0FA9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3fe58e-060a-4373-b11d-b366e3be4652"/>
    <ds:schemaRef ds:uri="d9d04ef3-bcb7-4ae4-a62d-289c704a84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B3E867-B45B-49B9-9F16-ACF80FBBDA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11883</TotalTime>
  <Words>616</Words>
  <Application>Microsoft Office PowerPoint</Application>
  <PresentationFormat>Widescreen</PresentationFormat>
  <Paragraphs>140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Montserrat</vt:lpstr>
      <vt:lpstr>Montserrat Black</vt:lpstr>
      <vt:lpstr>var(--fontFamilyBase)</vt:lpstr>
      <vt:lpstr>Lucida Console</vt:lpstr>
      <vt:lpstr>-apple-system</vt:lpstr>
      <vt:lpstr>Master</vt:lpstr>
      <vt:lpstr>HANDS-ON WITH REACT</vt:lpstr>
      <vt:lpstr>React Context </vt:lpstr>
      <vt:lpstr>Without Context</vt:lpstr>
      <vt:lpstr>With Context</vt:lpstr>
      <vt:lpstr>Before and after</vt:lpstr>
      <vt:lpstr>React Context </vt:lpstr>
      <vt:lpstr>React Context </vt:lpstr>
      <vt:lpstr>React Context </vt:lpstr>
      <vt:lpstr>React Context </vt:lpstr>
      <vt:lpstr>React Context </vt:lpstr>
      <vt:lpstr>Quick Lab 13</vt:lpstr>
      <vt:lpstr>CAVEAT </vt:lpstr>
      <vt:lpstr>HANDS-ON PROJECT</vt:lpstr>
      <vt:lpstr>That’s a wrap!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Liam Robertson</dc:creator>
  <cp:keywords/>
  <dc:description/>
  <cp:lastModifiedBy>Smith, Andy</cp:lastModifiedBy>
  <cp:revision>160</cp:revision>
  <cp:lastPrinted>2019-07-03T09:46:41Z</cp:lastPrinted>
  <dcterms:created xsi:type="dcterms:W3CDTF">2019-09-05T08:17:12Z</dcterms:created>
  <dcterms:modified xsi:type="dcterms:W3CDTF">2024-12-09T12:22:56Z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0x010100273D98DD7F7D1B4CA343FFC9BA0D08F2</vt:lpwstr>
  </property>
  <property fmtid="{D5CDD505-2E9C-101B-9397-08002B2CF9AE}" pid="3" name="BookType">
    <vt:lpwstr>4</vt:lpwstr>
  </property>
</Properties>
</file>