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1301" r:id="rId6"/>
    <p:sldId id="1300" r:id="rId7"/>
    <p:sldId id="838" r:id="rId8"/>
    <p:sldId id="1302" r:id="rId9"/>
    <p:sldId id="1303" r:id="rId10"/>
    <p:sldId id="1323" r:id="rId11"/>
    <p:sldId id="1304" r:id="rId12"/>
    <p:sldId id="1324" r:id="rId13"/>
    <p:sldId id="1325" r:id="rId14"/>
    <p:sldId id="1305" r:id="rId15"/>
    <p:sldId id="1306" r:id="rId16"/>
    <p:sldId id="1307" r:id="rId17"/>
    <p:sldId id="1308" r:id="rId18"/>
    <p:sldId id="1309" r:id="rId19"/>
    <p:sldId id="1310" r:id="rId20"/>
    <p:sldId id="1311" r:id="rId21"/>
    <p:sldId id="1312" r:id="rId22"/>
    <p:sldId id="1313" r:id="rId23"/>
    <p:sldId id="1314" r:id="rId24"/>
    <p:sldId id="1315" r:id="rId25"/>
    <p:sldId id="1316" r:id="rId26"/>
    <p:sldId id="1317" r:id="rId27"/>
    <p:sldId id="1318" r:id="rId28"/>
    <p:sldId id="1319" r:id="rId29"/>
    <p:sldId id="1320" r:id="rId30"/>
    <p:sldId id="1321" r:id="rId31"/>
    <p:sldId id="1322" r:id="rId32"/>
  </p:sldIdLst>
  <p:sldSz cx="12192000" cy="6858000"/>
  <p:notesSz cx="6645275" cy="9775825"/>
  <p:embeddedFontLs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Montserrat Black" panose="00000A00000000000000" pitchFamily="2" charset="0"/>
      <p:bold r:id="rId39"/>
      <p:boldItalic r:id="rId40"/>
    </p:embeddedFont>
  </p:embeddedFontLst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87940" autoAdjust="0"/>
  </p:normalViewPr>
  <p:slideViewPr>
    <p:cSldViewPr snapToGrid="0" snapToObjects="1" showGuides="1">
      <p:cViewPr varScale="1">
        <p:scale>
          <a:sx n="70" d="100"/>
          <a:sy n="70" d="100"/>
        </p:scale>
        <p:origin x="730" y="53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8912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html file is a div with an id of “root”. In the </a:t>
            </a:r>
            <a:r>
              <a:rPr lang="en-GB" dirty="0" err="1"/>
              <a:t>ts</a:t>
            </a:r>
            <a:r>
              <a:rPr lang="en-GB" dirty="0"/>
              <a:t> file is a </a:t>
            </a:r>
            <a:r>
              <a:rPr lang="en-GB" dirty="0" err="1"/>
              <a:t>getElementById</a:t>
            </a:r>
            <a:r>
              <a:rPr lang="en-GB" dirty="0"/>
              <a:t> constant which finds this and renders the App file into it.</a:t>
            </a:r>
          </a:p>
          <a:p>
            <a:r>
              <a:rPr lang="en-GB" dirty="0"/>
              <a:t>It is a simple as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23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tsx</a:t>
            </a:r>
            <a:r>
              <a:rPr lang="en-GB" dirty="0"/>
              <a:t> is simply a mix of HTML and JavaScript that renders to create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385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tsx</a:t>
            </a:r>
            <a:r>
              <a:rPr lang="en-GB" dirty="0"/>
              <a:t> is simply a mix of HTML and JavaScript that renders to create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57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tsx</a:t>
            </a:r>
            <a:r>
              <a:rPr lang="en-GB" dirty="0"/>
              <a:t> is simply a mix of HTML and JavaScript that renders to create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69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tsx</a:t>
            </a:r>
            <a:r>
              <a:rPr lang="en-GB" dirty="0"/>
              <a:t> is simply a mix of HTML and JavaScript that renders to create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58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tsx</a:t>
            </a:r>
            <a:r>
              <a:rPr lang="en-GB" dirty="0"/>
              <a:t> is simply a mix of HTML and JavaScript that renders to create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0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9934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endParaRPr lang="en-US" sz="1000" b="1" dirty="0"/>
          </a:p>
          <a:p>
            <a:pPr fontAlgn="base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55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npm</a:t>
            </a:r>
            <a:r>
              <a:rPr lang="en-GB" dirty="0"/>
              <a:t> = node packet manager and it is how we download and manage all packages that we can use in node.</a:t>
            </a:r>
          </a:p>
          <a:p>
            <a:r>
              <a:rPr lang="en-GB" dirty="0"/>
              <a:t>Following the work done with </a:t>
            </a:r>
            <a:r>
              <a:rPr lang="en-GB" dirty="0" err="1"/>
              <a:t>javascript</a:t>
            </a:r>
            <a:r>
              <a:rPr lang="en-GB" dirty="0"/>
              <a:t>, this should be installed, but it is always good practice to check the version you are using and update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79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not get users to do this, this is an informational slide on how it was done recently.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250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npx</a:t>
            </a:r>
            <a:r>
              <a:rPr lang="en-GB" dirty="0"/>
              <a:t> is similar to </a:t>
            </a:r>
            <a:r>
              <a:rPr lang="en-GB" dirty="0" err="1"/>
              <a:t>npm</a:t>
            </a:r>
            <a:r>
              <a:rPr lang="en-GB" dirty="0"/>
              <a:t>, but calls the content from </a:t>
            </a:r>
            <a:r>
              <a:rPr lang="en-GB" dirty="0" err="1"/>
              <a:t>cdn</a:t>
            </a:r>
            <a:r>
              <a:rPr lang="en-GB" dirty="0"/>
              <a:t> rather than the installed version on </a:t>
            </a:r>
            <a:r>
              <a:rPr lang="en-GB" dirty="0" err="1"/>
              <a:t>npm</a:t>
            </a:r>
            <a:r>
              <a:rPr lang="en-GB" dirty="0"/>
              <a:t>. Solution is the name of the app you are creating.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79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56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49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components feed into the app.js file – more on components later. But they are very important and build up individual elements  of any webpage we 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13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387600"/>
            <a:ext cx="6596062" cy="239776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BUILDING WEB APPLICATIONS 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C532B-442C-4DB3-A8CA-ECAD8E8AFA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690" y="5527040"/>
            <a:ext cx="6604609" cy="55478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+mn-lt"/>
                <a:cs typeface="Calibri" panose="020F0502020204030204" pitchFamily="34" charset="0"/>
              </a:rPr>
              <a:t>Introduction to React</a:t>
            </a:r>
          </a:p>
        </p:txBody>
      </p:sp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94721"/>
            <a:ext cx="6939900" cy="511940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This will build a live server which allows us to see how our app looks in a browser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click on the link to open the browser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524" y="1349984"/>
            <a:ext cx="4052745" cy="2751998"/>
          </a:xfrm>
        </p:spPr>
        <p:txBody>
          <a:bodyPr/>
          <a:lstStyle/>
          <a:p>
            <a:r>
              <a:rPr lang="en-GB" dirty="0"/>
              <a:t>Installing React - </a:t>
            </a:r>
            <a:r>
              <a:rPr lang="en-GB" dirty="0" err="1"/>
              <a:t>vite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E063E4-C5DB-356B-5C92-70D08672A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425" y="706312"/>
            <a:ext cx="6838468" cy="29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D50DFC-D289-C2B1-C96C-34BBF275E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436" y="2178979"/>
            <a:ext cx="3093988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6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94721"/>
            <a:ext cx="6770688" cy="5119407"/>
          </a:xfrm>
        </p:spPr>
        <p:txBody>
          <a:bodyPr/>
          <a:lstStyle/>
          <a:p>
            <a:r>
              <a:rPr lang="en-GB" dirty="0"/>
              <a:t>Gives you a live locally hosted webpage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are now ready to explore the framework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Installing React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A4CFE-4352-5327-6273-7A901A69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519" y="1151246"/>
            <a:ext cx="4281779" cy="30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94721"/>
            <a:ext cx="6770688" cy="5119407"/>
          </a:xfrm>
        </p:spPr>
        <p:txBody>
          <a:bodyPr/>
          <a:lstStyle/>
          <a:p>
            <a:r>
              <a:rPr lang="en-GB" dirty="0"/>
              <a:t>At first, the number of files is overwhelming, but we only use a small number of these to any extent.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Standard files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87DD387-AC02-009D-3FBF-8E252CB7DB16}"/>
              </a:ext>
            </a:extLst>
          </p:cNvPr>
          <p:cNvSpPr txBox="1">
            <a:spLocks/>
          </p:cNvSpPr>
          <p:nvPr/>
        </p:nvSpPr>
        <p:spPr>
          <a:xfrm>
            <a:off x="7328426" y="1512809"/>
            <a:ext cx="4947542" cy="51194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files we edit to change our creation are in the </a:t>
            </a:r>
            <a:r>
              <a:rPr lang="en-GB" dirty="0" err="1"/>
              <a:t>src</a:t>
            </a:r>
            <a:r>
              <a:rPr lang="en-GB" dirty="0"/>
              <a:t> folder so lets focus there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7256A2-1C3B-A5B0-B486-8162B6D3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59" y="1512809"/>
            <a:ext cx="2353003" cy="49727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CFCF10-A6EE-0A6B-B4BF-25D449C8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238" y="2974002"/>
            <a:ext cx="208626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9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5FB5C0-192A-C14F-638A-34A535D3E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Src</a:t>
            </a:r>
            <a:endParaRPr lang="en-GB" dirty="0"/>
          </a:p>
          <a:p>
            <a:r>
              <a:rPr lang="en-GB" dirty="0" err="1"/>
              <a:t>App.tsx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2FD92-0B33-DF16-4181-03A47ADAE7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This is the file that is passed to the index.html page in the public folder for rendering.</a:t>
            </a:r>
          </a:p>
          <a:p>
            <a:endParaRPr lang="en-GB" dirty="0"/>
          </a:p>
          <a:p>
            <a:r>
              <a:rPr lang="en-GB" dirty="0"/>
              <a:t>All of the components we create will eventually be passed here to be displayed on screen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73D03-091B-37EE-168B-2509294C5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CFA28-D235-BA29-7F21-63177999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54" y="2947838"/>
            <a:ext cx="3577758" cy="37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4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5FB5C0-192A-C14F-638A-34A535D3E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src</a:t>
            </a:r>
            <a:endParaRPr lang="en-GB" dirty="0"/>
          </a:p>
          <a:p>
            <a:r>
              <a:rPr lang="en-GB" dirty="0" err="1"/>
              <a:t>App.tsx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2FD92-0B33-DF16-4181-03A47ADAE7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0727" y="166328"/>
            <a:ext cx="5718225" cy="5899039"/>
          </a:xfrm>
        </p:spPr>
        <p:txBody>
          <a:bodyPr/>
          <a:lstStyle/>
          <a:p>
            <a:r>
              <a:rPr lang="en-GB" dirty="0"/>
              <a:t>Changing the file to this: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Gives 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73D03-091B-37EE-168B-2509294C5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B54ED-4DDA-6226-0535-27A0625B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470" y="574723"/>
            <a:ext cx="2820398" cy="28542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18A455-1A0F-01E5-0EFB-59193E07A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214" y="3875305"/>
            <a:ext cx="4303738" cy="17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2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5FB5C0-192A-C14F-638A-34A535D3E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src</a:t>
            </a:r>
            <a:endParaRPr lang="en-GB" dirty="0"/>
          </a:p>
          <a:p>
            <a:r>
              <a:rPr lang="en-GB" dirty="0" err="1"/>
              <a:t>Main.tsx</a:t>
            </a:r>
            <a:endParaRPr lang="en-GB" dirty="0"/>
          </a:p>
          <a:p>
            <a:r>
              <a:rPr lang="en-GB" dirty="0"/>
              <a:t>index.html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2FD92-0B33-DF16-4181-03A47ADAE7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0727" y="166328"/>
            <a:ext cx="5718225" cy="5899039"/>
          </a:xfrm>
        </p:spPr>
        <p:txBody>
          <a:bodyPr/>
          <a:lstStyle/>
          <a:p>
            <a:r>
              <a:rPr lang="en-GB" dirty="0"/>
              <a:t>Just like with vanilla JavaScript, you have a webpage which renders the JS in a browser. React is no different 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73D03-091B-37EE-168B-2509294C5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852B7-1CF9-559F-F5F8-D8FFD1E35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40" y="1116795"/>
            <a:ext cx="4818799" cy="2312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9D14D1-B72C-0C40-1CB1-B3C4AB42D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439" y="3844718"/>
            <a:ext cx="5096703" cy="28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2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E0FCC0-5BEF-2CDC-2FDC-DFFE5071C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Quick Lab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D457-6F88-CE75-13AA-012B7D305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Install and edit your first react App</a:t>
            </a:r>
          </a:p>
        </p:txBody>
      </p:sp>
    </p:spTree>
    <p:extLst>
      <p:ext uri="{BB962C8B-B14F-4D97-AF65-F5344CB8AC3E}">
        <p14:creationId xmlns:p14="http://schemas.microsoft.com/office/powerpoint/2010/main" val="27335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765EDF-D047-8069-3A25-A34CECFC0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701210"/>
            <a:ext cx="5810250" cy="963060"/>
          </a:xfrm>
        </p:spPr>
        <p:txBody>
          <a:bodyPr/>
          <a:lstStyle/>
          <a:p>
            <a:r>
              <a:rPr lang="en-GB" dirty="0"/>
              <a:t>Components in react</a:t>
            </a:r>
          </a:p>
        </p:txBody>
      </p:sp>
    </p:spTree>
    <p:extLst>
      <p:ext uri="{BB962C8B-B14F-4D97-AF65-F5344CB8AC3E}">
        <p14:creationId xmlns:p14="http://schemas.microsoft.com/office/powerpoint/2010/main" val="274493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Components are the building blocks of any react application. They are snippets of code that are called into render when required by the SPAs we create.</a:t>
            </a:r>
          </a:p>
          <a:p>
            <a:endParaRPr lang="en-GB" dirty="0"/>
          </a:p>
          <a:p>
            <a:r>
              <a:rPr lang="en-GB" dirty="0"/>
              <a:t>Generally, it’s a good idea to split the components up and then call them into App.js when required.</a:t>
            </a:r>
          </a:p>
          <a:p>
            <a:endParaRPr lang="en-GB" dirty="0"/>
          </a:p>
          <a:p>
            <a:r>
              <a:rPr lang="en-GB" dirty="0"/>
              <a:t>The easiest way to learn this is to do it.</a:t>
            </a:r>
          </a:p>
          <a:p>
            <a:endParaRPr lang="en-GB" dirty="0"/>
          </a:p>
          <a:p>
            <a:r>
              <a:rPr lang="en-GB" dirty="0"/>
              <a:t>Start by creating a new file called </a:t>
            </a:r>
            <a:r>
              <a:rPr lang="en-GB" dirty="0" err="1"/>
              <a:t>MainContent.tsx</a:t>
            </a:r>
            <a:r>
              <a:rPr lang="en-GB" dirty="0"/>
              <a:t> in your </a:t>
            </a:r>
            <a:r>
              <a:rPr lang="en-GB" dirty="0" err="1"/>
              <a:t>src</a:t>
            </a:r>
            <a:r>
              <a:rPr lang="en-GB" dirty="0"/>
              <a:t>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9B12B-F432-338E-E611-13213B6DE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979" y="5108171"/>
            <a:ext cx="1493574" cy="15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96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Inside this we need to create a function that returns some </a:t>
            </a:r>
            <a:r>
              <a:rPr lang="en-GB" dirty="0" err="1"/>
              <a:t>jsx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is an arrow function that renders when called. The </a:t>
            </a:r>
            <a:r>
              <a:rPr lang="en-GB" b="1" dirty="0"/>
              <a:t>return </a:t>
            </a:r>
            <a:r>
              <a:rPr lang="en-GB" dirty="0"/>
              <a:t> is what is passed to the index.html page when all components are rendered to </a:t>
            </a:r>
            <a:r>
              <a:rPr lang="en-GB" b="1" dirty="0" err="1"/>
              <a:t>main.tsx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Don’t forget to export at the bottom – just like a JS module</a:t>
            </a: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31D9B-9835-61E9-C97D-4CCAC5D7A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61" y="3087460"/>
            <a:ext cx="490606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2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2238376" y="6227764"/>
            <a:ext cx="185896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4648201" y="6227764"/>
            <a:ext cx="289401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7024" y="34251"/>
            <a:ext cx="3694112" cy="2415566"/>
          </a:xfrm>
        </p:spPr>
        <p:txBody>
          <a:bodyPr/>
          <a:lstStyle/>
          <a:p>
            <a:r>
              <a:rPr lang="en-GB" dirty="0"/>
              <a:t>OBJECTIVES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/>
              <a:t>In this module, you will</a:t>
            </a:r>
            <a:endParaRPr lang="en-GB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Strengthen your understanding of </a:t>
            </a:r>
            <a:r>
              <a:rPr lang="en-GB" b="1" dirty="0"/>
              <a:t>HTML, CSS, and JavaScript</a:t>
            </a:r>
            <a:r>
              <a:rPr lang="en-GB" dirty="0"/>
              <a:t> fundamentals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Develop the ability to write React code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Apply problem-solving skills to </a:t>
            </a:r>
            <a:r>
              <a:rPr lang="en-GB" b="1" dirty="0"/>
              <a:t>build a single-page application</a:t>
            </a:r>
            <a:r>
              <a:rPr lang="en-GB" dirty="0"/>
              <a:t> using React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9216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1252920"/>
            <a:ext cx="3694112" cy="291784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Inside </a:t>
            </a:r>
            <a:r>
              <a:rPr lang="en-GB" b="1" dirty="0" err="1"/>
              <a:t>App.tsx</a:t>
            </a:r>
            <a:r>
              <a:rPr lang="en-GB" b="1" dirty="0"/>
              <a:t> </a:t>
            </a:r>
            <a:r>
              <a:rPr lang="en-GB" dirty="0"/>
              <a:t>import this module at the top: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Then call the function to be rendered, replacing the </a:t>
            </a:r>
            <a:r>
              <a:rPr lang="en-GB" b="1" dirty="0"/>
              <a:t>&lt;h1&gt; tag 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Don’t forget to close the function call!</a:t>
            </a:r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BF2CA-CDF3-4ED7-1F78-E047716B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66" y="1242034"/>
            <a:ext cx="5306165" cy="3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57803-07B2-4BD4-3ECD-5F0F0A965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66" y="2478479"/>
            <a:ext cx="527758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42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Once you save it, your webpage should re-render to this: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content in react should be in its own component </a:t>
            </a:r>
            <a:r>
              <a:rPr lang="en-GB" b="1" dirty="0"/>
              <a:t>.</a:t>
            </a:r>
            <a:r>
              <a:rPr lang="en-GB" b="1" dirty="0" err="1"/>
              <a:t>tsx</a:t>
            </a:r>
            <a:r>
              <a:rPr lang="en-GB" b="1" dirty="0"/>
              <a:t> </a:t>
            </a:r>
            <a:r>
              <a:rPr lang="en-GB" dirty="0"/>
              <a:t>file</a:t>
            </a:r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CA448-7884-5C72-F371-B5832D72BA5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0" y="1562947"/>
            <a:ext cx="12192000" cy="113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8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More Components and more imports build our page</a:t>
            </a:r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C51F6-8097-5222-98B7-1DFB9C4CA23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8360" y="2178684"/>
            <a:ext cx="6289184" cy="1738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8BBF58-3AB9-805E-2C4D-83CFA349EF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3949850"/>
            <a:ext cx="3693090" cy="2669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09EC60-4FF0-B4DA-DFF0-589ABDADD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2629" y="850992"/>
            <a:ext cx="2916318" cy="13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73825" y="579438"/>
            <a:ext cx="5718175" cy="5899150"/>
          </a:xfrm>
        </p:spPr>
        <p:txBody>
          <a:bodyPr/>
          <a:lstStyle/>
          <a:p>
            <a:endParaRPr lang="en-GB" dirty="0"/>
          </a:p>
          <a:p>
            <a:endParaRPr lang="en-GB" b="1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36EAA-56B8-13FE-9167-01C7D8F42E2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88726"/>
            <a:ext cx="12192000" cy="25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72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E0FCC0-5BEF-2CDC-2FDC-DFFE5071C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Quick Lab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D457-6F88-CE75-13AA-012B7D305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your first components</a:t>
            </a:r>
          </a:p>
        </p:txBody>
      </p:sp>
    </p:spTree>
    <p:extLst>
      <p:ext uri="{BB962C8B-B14F-4D97-AF65-F5344CB8AC3E}">
        <p14:creationId xmlns:p14="http://schemas.microsoft.com/office/powerpoint/2010/main" val="1156028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4C525-1748-FD15-B77E-85D74C662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3078606"/>
            <a:ext cx="5627171" cy="1682133"/>
          </a:xfrm>
        </p:spPr>
        <p:txBody>
          <a:bodyPr/>
          <a:lstStyle/>
          <a:p>
            <a:r>
              <a:rPr lang="en-GB" dirty="0"/>
              <a:t>Embedding Dynamic content in </a:t>
            </a:r>
            <a:r>
              <a:rPr lang="en-GB" dirty="0" err="1"/>
              <a:t>tsx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660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F4B643-F661-FBF8-6A11-34316CF4A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561" y="1233026"/>
            <a:ext cx="3655588" cy="2751998"/>
          </a:xfrm>
        </p:spPr>
        <p:txBody>
          <a:bodyPr/>
          <a:lstStyle/>
          <a:p>
            <a:r>
              <a:rPr lang="en-GB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FBA57-2A23-073A-9B7C-50CA7169F3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35699" y="1041640"/>
            <a:ext cx="6908301" cy="4094163"/>
          </a:xfrm>
        </p:spPr>
        <p:txBody>
          <a:bodyPr/>
          <a:lstStyle/>
          <a:p>
            <a:r>
              <a:rPr lang="en-GB" dirty="0"/>
              <a:t>One of the major benefits of using react and JavaScript is the ability to have variables and content which are dynamic</a:t>
            </a:r>
          </a:p>
          <a:p>
            <a:endParaRPr lang="en-GB" dirty="0"/>
          </a:p>
          <a:p>
            <a:r>
              <a:rPr lang="en-GB" dirty="0"/>
              <a:t>You will remember that in JS, we can assign a </a:t>
            </a:r>
            <a:r>
              <a:rPr lang="en-GB" dirty="0" err="1"/>
              <a:t>const</a:t>
            </a:r>
            <a:r>
              <a:rPr lang="en-GB" dirty="0"/>
              <a:t> or let and then use that value in expressions { } within the code block.</a:t>
            </a:r>
          </a:p>
          <a:p>
            <a:endParaRPr lang="en-GB" dirty="0"/>
          </a:p>
          <a:p>
            <a:r>
              <a:rPr lang="en-GB" dirty="0"/>
              <a:t>Variables and constants are usually created above the return and then used in the return itself</a:t>
            </a:r>
          </a:p>
        </p:txBody>
      </p:sp>
    </p:spTree>
    <p:extLst>
      <p:ext uri="{BB962C8B-B14F-4D97-AF65-F5344CB8AC3E}">
        <p14:creationId xmlns:p14="http://schemas.microsoft.com/office/powerpoint/2010/main" val="898695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F4B643-F661-FBF8-6A11-34316CF4A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561" y="1233026"/>
            <a:ext cx="3655588" cy="2751998"/>
          </a:xfrm>
        </p:spPr>
        <p:txBody>
          <a:bodyPr/>
          <a:lstStyle/>
          <a:p>
            <a:r>
              <a:rPr lang="en-GB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FBA57-2A23-073A-9B7C-50CA7169F3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35699" y="1041640"/>
            <a:ext cx="6908301" cy="4094163"/>
          </a:xfrm>
        </p:spPr>
        <p:txBody>
          <a:bodyPr/>
          <a:lstStyle/>
          <a:p>
            <a:r>
              <a:rPr lang="en-GB" dirty="0"/>
              <a:t>This will render the value of the constant above in the return. It also works with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13AB8-A64A-A9EE-8039-0CF8D633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949" y="2008653"/>
            <a:ext cx="6439799" cy="3372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7F3AE8-27B6-4E03-C86A-9E9E6E1A8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75" y="5507420"/>
            <a:ext cx="7859222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63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F4B643-F661-FBF8-6A11-34316CF4A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561" y="1233026"/>
            <a:ext cx="3655588" cy="2751998"/>
          </a:xfrm>
        </p:spPr>
        <p:txBody>
          <a:bodyPr/>
          <a:lstStyle/>
          <a:p>
            <a:r>
              <a:rPr lang="en-GB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FBA57-2A23-073A-9B7C-50CA7169F3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35699" y="1041640"/>
            <a:ext cx="6908301" cy="4094163"/>
          </a:xfrm>
        </p:spPr>
        <p:txBody>
          <a:bodyPr/>
          <a:lstStyle/>
          <a:p>
            <a:r>
              <a:rPr lang="en-GB" dirty="0"/>
              <a:t>Like other Expressions, you can perform calculations within the curly braces.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ADB40-1F12-A390-49E5-A2CC7E0E8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366" y="1755089"/>
            <a:ext cx="5811061" cy="3410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E6D2E2-CF4C-B989-50A9-010DB8617E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5699" y="5304334"/>
            <a:ext cx="7129470" cy="131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6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2238376" y="6227764"/>
            <a:ext cx="185896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4648201" y="6227764"/>
            <a:ext cx="289401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7024" y="34251"/>
            <a:ext cx="3694112" cy="2908974"/>
          </a:xfrm>
        </p:spPr>
        <p:txBody>
          <a:bodyPr/>
          <a:lstStyle/>
          <a:p>
            <a:r>
              <a:rPr lang="en-GB" dirty="0"/>
              <a:t>GETTING THE MOST FROM THIS MODULE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0" y="436881"/>
            <a:ext cx="5720371" cy="42946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/>
              <a:t>You should</a:t>
            </a:r>
            <a:endParaRPr lang="en-GB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Be prepared to get hands-on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Not expect to get everything right the first time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Bring your problem-solving skills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Don’t hesitate to ask and answer questions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Take breaks – they’re important!</a:t>
            </a:r>
          </a:p>
          <a:p>
            <a:pPr marL="342900" indent="-342900">
              <a:lnSpc>
                <a:spcPct val="150000"/>
              </a:lnSpc>
              <a:buChar char="•"/>
            </a:pPr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9105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E3A239-EDE8-4E70-B57C-276CB28EFA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8474" y="1151162"/>
            <a:ext cx="2978870" cy="106371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MODULE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56C2F-5435-4274-9D95-DBF83875EF45}"/>
              </a:ext>
            </a:extLst>
          </p:cNvPr>
          <p:cNvSpPr txBox="1"/>
          <p:nvPr/>
        </p:nvSpPr>
        <p:spPr>
          <a:xfrm>
            <a:off x="4562474" y="1151162"/>
            <a:ext cx="66744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Strengthen your web skills (with exercises)</a:t>
            </a:r>
          </a:p>
          <a:p>
            <a:pPr marL="285750" indent="-28575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React overview</a:t>
            </a:r>
          </a:p>
          <a:p>
            <a:pPr marL="285750" indent="-28575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Explore React concepts (with exercises)</a:t>
            </a:r>
          </a:p>
          <a:p>
            <a:pPr marL="285750" indent="-28575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Hands-on project – build a web app yourself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600AA-7A9B-36C6-E02C-A9CBFBA9A030}"/>
              </a:ext>
            </a:extLst>
          </p:cNvPr>
          <p:cNvSpPr txBox="1"/>
          <p:nvPr/>
        </p:nvSpPr>
        <p:spPr>
          <a:xfrm>
            <a:off x="4562474" y="4300762"/>
            <a:ext cx="66744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Throughout the module, you’ll be given time to progress through the hands-on project at your own pace.</a:t>
            </a:r>
          </a:p>
        </p:txBody>
      </p:sp>
    </p:spTree>
    <p:extLst>
      <p:ext uri="{BB962C8B-B14F-4D97-AF65-F5344CB8AC3E}">
        <p14:creationId xmlns:p14="http://schemas.microsoft.com/office/powerpoint/2010/main" val="23119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/>
              <a:t>Installing React</a:t>
            </a:r>
          </a:p>
        </p:txBody>
      </p:sp>
    </p:spTree>
    <p:extLst>
      <p:ext uri="{BB962C8B-B14F-4D97-AF65-F5344CB8AC3E}">
        <p14:creationId xmlns:p14="http://schemas.microsoft.com/office/powerpoint/2010/main" val="66217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Built on Node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ReactJS is predictably built using node, although as you will see, there are many ways we can extend React from it’s base install.</a:t>
            </a:r>
          </a:p>
          <a:p>
            <a:endParaRPr lang="en-GB" dirty="0"/>
          </a:p>
          <a:p>
            <a:r>
              <a:rPr lang="en-GB" dirty="0"/>
              <a:t>Check that you have both node and </a:t>
            </a:r>
            <a:r>
              <a:rPr lang="en-GB" dirty="0" err="1"/>
              <a:t>npm</a:t>
            </a:r>
            <a:r>
              <a:rPr lang="en-GB" dirty="0"/>
              <a:t> installed. In a terminal in </a:t>
            </a:r>
            <a:r>
              <a:rPr lang="en-GB" dirty="0" err="1"/>
              <a:t>VSCode</a:t>
            </a:r>
            <a:r>
              <a:rPr lang="en-GB" dirty="0"/>
              <a:t>, type:</a:t>
            </a:r>
          </a:p>
          <a:p>
            <a:r>
              <a:rPr lang="en-GB" dirty="0"/>
              <a:t>node --version</a:t>
            </a:r>
          </a:p>
          <a:p>
            <a:endParaRPr lang="en-GB" dirty="0"/>
          </a:p>
          <a:p>
            <a:r>
              <a:rPr lang="en-GB" dirty="0"/>
              <a:t>And then </a:t>
            </a:r>
          </a:p>
          <a:p>
            <a:endParaRPr lang="en-GB" dirty="0"/>
          </a:p>
          <a:p>
            <a:r>
              <a:rPr lang="en-GB" dirty="0" err="1"/>
              <a:t>npm</a:t>
            </a:r>
            <a:r>
              <a:rPr lang="en-GB" dirty="0"/>
              <a:t> --version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FAEC1A-2CC1-BB65-773B-22D59E58DD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0219" y="5231799"/>
            <a:ext cx="6826054" cy="1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7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05354" y="594721"/>
            <a:ext cx="6770688" cy="5119407"/>
          </a:xfrm>
        </p:spPr>
        <p:txBody>
          <a:bodyPr/>
          <a:lstStyle/>
          <a:p>
            <a:r>
              <a:rPr lang="en-GB" dirty="0"/>
              <a:t>React is very easy to install in </a:t>
            </a:r>
            <a:r>
              <a:rPr lang="en-GB" dirty="0" err="1"/>
              <a:t>VSCode</a:t>
            </a:r>
            <a:r>
              <a:rPr lang="en-GB" dirty="0"/>
              <a:t> just a few short commands and you have an install that runs exactly as you would hope.</a:t>
            </a:r>
          </a:p>
          <a:p>
            <a:r>
              <a:rPr lang="en-GB" dirty="0"/>
              <a:t>The command below allows us to create an app in a folder base:</a:t>
            </a:r>
          </a:p>
          <a:p>
            <a:endParaRPr lang="en-GB" dirty="0"/>
          </a:p>
          <a:p>
            <a:r>
              <a:rPr lang="en-GB" dirty="0" err="1"/>
              <a:t>npx</a:t>
            </a:r>
            <a:r>
              <a:rPr lang="en-GB" dirty="0"/>
              <a:t> create-react-app </a:t>
            </a:r>
            <a:r>
              <a:rPr lang="en-GB" dirty="0" err="1"/>
              <a:t>appname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process may take a couple of minutes. There will be some standard warnings (these are being worked on by the creators – ignore them!!) </a:t>
            </a:r>
          </a:p>
          <a:p>
            <a:endParaRPr lang="en-GB" dirty="0"/>
          </a:p>
          <a:p>
            <a:r>
              <a:rPr lang="en-GB" dirty="0"/>
              <a:t>cd into the folder</a:t>
            </a:r>
          </a:p>
          <a:p>
            <a:r>
              <a:rPr lang="en-GB" dirty="0" err="1"/>
              <a:t>npm</a:t>
            </a:r>
            <a:r>
              <a:rPr lang="en-GB" dirty="0"/>
              <a:t> start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524" y="1349984"/>
            <a:ext cx="4052745" cy="2751998"/>
          </a:xfrm>
        </p:spPr>
        <p:txBody>
          <a:bodyPr/>
          <a:lstStyle/>
          <a:p>
            <a:r>
              <a:rPr lang="en-GB" dirty="0"/>
              <a:t>Traditional method of</a:t>
            </a:r>
          </a:p>
          <a:p>
            <a:r>
              <a:rPr lang="en-GB" dirty="0"/>
              <a:t>Installing React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2A903-7367-2D69-A33B-0BA21696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95" y="3176040"/>
            <a:ext cx="3562847" cy="362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5A66B5-0778-D936-4642-95222972E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283" y="5192988"/>
            <a:ext cx="1836819" cy="362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5BA55F-77F4-7D29-96BB-65163EE87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431" y="5585522"/>
            <a:ext cx="1541856" cy="362001"/>
          </a:xfrm>
          <a:prstGeom prst="rect">
            <a:avLst/>
          </a:prstGeom>
        </p:spPr>
      </p:pic>
      <p:pic>
        <p:nvPicPr>
          <p:cNvPr id="1026" name="Picture 2" descr="Discontinued stamp stock vector. Illustration of isolated - 153950049">
            <a:extLst>
              <a:ext uri="{FF2B5EF4-FFF2-40B4-BE49-F238E27FC236}">
                <a16:creationId xmlns:a16="http://schemas.microsoft.com/office/drawing/2014/main" id="{6A9D1181-A768-DD87-7D6C-B30C88E9C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1" y="4419317"/>
            <a:ext cx="4466455" cy="217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10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94721"/>
            <a:ext cx="6770688" cy="5119407"/>
          </a:xfrm>
        </p:spPr>
        <p:txBody>
          <a:bodyPr/>
          <a:lstStyle/>
          <a:p>
            <a:r>
              <a:rPr lang="en-GB" dirty="0"/>
              <a:t>React is very easy to install in </a:t>
            </a:r>
            <a:r>
              <a:rPr lang="en-GB" dirty="0" err="1"/>
              <a:t>VSCode</a:t>
            </a:r>
            <a:r>
              <a:rPr lang="en-GB" dirty="0"/>
              <a:t> just a few short commands and you have an install that runs exactly as you would hope.</a:t>
            </a:r>
          </a:p>
          <a:p>
            <a:r>
              <a:rPr lang="en-GB" dirty="0"/>
              <a:t>The command below allows us to create an app in a folder base:</a:t>
            </a:r>
          </a:p>
          <a:p>
            <a:endParaRPr lang="en-GB" dirty="0"/>
          </a:p>
          <a:p>
            <a:r>
              <a:rPr lang="en-GB" dirty="0" err="1"/>
              <a:t>npx</a:t>
            </a:r>
            <a:r>
              <a:rPr lang="en-GB" dirty="0"/>
              <a:t> </a:t>
            </a:r>
            <a:r>
              <a:rPr lang="en-GB" dirty="0" err="1"/>
              <a:t>create-vite@latest</a:t>
            </a:r>
            <a:r>
              <a:rPr lang="en-GB" dirty="0"/>
              <a:t> solution</a:t>
            </a:r>
          </a:p>
          <a:p>
            <a:endParaRPr lang="en-GB" dirty="0"/>
          </a:p>
          <a:p>
            <a:r>
              <a:rPr lang="en-GB" dirty="0"/>
              <a:t>The first time you run this, you will be asked to install a specific version of </a:t>
            </a:r>
            <a:r>
              <a:rPr lang="en-GB" dirty="0" err="1"/>
              <a:t>vite</a:t>
            </a:r>
            <a:r>
              <a:rPr lang="en-GB" dirty="0"/>
              <a:t>. You can respond with ‘y’.</a:t>
            </a:r>
          </a:p>
          <a:p>
            <a:endParaRPr lang="en-GB" dirty="0"/>
          </a:p>
          <a:p>
            <a:r>
              <a:rPr lang="en-GB" dirty="0"/>
              <a:t>You will be presented with a list of framework options. Use the arrow keys to select React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524" y="1349984"/>
            <a:ext cx="4052745" cy="2751998"/>
          </a:xfrm>
        </p:spPr>
        <p:txBody>
          <a:bodyPr/>
          <a:lstStyle/>
          <a:p>
            <a:r>
              <a:rPr lang="en-GB" dirty="0"/>
              <a:t>Installing React - </a:t>
            </a:r>
            <a:r>
              <a:rPr lang="en-GB" dirty="0" err="1"/>
              <a:t>vite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782122-CC9E-E567-2B6A-D20B064D3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920" y="3086070"/>
            <a:ext cx="4012278" cy="342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CED301-D334-3F64-47FB-A02204EC7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6512" y="4848920"/>
            <a:ext cx="1272650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0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94721"/>
            <a:ext cx="6939900" cy="5119407"/>
          </a:xfrm>
        </p:spPr>
        <p:txBody>
          <a:bodyPr/>
          <a:lstStyle/>
          <a:p>
            <a:r>
              <a:rPr lang="en-GB" dirty="0"/>
              <a:t>Select TypeScript using the arrow keys again to select the variant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With the structure now ready, we need to navigate to our new folder and perform an ‘</a:t>
            </a:r>
            <a:r>
              <a:rPr lang="en-GB" dirty="0" err="1"/>
              <a:t>npm</a:t>
            </a:r>
            <a:r>
              <a:rPr lang="en-GB" dirty="0"/>
              <a:t> install’.</a:t>
            </a:r>
          </a:p>
          <a:p>
            <a:r>
              <a:rPr lang="en-GB" dirty="0"/>
              <a:t>Once complete, this will allow us to run ‘</a:t>
            </a:r>
            <a:r>
              <a:rPr lang="en-GB" dirty="0" err="1"/>
              <a:t>npm</a:t>
            </a:r>
            <a:r>
              <a:rPr lang="en-GB" dirty="0"/>
              <a:t> run dev’ to fire up the webpage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524" y="1349984"/>
            <a:ext cx="4052745" cy="2751998"/>
          </a:xfrm>
        </p:spPr>
        <p:txBody>
          <a:bodyPr/>
          <a:lstStyle/>
          <a:p>
            <a:r>
              <a:rPr lang="en-GB" dirty="0"/>
              <a:t>Installing React - </a:t>
            </a:r>
            <a:r>
              <a:rPr lang="en-GB" dirty="0" err="1"/>
              <a:t>vite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43C6F-74DF-4AFA-8B4E-15D437E26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060" y="1347321"/>
            <a:ext cx="4915326" cy="1028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9EBAD6-E632-75F7-6D0F-C544DD99D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809" y="4314905"/>
            <a:ext cx="5700254" cy="14707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AD99DD-73B5-5FF7-D940-51D04E8C0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632" y="5948523"/>
            <a:ext cx="5121084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17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D98DD7F7D1B4CA343FFC9BA0D08F2" ma:contentTypeVersion="14" ma:contentTypeDescription="Create a new document." ma:contentTypeScope="" ma:versionID="f5b787ffde9de8eed7b2a76560910c0f">
  <xsd:schema xmlns:xsd="http://www.w3.org/2001/XMLSchema" xmlns:xs="http://www.w3.org/2001/XMLSchema" xmlns:p="http://schemas.microsoft.com/office/2006/metadata/properties" xmlns:ns2="913fe58e-060a-4373-b11d-b366e3be4652" xmlns:ns3="d9d04ef3-bcb7-4ae4-a62d-289c704a8497" targetNamespace="http://schemas.microsoft.com/office/2006/metadata/properties" ma:root="true" ma:fieldsID="53a1b84068abfc2e8b13ed24d677af21" ns2:_="" ns3:_="">
    <xsd:import namespace="913fe58e-060a-4373-b11d-b366e3be4652"/>
    <xsd:import namespace="d9d04ef3-bcb7-4ae4-a62d-289c704a8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fe58e-060a-4373-b11d-b366e3be4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04ef3-bcb7-4ae4-a62d-289c704a8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418cb5f-0ed4-4140-b688-db7f9630287e}" ma:internalName="TaxCatchAll" ma:showField="CatchAllData" ma:web="d9d04ef3-bcb7-4ae4-a62d-289c704a8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04ef3-bcb7-4ae4-a62d-289c704a8497" xsi:nil="true"/>
    <lcf76f155ced4ddcb4097134ff3c332f xmlns="913fe58e-060a-4373-b11d-b366e3be465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2D2604-6B98-42C7-84A5-C347393399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3fe58e-060a-4373-b11d-b366e3be4652"/>
    <ds:schemaRef ds:uri="d9d04ef3-bcb7-4ae4-a62d-289c704a84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  <ds:schemaRef ds:uri="d9d04ef3-bcb7-4ae4-a62d-289c704a8497"/>
    <ds:schemaRef ds:uri="913fe58e-060a-4373-b11d-b366e3be465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</TotalTime>
  <Words>1188</Words>
  <Application>Microsoft Office PowerPoint</Application>
  <PresentationFormat>Widescreen</PresentationFormat>
  <Paragraphs>231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Montserrat Black</vt:lpstr>
      <vt:lpstr>Arial</vt:lpstr>
      <vt:lpstr>Calibri</vt:lpstr>
      <vt:lpstr>Montserrat</vt:lpstr>
      <vt:lpstr>Master</vt:lpstr>
      <vt:lpstr>BUILDING WEB APPLICATIONS WITH REACT</vt:lpstr>
      <vt:lpstr>PowerPoint Presentation</vt:lpstr>
      <vt:lpstr>PowerPoint Presentation</vt:lpstr>
      <vt:lpstr>MODULE OVERVIEW</vt:lpstr>
      <vt:lpstr>Installing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Lab 1</vt:lpstr>
      <vt:lpstr>Components in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Lab 2</vt:lpstr>
      <vt:lpstr>Embedding Dynamic content in tsx</vt:lpstr>
      <vt:lpstr>PowerPoint Presentation</vt:lpstr>
      <vt:lpstr>PowerPoint Presentation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Harrison, Jordan</cp:lastModifiedBy>
  <cp:revision>155</cp:revision>
  <cp:lastPrinted>2019-07-03T09:46:41Z</cp:lastPrinted>
  <dcterms:created xsi:type="dcterms:W3CDTF">2019-09-05T08:17:12Z</dcterms:created>
  <dcterms:modified xsi:type="dcterms:W3CDTF">2024-11-29T10:51:56Z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0x010100273D98DD7F7D1B4CA343FFC9BA0D08F2</vt:lpwstr>
  </property>
  <property fmtid="{D5CDD505-2E9C-101B-9397-08002B2CF9AE}" pid="3" name="BookType">
    <vt:lpwstr>4</vt:lpwstr>
  </property>
</Properties>
</file>