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39"/>
  </p:notesMasterIdLst>
  <p:handoutMasterIdLst>
    <p:handoutMasterId r:id="rId40"/>
  </p:handoutMasterIdLst>
  <p:sldIdLst>
    <p:sldId id="256" r:id="rId5"/>
    <p:sldId id="260" r:id="rId6"/>
    <p:sldId id="294" r:id="rId7"/>
    <p:sldId id="295" r:id="rId8"/>
    <p:sldId id="296" r:id="rId9"/>
    <p:sldId id="297" r:id="rId10"/>
    <p:sldId id="298" r:id="rId11"/>
    <p:sldId id="299" r:id="rId12"/>
    <p:sldId id="300" r:id="rId13"/>
    <p:sldId id="261" r:id="rId14"/>
    <p:sldId id="301" r:id="rId15"/>
    <p:sldId id="302" r:id="rId16"/>
    <p:sldId id="303" r:id="rId17"/>
    <p:sldId id="304" r:id="rId18"/>
    <p:sldId id="305" r:id="rId19"/>
    <p:sldId id="306" r:id="rId20"/>
    <p:sldId id="307" r:id="rId21"/>
    <p:sldId id="308" r:id="rId22"/>
    <p:sldId id="309" r:id="rId23"/>
    <p:sldId id="262" r:id="rId24"/>
    <p:sldId id="289" r:id="rId25"/>
    <p:sldId id="292" r:id="rId26"/>
    <p:sldId id="293" r:id="rId27"/>
    <p:sldId id="290" r:id="rId28"/>
    <p:sldId id="310" r:id="rId29"/>
    <p:sldId id="311" r:id="rId30"/>
    <p:sldId id="312" r:id="rId31"/>
    <p:sldId id="313" r:id="rId32"/>
    <p:sldId id="314" r:id="rId33"/>
    <p:sldId id="315" r:id="rId34"/>
    <p:sldId id="316" r:id="rId35"/>
    <p:sldId id="317" r:id="rId36"/>
    <p:sldId id="263" r:id="rId37"/>
    <p:sldId id="264" r:id="rId38"/>
  </p:sldIdLst>
  <p:sldSz cx="12192000" cy="6858000"/>
  <p:notesSz cx="6645275" cy="9775825"/>
  <p:embeddedFontLst>
    <p:embeddedFont>
      <p:font typeface="Consolas" panose="020B0609020204030204" pitchFamily="49" charset="0"/>
      <p:regular r:id="rId41"/>
      <p:bold r:id="rId42"/>
      <p:italic r:id="rId43"/>
      <p:boldItalic r:id="rId44"/>
    </p:embeddedFont>
    <p:embeddedFont>
      <p:font typeface="Lucida Console" panose="020B0609040504020204" pitchFamily="49" charset="0"/>
      <p:regular r:id="rId45"/>
    </p:embeddedFont>
    <p:embeddedFont>
      <p:font typeface="Montserrat" panose="00000500000000000000" pitchFamily="2" charset="0"/>
      <p:regular r:id="rId46"/>
      <p:bold r:id="rId47"/>
      <p:italic r:id="rId48"/>
      <p:boldItalic r:id="rId49"/>
    </p:embeddedFont>
    <p:embeddedFont>
      <p:font typeface="Montserrat Black" panose="00000A00000000000000" pitchFamily="2" charset="0"/>
      <p:bold r:id="rId50"/>
      <p:boldItalic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78431" autoAdjust="0"/>
  </p:normalViewPr>
  <p:slideViewPr>
    <p:cSldViewPr snapToGrid="0" snapToObjects="1" showGuides="1">
      <p:cViewPr varScale="1">
        <p:scale>
          <a:sx n="63" d="100"/>
          <a:sy n="63" d="100"/>
        </p:scale>
        <p:origin x="1776" y="53"/>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19/11/2024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19/11/2024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go back to the props content from the last chapter and continue on with our Cards and employees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112914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310218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246795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3330050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368401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oversimplified explanation of how a traditional multi-page website would handle different pages, or “routes”.</a:t>
            </a:r>
          </a:p>
          <a:p>
            <a:endParaRPr lang="en-GB" dirty="0"/>
          </a:p>
          <a:p>
            <a:pPr marL="171450" indent="-171450">
              <a:buFontTx/>
              <a:buChar char="-"/>
            </a:pPr>
            <a:r>
              <a:rPr lang="en-GB" dirty="0"/>
              <a:t>On the left side, we have the client. This is the user’s computer.</a:t>
            </a:r>
          </a:p>
          <a:p>
            <a:pPr marL="171450" indent="-171450">
              <a:buFontTx/>
              <a:buChar char="-"/>
            </a:pPr>
            <a:r>
              <a:rPr lang="en-GB" dirty="0"/>
              <a:t>On the right side, we have the server. This is another computer hosted somewhere else that contains all of the website’s files, and can send those files to the client.</a:t>
            </a:r>
          </a:p>
          <a:p>
            <a:pPr marL="171450" indent="-171450">
              <a:buFontTx/>
              <a:buChar char="-"/>
            </a:pPr>
            <a:r>
              <a:rPr lang="en-GB" dirty="0"/>
              <a:t>(Top image) When the client visits “example.com”, that sends a request to the server, which processes the request and sends back an HTML file. The user’s browser will then process and display the content of the HTML file on the user’s screen.</a:t>
            </a:r>
          </a:p>
          <a:p>
            <a:pPr marL="171450" indent="-171450">
              <a:buFontTx/>
              <a:buChar char="-"/>
            </a:pPr>
            <a:r>
              <a:rPr lang="en-GB" dirty="0"/>
              <a:t>(Bottom image) Then, if the user later navigates to the “about” page, the server processes the new request and responds with the “about.html” file. This “About” page replaces the page that was previously displayed on the user’s browser.</a:t>
            </a:r>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val="1825589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in a single-page React application, things work a little differently.</a:t>
            </a:r>
          </a:p>
          <a:p>
            <a:endParaRPr lang="en-GB" dirty="0"/>
          </a:p>
          <a:p>
            <a:pPr marL="171450" indent="-171450">
              <a:buFontTx/>
              <a:buChar char="-"/>
            </a:pPr>
            <a:r>
              <a:rPr lang="en-GB" dirty="0"/>
              <a:t>(Top image) When the client makes a request to example.com, in a single-page application setup the server will respond by sending an entire React app, which will then be loaded by the user’s browser.</a:t>
            </a:r>
          </a:p>
          <a:p>
            <a:pPr marL="171450" indent="-171450">
              <a:buFontTx/>
              <a:buChar char="-"/>
            </a:pPr>
            <a:r>
              <a:rPr lang="en-GB" dirty="0"/>
              <a:t>(Bottom image) Then, when the user navigates to the “/about” page, the client doesn’t actually make another request to the server at all. In a single-page application, the navigation happens on the user’s device – in other words, on the “client side”. The React app will simply switch which content is rendered on the page.</a:t>
            </a:r>
          </a:p>
          <a:p>
            <a:pPr marL="171450" indent="-171450">
              <a:buFontTx/>
              <a:buChar char="-"/>
            </a:pPr>
            <a:r>
              <a:rPr lang="en-GB" dirty="0"/>
              <a:t>Unlike in a multi-page application, we don’t need to wait for a response from the server, so the transition between pages will be immediate. This is one of the advantages of single-page applications – they allow for a faster and smoother experience for the user (at least once the app has been </a:t>
            </a:r>
            <a:r>
              <a:rPr lang="en-GB"/>
              <a:t>loaded).</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p14="http://schemas.microsoft.com/office/powerpoint/2010/main" val="37357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now take this component and use it in the App.js page so it appears throughout our App</a:t>
            </a:r>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val="2805311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27</a:t>
            </a:fld>
            <a:endParaRPr lang="en-GB"/>
          </a:p>
        </p:txBody>
      </p:sp>
    </p:spTree>
    <p:extLst>
      <p:ext uri="{BB962C8B-B14F-4D97-AF65-F5344CB8AC3E}">
        <p14:creationId xmlns:p14="http://schemas.microsoft.com/office/powerpoint/2010/main" val="3615477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p14="http://schemas.microsoft.com/office/powerpoint/2010/main" val="440717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412060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762195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3562123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val="286799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Custom </a:t>
            </a:r>
            <a:r>
              <a:rPr lang="en-GB" b="1" dirty="0"/>
              <a:t>type </a:t>
            </a:r>
            <a:r>
              <a:rPr lang="en-GB" b="0" dirty="0"/>
              <a:t>on one line for ease of screenshotting</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58746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possible but not recommended due to the repeating code</a:t>
            </a:r>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377597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possible but not recommended due to the repeating code</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214500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Single line of code. </a:t>
            </a:r>
          </a:p>
          <a:p>
            <a:r>
              <a:rPr lang="en-GB" b="0" dirty="0">
                <a:solidFill>
                  <a:srgbClr val="CC6666"/>
                </a:solidFill>
                <a:effectLst/>
                <a:latin typeface="Menlo"/>
              </a:rPr>
              <a:t>In JavaScript:</a:t>
            </a:r>
            <a:endParaRPr lang="en-GB" b="0" dirty="0">
              <a:solidFill>
                <a:srgbClr val="D4D4D4"/>
              </a:solidFill>
              <a:effectLst/>
              <a:latin typeface="Menlo"/>
            </a:endParaRPr>
          </a:p>
          <a:p>
            <a:r>
              <a:rPr lang="en-GB" b="0" dirty="0">
                <a:solidFill>
                  <a:srgbClr val="CC6666"/>
                </a:solidFill>
                <a:effectLst/>
                <a:latin typeface="Menlo"/>
              </a:rPr>
              <a:t>  - true &amp;&amp; &lt;value&gt; evaluates to &lt;value&gt;</a:t>
            </a:r>
            <a:endParaRPr lang="en-GB" b="0" dirty="0">
              <a:solidFill>
                <a:srgbClr val="D4D4D4"/>
              </a:solidFill>
              <a:effectLst/>
              <a:latin typeface="Menlo"/>
            </a:endParaRPr>
          </a:p>
          <a:p>
            <a:r>
              <a:rPr lang="en-GB" b="0" dirty="0">
                <a:solidFill>
                  <a:srgbClr val="CC6666"/>
                </a:solidFill>
                <a:effectLst/>
                <a:latin typeface="Menlo"/>
              </a:rPr>
              <a:t>  - false &amp;&amp; &lt;value&gt; evaluates to false</a:t>
            </a:r>
            <a:endParaRPr lang="en-GB" b="0" dirty="0">
              <a:solidFill>
                <a:srgbClr val="D4D4D4"/>
              </a:solidFill>
              <a:effectLst/>
              <a:latin typeface="Menlo"/>
            </a:endParaRPr>
          </a:p>
          <a:p>
            <a:r>
              <a:rPr lang="en-GB" b="0" dirty="0">
                <a:solidFill>
                  <a:srgbClr val="CC6666"/>
                </a:solidFill>
                <a:effectLst/>
                <a:latin typeface="Menlo"/>
              </a:rPr>
              <a:t>So, if the condition is true, then React will display whatever comes after the &amp;&amp;.</a:t>
            </a:r>
            <a:endParaRPr lang="en-GB" b="0" dirty="0">
              <a:solidFill>
                <a:srgbClr val="D4D4D4"/>
              </a:solidFill>
              <a:effectLst/>
              <a:latin typeface="Menlo"/>
            </a:endParaRPr>
          </a:p>
          <a:p>
            <a:r>
              <a:rPr lang="en-GB" b="0" dirty="0">
                <a:solidFill>
                  <a:srgbClr val="CC6666"/>
                </a:solidFill>
                <a:effectLst/>
                <a:latin typeface="Menlo"/>
              </a:rPr>
              <a:t>And, if the condition is false, the whole expression evaluates to false. When React sees a false value, it renders nothing.</a:t>
            </a:r>
            <a:endParaRPr lang="en-GB" b="0" dirty="0">
              <a:solidFill>
                <a:srgbClr val="D4D4D4"/>
              </a:solidFill>
              <a:effectLst/>
              <a:latin typeface="Menlo"/>
            </a:endParaRP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279369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Important to point out that the key MUST be unique for the map to work, hence why we have included it in the array</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76510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"Apple"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0.3</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"Pineapple"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"Watermelon"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4</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4</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"Kiwi"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0.5</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"Orange"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0.3</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6</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"Lemon"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0.2</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167011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"Apple"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0.3</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"Pineapple"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"Watermelon"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4</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4</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"Kiwi"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0.5</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"Orange"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0.3</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"id"</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6</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"Lemon"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"price"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0.2</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2845135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p:txBody>
          <a:bodyPr>
            <a:noAutofit/>
          </a:bodyPr>
          <a:lstStyle/>
          <a:p>
            <a:pPr>
              <a:lnSpc>
                <a:spcPct val="110000"/>
              </a:lnSpc>
            </a:pPr>
            <a:r>
              <a:rPr lang="en-US" sz="4800" b="1" dirty="0"/>
              <a:t>HANDS-ON</a:t>
            </a:r>
            <a:br>
              <a:rPr lang="en-US" sz="4800" b="1" dirty="0"/>
            </a:br>
            <a:r>
              <a:rPr lang="en-US" sz="4800" b="1" dirty="0"/>
              <a:t>WITH REACT</a:t>
            </a:r>
            <a:endParaRPr lang="en-US" sz="4800" b="1" dirty="0">
              <a:latin typeface="+mn-lt"/>
              <a:cs typeface="Calibri" panose="020F0502020204030204" pitchFamily="34" charset="0"/>
            </a:endParaRPr>
          </a:p>
        </p:txBody>
      </p:sp>
      <p:pic>
        <p:nvPicPr>
          <p:cNvPr id="5" name="Picture 2">
            <a:extLst>
              <a:ext uri="{FF2B5EF4-FFF2-40B4-BE49-F238E27FC236}">
                <a16:creationId xmlns:a16="http://schemas.microsoft.com/office/drawing/2014/main" id="{F89EFBA6-54D1-61DA-5C17-54F7B57CDF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6237" y="5270642"/>
            <a:ext cx="1259858" cy="11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6000" y="1725961"/>
            <a:ext cx="5480582" cy="5899039"/>
          </a:xfrm>
        </p:spPr>
        <p:txBody>
          <a:bodyPr/>
          <a:lstStyle/>
          <a:p>
            <a:r>
              <a:rPr lang="en-GB" b="1" dirty="0"/>
              <a:t>Displaying many similar components from a collection of data </a:t>
            </a:r>
            <a:r>
              <a:rPr lang="en-GB" dirty="0"/>
              <a:t>is something that happens all the time.</a:t>
            </a:r>
          </a:p>
          <a:p>
            <a:endParaRPr lang="en-GB" b="1" dirty="0"/>
          </a:p>
          <a:p>
            <a:r>
              <a:rPr lang="en-GB" dirty="0"/>
              <a:t>Let’s look at how to transform an array of data into an array of components.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Tree>
    <p:extLst>
      <p:ext uri="{BB962C8B-B14F-4D97-AF65-F5344CB8AC3E}">
        <p14:creationId xmlns:p14="http://schemas.microsoft.com/office/powerpoint/2010/main" val="93518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326634" y="320241"/>
            <a:ext cx="5480582" cy="4592953"/>
          </a:xfrm>
        </p:spPr>
        <p:txBody>
          <a:bodyPr/>
          <a:lstStyle/>
          <a:p>
            <a:r>
              <a:rPr lang="en-GB" dirty="0"/>
              <a:t>There is an array of data dropped into the </a:t>
            </a:r>
            <a:r>
              <a:rPr lang="en-GB" b="1" dirty="0" err="1"/>
              <a:t>App.tsx</a:t>
            </a:r>
            <a:r>
              <a:rPr lang="en-GB" b="1" dirty="0"/>
              <a:t> </a:t>
            </a:r>
            <a:r>
              <a:rPr lang="en-GB" dirty="0"/>
              <a:t>file. This is JSON data that you learned about earlier in this section.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Can use JS map() tools to take this information from the</a:t>
            </a:r>
            <a:r>
              <a:rPr lang="en-GB" b="1" dirty="0"/>
              <a:t> </a:t>
            </a:r>
            <a:r>
              <a:rPr lang="en-GB" b="1" dirty="0" err="1"/>
              <a:t>const</a:t>
            </a:r>
            <a:r>
              <a:rPr lang="en-GB" b="1" dirty="0"/>
              <a:t> </a:t>
            </a:r>
            <a:r>
              <a:rPr lang="en-GB" dirty="0"/>
              <a:t>called blogs and output it onto a page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11</a:t>
            </a:fld>
            <a:endParaRPr lang="en-GB" dirty="0"/>
          </a:p>
        </p:txBody>
      </p:sp>
      <p:pic>
        <p:nvPicPr>
          <p:cNvPr id="7" name="Picture 6">
            <a:extLst>
              <a:ext uri="{FF2B5EF4-FFF2-40B4-BE49-F238E27FC236}">
                <a16:creationId xmlns:a16="http://schemas.microsoft.com/office/drawing/2014/main" id="{AEF445F7-AE54-7E34-BFB0-EE87FC220BD6}"/>
              </a:ext>
            </a:extLst>
          </p:cNvPr>
          <p:cNvPicPr>
            <a:picLocks noChangeAspect="1"/>
          </p:cNvPicPr>
          <p:nvPr/>
        </p:nvPicPr>
        <p:blipFill>
          <a:blip r:embed="rId2"/>
          <a:stretch>
            <a:fillRect/>
          </a:stretch>
        </p:blipFill>
        <p:spPr>
          <a:xfrm>
            <a:off x="6092633" y="2175352"/>
            <a:ext cx="5948584" cy="2737842"/>
          </a:xfrm>
          <a:prstGeom prst="rect">
            <a:avLst/>
          </a:prstGeom>
        </p:spPr>
      </p:pic>
    </p:spTree>
    <p:extLst>
      <p:ext uri="{BB962C8B-B14F-4D97-AF65-F5344CB8AC3E}">
        <p14:creationId xmlns:p14="http://schemas.microsoft.com/office/powerpoint/2010/main" val="390220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326634" y="320241"/>
            <a:ext cx="5480582" cy="4592953"/>
          </a:xfrm>
        </p:spPr>
        <p:txBody>
          <a:bodyPr/>
          <a:lstStyle/>
          <a:p>
            <a:r>
              <a:rPr lang="en-GB" dirty="0"/>
              <a:t>The return takes the blogs and passes them as a </a:t>
            </a:r>
            <a:r>
              <a:rPr lang="en-GB" dirty="0" err="1"/>
              <a:t>callback</a:t>
            </a:r>
            <a:r>
              <a:rPr lang="en-GB" dirty="0"/>
              <a:t> function. This allows us to simply deconstruct the array</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the dot(.) notation. This is taking each blog from blogs and doing the same thing to it. </a:t>
            </a:r>
          </a:p>
          <a:p>
            <a:endParaRPr lang="en-GB" dirty="0"/>
          </a:p>
          <a:p>
            <a:r>
              <a:rPr lang="en-GB" dirty="0"/>
              <a:t>Just like for OR foreach</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12</a:t>
            </a:fld>
            <a:endParaRPr lang="en-GB" dirty="0"/>
          </a:p>
        </p:txBody>
      </p:sp>
      <p:pic>
        <p:nvPicPr>
          <p:cNvPr id="4" name="Picture 3">
            <a:extLst>
              <a:ext uri="{FF2B5EF4-FFF2-40B4-BE49-F238E27FC236}">
                <a16:creationId xmlns:a16="http://schemas.microsoft.com/office/drawing/2014/main" id="{A1E818A9-BB88-7C93-A121-073528C0ED85}"/>
              </a:ext>
            </a:extLst>
          </p:cNvPr>
          <p:cNvPicPr>
            <a:picLocks noChangeAspect="1"/>
          </p:cNvPicPr>
          <p:nvPr/>
        </p:nvPicPr>
        <p:blipFill>
          <a:blip r:embed="rId3"/>
          <a:stretch>
            <a:fillRect/>
          </a:stretch>
        </p:blipFill>
        <p:spPr>
          <a:xfrm>
            <a:off x="6213560" y="1593481"/>
            <a:ext cx="5153744" cy="2581635"/>
          </a:xfrm>
          <a:prstGeom prst="rect">
            <a:avLst/>
          </a:prstGeom>
        </p:spPr>
      </p:pic>
    </p:spTree>
    <p:extLst>
      <p:ext uri="{BB962C8B-B14F-4D97-AF65-F5344CB8AC3E}">
        <p14:creationId xmlns:p14="http://schemas.microsoft.com/office/powerpoint/2010/main" val="265537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595582" y="320241"/>
            <a:ext cx="6211634" cy="4592953"/>
          </a:xfrm>
        </p:spPr>
        <p:txBody>
          <a:bodyPr/>
          <a:lstStyle/>
          <a:p>
            <a:r>
              <a:rPr lang="en-GB" dirty="0"/>
              <a:t>However, it is likely that you will be collecting data from external sources such as APIs, Databases etc and it is important to understand how to go about doing this in react. </a:t>
            </a:r>
          </a:p>
          <a:p>
            <a:endParaRPr lang="en-GB" dirty="0"/>
          </a:p>
          <a:p>
            <a:endParaRPr lang="en-GB" dirty="0"/>
          </a:p>
          <a:p>
            <a:endParaRPr lang="en-GB" dirty="0"/>
          </a:p>
          <a:p>
            <a:r>
              <a:rPr lang="en-GB" dirty="0"/>
              <a:t>A file has been created with some data relating to some fruit. </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13</a:t>
            </a:fld>
            <a:endParaRPr lang="en-GB" dirty="0"/>
          </a:p>
        </p:txBody>
      </p:sp>
      <p:pic>
        <p:nvPicPr>
          <p:cNvPr id="4" name="Picture 3">
            <a:extLst>
              <a:ext uri="{FF2B5EF4-FFF2-40B4-BE49-F238E27FC236}">
                <a16:creationId xmlns:a16="http://schemas.microsoft.com/office/drawing/2014/main" id="{3A79C28F-F414-9F70-75BF-4E538754EB9B}"/>
              </a:ext>
            </a:extLst>
          </p:cNvPr>
          <p:cNvPicPr>
            <a:picLocks noChangeAspect="1"/>
          </p:cNvPicPr>
          <p:nvPr/>
        </p:nvPicPr>
        <p:blipFill>
          <a:blip r:embed="rId3"/>
          <a:stretch>
            <a:fillRect/>
          </a:stretch>
        </p:blipFill>
        <p:spPr>
          <a:xfrm>
            <a:off x="5586289" y="1992674"/>
            <a:ext cx="3115110" cy="600159"/>
          </a:xfrm>
          <a:prstGeom prst="rect">
            <a:avLst/>
          </a:prstGeom>
        </p:spPr>
      </p:pic>
      <p:pic>
        <p:nvPicPr>
          <p:cNvPr id="9" name="Picture 8">
            <a:extLst>
              <a:ext uri="{FF2B5EF4-FFF2-40B4-BE49-F238E27FC236}">
                <a16:creationId xmlns:a16="http://schemas.microsoft.com/office/drawing/2014/main" id="{76788304-8679-5FB9-05B9-D347DBB15AA4}"/>
              </a:ext>
            </a:extLst>
          </p:cNvPr>
          <p:cNvPicPr>
            <a:picLocks noChangeAspect="1"/>
          </p:cNvPicPr>
          <p:nvPr/>
        </p:nvPicPr>
        <p:blipFill>
          <a:blip r:embed="rId4"/>
          <a:stretch>
            <a:fillRect/>
          </a:stretch>
        </p:blipFill>
        <p:spPr>
          <a:xfrm>
            <a:off x="8103206" y="3192261"/>
            <a:ext cx="3153215" cy="3410426"/>
          </a:xfrm>
          <a:prstGeom prst="rect">
            <a:avLst/>
          </a:prstGeom>
        </p:spPr>
      </p:pic>
    </p:spTree>
    <p:extLst>
      <p:ext uri="{BB962C8B-B14F-4D97-AF65-F5344CB8AC3E}">
        <p14:creationId xmlns:p14="http://schemas.microsoft.com/office/powerpoint/2010/main" val="164003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595582" y="320242"/>
            <a:ext cx="6211634" cy="2784466"/>
          </a:xfrm>
        </p:spPr>
        <p:txBody>
          <a:bodyPr/>
          <a:lstStyle/>
          <a:p>
            <a:r>
              <a:rPr lang="en-GB" dirty="0"/>
              <a:t>Like before, I will create a card that will help with styling the components and put it in a separate JSX file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card has been set up to accept the content of the JSON file and will be passed the data as props from </a:t>
            </a:r>
            <a:r>
              <a:rPr lang="en-GB" b="1" dirty="0"/>
              <a:t>App.js</a:t>
            </a:r>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14</a:t>
            </a:fld>
            <a:endParaRPr lang="en-GB" dirty="0"/>
          </a:p>
        </p:txBody>
      </p:sp>
      <p:pic>
        <p:nvPicPr>
          <p:cNvPr id="4" name="Picture 3">
            <a:extLst>
              <a:ext uri="{FF2B5EF4-FFF2-40B4-BE49-F238E27FC236}">
                <a16:creationId xmlns:a16="http://schemas.microsoft.com/office/drawing/2014/main" id="{01560F2E-6C3D-CAF5-2B26-C1311676F235}"/>
              </a:ext>
            </a:extLst>
          </p:cNvPr>
          <p:cNvPicPr>
            <a:picLocks noChangeAspect="1"/>
          </p:cNvPicPr>
          <p:nvPr/>
        </p:nvPicPr>
        <p:blipFill>
          <a:blip r:embed="rId3"/>
          <a:stretch>
            <a:fillRect/>
          </a:stretch>
        </p:blipFill>
        <p:spPr>
          <a:xfrm>
            <a:off x="5872177" y="1389888"/>
            <a:ext cx="5658444" cy="3804058"/>
          </a:xfrm>
          <a:prstGeom prst="rect">
            <a:avLst/>
          </a:prstGeom>
        </p:spPr>
      </p:pic>
    </p:spTree>
    <p:extLst>
      <p:ext uri="{BB962C8B-B14F-4D97-AF65-F5344CB8AC3E}">
        <p14:creationId xmlns:p14="http://schemas.microsoft.com/office/powerpoint/2010/main" val="41142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595582" y="320242"/>
            <a:ext cx="6211634" cy="2784466"/>
          </a:xfrm>
        </p:spPr>
        <p:txBody>
          <a:bodyPr/>
          <a:lstStyle/>
          <a:p>
            <a:r>
              <a:rPr lang="en-GB" dirty="0"/>
              <a:t>Firstly, we need to import the data to react from the JSON file. </a:t>
            </a:r>
          </a:p>
          <a:p>
            <a:endParaRPr lang="en-GB" dirty="0"/>
          </a:p>
          <a:p>
            <a:endParaRPr lang="en-GB" dirty="0"/>
          </a:p>
          <a:p>
            <a:r>
              <a:rPr lang="en-GB" dirty="0"/>
              <a:t>This takes the entire JSON file and drops it into a variable called </a:t>
            </a:r>
            <a:r>
              <a:rPr lang="en-GB" dirty="0" err="1"/>
              <a:t>itemsData</a:t>
            </a:r>
            <a:r>
              <a:rPr lang="en-GB" dirty="0"/>
              <a:t>. It can then be mapped through</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15</a:t>
            </a:fld>
            <a:endParaRPr lang="en-GB" dirty="0"/>
          </a:p>
        </p:txBody>
      </p:sp>
      <p:pic>
        <p:nvPicPr>
          <p:cNvPr id="11" name="Picture 10">
            <a:extLst>
              <a:ext uri="{FF2B5EF4-FFF2-40B4-BE49-F238E27FC236}">
                <a16:creationId xmlns:a16="http://schemas.microsoft.com/office/drawing/2014/main" id="{7BDAB6AE-B7A0-ED04-28D7-49989C3FE0A1}"/>
              </a:ext>
            </a:extLst>
          </p:cNvPr>
          <p:cNvPicPr>
            <a:picLocks noChangeAspect="1"/>
          </p:cNvPicPr>
          <p:nvPr/>
        </p:nvPicPr>
        <p:blipFill>
          <a:blip r:embed="rId3"/>
          <a:stretch>
            <a:fillRect/>
          </a:stretch>
        </p:blipFill>
        <p:spPr>
          <a:xfrm>
            <a:off x="6096000" y="1002343"/>
            <a:ext cx="4677428" cy="581106"/>
          </a:xfrm>
          <a:prstGeom prst="rect">
            <a:avLst/>
          </a:prstGeom>
        </p:spPr>
      </p:pic>
      <p:pic>
        <p:nvPicPr>
          <p:cNvPr id="4" name="Picture 3">
            <a:extLst>
              <a:ext uri="{FF2B5EF4-FFF2-40B4-BE49-F238E27FC236}">
                <a16:creationId xmlns:a16="http://schemas.microsoft.com/office/drawing/2014/main" id="{1B09909E-00A8-824D-1ABD-7329C9B0A297}"/>
              </a:ext>
            </a:extLst>
          </p:cNvPr>
          <p:cNvPicPr>
            <a:picLocks noChangeAspect="1"/>
          </p:cNvPicPr>
          <p:nvPr/>
        </p:nvPicPr>
        <p:blipFill>
          <a:blip r:embed="rId4"/>
          <a:stretch>
            <a:fillRect/>
          </a:stretch>
        </p:blipFill>
        <p:spPr>
          <a:xfrm>
            <a:off x="6471491" y="2806847"/>
            <a:ext cx="4301937" cy="3968496"/>
          </a:xfrm>
          <a:prstGeom prst="rect">
            <a:avLst/>
          </a:prstGeom>
        </p:spPr>
      </p:pic>
    </p:spTree>
    <p:extLst>
      <p:ext uri="{BB962C8B-B14F-4D97-AF65-F5344CB8AC3E}">
        <p14:creationId xmlns:p14="http://schemas.microsoft.com/office/powerpoint/2010/main" val="316373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595582" y="320242"/>
            <a:ext cx="6211634" cy="2784466"/>
          </a:xfrm>
        </p:spPr>
        <p:txBody>
          <a:bodyPr/>
          <a:lstStyle/>
          <a:p>
            <a:r>
              <a:rPr lang="en-GB" dirty="0"/>
              <a:t>So the data is in there nicely, but we need to apply some stylings to ensure that our website looks the part</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16</a:t>
            </a:fld>
            <a:endParaRPr lang="en-GB" dirty="0"/>
          </a:p>
        </p:txBody>
      </p:sp>
      <p:pic>
        <p:nvPicPr>
          <p:cNvPr id="4" name="Picture 3">
            <a:extLst>
              <a:ext uri="{FF2B5EF4-FFF2-40B4-BE49-F238E27FC236}">
                <a16:creationId xmlns:a16="http://schemas.microsoft.com/office/drawing/2014/main" id="{ACC0A8D6-0B3D-C85C-A462-18DC25A9B538}"/>
              </a:ext>
            </a:extLst>
          </p:cNvPr>
          <p:cNvPicPr>
            <a:picLocks noChangeAspect="1"/>
          </p:cNvPicPr>
          <p:nvPr/>
        </p:nvPicPr>
        <p:blipFill>
          <a:blip r:embed="rId3"/>
          <a:stretch>
            <a:fillRect/>
          </a:stretch>
        </p:blipFill>
        <p:spPr>
          <a:xfrm>
            <a:off x="8113106" y="1048692"/>
            <a:ext cx="2928147" cy="5409202"/>
          </a:xfrm>
          <a:prstGeom prst="rect">
            <a:avLst/>
          </a:prstGeom>
          <a:ln>
            <a:solidFill>
              <a:schemeClr val="tx1"/>
            </a:solidFill>
          </a:ln>
        </p:spPr>
      </p:pic>
    </p:spTree>
    <p:extLst>
      <p:ext uri="{BB962C8B-B14F-4D97-AF65-F5344CB8AC3E}">
        <p14:creationId xmlns:p14="http://schemas.microsoft.com/office/powerpoint/2010/main" val="1376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595582" y="320242"/>
            <a:ext cx="6211634" cy="2784466"/>
          </a:xfrm>
        </p:spPr>
        <p:txBody>
          <a:bodyPr/>
          <a:lstStyle/>
          <a:p>
            <a:r>
              <a:rPr lang="en-GB" dirty="0"/>
              <a:t>App.css Stylings will turn these into cards, similar to bootstrap and other library styles</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17</a:t>
            </a:fld>
            <a:endParaRPr lang="en-GB" dirty="0"/>
          </a:p>
        </p:txBody>
      </p:sp>
      <p:pic>
        <p:nvPicPr>
          <p:cNvPr id="7" name="Picture 6">
            <a:extLst>
              <a:ext uri="{FF2B5EF4-FFF2-40B4-BE49-F238E27FC236}">
                <a16:creationId xmlns:a16="http://schemas.microsoft.com/office/drawing/2014/main" id="{25274A45-7CB1-454B-E50D-297AA4ADB151}"/>
              </a:ext>
            </a:extLst>
          </p:cNvPr>
          <p:cNvPicPr>
            <a:picLocks noChangeAspect="1"/>
          </p:cNvPicPr>
          <p:nvPr/>
        </p:nvPicPr>
        <p:blipFill>
          <a:blip r:embed="rId3"/>
          <a:stretch>
            <a:fillRect/>
          </a:stretch>
        </p:blipFill>
        <p:spPr>
          <a:xfrm>
            <a:off x="7929588" y="985706"/>
            <a:ext cx="3119116" cy="5615966"/>
          </a:xfrm>
          <a:prstGeom prst="rect">
            <a:avLst/>
          </a:prstGeom>
        </p:spPr>
      </p:pic>
    </p:spTree>
    <p:extLst>
      <p:ext uri="{BB962C8B-B14F-4D97-AF65-F5344CB8AC3E}">
        <p14:creationId xmlns:p14="http://schemas.microsoft.com/office/powerpoint/2010/main" val="254634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Rendering</a:t>
            </a:r>
          </a:p>
          <a:p>
            <a:r>
              <a:rPr lang="en-GB" dirty="0"/>
              <a:t>lists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595582" y="320242"/>
            <a:ext cx="6211634" cy="2784466"/>
          </a:xfrm>
        </p:spPr>
        <p:txBody>
          <a:bodyPr/>
          <a:lstStyle/>
          <a:p>
            <a:r>
              <a:rPr lang="en-GB" dirty="0"/>
              <a:t>This results in data being pulled from a file and rendered on our webpage</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18</a:t>
            </a:fld>
            <a:endParaRPr lang="en-GB" dirty="0"/>
          </a:p>
        </p:txBody>
      </p:sp>
      <p:pic>
        <p:nvPicPr>
          <p:cNvPr id="4" name="Picture 3">
            <a:extLst>
              <a:ext uri="{FF2B5EF4-FFF2-40B4-BE49-F238E27FC236}">
                <a16:creationId xmlns:a16="http://schemas.microsoft.com/office/drawing/2014/main" id="{D7670604-9156-07D4-5742-AE983EC4B4EE}"/>
              </a:ext>
            </a:extLst>
          </p:cNvPr>
          <p:cNvPicPr>
            <a:picLocks noChangeAspect="1"/>
          </p:cNvPicPr>
          <p:nvPr/>
        </p:nvPicPr>
        <p:blipFill>
          <a:blip r:embed="rId3"/>
          <a:stretch>
            <a:fillRect/>
          </a:stretch>
        </p:blipFill>
        <p:spPr>
          <a:xfrm>
            <a:off x="4078896" y="1299770"/>
            <a:ext cx="7744906" cy="5391902"/>
          </a:xfrm>
          <a:prstGeom prst="rect">
            <a:avLst/>
          </a:prstGeom>
        </p:spPr>
      </p:pic>
    </p:spTree>
    <p:extLst>
      <p:ext uri="{BB962C8B-B14F-4D97-AF65-F5344CB8AC3E}">
        <p14:creationId xmlns:p14="http://schemas.microsoft.com/office/powerpoint/2010/main" val="94356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73BB-9008-0DE1-144B-F570F4A69CA3}"/>
              </a:ext>
            </a:extLst>
          </p:cNvPr>
          <p:cNvSpPr>
            <a:spLocks noGrp="1"/>
          </p:cNvSpPr>
          <p:nvPr>
            <p:ph type="ctrTitle"/>
          </p:nvPr>
        </p:nvSpPr>
        <p:spPr/>
        <p:txBody>
          <a:bodyPr/>
          <a:lstStyle/>
          <a:p>
            <a:r>
              <a:rPr lang="en-GB" dirty="0" err="1"/>
              <a:t>QuickLab</a:t>
            </a:r>
            <a:r>
              <a:rPr lang="en-GB" dirty="0"/>
              <a:t> 5</a:t>
            </a:r>
          </a:p>
        </p:txBody>
      </p:sp>
      <p:sp>
        <p:nvSpPr>
          <p:cNvPr id="3" name="Text Placeholder 2">
            <a:extLst>
              <a:ext uri="{FF2B5EF4-FFF2-40B4-BE49-F238E27FC236}">
                <a16:creationId xmlns:a16="http://schemas.microsoft.com/office/drawing/2014/main" id="{0B43886A-1780-4512-7E67-980442BED4DC}"/>
              </a:ext>
            </a:extLst>
          </p:cNvPr>
          <p:cNvSpPr>
            <a:spLocks noGrp="1"/>
          </p:cNvSpPr>
          <p:nvPr>
            <p:ph type="body" sz="quarter" idx="10"/>
          </p:nvPr>
        </p:nvSpPr>
        <p:spPr/>
        <p:txBody>
          <a:bodyPr/>
          <a:lstStyle/>
          <a:p>
            <a:r>
              <a:rPr lang="en-GB" dirty="0"/>
              <a:t>Rendering External Data</a:t>
            </a:r>
          </a:p>
        </p:txBody>
      </p:sp>
    </p:spTree>
    <p:extLst>
      <p:ext uri="{BB962C8B-B14F-4D97-AF65-F5344CB8AC3E}">
        <p14:creationId xmlns:p14="http://schemas.microsoft.com/office/powerpoint/2010/main" val="353544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Conditional</a:t>
            </a:r>
          </a:p>
          <a:p>
            <a:r>
              <a:rPr lang="en-GB" dirty="0"/>
              <a:t>rendering</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930937" y="2503884"/>
            <a:ext cx="5718225" cy="1205729"/>
          </a:xfrm>
        </p:spPr>
        <p:txBody>
          <a:bodyPr/>
          <a:lstStyle/>
          <a:p>
            <a:r>
              <a:rPr lang="en-GB" dirty="0"/>
              <a:t>We often need </a:t>
            </a:r>
            <a:r>
              <a:rPr lang="en-GB" b="1" dirty="0"/>
              <a:t>change how a component is displayed</a:t>
            </a:r>
            <a:r>
              <a:rPr lang="en-GB" dirty="0"/>
              <a:t> depending on certain conditions.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307528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49"/>
            <a:ext cx="5718225" cy="3744801"/>
          </a:xfrm>
        </p:spPr>
        <p:txBody>
          <a:bodyPr/>
          <a:lstStyle/>
          <a:p>
            <a:r>
              <a:rPr lang="en-GB" dirty="0"/>
              <a:t>Most websites have different </a:t>
            </a:r>
            <a:r>
              <a:rPr lang="en-GB" b="1" dirty="0"/>
              <a:t>routes</a:t>
            </a:r>
            <a:r>
              <a:rPr lang="en-GB" dirty="0"/>
              <a:t>.</a:t>
            </a:r>
          </a:p>
          <a:p>
            <a:endParaRPr lang="en-GB" dirty="0"/>
          </a:p>
          <a:p>
            <a:r>
              <a:rPr lang="en-GB" dirty="0"/>
              <a:t>React Router provides lots of useful routing-related features, including a simple way to display </a:t>
            </a:r>
            <a:r>
              <a:rPr lang="en-GB" b="1" dirty="0"/>
              <a:t>different content depending on which route </a:t>
            </a:r>
            <a:r>
              <a:rPr lang="en-GB" dirty="0"/>
              <a:t>is currently active.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20</a:t>
            </a:fld>
            <a:endParaRPr lang="en-GB" dirty="0"/>
          </a:p>
        </p:txBody>
      </p:sp>
      <p:pic>
        <p:nvPicPr>
          <p:cNvPr id="8" name="Picture 7">
            <a:extLst>
              <a:ext uri="{FF2B5EF4-FFF2-40B4-BE49-F238E27FC236}">
                <a16:creationId xmlns:a16="http://schemas.microsoft.com/office/drawing/2014/main" id="{AF3896FA-3158-A6A4-2293-3B74666A9E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3855" y="2778629"/>
            <a:ext cx="5242576" cy="1381247"/>
          </a:xfrm>
          <a:prstGeom prst="rect">
            <a:avLst/>
          </a:prstGeom>
        </p:spPr>
      </p:pic>
      <p:sp>
        <p:nvSpPr>
          <p:cNvPr id="2" name="Text Placeholder 5">
            <a:extLst>
              <a:ext uri="{FF2B5EF4-FFF2-40B4-BE49-F238E27FC236}">
                <a16:creationId xmlns:a16="http://schemas.microsoft.com/office/drawing/2014/main" id="{3F39095A-C7F5-278D-9AB9-1DD47B12A8D5}"/>
              </a:ext>
            </a:extLst>
          </p:cNvPr>
          <p:cNvSpPr txBox="1">
            <a:spLocks/>
          </p:cNvSpPr>
          <p:nvPr/>
        </p:nvSpPr>
        <p:spPr>
          <a:xfrm>
            <a:off x="6098146" y="4324350"/>
            <a:ext cx="5718225" cy="110631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facilitates the creation of </a:t>
            </a:r>
            <a:r>
              <a:rPr lang="en-GB" b="1" dirty="0"/>
              <a:t>single-page applications</a:t>
            </a:r>
            <a:r>
              <a:rPr lang="en-GB" dirty="0"/>
              <a:t>.</a:t>
            </a:r>
          </a:p>
        </p:txBody>
      </p:sp>
    </p:spTree>
    <p:extLst>
      <p:ext uri="{BB962C8B-B14F-4D97-AF65-F5344CB8AC3E}">
        <p14:creationId xmlns:p14="http://schemas.microsoft.com/office/powerpoint/2010/main" val="362312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B43C88D-A23C-0B40-648A-1AF0EA63E66E}"/>
              </a:ext>
            </a:extLst>
          </p:cNvPr>
          <p:cNvSpPr>
            <a:spLocks noGrp="1"/>
          </p:cNvSpPr>
          <p:nvPr>
            <p:ph type="body" sz="quarter" idx="15"/>
          </p:nvPr>
        </p:nvSpPr>
        <p:spPr>
          <a:xfrm>
            <a:off x="5037137" y="496712"/>
            <a:ext cx="6770688" cy="5972680"/>
          </a:xfrm>
        </p:spPr>
        <p:txBody>
          <a:bodyPr/>
          <a:lstStyle/>
          <a:p>
            <a:r>
              <a:rPr lang="en-GB" dirty="0"/>
              <a:t>So, what is a single-page application?</a:t>
            </a:r>
          </a:p>
          <a:p>
            <a:endParaRPr lang="en-GB" dirty="0"/>
          </a:p>
          <a:p>
            <a:r>
              <a:rPr lang="en-GB" dirty="0"/>
              <a:t>Contrary to what the name suggests, a single-page app (or SPA) is not just a website where all the content is contained on one long page.</a:t>
            </a:r>
          </a:p>
          <a:p>
            <a:endParaRPr lang="en-GB" dirty="0"/>
          </a:p>
          <a:p>
            <a:r>
              <a:rPr lang="en-GB" dirty="0"/>
              <a:t>Let’s look at the difference between a traditional </a:t>
            </a:r>
            <a:r>
              <a:rPr lang="en-GB" b="1" dirty="0"/>
              <a:t>multi-page </a:t>
            </a:r>
            <a:r>
              <a:rPr lang="en-GB" dirty="0"/>
              <a:t>site and a </a:t>
            </a:r>
            <a:r>
              <a:rPr lang="en-GB" b="1" dirty="0"/>
              <a:t>single-page </a:t>
            </a:r>
            <a:r>
              <a:rPr lang="en-GB" dirty="0"/>
              <a:t>application.</a:t>
            </a:r>
          </a:p>
        </p:txBody>
      </p:sp>
      <p:sp>
        <p:nvSpPr>
          <p:cNvPr id="4" name="Slide Number Placeholder 3">
            <a:extLst>
              <a:ext uri="{FF2B5EF4-FFF2-40B4-BE49-F238E27FC236}">
                <a16:creationId xmlns:a16="http://schemas.microsoft.com/office/drawing/2014/main" id="{43E75F34-5ECB-1626-72B8-0B36E5DDEF1C}"/>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7" name="Text Placeholder 6">
            <a:extLst>
              <a:ext uri="{FF2B5EF4-FFF2-40B4-BE49-F238E27FC236}">
                <a16:creationId xmlns:a16="http://schemas.microsoft.com/office/drawing/2014/main" id="{13AC6995-C952-2832-C6E3-BF9C5F2BC7D3}"/>
              </a:ext>
            </a:extLst>
          </p:cNvPr>
          <p:cNvSpPr>
            <a:spLocks noGrp="1"/>
          </p:cNvSpPr>
          <p:nvPr>
            <p:ph type="body" sz="quarter" idx="10"/>
          </p:nvPr>
        </p:nvSpPr>
        <p:spPr/>
        <p:txBody>
          <a:bodyPr/>
          <a:lstStyle/>
          <a:p>
            <a:r>
              <a:rPr lang="en-GB" dirty="0"/>
              <a:t>Single-Page</a:t>
            </a:r>
          </a:p>
          <a:p>
            <a:r>
              <a:rPr lang="en-GB" dirty="0"/>
              <a:t>APPS</a:t>
            </a:r>
          </a:p>
        </p:txBody>
      </p:sp>
    </p:spTree>
    <p:extLst>
      <p:ext uri="{BB962C8B-B14F-4D97-AF65-F5344CB8AC3E}">
        <p14:creationId xmlns:p14="http://schemas.microsoft.com/office/powerpoint/2010/main" val="300115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C42DD4F-FA10-73B3-7B0A-9618694835DE}"/>
              </a:ext>
            </a:extLst>
          </p:cNvPr>
          <p:cNvSpPr>
            <a:spLocks noGrp="1"/>
          </p:cNvSpPr>
          <p:nvPr>
            <p:ph type="body" sz="quarter" idx="10"/>
          </p:nvPr>
        </p:nvSpPr>
        <p:spPr/>
        <p:txBody>
          <a:bodyPr/>
          <a:lstStyle/>
          <a:p>
            <a:r>
              <a:rPr lang="en-GB" dirty="0"/>
              <a:t>Traditional (multi-page) website</a:t>
            </a:r>
          </a:p>
        </p:txBody>
      </p:sp>
      <p:sp>
        <p:nvSpPr>
          <p:cNvPr id="3" name="Slide Number Placeholder 2">
            <a:extLst>
              <a:ext uri="{FF2B5EF4-FFF2-40B4-BE49-F238E27FC236}">
                <a16:creationId xmlns:a16="http://schemas.microsoft.com/office/drawing/2014/main" id="{5C904A02-DC3B-C729-62B6-BB53BAA949E6}"/>
              </a:ext>
            </a:extLst>
          </p:cNvPr>
          <p:cNvSpPr>
            <a:spLocks noGrp="1"/>
          </p:cNvSpPr>
          <p:nvPr>
            <p:ph type="sldNum" sz="quarter" idx="4"/>
          </p:nvPr>
        </p:nvSpPr>
        <p:spPr/>
        <p:txBody>
          <a:bodyPr/>
          <a:lstStyle/>
          <a:p>
            <a:fld id="{EF892D59-8F09-EF4B-AD6D-DA609442F868}" type="slidenum">
              <a:rPr lang="en-GB" smtClean="0"/>
              <a:pPr/>
              <a:t>22</a:t>
            </a:fld>
            <a:endParaRPr lang="en-GB" dirty="0"/>
          </a:p>
        </p:txBody>
      </p:sp>
      <p:pic>
        <p:nvPicPr>
          <p:cNvPr id="10" name="Picture 9">
            <a:extLst>
              <a:ext uri="{FF2B5EF4-FFF2-40B4-BE49-F238E27FC236}">
                <a16:creationId xmlns:a16="http://schemas.microsoft.com/office/drawing/2014/main" id="{EE2FAC47-49F6-A96B-A6FB-368E68D898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82205" y="351091"/>
            <a:ext cx="3176106" cy="2798368"/>
          </a:xfrm>
          <a:prstGeom prst="rect">
            <a:avLst/>
          </a:prstGeom>
        </p:spPr>
      </p:pic>
      <p:pic>
        <p:nvPicPr>
          <p:cNvPr id="12" name="Picture 11">
            <a:extLst>
              <a:ext uri="{FF2B5EF4-FFF2-40B4-BE49-F238E27FC236}">
                <a16:creationId xmlns:a16="http://schemas.microsoft.com/office/drawing/2014/main" id="{B2266484-FE21-8A15-861E-5DFC1278089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03092" y="3556001"/>
            <a:ext cx="3534332" cy="2945274"/>
          </a:xfrm>
          <a:prstGeom prst="rect">
            <a:avLst/>
          </a:prstGeom>
        </p:spPr>
      </p:pic>
    </p:spTree>
    <p:extLst>
      <p:ext uri="{BB962C8B-B14F-4D97-AF65-F5344CB8AC3E}">
        <p14:creationId xmlns:p14="http://schemas.microsoft.com/office/powerpoint/2010/main" val="68372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C42DD4F-FA10-73B3-7B0A-9618694835DE}"/>
              </a:ext>
            </a:extLst>
          </p:cNvPr>
          <p:cNvSpPr>
            <a:spLocks noGrp="1"/>
          </p:cNvSpPr>
          <p:nvPr>
            <p:ph type="body" sz="quarter" idx="10"/>
          </p:nvPr>
        </p:nvSpPr>
        <p:spPr/>
        <p:txBody>
          <a:bodyPr/>
          <a:lstStyle/>
          <a:p>
            <a:r>
              <a:rPr lang="en-GB" dirty="0"/>
              <a:t>Single-page</a:t>
            </a:r>
          </a:p>
          <a:p>
            <a:r>
              <a:rPr lang="en-GB" dirty="0"/>
              <a:t>application</a:t>
            </a:r>
          </a:p>
        </p:txBody>
      </p:sp>
      <p:sp>
        <p:nvSpPr>
          <p:cNvPr id="3" name="Slide Number Placeholder 2">
            <a:extLst>
              <a:ext uri="{FF2B5EF4-FFF2-40B4-BE49-F238E27FC236}">
                <a16:creationId xmlns:a16="http://schemas.microsoft.com/office/drawing/2014/main" id="{5C904A02-DC3B-C729-62B6-BB53BAA949E6}"/>
              </a:ext>
            </a:extLst>
          </p:cNvPr>
          <p:cNvSpPr>
            <a:spLocks noGrp="1"/>
          </p:cNvSpPr>
          <p:nvPr>
            <p:ph type="sldNum" sz="quarter" idx="4"/>
          </p:nvPr>
        </p:nvSpPr>
        <p:spPr/>
        <p:txBody>
          <a:bodyPr/>
          <a:lstStyle/>
          <a:p>
            <a:fld id="{EF892D59-8F09-EF4B-AD6D-DA609442F868}" type="slidenum">
              <a:rPr lang="en-GB" smtClean="0"/>
              <a:pPr/>
              <a:t>23</a:t>
            </a:fld>
            <a:endParaRPr lang="en-GB" dirty="0"/>
          </a:p>
        </p:txBody>
      </p:sp>
      <p:pic>
        <p:nvPicPr>
          <p:cNvPr id="4" name="Picture 3">
            <a:extLst>
              <a:ext uri="{FF2B5EF4-FFF2-40B4-BE49-F238E27FC236}">
                <a16:creationId xmlns:a16="http://schemas.microsoft.com/office/drawing/2014/main" id="{3A64B8B0-D5C1-4912-C555-59A4E3D37A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56174" y="116626"/>
            <a:ext cx="3812940" cy="3734726"/>
          </a:xfrm>
          <a:prstGeom prst="rect">
            <a:avLst/>
          </a:prstGeom>
        </p:spPr>
      </p:pic>
      <p:pic>
        <p:nvPicPr>
          <p:cNvPr id="6" name="Picture 5">
            <a:extLst>
              <a:ext uri="{FF2B5EF4-FFF2-40B4-BE49-F238E27FC236}">
                <a16:creationId xmlns:a16="http://schemas.microsoft.com/office/drawing/2014/main" id="{AA421C5D-8384-5371-7138-0983DD27B90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95581" y="3481907"/>
            <a:ext cx="3265853" cy="3376093"/>
          </a:xfrm>
          <a:prstGeom prst="rect">
            <a:avLst/>
          </a:prstGeom>
        </p:spPr>
      </p:pic>
    </p:spTree>
    <p:extLst>
      <p:ext uri="{BB962C8B-B14F-4D97-AF65-F5344CB8AC3E}">
        <p14:creationId xmlns:p14="http://schemas.microsoft.com/office/powerpoint/2010/main" val="75739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Now that we’ve covered the concept of client-side routing, let’s see it in practice.</a:t>
            </a:r>
          </a:p>
          <a:p>
            <a:endParaRPr lang="en-GB" dirty="0"/>
          </a:p>
          <a:p>
            <a:r>
              <a:rPr lang="en-GB" dirty="0"/>
              <a:t>For Routing to work in react, You need to run some </a:t>
            </a:r>
            <a:r>
              <a:rPr lang="en-GB" dirty="0" err="1"/>
              <a:t>npm</a:t>
            </a:r>
            <a:r>
              <a:rPr lang="en-GB" dirty="0"/>
              <a:t> installs first</a:t>
            </a:r>
          </a:p>
          <a:p>
            <a:endParaRPr lang="en-GB" dirty="0"/>
          </a:p>
          <a:p>
            <a:endParaRPr lang="en-GB" dirty="0"/>
          </a:p>
          <a:p>
            <a:r>
              <a:rPr lang="en-GB" dirty="0"/>
              <a:t>And</a:t>
            </a:r>
          </a:p>
          <a:p>
            <a:endParaRPr lang="en-GB" dirty="0"/>
          </a:p>
          <a:p>
            <a:endParaRPr lang="en-GB" dirty="0"/>
          </a:p>
          <a:p>
            <a:r>
              <a:rPr lang="en-GB" dirty="0"/>
              <a:t>These allow up to set up pages for routing in SPA set up just discussed</a:t>
            </a:r>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24</a:t>
            </a:fld>
            <a:endParaRPr lang="en-GB" dirty="0"/>
          </a:p>
        </p:txBody>
      </p:sp>
      <p:sp>
        <p:nvSpPr>
          <p:cNvPr id="4" name="TextBox 3">
            <a:extLst>
              <a:ext uri="{FF2B5EF4-FFF2-40B4-BE49-F238E27FC236}">
                <a16:creationId xmlns:a16="http://schemas.microsoft.com/office/drawing/2014/main" id="{5E694FB3-0542-D7BE-9EDA-CEE651F79947}"/>
              </a:ext>
            </a:extLst>
          </p:cNvPr>
          <p:cNvSpPr txBox="1"/>
          <p:nvPr/>
        </p:nvSpPr>
        <p:spPr>
          <a:xfrm>
            <a:off x="6093855" y="2544280"/>
            <a:ext cx="6096000" cy="369332"/>
          </a:xfrm>
          <a:prstGeom prst="rect">
            <a:avLst/>
          </a:prstGeom>
          <a:noFill/>
        </p:spPr>
        <p:txBody>
          <a:bodyPr wrap="square">
            <a:spAutoFit/>
          </a:bodyPr>
          <a:lstStyle/>
          <a:p>
            <a:r>
              <a:rPr lang="en-GB" sz="1800" dirty="0" err="1">
                <a:solidFill>
                  <a:prstClr val="black"/>
                </a:solidFill>
                <a:latin typeface="Lucida Console" panose="020B0609040504020204" pitchFamily="49" charset="0"/>
              </a:rPr>
              <a:t>npm</a:t>
            </a:r>
            <a:r>
              <a:rPr lang="en-GB" sz="1800" dirty="0">
                <a:solidFill>
                  <a:prstClr val="black"/>
                </a:solidFill>
                <a:latin typeface="Lucida Console" panose="020B0609040504020204" pitchFamily="49" charset="0"/>
              </a:rPr>
              <a:t> install react-router</a:t>
            </a:r>
          </a:p>
        </p:txBody>
      </p:sp>
      <p:sp>
        <p:nvSpPr>
          <p:cNvPr id="10" name="TextBox 9">
            <a:extLst>
              <a:ext uri="{FF2B5EF4-FFF2-40B4-BE49-F238E27FC236}">
                <a16:creationId xmlns:a16="http://schemas.microsoft.com/office/drawing/2014/main" id="{CF9F8EA2-2183-8DB2-169B-0D6E76314C03}"/>
              </a:ext>
            </a:extLst>
          </p:cNvPr>
          <p:cNvSpPr txBox="1"/>
          <p:nvPr/>
        </p:nvSpPr>
        <p:spPr>
          <a:xfrm>
            <a:off x="6098146" y="3682078"/>
            <a:ext cx="6096000" cy="369332"/>
          </a:xfrm>
          <a:prstGeom prst="rect">
            <a:avLst/>
          </a:prstGeom>
          <a:noFill/>
        </p:spPr>
        <p:txBody>
          <a:bodyPr wrap="square">
            <a:spAutoFit/>
          </a:bodyPr>
          <a:lstStyle/>
          <a:p>
            <a:r>
              <a:rPr lang="en-GB" sz="1800" dirty="0" err="1">
                <a:solidFill>
                  <a:prstClr val="black"/>
                </a:solidFill>
                <a:latin typeface="Lucida Console" panose="020B0609040504020204" pitchFamily="49" charset="0"/>
              </a:rPr>
              <a:t>npm</a:t>
            </a:r>
            <a:r>
              <a:rPr lang="en-GB" sz="1800" dirty="0">
                <a:solidFill>
                  <a:prstClr val="black"/>
                </a:solidFill>
                <a:latin typeface="Lucida Console" panose="020B0609040504020204" pitchFamily="49" charset="0"/>
              </a:rPr>
              <a:t> install react-router-</a:t>
            </a:r>
            <a:r>
              <a:rPr lang="en-GB" sz="1800" dirty="0" err="1">
                <a:solidFill>
                  <a:prstClr val="black"/>
                </a:solidFill>
                <a:latin typeface="Lucida Console" panose="020B0609040504020204" pitchFamily="49" charset="0"/>
              </a:rPr>
              <a:t>dom</a:t>
            </a:r>
            <a:endParaRPr lang="en-GB"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4102380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895475" y="958961"/>
            <a:ext cx="6017150" cy="5899039"/>
          </a:xfrm>
        </p:spPr>
        <p:txBody>
          <a:bodyPr/>
          <a:lstStyle/>
          <a:p>
            <a:r>
              <a:rPr lang="en-GB" dirty="0"/>
              <a:t>It is good practice to set up a nav bar component which will appear on each of our pages. This can be done in the usual way. </a:t>
            </a:r>
          </a:p>
          <a:p>
            <a:endParaRPr lang="en-GB" dirty="0"/>
          </a:p>
          <a:p>
            <a:r>
              <a:rPr lang="en-GB" dirty="0"/>
              <a:t>On thing that will change is that we will need to import { Link } from the react-router-</a:t>
            </a:r>
            <a:r>
              <a:rPr lang="en-GB" dirty="0" err="1"/>
              <a:t>dom</a:t>
            </a:r>
            <a:r>
              <a:rPr lang="en-GB" dirty="0"/>
              <a:t> to tell react that we want to render different pages to the app.</a:t>
            </a:r>
          </a:p>
          <a:p>
            <a:endParaRPr lang="en-GB" dirty="0"/>
          </a:p>
          <a:p>
            <a:r>
              <a:rPr lang="en-GB" dirty="0"/>
              <a:t>When we then use the &lt;Link&gt; tag, we specify where we want the link to take us to. For example, “/” is the home page and “/about” would be https://127.0.0.1/about</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Tree>
    <p:extLst>
      <p:ext uri="{BB962C8B-B14F-4D97-AF65-F5344CB8AC3E}">
        <p14:creationId xmlns:p14="http://schemas.microsoft.com/office/powerpoint/2010/main" val="656476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632012" y="312921"/>
            <a:ext cx="6017150" cy="5899039"/>
          </a:xfrm>
        </p:spPr>
        <p:txBody>
          <a:bodyPr/>
          <a:lstStyle/>
          <a:p>
            <a:r>
              <a:rPr lang="en-GB" dirty="0"/>
              <a:t>This  gives us 2 links with predefined destinations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26</a:t>
            </a:fld>
            <a:endParaRPr lang="en-GB" dirty="0"/>
          </a:p>
        </p:txBody>
      </p:sp>
      <p:pic>
        <p:nvPicPr>
          <p:cNvPr id="4" name="Picture 3">
            <a:extLst>
              <a:ext uri="{FF2B5EF4-FFF2-40B4-BE49-F238E27FC236}">
                <a16:creationId xmlns:a16="http://schemas.microsoft.com/office/drawing/2014/main" id="{818F05F5-F7EF-ABC4-FE22-044C03AE51E9}"/>
              </a:ext>
            </a:extLst>
          </p:cNvPr>
          <p:cNvPicPr>
            <a:picLocks noChangeAspect="1"/>
          </p:cNvPicPr>
          <p:nvPr/>
        </p:nvPicPr>
        <p:blipFill>
          <a:blip r:embed="rId3"/>
          <a:stretch>
            <a:fillRect/>
          </a:stretch>
        </p:blipFill>
        <p:spPr>
          <a:xfrm>
            <a:off x="5632012" y="1034291"/>
            <a:ext cx="5922402" cy="5177669"/>
          </a:xfrm>
          <a:prstGeom prst="rect">
            <a:avLst/>
          </a:prstGeom>
        </p:spPr>
      </p:pic>
    </p:spTree>
    <p:extLst>
      <p:ext uri="{BB962C8B-B14F-4D97-AF65-F5344CB8AC3E}">
        <p14:creationId xmlns:p14="http://schemas.microsoft.com/office/powerpoint/2010/main" val="2999868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632012" y="312921"/>
            <a:ext cx="6017150" cy="5899039"/>
          </a:xfrm>
        </p:spPr>
        <p:txBody>
          <a:bodyPr/>
          <a:lstStyle/>
          <a:p>
            <a:r>
              <a:rPr lang="en-GB" dirty="0"/>
              <a:t>We can render 2 simple components for testing</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27</a:t>
            </a:fld>
            <a:endParaRPr lang="en-GB" dirty="0"/>
          </a:p>
        </p:txBody>
      </p:sp>
      <p:pic>
        <p:nvPicPr>
          <p:cNvPr id="7" name="Picture 6">
            <a:extLst>
              <a:ext uri="{FF2B5EF4-FFF2-40B4-BE49-F238E27FC236}">
                <a16:creationId xmlns:a16="http://schemas.microsoft.com/office/drawing/2014/main" id="{A27C8ADC-741C-7708-FD3D-92C925D3AB3A}"/>
              </a:ext>
            </a:extLst>
          </p:cNvPr>
          <p:cNvPicPr>
            <a:picLocks noChangeAspect="1"/>
          </p:cNvPicPr>
          <p:nvPr/>
        </p:nvPicPr>
        <p:blipFill>
          <a:blip r:embed="rId3"/>
          <a:stretch>
            <a:fillRect/>
          </a:stretch>
        </p:blipFill>
        <p:spPr>
          <a:xfrm>
            <a:off x="5896707" y="1000072"/>
            <a:ext cx="2928761" cy="888885"/>
          </a:xfrm>
          <a:prstGeom prst="rect">
            <a:avLst/>
          </a:prstGeom>
        </p:spPr>
      </p:pic>
      <p:pic>
        <p:nvPicPr>
          <p:cNvPr id="9" name="Picture 8">
            <a:extLst>
              <a:ext uri="{FF2B5EF4-FFF2-40B4-BE49-F238E27FC236}">
                <a16:creationId xmlns:a16="http://schemas.microsoft.com/office/drawing/2014/main" id="{6E199A35-4092-46C6-3580-41BB53CEFBE8}"/>
              </a:ext>
            </a:extLst>
          </p:cNvPr>
          <p:cNvPicPr>
            <a:picLocks noChangeAspect="1"/>
          </p:cNvPicPr>
          <p:nvPr/>
        </p:nvPicPr>
        <p:blipFill>
          <a:blip r:embed="rId4"/>
          <a:stretch>
            <a:fillRect/>
          </a:stretch>
        </p:blipFill>
        <p:spPr>
          <a:xfrm>
            <a:off x="7453868" y="2288087"/>
            <a:ext cx="4115374" cy="1762371"/>
          </a:xfrm>
          <a:prstGeom prst="rect">
            <a:avLst/>
          </a:prstGeom>
        </p:spPr>
      </p:pic>
      <p:pic>
        <p:nvPicPr>
          <p:cNvPr id="11" name="Picture 10">
            <a:extLst>
              <a:ext uri="{FF2B5EF4-FFF2-40B4-BE49-F238E27FC236}">
                <a16:creationId xmlns:a16="http://schemas.microsoft.com/office/drawing/2014/main" id="{BE92C451-BE65-CD69-CC62-94DF97469132}"/>
              </a:ext>
            </a:extLst>
          </p:cNvPr>
          <p:cNvPicPr>
            <a:picLocks noChangeAspect="1"/>
          </p:cNvPicPr>
          <p:nvPr/>
        </p:nvPicPr>
        <p:blipFill>
          <a:blip r:embed="rId5"/>
          <a:stretch>
            <a:fillRect/>
          </a:stretch>
        </p:blipFill>
        <p:spPr>
          <a:xfrm>
            <a:off x="7453868" y="4159876"/>
            <a:ext cx="4115374" cy="2085721"/>
          </a:xfrm>
          <a:prstGeom prst="rect">
            <a:avLst/>
          </a:prstGeom>
        </p:spPr>
      </p:pic>
    </p:spTree>
    <p:extLst>
      <p:ext uri="{BB962C8B-B14F-4D97-AF65-F5344CB8AC3E}">
        <p14:creationId xmlns:p14="http://schemas.microsoft.com/office/powerpoint/2010/main" val="3443995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632012" y="312921"/>
            <a:ext cx="6017150" cy="5899039"/>
          </a:xfrm>
        </p:spPr>
        <p:txBody>
          <a:bodyPr/>
          <a:lstStyle/>
          <a:p>
            <a:r>
              <a:rPr lang="en-GB" dirty="0"/>
              <a:t>We set up App.js to import the required components for routing to take place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28</a:t>
            </a:fld>
            <a:endParaRPr lang="en-GB" dirty="0"/>
          </a:p>
        </p:txBody>
      </p:sp>
      <p:pic>
        <p:nvPicPr>
          <p:cNvPr id="4" name="Picture 3">
            <a:extLst>
              <a:ext uri="{FF2B5EF4-FFF2-40B4-BE49-F238E27FC236}">
                <a16:creationId xmlns:a16="http://schemas.microsoft.com/office/drawing/2014/main" id="{29F9F488-8969-87E1-2D70-4CC347DD7538}"/>
              </a:ext>
            </a:extLst>
          </p:cNvPr>
          <p:cNvPicPr>
            <a:picLocks noChangeAspect="1"/>
          </p:cNvPicPr>
          <p:nvPr/>
        </p:nvPicPr>
        <p:blipFill>
          <a:blip r:embed="rId3"/>
          <a:stretch>
            <a:fillRect/>
          </a:stretch>
        </p:blipFill>
        <p:spPr>
          <a:xfrm>
            <a:off x="3651688" y="1242034"/>
            <a:ext cx="8155528" cy="2045840"/>
          </a:xfrm>
          <a:prstGeom prst="rect">
            <a:avLst/>
          </a:prstGeom>
        </p:spPr>
      </p:pic>
    </p:spTree>
    <p:extLst>
      <p:ext uri="{BB962C8B-B14F-4D97-AF65-F5344CB8AC3E}">
        <p14:creationId xmlns:p14="http://schemas.microsoft.com/office/powerpoint/2010/main" val="409637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632012" y="312921"/>
            <a:ext cx="6017150" cy="5899039"/>
          </a:xfrm>
        </p:spPr>
        <p:txBody>
          <a:bodyPr/>
          <a:lstStyle/>
          <a:p>
            <a:r>
              <a:rPr lang="en-GB" dirty="0"/>
              <a:t>Finally, we build the structure and tell react which components to render when which link is clicked</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29</a:t>
            </a:fld>
            <a:endParaRPr lang="en-GB" dirty="0"/>
          </a:p>
        </p:txBody>
      </p:sp>
      <p:pic>
        <p:nvPicPr>
          <p:cNvPr id="7" name="Picture 6">
            <a:extLst>
              <a:ext uri="{FF2B5EF4-FFF2-40B4-BE49-F238E27FC236}">
                <a16:creationId xmlns:a16="http://schemas.microsoft.com/office/drawing/2014/main" id="{FAD68473-8BE8-F87A-D19C-525F4253B574}"/>
              </a:ext>
            </a:extLst>
          </p:cNvPr>
          <p:cNvPicPr>
            <a:picLocks noChangeAspect="1"/>
          </p:cNvPicPr>
          <p:nvPr/>
        </p:nvPicPr>
        <p:blipFill>
          <a:blip r:embed="rId3"/>
          <a:stretch>
            <a:fillRect/>
          </a:stretch>
        </p:blipFill>
        <p:spPr>
          <a:xfrm>
            <a:off x="4003426" y="1428995"/>
            <a:ext cx="7645736" cy="5082677"/>
          </a:xfrm>
          <a:prstGeom prst="rect">
            <a:avLst/>
          </a:prstGeom>
        </p:spPr>
      </p:pic>
    </p:spTree>
    <p:extLst>
      <p:ext uri="{BB962C8B-B14F-4D97-AF65-F5344CB8AC3E}">
        <p14:creationId xmlns:p14="http://schemas.microsoft.com/office/powerpoint/2010/main" val="156570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F17F7-565E-01C2-FE04-270FF09D1601}"/>
              </a:ext>
            </a:extLst>
          </p:cNvPr>
          <p:cNvSpPr>
            <a:spLocks noGrp="1"/>
          </p:cNvSpPr>
          <p:nvPr>
            <p:ph type="body" sz="quarter" idx="10"/>
          </p:nvPr>
        </p:nvSpPr>
        <p:spPr>
          <a:xfrm>
            <a:off x="481766" y="770979"/>
            <a:ext cx="5101616" cy="2917842"/>
          </a:xfrm>
        </p:spPr>
        <p:txBody>
          <a:bodyPr/>
          <a:lstStyle/>
          <a:p>
            <a:r>
              <a:rPr lang="en-GB" dirty="0"/>
              <a:t>How to conditionally render content</a:t>
            </a:r>
          </a:p>
        </p:txBody>
      </p:sp>
      <p:sp>
        <p:nvSpPr>
          <p:cNvPr id="3" name="Text Placeholder 2">
            <a:extLst>
              <a:ext uri="{FF2B5EF4-FFF2-40B4-BE49-F238E27FC236}">
                <a16:creationId xmlns:a16="http://schemas.microsoft.com/office/drawing/2014/main" id="{93BBFD52-F8DB-DD3D-3168-177B8F02B4A6}"/>
              </a:ext>
            </a:extLst>
          </p:cNvPr>
          <p:cNvSpPr>
            <a:spLocks noGrp="1"/>
          </p:cNvSpPr>
          <p:nvPr>
            <p:ph type="body" sz="quarter" idx="11"/>
          </p:nvPr>
        </p:nvSpPr>
        <p:spPr>
          <a:xfrm>
            <a:off x="6098146" y="579549"/>
            <a:ext cx="5718225" cy="2929273"/>
          </a:xfrm>
        </p:spPr>
        <p:txBody>
          <a:bodyPr/>
          <a:lstStyle/>
          <a:p>
            <a:r>
              <a:rPr lang="en-GB" dirty="0"/>
              <a:t>To conditionally render information is one of the staples of being able to keep a website up to date.</a:t>
            </a:r>
          </a:p>
          <a:p>
            <a:endParaRPr lang="en-GB" dirty="0"/>
          </a:p>
          <a:p>
            <a:r>
              <a:rPr lang="en-GB" dirty="0"/>
              <a:t>We have no idea when data may change, but when it does, we need our creations to immediately reflect the change</a:t>
            </a:r>
          </a:p>
          <a:p>
            <a:endParaRPr lang="en-GB" dirty="0"/>
          </a:p>
          <a:p>
            <a:endParaRPr lang="en-GB" dirty="0"/>
          </a:p>
        </p:txBody>
      </p:sp>
      <p:sp>
        <p:nvSpPr>
          <p:cNvPr id="4" name="Slide Number Placeholder 3">
            <a:extLst>
              <a:ext uri="{FF2B5EF4-FFF2-40B4-BE49-F238E27FC236}">
                <a16:creationId xmlns:a16="http://schemas.microsoft.com/office/drawing/2014/main" id="{B35C2396-2B35-4154-947E-9269F60ED9D0}"/>
              </a:ext>
            </a:extLst>
          </p:cNvPr>
          <p:cNvSpPr>
            <a:spLocks noGrp="1"/>
          </p:cNvSpPr>
          <p:nvPr>
            <p:ph type="sldNum" sz="quarter" idx="4"/>
          </p:nvPr>
        </p:nvSpPr>
        <p:spPr/>
        <p:txBody>
          <a:bodyPr/>
          <a:lstStyle/>
          <a:p>
            <a:fld id="{EF892D59-8F09-EF4B-AD6D-DA609442F868}" type="slidenum">
              <a:rPr lang="en-GB" smtClean="0"/>
              <a:pPr/>
              <a:t>3</a:t>
            </a:fld>
            <a:endParaRPr lang="en-GB" dirty="0"/>
          </a:p>
        </p:txBody>
      </p:sp>
    </p:spTree>
    <p:extLst>
      <p:ext uri="{BB962C8B-B14F-4D97-AF65-F5344CB8AC3E}">
        <p14:creationId xmlns:p14="http://schemas.microsoft.com/office/powerpoint/2010/main" val="2111001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632012" y="312921"/>
            <a:ext cx="6017150" cy="5899039"/>
          </a:xfrm>
        </p:spPr>
        <p:txBody>
          <a:bodyPr/>
          <a:lstStyle/>
          <a:p>
            <a:r>
              <a:rPr lang="en-GB" dirty="0"/>
              <a:t>Finally, we build the structure and tell react which components to render when which link is clicked</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30</a:t>
            </a:fld>
            <a:endParaRPr lang="en-GB" dirty="0"/>
          </a:p>
        </p:txBody>
      </p:sp>
      <p:pic>
        <p:nvPicPr>
          <p:cNvPr id="4" name="Picture 3">
            <a:extLst>
              <a:ext uri="{FF2B5EF4-FFF2-40B4-BE49-F238E27FC236}">
                <a16:creationId xmlns:a16="http://schemas.microsoft.com/office/drawing/2014/main" id="{DD0FD052-5C82-18BD-8766-137B8C46E139}"/>
              </a:ext>
            </a:extLst>
          </p:cNvPr>
          <p:cNvPicPr>
            <a:picLocks noChangeAspect="1"/>
          </p:cNvPicPr>
          <p:nvPr/>
        </p:nvPicPr>
        <p:blipFill>
          <a:blip r:embed="rId3"/>
          <a:stretch>
            <a:fillRect/>
          </a:stretch>
        </p:blipFill>
        <p:spPr>
          <a:xfrm>
            <a:off x="5728265" y="1438716"/>
            <a:ext cx="2753109" cy="2524477"/>
          </a:xfrm>
          <a:prstGeom prst="rect">
            <a:avLst/>
          </a:prstGeom>
          <a:ln>
            <a:solidFill>
              <a:schemeClr val="tx1"/>
            </a:solidFill>
          </a:ln>
        </p:spPr>
      </p:pic>
      <p:pic>
        <p:nvPicPr>
          <p:cNvPr id="9" name="Picture 8">
            <a:extLst>
              <a:ext uri="{FF2B5EF4-FFF2-40B4-BE49-F238E27FC236}">
                <a16:creationId xmlns:a16="http://schemas.microsoft.com/office/drawing/2014/main" id="{5A7061BE-B9F9-051A-62E8-BE2F008CD931}"/>
              </a:ext>
            </a:extLst>
          </p:cNvPr>
          <p:cNvPicPr>
            <a:picLocks noChangeAspect="1"/>
          </p:cNvPicPr>
          <p:nvPr/>
        </p:nvPicPr>
        <p:blipFill>
          <a:blip r:embed="rId4"/>
          <a:stretch>
            <a:fillRect/>
          </a:stretch>
        </p:blipFill>
        <p:spPr>
          <a:xfrm>
            <a:off x="8837150" y="2617969"/>
            <a:ext cx="2962688" cy="2495898"/>
          </a:xfrm>
          <a:prstGeom prst="rect">
            <a:avLst/>
          </a:prstGeom>
          <a:ln>
            <a:solidFill>
              <a:schemeClr val="tx1"/>
            </a:solidFill>
          </a:ln>
        </p:spPr>
      </p:pic>
    </p:spTree>
    <p:extLst>
      <p:ext uri="{BB962C8B-B14F-4D97-AF65-F5344CB8AC3E}">
        <p14:creationId xmlns:p14="http://schemas.microsoft.com/office/powerpoint/2010/main" val="2634921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React</a:t>
            </a:r>
          </a:p>
          <a:p>
            <a:r>
              <a:rPr lang="en-GB" dirty="0"/>
              <a:t>Router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632012" y="312921"/>
            <a:ext cx="6017150" cy="5899039"/>
          </a:xfrm>
        </p:spPr>
        <p:txBody>
          <a:bodyPr/>
          <a:lstStyle/>
          <a:p>
            <a:r>
              <a:rPr lang="en-GB" dirty="0"/>
              <a:t>After some styling with CSS, the final output is </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31</a:t>
            </a:fld>
            <a:endParaRPr lang="en-GB" dirty="0"/>
          </a:p>
        </p:txBody>
      </p:sp>
      <p:pic>
        <p:nvPicPr>
          <p:cNvPr id="7" name="Picture 6">
            <a:extLst>
              <a:ext uri="{FF2B5EF4-FFF2-40B4-BE49-F238E27FC236}">
                <a16:creationId xmlns:a16="http://schemas.microsoft.com/office/drawing/2014/main" id="{31DA352E-4B32-204A-FF0E-FFCC4F5B61A1}"/>
              </a:ext>
            </a:extLst>
          </p:cNvPr>
          <p:cNvPicPr>
            <a:picLocks noChangeAspect="1"/>
          </p:cNvPicPr>
          <p:nvPr/>
        </p:nvPicPr>
        <p:blipFill>
          <a:blip r:embed="rId3"/>
          <a:stretch>
            <a:fillRect/>
          </a:stretch>
        </p:blipFill>
        <p:spPr>
          <a:xfrm>
            <a:off x="4957785" y="744351"/>
            <a:ext cx="6887536" cy="2972215"/>
          </a:xfrm>
          <a:prstGeom prst="rect">
            <a:avLst/>
          </a:prstGeom>
          <a:ln>
            <a:solidFill>
              <a:schemeClr val="tx1"/>
            </a:solidFill>
          </a:ln>
        </p:spPr>
      </p:pic>
      <p:pic>
        <p:nvPicPr>
          <p:cNvPr id="10" name="Picture 9">
            <a:extLst>
              <a:ext uri="{FF2B5EF4-FFF2-40B4-BE49-F238E27FC236}">
                <a16:creationId xmlns:a16="http://schemas.microsoft.com/office/drawing/2014/main" id="{F9D84196-63DE-1A26-D7AA-8D1688EDDCAC}"/>
              </a:ext>
            </a:extLst>
          </p:cNvPr>
          <p:cNvPicPr>
            <a:picLocks noChangeAspect="1"/>
          </p:cNvPicPr>
          <p:nvPr/>
        </p:nvPicPr>
        <p:blipFill>
          <a:blip r:embed="rId4"/>
          <a:stretch>
            <a:fillRect/>
          </a:stretch>
        </p:blipFill>
        <p:spPr>
          <a:xfrm>
            <a:off x="4957784" y="3814070"/>
            <a:ext cx="6887535" cy="2860976"/>
          </a:xfrm>
          <a:prstGeom prst="rect">
            <a:avLst/>
          </a:prstGeom>
          <a:ln>
            <a:solidFill>
              <a:schemeClr val="tx1"/>
            </a:solidFill>
          </a:ln>
        </p:spPr>
      </p:pic>
    </p:spTree>
    <p:extLst>
      <p:ext uri="{BB962C8B-B14F-4D97-AF65-F5344CB8AC3E}">
        <p14:creationId xmlns:p14="http://schemas.microsoft.com/office/powerpoint/2010/main" val="1162231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73BB-9008-0DE1-144B-F570F4A69CA3}"/>
              </a:ext>
            </a:extLst>
          </p:cNvPr>
          <p:cNvSpPr>
            <a:spLocks noGrp="1"/>
          </p:cNvSpPr>
          <p:nvPr>
            <p:ph type="ctrTitle"/>
          </p:nvPr>
        </p:nvSpPr>
        <p:spPr/>
        <p:txBody>
          <a:bodyPr/>
          <a:lstStyle/>
          <a:p>
            <a:r>
              <a:rPr lang="en-GB" dirty="0" err="1"/>
              <a:t>QuickLab</a:t>
            </a:r>
            <a:r>
              <a:rPr lang="en-GB" dirty="0"/>
              <a:t> 6</a:t>
            </a:r>
          </a:p>
        </p:txBody>
      </p:sp>
      <p:sp>
        <p:nvSpPr>
          <p:cNvPr id="3" name="Text Placeholder 2">
            <a:extLst>
              <a:ext uri="{FF2B5EF4-FFF2-40B4-BE49-F238E27FC236}">
                <a16:creationId xmlns:a16="http://schemas.microsoft.com/office/drawing/2014/main" id="{0B43886A-1780-4512-7E67-980442BED4DC}"/>
              </a:ext>
            </a:extLst>
          </p:cNvPr>
          <p:cNvSpPr>
            <a:spLocks noGrp="1"/>
          </p:cNvSpPr>
          <p:nvPr>
            <p:ph type="body" sz="quarter" idx="10"/>
          </p:nvPr>
        </p:nvSpPr>
        <p:spPr/>
        <p:txBody>
          <a:bodyPr/>
          <a:lstStyle/>
          <a:p>
            <a:r>
              <a:rPr lang="en-GB" dirty="0"/>
              <a:t>Creating Routes</a:t>
            </a:r>
          </a:p>
        </p:txBody>
      </p:sp>
    </p:spTree>
    <p:extLst>
      <p:ext uri="{BB962C8B-B14F-4D97-AF65-F5344CB8AC3E}">
        <p14:creationId xmlns:p14="http://schemas.microsoft.com/office/powerpoint/2010/main" val="314399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Bonus: CSS</a:t>
            </a:r>
          </a:p>
          <a:p>
            <a:r>
              <a:rPr lang="en-GB" dirty="0"/>
              <a:t>Modules</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As you add more and more components to your project, it becomes </a:t>
            </a:r>
            <a:r>
              <a:rPr lang="en-GB" b="1" dirty="0"/>
              <a:t>unwieldy to store your CSS in a single file</a:t>
            </a:r>
            <a:r>
              <a:rPr lang="en-GB" dirty="0"/>
              <a:t>.</a:t>
            </a:r>
          </a:p>
          <a:p>
            <a:endParaRPr lang="en-GB" dirty="0"/>
          </a:p>
          <a:p>
            <a:r>
              <a:rPr lang="en-GB" dirty="0"/>
              <a:t>CSS Modules provide one solution that allows you to create </a:t>
            </a:r>
            <a:r>
              <a:rPr lang="en-GB" b="1" dirty="0"/>
              <a:t>component-scoped styles</a:t>
            </a:r>
            <a:r>
              <a:rPr lang="en-GB" dirty="0"/>
              <a:t>. </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33</a:t>
            </a:fld>
            <a:endParaRPr lang="en-GB" dirty="0"/>
          </a:p>
        </p:txBody>
      </p:sp>
      <p:pic>
        <p:nvPicPr>
          <p:cNvPr id="4" name="Picture 3">
            <a:extLst>
              <a:ext uri="{FF2B5EF4-FFF2-40B4-BE49-F238E27FC236}">
                <a16:creationId xmlns:a16="http://schemas.microsoft.com/office/drawing/2014/main" id="{3024F677-4BB5-CDC6-A257-7FB41A754C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21354" y="3147717"/>
            <a:ext cx="5071808" cy="2579849"/>
          </a:xfrm>
          <a:prstGeom prst="rect">
            <a:avLst/>
          </a:prstGeom>
        </p:spPr>
      </p:pic>
      <p:sp>
        <p:nvSpPr>
          <p:cNvPr id="2" name="Rectangle: Rounded Corners 1">
            <a:extLst>
              <a:ext uri="{FF2B5EF4-FFF2-40B4-BE49-F238E27FC236}">
                <a16:creationId xmlns:a16="http://schemas.microsoft.com/office/drawing/2014/main" id="{51A79469-7269-6DF0-D6E9-210DC9C72D14}"/>
              </a:ext>
            </a:extLst>
          </p:cNvPr>
          <p:cNvSpPr/>
          <p:nvPr/>
        </p:nvSpPr>
        <p:spPr>
          <a:xfrm>
            <a:off x="6098146" y="5940617"/>
            <a:ext cx="5480582" cy="5710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React-6 </a:t>
            </a:r>
            <a:r>
              <a:rPr lang="en-GB" dirty="0"/>
              <a:t>| See examples and exercises</a:t>
            </a:r>
          </a:p>
        </p:txBody>
      </p:sp>
    </p:spTree>
    <p:extLst>
      <p:ext uri="{BB962C8B-B14F-4D97-AF65-F5344CB8AC3E}">
        <p14:creationId xmlns:p14="http://schemas.microsoft.com/office/powerpoint/2010/main" val="2058514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34</a:t>
            </a:fld>
            <a:endParaRPr lang="en-GB" dirty="0"/>
          </a:p>
        </p:txBody>
      </p:sp>
    </p:spTree>
    <p:extLst>
      <p:ext uri="{BB962C8B-B14F-4D97-AF65-F5344CB8AC3E}">
        <p14:creationId xmlns:p14="http://schemas.microsoft.com/office/powerpoint/2010/main" val="34116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F17F7-565E-01C2-FE04-270FF09D1601}"/>
              </a:ext>
            </a:extLst>
          </p:cNvPr>
          <p:cNvSpPr>
            <a:spLocks noGrp="1"/>
          </p:cNvSpPr>
          <p:nvPr>
            <p:ph type="body" sz="quarter" idx="10"/>
          </p:nvPr>
        </p:nvSpPr>
        <p:spPr>
          <a:xfrm>
            <a:off x="481766" y="770979"/>
            <a:ext cx="5101616" cy="2917842"/>
          </a:xfrm>
        </p:spPr>
        <p:txBody>
          <a:bodyPr/>
          <a:lstStyle/>
          <a:p>
            <a:r>
              <a:rPr lang="en-GB" dirty="0"/>
              <a:t>How to conditionally render content</a:t>
            </a:r>
          </a:p>
        </p:txBody>
      </p:sp>
      <p:sp>
        <p:nvSpPr>
          <p:cNvPr id="3" name="Text Placeholder 2">
            <a:extLst>
              <a:ext uri="{FF2B5EF4-FFF2-40B4-BE49-F238E27FC236}">
                <a16:creationId xmlns:a16="http://schemas.microsoft.com/office/drawing/2014/main" id="{93BBFD52-F8DB-DD3D-3168-177B8F02B4A6}"/>
              </a:ext>
            </a:extLst>
          </p:cNvPr>
          <p:cNvSpPr>
            <a:spLocks noGrp="1"/>
          </p:cNvSpPr>
          <p:nvPr>
            <p:ph type="body" sz="quarter" idx="11"/>
          </p:nvPr>
        </p:nvSpPr>
        <p:spPr>
          <a:xfrm>
            <a:off x="6098146" y="579549"/>
            <a:ext cx="5718225" cy="2929273"/>
          </a:xfrm>
        </p:spPr>
        <p:txBody>
          <a:bodyPr/>
          <a:lstStyle/>
          <a:p>
            <a:r>
              <a:rPr lang="en-GB" dirty="0"/>
              <a:t>We need to add a new parameter to the list of props accepted by the Card component. </a:t>
            </a:r>
          </a:p>
          <a:p>
            <a:endParaRPr lang="en-GB" dirty="0"/>
          </a:p>
          <a:p>
            <a:r>
              <a:rPr lang="en-GB" b="1" dirty="0" err="1"/>
              <a:t>isActive</a:t>
            </a:r>
            <a:r>
              <a:rPr lang="en-GB" dirty="0"/>
              <a:t> will be a Boolean value that we can then add or remove content to the webpage</a:t>
            </a:r>
          </a:p>
          <a:p>
            <a:endParaRPr lang="en-GB" dirty="0"/>
          </a:p>
          <a:p>
            <a:r>
              <a:rPr lang="en-GB" dirty="0"/>
              <a:t>We also need to include it in the Card call in </a:t>
            </a:r>
            <a:r>
              <a:rPr lang="en-GB" b="1" dirty="0"/>
              <a:t>App.js</a:t>
            </a:r>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B35C2396-2B35-4154-947E-9269F60ED9D0}"/>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6" name="Picture 5">
            <a:extLst>
              <a:ext uri="{FF2B5EF4-FFF2-40B4-BE49-F238E27FC236}">
                <a16:creationId xmlns:a16="http://schemas.microsoft.com/office/drawing/2014/main" id="{68FA9F11-BAE9-B9D8-3600-13A210C26DCD}"/>
              </a:ext>
            </a:extLst>
          </p:cNvPr>
          <p:cNvPicPr>
            <a:picLocks noChangeAspect="1"/>
          </p:cNvPicPr>
          <p:nvPr/>
        </p:nvPicPr>
        <p:blipFill>
          <a:blip r:embed="rId3"/>
          <a:stretch>
            <a:fillRect/>
          </a:stretch>
        </p:blipFill>
        <p:spPr>
          <a:xfrm>
            <a:off x="5916823" y="3908843"/>
            <a:ext cx="5899548" cy="2424472"/>
          </a:xfrm>
          <a:prstGeom prst="rect">
            <a:avLst/>
          </a:prstGeom>
        </p:spPr>
      </p:pic>
      <p:sp>
        <p:nvSpPr>
          <p:cNvPr id="7" name="Rectangle 6">
            <a:extLst>
              <a:ext uri="{FF2B5EF4-FFF2-40B4-BE49-F238E27FC236}">
                <a16:creationId xmlns:a16="http://schemas.microsoft.com/office/drawing/2014/main" id="{69E73976-CF63-95B8-22BA-92780F34B4A4}"/>
              </a:ext>
            </a:extLst>
          </p:cNvPr>
          <p:cNvSpPr/>
          <p:nvPr/>
        </p:nvSpPr>
        <p:spPr>
          <a:xfrm>
            <a:off x="9717024" y="4962145"/>
            <a:ext cx="1539397" cy="7193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93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F17F7-565E-01C2-FE04-270FF09D1601}"/>
              </a:ext>
            </a:extLst>
          </p:cNvPr>
          <p:cNvSpPr>
            <a:spLocks noGrp="1"/>
          </p:cNvSpPr>
          <p:nvPr>
            <p:ph type="body" sz="quarter" idx="10"/>
          </p:nvPr>
        </p:nvSpPr>
        <p:spPr>
          <a:xfrm>
            <a:off x="481766" y="770979"/>
            <a:ext cx="5101616" cy="2917842"/>
          </a:xfrm>
        </p:spPr>
        <p:txBody>
          <a:bodyPr/>
          <a:lstStyle/>
          <a:p>
            <a:r>
              <a:rPr lang="en-GB" dirty="0"/>
              <a:t>How to conditionally render content</a:t>
            </a:r>
          </a:p>
        </p:txBody>
      </p:sp>
      <p:sp>
        <p:nvSpPr>
          <p:cNvPr id="3" name="Text Placeholder 2">
            <a:extLst>
              <a:ext uri="{FF2B5EF4-FFF2-40B4-BE49-F238E27FC236}">
                <a16:creationId xmlns:a16="http://schemas.microsoft.com/office/drawing/2014/main" id="{93BBFD52-F8DB-DD3D-3168-177B8F02B4A6}"/>
              </a:ext>
            </a:extLst>
          </p:cNvPr>
          <p:cNvSpPr>
            <a:spLocks noGrp="1"/>
          </p:cNvSpPr>
          <p:nvPr>
            <p:ph type="body" sz="quarter" idx="11"/>
          </p:nvPr>
        </p:nvSpPr>
        <p:spPr>
          <a:xfrm>
            <a:off x="6098146" y="579549"/>
            <a:ext cx="5718225" cy="2929273"/>
          </a:xfrm>
        </p:spPr>
        <p:txBody>
          <a:bodyPr/>
          <a:lstStyle/>
          <a:p>
            <a:r>
              <a:rPr lang="en-GB" dirty="0"/>
              <a:t>We need to add a new parameter to the list of props accepted by the Card component. </a:t>
            </a:r>
          </a:p>
          <a:p>
            <a:endParaRPr lang="en-GB" dirty="0"/>
          </a:p>
          <a:p>
            <a:r>
              <a:rPr lang="en-GB" b="1" dirty="0" err="1"/>
              <a:t>isActive</a:t>
            </a:r>
            <a:r>
              <a:rPr lang="en-GB" dirty="0"/>
              <a:t> will be a Boolean value that we can then add or remove content to the webpage</a:t>
            </a:r>
          </a:p>
          <a:p>
            <a:endParaRPr lang="en-GB" dirty="0"/>
          </a:p>
          <a:p>
            <a:r>
              <a:rPr lang="en-GB" dirty="0"/>
              <a:t>We also need to include it in the Card call in </a:t>
            </a:r>
            <a:r>
              <a:rPr lang="en-GB" b="1" dirty="0" err="1"/>
              <a:t>App.tsx</a:t>
            </a:r>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B35C2396-2B35-4154-947E-9269F60ED9D0}"/>
              </a:ext>
            </a:extLst>
          </p:cNvPr>
          <p:cNvSpPr>
            <a:spLocks noGrp="1"/>
          </p:cNvSpPr>
          <p:nvPr>
            <p:ph type="sldNum" sz="quarter" idx="4"/>
          </p:nvPr>
        </p:nvSpPr>
        <p:spPr/>
        <p:txBody>
          <a:bodyPr/>
          <a:lstStyle/>
          <a:p>
            <a:fld id="{EF892D59-8F09-EF4B-AD6D-DA609442F868}" type="slidenum">
              <a:rPr lang="en-GB" smtClean="0"/>
              <a:pPr/>
              <a:t>5</a:t>
            </a:fld>
            <a:endParaRPr lang="en-GB" dirty="0"/>
          </a:p>
        </p:txBody>
      </p:sp>
      <p:pic>
        <p:nvPicPr>
          <p:cNvPr id="6" name="Picture 5">
            <a:extLst>
              <a:ext uri="{FF2B5EF4-FFF2-40B4-BE49-F238E27FC236}">
                <a16:creationId xmlns:a16="http://schemas.microsoft.com/office/drawing/2014/main" id="{F51ADA13-4027-C296-4C81-BF4BD34A0C02}"/>
              </a:ext>
            </a:extLst>
          </p:cNvPr>
          <p:cNvPicPr>
            <a:picLocks noChangeAspect="1"/>
          </p:cNvPicPr>
          <p:nvPr/>
        </p:nvPicPr>
        <p:blipFill>
          <a:blip r:embed="rId3"/>
          <a:stretch>
            <a:fillRect/>
          </a:stretch>
        </p:blipFill>
        <p:spPr>
          <a:xfrm>
            <a:off x="5777619" y="4178850"/>
            <a:ext cx="6264285" cy="1662793"/>
          </a:xfrm>
          <a:prstGeom prst="rect">
            <a:avLst/>
          </a:prstGeom>
        </p:spPr>
      </p:pic>
      <p:sp>
        <p:nvSpPr>
          <p:cNvPr id="7" name="Rectangle 6">
            <a:extLst>
              <a:ext uri="{FF2B5EF4-FFF2-40B4-BE49-F238E27FC236}">
                <a16:creationId xmlns:a16="http://schemas.microsoft.com/office/drawing/2014/main" id="{69E73976-CF63-95B8-22BA-92780F34B4A4}"/>
              </a:ext>
            </a:extLst>
          </p:cNvPr>
          <p:cNvSpPr/>
          <p:nvPr/>
        </p:nvSpPr>
        <p:spPr>
          <a:xfrm>
            <a:off x="8957258" y="4364736"/>
            <a:ext cx="1871578" cy="287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20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F17F7-565E-01C2-FE04-270FF09D1601}"/>
              </a:ext>
            </a:extLst>
          </p:cNvPr>
          <p:cNvSpPr>
            <a:spLocks noGrp="1"/>
          </p:cNvSpPr>
          <p:nvPr>
            <p:ph type="body" sz="quarter" idx="10"/>
          </p:nvPr>
        </p:nvSpPr>
        <p:spPr>
          <a:xfrm>
            <a:off x="375629" y="230122"/>
            <a:ext cx="5101616" cy="1970857"/>
          </a:xfrm>
        </p:spPr>
        <p:txBody>
          <a:bodyPr/>
          <a:lstStyle/>
          <a:p>
            <a:r>
              <a:rPr lang="en-GB" dirty="0"/>
              <a:t>How to conditionally render content</a:t>
            </a:r>
          </a:p>
        </p:txBody>
      </p:sp>
      <p:sp>
        <p:nvSpPr>
          <p:cNvPr id="3" name="Text Placeholder 2">
            <a:extLst>
              <a:ext uri="{FF2B5EF4-FFF2-40B4-BE49-F238E27FC236}">
                <a16:creationId xmlns:a16="http://schemas.microsoft.com/office/drawing/2014/main" id="{93BBFD52-F8DB-DD3D-3168-177B8F02B4A6}"/>
              </a:ext>
            </a:extLst>
          </p:cNvPr>
          <p:cNvSpPr>
            <a:spLocks noGrp="1"/>
          </p:cNvSpPr>
          <p:nvPr>
            <p:ph type="body" sz="quarter" idx="11"/>
          </p:nvPr>
        </p:nvSpPr>
        <p:spPr>
          <a:xfrm>
            <a:off x="6098146" y="736343"/>
            <a:ext cx="5718225" cy="2929273"/>
          </a:xfrm>
        </p:spPr>
        <p:txBody>
          <a:bodyPr/>
          <a:lstStyle/>
          <a:p>
            <a:r>
              <a:rPr lang="en-GB" dirty="0"/>
              <a:t>This can be done multiple ways</a:t>
            </a:r>
          </a:p>
          <a:p>
            <a:r>
              <a:rPr lang="en-GB" dirty="0"/>
              <a:t>1) Render entire card based on Active Status </a:t>
            </a:r>
          </a:p>
          <a:p>
            <a:endParaRPr lang="en-GB" dirty="0"/>
          </a:p>
          <a:p>
            <a:endParaRPr lang="en-GB" dirty="0"/>
          </a:p>
        </p:txBody>
      </p:sp>
      <p:sp>
        <p:nvSpPr>
          <p:cNvPr id="4" name="Slide Number Placeholder 3">
            <a:extLst>
              <a:ext uri="{FF2B5EF4-FFF2-40B4-BE49-F238E27FC236}">
                <a16:creationId xmlns:a16="http://schemas.microsoft.com/office/drawing/2014/main" id="{B35C2396-2B35-4154-947E-9269F60ED9D0}"/>
              </a:ext>
            </a:extLst>
          </p:cNvPr>
          <p:cNvSpPr>
            <a:spLocks noGrp="1"/>
          </p:cNvSpPr>
          <p:nvPr>
            <p:ph type="sldNum" sz="quarter" idx="4"/>
          </p:nvPr>
        </p:nvSpPr>
        <p:spPr/>
        <p:txBody>
          <a:bodyPr/>
          <a:lstStyle/>
          <a:p>
            <a:fld id="{EF892D59-8F09-EF4B-AD6D-DA609442F868}" type="slidenum">
              <a:rPr lang="en-GB" smtClean="0"/>
              <a:pPr/>
              <a:t>6</a:t>
            </a:fld>
            <a:endParaRPr lang="en-GB" dirty="0"/>
          </a:p>
        </p:txBody>
      </p:sp>
      <p:pic>
        <p:nvPicPr>
          <p:cNvPr id="6" name="Picture 5">
            <a:extLst>
              <a:ext uri="{FF2B5EF4-FFF2-40B4-BE49-F238E27FC236}">
                <a16:creationId xmlns:a16="http://schemas.microsoft.com/office/drawing/2014/main" id="{8CA19C75-E5BD-D7BF-CF6B-C11C7DFD7F19}"/>
              </a:ext>
            </a:extLst>
          </p:cNvPr>
          <p:cNvPicPr>
            <a:picLocks noChangeAspect="1"/>
          </p:cNvPicPr>
          <p:nvPr/>
        </p:nvPicPr>
        <p:blipFill>
          <a:blip r:embed="rId3"/>
          <a:stretch>
            <a:fillRect/>
          </a:stretch>
        </p:blipFill>
        <p:spPr>
          <a:xfrm>
            <a:off x="6236227" y="1600441"/>
            <a:ext cx="5580144" cy="5021440"/>
          </a:xfrm>
          <a:prstGeom prst="rect">
            <a:avLst/>
          </a:prstGeom>
        </p:spPr>
      </p:pic>
    </p:spTree>
    <p:extLst>
      <p:ext uri="{BB962C8B-B14F-4D97-AF65-F5344CB8AC3E}">
        <p14:creationId xmlns:p14="http://schemas.microsoft.com/office/powerpoint/2010/main" val="308312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F17F7-565E-01C2-FE04-270FF09D1601}"/>
              </a:ext>
            </a:extLst>
          </p:cNvPr>
          <p:cNvSpPr>
            <a:spLocks noGrp="1"/>
          </p:cNvSpPr>
          <p:nvPr>
            <p:ph type="body" sz="quarter" idx="10"/>
          </p:nvPr>
        </p:nvSpPr>
        <p:spPr>
          <a:xfrm>
            <a:off x="375629" y="230122"/>
            <a:ext cx="5101616" cy="1970857"/>
          </a:xfrm>
        </p:spPr>
        <p:txBody>
          <a:bodyPr/>
          <a:lstStyle/>
          <a:p>
            <a:r>
              <a:rPr lang="en-GB" dirty="0"/>
              <a:t>How to conditionally render content</a:t>
            </a:r>
          </a:p>
        </p:txBody>
      </p:sp>
      <p:sp>
        <p:nvSpPr>
          <p:cNvPr id="3" name="Text Placeholder 2">
            <a:extLst>
              <a:ext uri="{FF2B5EF4-FFF2-40B4-BE49-F238E27FC236}">
                <a16:creationId xmlns:a16="http://schemas.microsoft.com/office/drawing/2014/main" id="{93BBFD52-F8DB-DD3D-3168-177B8F02B4A6}"/>
              </a:ext>
            </a:extLst>
          </p:cNvPr>
          <p:cNvSpPr>
            <a:spLocks noGrp="1"/>
          </p:cNvSpPr>
          <p:nvPr>
            <p:ph type="body" sz="quarter" idx="11"/>
          </p:nvPr>
        </p:nvSpPr>
        <p:spPr>
          <a:xfrm>
            <a:off x="6098146" y="736343"/>
            <a:ext cx="5718225" cy="2929273"/>
          </a:xfrm>
        </p:spPr>
        <p:txBody>
          <a:bodyPr/>
          <a:lstStyle/>
          <a:p>
            <a:r>
              <a:rPr lang="en-GB" dirty="0"/>
              <a:t>This can be done multiple ways:</a:t>
            </a:r>
          </a:p>
          <a:p>
            <a:r>
              <a:rPr lang="en-GB" dirty="0"/>
              <a:t>1) Ternary operator</a:t>
            </a:r>
          </a:p>
          <a:p>
            <a:endParaRPr lang="en-GB" dirty="0"/>
          </a:p>
          <a:p>
            <a:endParaRPr lang="en-GB" dirty="0"/>
          </a:p>
        </p:txBody>
      </p:sp>
      <p:sp>
        <p:nvSpPr>
          <p:cNvPr id="4" name="Slide Number Placeholder 3">
            <a:extLst>
              <a:ext uri="{FF2B5EF4-FFF2-40B4-BE49-F238E27FC236}">
                <a16:creationId xmlns:a16="http://schemas.microsoft.com/office/drawing/2014/main" id="{B35C2396-2B35-4154-947E-9269F60ED9D0}"/>
              </a:ext>
            </a:extLst>
          </p:cNvPr>
          <p:cNvSpPr>
            <a:spLocks noGrp="1"/>
          </p:cNvSpPr>
          <p:nvPr>
            <p:ph type="sldNum" sz="quarter" idx="4"/>
          </p:nvPr>
        </p:nvSpPr>
        <p:spPr/>
        <p:txBody>
          <a:bodyPr/>
          <a:lstStyle/>
          <a:p>
            <a:fld id="{EF892D59-8F09-EF4B-AD6D-DA609442F868}" type="slidenum">
              <a:rPr lang="en-GB" smtClean="0"/>
              <a:pPr/>
              <a:t>7</a:t>
            </a:fld>
            <a:endParaRPr lang="en-GB" dirty="0"/>
          </a:p>
        </p:txBody>
      </p:sp>
      <p:pic>
        <p:nvPicPr>
          <p:cNvPr id="9" name="Picture 8">
            <a:extLst>
              <a:ext uri="{FF2B5EF4-FFF2-40B4-BE49-F238E27FC236}">
                <a16:creationId xmlns:a16="http://schemas.microsoft.com/office/drawing/2014/main" id="{D1224454-16A0-6BBB-60A9-F297E2302DE5}"/>
              </a:ext>
            </a:extLst>
          </p:cNvPr>
          <p:cNvPicPr>
            <a:picLocks noChangeAspect="1"/>
          </p:cNvPicPr>
          <p:nvPr/>
        </p:nvPicPr>
        <p:blipFill>
          <a:blip r:embed="rId3"/>
          <a:stretch>
            <a:fillRect/>
          </a:stretch>
        </p:blipFill>
        <p:spPr>
          <a:xfrm>
            <a:off x="5913121" y="2007465"/>
            <a:ext cx="5830478" cy="4376644"/>
          </a:xfrm>
          <a:prstGeom prst="rect">
            <a:avLst/>
          </a:prstGeom>
        </p:spPr>
      </p:pic>
    </p:spTree>
    <p:extLst>
      <p:ext uri="{BB962C8B-B14F-4D97-AF65-F5344CB8AC3E}">
        <p14:creationId xmlns:p14="http://schemas.microsoft.com/office/powerpoint/2010/main" val="75351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1A2F4F-E34B-AE3F-1131-363B704351EF}"/>
              </a:ext>
            </a:extLst>
          </p:cNvPr>
          <p:cNvPicPr>
            <a:picLocks noChangeAspect="1"/>
          </p:cNvPicPr>
          <p:nvPr/>
        </p:nvPicPr>
        <p:blipFill>
          <a:blip r:embed="rId3"/>
          <a:stretch>
            <a:fillRect/>
          </a:stretch>
        </p:blipFill>
        <p:spPr>
          <a:xfrm>
            <a:off x="5812852" y="2165121"/>
            <a:ext cx="6110923" cy="3956536"/>
          </a:xfrm>
          <a:prstGeom prst="rect">
            <a:avLst/>
          </a:prstGeom>
        </p:spPr>
      </p:pic>
      <p:sp>
        <p:nvSpPr>
          <p:cNvPr id="2" name="Text Placeholder 1">
            <a:extLst>
              <a:ext uri="{FF2B5EF4-FFF2-40B4-BE49-F238E27FC236}">
                <a16:creationId xmlns:a16="http://schemas.microsoft.com/office/drawing/2014/main" id="{D08F17F7-565E-01C2-FE04-270FF09D1601}"/>
              </a:ext>
            </a:extLst>
          </p:cNvPr>
          <p:cNvSpPr>
            <a:spLocks noGrp="1"/>
          </p:cNvSpPr>
          <p:nvPr>
            <p:ph type="body" sz="quarter" idx="10"/>
          </p:nvPr>
        </p:nvSpPr>
        <p:spPr>
          <a:xfrm>
            <a:off x="375629" y="230122"/>
            <a:ext cx="5101616" cy="1970857"/>
          </a:xfrm>
        </p:spPr>
        <p:txBody>
          <a:bodyPr/>
          <a:lstStyle/>
          <a:p>
            <a:r>
              <a:rPr lang="en-GB" dirty="0"/>
              <a:t>How to conditionally render content</a:t>
            </a:r>
          </a:p>
        </p:txBody>
      </p:sp>
      <p:sp>
        <p:nvSpPr>
          <p:cNvPr id="3" name="Text Placeholder 2">
            <a:extLst>
              <a:ext uri="{FF2B5EF4-FFF2-40B4-BE49-F238E27FC236}">
                <a16:creationId xmlns:a16="http://schemas.microsoft.com/office/drawing/2014/main" id="{93BBFD52-F8DB-DD3D-3168-177B8F02B4A6}"/>
              </a:ext>
            </a:extLst>
          </p:cNvPr>
          <p:cNvSpPr>
            <a:spLocks noGrp="1"/>
          </p:cNvSpPr>
          <p:nvPr>
            <p:ph type="body" sz="quarter" idx="11"/>
          </p:nvPr>
        </p:nvSpPr>
        <p:spPr>
          <a:xfrm>
            <a:off x="6098146" y="736343"/>
            <a:ext cx="5718225" cy="2929273"/>
          </a:xfrm>
        </p:spPr>
        <p:txBody>
          <a:bodyPr/>
          <a:lstStyle/>
          <a:p>
            <a:r>
              <a:rPr lang="en-GB" dirty="0"/>
              <a:t>This can be done multiple ways</a:t>
            </a:r>
          </a:p>
          <a:p>
            <a:r>
              <a:rPr lang="en-GB" dirty="0"/>
              <a:t>1) Ternary operator, Logical &amp;&amp; Operator</a:t>
            </a:r>
          </a:p>
          <a:p>
            <a:endParaRPr lang="en-GB" dirty="0"/>
          </a:p>
          <a:p>
            <a:endParaRPr lang="en-GB" dirty="0"/>
          </a:p>
        </p:txBody>
      </p:sp>
      <p:sp>
        <p:nvSpPr>
          <p:cNvPr id="4" name="Slide Number Placeholder 3">
            <a:extLst>
              <a:ext uri="{FF2B5EF4-FFF2-40B4-BE49-F238E27FC236}">
                <a16:creationId xmlns:a16="http://schemas.microsoft.com/office/drawing/2014/main" id="{B35C2396-2B35-4154-947E-9269F60ED9D0}"/>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8" name="Rectangle 7">
            <a:extLst>
              <a:ext uri="{FF2B5EF4-FFF2-40B4-BE49-F238E27FC236}">
                <a16:creationId xmlns:a16="http://schemas.microsoft.com/office/drawing/2014/main" id="{149157B4-B221-074A-A6A6-487E06BE31E2}"/>
              </a:ext>
            </a:extLst>
          </p:cNvPr>
          <p:cNvSpPr/>
          <p:nvPr/>
        </p:nvSpPr>
        <p:spPr>
          <a:xfrm>
            <a:off x="7095744" y="3974593"/>
            <a:ext cx="3235976"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745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73BB-9008-0DE1-144B-F570F4A69CA3}"/>
              </a:ext>
            </a:extLst>
          </p:cNvPr>
          <p:cNvSpPr>
            <a:spLocks noGrp="1"/>
          </p:cNvSpPr>
          <p:nvPr>
            <p:ph type="ctrTitle"/>
          </p:nvPr>
        </p:nvSpPr>
        <p:spPr/>
        <p:txBody>
          <a:bodyPr/>
          <a:lstStyle/>
          <a:p>
            <a:r>
              <a:rPr lang="en-GB" dirty="0" err="1"/>
              <a:t>QuickLab</a:t>
            </a:r>
            <a:r>
              <a:rPr lang="en-GB" dirty="0"/>
              <a:t> 4</a:t>
            </a:r>
          </a:p>
        </p:txBody>
      </p:sp>
      <p:sp>
        <p:nvSpPr>
          <p:cNvPr id="3" name="Text Placeholder 2">
            <a:extLst>
              <a:ext uri="{FF2B5EF4-FFF2-40B4-BE49-F238E27FC236}">
                <a16:creationId xmlns:a16="http://schemas.microsoft.com/office/drawing/2014/main" id="{0B43886A-1780-4512-7E67-980442BED4DC}"/>
              </a:ext>
            </a:extLst>
          </p:cNvPr>
          <p:cNvSpPr>
            <a:spLocks noGrp="1"/>
          </p:cNvSpPr>
          <p:nvPr>
            <p:ph type="body" sz="quarter" idx="10"/>
          </p:nvPr>
        </p:nvSpPr>
        <p:spPr/>
        <p:txBody>
          <a:bodyPr/>
          <a:lstStyle/>
          <a:p>
            <a:r>
              <a:rPr lang="en-GB" dirty="0"/>
              <a:t>Conditional Rendering </a:t>
            </a:r>
          </a:p>
        </p:txBody>
      </p:sp>
    </p:spTree>
    <p:extLst>
      <p:ext uri="{BB962C8B-B14F-4D97-AF65-F5344CB8AC3E}">
        <p14:creationId xmlns:p14="http://schemas.microsoft.com/office/powerpoint/2010/main" val="26227306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00331AB-5DB5-41A7-9A6C-03452C0FA9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3fe58e-060a-4373-b11d-b366e3be4652"/>
    <ds:schemaRef ds:uri="d9d04ef3-bcb7-4ae4-a62d-289c704a84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3.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 ds:uri="d9d04ef3-bcb7-4ae4-a62d-289c704a8497"/>
    <ds:schemaRef ds:uri="913fe58e-060a-4373-b11d-b366e3be4652"/>
  </ds:schemaRefs>
</ds:datastoreItem>
</file>

<file path=docProps/app.xml><?xml version="1.0" encoding="utf-8"?>
<Properties xmlns="http://schemas.openxmlformats.org/officeDocument/2006/extended-properties" xmlns:vt="http://schemas.openxmlformats.org/officeDocument/2006/docPropsVTypes">
  <Template/>
  <TotalTime>11803</TotalTime>
  <Words>1914</Words>
  <Application>Microsoft Office PowerPoint</Application>
  <PresentationFormat>Widescreen</PresentationFormat>
  <Paragraphs>319</Paragraphs>
  <Slides>34</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Lucida Console</vt:lpstr>
      <vt:lpstr>Montserrat Black</vt:lpstr>
      <vt:lpstr>Montserrat</vt:lpstr>
      <vt:lpstr>Consolas</vt:lpstr>
      <vt:lpstr>Arial</vt:lpstr>
      <vt:lpstr>Calibri</vt:lpstr>
      <vt:lpstr>Menlo</vt:lpstr>
      <vt:lpstr>Master</vt:lpstr>
      <vt:lpstr>HANDS-ON WITH 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QuickLab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QuickLab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QuickLab 6</vt:lpstr>
      <vt:lpstr>PowerPoint Presentation</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Harrison, Jordan</cp:lastModifiedBy>
  <cp:revision>154</cp:revision>
  <cp:lastPrinted>2019-07-03T09:46:41Z</cp:lastPrinted>
  <dcterms:created xsi:type="dcterms:W3CDTF">2019-09-05T08:17:12Z</dcterms:created>
  <dcterms:modified xsi:type="dcterms:W3CDTF">2024-11-20T12:20:59Z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