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2"/>
  </p:notesMasterIdLst>
  <p:handoutMasterIdLst>
    <p:handoutMasterId r:id="rId13"/>
  </p:handoutMasterIdLst>
  <p:sldIdLst>
    <p:sldId id="266" r:id="rId5"/>
    <p:sldId id="291" r:id="rId6"/>
    <p:sldId id="292" r:id="rId7"/>
    <p:sldId id="293" r:id="rId8"/>
    <p:sldId id="294" r:id="rId9"/>
    <p:sldId id="295" r:id="rId10"/>
    <p:sldId id="285" r:id="rId11"/>
  </p:sldIdLst>
  <p:sldSz cx="12192000" cy="6858000"/>
  <p:notesSz cx="6645275" cy="9775825"/>
  <p:embeddedFontLst>
    <p:embeddedFont>
      <p:font typeface="Montserrat" panose="00000500000000000000" pitchFamily="2" charset="0"/>
      <p:regular r:id="rId14"/>
      <p:bold r:id="rId15"/>
      <p:italic r:id="rId16"/>
      <p:boldItalic r:id="rId17"/>
    </p:embeddedFont>
    <p:embeddedFont>
      <p:font typeface="Montserrat Black" panose="00000A00000000000000" pitchFamily="2" charset="0"/>
      <p:bold r:id="rId18"/>
      <p:boldItalic r:id="rId19"/>
    </p:embeddedFont>
  </p:embeddedFont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0065" autoAdjust="0"/>
  </p:normalViewPr>
  <p:slideViewPr>
    <p:cSldViewPr snapToGrid="0" snapToObjects="1" showGuides="1">
      <p:cViewPr>
        <p:scale>
          <a:sx n="100" d="100"/>
          <a:sy n="100" d="100"/>
        </p:scale>
        <p:origin x="336" y="-970"/>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20/11/2024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20/11/2024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A component that contains another component is called a “</a:t>
            </a:r>
            <a:r>
              <a:rPr lang="en-GB" b="1" dirty="0"/>
              <a:t>parent</a:t>
            </a:r>
            <a:r>
              <a:rPr lang="en-GB" dirty="0"/>
              <a:t>”, and the contained component is called a “</a:t>
            </a:r>
            <a:r>
              <a:rPr lang="en-GB" b="1" dirty="0"/>
              <a:t>child</a:t>
            </a:r>
            <a:r>
              <a:rPr lang="en-GB" dirty="0"/>
              <a:t>”.</a:t>
            </a:r>
          </a:p>
          <a:p>
            <a:endParaRPr lang="en-GB" dirty="0"/>
          </a:p>
          <a:p>
            <a:r>
              <a:rPr lang="en-GB" dirty="0"/>
              <a:t>In React, </a:t>
            </a:r>
            <a:r>
              <a:rPr lang="en-GB" b="1" dirty="0"/>
              <a:t>data flows down from parent to child</a:t>
            </a:r>
            <a:r>
              <a:rPr lang="en-GB" dirty="0"/>
              <a:t>, not the other way around.</a:t>
            </a:r>
          </a:p>
          <a:p>
            <a:endParaRPr lang="en-GB" dirty="0"/>
          </a:p>
          <a:p>
            <a:r>
              <a:rPr lang="en-GB" dirty="0"/>
              <a:t>However, sometimes child components need to </a:t>
            </a:r>
            <a:r>
              <a:rPr lang="en-GB" b="1" dirty="0"/>
              <a:t>trigger state changes higher up</a:t>
            </a:r>
            <a:r>
              <a:rPr lang="en-GB" dirty="0"/>
              <a:t> in the hierarchy. This is possible, but we’ll need to think a little differently.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a:t>
            </a:fld>
            <a:endParaRPr lang="en-GB" dirty="0"/>
          </a:p>
        </p:txBody>
      </p:sp>
    </p:spTree>
    <p:extLst>
      <p:ext uri="{BB962C8B-B14F-4D97-AF65-F5344CB8AC3E}">
        <p14:creationId xmlns:p14="http://schemas.microsoft.com/office/powerpoint/2010/main" val="409478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We sometimes need to pass State back up into the parents, just as we do props. This means we can change the State in the child and then pass it up to allow it to come back down.</a:t>
            </a:r>
          </a:p>
          <a:p>
            <a:endParaRPr lang="en-GB" dirty="0"/>
          </a:p>
          <a:p>
            <a:r>
              <a:rPr lang="en-GB" dirty="0"/>
              <a:t>This may seem counter intuitive, but it is important to consider that there may be multiple components and children that all depend on this State, we have to change it for all of them at the same time.</a:t>
            </a:r>
          </a:p>
          <a:p>
            <a:endParaRPr lang="en-GB" dirty="0"/>
          </a:p>
          <a:p>
            <a:r>
              <a:rPr lang="en-GB" dirty="0"/>
              <a:t>State is the ‘Single source of Truth’</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284440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Here you can see that we have created 3 </a:t>
            </a:r>
            <a:r>
              <a:rPr lang="en-GB" dirty="0" err="1"/>
              <a:t>componens</a:t>
            </a:r>
            <a:r>
              <a:rPr lang="en-GB" dirty="0"/>
              <a:t>. All of them are called into </a:t>
            </a:r>
            <a:r>
              <a:rPr lang="en-GB" b="1" dirty="0"/>
              <a:t>App.js </a:t>
            </a:r>
            <a:r>
              <a:rPr lang="en-GB" dirty="0"/>
              <a:t>and all of them pass. There are also 3 functions which are passed as Props to the parents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a:t>
            </a:fld>
            <a:endParaRPr lang="en-GB" dirty="0"/>
          </a:p>
        </p:txBody>
      </p:sp>
      <p:pic>
        <p:nvPicPr>
          <p:cNvPr id="10" name="Picture 9">
            <a:extLst>
              <a:ext uri="{FF2B5EF4-FFF2-40B4-BE49-F238E27FC236}">
                <a16:creationId xmlns:a16="http://schemas.microsoft.com/office/drawing/2014/main" id="{BB587FFA-FF32-3BEA-2228-9B7637959DFE}"/>
              </a:ext>
            </a:extLst>
          </p:cNvPr>
          <p:cNvPicPr>
            <a:picLocks noChangeAspect="1"/>
          </p:cNvPicPr>
          <p:nvPr/>
        </p:nvPicPr>
        <p:blipFill>
          <a:blip r:embed="rId2"/>
          <a:stretch>
            <a:fillRect/>
          </a:stretch>
        </p:blipFill>
        <p:spPr>
          <a:xfrm>
            <a:off x="5907895" y="4664360"/>
            <a:ext cx="5420481" cy="1381318"/>
          </a:xfrm>
          <a:prstGeom prst="rect">
            <a:avLst/>
          </a:prstGeom>
        </p:spPr>
      </p:pic>
      <p:pic>
        <p:nvPicPr>
          <p:cNvPr id="7" name="Picture 6">
            <a:extLst>
              <a:ext uri="{FF2B5EF4-FFF2-40B4-BE49-F238E27FC236}">
                <a16:creationId xmlns:a16="http://schemas.microsoft.com/office/drawing/2014/main" id="{57B68D23-B03C-6CA3-6560-36237FABB237}"/>
              </a:ext>
            </a:extLst>
          </p:cNvPr>
          <p:cNvPicPr>
            <a:picLocks noChangeAspect="1"/>
          </p:cNvPicPr>
          <p:nvPr/>
        </p:nvPicPr>
        <p:blipFill>
          <a:blip r:embed="rId3"/>
          <a:stretch>
            <a:fillRect/>
          </a:stretch>
        </p:blipFill>
        <p:spPr>
          <a:xfrm>
            <a:off x="7357731" y="2006581"/>
            <a:ext cx="4158798" cy="2355629"/>
          </a:xfrm>
          <a:prstGeom prst="rect">
            <a:avLst/>
          </a:prstGeom>
        </p:spPr>
      </p:pic>
      <p:pic>
        <p:nvPicPr>
          <p:cNvPr id="11" name="Picture 10">
            <a:extLst>
              <a:ext uri="{FF2B5EF4-FFF2-40B4-BE49-F238E27FC236}">
                <a16:creationId xmlns:a16="http://schemas.microsoft.com/office/drawing/2014/main" id="{857B1693-D117-3B97-4E05-9F4402BA72FE}"/>
              </a:ext>
            </a:extLst>
          </p:cNvPr>
          <p:cNvPicPr>
            <a:picLocks noChangeAspect="1"/>
          </p:cNvPicPr>
          <p:nvPr/>
        </p:nvPicPr>
        <p:blipFill>
          <a:blip r:embed="rId4"/>
          <a:stretch>
            <a:fillRect/>
          </a:stretch>
        </p:blipFill>
        <p:spPr>
          <a:xfrm>
            <a:off x="2869775" y="1242034"/>
            <a:ext cx="2572109" cy="1619476"/>
          </a:xfrm>
          <a:prstGeom prst="rect">
            <a:avLst/>
          </a:prstGeom>
        </p:spPr>
      </p:pic>
    </p:spTree>
    <p:extLst>
      <p:ext uri="{BB962C8B-B14F-4D97-AF65-F5344CB8AC3E}">
        <p14:creationId xmlns:p14="http://schemas.microsoft.com/office/powerpoint/2010/main" val="61897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50"/>
            <a:ext cx="5718225" cy="1289444"/>
          </a:xfrm>
        </p:spPr>
        <p:txBody>
          <a:bodyPr/>
          <a:lstStyle/>
          <a:p>
            <a:r>
              <a:rPr lang="en-GB" dirty="0"/>
              <a:t>Each component takes the props (which is really State) and then updates the Virtual DOM with that data</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CE03F00-6179-5756-0149-343318368268}"/>
              </a:ext>
            </a:extLst>
          </p:cNvPr>
          <p:cNvPicPr>
            <a:picLocks noChangeAspect="1"/>
          </p:cNvPicPr>
          <p:nvPr/>
        </p:nvPicPr>
        <p:blipFill>
          <a:blip r:embed="rId2"/>
          <a:stretch>
            <a:fillRect/>
          </a:stretch>
        </p:blipFill>
        <p:spPr>
          <a:xfrm>
            <a:off x="3717969" y="3684488"/>
            <a:ext cx="2724782" cy="950775"/>
          </a:xfrm>
          <a:prstGeom prst="rect">
            <a:avLst/>
          </a:prstGeom>
        </p:spPr>
      </p:pic>
      <p:cxnSp>
        <p:nvCxnSpPr>
          <p:cNvPr id="17" name="Straight Arrow Connector 16">
            <a:extLst>
              <a:ext uri="{FF2B5EF4-FFF2-40B4-BE49-F238E27FC236}">
                <a16:creationId xmlns:a16="http://schemas.microsoft.com/office/drawing/2014/main" id="{CDFAB8B8-7E7D-D415-5C0D-9EC7BB68BE71}"/>
              </a:ext>
            </a:extLst>
          </p:cNvPr>
          <p:cNvCxnSpPr>
            <a:cxnSpLocks/>
          </p:cNvCxnSpPr>
          <p:nvPr/>
        </p:nvCxnSpPr>
        <p:spPr>
          <a:xfrm flipV="1">
            <a:off x="5479849" y="2254517"/>
            <a:ext cx="1387593" cy="131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A50530-7A15-1D31-E735-561EF5C3D091}"/>
              </a:ext>
            </a:extLst>
          </p:cNvPr>
          <p:cNvCxnSpPr>
            <a:cxnSpLocks/>
            <a:stCxn id="7" idx="3"/>
          </p:cNvCxnSpPr>
          <p:nvPr/>
        </p:nvCxnSpPr>
        <p:spPr>
          <a:xfrm flipV="1">
            <a:off x="6442751" y="4157046"/>
            <a:ext cx="257981"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7E7513-0C8F-2068-811F-4F7183747BCA}"/>
              </a:ext>
            </a:extLst>
          </p:cNvPr>
          <p:cNvCxnSpPr>
            <a:cxnSpLocks/>
            <a:stCxn id="7" idx="2"/>
          </p:cNvCxnSpPr>
          <p:nvPr/>
        </p:nvCxnSpPr>
        <p:spPr>
          <a:xfrm>
            <a:off x="5080360" y="4635263"/>
            <a:ext cx="1920451" cy="128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AFDA78D-8F51-C403-3FEE-EBF034442321}"/>
              </a:ext>
            </a:extLst>
          </p:cNvPr>
          <p:cNvPicPr>
            <a:picLocks noChangeAspect="1"/>
          </p:cNvPicPr>
          <p:nvPr/>
        </p:nvPicPr>
        <p:blipFill>
          <a:blip r:embed="rId3"/>
          <a:stretch>
            <a:fillRect/>
          </a:stretch>
        </p:blipFill>
        <p:spPr>
          <a:xfrm>
            <a:off x="7116726" y="1868994"/>
            <a:ext cx="4925178" cy="1154869"/>
          </a:xfrm>
          <a:prstGeom prst="rect">
            <a:avLst/>
          </a:prstGeom>
        </p:spPr>
      </p:pic>
      <p:pic>
        <p:nvPicPr>
          <p:cNvPr id="9" name="Picture 8">
            <a:extLst>
              <a:ext uri="{FF2B5EF4-FFF2-40B4-BE49-F238E27FC236}">
                <a16:creationId xmlns:a16="http://schemas.microsoft.com/office/drawing/2014/main" id="{5343B4C5-A1E1-229E-4D0E-6E18DC5A46CB}"/>
              </a:ext>
            </a:extLst>
          </p:cNvPr>
          <p:cNvPicPr>
            <a:picLocks noChangeAspect="1"/>
          </p:cNvPicPr>
          <p:nvPr/>
        </p:nvPicPr>
        <p:blipFill>
          <a:blip r:embed="rId4"/>
          <a:stretch>
            <a:fillRect/>
          </a:stretch>
        </p:blipFill>
        <p:spPr>
          <a:xfrm>
            <a:off x="7106440" y="3364913"/>
            <a:ext cx="4145829" cy="1455009"/>
          </a:xfrm>
          <a:prstGeom prst="rect">
            <a:avLst/>
          </a:prstGeom>
        </p:spPr>
      </p:pic>
      <p:pic>
        <p:nvPicPr>
          <p:cNvPr id="12" name="Picture 11">
            <a:extLst>
              <a:ext uri="{FF2B5EF4-FFF2-40B4-BE49-F238E27FC236}">
                <a16:creationId xmlns:a16="http://schemas.microsoft.com/office/drawing/2014/main" id="{13B6B3D2-EEA6-7EFD-8285-AA19D49B1691}"/>
              </a:ext>
            </a:extLst>
          </p:cNvPr>
          <p:cNvPicPr>
            <a:picLocks noChangeAspect="1"/>
          </p:cNvPicPr>
          <p:nvPr/>
        </p:nvPicPr>
        <p:blipFill>
          <a:blip r:embed="rId5"/>
          <a:stretch>
            <a:fillRect/>
          </a:stretch>
        </p:blipFill>
        <p:spPr>
          <a:xfrm>
            <a:off x="7110592" y="5133441"/>
            <a:ext cx="4193111" cy="1715163"/>
          </a:xfrm>
          <a:prstGeom prst="rect">
            <a:avLst/>
          </a:prstGeom>
        </p:spPr>
      </p:pic>
    </p:spTree>
    <p:extLst>
      <p:ext uri="{BB962C8B-B14F-4D97-AF65-F5344CB8AC3E}">
        <p14:creationId xmlns:p14="http://schemas.microsoft.com/office/powerpoint/2010/main" val="254193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50"/>
            <a:ext cx="5718225" cy="1289444"/>
          </a:xfrm>
        </p:spPr>
        <p:txBody>
          <a:bodyPr/>
          <a:lstStyle/>
          <a:p>
            <a:r>
              <a:rPr lang="en-GB" dirty="0"/>
              <a:t>The result is that State created in the child is updated, passed to the parent as Props and then returned to the Child.</a:t>
            </a:r>
          </a:p>
          <a:p>
            <a:endParaRPr lang="en-GB" dirty="0"/>
          </a:p>
          <a:p>
            <a:r>
              <a:rPr lang="en-GB" dirty="0"/>
              <a:t>Updating any and all children who are dependent on that state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48228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9</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Inverse </a:t>
            </a:r>
            <a:r>
              <a:rPr lang="en-GB" b="1" dirty="0" err="1"/>
              <a:t>DataFlow</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00934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7</a:t>
            </a:fld>
            <a:endParaRPr lang="en-GB" dirty="0"/>
          </a:p>
        </p:txBody>
      </p:sp>
    </p:spTree>
    <p:extLst>
      <p:ext uri="{BB962C8B-B14F-4D97-AF65-F5344CB8AC3E}">
        <p14:creationId xmlns:p14="http://schemas.microsoft.com/office/powerpoint/2010/main" val="1126490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 ds:uri="d9d04ef3-bcb7-4ae4-a62d-289c704a8497"/>
    <ds:schemaRef ds:uri="913fe58e-060a-4373-b11d-b366e3be4652"/>
  </ds:schemaRefs>
</ds:datastoreItem>
</file>

<file path=customXml/itemProps2.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3.xml><?xml version="1.0" encoding="utf-8"?>
<ds:datastoreItem xmlns:ds="http://schemas.openxmlformats.org/officeDocument/2006/customXml" ds:itemID="{CFC1BCA3-68C9-425B-A6D7-37D0AF6E0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3fe58e-060a-4373-b11d-b366e3be4652"/>
    <ds:schemaRef ds:uri="d9d04ef3-bcb7-4ae4-a62d-289c704a84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10413</TotalTime>
  <Words>293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vt:lpstr>
      <vt:lpstr>Montserrat Black</vt:lpstr>
      <vt:lpstr>Master</vt:lpstr>
      <vt:lpstr>PowerPoint Presentation</vt:lpstr>
      <vt:lpstr>PowerPoint Presentation</vt:lpstr>
      <vt:lpstr>PowerPoint Presentation</vt:lpstr>
      <vt:lpstr>PowerPoint Presentation</vt:lpstr>
      <vt:lpstr>PowerPoint Presentation</vt:lpstr>
      <vt:lpstr>QuickLab 9</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Harrison, Jordan</cp:lastModifiedBy>
  <cp:revision>156</cp:revision>
  <cp:lastPrinted>2019-07-03T09:46:41Z</cp:lastPrinted>
  <dcterms:created xsi:type="dcterms:W3CDTF">2019-09-05T08:17:12Z</dcterms:created>
  <dcterms:modified xsi:type="dcterms:W3CDTF">2024-11-20T13:34:58Z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