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4"/>
  </p:sldMasterIdLst>
  <p:notesMasterIdLst>
    <p:notesMasterId r:id="rId19"/>
  </p:notesMasterIdLst>
  <p:handoutMasterIdLst>
    <p:handoutMasterId r:id="rId20"/>
  </p:handoutMasterIdLst>
  <p:sldIdLst>
    <p:sldId id="256" r:id="rId5"/>
    <p:sldId id="269" r:id="rId6"/>
    <p:sldId id="303" r:id="rId7"/>
    <p:sldId id="304" r:id="rId8"/>
    <p:sldId id="305" r:id="rId9"/>
    <p:sldId id="306" r:id="rId10"/>
    <p:sldId id="307" r:id="rId11"/>
    <p:sldId id="308" r:id="rId12"/>
    <p:sldId id="309" r:id="rId13"/>
    <p:sldId id="310" r:id="rId14"/>
    <p:sldId id="311" r:id="rId15"/>
    <p:sldId id="312" r:id="rId16"/>
    <p:sldId id="282" r:id="rId17"/>
    <p:sldId id="270" r:id="rId18"/>
  </p:sldIdLst>
  <p:sldSz cx="12192000" cy="6858000"/>
  <p:notesSz cx="6645275" cy="9775825"/>
  <p:embeddedFontLst>
    <p:embeddedFont>
      <p:font typeface="Montserrat" panose="00000500000000000000" pitchFamily="2" charset="0"/>
      <p:regular r:id="rId21"/>
      <p:bold r:id="rId22"/>
      <p:italic r:id="rId23"/>
      <p:boldItalic r:id="rId24"/>
    </p:embeddedFont>
    <p:embeddedFont>
      <p:font typeface="Montserrat Black" panose="00000A00000000000000" pitchFamily="2" charset="0"/>
      <p:bold r:id="rId25"/>
      <p:boldItalic r:id="rId26"/>
    </p:embeddedFont>
  </p:embeddedFontLst>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EDB8"/>
    <a:srgbClr val="004050"/>
    <a:srgbClr val="F91258"/>
    <a:srgbClr val="7E007C"/>
    <a:srgbClr val="28CFF9"/>
    <a:srgbClr val="F3622C"/>
    <a:srgbClr val="31D3AE"/>
    <a:srgbClr val="F3F3F3"/>
    <a:srgbClr val="F4F4F4"/>
    <a:srgbClr val="3D6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94" autoAdjust="0"/>
    <p:restoredTop sz="90065" autoAdjust="0"/>
  </p:normalViewPr>
  <p:slideViewPr>
    <p:cSldViewPr snapToGrid="0" snapToObjects="1" showGuides="1">
      <p:cViewPr varScale="1">
        <p:scale>
          <a:sx n="72" d="100"/>
          <a:sy n="72" d="100"/>
        </p:scale>
        <p:origin x="1426" y="62"/>
      </p:cViewPr>
      <p:guideLst>
        <p:guide pos="3840"/>
        <p:guide orient="horz" pos="377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399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tags" Target="tags/tag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20/11/2024</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20/11/2024</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Our structure here is very simple. We created a data folder with a </a:t>
            </a:r>
            <a:r>
              <a:rPr lang="en-GB" dirty="0" err="1"/>
              <a:t>json</a:t>
            </a:r>
            <a:r>
              <a:rPr lang="en-GB" dirty="0"/>
              <a:t> file inside it called </a:t>
            </a:r>
            <a:r>
              <a:rPr lang="en-GB" dirty="0" err="1"/>
              <a:t>db.json</a:t>
            </a:r>
            <a:r>
              <a:rPr lang="en-GB" dirty="0"/>
              <a:t> (database). I have included just 2 simple records. The resource of this </a:t>
            </a:r>
            <a:r>
              <a:rPr lang="en-GB" dirty="0" err="1"/>
              <a:t>Json</a:t>
            </a:r>
            <a:r>
              <a:rPr lang="en-GB" dirty="0"/>
              <a:t> is identified as “users”</a:t>
            </a:r>
          </a:p>
        </p:txBody>
      </p:sp>
      <p:sp>
        <p:nvSpPr>
          <p:cNvPr id="4" name="Slide Number Placeholder 3"/>
          <p:cNvSpPr>
            <a:spLocks noGrp="1"/>
          </p:cNvSpPr>
          <p:nvPr>
            <p:ph type="sldNum" sz="quarter" idx="5"/>
          </p:nvPr>
        </p:nvSpPr>
        <p:spPr/>
        <p:txBody>
          <a:bodyPr/>
          <a:lstStyle/>
          <a:p>
            <a:fld id="{548901C6-1DA1-FB44-ABEE-06A0FEB7738E}" type="slidenum">
              <a:rPr lang="en-GB" smtClean="0"/>
              <a:pPr/>
              <a:t>7</a:t>
            </a:fld>
            <a:endParaRPr lang="en-GB"/>
          </a:p>
        </p:txBody>
      </p:sp>
    </p:spTree>
    <p:extLst>
      <p:ext uri="{BB962C8B-B14F-4D97-AF65-F5344CB8AC3E}">
        <p14:creationId xmlns:p14="http://schemas.microsoft.com/office/powerpoint/2010/main" val="3836166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8</a:t>
            </a:fld>
            <a:endParaRPr lang="en-GB"/>
          </a:p>
        </p:txBody>
      </p:sp>
    </p:spTree>
    <p:extLst>
      <p:ext uri="{BB962C8B-B14F-4D97-AF65-F5344CB8AC3E}">
        <p14:creationId xmlns:p14="http://schemas.microsoft.com/office/powerpoint/2010/main" val="905051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Notice you can navigate to specific records too</a:t>
            </a:r>
          </a:p>
        </p:txBody>
      </p:sp>
      <p:sp>
        <p:nvSpPr>
          <p:cNvPr id="4" name="Slide Number Placeholder 3"/>
          <p:cNvSpPr>
            <a:spLocks noGrp="1"/>
          </p:cNvSpPr>
          <p:nvPr>
            <p:ph type="sldNum" sz="quarter" idx="5"/>
          </p:nvPr>
        </p:nvSpPr>
        <p:spPr/>
        <p:txBody>
          <a:bodyPr/>
          <a:lstStyle/>
          <a:p>
            <a:fld id="{548901C6-1DA1-FB44-ABEE-06A0FEB7738E}" type="slidenum">
              <a:rPr lang="en-GB" smtClean="0"/>
              <a:pPr/>
              <a:t>9</a:t>
            </a:fld>
            <a:endParaRPr lang="en-GB"/>
          </a:p>
        </p:txBody>
      </p:sp>
    </p:spTree>
    <p:extLst>
      <p:ext uri="{BB962C8B-B14F-4D97-AF65-F5344CB8AC3E}">
        <p14:creationId xmlns:p14="http://schemas.microsoft.com/office/powerpoint/2010/main" val="1453222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Notice you can navigate to specific records too</a:t>
            </a:r>
          </a:p>
        </p:txBody>
      </p:sp>
      <p:sp>
        <p:nvSpPr>
          <p:cNvPr id="4" name="Slide Number Placeholder 3"/>
          <p:cNvSpPr>
            <a:spLocks noGrp="1"/>
          </p:cNvSpPr>
          <p:nvPr>
            <p:ph type="sldNum" sz="quarter" idx="5"/>
          </p:nvPr>
        </p:nvSpPr>
        <p:spPr/>
        <p:txBody>
          <a:bodyPr/>
          <a:lstStyle/>
          <a:p>
            <a:fld id="{548901C6-1DA1-FB44-ABEE-06A0FEB7738E}" type="slidenum">
              <a:rPr lang="en-GB" smtClean="0"/>
              <a:pPr/>
              <a:t>10</a:t>
            </a:fld>
            <a:endParaRPr lang="en-GB"/>
          </a:p>
        </p:txBody>
      </p:sp>
    </p:spTree>
    <p:extLst>
      <p:ext uri="{BB962C8B-B14F-4D97-AF65-F5344CB8AC3E}">
        <p14:creationId xmlns:p14="http://schemas.microsoft.com/office/powerpoint/2010/main" val="564225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11</a:t>
            </a:fld>
            <a:endParaRPr lang="en-GB"/>
          </a:p>
        </p:txBody>
      </p:sp>
    </p:spTree>
    <p:extLst>
      <p:ext uri="{BB962C8B-B14F-4D97-AF65-F5344CB8AC3E}">
        <p14:creationId xmlns:p14="http://schemas.microsoft.com/office/powerpoint/2010/main" val="3987161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react-query is not covered in this module (you’d need much more time), but it’s good to be aware that such tools exist. They are commonly used as React does not provide very much data-fetching-related functionality out of the box.</a:t>
            </a:r>
          </a:p>
        </p:txBody>
      </p:sp>
      <p:sp>
        <p:nvSpPr>
          <p:cNvPr id="4" name="Slide Number Placeholder 3"/>
          <p:cNvSpPr>
            <a:spLocks noGrp="1"/>
          </p:cNvSpPr>
          <p:nvPr>
            <p:ph type="sldNum" sz="quarter" idx="5"/>
          </p:nvPr>
        </p:nvSpPr>
        <p:spPr/>
        <p:txBody>
          <a:bodyPr/>
          <a:lstStyle/>
          <a:p>
            <a:fld id="{548901C6-1DA1-FB44-ABEE-06A0FEB7738E}" type="slidenum">
              <a:rPr lang="en-GB" smtClean="0"/>
              <a:pPr/>
              <a:t>13</a:t>
            </a:fld>
            <a:endParaRPr lang="en-GB"/>
          </a:p>
        </p:txBody>
      </p:sp>
    </p:spTree>
    <p:extLst>
      <p:ext uri="{BB962C8B-B14F-4D97-AF65-F5344CB8AC3E}">
        <p14:creationId xmlns:p14="http://schemas.microsoft.com/office/powerpoint/2010/main" val="37599672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665F0E6C-B662-49F0-8263-879CFD47A45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8" name="Rectangle 7">
            <a:extLst>
              <a:ext uri="{FF2B5EF4-FFF2-40B4-BE49-F238E27FC236}">
                <a16:creationId xmlns:a16="http://schemas.microsoft.com/office/drawing/2014/main" id="{A806931B-D201-4B13-AF85-02D364BCD6BA}"/>
              </a:ext>
            </a:extLst>
          </p:cNvPr>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46DBCCFD-57AC-4E92-8ADE-9BBB3291C7B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2C3C285F-1FB0-4063-A487-43CDC59D8B1D}"/>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
        <p:nvSpPr>
          <p:cNvPr id="12" name="Rectangle 11">
            <a:extLst>
              <a:ext uri="{FF2B5EF4-FFF2-40B4-BE49-F238E27FC236}">
                <a16:creationId xmlns:a16="http://schemas.microsoft.com/office/drawing/2014/main" id="{42D3EFC9-13CE-4E14-9EBA-D6A86F31CDD0}"/>
              </a:ext>
            </a:extLst>
          </p:cNvPr>
          <p:cNvSpPr/>
          <p:nvPr userDrawn="1"/>
        </p:nvSpPr>
        <p:spPr>
          <a:xfrm>
            <a:off x="152400" y="2281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Graphic 31">
            <a:extLst>
              <a:ext uri="{FF2B5EF4-FFF2-40B4-BE49-F238E27FC236}">
                <a16:creationId xmlns:a16="http://schemas.microsoft.com/office/drawing/2014/main" id="{9DF574C6-CB96-4310-B661-156FF1E5E62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pic>
        <p:nvPicPr>
          <p:cNvPr id="8" name="Graphic 31">
            <a:extLst>
              <a:ext uri="{FF2B5EF4-FFF2-40B4-BE49-F238E27FC236}">
                <a16:creationId xmlns:a16="http://schemas.microsoft.com/office/drawing/2014/main" id="{E5927B68-1C07-4D2F-8472-2D515DD012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920FBEB3-89A8-4469-B0CF-A1CA6E3E180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8" name="Graphic 31">
            <a:extLst>
              <a:ext uri="{FF2B5EF4-FFF2-40B4-BE49-F238E27FC236}">
                <a16:creationId xmlns:a16="http://schemas.microsoft.com/office/drawing/2014/main" id="{B249242C-C51B-4165-A526-4E74627330A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709D87C1-73F3-4D21-A6E0-D118EFB715E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5" name="Graphic 31">
            <a:extLst>
              <a:ext uri="{FF2B5EF4-FFF2-40B4-BE49-F238E27FC236}">
                <a16:creationId xmlns:a16="http://schemas.microsoft.com/office/drawing/2014/main" id="{BBE331C7-3C67-48FA-856F-AA4D9A4291CF}"/>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5" name="Graphic 31">
            <a:extLst>
              <a:ext uri="{FF2B5EF4-FFF2-40B4-BE49-F238E27FC236}">
                <a16:creationId xmlns:a16="http://schemas.microsoft.com/office/drawing/2014/main" id="{BE1FA0C0-21DA-4C04-866E-E224909908DF}"/>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15" name="Graphic 31">
            <a:extLst>
              <a:ext uri="{FF2B5EF4-FFF2-40B4-BE49-F238E27FC236}">
                <a16:creationId xmlns:a16="http://schemas.microsoft.com/office/drawing/2014/main" id="{D57635AC-4A16-4B17-B0FC-12BAA5BB7C0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2D601426-94BE-4D38-86F7-66274BFFCEB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9" name="Graphic 31">
            <a:extLst>
              <a:ext uri="{FF2B5EF4-FFF2-40B4-BE49-F238E27FC236}">
                <a16:creationId xmlns:a16="http://schemas.microsoft.com/office/drawing/2014/main" id="{FE83959A-68B3-4656-BA56-E715D7DB260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45A7AB0-2907-494B-848C-514B44801CA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Graphic 31">
            <a:extLst>
              <a:ext uri="{FF2B5EF4-FFF2-40B4-BE49-F238E27FC236}">
                <a16:creationId xmlns:a16="http://schemas.microsoft.com/office/drawing/2014/main" id="{DE8BF732-A6CD-4403-9339-F8CCB8B4989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n-lt"/>
              </a:defRPr>
            </a:lvl1pPr>
            <a:lvl2pPr marL="742950" indent="-285750">
              <a:spcBef>
                <a:spcPts val="600"/>
              </a:spcBef>
              <a:spcAft>
                <a:spcPts val="600"/>
              </a:spcAft>
              <a:buClr>
                <a:schemeClr val="tx1"/>
              </a:buClr>
              <a:buFont typeface="Arial" panose="020B0604020202020204" pitchFamily="34" charset="0"/>
              <a:buChar char="•"/>
              <a:defRPr sz="1800" baseline="0">
                <a:latin typeface="+mn-lt"/>
              </a:defRPr>
            </a:lvl2pPr>
            <a:lvl3pPr marL="1143000" indent="-228600">
              <a:spcBef>
                <a:spcPts val="600"/>
              </a:spcBef>
              <a:spcAft>
                <a:spcPts val="600"/>
              </a:spcAft>
              <a:buClr>
                <a:schemeClr val="tx1"/>
              </a:buClr>
              <a:buFont typeface="Arial" panose="020B0604020202020204" pitchFamily="34" charset="0"/>
              <a:buChar char="•"/>
              <a:defRPr sz="1800" baseline="0">
                <a:latin typeface="+mn-lt"/>
              </a:defRPr>
            </a:lvl3pPr>
            <a:lvl4pPr marL="1600200" indent="-228600">
              <a:spcBef>
                <a:spcPts val="600"/>
              </a:spcBef>
              <a:spcAft>
                <a:spcPts val="600"/>
              </a:spcAft>
              <a:buClr>
                <a:schemeClr val="tx1"/>
              </a:buClr>
              <a:buFont typeface="Arial" panose="020B0604020202020204" pitchFamily="34" charset="0"/>
              <a:buChar char="•"/>
              <a:defRPr sz="1800" baseline="0">
                <a:latin typeface="+mn-lt"/>
              </a:defRPr>
            </a:lvl4pPr>
            <a:lvl5pPr marL="2057400" indent="-228600">
              <a:spcBef>
                <a:spcPts val="600"/>
              </a:spcBef>
              <a:spcAft>
                <a:spcPts val="6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pic>
        <p:nvPicPr>
          <p:cNvPr id="6" name="Graphic 31">
            <a:extLst>
              <a:ext uri="{FF2B5EF4-FFF2-40B4-BE49-F238E27FC236}">
                <a16:creationId xmlns:a16="http://schemas.microsoft.com/office/drawing/2014/main" id="{F82E9468-E7AC-491E-BFB3-E49FDA66DEA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37728937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F892D59-8F09-EF4B-AD6D-DA609442F868}" type="slidenum">
              <a:rPr kumimoji="0" lang="en-GB" sz="760" b="1" i="0" u="none" strike="noStrike" kern="1200" cap="none" spc="0" normalizeH="0" baseline="0" noProof="0" smtClean="0">
                <a:ln>
                  <a:noFill/>
                </a:ln>
                <a:solidFill>
                  <a:srgbClr val="004050"/>
                </a:solidFill>
                <a:effectLst/>
                <a:uLnTx/>
                <a:uFillTx/>
                <a:latin typeface="Montserrat" pitchFamily="2"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760" b="1" i="0" u="none" strike="noStrike" kern="1200" cap="none" spc="0" normalizeH="0" baseline="0" noProof="0">
              <a:ln>
                <a:noFill/>
              </a:ln>
              <a:solidFill>
                <a:srgbClr val="004050"/>
              </a:solidFill>
              <a:effectLst/>
              <a:uLnTx/>
              <a:uFillTx/>
              <a:latin typeface="Montserrat" pitchFamily="2" charset="77"/>
              <a:ea typeface="+mn-ea"/>
              <a:cs typeface="+mn-cs"/>
            </a:endParaRPr>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968240"/>
            <a:ext cx="5726719"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5878576"/>
            <a:ext cx="738525" cy="330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Tree>
    <p:extLst>
      <p:ext uri="{BB962C8B-B14F-4D97-AF65-F5344CB8AC3E}">
        <p14:creationId xmlns:p14="http://schemas.microsoft.com/office/powerpoint/2010/main" val="427487805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Title Slide - White / Teal">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3460251384"/>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pic>
        <p:nvPicPr>
          <p:cNvPr id="8" name="Graphic 31">
            <a:extLst>
              <a:ext uri="{FF2B5EF4-FFF2-40B4-BE49-F238E27FC236}">
                <a16:creationId xmlns:a16="http://schemas.microsoft.com/office/drawing/2014/main" id="{15117A67-D6F2-405A-909B-355132E8A65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9732" t="-5743" r="-9847"/>
          <a:stretch/>
        </p:blipFill>
        <p:spPr>
          <a:xfrm>
            <a:off x="265143" y="388189"/>
            <a:ext cx="776377" cy="483079"/>
          </a:xfrm>
          <a:prstGeom prst="rect">
            <a:avLst/>
          </a:prstGeom>
        </p:spPr>
      </p:pic>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 id="2147483903" r:id="rId35"/>
    <p:sldLayoutId id="2147483907" r:id="rId36"/>
    <p:sldLayoutId id="2147483908" r:id="rId37"/>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9"/>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9"/>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9"/>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9"/>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E1E73-148A-42A6-9C16-6E17B4777C0D}"/>
              </a:ext>
            </a:extLst>
          </p:cNvPr>
          <p:cNvSpPr>
            <a:spLocks noGrp="1"/>
          </p:cNvSpPr>
          <p:nvPr>
            <p:ph type="ctrTitle"/>
          </p:nvPr>
        </p:nvSpPr>
        <p:spPr>
          <a:xfrm>
            <a:off x="376237" y="2424700"/>
            <a:ext cx="6596062" cy="2496621"/>
          </a:xfrm>
        </p:spPr>
        <p:txBody>
          <a:bodyPr>
            <a:noAutofit/>
          </a:bodyPr>
          <a:lstStyle/>
          <a:p>
            <a:pPr>
              <a:lnSpc>
                <a:spcPct val="110000"/>
              </a:lnSpc>
            </a:pPr>
            <a:r>
              <a:rPr lang="en-US" sz="4800" b="1" dirty="0"/>
              <a:t>HANDS-ON</a:t>
            </a:r>
            <a:br>
              <a:rPr lang="en-US" sz="4800" b="1" dirty="0"/>
            </a:br>
            <a:r>
              <a:rPr lang="en-US" sz="4800" b="1" dirty="0"/>
              <a:t>WITH REACT</a:t>
            </a:r>
            <a:endParaRPr lang="en-US" sz="4800" b="1" dirty="0">
              <a:latin typeface="+mn-lt"/>
              <a:cs typeface="Calibri" panose="020F0502020204030204" pitchFamily="34" charset="0"/>
            </a:endParaRPr>
          </a:p>
        </p:txBody>
      </p:sp>
      <p:pic>
        <p:nvPicPr>
          <p:cNvPr id="5" name="Picture 2">
            <a:extLst>
              <a:ext uri="{FF2B5EF4-FFF2-40B4-BE49-F238E27FC236}">
                <a16:creationId xmlns:a16="http://schemas.microsoft.com/office/drawing/2014/main" id="{F89EFBA6-54D1-61DA-5C17-54F7B57CDF0D}"/>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76237" y="5270642"/>
            <a:ext cx="1259858" cy="111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786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a:xfrm>
            <a:off x="384784" y="965772"/>
            <a:ext cx="3694112" cy="3010328"/>
          </a:xfrm>
        </p:spPr>
        <p:txBody>
          <a:bodyPr/>
          <a:lstStyle/>
          <a:p>
            <a:r>
              <a:rPr lang="en-GB" dirty="0"/>
              <a:t>Using JSON Server</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5795855" y="479480"/>
            <a:ext cx="5718225" cy="5899039"/>
          </a:xfrm>
        </p:spPr>
        <p:txBody>
          <a:bodyPr/>
          <a:lstStyle/>
          <a:p>
            <a:r>
              <a:rPr lang="en-GB" dirty="0"/>
              <a:t>We can create some State and a form to allow the user to input the Data</a:t>
            </a:r>
          </a:p>
          <a:p>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10</a:t>
            </a:fld>
            <a:endParaRPr lang="en-GB" dirty="0"/>
          </a:p>
        </p:txBody>
      </p:sp>
      <p:pic>
        <p:nvPicPr>
          <p:cNvPr id="7" name="Picture 6">
            <a:extLst>
              <a:ext uri="{FF2B5EF4-FFF2-40B4-BE49-F238E27FC236}">
                <a16:creationId xmlns:a16="http://schemas.microsoft.com/office/drawing/2014/main" id="{AE860BD8-145F-213F-E40D-448A9E3643A9}"/>
              </a:ext>
            </a:extLst>
          </p:cNvPr>
          <p:cNvPicPr>
            <a:picLocks noChangeAspect="1"/>
          </p:cNvPicPr>
          <p:nvPr/>
        </p:nvPicPr>
        <p:blipFill>
          <a:blip r:embed="rId3"/>
          <a:stretch>
            <a:fillRect/>
          </a:stretch>
        </p:blipFill>
        <p:spPr>
          <a:xfrm>
            <a:off x="7554191" y="1180786"/>
            <a:ext cx="4381606" cy="5420886"/>
          </a:xfrm>
          <a:prstGeom prst="rect">
            <a:avLst/>
          </a:prstGeom>
        </p:spPr>
      </p:pic>
      <p:pic>
        <p:nvPicPr>
          <p:cNvPr id="10" name="Picture 9">
            <a:extLst>
              <a:ext uri="{FF2B5EF4-FFF2-40B4-BE49-F238E27FC236}">
                <a16:creationId xmlns:a16="http://schemas.microsoft.com/office/drawing/2014/main" id="{CEF78DA7-C268-33A9-CC2C-8C636414ADDE}"/>
              </a:ext>
            </a:extLst>
          </p:cNvPr>
          <p:cNvPicPr>
            <a:picLocks noChangeAspect="1"/>
          </p:cNvPicPr>
          <p:nvPr/>
        </p:nvPicPr>
        <p:blipFill>
          <a:blip r:embed="rId4"/>
          <a:stretch>
            <a:fillRect/>
          </a:stretch>
        </p:blipFill>
        <p:spPr>
          <a:xfrm>
            <a:off x="2698688" y="1359825"/>
            <a:ext cx="4477375" cy="1228896"/>
          </a:xfrm>
          <a:prstGeom prst="rect">
            <a:avLst/>
          </a:prstGeom>
        </p:spPr>
      </p:pic>
    </p:spTree>
    <p:extLst>
      <p:ext uri="{BB962C8B-B14F-4D97-AF65-F5344CB8AC3E}">
        <p14:creationId xmlns:p14="http://schemas.microsoft.com/office/powerpoint/2010/main" val="1373411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a:xfrm>
            <a:off x="384784" y="965772"/>
            <a:ext cx="3694112" cy="3010328"/>
          </a:xfrm>
        </p:spPr>
        <p:txBody>
          <a:bodyPr/>
          <a:lstStyle/>
          <a:p>
            <a:r>
              <a:rPr lang="en-GB" dirty="0"/>
              <a:t>Using JSON Server</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5795855" y="479480"/>
            <a:ext cx="5718225" cy="5899039"/>
          </a:xfrm>
        </p:spPr>
        <p:txBody>
          <a:bodyPr/>
          <a:lstStyle/>
          <a:p>
            <a:r>
              <a:rPr lang="en-GB" dirty="0"/>
              <a:t>Finally, we can use the JSON server to POST the form data to the </a:t>
            </a:r>
            <a:r>
              <a:rPr lang="en-GB" dirty="0" err="1"/>
              <a:t>json</a:t>
            </a:r>
            <a:r>
              <a:rPr lang="en-GB" dirty="0"/>
              <a:t> file. You can watch it update when you click the submit button </a:t>
            </a:r>
          </a:p>
          <a:p>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11</a:t>
            </a:fld>
            <a:endParaRPr lang="en-GB" dirty="0"/>
          </a:p>
        </p:txBody>
      </p:sp>
      <p:pic>
        <p:nvPicPr>
          <p:cNvPr id="7" name="Picture 6">
            <a:extLst>
              <a:ext uri="{FF2B5EF4-FFF2-40B4-BE49-F238E27FC236}">
                <a16:creationId xmlns:a16="http://schemas.microsoft.com/office/drawing/2014/main" id="{B0E0BD02-2F58-F853-F604-1E16068BC206}"/>
              </a:ext>
            </a:extLst>
          </p:cNvPr>
          <p:cNvPicPr>
            <a:picLocks noChangeAspect="1"/>
          </p:cNvPicPr>
          <p:nvPr/>
        </p:nvPicPr>
        <p:blipFill>
          <a:blip r:embed="rId3"/>
          <a:stretch>
            <a:fillRect/>
          </a:stretch>
        </p:blipFill>
        <p:spPr>
          <a:xfrm>
            <a:off x="5788012" y="2147777"/>
            <a:ext cx="6320650" cy="3419024"/>
          </a:xfrm>
          <a:prstGeom prst="rect">
            <a:avLst/>
          </a:prstGeom>
        </p:spPr>
      </p:pic>
    </p:spTree>
    <p:extLst>
      <p:ext uri="{BB962C8B-B14F-4D97-AF65-F5344CB8AC3E}">
        <p14:creationId xmlns:p14="http://schemas.microsoft.com/office/powerpoint/2010/main" val="442562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A6F3-D78A-B9F5-8BC8-DE6B95F937A4}"/>
              </a:ext>
            </a:extLst>
          </p:cNvPr>
          <p:cNvSpPr>
            <a:spLocks noGrp="1"/>
          </p:cNvSpPr>
          <p:nvPr>
            <p:ph type="ctrTitle"/>
          </p:nvPr>
        </p:nvSpPr>
        <p:spPr/>
        <p:txBody>
          <a:bodyPr/>
          <a:lstStyle/>
          <a:p>
            <a:r>
              <a:rPr lang="en-GB" dirty="0" err="1"/>
              <a:t>QuickLab</a:t>
            </a:r>
            <a:r>
              <a:rPr lang="en-GB" dirty="0"/>
              <a:t> 12</a:t>
            </a:r>
          </a:p>
        </p:txBody>
      </p:sp>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b="1" dirty="0"/>
              <a:t>Editing </a:t>
            </a:r>
            <a:r>
              <a:rPr lang="en-GB" b="1" dirty="0" err="1"/>
              <a:t>Json</a:t>
            </a:r>
            <a:r>
              <a:rPr lang="en-GB" b="1" dirty="0"/>
              <a:t> data with react</a:t>
            </a:r>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294967295"/>
          </p:nvPr>
        </p:nvSpPr>
        <p:spPr>
          <a:xfrm>
            <a:off x="11407775" y="6511925"/>
            <a:ext cx="784225" cy="179388"/>
          </a:xfrm>
        </p:spPr>
        <p:txBody>
          <a:bodyPr/>
          <a:lstStyle/>
          <a:p>
            <a:fld id="{EF892D59-8F09-EF4B-AD6D-DA609442F868}" type="slidenum">
              <a:rPr lang="en-GB" smtClean="0"/>
              <a:pPr/>
              <a:t>12</a:t>
            </a:fld>
            <a:endParaRPr lang="en-GB" dirty="0"/>
          </a:p>
        </p:txBody>
      </p:sp>
    </p:spTree>
    <p:extLst>
      <p:ext uri="{BB962C8B-B14F-4D97-AF65-F5344CB8AC3E}">
        <p14:creationId xmlns:p14="http://schemas.microsoft.com/office/powerpoint/2010/main" val="3098602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5"/>
          </p:nvPr>
        </p:nvSpPr>
        <p:spPr>
          <a:xfrm>
            <a:off x="4775200" y="345440"/>
            <a:ext cx="7032016" cy="6166232"/>
          </a:xfrm>
        </p:spPr>
        <p:txBody>
          <a:bodyPr/>
          <a:lstStyle/>
          <a:p>
            <a:r>
              <a:rPr lang="en-GB" dirty="0"/>
              <a:t>We just saw </a:t>
            </a:r>
            <a:r>
              <a:rPr lang="en-GB" b="1" dirty="0"/>
              <a:t>data fetching inside a component </a:t>
            </a:r>
            <a:r>
              <a:rPr lang="en-GB" dirty="0"/>
              <a:t>with the </a:t>
            </a:r>
            <a:r>
              <a:rPr lang="en-GB" dirty="0" err="1"/>
              <a:t>useEffect</a:t>
            </a:r>
            <a:r>
              <a:rPr lang="en-GB" dirty="0"/>
              <a:t> hook. </a:t>
            </a:r>
          </a:p>
          <a:p>
            <a:endParaRPr lang="en-GB" dirty="0"/>
          </a:p>
          <a:p>
            <a:r>
              <a:rPr lang="en-GB" dirty="0"/>
              <a:t>Although our solution works, and is fine for very simple cases, in an application that is any more complex, this manual way of working has flaws.</a:t>
            </a:r>
          </a:p>
          <a:p>
            <a:endParaRPr lang="en-GB" dirty="0"/>
          </a:p>
          <a:p>
            <a:r>
              <a:rPr lang="en-GB" dirty="0"/>
              <a:t>Applications that use external data will generally need to</a:t>
            </a:r>
          </a:p>
          <a:p>
            <a:pPr marL="522900" lvl="1" indent="-342900"/>
            <a:r>
              <a:rPr lang="en-GB" dirty="0"/>
              <a:t>Cache data (tricky)</a:t>
            </a:r>
          </a:p>
          <a:p>
            <a:pPr marL="522900" lvl="1" indent="-342900"/>
            <a:r>
              <a:rPr lang="en-GB" dirty="0"/>
              <a:t>Track loading states</a:t>
            </a:r>
          </a:p>
          <a:p>
            <a:pPr marL="522900" lvl="1" indent="-342900"/>
            <a:r>
              <a:rPr lang="en-GB" dirty="0"/>
              <a:t>Avoid duplicate requests</a:t>
            </a:r>
          </a:p>
          <a:p>
            <a:pPr marL="522900" lvl="1" indent="-342900"/>
            <a:r>
              <a:rPr lang="en-GB" dirty="0"/>
              <a:t>Handle errors</a:t>
            </a:r>
          </a:p>
          <a:p>
            <a:pPr marL="342900" indent="-342900">
              <a:buFont typeface="Arial" panose="020B0604020202020204" pitchFamily="34" charset="0"/>
              <a:buChar char="•"/>
            </a:pPr>
            <a:endParaRPr lang="en-GB" dirty="0"/>
          </a:p>
          <a:p>
            <a:r>
              <a:rPr lang="en-GB" dirty="0"/>
              <a:t>If you tried to implement all of this yourself, you’d be reinventing the wheel. These problems have already been solved by third-party libraries (e.g., react-query).</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13</a:t>
            </a:fld>
            <a:endParaRPr lang="en-GB" dirty="0"/>
          </a:p>
        </p:txBody>
      </p:sp>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dirty="0"/>
              <a:t>CAVEATS</a:t>
            </a:r>
          </a:p>
        </p:txBody>
      </p:sp>
    </p:spTree>
    <p:extLst>
      <p:ext uri="{BB962C8B-B14F-4D97-AF65-F5344CB8AC3E}">
        <p14:creationId xmlns:p14="http://schemas.microsoft.com/office/powerpoint/2010/main" val="1354233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A6F3-D78A-B9F5-8BC8-DE6B95F937A4}"/>
              </a:ext>
            </a:extLst>
          </p:cNvPr>
          <p:cNvSpPr>
            <a:spLocks noGrp="1"/>
          </p:cNvSpPr>
          <p:nvPr>
            <p:ph type="ctrTitle"/>
          </p:nvPr>
        </p:nvSpPr>
        <p:spPr/>
        <p:txBody>
          <a:bodyPr/>
          <a:lstStyle/>
          <a:p>
            <a:r>
              <a:rPr lang="en-GB" dirty="0"/>
              <a:t>HANDS-ON PROJECT</a:t>
            </a:r>
          </a:p>
        </p:txBody>
      </p:sp>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b="1" dirty="0"/>
              <a:t>At your own pace, work through</a:t>
            </a:r>
          </a:p>
          <a:p>
            <a:pPr marL="342900" indent="-342900">
              <a:buFont typeface="Arial" panose="020B0604020202020204" pitchFamily="34" charset="0"/>
              <a:buChar char="•"/>
            </a:pPr>
            <a:r>
              <a:rPr lang="en-GB" dirty="0"/>
              <a:t>Challenge 1</a:t>
            </a:r>
          </a:p>
          <a:p>
            <a:pPr marL="342900" indent="-342900">
              <a:buFont typeface="Arial" panose="020B0604020202020204" pitchFamily="34" charset="0"/>
              <a:buChar char="•"/>
            </a:pPr>
            <a:r>
              <a:rPr lang="en-GB" dirty="0"/>
              <a:t>Challenge 2</a:t>
            </a:r>
          </a:p>
          <a:p>
            <a:pPr marL="342900" indent="-342900">
              <a:buFont typeface="Arial" panose="020B0604020202020204" pitchFamily="34" charset="0"/>
              <a:buChar char="•"/>
            </a:pPr>
            <a:r>
              <a:rPr lang="en-GB" dirty="0"/>
              <a:t>Challenge 3</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294967295"/>
          </p:nvPr>
        </p:nvSpPr>
        <p:spPr>
          <a:xfrm>
            <a:off x="11407775" y="6511925"/>
            <a:ext cx="784225" cy="179388"/>
          </a:xfrm>
        </p:spPr>
        <p:txBody>
          <a:bodyPr/>
          <a:lstStyle/>
          <a:p>
            <a:fld id="{EF892D59-8F09-EF4B-AD6D-DA609442F868}" type="slidenum">
              <a:rPr lang="en-GB" smtClean="0"/>
              <a:pPr/>
              <a:t>14</a:t>
            </a:fld>
            <a:endParaRPr lang="en-GB" dirty="0"/>
          </a:p>
        </p:txBody>
      </p:sp>
    </p:spTree>
    <p:extLst>
      <p:ext uri="{BB962C8B-B14F-4D97-AF65-F5344CB8AC3E}">
        <p14:creationId xmlns:p14="http://schemas.microsoft.com/office/powerpoint/2010/main" val="3293048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a:xfrm>
            <a:off x="384784" y="965772"/>
            <a:ext cx="3694112" cy="3010328"/>
          </a:xfrm>
        </p:spPr>
        <p:txBody>
          <a:bodyPr/>
          <a:lstStyle/>
          <a:p>
            <a:r>
              <a:rPr lang="en-GB" dirty="0"/>
              <a:t>Using external data</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5930937" y="579549"/>
            <a:ext cx="5718225" cy="5899039"/>
          </a:xfrm>
        </p:spPr>
        <p:txBody>
          <a:bodyPr/>
          <a:lstStyle/>
          <a:p>
            <a:r>
              <a:rPr lang="en-GB" dirty="0"/>
              <a:t>Sometimes your application will </a:t>
            </a:r>
            <a:r>
              <a:rPr lang="en-GB" b="1" dirty="0"/>
              <a:t>rely on external data </a:t>
            </a:r>
            <a:r>
              <a:rPr lang="en-GB" dirty="0"/>
              <a:t>– for example, you might need to use the result of an API call.</a:t>
            </a:r>
          </a:p>
          <a:p>
            <a:endParaRPr lang="en-GB" dirty="0"/>
          </a:p>
          <a:p>
            <a:r>
              <a:rPr lang="en-GB" dirty="0"/>
              <a:t>Let’s look at how to achieve this in React.</a:t>
            </a:r>
          </a:p>
          <a:p>
            <a:endParaRPr lang="en-GB" dirty="0"/>
          </a:p>
          <a:p>
            <a:r>
              <a:rPr lang="en-GB" dirty="0"/>
              <a:t>This will be a very simplified version of a challenge later in the section, but this will introduce you to the fetch API in react</a:t>
            </a:r>
          </a:p>
          <a:p>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2</a:t>
            </a:fld>
            <a:endParaRPr lang="en-GB" dirty="0"/>
          </a:p>
        </p:txBody>
      </p:sp>
    </p:spTree>
    <p:extLst>
      <p:ext uri="{BB962C8B-B14F-4D97-AF65-F5344CB8AC3E}">
        <p14:creationId xmlns:p14="http://schemas.microsoft.com/office/powerpoint/2010/main" val="1272827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a:xfrm>
            <a:off x="384784" y="965772"/>
            <a:ext cx="3694112" cy="3010328"/>
          </a:xfrm>
        </p:spPr>
        <p:txBody>
          <a:bodyPr/>
          <a:lstStyle/>
          <a:p>
            <a:r>
              <a:rPr lang="en-GB" dirty="0"/>
              <a:t>Using external data</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5795853" y="198999"/>
            <a:ext cx="5718225" cy="5899039"/>
          </a:xfrm>
        </p:spPr>
        <p:txBody>
          <a:bodyPr/>
          <a:lstStyle/>
          <a:p>
            <a:r>
              <a:rPr lang="en-GB" dirty="0"/>
              <a:t>In this example, we will create some State and mock up fetching data to update that state. This example will be a simple image that we will pull from the internet</a:t>
            </a:r>
          </a:p>
          <a:p>
            <a:endParaRPr lang="en-GB" dirty="0"/>
          </a:p>
          <a:p>
            <a:r>
              <a:rPr lang="en-GB" dirty="0"/>
              <a:t>We set a </a:t>
            </a:r>
            <a:r>
              <a:rPr lang="en-GB" dirty="0" err="1"/>
              <a:t>const</a:t>
            </a:r>
            <a:r>
              <a:rPr lang="en-GB" dirty="0"/>
              <a:t> as a url:</a:t>
            </a:r>
          </a:p>
          <a:p>
            <a:endParaRPr lang="en-GB" dirty="0"/>
          </a:p>
          <a:p>
            <a:r>
              <a:rPr lang="en-GB" dirty="0"/>
              <a:t>We create empty State</a:t>
            </a:r>
          </a:p>
          <a:p>
            <a:endParaRPr lang="en-GB" dirty="0"/>
          </a:p>
          <a:p>
            <a:endParaRPr lang="en-GB" dirty="0"/>
          </a:p>
          <a:p>
            <a:r>
              <a:rPr lang="en-GB" dirty="0"/>
              <a:t>In the return, we set the image </a:t>
            </a:r>
            <a:r>
              <a:rPr lang="en-GB" dirty="0" err="1"/>
              <a:t>src</a:t>
            </a:r>
            <a:r>
              <a:rPr lang="en-GB" dirty="0"/>
              <a:t> to </a:t>
            </a:r>
            <a:r>
              <a:rPr lang="en-GB" dirty="0" err="1"/>
              <a:t>bethe</a:t>
            </a:r>
            <a:r>
              <a:rPr lang="en-GB" dirty="0"/>
              <a:t> value of </a:t>
            </a:r>
            <a:r>
              <a:rPr lang="en-GB" dirty="0" err="1"/>
              <a:t>imageUrl</a:t>
            </a:r>
            <a:endParaRPr lang="en-GB" dirty="0"/>
          </a:p>
          <a:p>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3</a:t>
            </a:fld>
            <a:endParaRPr lang="en-GB" dirty="0"/>
          </a:p>
        </p:txBody>
      </p:sp>
      <p:pic>
        <p:nvPicPr>
          <p:cNvPr id="4" name="Picture 3">
            <a:extLst>
              <a:ext uri="{FF2B5EF4-FFF2-40B4-BE49-F238E27FC236}">
                <a16:creationId xmlns:a16="http://schemas.microsoft.com/office/drawing/2014/main" id="{62CDD81E-DDB4-51A0-6E57-C539CFB80FA3}"/>
              </a:ext>
            </a:extLst>
          </p:cNvPr>
          <p:cNvPicPr>
            <a:picLocks noChangeAspect="1"/>
          </p:cNvPicPr>
          <p:nvPr/>
        </p:nvPicPr>
        <p:blipFill>
          <a:blip r:embed="rId2"/>
          <a:stretch>
            <a:fillRect/>
          </a:stretch>
        </p:blipFill>
        <p:spPr>
          <a:xfrm>
            <a:off x="5956227" y="2278986"/>
            <a:ext cx="5163271" cy="304843"/>
          </a:xfrm>
          <a:prstGeom prst="rect">
            <a:avLst/>
          </a:prstGeom>
        </p:spPr>
      </p:pic>
      <p:pic>
        <p:nvPicPr>
          <p:cNvPr id="8" name="Picture 7">
            <a:extLst>
              <a:ext uri="{FF2B5EF4-FFF2-40B4-BE49-F238E27FC236}">
                <a16:creationId xmlns:a16="http://schemas.microsoft.com/office/drawing/2014/main" id="{C82B96DF-5087-27AB-C5D5-EC6FE66AD892}"/>
              </a:ext>
            </a:extLst>
          </p:cNvPr>
          <p:cNvPicPr>
            <a:picLocks noChangeAspect="1"/>
          </p:cNvPicPr>
          <p:nvPr/>
        </p:nvPicPr>
        <p:blipFill>
          <a:blip r:embed="rId3"/>
          <a:stretch>
            <a:fillRect/>
          </a:stretch>
        </p:blipFill>
        <p:spPr>
          <a:xfrm>
            <a:off x="5956227" y="3076525"/>
            <a:ext cx="4401164" cy="704948"/>
          </a:xfrm>
          <a:prstGeom prst="rect">
            <a:avLst/>
          </a:prstGeom>
        </p:spPr>
      </p:pic>
      <p:pic>
        <p:nvPicPr>
          <p:cNvPr id="10" name="Picture 9">
            <a:extLst>
              <a:ext uri="{FF2B5EF4-FFF2-40B4-BE49-F238E27FC236}">
                <a16:creationId xmlns:a16="http://schemas.microsoft.com/office/drawing/2014/main" id="{F51B4E1B-BA8A-B4EF-80A7-43866357989C}"/>
              </a:ext>
            </a:extLst>
          </p:cNvPr>
          <p:cNvPicPr>
            <a:picLocks noChangeAspect="1"/>
          </p:cNvPicPr>
          <p:nvPr/>
        </p:nvPicPr>
        <p:blipFill>
          <a:blip r:embed="rId4"/>
          <a:stretch>
            <a:fillRect/>
          </a:stretch>
        </p:blipFill>
        <p:spPr>
          <a:xfrm>
            <a:off x="5956227" y="4530195"/>
            <a:ext cx="4544059" cy="1981477"/>
          </a:xfrm>
          <a:prstGeom prst="rect">
            <a:avLst/>
          </a:prstGeom>
        </p:spPr>
      </p:pic>
    </p:spTree>
    <p:extLst>
      <p:ext uri="{BB962C8B-B14F-4D97-AF65-F5344CB8AC3E}">
        <p14:creationId xmlns:p14="http://schemas.microsoft.com/office/powerpoint/2010/main" val="1436864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a:xfrm>
            <a:off x="384784" y="965772"/>
            <a:ext cx="3694112" cy="3010328"/>
          </a:xfrm>
        </p:spPr>
        <p:txBody>
          <a:bodyPr/>
          <a:lstStyle/>
          <a:p>
            <a:r>
              <a:rPr lang="en-GB" dirty="0"/>
              <a:t>Using external data</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5795855" y="479480"/>
            <a:ext cx="5718225" cy="5899039"/>
          </a:xfrm>
        </p:spPr>
        <p:txBody>
          <a:bodyPr/>
          <a:lstStyle/>
          <a:p>
            <a:r>
              <a:rPr lang="en-GB" dirty="0"/>
              <a:t>All we need to do now is a </a:t>
            </a:r>
            <a:r>
              <a:rPr lang="en-GB" dirty="0" err="1"/>
              <a:t>useEffect</a:t>
            </a:r>
            <a:r>
              <a:rPr lang="en-GB" dirty="0"/>
              <a:t> and a promise (fetch) to drag down the image and display it.</a:t>
            </a:r>
          </a:p>
          <a:p>
            <a:endParaRPr lang="en-GB" dirty="0"/>
          </a:p>
          <a:p>
            <a:endParaRPr lang="en-GB" dirty="0"/>
          </a:p>
          <a:p>
            <a:endParaRPr lang="en-GB" dirty="0"/>
          </a:p>
          <a:p>
            <a:endParaRPr lang="en-GB" dirty="0"/>
          </a:p>
          <a:p>
            <a:endParaRPr lang="en-GB" dirty="0"/>
          </a:p>
          <a:p>
            <a:endParaRPr lang="en-GB" dirty="0"/>
          </a:p>
          <a:p>
            <a:r>
              <a:rPr lang="en-GB" dirty="0"/>
              <a:t>Notice, this only runs once when the page is initially rendered.</a:t>
            </a:r>
          </a:p>
          <a:p>
            <a:endParaRPr lang="en-GB" dirty="0"/>
          </a:p>
          <a:p>
            <a:r>
              <a:rPr lang="en-GB" dirty="0"/>
              <a:t>This means, each time we refresh the page it collects the image again, which happens to be random</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4</a:t>
            </a:fld>
            <a:endParaRPr lang="en-GB" dirty="0"/>
          </a:p>
        </p:txBody>
      </p:sp>
      <p:pic>
        <p:nvPicPr>
          <p:cNvPr id="7" name="Picture 6">
            <a:extLst>
              <a:ext uri="{FF2B5EF4-FFF2-40B4-BE49-F238E27FC236}">
                <a16:creationId xmlns:a16="http://schemas.microsoft.com/office/drawing/2014/main" id="{A91E0F90-6BFC-930C-4063-CCDAB5CA6150}"/>
              </a:ext>
            </a:extLst>
          </p:cNvPr>
          <p:cNvPicPr>
            <a:picLocks noChangeAspect="1"/>
          </p:cNvPicPr>
          <p:nvPr/>
        </p:nvPicPr>
        <p:blipFill>
          <a:blip r:embed="rId2"/>
          <a:stretch>
            <a:fillRect/>
          </a:stretch>
        </p:blipFill>
        <p:spPr>
          <a:xfrm>
            <a:off x="5795855" y="1663431"/>
            <a:ext cx="5712797" cy="1615010"/>
          </a:xfrm>
          <a:prstGeom prst="rect">
            <a:avLst/>
          </a:prstGeom>
        </p:spPr>
      </p:pic>
    </p:spTree>
    <p:extLst>
      <p:ext uri="{BB962C8B-B14F-4D97-AF65-F5344CB8AC3E}">
        <p14:creationId xmlns:p14="http://schemas.microsoft.com/office/powerpoint/2010/main" val="1104591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A6F3-D78A-B9F5-8BC8-DE6B95F937A4}"/>
              </a:ext>
            </a:extLst>
          </p:cNvPr>
          <p:cNvSpPr>
            <a:spLocks noGrp="1"/>
          </p:cNvSpPr>
          <p:nvPr>
            <p:ph type="ctrTitle"/>
          </p:nvPr>
        </p:nvSpPr>
        <p:spPr/>
        <p:txBody>
          <a:bodyPr/>
          <a:lstStyle/>
          <a:p>
            <a:r>
              <a:rPr lang="en-GB" dirty="0" err="1"/>
              <a:t>QuickLab</a:t>
            </a:r>
            <a:r>
              <a:rPr lang="en-GB" dirty="0"/>
              <a:t> 11</a:t>
            </a:r>
          </a:p>
        </p:txBody>
      </p:sp>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b="1" dirty="0" err="1"/>
              <a:t>useEffect</a:t>
            </a:r>
            <a:r>
              <a:rPr lang="en-GB" b="1" dirty="0"/>
              <a:t> to collect data</a:t>
            </a:r>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294967295"/>
          </p:nvPr>
        </p:nvSpPr>
        <p:spPr>
          <a:xfrm>
            <a:off x="11407775" y="6511925"/>
            <a:ext cx="784225" cy="179388"/>
          </a:xfrm>
        </p:spPr>
        <p:txBody>
          <a:bodyPr/>
          <a:lstStyle/>
          <a:p>
            <a:fld id="{EF892D59-8F09-EF4B-AD6D-DA609442F868}" type="slidenum">
              <a:rPr lang="en-GB" smtClean="0"/>
              <a:pPr/>
              <a:t>5</a:t>
            </a:fld>
            <a:endParaRPr lang="en-GB" dirty="0"/>
          </a:p>
        </p:txBody>
      </p:sp>
    </p:spTree>
    <p:extLst>
      <p:ext uri="{BB962C8B-B14F-4D97-AF65-F5344CB8AC3E}">
        <p14:creationId xmlns:p14="http://schemas.microsoft.com/office/powerpoint/2010/main" val="1365989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a:xfrm>
            <a:off x="384784" y="965772"/>
            <a:ext cx="3694112" cy="3010328"/>
          </a:xfrm>
        </p:spPr>
        <p:txBody>
          <a:bodyPr/>
          <a:lstStyle/>
          <a:p>
            <a:r>
              <a:rPr lang="en-GB" dirty="0"/>
              <a:t>Using JSON Server</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5795855" y="479480"/>
            <a:ext cx="5718225" cy="5899039"/>
          </a:xfrm>
        </p:spPr>
        <p:txBody>
          <a:bodyPr/>
          <a:lstStyle/>
          <a:p>
            <a:r>
              <a:rPr lang="en-GB" dirty="0"/>
              <a:t>We can also use a JSON server, running on our own machines to serve up JSON files.</a:t>
            </a:r>
          </a:p>
          <a:p>
            <a:endParaRPr lang="en-GB" dirty="0"/>
          </a:p>
          <a:p>
            <a:r>
              <a:rPr lang="en-GB" dirty="0"/>
              <a:t>There is a huge advantage to this, which is that we can add and delete records to the file this way, meaning we can now enact permanent data change</a:t>
            </a:r>
          </a:p>
          <a:p>
            <a:endParaRPr lang="en-GB" dirty="0"/>
          </a:p>
          <a:p>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6</a:t>
            </a:fld>
            <a:endParaRPr lang="en-GB" dirty="0"/>
          </a:p>
        </p:txBody>
      </p:sp>
    </p:spTree>
    <p:extLst>
      <p:ext uri="{BB962C8B-B14F-4D97-AF65-F5344CB8AC3E}">
        <p14:creationId xmlns:p14="http://schemas.microsoft.com/office/powerpoint/2010/main" val="3983085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a:xfrm>
            <a:off x="384784" y="965772"/>
            <a:ext cx="3694112" cy="3010328"/>
          </a:xfrm>
        </p:spPr>
        <p:txBody>
          <a:bodyPr/>
          <a:lstStyle/>
          <a:p>
            <a:r>
              <a:rPr lang="en-GB" dirty="0"/>
              <a:t>Using JSON Server</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5795855" y="479480"/>
            <a:ext cx="5718225" cy="5899039"/>
          </a:xfrm>
        </p:spPr>
        <p:txBody>
          <a:bodyPr/>
          <a:lstStyle/>
          <a:p>
            <a:r>
              <a:rPr lang="en-GB" dirty="0"/>
              <a:t>We can use NPX to install the JSON server. This is similar to NPM, but pulls in instructions off the web, rather than storing them locally</a:t>
            </a:r>
          </a:p>
          <a:p>
            <a:endParaRPr lang="en-GB" dirty="0"/>
          </a:p>
          <a:p>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7</a:t>
            </a:fld>
            <a:endParaRPr lang="en-GB" dirty="0"/>
          </a:p>
        </p:txBody>
      </p:sp>
      <p:pic>
        <p:nvPicPr>
          <p:cNvPr id="4" name="Picture 3">
            <a:extLst>
              <a:ext uri="{FF2B5EF4-FFF2-40B4-BE49-F238E27FC236}">
                <a16:creationId xmlns:a16="http://schemas.microsoft.com/office/drawing/2014/main" id="{A190646F-3994-F95B-EC7B-5DFFBE802E2C}"/>
              </a:ext>
            </a:extLst>
          </p:cNvPr>
          <p:cNvPicPr>
            <a:picLocks noChangeAspect="1"/>
          </p:cNvPicPr>
          <p:nvPr/>
        </p:nvPicPr>
        <p:blipFill>
          <a:blip r:embed="rId3"/>
          <a:stretch>
            <a:fillRect/>
          </a:stretch>
        </p:blipFill>
        <p:spPr>
          <a:xfrm>
            <a:off x="5308514" y="1834692"/>
            <a:ext cx="2657846" cy="2419688"/>
          </a:xfrm>
          <a:prstGeom prst="rect">
            <a:avLst/>
          </a:prstGeom>
        </p:spPr>
      </p:pic>
      <p:pic>
        <p:nvPicPr>
          <p:cNvPr id="8" name="Picture 7">
            <a:extLst>
              <a:ext uri="{FF2B5EF4-FFF2-40B4-BE49-F238E27FC236}">
                <a16:creationId xmlns:a16="http://schemas.microsoft.com/office/drawing/2014/main" id="{696959D5-85AE-358B-9501-7EE1E3133FBE}"/>
              </a:ext>
            </a:extLst>
          </p:cNvPr>
          <p:cNvPicPr>
            <a:picLocks noChangeAspect="1"/>
          </p:cNvPicPr>
          <p:nvPr/>
        </p:nvPicPr>
        <p:blipFill>
          <a:blip r:embed="rId4"/>
          <a:stretch>
            <a:fillRect/>
          </a:stretch>
        </p:blipFill>
        <p:spPr>
          <a:xfrm>
            <a:off x="8082421" y="1948992"/>
            <a:ext cx="3724795" cy="4182059"/>
          </a:xfrm>
          <a:prstGeom prst="rect">
            <a:avLst/>
          </a:prstGeom>
        </p:spPr>
      </p:pic>
    </p:spTree>
    <p:extLst>
      <p:ext uri="{BB962C8B-B14F-4D97-AF65-F5344CB8AC3E}">
        <p14:creationId xmlns:p14="http://schemas.microsoft.com/office/powerpoint/2010/main" val="1599789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a:xfrm>
            <a:off x="384784" y="965772"/>
            <a:ext cx="3694112" cy="3010328"/>
          </a:xfrm>
        </p:spPr>
        <p:txBody>
          <a:bodyPr/>
          <a:lstStyle/>
          <a:p>
            <a:r>
              <a:rPr lang="en-GB" dirty="0"/>
              <a:t>Using JSON Server</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5795855" y="479480"/>
            <a:ext cx="5718225" cy="5899039"/>
          </a:xfrm>
        </p:spPr>
        <p:txBody>
          <a:bodyPr/>
          <a:lstStyle/>
          <a:p>
            <a:r>
              <a:rPr lang="en-GB" dirty="0"/>
              <a:t>Because we need to run the JSON server separately, we need to start a new terminal window in </a:t>
            </a:r>
            <a:r>
              <a:rPr lang="en-GB" dirty="0" err="1"/>
              <a:t>VSCode</a:t>
            </a:r>
            <a:r>
              <a:rPr lang="en-GB" dirty="0"/>
              <a:t>.</a:t>
            </a:r>
          </a:p>
          <a:p>
            <a:endParaRPr lang="en-GB" dirty="0"/>
          </a:p>
          <a:p>
            <a:r>
              <a:rPr lang="en-GB" dirty="0"/>
              <a:t>Once done, we need to type the following command</a:t>
            </a:r>
          </a:p>
          <a:p>
            <a:endParaRPr lang="en-GB" dirty="0"/>
          </a:p>
          <a:p>
            <a:endParaRPr lang="en-GB" dirty="0"/>
          </a:p>
          <a:p>
            <a:endParaRPr lang="en-GB" dirty="0"/>
          </a:p>
          <a:p>
            <a:r>
              <a:rPr lang="en-GB" dirty="0"/>
              <a:t>--watch allows us to monitor the contents</a:t>
            </a:r>
          </a:p>
          <a:p>
            <a:r>
              <a:rPr lang="en-GB" dirty="0"/>
              <a:t>--port 8000 changes the default (3000) as the react dev server is already running on that one</a:t>
            </a:r>
          </a:p>
          <a:p>
            <a:endParaRPr lang="en-GB" dirty="0"/>
          </a:p>
          <a:p>
            <a:r>
              <a:rPr lang="en-GB" dirty="0"/>
              <a:t>data/</a:t>
            </a:r>
            <a:r>
              <a:rPr lang="en-GB" dirty="0" err="1"/>
              <a:t>db.json</a:t>
            </a:r>
            <a:r>
              <a:rPr lang="en-GB" dirty="0"/>
              <a:t> is the path to the data</a:t>
            </a:r>
          </a:p>
          <a:p>
            <a:endParaRPr lang="en-GB" dirty="0"/>
          </a:p>
          <a:p>
            <a:endParaRPr lang="en-GB" dirty="0"/>
          </a:p>
          <a:p>
            <a:endParaRPr lang="en-GB" dirty="0"/>
          </a:p>
          <a:p>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8</a:t>
            </a:fld>
            <a:endParaRPr lang="en-GB" dirty="0"/>
          </a:p>
        </p:txBody>
      </p:sp>
      <p:pic>
        <p:nvPicPr>
          <p:cNvPr id="10" name="Picture 9">
            <a:extLst>
              <a:ext uri="{FF2B5EF4-FFF2-40B4-BE49-F238E27FC236}">
                <a16:creationId xmlns:a16="http://schemas.microsoft.com/office/drawing/2014/main" id="{0767E429-0E5B-1434-C74B-F86A6BC86041}"/>
              </a:ext>
            </a:extLst>
          </p:cNvPr>
          <p:cNvPicPr>
            <a:picLocks noChangeAspect="1"/>
          </p:cNvPicPr>
          <p:nvPr/>
        </p:nvPicPr>
        <p:blipFill>
          <a:blip r:embed="rId3"/>
          <a:stretch>
            <a:fillRect/>
          </a:stretch>
        </p:blipFill>
        <p:spPr>
          <a:xfrm>
            <a:off x="5695222" y="2789069"/>
            <a:ext cx="5769970" cy="432112"/>
          </a:xfrm>
          <a:prstGeom prst="rect">
            <a:avLst/>
          </a:prstGeom>
        </p:spPr>
      </p:pic>
    </p:spTree>
    <p:extLst>
      <p:ext uri="{BB962C8B-B14F-4D97-AF65-F5344CB8AC3E}">
        <p14:creationId xmlns:p14="http://schemas.microsoft.com/office/powerpoint/2010/main" val="329506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a:xfrm>
            <a:off x="384784" y="965772"/>
            <a:ext cx="3694112" cy="3010328"/>
          </a:xfrm>
        </p:spPr>
        <p:txBody>
          <a:bodyPr/>
          <a:lstStyle/>
          <a:p>
            <a:r>
              <a:rPr lang="en-GB" dirty="0"/>
              <a:t>Using JSON Server</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5795855" y="479480"/>
            <a:ext cx="5718225" cy="5899039"/>
          </a:xfrm>
        </p:spPr>
        <p:txBody>
          <a:bodyPr/>
          <a:lstStyle/>
          <a:p>
            <a:r>
              <a:rPr lang="en-GB" dirty="0"/>
              <a:t>When the server is running, open a browser and navigate to:</a:t>
            </a:r>
          </a:p>
          <a:p>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9</a:t>
            </a:fld>
            <a:endParaRPr lang="en-GB" dirty="0"/>
          </a:p>
        </p:txBody>
      </p:sp>
      <p:pic>
        <p:nvPicPr>
          <p:cNvPr id="4" name="Picture 3">
            <a:extLst>
              <a:ext uri="{FF2B5EF4-FFF2-40B4-BE49-F238E27FC236}">
                <a16:creationId xmlns:a16="http://schemas.microsoft.com/office/drawing/2014/main" id="{1C1B778C-75D5-AA96-7AFD-D060978AD81B}"/>
              </a:ext>
            </a:extLst>
          </p:cNvPr>
          <p:cNvPicPr>
            <a:picLocks noChangeAspect="1"/>
          </p:cNvPicPr>
          <p:nvPr/>
        </p:nvPicPr>
        <p:blipFill>
          <a:blip r:embed="rId3"/>
          <a:stretch>
            <a:fillRect/>
          </a:stretch>
        </p:blipFill>
        <p:spPr>
          <a:xfrm>
            <a:off x="5151619" y="1188839"/>
            <a:ext cx="3171734" cy="2834316"/>
          </a:xfrm>
          <a:prstGeom prst="rect">
            <a:avLst/>
          </a:prstGeom>
          <a:ln>
            <a:solidFill>
              <a:schemeClr val="tx1"/>
            </a:solidFill>
          </a:ln>
        </p:spPr>
      </p:pic>
      <p:pic>
        <p:nvPicPr>
          <p:cNvPr id="8" name="Picture 7">
            <a:extLst>
              <a:ext uri="{FF2B5EF4-FFF2-40B4-BE49-F238E27FC236}">
                <a16:creationId xmlns:a16="http://schemas.microsoft.com/office/drawing/2014/main" id="{4737B9BD-2F00-F634-5429-FF3951AE73F1}"/>
              </a:ext>
            </a:extLst>
          </p:cNvPr>
          <p:cNvPicPr>
            <a:picLocks noChangeAspect="1"/>
          </p:cNvPicPr>
          <p:nvPr/>
        </p:nvPicPr>
        <p:blipFill>
          <a:blip r:embed="rId4"/>
          <a:stretch>
            <a:fillRect/>
          </a:stretch>
        </p:blipFill>
        <p:spPr>
          <a:xfrm>
            <a:off x="6813430" y="4225481"/>
            <a:ext cx="4086904" cy="2153038"/>
          </a:xfrm>
          <a:prstGeom prst="rect">
            <a:avLst/>
          </a:prstGeom>
          <a:ln>
            <a:solidFill>
              <a:schemeClr val="tx1"/>
            </a:solidFill>
          </a:ln>
        </p:spPr>
      </p:pic>
    </p:spTree>
    <p:extLst>
      <p:ext uri="{BB962C8B-B14F-4D97-AF65-F5344CB8AC3E}">
        <p14:creationId xmlns:p14="http://schemas.microsoft.com/office/powerpoint/2010/main" val="11868780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9d04ef3-bcb7-4ae4-a62d-289c704a8497" xsi:nil="true"/>
    <lcf76f155ced4ddcb4097134ff3c332f xmlns="913fe58e-060a-4373-b11d-b366e3be4652">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73D98DD7F7D1B4CA343FFC9BA0D08F2" ma:contentTypeVersion="14" ma:contentTypeDescription="Create a new document." ma:contentTypeScope="" ma:versionID="f5b787ffde9de8eed7b2a76560910c0f">
  <xsd:schema xmlns:xsd="http://www.w3.org/2001/XMLSchema" xmlns:xs="http://www.w3.org/2001/XMLSchema" xmlns:p="http://schemas.microsoft.com/office/2006/metadata/properties" xmlns:ns2="913fe58e-060a-4373-b11d-b366e3be4652" xmlns:ns3="d9d04ef3-bcb7-4ae4-a62d-289c704a8497" targetNamespace="http://schemas.microsoft.com/office/2006/metadata/properties" ma:root="true" ma:fieldsID="53a1b84068abfc2e8b13ed24d677af21" ns2:_="" ns3:_="">
    <xsd:import namespace="913fe58e-060a-4373-b11d-b366e3be4652"/>
    <xsd:import namespace="d9d04ef3-bcb7-4ae4-a62d-289c704a849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element ref="ns2:MediaServiceSearchPropertie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3fe58e-060a-4373-b11d-b366e3be46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9d04ef3-bcb7-4ae4-a62d-289c704a849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0418cb5f-0ed4-4140-b688-db7f9630287e}" ma:internalName="TaxCatchAll" ma:showField="CatchAllData" ma:web="d9d04ef3-bcb7-4ae4-a62d-289c704a849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3393610-D53F-4A84-8D42-34EBCB008255}">
  <ds:schemaRefs>
    <ds:schemaRef ds:uri="http://purl.org/dc/terms/"/>
    <ds:schemaRef ds:uri="5DDA07D3-2D42-4B74-BBF9-F10531B4947A"/>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 ds:uri="51b58b7f-359e-418a-8fc0-c5d77d026bdc"/>
    <ds:schemaRef ds:uri="04dd4f8b-4e55-4b0f-90ae-c416a13e2e63"/>
    <ds:schemaRef ds:uri="bd9f7b81-fce9-4f5e-8ca2-b74234fba64d"/>
    <ds:schemaRef ds:uri="201905e2-e348-4925-9bf9-859ff66d3731"/>
    <ds:schemaRef ds:uri="d9d04ef3-bcb7-4ae4-a62d-289c704a8497"/>
    <ds:schemaRef ds:uri="913fe58e-060a-4373-b11d-b366e3be4652"/>
  </ds:schemaRefs>
</ds:datastoreItem>
</file>

<file path=customXml/itemProps2.xml><?xml version="1.0" encoding="utf-8"?>
<ds:datastoreItem xmlns:ds="http://schemas.openxmlformats.org/officeDocument/2006/customXml" ds:itemID="{AA993376-DD6B-4B80-B852-519149B063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3fe58e-060a-4373-b11d-b366e3be4652"/>
    <ds:schemaRef ds:uri="d9d04ef3-bcb7-4ae4-a62d-289c704a849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B3E867-B45B-49B9-9F16-ACF80FBBDA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10482</TotalTime>
  <Words>662</Words>
  <Application>Microsoft Office PowerPoint</Application>
  <PresentationFormat>Widescreen</PresentationFormat>
  <Paragraphs>96</Paragraphs>
  <Slides>14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Montserrat</vt:lpstr>
      <vt:lpstr>Montserrat Black</vt:lpstr>
      <vt:lpstr>Master</vt:lpstr>
      <vt:lpstr>HANDS-ON WITH REACT</vt:lpstr>
      <vt:lpstr>PowerPoint Presentation</vt:lpstr>
      <vt:lpstr>PowerPoint Presentation</vt:lpstr>
      <vt:lpstr>PowerPoint Presentation</vt:lpstr>
      <vt:lpstr>QuickLab 11</vt:lpstr>
      <vt:lpstr>PowerPoint Presentation</vt:lpstr>
      <vt:lpstr>PowerPoint Presentation</vt:lpstr>
      <vt:lpstr>PowerPoint Presentation</vt:lpstr>
      <vt:lpstr>PowerPoint Presentation</vt:lpstr>
      <vt:lpstr>PowerPoint Presentation</vt:lpstr>
      <vt:lpstr>PowerPoint Presentation</vt:lpstr>
      <vt:lpstr>QuickLab 12</vt:lpstr>
      <vt:lpstr>PowerPoint Presentation</vt:lpstr>
      <vt:lpstr>HANDS-ON PROJECT</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Liam Robertson</dc:creator>
  <cp:keywords/>
  <dc:description/>
  <cp:lastModifiedBy>Harrison, Jordan</cp:lastModifiedBy>
  <cp:revision>158</cp:revision>
  <cp:lastPrinted>2019-07-03T09:46:41Z</cp:lastPrinted>
  <dcterms:created xsi:type="dcterms:W3CDTF">2019-09-05T08:17:12Z</dcterms:created>
  <dcterms:modified xsi:type="dcterms:W3CDTF">2024-11-20T13:30:59Z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0x010100273D98DD7F7D1B4CA343FFC9BA0D08F2</vt:lpwstr>
  </property>
  <property fmtid="{D5CDD505-2E9C-101B-9397-08002B2CF9AE}" pid="3" name="BookType">
    <vt:lpwstr>4</vt:lpwstr>
  </property>
</Properties>
</file>