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4"/>
  </p:sldMasterIdLst>
  <p:notesMasterIdLst>
    <p:notesMasterId r:id="rId33"/>
  </p:notesMasterIdLst>
  <p:handoutMasterIdLst>
    <p:handoutMasterId r:id="rId34"/>
  </p:handoutMasterIdLst>
  <p:sldIdLst>
    <p:sldId id="256" r:id="rId5"/>
    <p:sldId id="1301" r:id="rId6"/>
    <p:sldId id="1300" r:id="rId7"/>
    <p:sldId id="838" r:id="rId8"/>
    <p:sldId id="1302" r:id="rId9"/>
    <p:sldId id="1303" r:id="rId10"/>
    <p:sldId id="1323" r:id="rId11"/>
    <p:sldId id="1304" r:id="rId12"/>
    <p:sldId id="1324" r:id="rId13"/>
    <p:sldId id="1325" r:id="rId14"/>
    <p:sldId id="1305" r:id="rId15"/>
    <p:sldId id="1306" r:id="rId16"/>
    <p:sldId id="1307" r:id="rId17"/>
    <p:sldId id="1308" r:id="rId18"/>
    <p:sldId id="1309" r:id="rId19"/>
    <p:sldId id="1310" r:id="rId20"/>
    <p:sldId id="1311" r:id="rId21"/>
    <p:sldId id="1312" r:id="rId22"/>
    <p:sldId id="1313" r:id="rId23"/>
    <p:sldId id="1314" r:id="rId24"/>
    <p:sldId id="1315" r:id="rId25"/>
    <p:sldId id="1316" r:id="rId26"/>
    <p:sldId id="1317" r:id="rId27"/>
    <p:sldId id="1318" r:id="rId28"/>
    <p:sldId id="1319" r:id="rId29"/>
    <p:sldId id="1320" r:id="rId30"/>
    <p:sldId id="1321" r:id="rId31"/>
    <p:sldId id="1322" r:id="rId32"/>
  </p:sldIdLst>
  <p:sldSz cx="12192000" cy="6858000"/>
  <p:notesSz cx="6645275" cy="9775825"/>
  <p:embeddedFontLst>
    <p:embeddedFont>
      <p:font typeface="Calibri" panose="020F0502020204030204" pitchFamily="34" charset="0"/>
      <p:regular r:id="rId35"/>
      <p:bold r:id="rId36"/>
      <p:italic r:id="rId37"/>
      <p:boldItalic r:id="rId38"/>
    </p:embeddedFont>
    <p:embeddedFont>
      <p:font typeface="Montserrat" panose="00000500000000000000" pitchFamily="2" charset="0"/>
      <p:regular r:id="rId39"/>
      <p:bold r:id="rId40"/>
      <p:italic r:id="rId41"/>
      <p:boldItalic r:id="rId42"/>
    </p:embeddedFont>
    <p:embeddedFont>
      <p:font typeface="Montserrat Black" panose="00000A00000000000000" pitchFamily="2" charset="0"/>
      <p:bold r:id="rId43"/>
      <p:boldItalic r:id="rId44"/>
    </p:embeddedFont>
  </p:embeddedFontLst>
  <p:custDataLst>
    <p:tags r:id="rId4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377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rrow, Joshua" initials="BJ" lastIdx="30" clrIdx="0">
    <p:extLst>
      <p:ext uri="{19B8F6BF-5375-455C-9EA6-DF929625EA0E}">
        <p15:presenceInfo xmlns:p15="http://schemas.microsoft.com/office/powerpoint/2012/main" userId="S-1-5-21-3476036342-1731177862-1559577602-51474" providerId="AD"/>
      </p:ext>
    </p:extLst>
  </p:cmAuthor>
  <p:cmAuthor id="2" name="Singh, Vaishali" initials="SV" lastIdx="7" clrIdx="1">
    <p:extLst>
      <p:ext uri="{19B8F6BF-5375-455C-9EA6-DF929625EA0E}">
        <p15:presenceInfo xmlns:p15="http://schemas.microsoft.com/office/powerpoint/2012/main" userId="S-1-5-21-3476036342-1731177862-1559577602-1552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EDB8"/>
    <a:srgbClr val="004050"/>
    <a:srgbClr val="F91258"/>
    <a:srgbClr val="7E007C"/>
    <a:srgbClr val="28CFF9"/>
    <a:srgbClr val="F3622C"/>
    <a:srgbClr val="31D3AE"/>
    <a:srgbClr val="F3F3F3"/>
    <a:srgbClr val="F4F4F4"/>
    <a:srgbClr val="3D6E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994" autoAdjust="0"/>
    <p:restoredTop sz="87940" autoAdjust="0"/>
  </p:normalViewPr>
  <p:slideViewPr>
    <p:cSldViewPr snapToGrid="0" snapToObjects="1" showGuides="1">
      <p:cViewPr varScale="1">
        <p:scale>
          <a:sx n="97" d="100"/>
          <a:sy n="97" d="100"/>
        </p:scale>
        <p:origin x="1512" y="84"/>
      </p:cViewPr>
      <p:guideLst>
        <p:guide pos="3840"/>
        <p:guide orient="horz" pos="377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83" d="100"/>
          <a:sy n="83" d="100"/>
        </p:scale>
        <p:origin x="399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5.fntdata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42" Type="http://schemas.openxmlformats.org/officeDocument/2006/relationships/font" Target="fonts/font8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tags" Target="tags/tag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2.fntdata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font" Target="fonts/font10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48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4.fntdata"/><Relationship Id="rId46" Type="http://schemas.openxmlformats.org/officeDocument/2006/relationships/commentAuthors" Target="commentAuthors.xml"/><Relationship Id="rId20" Type="http://schemas.openxmlformats.org/officeDocument/2006/relationships/slide" Target="slides/slide16.xml"/><Relationship Id="rId41" Type="http://schemas.openxmlformats.org/officeDocument/2006/relationships/font" Target="fonts/font7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879725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63964" y="1"/>
            <a:ext cx="2879725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D088FE-3E68-47FE-8BA4-634CD34BABBC}" type="datetimeFigureOut">
              <a:rPr lang="en-GB" smtClean="0"/>
              <a:t>08/12/2023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285289"/>
            <a:ext cx="2879725" cy="49053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63964" y="9285289"/>
            <a:ext cx="2879725" cy="49053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B31C5D-0DE0-4486-9782-41885BE581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3082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879619" cy="4904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 panose="00000500000000000000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64119" y="0"/>
            <a:ext cx="2879619" cy="4904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 panose="00000500000000000000" pitchFamily="2" charset="0"/>
              </a:defRPr>
            </a:lvl1pPr>
          </a:lstStyle>
          <a:p>
            <a:fld id="{1D6B66C6-1E92-0F4E-A300-9D4ED1F0C23F}" type="datetimeFigureOut">
              <a:rPr lang="en-GB" smtClean="0"/>
              <a:pPr/>
              <a:t>08/12/2023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8938" y="1220788"/>
            <a:ext cx="5867400" cy="33004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4528" y="4704617"/>
            <a:ext cx="5316220" cy="384923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285339"/>
            <a:ext cx="2879619" cy="4904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 panose="00000500000000000000" pitchFamily="2" charset="0"/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64119" y="9285339"/>
            <a:ext cx="2879619" cy="4904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 panose="00000500000000000000" pitchFamily="2" charset="0"/>
              </a:defRPr>
            </a:lvl1pPr>
          </a:lstStyle>
          <a:p>
            <a:fld id="{548901C6-1DA1-FB44-ABEE-06A0FEB7738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7674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8" name="Rectangle 1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2859" name="Rectangle 1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7891254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 the html file is a div with an id of “root”. In the </a:t>
            </a:r>
            <a:r>
              <a:rPr lang="en-GB" dirty="0" err="1"/>
              <a:t>js</a:t>
            </a:r>
            <a:r>
              <a:rPr lang="en-GB" dirty="0"/>
              <a:t> file is a </a:t>
            </a:r>
            <a:r>
              <a:rPr lang="en-GB" dirty="0" err="1"/>
              <a:t>getElementById</a:t>
            </a:r>
            <a:r>
              <a:rPr lang="en-GB" dirty="0"/>
              <a:t> constant which finds this and renders the App file into it.</a:t>
            </a:r>
          </a:p>
          <a:p>
            <a:r>
              <a:rPr lang="en-GB" dirty="0"/>
              <a:t>It is a simple as that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72385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JSX is simply a mix of HTML and JavaScript that renders to create content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43856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JSX is simply a mix of HTML and JavaScript that renders to create content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98574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JSX is simply a mix of HTML and JavaScript that renders to create content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58698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JSX is simply a mix of HTML and JavaScript that renders to create content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99588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JSX is simply a mix of HTML and JavaScript that renders to create content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4805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8" name="Rectangle 1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2859" name="Rectangle 1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0993466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3050" algn="l"/>
                <a:tab pos="544513" algn="l"/>
                <a:tab pos="796925" algn="l"/>
                <a:tab pos="1069975" algn="l"/>
                <a:tab pos="1343025" algn="l"/>
                <a:tab pos="1614488" algn="l"/>
                <a:tab pos="1887538" algn="l"/>
                <a:tab pos="2159000" algn="l"/>
                <a:tab pos="2413000" algn="l"/>
                <a:tab pos="2684463" algn="l"/>
              </a:tabLst>
              <a:defRPr/>
            </a:pPr>
            <a:endParaRPr lang="en-US" sz="1000" b="1" dirty="0"/>
          </a:p>
          <a:p>
            <a:pPr fontAlgn="base"/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CONTINUED </a:t>
            </a:r>
            <a:fld id="{993982D2-741D-4BC6-8F8E-84F7C8891268}" type="slidenum">
              <a:rPr smtClean="0"/>
              <a:pPr>
                <a:defRPr/>
              </a:pPr>
              <a:t>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945530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npm</a:t>
            </a:r>
            <a:r>
              <a:rPr lang="en-GB" dirty="0"/>
              <a:t> = node packet manager and it is how we download and manage all packages that we can use in node.</a:t>
            </a:r>
          </a:p>
          <a:p>
            <a:r>
              <a:rPr lang="en-GB" dirty="0"/>
              <a:t>Following the work done with </a:t>
            </a:r>
            <a:r>
              <a:rPr lang="en-GB" dirty="0" err="1"/>
              <a:t>javascript</a:t>
            </a:r>
            <a:r>
              <a:rPr lang="en-GB" dirty="0"/>
              <a:t>, this should be installed, but it is always good practice to check the version you are using and update if necessary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92791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Do not get users to do this, this is an informational slide on how it was done recently.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92503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npx</a:t>
            </a:r>
            <a:r>
              <a:rPr lang="en-GB" dirty="0"/>
              <a:t> is similar to </a:t>
            </a:r>
            <a:r>
              <a:rPr lang="en-GB" dirty="0" err="1"/>
              <a:t>npm</a:t>
            </a:r>
            <a:r>
              <a:rPr lang="en-GB" dirty="0"/>
              <a:t>, but calls the content from </a:t>
            </a:r>
            <a:r>
              <a:rPr lang="en-GB" dirty="0" err="1"/>
              <a:t>cdn</a:t>
            </a:r>
            <a:r>
              <a:rPr lang="en-GB" dirty="0"/>
              <a:t> rather than the installed version on </a:t>
            </a:r>
            <a:r>
              <a:rPr lang="en-GB" dirty="0" err="1"/>
              <a:t>npm</a:t>
            </a:r>
            <a:r>
              <a:rPr lang="en-GB" dirty="0"/>
              <a:t>. Solution is the name of the app you are creating.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91796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85697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24974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All components feed into the app.js file – more on components later. But they are very important and build up individual elements  of any webpage we create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4136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&amp;A/what's next">
    <p:bg>
      <p:bgPr>
        <a:solidFill>
          <a:srgbClr val="EDCD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35880" y="0"/>
            <a:ext cx="7056120" cy="685800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-1420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2212809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00EDB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665F0E6C-B662-49F0-8263-879CFD47A45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1148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tivity 1">
    <p:bg>
      <p:bgPr>
        <a:solidFill>
          <a:srgbClr val="0EEE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rgbClr val="004050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68870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01 Section Divi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609" y="0"/>
            <a:ext cx="12192609" cy="6858000"/>
          </a:xfrm>
          <a:prstGeom prst="rect">
            <a:avLst/>
          </a:prstGeom>
          <a:solidFill>
            <a:srgbClr val="28C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0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rgbClr val="004050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6238" y="2779800"/>
            <a:ext cx="5627171" cy="1682133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3600" spc="60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0405" y="399619"/>
            <a:ext cx="857393" cy="522401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758190" y="769620"/>
            <a:ext cx="379608" cy="110490"/>
          </a:xfrm>
          <a:prstGeom prst="rect">
            <a:avLst/>
          </a:prstGeom>
          <a:solidFill>
            <a:srgbClr val="28C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61448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ext Slide - With side bar 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8C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spc="6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4"/>
            <a:ext cx="5803900" cy="409416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5B5D0DF-4895-DB4F-85D9-C3FFDE55B8C8}"/>
              </a:ext>
            </a:extLst>
          </p:cNvPr>
          <p:cNvSpPr/>
          <p:nvPr userDrawn="1"/>
        </p:nvSpPr>
        <p:spPr>
          <a:xfrm>
            <a:off x="384784" y="4708688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8870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ext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2"/>
            <a:r>
              <a:rPr lang="en-GB" dirty="0"/>
              <a:t>Fourth level</a:t>
            </a:r>
          </a:p>
          <a:p>
            <a:pPr lvl="2"/>
            <a:r>
              <a:rPr lang="en-GB" dirty="0"/>
              <a:t>Fifth level</a:t>
            </a: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-6058" y="3531457"/>
            <a:ext cx="5797612" cy="2365031"/>
            <a:chOff x="-2229" y="2361812"/>
            <a:chExt cx="11067619" cy="4514835"/>
          </a:xfrm>
          <a:solidFill>
            <a:srgbClr val="28CFF9"/>
          </a:solidFill>
        </p:grpSpPr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A806931B-D201-4B13-AF85-02D364BCD6BA}"/>
              </a:ext>
            </a:extLst>
          </p:cNvPr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46DBCCFD-57AC-4E92-8ADE-9BBB3291C7B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106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28CFF9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2C3C285F-1FB0-4063-A487-43CDC59D8B1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7" y="377825"/>
            <a:ext cx="781218" cy="55217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2D3EFC9-13CE-4E14-9EBA-D6A86F31CDD0}"/>
              </a:ext>
            </a:extLst>
          </p:cNvPr>
          <p:cNvSpPr/>
          <p:nvPr userDrawn="1"/>
        </p:nvSpPr>
        <p:spPr>
          <a:xfrm>
            <a:off x="152400" y="2281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9DF574C6-CB96-4310-B661-156FF1E5E62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7252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Activity 1">
    <p:bg>
      <p:bgPr>
        <a:solidFill>
          <a:srgbClr val="28CF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rgbClr val="004050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19289476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03 Section Divider">
    <p:bg>
      <p:bgPr>
        <a:solidFill>
          <a:srgbClr val="F362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760859" y="768561"/>
            <a:ext cx="379608" cy="110490"/>
          </a:xfrm>
          <a:prstGeom prst="rect">
            <a:avLst/>
          </a:prstGeom>
          <a:solidFill>
            <a:srgbClr val="F362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376239" y="1556247"/>
            <a:ext cx="581025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3600" spc="60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</a:t>
            </a:r>
            <a:br>
              <a:rPr lang="en-US" noProof="0" dirty="0"/>
            </a:br>
            <a:r>
              <a:rPr lang="en-US" noProof="0" dirty="0"/>
              <a:t>MASTER TITLE STYLE</a:t>
            </a:r>
            <a:endParaRPr lang="en-GB" noProof="0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-2229" y="2361812"/>
            <a:ext cx="11067619" cy="4502135"/>
            <a:chOff x="-2229" y="2361812"/>
            <a:chExt cx="11067619" cy="4502135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513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2235614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ext Slide - With side bar 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F362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spc="60" baseline="0">
                <a:solidFill>
                  <a:schemeClr val="bg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4"/>
            <a:ext cx="5803900" cy="409416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-1717" y="4568506"/>
            <a:ext cx="4628886" cy="1406446"/>
            <a:chOff x="-1717" y="4568506"/>
            <a:chExt cx="4628886" cy="1406446"/>
          </a:xfrm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717" y="4568506"/>
              <a:ext cx="4004222" cy="595385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8896" h="248186">
                  <a:moveTo>
                    <a:pt x="1668896" y="248186"/>
                  </a:moveTo>
                  <a:lnTo>
                    <a:pt x="331" y="248186"/>
                  </a:lnTo>
                  <a:cubicBezTo>
                    <a:pt x="-110" y="229623"/>
                    <a:pt x="441" y="211060"/>
                    <a:pt x="0" y="192497"/>
                  </a:cubicBezTo>
                  <a:lnTo>
                    <a:pt x="1522910" y="192497"/>
                  </a:lnTo>
                  <a:cubicBezTo>
                    <a:pt x="1465061" y="134140"/>
                    <a:pt x="1411785" y="74768"/>
                    <a:pt x="1376225" y="219"/>
                  </a:cubicBezTo>
                  <a:cubicBezTo>
                    <a:pt x="1396608" y="219"/>
                    <a:pt x="1415468" y="854"/>
                    <a:pt x="1434264" y="219"/>
                  </a:cubicBezTo>
                  <a:cubicBezTo>
                    <a:pt x="1443056" y="-1141"/>
                    <a:pt x="1451568" y="3956"/>
                    <a:pt x="1454520" y="12347"/>
                  </a:cubicBezTo>
                  <a:cubicBezTo>
                    <a:pt x="1472082" y="45816"/>
                    <a:pt x="1493755" y="76961"/>
                    <a:pt x="1519036" y="105057"/>
                  </a:cubicBezTo>
                  <a:cubicBezTo>
                    <a:pt x="1562664" y="155126"/>
                    <a:pt x="1610880" y="201004"/>
                    <a:pt x="1663055" y="242090"/>
                  </a:cubicBezTo>
                  <a:cubicBezTo>
                    <a:pt x="1664833" y="243551"/>
                    <a:pt x="1666610" y="245011"/>
                    <a:pt x="1668261" y="246535"/>
                  </a:cubicBezTo>
                  <a:cubicBezTo>
                    <a:pt x="1668579" y="246599"/>
                    <a:pt x="1668579" y="247170"/>
                    <a:pt x="1668896" y="248186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3713028" y="4568727"/>
              <a:ext cx="914141" cy="1401463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717" y="5379567"/>
              <a:ext cx="4004222" cy="595385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8896" h="248186">
                  <a:moveTo>
                    <a:pt x="1668896" y="248186"/>
                  </a:moveTo>
                  <a:lnTo>
                    <a:pt x="331" y="248186"/>
                  </a:lnTo>
                  <a:cubicBezTo>
                    <a:pt x="-110" y="229623"/>
                    <a:pt x="441" y="211060"/>
                    <a:pt x="0" y="192497"/>
                  </a:cubicBezTo>
                  <a:lnTo>
                    <a:pt x="1522910" y="192497"/>
                  </a:lnTo>
                  <a:cubicBezTo>
                    <a:pt x="1465061" y="134140"/>
                    <a:pt x="1411785" y="74768"/>
                    <a:pt x="1376225" y="219"/>
                  </a:cubicBezTo>
                  <a:cubicBezTo>
                    <a:pt x="1396608" y="219"/>
                    <a:pt x="1415468" y="854"/>
                    <a:pt x="1434264" y="219"/>
                  </a:cubicBezTo>
                  <a:cubicBezTo>
                    <a:pt x="1443056" y="-1141"/>
                    <a:pt x="1451568" y="3956"/>
                    <a:pt x="1454520" y="12347"/>
                  </a:cubicBezTo>
                  <a:cubicBezTo>
                    <a:pt x="1472082" y="45816"/>
                    <a:pt x="1493755" y="76961"/>
                    <a:pt x="1519036" y="105057"/>
                  </a:cubicBezTo>
                  <a:cubicBezTo>
                    <a:pt x="1562664" y="155126"/>
                    <a:pt x="1610880" y="201004"/>
                    <a:pt x="1663055" y="242090"/>
                  </a:cubicBezTo>
                  <a:cubicBezTo>
                    <a:pt x="1664833" y="243551"/>
                    <a:pt x="1666610" y="245011"/>
                    <a:pt x="1668261" y="246535"/>
                  </a:cubicBezTo>
                  <a:cubicBezTo>
                    <a:pt x="1668579" y="246599"/>
                    <a:pt x="1668579" y="247170"/>
                    <a:pt x="1668896" y="248186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9989189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ext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2"/>
            <a:r>
              <a:rPr lang="en-GB" dirty="0"/>
              <a:t>Fourth level</a:t>
            </a:r>
          </a:p>
          <a:p>
            <a:pPr lvl="2"/>
            <a:r>
              <a:rPr lang="en-GB" dirty="0"/>
              <a:t>Fifth level</a:t>
            </a:r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-6058" y="3531457"/>
            <a:ext cx="5797612" cy="2365031"/>
            <a:chOff x="-2229" y="2361812"/>
            <a:chExt cx="11067619" cy="4514835"/>
          </a:xfrm>
        </p:grpSpPr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solidFill>
              <a:srgbClr val="F3622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solidFill>
              <a:srgbClr val="F3622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solidFill>
              <a:srgbClr val="F3622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8" name="Graphic 31">
            <a:extLst>
              <a:ext uri="{FF2B5EF4-FFF2-40B4-BE49-F238E27FC236}">
                <a16:creationId xmlns:a16="http://schemas.microsoft.com/office/drawing/2014/main" id="{E5927B68-1C07-4D2F-8472-2D515DD0123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1484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llow us">
    <p:bg>
      <p:bgPr>
        <a:solidFill>
          <a:srgbClr val="28CF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75020" y="0"/>
            <a:ext cx="6316980" cy="685800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-1420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9864344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F1612C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920FBEB3-89A8-4469-B0CF-A1CA6E3E180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8657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Activity 1">
    <p:bg>
      <p:bgPr>
        <a:solidFill>
          <a:srgbClr val="F362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chemeClr val="bg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rgbClr val="004050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19377112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02 Section Divider">
    <p:bg>
      <p:bgPr>
        <a:solidFill>
          <a:srgbClr val="7E00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A0DD6AED-2202-DD48-A2D6-60CCC5F07320}"/>
              </a:ext>
            </a:extLst>
          </p:cNvPr>
          <p:cNvSpPr/>
          <p:nvPr userDrawn="1"/>
        </p:nvSpPr>
        <p:spPr>
          <a:xfrm>
            <a:off x="-609" y="2116538"/>
            <a:ext cx="11411496" cy="5526322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rgbClr val="F9125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6238" y="2067007"/>
            <a:ext cx="5627171" cy="2353439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3600" spc="60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996745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ext Slide - With side bar 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7E00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spc="60" baseline="0">
                <a:solidFill>
                  <a:schemeClr val="bg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4"/>
            <a:ext cx="5803900" cy="409416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grpSp>
        <p:nvGrpSpPr>
          <p:cNvPr id="33" name="Group 32"/>
          <p:cNvGrpSpPr/>
          <p:nvPr userDrawn="1"/>
        </p:nvGrpSpPr>
        <p:grpSpPr>
          <a:xfrm>
            <a:off x="-1717" y="4568506"/>
            <a:ext cx="4628886" cy="1406446"/>
            <a:chOff x="-1717" y="4568506"/>
            <a:chExt cx="4628886" cy="1406446"/>
          </a:xfrm>
          <a:solidFill>
            <a:srgbClr val="F91258"/>
          </a:solidFill>
        </p:grpSpPr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717" y="4568506"/>
              <a:ext cx="4004222" cy="595385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8896" h="248186">
                  <a:moveTo>
                    <a:pt x="1668896" y="248186"/>
                  </a:moveTo>
                  <a:lnTo>
                    <a:pt x="331" y="248186"/>
                  </a:lnTo>
                  <a:cubicBezTo>
                    <a:pt x="-110" y="229623"/>
                    <a:pt x="441" y="211060"/>
                    <a:pt x="0" y="192497"/>
                  </a:cubicBezTo>
                  <a:lnTo>
                    <a:pt x="1522910" y="192497"/>
                  </a:lnTo>
                  <a:cubicBezTo>
                    <a:pt x="1465061" y="134140"/>
                    <a:pt x="1411785" y="74768"/>
                    <a:pt x="1376225" y="219"/>
                  </a:cubicBezTo>
                  <a:cubicBezTo>
                    <a:pt x="1396608" y="219"/>
                    <a:pt x="1415468" y="854"/>
                    <a:pt x="1434264" y="219"/>
                  </a:cubicBezTo>
                  <a:cubicBezTo>
                    <a:pt x="1443056" y="-1141"/>
                    <a:pt x="1451568" y="3956"/>
                    <a:pt x="1454520" y="12347"/>
                  </a:cubicBezTo>
                  <a:cubicBezTo>
                    <a:pt x="1472082" y="45816"/>
                    <a:pt x="1493755" y="76961"/>
                    <a:pt x="1519036" y="105057"/>
                  </a:cubicBezTo>
                  <a:cubicBezTo>
                    <a:pt x="1562664" y="155126"/>
                    <a:pt x="1610880" y="201004"/>
                    <a:pt x="1663055" y="242090"/>
                  </a:cubicBezTo>
                  <a:cubicBezTo>
                    <a:pt x="1664833" y="243551"/>
                    <a:pt x="1666610" y="245011"/>
                    <a:pt x="1668261" y="246535"/>
                  </a:cubicBezTo>
                  <a:cubicBezTo>
                    <a:pt x="1668579" y="246599"/>
                    <a:pt x="1668579" y="247170"/>
                    <a:pt x="166889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3713028" y="4568727"/>
              <a:ext cx="914141" cy="1401463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717" y="5379567"/>
              <a:ext cx="4004222" cy="595385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8896" h="248186">
                  <a:moveTo>
                    <a:pt x="1668896" y="248186"/>
                  </a:moveTo>
                  <a:lnTo>
                    <a:pt x="331" y="248186"/>
                  </a:lnTo>
                  <a:cubicBezTo>
                    <a:pt x="-110" y="229623"/>
                    <a:pt x="441" y="211060"/>
                    <a:pt x="0" y="192497"/>
                  </a:cubicBezTo>
                  <a:lnTo>
                    <a:pt x="1522910" y="192497"/>
                  </a:lnTo>
                  <a:cubicBezTo>
                    <a:pt x="1465061" y="134140"/>
                    <a:pt x="1411785" y="74768"/>
                    <a:pt x="1376225" y="219"/>
                  </a:cubicBezTo>
                  <a:cubicBezTo>
                    <a:pt x="1396608" y="219"/>
                    <a:pt x="1415468" y="854"/>
                    <a:pt x="1434264" y="219"/>
                  </a:cubicBezTo>
                  <a:cubicBezTo>
                    <a:pt x="1443056" y="-1141"/>
                    <a:pt x="1451568" y="3956"/>
                    <a:pt x="1454520" y="12347"/>
                  </a:cubicBezTo>
                  <a:cubicBezTo>
                    <a:pt x="1472082" y="45816"/>
                    <a:pt x="1493755" y="76961"/>
                    <a:pt x="1519036" y="105057"/>
                  </a:cubicBezTo>
                  <a:cubicBezTo>
                    <a:pt x="1562664" y="155126"/>
                    <a:pt x="1610880" y="201004"/>
                    <a:pt x="1663055" y="242090"/>
                  </a:cubicBezTo>
                  <a:cubicBezTo>
                    <a:pt x="1664833" y="243551"/>
                    <a:pt x="1666610" y="245011"/>
                    <a:pt x="1668261" y="246535"/>
                  </a:cubicBezTo>
                  <a:cubicBezTo>
                    <a:pt x="1668579" y="246599"/>
                    <a:pt x="1668579" y="247170"/>
                    <a:pt x="166889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3457880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ext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2"/>
            <a:r>
              <a:rPr lang="en-GB" dirty="0"/>
              <a:t>Fourth level</a:t>
            </a:r>
          </a:p>
          <a:p>
            <a:pPr lvl="2"/>
            <a:r>
              <a:rPr lang="en-GB" dirty="0"/>
              <a:t>Fifth level</a:t>
            </a: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-6058" y="3531457"/>
            <a:ext cx="5797612" cy="2365031"/>
            <a:chOff x="-2229" y="2361812"/>
            <a:chExt cx="11067619" cy="4514835"/>
          </a:xfrm>
          <a:solidFill>
            <a:srgbClr val="7E007C"/>
          </a:solidFill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8" name="Graphic 31">
            <a:extLst>
              <a:ext uri="{FF2B5EF4-FFF2-40B4-BE49-F238E27FC236}">
                <a16:creationId xmlns:a16="http://schemas.microsoft.com/office/drawing/2014/main" id="{B249242C-C51B-4165-A526-4E74627330A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1484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7E007C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709D87C1-73F3-4D21-A6E0-D118EFB715E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640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Activity 1">
    <p:bg>
      <p:bgPr>
        <a:solidFill>
          <a:srgbClr val="7E00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chemeClr val="bg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chemeClr val="bg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31756808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272" y="1368256"/>
            <a:ext cx="11516239" cy="495535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pic>
        <p:nvPicPr>
          <p:cNvPr id="5" name="Graphic 31">
            <a:extLst>
              <a:ext uri="{FF2B5EF4-FFF2-40B4-BE49-F238E27FC236}">
                <a16:creationId xmlns:a16="http://schemas.microsoft.com/office/drawing/2014/main" id="{BBE331C7-3C67-48FA-856F-AA4D9A4291C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5889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216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3940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5" name="Graphic 31">
            <a:extLst>
              <a:ext uri="{FF2B5EF4-FFF2-40B4-BE49-F238E27FC236}">
                <a16:creationId xmlns:a16="http://schemas.microsoft.com/office/drawing/2014/main" id="{BE1FA0C0-21DA-4C04-866E-E224909908D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4460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con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1059427" y="3673998"/>
            <a:ext cx="2124159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0" indent="0">
              <a:buFont typeface="Arial" panose="020B0604020202020204" pitchFamily="34" charset="0"/>
              <a:buNone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3639645" y="3673998"/>
            <a:ext cx="2068065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6149996" y="3673998"/>
            <a:ext cx="2130523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7" name="Picture Placeholder 21"/>
          <p:cNvSpPr>
            <a:spLocks noGrp="1"/>
          </p:cNvSpPr>
          <p:nvPr>
            <p:ph type="pic" sz="quarter" idx="18" hasCustomPrompt="1"/>
          </p:nvPr>
        </p:nvSpPr>
        <p:spPr>
          <a:xfrm>
            <a:off x="1059428" y="1993484"/>
            <a:ext cx="1437932" cy="1437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8" name="Picture Placeholder 21"/>
          <p:cNvSpPr>
            <a:spLocks noGrp="1"/>
          </p:cNvSpPr>
          <p:nvPr>
            <p:ph type="pic" sz="quarter" idx="19" hasCustomPrompt="1"/>
          </p:nvPr>
        </p:nvSpPr>
        <p:spPr>
          <a:xfrm>
            <a:off x="3639646" y="1986408"/>
            <a:ext cx="1437932" cy="1437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9" name="Picture Placeholder 21"/>
          <p:cNvSpPr>
            <a:spLocks noGrp="1"/>
          </p:cNvSpPr>
          <p:nvPr>
            <p:ph type="pic" sz="quarter" idx="20" hasCustomPrompt="1"/>
          </p:nvPr>
        </p:nvSpPr>
        <p:spPr>
          <a:xfrm>
            <a:off x="6149997" y="1993484"/>
            <a:ext cx="1437932" cy="1437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637070" y="3688989"/>
            <a:ext cx="2183449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1" name="Picture Placeholder 21"/>
          <p:cNvSpPr>
            <a:spLocks noGrp="1"/>
          </p:cNvSpPr>
          <p:nvPr>
            <p:ph type="pic" sz="quarter" idx="22" hasCustomPrompt="1"/>
          </p:nvPr>
        </p:nvSpPr>
        <p:spPr>
          <a:xfrm>
            <a:off x="8637071" y="2008475"/>
            <a:ext cx="1437932" cy="1437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D57635AC-4A16-4B17-B0FC-12BAA5BB7C0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9683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tion Tips">
    <p:bg>
      <p:bgPr>
        <a:solidFill>
          <a:srgbClr val="EB62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54240" y="0"/>
            <a:ext cx="4937760" cy="685800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-1420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198876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ex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065907" y="1986354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511826" y="1986354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5957745" y="1986353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8403664" y="1986352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11" name="Graphic 31">
            <a:extLst>
              <a:ext uri="{FF2B5EF4-FFF2-40B4-BE49-F238E27FC236}">
                <a16:creationId xmlns:a16="http://schemas.microsoft.com/office/drawing/2014/main" id="{2D601426-94BE-4D38-86F7-66274BFFCEB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1956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x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915467" y="1992793"/>
            <a:ext cx="464600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069809" y="1992792"/>
            <a:ext cx="464600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FE83959A-68B3-4656-BA56-E715D7DB260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1177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1080209" y="4307356"/>
            <a:ext cx="4646004" cy="2072171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buFont typeface="Arial" panose="020B0604020202020204" pitchFamily="34" charset="0"/>
              <a:buChar char="•"/>
              <a:defRPr sz="1800"/>
            </a:lvl2pPr>
            <a:lvl3pPr marL="0" indent="0">
              <a:buNone/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80209" y="2003204"/>
            <a:ext cx="4645958" cy="20721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925914" y="2003203"/>
            <a:ext cx="4645958" cy="20721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925868" y="4307356"/>
            <a:ext cx="4646004" cy="2072171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11" name="Graphic 31">
            <a:extLst>
              <a:ext uri="{FF2B5EF4-FFF2-40B4-BE49-F238E27FC236}">
                <a16:creationId xmlns:a16="http://schemas.microsoft.com/office/drawing/2014/main" id="{145A7AB0-2907-494B-848C-514B44801CA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5944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Graphic 31">
            <a:extLst>
              <a:ext uri="{FF2B5EF4-FFF2-40B4-BE49-F238E27FC236}">
                <a16:creationId xmlns:a16="http://schemas.microsoft.com/office/drawing/2014/main" id="{DE8BF732-A6CD-4403-9339-F8CCB8B498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9135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Hope you enjoyed">
    <p:bg>
      <p:bgPr>
        <a:solidFill>
          <a:srgbClr val="09ED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63440" y="0"/>
            <a:ext cx="752856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0" y="2311970"/>
            <a:ext cx="3138017" cy="1908338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/>
            </a:lvl1pPr>
          </a:lstStyle>
          <a:p>
            <a:r>
              <a:rPr lang="en-US" noProof="0" dirty="0"/>
              <a:t>THANK YOU</a:t>
            </a:r>
            <a:endParaRPr lang="en-GB" noProof="0" dirty="0"/>
          </a:p>
        </p:txBody>
      </p:sp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1" y="5306004"/>
            <a:ext cx="4269826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b="0" baseline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Hope you enjoyed this learning journey.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-1698" y="3508800"/>
            <a:ext cx="7016130" cy="2425241"/>
            <a:chOff x="683" y="3508800"/>
            <a:chExt cx="7016130" cy="2425241"/>
          </a:xfrm>
          <a:solidFill>
            <a:srgbClr val="004050"/>
          </a:solidFill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683" y="3508800"/>
              <a:ext cx="5938619" cy="102700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566 w 1668566"/>
                <a:gd name="connsiteY0" fmla="*/ 248186 h 248186"/>
                <a:gd name="connsiteX1" fmla="*/ 1 w 1668566"/>
                <a:gd name="connsiteY1" fmla="*/ 248186 h 248186"/>
                <a:gd name="connsiteX2" fmla="*/ 229815 w 1668566"/>
                <a:gd name="connsiteY2" fmla="*/ 194032 h 248186"/>
                <a:gd name="connsiteX3" fmla="*/ 1522580 w 1668566"/>
                <a:gd name="connsiteY3" fmla="*/ 192497 h 248186"/>
                <a:gd name="connsiteX4" fmla="*/ 1375895 w 1668566"/>
                <a:gd name="connsiteY4" fmla="*/ 219 h 248186"/>
                <a:gd name="connsiteX5" fmla="*/ 1433934 w 1668566"/>
                <a:gd name="connsiteY5" fmla="*/ 219 h 248186"/>
                <a:gd name="connsiteX6" fmla="*/ 1454190 w 1668566"/>
                <a:gd name="connsiteY6" fmla="*/ 12347 h 248186"/>
                <a:gd name="connsiteX7" fmla="*/ 1518706 w 1668566"/>
                <a:gd name="connsiteY7" fmla="*/ 105057 h 248186"/>
                <a:gd name="connsiteX8" fmla="*/ 1662725 w 1668566"/>
                <a:gd name="connsiteY8" fmla="*/ 242090 h 248186"/>
                <a:gd name="connsiteX9" fmla="*/ 1667931 w 1668566"/>
                <a:gd name="connsiteY9" fmla="*/ 246535 h 248186"/>
                <a:gd name="connsiteX10" fmla="*/ 1668566 w 1668566"/>
                <a:gd name="connsiteY10" fmla="*/ 248186 h 248186"/>
                <a:gd name="connsiteX0" fmla="*/ 1440017 w 1440017"/>
                <a:gd name="connsiteY0" fmla="*/ 248186 h 248186"/>
                <a:gd name="connsiteX1" fmla="*/ 62 w 1440017"/>
                <a:gd name="connsiteY1" fmla="*/ 248186 h 248186"/>
                <a:gd name="connsiteX2" fmla="*/ 1266 w 1440017"/>
                <a:gd name="connsiteY2" fmla="*/ 194032 h 248186"/>
                <a:gd name="connsiteX3" fmla="*/ 1294031 w 1440017"/>
                <a:gd name="connsiteY3" fmla="*/ 192497 h 248186"/>
                <a:gd name="connsiteX4" fmla="*/ 1147346 w 1440017"/>
                <a:gd name="connsiteY4" fmla="*/ 219 h 248186"/>
                <a:gd name="connsiteX5" fmla="*/ 1205385 w 1440017"/>
                <a:gd name="connsiteY5" fmla="*/ 219 h 248186"/>
                <a:gd name="connsiteX6" fmla="*/ 1225641 w 1440017"/>
                <a:gd name="connsiteY6" fmla="*/ 12347 h 248186"/>
                <a:gd name="connsiteX7" fmla="*/ 1290157 w 1440017"/>
                <a:gd name="connsiteY7" fmla="*/ 105057 h 248186"/>
                <a:gd name="connsiteX8" fmla="*/ 1434176 w 1440017"/>
                <a:gd name="connsiteY8" fmla="*/ 242090 h 248186"/>
                <a:gd name="connsiteX9" fmla="*/ 1439382 w 1440017"/>
                <a:gd name="connsiteY9" fmla="*/ 246535 h 248186"/>
                <a:gd name="connsiteX10" fmla="*/ 1440017 w 1440017"/>
                <a:gd name="connsiteY10" fmla="*/ 248186 h 248186"/>
                <a:gd name="connsiteX0" fmla="*/ 1439987 w 1439987"/>
                <a:gd name="connsiteY0" fmla="*/ 248186 h 248186"/>
                <a:gd name="connsiteX1" fmla="*/ 32 w 1439987"/>
                <a:gd name="connsiteY1" fmla="*/ 248186 h 248186"/>
                <a:gd name="connsiteX2" fmla="*/ 3538 w 1439987"/>
                <a:gd name="connsiteY2" fmla="*/ 192881 h 248186"/>
                <a:gd name="connsiteX3" fmla="*/ 1294001 w 1439987"/>
                <a:gd name="connsiteY3" fmla="*/ 192497 h 248186"/>
                <a:gd name="connsiteX4" fmla="*/ 1147316 w 1439987"/>
                <a:gd name="connsiteY4" fmla="*/ 219 h 248186"/>
                <a:gd name="connsiteX5" fmla="*/ 1205355 w 1439987"/>
                <a:gd name="connsiteY5" fmla="*/ 219 h 248186"/>
                <a:gd name="connsiteX6" fmla="*/ 1225611 w 1439987"/>
                <a:gd name="connsiteY6" fmla="*/ 12347 h 248186"/>
                <a:gd name="connsiteX7" fmla="*/ 1290127 w 1439987"/>
                <a:gd name="connsiteY7" fmla="*/ 105057 h 248186"/>
                <a:gd name="connsiteX8" fmla="*/ 1434146 w 1439987"/>
                <a:gd name="connsiteY8" fmla="*/ 242090 h 248186"/>
                <a:gd name="connsiteX9" fmla="*/ 1439352 w 1439987"/>
                <a:gd name="connsiteY9" fmla="*/ 246535 h 248186"/>
                <a:gd name="connsiteX10" fmla="*/ 1439987 w 1439987"/>
                <a:gd name="connsiteY10" fmla="*/ 248186 h 248186"/>
                <a:gd name="connsiteX0" fmla="*/ 1436625 w 1436625"/>
                <a:gd name="connsiteY0" fmla="*/ 248186 h 248186"/>
                <a:gd name="connsiteX1" fmla="*/ 122 w 1436625"/>
                <a:gd name="connsiteY1" fmla="*/ 248186 h 248186"/>
                <a:gd name="connsiteX2" fmla="*/ 176 w 1436625"/>
                <a:gd name="connsiteY2" fmla="*/ 192881 h 248186"/>
                <a:gd name="connsiteX3" fmla="*/ 1290639 w 1436625"/>
                <a:gd name="connsiteY3" fmla="*/ 192497 h 248186"/>
                <a:gd name="connsiteX4" fmla="*/ 1143954 w 1436625"/>
                <a:gd name="connsiteY4" fmla="*/ 219 h 248186"/>
                <a:gd name="connsiteX5" fmla="*/ 1201993 w 1436625"/>
                <a:gd name="connsiteY5" fmla="*/ 219 h 248186"/>
                <a:gd name="connsiteX6" fmla="*/ 1222249 w 1436625"/>
                <a:gd name="connsiteY6" fmla="*/ 12347 h 248186"/>
                <a:gd name="connsiteX7" fmla="*/ 1286765 w 1436625"/>
                <a:gd name="connsiteY7" fmla="*/ 105057 h 248186"/>
                <a:gd name="connsiteX8" fmla="*/ 1430784 w 1436625"/>
                <a:gd name="connsiteY8" fmla="*/ 242090 h 248186"/>
                <a:gd name="connsiteX9" fmla="*/ 1435990 w 1436625"/>
                <a:gd name="connsiteY9" fmla="*/ 246535 h 248186"/>
                <a:gd name="connsiteX10" fmla="*/ 1436625 w 1436625"/>
                <a:gd name="connsiteY10" fmla="*/ 248186 h 248186"/>
                <a:gd name="connsiteX0" fmla="*/ 1436553 w 1436553"/>
                <a:gd name="connsiteY0" fmla="*/ 248186 h 248186"/>
                <a:gd name="connsiteX1" fmla="*/ 50 w 1436553"/>
                <a:gd name="connsiteY1" fmla="*/ 248186 h 248186"/>
                <a:gd name="connsiteX2" fmla="*/ 1830 w 1436553"/>
                <a:gd name="connsiteY2" fmla="*/ 192881 h 248186"/>
                <a:gd name="connsiteX3" fmla="*/ 1290567 w 1436553"/>
                <a:gd name="connsiteY3" fmla="*/ 192497 h 248186"/>
                <a:gd name="connsiteX4" fmla="*/ 1143882 w 1436553"/>
                <a:gd name="connsiteY4" fmla="*/ 219 h 248186"/>
                <a:gd name="connsiteX5" fmla="*/ 1201921 w 1436553"/>
                <a:gd name="connsiteY5" fmla="*/ 219 h 248186"/>
                <a:gd name="connsiteX6" fmla="*/ 1222177 w 1436553"/>
                <a:gd name="connsiteY6" fmla="*/ 12347 h 248186"/>
                <a:gd name="connsiteX7" fmla="*/ 1286693 w 1436553"/>
                <a:gd name="connsiteY7" fmla="*/ 105057 h 248186"/>
                <a:gd name="connsiteX8" fmla="*/ 1430712 w 1436553"/>
                <a:gd name="connsiteY8" fmla="*/ 242090 h 248186"/>
                <a:gd name="connsiteX9" fmla="*/ 1435918 w 1436553"/>
                <a:gd name="connsiteY9" fmla="*/ 246535 h 248186"/>
                <a:gd name="connsiteX10" fmla="*/ 1436553 w 1436553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34899" h="248186">
                  <a:moveTo>
                    <a:pt x="1434899" y="248186"/>
                  </a:moveTo>
                  <a:lnTo>
                    <a:pt x="122" y="248186"/>
                  </a:lnTo>
                  <a:cubicBezTo>
                    <a:pt x="-319" y="229623"/>
                    <a:pt x="617" y="211444"/>
                    <a:pt x="176" y="192881"/>
                  </a:cubicBezTo>
                  <a:lnTo>
                    <a:pt x="1288913" y="192497"/>
                  </a:lnTo>
                  <a:cubicBezTo>
                    <a:pt x="1231064" y="134140"/>
                    <a:pt x="1177788" y="74768"/>
                    <a:pt x="1142228" y="219"/>
                  </a:cubicBezTo>
                  <a:cubicBezTo>
                    <a:pt x="1162611" y="219"/>
                    <a:pt x="1181471" y="854"/>
                    <a:pt x="1200267" y="219"/>
                  </a:cubicBezTo>
                  <a:cubicBezTo>
                    <a:pt x="1209059" y="-1141"/>
                    <a:pt x="1217571" y="3956"/>
                    <a:pt x="1220523" y="12347"/>
                  </a:cubicBezTo>
                  <a:cubicBezTo>
                    <a:pt x="1238085" y="45816"/>
                    <a:pt x="1259758" y="76961"/>
                    <a:pt x="1285039" y="105057"/>
                  </a:cubicBezTo>
                  <a:cubicBezTo>
                    <a:pt x="1328667" y="155126"/>
                    <a:pt x="1376883" y="201004"/>
                    <a:pt x="1429058" y="242090"/>
                  </a:cubicBezTo>
                  <a:cubicBezTo>
                    <a:pt x="1430836" y="243551"/>
                    <a:pt x="1432613" y="245011"/>
                    <a:pt x="1434264" y="246535"/>
                  </a:cubicBezTo>
                  <a:cubicBezTo>
                    <a:pt x="1434582" y="246599"/>
                    <a:pt x="1434582" y="247170"/>
                    <a:pt x="1434899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 userDrawn="1"/>
          </p:nvSpPr>
          <p:spPr>
            <a:xfrm>
              <a:off x="5439970" y="3509181"/>
              <a:ext cx="1576843" cy="2417447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683" y="4907035"/>
              <a:ext cx="5938619" cy="102700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566 w 1668566"/>
                <a:gd name="connsiteY0" fmla="*/ 248186 h 248186"/>
                <a:gd name="connsiteX1" fmla="*/ 1 w 1668566"/>
                <a:gd name="connsiteY1" fmla="*/ 248186 h 248186"/>
                <a:gd name="connsiteX2" fmla="*/ 229815 w 1668566"/>
                <a:gd name="connsiteY2" fmla="*/ 194032 h 248186"/>
                <a:gd name="connsiteX3" fmla="*/ 1522580 w 1668566"/>
                <a:gd name="connsiteY3" fmla="*/ 192497 h 248186"/>
                <a:gd name="connsiteX4" fmla="*/ 1375895 w 1668566"/>
                <a:gd name="connsiteY4" fmla="*/ 219 h 248186"/>
                <a:gd name="connsiteX5" fmla="*/ 1433934 w 1668566"/>
                <a:gd name="connsiteY5" fmla="*/ 219 h 248186"/>
                <a:gd name="connsiteX6" fmla="*/ 1454190 w 1668566"/>
                <a:gd name="connsiteY6" fmla="*/ 12347 h 248186"/>
                <a:gd name="connsiteX7" fmla="*/ 1518706 w 1668566"/>
                <a:gd name="connsiteY7" fmla="*/ 105057 h 248186"/>
                <a:gd name="connsiteX8" fmla="*/ 1662725 w 1668566"/>
                <a:gd name="connsiteY8" fmla="*/ 242090 h 248186"/>
                <a:gd name="connsiteX9" fmla="*/ 1667931 w 1668566"/>
                <a:gd name="connsiteY9" fmla="*/ 246535 h 248186"/>
                <a:gd name="connsiteX10" fmla="*/ 1668566 w 1668566"/>
                <a:gd name="connsiteY10" fmla="*/ 248186 h 248186"/>
                <a:gd name="connsiteX0" fmla="*/ 1440017 w 1440017"/>
                <a:gd name="connsiteY0" fmla="*/ 248186 h 248186"/>
                <a:gd name="connsiteX1" fmla="*/ 62 w 1440017"/>
                <a:gd name="connsiteY1" fmla="*/ 248186 h 248186"/>
                <a:gd name="connsiteX2" fmla="*/ 1266 w 1440017"/>
                <a:gd name="connsiteY2" fmla="*/ 194032 h 248186"/>
                <a:gd name="connsiteX3" fmla="*/ 1294031 w 1440017"/>
                <a:gd name="connsiteY3" fmla="*/ 192497 h 248186"/>
                <a:gd name="connsiteX4" fmla="*/ 1147346 w 1440017"/>
                <a:gd name="connsiteY4" fmla="*/ 219 h 248186"/>
                <a:gd name="connsiteX5" fmla="*/ 1205385 w 1440017"/>
                <a:gd name="connsiteY5" fmla="*/ 219 h 248186"/>
                <a:gd name="connsiteX6" fmla="*/ 1225641 w 1440017"/>
                <a:gd name="connsiteY6" fmla="*/ 12347 h 248186"/>
                <a:gd name="connsiteX7" fmla="*/ 1290157 w 1440017"/>
                <a:gd name="connsiteY7" fmla="*/ 105057 h 248186"/>
                <a:gd name="connsiteX8" fmla="*/ 1434176 w 1440017"/>
                <a:gd name="connsiteY8" fmla="*/ 242090 h 248186"/>
                <a:gd name="connsiteX9" fmla="*/ 1439382 w 1440017"/>
                <a:gd name="connsiteY9" fmla="*/ 246535 h 248186"/>
                <a:gd name="connsiteX10" fmla="*/ 1440017 w 1440017"/>
                <a:gd name="connsiteY10" fmla="*/ 248186 h 248186"/>
                <a:gd name="connsiteX0" fmla="*/ 1439987 w 1439987"/>
                <a:gd name="connsiteY0" fmla="*/ 248186 h 248186"/>
                <a:gd name="connsiteX1" fmla="*/ 32 w 1439987"/>
                <a:gd name="connsiteY1" fmla="*/ 248186 h 248186"/>
                <a:gd name="connsiteX2" fmla="*/ 3538 w 1439987"/>
                <a:gd name="connsiteY2" fmla="*/ 192881 h 248186"/>
                <a:gd name="connsiteX3" fmla="*/ 1294001 w 1439987"/>
                <a:gd name="connsiteY3" fmla="*/ 192497 h 248186"/>
                <a:gd name="connsiteX4" fmla="*/ 1147316 w 1439987"/>
                <a:gd name="connsiteY4" fmla="*/ 219 h 248186"/>
                <a:gd name="connsiteX5" fmla="*/ 1205355 w 1439987"/>
                <a:gd name="connsiteY5" fmla="*/ 219 h 248186"/>
                <a:gd name="connsiteX6" fmla="*/ 1225611 w 1439987"/>
                <a:gd name="connsiteY6" fmla="*/ 12347 h 248186"/>
                <a:gd name="connsiteX7" fmla="*/ 1290127 w 1439987"/>
                <a:gd name="connsiteY7" fmla="*/ 105057 h 248186"/>
                <a:gd name="connsiteX8" fmla="*/ 1434146 w 1439987"/>
                <a:gd name="connsiteY8" fmla="*/ 242090 h 248186"/>
                <a:gd name="connsiteX9" fmla="*/ 1439352 w 1439987"/>
                <a:gd name="connsiteY9" fmla="*/ 246535 h 248186"/>
                <a:gd name="connsiteX10" fmla="*/ 1439987 w 1439987"/>
                <a:gd name="connsiteY10" fmla="*/ 248186 h 248186"/>
                <a:gd name="connsiteX0" fmla="*/ 1436625 w 1436625"/>
                <a:gd name="connsiteY0" fmla="*/ 248186 h 248186"/>
                <a:gd name="connsiteX1" fmla="*/ 122 w 1436625"/>
                <a:gd name="connsiteY1" fmla="*/ 248186 h 248186"/>
                <a:gd name="connsiteX2" fmla="*/ 176 w 1436625"/>
                <a:gd name="connsiteY2" fmla="*/ 192881 h 248186"/>
                <a:gd name="connsiteX3" fmla="*/ 1290639 w 1436625"/>
                <a:gd name="connsiteY3" fmla="*/ 192497 h 248186"/>
                <a:gd name="connsiteX4" fmla="*/ 1143954 w 1436625"/>
                <a:gd name="connsiteY4" fmla="*/ 219 h 248186"/>
                <a:gd name="connsiteX5" fmla="*/ 1201993 w 1436625"/>
                <a:gd name="connsiteY5" fmla="*/ 219 h 248186"/>
                <a:gd name="connsiteX6" fmla="*/ 1222249 w 1436625"/>
                <a:gd name="connsiteY6" fmla="*/ 12347 h 248186"/>
                <a:gd name="connsiteX7" fmla="*/ 1286765 w 1436625"/>
                <a:gd name="connsiteY7" fmla="*/ 105057 h 248186"/>
                <a:gd name="connsiteX8" fmla="*/ 1430784 w 1436625"/>
                <a:gd name="connsiteY8" fmla="*/ 242090 h 248186"/>
                <a:gd name="connsiteX9" fmla="*/ 1435990 w 1436625"/>
                <a:gd name="connsiteY9" fmla="*/ 246535 h 248186"/>
                <a:gd name="connsiteX10" fmla="*/ 1436625 w 1436625"/>
                <a:gd name="connsiteY10" fmla="*/ 248186 h 248186"/>
                <a:gd name="connsiteX0" fmla="*/ 1436553 w 1436553"/>
                <a:gd name="connsiteY0" fmla="*/ 248186 h 248186"/>
                <a:gd name="connsiteX1" fmla="*/ 50 w 1436553"/>
                <a:gd name="connsiteY1" fmla="*/ 248186 h 248186"/>
                <a:gd name="connsiteX2" fmla="*/ 1830 w 1436553"/>
                <a:gd name="connsiteY2" fmla="*/ 192881 h 248186"/>
                <a:gd name="connsiteX3" fmla="*/ 1290567 w 1436553"/>
                <a:gd name="connsiteY3" fmla="*/ 192497 h 248186"/>
                <a:gd name="connsiteX4" fmla="*/ 1143882 w 1436553"/>
                <a:gd name="connsiteY4" fmla="*/ 219 h 248186"/>
                <a:gd name="connsiteX5" fmla="*/ 1201921 w 1436553"/>
                <a:gd name="connsiteY5" fmla="*/ 219 h 248186"/>
                <a:gd name="connsiteX6" fmla="*/ 1222177 w 1436553"/>
                <a:gd name="connsiteY6" fmla="*/ 12347 h 248186"/>
                <a:gd name="connsiteX7" fmla="*/ 1286693 w 1436553"/>
                <a:gd name="connsiteY7" fmla="*/ 105057 h 248186"/>
                <a:gd name="connsiteX8" fmla="*/ 1430712 w 1436553"/>
                <a:gd name="connsiteY8" fmla="*/ 242090 h 248186"/>
                <a:gd name="connsiteX9" fmla="*/ 1435918 w 1436553"/>
                <a:gd name="connsiteY9" fmla="*/ 246535 h 248186"/>
                <a:gd name="connsiteX10" fmla="*/ 1436553 w 1436553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34899" h="248186">
                  <a:moveTo>
                    <a:pt x="1434899" y="248186"/>
                  </a:moveTo>
                  <a:lnTo>
                    <a:pt x="122" y="248186"/>
                  </a:lnTo>
                  <a:cubicBezTo>
                    <a:pt x="-319" y="229623"/>
                    <a:pt x="617" y="211444"/>
                    <a:pt x="176" y="192881"/>
                  </a:cubicBezTo>
                  <a:lnTo>
                    <a:pt x="1288913" y="192497"/>
                  </a:lnTo>
                  <a:cubicBezTo>
                    <a:pt x="1231064" y="134140"/>
                    <a:pt x="1177788" y="74768"/>
                    <a:pt x="1142228" y="219"/>
                  </a:cubicBezTo>
                  <a:cubicBezTo>
                    <a:pt x="1162611" y="219"/>
                    <a:pt x="1181471" y="854"/>
                    <a:pt x="1200267" y="219"/>
                  </a:cubicBezTo>
                  <a:cubicBezTo>
                    <a:pt x="1209059" y="-1141"/>
                    <a:pt x="1217571" y="3956"/>
                    <a:pt x="1220523" y="12347"/>
                  </a:cubicBezTo>
                  <a:cubicBezTo>
                    <a:pt x="1238085" y="45816"/>
                    <a:pt x="1259758" y="76961"/>
                    <a:pt x="1285039" y="105057"/>
                  </a:cubicBezTo>
                  <a:cubicBezTo>
                    <a:pt x="1328667" y="155126"/>
                    <a:pt x="1376883" y="201004"/>
                    <a:pt x="1429058" y="242090"/>
                  </a:cubicBezTo>
                  <a:cubicBezTo>
                    <a:pt x="1430836" y="243551"/>
                    <a:pt x="1432613" y="245011"/>
                    <a:pt x="1434264" y="246535"/>
                  </a:cubicBezTo>
                  <a:cubicBezTo>
                    <a:pt x="1434582" y="246599"/>
                    <a:pt x="1434582" y="247170"/>
                    <a:pt x="1434899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8878496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A Template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14000" y="1929600"/>
            <a:ext cx="11404800" cy="4546800"/>
          </a:xfrm>
        </p:spPr>
        <p:txBody>
          <a:bodyPr>
            <a:noAutofit/>
          </a:bodyPr>
          <a:lstStyle>
            <a:lvl1pPr marL="342900" indent="-3429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b="0" baseline="0">
                <a:latin typeface="+mn-lt"/>
              </a:defRPr>
            </a:lvl1pPr>
            <a:lvl2pPr marL="742950" indent="-28575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2pPr>
            <a:lvl3pPr marL="1143000" indent="-2286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3pPr>
            <a:lvl4pPr marL="1600200" indent="-2286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4pPr>
            <a:lvl5pPr marL="2057400" indent="-2286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" name="Title Placeholder 3"/>
          <p:cNvSpPr>
            <a:spLocks noGrp="1"/>
          </p:cNvSpPr>
          <p:nvPr>
            <p:ph type="title"/>
          </p:nvPr>
        </p:nvSpPr>
        <p:spPr>
          <a:xfrm>
            <a:off x="414000" y="1036800"/>
            <a:ext cx="9126000" cy="626400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normAutofit/>
          </a:bodyPr>
          <a:lstStyle>
            <a:lvl1pPr>
              <a:defRPr baseline="0">
                <a:solidFill>
                  <a:srgbClr val="00519C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F82E9468-E7AC-491E-BFB3-E49FDA66DE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89378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F892D59-8F09-EF4B-AD6D-DA609442F868}" type="slidenum">
              <a:rPr kumimoji="0" lang="en-GB" sz="760" b="1" i="0" u="none" strike="noStrike" kern="1200" cap="none" spc="0" normalizeH="0" baseline="0" noProof="0" smtClean="0">
                <a:ln>
                  <a:noFill/>
                </a:ln>
                <a:solidFill>
                  <a:srgbClr val="00405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760" b="1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 pitchFamily="2" charset="77"/>
              <a:ea typeface="+mn-ea"/>
              <a:cs typeface="+mn-cs"/>
            </a:endParaRPr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8FDF2C7-07B4-C044-8A2A-5A95A38A7A75}"/>
              </a:ext>
            </a:extLst>
          </p:cNvPr>
          <p:cNvSpPr/>
          <p:nvPr userDrawn="1"/>
        </p:nvSpPr>
        <p:spPr>
          <a:xfrm>
            <a:off x="532679" y="4968240"/>
            <a:ext cx="5726719" cy="2131078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1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7B1AE-DDD5-344B-B1BD-90E64517C1BF}"/>
              </a:ext>
            </a:extLst>
          </p:cNvPr>
          <p:cNvSpPr/>
          <p:nvPr userDrawn="1"/>
        </p:nvSpPr>
        <p:spPr>
          <a:xfrm>
            <a:off x="0" y="5878576"/>
            <a:ext cx="738525" cy="3309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48780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- White /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96499" y="0"/>
            <a:ext cx="5098350" cy="56698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34602513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bg>
      <p:bgPr>
        <a:solidFill>
          <a:srgbClr val="09ED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44640" y="15240"/>
            <a:ext cx="5547360" cy="684276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-1420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6561057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ousekeep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0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3433680"/>
            <a:ext cx="5627171" cy="968987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Housekeeping</a:t>
            </a:r>
            <a:endParaRPr lang="en-GB" noProof="0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4784" y="4894524"/>
            <a:ext cx="5627171" cy="1186921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 sz="2000" b="0">
                <a:solidFill>
                  <a:schemeClr val="bg1"/>
                </a:solidFill>
              </a:defRPr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4276879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et &amp; Greet 1">
    <p:bg>
      <p:bgPr>
        <a:solidFill>
          <a:srgbClr val="38E2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08881" y="-11575"/>
            <a:ext cx="8079261" cy="6875362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1706477"/>
            <a:ext cx="5002556" cy="8081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360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Meet &amp; Greet</a:t>
            </a:r>
            <a:endParaRPr lang="en-GB" noProof="0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2915404"/>
            <a:ext cx="4278655" cy="34015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4045959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03 Section Divi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6239" y="1556247"/>
            <a:ext cx="581025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3600" spc="60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CLICK TO EDIT </a:t>
            </a:r>
            <a:br>
              <a:rPr lang="en-US" noProof="0" dirty="0"/>
            </a:br>
            <a:r>
              <a:rPr lang="en-US" noProof="0" dirty="0"/>
              <a:t>MASTER TITLE STYLE</a:t>
            </a:r>
            <a:endParaRPr lang="en-GB" noProof="0" dirty="0"/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-2229" y="2361812"/>
            <a:ext cx="11067619" cy="4502135"/>
            <a:chOff x="-2229" y="2361812"/>
            <a:chExt cx="11067619" cy="4502135"/>
          </a:xfrm>
          <a:solidFill>
            <a:srgbClr val="004050"/>
          </a:solidFill>
        </p:grpSpPr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2229" y="49513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002921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4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 sz="2000"/>
            </a:lvl4pPr>
            <a:lvl5pPr marL="180000" indent="-180000"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F3D0604-3EEB-7547-A86F-8B3EFC40A3EC}"/>
              </a:ext>
            </a:extLst>
          </p:cNvPr>
          <p:cNvSpPr/>
          <p:nvPr userDrawn="1"/>
        </p:nvSpPr>
        <p:spPr>
          <a:xfrm>
            <a:off x="384784" y="4504759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09EDB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spc="60" baseline="0">
                <a:solidFill>
                  <a:srgbClr val="09EDB8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pic>
        <p:nvPicPr>
          <p:cNvPr id="8" name="Graphic 31">
            <a:extLst>
              <a:ext uri="{FF2B5EF4-FFF2-40B4-BE49-F238E27FC236}">
                <a16:creationId xmlns:a16="http://schemas.microsoft.com/office/drawing/2014/main" id="{15117A67-D6F2-405A-909B-355132E8A65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9732" t="-5743" r="-9847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9453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2"/>
            <a:r>
              <a:rPr lang="en-GB" dirty="0"/>
              <a:t>Fourth level</a:t>
            </a:r>
          </a:p>
          <a:p>
            <a:pPr lvl="2"/>
            <a:r>
              <a:rPr lang="en-GB" dirty="0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-6058" y="3531457"/>
            <a:ext cx="5797612" cy="2365031"/>
            <a:chOff x="-2229" y="2361812"/>
            <a:chExt cx="11067619" cy="4514835"/>
          </a:xfrm>
          <a:solidFill>
            <a:srgbClr val="09EDB8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3703584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image" Target="../media/image1.png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341272" y="1368256"/>
            <a:ext cx="11516239" cy="495535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8754" y="6584738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1" i="0">
                <a:solidFill>
                  <a:schemeClr val="bg1">
                    <a:lumMod val="50000"/>
                  </a:schemeClr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464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798" r:id="rId4"/>
    <p:sldLayoutId id="2147483806" r:id="rId5"/>
    <p:sldLayoutId id="2147483709" r:id="rId6"/>
    <p:sldLayoutId id="2147483822" r:id="rId7"/>
    <p:sldLayoutId id="2147483802" r:id="rId8"/>
    <p:sldLayoutId id="2147483792" r:id="rId9"/>
    <p:sldLayoutId id="2147483810" r:id="rId10"/>
    <p:sldLayoutId id="2147483804" r:id="rId11"/>
    <p:sldLayoutId id="2147483821" r:id="rId12"/>
    <p:sldLayoutId id="2147483824" r:id="rId13"/>
    <p:sldLayoutId id="2147483828" r:id="rId14"/>
    <p:sldLayoutId id="2147483853" r:id="rId15"/>
    <p:sldLayoutId id="2147483899" r:id="rId16"/>
    <p:sldLayoutId id="2147483832" r:id="rId17"/>
    <p:sldLayoutId id="2147483833" r:id="rId18"/>
    <p:sldLayoutId id="2147483836" r:id="rId19"/>
    <p:sldLayoutId id="2147483852" r:id="rId20"/>
    <p:sldLayoutId id="2147483900" r:id="rId21"/>
    <p:sldLayoutId id="2147483820" r:id="rId22"/>
    <p:sldLayoutId id="2147483842" r:id="rId23"/>
    <p:sldLayoutId id="2147483845" r:id="rId24"/>
    <p:sldLayoutId id="2147483851" r:id="rId25"/>
    <p:sldLayoutId id="2147483901" r:id="rId26"/>
    <p:sldLayoutId id="2147483650" r:id="rId27"/>
    <p:sldLayoutId id="2147483734" r:id="rId28"/>
    <p:sldLayoutId id="2147483796" r:id="rId29"/>
    <p:sldLayoutId id="2147483719" r:id="rId30"/>
    <p:sldLayoutId id="2147483721" r:id="rId31"/>
    <p:sldLayoutId id="2147483724" r:id="rId32"/>
    <p:sldLayoutId id="2147483797" r:id="rId33"/>
    <p:sldLayoutId id="2147483814" r:id="rId34"/>
    <p:sldLayoutId id="2147483903" r:id="rId35"/>
    <p:sldLayoutId id="2147483907" r:id="rId36"/>
    <p:sldLayoutId id="2147483908" r:id="rId37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0" i="0" kern="1200" cap="none" baseline="0">
          <a:solidFill>
            <a:schemeClr val="tx1"/>
          </a:solidFill>
          <a:latin typeface="Montserrat Black" panose="00000A00000000000000" pitchFamily="2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15000"/>
        <a:buFontTx/>
        <a:buNone/>
        <a:defRPr sz="20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5000"/>
        <a:buFontTx/>
        <a:buBlip>
          <a:blip r:embed="rId39"/>
        </a:buBlip>
        <a:tabLst/>
        <a:defRPr sz="20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0000"/>
        <a:buFontTx/>
        <a:buBlip>
          <a:blip r:embed="rId39"/>
        </a:buBlip>
        <a:tabLst/>
        <a:defRPr sz="20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0000"/>
        <a:buFontTx/>
        <a:buBlip>
          <a:blip r:embed="rId39"/>
        </a:buBlip>
        <a:tabLst/>
        <a:defRPr sz="20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5000"/>
        <a:buFontTx/>
        <a:buBlip>
          <a:blip r:embed="rId39"/>
        </a:buBlip>
        <a:tabLst/>
        <a:defRPr sz="20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8" userDrawn="1">
          <p15:clr>
            <a:srgbClr val="F26B43"/>
          </p15:clr>
        </p15:guide>
        <p15:guide id="2" orient="horz" pos="4081" userDrawn="1">
          <p15:clr>
            <a:srgbClr val="F26B43"/>
          </p15:clr>
        </p15:guide>
        <p15:guide id="3" pos="237" userDrawn="1">
          <p15:clr>
            <a:srgbClr val="F26B43"/>
          </p15:clr>
        </p15:guide>
        <p15:guide id="4" pos="732" userDrawn="1">
          <p15:clr>
            <a:srgbClr val="F26B43"/>
          </p15:clr>
        </p15:guide>
        <p15:guide id="5" pos="850" userDrawn="1">
          <p15:clr>
            <a:srgbClr val="F26B43"/>
          </p15:clr>
        </p15:guide>
        <p15:guide id="6" pos="1345" userDrawn="1">
          <p15:clr>
            <a:srgbClr val="F26B43"/>
          </p15:clr>
        </p15:guide>
        <p15:guide id="7" pos="1460" userDrawn="1">
          <p15:clr>
            <a:srgbClr val="F26B43"/>
          </p15:clr>
        </p15:guide>
        <p15:guide id="8" pos="1954" userDrawn="1">
          <p15:clr>
            <a:srgbClr val="F26B43"/>
          </p15:clr>
        </p15:guide>
        <p15:guide id="9" pos="2069" userDrawn="1">
          <p15:clr>
            <a:srgbClr val="F26B43"/>
          </p15:clr>
        </p15:guide>
        <p15:guide id="10" pos="2564" userDrawn="1">
          <p15:clr>
            <a:srgbClr val="F26B43"/>
          </p15:clr>
        </p15:guide>
        <p15:guide id="11" pos="2683" userDrawn="1">
          <p15:clr>
            <a:srgbClr val="F26B43"/>
          </p15:clr>
        </p15:guide>
        <p15:guide id="12" pos="3173" userDrawn="1">
          <p15:clr>
            <a:srgbClr val="F26B43"/>
          </p15:clr>
        </p15:guide>
        <p15:guide id="13" pos="3288" userDrawn="1">
          <p15:clr>
            <a:srgbClr val="F26B43"/>
          </p15:clr>
        </p15:guide>
        <p15:guide id="14" pos="3782" userDrawn="1">
          <p15:clr>
            <a:srgbClr val="F26B43"/>
          </p15:clr>
        </p15:guide>
        <p15:guide id="15" pos="3897" userDrawn="1">
          <p15:clr>
            <a:srgbClr val="F26B43"/>
          </p15:clr>
        </p15:guide>
        <p15:guide id="16" pos="4392" userDrawn="1">
          <p15:clr>
            <a:srgbClr val="F26B43"/>
          </p15:clr>
        </p15:guide>
        <p15:guide id="17" pos="4506" userDrawn="1">
          <p15:clr>
            <a:srgbClr val="F26B43"/>
          </p15:clr>
        </p15:guide>
        <p15:guide id="18" pos="5001" userDrawn="1">
          <p15:clr>
            <a:srgbClr val="F26B43"/>
          </p15:clr>
        </p15:guide>
        <p15:guide id="19" pos="5115" userDrawn="1">
          <p15:clr>
            <a:srgbClr val="F26B43"/>
          </p15:clr>
        </p15:guide>
        <p15:guide id="20" pos="5610" userDrawn="1">
          <p15:clr>
            <a:srgbClr val="F26B43"/>
          </p15:clr>
        </p15:guide>
        <p15:guide id="21" pos="5725" userDrawn="1">
          <p15:clr>
            <a:srgbClr val="F26B43"/>
          </p15:clr>
        </p15:guide>
        <p15:guide id="22" pos="6220" userDrawn="1">
          <p15:clr>
            <a:srgbClr val="F26B43"/>
          </p15:clr>
        </p15:guide>
        <p15:guide id="23" pos="6334" userDrawn="1">
          <p15:clr>
            <a:srgbClr val="F26B43"/>
          </p15:clr>
        </p15:guide>
        <p15:guide id="24" pos="6829" userDrawn="1">
          <p15:clr>
            <a:srgbClr val="F26B43"/>
          </p15:clr>
        </p15:guide>
        <p15:guide id="25" pos="6943" userDrawn="1">
          <p15:clr>
            <a:srgbClr val="F26B43"/>
          </p15:clr>
        </p15:guide>
        <p15:guide id="26" pos="7438" userDrawn="1">
          <p15:clr>
            <a:srgbClr val="F26B43"/>
          </p15:clr>
        </p15:guide>
        <p15:guide id="27" pos="3840" userDrawn="1">
          <p15:clr>
            <a:srgbClr val="9FCC3B"/>
          </p15:clr>
        </p15:guide>
        <p15:guide id="28" orient="horz" pos="2160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0.jpe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E1E73-148A-42A6-9C16-6E17B4777C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6237" y="2387600"/>
            <a:ext cx="6596062" cy="2397760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sz="4800" b="1" dirty="0"/>
              <a:t>BUILDING WEB APPLICATIONS WITH REACT</a:t>
            </a:r>
            <a:endParaRPr lang="en-US" sz="4800" b="1" dirty="0"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DC532B-442C-4DB3-A8CA-ECAD8E8AFA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7690" y="5527040"/>
            <a:ext cx="6604609" cy="554783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b="1" dirty="0">
                <a:latin typeface="+mn-lt"/>
                <a:cs typeface="Calibri" panose="020F0502020204030204" pitchFamily="34" charset="0"/>
              </a:rPr>
              <a:t>Introduction to React</a:t>
            </a:r>
          </a:p>
        </p:txBody>
      </p:sp>
    </p:spTree>
    <p:extLst>
      <p:ext uri="{BB962C8B-B14F-4D97-AF65-F5344CB8AC3E}">
        <p14:creationId xmlns:p14="http://schemas.microsoft.com/office/powerpoint/2010/main" val="1156786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3277C37-ACFC-A68E-F252-0CD80CA9525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78474" y="594721"/>
            <a:ext cx="6939900" cy="5119407"/>
          </a:xfrm>
        </p:spPr>
        <p:txBody>
          <a:bodyPr/>
          <a:lstStyle/>
          <a:p>
            <a:endParaRPr lang="en-GB" dirty="0"/>
          </a:p>
          <a:p>
            <a:endParaRPr lang="en-GB" dirty="0"/>
          </a:p>
          <a:p>
            <a:r>
              <a:rPr lang="en-GB" dirty="0"/>
              <a:t>This will build a live server which allows us to see how our app looks in a browser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You can click on the link to open the browser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1358C4-AF88-D35C-0207-50EADC0139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6D096B-D50E-C4D7-69C2-ECA8E4A3D4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6524" y="1349984"/>
            <a:ext cx="4052745" cy="2751998"/>
          </a:xfrm>
        </p:spPr>
        <p:txBody>
          <a:bodyPr/>
          <a:lstStyle/>
          <a:p>
            <a:r>
              <a:rPr lang="en-GB" dirty="0"/>
              <a:t>Installing React - </a:t>
            </a:r>
            <a:r>
              <a:rPr lang="en-GB" dirty="0" err="1"/>
              <a:t>vite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E063E4-C5DB-356B-5C92-70D08672AA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0425" y="706312"/>
            <a:ext cx="6838468" cy="2921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3D50DFC-D289-C2B1-C96C-34BBF275E0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4436" y="2178979"/>
            <a:ext cx="3093988" cy="97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368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3277C37-ACFC-A68E-F252-0CD80CA9525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78474" y="594721"/>
            <a:ext cx="6770688" cy="5119407"/>
          </a:xfrm>
        </p:spPr>
        <p:txBody>
          <a:bodyPr/>
          <a:lstStyle/>
          <a:p>
            <a:r>
              <a:rPr lang="en-GB" dirty="0"/>
              <a:t>Gives you a live locally hosted webpage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You are now ready to explore the framework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1358C4-AF88-D35C-0207-50EADC0139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6D096B-D50E-C4D7-69C2-ECA8E4A3D4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Installing React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2A4CFE-4352-5327-6273-7A901A690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0519" y="1151246"/>
            <a:ext cx="4281779" cy="306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0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3277C37-ACFC-A68E-F252-0CD80CA9525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78474" y="594721"/>
            <a:ext cx="6770688" cy="5119407"/>
          </a:xfrm>
        </p:spPr>
        <p:txBody>
          <a:bodyPr/>
          <a:lstStyle/>
          <a:p>
            <a:r>
              <a:rPr lang="en-GB" dirty="0"/>
              <a:t>At first, the number of files is overwhelming, but we only use a small number of these to any extent.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1358C4-AF88-D35C-0207-50EADC0139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6D096B-D50E-C4D7-69C2-ECA8E4A3D4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Standard files</a:t>
            </a:r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387DD387-AC02-009D-3FBF-8E252CB7DB16}"/>
              </a:ext>
            </a:extLst>
          </p:cNvPr>
          <p:cNvSpPr txBox="1">
            <a:spLocks/>
          </p:cNvSpPr>
          <p:nvPr/>
        </p:nvSpPr>
        <p:spPr>
          <a:xfrm>
            <a:off x="7328426" y="1512809"/>
            <a:ext cx="4947542" cy="511940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15000"/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5000"/>
              <a:buFont typeface="Arial" panose="020B0604020202020204" pitchFamily="34" charset="0"/>
              <a:buChar char="•"/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0000"/>
              <a:buFont typeface="Arial" panose="020B0604020202020204" pitchFamily="34" charset="0"/>
              <a:buChar char="•"/>
              <a:tabLst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0000"/>
              <a:buFont typeface="Arial" panose="020B0604020202020204" pitchFamily="34" charset="0"/>
              <a:buChar char="•"/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5000"/>
              <a:buFont typeface="Arial" panose="020B0604020202020204" pitchFamily="34" charset="0"/>
              <a:buChar char="•"/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The files we edit to change our creation are in the </a:t>
            </a:r>
            <a:r>
              <a:rPr lang="en-GB" dirty="0" err="1"/>
              <a:t>src</a:t>
            </a:r>
            <a:r>
              <a:rPr lang="en-GB" dirty="0"/>
              <a:t> folder so lets focus there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4DD403-7901-D57F-FD9F-69E548A69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133" y="1434151"/>
            <a:ext cx="2002487" cy="31492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27E27A9-34A9-7B67-2DBD-ECE5E922F8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9413" y="2606715"/>
            <a:ext cx="2391605" cy="2840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1901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D5FB5C0-192A-C14F-638A-34A535D3E8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Src</a:t>
            </a:r>
            <a:endParaRPr lang="en-GB" dirty="0"/>
          </a:p>
          <a:p>
            <a:r>
              <a:rPr lang="en-GB" dirty="0" err="1"/>
              <a:t>App.jsx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72FD92-0B33-DF16-4181-03A47ADAE7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This is the file that is passed to the index.html page in the public folder for rendering.</a:t>
            </a:r>
          </a:p>
          <a:p>
            <a:endParaRPr lang="en-GB" dirty="0"/>
          </a:p>
          <a:p>
            <a:r>
              <a:rPr lang="en-GB" dirty="0"/>
              <a:t>All of the components we create will eventually be passed here to be displayed on screen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773D03-091B-37EE-168B-2509294C5E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13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C3AA73-2778-C7A8-F35F-74D109E51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0202" y="2845474"/>
            <a:ext cx="3694112" cy="375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7417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D5FB5C0-192A-C14F-638A-34A535D3E8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src</a:t>
            </a:r>
            <a:endParaRPr lang="en-GB" dirty="0"/>
          </a:p>
          <a:p>
            <a:r>
              <a:rPr lang="en-GB" dirty="0" err="1"/>
              <a:t>App.jsx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72FD92-0B33-DF16-4181-03A47ADAE7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70727" y="166328"/>
            <a:ext cx="5718225" cy="5899039"/>
          </a:xfrm>
        </p:spPr>
        <p:txBody>
          <a:bodyPr/>
          <a:lstStyle/>
          <a:p>
            <a:r>
              <a:rPr lang="en-GB" dirty="0"/>
              <a:t>Changing the file to this: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Gives us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773D03-091B-37EE-168B-2509294C5E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14</a:t>
            </a:fld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0B54ED-4DDA-6226-0535-27A0625BB8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1470" y="574723"/>
            <a:ext cx="2820398" cy="285427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418A455-1A0F-01E5-0EFB-59193E07A1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5214" y="3875305"/>
            <a:ext cx="4303738" cy="176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1292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D5FB5C0-192A-C14F-638A-34A535D3E8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src</a:t>
            </a:r>
            <a:endParaRPr lang="en-GB" dirty="0"/>
          </a:p>
          <a:p>
            <a:r>
              <a:rPr lang="en-GB" dirty="0" err="1"/>
              <a:t>Main.jsx</a:t>
            </a:r>
            <a:endParaRPr lang="en-GB" dirty="0"/>
          </a:p>
          <a:p>
            <a:r>
              <a:rPr lang="en-GB" dirty="0"/>
              <a:t>index.html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72FD92-0B33-DF16-4181-03A47ADAE7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70727" y="166328"/>
            <a:ext cx="5718225" cy="5899039"/>
          </a:xfrm>
        </p:spPr>
        <p:txBody>
          <a:bodyPr/>
          <a:lstStyle/>
          <a:p>
            <a:r>
              <a:rPr lang="en-GB" dirty="0"/>
              <a:t>Just like with vanilla JavaScript, you have a webpage which renders the JS in a browser. React is no different .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773D03-091B-37EE-168B-2509294C5E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15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E852B7-1CF9-559F-F5F8-D8FFD1E358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1040" y="1116795"/>
            <a:ext cx="4818799" cy="23122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445B74-675B-1F73-C300-AE21F058E7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3468876"/>
            <a:ext cx="5685013" cy="281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923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2E0FCC0-5BEF-2CDC-2FDC-DFFE5071CE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Quick Lab 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16D457-6F88-CE75-13AA-012B7D3052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Install and edit your first react App</a:t>
            </a:r>
          </a:p>
        </p:txBody>
      </p:sp>
    </p:spTree>
    <p:extLst>
      <p:ext uri="{BB962C8B-B14F-4D97-AF65-F5344CB8AC3E}">
        <p14:creationId xmlns:p14="http://schemas.microsoft.com/office/powerpoint/2010/main" val="2733567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2765EDF-D047-8069-3A25-A34CECFC0C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6239" y="1701210"/>
            <a:ext cx="5810250" cy="963060"/>
          </a:xfrm>
        </p:spPr>
        <p:txBody>
          <a:bodyPr/>
          <a:lstStyle/>
          <a:p>
            <a:r>
              <a:rPr lang="en-GB" dirty="0"/>
              <a:t>Components in react</a:t>
            </a:r>
          </a:p>
        </p:txBody>
      </p:sp>
    </p:spTree>
    <p:extLst>
      <p:ext uri="{BB962C8B-B14F-4D97-AF65-F5344CB8AC3E}">
        <p14:creationId xmlns:p14="http://schemas.microsoft.com/office/powerpoint/2010/main" val="27449357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CFA21A3-9237-D23E-E86F-F43986366C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71D243-6E6B-FF92-0F42-F53461F8C8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Components are the building blocks of any react application. They are snippets of code that are called into render when required by the SPAs we create.</a:t>
            </a:r>
          </a:p>
          <a:p>
            <a:endParaRPr lang="en-GB" dirty="0"/>
          </a:p>
          <a:p>
            <a:r>
              <a:rPr lang="en-GB" dirty="0"/>
              <a:t>Generally, it’s a good idea to split the components up and then call them into App.js when required.</a:t>
            </a:r>
          </a:p>
          <a:p>
            <a:endParaRPr lang="en-GB" dirty="0"/>
          </a:p>
          <a:p>
            <a:r>
              <a:rPr lang="en-GB" dirty="0"/>
              <a:t>The easiest way to learn this is to do it.</a:t>
            </a:r>
          </a:p>
          <a:p>
            <a:endParaRPr lang="en-GB" dirty="0"/>
          </a:p>
          <a:p>
            <a:r>
              <a:rPr lang="en-GB" dirty="0"/>
              <a:t>Start by creating a new file called </a:t>
            </a:r>
            <a:r>
              <a:rPr lang="en-GB" dirty="0" err="1"/>
              <a:t>MainContent.jsx</a:t>
            </a:r>
            <a:r>
              <a:rPr lang="en-GB" dirty="0"/>
              <a:t> in your </a:t>
            </a:r>
            <a:r>
              <a:rPr lang="en-GB" dirty="0" err="1"/>
              <a:t>src</a:t>
            </a:r>
            <a:r>
              <a:rPr lang="en-GB" dirty="0"/>
              <a:t> folder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BA9CFC-14B6-F51E-8DCC-78D3904746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18</a:t>
            </a:fld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D6A48C-03F4-B2F5-3DC4-E22C9AE3237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225054" y="5274915"/>
            <a:ext cx="3248478" cy="81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3960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CFA21A3-9237-D23E-E86F-F43986366C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71D243-6E6B-FF92-0F42-F53461F8C8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Inside this we need to create a function that returns some JSX.</a:t>
            </a:r>
          </a:p>
          <a:p>
            <a:endParaRPr lang="en-GB" dirty="0"/>
          </a:p>
          <a:p>
            <a:r>
              <a:rPr lang="en-GB" dirty="0"/>
              <a:t>This is an arrow function that renders when called. The </a:t>
            </a:r>
            <a:r>
              <a:rPr lang="en-GB" b="1" dirty="0"/>
              <a:t>return </a:t>
            </a:r>
            <a:r>
              <a:rPr lang="en-GB" dirty="0"/>
              <a:t> is what is passed to the index.html page when all components are rendered to </a:t>
            </a:r>
            <a:r>
              <a:rPr lang="en-GB" b="1" dirty="0" err="1"/>
              <a:t>main.jsx</a:t>
            </a:r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Don’t forget to export at the bottom – just like a JS module</a:t>
            </a:r>
          </a:p>
          <a:p>
            <a:endParaRPr lang="en-GB" b="1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BA9CFC-14B6-F51E-8DCC-78D3904746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19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931D9B-9835-61E9-C97D-4CCAC5D7AC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361" y="3087460"/>
            <a:ext cx="4906060" cy="272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920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61827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61828" name="Rectangle 4"/>
          <p:cNvSpPr>
            <a:spLocks noChangeArrowheads="1"/>
          </p:cNvSpPr>
          <p:nvPr/>
        </p:nvSpPr>
        <p:spPr bwMode="auto">
          <a:xfrm>
            <a:off x="2238376" y="6227764"/>
            <a:ext cx="1858963" cy="515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61829" name="Rectangle 5"/>
          <p:cNvSpPr>
            <a:spLocks noChangeArrowheads="1"/>
          </p:cNvSpPr>
          <p:nvPr/>
        </p:nvSpPr>
        <p:spPr bwMode="auto">
          <a:xfrm>
            <a:off x="4648201" y="6227764"/>
            <a:ext cx="2894013" cy="515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27024" y="34251"/>
            <a:ext cx="3694112" cy="2415566"/>
          </a:xfrm>
        </p:spPr>
        <p:txBody>
          <a:bodyPr/>
          <a:lstStyle/>
          <a:p>
            <a:r>
              <a:rPr lang="en-GB" dirty="0"/>
              <a:t>OBJECTIVES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096000" y="579549"/>
            <a:ext cx="5720371" cy="589903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b="1" dirty="0"/>
              <a:t>In this module, you will</a:t>
            </a:r>
            <a:endParaRPr lang="en-GB" dirty="0"/>
          </a:p>
          <a:p>
            <a:pPr marL="342900" indent="-342900">
              <a:lnSpc>
                <a:spcPct val="150000"/>
              </a:lnSpc>
              <a:buChar char="•"/>
            </a:pPr>
            <a:r>
              <a:rPr lang="en-GB" dirty="0"/>
              <a:t>Strengthen your understanding of </a:t>
            </a:r>
            <a:r>
              <a:rPr lang="en-GB" b="1" dirty="0"/>
              <a:t>HTML, CSS, and JavaScript</a:t>
            </a:r>
            <a:r>
              <a:rPr lang="en-GB" dirty="0"/>
              <a:t> fundamentals</a:t>
            </a:r>
          </a:p>
          <a:p>
            <a:pPr marL="342900" indent="-342900">
              <a:lnSpc>
                <a:spcPct val="150000"/>
              </a:lnSpc>
              <a:buChar char="•"/>
            </a:pPr>
            <a:r>
              <a:rPr lang="en-GB" dirty="0"/>
              <a:t>Develop the ability to write React code</a:t>
            </a:r>
          </a:p>
          <a:p>
            <a:pPr marL="342900" indent="-342900">
              <a:lnSpc>
                <a:spcPct val="150000"/>
              </a:lnSpc>
              <a:buChar char="•"/>
            </a:pPr>
            <a:r>
              <a:rPr lang="en-GB" dirty="0"/>
              <a:t>Apply problem-solving skills to </a:t>
            </a:r>
            <a:r>
              <a:rPr lang="en-GB" b="1" dirty="0"/>
              <a:t>build a single-page application</a:t>
            </a:r>
            <a:r>
              <a:rPr lang="en-GB" dirty="0"/>
              <a:t> using React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492162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CFA21A3-9237-D23E-E86F-F43986366C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71D243-6E6B-FF92-0F42-F53461F8C8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Inside </a:t>
            </a:r>
            <a:r>
              <a:rPr lang="en-GB" b="1" dirty="0"/>
              <a:t>App.js </a:t>
            </a:r>
            <a:r>
              <a:rPr lang="en-GB" dirty="0"/>
              <a:t>import this module at the top: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Then call the function to be rendered, replacing the </a:t>
            </a:r>
            <a:r>
              <a:rPr lang="en-GB" b="1" dirty="0"/>
              <a:t>&lt;h1&gt; tag </a:t>
            </a:r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r>
              <a:rPr lang="en-GB" dirty="0"/>
              <a:t>Don’t forget to close the function call!</a:t>
            </a:r>
          </a:p>
          <a:p>
            <a:endParaRPr lang="en-GB" dirty="0"/>
          </a:p>
          <a:p>
            <a:endParaRPr lang="en-GB" b="1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BA9CFC-14B6-F51E-8DCC-78D3904746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20</a:t>
            </a:fld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4BF2CA-CDF3-4ED7-1F78-E047716B45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8566" y="1242034"/>
            <a:ext cx="5306165" cy="3620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8357803-07B2-4BD4-3ECD-5F0F0A9654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8566" y="2478479"/>
            <a:ext cx="5277587" cy="336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4424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CFA21A3-9237-D23E-E86F-F43986366C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71D243-6E6B-FF92-0F42-F53461F8C8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Once you save it, your webpage should re-render to this: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All content in react should be in its own component </a:t>
            </a:r>
            <a:r>
              <a:rPr lang="en-GB" b="1" dirty="0"/>
              <a:t>.</a:t>
            </a:r>
            <a:r>
              <a:rPr lang="en-GB" b="1" dirty="0" err="1"/>
              <a:t>jsx</a:t>
            </a:r>
            <a:r>
              <a:rPr lang="en-GB" b="1" dirty="0"/>
              <a:t> </a:t>
            </a:r>
            <a:r>
              <a:rPr lang="en-GB" dirty="0"/>
              <a:t>file</a:t>
            </a:r>
          </a:p>
          <a:p>
            <a:endParaRPr lang="en-GB" dirty="0"/>
          </a:p>
          <a:p>
            <a:endParaRPr lang="en-GB" b="1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BA9CFC-14B6-F51E-8DCC-78D3904746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21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BCA448-7884-5C72-F371-B5832D72BA56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060" y="1562947"/>
            <a:ext cx="12192000" cy="1138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5834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CFA21A3-9237-D23E-E86F-F43986366C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71D243-6E6B-FF92-0F42-F53461F8C8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More Components and more imports build our page</a:t>
            </a:r>
          </a:p>
          <a:p>
            <a:endParaRPr lang="en-GB" dirty="0"/>
          </a:p>
          <a:p>
            <a:endParaRPr lang="en-GB" b="1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BA9CFC-14B6-F51E-8DCC-78D3904746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22</a:t>
            </a:fld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345C28-8B84-2E22-9539-2D49A50C0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2952" y="1127878"/>
            <a:ext cx="3238952" cy="8383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BFC51F6-8097-5222-98B7-1DFB9C4CA23C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58360" y="2178684"/>
            <a:ext cx="6289184" cy="17380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48BBF58-3AB9-805E-2C4D-83CFA349EF1B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72400" y="3949850"/>
            <a:ext cx="3693090" cy="266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6343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BA9CFC-14B6-F51E-8DCC-78D3904746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23</a:t>
            </a:fld>
            <a:endParaRPr lang="en-GB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CFA21A3-9237-D23E-E86F-F43986366C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71D243-6E6B-FF92-0F42-F53461F8C818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473825" y="579438"/>
            <a:ext cx="5718175" cy="5899150"/>
          </a:xfrm>
        </p:spPr>
        <p:txBody>
          <a:bodyPr/>
          <a:lstStyle/>
          <a:p>
            <a:endParaRPr lang="en-GB" dirty="0"/>
          </a:p>
          <a:p>
            <a:endParaRPr lang="en-GB" b="1" dirty="0"/>
          </a:p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B36EAA-56B8-13FE-9167-01C7D8F42E2E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088726"/>
            <a:ext cx="12192000" cy="2565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8723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2E0FCC0-5BEF-2CDC-2FDC-DFFE5071CE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Quick Lab 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16D457-6F88-CE75-13AA-012B7D3052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Create your first components</a:t>
            </a:r>
          </a:p>
        </p:txBody>
      </p:sp>
    </p:spTree>
    <p:extLst>
      <p:ext uri="{BB962C8B-B14F-4D97-AF65-F5344CB8AC3E}">
        <p14:creationId xmlns:p14="http://schemas.microsoft.com/office/powerpoint/2010/main" val="11560282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24C525-1748-FD15-B77E-85D74C6625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6238" y="3078606"/>
            <a:ext cx="5627171" cy="1682133"/>
          </a:xfrm>
        </p:spPr>
        <p:txBody>
          <a:bodyPr/>
          <a:lstStyle/>
          <a:p>
            <a:r>
              <a:rPr lang="en-GB" dirty="0"/>
              <a:t>Embedding Dynamic content  in JSX</a:t>
            </a:r>
          </a:p>
        </p:txBody>
      </p:sp>
    </p:spTree>
    <p:extLst>
      <p:ext uri="{BB962C8B-B14F-4D97-AF65-F5344CB8AC3E}">
        <p14:creationId xmlns:p14="http://schemas.microsoft.com/office/powerpoint/2010/main" val="8686604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F4B643-F661-FBF8-6A11-34316CF4A9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6561" y="1233026"/>
            <a:ext cx="3655588" cy="2751998"/>
          </a:xfrm>
        </p:spPr>
        <p:txBody>
          <a:bodyPr/>
          <a:lstStyle/>
          <a:p>
            <a:r>
              <a:rPr lang="en-GB" dirty="0"/>
              <a:t>Expressions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DFBA57-2A23-073A-9B7C-50CA7169F38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35699" y="1041640"/>
            <a:ext cx="6908301" cy="4094163"/>
          </a:xfrm>
        </p:spPr>
        <p:txBody>
          <a:bodyPr/>
          <a:lstStyle/>
          <a:p>
            <a:r>
              <a:rPr lang="en-GB" dirty="0"/>
              <a:t>One of the major benefits of using react and JavaScript is the ability to have variables and content which are dynamic</a:t>
            </a:r>
          </a:p>
          <a:p>
            <a:endParaRPr lang="en-GB" dirty="0"/>
          </a:p>
          <a:p>
            <a:r>
              <a:rPr lang="en-GB" dirty="0"/>
              <a:t>You will remember that in JS, we can assign a </a:t>
            </a:r>
            <a:r>
              <a:rPr lang="en-GB" dirty="0" err="1"/>
              <a:t>const</a:t>
            </a:r>
            <a:r>
              <a:rPr lang="en-GB" dirty="0"/>
              <a:t> or let and then use that value in expressions { } within the code block.</a:t>
            </a:r>
          </a:p>
          <a:p>
            <a:endParaRPr lang="en-GB" dirty="0"/>
          </a:p>
          <a:p>
            <a:r>
              <a:rPr lang="en-GB" dirty="0"/>
              <a:t>Variables and constants are usually created above the return and then used in the return itself</a:t>
            </a:r>
          </a:p>
        </p:txBody>
      </p:sp>
    </p:spTree>
    <p:extLst>
      <p:ext uri="{BB962C8B-B14F-4D97-AF65-F5344CB8AC3E}">
        <p14:creationId xmlns:p14="http://schemas.microsoft.com/office/powerpoint/2010/main" val="8986953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F4B643-F661-FBF8-6A11-34316CF4A9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6561" y="1233026"/>
            <a:ext cx="3655588" cy="2751998"/>
          </a:xfrm>
        </p:spPr>
        <p:txBody>
          <a:bodyPr/>
          <a:lstStyle/>
          <a:p>
            <a:r>
              <a:rPr lang="en-GB" dirty="0"/>
              <a:t>Expressions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DFBA57-2A23-073A-9B7C-50CA7169F38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35699" y="1041640"/>
            <a:ext cx="6908301" cy="4094163"/>
          </a:xfrm>
        </p:spPr>
        <p:txBody>
          <a:bodyPr/>
          <a:lstStyle/>
          <a:p>
            <a:r>
              <a:rPr lang="en-GB" dirty="0"/>
              <a:t>This will render the value of the constant above in the return. It also works with numbers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A13AB8-A64A-A9EE-8039-0CF8D6335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9949" y="2008653"/>
            <a:ext cx="6439799" cy="33723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37F3AE8-27B6-4E03-C86A-9E9E6E1A83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6575" y="5507420"/>
            <a:ext cx="7859222" cy="119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1635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F4B643-F661-FBF8-6A11-34316CF4A9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6561" y="1233026"/>
            <a:ext cx="3655588" cy="2751998"/>
          </a:xfrm>
        </p:spPr>
        <p:txBody>
          <a:bodyPr/>
          <a:lstStyle/>
          <a:p>
            <a:r>
              <a:rPr lang="en-GB" dirty="0"/>
              <a:t>Expressions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DFBA57-2A23-073A-9B7C-50CA7169F38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35699" y="1041640"/>
            <a:ext cx="6908301" cy="4094163"/>
          </a:xfrm>
        </p:spPr>
        <p:txBody>
          <a:bodyPr/>
          <a:lstStyle/>
          <a:p>
            <a:r>
              <a:rPr lang="en-GB" dirty="0"/>
              <a:t>Like other Expressions, you can perform calculations within the curly braces.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7ADB40-1F12-A390-49E5-A2CC7E0E8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366" y="1755089"/>
            <a:ext cx="5811061" cy="34104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7E6D2E2-CF4C-B989-50A9-010DB8617EB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35699" y="5304334"/>
            <a:ext cx="7129470" cy="1318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761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61827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61828" name="Rectangle 4"/>
          <p:cNvSpPr>
            <a:spLocks noChangeArrowheads="1"/>
          </p:cNvSpPr>
          <p:nvPr/>
        </p:nvSpPr>
        <p:spPr bwMode="auto">
          <a:xfrm>
            <a:off x="2238376" y="6227764"/>
            <a:ext cx="1858963" cy="515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61829" name="Rectangle 5"/>
          <p:cNvSpPr>
            <a:spLocks noChangeArrowheads="1"/>
          </p:cNvSpPr>
          <p:nvPr/>
        </p:nvSpPr>
        <p:spPr bwMode="auto">
          <a:xfrm>
            <a:off x="4648201" y="6227764"/>
            <a:ext cx="2894013" cy="515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27024" y="34251"/>
            <a:ext cx="3694112" cy="2908974"/>
          </a:xfrm>
        </p:spPr>
        <p:txBody>
          <a:bodyPr/>
          <a:lstStyle/>
          <a:p>
            <a:r>
              <a:rPr lang="en-GB" dirty="0"/>
              <a:t>GETTING THE MOST FROM THIS MODULE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096000" y="436881"/>
            <a:ext cx="5720371" cy="429460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b="1" dirty="0"/>
              <a:t>You should</a:t>
            </a:r>
            <a:endParaRPr lang="en-GB" dirty="0"/>
          </a:p>
          <a:p>
            <a:pPr marL="342900" indent="-342900">
              <a:lnSpc>
                <a:spcPct val="150000"/>
              </a:lnSpc>
              <a:buChar char="•"/>
            </a:pPr>
            <a:r>
              <a:rPr lang="en-GB" dirty="0"/>
              <a:t>Be prepared to get hands-on</a:t>
            </a:r>
          </a:p>
          <a:p>
            <a:pPr marL="342900" indent="-342900">
              <a:lnSpc>
                <a:spcPct val="150000"/>
              </a:lnSpc>
              <a:buChar char="•"/>
            </a:pPr>
            <a:r>
              <a:rPr lang="en-GB" dirty="0"/>
              <a:t>Not expect to get everything right the first time</a:t>
            </a:r>
          </a:p>
          <a:p>
            <a:pPr marL="342900" indent="-342900">
              <a:lnSpc>
                <a:spcPct val="150000"/>
              </a:lnSpc>
              <a:buChar char="•"/>
            </a:pPr>
            <a:r>
              <a:rPr lang="en-GB" dirty="0"/>
              <a:t>Bring your problem-solving skills</a:t>
            </a:r>
          </a:p>
          <a:p>
            <a:pPr marL="342900" indent="-342900">
              <a:lnSpc>
                <a:spcPct val="150000"/>
              </a:lnSpc>
              <a:buChar char="•"/>
            </a:pPr>
            <a:r>
              <a:rPr lang="en-GB" dirty="0"/>
              <a:t>Don’t hesitate to ask and answer questions</a:t>
            </a:r>
          </a:p>
          <a:p>
            <a:pPr marL="342900" indent="-342900">
              <a:lnSpc>
                <a:spcPct val="150000"/>
              </a:lnSpc>
              <a:buChar char="•"/>
            </a:pPr>
            <a:r>
              <a:rPr lang="en-GB" dirty="0"/>
              <a:t>Take breaks – they’re important!</a:t>
            </a:r>
          </a:p>
          <a:p>
            <a:pPr marL="342900" indent="-342900">
              <a:lnSpc>
                <a:spcPct val="150000"/>
              </a:lnSpc>
              <a:buChar char="•"/>
            </a:pPr>
            <a:endParaRPr lang="en-GB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3910539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BE3A239-EDE8-4E70-B57C-276CB28EFA8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18474" y="1151162"/>
            <a:ext cx="2978870" cy="1063718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bg1"/>
                </a:solidFill>
              </a:rPr>
              <a:t>MODULE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OVERVIEW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A56C2F-5435-4274-9D95-DBF83875EF45}"/>
              </a:ext>
            </a:extLst>
          </p:cNvPr>
          <p:cNvSpPr txBox="1"/>
          <p:nvPr/>
        </p:nvSpPr>
        <p:spPr>
          <a:xfrm>
            <a:off x="4562474" y="1151162"/>
            <a:ext cx="6674485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fontAlgn="base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Strengthen your web skills (with exercises)</a:t>
            </a:r>
          </a:p>
          <a:p>
            <a:pPr marL="285750" indent="-285750" fontAlgn="base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React overview</a:t>
            </a:r>
          </a:p>
          <a:p>
            <a:pPr marL="285750" indent="-285750" fontAlgn="base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Explore React concepts (with exercises)</a:t>
            </a:r>
          </a:p>
          <a:p>
            <a:pPr marL="285750" indent="-285750" fontAlgn="base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Hands-on project – build a web app yourself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9600AA-7A9B-36C6-E02C-A9CBFBA9A030}"/>
              </a:ext>
            </a:extLst>
          </p:cNvPr>
          <p:cNvSpPr txBox="1"/>
          <p:nvPr/>
        </p:nvSpPr>
        <p:spPr>
          <a:xfrm>
            <a:off x="4562474" y="4300762"/>
            <a:ext cx="667448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  <a:spcAft>
                <a:spcPts val="1200"/>
              </a:spcAft>
            </a:pPr>
            <a:r>
              <a:rPr lang="en-US" sz="2000" dirty="0"/>
              <a:t>Throughout the module, you’ll be given time to progress through the hands-on project at your own pace.</a:t>
            </a:r>
          </a:p>
        </p:txBody>
      </p:sp>
    </p:spTree>
    <p:extLst>
      <p:ext uri="{BB962C8B-B14F-4D97-AF65-F5344CB8AC3E}">
        <p14:creationId xmlns:p14="http://schemas.microsoft.com/office/powerpoint/2010/main" val="231191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3C2BF-19C4-2546-010E-A37F8EA4C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6239" y="1477925"/>
            <a:ext cx="5810250" cy="1090651"/>
          </a:xfrm>
        </p:spPr>
        <p:txBody>
          <a:bodyPr/>
          <a:lstStyle/>
          <a:p>
            <a:r>
              <a:rPr lang="en-GB" dirty="0"/>
              <a:t>Installing React</a:t>
            </a:r>
          </a:p>
        </p:txBody>
      </p:sp>
    </p:spTree>
    <p:extLst>
      <p:ext uri="{BB962C8B-B14F-4D97-AF65-F5344CB8AC3E}">
        <p14:creationId xmlns:p14="http://schemas.microsoft.com/office/powerpoint/2010/main" val="662172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A65CFF8-8B9F-7508-C924-1B9C02A476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4784" y="2259419"/>
            <a:ext cx="3694112" cy="730876"/>
          </a:xfrm>
        </p:spPr>
        <p:txBody>
          <a:bodyPr/>
          <a:lstStyle/>
          <a:p>
            <a:r>
              <a:rPr lang="en-GB" dirty="0"/>
              <a:t>Built on Node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605674-D552-ADAF-F509-49ED7A38FC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8146" y="579549"/>
            <a:ext cx="5718225" cy="2684646"/>
          </a:xfrm>
        </p:spPr>
        <p:txBody>
          <a:bodyPr/>
          <a:lstStyle/>
          <a:p>
            <a:r>
              <a:rPr lang="en-GB" dirty="0"/>
              <a:t>ReactJS is predictably built using node, although as you will see, there are many ways we can extend React from it’s base install.</a:t>
            </a:r>
          </a:p>
          <a:p>
            <a:endParaRPr lang="en-GB" dirty="0"/>
          </a:p>
          <a:p>
            <a:r>
              <a:rPr lang="en-GB" dirty="0"/>
              <a:t>Check that you have both node and </a:t>
            </a:r>
            <a:r>
              <a:rPr lang="en-GB" dirty="0" err="1"/>
              <a:t>npm</a:t>
            </a:r>
            <a:r>
              <a:rPr lang="en-GB" dirty="0"/>
              <a:t> installed. In a terminal in </a:t>
            </a:r>
            <a:r>
              <a:rPr lang="en-GB" dirty="0" err="1"/>
              <a:t>VSCode</a:t>
            </a:r>
            <a:r>
              <a:rPr lang="en-GB" dirty="0"/>
              <a:t>, type:</a:t>
            </a:r>
          </a:p>
          <a:p>
            <a:r>
              <a:rPr lang="en-GB" dirty="0"/>
              <a:t>node --version</a:t>
            </a:r>
          </a:p>
          <a:p>
            <a:endParaRPr lang="en-GB" dirty="0"/>
          </a:p>
          <a:p>
            <a:r>
              <a:rPr lang="en-GB" dirty="0"/>
              <a:t>And then </a:t>
            </a:r>
          </a:p>
          <a:p>
            <a:endParaRPr lang="en-GB" dirty="0"/>
          </a:p>
          <a:p>
            <a:r>
              <a:rPr lang="en-GB" dirty="0" err="1"/>
              <a:t>npm</a:t>
            </a:r>
            <a:r>
              <a:rPr lang="en-GB" dirty="0"/>
              <a:t> --version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DA150B-8C2F-AC70-0E82-BD6B71D071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6</a:t>
            </a:fld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FAEC1A-2CC1-BB65-773B-22D59E58DD5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0219" y="5231799"/>
            <a:ext cx="6826054" cy="1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674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3277C37-ACFC-A68E-F252-0CD80CA9525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05354" y="594721"/>
            <a:ext cx="6770688" cy="5119407"/>
          </a:xfrm>
        </p:spPr>
        <p:txBody>
          <a:bodyPr/>
          <a:lstStyle/>
          <a:p>
            <a:r>
              <a:rPr lang="en-GB" dirty="0"/>
              <a:t>React is very easy to install in </a:t>
            </a:r>
            <a:r>
              <a:rPr lang="en-GB" dirty="0" err="1"/>
              <a:t>VSCode</a:t>
            </a:r>
            <a:r>
              <a:rPr lang="en-GB" dirty="0"/>
              <a:t> just a few short commands and you have an install that runs exactly as you would hope.</a:t>
            </a:r>
          </a:p>
          <a:p>
            <a:r>
              <a:rPr lang="en-GB" dirty="0"/>
              <a:t>The command below allows us to create an app in a folder base:</a:t>
            </a:r>
          </a:p>
          <a:p>
            <a:endParaRPr lang="en-GB" dirty="0"/>
          </a:p>
          <a:p>
            <a:r>
              <a:rPr lang="en-GB" dirty="0" err="1"/>
              <a:t>npx</a:t>
            </a:r>
            <a:r>
              <a:rPr lang="en-GB" dirty="0"/>
              <a:t> create-react-app </a:t>
            </a:r>
            <a:r>
              <a:rPr lang="en-GB" dirty="0" err="1"/>
              <a:t>appname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The process may take a couple of minutes. There will be some standard warnings (these are being worked on by the creators – ignore them!!) </a:t>
            </a:r>
          </a:p>
          <a:p>
            <a:endParaRPr lang="en-GB" dirty="0"/>
          </a:p>
          <a:p>
            <a:r>
              <a:rPr lang="en-GB" dirty="0"/>
              <a:t>cd into the folder</a:t>
            </a:r>
          </a:p>
          <a:p>
            <a:r>
              <a:rPr lang="en-GB" dirty="0" err="1"/>
              <a:t>npm</a:t>
            </a:r>
            <a:r>
              <a:rPr lang="en-GB" dirty="0"/>
              <a:t> start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1358C4-AF88-D35C-0207-50EADC0139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6D096B-D50E-C4D7-69C2-ECA8E4A3D4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6524" y="1349984"/>
            <a:ext cx="4052745" cy="2751998"/>
          </a:xfrm>
        </p:spPr>
        <p:txBody>
          <a:bodyPr/>
          <a:lstStyle/>
          <a:p>
            <a:r>
              <a:rPr lang="en-GB" dirty="0"/>
              <a:t>Traditional method of</a:t>
            </a:r>
          </a:p>
          <a:p>
            <a:r>
              <a:rPr lang="en-GB" dirty="0"/>
              <a:t>Installing React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A2A903-7367-2D69-A33B-0BA21696C5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3195" y="3176040"/>
            <a:ext cx="3562847" cy="3620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05A66B5-0778-D936-4642-95222972E4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6283" y="5192988"/>
            <a:ext cx="1836819" cy="3620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F5BA55F-77F4-7D29-96BB-65163EE874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5431" y="5585522"/>
            <a:ext cx="1541856" cy="362001"/>
          </a:xfrm>
          <a:prstGeom prst="rect">
            <a:avLst/>
          </a:prstGeom>
        </p:spPr>
      </p:pic>
      <p:pic>
        <p:nvPicPr>
          <p:cNvPr id="1026" name="Picture 2" descr="Discontinued stamp stock vector. Illustration of isolated - 153950049">
            <a:extLst>
              <a:ext uri="{FF2B5EF4-FFF2-40B4-BE49-F238E27FC236}">
                <a16:creationId xmlns:a16="http://schemas.microsoft.com/office/drawing/2014/main" id="{6A9D1181-A768-DD87-7D6C-B30C88E9C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481" y="4419317"/>
            <a:ext cx="4466455" cy="2177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2105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3277C37-ACFC-A68E-F252-0CD80CA9525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78474" y="594721"/>
            <a:ext cx="6770688" cy="5119407"/>
          </a:xfrm>
        </p:spPr>
        <p:txBody>
          <a:bodyPr/>
          <a:lstStyle/>
          <a:p>
            <a:r>
              <a:rPr lang="en-GB" dirty="0"/>
              <a:t>React is very easy to install in </a:t>
            </a:r>
            <a:r>
              <a:rPr lang="en-GB" dirty="0" err="1"/>
              <a:t>VSCode</a:t>
            </a:r>
            <a:r>
              <a:rPr lang="en-GB" dirty="0"/>
              <a:t> just a few short commands and you have an install that runs exactly as you would hope.</a:t>
            </a:r>
          </a:p>
          <a:p>
            <a:r>
              <a:rPr lang="en-GB" dirty="0"/>
              <a:t>The command below allows us to create an app in a folder base:</a:t>
            </a:r>
          </a:p>
          <a:p>
            <a:endParaRPr lang="en-GB" dirty="0"/>
          </a:p>
          <a:p>
            <a:r>
              <a:rPr lang="en-GB" dirty="0" err="1"/>
              <a:t>npx</a:t>
            </a:r>
            <a:r>
              <a:rPr lang="en-GB" dirty="0"/>
              <a:t> </a:t>
            </a:r>
            <a:r>
              <a:rPr lang="en-GB" dirty="0" err="1"/>
              <a:t>create-vite@latest</a:t>
            </a:r>
            <a:r>
              <a:rPr lang="en-GB" dirty="0"/>
              <a:t> solution</a:t>
            </a:r>
          </a:p>
          <a:p>
            <a:endParaRPr lang="en-GB" dirty="0"/>
          </a:p>
          <a:p>
            <a:r>
              <a:rPr lang="en-GB" dirty="0"/>
              <a:t>The first time you run this, you will be asked to install a specific version of </a:t>
            </a:r>
            <a:r>
              <a:rPr lang="en-GB" dirty="0" err="1"/>
              <a:t>vite</a:t>
            </a:r>
            <a:r>
              <a:rPr lang="en-GB" dirty="0"/>
              <a:t>. You can respond with ‘y’.</a:t>
            </a:r>
          </a:p>
          <a:p>
            <a:endParaRPr lang="en-GB" dirty="0"/>
          </a:p>
          <a:p>
            <a:r>
              <a:rPr lang="en-GB" dirty="0"/>
              <a:t>You will be presented with a list of framework options. Use the arrow keys to select React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1358C4-AF88-D35C-0207-50EADC0139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6D096B-D50E-C4D7-69C2-ECA8E4A3D4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6524" y="1349984"/>
            <a:ext cx="4052745" cy="2751998"/>
          </a:xfrm>
        </p:spPr>
        <p:txBody>
          <a:bodyPr/>
          <a:lstStyle/>
          <a:p>
            <a:r>
              <a:rPr lang="en-GB" dirty="0"/>
              <a:t>Installing React - </a:t>
            </a:r>
            <a:r>
              <a:rPr lang="en-GB" dirty="0" err="1"/>
              <a:t>vite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782122-CC9E-E567-2B6A-D20B064D3E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0920" y="3086070"/>
            <a:ext cx="4012278" cy="3429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4CED301-D334-3F64-47FB-A02204EC78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76512" y="4848920"/>
            <a:ext cx="1272650" cy="175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202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3277C37-ACFC-A68E-F252-0CD80CA9525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78474" y="594721"/>
            <a:ext cx="6939900" cy="5119407"/>
          </a:xfrm>
        </p:spPr>
        <p:txBody>
          <a:bodyPr/>
          <a:lstStyle/>
          <a:p>
            <a:r>
              <a:rPr lang="en-GB" dirty="0"/>
              <a:t>Select JavaScript using the arrow keys again to select the variant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With the structure now ready, we need to navigate to our new folder and perform an ‘</a:t>
            </a:r>
            <a:r>
              <a:rPr lang="en-GB" dirty="0" err="1"/>
              <a:t>npm</a:t>
            </a:r>
            <a:r>
              <a:rPr lang="en-GB" dirty="0"/>
              <a:t> install’.</a:t>
            </a:r>
          </a:p>
          <a:p>
            <a:r>
              <a:rPr lang="en-GB" dirty="0"/>
              <a:t>Once complete, this will allow us to run ‘</a:t>
            </a:r>
            <a:r>
              <a:rPr lang="en-GB" dirty="0" err="1"/>
              <a:t>npm</a:t>
            </a:r>
            <a:r>
              <a:rPr lang="en-GB" dirty="0"/>
              <a:t> run dev’ to fire up the webpage 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1358C4-AF88-D35C-0207-50EADC0139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6D096B-D50E-C4D7-69C2-ECA8E4A3D4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6524" y="1349984"/>
            <a:ext cx="4052745" cy="2751998"/>
          </a:xfrm>
        </p:spPr>
        <p:txBody>
          <a:bodyPr/>
          <a:lstStyle/>
          <a:p>
            <a:r>
              <a:rPr lang="en-GB" dirty="0"/>
              <a:t>Installing React - </a:t>
            </a:r>
            <a:r>
              <a:rPr lang="en-GB" dirty="0" err="1"/>
              <a:t>vite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D43C6F-74DF-4AFA-8B4E-15D437E26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5060" y="1347321"/>
            <a:ext cx="4915326" cy="10287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E9EBAD6-E632-75F7-6D0F-C544DD99DB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9809" y="4314905"/>
            <a:ext cx="5700254" cy="147078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4AD99DD-73B5-5FF7-D940-51D04E8C0D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8632" y="5948523"/>
            <a:ext cx="5121084" cy="51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71748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861ba5a240904b86632099fc56e12dead204a13"/>
</p:tagLst>
</file>

<file path=ppt/theme/theme1.xml><?xml version="1.0" encoding="utf-8"?>
<a:theme xmlns:a="http://schemas.openxmlformats.org/drawingml/2006/main" name="Master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 Brand Fonts 2019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rainer Slidedeck Template DRAFT v0.1" id="{7AC1CA74-4441-42CA-9897-72DF6ED83A1A}" vid="{6017FA94-E546-4DB4-BF25-6AABB84AA04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73D98DD7F7D1B4CA343FFC9BA0D08F2" ma:contentTypeVersion="14" ma:contentTypeDescription="Create a new document." ma:contentTypeScope="" ma:versionID="f5b787ffde9de8eed7b2a76560910c0f">
  <xsd:schema xmlns:xsd="http://www.w3.org/2001/XMLSchema" xmlns:xs="http://www.w3.org/2001/XMLSchema" xmlns:p="http://schemas.microsoft.com/office/2006/metadata/properties" xmlns:ns2="913fe58e-060a-4373-b11d-b366e3be4652" xmlns:ns3="d9d04ef3-bcb7-4ae4-a62d-289c704a8497" targetNamespace="http://schemas.microsoft.com/office/2006/metadata/properties" ma:root="true" ma:fieldsID="53a1b84068abfc2e8b13ed24d677af21" ns2:_="" ns3:_="">
    <xsd:import namespace="913fe58e-060a-4373-b11d-b366e3be4652"/>
    <xsd:import namespace="d9d04ef3-bcb7-4ae4-a62d-289c704a849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SearchPropertie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3fe58e-060a-4373-b11d-b366e3be465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17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85f1f1f9-0179-4c93-b971-8e9741e0450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d04ef3-bcb7-4ae4-a62d-289c704a849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0418cb5f-0ed4-4140-b688-db7f9630287e}" ma:internalName="TaxCatchAll" ma:showField="CatchAllData" ma:web="d9d04ef3-bcb7-4ae4-a62d-289c704a849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9d04ef3-bcb7-4ae4-a62d-289c704a8497" xsi:nil="true"/>
    <lcf76f155ced4ddcb4097134ff3c332f xmlns="913fe58e-060a-4373-b11d-b366e3be4652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FC2D2604-6B98-42C7-84A5-C34739339937}"/>
</file>

<file path=customXml/itemProps2.xml><?xml version="1.0" encoding="utf-8"?>
<ds:datastoreItem xmlns:ds="http://schemas.openxmlformats.org/officeDocument/2006/customXml" ds:itemID="{25B3E867-B45B-49B9-9F16-ACF80FBBDAA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3393610-D53F-4A84-8D42-34EBCB008255}">
  <ds:schemaRefs>
    <ds:schemaRef ds:uri="http://purl.org/dc/terms/"/>
    <ds:schemaRef ds:uri="5DDA07D3-2D42-4B74-BBF9-F10531B4947A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dcmitype/"/>
    <ds:schemaRef ds:uri="51b58b7f-359e-418a-8fc0-c5d77d026bdc"/>
    <ds:schemaRef ds:uri="04dd4f8b-4e55-4b0f-90ae-c416a13e2e63"/>
    <ds:schemaRef ds:uri="bd9f7b81-fce9-4f5e-8ca2-b74234fba64d"/>
    <ds:schemaRef ds:uri="201905e2-e348-4925-9bf9-859ff66d373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3612</TotalTime>
  <Words>1188</Words>
  <Application>Microsoft Office PowerPoint</Application>
  <PresentationFormat>Widescreen</PresentationFormat>
  <Paragraphs>231</Paragraphs>
  <Slides>28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Montserrat</vt:lpstr>
      <vt:lpstr>Arial</vt:lpstr>
      <vt:lpstr>Calibri</vt:lpstr>
      <vt:lpstr>Montserrat Black</vt:lpstr>
      <vt:lpstr>Master</vt:lpstr>
      <vt:lpstr>BUILDING WEB APPLICATIONS WITH REACT</vt:lpstr>
      <vt:lpstr>PowerPoint Presentation</vt:lpstr>
      <vt:lpstr>PowerPoint Presentation</vt:lpstr>
      <vt:lpstr>MODULE OVERVIEW</vt:lpstr>
      <vt:lpstr>Installing React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Quick Lab 1</vt:lpstr>
      <vt:lpstr>Components in react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Quick Lab 2</vt:lpstr>
      <vt:lpstr>Embedding Dynamic content  in JSX</vt:lpstr>
      <vt:lpstr>PowerPoint Presentation</vt:lpstr>
      <vt:lpstr>PowerPoint Presentation</vt:lpstr>
      <vt:lpstr>PowerPoint Presentation</vt:lpstr>
    </vt:vector>
  </TitlesOfParts>
  <Manager/>
  <Company>QA Ltd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Liam Robertson</dc:creator>
  <cp:keywords/>
  <dc:description/>
  <cp:lastModifiedBy>Smith, Andy</cp:lastModifiedBy>
  <cp:revision>153</cp:revision>
  <cp:lastPrinted>2019-07-03T09:46:41Z</cp:lastPrinted>
  <dcterms:created xsi:type="dcterms:W3CDTF">2019-09-05T08:17:12Z</dcterms:created>
  <dcterms:modified xsi:type="dcterms:W3CDTF">2023-12-08T10:48:19Z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0x010100273D98DD7F7D1B4CA343FFC9BA0D08F2</vt:lpwstr>
  </property>
  <property fmtid="{D5CDD505-2E9C-101B-9397-08002B2CF9AE}" pid="3" name="BookType">
    <vt:lpwstr>4</vt:lpwstr>
  </property>
</Properties>
</file>