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1" r:id="rId6"/>
    <p:sldId id="284" r:id="rId7"/>
    <p:sldId id="285" r:id="rId8"/>
    <p:sldId id="286" r:id="rId9"/>
    <p:sldId id="287" r:id="rId10"/>
    <p:sldId id="289" r:id="rId11"/>
    <p:sldId id="290" r:id="rId12"/>
    <p:sldId id="291" r:id="rId13"/>
    <p:sldId id="292" r:id="rId14"/>
    <p:sldId id="293" r:id="rId15"/>
    <p:sldId id="283" r:id="rId16"/>
    <p:sldId id="272" r:id="rId17"/>
    <p:sldId id="288" r:id="rId18"/>
  </p:sldIdLst>
  <p:sldSz cx="12192000" cy="6858000"/>
  <p:notesSz cx="6645275" cy="9775825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Lucida Console" panose="020B0609040504020204" pitchFamily="49" charset="0"/>
      <p:regular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  <p:embeddedFont>
      <p:font typeface="Montserrat Black" panose="00000A00000000000000" pitchFamily="2" charset="0"/>
      <p:bold r:id="rId30"/>
      <p:boldItalic r:id="rId31"/>
    </p:embeddedFont>
  </p:embeddedFontLst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EDB8"/>
    <a:srgbClr val="004050"/>
    <a:srgbClr val="F91258"/>
    <a:srgbClr val="7E007C"/>
    <a:srgbClr val="28CFF9"/>
    <a:srgbClr val="F3622C"/>
    <a:srgbClr val="31D3AE"/>
    <a:srgbClr val="F3F3F3"/>
    <a:srgbClr val="F4F4F4"/>
    <a:srgbClr val="3D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472" autoAdjust="0"/>
    <p:restoredTop sz="93216" autoAdjust="0"/>
  </p:normalViewPr>
  <p:slideViewPr>
    <p:cSldViewPr snapToGrid="0" snapToObjects="1" showGuides="1">
      <p:cViewPr varScale="1">
        <p:scale>
          <a:sx n="83" d="100"/>
          <a:sy n="83" d="100"/>
        </p:scale>
        <p:origin x="710" y="67"/>
      </p:cViewPr>
      <p:guideLst>
        <p:guide pos="3840"/>
        <p:guide orient="horz" pos="3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399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07/03/2023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187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dirty="0"/>
              <a:t>Explain “Can cause unwanted re-renders”</a:t>
            </a:r>
          </a:p>
          <a:p>
            <a:pPr marL="0" indent="0">
              <a:buFontTx/>
              <a:buNone/>
            </a:pPr>
            <a:r>
              <a:rPr lang="en-GB" dirty="0"/>
              <a:t>- Whenever the value of a context changes, *every* component that uses that context will re-render - even if it doesn’t care about the value that changed. Re-rendering lots of components may cause performance issues. However, if there are performance issues, that does not necessarily mean Context is the problem – it could be the way that the developer has implemented Context.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479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907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493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665F0E6C-B662-49F0-8263-879CFD47A4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806931B-D201-4B13-AF85-02D364BCD6BA}"/>
              </a:ext>
            </a:extLst>
          </p:cNvPr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46DBCCFD-57AC-4E92-8ADE-9BBB3291C7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2C3C285F-1FB0-4063-A487-43CDC59D8B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2D3EFC9-13CE-4E14-9EBA-D6A86F31CDD0}"/>
              </a:ext>
            </a:extLst>
          </p:cNvPr>
          <p:cNvSpPr/>
          <p:nvPr userDrawn="1"/>
        </p:nvSpPr>
        <p:spPr>
          <a:xfrm>
            <a:off x="152400" y="2281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9DF574C6-CB96-4310-B661-156FF1E5E6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8" name="Graphic 31">
            <a:extLst>
              <a:ext uri="{FF2B5EF4-FFF2-40B4-BE49-F238E27FC236}">
                <a16:creationId xmlns:a16="http://schemas.microsoft.com/office/drawing/2014/main" id="{E5927B68-1C07-4D2F-8472-2D515DD012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920FBEB3-89A8-4469-B0CF-A1CA6E3E18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8" name="Graphic 31">
            <a:extLst>
              <a:ext uri="{FF2B5EF4-FFF2-40B4-BE49-F238E27FC236}">
                <a16:creationId xmlns:a16="http://schemas.microsoft.com/office/drawing/2014/main" id="{B249242C-C51B-4165-A526-4E74627330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709D87C1-73F3-4D21-A6E0-D118EFB715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BBE331C7-3C67-48FA-856F-AA4D9A4291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BE1FA0C0-21DA-4C04-866E-E224909908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D57635AC-4A16-4B17-B0FC-12BAA5BB7C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2D601426-94BE-4D38-86F7-66274BFFCE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FE83959A-68B3-4656-BA56-E715D7DB26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45A7AB0-2907-494B-848C-514B44801C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Graphic 31">
            <a:extLst>
              <a:ext uri="{FF2B5EF4-FFF2-40B4-BE49-F238E27FC236}">
                <a16:creationId xmlns:a16="http://schemas.microsoft.com/office/drawing/2014/main" id="{DE8BF732-A6CD-4403-9339-F8CCB8B498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F82E9468-E7AC-491E-BFB3-E49FDA66DE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937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892D59-8F09-EF4B-AD6D-DA609442F868}" type="slidenum">
              <a:rPr kumimoji="0" lang="en-GB" sz="760" b="1" i="0" u="none" strike="noStrike" kern="1200" cap="none" spc="0" normalizeH="0" baseline="0" noProof="0" smtClean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760" b="1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968240"/>
            <a:ext cx="5726719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5878576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878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60251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9EDB8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5117A67-D6F2-405A-909B-355132E8A6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732" t="-5743" r="-9847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798" r:id="rId4"/>
    <p:sldLayoutId id="2147483806" r:id="rId5"/>
    <p:sldLayoutId id="2147483709" r:id="rId6"/>
    <p:sldLayoutId id="2147483822" r:id="rId7"/>
    <p:sldLayoutId id="2147483802" r:id="rId8"/>
    <p:sldLayoutId id="2147483792" r:id="rId9"/>
    <p:sldLayoutId id="2147483810" r:id="rId10"/>
    <p:sldLayoutId id="2147483804" r:id="rId11"/>
    <p:sldLayoutId id="2147483821" r:id="rId12"/>
    <p:sldLayoutId id="2147483824" r:id="rId13"/>
    <p:sldLayoutId id="2147483828" r:id="rId14"/>
    <p:sldLayoutId id="2147483853" r:id="rId15"/>
    <p:sldLayoutId id="2147483899" r:id="rId16"/>
    <p:sldLayoutId id="2147483832" r:id="rId17"/>
    <p:sldLayoutId id="2147483833" r:id="rId18"/>
    <p:sldLayoutId id="2147483836" r:id="rId19"/>
    <p:sldLayoutId id="2147483852" r:id="rId20"/>
    <p:sldLayoutId id="2147483900" r:id="rId21"/>
    <p:sldLayoutId id="2147483820" r:id="rId22"/>
    <p:sldLayoutId id="2147483842" r:id="rId23"/>
    <p:sldLayoutId id="2147483845" r:id="rId24"/>
    <p:sldLayoutId id="2147483851" r:id="rId25"/>
    <p:sldLayoutId id="2147483901" r:id="rId26"/>
    <p:sldLayoutId id="2147483650" r:id="rId27"/>
    <p:sldLayoutId id="2147483734" r:id="rId28"/>
    <p:sldLayoutId id="2147483796" r:id="rId29"/>
    <p:sldLayoutId id="2147483719" r:id="rId30"/>
    <p:sldLayoutId id="2147483721" r:id="rId31"/>
    <p:sldLayoutId id="2147483724" r:id="rId32"/>
    <p:sldLayoutId id="2147483797" r:id="rId33"/>
    <p:sldLayoutId id="2147483814" r:id="rId34"/>
    <p:sldLayoutId id="2147483903" r:id="rId35"/>
    <p:sldLayoutId id="2147483907" r:id="rId36"/>
    <p:sldLayoutId id="2147483908" r:id="rId37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9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1E73-148A-42A6-9C16-6E17B4777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7" y="2424700"/>
            <a:ext cx="6596062" cy="249662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4800" b="1" dirty="0"/>
              <a:t>HANDS-ON</a:t>
            </a:r>
            <a:br>
              <a:rPr lang="en-US" sz="4800" b="1" dirty="0"/>
            </a:br>
            <a:r>
              <a:rPr lang="en-US" sz="4800" b="1" dirty="0"/>
              <a:t>WITH REACT</a:t>
            </a:r>
            <a:endParaRPr lang="en-US" sz="4800" b="1" dirty="0"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89EFBA6-54D1-61DA-5C17-54F7B57CD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6237" y="5270642"/>
            <a:ext cx="1259858" cy="111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78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965772"/>
            <a:ext cx="3694112" cy="3102794"/>
          </a:xfrm>
        </p:spPr>
        <p:txBody>
          <a:bodyPr/>
          <a:lstStyle/>
          <a:p>
            <a:r>
              <a:rPr lang="en-GB" dirty="0"/>
              <a:t>React</a:t>
            </a:r>
          </a:p>
          <a:p>
            <a:r>
              <a:rPr lang="en-GB" dirty="0"/>
              <a:t>Context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30937" y="301390"/>
            <a:ext cx="5718225" cy="1328764"/>
          </a:xfrm>
        </p:spPr>
        <p:txBody>
          <a:bodyPr/>
          <a:lstStyle/>
          <a:p>
            <a:r>
              <a:rPr lang="en-GB" dirty="0"/>
              <a:t>Updating the cart after every click using the context.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7AF098-FB81-E08C-513D-017BD04EB8A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4102" y="1276795"/>
            <a:ext cx="3232941" cy="26501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999EAB-7ABD-C2B9-5B9F-CEEE6E6CE59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90049" y="3292422"/>
            <a:ext cx="2997742" cy="23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01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A6F3-D78A-B9F5-8BC8-DE6B95F937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Quick Lab 13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443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4069" y="166328"/>
            <a:ext cx="7247835" cy="6303063"/>
          </a:xfrm>
        </p:spPr>
        <p:txBody>
          <a:bodyPr/>
          <a:lstStyle/>
          <a:p>
            <a:r>
              <a:rPr lang="en-GB" dirty="0"/>
              <a:t>We just saw how Context can aid in managing state in your application.</a:t>
            </a:r>
          </a:p>
          <a:p>
            <a:endParaRPr lang="en-GB" dirty="0"/>
          </a:p>
          <a:p>
            <a:r>
              <a:rPr lang="en-GB" dirty="0"/>
              <a:t>Many </a:t>
            </a:r>
            <a:r>
              <a:rPr lang="en-GB" b="1" dirty="0"/>
              <a:t>state management libraries </a:t>
            </a:r>
            <a:r>
              <a:rPr lang="en-GB" dirty="0"/>
              <a:t>also exist to solve the problem of managing application state.</a:t>
            </a:r>
          </a:p>
          <a:p>
            <a:endParaRPr lang="en-GB" dirty="0"/>
          </a:p>
          <a:p>
            <a:r>
              <a:rPr lang="en-GB" dirty="0"/>
              <a:t>Many real-world applications utilise these libraries, because they solve a lot of problems, such 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Providing centralised, global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Tracing state (useful for debugging)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Decoupling state logic from the UI (useful for testing)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Some examples of state management libraries are </a:t>
            </a:r>
            <a:r>
              <a:rPr lang="en-GB" i="1" dirty="0"/>
              <a:t>Redux Toolkit </a:t>
            </a:r>
            <a:r>
              <a:rPr lang="en-GB" dirty="0"/>
              <a:t>and</a:t>
            </a:r>
            <a:r>
              <a:rPr lang="en-GB" i="1" dirty="0"/>
              <a:t> </a:t>
            </a:r>
            <a:r>
              <a:rPr lang="en-GB" i="1" dirty="0" err="1"/>
              <a:t>Mobx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We don’t cover these in this module, but it’s worth being aware that they exist because they are so commonly used.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CAVEAT</a:t>
            </a:r>
          </a:p>
        </p:txBody>
      </p:sp>
    </p:spTree>
    <p:extLst>
      <p:ext uri="{BB962C8B-B14F-4D97-AF65-F5344CB8AC3E}">
        <p14:creationId xmlns:p14="http://schemas.microsoft.com/office/powerpoint/2010/main" val="1425155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A6F3-D78A-B9F5-8BC8-DE6B95F937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HANDS-ON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At your own pace, work through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Challenge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Challenge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Challenge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Challenge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Extensions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4830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672E993-60F6-8126-C208-F169844F6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That’s a wrap!</a:t>
            </a:r>
          </a:p>
        </p:txBody>
      </p:sp>
    </p:spTree>
    <p:extLst>
      <p:ext uri="{BB962C8B-B14F-4D97-AF65-F5344CB8AC3E}">
        <p14:creationId xmlns:p14="http://schemas.microsoft.com/office/powerpoint/2010/main" val="359781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965772"/>
            <a:ext cx="3694112" cy="3102794"/>
          </a:xfrm>
        </p:spPr>
        <p:txBody>
          <a:bodyPr/>
          <a:lstStyle/>
          <a:p>
            <a:r>
              <a:rPr lang="en-GB" dirty="0"/>
              <a:t>React</a:t>
            </a:r>
          </a:p>
          <a:p>
            <a:r>
              <a:rPr lang="en-GB" dirty="0"/>
              <a:t>Context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40361"/>
            <a:ext cx="5718225" cy="5899039"/>
          </a:xfrm>
        </p:spPr>
        <p:txBody>
          <a:bodyPr/>
          <a:lstStyle/>
          <a:p>
            <a:r>
              <a:rPr lang="en-GB" dirty="0"/>
              <a:t>We can pass values to child components via props. However, things can become difficult to manage when you start passing props down multiple nested layers. This is known as “</a:t>
            </a:r>
            <a:r>
              <a:rPr lang="en-GB" b="1" dirty="0"/>
              <a:t>prop drilling</a:t>
            </a:r>
            <a:r>
              <a:rPr lang="en-GB" dirty="0"/>
              <a:t>”.</a:t>
            </a:r>
          </a:p>
          <a:p>
            <a:endParaRPr lang="en-GB" dirty="0"/>
          </a:p>
          <a:p>
            <a:r>
              <a:rPr lang="en-GB" dirty="0"/>
              <a:t>A React feature called “</a:t>
            </a:r>
            <a:r>
              <a:rPr lang="en-GB" b="1" dirty="0"/>
              <a:t>Context</a:t>
            </a:r>
            <a:r>
              <a:rPr lang="en-GB" dirty="0"/>
              <a:t>” is one way to solve this. Context lets you pass data deep down layers of components.</a:t>
            </a:r>
          </a:p>
          <a:p>
            <a:endParaRPr lang="en-GB" dirty="0"/>
          </a:p>
          <a:p>
            <a:r>
              <a:rPr lang="en-GB" dirty="0"/>
              <a:t>Let’s use an example to demonstrate this concept.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551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3E231-C8DB-6A63-CD14-856252AB9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2D4977-B279-52A8-4F56-26AF6691B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000" y="166328"/>
            <a:ext cx="9503100" cy="624114"/>
          </a:xfrm>
        </p:spPr>
        <p:txBody>
          <a:bodyPr/>
          <a:lstStyle/>
          <a:p>
            <a:r>
              <a:rPr lang="en-GB" dirty="0"/>
              <a:t>Without Context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F73702-0CC7-896C-3423-D8A99A8859F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0808" y="863803"/>
            <a:ext cx="5240206" cy="5574508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E03E316-B837-F5CB-A6EC-4FAF9B5F7B0C}"/>
              </a:ext>
            </a:extLst>
          </p:cNvPr>
          <p:cNvSpPr txBox="1">
            <a:spLocks/>
          </p:cNvSpPr>
          <p:nvPr/>
        </p:nvSpPr>
        <p:spPr>
          <a:xfrm>
            <a:off x="5918200" y="346328"/>
            <a:ext cx="5981700" cy="616534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4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4"/>
              </a:buBlip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4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4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In this example, we have a shop app that stores items in the user’s shopping cart.</a:t>
            </a:r>
          </a:p>
          <a:p>
            <a:endParaRPr lang="en-GB" sz="1800" dirty="0"/>
          </a:p>
          <a:p>
            <a:r>
              <a:rPr lang="en-GB" sz="1800" dirty="0"/>
              <a:t>Deep components such as </a:t>
            </a:r>
            <a:r>
              <a:rPr lang="en-GB" sz="1800" dirty="0" err="1">
                <a:latin typeface="Lucida Console" panose="020B0609040504020204" pitchFamily="49" charset="0"/>
              </a:rPr>
              <a:t>AddToCartButton</a:t>
            </a:r>
            <a:r>
              <a:rPr lang="en-GB" sz="1800" dirty="0"/>
              <a:t> need to be able to update the cart, which means the functionality needs to be </a:t>
            </a:r>
            <a:r>
              <a:rPr lang="en-GB" sz="1800" b="1" dirty="0"/>
              <a:t>manually</a:t>
            </a:r>
            <a:r>
              <a:rPr lang="en-GB" sz="1800" dirty="0"/>
              <a:t> </a:t>
            </a:r>
            <a:r>
              <a:rPr lang="en-GB" sz="1800" b="1" dirty="0"/>
              <a:t>passed through multiple layers of components</a:t>
            </a:r>
            <a:r>
              <a:rPr lang="en-GB" sz="1800" dirty="0"/>
              <a:t> via props. </a:t>
            </a:r>
          </a:p>
          <a:p>
            <a:endParaRPr lang="en-GB" sz="1800" dirty="0"/>
          </a:p>
          <a:p>
            <a:r>
              <a:rPr lang="en-GB" sz="1800" dirty="0"/>
              <a:t>Also, the functionality is passed through components that don’t care about it, such as </a:t>
            </a:r>
            <a:r>
              <a:rPr lang="en-GB" sz="1800" dirty="0" err="1">
                <a:latin typeface="Lucida Console" panose="020B0609040504020204" pitchFamily="49" charset="0"/>
              </a:rPr>
              <a:t>ItemsPage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GB" sz="1800" b="1" dirty="0"/>
              <a:t>Pros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Simple to implement</a:t>
            </a:r>
          </a:p>
          <a:p>
            <a:endParaRPr lang="en-GB" sz="1800" dirty="0"/>
          </a:p>
          <a:p>
            <a:r>
              <a:rPr lang="en-GB" sz="1800" b="1" dirty="0"/>
              <a:t>Cons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Clunky if your app has deeply nested components that require data from above</a:t>
            </a:r>
          </a:p>
        </p:txBody>
      </p:sp>
    </p:spTree>
    <p:extLst>
      <p:ext uri="{BB962C8B-B14F-4D97-AF65-F5344CB8AC3E}">
        <p14:creationId xmlns:p14="http://schemas.microsoft.com/office/powerpoint/2010/main" val="372140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3E231-C8DB-6A63-CD14-856252AB9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2D4977-B279-52A8-4F56-26AF6691B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000" y="166328"/>
            <a:ext cx="9503100" cy="624114"/>
          </a:xfrm>
        </p:spPr>
        <p:txBody>
          <a:bodyPr/>
          <a:lstStyle/>
          <a:p>
            <a:r>
              <a:rPr lang="en-GB" dirty="0"/>
              <a:t>With Context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E03E316-B837-F5CB-A6EC-4FAF9B5F7B0C}"/>
              </a:ext>
            </a:extLst>
          </p:cNvPr>
          <p:cNvSpPr txBox="1">
            <a:spLocks/>
          </p:cNvSpPr>
          <p:nvPr/>
        </p:nvSpPr>
        <p:spPr>
          <a:xfrm>
            <a:off x="5689600" y="166328"/>
            <a:ext cx="6223000" cy="634534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With Context, we no </a:t>
            </a:r>
            <a:r>
              <a:rPr lang="en-GB" sz="1800" b="1" dirty="0"/>
              <a:t>longer need to pass data through many layers of components</a:t>
            </a:r>
            <a:r>
              <a:rPr lang="en-GB" sz="1800" dirty="0"/>
              <a:t>. Context lets us send values to components far down the tree.</a:t>
            </a:r>
          </a:p>
          <a:p>
            <a:endParaRPr lang="en-GB" sz="1800" dirty="0"/>
          </a:p>
          <a:p>
            <a:r>
              <a:rPr lang="en-GB" sz="1800" dirty="0"/>
              <a:t>A context can hold whatever values or functions you want. </a:t>
            </a:r>
            <a:r>
              <a:rPr lang="en-GB" sz="1800" b="1" dirty="0"/>
              <a:t>Any component within the context has access</a:t>
            </a:r>
            <a:r>
              <a:rPr lang="en-GB" sz="1800" dirty="0"/>
              <a:t> to these values.</a:t>
            </a:r>
          </a:p>
          <a:p>
            <a:endParaRPr lang="en-GB" sz="1800" dirty="0"/>
          </a:p>
          <a:p>
            <a:r>
              <a:rPr lang="en-GB" sz="1800" dirty="0" err="1">
                <a:latin typeface="Lucida Console" panose="020B0609040504020204" pitchFamily="49" charset="0"/>
              </a:rPr>
              <a:t>AddToCartButton</a:t>
            </a:r>
            <a:r>
              <a:rPr lang="en-GB" sz="1800" dirty="0"/>
              <a:t> now has easy access to the update cart functionality because it is inside the cart context.</a:t>
            </a:r>
          </a:p>
          <a:p>
            <a:endParaRPr lang="en-GB" sz="1800" dirty="0"/>
          </a:p>
          <a:p>
            <a:r>
              <a:rPr lang="en-GB" sz="1800" b="1" dirty="0"/>
              <a:t>Pros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Eliminates need for prop drilling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More maintainable</a:t>
            </a:r>
          </a:p>
          <a:p>
            <a:endParaRPr lang="en-GB" sz="1800" dirty="0"/>
          </a:p>
          <a:p>
            <a:r>
              <a:rPr lang="en-GB" sz="1800" b="1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Takes a few more steps to get set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Can cause unwanted re-renders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28053F-2F24-90D3-8B37-CD22BD0460C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9505" y="859992"/>
            <a:ext cx="4650626" cy="558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6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3E231-C8DB-6A63-CD14-856252AB9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2D4977-B279-52A8-4F56-26AF6691B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000" y="166328"/>
            <a:ext cx="9503100" cy="624114"/>
          </a:xfrm>
        </p:spPr>
        <p:txBody>
          <a:bodyPr/>
          <a:lstStyle/>
          <a:p>
            <a:r>
              <a:rPr lang="en-GB" dirty="0"/>
              <a:t>Before and after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644288-6943-3667-718F-07A3709B755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226" y="1272932"/>
            <a:ext cx="4801242" cy="510754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20223-8537-E43D-795A-0E0EF2BE4110}"/>
              </a:ext>
            </a:extLst>
          </p:cNvPr>
          <p:cNvCxnSpPr>
            <a:cxnSpLocks/>
          </p:cNvCxnSpPr>
          <p:nvPr/>
        </p:nvCxnSpPr>
        <p:spPr>
          <a:xfrm>
            <a:off x="12700" y="901700"/>
            <a:ext cx="121793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C66584-C444-1507-57DE-09C4CBB811AD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901700"/>
            <a:ext cx="6350" cy="59563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A3ED087A-AE43-411C-ADAF-1BB2837B869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0313" y="1043348"/>
            <a:ext cx="4609264" cy="553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8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965772"/>
            <a:ext cx="3694112" cy="3102794"/>
          </a:xfrm>
        </p:spPr>
        <p:txBody>
          <a:bodyPr/>
          <a:lstStyle/>
          <a:p>
            <a:r>
              <a:rPr lang="en-GB" dirty="0"/>
              <a:t>React</a:t>
            </a:r>
          </a:p>
          <a:p>
            <a:r>
              <a:rPr lang="en-GB" dirty="0"/>
              <a:t>Context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30937" y="1324985"/>
            <a:ext cx="5718225" cy="1328764"/>
          </a:xfrm>
        </p:spPr>
        <p:txBody>
          <a:bodyPr/>
          <a:lstStyle/>
          <a:p>
            <a:r>
              <a:rPr lang="en-GB" dirty="0"/>
              <a:t>Now that we’ve looked at why Context is useful and what it can do, let’s see this in practice.</a:t>
            </a: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265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965772"/>
            <a:ext cx="3694112" cy="3102794"/>
          </a:xfrm>
        </p:spPr>
        <p:txBody>
          <a:bodyPr/>
          <a:lstStyle/>
          <a:p>
            <a:r>
              <a:rPr lang="en-GB" dirty="0"/>
              <a:t>React</a:t>
            </a:r>
          </a:p>
          <a:p>
            <a:r>
              <a:rPr lang="en-GB" dirty="0"/>
              <a:t>Context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30937" y="301390"/>
            <a:ext cx="5718225" cy="1328764"/>
          </a:xfrm>
        </p:spPr>
        <p:txBody>
          <a:bodyPr/>
          <a:lstStyle/>
          <a:p>
            <a:r>
              <a:rPr lang="en-GB" dirty="0"/>
              <a:t>We need to make sure we have imported </a:t>
            </a:r>
            <a:r>
              <a:rPr lang="en-GB" dirty="0" err="1"/>
              <a:t>createContext</a:t>
            </a:r>
            <a:r>
              <a:rPr lang="en-GB" dirty="0"/>
              <a:t> from react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 create a context that can be passed to the children.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EADAC9-6693-8141-CB61-4316AF89D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159" y="1127491"/>
            <a:ext cx="5703790" cy="6913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5D604A-3B6D-30DB-E885-DFDF9C1DB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159" y="2924973"/>
            <a:ext cx="5397780" cy="20942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A272CB-278C-7C5B-CB24-232ECE620C7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8602" y="5124712"/>
            <a:ext cx="4743929" cy="156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25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965772"/>
            <a:ext cx="3694112" cy="3102794"/>
          </a:xfrm>
        </p:spPr>
        <p:txBody>
          <a:bodyPr/>
          <a:lstStyle/>
          <a:p>
            <a:r>
              <a:rPr lang="en-GB" dirty="0"/>
              <a:t>React</a:t>
            </a:r>
          </a:p>
          <a:p>
            <a:r>
              <a:rPr lang="en-GB" dirty="0"/>
              <a:t>Context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30937" y="301390"/>
            <a:ext cx="5718225" cy="1328764"/>
          </a:xfrm>
        </p:spPr>
        <p:txBody>
          <a:bodyPr/>
          <a:lstStyle/>
          <a:p>
            <a:r>
              <a:rPr lang="en-GB" dirty="0"/>
              <a:t>In the Item Cart, we import the context created and ensure we have imported the </a:t>
            </a:r>
            <a:r>
              <a:rPr lang="en-GB" dirty="0" err="1"/>
              <a:t>useContext</a:t>
            </a:r>
            <a:r>
              <a:rPr lang="en-GB" dirty="0"/>
              <a:t> hook.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When the call to action button is clicked,  the </a:t>
            </a:r>
            <a:r>
              <a:rPr lang="en-GB" dirty="0" err="1"/>
              <a:t>addToCart</a:t>
            </a:r>
            <a:r>
              <a:rPr lang="en-GB" dirty="0"/>
              <a:t> context is accessed and run like a normal function call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363BC5-1E07-FDA8-E9DE-44DB5F371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442" y="1434165"/>
            <a:ext cx="4743689" cy="359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86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965772"/>
            <a:ext cx="3694112" cy="3102794"/>
          </a:xfrm>
        </p:spPr>
        <p:txBody>
          <a:bodyPr/>
          <a:lstStyle/>
          <a:p>
            <a:r>
              <a:rPr lang="en-GB" dirty="0"/>
              <a:t>React</a:t>
            </a:r>
          </a:p>
          <a:p>
            <a:r>
              <a:rPr lang="en-GB" dirty="0"/>
              <a:t>Context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30937" y="301390"/>
            <a:ext cx="5718225" cy="1328764"/>
          </a:xfrm>
        </p:spPr>
        <p:txBody>
          <a:bodyPr/>
          <a:lstStyle/>
          <a:p>
            <a:r>
              <a:rPr lang="en-GB" dirty="0"/>
              <a:t>This updates the </a:t>
            </a:r>
            <a:r>
              <a:rPr lang="en-GB" dirty="0" err="1"/>
              <a:t>Cartlist</a:t>
            </a:r>
            <a:r>
              <a:rPr lang="en-GB" dirty="0"/>
              <a:t> items which re-renders in the DOM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DBDD6-DF89-4134-F89B-ADCD9515E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640" y="1204188"/>
            <a:ext cx="4600781" cy="384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183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d04ef3-bcb7-4ae4-a62d-289c704a8497" xsi:nil="true"/>
    <lcf76f155ced4ddcb4097134ff3c332f xmlns="913fe58e-060a-4373-b11d-b366e3be4652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3D98DD7F7D1B4CA343FFC9BA0D08F2" ma:contentTypeVersion="14" ma:contentTypeDescription="Create a new document." ma:contentTypeScope="" ma:versionID="f5b787ffde9de8eed7b2a76560910c0f">
  <xsd:schema xmlns:xsd="http://www.w3.org/2001/XMLSchema" xmlns:xs="http://www.w3.org/2001/XMLSchema" xmlns:p="http://schemas.microsoft.com/office/2006/metadata/properties" xmlns:ns2="913fe58e-060a-4373-b11d-b366e3be4652" xmlns:ns3="d9d04ef3-bcb7-4ae4-a62d-289c704a8497" targetNamespace="http://schemas.microsoft.com/office/2006/metadata/properties" ma:root="true" ma:fieldsID="53a1b84068abfc2e8b13ed24d677af21" ns2:_="" ns3:_="">
    <xsd:import namespace="913fe58e-060a-4373-b11d-b366e3be4652"/>
    <xsd:import namespace="d9d04ef3-bcb7-4ae4-a62d-289c704a84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3fe58e-060a-4373-b11d-b366e3be46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85f1f1f9-0179-4c93-b971-8e9741e045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d04ef3-bcb7-4ae4-a62d-289c704a849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0418cb5f-0ed4-4140-b688-db7f9630287e}" ma:internalName="TaxCatchAll" ma:showField="CatchAllData" ma:web="d9d04ef3-bcb7-4ae4-a62d-289c704a84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393610-D53F-4A84-8D42-34EBCB008255}">
  <ds:schemaRefs>
    <ds:schemaRef ds:uri="http://purl.org/dc/terms/"/>
    <ds:schemaRef ds:uri="5DDA07D3-2D42-4B74-BBF9-F10531B4947A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  <ds:schemaRef ds:uri="51b58b7f-359e-418a-8fc0-c5d77d026bdc"/>
    <ds:schemaRef ds:uri="04dd4f8b-4e55-4b0f-90ae-c416a13e2e63"/>
    <ds:schemaRef ds:uri="bd9f7b81-fce9-4f5e-8ca2-b74234fba64d"/>
    <ds:schemaRef ds:uri="201905e2-e348-4925-9bf9-859ff66d3731"/>
  </ds:schemaRefs>
</ds:datastoreItem>
</file>

<file path=customXml/itemProps2.xml><?xml version="1.0" encoding="utf-8"?>
<ds:datastoreItem xmlns:ds="http://schemas.openxmlformats.org/officeDocument/2006/customXml" ds:itemID="{25B3E867-B45B-49B9-9F16-ACF80FBBDA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0C7BFC-8125-4B51-B524-3A43FB799AA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10165</TotalTime>
  <Words>597</Words>
  <Application>Microsoft Office PowerPoint</Application>
  <PresentationFormat>Widescreen</PresentationFormat>
  <Paragraphs>150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Arial</vt:lpstr>
      <vt:lpstr>Montserrat</vt:lpstr>
      <vt:lpstr>Montserrat Black</vt:lpstr>
      <vt:lpstr>Lucida Console</vt:lpstr>
      <vt:lpstr>Master</vt:lpstr>
      <vt:lpstr>HANDS-ON WITH REACT</vt:lpstr>
      <vt:lpstr>PowerPoint Presentation</vt:lpstr>
      <vt:lpstr>Without Context</vt:lpstr>
      <vt:lpstr>With Context</vt:lpstr>
      <vt:lpstr>Before and after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Lab 13</vt:lpstr>
      <vt:lpstr>PowerPoint Presentation</vt:lpstr>
      <vt:lpstr>HANDS-ON PROJECT</vt:lpstr>
      <vt:lpstr>That’s a wrap!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Liam Robertson</dc:creator>
  <cp:keywords/>
  <dc:description/>
  <cp:lastModifiedBy>Smith, Andy</cp:lastModifiedBy>
  <cp:revision>150</cp:revision>
  <cp:lastPrinted>2019-07-03T09:46:41Z</cp:lastPrinted>
  <dcterms:created xsi:type="dcterms:W3CDTF">2019-09-05T08:17:12Z</dcterms:created>
  <dcterms:modified xsi:type="dcterms:W3CDTF">2023-03-07T09:26:38Z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0x010100273D98DD7F7D1B4CA343FFC9BA0D08F2</vt:lpwstr>
  </property>
  <property fmtid="{D5CDD505-2E9C-101B-9397-08002B2CF9AE}" pid="3" name="BookType">
    <vt:lpwstr>4</vt:lpwstr>
  </property>
</Properties>
</file>