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 autoAdjust="0"/>
    <p:restoredTop sz="94660"/>
  </p:normalViewPr>
  <p:slideViewPr>
    <p:cSldViewPr>
      <p:cViewPr>
        <p:scale>
          <a:sx n="103" d="100"/>
          <a:sy n="103" d="100"/>
        </p:scale>
        <p:origin x="-84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DAEF7-0DA7-4B36-8855-156B92FF4B5A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CB3FE-0DD3-4152-9C48-5E0F620F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2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5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5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77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34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9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66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6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4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1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5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2DB5-253F-4943-A58C-E7B05A352B69}" type="datetimeFigureOut">
              <a:rPr lang="en-GB" smtClean="0"/>
              <a:t>02/04/2014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595F-AAAE-4D79-A3A9-4D7DC8BE3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3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7620000" cy="736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Sample tools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863" y="2854325"/>
            <a:ext cx="1023937" cy="37941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GB" b="0" smtClean="0">
                <a:latin typeface="Verdana" pitchFamily="34" charset="0"/>
              </a:rPr>
              <a:t>Pickles</a:t>
            </a:r>
          </a:p>
        </p:txBody>
      </p:sp>
      <p:pic>
        <p:nvPicPr>
          <p:cNvPr id="23555" name="Picture 4" descr="cuk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850" y="1925638"/>
            <a:ext cx="900113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 descr="eclip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938" y="758825"/>
            <a:ext cx="944562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 descr="jenkinsLogo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0013" y="5426075"/>
            <a:ext cx="64135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 descr="web-browsers-logo-300x1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598988"/>
            <a:ext cx="1666875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 descr="l12866-java-eps-logo-9909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26125" y="720725"/>
            <a:ext cx="1106488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9" descr="big-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2213" y="2652713"/>
            <a:ext cx="1019175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2063750" y="1841500"/>
            <a:ext cx="132238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1600" b="0">
                <a:solidFill>
                  <a:srgbClr val="5A5A5A"/>
                </a:solidFill>
                <a:latin typeface="Verdana" pitchFamily="34" charset="0"/>
              </a:rPr>
              <a:t>Cucumber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5140325" y="1662113"/>
            <a:ext cx="982663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1600" b="0">
                <a:solidFill>
                  <a:srgbClr val="5A5A5A"/>
                </a:solidFill>
                <a:latin typeface="Verdana" pitchFamily="34" charset="0"/>
              </a:rPr>
              <a:t>Java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3735388" y="4803775"/>
            <a:ext cx="133191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1600" b="0">
                <a:solidFill>
                  <a:srgbClr val="5A5A5A"/>
                </a:solidFill>
                <a:latin typeface="Verdana" pitchFamily="34" charset="0"/>
              </a:rPr>
              <a:t>Jenkins CI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>
            <a:off x="7364413" y="5607050"/>
            <a:ext cx="715962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1600" b="0">
                <a:solidFill>
                  <a:srgbClr val="5A5A5A"/>
                </a:solidFill>
                <a:latin typeface="Verdana" pitchFamily="34" charset="0"/>
              </a:rPr>
              <a:t>SVN</a:t>
            </a:r>
          </a:p>
        </p:txBody>
      </p:sp>
      <p:sp>
        <p:nvSpPr>
          <p:cNvPr id="23565" name="Rectangle 15"/>
          <p:cNvSpPr>
            <a:spLocks noChangeArrowheads="1"/>
          </p:cNvSpPr>
          <p:nvPr/>
        </p:nvSpPr>
        <p:spPr bwMode="auto">
          <a:xfrm>
            <a:off x="7421563" y="2260600"/>
            <a:ext cx="1195387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1600" b="0">
                <a:solidFill>
                  <a:srgbClr val="5A5A5A"/>
                </a:solidFill>
                <a:latin typeface="Verdana" pitchFamily="34" charset="0"/>
              </a:rPr>
              <a:t>Selenium</a:t>
            </a:r>
          </a:p>
        </p:txBody>
      </p:sp>
      <p:pic>
        <p:nvPicPr>
          <p:cNvPr id="23566" name="Picture 16" descr="subversion_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8263" y="4791075"/>
            <a:ext cx="836612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7" name="Picture 19" descr="curved_arr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941818">
            <a:off x="1594643" y="418307"/>
            <a:ext cx="114776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25" descr="1291426283951874779red-plus-med-m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70463" y="976313"/>
            <a:ext cx="3524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0" descr="curved_arr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631285">
            <a:off x="7129463" y="455613"/>
            <a:ext cx="11477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0" name="Picture 31" descr="curved_arr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6486489">
            <a:off x="7412832" y="3531394"/>
            <a:ext cx="11477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1" name="Picture 32" descr="curved_arr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4121609">
            <a:off x="5033168" y="5076032"/>
            <a:ext cx="114776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2" name="Picture 33" descr="curved_arr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-1865598">
            <a:off x="2306638" y="5014913"/>
            <a:ext cx="1147762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3" name="Picture 34" descr="curved_arro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95352">
            <a:off x="247650" y="3317875"/>
            <a:ext cx="1147763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4" name="Rectangle 35"/>
          <p:cNvSpPr>
            <a:spLocks noChangeArrowheads="1"/>
          </p:cNvSpPr>
          <p:nvPr/>
        </p:nvSpPr>
        <p:spPr bwMode="auto">
          <a:xfrm>
            <a:off x="227013" y="1414463"/>
            <a:ext cx="1023937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1600" b="0">
                <a:solidFill>
                  <a:srgbClr val="5A5A5A"/>
                </a:solidFill>
                <a:latin typeface="Verdana" pitchFamily="34" charset="0"/>
              </a:rPr>
              <a:t>Gherkin</a:t>
            </a:r>
          </a:p>
        </p:txBody>
      </p:sp>
      <p:pic>
        <p:nvPicPr>
          <p:cNvPr id="23575" name="Picture 36" descr="Basic-Scrum-Team-Connected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84488" y="2344738"/>
            <a:ext cx="2865437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6" name="Rectangle 37"/>
          <p:cNvSpPr>
            <a:spLocks noChangeArrowheads="1"/>
          </p:cNvSpPr>
          <p:nvPr/>
        </p:nvSpPr>
        <p:spPr bwMode="auto">
          <a:xfrm>
            <a:off x="5899150" y="3128963"/>
            <a:ext cx="1023938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2000">
                <a:solidFill>
                  <a:srgbClr val="5A5A5A"/>
                </a:solidFill>
                <a:latin typeface="Verdana" pitchFamily="34" charset="0"/>
              </a:rPr>
              <a:t>BDD</a:t>
            </a:r>
          </a:p>
        </p:txBody>
      </p:sp>
      <p:sp>
        <p:nvSpPr>
          <p:cNvPr id="23577" name="Rectangle 38"/>
          <p:cNvSpPr>
            <a:spLocks noChangeArrowheads="1"/>
          </p:cNvSpPr>
          <p:nvPr/>
        </p:nvSpPr>
        <p:spPr bwMode="auto">
          <a:xfrm>
            <a:off x="1943100" y="3108325"/>
            <a:ext cx="1023938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66700" indent="-266700" eaLnBrk="0" hangingPunct="0">
              <a:spcBef>
                <a:spcPct val="75000"/>
              </a:spcBef>
              <a:spcAft>
                <a:spcPct val="20000"/>
              </a:spcAft>
              <a:buClr>
                <a:srgbClr val="DA162E"/>
              </a:buClr>
              <a:buSzPct val="75000"/>
              <a:buFont typeface="Wingdings" pitchFamily="2" charset="2"/>
              <a:buNone/>
            </a:pPr>
            <a:r>
              <a:rPr lang="en-GB" sz="2000">
                <a:solidFill>
                  <a:srgbClr val="5A5A5A"/>
                </a:solidFill>
                <a:latin typeface="Verdana" pitchFamily="34" charset="0"/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32121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85771"/>
            <a:ext cx="9144000" cy="6675062"/>
            <a:chOff x="0" y="85771"/>
            <a:chExt cx="9144000" cy="6675062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-13080" y="2162504"/>
              <a:ext cx="555625" cy="2352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People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301750" y="1022567"/>
              <a:ext cx="1080120" cy="235219"/>
            </a:xfrm>
            <a:prstGeom prst="rect">
              <a:avLst/>
            </a:prstGeom>
            <a:noFill/>
          </p:spPr>
          <p:txBody>
            <a:bodyPr wrap="square" lIns="91407" tIns="45705" rIns="91407" bIns="45705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Tasks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63121" y="6059118"/>
              <a:ext cx="979689" cy="230802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Example Tools 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16690" y="2987132"/>
              <a:ext cx="496085" cy="2352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When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42850" y="4019344"/>
              <a:ext cx="615165" cy="235219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Benefits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11560" y="1864949"/>
              <a:ext cx="2444482" cy="62860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 smtClean="0">
                  <a:solidFill>
                    <a:srgbClr val="000000"/>
                  </a:solidFill>
                  <a:ea typeface="ヒラギノ角ゴ Pro W3" pitchFamily="1" charset="-128"/>
                </a:rPr>
                <a:t>Test Engineer/BA</a:t>
              </a: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11560" y="1250155"/>
              <a:ext cx="2449952" cy="56186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  <a:t>Use plain English (structured);</a:t>
              </a:r>
            </a:p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  <a:t>Write for Component level; Page level; Journey level – will vary from project to project/application to application</a:t>
              </a: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611560" y="5532335"/>
              <a:ext cx="2448272" cy="1202711"/>
            </a:xfrm>
            <a:prstGeom prst="roundRect">
              <a:avLst/>
            </a:prstGeom>
            <a:solidFill>
              <a:srgbClr val="F5B855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5986" tIns="35986" rIns="35986" bIns="35986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  <a:t>Gherkin</a:t>
              </a:r>
              <a:r>
                <a:rPr lang="en-GB" sz="900" b="1" dirty="0">
                  <a:solidFill>
                    <a:srgbClr val="000000"/>
                  </a:solidFill>
                  <a:ea typeface="ヒラギノ角ゴ Pro W3" pitchFamily="1" charset="-128"/>
                </a:rPr>
                <a:t> </a:t>
              </a: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(a business readable DSL; few rules, keyword driven</a:t>
              </a:r>
              <a:r>
                <a:rPr lang="en-GB" sz="900" b="1" dirty="0">
                  <a:solidFill>
                    <a:srgbClr val="000000"/>
                  </a:solidFill>
                  <a:ea typeface="ヒラギノ角ゴ Pro W3" pitchFamily="1" charset="-128"/>
                </a:rPr>
                <a:t>)</a:t>
              </a: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1619672" y="3491312"/>
              <a:ext cx="1440160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Can set up test on the CI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Easier to maintain tests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Easier for business to understand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Difficult to introduce defects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006225" y="1864949"/>
              <a:ext cx="1213849" cy="62860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 smtClean="0">
                  <a:solidFill>
                    <a:srgbClr val="000000"/>
                  </a:solidFill>
                  <a:ea typeface="ヒラギノ角ゴ Pro W3" pitchFamily="1" charset="-128"/>
                </a:rPr>
                <a:t>Test Specialist/ </a:t>
              </a:r>
              <a:r>
                <a:rPr lang="en-GB" sz="900" b="1" dirty="0" err="1">
                  <a:solidFill>
                    <a:srgbClr val="000000"/>
                  </a:solidFill>
                  <a:ea typeface="ヒラギノ角ゴ Pro W3" pitchFamily="1" charset="-128"/>
                </a:rPr>
                <a:t>D</a:t>
              </a:r>
              <a:r>
                <a:rPr lang="en-GB" sz="900" b="1" dirty="0" err="1" smtClean="0">
                  <a:solidFill>
                    <a:srgbClr val="000000"/>
                  </a:solidFill>
                  <a:ea typeface="ヒラギノ角ゴ Pro W3" pitchFamily="1" charset="-128"/>
                </a:rPr>
                <a:t>ev</a:t>
              </a:r>
              <a:endParaRPr lang="en-GB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(once done, check with </a:t>
              </a:r>
              <a:r>
                <a:rPr lang="en-GB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Test Engineer/BA </a:t>
              </a: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as required)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4006225" y="1250155"/>
              <a:ext cx="1182989" cy="56186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  <a:t>Interprets &amp; runs the feature files; </a:t>
              </a: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4006225" y="5532335"/>
              <a:ext cx="1182989" cy="1202711"/>
            </a:xfrm>
            <a:prstGeom prst="roundRect">
              <a:avLst/>
            </a:prstGeom>
            <a:solidFill>
              <a:srgbClr val="F5B855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  <a:t>Cucumber </a:t>
              </a: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(for Java) - parses &amp; executes Gherkin commands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006225" y="3491312"/>
              <a:ext cx="1213849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95216" indent="-95216"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No manual tests to maintain – straight to automation</a:t>
              </a:r>
            </a:p>
            <a:p>
              <a:pPr marL="95216" indent="-95216"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Improved collaboration between dev &amp; test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6298512" y="1864949"/>
              <a:ext cx="1225816" cy="62860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/>
                  </a:solidFill>
                  <a:ea typeface="ヒラギノ角ゴ Pro W3" pitchFamily="1" charset="-128"/>
                </a:rPr>
                <a:t>CI Server</a:t>
              </a: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6300192" y="1250155"/>
              <a:ext cx="1225816" cy="56186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  <a:t>Drives the actions from the automated test tool</a:t>
              </a: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298512" y="3491312"/>
              <a:ext cx="1225816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95216" indent="-95216"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Faster feedback loop</a:t>
              </a:r>
            </a:p>
            <a:p>
              <a:pPr marL="95216" indent="-95216"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Faster fix time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Find Challenging /Obscure Defects Early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Vast safety net </a:t>
              </a:r>
              <a:endParaRPr lang="en-GB" sz="900" dirty="0">
                <a:solidFill>
                  <a:srgbClr val="000000"/>
                </a:solidFill>
                <a:ea typeface="ヒラギノ角ゴ Pro W3" pitchFamily="1" charset="-128"/>
              </a:endParaRPr>
            </a:p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596336" y="1864949"/>
              <a:ext cx="1440160" cy="62860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 smtClean="0">
                  <a:solidFill>
                    <a:srgbClr val="000000"/>
                  </a:solidFill>
                  <a:ea typeface="ヒラギノ角ゴ Pro W3" pitchFamily="1" charset="-128"/>
                </a:rPr>
                <a:t>Test Engineer</a:t>
              </a: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7598016" y="1250155"/>
              <a:ext cx="1440160" cy="56186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  <a:t>Watch passed tests on CI with a smile; </a:t>
              </a:r>
              <a:b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</a:br>
              <a:r>
                <a:rPr lang="en-GB" sz="900" dirty="0">
                  <a:solidFill>
                    <a:srgbClr val="FFFFFF"/>
                  </a:solidFill>
                  <a:ea typeface="ヒラギノ角ゴ Pro W3" pitchFamily="1" charset="-128"/>
                </a:rPr>
                <a:t>check for failed tests</a:t>
              </a: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7596336" y="5532335"/>
              <a:ext cx="1440160" cy="1202711"/>
            </a:xfrm>
            <a:prstGeom prst="roundRect">
              <a:avLst/>
            </a:prstGeom>
            <a:solidFill>
              <a:srgbClr val="F5B855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  <a:t>CI plug-ins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To present results</a:t>
              </a:r>
              <a:b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</a:br>
              <a: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  <a:t/>
              </a:r>
              <a:b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</a:br>
              <a: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  <a:t>Pickles </a:t>
              </a:r>
              <a:b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</a:br>
              <a:r>
                <a:rPr lang="en-GB" sz="900" u="sng" dirty="0">
                  <a:solidFill>
                    <a:srgbClr val="000000"/>
                  </a:solidFill>
                  <a:ea typeface="ヒラギノ角ゴ Pro W3" pitchFamily="1" charset="-128"/>
                </a:rPr>
                <a:t>(</a:t>
              </a: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Parses the results of the successful tests)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u="sng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7596336" y="3491312"/>
              <a:ext cx="1440160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Increased Tester Focus</a:t>
              </a:r>
            </a:p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112618" y="532405"/>
              <a:ext cx="774504" cy="369302"/>
            </a:xfrm>
            <a:prstGeom prst="rect">
              <a:avLst/>
            </a:prstGeom>
            <a:noFill/>
          </p:spPr>
          <p:txBody>
            <a:bodyPr wrap="none" lIns="91407" tIns="45705" rIns="91407" bIns="45705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Process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(BDD/TDD)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1619672" y="496798"/>
              <a:ext cx="1440160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Finalise tests (parameterised step templates)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006225" y="496798"/>
              <a:ext cx="1213849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Automate tests</a:t>
              </a:r>
            </a:p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ea typeface="ヒラギノ角ゴ Pro W3" pitchFamily="1" charset="-128"/>
              </a:endParaRP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6298512" y="496798"/>
              <a:ext cx="1225816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Run tests</a:t>
              </a:r>
              <a:endPara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ea typeface="ヒラギノ角ゴ Pro W3" pitchFamily="1" charset="-128"/>
              </a:endParaRP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7596336" y="496798"/>
              <a:ext cx="1440160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Examine test results</a:t>
              </a:r>
              <a:endPara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ea typeface="ヒラギノ角ゴ Pro W3" pitchFamily="1" charset="-128"/>
              </a:endParaRP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5274664" y="496798"/>
              <a:ext cx="936104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Continue to Build Code</a:t>
              </a:r>
              <a:endPara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ea typeface="ヒラギノ角ゴ Pro W3" pitchFamily="1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5292080" y="1864949"/>
              <a:ext cx="936104" cy="62860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/>
                  </a:solidFill>
                  <a:ea typeface="ヒラギノ角ゴ Pro W3" pitchFamily="1" charset="-128"/>
                </a:rPr>
                <a:t>Dev</a:t>
              </a: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cxnSp>
          <p:nvCxnSpPr>
            <p:cNvPr id="66" name="Elbow Connector 65"/>
            <p:cNvCxnSpPr>
              <a:stCxn id="54" idx="3"/>
              <a:endCxn id="55" idx="0"/>
            </p:cNvCxnSpPr>
            <p:nvPr/>
          </p:nvCxnSpPr>
          <p:spPr bwMode="auto">
            <a:xfrm flipH="1" flipV="1">
              <a:off x="5742716" y="496798"/>
              <a:ext cx="3293780" cy="308831"/>
            </a:xfrm>
            <a:prstGeom prst="bentConnector4">
              <a:avLst>
                <a:gd name="adj1" fmla="val -1538"/>
                <a:gd name="adj2" fmla="val 1528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Rounded Rectangle 67"/>
            <p:cNvSpPr/>
            <p:nvPr/>
          </p:nvSpPr>
          <p:spPr bwMode="auto">
            <a:xfrm>
              <a:off x="5292080" y="1250155"/>
              <a:ext cx="937784" cy="56186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cxnSp>
          <p:nvCxnSpPr>
            <p:cNvPr id="70" name="Elbow Connector 69"/>
            <p:cNvCxnSpPr>
              <a:stCxn id="54" idx="3"/>
              <a:endCxn id="51" idx="0"/>
            </p:cNvCxnSpPr>
            <p:nvPr/>
          </p:nvCxnSpPr>
          <p:spPr bwMode="auto">
            <a:xfrm flipH="1" flipV="1">
              <a:off x="2339752" y="496798"/>
              <a:ext cx="6696744" cy="308831"/>
            </a:xfrm>
            <a:prstGeom prst="bentConnector4">
              <a:avLst>
                <a:gd name="adj1" fmla="val -756"/>
                <a:gd name="adj2" fmla="val 15287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Right Arrow 80"/>
            <p:cNvSpPr/>
            <p:nvPr/>
          </p:nvSpPr>
          <p:spPr bwMode="auto">
            <a:xfrm>
              <a:off x="5148064" y="645628"/>
              <a:ext cx="216024" cy="21602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84" name="Right Arrow 83"/>
            <p:cNvSpPr/>
            <p:nvPr/>
          </p:nvSpPr>
          <p:spPr bwMode="auto">
            <a:xfrm>
              <a:off x="6156176" y="645628"/>
              <a:ext cx="216024" cy="21602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85" name="Right Arrow 84"/>
            <p:cNvSpPr/>
            <p:nvPr/>
          </p:nvSpPr>
          <p:spPr bwMode="auto">
            <a:xfrm>
              <a:off x="7452320" y="645628"/>
              <a:ext cx="216024" cy="21602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5293517" y="5532335"/>
              <a:ext cx="934669" cy="1202711"/>
            </a:xfrm>
            <a:prstGeom prst="roundRect">
              <a:avLst/>
            </a:prstGeom>
            <a:solidFill>
              <a:srgbClr val="F5B855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5292080" y="3491312"/>
              <a:ext cx="936104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95216" indent="-95216" defTabSz="91407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In Dev Testing (before check-in)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64" name="Rounded Rectangle 63"/>
            <p:cNvSpPr/>
            <p:nvPr/>
          </p:nvSpPr>
          <p:spPr bwMode="auto">
            <a:xfrm>
              <a:off x="611560" y="496798"/>
              <a:ext cx="936104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Draft tests </a:t>
              </a:r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539553" y="3517152"/>
              <a:ext cx="1008112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Good agile practice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Well documented framework </a:t>
              </a:r>
            </a:p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GB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3114424" y="481695"/>
              <a:ext cx="771514" cy="6176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ヒラギノ角ゴ Pro W3" pitchFamily="1" charset="-128"/>
                </a:rPr>
                <a:t>Start to Build Code</a:t>
              </a:r>
              <a:endParaRPr lang="en-US" sz="900" b="1" dirty="0">
                <a:solidFill>
                  <a:srgbClr val="000000">
                    <a:lumMod val="95000"/>
                    <a:lumOff val="5000"/>
                  </a:srgbClr>
                </a:solidFill>
                <a:ea typeface="ヒラギノ角ゴ Pro W3" pitchFamily="1" charset="-128"/>
              </a:endParaRP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3131840" y="1849844"/>
              <a:ext cx="771514" cy="628603"/>
            </a:xfrm>
            <a:prstGeom prst="roundRect">
              <a:avLst/>
            </a:prstGeom>
            <a:solidFill>
              <a:schemeClr val="bg2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dirty="0">
                  <a:solidFill>
                    <a:srgbClr val="000000"/>
                  </a:solidFill>
                  <a:ea typeface="ヒラギノ角ゴ Pro W3" pitchFamily="1" charset="-128"/>
                </a:rPr>
                <a:t>Dev</a:t>
              </a:r>
              <a:endParaRPr lang="en-US" sz="900" b="1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3133521" y="1235052"/>
              <a:ext cx="768943" cy="56186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rgbClr val="DA162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77" name="Rounded Rectangle 76"/>
            <p:cNvSpPr/>
            <p:nvPr/>
          </p:nvSpPr>
          <p:spPr bwMode="auto">
            <a:xfrm>
              <a:off x="3131840" y="5517232"/>
              <a:ext cx="771514" cy="1202711"/>
            </a:xfrm>
            <a:prstGeom prst="roundRect">
              <a:avLst/>
            </a:prstGeom>
            <a:solidFill>
              <a:srgbClr val="F5B855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79" name="Rounded Rectangle 78"/>
            <p:cNvSpPr/>
            <p:nvPr/>
          </p:nvSpPr>
          <p:spPr bwMode="auto">
            <a:xfrm>
              <a:off x="3131840" y="3476209"/>
              <a:ext cx="771514" cy="972435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95216" indent="-95216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en-GB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82" name="Right Arrow 81"/>
            <p:cNvSpPr/>
            <p:nvPr/>
          </p:nvSpPr>
          <p:spPr bwMode="auto">
            <a:xfrm>
              <a:off x="3851920" y="645628"/>
              <a:ext cx="216024" cy="21602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83" name="Right Arrow 82"/>
            <p:cNvSpPr/>
            <p:nvPr/>
          </p:nvSpPr>
          <p:spPr bwMode="auto">
            <a:xfrm>
              <a:off x="1475656" y="645628"/>
              <a:ext cx="216024" cy="21602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80" name="Right Arrow 79"/>
            <p:cNvSpPr/>
            <p:nvPr/>
          </p:nvSpPr>
          <p:spPr bwMode="auto">
            <a:xfrm>
              <a:off x="2987824" y="645628"/>
              <a:ext cx="216024" cy="216024"/>
            </a:xfrm>
            <a:prstGeom prst="right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7" tIns="45705" rIns="91407" bIns="45705" numCol="1" rtlCol="0" anchor="t" anchorCtr="0" compatLnSpc="1">
              <a:prstTxWarp prst="textNoShape">
                <a:avLst/>
              </a:prstTxWarp>
            </a:bodyPr>
            <a:lstStyle/>
            <a:p>
              <a:pPr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619672" y="2555745"/>
              <a:ext cx="1440160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During the 3 Amigos meeting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4006225" y="2555745"/>
              <a:ext cx="1213849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Starts after 3 Amigos meeting, tests written and code stable enough to execute on; but can’t finish until all code built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6298512" y="2565493"/>
              <a:ext cx="1225816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When code committed to CI server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7596336" y="2565493"/>
              <a:ext cx="1440160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When automated tests completed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5292080" y="2565493"/>
              <a:ext cx="936104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After tests automated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71" name="Rounded Rectangle 70"/>
            <p:cNvSpPr/>
            <p:nvPr/>
          </p:nvSpPr>
          <p:spPr bwMode="auto">
            <a:xfrm>
              <a:off x="611560" y="2560270"/>
              <a:ext cx="936104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Before the 3 Amigos meeting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78" name="Rounded Rectangle 77"/>
            <p:cNvSpPr/>
            <p:nvPr/>
          </p:nvSpPr>
          <p:spPr bwMode="auto">
            <a:xfrm>
              <a:off x="3131840" y="2550390"/>
              <a:ext cx="771514" cy="884132"/>
            </a:xfrm>
            <a:prstGeom prst="roundRect">
              <a:avLst/>
            </a:prstGeom>
            <a:solidFill>
              <a:srgbClr val="CC99FF"/>
            </a:solidFill>
            <a:ln w="9525" cap="flat" cmpd="sng" algn="ctr">
              <a:solidFill>
                <a:srgbClr val="CC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After 3 Amigos meeting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6298512" y="5557404"/>
              <a:ext cx="1225816" cy="1203429"/>
            </a:xfrm>
            <a:prstGeom prst="roundRect">
              <a:avLst/>
            </a:prstGeom>
            <a:solidFill>
              <a:srgbClr val="F5B855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900" b="1" u="sng" dirty="0">
                  <a:solidFill>
                    <a:srgbClr val="000000"/>
                  </a:solidFill>
                  <a:ea typeface="ヒラギノ角ゴ Pro W3" pitchFamily="1" charset="-128"/>
                </a:rPr>
                <a:t>Selenium Webdriver </a:t>
              </a: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(for Java) creates robust, browser-based automation,&amp; can scale /distribute scripts across many environments</a:t>
              </a:r>
            </a:p>
            <a:p>
              <a:pPr algn="ctr" defTabSz="9140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777737" y="702983"/>
              <a:ext cx="360040" cy="308606"/>
            </a:xfrm>
            <a:prstGeom prst="ellipse">
              <a:avLst/>
            </a:prstGeom>
            <a:solidFill>
              <a:srgbClr val="CC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290" tIns="32645" rIns="65290" bIns="32645" numCol="1" rtlCol="0" anchor="t" anchorCtr="0" compatLnSpc="1">
              <a:prstTxWarp prst="textNoShape">
                <a:avLst/>
              </a:prstTxWarp>
            </a:bodyPr>
            <a:lstStyle/>
            <a:p>
              <a:pPr defTabSz="65290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>
                  <a:solidFill>
                    <a:srgbClr val="FFFFFF"/>
                  </a:solidFill>
                  <a:ea typeface="ヒラギノ角ゴ Pro W3" pitchFamily="1" charset="-128"/>
                </a:rPr>
                <a:t>2</a:t>
              </a:r>
              <a:endParaRPr lang="en-US" b="1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714429" y="6262175"/>
              <a:ext cx="360040" cy="308606"/>
            </a:xfrm>
            <a:prstGeom prst="ellipse">
              <a:avLst/>
            </a:prstGeom>
            <a:solidFill>
              <a:srgbClr val="CC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290" tIns="32645" rIns="65290" bIns="32645" numCol="1" rtlCol="0" anchor="t" anchorCtr="0" compatLnSpc="1">
              <a:prstTxWarp prst="textNoShape">
                <a:avLst/>
              </a:prstTxWarp>
            </a:bodyPr>
            <a:lstStyle/>
            <a:p>
              <a:pPr defTabSz="65290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solidFill>
                    <a:srgbClr val="FFFFFF"/>
                  </a:solidFill>
                  <a:ea typeface="ヒラギノ角ゴ Pro W3" pitchFamily="1" charset="-128"/>
                </a:rPr>
                <a:t>4</a:t>
              </a:r>
              <a:endParaRPr lang="en-US" b="1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62994" y="754417"/>
              <a:ext cx="360040" cy="308606"/>
            </a:xfrm>
            <a:prstGeom prst="ellipse">
              <a:avLst/>
            </a:prstGeom>
            <a:solidFill>
              <a:srgbClr val="CC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290" tIns="32645" rIns="65290" bIns="32645" numCol="1" rtlCol="0" anchor="t" anchorCtr="0" compatLnSpc="1">
              <a:prstTxWarp prst="textNoShape">
                <a:avLst/>
              </a:prstTxWarp>
            </a:bodyPr>
            <a:lstStyle/>
            <a:p>
              <a:pPr defTabSz="65290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>
                  <a:solidFill>
                    <a:srgbClr val="FFFFFF"/>
                  </a:solidFill>
                  <a:ea typeface="ヒラギノ角ゴ Pro W3" pitchFamily="1" charset="-128"/>
                </a:rPr>
                <a:t>1</a:t>
              </a:r>
              <a:endParaRPr lang="en-US" b="1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8481006" y="2997990"/>
              <a:ext cx="360040" cy="308606"/>
            </a:xfrm>
            <a:prstGeom prst="ellipse">
              <a:avLst/>
            </a:prstGeom>
            <a:solidFill>
              <a:srgbClr val="CC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290" tIns="32645" rIns="65290" bIns="32645" numCol="1" rtlCol="0" anchor="t" anchorCtr="0" compatLnSpc="1">
              <a:prstTxWarp prst="textNoShape">
                <a:avLst/>
              </a:prstTxWarp>
            </a:bodyPr>
            <a:lstStyle/>
            <a:p>
              <a:pPr defTabSz="65290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 smtClean="0">
                  <a:solidFill>
                    <a:srgbClr val="FFFFFF"/>
                  </a:solidFill>
                  <a:ea typeface="ヒラギノ角ゴ Pro W3" pitchFamily="1" charset="-128"/>
                </a:rPr>
                <a:t>3</a:t>
              </a:r>
              <a:endParaRPr lang="en-US" b="1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302954" y="85771"/>
              <a:ext cx="360040" cy="308606"/>
            </a:xfrm>
            <a:prstGeom prst="ellipse">
              <a:avLst/>
            </a:prstGeom>
            <a:solidFill>
              <a:srgbClr val="CC00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290" tIns="32645" rIns="65290" bIns="32645" numCol="1" rtlCol="0" anchor="t" anchorCtr="0" compatLnSpc="1">
              <a:prstTxWarp prst="textNoShape">
                <a:avLst/>
              </a:prstTxWarp>
            </a:bodyPr>
            <a:lstStyle/>
            <a:p>
              <a:pPr defTabSz="652907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>
                  <a:solidFill>
                    <a:srgbClr val="FFFFFF"/>
                  </a:solidFill>
                  <a:ea typeface="ヒラギノ角ゴ Pro W3" pitchFamily="1" charset="-128"/>
                </a:rPr>
                <a:t>0</a:t>
              </a:r>
              <a:endParaRPr lang="en-US" b="1" dirty="0">
                <a:solidFill>
                  <a:srgbClr val="FFFFFF"/>
                </a:solidFill>
                <a:ea typeface="ヒラギノ角ゴ Pro W3" pitchFamily="1" charset="-12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0" y="4581128"/>
              <a:ext cx="9144000" cy="923321"/>
            </a:xfrm>
            <a:prstGeom prst="rect">
              <a:avLst/>
            </a:prstGeom>
            <a:noFill/>
          </p:spPr>
          <p:txBody>
            <a:bodyPr wrap="square" lIns="65290" tIns="32645" rIns="65290" bIns="32645" numCol="2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0 – At start of project build the skeleton automation framework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1 - 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Depending on the project - either BA prepares the </a:t>
              </a:r>
              <a:r>
                <a:rPr lang="en-US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base 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stories or </a:t>
              </a:r>
              <a:r>
                <a:rPr lang="en-US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test engineer 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prepares the drafts based on stories; but good agile practice is to collaborate &amp; talk to each other often (not as a separate task)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2 - 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99% of time it's more practical to build code first, automate tests later - with an overlap; automate tests sometimes could start when build of code starts, sometimes later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900" dirty="0">
                  <a:solidFill>
                    <a:srgbClr val="000000"/>
                  </a:solidFill>
                  <a:ea typeface="ヒラギノ角ゴ Pro W3" pitchFamily="1" charset="-128"/>
                </a:rPr>
                <a:t>3 - </a:t>
              </a:r>
              <a:r>
                <a:rPr lang="en-GB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 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After 3 amigos, you can tag the tests with appropriate annotation, and have them executed on the CI in a separate job (for example "Work In progress), so from a progress perspective it is clear how </a:t>
              </a:r>
              <a:r>
                <a:rPr lang="en-US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much 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work is still to be completed in-sprint</a:t>
              </a:r>
              <a:r>
                <a:rPr lang="en-US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4 -  Cucumber/</a:t>
              </a:r>
              <a:r>
                <a:rPr lang="en-US" sz="900" dirty="0" err="1" smtClean="0">
                  <a:solidFill>
                    <a:srgbClr val="000000"/>
                  </a:solidFill>
                  <a:ea typeface="ヒラギノ角ゴ Pro W3" pitchFamily="1" charset="-128"/>
                </a:rPr>
                <a:t>Java,Twist</a:t>
              </a:r>
              <a:r>
                <a:rPr lang="en-US" sz="900" dirty="0">
                  <a:solidFill>
                    <a:srgbClr val="000000"/>
                  </a:solidFill>
                  <a:ea typeface="ヒラギノ角ゴ Pro W3" pitchFamily="1" charset="-128"/>
                </a:rPr>
                <a:t>, Cucumber/Ruby, Capybara, C# etc</a:t>
              </a:r>
              <a:r>
                <a:rPr lang="en-US" sz="900" dirty="0" smtClean="0">
                  <a:solidFill>
                    <a:srgbClr val="000000"/>
                  </a:solidFill>
                  <a:ea typeface="ヒラギノ角ゴ Pro W3" pitchFamily="1" charset="-128"/>
                </a:rPr>
                <a:t>. are all options here, depending on technologies, skills, budgets, </a:t>
              </a:r>
              <a:r>
                <a:rPr lang="en-US" sz="900" dirty="0" err="1" smtClean="0">
                  <a:solidFill>
                    <a:srgbClr val="000000"/>
                  </a:solidFill>
                  <a:ea typeface="ヒラギノ角ゴ Pro W3" pitchFamily="1" charset="-128"/>
                </a:rPr>
                <a:t>etc</a:t>
              </a: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5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600" y="1052736"/>
            <a:ext cx="6984776" cy="4824536"/>
            <a:chOff x="971600" y="1052736"/>
            <a:chExt cx="6984776" cy="4824536"/>
          </a:xfrm>
        </p:grpSpPr>
        <p:pic>
          <p:nvPicPr>
            <p:cNvPr id="35" name="Picture 6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DCD6D2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995936" y="2348880"/>
              <a:ext cx="3052763" cy="350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ounded Rectangle 35"/>
            <p:cNvSpPr/>
            <p:nvPr/>
          </p:nvSpPr>
          <p:spPr bwMode="auto">
            <a:xfrm>
              <a:off x="971600" y="1052736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Project Requirements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339752" y="1052736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Data Requirements Identification</a:t>
              </a: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971600" y="1988840"/>
              <a:ext cx="1080120" cy="576064"/>
            </a:xfrm>
            <a:prstGeom prst="roundRect">
              <a:avLst/>
            </a:prstGeom>
            <a:solidFill>
              <a:srgbClr val="5A5A5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GB" sz="1050" dirty="0" smtClean="0">
                  <a:solidFill>
                    <a:srgbClr val="FFFFFF"/>
                  </a:solidFill>
                  <a:latin typeface="Arial" pitchFamily="34" charset="0"/>
                </a:rPr>
                <a:t>Test Environment Design</a:t>
              </a:r>
              <a:endParaRPr lang="en-US" sz="1050" b="1" dirty="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275856" y="1988840"/>
              <a:ext cx="1080120" cy="576064"/>
            </a:xfrm>
            <a:prstGeom prst="roundRect">
              <a:avLst/>
            </a:prstGeom>
            <a:solidFill>
              <a:srgbClr val="5A5A5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GB" sz="1050" dirty="0" smtClean="0">
                  <a:solidFill>
                    <a:srgbClr val="FFFFFF"/>
                  </a:solidFill>
                  <a:latin typeface="Arial" pitchFamily="34" charset="0"/>
                </a:rPr>
                <a:t>Test Environment Request</a:t>
              </a:r>
              <a:endParaRPr lang="en-US" sz="1050" b="1" dirty="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5868144" y="1556792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Data Transfer Request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156176" y="3068960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Extraction / Creation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6156176" y="4869160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Prove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3851920" y="4869160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Support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851920" y="2996952"/>
              <a:ext cx="1080120" cy="576064"/>
            </a:xfrm>
            <a:prstGeom prst="roundRect">
              <a:avLst/>
            </a:prstGeom>
            <a:solidFill>
              <a:srgbClr val="E2001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</a:rPr>
                <a:t>Deletion / Refresh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6876256" y="3933056"/>
              <a:ext cx="1080120" cy="576064"/>
            </a:xfrm>
            <a:prstGeom prst="roundRect">
              <a:avLst/>
            </a:prstGeom>
            <a:solidFill>
              <a:srgbClr val="F6BE5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Commission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5004048" y="5301208"/>
              <a:ext cx="1080120" cy="576064"/>
            </a:xfrm>
            <a:prstGeom prst="roundRect">
              <a:avLst/>
            </a:prstGeom>
            <a:solidFill>
              <a:srgbClr val="F6BE5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Acceptance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3131840" y="3933056"/>
              <a:ext cx="1080120" cy="576064"/>
            </a:xfrm>
            <a:prstGeom prst="roundRect">
              <a:avLst/>
            </a:prstGeom>
            <a:solidFill>
              <a:srgbClr val="F6BE5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Decommission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36" idx="3"/>
              <a:endCxn id="37" idx="1"/>
            </p:cNvCxnSpPr>
            <p:nvPr/>
          </p:nvCxnSpPr>
          <p:spPr bwMode="auto">
            <a:xfrm>
              <a:off x="2051720" y="1340768"/>
              <a:ext cx="288032" cy="0"/>
            </a:xfrm>
            <a:prstGeom prst="straightConnector1">
              <a:avLst/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>
              <a:stCxn id="42" idx="1"/>
              <a:endCxn id="43" idx="3"/>
            </p:cNvCxnSpPr>
            <p:nvPr/>
          </p:nvCxnSpPr>
          <p:spPr bwMode="auto">
            <a:xfrm flipH="1">
              <a:off x="4932040" y="5157192"/>
              <a:ext cx="1224136" cy="0"/>
            </a:xfrm>
            <a:prstGeom prst="straightConnector1">
              <a:avLst/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hape 1239"/>
            <p:cNvCxnSpPr>
              <a:stCxn id="37" idx="3"/>
              <a:endCxn id="40" idx="0"/>
            </p:cNvCxnSpPr>
            <p:nvPr/>
          </p:nvCxnSpPr>
          <p:spPr bwMode="auto">
            <a:xfrm>
              <a:off x="3419872" y="1340768"/>
              <a:ext cx="2988332" cy="216024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hape 1212"/>
            <p:cNvCxnSpPr>
              <a:stCxn id="40" idx="2"/>
              <a:endCxn id="41" idx="0"/>
            </p:cNvCxnSpPr>
            <p:nvPr/>
          </p:nvCxnSpPr>
          <p:spPr bwMode="auto">
            <a:xfrm rot="16200000" flipH="1">
              <a:off x="6084168" y="2456892"/>
              <a:ext cx="936104" cy="288032"/>
            </a:xfrm>
            <a:prstGeom prst="bentConnector3">
              <a:avLst>
                <a:gd name="adj1" fmla="val 50000"/>
              </a:avLst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Shape 1212"/>
            <p:cNvCxnSpPr>
              <a:stCxn id="43" idx="1"/>
              <a:endCxn id="47" idx="1"/>
            </p:cNvCxnSpPr>
            <p:nvPr/>
          </p:nvCxnSpPr>
          <p:spPr bwMode="auto">
            <a:xfrm rot="10800000">
              <a:off x="3131840" y="4221088"/>
              <a:ext cx="720080" cy="936104"/>
            </a:xfrm>
            <a:prstGeom prst="bentConnector3">
              <a:avLst>
                <a:gd name="adj1" fmla="val 134392"/>
              </a:avLst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41" idx="2"/>
              <a:endCxn id="42" idx="0"/>
            </p:cNvCxnSpPr>
            <p:nvPr/>
          </p:nvCxnSpPr>
          <p:spPr bwMode="auto">
            <a:xfrm>
              <a:off x="6696236" y="3645024"/>
              <a:ext cx="0" cy="1224136"/>
            </a:xfrm>
            <a:prstGeom prst="straightConnector1">
              <a:avLst/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Shape 1212"/>
            <p:cNvCxnSpPr>
              <a:stCxn id="43" idx="1"/>
              <a:endCxn id="37" idx="2"/>
            </p:cNvCxnSpPr>
            <p:nvPr/>
          </p:nvCxnSpPr>
          <p:spPr bwMode="auto">
            <a:xfrm rot="10800000">
              <a:off x="2879812" y="1628800"/>
              <a:ext cx="972108" cy="3528392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/>
            <p:cNvCxnSpPr>
              <a:stCxn id="43" idx="0"/>
            </p:cNvCxnSpPr>
            <p:nvPr/>
          </p:nvCxnSpPr>
          <p:spPr bwMode="auto">
            <a:xfrm flipH="1" flipV="1">
              <a:off x="4374980" y="3578545"/>
              <a:ext cx="17000" cy="1290615"/>
            </a:xfrm>
            <a:prstGeom prst="straightConnector1">
              <a:avLst/>
            </a:prstGeom>
            <a:solidFill>
              <a:srgbClr val="E51519"/>
            </a:solidFill>
            <a:ln w="38100" cap="flat" cmpd="sng" algn="ctr">
              <a:solidFill>
                <a:srgbClr val="E2001A">
                  <a:lumMod val="5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hape 1212"/>
            <p:cNvCxnSpPr>
              <a:stCxn id="47" idx="0"/>
              <a:endCxn id="63" idx="1"/>
            </p:cNvCxnSpPr>
            <p:nvPr/>
          </p:nvCxnSpPr>
          <p:spPr bwMode="auto">
            <a:xfrm rot="5400000" flipH="1" flipV="1">
              <a:off x="3761910" y="2690918"/>
              <a:ext cx="1152128" cy="1332148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hape 1212"/>
            <p:cNvCxnSpPr>
              <a:stCxn id="45" idx="2"/>
              <a:endCxn id="46" idx="3"/>
            </p:cNvCxnSpPr>
            <p:nvPr/>
          </p:nvCxnSpPr>
          <p:spPr bwMode="auto">
            <a:xfrm rot="5400000">
              <a:off x="6210182" y="4383106"/>
              <a:ext cx="1080120" cy="1332148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hape 1212"/>
            <p:cNvCxnSpPr>
              <a:stCxn id="46" idx="1"/>
              <a:endCxn id="47" idx="2"/>
            </p:cNvCxnSpPr>
            <p:nvPr/>
          </p:nvCxnSpPr>
          <p:spPr bwMode="auto">
            <a:xfrm rot="10800000">
              <a:off x="3671900" y="4509120"/>
              <a:ext cx="1332148" cy="1080120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hape 1212"/>
            <p:cNvCxnSpPr>
              <a:stCxn id="39" idx="3"/>
            </p:cNvCxnSpPr>
            <p:nvPr/>
          </p:nvCxnSpPr>
          <p:spPr bwMode="auto">
            <a:xfrm>
              <a:off x="4355976" y="2276872"/>
              <a:ext cx="1188132" cy="216024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Straight Arrow Connector 59"/>
            <p:cNvCxnSpPr>
              <a:stCxn id="38" idx="3"/>
              <a:endCxn id="39" idx="1"/>
            </p:cNvCxnSpPr>
            <p:nvPr/>
          </p:nvCxnSpPr>
          <p:spPr bwMode="auto">
            <a:xfrm>
              <a:off x="2051720" y="2276872"/>
              <a:ext cx="1224136" cy="0"/>
            </a:xfrm>
            <a:prstGeom prst="straightConnector1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stCxn id="36" idx="2"/>
              <a:endCxn id="38" idx="0"/>
            </p:cNvCxnSpPr>
            <p:nvPr/>
          </p:nvCxnSpPr>
          <p:spPr bwMode="auto">
            <a:xfrm>
              <a:off x="1511660" y="1628800"/>
              <a:ext cx="0" cy="360040"/>
            </a:xfrm>
            <a:prstGeom prst="straightConnector1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hape 1212"/>
            <p:cNvCxnSpPr>
              <a:stCxn id="63" idx="3"/>
              <a:endCxn id="45" idx="0"/>
            </p:cNvCxnSpPr>
            <p:nvPr/>
          </p:nvCxnSpPr>
          <p:spPr bwMode="auto">
            <a:xfrm>
              <a:off x="6084168" y="2780928"/>
              <a:ext cx="1332148" cy="1152128"/>
            </a:xfrm>
            <a:prstGeom prst="bentConnector2">
              <a:avLst/>
            </a:prstGeom>
            <a:solidFill>
              <a:srgbClr val="E51519"/>
            </a:solidFill>
            <a:ln w="38100" cap="flat" cmpd="sng" algn="ctr">
              <a:solidFill>
                <a:srgbClr val="F6BE5F">
                  <a:lumMod val="7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3" name="Rounded Rectangle 62"/>
            <p:cNvSpPr/>
            <p:nvPr/>
          </p:nvSpPr>
          <p:spPr bwMode="auto">
            <a:xfrm>
              <a:off x="5004048" y="2492896"/>
              <a:ext cx="1080120" cy="576064"/>
            </a:xfrm>
            <a:prstGeom prst="roundRect">
              <a:avLst/>
            </a:prstGeom>
            <a:solidFill>
              <a:srgbClr val="F6BE5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Test Environment Provision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32" name="Rectangle 47"/>
          <p:cNvSpPr txBox="1">
            <a:spLocks noChangeArrowheads="1"/>
          </p:cNvSpPr>
          <p:nvPr/>
        </p:nvSpPr>
        <p:spPr>
          <a:xfrm>
            <a:off x="914400" y="100112"/>
            <a:ext cx="7620000" cy="736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Data Provision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83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mygov docs\Defect Management Process - Custo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66" y="0"/>
            <a:ext cx="7720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485</Words>
  <Application>Microsoft Office PowerPoint</Application>
  <PresentationFormat>On-screen Show (4:3)</PresentationFormat>
  <Paragraphs>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Sample tools</vt:lpstr>
      <vt:lpstr>PowerPoint Presentation</vt:lpstr>
      <vt:lpstr>PowerPoint Presentation</vt:lpstr>
      <vt:lpstr>PowerPoint Presentation</vt:lpstr>
    </vt:vector>
  </TitlesOfParts>
  <Company>Sopra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jmcdougall</dc:creator>
  <cp:lastModifiedBy>z607796</cp:lastModifiedBy>
  <cp:revision>16</cp:revision>
  <dcterms:created xsi:type="dcterms:W3CDTF">2014-03-27T12:59:08Z</dcterms:created>
  <dcterms:modified xsi:type="dcterms:W3CDTF">2014-04-02T15:36:08Z</dcterms:modified>
</cp:coreProperties>
</file>