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62" r:id="rId4"/>
    <p:sldId id="257" r:id="rId5"/>
    <p:sldId id="258" r:id="rId6"/>
    <p:sldId id="363" r:id="rId7"/>
    <p:sldId id="365" r:id="rId8"/>
    <p:sldId id="3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6" y="8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B34F-7656-433C-A572-E3160EFFC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87BB9-E499-46B0-9384-C8B4D3F2F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BBB29-873C-475F-8E4F-4ACBE491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A3BC-1957-41BC-8E6F-61F394DF8DE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DF3E1-61BF-4FAC-B209-7ABA430D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49AF5-07FC-4D2E-9A7F-F0A02A00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DA36-D803-4440-9FB8-625B4129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7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FB3F-B783-41DB-AD2D-6C1E8F6E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80F4B-E1BD-4076-AFD6-61D51EAA3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5E469-3F23-4BE9-ACE5-B464C9C1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A3BC-1957-41BC-8E6F-61F394DF8DE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9715-D9C5-4D76-A5A5-076356FD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7E20B-B37B-4347-B630-4B72E175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DA36-D803-4440-9FB8-625B4129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6C645-8C49-42EF-B692-65D184C14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C5B7B-1985-4F55-B547-6D8BD25AB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4A496-E230-47D2-BCEC-82E9AB3E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A3BC-1957-41BC-8E6F-61F394DF8DE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73F9C-AAD2-4FF4-92F0-7D5760D9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31588-9951-4BBE-8052-3280C064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DA36-D803-4440-9FB8-625B4129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DEDA-5353-429E-8E12-3CC097F8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15CB-89E8-469B-91BC-3CCA980ED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1476D-7239-49D7-84FA-3C5EA6EC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A3BC-1957-41BC-8E6F-61F394DF8DE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1602C-1368-4CCA-B47D-1683C885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58EE1-1242-419C-9761-89C8C271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DA36-D803-4440-9FB8-625B4129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0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A7AB-A7B3-4984-BC35-E140A223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ABB23-2F7E-4F05-8ACF-B675FDA9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083A-9EEF-43B0-ACB4-1E5ADE0F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A3BC-1957-41BC-8E6F-61F394DF8DE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4A77D-011F-4F03-92BA-B5F10027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C802-4E23-4E9D-BC22-47C43112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DA36-D803-4440-9FB8-625B4129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9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7D54-4527-461D-847B-825BF7A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BBBF-5EFE-41EA-8366-B1269F6F8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645C6-A192-434E-A45C-560A1B1BA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F4B50-21FA-4615-A2F7-DF094AFD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A3BC-1957-41BC-8E6F-61F394DF8DE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C44C3-9229-410C-84B6-5DDF4F58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00523-6720-469D-8C81-0F4741A6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DA36-D803-4440-9FB8-625B4129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C7AE-3887-4B38-92E9-1DFA52A4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DDD5D-BAF3-49D7-B146-1CDD2BDEC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128AC-3F9A-4915-8F6F-B4A04A2EF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E8F08-60A8-424C-98E8-8A2365B2A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F0DBB-606F-45C1-9EAF-44E5B8D09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EAF0B-4766-46EF-BAD6-6B3DCAAA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A3BC-1957-41BC-8E6F-61F394DF8DE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3BE92-85D9-4A80-9332-EF269D0F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AE10E-A791-46C3-9DCD-EBE60E39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DA36-D803-4440-9FB8-625B4129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BE38-4F86-4F47-8807-F16CDC7F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A8027-4973-44EC-B50D-CB2B8C8F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A3BC-1957-41BC-8E6F-61F394DF8DE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C44EC-C5F3-4AC6-B790-6FC6EE5E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15243-ACCE-4F4A-889D-B5EBA583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DA36-D803-4440-9FB8-625B4129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7C2A8-0807-4B0E-8E59-78C5E747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A3BC-1957-41BC-8E6F-61F394DF8DE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31AD9-1383-48C7-B626-FD5C3844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307CE-D4BA-40BA-ADFB-33BCB4A9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DA36-D803-4440-9FB8-625B4129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5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38F3-C6AE-4EA7-8398-6EDCE90E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C90B-6814-4DFF-AF4E-6798E308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BC284-8703-4205-9DFB-D93966EAB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0BF3E-E459-45A4-B694-B84F5FB6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A3BC-1957-41BC-8E6F-61F394DF8DE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04F7B-3E02-4F03-B025-A43DAA08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3E86A-3C51-4E51-B33E-720FC796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DA36-D803-4440-9FB8-625B4129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2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1649-9FC2-4455-85BC-68E98D95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B95BE-7D51-4B57-A9D4-1D54FA3F0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05293-3AF7-42C4-89C7-D354A500C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29486-1458-4402-A39A-EBA5B4C8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A3BC-1957-41BC-8E6F-61F394DF8DE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F5E6D-4599-41C8-BBC2-4FA882D3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583CE-A8F8-462D-97DF-818FA0EF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DA36-D803-4440-9FB8-625B4129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4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BBB9D-0425-43E5-8C91-1AF8903C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75F8D-40BD-47D5-B095-5FD404D1E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BA46E-83CF-4E2D-A36A-82DC3F92C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FA3BC-1957-41BC-8E6F-61F394DF8DE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DB883-A961-4A20-9312-78CA140B7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762F-425F-4989-9CA5-7D73B21FA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DA36-D803-4440-9FB8-625B4129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1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9D64-B1B5-4BEC-8F03-2768AF824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SDOH Challenge Scoring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D52AB-96B4-430F-AE51-EDF754744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2, 2021</a:t>
            </a:r>
          </a:p>
        </p:txBody>
      </p:sp>
    </p:spTree>
    <p:extLst>
      <p:ext uri="{BB962C8B-B14F-4D97-AF65-F5344CB8AC3E}">
        <p14:creationId xmlns:p14="http://schemas.microsoft.com/office/powerpoint/2010/main" val="165586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66FF-34A2-4D3D-B2C7-0D57F205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8E27-E897-49D9-A532-6271AE88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Gold standard annotations</a:t>
            </a:r>
          </a:p>
          <a:p>
            <a:pPr lvl="1"/>
            <a:r>
              <a:rPr lang="en-US" dirty="0"/>
              <a:t>Provided to participants in BRAT format (*.</a:t>
            </a:r>
            <a:r>
              <a:rPr lang="en-US" dirty="0" err="1"/>
              <a:t>ann</a:t>
            </a:r>
            <a:r>
              <a:rPr lang="en-US" dirty="0"/>
              <a:t> &amp; *.txt files)</a:t>
            </a:r>
          </a:p>
          <a:p>
            <a:r>
              <a:rPr lang="en-US" dirty="0"/>
              <a:t>Predictions</a:t>
            </a:r>
          </a:p>
          <a:p>
            <a:pPr lvl="1"/>
            <a:r>
              <a:rPr lang="en-US" dirty="0"/>
              <a:t>Submitted by participants in BRAT format</a:t>
            </a:r>
          </a:p>
        </p:txBody>
      </p:sp>
    </p:spTree>
    <p:extLst>
      <p:ext uri="{BB962C8B-B14F-4D97-AF65-F5344CB8AC3E}">
        <p14:creationId xmlns:p14="http://schemas.microsoft.com/office/powerpoint/2010/main" val="204326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B1B6-BD15-4AD8-A8B8-AC703609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Event-based Annotation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AC9A2-0B5F-4FA5-93CC-ED847EC23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90689"/>
            <a:ext cx="10744201" cy="4193666"/>
          </a:xfrm>
        </p:spPr>
        <p:txBody>
          <a:bodyPr>
            <a:noAutofit/>
          </a:bodyPr>
          <a:lstStyle/>
          <a:p>
            <a:r>
              <a:rPr lang="en-US" sz="2000" dirty="0"/>
              <a:t>Characterize determinants across multiple dimensions</a:t>
            </a:r>
          </a:p>
          <a:p>
            <a:pPr lvl="1"/>
            <a:r>
              <a:rPr lang="en-US" sz="2000" dirty="0"/>
              <a:t>e.g. status, extent, and temporality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67D89E-6AB8-4D7A-BD2D-C3DFBD67C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 r="1743" b="26420"/>
          <a:stretch/>
        </p:blipFill>
        <p:spPr>
          <a:xfrm>
            <a:off x="4595354" y="2683060"/>
            <a:ext cx="7048625" cy="203342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F2BA96B-4370-4705-9B1D-A9289E590EB4}"/>
              </a:ext>
            </a:extLst>
          </p:cNvPr>
          <p:cNvGrpSpPr/>
          <p:nvPr/>
        </p:nvGrpSpPr>
        <p:grpSpPr>
          <a:xfrm>
            <a:off x="386573" y="3585361"/>
            <a:ext cx="5603972" cy="1103920"/>
            <a:chOff x="386573" y="3585361"/>
            <a:chExt cx="5603972" cy="110392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D5A074-5F36-4116-B2D9-3102EF0F632E}"/>
                </a:ext>
              </a:extLst>
            </p:cNvPr>
            <p:cNvSpPr/>
            <p:nvPr/>
          </p:nvSpPr>
          <p:spPr>
            <a:xfrm>
              <a:off x="4618945" y="4140641"/>
              <a:ext cx="1371600" cy="548640"/>
            </a:xfrm>
            <a:prstGeom prst="roundRect">
              <a:avLst/>
            </a:prstGeom>
            <a:noFill/>
            <a:ln w="50800">
              <a:solidFill>
                <a:srgbClr val="C0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392A51A-BDBC-49BC-8617-E56257C26393}"/>
                </a:ext>
              </a:extLst>
            </p:cNvPr>
            <p:cNvCxnSpPr>
              <a:cxnSpLocks/>
              <a:stCxn id="10" idx="1"/>
              <a:endCxn id="13" idx="3"/>
            </p:cNvCxnSpPr>
            <p:nvPr/>
          </p:nvCxnSpPr>
          <p:spPr>
            <a:xfrm flipH="1" flipV="1">
              <a:off x="4122374" y="4088281"/>
              <a:ext cx="496571" cy="326680"/>
            </a:xfrm>
            <a:prstGeom prst="line">
              <a:avLst/>
            </a:prstGeom>
            <a:ln w="50800">
              <a:solidFill>
                <a:srgbClr val="C0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1EE32B-6D0D-4DE5-A331-6E13A753BBA4}"/>
                </a:ext>
              </a:extLst>
            </p:cNvPr>
            <p:cNvSpPr/>
            <p:nvPr/>
          </p:nvSpPr>
          <p:spPr>
            <a:xfrm>
              <a:off x="386573" y="3585361"/>
              <a:ext cx="3735801" cy="1005840"/>
            </a:xfrm>
            <a:prstGeom prst="roundRect">
              <a:avLst/>
            </a:prstGeom>
            <a:noFill/>
            <a:ln w="50800">
              <a:solidFill>
                <a:srgbClr val="C0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Trigger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Anchors and disambiguate events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Double (event type, span)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B350A48-053C-402D-BFC7-7DF2D5A31624}"/>
              </a:ext>
            </a:extLst>
          </p:cNvPr>
          <p:cNvGrpSpPr/>
          <p:nvPr/>
        </p:nvGrpSpPr>
        <p:grpSpPr>
          <a:xfrm>
            <a:off x="1581768" y="4140641"/>
            <a:ext cx="6597031" cy="1929052"/>
            <a:chOff x="1581768" y="4140641"/>
            <a:chExt cx="6597031" cy="192905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A76C0F3-75A7-4B00-B7E6-384B807E8ECF}"/>
                </a:ext>
              </a:extLst>
            </p:cNvPr>
            <p:cNvSpPr/>
            <p:nvPr/>
          </p:nvSpPr>
          <p:spPr>
            <a:xfrm>
              <a:off x="6731000" y="4140641"/>
              <a:ext cx="1447799" cy="548640"/>
            </a:xfrm>
            <a:prstGeom prst="roundRect">
              <a:avLst/>
            </a:prstGeom>
            <a:noFill/>
            <a:ln w="50800">
              <a:solidFill>
                <a:srgbClr val="C0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3F61CC9-DFD2-4C02-B27F-C4215FA767DE}"/>
                </a:ext>
              </a:extLst>
            </p:cNvPr>
            <p:cNvSpPr/>
            <p:nvPr/>
          </p:nvSpPr>
          <p:spPr>
            <a:xfrm>
              <a:off x="1581768" y="5063853"/>
              <a:ext cx="5000424" cy="1005840"/>
            </a:xfrm>
            <a:prstGeom prst="roundRect">
              <a:avLst/>
            </a:prstGeom>
            <a:noFill/>
            <a:ln w="50800">
              <a:solidFill>
                <a:srgbClr val="C0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Span-with-value arguments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Triple (argument type, span, subtype)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Subtype normalizes span to fixed set of classes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AA16D1-404E-40E3-9B1E-38928E1A0B4D}"/>
                </a:ext>
              </a:extLst>
            </p:cNvPr>
            <p:cNvCxnSpPr>
              <a:cxnSpLocks/>
              <a:stCxn id="15" idx="2"/>
              <a:endCxn id="17" idx="3"/>
            </p:cNvCxnSpPr>
            <p:nvPr/>
          </p:nvCxnSpPr>
          <p:spPr>
            <a:xfrm flipH="1">
              <a:off x="6582192" y="4689281"/>
              <a:ext cx="872708" cy="877492"/>
            </a:xfrm>
            <a:prstGeom prst="line">
              <a:avLst/>
            </a:prstGeom>
            <a:ln w="50800">
              <a:solidFill>
                <a:srgbClr val="C0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3AA93F-2BFB-480E-A7ED-35024A37609D}"/>
              </a:ext>
            </a:extLst>
          </p:cNvPr>
          <p:cNvGrpSpPr/>
          <p:nvPr/>
        </p:nvGrpSpPr>
        <p:grpSpPr>
          <a:xfrm>
            <a:off x="8178799" y="4140641"/>
            <a:ext cx="3398027" cy="1929052"/>
            <a:chOff x="8178799" y="4140641"/>
            <a:chExt cx="3398027" cy="192905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905C4F5-B3B7-428C-BB6A-678295CA2838}"/>
                </a:ext>
              </a:extLst>
            </p:cNvPr>
            <p:cNvSpPr/>
            <p:nvPr/>
          </p:nvSpPr>
          <p:spPr>
            <a:xfrm>
              <a:off x="8200926" y="4140641"/>
              <a:ext cx="1278351" cy="548640"/>
            </a:xfrm>
            <a:prstGeom prst="roundRect">
              <a:avLst/>
            </a:prstGeom>
            <a:noFill/>
            <a:ln w="50800">
              <a:solidFill>
                <a:srgbClr val="C0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8D327CD-FB7F-423A-AB97-793E1C5FBD5C}"/>
                </a:ext>
              </a:extLst>
            </p:cNvPr>
            <p:cNvSpPr/>
            <p:nvPr/>
          </p:nvSpPr>
          <p:spPr>
            <a:xfrm>
              <a:off x="8178799" y="5063853"/>
              <a:ext cx="3398027" cy="1005840"/>
            </a:xfrm>
            <a:prstGeom prst="roundRect">
              <a:avLst/>
            </a:prstGeom>
            <a:noFill/>
            <a:ln w="50800">
              <a:solidFill>
                <a:srgbClr val="C0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Span-only arguments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Double (argument type, span)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Span not easily normalized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DA972B7-D8EB-47A8-959A-BB1601D6D944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>
              <a:off x="8840102" y="4689281"/>
              <a:ext cx="1037711" cy="374572"/>
            </a:xfrm>
            <a:prstGeom prst="line">
              <a:avLst/>
            </a:prstGeom>
            <a:ln w="50800">
              <a:solidFill>
                <a:srgbClr val="C0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CCE6C3-A6E3-40AA-8BA6-86E73587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32B6-648C-4E8F-AD62-7C80601468B4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9A7B0A-5794-4C57-8E92-BD44D3A3E7CA}"/>
              </a:ext>
            </a:extLst>
          </p:cNvPr>
          <p:cNvGrpSpPr/>
          <p:nvPr/>
        </p:nvGrpSpPr>
        <p:grpSpPr>
          <a:xfrm>
            <a:off x="6632396" y="1268784"/>
            <a:ext cx="4845503" cy="2834739"/>
            <a:chOff x="6954613" y="5063853"/>
            <a:chExt cx="4845503" cy="283473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53002E9-C6AF-47AB-8348-6FD4D64EB5BA}"/>
                </a:ext>
              </a:extLst>
            </p:cNvPr>
            <p:cNvSpPr/>
            <p:nvPr/>
          </p:nvSpPr>
          <p:spPr>
            <a:xfrm>
              <a:off x="6954613" y="7571912"/>
              <a:ext cx="1623330" cy="326680"/>
            </a:xfrm>
            <a:prstGeom prst="roundRect">
              <a:avLst/>
            </a:prstGeom>
            <a:noFill/>
            <a:ln w="50800">
              <a:solidFill>
                <a:srgbClr val="0070C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6923DE5-D3A7-4FCC-B2F9-64E736DEAC2E}"/>
                </a:ext>
              </a:extLst>
            </p:cNvPr>
            <p:cNvSpPr/>
            <p:nvPr/>
          </p:nvSpPr>
          <p:spPr>
            <a:xfrm>
              <a:off x="7354390" y="5063853"/>
              <a:ext cx="4445726" cy="1005840"/>
            </a:xfrm>
            <a:prstGeom prst="roundRect">
              <a:avLst/>
            </a:prstGeom>
            <a:noFill/>
            <a:ln w="50800">
              <a:solidFill>
                <a:srgbClr val="0070C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Argument roles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Essentially binary connectors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Role name does </a:t>
              </a:r>
              <a:r>
                <a:rPr lang="en-US" i="1" dirty="0">
                  <a:solidFill>
                    <a:schemeClr val="tx1"/>
                  </a:solidFill>
                </a:rPr>
                <a:t>not add any information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F50BF2-B710-43E6-9EB5-2B6E9306821D}"/>
                </a:ext>
              </a:extLst>
            </p:cNvPr>
            <p:cNvCxnSpPr>
              <a:cxnSpLocks/>
              <a:stCxn id="21" idx="0"/>
              <a:endCxn id="24" idx="2"/>
            </p:cNvCxnSpPr>
            <p:nvPr/>
          </p:nvCxnSpPr>
          <p:spPr>
            <a:xfrm flipV="1">
              <a:off x="7766278" y="6069693"/>
              <a:ext cx="1810975" cy="1502219"/>
            </a:xfrm>
            <a:prstGeom prst="line">
              <a:avLst/>
            </a:prstGeom>
            <a:ln w="50800">
              <a:solidFill>
                <a:srgbClr val="0070C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23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884C-F853-4319-8C4A-A34D09EC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task as slot filling task</a:t>
            </a:r>
          </a:p>
        </p:txBody>
      </p:sp>
      <p:pic>
        <p:nvPicPr>
          <p:cNvPr id="7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BFE94C05-8BAC-4667-80D5-2FE0DE3BA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9137"/>
            <a:ext cx="10515600" cy="421769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23472F-B3F9-465E-800D-6930D710E998}"/>
              </a:ext>
            </a:extLst>
          </p:cNvPr>
          <p:cNvSpPr txBox="1"/>
          <p:nvPr/>
        </p:nvSpPr>
        <p:spPr>
          <a:xfrm>
            <a:off x="711975" y="6081507"/>
            <a:ext cx="945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Phrases in slot for example have associated characters indices</a:t>
            </a:r>
          </a:p>
        </p:txBody>
      </p:sp>
    </p:spTree>
    <p:extLst>
      <p:ext uri="{BB962C8B-B14F-4D97-AF65-F5344CB8AC3E}">
        <p14:creationId xmlns:p14="http://schemas.microsoft.com/office/powerpoint/2010/main" val="168875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466C-2752-4E56-B578-1F31AF35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6AFE9-633D-4A2B-90CC-3CC3D7277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Focused on events performance, not individual entity extraction</a:t>
            </a:r>
          </a:p>
          <a:p>
            <a:r>
              <a:rPr lang="en-US" dirty="0"/>
              <a:t>Each events can be deconstructed into a set of trigger-argument pairs</a:t>
            </a:r>
          </a:p>
          <a:p>
            <a:pPr lvl="1"/>
            <a:r>
              <a:rPr lang="en-US" dirty="0"/>
              <a:t>All argument roles (links) are essentially binary connectors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4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1167-EEC9-413B-BDB0-145EF56A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Triggers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88253-148D-4216-B417-C318A334CD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6272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Representation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event type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span as character indices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44, 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55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Equivalence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dirty="0"/>
              </a:p>
              <a:p>
                <a:r>
                  <a:rPr lang="en-US" dirty="0"/>
                  <a:t>Span equivalence</a:t>
                </a:r>
              </a:p>
              <a:p>
                <a:pPr lvl="1"/>
                <a:r>
                  <a:rPr lang="en-US" dirty="0"/>
                  <a:t>Overlap: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overlaps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Alignment: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aligned based on the distance between span centers (avg. of character indices).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aligns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88253-148D-4216-B417-C318A334C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6272"/>
                <a:ext cx="10515600" cy="4351338"/>
              </a:xfrm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F9097A58-D921-4CD4-964B-F0D7C4EF80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81" r="10057"/>
          <a:stretch/>
        </p:blipFill>
        <p:spPr>
          <a:xfrm>
            <a:off x="809698" y="5340041"/>
            <a:ext cx="10574932" cy="112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4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1167-EEC9-413B-BDB0-145EF56A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Span-with-value arguments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88253-148D-4216-B417-C318A334CD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5331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Representation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argument type,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span as character indices,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subtype label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𝑆𝑡𝑎𝑡𝑢𝑠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37,43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Equivalence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 err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NOTE: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not considered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88253-148D-4216-B417-C318A334C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5331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F9097A58-D921-4CD4-964B-F0D7C4EF80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81" r="10057"/>
          <a:stretch/>
        </p:blipFill>
        <p:spPr>
          <a:xfrm>
            <a:off x="809698" y="5151579"/>
            <a:ext cx="10574932" cy="112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5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1167-EEC9-413B-BDB0-145EF56A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Span-only arguments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88253-148D-4216-B417-C318A334CD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5331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Representation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argument type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span as character indices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𝑇𝑦𝑝𝑒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44,51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Equivalence</a:t>
                </a:r>
              </a:p>
              <a:p>
                <a:pPr lvl="1"/>
                <a:r>
                  <a:rPr lang="en-US" dirty="0"/>
                  <a:t>Span-match: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 err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b="0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b="0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b="0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Partial match:  Token-level comparison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 err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b="0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b="0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88253-148D-4216-B417-C318A334C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5331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F9097A58-D921-4CD4-964B-F0D7C4EF80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81" r="10057"/>
          <a:stretch/>
        </p:blipFill>
        <p:spPr>
          <a:xfrm>
            <a:off x="809698" y="5151579"/>
            <a:ext cx="10574932" cy="112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8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314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SDOH Challenge Scoring</vt:lpstr>
      <vt:lpstr>Data</vt:lpstr>
      <vt:lpstr>Event-based Annotation</vt:lpstr>
      <vt:lpstr>Extraction task as slot filling task</vt:lpstr>
      <vt:lpstr>Evaluation</vt:lpstr>
      <vt:lpstr>Triggers</vt:lpstr>
      <vt:lpstr>Span-with-value arguments</vt:lpstr>
      <vt:lpstr>Span-only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SDOH Challenge Scoring</dc:title>
  <dc:creator>Kevin Lybarger</dc:creator>
  <cp:lastModifiedBy>Kevin Lybarger</cp:lastModifiedBy>
  <cp:revision>11</cp:revision>
  <dcterms:created xsi:type="dcterms:W3CDTF">2021-11-30T16:20:59Z</dcterms:created>
  <dcterms:modified xsi:type="dcterms:W3CDTF">2021-12-01T17:20:58Z</dcterms:modified>
</cp:coreProperties>
</file>