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Kaiti TC" charset="-120"/>
                <a:ea typeface="Kaiti TC" charset="-120"/>
                <a:cs typeface="Kaiti TC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058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94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5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7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33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1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9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DEA5DA-8E01-7448-AE53-5C1CC0E094C3}" type="datetimeFigureOut">
              <a:rPr kumimoji="1" lang="zh-TW" altLang="en-US" smtClean="0"/>
              <a:t>2017/10/4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4EB6B5-F209-DE40-85A8-52A4567FFB8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7200" dirty="0" smtClean="0"/>
              <a:t>高等電腦視覺</a:t>
            </a:r>
            <a:r>
              <a:rPr kumimoji="1" lang="en-US" altLang="zh-TW" sz="7200" dirty="0" smtClean="0"/>
              <a:t/>
            </a:r>
            <a:br>
              <a:rPr kumimoji="1" lang="en-US" altLang="zh-TW" sz="7200" dirty="0" smtClean="0"/>
            </a:br>
            <a:r>
              <a:rPr kumimoji="1" lang="zh-TW" altLang="en-US" sz="7200" dirty="0" smtClean="0"/>
              <a:t/>
            </a:r>
            <a:br>
              <a:rPr kumimoji="1" lang="zh-TW" altLang="en-US" sz="7200" dirty="0" smtClean="0"/>
            </a:br>
            <a:r>
              <a:rPr kumimoji="1" lang="en-US" altLang="zh-TW" sz="7200" dirty="0"/>
              <a:t> </a:t>
            </a:r>
            <a:r>
              <a:rPr kumimoji="1" lang="en-US" altLang="zh-TW" sz="7200" dirty="0">
                <a:latin typeface="Times New Roman" charset="0"/>
                <a:ea typeface="Times New Roman" charset="0"/>
                <a:cs typeface="Times New Roman" charset="0"/>
              </a:rPr>
              <a:t>HW2 </a:t>
            </a:r>
            <a:r>
              <a:rPr kumimoji="1" lang="en-US" altLang="zh-TW" sz="7200" dirty="0" smtClean="0">
                <a:latin typeface="Times New Roman" charset="0"/>
                <a:ea typeface="Times New Roman" charset="0"/>
                <a:cs typeface="Times New Roman" charset="0"/>
              </a:rPr>
              <a:t>Open CV</a:t>
            </a:r>
            <a:r>
              <a:rPr kumimoji="1" lang="zh-TW" altLang="en-US" sz="7200" dirty="0"/>
              <a:t>函式介紹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26767" y="4525347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史詩妤</a:t>
            </a:r>
            <a:endParaRPr kumimoji="1" lang="zh-TW" altLang="en-US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4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9248" y="727661"/>
            <a:ext cx="10058400" cy="101890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Canny</a:t>
            </a:r>
            <a:endParaRPr kumimoji="1"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7669"/>
              </p:ext>
            </p:extLst>
          </p:nvPr>
        </p:nvGraphicFramePr>
        <p:xfrm>
          <a:off x="145760" y="2146714"/>
          <a:ext cx="5962059" cy="366625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7787"/>
                <a:gridCol w="2617136"/>
                <a:gridCol w="2617136"/>
              </a:tblGrid>
              <a:tr h="345656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指令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Canny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0255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函式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Canny(Mat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src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Mat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double threshold1, double threshold2,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apertureSize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=3,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L2gradient=false)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656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功能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找邊緣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656">
                <a:tc rowSpan="5"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src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輸入圖，單通道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8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位元圖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6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輸出圖，尺寸、型態和輸入圖相同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6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threshold1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第一個閾值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threshold2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第二個閾值</a:t>
                      </a:r>
                    </a:p>
                  </a:txBody>
                  <a:tcPr/>
                </a:tc>
              </a:tr>
              <a:tr h="3456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apertureSize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TW" altLang="it-IT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it-IT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Sobel</a:t>
                      </a:r>
                      <a:r>
                        <a:rPr lang="zh-TW" altLang="it-IT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算子的核心大小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691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de-DE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L2gradient </a:t>
                      </a:r>
                      <a:r>
                        <a:rPr lang="zh-TW" altLang="de-DE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de-DE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梯度大小的算法，預設為</a:t>
                      </a:r>
                      <a:r>
                        <a:rPr lang="de-DE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  <a:endParaRPr lang="zh-TW" altLang="de-DE" sz="1800" b="0" kern="1200" dirty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5840" r="1079" b="2145"/>
          <a:stretch/>
        </p:blipFill>
        <p:spPr>
          <a:xfrm>
            <a:off x="9412357" y="2810013"/>
            <a:ext cx="2522330" cy="25298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23" y="2810013"/>
            <a:ext cx="2522330" cy="252233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52521" y="244068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Kaiti TC" charset="-120"/>
                <a:ea typeface="Kaiti TC" charset="-120"/>
                <a:cs typeface="Kaiti TC" charset="-120"/>
              </a:rPr>
              <a:t>原圖</a:t>
            </a:r>
            <a:endParaRPr kumimoji="1" lang="zh-TW" altLang="en-US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265955" y="2440681"/>
            <a:ext cx="94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Kaiti TC" charset="-120"/>
                <a:ea typeface="Kaiti TC" charset="-120"/>
                <a:cs typeface="Kaiti TC" charset="-120"/>
              </a:rPr>
              <a:t>結果圖</a:t>
            </a:r>
            <a:endParaRPr kumimoji="1" lang="zh-TW" altLang="en-US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9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7985" y="1388745"/>
            <a:ext cx="10416072" cy="49244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&lt;opencv2/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opencv.hpp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&lt;algorithm&gt; 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&gt; </a:t>
            </a:r>
          </a:p>
          <a:p>
            <a:endParaRPr lang="en-US" altLang="zh-TW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using namespace cv;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using namespace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std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endParaRPr lang="en-US" altLang="zh-TW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main(){</a:t>
            </a:r>
          </a:p>
          <a:p>
            <a:endParaRPr lang="en-US" altLang="zh-TW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TW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Mat test1 =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imread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("test1.bmp", CV_LOAD_IMAGE_COLOR);</a:t>
            </a:r>
          </a:p>
          <a:p>
            <a:r>
              <a:rPr lang="zh-TW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Mat test1_gray =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imread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("test1.bmp", CV_LOAD_IMAGE_GRAYSCALE);</a:t>
            </a:r>
          </a:p>
          <a:p>
            <a:r>
              <a:rPr lang="zh-TW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Mat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contoursImg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= test1.clone();</a:t>
            </a:r>
          </a:p>
          <a:p>
            <a:endParaRPr lang="en-US" altLang="zh-TW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Mat edge;</a:t>
            </a:r>
          </a:p>
          <a:p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Canny(test1_gray, edge, 50, 150, 3);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imshow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("Canny", edge);</a:t>
            </a:r>
          </a:p>
          <a:p>
            <a:r>
              <a:rPr kumimoji="1"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waitKey</a:t>
            </a:r>
            <a:r>
              <a:rPr kumimoji="1"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(0);</a:t>
            </a:r>
          </a:p>
          <a:p>
            <a:r>
              <a:rPr kumimoji="1"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kumimoji="1" lang="zh-TW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02595" y="289122"/>
            <a:ext cx="10058400" cy="1018903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6000" b="1" dirty="0" smtClean="0">
                <a:latin typeface="Kaiti TC" charset="-120"/>
                <a:ea typeface="Kaiti TC" charset="-120"/>
                <a:cs typeface="Kaiti TC" charset="-120"/>
              </a:rPr>
              <a:t>範例程式</a:t>
            </a:r>
            <a:endParaRPr kumimoji="1" lang="zh-TW" altLang="en-US" sz="6000" b="1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92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77789"/>
              </p:ext>
            </p:extLst>
          </p:nvPr>
        </p:nvGraphicFramePr>
        <p:xfrm>
          <a:off x="205274" y="1224177"/>
          <a:ext cx="11849877" cy="553148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16031"/>
                <a:gridCol w="6441381"/>
                <a:gridCol w="3992465"/>
              </a:tblGrid>
              <a:tr h="362028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指令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findContours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85162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函式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findContours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InputOutputArray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image,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OutputArrayOfArrays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contours,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OutputArray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hierarchy,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mode,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method,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Pointoffset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=Point())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8142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功能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找輪廓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5607">
                <a:tc rowSpan="5"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image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輸入圖，單通道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8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位元圖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136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contours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包含所有輪廓的容器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(vector)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，每個輪廓都是儲存點的容器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(vector)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，所以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contours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的資料結構為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vector&lt; vector</a:t>
                      </a:r>
                      <a:r>
                        <a:rPr lang="en-US" altLang="zh-TW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&gt;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54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hierarchy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TW" altLang="it-IT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可有可無的輸出向量，以階層的方式記錄所有輪廓</a:t>
                      </a:r>
                      <a:endParaRPr lang="zh-TW" altLang="it-IT" sz="1800" b="0" i="0" kern="1200" dirty="0" smtClean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2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mode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取得輪廓的模式</a:t>
                      </a:r>
                      <a:endParaRPr lang="zh-TW" altLang="de-DE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3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800" b="0" kern="1200" dirty="0" err="1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  <a:r>
                        <a:rPr lang="de-DE" altLang="zh-TW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TW" altLang="de-DE" sz="1800" b="0" kern="1200" dirty="0" smtClean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：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儲存輪廓點的方法</a:t>
                      </a:r>
                      <a:endParaRPr lang="zh-TW" altLang="de-DE" sz="1800" b="0" i="0" kern="1200" dirty="0" smtClean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988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Kaiti TC" charset="-120"/>
                          <a:ea typeface="Kaiti TC" charset="-120"/>
                          <a:cs typeface="Kaiti TC" charset="-120"/>
                        </a:rPr>
                        <a:t>備註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mode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取得輪廓的模式，有以下幾種可選擇：</a:t>
                      </a: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CV_RETR_EXTERNAL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：只取最外層的輪廓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CV_RETR_LIST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：取得所有輪廓，不建立階層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(hierarchy)</a:t>
                      </a:r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CV_RETR_CCOMP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：取得所有輪廓，儲存成兩層的階層，首階層為物件外圍，第二階層為內部空心部分的輪廓，如果更內部有其餘物件，包含於首階層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CV_RETR_TREE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：取得所有輪廓，以全階層的方式儲存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method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儲存輪廓點的方法，有以下幾種可選擇：</a:t>
                      </a: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CV_CHAIN_APPROX_NONE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：儲存所有輪廓點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CV_CHAIN_APPROX_SIMPLE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：對水平、垂直、對角線留下頭尾點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354521" y="0"/>
            <a:ext cx="10058400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kumimoji="1" lang="en-US" altLang="zh-TW" sz="6000" b="1" dirty="0" err="1">
                <a:latin typeface="Times New Roman" charset="0"/>
                <a:ea typeface="Times New Roman" charset="0"/>
                <a:cs typeface="Times New Roman" charset="0"/>
              </a:rPr>
              <a:t>findContours</a:t>
            </a:r>
            <a:endParaRPr kumimoji="1" lang="en-US" altLang="zh-TW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r="15412" b="12205"/>
          <a:stretch/>
        </p:blipFill>
        <p:spPr>
          <a:xfrm>
            <a:off x="10403671" y="3520233"/>
            <a:ext cx="1651480" cy="12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7985" y="1388745"/>
            <a:ext cx="1041607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kumimoji="1" lang="zh-TW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56357"/>
            <a:ext cx="12192000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&lt;opencv2/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opencv.hpp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&lt;algorithm&gt; 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&gt;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using namespace cv;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using namespace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std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endParaRPr lang="en-US" altLang="zh-TW" sz="1600" dirty="0"/>
          </a:p>
          <a:p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main(){ </a:t>
            </a:r>
          </a:p>
          <a:p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   Mat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imread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("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input.jpg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", CV_LOAD_IMAGE_COLOR); </a:t>
            </a:r>
          </a:p>
          <a:p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   Mat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src_gray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imread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("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input.jpg",CV_LOAD_IMAGE_GRAYSCALE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Mat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contoursImg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src.clone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Mat 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edge;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Canny(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src_gray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, edge, 50, 150, 3);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vector&lt;vector&lt;Point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&gt;&gt; contours;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vector&lt;Vec4i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&gt; hierarchy;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RNG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rng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(12345);</a:t>
            </a:r>
          </a:p>
          <a:p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findContours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(edge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, contours, hierarchy, CV_RETR_TREE, CV_CHAIN_APPROX_NONE);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for(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= 0;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&lt;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contours.size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();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++){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	Scalar 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color = Scalar(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rng.uniform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(0, 255),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rng.uniform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(0, 255), 255);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drawContours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contoursImg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, contours,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, color, 2, 8, hierarchy);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} </a:t>
            </a:r>
            <a:endParaRPr lang="en-US" altLang="zh-TW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imshow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("result", </a:t>
            </a:r>
            <a:r>
              <a:rPr lang="en-US" altLang="zh-TW" sz="1600" dirty="0" err="1">
                <a:latin typeface="Times New Roman" charset="0"/>
                <a:ea typeface="Times New Roman" charset="0"/>
                <a:cs typeface="Times New Roman" charset="0"/>
              </a:rPr>
              <a:t>contoursImg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TW" sz="1600" dirty="0" err="1" smtClean="0">
                <a:latin typeface="Times New Roman" charset="0"/>
                <a:ea typeface="Times New Roman" charset="0"/>
                <a:cs typeface="Times New Roman" charset="0"/>
              </a:rPr>
              <a:t>waitKey</a:t>
            </a:r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(0</a:t>
            </a:r>
            <a:r>
              <a:rPr lang="en-US" altLang="zh-TW" sz="1600" dirty="0">
                <a:latin typeface="Times New Roman" charset="0"/>
                <a:ea typeface="Times New Roman" charset="0"/>
                <a:cs typeface="Times New Roman" charset="0"/>
              </a:rPr>
              <a:t>); </a:t>
            </a:r>
          </a:p>
          <a:p>
            <a:r>
              <a:rPr lang="en-US" altLang="zh-TW" sz="1600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zh-TW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75657" y="4774"/>
            <a:ext cx="10058400" cy="1018903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6000" b="1" dirty="0" smtClean="0">
                <a:latin typeface="Kaiti TC" charset="-120"/>
                <a:ea typeface="Kaiti TC" charset="-120"/>
                <a:cs typeface="Kaiti TC" charset="-120"/>
              </a:rPr>
              <a:t>範例程式</a:t>
            </a:r>
            <a:endParaRPr kumimoji="1" lang="zh-TW" altLang="en-US" sz="6000" b="1" dirty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98" y="3732244"/>
            <a:ext cx="3001444" cy="2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9248" y="727661"/>
            <a:ext cx="10058400" cy="101890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6000" b="1" dirty="0" err="1" smtClean="0">
                <a:latin typeface="Times New Roman" charset="0"/>
                <a:ea typeface="Times New Roman" charset="0"/>
                <a:cs typeface="Times New Roman" charset="0"/>
              </a:rPr>
              <a:t>boundingRect</a:t>
            </a:r>
            <a:r>
              <a:rPr kumimoji="1"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 / rectangle</a:t>
            </a:r>
            <a:endParaRPr kumimoji="1"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1171"/>
              </p:ext>
            </p:extLst>
          </p:nvPr>
        </p:nvGraphicFramePr>
        <p:xfrm>
          <a:off x="145759" y="1829474"/>
          <a:ext cx="5545913" cy="17422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6988"/>
                <a:gridCol w="4868925"/>
              </a:tblGrid>
              <a:tr h="345656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指令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boundingRect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685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函式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boundingRect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InputArray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points)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45656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功能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求包覆矩形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</a:tr>
              <a:tr h="345656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points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：輸入資訊，可以為包含點的容器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(vector)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或是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Mat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36864"/>
              </p:ext>
            </p:extLst>
          </p:nvPr>
        </p:nvGraphicFramePr>
        <p:xfrm>
          <a:off x="145758" y="3710655"/>
          <a:ext cx="5545914" cy="301858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6988"/>
                <a:gridCol w="2434463"/>
                <a:gridCol w="2434463"/>
              </a:tblGrid>
              <a:tr h="345656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指令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rectangle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915463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函式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rectangle(Mat&amp;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img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Point pt1, Point pt2,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Scalar&amp; color,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thickness=1,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lineType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=8,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shift=0)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656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功能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畫矩形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32615">
                <a:tc rowSpan="3">
                  <a:txBody>
                    <a:bodyPr/>
                    <a:lstStyle/>
                    <a:p>
                      <a:pPr lvl="0" algn="ctr"/>
                      <a:r>
                        <a:rPr lang="zh-TW" altLang="en-US" dirty="0" smtClean="0">
                          <a:latin typeface="Kaiti TC" charset="-120"/>
                          <a:ea typeface="Kaiti TC" charset="-120"/>
                          <a:cs typeface="Kaiti TC" charset="-120"/>
                        </a:rPr>
                        <a:t>參數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pt1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：矩形頂點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pt2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：矩形頂點，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pt1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的對角邊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color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：矩形的顏色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thickness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aiti TC" charset="-120"/>
                          <a:ea typeface="Kaiti TC" charset="-120"/>
                          <a:cs typeface="Kaiti TC" charset="-120"/>
                        </a:rPr>
                        <a:t>：矩形的邊線寬度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Kaiti TC" charset="-120"/>
                        <a:ea typeface="Kaiti TC" charset="-120"/>
                        <a:cs typeface="Kaiti TC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13" y="3130593"/>
            <a:ext cx="2438499" cy="23078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43" y="3130593"/>
            <a:ext cx="2427321" cy="2307866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8761445" y="4124131"/>
            <a:ext cx="531845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4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568</Words>
  <Application>Microsoft Macintosh PowerPoint</Application>
  <PresentationFormat>寬螢幕</PresentationFormat>
  <Paragraphs>105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Kaiti TC</vt:lpstr>
      <vt:lpstr>Times New Roman</vt:lpstr>
      <vt:lpstr>新細明體</vt:lpstr>
      <vt:lpstr>回顧</vt:lpstr>
      <vt:lpstr>高等電腦視覺   HW2 Open CV函式介紹</vt:lpstr>
      <vt:lpstr>Canny</vt:lpstr>
      <vt:lpstr>範例程式</vt:lpstr>
      <vt:lpstr>PowerPoint 簡報</vt:lpstr>
      <vt:lpstr>範例程式</vt:lpstr>
      <vt:lpstr>boundingRect / rectangle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高等電腦視覺   HW2 Open CV函式介紹</dc:title>
  <dc:creator>Microsoft Office 使用者</dc:creator>
  <cp:lastModifiedBy>Microsoft Office 使用者</cp:lastModifiedBy>
  <cp:revision>12</cp:revision>
  <dcterms:created xsi:type="dcterms:W3CDTF">2017-10-04T15:24:02Z</dcterms:created>
  <dcterms:modified xsi:type="dcterms:W3CDTF">2017-10-04T17:56:43Z</dcterms:modified>
</cp:coreProperties>
</file>