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9.jpeg" ContentType="image/jpeg"/>
  <Override PartName="/ppt/media/image1.jpeg" ContentType="image/jpeg"/>
  <Override PartName="/ppt/media/image2.png" ContentType="image/png"/>
  <Override PartName="/ppt/media/image3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8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2437765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CE7C8C-2B31-4EB9-B76E-7FE49C8E1D7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120" cy="2289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1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4376680" cy="136998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5226120" y="4528800"/>
            <a:ext cx="13924440" cy="16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0" spc="-1" strike="noStrike">
                <a:solidFill>
                  <a:srgbClr val="17364f"/>
                </a:solidFill>
                <a:latin typeface="Lato Black"/>
                <a:ea typeface="Lato Black"/>
              </a:rPr>
              <a:t>Gender Classification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883720" y="8294040"/>
            <a:ext cx="6609240" cy="892080"/>
          </a:xfrm>
          <a:prstGeom prst="rect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9085680" y="8479080"/>
            <a:ext cx="62049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293" strike="noStrike">
                <a:solidFill>
                  <a:srgbClr val="ffffff"/>
                </a:solidFill>
                <a:latin typeface="Lato"/>
                <a:ea typeface="Lato"/>
              </a:rPr>
              <a:t>Computer Vision Course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7720" y="11612880"/>
            <a:ext cx="1313892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17364f"/>
                </a:solidFill>
                <a:latin typeface="Lato Black"/>
                <a:ea typeface="Lato Black"/>
              </a:rPr>
              <a:t>Andrei Paraschiv, An I Master AI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3" descr=""/>
          <p:cNvPicPr/>
          <p:nvPr/>
        </p:nvPicPr>
        <p:blipFill>
          <a:blip r:embed="rId1"/>
          <a:stretch/>
        </p:blipFill>
        <p:spPr>
          <a:xfrm>
            <a:off x="720" y="0"/>
            <a:ext cx="24375240" cy="1371492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0" y="0"/>
            <a:ext cx="24376680" cy="13714920"/>
          </a:xfrm>
          <a:prstGeom prst="rect">
            <a:avLst/>
          </a:pr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6807600" y="1753200"/>
            <a:ext cx="1076148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17364f"/>
                </a:solidFill>
                <a:latin typeface="Lato Black"/>
                <a:ea typeface="Lato Black"/>
              </a:rPr>
              <a:t>Gender Classification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177480" y="102960"/>
            <a:ext cx="24376680" cy="1369980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1480320" y="5442120"/>
            <a:ext cx="9996480" cy="30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17440" rIns="217440" tIns="108720" bIns="108720"/>
          <a:p>
            <a:pPr marL="457200" indent="-456120">
              <a:lnSpc>
                <a:spcPts val="4300"/>
              </a:lnSpc>
              <a:spcBef>
                <a:spcPts val="56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Identify Gender by the features in the face of humans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ts val="4300"/>
              </a:lnSpc>
              <a:spcBef>
                <a:spcPts val="56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Dataset used – Images scraped from Wikipedia, gender labeled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ts val="43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641960" y="4795920"/>
            <a:ext cx="5498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7364f"/>
                </a:solidFill>
                <a:latin typeface="Lato Black"/>
                <a:ea typeface="Lato Black"/>
              </a:rPr>
              <a:t>Project description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2872520" y="5442120"/>
            <a:ext cx="10023840" cy="43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17440" rIns="217440" tIns="108720" bIns="108720"/>
          <a:p>
            <a:pPr marL="457200" indent="-456120">
              <a:lnSpc>
                <a:spcPts val="4300"/>
              </a:lnSpc>
              <a:spcBef>
                <a:spcPts val="56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Keras+Tensorflow, Python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ts val="4300"/>
              </a:lnSpc>
              <a:spcBef>
                <a:spcPts val="56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Face detection using OpenCV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ts val="4300"/>
              </a:lnSpc>
              <a:spcBef>
                <a:spcPts val="56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Training images (faces) cropped and resized to 96x96 px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ts val="4300"/>
              </a:lnSpc>
              <a:spcBef>
                <a:spcPts val="56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Data split - 80 training - 20 test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ts val="4300"/>
              </a:lnSpc>
              <a:spcBef>
                <a:spcPts val="56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50 epochs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ts val="4300"/>
              </a:lnSpc>
              <a:spcBef>
                <a:spcPts val="56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Trained model tested on 35.000 images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3034160" y="4795920"/>
            <a:ext cx="5498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7364f"/>
                </a:solidFill>
                <a:latin typeface="Lato Black"/>
                <a:ea typeface="Lato Black"/>
              </a:rPr>
              <a:t>Technologies used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" descr=""/>
          <p:cNvPicPr/>
          <p:nvPr/>
        </p:nvPicPr>
        <p:blipFill>
          <a:blip r:embed="rId1"/>
          <a:stretch/>
        </p:blipFill>
        <p:spPr>
          <a:xfrm>
            <a:off x="720" y="0"/>
            <a:ext cx="24375240" cy="137149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0" y="0"/>
            <a:ext cx="24376680" cy="13714920"/>
          </a:xfrm>
          <a:prstGeom prst="rect">
            <a:avLst/>
          </a:pr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962280" y="4478760"/>
            <a:ext cx="897984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17364f"/>
                </a:solidFill>
                <a:latin typeface="Lato Black"/>
                <a:ea typeface="Lato Black"/>
              </a:rPr>
              <a:t>Simplified VGG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599480" y="6485400"/>
            <a:ext cx="7705440" cy="29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17440" rIns="217440" tIns="108720" bIns="108720"/>
          <a:p>
            <a:pPr marL="216000" indent="-215280" algn="ctr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Conv 1 – one CNN, 32 filter/ 3x3 kernel</a:t>
            </a:r>
            <a:endParaRPr b="0" lang="en-US" sz="2800" spc="-1" strike="noStrike">
              <a:latin typeface="Arial"/>
            </a:endParaRPr>
          </a:p>
          <a:p>
            <a:pPr marL="216000" indent="-215280" algn="ctr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Conv 2 – two CNN, 64 filter/ 3x3 kernel</a:t>
            </a:r>
            <a:endParaRPr b="0" lang="en-US" sz="2800" spc="-1" strike="noStrike">
              <a:latin typeface="Arial"/>
            </a:endParaRPr>
          </a:p>
          <a:p>
            <a:pPr marL="216000" indent="-215280" algn="ctr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Conv 3 – two CNN, 128 filter/3x3 kernel</a:t>
            </a:r>
            <a:endParaRPr b="0" lang="en-US" sz="2800" spc="-1" strike="noStrike">
              <a:latin typeface="Arial"/>
            </a:endParaRPr>
          </a:p>
          <a:p>
            <a:pPr marL="216000" indent="-215280" algn="ctr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Fully Connected 1024</a:t>
            </a:r>
            <a:endParaRPr b="0" lang="en-US" sz="2800" spc="-1" strike="noStrike">
              <a:latin typeface="Arial"/>
            </a:endParaRPr>
          </a:p>
          <a:p>
            <a:pPr marL="216000" indent="-215280" algn="ctr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7f7f7f"/>
                </a:solidFill>
                <a:latin typeface="Lato"/>
                <a:ea typeface="Lato"/>
              </a:rPr>
              <a:t>Sigmoid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0905120" y="0"/>
            <a:ext cx="13470840" cy="1371492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Picture Placeholder 4" descr=""/>
          <p:cNvPicPr/>
          <p:nvPr/>
        </p:nvPicPr>
        <p:blipFill>
          <a:blip r:embed="rId2"/>
          <a:stretch/>
        </p:blipFill>
        <p:spPr>
          <a:xfrm>
            <a:off x="10904760" y="3060000"/>
            <a:ext cx="13470840" cy="75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-15840"/>
            <a:ext cx="24375960" cy="1371456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4870440" y="1753200"/>
            <a:ext cx="146358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17364f"/>
                </a:solidFill>
                <a:latin typeface="Lato Black"/>
                <a:ea typeface="Lato Black"/>
              </a:rPr>
              <a:t>Experiment 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17720" y="4627440"/>
            <a:ext cx="19074240" cy="292320"/>
          </a:xfrm>
          <a:prstGeom prst="rect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2311920" y="299736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771444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1311660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1851912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316764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1000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857268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78 %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1397232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93 %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1937484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79 %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2926080" y="447264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images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8254080" y="447300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Accuracy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13740480" y="448056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Precision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19137600" y="446508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Recall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006200" y="6583680"/>
            <a:ext cx="9325800" cy="59652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12914280" y="10038960"/>
            <a:ext cx="9602280" cy="1919520"/>
          </a:xfrm>
          <a:prstGeom prst="rect">
            <a:avLst/>
          </a:prstGeom>
          <a:ln>
            <a:noFill/>
          </a:ln>
        </p:spPr>
      </p:pic>
      <p:sp>
        <p:nvSpPr>
          <p:cNvPr id="155" name="CustomShape 15"/>
          <p:cNvSpPr/>
          <p:nvPr/>
        </p:nvSpPr>
        <p:spPr>
          <a:xfrm>
            <a:off x="12916080" y="9216000"/>
            <a:ext cx="8137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7364f"/>
                </a:solidFill>
                <a:latin typeface="Lato Black"/>
                <a:ea typeface="Lato Black"/>
              </a:rPr>
              <a:t>Sample misclassified images: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0" y="-15840"/>
            <a:ext cx="24375960" cy="1371456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4870440" y="1753200"/>
            <a:ext cx="146358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17364f"/>
                </a:solidFill>
                <a:latin typeface="Lato Black"/>
                <a:ea typeface="Lato Black"/>
              </a:rPr>
              <a:t>Experiment 2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817720" y="4627440"/>
            <a:ext cx="19074240" cy="292320"/>
          </a:xfrm>
          <a:prstGeom prst="rect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2311920" y="299736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771444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1311660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1851912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>
            <a:off x="316764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2000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857268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67 %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1397232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59 %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1937484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96 %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2926080" y="447264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images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12"/>
          <p:cNvSpPr/>
          <p:nvPr/>
        </p:nvSpPr>
        <p:spPr>
          <a:xfrm>
            <a:off x="8254080" y="447300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Accuracy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13"/>
          <p:cNvSpPr/>
          <p:nvPr/>
        </p:nvSpPr>
        <p:spPr>
          <a:xfrm>
            <a:off x="13740480" y="448056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Precision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14"/>
          <p:cNvSpPr/>
          <p:nvPr/>
        </p:nvSpPr>
        <p:spPr>
          <a:xfrm>
            <a:off x="19137600" y="446508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Recall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15"/>
          <p:cNvSpPr/>
          <p:nvPr/>
        </p:nvSpPr>
        <p:spPr>
          <a:xfrm>
            <a:off x="12916080" y="9216000"/>
            <a:ext cx="8137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7364f"/>
                </a:solidFill>
                <a:latin typeface="Lato Black"/>
                <a:ea typeface="Lato Black"/>
              </a:rPr>
              <a:t>Sample misclassified images: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1006560" y="6583680"/>
            <a:ext cx="9325080" cy="596484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12914640" y="10039320"/>
            <a:ext cx="9601560" cy="19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0" y="-15840"/>
            <a:ext cx="24375960" cy="1371456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4870440" y="1753200"/>
            <a:ext cx="146358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17364f"/>
                </a:solidFill>
                <a:latin typeface="Lato Black"/>
                <a:ea typeface="Lato Black"/>
              </a:rPr>
              <a:t>Experiment 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817720" y="4627440"/>
            <a:ext cx="19074240" cy="292320"/>
          </a:xfrm>
          <a:prstGeom prst="rect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2311920" y="299736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771444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1311660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18519120" y="2995920"/>
            <a:ext cx="3545640" cy="35456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316764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5000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857268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86 %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1397232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88 %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>
            <a:off x="19374840" y="3361680"/>
            <a:ext cx="18342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ato Black"/>
                <a:ea typeface="Lato Black"/>
              </a:rPr>
              <a:t>96 %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2926080" y="447264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images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8254080" y="447300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Accuracy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13740480" y="448056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Precision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14"/>
          <p:cNvSpPr/>
          <p:nvPr/>
        </p:nvSpPr>
        <p:spPr>
          <a:xfrm>
            <a:off x="19137600" y="4465080"/>
            <a:ext cx="2376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ato Black"/>
                <a:ea typeface="Lato Black"/>
              </a:rPr>
              <a:t>Recall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12916080" y="9216000"/>
            <a:ext cx="8137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7364f"/>
                </a:solidFill>
                <a:latin typeface="Lato Black"/>
                <a:ea typeface="Lato Black"/>
              </a:rPr>
              <a:t>Sample misclassified images: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1006560" y="6583680"/>
            <a:ext cx="9325080" cy="59648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12914640" y="10039320"/>
            <a:ext cx="9601560" cy="19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4375960" cy="137145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rcRect l="3217" t="16086" r="1427" b="20411"/>
          <a:stretch/>
        </p:blipFill>
        <p:spPr>
          <a:xfrm>
            <a:off x="1057680" y="3038400"/>
            <a:ext cx="22035960" cy="767988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4200120" y="1464120"/>
            <a:ext cx="146358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17364f"/>
                </a:solidFill>
                <a:latin typeface="Lato Black"/>
                <a:ea typeface="Lato Black"/>
              </a:rPr>
              <a:t>AAAAND… it’s working...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846320" y="10973880"/>
            <a:ext cx="146358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17364f"/>
                </a:solidFill>
                <a:latin typeface="Lato Black"/>
                <a:ea typeface="Lato Black"/>
              </a:rPr>
              <a:t>...in most cases :)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3" descr=""/>
          <p:cNvPicPr/>
          <p:nvPr/>
        </p:nvPicPr>
        <p:blipFill>
          <a:blip r:embed="rId1"/>
          <a:stretch/>
        </p:blipFill>
        <p:spPr>
          <a:xfrm>
            <a:off x="720" y="0"/>
            <a:ext cx="24375240" cy="1371492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0" y="0"/>
            <a:ext cx="24376680" cy="13714920"/>
          </a:xfrm>
          <a:prstGeom prst="rect">
            <a:avLst/>
          </a:prstGeom>
          <a:solidFill>
            <a:srgbClr val="ffff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6857640" y="1636560"/>
            <a:ext cx="10661040" cy="10661040"/>
          </a:xfrm>
          <a:prstGeom prst="ellipse">
            <a:avLst/>
          </a:prstGeom>
          <a:solidFill>
            <a:srgbClr val="27b4b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7955280" y="2744640"/>
            <a:ext cx="8503200" cy="61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latin typeface="Lato Black"/>
                <a:ea typeface="Lato Black"/>
              </a:rPr>
              <a:t>Apologies to the misclassified colleagues</a:t>
            </a:r>
            <a:endParaRPr b="0" lang="en-US" sz="10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0972800" y="9100440"/>
            <a:ext cx="2376720" cy="22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40929</TotalTime>
  <Application>LibreOffice/5.4.4.2$Windows_X86_64 LibreOffice_project/2524958677847fb3bb44820e40380acbe820f960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/>
  <dc:description/>
  <dc:language>en-US</dc:language>
  <cp:lastModifiedBy/>
  <dcterms:modified xsi:type="dcterms:W3CDTF">2019-02-01T08:44:38Z</dcterms:modified>
  <cp:revision>10075</cp:revision>
  <dc:subject/>
  <dc:title>Creative Presentations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