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68" r:id="rId17"/>
    <p:sldId id="272" r:id="rId18"/>
  </p:sldIdLst>
  <p:sldSz cx="9144000" cy="5143500" type="screen16x9"/>
  <p:notesSz cx="6858000" cy="9144000"/>
  <p:embeddedFontLst>
    <p:embeddedFont>
      <p:font typeface="Nunito" charset="0"/>
      <p:regular r:id="rId20"/>
      <p:bold r:id="rId21"/>
      <p:italic r:id="rId22"/>
      <p:boldItalic r:id="rId23"/>
    </p:embeddedFont>
    <p:embeddedFont>
      <p:font typeface="Calibri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660" y="-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a41a6e0a2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a41a6e0a2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a41a6e0a2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a41a6e0a2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a41a6e0a2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a41a6e0a2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a41a6e0a2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a41a6e0a2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a41a6e0a2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a41a6e0a2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a41a6e0a2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a41a6e0a2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a41a6e0a2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a41a6e0a2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a41a6e0a2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a41a6e0a2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a41a6e0a2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a41a6e0a2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41a6e0a2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41a6e0a2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648b0d30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648b0d30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a41a6e0a2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a41a6e0a2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a41a6e0a2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a41a6e0a2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648b0d3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648b0d3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648b0d30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648b0d30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648b0d30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648b0d30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311700" y="1506575"/>
            <a:ext cx="8520600" cy="9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Edge-centric Computing: Vision and Challenge</a:t>
            </a:r>
            <a:endParaRPr sz="300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149000" y="2981825"/>
            <a:ext cx="68460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Bîrlică Iulian-Ioan                                                                     Petrescu Alina-Gabriela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Bîrzan Daniela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 dirty="0"/>
              <a:t>Proximity is in the edge</a:t>
            </a:r>
            <a:endParaRPr sz="2500" dirty="0"/>
          </a:p>
          <a:p>
            <a:pPr marL="9144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 dirty="0"/>
              <a:t>Intelligence is in the edge  </a:t>
            </a:r>
            <a:endParaRPr sz="2000" dirty="0"/>
          </a:p>
          <a:p>
            <a:pPr marL="9144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 dirty="0"/>
              <a:t>Trust is in the edge</a:t>
            </a:r>
            <a:endParaRPr sz="2500" dirty="0"/>
          </a:p>
          <a:p>
            <a:pPr marL="9144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 dirty="0"/>
              <a:t>Control is in the edge </a:t>
            </a:r>
            <a:endParaRPr sz="2500" dirty="0"/>
          </a:p>
          <a:p>
            <a:pPr marL="9144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 dirty="0"/>
              <a:t>Humans are in the edge</a:t>
            </a:r>
            <a:endParaRPr sz="2000"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Public Spaces in the Edge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500" dirty="0" smtClean="0"/>
              <a:t>Smart Cities</a:t>
            </a:r>
          </a:p>
          <a:p>
            <a:r>
              <a:rPr lang="de-DE" sz="2500" dirty="0" smtClean="0"/>
              <a:t>Smart Grids</a:t>
            </a:r>
          </a:p>
          <a:p>
            <a:r>
              <a:rPr lang="de-DE" sz="2500" dirty="0" smtClean="0"/>
              <a:t>Smart Transportation Systems</a:t>
            </a:r>
          </a:p>
          <a:p>
            <a:r>
              <a:rPr lang="de-DE" sz="2500" dirty="0" smtClean="0"/>
              <a:t>IoT</a:t>
            </a:r>
          </a:p>
          <a:p>
            <a:r>
              <a:rPr lang="de-DE" sz="2500" dirty="0" smtClean="0"/>
              <a:t>IoE (Internet of Everything)</a:t>
            </a:r>
            <a:endParaRPr lang="de-DE" sz="2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 smtClean="0"/>
              <a:t>Public Spaces in the Edge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19150" y="1707654"/>
            <a:ext cx="7505700" cy="2880319"/>
          </a:xfrm>
        </p:spPr>
        <p:txBody>
          <a:bodyPr/>
          <a:lstStyle/>
          <a:p>
            <a:r>
              <a:rPr lang="de-DE" sz="2500" dirty="0" smtClean="0"/>
              <a:t>Efficency and Real-Time interactions </a:t>
            </a:r>
          </a:p>
          <a:p>
            <a:r>
              <a:rPr lang="de-DE" sz="2500" dirty="0" smtClean="0"/>
              <a:t>Fast responses to user or devices </a:t>
            </a:r>
            <a:r>
              <a:rPr lang="de-DE" sz="2500" dirty="0" smtClean="0">
                <a:sym typeface="Wingdings" pitchFamily="2" charset="2"/>
              </a:rPr>
              <a:t></a:t>
            </a:r>
            <a:r>
              <a:rPr lang="de-DE" sz="2500" dirty="0" smtClean="0"/>
              <a:t> much more efficient without central intervention</a:t>
            </a:r>
          </a:p>
          <a:p>
            <a:r>
              <a:rPr lang="de-DE" sz="2500" dirty="0" smtClean="0"/>
              <a:t>IoE </a:t>
            </a:r>
            <a:r>
              <a:rPr lang="de-DE" sz="2500" dirty="0" smtClean="0">
                <a:sym typeface="Wingdings" pitchFamily="2" charset="2"/>
              </a:rPr>
              <a:t> variaty of heterogenous mobile and fixed devices</a:t>
            </a:r>
          </a:p>
          <a:p>
            <a:pPr>
              <a:buNone/>
            </a:pPr>
            <a:endParaRPr lang="de-DE" sz="2500" dirty="0" smtClean="0">
              <a:sym typeface="Wingdings" pitchFamily="2" charset="2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691680" y="4083918"/>
            <a:ext cx="122413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2915816" y="3867894"/>
            <a:ext cx="504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Calibri" pitchFamily="34" charset="0"/>
              </a:rPr>
              <a:t>Favors Edge-centric Computing hybrid architectures</a:t>
            </a:r>
            <a:endParaRPr lang="de-DE" sz="20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Trust and Control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19150" y="1635646"/>
            <a:ext cx="7505700" cy="2803079"/>
          </a:xfrm>
        </p:spPr>
        <p:txBody>
          <a:bodyPr/>
          <a:lstStyle/>
          <a:p>
            <a:r>
              <a:rPr lang="de-DE" sz="2500" dirty="0" smtClean="0"/>
              <a:t>A mobile User may switch devices between different service providers / sensors</a:t>
            </a:r>
          </a:p>
          <a:p>
            <a:r>
              <a:rPr lang="en-US" sz="2800" dirty="0" smtClean="0"/>
              <a:t>Novel edge distributed </a:t>
            </a:r>
            <a:r>
              <a:rPr lang="en-US" sz="2800" dirty="0" err="1" smtClean="0"/>
              <a:t>technologies</a:t>
            </a:r>
            <a:r>
              <a:rPr lang="en-US" sz="2800" dirty="0" err="1" smtClean="0">
                <a:sym typeface="Wingdings" pitchFamily="2" charset="2"/>
              </a:rPr>
              <a:t></a:t>
            </a:r>
            <a:r>
              <a:rPr lang="en-US" sz="2800" dirty="0" err="1" smtClean="0"/>
              <a:t>help</a:t>
            </a:r>
            <a:r>
              <a:rPr lang="en-US" sz="2800" dirty="0" smtClean="0"/>
              <a:t> perform threat </a:t>
            </a:r>
            <a:r>
              <a:rPr lang="en-US" sz="2800" dirty="0" smtClean="0"/>
              <a:t>analysis and </a:t>
            </a:r>
            <a:r>
              <a:rPr lang="en-US" sz="2800" dirty="0" smtClean="0"/>
              <a:t>protect</a:t>
            </a:r>
          </a:p>
          <a:p>
            <a:r>
              <a:rPr lang="en-US" sz="2800" dirty="0" smtClean="0"/>
              <a:t>Trust mechanisms – make users active participants of the public space</a:t>
            </a:r>
            <a:endParaRPr lang="de-DE" sz="2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Humans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19150" y="1779662"/>
            <a:ext cx="7505700" cy="2659063"/>
          </a:xfrm>
        </p:spPr>
        <p:txBody>
          <a:bodyPr/>
          <a:lstStyle/>
          <a:p>
            <a:r>
              <a:rPr lang="en-US" sz="2400" dirty="0" smtClean="0"/>
              <a:t>Are the most important factor</a:t>
            </a:r>
          </a:p>
          <a:p>
            <a:r>
              <a:rPr lang="en-US" sz="2400" dirty="0" smtClean="0"/>
              <a:t>Ex: Goal of a Smart City – improve quality of life</a:t>
            </a:r>
          </a:p>
          <a:p>
            <a:r>
              <a:rPr lang="en-US" sz="2400" dirty="0" smtClean="0"/>
              <a:t>Personalized advice</a:t>
            </a:r>
          </a:p>
          <a:p>
            <a:r>
              <a:rPr lang="en-US" sz="2400" dirty="0" smtClean="0"/>
              <a:t>Bidirectional information Flow</a:t>
            </a:r>
          </a:p>
          <a:p>
            <a:r>
              <a:rPr lang="en-US" sz="2400" dirty="0" smtClean="0"/>
              <a:t>Intelligent agents that would react according to user interests</a:t>
            </a:r>
          </a:p>
          <a:p>
            <a:endParaRPr lang="de-DE" sz="2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 smtClean="0"/>
              <a:t>Proximity and Intelligence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Key characteristic = </a:t>
            </a:r>
            <a:r>
              <a:rPr lang="en-US" sz="2400" dirty="0" smtClean="0"/>
              <a:t>proximity to </a:t>
            </a:r>
            <a:r>
              <a:rPr lang="en-US" sz="2400" dirty="0" smtClean="0"/>
              <a:t>end-users, support </a:t>
            </a:r>
            <a:r>
              <a:rPr lang="en-US" sz="2400" dirty="0" smtClean="0"/>
              <a:t>for </a:t>
            </a:r>
            <a:r>
              <a:rPr lang="en-US" sz="2400" dirty="0" smtClean="0"/>
              <a:t>mobility</a:t>
            </a:r>
          </a:p>
          <a:p>
            <a:r>
              <a:rPr lang="en-US" sz="2400" dirty="0" smtClean="0"/>
              <a:t>Huge amount of data from sensors in urban area</a:t>
            </a:r>
          </a:p>
          <a:p>
            <a:r>
              <a:rPr lang="en-US" sz="2400" dirty="0" smtClean="0"/>
              <a:t>storing </a:t>
            </a:r>
            <a:r>
              <a:rPr lang="en-US" sz="2400" dirty="0" smtClean="0"/>
              <a:t>neighboring </a:t>
            </a:r>
            <a:r>
              <a:rPr lang="en-US" sz="2400" dirty="0" smtClean="0"/>
              <a:t>geospatial </a:t>
            </a:r>
            <a:r>
              <a:rPr lang="en-US" sz="2400" dirty="0" smtClean="0"/>
              <a:t>data in local edge servers</a:t>
            </a:r>
            <a:endParaRPr lang="de-DE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Conclusions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19150" y="1707654"/>
            <a:ext cx="7505700" cy="2731071"/>
          </a:xfrm>
        </p:spPr>
        <p:txBody>
          <a:bodyPr/>
          <a:lstStyle/>
          <a:p>
            <a:r>
              <a:rPr lang="en-US" sz="2400" dirty="0" smtClean="0"/>
              <a:t>Novel paradigm, moves the </a:t>
            </a:r>
            <a:r>
              <a:rPr lang="en-US" sz="2400" dirty="0" smtClean="0"/>
              <a:t>locus of control </a:t>
            </a:r>
            <a:r>
              <a:rPr lang="en-US" sz="2400" dirty="0" smtClean="0"/>
              <a:t>to </a:t>
            </a:r>
            <a:r>
              <a:rPr lang="en-US" sz="2400" dirty="0" smtClean="0"/>
              <a:t>the edges of the network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Edge=mobile </a:t>
            </a:r>
            <a:r>
              <a:rPr lang="en-US" sz="2400" dirty="0" smtClean="0"/>
              <a:t>device, </a:t>
            </a:r>
            <a:r>
              <a:rPr lang="en-US" sz="2400" dirty="0" smtClean="0"/>
              <a:t>wearable, </a:t>
            </a:r>
            <a:r>
              <a:rPr lang="en-US" sz="2400" dirty="0" err="1" smtClean="0"/>
              <a:t>nano</a:t>
            </a:r>
            <a:r>
              <a:rPr lang="en-US" sz="2400" dirty="0" smtClean="0"/>
              <a:t>-data center or </a:t>
            </a:r>
            <a:r>
              <a:rPr lang="en-US" sz="2400" dirty="0" smtClean="0"/>
              <a:t>a user-controlled </a:t>
            </a:r>
            <a:r>
              <a:rPr lang="en-US" sz="2400" dirty="0" smtClean="0"/>
              <a:t>device</a:t>
            </a:r>
          </a:p>
          <a:p>
            <a:r>
              <a:rPr lang="en-US" sz="2400" dirty="0" smtClean="0"/>
              <a:t>allows </a:t>
            </a:r>
            <a:r>
              <a:rPr lang="en-US" sz="2400" dirty="0" smtClean="0"/>
              <a:t>users to </a:t>
            </a:r>
            <a:r>
              <a:rPr lang="en-US" sz="2400" dirty="0" smtClean="0"/>
              <a:t>retake control </a:t>
            </a:r>
            <a:r>
              <a:rPr lang="en-US" sz="2400" dirty="0" smtClean="0"/>
              <a:t>of their </a:t>
            </a:r>
            <a:r>
              <a:rPr lang="en-US" sz="2400" dirty="0" smtClean="0"/>
              <a:t>information</a:t>
            </a:r>
            <a:endParaRPr lang="de-DE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Conclusions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19150" y="1707654"/>
            <a:ext cx="7505700" cy="2731071"/>
          </a:xfrm>
        </p:spPr>
        <p:txBody>
          <a:bodyPr/>
          <a:lstStyle/>
          <a:p>
            <a:r>
              <a:rPr lang="en-US" sz="2000" dirty="0" smtClean="0"/>
              <a:t>leveraging user’s resources</a:t>
            </a:r>
          </a:p>
          <a:p>
            <a:r>
              <a:rPr lang="en-US" sz="2000" dirty="0" smtClean="0"/>
              <a:t>reducing </a:t>
            </a:r>
            <a:r>
              <a:rPr lang="en-US" sz="2000" dirty="0" smtClean="0"/>
              <a:t>response </a:t>
            </a:r>
            <a:r>
              <a:rPr lang="en-US" sz="2000" dirty="0" smtClean="0"/>
              <a:t>times</a:t>
            </a:r>
          </a:p>
          <a:p>
            <a:r>
              <a:rPr lang="en-US" sz="2000" dirty="0" smtClean="0"/>
              <a:t>natural </a:t>
            </a:r>
            <a:r>
              <a:rPr lang="en-US" sz="2000" dirty="0" smtClean="0"/>
              <a:t>confluence of peer-to-peer and cloud computing 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itchFamily="2" charset="2"/>
              </a:rPr>
              <a:t></a:t>
            </a:r>
            <a:r>
              <a:rPr lang="en-US" sz="2000" dirty="0" smtClean="0"/>
              <a:t>create </a:t>
            </a:r>
            <a:r>
              <a:rPr lang="en-US" sz="2000" dirty="0" smtClean="0"/>
              <a:t>hybrid </a:t>
            </a:r>
            <a:r>
              <a:rPr lang="en-US" sz="2000" dirty="0" smtClean="0"/>
              <a:t>architectures that </a:t>
            </a:r>
            <a:r>
              <a:rPr lang="en-US" sz="2000" dirty="0" smtClean="0"/>
              <a:t>combine stable resources with mobile </a:t>
            </a:r>
            <a:r>
              <a:rPr lang="en-US" sz="2000" dirty="0" smtClean="0"/>
              <a:t>terminals</a:t>
            </a:r>
          </a:p>
          <a:p>
            <a:r>
              <a:rPr lang="en-US" sz="2000" dirty="0" smtClean="0"/>
              <a:t>overcomes </a:t>
            </a:r>
            <a:r>
              <a:rPr lang="en-US" sz="2000" dirty="0" smtClean="0"/>
              <a:t>the limitations of P2P models (churn, availability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providing </a:t>
            </a:r>
            <a:r>
              <a:rPr lang="en-US" sz="2000" dirty="0" smtClean="0"/>
              <a:t>security and privacy to hybrid Edge services</a:t>
            </a:r>
            <a:endParaRPr lang="de-DE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Edge-centric Computing (new paradigme)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Related fields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Research challenges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Scenarios</a:t>
            </a:r>
            <a:endParaRPr sz="25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Decentralization wave</a:t>
            </a:r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Centralization -&gt; Decentralization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Decentralization -&gt; Centralization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1980 -&gt; new wave of decentralization</a:t>
            </a:r>
            <a:endParaRPr sz="25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29229">
            <a:off x="6498543" y="2143051"/>
            <a:ext cx="2210300" cy="163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Centralization wave</a:t>
            </a:r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Cloud Computing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2500"/>
              <a:t>High capacity mobile device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Decentralization -&gt; Centralization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1980 -&gt; new wave of decentralization</a:t>
            </a:r>
            <a:endParaRPr sz="25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 problems (1)</a:t>
            </a:r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Lost of privacy 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E-commerce sites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Rating services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Search engines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Social network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Location services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 problems (2)</a:t>
            </a:r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Unilateral trust from clients</a:t>
            </a:r>
            <a:endParaRPr sz="25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endParaRPr sz="2000">
              <a:solidFill>
                <a:srgbClr val="FFFFFF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Complete delegation of the application and systems control</a:t>
            </a:r>
            <a:endParaRPr sz="200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</a:pPr>
            <a:endParaRPr sz="2000">
              <a:solidFill>
                <a:srgbClr val="FFFFFF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Prevent establishing trust between users 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 problems (3)</a:t>
            </a:r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Missed opportunity of exploiting the personal modern devices</a:t>
            </a:r>
            <a:endParaRPr sz="2000">
              <a:solidFill>
                <a:srgbClr val="FFFFFF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Communication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Computation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Storage 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 problems (4)</a:t>
            </a:r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alibri"/>
              <a:buChar char="●"/>
            </a:pPr>
            <a:r>
              <a:rPr lang="en" sz="2500"/>
              <a:t>Hampers novel human-centred design</a:t>
            </a:r>
            <a:endParaRPr sz="2500"/>
          </a:p>
          <a:p>
            <a:pPr marL="457200" marR="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endParaRPr sz="2500">
              <a:solidFill>
                <a:srgbClr val="FFFFFF"/>
              </a:solidFill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Blurring the boundaries between man and machine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The need for a new wave of decentralization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2500"/>
              <a:t>Edge-centric Computing paradigme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</Words>
  <Application>Microsoft Office PowerPoint</Application>
  <PresentationFormat>On-screen Show (16:9)</PresentationFormat>
  <Paragraphs>81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Nunito</vt:lpstr>
      <vt:lpstr>Calibri</vt:lpstr>
      <vt:lpstr>Wingdings</vt:lpstr>
      <vt:lpstr>Shift</vt:lpstr>
      <vt:lpstr>Edge-centric Computing: Vision and Challenge</vt:lpstr>
      <vt:lpstr>Overview</vt:lpstr>
      <vt:lpstr>Decentralization wave</vt:lpstr>
      <vt:lpstr>Centralization wave</vt:lpstr>
      <vt:lpstr>Fundamental problems (1)</vt:lpstr>
      <vt:lpstr>Fundamental problems (2)</vt:lpstr>
      <vt:lpstr>Fundamental problems (3)</vt:lpstr>
      <vt:lpstr>Fundamental problems (4)</vt:lpstr>
      <vt:lpstr>Slide 9</vt:lpstr>
      <vt:lpstr>Slide 10</vt:lpstr>
      <vt:lpstr>Public Spaces in the Edge</vt:lpstr>
      <vt:lpstr>Public Spaces in the Edge</vt:lpstr>
      <vt:lpstr>Trust and Control</vt:lpstr>
      <vt:lpstr>Humans</vt:lpstr>
      <vt:lpstr>Proximity and Intelligence</vt:lpstr>
      <vt:lpstr>Conclusions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Edge-centric Computing: Vision and Challenge</dc:title>
  <cp:lastModifiedBy>A.P.</cp:lastModifiedBy>
  <cp:revision>7</cp:revision>
  <dcterms:modified xsi:type="dcterms:W3CDTF">2018-12-11T11:21:45Z</dcterms:modified>
</cp:coreProperties>
</file>