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20"/>
  </p:notes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57" r:id="rId10"/>
    <p:sldId id="266" r:id="rId11"/>
    <p:sldId id="267" r:id="rId12"/>
    <p:sldId id="268" r:id="rId13"/>
    <p:sldId id="269" r:id="rId14"/>
    <p:sldId id="272" r:id="rId15"/>
    <p:sldId id="270" r:id="rId16"/>
    <p:sldId id="271" r:id="rId17"/>
    <p:sldId id="273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8"/>
    <p:restoredTop sz="94681"/>
  </p:normalViewPr>
  <p:slideViewPr>
    <p:cSldViewPr snapToGrid="0" showGuides="1">
      <p:cViewPr varScale="1">
        <p:scale>
          <a:sx n="114" d="100"/>
          <a:sy n="114" d="100"/>
        </p:scale>
        <p:origin x="184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86D6E2-7811-41B4-9037-6305F8D26F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EB3DE1D-FBEE-4D7B-95A8-C1EEE8F8BED5}">
      <dgm:prSet/>
      <dgm:spPr/>
      <dgm:t>
        <a:bodyPr/>
        <a:lstStyle/>
        <a:p>
          <a:r>
            <a:rPr lang="en-US"/>
            <a:t>Split the data set into 80% training and 20% subsets</a:t>
          </a:r>
        </a:p>
      </dgm:t>
    </dgm:pt>
    <dgm:pt modelId="{7D9B2E8E-81D3-46CA-8170-8CF026864A8D}" type="parTrans" cxnId="{39450692-7ACE-4B58-BAFC-599FBD4D8110}">
      <dgm:prSet/>
      <dgm:spPr/>
      <dgm:t>
        <a:bodyPr/>
        <a:lstStyle/>
        <a:p>
          <a:endParaRPr lang="en-US"/>
        </a:p>
      </dgm:t>
    </dgm:pt>
    <dgm:pt modelId="{94941102-FBD3-45DA-8B4E-360469EAAB51}" type="sibTrans" cxnId="{39450692-7ACE-4B58-BAFC-599FBD4D8110}">
      <dgm:prSet/>
      <dgm:spPr/>
      <dgm:t>
        <a:bodyPr/>
        <a:lstStyle/>
        <a:p>
          <a:endParaRPr lang="en-US"/>
        </a:p>
      </dgm:t>
    </dgm:pt>
    <dgm:pt modelId="{E99A1DA4-2CB8-42F4-899B-6FA1D13A33F9}">
      <dgm:prSet/>
      <dgm:spPr/>
      <dgm:t>
        <a:bodyPr/>
        <a:lstStyle/>
        <a:p>
          <a:r>
            <a:rPr lang="en-US"/>
            <a:t>Feature Scaling </a:t>
          </a:r>
        </a:p>
      </dgm:t>
    </dgm:pt>
    <dgm:pt modelId="{96C6C673-28FE-4C21-98FB-65898C9D6603}" type="parTrans" cxnId="{3F50AF10-FF0C-4398-957D-7BEF5E7EDD63}">
      <dgm:prSet/>
      <dgm:spPr/>
      <dgm:t>
        <a:bodyPr/>
        <a:lstStyle/>
        <a:p>
          <a:endParaRPr lang="en-US"/>
        </a:p>
      </dgm:t>
    </dgm:pt>
    <dgm:pt modelId="{1CA6B04A-34DC-412B-89A8-FF68FC2EF480}" type="sibTrans" cxnId="{3F50AF10-FF0C-4398-957D-7BEF5E7EDD63}">
      <dgm:prSet/>
      <dgm:spPr/>
      <dgm:t>
        <a:bodyPr/>
        <a:lstStyle/>
        <a:p>
          <a:endParaRPr lang="en-US"/>
        </a:p>
      </dgm:t>
    </dgm:pt>
    <dgm:pt modelId="{FD115304-DF9A-4E2A-B67B-9AFE515754BE}">
      <dgm:prSet/>
      <dgm:spPr/>
      <dgm:t>
        <a:bodyPr/>
        <a:lstStyle/>
        <a:p>
          <a:r>
            <a:rPr lang="en-US"/>
            <a:t>Visualization of Feature Importance</a:t>
          </a:r>
        </a:p>
      </dgm:t>
    </dgm:pt>
    <dgm:pt modelId="{DDB9FC4E-7B45-461B-BD20-593E40AFA54E}" type="parTrans" cxnId="{3BB51984-208B-4BFD-A2BD-CBE7C2CC9C6D}">
      <dgm:prSet/>
      <dgm:spPr/>
      <dgm:t>
        <a:bodyPr/>
        <a:lstStyle/>
        <a:p>
          <a:endParaRPr lang="en-US"/>
        </a:p>
      </dgm:t>
    </dgm:pt>
    <dgm:pt modelId="{53AAE75E-C98C-448B-BC45-AB99C09D0B42}" type="sibTrans" cxnId="{3BB51984-208B-4BFD-A2BD-CBE7C2CC9C6D}">
      <dgm:prSet/>
      <dgm:spPr/>
      <dgm:t>
        <a:bodyPr/>
        <a:lstStyle/>
        <a:p>
          <a:endParaRPr lang="en-US"/>
        </a:p>
      </dgm:t>
    </dgm:pt>
    <dgm:pt modelId="{815F44D9-9C9D-4095-B73E-8C2527222BA6}">
      <dgm:prSet/>
      <dgm:spPr/>
      <dgm:t>
        <a:bodyPr/>
        <a:lstStyle/>
        <a:p>
          <a:r>
            <a:rPr lang="en-US"/>
            <a:t>Learning Curve</a:t>
          </a:r>
        </a:p>
      </dgm:t>
    </dgm:pt>
    <dgm:pt modelId="{0D8A02CB-5013-4AF2-A45E-F993281046C3}" type="parTrans" cxnId="{0D3DF8EF-3857-4BDC-A431-E4588E6CBF47}">
      <dgm:prSet/>
      <dgm:spPr/>
      <dgm:t>
        <a:bodyPr/>
        <a:lstStyle/>
        <a:p>
          <a:endParaRPr lang="en-US"/>
        </a:p>
      </dgm:t>
    </dgm:pt>
    <dgm:pt modelId="{E58AE7F6-8EF3-47EC-B33C-BE880D2FD7BA}" type="sibTrans" cxnId="{0D3DF8EF-3857-4BDC-A431-E4588E6CBF47}">
      <dgm:prSet/>
      <dgm:spPr/>
      <dgm:t>
        <a:bodyPr/>
        <a:lstStyle/>
        <a:p>
          <a:endParaRPr lang="en-US"/>
        </a:p>
      </dgm:t>
    </dgm:pt>
    <dgm:pt modelId="{6A127B02-5605-435E-90D1-EE3553870C47}">
      <dgm:prSet/>
      <dgm:spPr/>
      <dgm:t>
        <a:bodyPr/>
        <a:lstStyle/>
        <a:p>
          <a:r>
            <a:rPr lang="en-US"/>
            <a:t>Recommendations Map</a:t>
          </a:r>
        </a:p>
      </dgm:t>
    </dgm:pt>
    <dgm:pt modelId="{3FD81E41-F0B3-48C0-B928-01DE8C3D2BF8}" type="parTrans" cxnId="{BE83C83A-B5CE-4431-8F52-82008495CC5E}">
      <dgm:prSet/>
      <dgm:spPr/>
      <dgm:t>
        <a:bodyPr/>
        <a:lstStyle/>
        <a:p>
          <a:endParaRPr lang="en-US"/>
        </a:p>
      </dgm:t>
    </dgm:pt>
    <dgm:pt modelId="{7641195A-4187-43A1-9B2B-706FAEE935A7}" type="sibTrans" cxnId="{BE83C83A-B5CE-4431-8F52-82008495CC5E}">
      <dgm:prSet/>
      <dgm:spPr/>
      <dgm:t>
        <a:bodyPr/>
        <a:lstStyle/>
        <a:p>
          <a:endParaRPr lang="en-US"/>
        </a:p>
      </dgm:t>
    </dgm:pt>
    <dgm:pt modelId="{4BCE1095-B036-41E4-8377-638B9272D7BA}" type="pres">
      <dgm:prSet presAssocID="{A086D6E2-7811-41B4-9037-6305F8D26FD6}" presName="root" presStyleCnt="0">
        <dgm:presLayoutVars>
          <dgm:dir/>
          <dgm:resizeHandles val="exact"/>
        </dgm:presLayoutVars>
      </dgm:prSet>
      <dgm:spPr/>
    </dgm:pt>
    <dgm:pt modelId="{0F706126-4A8F-4532-A5B3-67F8DD513AD2}" type="pres">
      <dgm:prSet presAssocID="{3EB3DE1D-FBEE-4D7B-95A8-C1EEE8F8BED5}" presName="compNode" presStyleCnt="0"/>
      <dgm:spPr/>
    </dgm:pt>
    <dgm:pt modelId="{66CF1E67-A659-4280-8998-FFC0C076C79F}" type="pres">
      <dgm:prSet presAssocID="{3EB3DE1D-FBEE-4D7B-95A8-C1EEE8F8BED5}" presName="bgRect" presStyleLbl="bgShp" presStyleIdx="0" presStyleCnt="5"/>
      <dgm:spPr/>
    </dgm:pt>
    <dgm:pt modelId="{B6DC03FD-3686-4B5E-A274-88531E7FFDAC}" type="pres">
      <dgm:prSet presAssocID="{3EB3DE1D-FBEE-4D7B-95A8-C1EEE8F8BED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E0F90D0-19C3-45FF-8E31-742DF9C02340}" type="pres">
      <dgm:prSet presAssocID="{3EB3DE1D-FBEE-4D7B-95A8-C1EEE8F8BED5}" presName="spaceRect" presStyleCnt="0"/>
      <dgm:spPr/>
    </dgm:pt>
    <dgm:pt modelId="{B5AB7167-1FC7-493C-8280-895A90D13B01}" type="pres">
      <dgm:prSet presAssocID="{3EB3DE1D-FBEE-4D7B-95A8-C1EEE8F8BED5}" presName="parTx" presStyleLbl="revTx" presStyleIdx="0" presStyleCnt="5">
        <dgm:presLayoutVars>
          <dgm:chMax val="0"/>
          <dgm:chPref val="0"/>
        </dgm:presLayoutVars>
      </dgm:prSet>
      <dgm:spPr/>
    </dgm:pt>
    <dgm:pt modelId="{0DBAC8A6-972B-4FDB-8448-F7B11B722FB1}" type="pres">
      <dgm:prSet presAssocID="{94941102-FBD3-45DA-8B4E-360469EAAB51}" presName="sibTrans" presStyleCnt="0"/>
      <dgm:spPr/>
    </dgm:pt>
    <dgm:pt modelId="{D4FEFB46-9428-4A0C-8323-6A9CDCB70B50}" type="pres">
      <dgm:prSet presAssocID="{E99A1DA4-2CB8-42F4-899B-6FA1D13A33F9}" presName="compNode" presStyleCnt="0"/>
      <dgm:spPr/>
    </dgm:pt>
    <dgm:pt modelId="{F844146D-8BF4-483B-B796-E94197445CF6}" type="pres">
      <dgm:prSet presAssocID="{E99A1DA4-2CB8-42F4-899B-6FA1D13A33F9}" presName="bgRect" presStyleLbl="bgShp" presStyleIdx="1" presStyleCnt="5"/>
      <dgm:spPr/>
    </dgm:pt>
    <dgm:pt modelId="{BC1C21B5-06A4-4E4B-9C3D-1A47D4C720BD}" type="pres">
      <dgm:prSet presAssocID="{E99A1DA4-2CB8-42F4-899B-6FA1D13A33F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4AD0344-DA2E-40A2-8B8F-9CA7F1C400A6}" type="pres">
      <dgm:prSet presAssocID="{E99A1DA4-2CB8-42F4-899B-6FA1D13A33F9}" presName="spaceRect" presStyleCnt="0"/>
      <dgm:spPr/>
    </dgm:pt>
    <dgm:pt modelId="{C473CB6B-3241-440F-927D-AB21484E2FF9}" type="pres">
      <dgm:prSet presAssocID="{E99A1DA4-2CB8-42F4-899B-6FA1D13A33F9}" presName="parTx" presStyleLbl="revTx" presStyleIdx="1" presStyleCnt="5">
        <dgm:presLayoutVars>
          <dgm:chMax val="0"/>
          <dgm:chPref val="0"/>
        </dgm:presLayoutVars>
      </dgm:prSet>
      <dgm:spPr/>
    </dgm:pt>
    <dgm:pt modelId="{AC258691-2478-4E29-B14D-64B66EC27254}" type="pres">
      <dgm:prSet presAssocID="{1CA6B04A-34DC-412B-89A8-FF68FC2EF480}" presName="sibTrans" presStyleCnt="0"/>
      <dgm:spPr/>
    </dgm:pt>
    <dgm:pt modelId="{23CA9D6E-3AD0-4FA3-A980-800254310A21}" type="pres">
      <dgm:prSet presAssocID="{FD115304-DF9A-4E2A-B67B-9AFE515754BE}" presName="compNode" presStyleCnt="0"/>
      <dgm:spPr/>
    </dgm:pt>
    <dgm:pt modelId="{22BA7C5A-A7AE-47BE-B524-3357B99A17E6}" type="pres">
      <dgm:prSet presAssocID="{FD115304-DF9A-4E2A-B67B-9AFE515754BE}" presName="bgRect" presStyleLbl="bgShp" presStyleIdx="2" presStyleCnt="5"/>
      <dgm:spPr/>
    </dgm:pt>
    <dgm:pt modelId="{831A4A31-FC88-4B54-AA64-6DBDA1FA6095}" type="pres">
      <dgm:prSet presAssocID="{FD115304-DF9A-4E2A-B67B-9AFE515754B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E56A4585-74A8-48DF-A9E3-EC4826DB0A4B}" type="pres">
      <dgm:prSet presAssocID="{FD115304-DF9A-4E2A-B67B-9AFE515754BE}" presName="spaceRect" presStyleCnt="0"/>
      <dgm:spPr/>
    </dgm:pt>
    <dgm:pt modelId="{20D82A2A-F62F-4F9D-AE3C-A5EFDD86FF21}" type="pres">
      <dgm:prSet presAssocID="{FD115304-DF9A-4E2A-B67B-9AFE515754BE}" presName="parTx" presStyleLbl="revTx" presStyleIdx="2" presStyleCnt="5">
        <dgm:presLayoutVars>
          <dgm:chMax val="0"/>
          <dgm:chPref val="0"/>
        </dgm:presLayoutVars>
      </dgm:prSet>
      <dgm:spPr/>
    </dgm:pt>
    <dgm:pt modelId="{49093914-88B8-47BF-ADF9-AC8DEF0A51C5}" type="pres">
      <dgm:prSet presAssocID="{53AAE75E-C98C-448B-BC45-AB99C09D0B42}" presName="sibTrans" presStyleCnt="0"/>
      <dgm:spPr/>
    </dgm:pt>
    <dgm:pt modelId="{AF757772-4968-4E8E-87C4-CE67E1D518E5}" type="pres">
      <dgm:prSet presAssocID="{815F44D9-9C9D-4095-B73E-8C2527222BA6}" presName="compNode" presStyleCnt="0"/>
      <dgm:spPr/>
    </dgm:pt>
    <dgm:pt modelId="{38A067C2-A3D0-45C2-92A9-AD7BAEDDDFF6}" type="pres">
      <dgm:prSet presAssocID="{815F44D9-9C9D-4095-B73E-8C2527222BA6}" presName="bgRect" presStyleLbl="bgShp" presStyleIdx="3" presStyleCnt="5"/>
      <dgm:spPr/>
    </dgm:pt>
    <dgm:pt modelId="{1B2DD3EC-B826-4956-B7E8-4F8D29012E6F}" type="pres">
      <dgm:prSet presAssocID="{815F44D9-9C9D-4095-B73E-8C2527222BA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4D17459-5F08-4A01-9477-D8C8F0C8F979}" type="pres">
      <dgm:prSet presAssocID="{815F44D9-9C9D-4095-B73E-8C2527222BA6}" presName="spaceRect" presStyleCnt="0"/>
      <dgm:spPr/>
    </dgm:pt>
    <dgm:pt modelId="{7D3C6981-F884-40A2-A28B-0257B8CB036A}" type="pres">
      <dgm:prSet presAssocID="{815F44D9-9C9D-4095-B73E-8C2527222BA6}" presName="parTx" presStyleLbl="revTx" presStyleIdx="3" presStyleCnt="5">
        <dgm:presLayoutVars>
          <dgm:chMax val="0"/>
          <dgm:chPref val="0"/>
        </dgm:presLayoutVars>
      </dgm:prSet>
      <dgm:spPr/>
    </dgm:pt>
    <dgm:pt modelId="{E1441409-DE1C-461B-84CA-4F2E31B346F1}" type="pres">
      <dgm:prSet presAssocID="{E58AE7F6-8EF3-47EC-B33C-BE880D2FD7BA}" presName="sibTrans" presStyleCnt="0"/>
      <dgm:spPr/>
    </dgm:pt>
    <dgm:pt modelId="{4A7DB660-301A-4AA6-A7C6-45DAE17DE6CE}" type="pres">
      <dgm:prSet presAssocID="{6A127B02-5605-435E-90D1-EE3553870C47}" presName="compNode" presStyleCnt="0"/>
      <dgm:spPr/>
    </dgm:pt>
    <dgm:pt modelId="{D561CD66-33FB-4F14-8B39-96F1D325DDEF}" type="pres">
      <dgm:prSet presAssocID="{6A127B02-5605-435E-90D1-EE3553870C47}" presName="bgRect" presStyleLbl="bgShp" presStyleIdx="4" presStyleCnt="5"/>
      <dgm:spPr/>
    </dgm:pt>
    <dgm:pt modelId="{D5FD7788-24FA-4068-BE8D-EB4A9DF9CF37}" type="pres">
      <dgm:prSet presAssocID="{6A127B02-5605-435E-90D1-EE3553870C4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7262B2-489F-41B4-8A9A-4E08B60D8F94}" type="pres">
      <dgm:prSet presAssocID="{6A127B02-5605-435E-90D1-EE3553870C47}" presName="spaceRect" presStyleCnt="0"/>
      <dgm:spPr/>
    </dgm:pt>
    <dgm:pt modelId="{12D0F3FE-63C9-4F0A-8490-332FDEAF64A5}" type="pres">
      <dgm:prSet presAssocID="{6A127B02-5605-435E-90D1-EE3553870C4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AA21A08-6346-4FCF-B1BD-9EF3A3707FBA}" type="presOf" srcId="{FD115304-DF9A-4E2A-B67B-9AFE515754BE}" destId="{20D82A2A-F62F-4F9D-AE3C-A5EFDD86FF21}" srcOrd="0" destOrd="0" presId="urn:microsoft.com/office/officeart/2018/2/layout/IconVerticalSolidList"/>
    <dgm:cxn modelId="{3F50AF10-FF0C-4398-957D-7BEF5E7EDD63}" srcId="{A086D6E2-7811-41B4-9037-6305F8D26FD6}" destId="{E99A1DA4-2CB8-42F4-899B-6FA1D13A33F9}" srcOrd="1" destOrd="0" parTransId="{96C6C673-28FE-4C21-98FB-65898C9D6603}" sibTransId="{1CA6B04A-34DC-412B-89A8-FF68FC2EF480}"/>
    <dgm:cxn modelId="{B7778227-A872-4F6B-B10D-43FD5CD6FCE7}" type="presOf" srcId="{3EB3DE1D-FBEE-4D7B-95A8-C1EEE8F8BED5}" destId="{B5AB7167-1FC7-493C-8280-895A90D13B01}" srcOrd="0" destOrd="0" presId="urn:microsoft.com/office/officeart/2018/2/layout/IconVerticalSolidList"/>
    <dgm:cxn modelId="{BE83C83A-B5CE-4431-8F52-82008495CC5E}" srcId="{A086D6E2-7811-41B4-9037-6305F8D26FD6}" destId="{6A127B02-5605-435E-90D1-EE3553870C47}" srcOrd="4" destOrd="0" parTransId="{3FD81E41-F0B3-48C0-B928-01DE8C3D2BF8}" sibTransId="{7641195A-4187-43A1-9B2B-706FAEE935A7}"/>
    <dgm:cxn modelId="{C9C7444A-F38C-436C-8AA7-8DE401F6464B}" type="presOf" srcId="{E99A1DA4-2CB8-42F4-899B-6FA1D13A33F9}" destId="{C473CB6B-3241-440F-927D-AB21484E2FF9}" srcOrd="0" destOrd="0" presId="urn:microsoft.com/office/officeart/2018/2/layout/IconVerticalSolidList"/>
    <dgm:cxn modelId="{6456BB63-C901-48A8-AFFA-837D0EA87C23}" type="presOf" srcId="{A086D6E2-7811-41B4-9037-6305F8D26FD6}" destId="{4BCE1095-B036-41E4-8377-638B9272D7BA}" srcOrd="0" destOrd="0" presId="urn:microsoft.com/office/officeart/2018/2/layout/IconVerticalSolidList"/>
    <dgm:cxn modelId="{3BB51984-208B-4BFD-A2BD-CBE7C2CC9C6D}" srcId="{A086D6E2-7811-41B4-9037-6305F8D26FD6}" destId="{FD115304-DF9A-4E2A-B67B-9AFE515754BE}" srcOrd="2" destOrd="0" parTransId="{DDB9FC4E-7B45-461B-BD20-593E40AFA54E}" sibTransId="{53AAE75E-C98C-448B-BC45-AB99C09D0B42}"/>
    <dgm:cxn modelId="{39450692-7ACE-4B58-BAFC-599FBD4D8110}" srcId="{A086D6E2-7811-41B4-9037-6305F8D26FD6}" destId="{3EB3DE1D-FBEE-4D7B-95A8-C1EEE8F8BED5}" srcOrd="0" destOrd="0" parTransId="{7D9B2E8E-81D3-46CA-8170-8CF026864A8D}" sibTransId="{94941102-FBD3-45DA-8B4E-360469EAAB51}"/>
    <dgm:cxn modelId="{61F479C4-C7F7-47FC-8AB3-2307541C741F}" type="presOf" srcId="{815F44D9-9C9D-4095-B73E-8C2527222BA6}" destId="{7D3C6981-F884-40A2-A28B-0257B8CB036A}" srcOrd="0" destOrd="0" presId="urn:microsoft.com/office/officeart/2018/2/layout/IconVerticalSolidList"/>
    <dgm:cxn modelId="{2A1804E4-4716-40A6-9AF8-340C90F8C0C0}" type="presOf" srcId="{6A127B02-5605-435E-90D1-EE3553870C47}" destId="{12D0F3FE-63C9-4F0A-8490-332FDEAF64A5}" srcOrd="0" destOrd="0" presId="urn:microsoft.com/office/officeart/2018/2/layout/IconVerticalSolidList"/>
    <dgm:cxn modelId="{0D3DF8EF-3857-4BDC-A431-E4588E6CBF47}" srcId="{A086D6E2-7811-41B4-9037-6305F8D26FD6}" destId="{815F44D9-9C9D-4095-B73E-8C2527222BA6}" srcOrd="3" destOrd="0" parTransId="{0D8A02CB-5013-4AF2-A45E-F993281046C3}" sibTransId="{E58AE7F6-8EF3-47EC-B33C-BE880D2FD7BA}"/>
    <dgm:cxn modelId="{779F75A8-8B90-444C-8C9B-54D0B3DB69AA}" type="presParOf" srcId="{4BCE1095-B036-41E4-8377-638B9272D7BA}" destId="{0F706126-4A8F-4532-A5B3-67F8DD513AD2}" srcOrd="0" destOrd="0" presId="urn:microsoft.com/office/officeart/2018/2/layout/IconVerticalSolidList"/>
    <dgm:cxn modelId="{337045AB-5E7C-41BA-9FAD-A965F88C4DEB}" type="presParOf" srcId="{0F706126-4A8F-4532-A5B3-67F8DD513AD2}" destId="{66CF1E67-A659-4280-8998-FFC0C076C79F}" srcOrd="0" destOrd="0" presId="urn:microsoft.com/office/officeart/2018/2/layout/IconVerticalSolidList"/>
    <dgm:cxn modelId="{A2B6684C-DAEE-42BC-9155-AB30929E8F34}" type="presParOf" srcId="{0F706126-4A8F-4532-A5B3-67F8DD513AD2}" destId="{B6DC03FD-3686-4B5E-A274-88531E7FFDAC}" srcOrd="1" destOrd="0" presId="urn:microsoft.com/office/officeart/2018/2/layout/IconVerticalSolidList"/>
    <dgm:cxn modelId="{91F5336E-D16F-4A5C-A21B-1CEB3C65A72D}" type="presParOf" srcId="{0F706126-4A8F-4532-A5B3-67F8DD513AD2}" destId="{CE0F90D0-19C3-45FF-8E31-742DF9C02340}" srcOrd="2" destOrd="0" presId="urn:microsoft.com/office/officeart/2018/2/layout/IconVerticalSolidList"/>
    <dgm:cxn modelId="{CA32F28B-F2A2-4A06-833B-63CA4C0BB2E8}" type="presParOf" srcId="{0F706126-4A8F-4532-A5B3-67F8DD513AD2}" destId="{B5AB7167-1FC7-493C-8280-895A90D13B01}" srcOrd="3" destOrd="0" presId="urn:microsoft.com/office/officeart/2018/2/layout/IconVerticalSolidList"/>
    <dgm:cxn modelId="{2BD3DD3E-DD35-48ED-AA6F-267D70CCE581}" type="presParOf" srcId="{4BCE1095-B036-41E4-8377-638B9272D7BA}" destId="{0DBAC8A6-972B-4FDB-8448-F7B11B722FB1}" srcOrd="1" destOrd="0" presId="urn:microsoft.com/office/officeart/2018/2/layout/IconVerticalSolidList"/>
    <dgm:cxn modelId="{8A498428-9D0A-4B84-8A69-C8D296F30AB1}" type="presParOf" srcId="{4BCE1095-B036-41E4-8377-638B9272D7BA}" destId="{D4FEFB46-9428-4A0C-8323-6A9CDCB70B50}" srcOrd="2" destOrd="0" presId="urn:microsoft.com/office/officeart/2018/2/layout/IconVerticalSolidList"/>
    <dgm:cxn modelId="{F11DEC99-3693-4365-A2CD-7F8D2801F166}" type="presParOf" srcId="{D4FEFB46-9428-4A0C-8323-6A9CDCB70B50}" destId="{F844146D-8BF4-483B-B796-E94197445CF6}" srcOrd="0" destOrd="0" presId="urn:microsoft.com/office/officeart/2018/2/layout/IconVerticalSolidList"/>
    <dgm:cxn modelId="{49D4E564-2663-4766-A863-3C8101863F0A}" type="presParOf" srcId="{D4FEFB46-9428-4A0C-8323-6A9CDCB70B50}" destId="{BC1C21B5-06A4-4E4B-9C3D-1A47D4C720BD}" srcOrd="1" destOrd="0" presId="urn:microsoft.com/office/officeart/2018/2/layout/IconVerticalSolidList"/>
    <dgm:cxn modelId="{418FDE28-09CB-4F1E-8767-BBFFECF2B012}" type="presParOf" srcId="{D4FEFB46-9428-4A0C-8323-6A9CDCB70B50}" destId="{F4AD0344-DA2E-40A2-8B8F-9CA7F1C400A6}" srcOrd="2" destOrd="0" presId="urn:microsoft.com/office/officeart/2018/2/layout/IconVerticalSolidList"/>
    <dgm:cxn modelId="{8EE08E15-232B-4D48-927C-06CAF854B9B5}" type="presParOf" srcId="{D4FEFB46-9428-4A0C-8323-6A9CDCB70B50}" destId="{C473CB6B-3241-440F-927D-AB21484E2FF9}" srcOrd="3" destOrd="0" presId="urn:microsoft.com/office/officeart/2018/2/layout/IconVerticalSolidList"/>
    <dgm:cxn modelId="{F29E4690-F949-42FE-93EC-F6CC8ADE93BE}" type="presParOf" srcId="{4BCE1095-B036-41E4-8377-638B9272D7BA}" destId="{AC258691-2478-4E29-B14D-64B66EC27254}" srcOrd="3" destOrd="0" presId="urn:microsoft.com/office/officeart/2018/2/layout/IconVerticalSolidList"/>
    <dgm:cxn modelId="{CE465379-3F80-4B9F-B640-302677576424}" type="presParOf" srcId="{4BCE1095-B036-41E4-8377-638B9272D7BA}" destId="{23CA9D6E-3AD0-4FA3-A980-800254310A21}" srcOrd="4" destOrd="0" presId="urn:microsoft.com/office/officeart/2018/2/layout/IconVerticalSolidList"/>
    <dgm:cxn modelId="{70949EEB-3604-43D5-BE2D-013C5FAA58ED}" type="presParOf" srcId="{23CA9D6E-3AD0-4FA3-A980-800254310A21}" destId="{22BA7C5A-A7AE-47BE-B524-3357B99A17E6}" srcOrd="0" destOrd="0" presId="urn:microsoft.com/office/officeart/2018/2/layout/IconVerticalSolidList"/>
    <dgm:cxn modelId="{4B6BA2B3-EFAA-4269-B068-229573C99F1B}" type="presParOf" srcId="{23CA9D6E-3AD0-4FA3-A980-800254310A21}" destId="{831A4A31-FC88-4B54-AA64-6DBDA1FA6095}" srcOrd="1" destOrd="0" presId="urn:microsoft.com/office/officeart/2018/2/layout/IconVerticalSolidList"/>
    <dgm:cxn modelId="{89E73E9F-361F-4012-B776-9D051359615B}" type="presParOf" srcId="{23CA9D6E-3AD0-4FA3-A980-800254310A21}" destId="{E56A4585-74A8-48DF-A9E3-EC4826DB0A4B}" srcOrd="2" destOrd="0" presId="urn:microsoft.com/office/officeart/2018/2/layout/IconVerticalSolidList"/>
    <dgm:cxn modelId="{C5867863-E982-40F0-B78B-008331DA85A4}" type="presParOf" srcId="{23CA9D6E-3AD0-4FA3-A980-800254310A21}" destId="{20D82A2A-F62F-4F9D-AE3C-A5EFDD86FF21}" srcOrd="3" destOrd="0" presId="urn:microsoft.com/office/officeart/2018/2/layout/IconVerticalSolidList"/>
    <dgm:cxn modelId="{088877C3-2200-4A37-A379-891572ED1CF4}" type="presParOf" srcId="{4BCE1095-B036-41E4-8377-638B9272D7BA}" destId="{49093914-88B8-47BF-ADF9-AC8DEF0A51C5}" srcOrd="5" destOrd="0" presId="urn:microsoft.com/office/officeart/2018/2/layout/IconVerticalSolidList"/>
    <dgm:cxn modelId="{8DEE1CD0-B736-4E83-9260-D4CB667B87AA}" type="presParOf" srcId="{4BCE1095-B036-41E4-8377-638B9272D7BA}" destId="{AF757772-4968-4E8E-87C4-CE67E1D518E5}" srcOrd="6" destOrd="0" presId="urn:microsoft.com/office/officeart/2018/2/layout/IconVerticalSolidList"/>
    <dgm:cxn modelId="{3818AD21-ECAE-4948-9290-704011105C7B}" type="presParOf" srcId="{AF757772-4968-4E8E-87C4-CE67E1D518E5}" destId="{38A067C2-A3D0-45C2-92A9-AD7BAEDDDFF6}" srcOrd="0" destOrd="0" presId="urn:microsoft.com/office/officeart/2018/2/layout/IconVerticalSolidList"/>
    <dgm:cxn modelId="{B3E59A1D-EC48-42FC-A4B7-C62FC637E1CB}" type="presParOf" srcId="{AF757772-4968-4E8E-87C4-CE67E1D518E5}" destId="{1B2DD3EC-B826-4956-B7E8-4F8D29012E6F}" srcOrd="1" destOrd="0" presId="urn:microsoft.com/office/officeart/2018/2/layout/IconVerticalSolidList"/>
    <dgm:cxn modelId="{293D4E59-A1F8-476D-81BC-8D28FCC6DB7F}" type="presParOf" srcId="{AF757772-4968-4E8E-87C4-CE67E1D518E5}" destId="{04D17459-5F08-4A01-9477-D8C8F0C8F979}" srcOrd="2" destOrd="0" presId="urn:microsoft.com/office/officeart/2018/2/layout/IconVerticalSolidList"/>
    <dgm:cxn modelId="{1F701433-0242-47DE-B34A-515EE3A4FD62}" type="presParOf" srcId="{AF757772-4968-4E8E-87C4-CE67E1D518E5}" destId="{7D3C6981-F884-40A2-A28B-0257B8CB036A}" srcOrd="3" destOrd="0" presId="urn:microsoft.com/office/officeart/2018/2/layout/IconVerticalSolidList"/>
    <dgm:cxn modelId="{01F06C7D-CEA6-471E-9E14-0E289416B0B2}" type="presParOf" srcId="{4BCE1095-B036-41E4-8377-638B9272D7BA}" destId="{E1441409-DE1C-461B-84CA-4F2E31B346F1}" srcOrd="7" destOrd="0" presId="urn:microsoft.com/office/officeart/2018/2/layout/IconVerticalSolidList"/>
    <dgm:cxn modelId="{741AAAEE-5DBD-4265-B2B5-69EAD6EE6E8E}" type="presParOf" srcId="{4BCE1095-B036-41E4-8377-638B9272D7BA}" destId="{4A7DB660-301A-4AA6-A7C6-45DAE17DE6CE}" srcOrd="8" destOrd="0" presId="urn:microsoft.com/office/officeart/2018/2/layout/IconVerticalSolidList"/>
    <dgm:cxn modelId="{DBF2D97A-977B-43BA-A015-1C7EC72F6025}" type="presParOf" srcId="{4A7DB660-301A-4AA6-A7C6-45DAE17DE6CE}" destId="{D561CD66-33FB-4F14-8B39-96F1D325DDEF}" srcOrd="0" destOrd="0" presId="urn:microsoft.com/office/officeart/2018/2/layout/IconVerticalSolidList"/>
    <dgm:cxn modelId="{A477F8AC-73B1-4043-AE8A-66CA242ACEE6}" type="presParOf" srcId="{4A7DB660-301A-4AA6-A7C6-45DAE17DE6CE}" destId="{D5FD7788-24FA-4068-BE8D-EB4A9DF9CF37}" srcOrd="1" destOrd="0" presId="urn:microsoft.com/office/officeart/2018/2/layout/IconVerticalSolidList"/>
    <dgm:cxn modelId="{60433FFF-3554-4A75-A41D-4523D68FE04F}" type="presParOf" srcId="{4A7DB660-301A-4AA6-A7C6-45DAE17DE6CE}" destId="{2A7262B2-489F-41B4-8A9A-4E08B60D8F94}" srcOrd="2" destOrd="0" presId="urn:microsoft.com/office/officeart/2018/2/layout/IconVerticalSolidList"/>
    <dgm:cxn modelId="{7F53F663-1089-4587-BD37-910F5A2ECF98}" type="presParOf" srcId="{4A7DB660-301A-4AA6-A7C6-45DAE17DE6CE}" destId="{12D0F3FE-63C9-4F0A-8490-332FDEAF64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A22B6E-D478-48F5-9C02-AB6AF6C2540C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67E88B0-14E4-4487-8C53-118156E6A613}">
      <dgm:prSet/>
      <dgm:spPr/>
      <dgm:t>
        <a:bodyPr/>
        <a:lstStyle/>
        <a:p>
          <a:r>
            <a:rPr lang="en-US"/>
            <a:t>Data Quality</a:t>
          </a:r>
        </a:p>
      </dgm:t>
    </dgm:pt>
    <dgm:pt modelId="{9371CB36-012E-4DA1-B06A-CD100509555F}" type="parTrans" cxnId="{03CBE178-AF8A-45CD-9E40-20DA15B7833D}">
      <dgm:prSet/>
      <dgm:spPr/>
      <dgm:t>
        <a:bodyPr/>
        <a:lstStyle/>
        <a:p>
          <a:endParaRPr lang="en-US"/>
        </a:p>
      </dgm:t>
    </dgm:pt>
    <dgm:pt modelId="{55F8AA58-00AC-4178-98F2-7D0E20801620}" type="sibTrans" cxnId="{03CBE178-AF8A-45CD-9E40-20DA15B7833D}">
      <dgm:prSet/>
      <dgm:spPr/>
      <dgm:t>
        <a:bodyPr/>
        <a:lstStyle/>
        <a:p>
          <a:endParaRPr lang="en-US"/>
        </a:p>
      </dgm:t>
    </dgm:pt>
    <dgm:pt modelId="{5C8A6F2F-C3C4-4F11-937A-CAD74217CE15}">
      <dgm:prSet/>
      <dgm:spPr/>
      <dgm:t>
        <a:bodyPr/>
        <a:lstStyle/>
        <a:p>
          <a:r>
            <a:rPr lang="en-US"/>
            <a:t>Feature Selection</a:t>
          </a:r>
        </a:p>
      </dgm:t>
    </dgm:pt>
    <dgm:pt modelId="{30C564AA-FE89-4FA2-A563-4992D4C6DB19}" type="parTrans" cxnId="{A6002485-65FF-42F2-A0A5-C2122A845437}">
      <dgm:prSet/>
      <dgm:spPr/>
      <dgm:t>
        <a:bodyPr/>
        <a:lstStyle/>
        <a:p>
          <a:endParaRPr lang="en-US"/>
        </a:p>
      </dgm:t>
    </dgm:pt>
    <dgm:pt modelId="{7ED26C32-47DF-4CAC-B11E-BADDA14FAAC0}" type="sibTrans" cxnId="{A6002485-65FF-42F2-A0A5-C2122A845437}">
      <dgm:prSet/>
      <dgm:spPr/>
      <dgm:t>
        <a:bodyPr/>
        <a:lstStyle/>
        <a:p>
          <a:endParaRPr lang="en-US"/>
        </a:p>
      </dgm:t>
    </dgm:pt>
    <dgm:pt modelId="{DC1F51E2-EB40-45D4-A1E7-1F1705AECF6A}">
      <dgm:prSet/>
      <dgm:spPr/>
      <dgm:t>
        <a:bodyPr/>
        <a:lstStyle/>
        <a:p>
          <a:r>
            <a:rPr lang="en-US"/>
            <a:t>Model Selection </a:t>
          </a:r>
        </a:p>
      </dgm:t>
    </dgm:pt>
    <dgm:pt modelId="{55EC12D8-BEB3-4CF2-A305-2F778E2156DD}" type="parTrans" cxnId="{D2AB484E-009B-41F1-83AC-B713CD5A4828}">
      <dgm:prSet/>
      <dgm:spPr/>
      <dgm:t>
        <a:bodyPr/>
        <a:lstStyle/>
        <a:p>
          <a:endParaRPr lang="en-US"/>
        </a:p>
      </dgm:t>
    </dgm:pt>
    <dgm:pt modelId="{AF5D2F4B-A78A-49E7-9CA3-C9E8E8D953CD}" type="sibTrans" cxnId="{D2AB484E-009B-41F1-83AC-B713CD5A4828}">
      <dgm:prSet/>
      <dgm:spPr/>
      <dgm:t>
        <a:bodyPr/>
        <a:lstStyle/>
        <a:p>
          <a:endParaRPr lang="en-US"/>
        </a:p>
      </dgm:t>
    </dgm:pt>
    <dgm:pt modelId="{9DD35F8A-A9D6-4FCC-A84F-75156C8090FF}">
      <dgm:prSet/>
      <dgm:spPr/>
      <dgm:t>
        <a:bodyPr/>
        <a:lstStyle/>
        <a:p>
          <a:r>
            <a:rPr lang="en-US"/>
            <a:t>Choice of k</a:t>
          </a:r>
        </a:p>
      </dgm:t>
    </dgm:pt>
    <dgm:pt modelId="{C18A8356-AF67-4E05-ACBE-BA6A48A18F06}" type="parTrans" cxnId="{EE398290-72EF-4B32-B7A3-EA4FF424C443}">
      <dgm:prSet/>
      <dgm:spPr/>
      <dgm:t>
        <a:bodyPr/>
        <a:lstStyle/>
        <a:p>
          <a:endParaRPr lang="en-US"/>
        </a:p>
      </dgm:t>
    </dgm:pt>
    <dgm:pt modelId="{034763C5-2299-4488-9307-6F8A4CC243AC}" type="sibTrans" cxnId="{EE398290-72EF-4B32-B7A3-EA4FF424C443}">
      <dgm:prSet/>
      <dgm:spPr/>
      <dgm:t>
        <a:bodyPr/>
        <a:lstStyle/>
        <a:p>
          <a:endParaRPr lang="en-US"/>
        </a:p>
      </dgm:t>
    </dgm:pt>
    <dgm:pt modelId="{F29CF454-289A-9C4A-A6DD-2825187DB20C}" type="pres">
      <dgm:prSet presAssocID="{E4A22B6E-D478-48F5-9C02-AB6AF6C2540C}" presName="Name0" presStyleCnt="0">
        <dgm:presLayoutVars>
          <dgm:dir/>
          <dgm:animLvl val="lvl"/>
          <dgm:resizeHandles val="exact"/>
        </dgm:presLayoutVars>
      </dgm:prSet>
      <dgm:spPr/>
    </dgm:pt>
    <dgm:pt modelId="{8B1192C0-A519-9B47-AEF5-E6B51B040A8A}" type="pres">
      <dgm:prSet presAssocID="{867E88B0-14E4-4487-8C53-118156E6A613}" presName="linNode" presStyleCnt="0"/>
      <dgm:spPr/>
    </dgm:pt>
    <dgm:pt modelId="{9CCA9ACD-ED95-BC42-9786-193D719C9881}" type="pres">
      <dgm:prSet presAssocID="{867E88B0-14E4-4487-8C53-118156E6A61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E6FD511-7E25-3646-AACF-F12DF4A91CD0}" type="pres">
      <dgm:prSet presAssocID="{55F8AA58-00AC-4178-98F2-7D0E20801620}" presName="sp" presStyleCnt="0"/>
      <dgm:spPr/>
    </dgm:pt>
    <dgm:pt modelId="{53D2A64A-FDDC-564E-888D-214C962E6296}" type="pres">
      <dgm:prSet presAssocID="{5C8A6F2F-C3C4-4F11-937A-CAD74217CE15}" presName="linNode" presStyleCnt="0"/>
      <dgm:spPr/>
    </dgm:pt>
    <dgm:pt modelId="{7F99954A-7FF2-404D-85E5-817CAC4B9824}" type="pres">
      <dgm:prSet presAssocID="{5C8A6F2F-C3C4-4F11-937A-CAD74217CE15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CEF7A34-650C-7249-AA74-B40884315EA8}" type="pres">
      <dgm:prSet presAssocID="{7ED26C32-47DF-4CAC-B11E-BADDA14FAAC0}" presName="sp" presStyleCnt="0"/>
      <dgm:spPr/>
    </dgm:pt>
    <dgm:pt modelId="{C481036B-B545-C94F-A43B-866ADE449897}" type="pres">
      <dgm:prSet presAssocID="{DC1F51E2-EB40-45D4-A1E7-1F1705AECF6A}" presName="linNode" presStyleCnt="0"/>
      <dgm:spPr/>
    </dgm:pt>
    <dgm:pt modelId="{D6E15B71-FADC-C449-8C6B-3EC443C8A551}" type="pres">
      <dgm:prSet presAssocID="{DC1F51E2-EB40-45D4-A1E7-1F1705AECF6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275C1A9-B72D-A344-9373-D4C61E8D89E0}" type="pres">
      <dgm:prSet presAssocID="{AF5D2F4B-A78A-49E7-9CA3-C9E8E8D953CD}" presName="sp" presStyleCnt="0"/>
      <dgm:spPr/>
    </dgm:pt>
    <dgm:pt modelId="{8215C583-19BA-A344-AB2F-EFD73FBC4D87}" type="pres">
      <dgm:prSet presAssocID="{9DD35F8A-A9D6-4FCC-A84F-75156C8090FF}" presName="linNode" presStyleCnt="0"/>
      <dgm:spPr/>
    </dgm:pt>
    <dgm:pt modelId="{9C39C27C-11D4-5C48-87B4-1C75A222A934}" type="pres">
      <dgm:prSet presAssocID="{9DD35F8A-A9D6-4FCC-A84F-75156C8090FF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D2AB484E-009B-41F1-83AC-B713CD5A4828}" srcId="{E4A22B6E-D478-48F5-9C02-AB6AF6C2540C}" destId="{DC1F51E2-EB40-45D4-A1E7-1F1705AECF6A}" srcOrd="2" destOrd="0" parTransId="{55EC12D8-BEB3-4CF2-A305-2F778E2156DD}" sibTransId="{AF5D2F4B-A78A-49E7-9CA3-C9E8E8D953CD}"/>
    <dgm:cxn modelId="{DC0C2564-E45A-DE4C-9B12-9888C8B3D128}" type="presOf" srcId="{5C8A6F2F-C3C4-4F11-937A-CAD74217CE15}" destId="{7F99954A-7FF2-404D-85E5-817CAC4B9824}" srcOrd="0" destOrd="0" presId="urn:microsoft.com/office/officeart/2005/8/layout/vList5"/>
    <dgm:cxn modelId="{EAFBF76F-D652-6E4D-81F4-BC7F7485E76E}" type="presOf" srcId="{E4A22B6E-D478-48F5-9C02-AB6AF6C2540C}" destId="{F29CF454-289A-9C4A-A6DD-2825187DB20C}" srcOrd="0" destOrd="0" presId="urn:microsoft.com/office/officeart/2005/8/layout/vList5"/>
    <dgm:cxn modelId="{03CBE178-AF8A-45CD-9E40-20DA15B7833D}" srcId="{E4A22B6E-D478-48F5-9C02-AB6AF6C2540C}" destId="{867E88B0-14E4-4487-8C53-118156E6A613}" srcOrd="0" destOrd="0" parTransId="{9371CB36-012E-4DA1-B06A-CD100509555F}" sibTransId="{55F8AA58-00AC-4178-98F2-7D0E20801620}"/>
    <dgm:cxn modelId="{28E49C82-B4BF-0E4F-81B4-F987E2B430FC}" type="presOf" srcId="{9DD35F8A-A9D6-4FCC-A84F-75156C8090FF}" destId="{9C39C27C-11D4-5C48-87B4-1C75A222A934}" srcOrd="0" destOrd="0" presId="urn:microsoft.com/office/officeart/2005/8/layout/vList5"/>
    <dgm:cxn modelId="{A6002485-65FF-42F2-A0A5-C2122A845437}" srcId="{E4A22B6E-D478-48F5-9C02-AB6AF6C2540C}" destId="{5C8A6F2F-C3C4-4F11-937A-CAD74217CE15}" srcOrd="1" destOrd="0" parTransId="{30C564AA-FE89-4FA2-A563-4992D4C6DB19}" sibTransId="{7ED26C32-47DF-4CAC-B11E-BADDA14FAAC0}"/>
    <dgm:cxn modelId="{EE398290-72EF-4B32-B7A3-EA4FF424C443}" srcId="{E4A22B6E-D478-48F5-9C02-AB6AF6C2540C}" destId="{9DD35F8A-A9D6-4FCC-A84F-75156C8090FF}" srcOrd="3" destOrd="0" parTransId="{C18A8356-AF67-4E05-ACBE-BA6A48A18F06}" sibTransId="{034763C5-2299-4488-9307-6F8A4CC243AC}"/>
    <dgm:cxn modelId="{66EAA2BC-C82C-D344-BAFA-38B2EF414C98}" type="presOf" srcId="{DC1F51E2-EB40-45D4-A1E7-1F1705AECF6A}" destId="{D6E15B71-FADC-C449-8C6B-3EC443C8A551}" srcOrd="0" destOrd="0" presId="urn:microsoft.com/office/officeart/2005/8/layout/vList5"/>
    <dgm:cxn modelId="{4167CCE4-BD71-D843-ADFF-42EA861C66A4}" type="presOf" srcId="{867E88B0-14E4-4487-8C53-118156E6A613}" destId="{9CCA9ACD-ED95-BC42-9786-193D719C9881}" srcOrd="0" destOrd="0" presId="urn:microsoft.com/office/officeart/2005/8/layout/vList5"/>
    <dgm:cxn modelId="{5AA2221D-DE87-2048-803E-093D6A041469}" type="presParOf" srcId="{F29CF454-289A-9C4A-A6DD-2825187DB20C}" destId="{8B1192C0-A519-9B47-AEF5-E6B51B040A8A}" srcOrd="0" destOrd="0" presId="urn:microsoft.com/office/officeart/2005/8/layout/vList5"/>
    <dgm:cxn modelId="{D259DFBC-F37E-7746-911A-B44BA0C09C63}" type="presParOf" srcId="{8B1192C0-A519-9B47-AEF5-E6B51B040A8A}" destId="{9CCA9ACD-ED95-BC42-9786-193D719C9881}" srcOrd="0" destOrd="0" presId="urn:microsoft.com/office/officeart/2005/8/layout/vList5"/>
    <dgm:cxn modelId="{92896FA9-D722-5347-8BBB-FAA0E5653748}" type="presParOf" srcId="{F29CF454-289A-9C4A-A6DD-2825187DB20C}" destId="{1E6FD511-7E25-3646-AACF-F12DF4A91CD0}" srcOrd="1" destOrd="0" presId="urn:microsoft.com/office/officeart/2005/8/layout/vList5"/>
    <dgm:cxn modelId="{B02046C8-6E80-314A-B0E6-951D4692ACCA}" type="presParOf" srcId="{F29CF454-289A-9C4A-A6DD-2825187DB20C}" destId="{53D2A64A-FDDC-564E-888D-214C962E6296}" srcOrd="2" destOrd="0" presId="urn:microsoft.com/office/officeart/2005/8/layout/vList5"/>
    <dgm:cxn modelId="{16A9781B-9BC3-B049-9764-DC919AC29CAB}" type="presParOf" srcId="{53D2A64A-FDDC-564E-888D-214C962E6296}" destId="{7F99954A-7FF2-404D-85E5-817CAC4B9824}" srcOrd="0" destOrd="0" presId="urn:microsoft.com/office/officeart/2005/8/layout/vList5"/>
    <dgm:cxn modelId="{EB04D1B1-684C-6144-B439-AF5D9EE11F6F}" type="presParOf" srcId="{F29CF454-289A-9C4A-A6DD-2825187DB20C}" destId="{1CEF7A34-650C-7249-AA74-B40884315EA8}" srcOrd="3" destOrd="0" presId="urn:microsoft.com/office/officeart/2005/8/layout/vList5"/>
    <dgm:cxn modelId="{CA0C33D3-9BD9-D142-9F0B-C5828BDA3E5E}" type="presParOf" srcId="{F29CF454-289A-9C4A-A6DD-2825187DB20C}" destId="{C481036B-B545-C94F-A43B-866ADE449897}" srcOrd="4" destOrd="0" presId="urn:microsoft.com/office/officeart/2005/8/layout/vList5"/>
    <dgm:cxn modelId="{B455FFA6-4920-D949-9B94-FC308BC12D78}" type="presParOf" srcId="{C481036B-B545-C94F-A43B-866ADE449897}" destId="{D6E15B71-FADC-C449-8C6B-3EC443C8A551}" srcOrd="0" destOrd="0" presId="urn:microsoft.com/office/officeart/2005/8/layout/vList5"/>
    <dgm:cxn modelId="{BFD901CB-16D6-B24E-9E5B-A98B4D408921}" type="presParOf" srcId="{F29CF454-289A-9C4A-A6DD-2825187DB20C}" destId="{B275C1A9-B72D-A344-9373-D4C61E8D89E0}" srcOrd="5" destOrd="0" presId="urn:microsoft.com/office/officeart/2005/8/layout/vList5"/>
    <dgm:cxn modelId="{0CCABF11-CEF2-7E45-B232-4135A945E6D0}" type="presParOf" srcId="{F29CF454-289A-9C4A-A6DD-2825187DB20C}" destId="{8215C583-19BA-A344-AB2F-EFD73FBC4D87}" srcOrd="6" destOrd="0" presId="urn:microsoft.com/office/officeart/2005/8/layout/vList5"/>
    <dgm:cxn modelId="{477A798D-476E-2741-8A37-0B93D6C93B41}" type="presParOf" srcId="{8215C583-19BA-A344-AB2F-EFD73FBC4D87}" destId="{9C39C27C-11D4-5C48-87B4-1C75A222A93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F1E67-A659-4280-8998-FFC0C076C79F}">
      <dsp:nvSpPr>
        <dsp:cNvPr id="0" name=""/>
        <dsp:cNvSpPr/>
      </dsp:nvSpPr>
      <dsp:spPr>
        <a:xfrm>
          <a:off x="0" y="4366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C03FD-3686-4B5E-A274-88531E7FFDAC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B7167-1FC7-493C-8280-895A90D13B01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Split the data set into 80% training and 20% subsets</a:t>
          </a:r>
        </a:p>
      </dsp:txBody>
      <dsp:txXfrm>
        <a:off x="1074268" y="4366"/>
        <a:ext cx="5170996" cy="930102"/>
      </dsp:txXfrm>
    </dsp:sp>
    <dsp:sp modelId="{F844146D-8BF4-483B-B796-E94197445CF6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1C21B5-06A4-4E4B-9C3D-1A47D4C720BD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3CB6B-3241-440F-927D-AB21484E2FF9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Feature Scaling </a:t>
          </a:r>
        </a:p>
      </dsp:txBody>
      <dsp:txXfrm>
        <a:off x="1074268" y="1166994"/>
        <a:ext cx="5170996" cy="930102"/>
      </dsp:txXfrm>
    </dsp:sp>
    <dsp:sp modelId="{22BA7C5A-A7AE-47BE-B524-3357B99A17E6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1A4A31-FC88-4B54-AA64-6DBDA1FA6095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82A2A-F62F-4F9D-AE3C-A5EFDD86FF21}">
      <dsp:nvSpPr>
        <dsp:cNvPr id="0" name=""/>
        <dsp:cNvSpPr/>
      </dsp:nvSpPr>
      <dsp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Visualization of Feature Importance</a:t>
          </a:r>
        </a:p>
      </dsp:txBody>
      <dsp:txXfrm>
        <a:off x="1074268" y="2329622"/>
        <a:ext cx="5170996" cy="930102"/>
      </dsp:txXfrm>
    </dsp:sp>
    <dsp:sp modelId="{38A067C2-A3D0-45C2-92A9-AD7BAEDDDFF6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DD3EC-B826-4956-B7E8-4F8D29012E6F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C6981-F884-40A2-A28B-0257B8CB036A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Learning Curve</a:t>
          </a:r>
        </a:p>
      </dsp:txBody>
      <dsp:txXfrm>
        <a:off x="1074268" y="3492250"/>
        <a:ext cx="5170996" cy="930102"/>
      </dsp:txXfrm>
    </dsp:sp>
    <dsp:sp modelId="{D561CD66-33FB-4F14-8B39-96F1D325DDEF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FD7788-24FA-4068-BE8D-EB4A9DF9CF37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0F3FE-63C9-4F0A-8490-332FDEAF64A5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Recommendations Map</a:t>
          </a:r>
        </a:p>
      </dsp:txBody>
      <dsp:txXfrm>
        <a:off x="1074268" y="4654878"/>
        <a:ext cx="5170996" cy="930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A9ACD-ED95-BC42-9786-193D719C9881}">
      <dsp:nvSpPr>
        <dsp:cNvPr id="0" name=""/>
        <dsp:cNvSpPr/>
      </dsp:nvSpPr>
      <dsp:spPr>
        <a:xfrm>
          <a:off x="3364992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Data Quality</a:t>
          </a:r>
        </a:p>
      </dsp:txBody>
      <dsp:txXfrm>
        <a:off x="3416125" y="53310"/>
        <a:ext cx="3683350" cy="945199"/>
      </dsp:txXfrm>
    </dsp:sp>
    <dsp:sp modelId="{7F99954A-7FF2-404D-85E5-817CAC4B9824}">
      <dsp:nvSpPr>
        <dsp:cNvPr id="0" name=""/>
        <dsp:cNvSpPr/>
      </dsp:nvSpPr>
      <dsp:spPr>
        <a:xfrm>
          <a:off x="3364992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Feature Selection</a:t>
          </a:r>
        </a:p>
      </dsp:txBody>
      <dsp:txXfrm>
        <a:off x="3416125" y="1153149"/>
        <a:ext cx="3683350" cy="945199"/>
      </dsp:txXfrm>
    </dsp:sp>
    <dsp:sp modelId="{D6E15B71-FADC-C449-8C6B-3EC443C8A551}">
      <dsp:nvSpPr>
        <dsp:cNvPr id="0" name=""/>
        <dsp:cNvSpPr/>
      </dsp:nvSpPr>
      <dsp:spPr>
        <a:xfrm>
          <a:off x="3364992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Model Selection </a:t>
          </a:r>
        </a:p>
      </dsp:txBody>
      <dsp:txXfrm>
        <a:off x="3416125" y="2252988"/>
        <a:ext cx="3683350" cy="945199"/>
      </dsp:txXfrm>
    </dsp:sp>
    <dsp:sp modelId="{9C39C27C-11D4-5C48-87B4-1C75A222A934}">
      <dsp:nvSpPr>
        <dsp:cNvPr id="0" name=""/>
        <dsp:cNvSpPr/>
      </dsp:nvSpPr>
      <dsp:spPr>
        <a:xfrm>
          <a:off x="3364992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Choice of k</a:t>
          </a:r>
        </a:p>
      </dsp:txBody>
      <dsp:txXfrm>
        <a:off x="3416125" y="3352827"/>
        <a:ext cx="3683350" cy="945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4FAC1-C912-3A42-8902-6A8F2C28481A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9D22A-518B-0641-875E-C34FEC67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57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9D22A-518B-0641-875E-C34FEC67AF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30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Coronary disease accumulates plaque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9D22A-518B-0641-875E-C34FEC67AF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57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9D22A-518B-0641-875E-C34FEC67AF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0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9666-4F95-9EEF-CE67-3F1E04327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10427-8EF4-4D6C-F139-5CAE000EC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7BEA0-70CC-03F5-38D1-98AF49C2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D1D1E-1845-5C9B-770A-91F452EC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B27EF-BBD5-2CDC-F788-9771EEAD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4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087A-F853-445F-2373-5E845490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A2451-BB9D-FB13-A756-3F4D9341A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F255A-465E-EFC0-F1E4-0D9066EB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38785-784C-FD1B-6E0F-A2ED53AC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7969C-CF32-7D18-F56E-E5A17291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1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DCDBE-EA70-8562-49E1-67628193C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939D3-19D2-5575-7ED9-5386CF0FC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5472B-D113-8055-C250-0D00DD64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EB344-47A9-66A9-6CAE-731F1154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5B01B-F5F1-F378-1C9F-5AD0B5C9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3419-B778-D566-11A2-CC82DB58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8D394-EBB1-791E-775F-E260064F3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40526-029A-A1EA-C618-25F7B1A8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E180-7575-9C7A-B96D-958463435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E729B-DC66-DD16-612C-9382AE7B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4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DDAF-3FC2-4845-6CC1-6B2710989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0C9B6-5D3C-C37D-90A8-25D50C0C2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F058A-AB59-94CF-7F8B-506587E7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8C976-73D8-5129-45A2-AF3C2094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3859E-1D96-998C-CDE2-A2D77C6B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8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0755-7885-CD12-00A2-AF6E8A3D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DB6D-EF7B-F2C5-8F7A-369ECB424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46576-0603-9914-355B-0CBFCC355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6959F-7E2E-5FB4-F87F-1448833B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BE7D6-ABB7-B861-830B-3300A961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93BF1-84E2-B121-E4C3-698CEF6B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3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E247-CBC6-CCD8-1D0E-1F878AB5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245C6-9586-5901-CAB7-7E8833491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EA2DF-2B57-75AA-C97E-737AB447A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0A987-D632-E87C-A5B7-F9CD499B3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DB4E2-69F6-529F-056B-8605A33FC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CD279-9AA3-A951-99F0-77FF56A2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8A4D2E-BED2-4EC8-6996-D40CF6EE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BFDD0-D5FE-B1ED-2581-858440E7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3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AE735-0ED9-7AFD-5BB8-65C2D57B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47683-863F-E6E7-64CF-A4CBDDD7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264E3-4589-2DB4-5695-F8B8855D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89C21-FB70-50DD-FF47-C30D6AEB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03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6BCDE-8117-C5BF-EFF1-5E4593B6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9590EC-ADC5-1456-06D0-EE8159C2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FF900-5067-336A-EF68-63A3660E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5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D7AB-14B1-CF22-82BC-F7635978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E72F3-1860-C19B-8F15-62746334B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0DD63-84D4-C08A-0E1D-4E981ECD8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D80FB-7897-FFE4-A5CF-B6BF99D3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0A94E-A11D-E4A2-A656-E6DFA3D2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89AA4-3525-BE94-6BBC-CA159092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81AB-25FB-685B-A18F-FEE41190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619F0-1E81-2BDA-1ADA-E925D53DA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11FC4-C24E-66A2-71F3-2C09746E4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FF4B9-30FB-BFF4-5254-2596BEC1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0BE84-F756-B946-5339-C713F171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80BA1-B878-39E7-B8FF-4F44E21E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3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4AF882-5EDD-9E49-85E3-2C7EACEFB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B6F8C-BEDE-86EE-BC6D-7A9C0FCC8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3F40D-4DF0-3E41-CDCF-FAFECE166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2/10/25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63AFB-89F5-AE58-5321-19A56DD1F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97AC4-7B50-DC49-83A3-6CF885CF6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3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prthmgoyl/neuralnetwork-heart-disease-dataset/notebook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x.doi.org/10.21037/jmai-23-15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C22134E3-EBBF-F51A-0AB5-4809D2E475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607" r="9862" b="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FE9512-BBAC-EAF4-981D-33F2B365F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16" y="2852381"/>
            <a:ext cx="3161940" cy="2640247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Machine Learning For Medical Science And Preventative 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FA037-2B31-1A09-638F-BC812DC52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915" y="5676901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Andy Then</a:t>
            </a:r>
          </a:p>
        </p:txBody>
      </p:sp>
    </p:spTree>
    <p:extLst>
      <p:ext uri="{BB962C8B-B14F-4D97-AF65-F5344CB8AC3E}">
        <p14:creationId xmlns:p14="http://schemas.microsoft.com/office/powerpoint/2010/main" val="343067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45BF01-625E-4022-91E5-488DB3FCB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0658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1C364-2482-3087-D154-9C3B8691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2745736"/>
            <a:ext cx="3703320" cy="1366528"/>
          </a:xfrm>
          <a:solidFill>
            <a:schemeClr val="tx1">
              <a:alpha val="50000"/>
            </a:schemeClr>
          </a:solidFill>
          <a:ln w="25400" cap="sq" cmpd="sng">
            <a:solidFill>
              <a:schemeClr val="bg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Dataset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442549-290E-4B7E-892E-F2DB911DD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7" y="-2"/>
            <a:ext cx="753770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7D909-A500-6083-3E5A-ACCD7858B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4377" y="640080"/>
            <a:ext cx="6049953" cy="1216855"/>
          </a:xfrm>
        </p:spPr>
        <p:txBody>
          <a:bodyPr anchor="b">
            <a:normAutofit/>
          </a:bodyPr>
          <a:lstStyle/>
          <a:p>
            <a:r>
              <a:rPr lang="en-US" sz="2000" dirty="0"/>
              <a:t>Heart disease, can be found on </a:t>
            </a:r>
            <a:r>
              <a:rPr lang="en-US" sz="2000" dirty="0">
                <a:hlinkClick r:id="rId2"/>
              </a:rPr>
              <a:t>Kaggle</a:t>
            </a:r>
            <a:endParaRPr lang="en-US" sz="2000" dirty="0"/>
          </a:p>
          <a:p>
            <a:r>
              <a:rPr lang="en-US" sz="2000" dirty="0"/>
              <a:t>Contains 13 predictors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26851-B0C7-0240-137D-C6ADF0C81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94377" y="2335237"/>
            <a:ext cx="6059423" cy="3841726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1300" dirty="0"/>
              <a:t>Age</a:t>
            </a:r>
          </a:p>
          <a:p>
            <a:pPr marL="514350" indent="-514350">
              <a:buAutoNum type="arabicPeriod"/>
            </a:pPr>
            <a:r>
              <a:rPr lang="en-US" sz="1300" dirty="0"/>
              <a:t>Sex </a:t>
            </a:r>
          </a:p>
          <a:p>
            <a:pPr marL="514350" indent="-514350">
              <a:buAutoNum type="arabicPeriod"/>
            </a:pPr>
            <a:r>
              <a:rPr lang="en-US" sz="1300" dirty="0"/>
              <a:t>Chest Pain Type ( 4 values)</a:t>
            </a:r>
          </a:p>
          <a:p>
            <a:pPr marL="514350" indent="-514350">
              <a:buAutoNum type="arabicPeriod"/>
            </a:pPr>
            <a:r>
              <a:rPr lang="en-US" sz="1300" dirty="0"/>
              <a:t>Resting Blood Pressure</a:t>
            </a:r>
          </a:p>
          <a:p>
            <a:pPr marL="514350" indent="-514350">
              <a:buAutoNum type="arabicPeriod"/>
            </a:pPr>
            <a:r>
              <a:rPr lang="en-US" sz="1300" dirty="0"/>
              <a:t>Serum Cholesterol in mg/dl</a:t>
            </a:r>
          </a:p>
          <a:p>
            <a:pPr marL="514350" indent="-514350">
              <a:buAutoNum type="arabicPeriod"/>
            </a:pPr>
            <a:r>
              <a:rPr lang="en-US" sz="1300" dirty="0"/>
              <a:t>Fasting Blood Sugar &gt; 120 mg/dl </a:t>
            </a:r>
          </a:p>
          <a:p>
            <a:pPr marL="514350" indent="-514350">
              <a:buAutoNum type="arabicPeriod"/>
            </a:pPr>
            <a:r>
              <a:rPr lang="en-US" sz="1300" dirty="0"/>
              <a:t>Resting Electrocardiographic Results (values 0,1,2)</a:t>
            </a:r>
          </a:p>
          <a:p>
            <a:pPr marL="514350" indent="-514350">
              <a:buAutoNum type="arabicPeriod"/>
            </a:pPr>
            <a:r>
              <a:rPr lang="en-US" sz="1300" dirty="0"/>
              <a:t>Maximum Heart Rate Achieved</a:t>
            </a:r>
          </a:p>
          <a:p>
            <a:pPr marL="514350" indent="-514350">
              <a:buAutoNum type="arabicPeriod"/>
            </a:pPr>
            <a:r>
              <a:rPr lang="en-US" sz="1300" dirty="0"/>
              <a:t>Exercise-Induced Angina </a:t>
            </a:r>
          </a:p>
          <a:p>
            <a:pPr marL="514350" indent="-514350">
              <a:buAutoNum type="arabicPeriod"/>
            </a:pPr>
            <a:r>
              <a:rPr lang="en-US" sz="1300" dirty="0"/>
              <a:t>Old peak = ST Depression Induced by Exercise Relative to Rest of the Slope of The Peak Exercise ST Segment </a:t>
            </a:r>
          </a:p>
          <a:p>
            <a:pPr marL="514350" indent="-514350">
              <a:buAutoNum type="arabicPeriod"/>
            </a:pPr>
            <a:r>
              <a:rPr lang="en-US" sz="1300" dirty="0"/>
              <a:t>Number of Major Vessels (0-3) Colored by Fluoroscopy </a:t>
            </a:r>
          </a:p>
          <a:p>
            <a:pPr marL="514350" indent="-514350">
              <a:buAutoNum type="arabicPeriod"/>
            </a:pPr>
            <a:r>
              <a:rPr lang="en-US" sz="1300" dirty="0"/>
              <a:t>Thallium: 0 = normal; 1 = fixed defect; 2 = reversable defect</a:t>
            </a:r>
          </a:p>
          <a:p>
            <a:pPr marL="514350" indent="-514350">
              <a:buAutoNum type="arabicPeriod"/>
            </a:pPr>
            <a:r>
              <a:rPr lang="en-US" sz="1300" dirty="0"/>
              <a:t>The Slope of The Peak Exercise ST Segment</a:t>
            </a:r>
          </a:p>
        </p:txBody>
      </p:sp>
    </p:spTree>
    <p:extLst>
      <p:ext uri="{BB962C8B-B14F-4D97-AF65-F5344CB8AC3E}">
        <p14:creationId xmlns:p14="http://schemas.microsoft.com/office/powerpoint/2010/main" val="1103152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37ACE-4B53-FBAC-5DE8-C7B4F3D9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>
            <a:normAutofit/>
          </a:bodyPr>
          <a:lstStyle/>
          <a:p>
            <a:r>
              <a:rPr lang="en-US" sz="400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5758-932B-9FCF-17CD-37246F17F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2656" y="2701427"/>
            <a:ext cx="4483324" cy="2699968"/>
          </a:xfrm>
        </p:spPr>
        <p:txBody>
          <a:bodyPr>
            <a:normAutofit/>
          </a:bodyPr>
          <a:lstStyle/>
          <a:p>
            <a:r>
              <a:rPr lang="en-US" sz="2000"/>
              <a:t>Naïve Bayes</a:t>
            </a:r>
          </a:p>
          <a:p>
            <a:r>
              <a:rPr lang="en-US" sz="2000"/>
              <a:t>XGBoost</a:t>
            </a:r>
          </a:p>
          <a:p>
            <a:r>
              <a:rPr lang="en-US" sz="2000"/>
              <a:t>KNN</a:t>
            </a:r>
          </a:p>
          <a:p>
            <a:r>
              <a:rPr lang="en-US" sz="2000"/>
              <a:t>Logistic Regression</a:t>
            </a:r>
          </a:p>
          <a:p>
            <a:r>
              <a:rPr lang="en-US" sz="2000"/>
              <a:t>SVM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6B46B-7A55-3800-0351-0BC276CDC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701427"/>
            <a:ext cx="4554501" cy="2699968"/>
          </a:xfrm>
        </p:spPr>
        <p:txBody>
          <a:bodyPr>
            <a:normAutofit/>
          </a:bodyPr>
          <a:lstStyle/>
          <a:p>
            <a:r>
              <a:rPr lang="en-US" sz="2000" dirty="0"/>
              <a:t>Compare Accuracy of Model</a:t>
            </a:r>
          </a:p>
          <a:p>
            <a:r>
              <a:rPr lang="en-US" sz="2000" dirty="0"/>
              <a:t>Understand Why The Model Was Accurate</a:t>
            </a:r>
          </a:p>
        </p:txBody>
      </p:sp>
    </p:spTree>
    <p:extLst>
      <p:ext uri="{BB962C8B-B14F-4D97-AF65-F5344CB8AC3E}">
        <p14:creationId xmlns:p14="http://schemas.microsoft.com/office/powerpoint/2010/main" val="133248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89B0E-B7C9-7809-DD24-4FC4ED58E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779EA-98CD-2DA4-3601-03164BE1F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/>
              <a:t>Logistic Regression: 80%</a:t>
            </a:r>
          </a:p>
          <a:p>
            <a:r>
              <a:rPr lang="en-US" sz="1500"/>
              <a:t>Naïve Bayes: 81%</a:t>
            </a:r>
          </a:p>
          <a:p>
            <a:r>
              <a:rPr lang="en-US" sz="1500"/>
              <a:t>SVM : 89%</a:t>
            </a:r>
          </a:p>
          <a:p>
            <a:r>
              <a:rPr lang="en-US" sz="1500"/>
              <a:t>XGBoost: 99%</a:t>
            </a:r>
          </a:p>
          <a:p>
            <a:r>
              <a:rPr lang="en-US" sz="1500"/>
              <a:t>KNN: 100%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B3878D1-A617-67D0-F9C9-5D01B8592A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01495" y="2734056"/>
            <a:ext cx="9677401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71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58874-8497-F5FF-166F-5F11411F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KNN Methodology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7A872738-5FB8-3DF1-35BB-5E05AD0BF62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7631303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8567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ABAEF-D34D-E8D4-C3A7-E5D3DCF74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Learning Curve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BCF25E-CFCE-65CC-0DC6-E0C9D78996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23392" y="2642616"/>
            <a:ext cx="4807712" cy="360578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EEBE3D-8CE8-CA76-07E1-5E956CA756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54496" y="2761184"/>
            <a:ext cx="5614416" cy="336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77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F4F2FC05-7D27-410F-BDA9-ADF483136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545781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A5D71-4A76-CC20-8F35-ACE4AF8E7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978408"/>
            <a:ext cx="460705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Preventative Care Recommendations (Features)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4446484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72DF8-D234-3DEF-7D95-DE3DA9FC2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6" y="2368296"/>
            <a:ext cx="4607052" cy="35021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Cholesterol</a:t>
            </a:r>
          </a:p>
          <a:p>
            <a:r>
              <a:rPr lang="en-US" sz="1800"/>
              <a:t>Exercise-Induced Stress</a:t>
            </a:r>
          </a:p>
          <a:p>
            <a:r>
              <a:rPr lang="en-US" sz="1800"/>
              <a:t>Cardiovascular Assessment</a:t>
            </a:r>
          </a:p>
          <a:p>
            <a:r>
              <a:rPr lang="en-US" sz="1800"/>
              <a:t>Thalassemia – Blood Oxygen in Circulation</a:t>
            </a:r>
          </a:p>
          <a:p>
            <a:endParaRPr lang="en-US" sz="1800"/>
          </a:p>
          <a:p>
            <a:endParaRPr lang="en-US" sz="1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224E8E-80A8-C246-D37C-9277379368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80" b="-3"/>
          <a:stretch/>
        </p:blipFill>
        <p:spPr>
          <a:xfrm>
            <a:off x="6324599" y="10"/>
            <a:ext cx="5457817" cy="3337549"/>
          </a:xfrm>
          <a:prstGeom prst="rect">
            <a:avLst/>
          </a:prstGeom>
        </p:spPr>
      </p:pic>
      <p:pic>
        <p:nvPicPr>
          <p:cNvPr id="6" name="Content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C8A145E2-770B-116D-7632-F4705D211E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7310" r="-2" b="-2"/>
          <a:stretch/>
        </p:blipFill>
        <p:spPr>
          <a:xfrm>
            <a:off x="6324590" y="3520439"/>
            <a:ext cx="5457817" cy="333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25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D813D1-BA6B-40B4-A101-04BB8944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A3DFA5-2D7B-4989-8ED7-8321EC11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97C67-5BAC-FDE5-3DFC-5AE3D159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0622"/>
            <a:ext cx="3629555" cy="18935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/>
              <a:t>Recommendations Map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2F37972-4696-BB89-6031-EFA3EF664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1966" y="2965593"/>
            <a:ext cx="3629555" cy="29415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000" dirty="0"/>
              <a:t>-Based On the Most Significant Features</a:t>
            </a:r>
          </a:p>
        </p:txBody>
      </p:sp>
      <p:pic>
        <p:nvPicPr>
          <p:cNvPr id="6" name="Content Placeholder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338A3A3-9F47-D576-7052-046050265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548" y="886364"/>
            <a:ext cx="6320441" cy="2464971"/>
          </a:xfrm>
          <a:prstGeom prst="rect">
            <a:avLst/>
          </a:prstGeom>
        </p:spPr>
      </p:pic>
      <p:pic>
        <p:nvPicPr>
          <p:cNvPr id="8" name="Content Placeholder 7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3D484C55-B8EB-7BBB-AC83-3027208AC8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189717" y="3498320"/>
            <a:ext cx="6320441" cy="139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0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0571BB8-F3CE-A136-FB3B-CE3D712F7B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CC412-DD4F-F3B8-85E8-81B92796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Possible Configurations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7229831-E976-49FC-DD11-00ABA2B3C9B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771572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8108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D0664-DDD2-96FF-88FA-08157C891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0ABF-513B-003C-33E3-7B4D08FD3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A. Barragán-Montero, U. Javaid, G. Valdés, D. Nguyen, P.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Desbordes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Macq, S. Willems, L.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Vandewinckele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Holmström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Löfman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Michiels, K. Souris, E.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Sterpin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J. A. Lee, "Artificial intelligence and machine learning for medical imaging: A technology review,"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 Medica: PM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83, pp. 242–256, 2021,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10.1016/j.ejmp.2021.04.016.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M. I. Hossain, M. H. Maruf, M. A. R. Khan, F. S. Prity, S. Fatema, M. S. Ejaz, and M. A. S. Khan, "Heart disease prediction using distinct artificial intelligence techniques: Performance analysis and comparison," Iran Journal of Computer Science, pp. 1–21, 2023, Advance online publication,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10.1007/s42044-023-00148-7.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M.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Hajiarbabi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"Assistant Professor, Computer Science Department, Purdue University, Fort Wayne," JMAI,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10.21037/jmai-23-152, published online: June 26, 2024. [Online]. Available: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https://dx.doi.org/10.21037/jmai-23-152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K. Bakshi et al., "Advancements in heart disease diagnosis: Harnessing predictive modeling techniques for cardiovascular health management," Advances in Public Health, vol. 2024, pp. 1–11, Sep. 2024,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10.1155/2024/5300908.</a:t>
            </a:r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5284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of an electromagnetic radiation">
            <a:extLst>
              <a:ext uri="{FF2B5EF4-FFF2-40B4-BE49-F238E27FC236}">
                <a16:creationId xmlns:a16="http://schemas.microsoft.com/office/drawing/2014/main" id="{4A4B736E-5125-9422-F5F1-36CECFF70F4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8348" b="769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82F1DF-7183-9A7D-EC7D-11FD83AD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About Heart Disease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88B44-91DF-6B25-8711-965E2B008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Heart is enclosed in three layers of tissue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 - epicardium (outer layer)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 - middle layer (myocardium)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Inner layer (endocardium)</a:t>
            </a:r>
          </a:p>
          <a:p>
            <a:r>
              <a:rPr lang="en-US" dirty="0">
                <a:solidFill>
                  <a:srgbClr val="FFFFFF"/>
                </a:solidFill>
              </a:rPr>
              <a:t>Heart disease includes all disorders in every part of the heart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952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9EDB4E-BD64-73BF-1393-491E3D06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18D262-1E4C-0CDB-E87A-C28765D41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r>
              <a:rPr lang="en-US" sz="2000" dirty="0"/>
              <a:t>Heart disease remains the most fatal cause of mortality worldwide</a:t>
            </a:r>
          </a:p>
          <a:p>
            <a:endParaRPr lang="en-U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661FA-2BC5-365A-0286-89D5F66A5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>
            <a:normAutofit/>
          </a:bodyPr>
          <a:lstStyle/>
          <a:p>
            <a:r>
              <a:rPr lang="en-US" sz="2000" dirty="0"/>
              <a:t>Heart disease manifests from various risk factors</a:t>
            </a:r>
          </a:p>
          <a:p>
            <a:r>
              <a:rPr lang="en-US" sz="2000" dirty="0"/>
              <a:t>Modifiable Risks factors</a:t>
            </a:r>
          </a:p>
          <a:p>
            <a:r>
              <a:rPr lang="en-US" sz="2000" dirty="0"/>
              <a:t>Non-Modifiable</a:t>
            </a:r>
          </a:p>
          <a:p>
            <a:r>
              <a:rPr lang="en-US" sz="2000" dirty="0"/>
              <a:t>Medical Conditions</a:t>
            </a:r>
          </a:p>
          <a:p>
            <a:r>
              <a:rPr lang="en-US" sz="2000" dirty="0"/>
              <a:t>Lifestyle and Environmental</a:t>
            </a:r>
          </a:p>
          <a:p>
            <a:r>
              <a:rPr lang="en-US" sz="2000" dirty="0"/>
              <a:t>Rare or Indirect causes</a:t>
            </a:r>
          </a:p>
        </p:txBody>
      </p:sp>
    </p:spTree>
    <p:extLst>
      <p:ext uri="{BB962C8B-B14F-4D97-AF65-F5344CB8AC3E}">
        <p14:creationId xmlns:p14="http://schemas.microsoft.com/office/powerpoint/2010/main" val="1722148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FE237-C180-428B-E03F-3F48DEB5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Modifiable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5390E-8E96-8E07-F6A3-F4C6C08BF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this category we observe treatable factors such as lifestyle and medications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98E75-2BAE-B323-1FC5-C5CAC6667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>
            <a:normAutofit/>
          </a:bodyPr>
          <a:lstStyle/>
          <a:p>
            <a:r>
              <a:rPr lang="en-US" sz="2000" dirty="0"/>
              <a:t>Diet</a:t>
            </a:r>
          </a:p>
          <a:p>
            <a:r>
              <a:rPr lang="en-US" sz="2000" dirty="0"/>
              <a:t>Smoking</a:t>
            </a:r>
          </a:p>
          <a:p>
            <a:r>
              <a:rPr lang="en-US" sz="2000" dirty="0"/>
              <a:t>Exercise</a:t>
            </a:r>
          </a:p>
          <a:p>
            <a:r>
              <a:rPr lang="en-US" sz="2000" dirty="0"/>
              <a:t>Diabetes</a:t>
            </a:r>
          </a:p>
          <a:p>
            <a:r>
              <a:rPr lang="en-US" sz="2000" dirty="0"/>
              <a:t>Blood pressure</a:t>
            </a:r>
          </a:p>
          <a:p>
            <a:r>
              <a:rPr lang="en-US" sz="2000" dirty="0"/>
              <a:t>Cholesterol</a:t>
            </a:r>
          </a:p>
          <a:p>
            <a:r>
              <a:rPr lang="en-US" sz="2000" dirty="0"/>
              <a:t>Stress</a:t>
            </a:r>
          </a:p>
          <a:p>
            <a:r>
              <a:rPr lang="en-US" sz="2000" dirty="0"/>
              <a:t>Sleep</a:t>
            </a:r>
          </a:p>
        </p:txBody>
      </p:sp>
    </p:spTree>
    <p:extLst>
      <p:ext uri="{BB962C8B-B14F-4D97-AF65-F5344CB8AC3E}">
        <p14:creationId xmlns:p14="http://schemas.microsoft.com/office/powerpoint/2010/main" val="1857555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2A3CE-A049-FCE3-8B62-BC6CBF0A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Non-modifiable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07684-3D57-B178-4F40-4583588FB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this category we observe factors that cannot be treated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6EEE8-82F1-A5B2-69C3-B202D79F3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US" sz="2000" dirty="0"/>
              <a:t>Genetics</a:t>
            </a:r>
          </a:p>
          <a:p>
            <a:r>
              <a:rPr lang="en-US" sz="2000" dirty="0"/>
              <a:t>Ethnicity</a:t>
            </a:r>
          </a:p>
          <a:p>
            <a:r>
              <a:rPr lang="en-US" sz="2000" dirty="0"/>
              <a:t>Age</a:t>
            </a:r>
          </a:p>
          <a:p>
            <a:r>
              <a:rPr lang="en-US" sz="2000" dirty="0"/>
              <a:t>Sex</a:t>
            </a:r>
          </a:p>
        </p:txBody>
      </p:sp>
    </p:spTree>
    <p:extLst>
      <p:ext uri="{BB962C8B-B14F-4D97-AF65-F5344CB8AC3E}">
        <p14:creationId xmlns:p14="http://schemas.microsoft.com/office/powerpoint/2010/main" val="3824281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2F9B3-7861-760A-0A08-93108E5F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Medical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5DBC9-A492-C5E9-6357-11F1895C1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Certain conditions can cause heart disease. The causes may be direct or indirect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8AA1A-08A6-4D7A-A386-827D4C3F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>
            <a:normAutofit/>
          </a:bodyPr>
          <a:lstStyle/>
          <a:p>
            <a:r>
              <a:rPr lang="en-US" sz="2000" dirty="0"/>
              <a:t>Heart Arrhythmias</a:t>
            </a:r>
          </a:p>
          <a:p>
            <a:r>
              <a:rPr lang="en-US" sz="2000" dirty="0"/>
              <a:t>Heart Valve Disease</a:t>
            </a:r>
          </a:p>
          <a:p>
            <a:r>
              <a:rPr lang="en-US" sz="2000" dirty="0"/>
              <a:t>Heart Defects</a:t>
            </a:r>
          </a:p>
          <a:p>
            <a:r>
              <a:rPr lang="en-US" sz="2000" dirty="0"/>
              <a:t>Atherosclerosis</a:t>
            </a:r>
          </a:p>
          <a:p>
            <a:r>
              <a:rPr lang="en-US" sz="2000" dirty="0"/>
              <a:t>Autoimmune Disease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5371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D2E4C-7EB2-13FB-965C-BE18ED75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Lifestyle/Environmental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A9B11-C56D-DB7B-2537-F512C0FA8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Habits that contribute to overall negative health. Also, location can be significant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D0603-105F-A7FC-A87A-638263FD8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US" sz="2000" dirty="0"/>
              <a:t>Pollution</a:t>
            </a:r>
          </a:p>
          <a:p>
            <a:r>
              <a:rPr lang="en-US" sz="2000" dirty="0"/>
              <a:t>Lack of Movement</a:t>
            </a:r>
          </a:p>
          <a:p>
            <a:r>
              <a:rPr lang="en-US" sz="2000" dirty="0"/>
              <a:t>Mental Health</a:t>
            </a:r>
          </a:p>
          <a:p>
            <a:r>
              <a:rPr lang="en-US" sz="2000" dirty="0"/>
              <a:t>Socioeconomic Background</a:t>
            </a:r>
          </a:p>
        </p:txBody>
      </p:sp>
    </p:spTree>
    <p:extLst>
      <p:ext uri="{BB962C8B-B14F-4D97-AF65-F5344CB8AC3E}">
        <p14:creationId xmlns:p14="http://schemas.microsoft.com/office/powerpoint/2010/main" val="1285726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7D510-5242-D9D5-91C2-FAFD44CD4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95B8B-A221-6759-7AF5-EDE54CD56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US" sz="2000" dirty="0"/>
              <a:t>Thyroid Disfunction</a:t>
            </a:r>
          </a:p>
          <a:p>
            <a:r>
              <a:rPr lang="en-US" sz="2000" dirty="0"/>
              <a:t>Hormonal Therapy</a:t>
            </a:r>
          </a:p>
          <a:p>
            <a:r>
              <a:rPr lang="en-US" sz="2000" dirty="0"/>
              <a:t>Genetic Disorders</a:t>
            </a:r>
          </a:p>
          <a:p>
            <a:r>
              <a:rPr lang="en-US" sz="2000" dirty="0"/>
              <a:t>Radiation Therapy</a:t>
            </a:r>
          </a:p>
          <a:p>
            <a:r>
              <a:rPr lang="en-US" sz="2000" dirty="0"/>
              <a:t>Genetic Disorders</a:t>
            </a:r>
          </a:p>
        </p:txBody>
      </p:sp>
    </p:spTree>
    <p:extLst>
      <p:ext uri="{BB962C8B-B14F-4D97-AF65-F5344CB8AC3E}">
        <p14:creationId xmlns:p14="http://schemas.microsoft.com/office/powerpoint/2010/main" val="1328391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close up image of chess pawns">
            <a:extLst>
              <a:ext uri="{FF2B5EF4-FFF2-40B4-BE49-F238E27FC236}">
                <a16:creationId xmlns:a16="http://schemas.microsoft.com/office/drawing/2014/main" id="{0FEBC24A-D63E-3D7D-D579-41B4C553A0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993" r="1524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BE3C17-2EBA-17E9-7B9D-A04530DF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Problem Statement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E00A7-4354-2EAB-8213-3EC2B7982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Which factors contribute the most to heart disease risk, and how can they be prioritized for preventive care strategies?</a:t>
            </a:r>
            <a:br>
              <a:rPr lang="en-US" sz="3000" dirty="0"/>
            </a:br>
            <a:br>
              <a:rPr lang="en-US" sz="3000" dirty="0"/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3183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</TotalTime>
  <Words>708</Words>
  <Application>Microsoft Macintosh PowerPoint</Application>
  <PresentationFormat>Widescreen</PresentationFormat>
  <Paragraphs>111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Times New Roman</vt:lpstr>
      <vt:lpstr>Office Theme</vt:lpstr>
      <vt:lpstr>Machine Learning For Medical Science And Preventative Care</vt:lpstr>
      <vt:lpstr>About Heart Disease</vt:lpstr>
      <vt:lpstr>Background</vt:lpstr>
      <vt:lpstr>Modifiable</vt:lpstr>
      <vt:lpstr>Non-modifiable</vt:lpstr>
      <vt:lpstr>Medical Conditions</vt:lpstr>
      <vt:lpstr>Lifestyle/Environmental</vt:lpstr>
      <vt:lpstr>Others</vt:lpstr>
      <vt:lpstr>Problem Statement</vt:lpstr>
      <vt:lpstr>Dataset</vt:lpstr>
      <vt:lpstr>Methodology</vt:lpstr>
      <vt:lpstr>Results</vt:lpstr>
      <vt:lpstr>KNN Methodology</vt:lpstr>
      <vt:lpstr>Learning Curve</vt:lpstr>
      <vt:lpstr>Preventative Care Recommendations (Features)</vt:lpstr>
      <vt:lpstr>Recommendations Map</vt:lpstr>
      <vt:lpstr>Possible Configurations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Then, Andy</dc:creator>
  <cp:lastModifiedBy>Then, Andy</cp:lastModifiedBy>
  <cp:revision>2</cp:revision>
  <dcterms:created xsi:type="dcterms:W3CDTF">2024-12-16T03:41:31Z</dcterms:created>
  <dcterms:modified xsi:type="dcterms:W3CDTF">2025-02-10T20:52:40Z</dcterms:modified>
</cp:coreProperties>
</file>