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01" r:id="rId2"/>
    <p:sldId id="1259" r:id="rId3"/>
    <p:sldId id="1260" r:id="rId4"/>
    <p:sldId id="1817" r:id="rId5"/>
    <p:sldId id="1832" r:id="rId6"/>
    <p:sldId id="1776" r:id="rId7"/>
    <p:sldId id="1773" r:id="rId8"/>
    <p:sldId id="1770" r:id="rId9"/>
    <p:sldId id="1771" r:id="rId10"/>
    <p:sldId id="1266" r:id="rId11"/>
    <p:sldId id="1782" r:id="rId12"/>
    <p:sldId id="1268" r:id="rId13"/>
    <p:sldId id="1270" r:id="rId14"/>
    <p:sldId id="1785" r:id="rId15"/>
    <p:sldId id="1786" r:id="rId16"/>
    <p:sldId id="1816" r:id="rId17"/>
    <p:sldId id="1813" r:id="rId18"/>
    <p:sldId id="1783" r:id="rId19"/>
    <p:sldId id="1784" r:id="rId20"/>
    <p:sldId id="1788" r:id="rId21"/>
    <p:sldId id="1789" r:id="rId22"/>
    <p:sldId id="1793" r:id="rId23"/>
    <p:sldId id="1790" r:id="rId24"/>
    <p:sldId id="1791" r:id="rId25"/>
    <p:sldId id="1794" r:id="rId26"/>
    <p:sldId id="1800" r:id="rId27"/>
    <p:sldId id="1795" r:id="rId28"/>
    <p:sldId id="1797" r:id="rId29"/>
    <p:sldId id="1801" r:id="rId30"/>
    <p:sldId id="1802" r:id="rId31"/>
    <p:sldId id="1803" r:id="rId32"/>
    <p:sldId id="1804" r:id="rId33"/>
    <p:sldId id="1812" r:id="rId34"/>
    <p:sldId id="1805" r:id="rId35"/>
    <p:sldId id="1778" r:id="rId36"/>
    <p:sldId id="1806" r:id="rId37"/>
    <p:sldId id="1807" r:id="rId38"/>
    <p:sldId id="1779" r:id="rId39"/>
    <p:sldId id="1780" r:id="rId40"/>
    <p:sldId id="1808" r:id="rId41"/>
    <p:sldId id="1809" r:id="rId42"/>
    <p:sldId id="1811" r:id="rId43"/>
    <p:sldId id="1830" r:id="rId44"/>
    <p:sldId id="1831" r:id="rId45"/>
    <p:sldId id="1818" r:id="rId46"/>
    <p:sldId id="1819" r:id="rId47"/>
    <p:sldId id="1820" r:id="rId48"/>
    <p:sldId id="1821" r:id="rId49"/>
    <p:sldId id="1822" r:id="rId50"/>
    <p:sldId id="1823" r:id="rId51"/>
    <p:sldId id="1824" r:id="rId52"/>
    <p:sldId id="1825" r:id="rId53"/>
    <p:sldId id="1826" r:id="rId54"/>
    <p:sldId id="1827" r:id="rId55"/>
    <p:sldId id="1828" r:id="rId56"/>
    <p:sldId id="182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50"/>
    <a:srgbClr val="77C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7"/>
    <p:restoredTop sz="86881"/>
  </p:normalViewPr>
  <p:slideViewPr>
    <p:cSldViewPr snapToGrid="0" snapToObjects="1">
      <p:cViewPr varScale="1">
        <p:scale>
          <a:sx n="88" d="100"/>
          <a:sy n="88" d="100"/>
        </p:scale>
        <p:origin x="87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F888-49C4-2749-BFDB-17EE75F3640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2290-80F2-564B-8A16-5443DD2B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909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30D-7F47-FF45-B8C4-CEC2470D3FF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srankings.org/#/index?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725114" y="1548773"/>
            <a:ext cx="6979181" cy="7386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京东</a:t>
            </a:r>
            <a:r>
              <a:rPr lang="en-US" altLang="zh-CN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贪心</a:t>
            </a:r>
            <a:r>
              <a:rPr lang="en-US" altLang="zh-CN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： 第一课</a:t>
            </a:r>
            <a:endParaRPr lang="en-US" altLang="zh-CN" sz="4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7670" y="3825552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2020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年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月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日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3547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工程师必备的核心技能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7910" y="1707983"/>
            <a:ext cx="198002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现实生活中问题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358713" y="1707983"/>
            <a:ext cx="1723549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PingFang SC" charset="-122"/>
                <a:ea typeface="PingFang SC" charset="-122"/>
                <a:cs typeface="PingFang SC" charset="-122"/>
              </a:rPr>
              <a:t>数学优化问题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591847" y="1728556"/>
            <a:ext cx="2504212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b="1" dirty="0"/>
              <a:t>通过合适的工具解决</a:t>
            </a:r>
            <a:endParaRPr lang="en-US" sz="2000" b="1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867939" y="1908038"/>
            <a:ext cx="149077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2262" y="1919558"/>
            <a:ext cx="149077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221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043405" y="5617029"/>
            <a:ext cx="7847045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043405" y="1296956"/>
            <a:ext cx="0" cy="43200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83160" y="57569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2012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5021" y="57569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0555" y="57530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1447" y="57530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2018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2339" y="57600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49894" y="1557878"/>
            <a:ext cx="5691674" cy="3872555"/>
          </a:xfrm>
          <a:custGeom>
            <a:avLst/>
            <a:gdLst>
              <a:gd name="connsiteX0" fmla="*/ 0 w 5691674"/>
              <a:gd name="connsiteY0" fmla="*/ 3863208 h 3872555"/>
              <a:gd name="connsiteX1" fmla="*/ 93307 w 5691674"/>
              <a:gd name="connsiteY1" fmla="*/ 3863208 h 3872555"/>
              <a:gd name="connsiteX2" fmla="*/ 298580 w 5691674"/>
              <a:gd name="connsiteY2" fmla="*/ 3844547 h 3872555"/>
              <a:gd name="connsiteX3" fmla="*/ 419878 w 5691674"/>
              <a:gd name="connsiteY3" fmla="*/ 3816555 h 3872555"/>
              <a:gd name="connsiteX4" fmla="*/ 447870 w 5691674"/>
              <a:gd name="connsiteY4" fmla="*/ 3807225 h 3872555"/>
              <a:gd name="connsiteX5" fmla="*/ 485192 w 5691674"/>
              <a:gd name="connsiteY5" fmla="*/ 3797894 h 3872555"/>
              <a:gd name="connsiteX6" fmla="*/ 541176 w 5691674"/>
              <a:gd name="connsiteY6" fmla="*/ 3779233 h 3872555"/>
              <a:gd name="connsiteX7" fmla="*/ 615821 w 5691674"/>
              <a:gd name="connsiteY7" fmla="*/ 3760572 h 3872555"/>
              <a:gd name="connsiteX8" fmla="*/ 671805 w 5691674"/>
              <a:gd name="connsiteY8" fmla="*/ 3741910 h 3872555"/>
              <a:gd name="connsiteX9" fmla="*/ 699796 w 5691674"/>
              <a:gd name="connsiteY9" fmla="*/ 3732580 h 3872555"/>
              <a:gd name="connsiteX10" fmla="*/ 755780 w 5691674"/>
              <a:gd name="connsiteY10" fmla="*/ 3704588 h 3872555"/>
              <a:gd name="connsiteX11" fmla="*/ 783772 w 5691674"/>
              <a:gd name="connsiteY11" fmla="*/ 3685927 h 3872555"/>
              <a:gd name="connsiteX12" fmla="*/ 811764 w 5691674"/>
              <a:gd name="connsiteY12" fmla="*/ 3676596 h 3872555"/>
              <a:gd name="connsiteX13" fmla="*/ 839756 w 5691674"/>
              <a:gd name="connsiteY13" fmla="*/ 3657935 h 3872555"/>
              <a:gd name="connsiteX14" fmla="*/ 933062 w 5691674"/>
              <a:gd name="connsiteY14" fmla="*/ 3629943 h 3872555"/>
              <a:gd name="connsiteX15" fmla="*/ 970384 w 5691674"/>
              <a:gd name="connsiteY15" fmla="*/ 3611282 h 3872555"/>
              <a:gd name="connsiteX16" fmla="*/ 1035698 w 5691674"/>
              <a:gd name="connsiteY16" fmla="*/ 3592621 h 3872555"/>
              <a:gd name="connsiteX17" fmla="*/ 1119674 w 5691674"/>
              <a:gd name="connsiteY17" fmla="*/ 3564629 h 3872555"/>
              <a:gd name="connsiteX18" fmla="*/ 1156996 w 5691674"/>
              <a:gd name="connsiteY18" fmla="*/ 3545968 h 3872555"/>
              <a:gd name="connsiteX19" fmla="*/ 1231641 w 5691674"/>
              <a:gd name="connsiteY19" fmla="*/ 3527306 h 3872555"/>
              <a:gd name="connsiteX20" fmla="*/ 1278294 w 5691674"/>
              <a:gd name="connsiteY20" fmla="*/ 3508645 h 3872555"/>
              <a:gd name="connsiteX21" fmla="*/ 1315617 w 5691674"/>
              <a:gd name="connsiteY21" fmla="*/ 3499314 h 3872555"/>
              <a:gd name="connsiteX22" fmla="*/ 1343609 w 5691674"/>
              <a:gd name="connsiteY22" fmla="*/ 3480653 h 3872555"/>
              <a:gd name="connsiteX23" fmla="*/ 1399592 w 5691674"/>
              <a:gd name="connsiteY23" fmla="*/ 3461992 h 3872555"/>
              <a:gd name="connsiteX24" fmla="*/ 1455576 w 5691674"/>
              <a:gd name="connsiteY24" fmla="*/ 3443331 h 3872555"/>
              <a:gd name="connsiteX25" fmla="*/ 1483568 w 5691674"/>
              <a:gd name="connsiteY25" fmla="*/ 3434000 h 3872555"/>
              <a:gd name="connsiteX26" fmla="*/ 1511560 w 5691674"/>
              <a:gd name="connsiteY26" fmla="*/ 3424670 h 3872555"/>
              <a:gd name="connsiteX27" fmla="*/ 1548882 w 5691674"/>
              <a:gd name="connsiteY27" fmla="*/ 3406008 h 3872555"/>
              <a:gd name="connsiteX28" fmla="*/ 1604866 w 5691674"/>
              <a:gd name="connsiteY28" fmla="*/ 3387347 h 3872555"/>
              <a:gd name="connsiteX29" fmla="*/ 1670180 w 5691674"/>
              <a:gd name="connsiteY29" fmla="*/ 3350025 h 3872555"/>
              <a:gd name="connsiteX30" fmla="*/ 1744825 w 5691674"/>
              <a:gd name="connsiteY30" fmla="*/ 3294041 h 3872555"/>
              <a:gd name="connsiteX31" fmla="*/ 1782147 w 5691674"/>
              <a:gd name="connsiteY31" fmla="*/ 3266049 h 3872555"/>
              <a:gd name="connsiteX32" fmla="*/ 1828800 w 5691674"/>
              <a:gd name="connsiteY32" fmla="*/ 3238057 h 3872555"/>
              <a:gd name="connsiteX33" fmla="*/ 1847462 w 5691674"/>
              <a:gd name="connsiteY33" fmla="*/ 3219396 h 3872555"/>
              <a:gd name="connsiteX34" fmla="*/ 1950098 w 5691674"/>
              <a:gd name="connsiteY34" fmla="*/ 3154082 h 3872555"/>
              <a:gd name="connsiteX35" fmla="*/ 1978090 w 5691674"/>
              <a:gd name="connsiteY35" fmla="*/ 3135421 h 3872555"/>
              <a:gd name="connsiteX36" fmla="*/ 2015413 w 5691674"/>
              <a:gd name="connsiteY36" fmla="*/ 3098098 h 3872555"/>
              <a:gd name="connsiteX37" fmla="*/ 2043405 w 5691674"/>
              <a:gd name="connsiteY37" fmla="*/ 3079437 h 3872555"/>
              <a:gd name="connsiteX38" fmla="*/ 2099388 w 5691674"/>
              <a:gd name="connsiteY38" fmla="*/ 3004792 h 3872555"/>
              <a:gd name="connsiteX39" fmla="*/ 2183364 w 5691674"/>
              <a:gd name="connsiteY39" fmla="*/ 2920816 h 3872555"/>
              <a:gd name="connsiteX40" fmla="*/ 2230017 w 5691674"/>
              <a:gd name="connsiteY40" fmla="*/ 2874163 h 3872555"/>
              <a:gd name="connsiteX41" fmla="*/ 2267339 w 5691674"/>
              <a:gd name="connsiteY41" fmla="*/ 2855502 h 3872555"/>
              <a:gd name="connsiteX42" fmla="*/ 2332653 w 5691674"/>
              <a:gd name="connsiteY42" fmla="*/ 2790188 h 3872555"/>
              <a:gd name="connsiteX43" fmla="*/ 2360645 w 5691674"/>
              <a:gd name="connsiteY43" fmla="*/ 2752865 h 3872555"/>
              <a:gd name="connsiteX44" fmla="*/ 2379307 w 5691674"/>
              <a:gd name="connsiteY44" fmla="*/ 2724874 h 3872555"/>
              <a:gd name="connsiteX45" fmla="*/ 2397968 w 5691674"/>
              <a:gd name="connsiteY45" fmla="*/ 2706212 h 3872555"/>
              <a:gd name="connsiteX46" fmla="*/ 2407298 w 5691674"/>
              <a:gd name="connsiteY46" fmla="*/ 2678221 h 3872555"/>
              <a:gd name="connsiteX47" fmla="*/ 2453951 w 5691674"/>
              <a:gd name="connsiteY47" fmla="*/ 2631568 h 3872555"/>
              <a:gd name="connsiteX48" fmla="*/ 2463282 w 5691674"/>
              <a:gd name="connsiteY48" fmla="*/ 2603576 h 3872555"/>
              <a:gd name="connsiteX49" fmla="*/ 2519266 w 5691674"/>
              <a:gd name="connsiteY49" fmla="*/ 2575584 h 3872555"/>
              <a:gd name="connsiteX50" fmla="*/ 2584580 w 5691674"/>
              <a:gd name="connsiteY50" fmla="*/ 2528931 h 3872555"/>
              <a:gd name="connsiteX51" fmla="*/ 2705878 w 5691674"/>
              <a:gd name="connsiteY51" fmla="*/ 2426294 h 3872555"/>
              <a:gd name="connsiteX52" fmla="*/ 2761862 w 5691674"/>
              <a:gd name="connsiteY52" fmla="*/ 2351649 h 3872555"/>
              <a:gd name="connsiteX53" fmla="*/ 2799184 w 5691674"/>
              <a:gd name="connsiteY53" fmla="*/ 2295665 h 3872555"/>
              <a:gd name="connsiteX54" fmla="*/ 2808515 w 5691674"/>
              <a:gd name="connsiteY54" fmla="*/ 2258343 h 3872555"/>
              <a:gd name="connsiteX55" fmla="*/ 2873829 w 5691674"/>
              <a:gd name="connsiteY55" fmla="*/ 2174368 h 3872555"/>
              <a:gd name="connsiteX56" fmla="*/ 2883160 w 5691674"/>
              <a:gd name="connsiteY56" fmla="*/ 2146376 h 3872555"/>
              <a:gd name="connsiteX57" fmla="*/ 2939143 w 5691674"/>
              <a:gd name="connsiteY57" fmla="*/ 2090392 h 3872555"/>
              <a:gd name="connsiteX58" fmla="*/ 2995127 w 5691674"/>
              <a:gd name="connsiteY58" fmla="*/ 2015747 h 3872555"/>
              <a:gd name="connsiteX59" fmla="*/ 3032449 w 5691674"/>
              <a:gd name="connsiteY59" fmla="*/ 1959763 h 3872555"/>
              <a:gd name="connsiteX60" fmla="*/ 3069772 w 5691674"/>
              <a:gd name="connsiteY60" fmla="*/ 1922441 h 3872555"/>
              <a:gd name="connsiteX61" fmla="*/ 3088433 w 5691674"/>
              <a:gd name="connsiteY61" fmla="*/ 1894449 h 3872555"/>
              <a:gd name="connsiteX62" fmla="*/ 3125756 w 5691674"/>
              <a:gd name="connsiteY62" fmla="*/ 1847796 h 3872555"/>
              <a:gd name="connsiteX63" fmla="*/ 3172409 w 5691674"/>
              <a:gd name="connsiteY63" fmla="*/ 1763821 h 3872555"/>
              <a:gd name="connsiteX64" fmla="*/ 3191070 w 5691674"/>
              <a:gd name="connsiteY64" fmla="*/ 1735829 h 3872555"/>
              <a:gd name="connsiteX65" fmla="*/ 3247053 w 5691674"/>
              <a:gd name="connsiteY65" fmla="*/ 1623861 h 3872555"/>
              <a:gd name="connsiteX66" fmla="*/ 3321698 w 5691674"/>
              <a:gd name="connsiteY66" fmla="*/ 1558547 h 3872555"/>
              <a:gd name="connsiteX67" fmla="*/ 3387013 w 5691674"/>
              <a:gd name="connsiteY67" fmla="*/ 1465241 h 3872555"/>
              <a:gd name="connsiteX68" fmla="*/ 3415005 w 5691674"/>
              <a:gd name="connsiteY68" fmla="*/ 1418588 h 3872555"/>
              <a:gd name="connsiteX69" fmla="*/ 3424335 w 5691674"/>
              <a:gd name="connsiteY69" fmla="*/ 1390596 h 3872555"/>
              <a:gd name="connsiteX70" fmla="*/ 3461658 w 5691674"/>
              <a:gd name="connsiteY70" fmla="*/ 1334612 h 3872555"/>
              <a:gd name="connsiteX71" fmla="*/ 3498980 w 5691674"/>
              <a:gd name="connsiteY71" fmla="*/ 1269298 h 3872555"/>
              <a:gd name="connsiteX72" fmla="*/ 3526972 w 5691674"/>
              <a:gd name="connsiteY72" fmla="*/ 1241306 h 3872555"/>
              <a:gd name="connsiteX73" fmla="*/ 3545633 w 5691674"/>
              <a:gd name="connsiteY73" fmla="*/ 1213314 h 3872555"/>
              <a:gd name="connsiteX74" fmla="*/ 3620278 w 5691674"/>
              <a:gd name="connsiteY74" fmla="*/ 1148000 h 3872555"/>
              <a:gd name="connsiteX75" fmla="*/ 3676262 w 5691674"/>
              <a:gd name="connsiteY75" fmla="*/ 1073355 h 3872555"/>
              <a:gd name="connsiteX76" fmla="*/ 3704253 w 5691674"/>
              <a:gd name="connsiteY76" fmla="*/ 1054694 h 3872555"/>
              <a:gd name="connsiteX77" fmla="*/ 3722915 w 5691674"/>
              <a:gd name="connsiteY77" fmla="*/ 1036033 h 3872555"/>
              <a:gd name="connsiteX78" fmla="*/ 3806890 w 5691674"/>
              <a:gd name="connsiteY78" fmla="*/ 989380 h 3872555"/>
              <a:gd name="connsiteX79" fmla="*/ 3872205 w 5691674"/>
              <a:gd name="connsiteY79" fmla="*/ 942727 h 3872555"/>
              <a:gd name="connsiteX80" fmla="*/ 3890866 w 5691674"/>
              <a:gd name="connsiteY80" fmla="*/ 924065 h 3872555"/>
              <a:gd name="connsiteX81" fmla="*/ 3928188 w 5691674"/>
              <a:gd name="connsiteY81" fmla="*/ 905404 h 3872555"/>
              <a:gd name="connsiteX82" fmla="*/ 3984172 w 5691674"/>
              <a:gd name="connsiteY82" fmla="*/ 858751 h 3872555"/>
              <a:gd name="connsiteX83" fmla="*/ 4012164 w 5691674"/>
              <a:gd name="connsiteY83" fmla="*/ 840090 h 3872555"/>
              <a:gd name="connsiteX84" fmla="*/ 4086809 w 5691674"/>
              <a:gd name="connsiteY84" fmla="*/ 774776 h 3872555"/>
              <a:gd name="connsiteX85" fmla="*/ 4105470 w 5691674"/>
              <a:gd name="connsiteY85" fmla="*/ 756114 h 3872555"/>
              <a:gd name="connsiteX86" fmla="*/ 4208107 w 5691674"/>
              <a:gd name="connsiteY86" fmla="*/ 681470 h 3872555"/>
              <a:gd name="connsiteX87" fmla="*/ 4226768 w 5691674"/>
              <a:gd name="connsiteY87" fmla="*/ 662808 h 3872555"/>
              <a:gd name="connsiteX88" fmla="*/ 4282751 w 5691674"/>
              <a:gd name="connsiteY88" fmla="*/ 625486 h 3872555"/>
              <a:gd name="connsiteX89" fmla="*/ 4301413 w 5691674"/>
              <a:gd name="connsiteY89" fmla="*/ 606825 h 3872555"/>
              <a:gd name="connsiteX90" fmla="*/ 4348066 w 5691674"/>
              <a:gd name="connsiteY90" fmla="*/ 597494 h 3872555"/>
              <a:gd name="connsiteX91" fmla="*/ 4413380 w 5691674"/>
              <a:gd name="connsiteY91" fmla="*/ 550841 h 3872555"/>
              <a:gd name="connsiteX92" fmla="*/ 4450702 w 5691674"/>
              <a:gd name="connsiteY92" fmla="*/ 541510 h 3872555"/>
              <a:gd name="connsiteX93" fmla="*/ 4506686 w 5691674"/>
              <a:gd name="connsiteY93" fmla="*/ 494857 h 3872555"/>
              <a:gd name="connsiteX94" fmla="*/ 4534678 w 5691674"/>
              <a:gd name="connsiteY94" fmla="*/ 485527 h 3872555"/>
              <a:gd name="connsiteX95" fmla="*/ 4562670 w 5691674"/>
              <a:gd name="connsiteY95" fmla="*/ 466865 h 3872555"/>
              <a:gd name="connsiteX96" fmla="*/ 4646645 w 5691674"/>
              <a:gd name="connsiteY96" fmla="*/ 429543 h 3872555"/>
              <a:gd name="connsiteX97" fmla="*/ 4665307 w 5691674"/>
              <a:gd name="connsiteY97" fmla="*/ 410882 h 3872555"/>
              <a:gd name="connsiteX98" fmla="*/ 4693298 w 5691674"/>
              <a:gd name="connsiteY98" fmla="*/ 401551 h 3872555"/>
              <a:gd name="connsiteX99" fmla="*/ 4730621 w 5691674"/>
              <a:gd name="connsiteY99" fmla="*/ 382890 h 3872555"/>
              <a:gd name="connsiteX100" fmla="*/ 4786605 w 5691674"/>
              <a:gd name="connsiteY100" fmla="*/ 345568 h 3872555"/>
              <a:gd name="connsiteX101" fmla="*/ 4842588 w 5691674"/>
              <a:gd name="connsiteY101" fmla="*/ 317576 h 3872555"/>
              <a:gd name="connsiteX102" fmla="*/ 4898572 w 5691674"/>
              <a:gd name="connsiteY102" fmla="*/ 298914 h 3872555"/>
              <a:gd name="connsiteX103" fmla="*/ 5010539 w 5691674"/>
              <a:gd name="connsiteY103" fmla="*/ 261592 h 3872555"/>
              <a:gd name="connsiteX104" fmla="*/ 5038531 w 5691674"/>
              <a:gd name="connsiteY104" fmla="*/ 252261 h 3872555"/>
              <a:gd name="connsiteX105" fmla="*/ 5066523 w 5691674"/>
              <a:gd name="connsiteY105" fmla="*/ 242931 h 3872555"/>
              <a:gd name="connsiteX106" fmla="*/ 5122507 w 5691674"/>
              <a:gd name="connsiteY106" fmla="*/ 214939 h 3872555"/>
              <a:gd name="connsiteX107" fmla="*/ 5150498 w 5691674"/>
              <a:gd name="connsiteY107" fmla="*/ 196278 h 3872555"/>
              <a:gd name="connsiteX108" fmla="*/ 5197151 w 5691674"/>
              <a:gd name="connsiteY108" fmla="*/ 186947 h 3872555"/>
              <a:gd name="connsiteX109" fmla="*/ 5253135 w 5691674"/>
              <a:gd name="connsiteY109" fmla="*/ 168286 h 3872555"/>
              <a:gd name="connsiteX110" fmla="*/ 5281127 w 5691674"/>
              <a:gd name="connsiteY110" fmla="*/ 158955 h 3872555"/>
              <a:gd name="connsiteX111" fmla="*/ 5318449 w 5691674"/>
              <a:gd name="connsiteY111" fmla="*/ 140294 h 3872555"/>
              <a:gd name="connsiteX112" fmla="*/ 5374433 w 5691674"/>
              <a:gd name="connsiteY112" fmla="*/ 121633 h 3872555"/>
              <a:gd name="connsiteX113" fmla="*/ 5458409 w 5691674"/>
              <a:gd name="connsiteY113" fmla="*/ 93641 h 3872555"/>
              <a:gd name="connsiteX114" fmla="*/ 5486400 w 5691674"/>
              <a:gd name="connsiteY114" fmla="*/ 84310 h 3872555"/>
              <a:gd name="connsiteX115" fmla="*/ 5533053 w 5691674"/>
              <a:gd name="connsiteY115" fmla="*/ 65649 h 3872555"/>
              <a:gd name="connsiteX116" fmla="*/ 5561045 w 5691674"/>
              <a:gd name="connsiteY116" fmla="*/ 56319 h 3872555"/>
              <a:gd name="connsiteX117" fmla="*/ 5626360 w 5691674"/>
              <a:gd name="connsiteY117" fmla="*/ 28327 h 3872555"/>
              <a:gd name="connsiteX118" fmla="*/ 5682343 w 5691674"/>
              <a:gd name="connsiteY118" fmla="*/ 335 h 3872555"/>
              <a:gd name="connsiteX119" fmla="*/ 5691674 w 5691674"/>
              <a:gd name="connsiteY119" fmla="*/ 335 h 387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691674" h="3872555">
                <a:moveTo>
                  <a:pt x="0" y="3863208"/>
                </a:moveTo>
                <a:cubicBezTo>
                  <a:pt x="64539" y="3879343"/>
                  <a:pt x="11599" y="3871379"/>
                  <a:pt x="93307" y="3863208"/>
                </a:cubicBezTo>
                <a:cubicBezTo>
                  <a:pt x="221525" y="3850386"/>
                  <a:pt x="196370" y="3860272"/>
                  <a:pt x="298580" y="3844547"/>
                </a:cubicBezTo>
                <a:cubicBezTo>
                  <a:pt x="326070" y="3840318"/>
                  <a:pt x="401510" y="3822677"/>
                  <a:pt x="419878" y="3816555"/>
                </a:cubicBezTo>
                <a:cubicBezTo>
                  <a:pt x="429209" y="3813445"/>
                  <a:pt x="438413" y="3809927"/>
                  <a:pt x="447870" y="3807225"/>
                </a:cubicBezTo>
                <a:cubicBezTo>
                  <a:pt x="460200" y="3803702"/>
                  <a:pt x="472909" y="3801579"/>
                  <a:pt x="485192" y="3797894"/>
                </a:cubicBezTo>
                <a:cubicBezTo>
                  <a:pt x="504033" y="3792242"/>
                  <a:pt x="522093" y="3784004"/>
                  <a:pt x="541176" y="3779233"/>
                </a:cubicBezTo>
                <a:cubicBezTo>
                  <a:pt x="566058" y="3773013"/>
                  <a:pt x="591490" y="3768683"/>
                  <a:pt x="615821" y="3760572"/>
                </a:cubicBezTo>
                <a:lnTo>
                  <a:pt x="671805" y="3741910"/>
                </a:lnTo>
                <a:lnTo>
                  <a:pt x="699796" y="3732580"/>
                </a:lnTo>
                <a:cubicBezTo>
                  <a:pt x="780017" y="3679100"/>
                  <a:pt x="678519" y="3743219"/>
                  <a:pt x="755780" y="3704588"/>
                </a:cubicBezTo>
                <a:cubicBezTo>
                  <a:pt x="765810" y="3699573"/>
                  <a:pt x="773742" y="3690942"/>
                  <a:pt x="783772" y="3685927"/>
                </a:cubicBezTo>
                <a:cubicBezTo>
                  <a:pt x="792569" y="3681528"/>
                  <a:pt x="802967" y="3680995"/>
                  <a:pt x="811764" y="3676596"/>
                </a:cubicBezTo>
                <a:cubicBezTo>
                  <a:pt x="821794" y="3671581"/>
                  <a:pt x="829449" y="3662352"/>
                  <a:pt x="839756" y="3657935"/>
                </a:cubicBezTo>
                <a:cubicBezTo>
                  <a:pt x="933502" y="3617758"/>
                  <a:pt x="807634" y="3692657"/>
                  <a:pt x="933062" y="3629943"/>
                </a:cubicBezTo>
                <a:cubicBezTo>
                  <a:pt x="945503" y="3623723"/>
                  <a:pt x="957600" y="3616761"/>
                  <a:pt x="970384" y="3611282"/>
                </a:cubicBezTo>
                <a:cubicBezTo>
                  <a:pt x="989128" y="3603249"/>
                  <a:pt x="1016753" y="3597357"/>
                  <a:pt x="1035698" y="3592621"/>
                </a:cubicBezTo>
                <a:cubicBezTo>
                  <a:pt x="1129507" y="3545715"/>
                  <a:pt x="1011152" y="3600802"/>
                  <a:pt x="1119674" y="3564629"/>
                </a:cubicBezTo>
                <a:cubicBezTo>
                  <a:pt x="1132869" y="3560231"/>
                  <a:pt x="1144212" y="3551447"/>
                  <a:pt x="1156996" y="3545968"/>
                </a:cubicBezTo>
                <a:cubicBezTo>
                  <a:pt x="1195310" y="3529547"/>
                  <a:pt x="1182959" y="3541911"/>
                  <a:pt x="1231641" y="3527306"/>
                </a:cubicBezTo>
                <a:cubicBezTo>
                  <a:pt x="1247684" y="3522493"/>
                  <a:pt x="1262405" y="3513941"/>
                  <a:pt x="1278294" y="3508645"/>
                </a:cubicBezTo>
                <a:cubicBezTo>
                  <a:pt x="1290460" y="3504590"/>
                  <a:pt x="1303176" y="3502424"/>
                  <a:pt x="1315617" y="3499314"/>
                </a:cubicBezTo>
                <a:cubicBezTo>
                  <a:pt x="1324948" y="3493094"/>
                  <a:pt x="1333362" y="3485207"/>
                  <a:pt x="1343609" y="3480653"/>
                </a:cubicBezTo>
                <a:cubicBezTo>
                  <a:pt x="1361584" y="3472664"/>
                  <a:pt x="1380931" y="3468212"/>
                  <a:pt x="1399592" y="3461992"/>
                </a:cubicBezTo>
                <a:lnTo>
                  <a:pt x="1455576" y="3443331"/>
                </a:lnTo>
                <a:lnTo>
                  <a:pt x="1483568" y="3434000"/>
                </a:lnTo>
                <a:cubicBezTo>
                  <a:pt x="1492899" y="3430890"/>
                  <a:pt x="1502763" y="3429069"/>
                  <a:pt x="1511560" y="3424670"/>
                </a:cubicBezTo>
                <a:cubicBezTo>
                  <a:pt x="1524001" y="3418449"/>
                  <a:pt x="1535968" y="3411174"/>
                  <a:pt x="1548882" y="3406008"/>
                </a:cubicBezTo>
                <a:cubicBezTo>
                  <a:pt x="1567146" y="3398702"/>
                  <a:pt x="1588499" y="3398258"/>
                  <a:pt x="1604866" y="3387347"/>
                </a:cubicBezTo>
                <a:cubicBezTo>
                  <a:pt x="1644431" y="3360971"/>
                  <a:pt x="1622828" y="3373701"/>
                  <a:pt x="1670180" y="3350025"/>
                </a:cubicBezTo>
                <a:cubicBezTo>
                  <a:pt x="1712977" y="3307225"/>
                  <a:pt x="1660417" y="3357348"/>
                  <a:pt x="1744825" y="3294041"/>
                </a:cubicBezTo>
                <a:cubicBezTo>
                  <a:pt x="1757266" y="3284710"/>
                  <a:pt x="1769208" y="3274675"/>
                  <a:pt x="1782147" y="3266049"/>
                </a:cubicBezTo>
                <a:cubicBezTo>
                  <a:pt x="1797237" y="3255989"/>
                  <a:pt x="1814043" y="3248598"/>
                  <a:pt x="1828800" y="3238057"/>
                </a:cubicBezTo>
                <a:cubicBezTo>
                  <a:pt x="1835959" y="3232944"/>
                  <a:pt x="1840593" y="3224891"/>
                  <a:pt x="1847462" y="3219396"/>
                </a:cubicBezTo>
                <a:cubicBezTo>
                  <a:pt x="1921136" y="3160457"/>
                  <a:pt x="1895396" y="3172315"/>
                  <a:pt x="1950098" y="3154082"/>
                </a:cubicBezTo>
                <a:cubicBezTo>
                  <a:pt x="1959429" y="3147862"/>
                  <a:pt x="1969576" y="3142719"/>
                  <a:pt x="1978090" y="3135421"/>
                </a:cubicBezTo>
                <a:cubicBezTo>
                  <a:pt x="1991449" y="3123971"/>
                  <a:pt x="2000774" y="3107857"/>
                  <a:pt x="2015413" y="3098098"/>
                </a:cubicBezTo>
                <a:lnTo>
                  <a:pt x="2043405" y="3079437"/>
                </a:lnTo>
                <a:cubicBezTo>
                  <a:pt x="2062066" y="3054555"/>
                  <a:pt x="2077396" y="3026784"/>
                  <a:pt x="2099388" y="3004792"/>
                </a:cubicBezTo>
                <a:lnTo>
                  <a:pt x="2183364" y="2920816"/>
                </a:lnTo>
                <a:cubicBezTo>
                  <a:pt x="2198915" y="2905265"/>
                  <a:pt x="2210346" y="2883998"/>
                  <a:pt x="2230017" y="2874163"/>
                </a:cubicBezTo>
                <a:cubicBezTo>
                  <a:pt x="2242458" y="2867943"/>
                  <a:pt x="2256574" y="2864310"/>
                  <a:pt x="2267339" y="2855502"/>
                </a:cubicBezTo>
                <a:cubicBezTo>
                  <a:pt x="2291169" y="2836005"/>
                  <a:pt x="2314180" y="2814820"/>
                  <a:pt x="2332653" y="2790188"/>
                </a:cubicBezTo>
                <a:cubicBezTo>
                  <a:pt x="2341984" y="2777747"/>
                  <a:pt x="2351606" y="2765519"/>
                  <a:pt x="2360645" y="2752865"/>
                </a:cubicBezTo>
                <a:cubicBezTo>
                  <a:pt x="2367163" y="2743740"/>
                  <a:pt x="2372302" y="2733631"/>
                  <a:pt x="2379307" y="2724874"/>
                </a:cubicBezTo>
                <a:cubicBezTo>
                  <a:pt x="2384803" y="2718005"/>
                  <a:pt x="2391748" y="2712433"/>
                  <a:pt x="2397968" y="2706212"/>
                </a:cubicBezTo>
                <a:cubicBezTo>
                  <a:pt x="2401078" y="2696882"/>
                  <a:pt x="2401397" y="2686089"/>
                  <a:pt x="2407298" y="2678221"/>
                </a:cubicBezTo>
                <a:cubicBezTo>
                  <a:pt x="2420493" y="2660627"/>
                  <a:pt x="2453951" y="2631568"/>
                  <a:pt x="2453951" y="2631568"/>
                </a:cubicBezTo>
                <a:cubicBezTo>
                  <a:pt x="2457061" y="2622237"/>
                  <a:pt x="2457138" y="2611256"/>
                  <a:pt x="2463282" y="2603576"/>
                </a:cubicBezTo>
                <a:cubicBezTo>
                  <a:pt x="2476438" y="2587131"/>
                  <a:pt x="2500824" y="2581731"/>
                  <a:pt x="2519266" y="2575584"/>
                </a:cubicBezTo>
                <a:cubicBezTo>
                  <a:pt x="2610245" y="2514932"/>
                  <a:pt x="2468883" y="2609920"/>
                  <a:pt x="2584580" y="2528931"/>
                </a:cubicBezTo>
                <a:cubicBezTo>
                  <a:pt x="2639356" y="2490587"/>
                  <a:pt x="2661531" y="2485423"/>
                  <a:pt x="2705878" y="2426294"/>
                </a:cubicBezTo>
                <a:cubicBezTo>
                  <a:pt x="2724539" y="2401412"/>
                  <a:pt x="2744610" y="2377528"/>
                  <a:pt x="2761862" y="2351649"/>
                </a:cubicBezTo>
                <a:lnTo>
                  <a:pt x="2799184" y="2295665"/>
                </a:lnTo>
                <a:cubicBezTo>
                  <a:pt x="2802294" y="2283224"/>
                  <a:pt x="2802153" y="2269477"/>
                  <a:pt x="2808515" y="2258343"/>
                </a:cubicBezTo>
                <a:cubicBezTo>
                  <a:pt x="2847159" y="2190718"/>
                  <a:pt x="2838038" y="2281738"/>
                  <a:pt x="2873829" y="2174368"/>
                </a:cubicBezTo>
                <a:cubicBezTo>
                  <a:pt x="2876939" y="2165037"/>
                  <a:pt x="2877122" y="2154140"/>
                  <a:pt x="2883160" y="2146376"/>
                </a:cubicBezTo>
                <a:cubicBezTo>
                  <a:pt x="2899362" y="2125544"/>
                  <a:pt x="2925565" y="2113022"/>
                  <a:pt x="2939143" y="2090392"/>
                </a:cubicBezTo>
                <a:cubicBezTo>
                  <a:pt x="3016000" y="1962297"/>
                  <a:pt x="2923696" y="2107588"/>
                  <a:pt x="2995127" y="2015747"/>
                </a:cubicBezTo>
                <a:cubicBezTo>
                  <a:pt x="3008896" y="1998043"/>
                  <a:pt x="3016590" y="1975622"/>
                  <a:pt x="3032449" y="1959763"/>
                </a:cubicBezTo>
                <a:cubicBezTo>
                  <a:pt x="3044890" y="1947322"/>
                  <a:pt x="3058322" y="1935799"/>
                  <a:pt x="3069772" y="1922441"/>
                </a:cubicBezTo>
                <a:cubicBezTo>
                  <a:pt x="3077070" y="1913927"/>
                  <a:pt x="3081705" y="1903420"/>
                  <a:pt x="3088433" y="1894449"/>
                </a:cubicBezTo>
                <a:cubicBezTo>
                  <a:pt x="3100382" y="1878517"/>
                  <a:pt x="3114335" y="1864111"/>
                  <a:pt x="3125756" y="1847796"/>
                </a:cubicBezTo>
                <a:cubicBezTo>
                  <a:pt x="3162006" y="1796011"/>
                  <a:pt x="3144791" y="1812152"/>
                  <a:pt x="3172409" y="1763821"/>
                </a:cubicBezTo>
                <a:cubicBezTo>
                  <a:pt x="3177973" y="1754085"/>
                  <a:pt x="3184850" y="1745160"/>
                  <a:pt x="3191070" y="1735829"/>
                </a:cubicBezTo>
                <a:cubicBezTo>
                  <a:pt x="3201715" y="1703895"/>
                  <a:pt x="3216046" y="1644532"/>
                  <a:pt x="3247053" y="1623861"/>
                </a:cubicBezTo>
                <a:cubicBezTo>
                  <a:pt x="3276645" y="1604133"/>
                  <a:pt x="3299864" y="1591297"/>
                  <a:pt x="3321698" y="1558547"/>
                </a:cubicBezTo>
                <a:cubicBezTo>
                  <a:pt x="3367647" y="1489624"/>
                  <a:pt x="3345564" y="1520505"/>
                  <a:pt x="3387013" y="1465241"/>
                </a:cubicBezTo>
                <a:cubicBezTo>
                  <a:pt x="3413443" y="1385945"/>
                  <a:pt x="3376581" y="1482627"/>
                  <a:pt x="3415005" y="1418588"/>
                </a:cubicBezTo>
                <a:cubicBezTo>
                  <a:pt x="3420065" y="1410154"/>
                  <a:pt x="3419559" y="1399194"/>
                  <a:pt x="3424335" y="1390596"/>
                </a:cubicBezTo>
                <a:cubicBezTo>
                  <a:pt x="3435227" y="1370990"/>
                  <a:pt x="3451628" y="1354672"/>
                  <a:pt x="3461658" y="1334612"/>
                </a:cubicBezTo>
                <a:cubicBezTo>
                  <a:pt x="3473065" y="1311798"/>
                  <a:pt x="3482496" y="1289080"/>
                  <a:pt x="3498980" y="1269298"/>
                </a:cubicBezTo>
                <a:cubicBezTo>
                  <a:pt x="3507428" y="1259161"/>
                  <a:pt x="3518524" y="1251443"/>
                  <a:pt x="3526972" y="1241306"/>
                </a:cubicBezTo>
                <a:cubicBezTo>
                  <a:pt x="3534151" y="1232691"/>
                  <a:pt x="3538249" y="1221753"/>
                  <a:pt x="3545633" y="1213314"/>
                </a:cubicBezTo>
                <a:cubicBezTo>
                  <a:pt x="3583841" y="1169648"/>
                  <a:pt x="3582337" y="1173294"/>
                  <a:pt x="3620278" y="1148000"/>
                </a:cubicBezTo>
                <a:cubicBezTo>
                  <a:pt x="3637341" y="1122406"/>
                  <a:pt x="3651601" y="1093083"/>
                  <a:pt x="3676262" y="1073355"/>
                </a:cubicBezTo>
                <a:cubicBezTo>
                  <a:pt x="3685018" y="1066350"/>
                  <a:pt x="3695497" y="1061699"/>
                  <a:pt x="3704253" y="1054694"/>
                </a:cubicBezTo>
                <a:cubicBezTo>
                  <a:pt x="3711122" y="1049199"/>
                  <a:pt x="3715877" y="1041311"/>
                  <a:pt x="3722915" y="1036033"/>
                </a:cubicBezTo>
                <a:cubicBezTo>
                  <a:pt x="3774251" y="997531"/>
                  <a:pt x="3763247" y="1003927"/>
                  <a:pt x="3806890" y="989380"/>
                </a:cubicBezTo>
                <a:cubicBezTo>
                  <a:pt x="3868023" y="928247"/>
                  <a:pt x="3798513" y="991855"/>
                  <a:pt x="3872205" y="942727"/>
                </a:cubicBezTo>
                <a:cubicBezTo>
                  <a:pt x="3879525" y="937847"/>
                  <a:pt x="3883546" y="928945"/>
                  <a:pt x="3890866" y="924065"/>
                </a:cubicBezTo>
                <a:cubicBezTo>
                  <a:pt x="3902439" y="916349"/>
                  <a:pt x="3916112" y="912305"/>
                  <a:pt x="3928188" y="905404"/>
                </a:cubicBezTo>
                <a:cubicBezTo>
                  <a:pt x="3972416" y="880131"/>
                  <a:pt x="3942065" y="893840"/>
                  <a:pt x="3984172" y="858751"/>
                </a:cubicBezTo>
                <a:cubicBezTo>
                  <a:pt x="3992787" y="851572"/>
                  <a:pt x="4002833" y="846310"/>
                  <a:pt x="4012164" y="840090"/>
                </a:cubicBezTo>
                <a:cubicBezTo>
                  <a:pt x="4065043" y="760771"/>
                  <a:pt x="3977940" y="883651"/>
                  <a:pt x="4086809" y="774776"/>
                </a:cubicBezTo>
                <a:cubicBezTo>
                  <a:pt x="4093029" y="768555"/>
                  <a:pt x="4098712" y="761746"/>
                  <a:pt x="4105470" y="756114"/>
                </a:cubicBezTo>
                <a:cubicBezTo>
                  <a:pt x="4138122" y="728903"/>
                  <a:pt x="4175454" y="708680"/>
                  <a:pt x="4208107" y="681470"/>
                </a:cubicBezTo>
                <a:cubicBezTo>
                  <a:pt x="4214865" y="675838"/>
                  <a:pt x="4219730" y="668086"/>
                  <a:pt x="4226768" y="662808"/>
                </a:cubicBezTo>
                <a:cubicBezTo>
                  <a:pt x="4244710" y="649351"/>
                  <a:pt x="4266892" y="641344"/>
                  <a:pt x="4282751" y="625486"/>
                </a:cubicBezTo>
                <a:cubicBezTo>
                  <a:pt x="4288972" y="619266"/>
                  <a:pt x="4293327" y="610290"/>
                  <a:pt x="4301413" y="606825"/>
                </a:cubicBezTo>
                <a:cubicBezTo>
                  <a:pt x="4315990" y="600578"/>
                  <a:pt x="4332515" y="600604"/>
                  <a:pt x="4348066" y="597494"/>
                </a:cubicBezTo>
                <a:cubicBezTo>
                  <a:pt x="4352318" y="594305"/>
                  <a:pt x="4402765" y="555390"/>
                  <a:pt x="4413380" y="550841"/>
                </a:cubicBezTo>
                <a:cubicBezTo>
                  <a:pt x="4425167" y="545789"/>
                  <a:pt x="4438261" y="544620"/>
                  <a:pt x="4450702" y="541510"/>
                </a:cubicBezTo>
                <a:cubicBezTo>
                  <a:pt x="4469902" y="522311"/>
                  <a:pt x="4480814" y="509641"/>
                  <a:pt x="4506686" y="494857"/>
                </a:cubicBezTo>
                <a:cubicBezTo>
                  <a:pt x="4515225" y="489977"/>
                  <a:pt x="4525347" y="488637"/>
                  <a:pt x="4534678" y="485527"/>
                </a:cubicBezTo>
                <a:cubicBezTo>
                  <a:pt x="4544009" y="479306"/>
                  <a:pt x="4552640" y="471880"/>
                  <a:pt x="4562670" y="466865"/>
                </a:cubicBezTo>
                <a:cubicBezTo>
                  <a:pt x="4595002" y="450699"/>
                  <a:pt x="4616960" y="449333"/>
                  <a:pt x="4646645" y="429543"/>
                </a:cubicBezTo>
                <a:cubicBezTo>
                  <a:pt x="4653965" y="424663"/>
                  <a:pt x="4657764" y="415408"/>
                  <a:pt x="4665307" y="410882"/>
                </a:cubicBezTo>
                <a:cubicBezTo>
                  <a:pt x="4673741" y="405822"/>
                  <a:pt x="4684258" y="405425"/>
                  <a:pt x="4693298" y="401551"/>
                </a:cubicBezTo>
                <a:cubicBezTo>
                  <a:pt x="4706083" y="396072"/>
                  <a:pt x="4718694" y="390046"/>
                  <a:pt x="4730621" y="382890"/>
                </a:cubicBezTo>
                <a:cubicBezTo>
                  <a:pt x="4749853" y="371351"/>
                  <a:pt x="4765328" y="352661"/>
                  <a:pt x="4786605" y="345568"/>
                </a:cubicBezTo>
                <a:cubicBezTo>
                  <a:pt x="4888696" y="311535"/>
                  <a:pt x="4734054" y="365814"/>
                  <a:pt x="4842588" y="317576"/>
                </a:cubicBezTo>
                <a:cubicBezTo>
                  <a:pt x="4860563" y="309587"/>
                  <a:pt x="4879911" y="305134"/>
                  <a:pt x="4898572" y="298914"/>
                </a:cubicBezTo>
                <a:lnTo>
                  <a:pt x="5010539" y="261592"/>
                </a:lnTo>
                <a:lnTo>
                  <a:pt x="5038531" y="252261"/>
                </a:lnTo>
                <a:lnTo>
                  <a:pt x="5066523" y="242931"/>
                </a:lnTo>
                <a:cubicBezTo>
                  <a:pt x="5146748" y="189448"/>
                  <a:pt x="5045242" y="253572"/>
                  <a:pt x="5122507" y="214939"/>
                </a:cubicBezTo>
                <a:cubicBezTo>
                  <a:pt x="5132537" y="209924"/>
                  <a:pt x="5139998" y="200215"/>
                  <a:pt x="5150498" y="196278"/>
                </a:cubicBezTo>
                <a:cubicBezTo>
                  <a:pt x="5165347" y="190709"/>
                  <a:pt x="5181851" y="191120"/>
                  <a:pt x="5197151" y="186947"/>
                </a:cubicBezTo>
                <a:cubicBezTo>
                  <a:pt x="5216129" y="181771"/>
                  <a:pt x="5234474" y="174506"/>
                  <a:pt x="5253135" y="168286"/>
                </a:cubicBezTo>
                <a:cubicBezTo>
                  <a:pt x="5262466" y="165176"/>
                  <a:pt x="5272330" y="163354"/>
                  <a:pt x="5281127" y="158955"/>
                </a:cubicBezTo>
                <a:cubicBezTo>
                  <a:pt x="5293568" y="152735"/>
                  <a:pt x="5305535" y="145460"/>
                  <a:pt x="5318449" y="140294"/>
                </a:cubicBezTo>
                <a:cubicBezTo>
                  <a:pt x="5336713" y="132989"/>
                  <a:pt x="5355772" y="127853"/>
                  <a:pt x="5374433" y="121633"/>
                </a:cubicBezTo>
                <a:lnTo>
                  <a:pt x="5458409" y="93641"/>
                </a:lnTo>
                <a:cubicBezTo>
                  <a:pt x="5467739" y="90531"/>
                  <a:pt x="5477268" y="87963"/>
                  <a:pt x="5486400" y="84310"/>
                </a:cubicBezTo>
                <a:cubicBezTo>
                  <a:pt x="5501951" y="78090"/>
                  <a:pt x="5517370" y="71530"/>
                  <a:pt x="5533053" y="65649"/>
                </a:cubicBezTo>
                <a:cubicBezTo>
                  <a:pt x="5542262" y="62196"/>
                  <a:pt x="5552005" y="60193"/>
                  <a:pt x="5561045" y="56319"/>
                </a:cubicBezTo>
                <a:cubicBezTo>
                  <a:pt x="5641755" y="21729"/>
                  <a:pt x="5560714" y="50207"/>
                  <a:pt x="5626360" y="28327"/>
                </a:cubicBezTo>
                <a:cubicBezTo>
                  <a:pt x="5653727" y="10081"/>
                  <a:pt x="5651437" y="8061"/>
                  <a:pt x="5682343" y="335"/>
                </a:cubicBezTo>
                <a:cubicBezTo>
                  <a:pt x="5685360" y="-419"/>
                  <a:pt x="5688564" y="335"/>
                  <a:pt x="5691674" y="335"/>
                </a:cubicBezTo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715209" y="2452294"/>
            <a:ext cx="5738326" cy="3037771"/>
          </a:xfrm>
          <a:custGeom>
            <a:avLst/>
            <a:gdLst>
              <a:gd name="connsiteX0" fmla="*/ 0 w 5738326"/>
              <a:gd name="connsiteY0" fmla="*/ 3024776 h 3037771"/>
              <a:gd name="connsiteX1" fmla="*/ 195943 w 5738326"/>
              <a:gd name="connsiteY1" fmla="*/ 3024776 h 3037771"/>
              <a:gd name="connsiteX2" fmla="*/ 373224 w 5738326"/>
              <a:gd name="connsiteY2" fmla="*/ 3006115 h 3037771"/>
              <a:gd name="connsiteX3" fmla="*/ 550506 w 5738326"/>
              <a:gd name="connsiteY3" fmla="*/ 2996784 h 3037771"/>
              <a:gd name="connsiteX4" fmla="*/ 662473 w 5738326"/>
              <a:gd name="connsiteY4" fmla="*/ 2987454 h 3037771"/>
              <a:gd name="connsiteX5" fmla="*/ 1035698 w 5738326"/>
              <a:gd name="connsiteY5" fmla="*/ 2978123 h 3037771"/>
              <a:gd name="connsiteX6" fmla="*/ 1129004 w 5738326"/>
              <a:gd name="connsiteY6" fmla="*/ 2968792 h 3037771"/>
              <a:gd name="connsiteX7" fmla="*/ 1278294 w 5738326"/>
              <a:gd name="connsiteY7" fmla="*/ 2950131 h 3037771"/>
              <a:gd name="connsiteX8" fmla="*/ 1399592 w 5738326"/>
              <a:gd name="connsiteY8" fmla="*/ 2940800 h 3037771"/>
              <a:gd name="connsiteX9" fmla="*/ 1511559 w 5738326"/>
              <a:gd name="connsiteY9" fmla="*/ 2922139 h 3037771"/>
              <a:gd name="connsiteX10" fmla="*/ 1558212 w 5738326"/>
              <a:gd name="connsiteY10" fmla="*/ 2912809 h 3037771"/>
              <a:gd name="connsiteX11" fmla="*/ 1586204 w 5738326"/>
              <a:gd name="connsiteY11" fmla="*/ 2903478 h 3037771"/>
              <a:gd name="connsiteX12" fmla="*/ 1660849 w 5738326"/>
              <a:gd name="connsiteY12" fmla="*/ 2894147 h 3037771"/>
              <a:gd name="connsiteX13" fmla="*/ 1716832 w 5738326"/>
              <a:gd name="connsiteY13" fmla="*/ 2875486 h 3037771"/>
              <a:gd name="connsiteX14" fmla="*/ 1754155 w 5738326"/>
              <a:gd name="connsiteY14" fmla="*/ 2856825 h 3037771"/>
              <a:gd name="connsiteX15" fmla="*/ 1791477 w 5738326"/>
              <a:gd name="connsiteY15" fmla="*/ 2847494 h 3037771"/>
              <a:gd name="connsiteX16" fmla="*/ 1828800 w 5738326"/>
              <a:gd name="connsiteY16" fmla="*/ 2828833 h 3037771"/>
              <a:gd name="connsiteX17" fmla="*/ 1866122 w 5738326"/>
              <a:gd name="connsiteY17" fmla="*/ 2819503 h 3037771"/>
              <a:gd name="connsiteX18" fmla="*/ 1922106 w 5738326"/>
              <a:gd name="connsiteY18" fmla="*/ 2800841 h 3037771"/>
              <a:gd name="connsiteX19" fmla="*/ 1950098 w 5738326"/>
              <a:gd name="connsiteY19" fmla="*/ 2791511 h 3037771"/>
              <a:gd name="connsiteX20" fmla="*/ 1987420 w 5738326"/>
              <a:gd name="connsiteY20" fmla="*/ 2782180 h 3037771"/>
              <a:gd name="connsiteX21" fmla="*/ 2052734 w 5738326"/>
              <a:gd name="connsiteY21" fmla="*/ 2754188 h 3037771"/>
              <a:gd name="connsiteX22" fmla="*/ 2192694 w 5738326"/>
              <a:gd name="connsiteY22" fmla="*/ 2744858 h 3037771"/>
              <a:gd name="connsiteX23" fmla="*/ 2248677 w 5738326"/>
              <a:gd name="connsiteY23" fmla="*/ 2735527 h 3037771"/>
              <a:gd name="connsiteX24" fmla="*/ 2276669 w 5738326"/>
              <a:gd name="connsiteY24" fmla="*/ 2726196 h 3037771"/>
              <a:gd name="connsiteX25" fmla="*/ 2313992 w 5738326"/>
              <a:gd name="connsiteY25" fmla="*/ 2716866 h 3037771"/>
              <a:gd name="connsiteX26" fmla="*/ 2369975 w 5738326"/>
              <a:gd name="connsiteY26" fmla="*/ 2698205 h 3037771"/>
              <a:gd name="connsiteX27" fmla="*/ 2407298 w 5738326"/>
              <a:gd name="connsiteY27" fmla="*/ 2688874 h 3037771"/>
              <a:gd name="connsiteX28" fmla="*/ 2463281 w 5738326"/>
              <a:gd name="connsiteY28" fmla="*/ 2670213 h 3037771"/>
              <a:gd name="connsiteX29" fmla="*/ 2556587 w 5738326"/>
              <a:gd name="connsiteY29" fmla="*/ 2651552 h 3037771"/>
              <a:gd name="connsiteX30" fmla="*/ 2612571 w 5738326"/>
              <a:gd name="connsiteY30" fmla="*/ 2632890 h 3037771"/>
              <a:gd name="connsiteX31" fmla="*/ 2640563 w 5738326"/>
              <a:gd name="connsiteY31" fmla="*/ 2623560 h 3037771"/>
              <a:gd name="connsiteX32" fmla="*/ 2677885 w 5738326"/>
              <a:gd name="connsiteY32" fmla="*/ 2604898 h 3037771"/>
              <a:gd name="connsiteX33" fmla="*/ 2743200 w 5738326"/>
              <a:gd name="connsiteY33" fmla="*/ 2586237 h 3037771"/>
              <a:gd name="connsiteX34" fmla="*/ 2808514 w 5738326"/>
              <a:gd name="connsiteY34" fmla="*/ 2558245 h 3037771"/>
              <a:gd name="connsiteX35" fmla="*/ 2836506 w 5738326"/>
              <a:gd name="connsiteY35" fmla="*/ 2548915 h 3037771"/>
              <a:gd name="connsiteX36" fmla="*/ 2883159 w 5738326"/>
              <a:gd name="connsiteY36" fmla="*/ 2520923 h 3037771"/>
              <a:gd name="connsiteX37" fmla="*/ 2911151 w 5738326"/>
              <a:gd name="connsiteY37" fmla="*/ 2511592 h 3037771"/>
              <a:gd name="connsiteX38" fmla="*/ 2985796 w 5738326"/>
              <a:gd name="connsiteY38" fmla="*/ 2474270 h 3037771"/>
              <a:gd name="connsiteX39" fmla="*/ 3041779 w 5738326"/>
              <a:gd name="connsiteY39" fmla="*/ 2446278 h 3037771"/>
              <a:gd name="connsiteX40" fmla="*/ 3079102 w 5738326"/>
              <a:gd name="connsiteY40" fmla="*/ 2427617 h 3037771"/>
              <a:gd name="connsiteX41" fmla="*/ 3116424 w 5738326"/>
              <a:gd name="connsiteY41" fmla="*/ 2399625 h 3037771"/>
              <a:gd name="connsiteX42" fmla="*/ 3200400 w 5738326"/>
              <a:gd name="connsiteY42" fmla="*/ 2371633 h 3037771"/>
              <a:gd name="connsiteX43" fmla="*/ 3247053 w 5738326"/>
              <a:gd name="connsiteY43" fmla="*/ 2334311 h 3037771"/>
              <a:gd name="connsiteX44" fmla="*/ 3377681 w 5738326"/>
              <a:gd name="connsiteY44" fmla="*/ 2287658 h 3037771"/>
              <a:gd name="connsiteX45" fmla="*/ 3470987 w 5738326"/>
              <a:gd name="connsiteY45" fmla="*/ 2241005 h 3037771"/>
              <a:gd name="connsiteX46" fmla="*/ 3554963 w 5738326"/>
              <a:gd name="connsiteY46" fmla="*/ 2203682 h 3037771"/>
              <a:gd name="connsiteX47" fmla="*/ 3592285 w 5738326"/>
              <a:gd name="connsiteY47" fmla="*/ 2185021 h 3037771"/>
              <a:gd name="connsiteX48" fmla="*/ 3666930 w 5738326"/>
              <a:gd name="connsiteY48" fmla="*/ 2157029 h 3037771"/>
              <a:gd name="connsiteX49" fmla="*/ 3713583 w 5738326"/>
              <a:gd name="connsiteY49" fmla="*/ 2119707 h 3037771"/>
              <a:gd name="connsiteX50" fmla="*/ 3760236 w 5738326"/>
              <a:gd name="connsiteY50" fmla="*/ 2073054 h 3037771"/>
              <a:gd name="connsiteX51" fmla="*/ 3788228 w 5738326"/>
              <a:gd name="connsiteY51" fmla="*/ 2045062 h 3037771"/>
              <a:gd name="connsiteX52" fmla="*/ 3825551 w 5738326"/>
              <a:gd name="connsiteY52" fmla="*/ 1989078 h 3037771"/>
              <a:gd name="connsiteX53" fmla="*/ 3862873 w 5738326"/>
              <a:gd name="connsiteY53" fmla="*/ 1961086 h 3037771"/>
              <a:gd name="connsiteX54" fmla="*/ 3890865 w 5738326"/>
              <a:gd name="connsiteY54" fmla="*/ 1923764 h 3037771"/>
              <a:gd name="connsiteX55" fmla="*/ 3928187 w 5738326"/>
              <a:gd name="connsiteY55" fmla="*/ 1867780 h 3037771"/>
              <a:gd name="connsiteX56" fmla="*/ 4030824 w 5738326"/>
              <a:gd name="connsiteY56" fmla="*/ 1783805 h 3037771"/>
              <a:gd name="connsiteX57" fmla="*/ 4068147 w 5738326"/>
              <a:gd name="connsiteY57" fmla="*/ 1765143 h 3037771"/>
              <a:gd name="connsiteX58" fmla="*/ 4142792 w 5738326"/>
              <a:gd name="connsiteY58" fmla="*/ 1709160 h 3037771"/>
              <a:gd name="connsiteX59" fmla="*/ 4226767 w 5738326"/>
              <a:gd name="connsiteY59" fmla="*/ 1643845 h 3037771"/>
              <a:gd name="connsiteX60" fmla="*/ 4254759 w 5738326"/>
              <a:gd name="connsiteY60" fmla="*/ 1634515 h 3037771"/>
              <a:gd name="connsiteX61" fmla="*/ 4282751 w 5738326"/>
              <a:gd name="connsiteY61" fmla="*/ 1615854 h 3037771"/>
              <a:gd name="connsiteX62" fmla="*/ 4338734 w 5738326"/>
              <a:gd name="connsiteY62" fmla="*/ 1587862 h 3037771"/>
              <a:gd name="connsiteX63" fmla="*/ 4394718 w 5738326"/>
              <a:gd name="connsiteY63" fmla="*/ 1503886 h 3037771"/>
              <a:gd name="connsiteX64" fmla="*/ 4432041 w 5738326"/>
              <a:gd name="connsiteY64" fmla="*/ 1466564 h 3037771"/>
              <a:gd name="connsiteX65" fmla="*/ 4497355 w 5738326"/>
              <a:gd name="connsiteY65" fmla="*/ 1382588 h 3037771"/>
              <a:gd name="connsiteX66" fmla="*/ 4562669 w 5738326"/>
              <a:gd name="connsiteY66" fmla="*/ 1317274 h 3037771"/>
              <a:gd name="connsiteX67" fmla="*/ 4590661 w 5738326"/>
              <a:gd name="connsiteY67" fmla="*/ 1289282 h 3037771"/>
              <a:gd name="connsiteX68" fmla="*/ 4683967 w 5738326"/>
              <a:gd name="connsiteY68" fmla="*/ 1186645 h 3037771"/>
              <a:gd name="connsiteX69" fmla="*/ 4711959 w 5738326"/>
              <a:gd name="connsiteY69" fmla="*/ 1158654 h 3037771"/>
              <a:gd name="connsiteX70" fmla="*/ 4739951 w 5738326"/>
              <a:gd name="connsiteY70" fmla="*/ 1130662 h 3037771"/>
              <a:gd name="connsiteX71" fmla="*/ 4823926 w 5738326"/>
              <a:gd name="connsiteY71" fmla="*/ 1074678 h 3037771"/>
              <a:gd name="connsiteX72" fmla="*/ 4851918 w 5738326"/>
              <a:gd name="connsiteY72" fmla="*/ 1046686 h 3037771"/>
              <a:gd name="connsiteX73" fmla="*/ 4907902 w 5738326"/>
              <a:gd name="connsiteY73" fmla="*/ 1009364 h 3037771"/>
              <a:gd name="connsiteX74" fmla="*/ 4963885 w 5738326"/>
              <a:gd name="connsiteY74" fmla="*/ 925388 h 3037771"/>
              <a:gd name="connsiteX75" fmla="*/ 4982547 w 5738326"/>
              <a:gd name="connsiteY75" fmla="*/ 888066 h 3037771"/>
              <a:gd name="connsiteX76" fmla="*/ 5019869 w 5738326"/>
              <a:gd name="connsiteY76" fmla="*/ 850743 h 3037771"/>
              <a:gd name="connsiteX77" fmla="*/ 5057192 w 5738326"/>
              <a:gd name="connsiteY77" fmla="*/ 785429 h 3037771"/>
              <a:gd name="connsiteX78" fmla="*/ 5113175 w 5738326"/>
              <a:gd name="connsiteY78" fmla="*/ 729445 h 3037771"/>
              <a:gd name="connsiteX79" fmla="*/ 5215812 w 5738326"/>
              <a:gd name="connsiteY79" fmla="*/ 617478 h 3037771"/>
              <a:gd name="connsiteX80" fmla="*/ 5281126 w 5738326"/>
              <a:gd name="connsiteY80" fmla="*/ 552164 h 3037771"/>
              <a:gd name="connsiteX81" fmla="*/ 5309118 w 5738326"/>
              <a:gd name="connsiteY81" fmla="*/ 533503 h 3037771"/>
              <a:gd name="connsiteX82" fmla="*/ 5327779 w 5738326"/>
              <a:gd name="connsiteY82" fmla="*/ 514841 h 3037771"/>
              <a:gd name="connsiteX83" fmla="*/ 5402424 w 5738326"/>
              <a:gd name="connsiteY83" fmla="*/ 458858 h 3037771"/>
              <a:gd name="connsiteX84" fmla="*/ 5449077 w 5738326"/>
              <a:gd name="connsiteY84" fmla="*/ 421535 h 3037771"/>
              <a:gd name="connsiteX85" fmla="*/ 5467738 w 5738326"/>
              <a:gd name="connsiteY85" fmla="*/ 393543 h 3037771"/>
              <a:gd name="connsiteX86" fmla="*/ 5495730 w 5738326"/>
              <a:gd name="connsiteY86" fmla="*/ 374882 h 3037771"/>
              <a:gd name="connsiteX87" fmla="*/ 5514392 w 5738326"/>
              <a:gd name="connsiteY87" fmla="*/ 337560 h 3037771"/>
              <a:gd name="connsiteX88" fmla="*/ 5561045 w 5738326"/>
              <a:gd name="connsiteY88" fmla="*/ 290907 h 3037771"/>
              <a:gd name="connsiteX89" fmla="*/ 5570375 w 5738326"/>
              <a:gd name="connsiteY89" fmla="*/ 262915 h 3037771"/>
              <a:gd name="connsiteX90" fmla="*/ 5607698 w 5738326"/>
              <a:gd name="connsiteY90" fmla="*/ 216262 h 3037771"/>
              <a:gd name="connsiteX91" fmla="*/ 5617028 w 5738326"/>
              <a:gd name="connsiteY91" fmla="*/ 188270 h 3037771"/>
              <a:gd name="connsiteX92" fmla="*/ 5654351 w 5738326"/>
              <a:gd name="connsiteY92" fmla="*/ 150947 h 3037771"/>
              <a:gd name="connsiteX93" fmla="*/ 5673012 w 5738326"/>
              <a:gd name="connsiteY93" fmla="*/ 76303 h 3037771"/>
              <a:gd name="connsiteX94" fmla="*/ 5691673 w 5738326"/>
              <a:gd name="connsiteY94" fmla="*/ 57641 h 3037771"/>
              <a:gd name="connsiteX95" fmla="*/ 5719665 w 5738326"/>
              <a:gd name="connsiteY95" fmla="*/ 1658 h 3037771"/>
              <a:gd name="connsiteX96" fmla="*/ 5738326 w 5738326"/>
              <a:gd name="connsiteY96" fmla="*/ 1658 h 303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738326" h="3037771">
                <a:moveTo>
                  <a:pt x="0" y="3024776"/>
                </a:moveTo>
                <a:cubicBezTo>
                  <a:pt x="86408" y="3046379"/>
                  <a:pt x="34011" y="3037233"/>
                  <a:pt x="195943" y="3024776"/>
                </a:cubicBezTo>
                <a:cubicBezTo>
                  <a:pt x="378944" y="3010698"/>
                  <a:pt x="176470" y="3019684"/>
                  <a:pt x="373224" y="3006115"/>
                </a:cubicBezTo>
                <a:cubicBezTo>
                  <a:pt x="432260" y="3002044"/>
                  <a:pt x="491453" y="3000594"/>
                  <a:pt x="550506" y="2996784"/>
                </a:cubicBezTo>
                <a:cubicBezTo>
                  <a:pt x="587880" y="2994373"/>
                  <a:pt x="625049" y="2988893"/>
                  <a:pt x="662473" y="2987454"/>
                </a:cubicBezTo>
                <a:cubicBezTo>
                  <a:pt x="786828" y="2982671"/>
                  <a:pt x="911290" y="2981233"/>
                  <a:pt x="1035698" y="2978123"/>
                </a:cubicBezTo>
                <a:lnTo>
                  <a:pt x="1129004" y="2968792"/>
                </a:lnTo>
                <a:cubicBezTo>
                  <a:pt x="1247605" y="2954839"/>
                  <a:pt x="1139924" y="2962711"/>
                  <a:pt x="1278294" y="2950131"/>
                </a:cubicBezTo>
                <a:cubicBezTo>
                  <a:pt x="1318680" y="2946459"/>
                  <a:pt x="1359159" y="2943910"/>
                  <a:pt x="1399592" y="2940800"/>
                </a:cubicBezTo>
                <a:cubicBezTo>
                  <a:pt x="1436914" y="2934580"/>
                  <a:pt x="1474457" y="2929559"/>
                  <a:pt x="1511559" y="2922139"/>
                </a:cubicBezTo>
                <a:cubicBezTo>
                  <a:pt x="1527110" y="2919029"/>
                  <a:pt x="1542827" y="2916655"/>
                  <a:pt x="1558212" y="2912809"/>
                </a:cubicBezTo>
                <a:cubicBezTo>
                  <a:pt x="1567754" y="2910424"/>
                  <a:pt x="1576527" y="2905237"/>
                  <a:pt x="1586204" y="2903478"/>
                </a:cubicBezTo>
                <a:cubicBezTo>
                  <a:pt x="1610875" y="2898992"/>
                  <a:pt x="1635967" y="2897257"/>
                  <a:pt x="1660849" y="2894147"/>
                </a:cubicBezTo>
                <a:cubicBezTo>
                  <a:pt x="1679510" y="2887927"/>
                  <a:pt x="1699238" y="2884283"/>
                  <a:pt x="1716832" y="2875486"/>
                </a:cubicBezTo>
                <a:cubicBezTo>
                  <a:pt x="1729273" y="2869266"/>
                  <a:pt x="1741131" y="2861709"/>
                  <a:pt x="1754155" y="2856825"/>
                </a:cubicBezTo>
                <a:cubicBezTo>
                  <a:pt x="1766162" y="2852322"/>
                  <a:pt x="1779470" y="2851997"/>
                  <a:pt x="1791477" y="2847494"/>
                </a:cubicBezTo>
                <a:cubicBezTo>
                  <a:pt x="1804501" y="2842610"/>
                  <a:pt x="1815776" y="2833717"/>
                  <a:pt x="1828800" y="2828833"/>
                </a:cubicBezTo>
                <a:cubicBezTo>
                  <a:pt x="1840807" y="2824330"/>
                  <a:pt x="1853839" y="2823188"/>
                  <a:pt x="1866122" y="2819503"/>
                </a:cubicBezTo>
                <a:cubicBezTo>
                  <a:pt x="1884963" y="2813851"/>
                  <a:pt x="1903445" y="2807061"/>
                  <a:pt x="1922106" y="2800841"/>
                </a:cubicBezTo>
                <a:cubicBezTo>
                  <a:pt x="1931437" y="2797731"/>
                  <a:pt x="1940556" y="2793897"/>
                  <a:pt x="1950098" y="2791511"/>
                </a:cubicBezTo>
                <a:cubicBezTo>
                  <a:pt x="1962539" y="2788401"/>
                  <a:pt x="1975413" y="2786683"/>
                  <a:pt x="1987420" y="2782180"/>
                </a:cubicBezTo>
                <a:cubicBezTo>
                  <a:pt x="2006327" y="2775090"/>
                  <a:pt x="2030789" y="2756626"/>
                  <a:pt x="2052734" y="2754188"/>
                </a:cubicBezTo>
                <a:cubicBezTo>
                  <a:pt x="2099205" y="2749025"/>
                  <a:pt x="2146041" y="2747968"/>
                  <a:pt x="2192694" y="2744858"/>
                </a:cubicBezTo>
                <a:cubicBezTo>
                  <a:pt x="2211355" y="2741748"/>
                  <a:pt x="2230209" y="2739631"/>
                  <a:pt x="2248677" y="2735527"/>
                </a:cubicBezTo>
                <a:cubicBezTo>
                  <a:pt x="2258278" y="2733393"/>
                  <a:pt x="2267212" y="2728898"/>
                  <a:pt x="2276669" y="2726196"/>
                </a:cubicBezTo>
                <a:cubicBezTo>
                  <a:pt x="2288999" y="2722673"/>
                  <a:pt x="2301709" y="2720551"/>
                  <a:pt x="2313992" y="2716866"/>
                </a:cubicBezTo>
                <a:cubicBezTo>
                  <a:pt x="2332833" y="2711214"/>
                  <a:pt x="2350892" y="2702976"/>
                  <a:pt x="2369975" y="2698205"/>
                </a:cubicBezTo>
                <a:cubicBezTo>
                  <a:pt x="2382416" y="2695095"/>
                  <a:pt x="2395015" y="2692559"/>
                  <a:pt x="2407298" y="2688874"/>
                </a:cubicBezTo>
                <a:cubicBezTo>
                  <a:pt x="2426139" y="2683222"/>
                  <a:pt x="2443993" y="2674071"/>
                  <a:pt x="2463281" y="2670213"/>
                </a:cubicBezTo>
                <a:cubicBezTo>
                  <a:pt x="2494383" y="2663993"/>
                  <a:pt x="2526497" y="2661582"/>
                  <a:pt x="2556587" y="2651552"/>
                </a:cubicBezTo>
                <a:lnTo>
                  <a:pt x="2612571" y="2632890"/>
                </a:lnTo>
                <a:cubicBezTo>
                  <a:pt x="2621902" y="2629780"/>
                  <a:pt x="2631766" y="2627959"/>
                  <a:pt x="2640563" y="2623560"/>
                </a:cubicBezTo>
                <a:cubicBezTo>
                  <a:pt x="2653004" y="2617339"/>
                  <a:pt x="2665100" y="2610377"/>
                  <a:pt x="2677885" y="2604898"/>
                </a:cubicBezTo>
                <a:cubicBezTo>
                  <a:pt x="2700247" y="2595314"/>
                  <a:pt x="2719539" y="2592997"/>
                  <a:pt x="2743200" y="2586237"/>
                </a:cubicBezTo>
                <a:cubicBezTo>
                  <a:pt x="2786974" y="2573731"/>
                  <a:pt x="2758738" y="2579578"/>
                  <a:pt x="2808514" y="2558245"/>
                </a:cubicBezTo>
                <a:cubicBezTo>
                  <a:pt x="2817554" y="2554371"/>
                  <a:pt x="2827709" y="2553313"/>
                  <a:pt x="2836506" y="2548915"/>
                </a:cubicBezTo>
                <a:cubicBezTo>
                  <a:pt x="2852727" y="2540805"/>
                  <a:pt x="2866938" y="2529034"/>
                  <a:pt x="2883159" y="2520923"/>
                </a:cubicBezTo>
                <a:cubicBezTo>
                  <a:pt x="2891956" y="2516524"/>
                  <a:pt x="2902197" y="2515662"/>
                  <a:pt x="2911151" y="2511592"/>
                </a:cubicBezTo>
                <a:cubicBezTo>
                  <a:pt x="2936476" y="2500081"/>
                  <a:pt x="2959405" y="2483068"/>
                  <a:pt x="2985796" y="2474270"/>
                </a:cubicBezTo>
                <a:cubicBezTo>
                  <a:pt x="3037118" y="2457161"/>
                  <a:pt x="2991131" y="2475219"/>
                  <a:pt x="3041779" y="2446278"/>
                </a:cubicBezTo>
                <a:cubicBezTo>
                  <a:pt x="3053856" y="2439377"/>
                  <a:pt x="3067307" y="2434989"/>
                  <a:pt x="3079102" y="2427617"/>
                </a:cubicBezTo>
                <a:cubicBezTo>
                  <a:pt x="3092289" y="2419375"/>
                  <a:pt x="3102304" y="2406142"/>
                  <a:pt x="3116424" y="2399625"/>
                </a:cubicBezTo>
                <a:cubicBezTo>
                  <a:pt x="3143214" y="2387260"/>
                  <a:pt x="3200400" y="2371633"/>
                  <a:pt x="3200400" y="2371633"/>
                </a:cubicBezTo>
                <a:cubicBezTo>
                  <a:pt x="3215951" y="2359192"/>
                  <a:pt x="3229518" y="2343753"/>
                  <a:pt x="3247053" y="2334311"/>
                </a:cubicBezTo>
                <a:cubicBezTo>
                  <a:pt x="3325177" y="2292244"/>
                  <a:pt x="3307546" y="2320028"/>
                  <a:pt x="3377681" y="2287658"/>
                </a:cubicBezTo>
                <a:cubicBezTo>
                  <a:pt x="3514831" y="2224357"/>
                  <a:pt x="3394381" y="2266539"/>
                  <a:pt x="3470987" y="2241005"/>
                </a:cubicBezTo>
                <a:cubicBezTo>
                  <a:pt x="3553323" y="2186112"/>
                  <a:pt x="3421725" y="2270301"/>
                  <a:pt x="3554963" y="2203682"/>
                </a:cubicBezTo>
                <a:cubicBezTo>
                  <a:pt x="3567404" y="2197462"/>
                  <a:pt x="3579575" y="2190670"/>
                  <a:pt x="3592285" y="2185021"/>
                </a:cubicBezTo>
                <a:cubicBezTo>
                  <a:pt x="3625752" y="2170147"/>
                  <a:pt x="3636154" y="2167288"/>
                  <a:pt x="3666930" y="2157029"/>
                </a:cubicBezTo>
                <a:cubicBezTo>
                  <a:pt x="3739711" y="2084252"/>
                  <a:pt x="3619394" y="2202123"/>
                  <a:pt x="3713583" y="2119707"/>
                </a:cubicBezTo>
                <a:cubicBezTo>
                  <a:pt x="3730134" y="2105225"/>
                  <a:pt x="3744685" y="2088605"/>
                  <a:pt x="3760236" y="2073054"/>
                </a:cubicBezTo>
                <a:cubicBezTo>
                  <a:pt x="3769567" y="2063723"/>
                  <a:pt x="3780908" y="2056041"/>
                  <a:pt x="3788228" y="2045062"/>
                </a:cubicBezTo>
                <a:cubicBezTo>
                  <a:pt x="3800669" y="2026401"/>
                  <a:pt x="3807609" y="2002535"/>
                  <a:pt x="3825551" y="1989078"/>
                </a:cubicBezTo>
                <a:cubicBezTo>
                  <a:pt x="3837992" y="1979747"/>
                  <a:pt x="3851877" y="1972082"/>
                  <a:pt x="3862873" y="1961086"/>
                </a:cubicBezTo>
                <a:cubicBezTo>
                  <a:pt x="3873869" y="1950090"/>
                  <a:pt x="3881947" y="1936504"/>
                  <a:pt x="3890865" y="1923764"/>
                </a:cubicBezTo>
                <a:cubicBezTo>
                  <a:pt x="3903727" y="1905390"/>
                  <a:pt x="3912328" y="1883639"/>
                  <a:pt x="3928187" y="1867780"/>
                </a:cubicBezTo>
                <a:cubicBezTo>
                  <a:pt x="3959393" y="1836575"/>
                  <a:pt x="3990420" y="1804007"/>
                  <a:pt x="4030824" y="1783805"/>
                </a:cubicBezTo>
                <a:cubicBezTo>
                  <a:pt x="4043265" y="1777584"/>
                  <a:pt x="4057167" y="1773683"/>
                  <a:pt x="4068147" y="1765143"/>
                </a:cubicBezTo>
                <a:cubicBezTo>
                  <a:pt x="4148556" y="1702602"/>
                  <a:pt x="4081950" y="1729439"/>
                  <a:pt x="4142792" y="1709160"/>
                </a:cubicBezTo>
                <a:cubicBezTo>
                  <a:pt x="4188013" y="1663939"/>
                  <a:pt x="4176901" y="1665216"/>
                  <a:pt x="4226767" y="1643845"/>
                </a:cubicBezTo>
                <a:cubicBezTo>
                  <a:pt x="4235807" y="1639971"/>
                  <a:pt x="4245428" y="1637625"/>
                  <a:pt x="4254759" y="1634515"/>
                </a:cubicBezTo>
                <a:cubicBezTo>
                  <a:pt x="4264090" y="1628295"/>
                  <a:pt x="4272721" y="1620869"/>
                  <a:pt x="4282751" y="1615854"/>
                </a:cubicBezTo>
                <a:cubicBezTo>
                  <a:pt x="4313105" y="1600677"/>
                  <a:pt x="4311996" y="1614601"/>
                  <a:pt x="4338734" y="1587862"/>
                </a:cubicBezTo>
                <a:cubicBezTo>
                  <a:pt x="4373409" y="1553187"/>
                  <a:pt x="4363621" y="1543867"/>
                  <a:pt x="4394718" y="1503886"/>
                </a:cubicBezTo>
                <a:cubicBezTo>
                  <a:pt x="4405520" y="1489998"/>
                  <a:pt x="4420676" y="1479995"/>
                  <a:pt x="4432041" y="1466564"/>
                </a:cubicBezTo>
                <a:cubicBezTo>
                  <a:pt x="4454947" y="1439493"/>
                  <a:pt x="4472280" y="1407663"/>
                  <a:pt x="4497355" y="1382588"/>
                </a:cubicBezTo>
                <a:lnTo>
                  <a:pt x="4562669" y="1317274"/>
                </a:lnTo>
                <a:cubicBezTo>
                  <a:pt x="4572000" y="1307943"/>
                  <a:pt x="4582744" y="1299838"/>
                  <a:pt x="4590661" y="1289282"/>
                </a:cubicBezTo>
                <a:cubicBezTo>
                  <a:pt x="4637125" y="1227331"/>
                  <a:pt x="4607660" y="1262952"/>
                  <a:pt x="4683967" y="1186645"/>
                </a:cubicBezTo>
                <a:lnTo>
                  <a:pt x="4711959" y="1158654"/>
                </a:lnTo>
                <a:cubicBezTo>
                  <a:pt x="4721290" y="1149323"/>
                  <a:pt x="4728636" y="1137451"/>
                  <a:pt x="4739951" y="1130662"/>
                </a:cubicBezTo>
                <a:cubicBezTo>
                  <a:pt x="4774755" y="1109779"/>
                  <a:pt x="4793690" y="1100595"/>
                  <a:pt x="4823926" y="1074678"/>
                </a:cubicBezTo>
                <a:cubicBezTo>
                  <a:pt x="4833945" y="1066090"/>
                  <a:pt x="4841502" y="1054787"/>
                  <a:pt x="4851918" y="1046686"/>
                </a:cubicBezTo>
                <a:cubicBezTo>
                  <a:pt x="4869622" y="1032917"/>
                  <a:pt x="4907902" y="1009364"/>
                  <a:pt x="4907902" y="1009364"/>
                </a:cubicBezTo>
                <a:cubicBezTo>
                  <a:pt x="4951533" y="922100"/>
                  <a:pt x="4894875" y="1028902"/>
                  <a:pt x="4963885" y="925388"/>
                </a:cubicBezTo>
                <a:cubicBezTo>
                  <a:pt x="4971601" y="913815"/>
                  <a:pt x="4974201" y="899193"/>
                  <a:pt x="4982547" y="888066"/>
                </a:cubicBezTo>
                <a:cubicBezTo>
                  <a:pt x="4993103" y="873991"/>
                  <a:pt x="5009313" y="864818"/>
                  <a:pt x="5019869" y="850743"/>
                </a:cubicBezTo>
                <a:cubicBezTo>
                  <a:pt x="5060425" y="796667"/>
                  <a:pt x="5017205" y="830415"/>
                  <a:pt x="5057192" y="785429"/>
                </a:cubicBezTo>
                <a:cubicBezTo>
                  <a:pt x="5074725" y="765704"/>
                  <a:pt x="5097340" y="750558"/>
                  <a:pt x="5113175" y="729445"/>
                </a:cubicBezTo>
                <a:cubicBezTo>
                  <a:pt x="5162280" y="663973"/>
                  <a:pt x="5130171" y="703119"/>
                  <a:pt x="5215812" y="617478"/>
                </a:cubicBezTo>
                <a:lnTo>
                  <a:pt x="5281126" y="552164"/>
                </a:lnTo>
                <a:cubicBezTo>
                  <a:pt x="5290457" y="545944"/>
                  <a:pt x="5300361" y="540508"/>
                  <a:pt x="5309118" y="533503"/>
                </a:cubicBezTo>
                <a:cubicBezTo>
                  <a:pt x="5315987" y="528007"/>
                  <a:pt x="5320910" y="520337"/>
                  <a:pt x="5327779" y="514841"/>
                </a:cubicBezTo>
                <a:cubicBezTo>
                  <a:pt x="5352066" y="495412"/>
                  <a:pt x="5380432" y="480851"/>
                  <a:pt x="5402424" y="458858"/>
                </a:cubicBezTo>
                <a:cubicBezTo>
                  <a:pt x="5429014" y="432266"/>
                  <a:pt x="5413765" y="445076"/>
                  <a:pt x="5449077" y="421535"/>
                </a:cubicBezTo>
                <a:cubicBezTo>
                  <a:pt x="5455297" y="412204"/>
                  <a:pt x="5459809" y="401472"/>
                  <a:pt x="5467738" y="393543"/>
                </a:cubicBezTo>
                <a:cubicBezTo>
                  <a:pt x="5475667" y="385614"/>
                  <a:pt x="5488551" y="383497"/>
                  <a:pt x="5495730" y="374882"/>
                </a:cubicBezTo>
                <a:cubicBezTo>
                  <a:pt x="5504635" y="364197"/>
                  <a:pt x="5505852" y="348539"/>
                  <a:pt x="5514392" y="337560"/>
                </a:cubicBezTo>
                <a:cubicBezTo>
                  <a:pt x="5527894" y="320200"/>
                  <a:pt x="5561045" y="290907"/>
                  <a:pt x="5561045" y="290907"/>
                </a:cubicBezTo>
                <a:cubicBezTo>
                  <a:pt x="5564155" y="281576"/>
                  <a:pt x="5565977" y="271712"/>
                  <a:pt x="5570375" y="262915"/>
                </a:cubicBezTo>
                <a:cubicBezTo>
                  <a:pt x="5582146" y="239373"/>
                  <a:pt x="5590340" y="233620"/>
                  <a:pt x="5607698" y="216262"/>
                </a:cubicBezTo>
                <a:cubicBezTo>
                  <a:pt x="5610808" y="206931"/>
                  <a:pt x="5611311" y="196273"/>
                  <a:pt x="5617028" y="188270"/>
                </a:cubicBezTo>
                <a:cubicBezTo>
                  <a:pt x="5627254" y="173953"/>
                  <a:pt x="5654351" y="150947"/>
                  <a:pt x="5654351" y="150947"/>
                </a:cubicBezTo>
                <a:cubicBezTo>
                  <a:pt x="5656359" y="140908"/>
                  <a:pt x="5664403" y="90652"/>
                  <a:pt x="5673012" y="76303"/>
                </a:cubicBezTo>
                <a:cubicBezTo>
                  <a:pt x="5677538" y="68760"/>
                  <a:pt x="5685453" y="63862"/>
                  <a:pt x="5691673" y="57641"/>
                </a:cubicBezTo>
                <a:cubicBezTo>
                  <a:pt x="5697499" y="40163"/>
                  <a:pt x="5703587" y="13716"/>
                  <a:pt x="5719665" y="1658"/>
                </a:cubicBezTo>
                <a:cubicBezTo>
                  <a:pt x="5724641" y="-2074"/>
                  <a:pt x="5732106" y="1658"/>
                  <a:pt x="5738326" y="1658"/>
                </a:cubicBezTo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4832" y="129695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计算机视觉（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CV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4832" y="2211642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1" name="標題 1"/>
          <p:cNvSpPr txBox="1"/>
          <p:nvPr/>
        </p:nvSpPr>
        <p:spPr>
          <a:xfrm>
            <a:off x="1940768" y="21609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市场需求</a:t>
            </a:r>
          </a:p>
        </p:txBody>
      </p:sp>
    </p:spTree>
    <p:extLst>
      <p:ext uri="{BB962C8B-B14F-4D97-AF65-F5344CB8AC3E}">
        <p14:creationId xmlns:p14="http://schemas.microsoft.com/office/powerpoint/2010/main" val="10766231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393159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什么是自然语言处理？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9716" y="3086133"/>
            <a:ext cx="5604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NLU: 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语音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文本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-&gt; 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意思（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meaning)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NLG: 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意思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-&gt; 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文本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语音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1745" y="1855062"/>
            <a:ext cx="2959465" cy="477054"/>
          </a:xfrm>
          <a:prstGeom prst="rect">
            <a:avLst/>
          </a:prstGeom>
          <a:ln w="25400">
            <a:noFill/>
          </a:ln>
        </p:spPr>
        <p:txBody>
          <a:bodyPr wrap="none">
            <a:spAutoFit/>
          </a:bodyPr>
          <a:lstStyle/>
          <a:p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 = NLU + NLG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677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21396" y="284517"/>
            <a:ext cx="994975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自然语言处理的挑战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2171" y="1812662"/>
            <a:ext cx="6962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贪心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京东开设了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贪心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京东新出了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新出的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训练营是贪心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京东出品的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......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6284" y="1381775"/>
            <a:ext cx="1877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多种表达方式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6283" y="4322451"/>
            <a:ext cx="14847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Ambiguity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171" y="4753338"/>
            <a:ext cx="3850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今天参观了苹果公司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现在正好是苹果季节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8676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12065" y="395479"/>
            <a:ext cx="994975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领域顶会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8563" y="1635378"/>
            <a:ext cx="696215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自然语言处理领域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机器学习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深度学习领域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数据挖掘领域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人工智能领域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5072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58696"/>
            <a:ext cx="9106679" cy="5751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47711" y="5912889"/>
            <a:ext cx="328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http://csrankings.org/#/index?all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21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9" y="802432"/>
            <a:ext cx="12297747" cy="6043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3458" y="90174"/>
            <a:ext cx="8087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请翻译这句话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farok crrrok hihok yorok clok kantok ok-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yurp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533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/>
          <p:nvPr/>
        </p:nvSpPr>
        <p:spPr>
          <a:xfrm>
            <a:off x="465069" y="184934"/>
            <a:ext cx="1138925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统计机器翻译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2698" y="3262856"/>
            <a:ext cx="706170" cy="606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0612" y="3262854"/>
            <a:ext cx="706170" cy="606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3876" y="3327619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中文</a:t>
            </a:r>
            <a:endParaRPr lang="en-US" altLang="zh-CN" sz="2500" b="1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8884" y="3135258"/>
            <a:ext cx="13708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Broken </a:t>
            </a:r>
          </a:p>
          <a:p>
            <a:r>
              <a:rPr lang="en-US" altLang="zh-C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English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93947" y="3327618"/>
            <a:ext cx="8258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英语</a:t>
            </a:r>
            <a:endParaRPr lang="en-US" altLang="zh-CN" sz="2500" b="1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59193" y="1243935"/>
            <a:ext cx="1971287" cy="83291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6547" y="1369824"/>
            <a:ext cx="1927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Chinse/English</a:t>
            </a:r>
          </a:p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Bilingual Text</a:t>
            </a:r>
          </a:p>
        </p:txBody>
      </p:sp>
      <p:sp>
        <p:nvSpPr>
          <p:cNvPr id="12" name="Oval 11"/>
          <p:cNvSpPr/>
          <p:nvPr/>
        </p:nvSpPr>
        <p:spPr>
          <a:xfrm>
            <a:off x="6862200" y="1215013"/>
            <a:ext cx="1971287" cy="83291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8195" y="1460815"/>
            <a:ext cx="1927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English Text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4" idx="4"/>
          </p:cNvCxnSpPr>
          <p:nvPr/>
        </p:nvCxnSpPr>
        <p:spPr>
          <a:xfrm>
            <a:off x="4544837" y="2076853"/>
            <a:ext cx="0" cy="407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91127" y="2469799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Statistical Analysis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44836" y="2855448"/>
            <a:ext cx="0" cy="407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4"/>
          </p:cNvCxnSpPr>
          <p:nvPr/>
        </p:nvCxnSpPr>
        <p:spPr>
          <a:xfrm>
            <a:off x="7920269" y="2062392"/>
            <a:ext cx="0" cy="407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66559" y="2455338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Statistical Analysis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920268" y="2840987"/>
            <a:ext cx="0" cy="407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91127" y="3549666"/>
            <a:ext cx="791984" cy="29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4988455" y="3563242"/>
            <a:ext cx="640429" cy="29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62200" y="3546763"/>
            <a:ext cx="640429" cy="29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400150" y="3561790"/>
            <a:ext cx="640429" cy="29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5457" y="4091987"/>
            <a:ext cx="254428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今晚的课程有意思</a:t>
            </a:r>
            <a:endParaRPr lang="en-US" altLang="zh-CN" sz="23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3437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477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自然语言处理中的基础任务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8056" y="1821807"/>
            <a:ext cx="6424320" cy="2977738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分词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词性标注（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POS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命名识别识别（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NER)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句法分析（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Syntatic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Analysis)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语义分析（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Semantic Analysis)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096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87910" y="477135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分词（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word segmentation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5298" y="1999089"/>
            <a:ext cx="6424320" cy="229293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今天 是 周六 欢迎 大家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贪心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京东 课程  开始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This is the first course 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693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78580" y="48646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目录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176" y="1933928"/>
            <a:ext cx="7273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课程安排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自然语言处理关键技术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自然语言处理应用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总结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4043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12156" y="354374"/>
            <a:ext cx="763029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最大匹配分词算法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2835" y="1566909"/>
            <a:ext cx="55579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前向最大匹配（</a:t>
            </a:r>
            <a:r>
              <a:rPr lang="en-US" altLang="zh-CN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forward-max matching</a:t>
            </a:r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sz="2200" b="1" dirty="0">
              <a:solidFill>
                <a:srgbClr val="00B05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2835" y="2334759"/>
            <a:ext cx="35702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例子：我们经常有意见分歧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2835" y="2887165"/>
            <a:ext cx="7691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经常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有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有意见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，“意见”，“分歧”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6437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12156" y="400796"/>
            <a:ext cx="763029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最大匹配分词算法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4842" y="1559324"/>
            <a:ext cx="58208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后向最大匹配（</a:t>
            </a:r>
            <a:r>
              <a:rPr lang="en-US" altLang="zh-CN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backward-max matching</a:t>
            </a:r>
            <a:r>
              <a:rPr lang="zh-CN" altLang="en-US" sz="2200" b="1" dirty="0">
                <a:solidFill>
                  <a:srgbClr val="00B050"/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sz="2200" b="1" dirty="0">
              <a:solidFill>
                <a:srgbClr val="00B05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4842" y="2153683"/>
            <a:ext cx="35702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例子：我们经常有意见分歧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4842" y="2748042"/>
            <a:ext cx="7691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词典：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[“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我们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经常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有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”, “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有意见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”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，“意见”，“分歧”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2189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12156" y="456780"/>
            <a:ext cx="763029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分词算法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1284" y="1799445"/>
            <a:ext cx="85355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Jieba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分词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https://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fxsjy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jieba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SnowNLP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https://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isnowfy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snownlp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LTP http://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www.ltp-cloud.com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HanNLP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https://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hankcs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HanLP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  </a:t>
            </a:r>
          </a:p>
        </p:txBody>
      </p:sp>
    </p:spTree>
    <p:extLst>
      <p:ext uri="{BB962C8B-B14F-4D97-AF65-F5344CB8AC3E}">
        <p14:creationId xmlns:p14="http://schemas.microsoft.com/office/powerpoint/2010/main" val="2967268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12156" y="456780"/>
            <a:ext cx="763029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词性标注（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POS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Tagging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5435" y="1420591"/>
            <a:ext cx="9186180" cy="2301720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句子中的每个单词被分类为一种词性，如动词，名词等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词性标注的过程依赖当前单词以及它的上下文信息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词性标注问题也叫做序列标注（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sequence labeling)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0906" y="4039791"/>
            <a:ext cx="9186180" cy="1631216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The/DT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grand/JJ jury/NN commented/VBD on/IN a/DT number/NN of/IN other/JJ 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topicsNNS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./.</a:t>
            </a:r>
          </a:p>
        </p:txBody>
      </p:sp>
    </p:spTree>
    <p:extLst>
      <p:ext uri="{BB962C8B-B14F-4D97-AF65-F5344CB8AC3E}">
        <p14:creationId xmlns:p14="http://schemas.microsoft.com/office/powerpoint/2010/main" val="14214706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652826" y="332797"/>
            <a:ext cx="782318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Sequence Labeling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当作分类问题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773" y="1317954"/>
            <a:ext cx="9186180" cy="176471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每个单词独立地去做分类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对于当前单词以及上下文单词（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sliding window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）提取特征，并用这些特征去做分类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20" y="3361172"/>
            <a:ext cx="12023362" cy="1175258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He decided to take the 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bootcamp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 as his next goal is to be a machine learning engineer. </a:t>
            </a:r>
          </a:p>
        </p:txBody>
      </p:sp>
    </p:spTree>
    <p:extLst>
      <p:ext uri="{BB962C8B-B14F-4D97-AF65-F5344CB8AC3E}">
        <p14:creationId xmlns:p14="http://schemas.microsoft.com/office/powerpoint/2010/main" val="6356339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88675" y="402816"/>
            <a:ext cx="7941768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Sequence Labeling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当做序列问题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4054" y="1681848"/>
            <a:ext cx="9186180" cy="3554819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利用概率来表示序列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考虑单词之间的前后依赖关系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常见的算法：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隐马尔科夫模型（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Hidden Markov Model)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条件随机场（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Conditional Random Fields) 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0752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584717" y="223201"/>
            <a:ext cx="7630292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词性标注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7360" y="1625864"/>
            <a:ext cx="9186180" cy="1823576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自然语言处理最基础的任务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可以认为是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Solved Problem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很多时候，可以作为上游任务的特征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6422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12155" y="262490"/>
            <a:ext cx="763029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命名实体识别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773" y="1317954"/>
            <a:ext cx="9186180" cy="124649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类似于词性标注，也可以看作是序列标注问题，方法论上借鉴词性标注。 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8428" y="2973582"/>
            <a:ext cx="4562870" cy="723853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张三 的 家 住 在 北京</a:t>
            </a:r>
            <a:endParaRPr lang="en-US" altLang="zh-CN" sz="3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5531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2118571" y="277832"/>
            <a:ext cx="8181474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对话系统</a:t>
            </a:r>
            <a:endParaRPr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675" y="1381165"/>
            <a:ext cx="3757785" cy="54848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先生您好，有什么需要帮忙的吗？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2200" y="2150586"/>
            <a:ext cx="2255115" cy="5484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我想定个机票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5675" y="2917210"/>
            <a:ext cx="2073427" cy="54848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您想飞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到哪儿呢？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1153" y="3615926"/>
            <a:ext cx="2356162" cy="5484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莫斯科出发，到北京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5676" y="4415977"/>
            <a:ext cx="3277076" cy="8558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好的，但目前需要隔离，这块没问题吗？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98767" y="2145045"/>
            <a:ext cx="2452196" cy="5484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打算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日出发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8857" y="5450473"/>
            <a:ext cx="1348458" cy="5484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知道的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1880" y="1381165"/>
            <a:ext cx="2611492" cy="54848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什么时候打算出发呢？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1879" y="2917210"/>
            <a:ext cx="3898166" cy="124720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好的，您可以选择如下的航班：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俄航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XXX,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时间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17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00PM</a:t>
            </a:r>
            <a:r>
              <a:rPr lang="mr-I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8049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2812155" y="262490"/>
            <a:ext cx="7630292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命名实体识别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773" y="1317954"/>
            <a:ext cx="9186180" cy="1246495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类似于词性标注，也可以看作是序列标注问题，方法论上借鉴词性标注。 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8428" y="2973582"/>
            <a:ext cx="4562870" cy="784830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>
                <a:solidFill>
                  <a:schemeClr val="tx1">
                    <a:lumMod val="95000"/>
                    <a:lumOff val="5000"/>
                  </a:schemeClr>
                </a:solidFill>
              </a:rPr>
              <a:t>张三 的 家 住 在 北京</a:t>
            </a:r>
            <a:endParaRPr lang="en-US" altLang="zh-CN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771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941334" y="37423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训练营形式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7671" y="1523379"/>
            <a:ext cx="934965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直播为主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一周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5~6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个小时课程安排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主讲课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：讲解核心技术、核心方法论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Review</a:t>
            </a:r>
            <a:r>
              <a:rPr lang="zh-CN" alt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课程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：讲解实战、代码解读、论文解读、行业分享、技术解决方案分享、基础知识巩固等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小作业和项目</a:t>
            </a:r>
            <a:endParaRPr lang="en-US" altLang="zh-CN" sz="2500" b="1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不定时提供必要的前置内容，务必要留意班主任信息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3059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5266106" y="262490"/>
            <a:ext cx="280487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句法分析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773" y="1317954"/>
            <a:ext cx="9186180" cy="61856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对于一个句子的词语句法做分词，比如主谓宾。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27" y="2654937"/>
            <a:ext cx="5816600" cy="332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6773" y="2345654"/>
            <a:ext cx="9186180" cy="61856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i.e., 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他喜欢读书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0710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5266106" y="299813"/>
            <a:ext cx="280487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语义理解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4095" y="1280631"/>
            <a:ext cx="9186180" cy="1823576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主要两个问题：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	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如何理解一个单词的意思？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	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如何理解一个文本的意思？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9842" y="3438694"/>
            <a:ext cx="9186180" cy="1823576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主要技术：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SkipGram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CBOW, Glove, 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ELMo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BERT, ALBERT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- </a:t>
            </a:r>
            <a:r>
              <a:rPr lang="en-US" altLang="zh-CN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XLNet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 GPT-2, GPT-3, Tiny-BERT</a:t>
            </a:r>
          </a:p>
        </p:txBody>
      </p:sp>
    </p:spTree>
    <p:extLst>
      <p:ext uri="{BB962C8B-B14F-4D97-AF65-F5344CB8AC3E}">
        <p14:creationId xmlns:p14="http://schemas.microsoft.com/office/powerpoint/2010/main" val="11232494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690101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：写作助手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7" y="1222311"/>
            <a:ext cx="11311189" cy="39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027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6901013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：文本分类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4055" y="1420591"/>
            <a:ext cx="9186180" cy="2977738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	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情感分析（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sentiment analysis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情绪分析（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emotion analysis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主题分类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(topic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764698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3123951" y="441327"/>
            <a:ext cx="5459434" cy="120032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：信息检索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（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information retrieval)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77" y="1973328"/>
            <a:ext cx="5187952" cy="39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8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4661" y="4189445"/>
            <a:ext cx="1343608" cy="6811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检索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Query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6024" y="4189445"/>
            <a:ext cx="1343608" cy="6811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文本处理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7387" y="4189445"/>
            <a:ext cx="1343608" cy="6811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搜索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8750" y="4189445"/>
            <a:ext cx="1343608" cy="6811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排序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7387" y="2932923"/>
            <a:ext cx="1343608" cy="6811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索引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7387" y="1676401"/>
            <a:ext cx="1343608" cy="68113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文本库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2738269" y="4530013"/>
            <a:ext cx="987755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69632" y="4530012"/>
            <a:ext cx="987755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00995" y="4530012"/>
            <a:ext cx="987755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38522" y="2357536"/>
            <a:ext cx="0" cy="575387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38522" y="3614058"/>
            <a:ext cx="0" cy="575387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6B7122A8-D209-4A5C-AE9C-A16BF60D7187}"/>
              </a:ext>
            </a:extLst>
          </p:cNvPr>
          <p:cNvSpPr txBox="1"/>
          <p:nvPr/>
        </p:nvSpPr>
        <p:spPr>
          <a:xfrm>
            <a:off x="3327670" y="305788"/>
            <a:ext cx="5459434" cy="120032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：信息检索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（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information retrieval)</a:t>
            </a:r>
          </a:p>
        </p:txBody>
      </p:sp>
    </p:spTree>
    <p:extLst>
      <p:ext uri="{BB962C8B-B14F-4D97-AF65-F5344CB8AC3E}">
        <p14:creationId xmlns:p14="http://schemas.microsoft.com/office/powerpoint/2010/main" val="164128757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：问答系统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78901" y="1308623"/>
            <a:ext cx="9186180" cy="2349810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	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问答系统的目的是直接提供用户的答案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问答系统和检索系统的区别：检索系统返回相关的结果，问 答系统则直接返回答案。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问答系统需要更多语义方面的理解。 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8472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：问答系统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93505" y="1159333"/>
            <a:ext cx="9186180" cy="4708981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问题类型：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1. Factoid QA	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who/what/when/where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答案经常是一个短语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2. Non-Factoid QA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	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问题的定义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How/why? 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答案很可能来自于多个段落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16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131" y="973232"/>
            <a:ext cx="300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常见的问题（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FAQ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）：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259" y="1579435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本课程是线上课程还是线下课程？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575" y="1948415"/>
            <a:ext cx="43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本课程是线上课程还是线下课程？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59" y="2379949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课程有助教吗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575" y="2748929"/>
            <a:ext cx="43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每门课程都配备专业助教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1259" y="3180463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学习周期是多久啊？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575" y="3549443"/>
            <a:ext cx="43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回答：通常来讲在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个月不等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1259" y="3980977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如果不满意可以退款吗？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1575" y="4349957"/>
            <a:ext cx="43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前两周提供无条件退款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1259" y="4830718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老师都是什么背景啊？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1575" y="5199698"/>
            <a:ext cx="47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绝大部分都是全美前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学校的博士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259" y="5631232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课程会有考试吗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1575" y="6000212"/>
            <a:ext cx="43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有的。一般包括期中和期末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1037" y="1579435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我只有编程基础，可以报名吗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1353" y="1948415"/>
            <a:ext cx="492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对于初级的项目班只要求编程基础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1037" y="2379949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课程有实操吗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1353" y="2748929"/>
            <a:ext cx="50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回答：大部分都是实操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，动手能力是最重要的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1037" y="3180463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课程为什么贵？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1353" y="3549443"/>
            <a:ext cx="492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回答：跟别的知识付费不一样，我们会提供很  多教学服务，辅助完成学员做完所有的项目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1037" y="4225889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课程学完了能做什么？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1353" y="4594869"/>
            <a:ext cx="47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可以找相关岗位的工作问题不大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1037" y="5026403"/>
            <a:ext cx="38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下次期班是什么时候？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1353" y="5395383"/>
            <a:ext cx="492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回答： 我们每个月开一期，但价格通常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会不断升高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9869606">
            <a:off x="2951856" y="2506437"/>
            <a:ext cx="5610500" cy="17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可不可以用这些语料库来搭建一个</a:t>
            </a:r>
            <a:r>
              <a:rPr lang="zh-CN" altLang="en-US" sz="3800" b="1">
                <a:solidFill>
                  <a:schemeClr val="tx1">
                    <a:lumMod val="65000"/>
                    <a:lumOff val="35000"/>
                  </a:schemeClr>
                </a:solidFill>
              </a:rPr>
              <a:t>智能客服系统？</a:t>
            </a:r>
            <a:endParaRPr lang="en-US" sz="3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標題 1"/>
          <p:cNvSpPr txBox="1"/>
          <p:nvPr/>
        </p:nvSpPr>
        <p:spPr>
          <a:xfrm>
            <a:off x="950691" y="111310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：问答系统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2243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5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：自动生成文本摘要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8" y="1296955"/>
            <a:ext cx="6157915" cy="31040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32645" y="1569881"/>
            <a:ext cx="4417628" cy="4131900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Extractive Method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Abstractive Method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8000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941334" y="37423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学习中的支持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1687" y="1392749"/>
            <a:ext cx="93496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群内助教答疑，随时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@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（</a:t>
            </a:r>
            <a:r>
              <a:rPr lang="zh-CN" altLang="en-US" sz="2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除了凌晨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作业反馈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会给每一个小组安排一位行业的师傅（</a:t>
            </a:r>
            <a:r>
              <a:rPr lang="en-US" altLang="zh-CN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Mentor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预计在第二周，分小组，安排师傅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纸质学习资料（贪心）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&amp;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实物（京东） 邮寄给学生 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TBD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（预计第二周）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结业证书（贪心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-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京东）， 京东智联云证书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76432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：机器翻译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9337" y="1289962"/>
            <a:ext cx="4417628" cy="1175258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Rule-based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Statistical Method</a:t>
            </a:r>
          </a:p>
        </p:txBody>
      </p:sp>
    </p:spTree>
    <p:extLst>
      <p:ext uri="{BB962C8B-B14F-4D97-AF65-F5344CB8AC3E}">
        <p14:creationId xmlns:p14="http://schemas.microsoft.com/office/powerpoint/2010/main" val="94113110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039337" y="299813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7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：信息抽取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2762" y="1512966"/>
            <a:ext cx="3844307" cy="41787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hotel is my favorite Hinton Property in NYC! It is located right on 42</a:t>
            </a:r>
            <a:r>
              <a:rPr lang="en-US" altLang="zh-CN" sz="2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nd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ea typeface="Arial" charset="0"/>
                <a:cs typeface="Arial" charset="0"/>
              </a:rPr>
              <a:t> street near Times Square in New York.</a:t>
            </a:r>
          </a:p>
        </p:txBody>
      </p:sp>
    </p:spTree>
    <p:extLst>
      <p:ext uri="{BB962C8B-B14F-4D97-AF65-F5344CB8AC3E}">
        <p14:creationId xmlns:p14="http://schemas.microsoft.com/office/powerpoint/2010/main" val="115808554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5" y="1175455"/>
            <a:ext cx="4816123" cy="517789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4334" y="1659465"/>
          <a:ext cx="4601709" cy="364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Has_function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apoptosis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Has_function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apoptosis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Involved_in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Cell_death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ccytoplasm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65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/>
          <p:nvPr/>
        </p:nvSpPr>
        <p:spPr>
          <a:xfrm>
            <a:off x="1039337" y="299813"/>
            <a:ext cx="10707904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常见的应用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7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：信息抽取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2925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/>
          <p:nvPr/>
        </p:nvSpPr>
        <p:spPr>
          <a:xfrm>
            <a:off x="2006082" y="327804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总结：如何成为优秀的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NLP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人才？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82052" y="1568950"/>
            <a:ext cx="9843891" cy="41787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扎实的数学基础、统计基础、数据结构与算法 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重视机器学习，理解核心的细节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自然语言处理相关技术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编程，编程，编程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读论文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复现论文是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工程师必备的能力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82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/>
          <p:nvPr/>
        </p:nvSpPr>
        <p:spPr>
          <a:xfrm>
            <a:off x="8184246" y="2016646"/>
            <a:ext cx="3656301" cy="182357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是非常有趣的领域，但成为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人才需要一定的时间，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be patient!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0" y="213226"/>
            <a:ext cx="7183134" cy="60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131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69831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53159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95041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52232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70573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835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29842" y="1759390"/>
            <a:ext cx="9377644" cy="297773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在这里可以结识很多志同道合和的朋友和行业的专家。未来要一起度过几个月的这些朋友们，有可能会成为你在职业道路上的好伙伴。参与这次训练营的很多朋友来自国内外一线公司，同时将近一半朋友来自哈佛、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Berkeley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、斯坦福、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CMU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、清华等国内外顶级院校。可能除了校园之外，这可能是你第二个最优价值的圈子。</a:t>
            </a:r>
          </a:p>
        </p:txBody>
      </p:sp>
      <p:sp>
        <p:nvSpPr>
          <p:cNvPr id="4" name="標題 1"/>
          <p:cNvSpPr txBox="1"/>
          <p:nvPr/>
        </p:nvSpPr>
        <p:spPr>
          <a:xfrm>
            <a:off x="1941334" y="37423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更重要的一点</a:t>
            </a:r>
            <a:r>
              <a:rPr lang="mr-IN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…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824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322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10200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8375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46000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28776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3777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19878" y="243828"/>
            <a:ext cx="9685175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pPr algn="just"/>
            <a:r>
              <a:rPr lang="en-US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NOTE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17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941334" y="374236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技术上的要求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7156" y="2223175"/>
            <a:ext cx="4415492" cy="119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编程基础</a:t>
            </a:r>
            <a:endParaRPr lang="en-US" altLang="zh-CN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对机器学习有一定的了解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262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859919" y="2436564"/>
            <a:ext cx="8747137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开始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的旅程</a:t>
            </a:r>
            <a:r>
              <a:rPr lang="mr-IN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…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8983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43192" y="349503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的门槛变得越来越低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2089" y="1709662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十几年前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3754" y="1709662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五年前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30533" y="1709662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10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年后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5419" y="1726783"/>
            <a:ext cx="1632329" cy="762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现在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0709" y="2918073"/>
            <a:ext cx="1632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大学教授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科学家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研究员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博士生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9689" y="2918073"/>
            <a:ext cx="16323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数据科学家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工程师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算法科学家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7469" y="2918073"/>
            <a:ext cx="1632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研发工程师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分析师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12685" y="2918073"/>
            <a:ext cx="2668026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几乎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所有其他岗位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5756" y="2248678"/>
            <a:ext cx="92527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29470" y="2223797"/>
            <a:ext cx="92527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25112" y="2233127"/>
            <a:ext cx="92527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51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463193" y="286475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人才结构与趋势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1" name="Triangle 10"/>
          <p:cNvSpPr/>
          <p:nvPr/>
        </p:nvSpPr>
        <p:spPr>
          <a:xfrm>
            <a:off x="4254758" y="1670178"/>
            <a:ext cx="4422710" cy="38815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814595" y="4553336"/>
            <a:ext cx="3312367" cy="18662"/>
          </a:xfrm>
          <a:prstGeom prst="line">
            <a:avLst/>
          </a:prstGeom>
          <a:ln w="41275">
            <a:solidFill>
              <a:srgbClr val="EBE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5"/>
          </p:cNvCxnSpPr>
          <p:nvPr/>
        </p:nvCxnSpPr>
        <p:spPr>
          <a:xfrm flipV="1">
            <a:off x="5337109" y="3610945"/>
            <a:ext cx="2234682" cy="18665"/>
          </a:xfrm>
          <a:prstGeom prst="line">
            <a:avLst/>
          </a:prstGeom>
          <a:ln w="41275">
            <a:solidFill>
              <a:srgbClr val="EBE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58069" y="2754714"/>
            <a:ext cx="1223864" cy="1"/>
          </a:xfrm>
          <a:prstGeom prst="line">
            <a:avLst/>
          </a:prstGeom>
          <a:ln w="41275">
            <a:solidFill>
              <a:srgbClr val="EBE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02423" y="4636444"/>
            <a:ext cx="2127379" cy="5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使用简单的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工具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3133" y="3786573"/>
            <a:ext cx="260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使用各类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工具，懂得调模型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2829" y="2998164"/>
            <a:ext cx="2603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适当改造模型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64491" y="2228419"/>
            <a:ext cx="2603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创造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69397" y="4768606"/>
            <a:ext cx="2295330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数据分析师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研发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95063" y="3786573"/>
            <a:ext cx="2074506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算法工程师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95063" y="2895360"/>
            <a:ext cx="273932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资深工程师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研究员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15619" y="1891204"/>
            <a:ext cx="170789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科学家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教授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44661" y="4702936"/>
            <a:ext cx="170789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几乎每个人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10665" y="3707670"/>
            <a:ext cx="2342256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研发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数据分析师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94907" y="2861510"/>
            <a:ext cx="3788438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AI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工程师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算法工程师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资深人士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54929" y="1940624"/>
            <a:ext cx="1707899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科学家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教授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52539" y="5657550"/>
            <a:ext cx="109214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未来</a:t>
            </a:r>
            <a:endParaRPr lang="en-US" sz="2000" dirty="0">
              <a:solidFill>
                <a:srgbClr val="C0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35374" y="5657550"/>
            <a:ext cx="1092141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PingFang SC" charset="-122"/>
                <a:ea typeface="PingFang SC" charset="-122"/>
                <a:cs typeface="PingFang SC" charset="-122"/>
              </a:rPr>
              <a:t>现在</a:t>
            </a:r>
            <a:endParaRPr lang="en-US" sz="2000" dirty="0">
              <a:solidFill>
                <a:srgbClr val="C0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39951" y="3275045"/>
            <a:ext cx="2854956" cy="849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3" idx="1"/>
          </p:cNvCxnSpPr>
          <p:nvPr/>
        </p:nvCxnSpPr>
        <p:spPr>
          <a:xfrm flipV="1">
            <a:off x="4084914" y="3964343"/>
            <a:ext cx="4125751" cy="1134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871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31173</TotalTime>
  <Words>1670</Words>
  <Application>Microsoft Office PowerPoint</Application>
  <PresentationFormat>宽屏</PresentationFormat>
  <Paragraphs>282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PingFang SC</vt:lpstr>
      <vt:lpstr>苹方 中等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d d</cp:lastModifiedBy>
  <cp:revision>371</cp:revision>
  <cp:lastPrinted>2019-04-18T03:52:32Z</cp:lastPrinted>
  <dcterms:created xsi:type="dcterms:W3CDTF">2018-12-08T11:02:37Z</dcterms:created>
  <dcterms:modified xsi:type="dcterms:W3CDTF">2020-06-06T00:59:38Z</dcterms:modified>
</cp:coreProperties>
</file>