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62" r:id="rId4"/>
    <p:sldId id="274" r:id="rId5"/>
    <p:sldId id="275" r:id="rId6"/>
    <p:sldId id="264" r:id="rId7"/>
    <p:sldId id="269" r:id="rId8"/>
    <p:sldId id="277" r:id="rId9"/>
    <p:sldId id="278" r:id="rId10"/>
    <p:sldId id="276" r:id="rId11"/>
    <p:sldId id="271" r:id="rId12"/>
    <p:sldId id="280" r:id="rId13"/>
    <p:sldId id="279" r:id="rId14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760" autoAdjust="0"/>
  </p:normalViewPr>
  <p:slideViewPr>
    <p:cSldViewPr>
      <p:cViewPr varScale="1">
        <p:scale>
          <a:sx n="91" d="100"/>
          <a:sy n="91" d="100"/>
        </p:scale>
        <p:origin x="222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EAF7B-4179-437B-957D-9822512DB998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889250" cy="496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8164"/>
            <a:ext cx="2889250" cy="496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AEC34-3753-4A3D-86E4-C92D8D6A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2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FE661-85CD-4158-8095-9E99E07B9D26}" type="datetimeFigureOut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EA94E-E939-46B5-8B9A-0FA8B6970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3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Oncomir</a:t>
            </a:r>
            <a:r>
              <a:rPr lang="zh-CN" altLang="en-US" dirty="0" smtClean="0"/>
              <a:t>和靶基因表达模块的</a:t>
            </a:r>
            <a:r>
              <a:rPr lang="en-US" altLang="zh-CN" dirty="0" err="1" smtClean="0"/>
              <a:t>oncomir</a:t>
            </a:r>
            <a:r>
              <a:rPr lang="zh-CN" altLang="en-US" dirty="0" smtClean="0"/>
              <a:t>调控网络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3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前面已经提到，每个</a:t>
            </a:r>
            <a:r>
              <a:rPr lang="en-US" altLang="zh-CN" dirty="0" err="1" smtClean="0"/>
              <a:t>mirs</a:t>
            </a:r>
            <a:r>
              <a:rPr lang="zh-CN" altLang="en-US" dirty="0" smtClean="0"/>
              <a:t>的靶基因数目差别很大</a:t>
            </a:r>
            <a:endParaRPr lang="en-US" altLang="zh-CN" dirty="0" smtClean="0"/>
          </a:p>
          <a:p>
            <a:r>
              <a:rPr lang="zh-CN" altLang="en-US" dirty="0" smtClean="0"/>
              <a:t>图： </a:t>
            </a:r>
            <a:r>
              <a:rPr lang="en-US" altLang="zh-CN" dirty="0" err="1" smtClean="0"/>
              <a:t>mir</a:t>
            </a:r>
            <a:r>
              <a:rPr lang="zh-CN" altLang="en-US" dirty="0" smtClean="0"/>
              <a:t>的排名与其靶基因数目的关系，从图中可以看到有比较明显的单调下降关系</a:t>
            </a:r>
            <a:endParaRPr lang="en-US" altLang="zh-CN" dirty="0" smtClean="0"/>
          </a:p>
          <a:p>
            <a:r>
              <a:rPr lang="en-US" altLang="zh-CN" dirty="0" smtClean="0"/>
              <a:t>spearman</a:t>
            </a:r>
            <a:r>
              <a:rPr lang="zh-CN" altLang="en-US" dirty="0" smtClean="0"/>
              <a:t>相关性为</a:t>
            </a:r>
            <a:r>
              <a:rPr lang="en-US" altLang="zh-CN" dirty="0" smtClean="0"/>
              <a:t>-0.749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表：列出排名很靠后的一些</a:t>
            </a:r>
            <a:r>
              <a:rPr lang="en-US" altLang="zh-CN" dirty="0" smtClean="0"/>
              <a:t>Mir</a:t>
            </a:r>
            <a:r>
              <a:rPr lang="zh-CN" altLang="en-US" dirty="0" smtClean="0"/>
              <a:t>，可以看到其靶基因数目很少，但这些</a:t>
            </a:r>
            <a:r>
              <a:rPr lang="en-US" altLang="zh-CN" dirty="0" err="1" smtClean="0"/>
              <a:t>mir</a:t>
            </a:r>
            <a:r>
              <a:rPr lang="zh-CN" altLang="en-US" dirty="0" smtClean="0"/>
              <a:t>都被实验验证过在肝癌中起作用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16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所有包含两个以上</a:t>
            </a:r>
            <a:r>
              <a:rPr lang="en-US" altLang="zh-CN" dirty="0" err="1" smtClean="0"/>
              <a:t>mir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mir_family</a:t>
            </a:r>
            <a:r>
              <a:rPr lang="zh-CN" altLang="en-US" dirty="0" smtClean="0"/>
              <a:t>中成员的</a:t>
            </a:r>
            <a:r>
              <a:rPr lang="en-US" altLang="zh-CN" dirty="0" smtClean="0"/>
              <a:t>rank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Jensen</a:t>
            </a:r>
            <a:r>
              <a:rPr lang="zh-CN" altLang="en-US" dirty="0" smtClean="0"/>
              <a:t>熵：组间差异</a:t>
            </a:r>
            <a:r>
              <a:rPr lang="en-US" altLang="zh-CN" dirty="0" smtClean="0"/>
              <a:t>/</a:t>
            </a:r>
            <a:r>
              <a:rPr lang="zh-CN" altLang="en-US" dirty="0" smtClean="0"/>
              <a:t>组内差异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3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概括：</a:t>
            </a:r>
            <a:endParaRPr lang="en-US" altLang="zh-CN" dirty="0" smtClean="0"/>
          </a:p>
          <a:p>
            <a:r>
              <a:rPr lang="zh-CN" altLang="en-US" dirty="0" smtClean="0"/>
              <a:t>给定候选的</a:t>
            </a:r>
            <a:r>
              <a:rPr lang="en-US" altLang="zh-CN" dirty="0" smtClean="0"/>
              <a:t>Mir</a:t>
            </a:r>
            <a:r>
              <a:rPr lang="zh-CN" altLang="en-US" dirty="0" smtClean="0"/>
              <a:t>及它们各自的靶基因在癌症组织和相邻正常组织中的表达信号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从数据出发，直接从表达谱中获得</a:t>
            </a:r>
            <a:r>
              <a:rPr lang="en-US" altLang="zh-CN" dirty="0" smtClean="0"/>
              <a:t>significant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oncomir</a:t>
            </a:r>
            <a:r>
              <a:rPr lang="zh-CN" altLang="en-US" dirty="0" smtClean="0"/>
              <a:t>以及它们对应的调控网络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首先是网络模型，我们可以从表达谱中至少获得两类信息，一是在癌症和正常中表达量的差异，另一个就是表达量的相关性</a:t>
            </a:r>
            <a:endParaRPr lang="en-US" altLang="zh-CN" dirty="0" smtClean="0"/>
          </a:p>
          <a:p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en-US" altLang="zh-CN" dirty="0" err="1" smtClean="0"/>
              <a:t>Microrna</a:t>
            </a:r>
            <a:r>
              <a:rPr lang="zh-CN" altLang="en-US" dirty="0" smtClean="0"/>
              <a:t>的差异表达信息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en-US" altLang="zh-CN" dirty="0" smtClean="0"/>
              <a:t>Target gene</a:t>
            </a:r>
            <a:r>
              <a:rPr lang="zh-CN" altLang="en-US" dirty="0" smtClean="0"/>
              <a:t>的差异表达信息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en-US" altLang="zh-CN" dirty="0" err="1" smtClean="0"/>
              <a:t>Microrna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target gene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的差异共表达信息</a:t>
            </a:r>
            <a:endParaRPr lang="en-US" altLang="zh-CN" baseline="0" dirty="0" smtClean="0"/>
          </a:p>
          <a:p>
            <a:pPr marL="228600" indent="-228600">
              <a:buAutoNum type="arabicParenBoth"/>
            </a:pPr>
            <a:r>
              <a:rPr lang="en-US" altLang="zh-CN" baseline="0" dirty="0" smtClean="0"/>
              <a:t>Target gene</a:t>
            </a:r>
            <a:r>
              <a:rPr lang="zh-CN" altLang="en-US" baseline="0" dirty="0" smtClean="0"/>
              <a:t>的差异共表达信息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直观上看，差异越大可能越是起作用，一个调控网络内部的相关性越强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模型中希望能够合理的整合这四方面的信息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6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数据分析：</a:t>
            </a:r>
            <a:endParaRPr lang="en-US" altLang="zh-CN" dirty="0" smtClean="0"/>
          </a:p>
          <a:p>
            <a:r>
              <a:rPr lang="en-US" altLang="zh-CN" dirty="0" err="1" smtClean="0"/>
              <a:t>mir</a:t>
            </a:r>
            <a:r>
              <a:rPr lang="en-US" altLang="zh-CN" baseline="0" dirty="0" smtClean="0"/>
              <a:t> / target genes differential expression</a:t>
            </a:r>
          </a:p>
          <a:p>
            <a:r>
              <a:rPr lang="en-US" altLang="zh-CN" dirty="0" err="1" smtClean="0"/>
              <a:t>mir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分布均匀？两者变化范围不同？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中位数都在</a:t>
            </a:r>
            <a:r>
              <a:rPr lang="en-US" altLang="zh-CN" dirty="0" smtClean="0"/>
              <a:t>0</a:t>
            </a:r>
            <a:r>
              <a:rPr lang="zh-CN" altLang="en-US" dirty="0" smtClean="0"/>
              <a:t>附近？（一半表达量增加，一半减少？）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2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Spearman correlation: [-1, 1] perfect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单调关系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不同信息的尺度不同，统一转换成符合正态分布的</a:t>
            </a:r>
            <a:r>
              <a:rPr lang="en-US" altLang="zh-CN" baseline="0" dirty="0" err="1" smtClean="0"/>
              <a:t>zscore</a:t>
            </a:r>
            <a:endParaRPr lang="zh-CN" altLang="en-US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不同</a:t>
            </a:r>
            <a:r>
              <a:rPr lang="en-US" altLang="zh-CN" baseline="0" dirty="0" err="1" smtClean="0"/>
              <a:t>mir</a:t>
            </a:r>
            <a:r>
              <a:rPr lang="zh-CN" altLang="en-US" baseline="0" dirty="0" smtClean="0"/>
              <a:t>的靶基因数目差异较大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60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MRF</a:t>
            </a:r>
            <a:r>
              <a:rPr lang="zh-CN" altLang="en-US" dirty="0" smtClean="0"/>
              <a:t>的理论整合四个</a:t>
            </a:r>
            <a:r>
              <a:rPr lang="en-US" altLang="zh-CN" dirty="0" smtClean="0"/>
              <a:t>local</a:t>
            </a:r>
            <a:r>
              <a:rPr lang="en-US" altLang="zh-CN" baseline="0" dirty="0" smtClean="0"/>
              <a:t> factors</a:t>
            </a:r>
            <a:r>
              <a:rPr lang="zh-CN" altLang="en-US" dirty="0" smtClean="0"/>
              <a:t>的信息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MRF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Gibbs</a:t>
            </a:r>
            <a:r>
              <a:rPr lang="zh-CN" altLang="en-US" dirty="0" smtClean="0"/>
              <a:t>分布，某个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的概率相对大小可以由网络中所有</a:t>
            </a:r>
            <a:r>
              <a:rPr lang="en-US" altLang="zh-CN" dirty="0" smtClean="0"/>
              <a:t>clique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factors</a:t>
            </a:r>
            <a:r>
              <a:rPr lang="zh-CN" altLang="en-US" baseline="0" dirty="0" smtClean="0"/>
              <a:t>的和反映</a:t>
            </a:r>
            <a:endParaRPr lang="en-US" altLang="zh-CN" baseline="0" dirty="0" smtClean="0"/>
          </a:p>
          <a:p>
            <a:r>
              <a:rPr lang="zh-CN" altLang="en-US" baseline="0" dirty="0" smtClean="0"/>
              <a:t>忽略三阶以上的</a:t>
            </a:r>
            <a:r>
              <a:rPr lang="en-US" altLang="zh-CN" baseline="0" dirty="0" smtClean="0"/>
              <a:t>clique</a:t>
            </a:r>
            <a:r>
              <a:rPr lang="zh-CN" altLang="en-US" baseline="0" dirty="0" smtClean="0"/>
              <a:t>，并把上面四种信息分别作为一阶  二阶</a:t>
            </a:r>
            <a:r>
              <a:rPr lang="en-US" altLang="zh-CN" baseline="0" dirty="0" smtClean="0"/>
              <a:t>clique</a:t>
            </a:r>
            <a:r>
              <a:rPr lang="zh-CN" altLang="en-US" baseline="0" dirty="0" smtClean="0"/>
              <a:t>则得到下面的表达式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系数是由</a:t>
            </a:r>
            <a:r>
              <a:rPr lang="en-US" altLang="zh-CN" dirty="0" smtClean="0"/>
              <a:t>fisher’s method </a:t>
            </a:r>
            <a:r>
              <a:rPr lang="zh-CN" altLang="en-US" dirty="0" smtClean="0"/>
              <a:t>整合得来的   </a:t>
            </a:r>
            <a:r>
              <a:rPr lang="en-US" altLang="zh-CN" dirty="0" smtClean="0"/>
              <a:t>Stouffer's Z-score method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3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micrna_zscore</a:t>
            </a:r>
            <a:r>
              <a:rPr lang="en-US" altLang="zh-CN" dirty="0" smtClean="0"/>
              <a:t> &gt; 0 </a:t>
            </a:r>
            <a:r>
              <a:rPr lang="zh-CN" altLang="en-US" dirty="0" smtClean="0"/>
              <a:t>表达量增加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减小 </a:t>
            </a:r>
            <a:r>
              <a:rPr lang="en-US" altLang="zh-CN" dirty="0" smtClean="0"/>
              <a:t>+  </a:t>
            </a:r>
            <a:r>
              <a:rPr lang="en-US" altLang="zh-CN" dirty="0" err="1" smtClean="0"/>
              <a:t>target_gene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增加</a:t>
            </a:r>
            <a:r>
              <a:rPr lang="en-US" altLang="zh-CN" baseline="0" dirty="0" smtClean="0"/>
              <a:t>or </a:t>
            </a:r>
            <a:r>
              <a:rPr lang="zh-CN" altLang="en-US" baseline="0" dirty="0" smtClean="0"/>
              <a:t>减小 （取绝对值 表示差异较大？）</a:t>
            </a:r>
            <a:r>
              <a:rPr lang="en-US" altLang="zh-CN" baseline="0" dirty="0" smtClean="0"/>
              <a:t>+ spearman </a:t>
            </a:r>
            <a:r>
              <a:rPr lang="zh-CN" altLang="en-US" baseline="0" dirty="0" smtClean="0"/>
              <a:t>相关性强 </a:t>
            </a:r>
            <a:r>
              <a:rPr lang="en-US" altLang="zh-CN" baseline="0" dirty="0" smtClean="0"/>
              <a:t>+ spearman </a:t>
            </a:r>
            <a:r>
              <a:rPr lang="zh-CN" altLang="en-US" baseline="0" dirty="0" smtClean="0"/>
              <a:t>相关性强 （取绝对值）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current_size</a:t>
            </a:r>
            <a:r>
              <a:rPr lang="en-US" altLang="zh-CN" baseline="0" dirty="0" smtClean="0"/>
              <a:t> = 20?  </a:t>
            </a:r>
            <a:r>
              <a:rPr lang="zh-CN" altLang="en-US" baseline="0" dirty="0" smtClean="0"/>
              <a:t>固定网络大小 </a:t>
            </a:r>
            <a:r>
              <a:rPr lang="en-US" altLang="zh-CN" baseline="0" dirty="0" smtClean="0"/>
              <a:t>or  </a:t>
            </a:r>
            <a:r>
              <a:rPr lang="zh-CN" altLang="en-US" baseline="0" dirty="0" smtClean="0"/>
              <a:t>不断增加直到改善不大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选出的五个子网的大小不均等，不同</a:t>
            </a:r>
            <a:r>
              <a:rPr lang="en-US" altLang="zh-CN" baseline="0" dirty="0" err="1" smtClean="0"/>
              <a:t>microrna</a:t>
            </a:r>
            <a:r>
              <a:rPr lang="zh-CN" altLang="en-US" baseline="0" dirty="0" smtClean="0"/>
              <a:t>网络大小不均等 没有可比性？</a:t>
            </a:r>
            <a:r>
              <a:rPr lang="en-US" altLang="zh-CN" baseline="0" dirty="0" smtClean="0"/>
              <a:t>) </a:t>
            </a:r>
            <a:r>
              <a:rPr lang="zh-CN" altLang="en-US" baseline="0" dirty="0" smtClean="0"/>
              <a:t>如何确定合适的网络大小？尺度？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对于网络大小</a:t>
            </a:r>
            <a:r>
              <a:rPr lang="en-US" altLang="zh-CN" baseline="0" dirty="0" smtClean="0"/>
              <a:t>&lt;20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microrna</a:t>
            </a:r>
            <a:r>
              <a:rPr lang="zh-CN" altLang="en-US" baseline="0" dirty="0" smtClean="0"/>
              <a:t>忽略不计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0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表：</a:t>
            </a:r>
            <a:r>
              <a:rPr lang="en-US" altLang="zh-CN" dirty="0" smtClean="0"/>
              <a:t>178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Mir</a:t>
            </a:r>
            <a:r>
              <a:rPr lang="zh-CN" altLang="en-US" baseline="0" dirty="0" smtClean="0"/>
              <a:t>  网络大小为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（靶基因数目小于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mir</a:t>
            </a:r>
            <a:r>
              <a:rPr lang="zh-CN" altLang="en-US" baseline="0" dirty="0" smtClean="0"/>
              <a:t>不考虑） 其网络得分按从大到小排列及其分布情况</a:t>
            </a:r>
            <a:endParaRPr lang="en-US" altLang="zh-CN" baseline="0" dirty="0" smtClean="0"/>
          </a:p>
          <a:p>
            <a:r>
              <a:rPr lang="zh-CN" altLang="en-US" baseline="0" dirty="0" smtClean="0"/>
              <a:t>从中可以看到排名靠前和靠后的</a:t>
            </a:r>
            <a:r>
              <a:rPr lang="en-US" altLang="zh-CN" baseline="0" dirty="0" smtClean="0"/>
              <a:t>Mir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score</a:t>
            </a:r>
            <a:r>
              <a:rPr lang="zh-CN" altLang="en-US" baseline="0" dirty="0" smtClean="0"/>
              <a:t>差异比较大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排名在前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个的</a:t>
            </a:r>
            <a:r>
              <a:rPr lang="en-US" altLang="zh-CN" dirty="0" err="1" smtClean="0"/>
              <a:t>mir</a:t>
            </a:r>
            <a:r>
              <a:rPr lang="zh-CN" altLang="en-US" dirty="0" smtClean="0"/>
              <a:t>及其对应的家族和靶基因数目</a:t>
            </a:r>
            <a:endParaRPr lang="en-US" altLang="zh-CN" dirty="0" smtClean="0"/>
          </a:p>
          <a:p>
            <a:r>
              <a:rPr lang="zh-CN" altLang="en-US" dirty="0" smtClean="0"/>
              <a:t>其中有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个靶基因已经被分子生物学实验验证过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排名靠前的</a:t>
            </a:r>
            <a:r>
              <a:rPr lang="en-US" altLang="zh-CN" dirty="0" smtClean="0"/>
              <a:t>Mir</a:t>
            </a:r>
            <a:r>
              <a:rPr lang="zh-CN" altLang="en-US" dirty="0" smtClean="0"/>
              <a:t>的靶基因数目都很多</a:t>
            </a:r>
            <a:endParaRPr lang="en-US" altLang="zh-CN" dirty="0" smtClean="0"/>
          </a:p>
          <a:p>
            <a:pPr marL="228600" indent="-228600">
              <a:buAutoNum type="arabicParenBoth"/>
            </a:pPr>
            <a:r>
              <a:rPr lang="zh-CN" altLang="en-US" dirty="0" smtClean="0"/>
              <a:t>一些</a:t>
            </a:r>
            <a:r>
              <a:rPr lang="en-US" altLang="zh-CN" dirty="0" err="1" smtClean="0"/>
              <a:t>mir_family</a:t>
            </a:r>
            <a:r>
              <a:rPr lang="zh-CN" altLang="en-US" dirty="0" smtClean="0"/>
              <a:t>家族中的成员出现的排名都比较靠前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EA94E-E939-46B5-8B9A-0FA8B69708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18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80F7-5FC8-4E8E-800B-ACBB2C3DACA2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200" y="3287000"/>
            <a:ext cx="9021537" cy="110532"/>
          </a:xfrm>
          <a:prstGeom prst="rect">
            <a:avLst/>
          </a:prstGeom>
          <a:solidFill>
            <a:schemeClr val="tx1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199" y="1155129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A6-9421-4761-846C-C5DDE4E0CD7B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D11D-7261-4541-927D-07187EA280EF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9F59-8DF9-4178-A466-10AB4305D4A5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7DEE-5D7E-4C4D-9442-1640531AFF87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EEA2C0-FEBE-41FE-BF23-1E39A3501A6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003C-4846-4CC4-A902-3FA94CADE1F3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A55C-F1A1-45FD-A7A9-7BB2F64A311F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50838"/>
            <a:ext cx="7772400" cy="792162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86400" y="6191250"/>
            <a:ext cx="2476500" cy="476250"/>
          </a:xfrm>
        </p:spPr>
        <p:txBody>
          <a:bodyPr/>
          <a:lstStyle/>
          <a:p>
            <a:fld id="{9EA24D83-D78C-4723-92EF-4E37D5C4A810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210300"/>
            <a:ext cx="457200" cy="457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EEA2C0-FEBE-41FE-BF23-1E39A3501A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09600" y="6096000"/>
            <a:ext cx="800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609600" y="1143000"/>
            <a:ext cx="7924800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609600" y="6096000"/>
            <a:ext cx="800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609600" y="152400"/>
            <a:ext cx="5029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153400" y="6210300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kumimoji="0"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EEA2C0-FEBE-41FE-BF23-1E39A3501A6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1039-E918-40FF-A3C3-F6ED14FD24C1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59B4-A56A-4660-B7D2-6D15AEA182BC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CEEA2C0-FEBE-41FE-BF23-1E39A3501A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379B87-01CD-4A09-A5EF-B18D8A3DA713}" type="datetime1">
              <a:rPr lang="zh-CN" altLang="en-US" smtClean="0"/>
              <a:t>2013/6/2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CEEA2C0-FEBE-41FE-BF23-1E39A3501A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8229600" cy="1470025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</a:rPr>
              <a:t>An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OncomiR</a:t>
            </a:r>
            <a:r>
              <a:rPr lang="en-US" altLang="zh-CN" sz="2800" dirty="0" smtClean="0">
                <a:solidFill>
                  <a:schemeClr val="tx1"/>
                </a:solidFill>
              </a:rPr>
              <a:t> Regulatory Network Based on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OncomiR</a:t>
            </a:r>
            <a:r>
              <a:rPr lang="en-US" altLang="zh-CN" sz="2800" dirty="0" smtClean="0">
                <a:solidFill>
                  <a:schemeClr val="tx1"/>
                </a:solidFill>
              </a:rPr>
              <a:t> and Target Genes Expression Modules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6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78081"/>
              </p:ext>
            </p:extLst>
          </p:nvPr>
        </p:nvGraphicFramePr>
        <p:xfrm>
          <a:off x="2895600" y="304800"/>
          <a:ext cx="5943600" cy="5489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31242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/>
                        <a:t>model_predict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family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/>
                        <a:t>no.targets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mir-106b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miR-17/17-5p/20ab/20b-5p/93/106ab…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1061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80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mir-25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miR-25/32/92abc/363/363-3p/367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835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mir-145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miR-145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670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mir-101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miR-101/101ab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732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mir-32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miR-25/32/92abc/363/363-3p/367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835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mir-202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miR-202-3p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756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mir-17-5p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miR-17/17-5p/20ab/20b-5p/93/106ab/…</a:t>
                      </a:r>
                      <a:endParaRPr lang="zh-CN" alt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1061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mir-98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let-7/98/4458/4500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1027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mir-181c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miR-181abcd/4262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976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mir-20a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0000FF"/>
                          </a:solidFill>
                        </a:rPr>
                        <a:t>miR-17/17-5p/20ab/20b-5p/93/106ab/…</a:t>
                      </a:r>
                      <a:endParaRPr lang="zh-CN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mir-367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miR-25/32/92abc/363/363-3p/367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835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mir-218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miR-218/218a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825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mir-27a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miR-27abc/27a-3p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1084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mir-125b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miR-125a-5p/125b-5p/351/670/4319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1553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57200" y="457200"/>
            <a:ext cx="1596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rgbClr val="0000FF"/>
                </a:solidFill>
              </a:rPr>
              <a:t>the first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FF"/>
                </a:solidFill>
              </a:rPr>
              <a:t>13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mir</a:t>
            </a:r>
            <a:r>
              <a:rPr lang="en-US" altLang="zh-CN" sz="1400" dirty="0" smtClean="0">
                <a:solidFill>
                  <a:srgbClr val="0000FF"/>
                </a:solidFill>
              </a:rPr>
              <a:t>-networks </a:t>
            </a:r>
            <a:endParaRPr lang="zh-CN" altLang="en-US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02577"/>
              </p:ext>
            </p:extLst>
          </p:nvPr>
        </p:nvGraphicFramePr>
        <p:xfrm>
          <a:off x="3581400" y="4165600"/>
          <a:ext cx="373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9144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/>
                        <a:t>mir_predict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rank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/>
                        <a:t>no.targets</a:t>
                      </a:r>
                      <a:endParaRPr lang="zh-CN" altLang="en-US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mir-99a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171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mir-191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172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mir-100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173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/>
                        <a:t>mir-210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176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28600"/>
            <a:ext cx="6096000" cy="38762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200" y="3048000"/>
            <a:ext cx="26308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Spearman’s rank correlation: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-0.749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p-value &lt; 2.2e-16</a:t>
            </a:r>
            <a:endParaRPr lang="zh-CN" altLang="en-US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457200"/>
            <a:ext cx="26516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err="1" smtClean="0">
                <a:solidFill>
                  <a:srgbClr val="0000FF"/>
                </a:solidFill>
              </a:rPr>
              <a:t>mirs</a:t>
            </a:r>
            <a:r>
              <a:rPr lang="en-US" altLang="zh-CN" sz="1400" dirty="0" smtClean="0">
                <a:solidFill>
                  <a:srgbClr val="0000FF"/>
                </a:solidFill>
              </a:rPr>
              <a:t> with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FF"/>
                </a:solidFill>
              </a:rPr>
              <a:t>different number of  targets</a:t>
            </a:r>
            <a:endParaRPr lang="zh-CN" altLang="en-US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30503"/>
              </p:ext>
            </p:extLst>
          </p:nvPr>
        </p:nvGraphicFramePr>
        <p:xfrm>
          <a:off x="2743200" y="457200"/>
          <a:ext cx="6096000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solidFill>
                            <a:srgbClr val="0000FF"/>
                          </a:solidFill>
                        </a:rPr>
                        <a:t>mir_family</a:t>
                      </a:r>
                      <a:endParaRPr lang="zh-CN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</a:rPr>
                        <a:t>rank</a:t>
                      </a:r>
                      <a:endParaRPr lang="zh-CN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miR-25/32/92abc/363/363-3p/367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1 4 10 27 54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miR-17/17-5p/20ab/20b-5p/93/106ab/427/518a-3p/519d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0 6 9 90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miR-34ac/34bc-5p/449abc/449c-5p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69 80 100</a:t>
                      </a:r>
                      <a:r>
                        <a:rPr lang="en-US" altLang="zh-CN" sz="1200" baseline="0" dirty="0" smtClean="0"/>
                        <a:t> 124 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miR-130ac/301ab/301b/301b-3p/454/721/4295/3666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26 45 47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miR-148ab-3p/152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43 72 109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miR-200bc/429/548a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29 89 154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miR-15abc/16/16abc/195/322/424/497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15 17 36 39 50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let-7/98/4458/4500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7 18 23 30 56 62 77 85 102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miR-30abcdef/30abe-5p/384-5p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28 49 70 87 136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miR-29abcd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111 137 144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miR-181abcd/4262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8 14 19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miR-99ab/100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171 173 174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miR-93/93a/105/106a/291a-…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37 40 41 42 51 52 55 78 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1945" y="2209800"/>
                <a:ext cx="1943096" cy="666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n-US" altLang="zh-CN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zh-CN" altLang="en-US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115.9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5" y="2209800"/>
                <a:ext cx="1943096" cy="666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7200" y="457200"/>
            <a:ext cx="203773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err="1" smtClean="0">
                <a:solidFill>
                  <a:srgbClr val="0000FF"/>
                </a:solidFill>
              </a:rPr>
              <a:t>mirs</a:t>
            </a:r>
            <a:r>
              <a:rPr lang="en-US" altLang="zh-CN" sz="1400" dirty="0" smtClean="0">
                <a:solidFill>
                  <a:srgbClr val="0000FF"/>
                </a:solidFill>
              </a:rPr>
              <a:t> from 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FF"/>
                </a:solidFill>
              </a:rPr>
              <a:t>the same 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mir_family</a:t>
            </a:r>
            <a:endParaRPr lang="en-US" altLang="zh-CN" sz="1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00FF"/>
                </a:solidFill>
              </a:rPr>
              <a:t>with the same targets</a:t>
            </a:r>
            <a:endParaRPr lang="zh-CN" altLang="en-US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deficiencies and continuous improvement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9988" y="1600200"/>
            <a:ext cx="69669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the number of targets of one </a:t>
            </a:r>
            <a:r>
              <a:rPr lang="en-US" altLang="zh-CN" dirty="0" err="1" smtClean="0"/>
              <a:t>mir</a:t>
            </a:r>
            <a:r>
              <a:rPr lang="en-US" altLang="zh-CN" dirty="0" smtClean="0"/>
              <a:t> can effect the final result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29988" y="2591978"/>
            <a:ext cx="63241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greedy search cannot ensure the global optimal result </a:t>
            </a:r>
            <a:endParaRPr lang="zh-CN" altLang="en-US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29988" y="3619013"/>
            <a:ext cx="61350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how to integrate the four factors more reasonable ?</a:t>
            </a:r>
            <a:endParaRPr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29988" y="4646048"/>
            <a:ext cx="38843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is there a reasonable criteria ?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3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9339" y="1828800"/>
            <a:ext cx="8574783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Given the expression signals of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candidate </a:t>
            </a:r>
            <a:r>
              <a:rPr lang="en-US" altLang="zh-CN" dirty="0" err="1"/>
              <a:t>oncomiRs</a:t>
            </a:r>
            <a:r>
              <a:rPr lang="en-US" altLang="zh-CN" dirty="0"/>
              <a:t> and </a:t>
            </a:r>
            <a:r>
              <a:rPr lang="en-US" altLang="zh-CN" dirty="0" smtClean="0"/>
              <a:t>their respective target genes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in cancer tissues and the adjacent normal tissues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get the significant </a:t>
            </a:r>
            <a:r>
              <a:rPr lang="en-US" altLang="zh-CN" dirty="0" err="1" smtClean="0"/>
              <a:t>oncomiRs</a:t>
            </a:r>
            <a:r>
              <a:rPr lang="en-US" altLang="zh-CN" dirty="0" smtClean="0"/>
              <a:t> and their corresponding regulatory networks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directly from the expression profile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1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911664" y="1295400"/>
            <a:ext cx="2347117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network model:</a:t>
            </a:r>
            <a:endParaRPr lang="zh-CN" altLang="en-US" sz="200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565597" y="1481579"/>
            <a:ext cx="3112718" cy="2380125"/>
            <a:chOff x="304800" y="1593925"/>
            <a:chExt cx="3886905" cy="3112790"/>
          </a:xfrm>
        </p:grpSpPr>
        <p:grpSp>
          <p:nvGrpSpPr>
            <p:cNvPr id="71" name="组合 70"/>
            <p:cNvGrpSpPr/>
            <p:nvPr/>
          </p:nvGrpSpPr>
          <p:grpSpPr>
            <a:xfrm>
              <a:off x="304800" y="1779452"/>
              <a:ext cx="3886905" cy="2927263"/>
              <a:chOff x="414821" y="2060912"/>
              <a:chExt cx="3886905" cy="2927263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1335045" y="2060912"/>
                <a:ext cx="743031" cy="60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err="1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miR</a:t>
                </a:r>
                <a:endPara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469773" y="4386578"/>
                <a:ext cx="1831953" cy="60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target genes</a:t>
                </a:r>
                <a:endParaRPr lang="zh-CN" altLang="en-US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414821" y="2199958"/>
                <a:ext cx="3079306" cy="2690181"/>
                <a:chOff x="414821" y="2199958"/>
                <a:chExt cx="3079306" cy="2690181"/>
              </a:xfrm>
            </p:grpSpPr>
            <p:sp>
              <p:nvSpPr>
                <p:cNvPr id="81" name="等腰三角形 80"/>
                <p:cNvSpPr/>
                <p:nvPr/>
              </p:nvSpPr>
              <p:spPr>
                <a:xfrm>
                  <a:off x="1887970" y="2199958"/>
                  <a:ext cx="453969" cy="431086"/>
                </a:xfrm>
                <a:prstGeom prst="triangl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2" name="组合 81"/>
                <p:cNvGrpSpPr/>
                <p:nvPr/>
              </p:nvGrpSpPr>
              <p:grpSpPr>
                <a:xfrm>
                  <a:off x="414821" y="3021292"/>
                  <a:ext cx="3079306" cy="1868847"/>
                  <a:chOff x="695326" y="3508205"/>
                  <a:chExt cx="1895474" cy="1250210"/>
                </a:xfrm>
                <a:scene3d>
                  <a:camera prst="isometricBottomDown"/>
                  <a:lightRig rig="threePt" dir="t"/>
                </a:scene3d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695326" y="4214813"/>
                    <a:ext cx="381000" cy="381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椭圆 83"/>
                  <p:cNvSpPr/>
                  <p:nvPr/>
                </p:nvSpPr>
                <p:spPr>
                  <a:xfrm>
                    <a:off x="1234165" y="3508205"/>
                    <a:ext cx="381000" cy="381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/>
                  <p:cNvSpPr/>
                  <p:nvPr/>
                </p:nvSpPr>
                <p:spPr>
                  <a:xfrm>
                    <a:off x="2209800" y="3536103"/>
                    <a:ext cx="381000" cy="381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/>
                  <p:cNvSpPr/>
                  <p:nvPr/>
                </p:nvSpPr>
                <p:spPr>
                  <a:xfrm>
                    <a:off x="1881568" y="4377415"/>
                    <a:ext cx="381000" cy="381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7" name="直接连接符 86"/>
                  <p:cNvCxnSpPr>
                    <a:stCxn id="84" idx="6"/>
                    <a:endCxn id="85" idx="2"/>
                  </p:cNvCxnSpPr>
                  <p:nvPr/>
                </p:nvCxnSpPr>
                <p:spPr>
                  <a:xfrm>
                    <a:off x="1615165" y="3698705"/>
                    <a:ext cx="594635" cy="2789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>
                    <a:stCxn id="84" idx="3"/>
                    <a:endCxn id="83" idx="7"/>
                  </p:cNvCxnSpPr>
                  <p:nvPr/>
                </p:nvCxnSpPr>
                <p:spPr>
                  <a:xfrm flipH="1">
                    <a:off x="1020530" y="3833409"/>
                    <a:ext cx="269431" cy="43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>
                    <a:stCxn id="83" idx="5"/>
                    <a:endCxn id="86" idx="2"/>
                  </p:cNvCxnSpPr>
                  <p:nvPr/>
                </p:nvCxnSpPr>
                <p:spPr>
                  <a:xfrm>
                    <a:off x="1020530" y="4540017"/>
                    <a:ext cx="861038" cy="2789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>
                    <a:stCxn id="85" idx="4"/>
                    <a:endCxn id="86" idx="7"/>
                  </p:cNvCxnSpPr>
                  <p:nvPr/>
                </p:nvCxnSpPr>
                <p:spPr>
                  <a:xfrm flipH="1">
                    <a:off x="2206772" y="3917103"/>
                    <a:ext cx="193528" cy="5161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>
                    <a:stCxn id="83" idx="6"/>
                    <a:endCxn id="85" idx="3"/>
                  </p:cNvCxnSpPr>
                  <p:nvPr/>
                </p:nvCxnSpPr>
                <p:spPr>
                  <a:xfrm flipV="1">
                    <a:off x="1076326" y="3861307"/>
                    <a:ext cx="1189270" cy="54400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>
                    <a:stCxn id="86" idx="1"/>
                    <a:endCxn id="84" idx="5"/>
                  </p:cNvCxnSpPr>
                  <p:nvPr/>
                </p:nvCxnSpPr>
                <p:spPr>
                  <a:xfrm flipH="1" flipV="1">
                    <a:off x="1559369" y="3833409"/>
                    <a:ext cx="377995" cy="5998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7" name="直接箭头连接符 76"/>
              <p:cNvCxnSpPr>
                <a:stCxn id="81" idx="3"/>
              </p:cNvCxnSpPr>
              <p:nvPr/>
            </p:nvCxnSpPr>
            <p:spPr>
              <a:xfrm flipH="1">
                <a:off x="943135" y="2631044"/>
                <a:ext cx="1171820" cy="876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>
                <a:off x="2133600" y="2631044"/>
                <a:ext cx="0" cy="876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stCxn id="81" idx="3"/>
              </p:cNvCxnSpPr>
              <p:nvPr/>
            </p:nvCxnSpPr>
            <p:spPr>
              <a:xfrm flipH="1">
                <a:off x="1857545" y="2631044"/>
                <a:ext cx="257410" cy="17729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>
                <a:stCxn id="81" idx="3"/>
              </p:cNvCxnSpPr>
              <p:nvPr/>
            </p:nvCxnSpPr>
            <p:spPr>
              <a:xfrm>
                <a:off x="2114955" y="2631044"/>
                <a:ext cx="1107278" cy="1414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上下箭头 71"/>
            <p:cNvSpPr/>
            <p:nvPr/>
          </p:nvSpPr>
          <p:spPr>
            <a:xfrm rot="5400000">
              <a:off x="1906497" y="1367340"/>
              <a:ext cx="189479" cy="642650"/>
            </a:xfrm>
            <a:prstGeom prst="upDownArrow">
              <a:avLst/>
            </a:prstGeom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上下箭头 72"/>
            <p:cNvSpPr/>
            <p:nvPr/>
          </p:nvSpPr>
          <p:spPr>
            <a:xfrm rot="10800000">
              <a:off x="3545784" y="3573458"/>
              <a:ext cx="189479" cy="642650"/>
            </a:xfrm>
            <a:prstGeom prst="upDownArrow">
              <a:avLst/>
            </a:prstGeom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916883" y="1977515"/>
            <a:ext cx="4974439" cy="42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local factors: </a:t>
            </a:r>
            <a:r>
              <a:rPr lang="en-US" altLang="zh-CN" sz="1600" dirty="0"/>
              <a:t>differential expression </a:t>
            </a:r>
            <a:r>
              <a:rPr lang="en-US" altLang="zh-CN" sz="1600" dirty="0" smtClean="0"/>
              <a:t>; correlation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916883" y="2577493"/>
                <a:ext cx="5106463" cy="2049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𝑚𝑖𝑟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p>
                    </m:sSubSup>
                  </m:oMath>
                </a14:m>
                <a:r>
                  <a:rPr lang="en-US" altLang="zh-CN" sz="1600" dirty="0" smtClean="0"/>
                  <a:t>: </a:t>
                </a:r>
                <a:r>
                  <a:rPr lang="en-US" altLang="zh-CN" sz="1600" dirty="0" err="1" smtClean="0"/>
                  <a:t>mir</a:t>
                </a:r>
                <a:r>
                  <a:rPr lang="en-US" altLang="zh-CN" sz="1600" dirty="0" smtClean="0"/>
                  <a:t> differential expression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p>
                    </m:sSubSup>
                  </m:oMath>
                </a14:m>
                <a:r>
                  <a:rPr lang="en-US" altLang="zh-CN" sz="1600" dirty="0" smtClean="0"/>
                  <a:t>: target gene differential expression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𝑚𝑖𝑟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p>
                    </m:sSubSup>
                  </m:oMath>
                </a14:m>
                <a:r>
                  <a:rPr lang="en-US" altLang="zh-CN" sz="1600" dirty="0" smtClean="0"/>
                  <a:t>: correlation(spearman) of target </a:t>
                </a:r>
                <a:r>
                  <a:rPr lang="en-US" altLang="zh-CN" sz="1600" dirty="0" err="1" smtClean="0"/>
                  <a:t>i</a:t>
                </a:r>
                <a:r>
                  <a:rPr lang="en-US" altLang="zh-CN" sz="1600" dirty="0" smtClean="0"/>
                  <a:t> and </a:t>
                </a:r>
                <a:r>
                  <a:rPr lang="en-US" altLang="zh-CN" sz="1600" dirty="0" err="1" smtClean="0"/>
                  <a:t>mir</a:t>
                </a:r>
                <a:endParaRPr lang="en-US" altLang="zh-CN" sz="1600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𝑑𝑖𝑓𝑓</m:t>
                        </m:r>
                      </m:sup>
                    </m:sSubSup>
                  </m:oMath>
                </a14:m>
                <a:r>
                  <a:rPr lang="en-US" altLang="zh-CN" sz="1600" dirty="0" smtClean="0"/>
                  <a:t>: correlation of target </a:t>
                </a:r>
                <a:r>
                  <a:rPr lang="en-US" altLang="zh-CN" sz="1600" dirty="0" err="1" smtClean="0"/>
                  <a:t>i</a:t>
                </a:r>
                <a:r>
                  <a:rPr lang="en-US" altLang="zh-CN" sz="1600" dirty="0" smtClean="0"/>
                  <a:t> and target j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883" y="2577493"/>
                <a:ext cx="5106463" cy="2049985"/>
              </a:xfrm>
              <a:prstGeom prst="rect">
                <a:avLst/>
              </a:prstGeom>
              <a:blipFill rotWithShape="0">
                <a:blip r:embed="rId3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"/>
            <a:ext cx="4323809" cy="3761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6800" y="3276600"/>
            <a:ext cx="19415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n: 182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median: 0.07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lower quartile: - 0.39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upper quartile: 0.45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min: -2.51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max: 2.23</a:t>
            </a:r>
            <a:endParaRPr lang="zh-CN" altLang="en-US" sz="1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52400"/>
            <a:ext cx="4323809" cy="37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1473" y="3276599"/>
            <a:ext cx="20217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n: 22130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median: 0.004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lower quartile: - 0.156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upper quartile: 0.246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min: -6.543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max: 4.019</a:t>
            </a:r>
            <a:endParaRPr lang="zh-CN" altLang="en-US" sz="14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037578" y="5486400"/>
            <a:ext cx="50978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Samples: 96 TU with their corresponding AN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5497"/>
            <a:ext cx="4323809" cy="3761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4027997"/>
            <a:ext cx="3262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Spearman’s rank correlation :</a:t>
            </a:r>
            <a:r>
              <a:rPr lang="zh-CN" altLang="en-US" sz="1400" dirty="0" smtClean="0"/>
              <a:t>  </a:t>
            </a:r>
            <a:r>
              <a:rPr lang="en-US" altLang="zh-CN" sz="1400" dirty="0" smtClean="0"/>
              <a:t>[-1,1]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66092"/>
            <a:ext cx="4323809" cy="37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42281" y="3429000"/>
            <a:ext cx="18309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n: 182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median: 605</a:t>
            </a:r>
            <a:r>
              <a:rPr lang="en-US" altLang="zh-CN" sz="1400" dirty="0"/>
              <a:t>.</a:t>
            </a:r>
            <a:r>
              <a:rPr lang="en-US" altLang="zh-CN" sz="1400" dirty="0" smtClean="0"/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lower quartile: 268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upper quartile: 835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min: </a:t>
            </a:r>
            <a:r>
              <a:rPr lang="en-US" altLang="zh-CN" sz="1400" dirty="0"/>
              <a:t>9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max: 1553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714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869808" y="1400772"/>
            <a:ext cx="9980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28086"/>
              </p:ext>
            </p:extLst>
          </p:nvPr>
        </p:nvGraphicFramePr>
        <p:xfrm>
          <a:off x="552638" y="4059615"/>
          <a:ext cx="8274192" cy="147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4" imgW="4851360" imgH="863280" progId="Equation.DSMT4">
                  <p:embed/>
                </p:oleObj>
              </mc:Choice>
              <mc:Fallback>
                <p:oleObj name="Equation" r:id="rId4" imgW="4851360" imgH="863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38" y="4059615"/>
                        <a:ext cx="8274192" cy="1479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304801" y="1352436"/>
            <a:ext cx="2971800" cy="2305164"/>
            <a:chOff x="304800" y="1593925"/>
            <a:chExt cx="3710939" cy="3014754"/>
          </a:xfrm>
        </p:grpSpPr>
        <p:grpSp>
          <p:nvGrpSpPr>
            <p:cNvPr id="32" name="组合 31"/>
            <p:cNvGrpSpPr/>
            <p:nvPr/>
          </p:nvGrpSpPr>
          <p:grpSpPr>
            <a:xfrm>
              <a:off x="304800" y="1779452"/>
              <a:ext cx="3710939" cy="2829227"/>
              <a:chOff x="414821" y="2060912"/>
              <a:chExt cx="3710939" cy="2829227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1335045" y="2060912"/>
                <a:ext cx="814088" cy="72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err="1" smtClean="0"/>
                  <a:t>miR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568924" y="4415363"/>
                <a:ext cx="1556836" cy="461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target genes</a:t>
                </a:r>
                <a:endParaRPr lang="zh-CN" altLang="en-US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414821" y="2199958"/>
                <a:ext cx="3079306" cy="2690181"/>
                <a:chOff x="414821" y="2199958"/>
                <a:chExt cx="3079306" cy="2690181"/>
              </a:xfrm>
            </p:grpSpPr>
            <p:sp>
              <p:nvSpPr>
                <p:cNvPr id="42" name="等腰三角形 41"/>
                <p:cNvSpPr/>
                <p:nvPr/>
              </p:nvSpPr>
              <p:spPr>
                <a:xfrm>
                  <a:off x="1887970" y="2199958"/>
                  <a:ext cx="453969" cy="431086"/>
                </a:xfrm>
                <a:prstGeom prst="triangl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3" name="组合 42"/>
                <p:cNvGrpSpPr/>
                <p:nvPr/>
              </p:nvGrpSpPr>
              <p:grpSpPr>
                <a:xfrm>
                  <a:off x="414821" y="3021292"/>
                  <a:ext cx="3079306" cy="1868847"/>
                  <a:chOff x="695326" y="3508205"/>
                  <a:chExt cx="1895474" cy="1250210"/>
                </a:xfrm>
                <a:scene3d>
                  <a:camera prst="isometricBottomDown"/>
                  <a:lightRig rig="threePt" dir="t"/>
                </a:scene3d>
              </p:grpSpPr>
              <p:sp>
                <p:nvSpPr>
                  <p:cNvPr id="44" name="椭圆 43"/>
                  <p:cNvSpPr/>
                  <p:nvPr/>
                </p:nvSpPr>
                <p:spPr>
                  <a:xfrm>
                    <a:off x="695326" y="4214813"/>
                    <a:ext cx="381000" cy="381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1234165" y="3508205"/>
                    <a:ext cx="381000" cy="381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>
                    <a:off x="2209800" y="3536103"/>
                    <a:ext cx="381000" cy="381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1881568" y="4377415"/>
                    <a:ext cx="381000" cy="381000"/>
                  </a:xfrm>
                  <a:prstGeom prst="ellipse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8" name="直接连接符 47"/>
                  <p:cNvCxnSpPr>
                    <a:stCxn id="45" idx="6"/>
                    <a:endCxn id="46" idx="2"/>
                  </p:cNvCxnSpPr>
                  <p:nvPr/>
                </p:nvCxnSpPr>
                <p:spPr>
                  <a:xfrm>
                    <a:off x="1615165" y="3698705"/>
                    <a:ext cx="594635" cy="2789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stCxn id="45" idx="3"/>
                    <a:endCxn id="44" idx="7"/>
                  </p:cNvCxnSpPr>
                  <p:nvPr/>
                </p:nvCxnSpPr>
                <p:spPr>
                  <a:xfrm flipH="1">
                    <a:off x="1020530" y="3833409"/>
                    <a:ext cx="269431" cy="4372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>
                    <a:stCxn id="44" idx="5"/>
                    <a:endCxn id="47" idx="2"/>
                  </p:cNvCxnSpPr>
                  <p:nvPr/>
                </p:nvCxnSpPr>
                <p:spPr>
                  <a:xfrm>
                    <a:off x="1020530" y="4540017"/>
                    <a:ext cx="861038" cy="2789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>
                    <a:stCxn id="46" idx="4"/>
                    <a:endCxn id="47" idx="7"/>
                  </p:cNvCxnSpPr>
                  <p:nvPr/>
                </p:nvCxnSpPr>
                <p:spPr>
                  <a:xfrm flipH="1">
                    <a:off x="2206772" y="3917103"/>
                    <a:ext cx="193528" cy="5161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>
                    <a:stCxn id="44" idx="6"/>
                    <a:endCxn id="46" idx="3"/>
                  </p:cNvCxnSpPr>
                  <p:nvPr/>
                </p:nvCxnSpPr>
                <p:spPr>
                  <a:xfrm flipV="1">
                    <a:off x="1076326" y="3861307"/>
                    <a:ext cx="1189270" cy="54400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>
                    <a:stCxn id="47" idx="1"/>
                    <a:endCxn id="45" idx="5"/>
                  </p:cNvCxnSpPr>
                  <p:nvPr/>
                </p:nvCxnSpPr>
                <p:spPr>
                  <a:xfrm flipH="1" flipV="1">
                    <a:off x="1559369" y="3833409"/>
                    <a:ext cx="377995" cy="5998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8" name="直接箭头连接符 37"/>
              <p:cNvCxnSpPr>
                <a:stCxn id="42" idx="3"/>
              </p:cNvCxnSpPr>
              <p:nvPr/>
            </p:nvCxnSpPr>
            <p:spPr>
              <a:xfrm flipH="1">
                <a:off x="943135" y="2631044"/>
                <a:ext cx="1171820" cy="876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2133600" y="2631044"/>
                <a:ext cx="0" cy="876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42" idx="3"/>
              </p:cNvCxnSpPr>
              <p:nvPr/>
            </p:nvCxnSpPr>
            <p:spPr>
              <a:xfrm flipH="1">
                <a:off x="1857545" y="2631044"/>
                <a:ext cx="257410" cy="17729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42" idx="3"/>
              </p:cNvCxnSpPr>
              <p:nvPr/>
            </p:nvCxnSpPr>
            <p:spPr>
              <a:xfrm>
                <a:off x="2114955" y="2631044"/>
                <a:ext cx="1107278" cy="1414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上下箭头 32"/>
            <p:cNvSpPr/>
            <p:nvPr/>
          </p:nvSpPr>
          <p:spPr>
            <a:xfrm rot="5400000">
              <a:off x="1906497" y="1367340"/>
              <a:ext cx="189479" cy="642650"/>
            </a:xfrm>
            <a:prstGeom prst="upDownArrow">
              <a:avLst/>
            </a:prstGeom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上下箭头 33"/>
            <p:cNvSpPr/>
            <p:nvPr/>
          </p:nvSpPr>
          <p:spPr>
            <a:xfrm rot="10800000">
              <a:off x="3545784" y="3573458"/>
              <a:ext cx="189479" cy="642650"/>
            </a:xfrm>
            <a:prstGeom prst="upDownArrow">
              <a:avLst/>
            </a:prstGeom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482420" y="1345136"/>
            <a:ext cx="3751348" cy="502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/>
              <a:t>MRF and Gibbs distribution</a:t>
            </a:r>
            <a:endParaRPr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482420" y="1961511"/>
            <a:ext cx="543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1. search a sub-network to maximize a network score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2. the </a:t>
            </a:r>
            <a:r>
              <a:rPr lang="en-US" altLang="zh-CN" sz="1600" dirty="0" err="1" smtClean="0"/>
              <a:t>mir</a:t>
            </a:r>
            <a:r>
              <a:rPr lang="en-US" altLang="zh-CN" sz="1600" dirty="0" smtClean="0"/>
              <a:t> with a significant score will be selected and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its corresponding sub-network will be regarded as a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regulatory network</a:t>
            </a:r>
          </a:p>
        </p:txBody>
      </p:sp>
    </p:spTree>
    <p:extLst>
      <p:ext uri="{BB962C8B-B14F-4D97-AF65-F5344CB8AC3E}">
        <p14:creationId xmlns:p14="http://schemas.microsoft.com/office/powerpoint/2010/main" val="4635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flow diagram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092993" y="1471612"/>
            <a:ext cx="6653213" cy="4410075"/>
            <a:chOff x="1371600" y="1371600"/>
            <a:chExt cx="6653213" cy="4410075"/>
          </a:xfrm>
        </p:grpSpPr>
        <p:grpSp>
          <p:nvGrpSpPr>
            <p:cNvPr id="4" name="组合 3"/>
            <p:cNvGrpSpPr/>
            <p:nvPr/>
          </p:nvGrpSpPr>
          <p:grpSpPr>
            <a:xfrm>
              <a:off x="1371600" y="1371600"/>
              <a:ext cx="6653213" cy="4076700"/>
              <a:chOff x="400050" y="0"/>
              <a:chExt cx="6653213" cy="4076700"/>
            </a:xfrm>
          </p:grpSpPr>
          <p:cxnSp>
            <p:nvCxnSpPr>
              <p:cNvPr id="5" name="肘形连接符 4"/>
              <p:cNvCxnSpPr/>
              <p:nvPr/>
            </p:nvCxnSpPr>
            <p:spPr>
              <a:xfrm flipH="1" flipV="1">
                <a:off x="400050" y="1943100"/>
                <a:ext cx="552450" cy="1026859"/>
              </a:xfrm>
              <a:prstGeom prst="bentConnector3">
                <a:avLst>
                  <a:gd name="adj1" fmla="val 18126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/>
              <p:cNvGrpSpPr/>
              <p:nvPr/>
            </p:nvGrpSpPr>
            <p:grpSpPr>
              <a:xfrm>
                <a:off x="400050" y="0"/>
                <a:ext cx="6653213" cy="4076700"/>
                <a:chOff x="400050" y="0"/>
                <a:chExt cx="6653213" cy="4076700"/>
              </a:xfrm>
            </p:grpSpPr>
            <p:sp>
              <p:nvSpPr>
                <p:cNvPr id="7" name="平行四边形 6"/>
                <p:cNvSpPr/>
                <p:nvPr/>
              </p:nvSpPr>
              <p:spPr>
                <a:xfrm>
                  <a:off x="1219200" y="0"/>
                  <a:ext cx="885825" cy="457200"/>
                </a:xfrm>
                <a:prstGeom prst="parallelogram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b="1" kern="100">
                      <a:effectLst/>
                      <a:cs typeface="Times New Roman" panose="02020603050405020304" pitchFamily="18" charset="0"/>
                    </a:rPr>
                    <a:t>input</a:t>
                  </a:r>
                  <a:endParaRPr lang="zh-CN" sz="1050" kern="100">
                    <a:effectLst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" name="直接箭头连接符 7"/>
                <p:cNvCxnSpPr/>
                <p:nvPr/>
              </p:nvCxnSpPr>
              <p:spPr>
                <a:xfrm>
                  <a:off x="1600200" y="466725"/>
                  <a:ext cx="0" cy="3143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矩形 8"/>
                <p:cNvSpPr/>
                <p:nvPr/>
              </p:nvSpPr>
              <p:spPr>
                <a:xfrm>
                  <a:off x="971550" y="790575"/>
                  <a:ext cx="1257300" cy="43815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cs typeface="Times New Roman" panose="02020603050405020304" pitchFamily="18" charset="0"/>
                    </a:rPr>
                    <a:t>data preprocess</a:t>
                  </a:r>
                  <a:endParaRPr lang="zh-CN" sz="1050" kern="100">
                    <a:effectLst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1600200" y="1238250"/>
                  <a:ext cx="0" cy="4000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流程图: 决策 10"/>
                <p:cNvSpPr/>
                <p:nvPr/>
              </p:nvSpPr>
              <p:spPr>
                <a:xfrm>
                  <a:off x="400050" y="1638300"/>
                  <a:ext cx="2409826" cy="600075"/>
                </a:xfrm>
                <a:prstGeom prst="flowChartDecision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cs typeface="Times New Roman" panose="02020603050405020304" pitchFamily="18" charset="0"/>
                    </a:rPr>
                    <a:t>for every mir i</a:t>
                  </a:r>
                  <a:endParaRPr lang="zh-CN" sz="1050" kern="100">
                    <a:effectLst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" name="直接箭头连接符 11"/>
                <p:cNvCxnSpPr/>
                <p:nvPr/>
              </p:nvCxnSpPr>
              <p:spPr>
                <a:xfrm flipH="1">
                  <a:off x="1600200" y="2238375"/>
                  <a:ext cx="3175" cy="5048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矩形 12"/>
                <p:cNvSpPr/>
                <p:nvPr/>
              </p:nvSpPr>
              <p:spPr>
                <a:xfrm>
                  <a:off x="971550" y="2762250"/>
                  <a:ext cx="1247775" cy="47625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cs typeface="Times New Roman" panose="02020603050405020304" pitchFamily="18" charset="0"/>
                    </a:rPr>
                    <a:t>search the best sub-network[i]</a:t>
                  </a:r>
                  <a:endParaRPr lang="zh-CN" sz="1050" kern="100">
                    <a:effectLst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文本框 12"/>
                <p:cNvSpPr txBox="1"/>
                <p:nvPr/>
              </p:nvSpPr>
              <p:spPr>
                <a:xfrm>
                  <a:off x="1200150" y="2381250"/>
                  <a:ext cx="396875" cy="31432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cs typeface="Times New Roman" panose="02020603050405020304" pitchFamily="18" charset="0"/>
                    </a:rPr>
                    <a:t>yes</a:t>
                  </a:r>
                  <a:endParaRPr lang="zh-CN" sz="1050" kern="100">
                    <a:effectLst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文本框 15"/>
                <p:cNvSpPr txBox="1"/>
                <p:nvPr/>
              </p:nvSpPr>
              <p:spPr>
                <a:xfrm>
                  <a:off x="1905000" y="2190750"/>
                  <a:ext cx="329565" cy="31432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cs typeface="Times New Roman" panose="02020603050405020304" pitchFamily="18" charset="0"/>
                    </a:rPr>
                    <a:t>no</a:t>
                  </a:r>
                  <a:endParaRPr lang="zh-CN" sz="1050" kern="100">
                    <a:effectLst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" name="肘形连接符 15"/>
                <p:cNvCxnSpPr/>
                <p:nvPr/>
              </p:nvCxnSpPr>
              <p:spPr>
                <a:xfrm>
                  <a:off x="1600200" y="2438400"/>
                  <a:ext cx="634365" cy="1343025"/>
                </a:xfrm>
                <a:prstGeom prst="bentConnector3">
                  <a:avLst>
                    <a:gd name="adj1" fmla="val 23583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981075" y="3571875"/>
                  <a:ext cx="1263015" cy="50482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 dirty="0">
                      <a:effectLst/>
                      <a:cs typeface="Times New Roman" panose="02020603050405020304" pitchFamily="18" charset="0"/>
                    </a:rPr>
                    <a:t>the best </a:t>
                  </a:r>
                  <a:endParaRPr lang="en-US" sz="1050" b="1" kern="100" dirty="0"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 dirty="0" smtClean="0">
                      <a:effectLst/>
                      <a:cs typeface="Times New Roman" panose="02020603050405020304" pitchFamily="18" charset="0"/>
                    </a:rPr>
                    <a:t> </a:t>
                  </a:r>
                  <a:r>
                    <a:rPr lang="en-US" sz="1050" b="1" kern="100" dirty="0">
                      <a:effectLst/>
                      <a:cs typeface="Times New Roman" panose="02020603050405020304" pitchFamily="18" charset="0"/>
                    </a:rPr>
                    <a:t>sub-networks</a:t>
                  </a:r>
                  <a:endParaRPr lang="zh-CN" sz="1050" kern="100" dirty="0">
                    <a:effectLst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>
                  <a:off x="5510213" y="904875"/>
                  <a:ext cx="0" cy="3333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4548188" y="1228725"/>
                  <a:ext cx="19431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4548188" y="1238250"/>
                  <a:ext cx="0" cy="4000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/>
                <p:cNvSpPr/>
                <p:nvPr/>
              </p:nvSpPr>
              <p:spPr>
                <a:xfrm>
                  <a:off x="3938588" y="1647825"/>
                  <a:ext cx="1219200" cy="66675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 dirty="0">
                      <a:effectLst/>
                      <a:cs typeface="Times New Roman" panose="02020603050405020304" pitchFamily="18" charset="0"/>
                    </a:rPr>
                    <a:t>compare with experimental results</a:t>
                  </a:r>
                  <a:endParaRPr lang="zh-CN" sz="1050" kern="100" dirty="0">
                    <a:effectLst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6491288" y="1228725"/>
                  <a:ext cx="0" cy="4381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5910263" y="1676400"/>
                  <a:ext cx="1143000" cy="65722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50" b="1" kern="100" dirty="0">
                      <a:effectLst/>
                      <a:cs typeface="Times New Roman" panose="02020603050405020304" pitchFamily="18" charset="0"/>
                    </a:rPr>
                    <a:t>statistical significance</a:t>
                  </a:r>
                  <a:endParaRPr lang="zh-CN" sz="1050" kern="100" dirty="0">
                    <a:effectLst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平行四边形 23"/>
                <p:cNvSpPr/>
                <p:nvPr/>
              </p:nvSpPr>
              <p:spPr>
                <a:xfrm>
                  <a:off x="5072063" y="3028950"/>
                  <a:ext cx="885825" cy="457200"/>
                </a:xfrm>
                <a:prstGeom prst="parallelogram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100" b="1" kern="100">
                      <a:effectLst/>
                      <a:cs typeface="Times New Roman" panose="02020603050405020304" pitchFamily="18" charset="0"/>
                    </a:rPr>
                    <a:t>output</a:t>
                  </a:r>
                  <a:endParaRPr lang="zh-CN" sz="1050" kern="100">
                    <a:effectLst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" name="直接箭头连接符 24"/>
                <p:cNvCxnSpPr/>
                <p:nvPr/>
              </p:nvCxnSpPr>
              <p:spPr>
                <a:xfrm>
                  <a:off x="6462713" y="2324100"/>
                  <a:ext cx="0" cy="4381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4519613" y="2743200"/>
                  <a:ext cx="19431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>
                  <a:off x="4519613" y="2324100"/>
                  <a:ext cx="0" cy="4286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5519738" y="2743200"/>
                  <a:ext cx="0" cy="2857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流程图: 联系 28"/>
            <p:cNvSpPr/>
            <p:nvPr/>
          </p:nvSpPr>
          <p:spPr>
            <a:xfrm>
              <a:off x="2507932" y="5629275"/>
              <a:ext cx="152400" cy="1524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17" idx="2"/>
              <a:endCxn id="29" idx="0"/>
            </p:cNvCxnSpPr>
            <p:nvPr/>
          </p:nvCxnSpPr>
          <p:spPr>
            <a:xfrm flipH="1">
              <a:off x="2584132" y="5448300"/>
              <a:ext cx="1" cy="180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6405563" y="2117725"/>
              <a:ext cx="152400" cy="15240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6"/>
          <p:cNvSpPr txBox="1"/>
          <p:nvPr/>
        </p:nvSpPr>
        <p:spPr>
          <a:xfrm>
            <a:off x="2950696" y="1513015"/>
            <a:ext cx="213360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50" b="1" kern="12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mir_signal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200" dirty="0" err="1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target_signal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25684" y="5080272"/>
            <a:ext cx="2173993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b="1" dirty="0" smtClean="0"/>
              <a:t>output: </a:t>
            </a:r>
            <a:r>
              <a:rPr lang="en-US" altLang="zh-CN" sz="1050" dirty="0" err="1" smtClean="0"/>
              <a:t>mirs</a:t>
            </a:r>
            <a:r>
              <a:rPr lang="en-US" altLang="zh-CN" sz="1050" dirty="0" smtClean="0"/>
              <a:t> and corresponding</a:t>
            </a:r>
          </a:p>
          <a:p>
            <a:pPr>
              <a:lnSpc>
                <a:spcPct val="150000"/>
              </a:lnSpc>
            </a:pPr>
            <a:r>
              <a:rPr lang="en-US" altLang="zh-CN" sz="1050" dirty="0" smtClean="0"/>
              <a:t> perturbed regulatory networks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515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flow diagram for greedy searching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A2C0-FEBE-41FE-BF23-1E39A3501A6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450373" y="1252638"/>
            <a:ext cx="3752215" cy="4752872"/>
            <a:chOff x="0" y="3105152"/>
            <a:chExt cx="3752215" cy="4752872"/>
          </a:xfrm>
        </p:grpSpPr>
        <p:cxnSp>
          <p:nvCxnSpPr>
            <p:cNvPr id="7" name="肘形连接符 6"/>
            <p:cNvCxnSpPr/>
            <p:nvPr/>
          </p:nvCxnSpPr>
          <p:spPr>
            <a:xfrm flipH="1" flipV="1">
              <a:off x="57348" y="5093018"/>
              <a:ext cx="590550" cy="2026920"/>
            </a:xfrm>
            <a:prstGeom prst="bentConnector3">
              <a:avLst>
                <a:gd name="adj1" fmla="val 1812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0" y="3105152"/>
              <a:ext cx="3752215" cy="4752872"/>
              <a:chOff x="0" y="3105152"/>
              <a:chExt cx="3752215" cy="4752872"/>
            </a:xfrm>
          </p:grpSpPr>
          <p:sp>
            <p:nvSpPr>
              <p:cNvPr id="9" name="文本框 80"/>
              <p:cNvSpPr txBox="1"/>
              <p:nvPr/>
            </p:nvSpPr>
            <p:spPr>
              <a:xfrm>
                <a:off x="1990725" y="5334000"/>
                <a:ext cx="329565" cy="3143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cs typeface="Times New Roman" panose="02020603050405020304" pitchFamily="18" charset="0"/>
                  </a:rPr>
                  <a:t>no</a:t>
                </a:r>
                <a:endParaRPr lang="zh-CN" sz="1050" kern="100">
                  <a:effectLst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83"/>
              <p:cNvSpPr txBox="1"/>
              <p:nvPr/>
            </p:nvSpPr>
            <p:spPr>
              <a:xfrm>
                <a:off x="762000" y="3629025"/>
                <a:ext cx="329565" cy="3143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cs typeface="Times New Roman" panose="02020603050405020304" pitchFamily="18" charset="0"/>
                  </a:rPr>
                  <a:t>no</a:t>
                </a:r>
                <a:endParaRPr lang="zh-CN" sz="1050" kern="100">
                  <a:effectLst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0" y="3105152"/>
                <a:ext cx="3752215" cy="4752872"/>
                <a:chOff x="0" y="3105152"/>
                <a:chExt cx="3752215" cy="4752872"/>
              </a:xfrm>
            </p:grpSpPr>
            <p:cxnSp>
              <p:nvCxnSpPr>
                <p:cNvPr id="12" name="肘形连接符 11"/>
                <p:cNvCxnSpPr/>
                <p:nvPr/>
              </p:nvCxnSpPr>
              <p:spPr>
                <a:xfrm flipV="1">
                  <a:off x="1514475" y="3409950"/>
                  <a:ext cx="1165860" cy="2161540"/>
                </a:xfrm>
                <a:prstGeom prst="bentConnector3">
                  <a:avLst>
                    <a:gd name="adj1" fmla="val 1604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81"/>
                <p:cNvSpPr txBox="1"/>
                <p:nvPr/>
              </p:nvSpPr>
              <p:spPr>
                <a:xfrm>
                  <a:off x="3362325" y="4286250"/>
                  <a:ext cx="389890" cy="31432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b="1" kern="100">
                      <a:effectLst/>
                      <a:cs typeface="Times New Roman" panose="02020603050405020304" pitchFamily="18" charset="0"/>
                    </a:rPr>
                    <a:t>i++</a:t>
                  </a:r>
                  <a:endParaRPr lang="zh-CN" sz="1050" kern="100">
                    <a:effectLst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0" y="3105152"/>
                  <a:ext cx="2971800" cy="4752872"/>
                  <a:chOff x="0" y="3105152"/>
                  <a:chExt cx="2971800" cy="4752872"/>
                </a:xfrm>
              </p:grpSpPr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49274" y="3105152"/>
                    <a:ext cx="2901925" cy="2299801"/>
                    <a:chOff x="-93600" y="3124200"/>
                    <a:chExt cx="2901925" cy="2299801"/>
                  </a:xfrm>
                </p:grpSpPr>
                <p:sp>
                  <p:nvSpPr>
                    <p:cNvPr id="33" name="矩形 32"/>
                    <p:cNvSpPr/>
                    <p:nvPr/>
                  </p:nvSpPr>
                  <p:spPr>
                    <a:xfrm>
                      <a:off x="704850" y="4219575"/>
                      <a:ext cx="1304925" cy="29527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cs typeface="Times New Roman" panose="02020603050405020304" pitchFamily="18" charset="0"/>
                        </a:rPr>
                        <a:t>current_size = 1</a:t>
                      </a:r>
                      <a:endParaRPr lang="zh-CN" sz="1050" kern="100">
                        <a:effectLst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4" name="直接箭头连接符 33"/>
                    <p:cNvCxnSpPr/>
                    <p:nvPr/>
                  </p:nvCxnSpPr>
                  <p:spPr>
                    <a:xfrm>
                      <a:off x="1352550" y="4524374"/>
                      <a:ext cx="0" cy="2857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流程图: 决策 36"/>
                    <p:cNvSpPr/>
                    <p:nvPr/>
                  </p:nvSpPr>
                  <p:spPr>
                    <a:xfrm>
                      <a:off x="133350" y="3124200"/>
                      <a:ext cx="2409826" cy="600075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  <a:cs typeface="Times New Roman" panose="02020603050405020304" pitchFamily="18" charset="0"/>
                        </a:rPr>
                        <a:t>for every net[</a:t>
                      </a:r>
                      <a:r>
                        <a:rPr lang="en-US" sz="1050" b="1" kern="100" dirty="0" err="1">
                          <a:effectLst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b="1" kern="100" dirty="0">
                          <a:effectLst/>
                          <a:cs typeface="Times New Roman" panose="02020603050405020304" pitchFamily="18" charset="0"/>
                        </a:rPr>
                        <a:t>]</a:t>
                      </a:r>
                      <a:endParaRPr lang="zh-CN" sz="1050" kern="100" dirty="0">
                        <a:effectLst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8" name="直接箭头连接符 37"/>
                    <p:cNvCxnSpPr/>
                    <p:nvPr/>
                  </p:nvCxnSpPr>
                  <p:spPr>
                    <a:xfrm>
                      <a:off x="1343025" y="3733800"/>
                      <a:ext cx="0" cy="48577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文本框 69"/>
                    <p:cNvSpPr txBox="1"/>
                    <p:nvPr/>
                  </p:nvSpPr>
                  <p:spPr>
                    <a:xfrm>
                      <a:off x="1038225" y="3457575"/>
                      <a:ext cx="586740" cy="29527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cs typeface="Times New Roman" panose="02020603050405020304" pitchFamily="18" charset="0"/>
                        </a:rPr>
                        <a:t>i &lt;= 5</a:t>
                      </a:r>
                      <a:endParaRPr lang="zh-CN" sz="1050" kern="100">
                        <a:effectLst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" name="文本框 70"/>
                    <p:cNvSpPr txBox="1"/>
                    <p:nvPr/>
                  </p:nvSpPr>
                  <p:spPr>
                    <a:xfrm>
                      <a:off x="933450" y="3857624"/>
                      <a:ext cx="396875" cy="31432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non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cs typeface="Times New Roman" panose="02020603050405020304" pitchFamily="18" charset="0"/>
                        </a:rPr>
                        <a:t>yes</a:t>
                      </a:r>
                      <a:endParaRPr lang="zh-CN" sz="1050" kern="100">
                        <a:effectLst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流程图: 决策 40"/>
                    <p:cNvSpPr/>
                    <p:nvPr/>
                  </p:nvSpPr>
                  <p:spPr>
                    <a:xfrm>
                      <a:off x="-93600" y="4823926"/>
                      <a:ext cx="2901925" cy="600075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effectLst/>
                          <a:cs typeface="Times New Roman" panose="02020603050405020304" pitchFamily="18" charset="0"/>
                        </a:rPr>
                        <a:t>current_size</a:t>
                      </a:r>
                      <a:r>
                        <a:rPr lang="en-US" sz="1050" b="1" kern="100" dirty="0">
                          <a:effectLst/>
                          <a:cs typeface="Times New Roman" panose="02020603050405020304" pitchFamily="18" charset="0"/>
                        </a:rPr>
                        <a:t> &lt; 20</a:t>
                      </a:r>
                      <a:endParaRPr lang="zh-CN" sz="1050" kern="100" dirty="0">
                        <a:effectLst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6" name="组合 15"/>
                  <p:cNvGrpSpPr/>
                  <p:nvPr/>
                </p:nvGrpSpPr>
                <p:grpSpPr>
                  <a:xfrm>
                    <a:off x="0" y="3895725"/>
                    <a:ext cx="2971800" cy="3962299"/>
                    <a:chOff x="0" y="0"/>
                    <a:chExt cx="2971800" cy="3962299"/>
                  </a:xfrm>
                </p:grpSpPr>
                <p:grpSp>
                  <p:nvGrpSpPr>
                    <p:cNvPr id="19" name="组合 18"/>
                    <p:cNvGrpSpPr/>
                    <p:nvPr/>
                  </p:nvGrpSpPr>
                  <p:grpSpPr>
                    <a:xfrm>
                      <a:off x="409575" y="1495425"/>
                      <a:ext cx="2219325" cy="1838353"/>
                      <a:chOff x="0" y="-38748"/>
                      <a:chExt cx="2219325" cy="1838973"/>
                    </a:xfrm>
                  </p:grpSpPr>
                  <p:cxnSp>
                    <p:nvCxnSpPr>
                      <p:cNvPr id="22" name="直接箭头连接符 21"/>
                      <p:cNvCxnSpPr/>
                      <p:nvPr/>
                    </p:nvCxnSpPr>
                    <p:spPr>
                      <a:xfrm>
                        <a:off x="1095375" y="-38748"/>
                        <a:ext cx="0" cy="47689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文本框 73"/>
                      <p:cNvSpPr txBox="1"/>
                      <p:nvPr/>
                    </p:nvSpPr>
                    <p:spPr>
                      <a:xfrm>
                        <a:off x="666750" y="142875"/>
                        <a:ext cx="396875" cy="31432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non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cs typeface="Times New Roman" panose="02020603050405020304" pitchFamily="18" charset="0"/>
                          </a:rPr>
                          <a:t>yes</a:t>
                        </a:r>
                        <a:endParaRPr lang="zh-CN" sz="1050" kern="100">
                          <a:effectLst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0" y="447675"/>
                        <a:ext cx="2219325" cy="6858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050" b="1" kern="100">
                            <a:effectLst/>
                            <a:cs typeface="Times New Roman" panose="02020603050405020304" pitchFamily="18" charset="0"/>
                          </a:rPr>
                          <a:t>from all left genes, select one which will make the improvement greatest</a:t>
                        </a:r>
                        <a:endParaRPr lang="zh-CN" sz="1050" kern="100">
                          <a:effectLst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336163" y="1552566"/>
                        <a:ext cx="1420478" cy="247659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spcAft>
                            <a:spcPts val="0"/>
                          </a:spcAft>
                        </a:pPr>
                        <a:r>
                          <a:rPr lang="en-US" sz="1050" b="1" kern="100" dirty="0" err="1">
                            <a:effectLst/>
                            <a:cs typeface="Times New Roman" panose="02020603050405020304" pitchFamily="18" charset="0"/>
                          </a:rPr>
                          <a:t>current_size</a:t>
                        </a:r>
                        <a:r>
                          <a:rPr lang="en-US" sz="1050" b="1" kern="100" dirty="0">
                            <a:effectLst/>
                            <a:cs typeface="Times New Roman" panose="02020603050405020304" pitchFamily="18" charset="0"/>
                          </a:rPr>
                          <a:t> ++</a:t>
                        </a:r>
                        <a:endParaRPr lang="zh-CN" sz="1050" kern="100" dirty="0">
                          <a:effectLst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26" name="直接箭头连接符 25"/>
                      <p:cNvCxnSpPr/>
                      <p:nvPr/>
                    </p:nvCxnSpPr>
                    <p:spPr>
                      <a:xfrm>
                        <a:off x="1047750" y="1123950"/>
                        <a:ext cx="0" cy="4381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" name="肘形连接符 19"/>
                    <p:cNvCxnSpPr/>
                    <p:nvPr/>
                  </p:nvCxnSpPr>
                  <p:spPr>
                    <a:xfrm flipH="1">
                      <a:off x="0" y="0"/>
                      <a:ext cx="1485265" cy="3838575"/>
                    </a:xfrm>
                    <a:prstGeom prst="bentConnector3">
                      <a:avLst>
                        <a:gd name="adj1" fmla="val 145220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9525" y="3667125"/>
                      <a:ext cx="2962275" cy="29517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cs typeface="Times New Roman" panose="02020603050405020304" pitchFamily="18" charset="0"/>
                        </a:rPr>
                        <a:t>select the best as the final network</a:t>
                      </a:r>
                      <a:endParaRPr lang="zh-CN" sz="1050" kern="100">
                        <a:effectLst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50" name="组合 49"/>
          <p:cNvGrpSpPr/>
          <p:nvPr/>
        </p:nvGrpSpPr>
        <p:grpSpPr>
          <a:xfrm>
            <a:off x="344018" y="1371473"/>
            <a:ext cx="1886965" cy="2971927"/>
            <a:chOff x="774505" y="1502522"/>
            <a:chExt cx="1886965" cy="2971927"/>
          </a:xfrm>
        </p:grpSpPr>
        <p:sp>
          <p:nvSpPr>
            <p:cNvPr id="42" name="平行四边形 41"/>
            <p:cNvSpPr/>
            <p:nvPr/>
          </p:nvSpPr>
          <p:spPr>
            <a:xfrm>
              <a:off x="1322499" y="1502522"/>
              <a:ext cx="885825" cy="457200"/>
            </a:xfrm>
            <a:prstGeom prst="parallelogram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100" b="1" kern="100">
                  <a:effectLst/>
                  <a:cs typeface="Times New Roman" panose="02020603050405020304" pitchFamily="18" charset="0"/>
                </a:rPr>
                <a:t>input</a:t>
              </a:r>
              <a:endParaRPr lang="zh-CN" sz="1050" kern="100">
                <a:effectLst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730004" y="2956266"/>
              <a:ext cx="3175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774505" y="3461091"/>
              <a:ext cx="1886965" cy="52387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050" b="1" kern="100" dirty="0">
                  <a:effectLst/>
                  <a:cs typeface="Times New Roman" panose="02020603050405020304" pitchFamily="18" charset="0"/>
                </a:rPr>
                <a:t>select the best 5 target genes as 5 initial candidate network</a:t>
              </a:r>
              <a:endParaRPr lang="zh-CN" sz="1050" kern="100" dirty="0">
                <a:effectLst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H="1">
              <a:off x="1760649" y="1959724"/>
              <a:ext cx="3175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1722712" y="3969624"/>
              <a:ext cx="3175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575014" y="2696925"/>
            <a:ext cx="885825" cy="885825"/>
            <a:chOff x="8083366" y="1963502"/>
            <a:chExt cx="885825" cy="885825"/>
          </a:xfrm>
        </p:grpSpPr>
        <p:sp>
          <p:nvSpPr>
            <p:cNvPr id="53" name="平行四边形 52"/>
            <p:cNvSpPr/>
            <p:nvPr/>
          </p:nvSpPr>
          <p:spPr>
            <a:xfrm>
              <a:off x="8083366" y="2392127"/>
              <a:ext cx="885825" cy="457200"/>
            </a:xfrm>
            <a:prstGeom prst="parallelogram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100" b="1" kern="100">
                  <a:effectLst/>
                  <a:cs typeface="Times New Roman" panose="02020603050405020304" pitchFamily="18" charset="0"/>
                </a:rPr>
                <a:t>output</a:t>
              </a:r>
              <a:endParaRPr lang="zh-CN" sz="1050" kern="100">
                <a:effectLst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>
              <a:off x="8521516" y="1963502"/>
              <a:ext cx="0" cy="428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>
            <a:off x="2586578" y="1157472"/>
            <a:ext cx="0" cy="49530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202588" y="1157472"/>
            <a:ext cx="0" cy="49530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12479" y="2315806"/>
                <a:ext cx="1886965" cy="52387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5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𝒎𝒊𝒓</m:t>
                        </m:r>
                      </m:sub>
                      <m:sup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p>
                    </m:sSubSup>
                    <m:r>
                      <a:rPr lang="en-US" altLang="zh-CN" sz="1050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105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𝒈𝒊</m:t>
                        </m:r>
                      </m:sub>
                      <m:sup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p>
                    </m:sSubSup>
                    <m:r>
                      <a:rPr lang="en-US" altLang="zh-CN" sz="1050" b="1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105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𝒎𝒊𝒓</m:t>
                        </m:r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𝒈𝒊</m:t>
                        </m:r>
                      </m:sub>
                      <m:sup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p>
                    </m:sSubSup>
                    <m:r>
                      <a:rPr lang="en-US" altLang="zh-CN" sz="1050" b="1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105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𝒈𝒊</m:t>
                        </m:r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𝒈𝒋</m:t>
                        </m:r>
                      </m:sub>
                      <m:sup>
                        <m:r>
                          <a:rPr lang="en-US" altLang="zh-CN" sz="1050" b="1" i="1">
                            <a:latin typeface="Cambria Math" panose="02040503050406030204" pitchFamily="18" charset="0"/>
                          </a:rPr>
                          <m:t>𝒅𝒊𝒇𝒇</m:t>
                        </m:r>
                      </m:sup>
                    </m:sSubSup>
                  </m:oMath>
                </a14:m>
                <a:r>
                  <a:rPr lang="en-US" altLang="zh-CN" sz="1050" b="1" kern="100" dirty="0" smtClean="0">
                    <a:effectLst/>
                    <a:cs typeface="Times New Roman" panose="02020603050405020304" pitchFamily="18" charset="0"/>
                  </a:rPr>
                  <a:t> absolute value</a:t>
                </a:r>
                <a:endParaRPr lang="zh-CN" sz="1050" b="1" kern="100" dirty="0"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79" y="2315806"/>
                <a:ext cx="1886965" cy="5238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2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67400" y="3352800"/>
            <a:ext cx="20201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n: 178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median: 120.45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lower quartile: 101.07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upper quartile: 143.37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min: 47.72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max: 168.13</a:t>
            </a:r>
            <a:endParaRPr lang="zh-CN" altLang="en-US" sz="1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3661"/>
          <a:stretch/>
        </p:blipFill>
        <p:spPr>
          <a:xfrm>
            <a:off x="5181600" y="304800"/>
            <a:ext cx="3761905" cy="26755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5207" b="4543"/>
          <a:stretch/>
        </p:blipFill>
        <p:spPr>
          <a:xfrm>
            <a:off x="381000" y="1371600"/>
            <a:ext cx="5057143" cy="3962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457200"/>
            <a:ext cx="28360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err="1" smtClean="0">
                <a:solidFill>
                  <a:srgbClr val="0000FF"/>
                </a:solidFill>
              </a:rPr>
              <a:t>mirs</a:t>
            </a:r>
            <a:r>
              <a:rPr lang="en-US" altLang="zh-CN" sz="1400" dirty="0" smtClean="0">
                <a:solidFill>
                  <a:srgbClr val="0000FF"/>
                </a:solidFill>
              </a:rPr>
              <a:t>’ rank with their scores </a:t>
            </a:r>
            <a:endParaRPr lang="zh-CN" altLang="en-US" sz="1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df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>
          <a:lnSpc>
            <a:spcPct val="150000"/>
          </a:lnSpc>
          <a:buFont typeface="Arial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开题_王东方.pptx" id="{B4477D4C-5A93-440A-ABDC-DCEB555CFA16}" vid="{38E43938-95B8-4326-9132-B353CFF8DB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1114</Words>
  <Application>Microsoft Office PowerPoint</Application>
  <PresentationFormat>全屏显示(4:3)</PresentationFormat>
  <Paragraphs>252</Paragraphs>
  <Slides>13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Unicode MS</vt:lpstr>
      <vt:lpstr>宋体</vt:lpstr>
      <vt:lpstr>Arial</vt:lpstr>
      <vt:lpstr>Calibri</vt:lpstr>
      <vt:lpstr>Cambria Math</vt:lpstr>
      <vt:lpstr>Comic Sans MS</vt:lpstr>
      <vt:lpstr>Times New Roman</vt:lpstr>
      <vt:lpstr>Wingdings 2</vt:lpstr>
      <vt:lpstr>平衡</vt:lpstr>
      <vt:lpstr>Equation</vt:lpstr>
      <vt:lpstr>An OncomiR Regulatory Network Based on OncomiR and Target Genes Expression Modules </vt:lpstr>
      <vt:lpstr>overview</vt:lpstr>
      <vt:lpstr>model</vt:lpstr>
      <vt:lpstr>PowerPoint 演示文稿</vt:lpstr>
      <vt:lpstr>PowerPoint 演示文稿</vt:lpstr>
      <vt:lpstr>model</vt:lpstr>
      <vt:lpstr>flow diagram</vt:lpstr>
      <vt:lpstr>flow diagram for greedy searching</vt:lpstr>
      <vt:lpstr>PowerPoint 演示文稿</vt:lpstr>
      <vt:lpstr>PowerPoint 演示文稿</vt:lpstr>
      <vt:lpstr>PowerPoint 演示文稿</vt:lpstr>
      <vt:lpstr>PowerPoint 演示文稿</vt:lpstr>
      <vt:lpstr>deficiencies and continuous improvement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wdf</dc:creator>
  <cp:lastModifiedBy>王东方</cp:lastModifiedBy>
  <cp:revision>244</cp:revision>
  <cp:lastPrinted>2012-10-29T05:11:34Z</cp:lastPrinted>
  <dcterms:created xsi:type="dcterms:W3CDTF">2012-10-03T13:01:55Z</dcterms:created>
  <dcterms:modified xsi:type="dcterms:W3CDTF">2013-06-02T12:14:26Z</dcterms:modified>
</cp:coreProperties>
</file>