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71" r:id="rId2"/>
    <p:sldId id="281" r:id="rId3"/>
    <p:sldId id="272" r:id="rId4"/>
    <p:sldId id="273" r:id="rId5"/>
    <p:sldId id="274" r:id="rId6"/>
    <p:sldId id="259" r:id="rId7"/>
    <p:sldId id="263" r:id="rId8"/>
    <p:sldId id="264" r:id="rId9"/>
    <p:sldId id="260" r:id="rId10"/>
    <p:sldId id="265" r:id="rId11"/>
    <p:sldId id="267" r:id="rId12"/>
    <p:sldId id="268" r:id="rId13"/>
    <p:sldId id="269" r:id="rId14"/>
    <p:sldId id="270" r:id="rId15"/>
    <p:sldId id="280" r:id="rId16"/>
    <p:sldId id="266" r:id="rId17"/>
    <p:sldId id="276" r:id="rId18"/>
    <p:sldId id="277" r:id="rId19"/>
    <p:sldId id="278" r:id="rId20"/>
    <p:sldId id="282" r:id="rId21"/>
  </p:sldIdLst>
  <p:sldSz cx="9144000" cy="6858000" type="screen4x3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168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FFFC-D058-4538-AFBB-478C8B46AFA3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8B73-7685-48FA-A0A6-C0C8F4534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6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026-ECFA-4C1E-8190-36A37C1B1D18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CBE65-DE1E-4417-B5DB-F30BA6BC0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9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120-BB84-4227-8DB5-D5140BACED9C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A5BC-2029-4456-9B55-04BA6C6F1292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80C0-6FDD-423E-9A27-FCAD5932ED02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968F-D02F-4034-9868-DEE817A2C07E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6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C76F-028A-42BD-A5B1-539FF0483361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7701-A1BD-4B84-B0AA-ECC07361F91F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1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4333-4BC1-4126-8CCC-9141725F1C20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A31-B3AF-4DE1-9EEE-1F6C5FBE6713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6578600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186266" y="6529975"/>
            <a:ext cx="4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716656-BCB9-4275-90A4-E7D1DD1D03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244-10EE-46D9-9BEF-439A1CADD837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578600"/>
            <a:ext cx="9144000" cy="285752"/>
            <a:chOff x="0" y="1428736"/>
            <a:chExt cx="9144000" cy="285752"/>
          </a:xfrm>
        </p:grpSpPr>
        <p:sp>
          <p:nvSpPr>
            <p:cNvPr id="10" name="矩形 9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13" name="灯片编号占位符 3"/>
          <p:cNvSpPr txBox="1">
            <a:spLocks/>
          </p:cNvSpPr>
          <p:nvPr userDrawn="1"/>
        </p:nvSpPr>
        <p:spPr>
          <a:xfrm>
            <a:off x="186266" y="6529975"/>
            <a:ext cx="4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716656-BCB9-4275-90A4-E7D1DD1D03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D87-1C3A-4565-86E6-6570E1C1B3BF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1765-457E-4D81-A2F5-D68ADE25D241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7B19-50BB-41D9-B907-C99C8471E75F}" type="datetime1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6656-BCB9-4275-90A4-E7D1DD1D0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.cmu.edu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mu.edu/" TargetMode="External"/><Relationship Id="rId5" Type="http://schemas.openxmlformats.org/officeDocument/2006/relationships/hyperlink" Target="http://www.cs.cmu.edu/" TargetMode="External"/><Relationship Id="rId4" Type="http://schemas.openxmlformats.org/officeDocument/2006/relationships/hyperlink" Target="http://lane.compbio.cmu.ed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4588" y="3506244"/>
            <a:ext cx="6858000" cy="1655762"/>
          </a:xfrm>
        </p:spPr>
        <p:txBody>
          <a:bodyPr/>
          <a:lstStyle/>
          <a:p>
            <a:pPr algn="r"/>
            <a:r>
              <a:rPr lang="en-US" altLang="zh-CN" smtClean="0"/>
              <a:t>Dongfang Wang</a:t>
            </a:r>
          </a:p>
          <a:p>
            <a:pPr algn="r"/>
            <a:r>
              <a:rPr lang="en-US" altLang="zh-CN" smtClean="0"/>
              <a:t>2013-09-12</a:t>
            </a: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677636" y="2635572"/>
            <a:ext cx="7719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/>
              <a:t>Reconstrucing Dynamic MicroRNA-regulated Interaction Networks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8178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968" y="160127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smtClean="0"/>
              <a:t>input vector:</a:t>
            </a:r>
            <a:endParaRPr lang="zh-CN" altLang="en-US" sz="2400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04812" y="762025"/>
                <a:ext cx="4367286" cy="39562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b="1" smtClean="0"/>
                  <a:t>1.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smtClean="0"/>
                  <a:t> </a:t>
                </a:r>
                <a:r>
                  <a:rPr lang="en-US" altLang="zh-CN" b="1" smtClean="0"/>
                  <a:t>(for a gene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zh-CN" b="1" smtClean="0"/>
                  <a:t>)</a:t>
                </a:r>
                <a:endParaRPr lang="zh-CN" altLang="en-US" b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2" y="762025"/>
                <a:ext cx="4367286" cy="395621"/>
              </a:xfrm>
              <a:prstGeom prst="rect">
                <a:avLst/>
              </a:prstGeom>
              <a:blipFill rotWithShape="0">
                <a:blip r:embed="rId2"/>
                <a:stretch>
                  <a:fillRect l="-974" t="-5970" r="-139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45412" y="202157"/>
                <a:ext cx="4446730" cy="425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12" y="202157"/>
                <a:ext cx="4446730" cy="425694"/>
              </a:xfrm>
              <a:prstGeom prst="rect">
                <a:avLst/>
              </a:prstGeom>
              <a:blipFill rotWithShape="0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20218" y="1297505"/>
                <a:ext cx="5542444" cy="325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smtClean="0"/>
                  <a:t>the j-th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smtClean="0"/>
                  <a:t>is  </a:t>
                </a:r>
                <a:r>
                  <a:rPr lang="en-US" altLang="zh-CN" sz="1400" b="1" i="1" smtClean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1400" smtClean="0"/>
                  <a:t>  if TF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400" smtClean="0"/>
                  <a:t> is </a:t>
                </a:r>
                <a:r>
                  <a:rPr lang="en-US" altLang="zh-CN" sz="1400" b="1" smtClean="0">
                    <a:solidFill>
                      <a:srgbClr val="FF0000"/>
                    </a:solidFill>
                  </a:rPr>
                  <a:t>predicted</a:t>
                </a:r>
                <a:r>
                  <a:rPr lang="en-US" altLang="zh-CN" sz="1400" smtClean="0"/>
                  <a:t> to regulate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8" y="1297505"/>
                <a:ext cx="5542444" cy="325282"/>
              </a:xfrm>
              <a:prstGeom prst="rect">
                <a:avLst/>
              </a:prstGeom>
              <a:blipFill rotWithShape="0">
                <a:blip r:embed="rId4"/>
                <a:stretch>
                  <a:fillRect l="-220" t="-3774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20218" y="1575692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/>
              <a:t>static data </a:t>
            </a:r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4812" y="1943391"/>
                <a:ext cx="4112601" cy="43653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b="1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𝑹𝑬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zh-CN" altLang="en-US" b="1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smtClean="0">
                    <a:solidFill>
                      <a:schemeClr val="tx1"/>
                    </a:solidFill>
                  </a:rPr>
                  <a:t>: regulatory effect of miRNA-r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2" y="1943391"/>
                <a:ext cx="4112601" cy="436530"/>
              </a:xfrm>
              <a:prstGeom prst="rect">
                <a:avLst/>
              </a:prstGeom>
              <a:blipFill rotWithShape="0">
                <a:blip r:embed="rId5"/>
                <a:stretch>
                  <a:fillRect l="-1034" t="-1370" r="-148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65927" y="2546636"/>
            <a:ext cx="721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</a:t>
            </a:r>
            <a:r>
              <a:rPr lang="en-US" altLang="zh-CN" sz="1400" b="1" smtClean="0"/>
              <a:t>im</a:t>
            </a:r>
            <a:r>
              <a:rPr lang="en-US" altLang="zh-CN" sz="1400" smtClean="0"/>
              <a:t> :  integrate the </a:t>
            </a:r>
            <a:r>
              <a:rPr lang="en-US" altLang="zh-CN" sz="1400" b="1" smtClean="0">
                <a:solidFill>
                  <a:srgbClr val="FF0000"/>
                </a:solidFill>
              </a:rPr>
              <a:t>temporal expression data </a:t>
            </a:r>
            <a:r>
              <a:rPr lang="en-US" altLang="zh-CN" sz="1400" smtClean="0"/>
              <a:t>with the </a:t>
            </a:r>
            <a:r>
              <a:rPr lang="en-US" altLang="zh-CN" sz="1400" b="1" smtClean="0">
                <a:solidFill>
                  <a:srgbClr val="FF0000"/>
                </a:solidFill>
              </a:rPr>
              <a:t>static sequence based prediction data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5927" y="2781408"/>
            <a:ext cx="6862584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/>
              <a:t>Key Idea</a:t>
            </a:r>
            <a:r>
              <a:rPr lang="en-US" altLang="zh-CN" sz="1400" smtClean="0"/>
              <a:t>:  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 smtClean="0"/>
              <a:t>1. miRNAs that change their </a:t>
            </a:r>
            <a:r>
              <a:rPr lang="en-US" altLang="zh-CN" sz="1400" b="1" smtClean="0">
                <a:solidFill>
                  <a:srgbClr val="FF0000"/>
                </a:solidFill>
              </a:rPr>
              <a:t>expression level </a:t>
            </a:r>
            <a:r>
              <a:rPr lang="en-US" altLang="zh-CN" sz="1400" smtClean="0"/>
              <a:t>change their </a:t>
            </a:r>
            <a:r>
              <a:rPr lang="en-US" altLang="zh-CN" sz="1400" b="1" smtClean="0">
                <a:solidFill>
                  <a:srgbClr val="FF0000"/>
                </a:solidFill>
              </a:rPr>
              <a:t>regulatory effect </a:t>
            </a:r>
            <a:r>
              <a:rPr lang="en-US" altLang="zh-CN" sz="1400" smtClean="0"/>
              <a:t>on target genes</a:t>
            </a:r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05979" y="3510664"/>
                <a:ext cx="1478866" cy="609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79" y="3510664"/>
                <a:ext cx="1478866" cy="6093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454551" y="3646054"/>
                <a:ext cx="45289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600" smtClean="0"/>
                  <a:t> </a:t>
                </a:r>
                <a:r>
                  <a:rPr lang="en-US" altLang="zh-CN" sz="1600" smtClean="0"/>
                  <a:t>the expression level of miRNA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smtClean="0"/>
                  <a:t> at time point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551" y="3646054"/>
                <a:ext cx="4528997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65927" y="4119998"/>
                <a:ext cx="78193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2. the strength of the </a:t>
                </a:r>
                <a:r>
                  <a:rPr lang="en-US" altLang="zh-CN" sz="1400" b="1" smtClean="0">
                    <a:solidFill>
                      <a:srgbClr val="FF0000"/>
                    </a:solidFill>
                  </a:rPr>
                  <a:t>regulatory effect </a:t>
                </a:r>
                <a:r>
                  <a:rPr lang="en-US" altLang="zh-CN" sz="1400" smtClean="0"/>
                  <a:t>for a miRNA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400" smtClean="0"/>
                  <a:t> on a target gene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1400" smtClean="0"/>
                  <a:t> depends on the </a:t>
                </a:r>
                <a:r>
                  <a:rPr lang="en-US" altLang="zh-CN" sz="1400" b="1" smtClean="0">
                    <a:solidFill>
                      <a:srgbClr val="FF0000"/>
                    </a:solidFill>
                  </a:rPr>
                  <a:t>binding strength</a:t>
                </a:r>
                <a:endParaRPr lang="zh-CN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27" y="4119998"/>
                <a:ext cx="781932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3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627202" y="4622355"/>
                <a:ext cx="724301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02" y="4622355"/>
                <a:ext cx="724301" cy="299569"/>
              </a:xfrm>
              <a:prstGeom prst="rect">
                <a:avLst/>
              </a:prstGeom>
              <a:blipFill rotWithShape="0">
                <a:blip r:embed="rId9"/>
                <a:stretch>
                  <a:fillRect l="-7563" r="-6723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65927" y="5220788"/>
                <a:ext cx="4843121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∅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27" y="5220788"/>
                <a:ext cx="4843121" cy="1025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909816" y="55027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?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968" y="160127"/>
            <a:ext cx="386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smtClean="0"/>
              <a:t>logistic regression classifier:</a:t>
            </a:r>
            <a:endParaRPr lang="zh-CN" altLang="en-US" sz="2400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94729" y="1922236"/>
                <a:ext cx="4461093" cy="647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29" y="1922236"/>
                <a:ext cx="4461093" cy="647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0968" y="745775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smtClean="0"/>
                  <a:t>,</a:t>
                </a:r>
                <a:endParaRPr lang="zh-CN" altLang="en-US" b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8" y="745775"/>
                <a:ext cx="87235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89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33640" y="1358042"/>
                <a:ext cx="4446730" cy="425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40" y="1358042"/>
                <a:ext cx="4446730" cy="425694"/>
              </a:xfrm>
              <a:prstGeom prst="rect">
                <a:avLst/>
              </a:prstGeom>
              <a:blipFill rotWithShape="0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596541" y="1645237"/>
            <a:ext cx="1937371" cy="1538569"/>
            <a:chOff x="5134880" y="2103955"/>
            <a:chExt cx="1937371" cy="1538569"/>
          </a:xfrm>
        </p:grpSpPr>
        <p:sp>
          <p:nvSpPr>
            <p:cNvPr id="7" name="椭圆 6"/>
            <p:cNvSpPr/>
            <p:nvPr/>
          </p:nvSpPr>
          <p:spPr>
            <a:xfrm>
              <a:off x="5894880" y="2262860"/>
              <a:ext cx="139337" cy="1393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5511701" y="2393488"/>
              <a:ext cx="400594" cy="76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016799" y="2381792"/>
              <a:ext cx="336647" cy="77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407197" y="3151133"/>
              <a:ext cx="139337" cy="1393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18613" y="3159842"/>
              <a:ext cx="139337" cy="1393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115965" y="2103955"/>
                  <a:ext cx="683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965" y="2103955"/>
                  <a:ext cx="6839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36" r="-803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134880" y="3365525"/>
                  <a:ext cx="683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880" y="3365525"/>
                  <a:ext cx="6839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464" r="-8036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1"/>
                <p:cNvSpPr txBox="1"/>
                <p:nvPr/>
              </p:nvSpPr>
              <p:spPr>
                <a:xfrm>
                  <a:off x="6388281" y="3365524"/>
                  <a:ext cx="683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281" y="3365524"/>
                  <a:ext cx="6839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36" r="-714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93994" y="2917205"/>
                <a:ext cx="346979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….,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94" y="2917205"/>
                <a:ext cx="346979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879" t="-2128" r="-1757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720059" y="3228967"/>
            <a:ext cx="299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negative</a:t>
            </a:r>
            <a:r>
              <a:rPr lang="en-US" altLang="zh-CN" sz="1400" smtClean="0"/>
              <a:t>: miRNAs inhibie their targets</a:t>
            </a:r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022" y="3768362"/>
            <a:ext cx="5403637" cy="22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 Learning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4365" y="2377439"/>
            <a:ext cx="3171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u="sng" smtClean="0"/>
              <a:t>parameter learning</a:t>
            </a:r>
          </a:p>
          <a:p>
            <a:endParaRPr lang="en-US" altLang="zh-CN" sz="28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u="sng" smtClean="0"/>
              <a:t>structure learning</a:t>
            </a:r>
            <a:endParaRPr lang="zh-CN" altLang="en-US" sz="2800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23671" y="2460563"/>
                <a:ext cx="678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zh-CN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71" y="2460563"/>
                <a:ext cx="67839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49485" y="3305294"/>
                <a:ext cx="660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zh-CN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85" y="3305294"/>
                <a:ext cx="6607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parameter learning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8650" y="150602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smtClean="0"/>
              <a:t>Likelihood function :</a:t>
            </a:r>
            <a:endParaRPr lang="zh-CN" altLang="en-US" b="1" u="sng"/>
          </a:p>
        </p:txBody>
      </p:sp>
      <p:sp>
        <p:nvSpPr>
          <p:cNvPr id="4" name="文本框 3"/>
          <p:cNvSpPr txBox="1"/>
          <p:nvPr/>
        </p:nvSpPr>
        <p:spPr>
          <a:xfrm>
            <a:off x="628650" y="205644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for a set of genes G for the model M :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2701767"/>
                <a:ext cx="8389925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01767"/>
                <a:ext cx="8389925" cy="8917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1596" y="3869472"/>
                <a:ext cx="73597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Q is the set of all paths of hidden states of length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starting from the root with</a:t>
                </a:r>
              </a:p>
              <a:p>
                <a:r>
                  <a:rPr lang="en-US" altLang="zh-CN" smtClean="0"/>
                  <a:t>non-zero probability</a:t>
                </a:r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6" y="3869472"/>
                <a:ext cx="7359707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46" t="-5660" r="-8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1596" y="4963886"/>
            <a:ext cx="29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Baum-Welch EM algorithm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1323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structure learning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smtClean="0"/>
              <a:t>what states there are and how they are connected ?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28650" y="2708366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smtClean="0"/>
              <a:t>a greedy fashion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888274" y="3125878"/>
            <a:ext cx="5874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1. start from </a:t>
            </a:r>
            <a:r>
              <a:rPr lang="en-US" altLang="zh-CN" sz="1600" b="1" smtClean="0"/>
              <a:t>a linear model</a:t>
            </a:r>
            <a:r>
              <a:rPr lang="en-US" altLang="zh-CN" sz="1600" smtClean="0"/>
              <a:t> with one hidden state per time point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/>
              <a:t>2. </a:t>
            </a:r>
            <a:r>
              <a:rPr lang="en-US" altLang="zh-CN" sz="1600" b="1" smtClean="0"/>
              <a:t>add new state</a:t>
            </a:r>
            <a:r>
              <a:rPr lang="en-US" altLang="zh-CN" sz="1600" smtClean="0"/>
              <a:t> at each time point (BIC score)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/>
              <a:t>3. test if splits can be delayed or paths merged to </a:t>
            </a:r>
            <a:r>
              <a:rPr lang="en-US" altLang="zh-CN" sz="1600" b="1" smtClean="0"/>
              <a:t>simplify the model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628650" y="4852617"/>
            <a:ext cx="783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all genes are parsed through the model and assigned to paths in the model using</a:t>
            </a:r>
          </a:p>
          <a:p>
            <a:r>
              <a:rPr lang="en-US" altLang="zh-CN" b="1" smtClean="0"/>
              <a:t> Viterbi algorithm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504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smtClean="0"/>
              <a:t>Enrichment Computation for miRNAs at Split Nodes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28650" y="1506023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hypergeometric statistic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399314" y="1994108"/>
            <a:ext cx="2845917" cy="1543979"/>
            <a:chOff x="4197531" y="1671891"/>
            <a:chExt cx="2845917" cy="1543979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7531" y="2116182"/>
              <a:ext cx="2177144" cy="644434"/>
              <a:chOff x="4180114" y="2116182"/>
              <a:chExt cx="2177144" cy="64443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07726" y="2368731"/>
                <a:ext cx="121920" cy="1219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4180114" y="2447107"/>
                <a:ext cx="1027612" cy="313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5329646" y="2116182"/>
                <a:ext cx="1027612" cy="313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stCxn id="4" idx="6"/>
              </p:cNvCxnSpPr>
              <p:nvPr/>
            </p:nvCxnSpPr>
            <p:spPr>
              <a:xfrm>
                <a:off x="5329646" y="2429691"/>
                <a:ext cx="1027612" cy="191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4711337" y="2063055"/>
              <a:ext cx="103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split node </a:t>
              </a:r>
              <a:r>
                <a:rPr lang="en-US" altLang="zh-CN" sz="1400" b="1" smtClean="0"/>
                <a:t>S</a:t>
              </a:r>
              <a:endParaRPr lang="zh-CN" altLang="en-US" sz="1400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74675" y="1862805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path </a:t>
              </a:r>
              <a:r>
                <a:rPr lang="en-US" altLang="zh-CN" sz="1400" b="1" smtClean="0"/>
                <a:t>A</a:t>
              </a:r>
              <a:endParaRPr lang="zh-CN" altLang="en-US" sz="14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197531" y="2692650"/>
                  <a:ext cx="20876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a14:m>
                  <a:r>
                    <a:rPr lang="zh-CN" altLang="en-US" sz="1400" smtClean="0">
                      <a:solidFill>
                        <a:srgbClr val="0000FF"/>
                      </a:solidFill>
                    </a:rPr>
                    <a:t>  </a:t>
                  </a:r>
                  <a:r>
                    <a:rPr lang="en-US" altLang="zh-CN" sz="1400" smtClean="0">
                      <a:solidFill>
                        <a:srgbClr val="0000FF"/>
                      </a:solidFill>
                    </a:rPr>
                    <a:t>genes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a14:m>
                  <a:r>
                    <a:rPr lang="zh-CN" altLang="en-US" sz="1400" smtClean="0">
                      <a:solidFill>
                        <a:srgbClr val="0000FF"/>
                      </a:solidFill>
                    </a:rPr>
                    <a:t>   </a:t>
                  </a:r>
                  <a:r>
                    <a:rPr lang="en-US" altLang="zh-CN" sz="1400" smtClean="0">
                      <a:solidFill>
                        <a:srgbClr val="0000FF"/>
                      </a:solidFill>
                    </a:rPr>
                    <a:t>regulated by miRNA </a:t>
                  </a:r>
                  <a:r>
                    <a:rPr lang="en-US" altLang="zh-CN" sz="1400" b="1" i="1" smtClean="0">
                      <a:solidFill>
                        <a:srgbClr val="0000FF"/>
                      </a:solidFill>
                    </a:rPr>
                    <a:t>r</a:t>
                  </a:r>
                  <a:endParaRPr lang="zh-CN" altLang="en-US" sz="1400" b="1" i="1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531" y="2692650"/>
                  <a:ext cx="2087687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353" r="-58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743992" y="1671891"/>
                  <a:ext cx="4185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altLang="zh-CN" sz="1400" smtClean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992" y="1671891"/>
                  <a:ext cx="41851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65326" y="2269439"/>
                <a:ext cx="3200427" cy="1089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326" y="2269439"/>
                <a:ext cx="3200427" cy="10898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28650" y="356870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expression conditions: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94696" y="4196989"/>
                <a:ext cx="463223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score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𝑑𝑖𝑟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96" y="4196989"/>
                <a:ext cx="4632230" cy="710194"/>
              </a:xfrm>
              <a:prstGeom prst="rect">
                <a:avLst/>
              </a:prstGeom>
              <a:blipFill rotWithShape="0">
                <a:blip r:embed="rId5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28650" y="5138057"/>
                <a:ext cx="1739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score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0.05 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38057"/>
                <a:ext cx="17395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0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60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4267" y="280163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Results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6348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000" smtClean="0"/>
              <a:t>A dynamic Regulatory Network for Lung Development in Mouse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28650" y="1739133"/>
            <a:ext cx="796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temporal mRNA and miRNA expression data: 5 developmental time points (0,4,7,14, 42 d)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28650" y="2077687"/>
            <a:ext cx="649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static TF-gene interaction data and miRNA-interaction data (Microcosm)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28650" y="3016252"/>
            <a:ext cx="5351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biggest changes occurring in the week1 to week2 transition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14400" y="3354806"/>
            <a:ext cx="5561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(rapid alveolar septation occurs between postnatal days 7 and 14)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28650" y="3693360"/>
            <a:ext cx="647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several TFs and miRNAs have been shown to regulate lung development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28650" y="4511092"/>
            <a:ext cx="631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different paths -&gt; GO: regulate important functions in the development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28650" y="4102226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up-regulated miRNAs -&gt; downward path ...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76483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1" y="366056"/>
            <a:ext cx="7826832" cy="60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4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2" y="373961"/>
            <a:ext cx="2105319" cy="16766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1874" y="1027612"/>
            <a:ext cx="442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different rationales underlying the approaches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1874" y="1465820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miR-30d, miR-466d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miR-21,let-7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45213" y="2838995"/>
            <a:ext cx="767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mirDREM can accurately identify important miRNAs that are missed by other methods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45213" y="3475738"/>
            <a:ext cx="6232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GenmiR++ targets correspond to general processes;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mirDREM can be related to organ and immune response development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47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23" y="1279701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75210" y="16879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Times New Roman" panose="02020603050405020304" pitchFamily="18" charset="0"/>
              </a:rPr>
              <a:t>associate professor at the </a:t>
            </a:r>
            <a:r>
              <a:rPr lang="en-US" altLang="zh-CN">
                <a:ea typeface="Times New Roman" panose="02020603050405020304" pitchFamily="18" charset="0"/>
                <a:hlinkClick r:id="rId3"/>
              </a:rPr>
              <a:t>Machine Learning Department</a:t>
            </a:r>
            <a:r>
              <a:rPr lang="en-US" altLang="zh-CN">
                <a:ea typeface="Times New Roman" panose="02020603050405020304" pitchFamily="18" charset="0"/>
              </a:rPr>
              <a:t> and the </a:t>
            </a:r>
            <a:r>
              <a:rPr lang="en-US" altLang="zh-CN">
                <a:ea typeface="Times New Roman" panose="02020603050405020304" pitchFamily="18" charset="0"/>
                <a:hlinkClick r:id="rId4"/>
              </a:rPr>
              <a:t>Lane Center for Computational Biology</a:t>
            </a:r>
            <a:r>
              <a:rPr lang="en-US" altLang="zh-CN">
                <a:ea typeface="Times New Roman" panose="02020603050405020304" pitchFamily="18" charset="0"/>
              </a:rPr>
              <a:t> which are part of the </a:t>
            </a:r>
            <a:r>
              <a:rPr lang="en-US" altLang="zh-CN">
                <a:ea typeface="Times New Roman" panose="02020603050405020304" pitchFamily="18" charset="0"/>
                <a:hlinkClick r:id="rId5"/>
              </a:rPr>
              <a:t>School of Computer Science </a:t>
            </a:r>
            <a:r>
              <a:rPr lang="en-US" altLang="zh-CN">
                <a:ea typeface="Times New Roman" panose="02020603050405020304" pitchFamily="18" charset="0"/>
              </a:rPr>
              <a:t>at </a:t>
            </a:r>
            <a:r>
              <a:rPr lang="en-US" altLang="zh-CN">
                <a:ea typeface="Times New Roman" panose="02020603050405020304" pitchFamily="18" charset="0"/>
                <a:hlinkClick r:id="rId6"/>
              </a:rPr>
              <a:t>Carnegie Mellon University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5210" y="361253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Times New Roman" panose="02020603050405020304" pitchFamily="18" charset="0"/>
              </a:rPr>
              <a:t>develops computational methods for understanding the interactions, dynamics and conservation of complex biological systems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5210" y="1095035"/>
            <a:ext cx="165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Times New Roman" panose="02020603050405020304" pitchFamily="18" charset="0"/>
              </a:rPr>
              <a:t>Ziv Bar-Joseph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5210" y="5260084"/>
            <a:ext cx="332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http://www.cs.cmu.edu/~zivbj/</a:t>
            </a:r>
          </a:p>
        </p:txBody>
      </p:sp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1" y="4404284"/>
            <a:ext cx="138112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3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8650" y="1759132"/>
            <a:ext cx="486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model a dynamic regulation by miRNAs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950148" y="2244618"/>
            <a:ext cx="4217821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smtClean="0"/>
              <a:t>a tree structure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smtClean="0"/>
              <a:t>using IOHMM to model time series data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3283132"/>
            <a:ext cx="554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consider the features of regulation by miRNAs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50148" y="3751685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smtClean="0"/>
              <a:t>a negative influence on expression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altLang="zh-CN" smtClean="0"/>
              <a:t>using expression level to reflect dynamic activity information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650" y="4809854"/>
            <a:ext cx="251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dynamic or global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16855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48936" y="1924594"/>
            <a:ext cx="8266045" cy="1973050"/>
            <a:chOff x="722811" y="1950720"/>
            <a:chExt cx="8266045" cy="1973050"/>
          </a:xfrm>
        </p:grpSpPr>
        <p:sp>
          <p:nvSpPr>
            <p:cNvPr id="3" name="文本框 2"/>
            <p:cNvSpPr txBox="1"/>
            <p:nvPr/>
          </p:nvSpPr>
          <p:spPr>
            <a:xfrm>
              <a:off x="722811" y="1950720"/>
              <a:ext cx="7150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mtClean="0"/>
                <a:t>The regulation of gene expression by microRNAs is </a:t>
              </a:r>
              <a:r>
                <a:rPr lang="en-US" altLang="zh-CN" b="1" smtClean="0"/>
                <a:t>a dynamic process</a:t>
              </a:r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811" y="2475580"/>
              <a:ext cx="8174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mtClean="0"/>
                <a:t>Shifts in miRNA and mRNA profiles in a specific developmental stage can happen </a:t>
              </a:r>
            </a:p>
            <a:p>
              <a:r>
                <a:rPr lang="en-US" altLang="zh-CN" b="1" smtClean="0"/>
                <a:t>in a sequential manner</a:t>
              </a:r>
              <a:endParaRPr lang="zh-CN" altLang="en-US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2811" y="3277439"/>
              <a:ext cx="8266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mtClean="0"/>
                <a:t>Use </a:t>
              </a:r>
              <a:r>
                <a:rPr lang="en-US" altLang="zh-CN" b="1" smtClean="0"/>
                <a:t>dynamic activity information and time series expression data </a:t>
              </a:r>
              <a:r>
                <a:rPr lang="en-US" altLang="zh-CN" smtClean="0"/>
                <a:t>to address the </a:t>
              </a:r>
            </a:p>
            <a:p>
              <a:r>
                <a:rPr lang="en-US" altLang="zh-CN" smtClean="0"/>
                <a:t>temporal dynamics of miRNA-regulated networks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1" y="461564"/>
            <a:ext cx="8573853" cy="38408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424" y="43891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Overview:</a:t>
            </a:r>
            <a:endParaRPr lang="zh-CN" altLang="en-US" b="1"/>
          </a:p>
        </p:txBody>
      </p:sp>
      <p:grpSp>
        <p:nvGrpSpPr>
          <p:cNvPr id="8" name="组合 7"/>
          <p:cNvGrpSpPr/>
          <p:nvPr/>
        </p:nvGrpSpPr>
        <p:grpSpPr>
          <a:xfrm>
            <a:off x="923108" y="4845138"/>
            <a:ext cx="7604967" cy="1219794"/>
            <a:chOff x="740229" y="4479369"/>
            <a:chExt cx="7604967" cy="1219794"/>
          </a:xfrm>
        </p:grpSpPr>
        <p:sp>
          <p:nvSpPr>
            <p:cNvPr id="4" name="文本框 3"/>
            <p:cNvSpPr txBox="1"/>
            <p:nvPr/>
          </p:nvSpPr>
          <p:spPr>
            <a:xfrm>
              <a:off x="740229" y="4479369"/>
              <a:ext cx="7604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/>
                <a:t>1. data:  </a:t>
              </a:r>
              <a:r>
                <a:rPr lang="en-US" altLang="zh-CN" sz="1400" smtClean="0"/>
                <a:t>static prediction data (TFs,miRNAs); time-series data (mRNAs and miRNAs expression data)</a:t>
              </a:r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40229" y="4781489"/>
                  <a:ext cx="62916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mtClean="0"/>
                    <a:t>2. Assume </a:t>
                  </a:r>
                  <a:r>
                    <a:rPr lang="en-US" altLang="zh-CN" sz="1400" b="1" smtClean="0"/>
                    <a:t>coexpressed genes diverges </a:t>
                  </a:r>
                  <a:r>
                    <a:rPr lang="en-US" altLang="zh-CN" sz="1400" smtClean="0"/>
                    <a:t>in the time series </a:t>
                  </a:r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−&gt;</m:t>
                      </m:r>
                    </m:oMath>
                  </a14:m>
                  <a:r>
                    <a:rPr lang="en-US" altLang="zh-CN" sz="1400" smtClean="0"/>
                    <a:t> form </a:t>
                  </a:r>
                  <a:r>
                    <a:rPr lang="en-US" altLang="zh-CN" sz="1400" b="1" smtClean="0">
                      <a:solidFill>
                        <a:srgbClr val="0000FF"/>
                      </a:solidFill>
                    </a:rPr>
                    <a:t>a tree structure </a:t>
                  </a:r>
                  <a:endParaRPr lang="zh-CN" altLang="en-US" sz="1400" b="1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29" y="4781489"/>
                  <a:ext cx="629165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"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40229" y="5089266"/>
              <a:ext cx="5589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3. for every gene, use an </a:t>
              </a:r>
              <a:r>
                <a:rPr lang="en-US" altLang="zh-CN" sz="1400" b="1" smtClean="0"/>
                <a:t>IOHMM model</a:t>
              </a:r>
              <a:r>
                <a:rPr lang="en-US" altLang="zh-CN" sz="1400" smtClean="0"/>
                <a:t> to specify the most possible path</a:t>
              </a:r>
              <a:endParaRPr lang="zh-CN" altLang="en-US" sz="1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0229" y="5391386"/>
              <a:ext cx="6323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4. annotate TFs and miRNAs for </a:t>
              </a:r>
              <a:r>
                <a:rPr lang="en-US" altLang="zh-CN" sz="1400" b="1" smtClean="0"/>
                <a:t>bifurcation events </a:t>
              </a:r>
              <a:r>
                <a:rPr lang="en-US" altLang="zh-CN" sz="1400" smtClean="0"/>
                <a:t>(different developmental stages)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3650" y="2769326"/>
            <a:ext cx="667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Probabilistic Model And Computational Methods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8376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General IOHMM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3527" y="1614627"/>
            <a:ext cx="4262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I</a:t>
            </a:r>
            <a:r>
              <a:rPr lang="en-US" altLang="zh-CN" sz="2000" b="1" smtClean="0"/>
              <a:t>nput-</a:t>
            </a:r>
            <a:r>
              <a:rPr lang="en-US" altLang="zh-CN" sz="2000" b="1" smtClean="0">
                <a:solidFill>
                  <a:srgbClr val="FF0000"/>
                </a:solidFill>
              </a:rPr>
              <a:t>O</a:t>
            </a:r>
            <a:r>
              <a:rPr lang="en-US" altLang="zh-CN" sz="2000" b="1" smtClean="0"/>
              <a:t>utput </a:t>
            </a:r>
            <a:r>
              <a:rPr lang="en-US" altLang="zh-CN" sz="2000" b="1" smtClean="0">
                <a:solidFill>
                  <a:srgbClr val="FF0000"/>
                </a:solidFill>
              </a:rPr>
              <a:t>H</a:t>
            </a:r>
            <a:r>
              <a:rPr lang="en-US" altLang="zh-CN" sz="2000" b="1" smtClean="0"/>
              <a:t>idden </a:t>
            </a:r>
            <a:r>
              <a:rPr lang="en-US" altLang="zh-CN" sz="2000" b="1" smtClean="0">
                <a:solidFill>
                  <a:srgbClr val="FF0000"/>
                </a:solidFill>
              </a:rPr>
              <a:t>M</a:t>
            </a:r>
            <a:r>
              <a:rPr lang="en-US" altLang="zh-CN" sz="2000" b="1" smtClean="0"/>
              <a:t>arkov </a:t>
            </a:r>
            <a:r>
              <a:rPr lang="en-US" altLang="zh-CN" sz="2000" b="1" smtClean="0">
                <a:solidFill>
                  <a:srgbClr val="FF0000"/>
                </a:solidFill>
              </a:rPr>
              <a:t>M</a:t>
            </a:r>
            <a:r>
              <a:rPr lang="en-US" altLang="zh-CN" sz="2000" b="1" smtClean="0"/>
              <a:t>odel</a:t>
            </a:r>
            <a:endParaRPr lang="zh-CN" alt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3527" y="2260790"/>
                <a:ext cx="181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7" y="2260790"/>
                <a:ext cx="181440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3527" y="2738726"/>
                <a:ext cx="1608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7" y="2738726"/>
                <a:ext cx="160813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13527" y="3436319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𝑥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∈{1,2,…,</m:t>
                    </m:r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𝑛</m:t>
                    </m:r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}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: a discrete state</a:t>
                </a:r>
                <a:endParaRPr lang="zh-CN" altLang="zh-CN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𝑢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𝑅</m:t>
                        </m:r>
                      </m:e>
                      <m:sup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𝑚</m:t>
                        </m:r>
                      </m:sup>
                    </m:sSup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: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the input vector in the time t</a:t>
                </a:r>
                <a:endParaRPr lang="zh-CN" altLang="zh-CN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𝑦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 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𝑅</m:t>
                        </m:r>
                      </m:e>
                      <m:sup>
                        <m:r>
                          <a:rPr lang="zh-C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𝑟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: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 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the output vector  </a:t>
                </a:r>
                <a:endParaRPr lang="zh-CN" altLang="zh-CN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7" y="3436319"/>
                <a:ext cx="45720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8" y="1983959"/>
            <a:ext cx="3396639" cy="26709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3527" y="5125896"/>
            <a:ext cx="6538970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/>
              <a:t>HMM</a:t>
            </a:r>
            <a:r>
              <a:rPr lang="en-US" altLang="zh-CN" smtClean="0"/>
              <a:t>:  learn the output sequence distribution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/>
              <a:t>IOHMM</a:t>
            </a:r>
            <a:r>
              <a:rPr lang="en-US" altLang="zh-CN" smtClean="0"/>
              <a:t>: learn to map the input sequence to the output sequence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mirDREM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2922" y="1448712"/>
            <a:ext cx="487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chemeClr val="accent2"/>
                </a:solidFill>
              </a:rPr>
              <a:t>MIR</a:t>
            </a:r>
            <a:r>
              <a:rPr lang="en-US" altLang="zh-CN" sz="2000" b="1" smtClean="0"/>
              <a:t>na </a:t>
            </a:r>
            <a:r>
              <a:rPr lang="en-US" altLang="zh-CN" sz="2000" b="1" smtClean="0">
                <a:solidFill>
                  <a:schemeClr val="accent2"/>
                </a:solidFill>
              </a:rPr>
              <a:t>D</a:t>
            </a:r>
            <a:r>
              <a:rPr lang="en-US" altLang="zh-CN" sz="2000" b="1" smtClean="0"/>
              <a:t>ynamic </a:t>
            </a:r>
            <a:r>
              <a:rPr lang="en-US" altLang="zh-CN" sz="2000" b="1" smtClean="0">
                <a:solidFill>
                  <a:schemeClr val="accent2"/>
                </a:solidFill>
              </a:rPr>
              <a:t>R</a:t>
            </a:r>
            <a:r>
              <a:rPr lang="en-US" altLang="zh-CN" sz="2000" b="1" smtClean="0"/>
              <a:t>egulatory </a:t>
            </a:r>
            <a:r>
              <a:rPr lang="en-US" altLang="zh-CN" sz="2000" b="1" smtClean="0">
                <a:solidFill>
                  <a:schemeClr val="accent2"/>
                </a:solidFill>
              </a:rPr>
              <a:t>E</a:t>
            </a:r>
            <a:r>
              <a:rPr lang="en-US" altLang="zh-CN" sz="2000" b="1" smtClean="0"/>
              <a:t>vents </a:t>
            </a:r>
            <a:r>
              <a:rPr lang="en-US" altLang="zh-CN" sz="2000" b="1" smtClean="0">
                <a:solidFill>
                  <a:schemeClr val="accent2"/>
                </a:solidFill>
              </a:rPr>
              <a:t>M</a:t>
            </a:r>
            <a:r>
              <a:rPr lang="en-US" altLang="zh-CN" sz="2000" b="1" smtClean="0"/>
              <a:t>iner</a:t>
            </a:r>
            <a:endParaRPr lang="zh-CN" altLang="en-US" sz="2000" b="1"/>
          </a:p>
        </p:txBody>
      </p:sp>
      <p:grpSp>
        <p:nvGrpSpPr>
          <p:cNvPr id="23" name="组合 22"/>
          <p:cNvGrpSpPr/>
          <p:nvPr/>
        </p:nvGrpSpPr>
        <p:grpSpPr>
          <a:xfrm>
            <a:off x="192922" y="2831586"/>
            <a:ext cx="9088124" cy="3198633"/>
            <a:chOff x="253882" y="2168825"/>
            <a:chExt cx="9088124" cy="31986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82" y="2674078"/>
              <a:ext cx="3057525" cy="2085975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V="1">
              <a:off x="3044299" y="2516777"/>
              <a:ext cx="600891" cy="44413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3575521" y="2168825"/>
              <a:ext cx="4446730" cy="703921"/>
              <a:chOff x="3840480" y="2326761"/>
              <a:chExt cx="4446730" cy="7039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3840480" y="2326761"/>
                    <a:ext cx="4446730" cy="425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0480" y="2326761"/>
                    <a:ext cx="4446730" cy="4256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/>
              <p:cNvCxnSpPr/>
              <p:nvPr/>
            </p:nvCxnSpPr>
            <p:spPr>
              <a:xfrm>
                <a:off x="4746171" y="2726328"/>
                <a:ext cx="118436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4624254" y="2721423"/>
                <a:ext cx="1478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T features for TFs</a:t>
                </a:r>
                <a:endParaRPr lang="zh-CN" altLang="en-US" sz="1400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063845" y="2726328"/>
                <a:ext cx="202641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6131644" y="2722905"/>
                <a:ext cx="18565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 features for miRNAs</a:t>
                </a:r>
                <a:endParaRPr lang="zh-CN" altLang="en-US" sz="1400"/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044299" y="3796937"/>
              <a:ext cx="600891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645190" y="3473771"/>
              <a:ext cx="5416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hidden states</a:t>
              </a:r>
              <a:r>
                <a:rPr lang="en-US" altLang="zh-CN" smtClean="0"/>
                <a:t>: represent a distribution of the expression </a:t>
              </a:r>
            </a:p>
            <a:p>
              <a:r>
                <a:rPr lang="en-US" altLang="zh-CN" smtClean="0"/>
                <a:t>of genes </a:t>
              </a:r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044299" y="4502332"/>
              <a:ext cx="531222" cy="41502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645190" y="4721127"/>
                  <a:ext cx="569681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mtClean="0"/>
                    <a:t>the log ratio expression values for genes at time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altLang="zh-CN" smtClean="0"/>
                </a:p>
                <a:p>
                  <a:r>
                    <a:rPr lang="en-US" altLang="zh-CN" smtClean="0"/>
                    <a:t>relative to a time point 0 control</a:t>
                  </a:r>
                  <a:endParaRPr lang="zh-CN" altLang="en-US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190" y="4721127"/>
                  <a:ext cx="569681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64" t="-471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本框 24"/>
          <p:cNvSpPr txBox="1"/>
          <p:nvPr/>
        </p:nvSpPr>
        <p:spPr>
          <a:xfrm>
            <a:off x="192922" y="1930700"/>
            <a:ext cx="816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dynamic regulatory networks that model the effects of </a:t>
            </a:r>
            <a:r>
              <a:rPr lang="en-US" altLang="zh-CN" b="1" smtClean="0"/>
              <a:t>transcription factors (TFs)</a:t>
            </a:r>
          </a:p>
          <a:p>
            <a:r>
              <a:rPr lang="en-US" altLang="zh-CN" b="1" smtClean="0"/>
              <a:t>and miRNAs </a:t>
            </a:r>
            <a:r>
              <a:rPr lang="en-US" altLang="zh-CN" smtClean="0"/>
              <a:t>on their targets over 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8225" y="1622064"/>
                <a:ext cx="66550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smtClean="0"/>
                  <a:t>mirDREM</a:t>
                </a:r>
                <a:r>
                  <a:rPr lang="en-US" altLang="zh-CN" sz="2000" smtClean="0"/>
                  <a:t>: model IOHMM use a </a:t>
                </a:r>
                <a:r>
                  <a:rPr lang="en-US" altLang="zh-CN" sz="2000" b="1" smtClean="0"/>
                  <a:t>tuple</a:t>
                </a:r>
                <a:r>
                  <a:rPr lang="en-US" altLang="zh-CN" sz="2000" smtClean="0"/>
                  <a:t> : ( </a:t>
                </a:r>
                <a14:m>
                  <m:oMath xmlns:m="http://schemas.openxmlformats.org/officeDocument/2006/math"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smtClean="0"/>
                  <a:t>)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5" y="1622064"/>
                <a:ext cx="665502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2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27265" y="2243945"/>
                <a:ext cx="829733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smtClean="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H </a:t>
                </a:r>
                <a:r>
                  <a:rPr lang="en-US" altLang="zh-CN" sz="1400" smtClean="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:  the set of hidden states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E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:  </a:t>
                </a:r>
                <a:r>
                  <a:rPr lang="zh-CN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the set of directed edges connecting hidden states of H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 </a:t>
                </a:r>
                <a:endParaRPr lang="en-US" altLang="zh-CN" sz="1400" smtClean="0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smtClean="0">
                    <a:solidFill>
                      <a:srgbClr val="000000"/>
                    </a:solidFill>
                    <a:ea typeface="Comic Sans MS" panose="030F0702030302020204" pitchFamily="66" charset="0"/>
                  </a:rPr>
                  <a:t>	</a:t>
                </a:r>
                <a:r>
                  <a:rPr lang="en-US" altLang="zh-CN" sz="1400" smtClean="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=&gt;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Assume: form a tree where each node has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γ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children</a:t>
                </a:r>
                <a:endParaRPr lang="zh-CN" altLang="zh-CN" sz="1400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𝛙</m:t>
                    </m:r>
                    <m:r>
                      <a:rPr lang="zh-CN" altLang="en-US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r>
                      <a:rPr lang="zh-CN" altLang="zh-CN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: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a set of </a:t>
                </a:r>
                <a:r>
                  <a:rPr lang="en-US" altLang="zh-CN" sz="1400" b="1">
                    <a:solidFill>
                      <a:srgbClr val="FF0000"/>
                    </a:solidFill>
                    <a:effectLst/>
                    <a:ea typeface="Comic Sans MS" panose="030F0702030302020204" pitchFamily="66" charset="0"/>
                  </a:rPr>
                  <a:t>transition parameters</a:t>
                </a:r>
                <a:r>
                  <a:rPr lang="en-US" altLang="zh-CN" sz="1400" b="1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between hidden states</a:t>
                </a:r>
                <a:endParaRPr lang="zh-CN" altLang="zh-CN" sz="1400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n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: </a:t>
                </a:r>
                <a:r>
                  <a:rPr lang="en-US" altLang="zh-CN" sz="1400" smtClean="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 the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number of time points of the model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𝚯</m:t>
                    </m:r>
                  </m:oMath>
                </a14:m>
                <a:r>
                  <a:rPr lang="en-US" altLang="zh-CN" sz="1400" b="1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: </a:t>
                </a:r>
                <a:r>
                  <a:rPr lang="en-US" altLang="zh-CN" sz="1400" smtClean="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output </a:t>
                </a:r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distribution ; i.e. Gaussian,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bPr>
                      <m:e>
                        <m:r>
                          <a:rPr lang="zh-CN" altLang="zh-CN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h</m:t>
                        </m:r>
                      </m:sub>
                    </m:sSub>
                    <m:r>
                      <a:rPr lang="zh-CN" alt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r>
                      <a:rPr lang="zh-CN" altLang="zh-CN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,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</m:ctrlPr>
                      </m:sSubPr>
                      <m:e>
                        <m:r>
                          <a:rPr lang="zh-CN" altLang="zh-CN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omic Sans MS" panose="030F0702030302020204" pitchFamily="66" charset="0"/>
                          </a:rPr>
                          <m:t>h</m:t>
                        </m:r>
                      </m:sub>
                    </m:sSub>
                    <m:r>
                      <a:rPr lang="zh-CN" alt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) mean and standard variation </a:t>
                </a:r>
                <a:endParaRPr lang="zh-CN" altLang="zh-CN" sz="1400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5" y="2243945"/>
                <a:ext cx="8297334" cy="2246769"/>
              </a:xfrm>
              <a:prstGeom prst="rect">
                <a:avLst/>
              </a:prstGeom>
              <a:blipFill rotWithShape="0">
                <a:blip r:embed="rId3"/>
                <a:stretch>
                  <a:fillRect t="-542" b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8225" y="4722341"/>
                <a:ext cx="6062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lang="en-US" altLang="zh-CN" smtClean="0"/>
                  <a:t>: all unknown; structure learning; parameter learning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5" y="4722341"/>
                <a:ext cx="606287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139" y="2491825"/>
            <a:ext cx="2027855" cy="13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571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smtClean="0"/>
              <a:t>Transition Probabilities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0497" y="1099455"/>
                <a:ext cx="60219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28650" marR="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zh-CN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  <m:r>
                      <a:rPr lang="zh-C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: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 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  <a:effectLst/>
                    <a:ea typeface="Comic Sans MS" panose="030F0702030302020204" pitchFamily="66" charset="0"/>
                  </a:rPr>
                  <a:t> a set of transition parameters between hidden states</a:t>
                </a:r>
                <a:endParaRPr lang="zh-CN" altLang="zh-CN">
                  <a:solidFill>
                    <a:srgbClr val="000000"/>
                  </a:solidFill>
                  <a:effectLst/>
                  <a:ea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97" y="1099455"/>
                <a:ext cx="602197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5682141" y="3821106"/>
            <a:ext cx="1937371" cy="1538569"/>
            <a:chOff x="5134880" y="2103955"/>
            <a:chExt cx="1937371" cy="1538569"/>
          </a:xfrm>
        </p:grpSpPr>
        <p:sp>
          <p:nvSpPr>
            <p:cNvPr id="5" name="椭圆 4"/>
            <p:cNvSpPr/>
            <p:nvPr/>
          </p:nvSpPr>
          <p:spPr>
            <a:xfrm>
              <a:off x="5894880" y="2262860"/>
              <a:ext cx="139337" cy="1393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511701" y="2393488"/>
              <a:ext cx="400594" cy="76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016799" y="2381792"/>
              <a:ext cx="336647" cy="77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407197" y="3151133"/>
              <a:ext cx="139337" cy="1393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18613" y="3159842"/>
              <a:ext cx="139337" cy="1393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115965" y="2103955"/>
                  <a:ext cx="683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965" y="2103955"/>
                  <a:ext cx="68397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036" r="-803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134880" y="3365525"/>
                  <a:ext cx="683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880" y="3365525"/>
                  <a:ext cx="6839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64" r="-8036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1"/>
                <p:cNvSpPr txBox="1"/>
                <p:nvPr/>
              </p:nvSpPr>
              <p:spPr>
                <a:xfrm>
                  <a:off x="6388281" y="3365524"/>
                  <a:ext cx="683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281" y="3365524"/>
                  <a:ext cx="6839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36" r="-714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16571" y="1700313"/>
                <a:ext cx="6450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zh-CN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</a:rPr>
                      <m:t>𝛙</m:t>
                    </m:r>
                  </m:oMath>
                </a14:m>
                <a:r>
                  <a:rPr lang="zh-CN" altLang="en-US" smtClean="0"/>
                  <a:t>  </a:t>
                </a:r>
                <a:r>
                  <a:rPr lang="en-US" altLang="zh-CN" smtClean="0"/>
                  <a:t>if there exists two or more children for hidden states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mtClean="0"/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1" y="1700313"/>
                <a:ext cx="64509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616571" y="2297387"/>
            <a:ext cx="748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use an </a:t>
            </a:r>
            <a:r>
              <a:rPr lang="en-US" altLang="zh-CN" b="1" smtClean="0"/>
              <a:t>L1 logistic regression classifier </a:t>
            </a:r>
            <a:r>
              <a:rPr lang="en-US" altLang="zh-CN" smtClean="0"/>
              <a:t>to determine transition probabilities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2391" y="286530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input vector: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352143" y="2837123"/>
                <a:ext cx="4446730" cy="425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43" y="2837123"/>
                <a:ext cx="4446730" cy="425694"/>
              </a:xfrm>
              <a:prstGeom prst="rect">
                <a:avLst/>
              </a:prstGeom>
              <a:blipFill rotWithShape="0"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719" y="3595781"/>
            <a:ext cx="3057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df2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11609</TotalTime>
  <Words>828</Words>
  <Application>Microsoft Office PowerPoint</Application>
  <PresentationFormat>全屏显示(4:3)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Comic Sans MS</vt:lpstr>
      <vt:lpstr>Times New Roman</vt:lpstr>
      <vt:lpstr>Office 主题</vt:lpstr>
      <vt:lpstr>PowerPoint 演示文稿</vt:lpstr>
      <vt:lpstr>PowerPoint 演示文稿</vt:lpstr>
      <vt:lpstr>Introduction</vt:lpstr>
      <vt:lpstr>PowerPoint 演示文稿</vt:lpstr>
      <vt:lpstr>PowerPoint 演示文稿</vt:lpstr>
      <vt:lpstr>General IOHMM</vt:lpstr>
      <vt:lpstr>mirDREM</vt:lpstr>
      <vt:lpstr>PowerPoint 演示文稿</vt:lpstr>
      <vt:lpstr>Transition Probabilities</vt:lpstr>
      <vt:lpstr>PowerPoint 演示文稿</vt:lpstr>
      <vt:lpstr>PowerPoint 演示文稿</vt:lpstr>
      <vt:lpstr>Model Learning</vt:lpstr>
      <vt:lpstr>parameter learning</vt:lpstr>
      <vt:lpstr>structure learning</vt:lpstr>
      <vt:lpstr>Enrichment Computation for miRNAs at Split Nodes</vt:lpstr>
      <vt:lpstr>PowerPoint 演示文稿</vt:lpstr>
      <vt:lpstr>A dynamic Regulatory Network for Lung Development in Mouse</vt:lpstr>
      <vt:lpstr>PowerPoint 演示文稿</vt:lpstr>
      <vt:lpstr>PowerPoint 演示文稿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王东方</dc:creator>
  <cp:lastModifiedBy>王东方</cp:lastModifiedBy>
  <cp:revision>44</cp:revision>
  <cp:lastPrinted>2013-09-09T08:10:16Z</cp:lastPrinted>
  <dcterms:created xsi:type="dcterms:W3CDTF">2013-09-03T07:43:45Z</dcterms:created>
  <dcterms:modified xsi:type="dcterms:W3CDTF">2013-09-12T01:19:11Z</dcterms:modified>
</cp:coreProperties>
</file>