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5999738" cy="39600188"/>
  <p:notesSz cx="6881813" cy="9296400"/>
  <p:defaultTextStyle>
    <a:defPPr>
      <a:defRPr lang="fr-FR"/>
    </a:defPPr>
    <a:lvl1pPr marL="0" algn="l" defTabSz="4937019" rtl="0" eaLnBrk="1" latinLnBrk="0" hangingPunct="1">
      <a:defRPr sz="9714" kern="1200">
        <a:solidFill>
          <a:schemeClr val="tx1"/>
        </a:solidFill>
        <a:latin typeface="+mn-lt"/>
        <a:ea typeface="+mn-ea"/>
        <a:cs typeface="+mn-cs"/>
      </a:defRPr>
    </a:lvl1pPr>
    <a:lvl2pPr marL="2468510" algn="l" defTabSz="4937019" rtl="0" eaLnBrk="1" latinLnBrk="0" hangingPunct="1">
      <a:defRPr sz="9714" kern="1200">
        <a:solidFill>
          <a:schemeClr val="tx1"/>
        </a:solidFill>
        <a:latin typeface="+mn-lt"/>
        <a:ea typeface="+mn-ea"/>
        <a:cs typeface="+mn-cs"/>
      </a:defRPr>
    </a:lvl2pPr>
    <a:lvl3pPr marL="4937019" algn="l" defTabSz="4937019" rtl="0" eaLnBrk="1" latinLnBrk="0" hangingPunct="1">
      <a:defRPr sz="9714" kern="1200">
        <a:solidFill>
          <a:schemeClr val="tx1"/>
        </a:solidFill>
        <a:latin typeface="+mn-lt"/>
        <a:ea typeface="+mn-ea"/>
        <a:cs typeface="+mn-cs"/>
      </a:defRPr>
    </a:lvl3pPr>
    <a:lvl4pPr marL="7405529" algn="l" defTabSz="4937019" rtl="0" eaLnBrk="1" latinLnBrk="0" hangingPunct="1">
      <a:defRPr sz="9714" kern="1200">
        <a:solidFill>
          <a:schemeClr val="tx1"/>
        </a:solidFill>
        <a:latin typeface="+mn-lt"/>
        <a:ea typeface="+mn-ea"/>
        <a:cs typeface="+mn-cs"/>
      </a:defRPr>
    </a:lvl4pPr>
    <a:lvl5pPr marL="9874039" algn="l" defTabSz="4937019" rtl="0" eaLnBrk="1" latinLnBrk="0" hangingPunct="1">
      <a:defRPr sz="9714" kern="1200">
        <a:solidFill>
          <a:schemeClr val="tx1"/>
        </a:solidFill>
        <a:latin typeface="+mn-lt"/>
        <a:ea typeface="+mn-ea"/>
        <a:cs typeface="+mn-cs"/>
      </a:defRPr>
    </a:lvl5pPr>
    <a:lvl6pPr marL="12342549" algn="l" defTabSz="4937019" rtl="0" eaLnBrk="1" latinLnBrk="0" hangingPunct="1">
      <a:defRPr sz="9714" kern="1200">
        <a:solidFill>
          <a:schemeClr val="tx1"/>
        </a:solidFill>
        <a:latin typeface="+mn-lt"/>
        <a:ea typeface="+mn-ea"/>
        <a:cs typeface="+mn-cs"/>
      </a:defRPr>
    </a:lvl6pPr>
    <a:lvl7pPr marL="14811058" algn="l" defTabSz="4937019" rtl="0" eaLnBrk="1" latinLnBrk="0" hangingPunct="1">
      <a:defRPr sz="9714" kern="1200">
        <a:solidFill>
          <a:schemeClr val="tx1"/>
        </a:solidFill>
        <a:latin typeface="+mn-lt"/>
        <a:ea typeface="+mn-ea"/>
        <a:cs typeface="+mn-cs"/>
      </a:defRPr>
    </a:lvl7pPr>
    <a:lvl8pPr marL="17279568" algn="l" defTabSz="4937019" rtl="0" eaLnBrk="1" latinLnBrk="0" hangingPunct="1">
      <a:defRPr sz="9714" kern="1200">
        <a:solidFill>
          <a:schemeClr val="tx1"/>
        </a:solidFill>
        <a:latin typeface="+mn-lt"/>
        <a:ea typeface="+mn-ea"/>
        <a:cs typeface="+mn-cs"/>
      </a:defRPr>
    </a:lvl8pPr>
    <a:lvl9pPr marL="19748078" algn="l" defTabSz="4937019" rtl="0" eaLnBrk="1" latinLnBrk="0" hangingPunct="1">
      <a:defRPr sz="9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3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AFF"/>
    <a:srgbClr val="743481"/>
    <a:srgbClr val="006600"/>
    <a:srgbClr val="55FF7F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79" autoAdjust="0"/>
    <p:restoredTop sz="95742" autoAdjust="0"/>
  </p:normalViewPr>
  <p:slideViewPr>
    <p:cSldViewPr>
      <p:cViewPr>
        <p:scale>
          <a:sx n="15" d="100"/>
          <a:sy n="15" d="100"/>
        </p:scale>
        <p:origin x="2370" y="1020"/>
      </p:cViewPr>
      <p:guideLst>
        <p:guide orient="horz" pos="12473"/>
        <p:guide pos="1133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4666752-19FD-4CB6-986F-2357CAA3D83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6125" y="1162050"/>
            <a:ext cx="284956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0A90A63-B0CC-44D6-88E0-E58A5517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6125" y="1162050"/>
            <a:ext cx="2849563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90A63-B0CC-44D6-88E0-E58A55179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9983" y="12301735"/>
            <a:ext cx="30599778" cy="848837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9967" y="22440112"/>
            <a:ext cx="25199817" cy="10120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5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91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8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83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79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7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67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493082" y="9991719"/>
            <a:ext cx="28699791" cy="2128693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81213" y="9991719"/>
            <a:ext cx="85511878" cy="2128693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3734" y="25446793"/>
            <a:ext cx="30599778" cy="7865039"/>
          </a:xfrm>
        </p:spPr>
        <p:txBody>
          <a:bodyPr anchor="t"/>
          <a:lstStyle>
            <a:lvl1pPr algn="l">
              <a:defRPr sz="13962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43734" y="16784252"/>
            <a:ext cx="30599778" cy="8662538"/>
          </a:xfrm>
        </p:spPr>
        <p:txBody>
          <a:bodyPr anchor="b"/>
          <a:lstStyle>
            <a:lvl1pPr marL="0" indent="0">
              <a:buNone/>
              <a:defRPr sz="7018">
                <a:solidFill>
                  <a:schemeClr val="tx1">
                    <a:tint val="75000"/>
                  </a:schemeClr>
                </a:solidFill>
              </a:defRPr>
            </a:lvl1pPr>
            <a:lvl2pPr marL="1595918" indent="0">
              <a:buNone/>
              <a:defRPr sz="6278">
                <a:solidFill>
                  <a:schemeClr val="tx1">
                    <a:tint val="75000"/>
                  </a:schemeClr>
                </a:solidFill>
              </a:defRPr>
            </a:lvl2pPr>
            <a:lvl3pPr marL="3191836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3pPr>
            <a:lvl4pPr marL="4787755" indent="0">
              <a:buNone/>
              <a:defRPr sz="4876">
                <a:solidFill>
                  <a:schemeClr val="tx1">
                    <a:tint val="75000"/>
                  </a:schemeClr>
                </a:solidFill>
              </a:defRPr>
            </a:lvl4pPr>
            <a:lvl5pPr marL="6383671" indent="0">
              <a:buNone/>
              <a:defRPr sz="4876">
                <a:solidFill>
                  <a:schemeClr val="tx1">
                    <a:tint val="75000"/>
                  </a:schemeClr>
                </a:solidFill>
              </a:defRPr>
            </a:lvl5pPr>
            <a:lvl6pPr marL="7979590" indent="0">
              <a:buNone/>
              <a:defRPr sz="4876">
                <a:solidFill>
                  <a:schemeClr val="tx1">
                    <a:tint val="75000"/>
                  </a:schemeClr>
                </a:solidFill>
              </a:defRPr>
            </a:lvl6pPr>
            <a:lvl7pPr marL="9575509" indent="0">
              <a:buNone/>
              <a:defRPr sz="4876">
                <a:solidFill>
                  <a:schemeClr val="tx1">
                    <a:tint val="75000"/>
                  </a:schemeClr>
                </a:solidFill>
              </a:defRPr>
            </a:lvl7pPr>
            <a:lvl8pPr marL="11171427" indent="0">
              <a:buNone/>
              <a:defRPr sz="4876">
                <a:solidFill>
                  <a:schemeClr val="tx1">
                    <a:tint val="75000"/>
                  </a:schemeClr>
                </a:solidFill>
              </a:defRPr>
            </a:lvl8pPr>
            <a:lvl9pPr marL="12767345" indent="0">
              <a:buNone/>
              <a:defRPr sz="48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81211" y="58208618"/>
            <a:ext cx="57105833" cy="164652449"/>
          </a:xfrm>
        </p:spPr>
        <p:txBody>
          <a:bodyPr/>
          <a:lstStyle>
            <a:lvl1pPr>
              <a:defRPr sz="9751"/>
            </a:lvl1pPr>
            <a:lvl2pPr>
              <a:defRPr sz="8347"/>
            </a:lvl2pPr>
            <a:lvl3pPr>
              <a:defRPr sz="7018"/>
            </a:lvl3pPr>
            <a:lvl4pPr>
              <a:defRPr sz="6278"/>
            </a:lvl4pPr>
            <a:lvl5pPr>
              <a:defRPr sz="6278"/>
            </a:lvl5pPr>
            <a:lvl6pPr>
              <a:defRPr sz="6278"/>
            </a:lvl6pPr>
            <a:lvl7pPr>
              <a:defRPr sz="6278"/>
            </a:lvl7pPr>
            <a:lvl8pPr>
              <a:defRPr sz="6278"/>
            </a:lvl8pPr>
            <a:lvl9pPr>
              <a:defRPr sz="6278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87038" y="58208618"/>
            <a:ext cx="57105837" cy="164652449"/>
          </a:xfrm>
        </p:spPr>
        <p:txBody>
          <a:bodyPr/>
          <a:lstStyle>
            <a:lvl1pPr>
              <a:defRPr sz="9751"/>
            </a:lvl1pPr>
            <a:lvl2pPr>
              <a:defRPr sz="8347"/>
            </a:lvl2pPr>
            <a:lvl3pPr>
              <a:defRPr sz="7018"/>
            </a:lvl3pPr>
            <a:lvl4pPr>
              <a:defRPr sz="6278"/>
            </a:lvl4pPr>
            <a:lvl5pPr>
              <a:defRPr sz="6278"/>
            </a:lvl5pPr>
            <a:lvl6pPr>
              <a:defRPr sz="6278"/>
            </a:lvl6pPr>
            <a:lvl7pPr>
              <a:defRPr sz="6278"/>
            </a:lvl7pPr>
            <a:lvl8pPr>
              <a:defRPr sz="6278"/>
            </a:lvl8pPr>
            <a:lvl9pPr>
              <a:defRPr sz="6278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9990" y="1585844"/>
            <a:ext cx="32399764" cy="660003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9988" y="8864218"/>
            <a:ext cx="15906136" cy="3694182"/>
          </a:xfrm>
        </p:spPr>
        <p:txBody>
          <a:bodyPr anchor="b"/>
          <a:lstStyle>
            <a:lvl1pPr marL="0" indent="0">
              <a:buNone/>
              <a:defRPr sz="8347" b="1"/>
            </a:lvl1pPr>
            <a:lvl2pPr marL="1595918" indent="0">
              <a:buNone/>
              <a:defRPr sz="7018" b="1"/>
            </a:lvl2pPr>
            <a:lvl3pPr marL="3191836" indent="0">
              <a:buNone/>
              <a:defRPr sz="6278" b="1"/>
            </a:lvl3pPr>
            <a:lvl4pPr marL="4787755" indent="0">
              <a:buNone/>
              <a:defRPr sz="5616" b="1"/>
            </a:lvl4pPr>
            <a:lvl5pPr marL="6383671" indent="0">
              <a:buNone/>
              <a:defRPr sz="5616" b="1"/>
            </a:lvl5pPr>
            <a:lvl6pPr marL="7979590" indent="0">
              <a:buNone/>
              <a:defRPr sz="5616" b="1"/>
            </a:lvl6pPr>
            <a:lvl7pPr marL="9575509" indent="0">
              <a:buNone/>
              <a:defRPr sz="5616" b="1"/>
            </a:lvl7pPr>
            <a:lvl8pPr marL="11171427" indent="0">
              <a:buNone/>
              <a:defRPr sz="5616" b="1"/>
            </a:lvl8pPr>
            <a:lvl9pPr marL="12767345" indent="0">
              <a:buNone/>
              <a:defRPr sz="5616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99988" y="12558393"/>
            <a:ext cx="15906136" cy="22815944"/>
          </a:xfrm>
        </p:spPr>
        <p:txBody>
          <a:bodyPr/>
          <a:lstStyle>
            <a:lvl1pPr>
              <a:defRPr sz="8347"/>
            </a:lvl1pPr>
            <a:lvl2pPr>
              <a:defRPr sz="7018"/>
            </a:lvl2pPr>
            <a:lvl3pPr>
              <a:defRPr sz="6278"/>
            </a:lvl3pPr>
            <a:lvl4pPr>
              <a:defRPr sz="5616"/>
            </a:lvl4pPr>
            <a:lvl5pPr>
              <a:defRPr sz="5616"/>
            </a:lvl5pPr>
            <a:lvl6pPr>
              <a:defRPr sz="5616"/>
            </a:lvl6pPr>
            <a:lvl7pPr>
              <a:defRPr sz="5616"/>
            </a:lvl7pPr>
            <a:lvl8pPr>
              <a:defRPr sz="5616"/>
            </a:lvl8pPr>
            <a:lvl9pPr>
              <a:defRPr sz="5616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8287375" y="8864218"/>
            <a:ext cx="15912384" cy="3694182"/>
          </a:xfrm>
        </p:spPr>
        <p:txBody>
          <a:bodyPr anchor="b"/>
          <a:lstStyle>
            <a:lvl1pPr marL="0" indent="0">
              <a:buNone/>
              <a:defRPr sz="8347" b="1"/>
            </a:lvl1pPr>
            <a:lvl2pPr marL="1595918" indent="0">
              <a:buNone/>
              <a:defRPr sz="7018" b="1"/>
            </a:lvl2pPr>
            <a:lvl3pPr marL="3191836" indent="0">
              <a:buNone/>
              <a:defRPr sz="6278" b="1"/>
            </a:lvl3pPr>
            <a:lvl4pPr marL="4787755" indent="0">
              <a:buNone/>
              <a:defRPr sz="5616" b="1"/>
            </a:lvl4pPr>
            <a:lvl5pPr marL="6383671" indent="0">
              <a:buNone/>
              <a:defRPr sz="5616" b="1"/>
            </a:lvl5pPr>
            <a:lvl6pPr marL="7979590" indent="0">
              <a:buNone/>
              <a:defRPr sz="5616" b="1"/>
            </a:lvl6pPr>
            <a:lvl7pPr marL="9575509" indent="0">
              <a:buNone/>
              <a:defRPr sz="5616" b="1"/>
            </a:lvl7pPr>
            <a:lvl8pPr marL="11171427" indent="0">
              <a:buNone/>
              <a:defRPr sz="5616" b="1"/>
            </a:lvl8pPr>
            <a:lvl9pPr marL="12767345" indent="0">
              <a:buNone/>
              <a:defRPr sz="5616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8287375" y="12558393"/>
            <a:ext cx="15912384" cy="22815944"/>
          </a:xfrm>
        </p:spPr>
        <p:txBody>
          <a:bodyPr/>
          <a:lstStyle>
            <a:lvl1pPr>
              <a:defRPr sz="8347"/>
            </a:lvl1pPr>
            <a:lvl2pPr>
              <a:defRPr sz="7018"/>
            </a:lvl2pPr>
            <a:lvl3pPr>
              <a:defRPr sz="6278"/>
            </a:lvl3pPr>
            <a:lvl4pPr>
              <a:defRPr sz="5616"/>
            </a:lvl4pPr>
            <a:lvl5pPr>
              <a:defRPr sz="5616"/>
            </a:lvl5pPr>
            <a:lvl6pPr>
              <a:defRPr sz="5616"/>
            </a:lvl6pPr>
            <a:lvl7pPr>
              <a:defRPr sz="5616"/>
            </a:lvl7pPr>
            <a:lvl8pPr>
              <a:defRPr sz="5616"/>
            </a:lvl8pPr>
            <a:lvl9pPr>
              <a:defRPr sz="5616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9994" y="1576677"/>
            <a:ext cx="11843666" cy="6710032"/>
          </a:xfrm>
        </p:spPr>
        <p:txBody>
          <a:bodyPr anchor="b"/>
          <a:lstStyle>
            <a:lvl1pPr algn="l">
              <a:defRPr sz="7018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74898" y="1576677"/>
            <a:ext cx="20124854" cy="33797664"/>
          </a:xfrm>
        </p:spPr>
        <p:txBody>
          <a:bodyPr/>
          <a:lstStyle>
            <a:lvl1pPr>
              <a:defRPr sz="11157"/>
            </a:lvl1pPr>
            <a:lvl2pPr>
              <a:defRPr sz="9751"/>
            </a:lvl2pPr>
            <a:lvl3pPr>
              <a:defRPr sz="8347"/>
            </a:lvl3pPr>
            <a:lvl4pPr>
              <a:defRPr sz="7018"/>
            </a:lvl4pPr>
            <a:lvl5pPr>
              <a:defRPr sz="7018"/>
            </a:lvl5pPr>
            <a:lvl6pPr>
              <a:defRPr sz="7018"/>
            </a:lvl6pPr>
            <a:lvl7pPr>
              <a:defRPr sz="7018"/>
            </a:lvl7pPr>
            <a:lvl8pPr>
              <a:defRPr sz="7018"/>
            </a:lvl8pPr>
            <a:lvl9pPr>
              <a:defRPr sz="7018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9994" y="8286708"/>
            <a:ext cx="11843666" cy="27087632"/>
          </a:xfrm>
        </p:spPr>
        <p:txBody>
          <a:bodyPr/>
          <a:lstStyle>
            <a:lvl1pPr marL="0" indent="0">
              <a:buNone/>
              <a:defRPr sz="4876"/>
            </a:lvl1pPr>
            <a:lvl2pPr marL="1595918" indent="0">
              <a:buNone/>
              <a:defRPr sz="4211"/>
            </a:lvl2pPr>
            <a:lvl3pPr marL="3191836" indent="0">
              <a:buNone/>
              <a:defRPr sz="3472"/>
            </a:lvl3pPr>
            <a:lvl4pPr marL="4787755" indent="0">
              <a:buNone/>
              <a:defRPr sz="3177"/>
            </a:lvl4pPr>
            <a:lvl5pPr marL="6383671" indent="0">
              <a:buNone/>
              <a:defRPr sz="3177"/>
            </a:lvl5pPr>
            <a:lvl6pPr marL="7979590" indent="0">
              <a:buNone/>
              <a:defRPr sz="3177"/>
            </a:lvl6pPr>
            <a:lvl7pPr marL="9575509" indent="0">
              <a:buNone/>
              <a:defRPr sz="3177"/>
            </a:lvl7pPr>
            <a:lvl8pPr marL="11171427" indent="0">
              <a:buNone/>
              <a:defRPr sz="3177"/>
            </a:lvl8pPr>
            <a:lvl9pPr marL="12767345" indent="0">
              <a:buNone/>
              <a:defRPr sz="317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6206" y="27720141"/>
            <a:ext cx="21599843" cy="3272518"/>
          </a:xfrm>
        </p:spPr>
        <p:txBody>
          <a:bodyPr anchor="b"/>
          <a:lstStyle>
            <a:lvl1pPr algn="l">
              <a:defRPr sz="7018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056206" y="3538355"/>
            <a:ext cx="21599843" cy="23760113"/>
          </a:xfrm>
        </p:spPr>
        <p:txBody>
          <a:bodyPr/>
          <a:lstStyle>
            <a:lvl1pPr marL="0" indent="0">
              <a:buNone/>
              <a:defRPr sz="11157"/>
            </a:lvl1pPr>
            <a:lvl2pPr marL="1595918" indent="0">
              <a:buNone/>
              <a:defRPr sz="9751"/>
            </a:lvl2pPr>
            <a:lvl3pPr marL="3191836" indent="0">
              <a:buNone/>
              <a:defRPr sz="8347"/>
            </a:lvl3pPr>
            <a:lvl4pPr marL="4787755" indent="0">
              <a:buNone/>
              <a:defRPr sz="7018"/>
            </a:lvl4pPr>
            <a:lvl5pPr marL="6383671" indent="0">
              <a:buNone/>
              <a:defRPr sz="7018"/>
            </a:lvl5pPr>
            <a:lvl6pPr marL="7979590" indent="0">
              <a:buNone/>
              <a:defRPr sz="7018"/>
            </a:lvl6pPr>
            <a:lvl7pPr marL="9575509" indent="0">
              <a:buNone/>
              <a:defRPr sz="7018"/>
            </a:lvl7pPr>
            <a:lvl8pPr marL="11171427" indent="0">
              <a:buNone/>
              <a:defRPr sz="7018"/>
            </a:lvl8pPr>
            <a:lvl9pPr marL="12767345" indent="0">
              <a:buNone/>
              <a:defRPr sz="7018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056206" y="30992656"/>
            <a:ext cx="21599843" cy="4647519"/>
          </a:xfrm>
        </p:spPr>
        <p:txBody>
          <a:bodyPr/>
          <a:lstStyle>
            <a:lvl1pPr marL="0" indent="0">
              <a:buNone/>
              <a:defRPr sz="4876"/>
            </a:lvl1pPr>
            <a:lvl2pPr marL="1595918" indent="0">
              <a:buNone/>
              <a:defRPr sz="4211"/>
            </a:lvl2pPr>
            <a:lvl3pPr marL="3191836" indent="0">
              <a:buNone/>
              <a:defRPr sz="3472"/>
            </a:lvl3pPr>
            <a:lvl4pPr marL="4787755" indent="0">
              <a:buNone/>
              <a:defRPr sz="3177"/>
            </a:lvl4pPr>
            <a:lvl5pPr marL="6383671" indent="0">
              <a:buNone/>
              <a:defRPr sz="3177"/>
            </a:lvl5pPr>
            <a:lvl6pPr marL="7979590" indent="0">
              <a:buNone/>
              <a:defRPr sz="3177"/>
            </a:lvl6pPr>
            <a:lvl7pPr marL="9575509" indent="0">
              <a:buNone/>
              <a:defRPr sz="3177"/>
            </a:lvl7pPr>
            <a:lvl8pPr marL="11171427" indent="0">
              <a:buNone/>
              <a:defRPr sz="3177"/>
            </a:lvl8pPr>
            <a:lvl9pPr marL="12767345" indent="0">
              <a:buNone/>
              <a:defRPr sz="317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99990" y="1585844"/>
            <a:ext cx="32399764" cy="660003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9990" y="9240052"/>
            <a:ext cx="32399764" cy="26134293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99994" y="36703513"/>
            <a:ext cx="8399939" cy="2108343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4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3D9B-2F24-4E8E-A685-7C621F371EA3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299913" y="36703513"/>
            <a:ext cx="11399918" cy="2108343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4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5799819" y="36703513"/>
            <a:ext cx="8399939" cy="2108343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4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71E4-8820-429C-9AC1-00B3995CF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91836" rtl="0" eaLnBrk="1" latinLnBrk="0" hangingPunct="1">
        <a:spcBef>
          <a:spcPct val="0"/>
        </a:spcBef>
        <a:buNone/>
        <a:defRPr sz="153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6938" indent="-1196938" algn="l" defTabSz="3191836" rtl="0" eaLnBrk="1" latinLnBrk="0" hangingPunct="1">
        <a:spcBef>
          <a:spcPct val="20000"/>
        </a:spcBef>
        <a:buFont typeface="Arial" pitchFamily="34" charset="0"/>
        <a:buChar char="•"/>
        <a:defRPr sz="11157" kern="1200">
          <a:solidFill>
            <a:schemeClr val="tx1"/>
          </a:solidFill>
          <a:latin typeface="+mn-lt"/>
          <a:ea typeface="+mn-ea"/>
          <a:cs typeface="+mn-cs"/>
        </a:defRPr>
      </a:lvl1pPr>
      <a:lvl2pPr marL="2593367" indent="-997450" algn="l" defTabSz="3191836" rtl="0" eaLnBrk="1" latinLnBrk="0" hangingPunct="1">
        <a:spcBef>
          <a:spcPct val="20000"/>
        </a:spcBef>
        <a:buFont typeface="Arial" pitchFamily="34" charset="0"/>
        <a:buChar char="–"/>
        <a:defRPr sz="9751" kern="1200">
          <a:solidFill>
            <a:schemeClr val="tx1"/>
          </a:solidFill>
          <a:latin typeface="+mn-lt"/>
          <a:ea typeface="+mn-ea"/>
          <a:cs typeface="+mn-cs"/>
        </a:defRPr>
      </a:lvl2pPr>
      <a:lvl3pPr marL="3989794" indent="-797959" algn="l" defTabSz="3191836" rtl="0" eaLnBrk="1" latinLnBrk="0" hangingPunct="1">
        <a:spcBef>
          <a:spcPct val="20000"/>
        </a:spcBef>
        <a:buFont typeface="Arial" pitchFamily="34" charset="0"/>
        <a:buChar char="•"/>
        <a:defRPr sz="8347" kern="1200">
          <a:solidFill>
            <a:schemeClr val="tx1"/>
          </a:solidFill>
          <a:latin typeface="+mn-lt"/>
          <a:ea typeface="+mn-ea"/>
          <a:cs typeface="+mn-cs"/>
        </a:defRPr>
      </a:lvl3pPr>
      <a:lvl4pPr marL="5585712" indent="-797959" algn="l" defTabSz="3191836" rtl="0" eaLnBrk="1" latinLnBrk="0" hangingPunct="1">
        <a:spcBef>
          <a:spcPct val="20000"/>
        </a:spcBef>
        <a:buFont typeface="Arial" pitchFamily="34" charset="0"/>
        <a:buChar char="–"/>
        <a:defRPr sz="7018" kern="1200">
          <a:solidFill>
            <a:schemeClr val="tx1"/>
          </a:solidFill>
          <a:latin typeface="+mn-lt"/>
          <a:ea typeface="+mn-ea"/>
          <a:cs typeface="+mn-cs"/>
        </a:defRPr>
      </a:lvl4pPr>
      <a:lvl5pPr marL="7181630" indent="-797959" algn="l" defTabSz="3191836" rtl="0" eaLnBrk="1" latinLnBrk="0" hangingPunct="1">
        <a:spcBef>
          <a:spcPct val="20000"/>
        </a:spcBef>
        <a:buFont typeface="Arial" pitchFamily="34" charset="0"/>
        <a:buChar char="»"/>
        <a:defRPr sz="7018" kern="1200">
          <a:solidFill>
            <a:schemeClr val="tx1"/>
          </a:solidFill>
          <a:latin typeface="+mn-lt"/>
          <a:ea typeface="+mn-ea"/>
          <a:cs typeface="+mn-cs"/>
        </a:defRPr>
      </a:lvl5pPr>
      <a:lvl6pPr marL="8777550" indent="-797959" algn="l" defTabSz="3191836" rtl="0" eaLnBrk="1" latinLnBrk="0" hangingPunct="1">
        <a:spcBef>
          <a:spcPct val="20000"/>
        </a:spcBef>
        <a:buFont typeface="Arial" pitchFamily="34" charset="0"/>
        <a:buChar char="•"/>
        <a:defRPr sz="7018" kern="1200">
          <a:solidFill>
            <a:schemeClr val="tx1"/>
          </a:solidFill>
          <a:latin typeface="+mn-lt"/>
          <a:ea typeface="+mn-ea"/>
          <a:cs typeface="+mn-cs"/>
        </a:defRPr>
      </a:lvl6pPr>
      <a:lvl7pPr marL="10373469" indent="-797959" algn="l" defTabSz="3191836" rtl="0" eaLnBrk="1" latinLnBrk="0" hangingPunct="1">
        <a:spcBef>
          <a:spcPct val="20000"/>
        </a:spcBef>
        <a:buFont typeface="Arial" pitchFamily="34" charset="0"/>
        <a:buChar char="•"/>
        <a:defRPr sz="7018" kern="1200">
          <a:solidFill>
            <a:schemeClr val="tx1"/>
          </a:solidFill>
          <a:latin typeface="+mn-lt"/>
          <a:ea typeface="+mn-ea"/>
          <a:cs typeface="+mn-cs"/>
        </a:defRPr>
      </a:lvl7pPr>
      <a:lvl8pPr marL="11969386" indent="-797959" algn="l" defTabSz="3191836" rtl="0" eaLnBrk="1" latinLnBrk="0" hangingPunct="1">
        <a:spcBef>
          <a:spcPct val="20000"/>
        </a:spcBef>
        <a:buFont typeface="Arial" pitchFamily="34" charset="0"/>
        <a:buChar char="•"/>
        <a:defRPr sz="7018" kern="1200">
          <a:solidFill>
            <a:schemeClr val="tx1"/>
          </a:solidFill>
          <a:latin typeface="+mn-lt"/>
          <a:ea typeface="+mn-ea"/>
          <a:cs typeface="+mn-cs"/>
        </a:defRPr>
      </a:lvl8pPr>
      <a:lvl9pPr marL="13565304" indent="-797959" algn="l" defTabSz="3191836" rtl="0" eaLnBrk="1" latinLnBrk="0" hangingPunct="1">
        <a:spcBef>
          <a:spcPct val="20000"/>
        </a:spcBef>
        <a:buFont typeface="Arial" pitchFamily="34" charset="0"/>
        <a:buChar char="•"/>
        <a:defRPr sz="70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191836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1pPr>
      <a:lvl2pPr marL="1595918" algn="l" defTabSz="3191836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2pPr>
      <a:lvl3pPr marL="3191836" algn="l" defTabSz="3191836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3pPr>
      <a:lvl4pPr marL="4787755" algn="l" defTabSz="3191836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4pPr>
      <a:lvl5pPr marL="6383671" algn="l" defTabSz="3191836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5pPr>
      <a:lvl6pPr marL="7979590" algn="l" defTabSz="3191836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6pPr>
      <a:lvl7pPr marL="9575509" algn="l" defTabSz="3191836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7pPr>
      <a:lvl8pPr marL="11171427" algn="l" defTabSz="3191836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8pPr>
      <a:lvl9pPr marL="12767345" algn="l" defTabSz="3191836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tiff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png"/><Relationship Id="rId7" Type="http://schemas.openxmlformats.org/officeDocument/2006/relationships/image" Target="../media/image1.emf"/><Relationship Id="rId12" Type="http://schemas.openxmlformats.org/officeDocument/2006/relationships/image" Target="../media/image8.tiff"/><Relationship Id="rId17" Type="http://schemas.openxmlformats.org/officeDocument/2006/relationships/image" Target="../media/image13.tif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tiff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tiff"/><Relationship Id="rId23" Type="http://schemas.openxmlformats.org/officeDocument/2006/relationships/image" Target="../media/image19.tiff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tif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92"/>
          <p:cNvSpPr txBox="1"/>
          <p:nvPr/>
        </p:nvSpPr>
        <p:spPr>
          <a:xfrm>
            <a:off x="18510975" y="22896438"/>
            <a:ext cx="16842822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74348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Results</a:t>
            </a: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We found 155 genes in cluster 1, and 71 genes in cluster 2.</a:t>
            </a: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Enrichment analysis was shown in Figure III. </a:t>
            </a: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endParaRPr lang="en-US" sz="3600" i="1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endParaRPr lang="en-US" sz="3600" i="1" dirty="0" smtClean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endParaRPr lang="en-US" sz="3600" i="1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endParaRPr lang="en-US" sz="3600" i="1" dirty="0" smtClean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endParaRPr lang="en-US" sz="3600" i="1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endParaRPr lang="en-US" sz="3600" i="1" dirty="0" smtClean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i="1" dirty="0" smtClean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endParaRPr lang="en-US" sz="3600" i="1" dirty="0" smtClean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r>
              <a:rPr lang="en-US" sz="3600" i="1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CXCR4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600" i="1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RAC2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600" i="1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GSTP1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600" i="1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LAMA2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600" i="1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ADCY7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600" i="1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CXCL12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600" i="1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ROCK2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600" i="1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GNAI1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appeared most in the representative gene sets.</a:t>
            </a:r>
            <a:endParaRPr lang="en-US" sz="3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5637" y="21808766"/>
            <a:ext cx="16829304" cy="16153672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accent6">
                <a:lumMod val="75000"/>
              </a:schemeClr>
            </a:solidFill>
          </a:ln>
          <a:effectLst>
            <a:outerShdw blurRad="228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78" dirty="0"/>
          </a:p>
        </p:txBody>
      </p:sp>
      <p:sp>
        <p:nvSpPr>
          <p:cNvPr id="93" name="ZoneTexte 92"/>
          <p:cNvSpPr txBox="1"/>
          <p:nvPr/>
        </p:nvSpPr>
        <p:spPr>
          <a:xfrm>
            <a:off x="429918" y="6391099"/>
            <a:ext cx="17230484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4348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Hepatocellular carcinoma (HCC) is one of the most prevalent cancer types worldwide. The heterogeneity of HCC is a big challenge for disease diagnosis and treatment. The accumulation of genome-wide gene expression data provide the opportunity to classify HCCs into different subgroups based on gene expression signatures. We carefully curated more than ten public large-scale gene expression datasets of more than 2,000 clinical HCC samples. </a:t>
            </a:r>
            <a:endParaRPr lang="en-US" sz="3600" dirty="0" smtClean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Outlines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Statistics and meta-analysis of HCC gene expression atlas</a:t>
            </a: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Signature-based 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subtyping </a:t>
            </a: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analysis of HCC</a:t>
            </a:r>
            <a:endParaRPr lang="en-US" sz="3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A web-based database HCCDB to visualize data analysis results</a:t>
            </a:r>
            <a:endParaRPr lang="en-US" sz="3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26" name="AutoShape 2" descr="imap://xavier%2Eroge%40gmail%2Ecom@imap.googlemail.com:993/fetch%3EUID%3E/INBOX%3E17825?part=1.2&amp;type=image/jpeg&amp;filename=identite.jpg"/>
          <p:cNvSpPr>
            <a:spLocks noChangeAspect="1" noChangeArrowheads="1"/>
          </p:cNvSpPr>
          <p:nvPr/>
        </p:nvSpPr>
        <p:spPr bwMode="auto">
          <a:xfrm>
            <a:off x="6147768" y="3737378"/>
            <a:ext cx="225130" cy="225130"/>
          </a:xfrm>
          <a:prstGeom prst="rect">
            <a:avLst/>
          </a:prstGeom>
          <a:noFill/>
        </p:spPr>
        <p:txBody>
          <a:bodyPr vert="horz" wrap="square" lIns="67538" tIns="33771" rIns="67538" bIns="33771" numCol="1" anchor="t" anchorCtr="0" compatLnSpc="1">
            <a:prstTxWarp prst="textNoShape">
              <a:avLst/>
            </a:prstTxWarp>
          </a:bodyPr>
          <a:lstStyle/>
          <a:p>
            <a:endParaRPr lang="en-US" sz="6278"/>
          </a:p>
        </p:txBody>
      </p:sp>
      <p:sp>
        <p:nvSpPr>
          <p:cNvPr id="1028" name="AutoShape 4" descr="imap://xavier%2Eroge%40gmail%2Ecom@imap.googlemail.com:993/fetch%3EUID%3E/INBOX%3E17825?part=1.2&amp;type=image/jpeg&amp;filename=identite.jpg"/>
          <p:cNvSpPr>
            <a:spLocks noChangeAspect="1" noChangeArrowheads="1"/>
          </p:cNvSpPr>
          <p:nvPr/>
        </p:nvSpPr>
        <p:spPr bwMode="auto">
          <a:xfrm>
            <a:off x="6147768" y="3737378"/>
            <a:ext cx="225130" cy="225130"/>
          </a:xfrm>
          <a:prstGeom prst="rect">
            <a:avLst/>
          </a:prstGeom>
          <a:noFill/>
        </p:spPr>
        <p:txBody>
          <a:bodyPr vert="horz" wrap="square" lIns="67538" tIns="33771" rIns="67538" bIns="33771" numCol="1" anchor="t" anchorCtr="0" compatLnSpc="1">
            <a:prstTxWarp prst="textNoShape">
              <a:avLst/>
            </a:prstTxWarp>
          </a:bodyPr>
          <a:lstStyle/>
          <a:p>
            <a:endParaRPr lang="en-US" sz="6278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37" y="38412736"/>
            <a:ext cx="7241989" cy="1093956"/>
          </a:xfrm>
          <a:prstGeom prst="rect">
            <a:avLst/>
          </a:prstGeom>
        </p:spPr>
      </p:pic>
      <p:sp>
        <p:nvSpPr>
          <p:cNvPr id="78" name="ZoneTexte 92"/>
          <p:cNvSpPr txBox="1"/>
          <p:nvPr/>
        </p:nvSpPr>
        <p:spPr>
          <a:xfrm>
            <a:off x="18438967" y="6391099"/>
            <a:ext cx="1684282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74348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Signature-based meta-analysis of HCC</a:t>
            </a: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r>
              <a:rPr lang="en-US" altLang="zh-CN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As shown in Figure II, firstly, for every single gene expression dataset, we performed clustering analysis after nonnegative matrix factorization (NMF). Representative</a:t>
            </a:r>
            <a:r>
              <a:rPr lang="en-US" altLang="zh-CN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genes set was then identified for each cluster .</a:t>
            </a: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r>
              <a:rPr lang="en-US" altLang="zh-CN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A signatures-based network was constructed and performed network clustering. Consensus signatures across datasets were identified.</a:t>
            </a:r>
          </a:p>
          <a:p>
            <a:pPr marL="337761" indent="-337761">
              <a:lnSpc>
                <a:spcPct val="150000"/>
              </a:lnSpc>
              <a:buBlip>
                <a:blip r:embed="rId4"/>
              </a:buBlip>
            </a:pPr>
            <a:r>
              <a:rPr lang="en-US" sz="36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Next we made enrichment analysis for these consensus genes and used them to cluster each dataset again.</a:t>
            </a:r>
            <a:endParaRPr lang="en-US" sz="3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48807" y="16941162"/>
            <a:ext cx="16829304" cy="4545339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2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solidFill>
                  <a:srgbClr val="74348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Motivation</a:t>
            </a:r>
          </a:p>
          <a:p>
            <a:endParaRPr lang="en-US" sz="3200" dirty="0" smtClean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1</a:t>
            </a:r>
            <a:r>
              <a:rPr lang="en-US" sz="40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)  Can we </a:t>
            </a:r>
            <a:r>
              <a:rPr lang="en-US" sz="40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find consistent and replicable </a:t>
            </a:r>
            <a:r>
              <a:rPr lang="en-US" sz="4000" dirty="0" err="1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clusterings</a:t>
            </a:r>
            <a:r>
              <a:rPr lang="en-US" sz="40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from curated disease-specific dataset collections?</a:t>
            </a:r>
            <a:endParaRPr lang="en-US" sz="40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2)  What are the key features </a:t>
            </a:r>
            <a:r>
              <a:rPr lang="en-US" sz="40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of highly </a:t>
            </a:r>
            <a:r>
              <a:rPr lang="en-US" sz="4000" dirty="0" err="1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heterogenous</a:t>
            </a:r>
            <a:r>
              <a:rPr lang="en-US" sz="40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HCC samples?</a:t>
            </a:r>
            <a:endParaRPr lang="en-US" sz="40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9917" y="506983"/>
            <a:ext cx="34851872" cy="5390182"/>
            <a:chOff x="1" y="-12088275"/>
            <a:chExt cx="32399288" cy="6174086"/>
          </a:xfrm>
        </p:grpSpPr>
        <p:sp>
          <p:nvSpPr>
            <p:cNvPr id="5" name="Rectangle 4"/>
            <p:cNvSpPr/>
            <p:nvPr/>
          </p:nvSpPr>
          <p:spPr>
            <a:xfrm>
              <a:off x="1" y="-12088275"/>
              <a:ext cx="32399288" cy="35370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29503" rIns="1329503" bIns="34567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6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Hepatocellular Carcinoma Gene Expression Atlas:</a:t>
              </a:r>
            </a:p>
            <a:p>
              <a:pPr algn="ctr">
                <a:lnSpc>
                  <a:spcPct val="120000"/>
                </a:lnSpc>
              </a:pPr>
              <a:r>
                <a:rPr lang="en-US" sz="96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Application to molecular-based subtyping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2254" y="-8718346"/>
              <a:ext cx="27414782" cy="2645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443"/>
                </a:spcBef>
                <a:spcAft>
                  <a:spcPts val="443"/>
                </a:spcAft>
              </a:pPr>
              <a:r>
                <a:rPr lang="en-US" sz="48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Dongfang</a:t>
              </a:r>
              <a:r>
                <a:rPr lang="en-US" sz="4800" dirty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 Wang, </a:t>
              </a:r>
              <a:r>
                <a:rPr lang="en-US" sz="48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Guchao</a:t>
              </a:r>
              <a:r>
                <a:rPr lang="en-US" sz="4800" dirty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 Zhang,  </a:t>
              </a:r>
              <a:r>
                <a:rPr lang="en-US" sz="48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Jin</a:t>
              </a:r>
              <a:r>
                <a:rPr lang="en-US" sz="4800" dirty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 </a:t>
              </a:r>
              <a:r>
                <a:rPr lang="en-US" sz="48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Gu</a:t>
              </a:r>
              <a:r>
                <a:rPr lang="en-US" sz="48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*</a:t>
              </a:r>
              <a:endParaRPr 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MOE Key Lab of Bioinformatics and Bioinformatics Division, TNLIST, Department of Automation, Tsinghua University, Beijing 100084, China</a:t>
              </a:r>
              <a:b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</a:br>
              <a:r>
                <a:rPr lang="en-US" sz="36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*</a:t>
              </a:r>
              <a:r>
                <a:rPr 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rPr>
                <a:t>jgu@tsinghua.edu.cn</a:t>
              </a:r>
              <a:endPara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" y="-5996484"/>
              <a:ext cx="32399288" cy="822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443"/>
                </a:spcBef>
                <a:spcAft>
                  <a:spcPts val="443"/>
                </a:spcAft>
              </a:pPr>
              <a:endParaRPr lang="en-US" sz="4063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29917" y="38264337"/>
            <a:ext cx="3485187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443"/>
              </a:spcBef>
              <a:spcAft>
                <a:spcPts val="443"/>
              </a:spcAft>
            </a:pPr>
            <a:endParaRPr lang="en-US" sz="2955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7" name="ZoneTexte 92"/>
          <p:cNvSpPr txBox="1"/>
          <p:nvPr/>
        </p:nvSpPr>
        <p:spPr>
          <a:xfrm>
            <a:off x="3110830" y="37422890"/>
            <a:ext cx="1142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Figure I: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Statistics and meta-analysis of HCC expression atlas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910037"/>
              </p:ext>
            </p:extLst>
          </p:nvPr>
        </p:nvGraphicFramePr>
        <p:xfrm>
          <a:off x="21104496" y="13607406"/>
          <a:ext cx="10504886" cy="873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6" imgW="7305499" imgH="6076883" progId="Visio.Drawing.15">
                  <p:embed/>
                </p:oleObj>
              </mc:Choice>
              <mc:Fallback>
                <p:oleObj name="Visio" r:id="rId6" imgW="7305499" imgH="607688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04496" y="13607406"/>
                        <a:ext cx="10504886" cy="873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ZoneTexte 92"/>
          <p:cNvSpPr txBox="1"/>
          <p:nvPr/>
        </p:nvSpPr>
        <p:spPr>
          <a:xfrm>
            <a:off x="21145994" y="22422466"/>
            <a:ext cx="1142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Figure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II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Meta-analysis procedure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4" name="ZoneTexte 92"/>
          <p:cNvSpPr txBox="1"/>
          <p:nvPr/>
        </p:nvSpPr>
        <p:spPr>
          <a:xfrm>
            <a:off x="19026907" y="31446226"/>
            <a:ext cx="156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Figure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III: Enrichment Analysis of signatures clusters (heat color represents negative log of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p.values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/>
          <a:srcRect r="49810"/>
          <a:stretch/>
        </p:blipFill>
        <p:spPr>
          <a:xfrm>
            <a:off x="18819896" y="33626030"/>
            <a:ext cx="4517093" cy="3600000"/>
          </a:xfrm>
          <a:prstGeom prst="rect">
            <a:avLst/>
          </a:prstGeom>
        </p:spPr>
      </p:pic>
      <p:pic>
        <p:nvPicPr>
          <p:cNvPr id="1037" name="Picture 13" descr="http://bioinfo.au.tsinghua.edu.cn/member/gcz/php/bootstrap-3.3.4-dist/temp/HCCDB6.png"/>
          <p:cNvPicPr>
            <a:picLocks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3"/>
          <a:stretch/>
        </p:blipFill>
        <p:spPr bwMode="auto">
          <a:xfrm>
            <a:off x="23319882" y="33626030"/>
            <a:ext cx="295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92"/>
          <p:cNvSpPr txBox="1"/>
          <p:nvPr/>
        </p:nvSpPr>
        <p:spPr>
          <a:xfrm>
            <a:off x="19335541" y="37422890"/>
            <a:ext cx="1504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Figure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IV: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CXCR4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in HCCDB6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(a)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and HCCDB15(b);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Left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: survival analysis;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Right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: Expression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39" name="Picture 15" descr="http://bioinfo.au.tsinghua.edu.cn/member/gcz/php/bootstrap-3.3.4-dist/temp/HCCDB15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5"/>
          <a:stretch/>
        </p:blipFill>
        <p:spPr bwMode="auto">
          <a:xfrm>
            <a:off x="32069598" y="33626030"/>
            <a:ext cx="29745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bioinfo.au.tsinghua.edu.cn/member/gcz/php/bootstrap-3.3.4-dist/KMCurv/HCCDB15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75"/>
          <a:stretch/>
        </p:blipFill>
        <p:spPr bwMode="auto">
          <a:xfrm>
            <a:off x="27653624" y="33626030"/>
            <a:ext cx="443923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92"/>
          <p:cNvSpPr txBox="1"/>
          <p:nvPr/>
        </p:nvSpPr>
        <p:spPr>
          <a:xfrm>
            <a:off x="15812153" y="36865990"/>
            <a:ext cx="1504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(a)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2" name="ZoneTexte 92"/>
          <p:cNvSpPr txBox="1"/>
          <p:nvPr/>
        </p:nvSpPr>
        <p:spPr>
          <a:xfrm>
            <a:off x="24544762" y="36865990"/>
            <a:ext cx="1504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(b)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0952"/>
              </p:ext>
            </p:extLst>
          </p:nvPr>
        </p:nvGraphicFramePr>
        <p:xfrm>
          <a:off x="1099429" y="22222026"/>
          <a:ext cx="15022200" cy="34079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6586">
                  <a:extLst>
                    <a:ext uri="{9D8B030D-6E8A-4147-A177-3AD203B41FA5}">
                      <a16:colId xmlns:a16="http://schemas.microsoft.com/office/drawing/2014/main" val="321448430"/>
                    </a:ext>
                  </a:extLst>
                </a:gridCol>
                <a:gridCol w="3218918">
                  <a:extLst>
                    <a:ext uri="{9D8B030D-6E8A-4147-A177-3AD203B41FA5}">
                      <a16:colId xmlns:a16="http://schemas.microsoft.com/office/drawing/2014/main" val="3110658853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616460593"/>
                    </a:ext>
                  </a:extLst>
                </a:gridCol>
                <a:gridCol w="3522360">
                  <a:extLst>
                    <a:ext uri="{9D8B030D-6E8A-4147-A177-3AD203B41FA5}">
                      <a16:colId xmlns:a16="http://schemas.microsoft.com/office/drawing/2014/main" val="2447735510"/>
                    </a:ext>
                  </a:extLst>
                </a:gridCol>
              </a:tblGrid>
              <a:tr h="3323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mRNA type</a:t>
                      </a:r>
                      <a:endParaRPr lang="zh-CN" sz="3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miRNA type</a:t>
                      </a:r>
                      <a:endParaRPr lang="zh-CN" sz="3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162177"/>
                  </a:ext>
                </a:extLst>
              </a:tr>
              <a:tr h="3323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HCC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860823"/>
                  </a:ext>
                </a:extLst>
              </a:tr>
              <a:tr h="3323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Adjacent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1199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8784965"/>
                  </a:ext>
                </a:extLst>
              </a:tr>
              <a:tr h="3323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Cirrhotic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8557651"/>
                  </a:ext>
                </a:extLst>
              </a:tr>
              <a:tr h="3323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</a:t>
                      </a:r>
                      <a:endParaRPr lang="zh-CN" sz="36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676945"/>
                  </a:ext>
                </a:extLst>
              </a:tr>
              <a:tr h="6647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samples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3286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3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3444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842613"/>
                  </a:ext>
                </a:extLst>
              </a:tr>
            </a:tbl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5"/>
          <a:stretch/>
        </p:blipFill>
        <p:spPr>
          <a:xfrm>
            <a:off x="21096213" y="25563322"/>
            <a:ext cx="5429985" cy="5064823"/>
          </a:xfrm>
          <a:prstGeom prst="rect">
            <a:avLst/>
          </a:prstGeom>
        </p:spPr>
      </p:pic>
      <p:sp>
        <p:nvSpPr>
          <p:cNvPr id="45" name="ZoneTexte 92"/>
          <p:cNvSpPr txBox="1"/>
          <p:nvPr/>
        </p:nvSpPr>
        <p:spPr>
          <a:xfrm>
            <a:off x="3154266" y="25757594"/>
            <a:ext cx="1142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Table I: Number of samples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cruated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HCC datasets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ZoneTexte 92"/>
          <p:cNvSpPr txBox="1"/>
          <p:nvPr/>
        </p:nvSpPr>
        <p:spPr>
          <a:xfrm>
            <a:off x="15674564" y="30713745"/>
            <a:ext cx="1504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(a)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ZoneTexte 92"/>
          <p:cNvSpPr txBox="1"/>
          <p:nvPr/>
        </p:nvSpPr>
        <p:spPr>
          <a:xfrm>
            <a:off x="22248341" y="30713745"/>
            <a:ext cx="1504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(b)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861" y="25504164"/>
            <a:ext cx="2497945" cy="249794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285" y="25504164"/>
            <a:ext cx="2497945" cy="249794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285" y="28247365"/>
            <a:ext cx="2497945" cy="2497945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861" y="28247365"/>
            <a:ext cx="2497945" cy="249794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17" y="26815075"/>
            <a:ext cx="3600000" cy="3600000"/>
          </a:xfrm>
          <a:prstGeom prst="rect">
            <a:avLst/>
          </a:prstGeom>
        </p:spPr>
      </p:pic>
      <p:sp>
        <p:nvSpPr>
          <p:cNvPr id="61" name="ZoneTexte 92"/>
          <p:cNvSpPr txBox="1"/>
          <p:nvPr/>
        </p:nvSpPr>
        <p:spPr>
          <a:xfrm>
            <a:off x="861965" y="30583291"/>
            <a:ext cx="5165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Number of genes associated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     with overall survival 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8"/>
          <a:srcRect b="40024"/>
          <a:stretch/>
        </p:blipFill>
        <p:spPr>
          <a:xfrm>
            <a:off x="7058560" y="26715597"/>
            <a:ext cx="9088123" cy="2394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0802594">
            <a:off x="7206610" y="30379050"/>
            <a:ext cx="4257716" cy="214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99041" y="30520326"/>
            <a:ext cx="5683727" cy="2064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10497" y="33891706"/>
            <a:ext cx="4904218" cy="133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2"/>
          <a:srcRect l="50849"/>
          <a:stretch/>
        </p:blipFill>
        <p:spPr>
          <a:xfrm>
            <a:off x="12247120" y="33596122"/>
            <a:ext cx="2932737" cy="2387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下箭头 31"/>
          <p:cNvSpPr/>
          <p:nvPr/>
        </p:nvSpPr>
        <p:spPr>
          <a:xfrm>
            <a:off x="7058560" y="29347983"/>
            <a:ext cx="465183" cy="927293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右箭头 34"/>
          <p:cNvSpPr/>
          <p:nvPr/>
        </p:nvSpPr>
        <p:spPr>
          <a:xfrm rot="10800000">
            <a:off x="15269802" y="29412477"/>
            <a:ext cx="847181" cy="5721618"/>
          </a:xfrm>
          <a:prstGeom prst="ben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61368" y="29542643"/>
            <a:ext cx="330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ifferentially expressed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660599" y="33041402"/>
            <a:ext cx="330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information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ZoneTexte 92"/>
          <p:cNvSpPr txBox="1"/>
          <p:nvPr/>
        </p:nvSpPr>
        <p:spPr>
          <a:xfrm>
            <a:off x="8610529" y="36317833"/>
            <a:ext cx="5165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3" name="ZoneTexte 92"/>
          <p:cNvSpPr txBox="1"/>
          <p:nvPr/>
        </p:nvSpPr>
        <p:spPr>
          <a:xfrm>
            <a:off x="9858041" y="36297409"/>
            <a:ext cx="516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(c) HCCDB database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17" y="31938334"/>
            <a:ext cx="3600000" cy="3600000"/>
          </a:xfrm>
          <a:prstGeom prst="rect">
            <a:avLst/>
          </a:prstGeom>
        </p:spPr>
      </p:pic>
      <p:sp>
        <p:nvSpPr>
          <p:cNvPr id="75" name="ZoneTexte 92"/>
          <p:cNvSpPr txBox="1"/>
          <p:nvPr/>
        </p:nvSpPr>
        <p:spPr>
          <a:xfrm>
            <a:off x="776754" y="35641014"/>
            <a:ext cx="5165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(b)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Number of genes associated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     with vascular invasion</a:t>
            </a:r>
            <a:endParaRPr lang="en-US" sz="16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416</Words>
  <Application>Microsoft Office PowerPoint</Application>
  <PresentationFormat>自定义</PresentationFormat>
  <Paragraphs>74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Adobe Heiti Std R</vt:lpstr>
      <vt:lpstr>宋体</vt:lpstr>
      <vt:lpstr>Arial</vt:lpstr>
      <vt:lpstr>Calibri</vt:lpstr>
      <vt:lpstr>Tahoma</vt:lpstr>
      <vt:lpstr>Times New Roman</vt:lpstr>
      <vt:lpstr>Thème Office</vt:lpstr>
      <vt:lpstr>Microsoft Visio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Xavier Rogé</dc:creator>
  <cp:lastModifiedBy>wdf</cp:lastModifiedBy>
  <cp:revision>233</cp:revision>
  <cp:lastPrinted>2014-05-20T03:34:31Z</cp:lastPrinted>
  <dcterms:created xsi:type="dcterms:W3CDTF">2013-03-14T06:56:48Z</dcterms:created>
  <dcterms:modified xsi:type="dcterms:W3CDTF">2016-04-21T14:24:29Z</dcterms:modified>
</cp:coreProperties>
</file>