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9" r:id="rId3"/>
    <p:sldId id="280" r:id="rId4"/>
    <p:sldId id="267" r:id="rId5"/>
    <p:sldId id="268" r:id="rId6"/>
    <p:sldId id="260" r:id="rId7"/>
    <p:sldId id="271" r:id="rId8"/>
    <p:sldId id="262" r:id="rId9"/>
    <p:sldId id="281" r:id="rId10"/>
    <p:sldId id="288" r:id="rId11"/>
    <p:sldId id="276" r:id="rId12"/>
    <p:sldId id="277" r:id="rId13"/>
    <p:sldId id="272" r:id="rId14"/>
    <p:sldId id="273" r:id="rId15"/>
    <p:sldId id="274" r:id="rId16"/>
    <p:sldId id="275" r:id="rId17"/>
    <p:sldId id="278" r:id="rId18"/>
    <p:sldId id="285" r:id="rId19"/>
    <p:sldId id="286" r:id="rId20"/>
    <p:sldId id="282" r:id="rId21"/>
    <p:sldId id="283" r:id="rId22"/>
    <p:sldId id="284" r:id="rId23"/>
    <p:sldId id="28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C3FC1E-7E2C-47CA-AE5D-C77899B7F1FE}">
          <p14:sldIdLst>
            <p14:sldId id="256"/>
            <p14:sldId id="279"/>
            <p14:sldId id="280"/>
            <p14:sldId id="267"/>
          </p14:sldIdLst>
        </p14:section>
        <p14:section name="Oncogenic Signature" id="{C0CDBE01-C14A-48F0-9D17-72BFEA4EB237}">
          <p14:sldIdLst>
            <p14:sldId id="268"/>
            <p14:sldId id="260"/>
            <p14:sldId id="271"/>
            <p14:sldId id="262"/>
          </p14:sldIdLst>
        </p14:section>
        <p14:section name="graph clustering" id="{060DBDF6-27B7-4D77-9EA3-EF3F8BE149B5}">
          <p14:sldIdLst>
            <p14:sldId id="281"/>
            <p14:sldId id="288"/>
            <p14:sldId id="276"/>
            <p14:sldId id="277"/>
          </p14:sldIdLst>
        </p14:section>
        <p14:section name="resultsd" id="{68B3A720-25DD-48EE-BD05-E1F6F307EAF8}">
          <p14:sldIdLst>
            <p14:sldId id="272"/>
            <p14:sldId id="273"/>
            <p14:sldId id="274"/>
            <p14:sldId id="275"/>
            <p14:sldId id="278"/>
            <p14:sldId id="285"/>
            <p14:sldId id="286"/>
            <p14:sldId id="282"/>
            <p14:sldId id="283"/>
            <p14:sldId id="284"/>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3396" autoAdjust="0"/>
  </p:normalViewPr>
  <p:slideViewPr>
    <p:cSldViewPr snapToGrid="0">
      <p:cViewPr varScale="1">
        <p:scale>
          <a:sx n="102" d="100"/>
          <a:sy n="102" d="100"/>
        </p:scale>
        <p:origin x="16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E5C1-BDE5-4A53-B0E9-FE27198E9048}" type="datetimeFigureOut">
              <a:rPr lang="zh-CN" altLang="en-US" smtClean="0"/>
              <a:t>2014/4/2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1928F-0988-4617-91C5-D647BE11DC19}" type="slidenum">
              <a:rPr lang="zh-CN" altLang="en-US" smtClean="0"/>
              <a:t>‹#›</a:t>
            </a:fld>
            <a:endParaRPr lang="zh-CN" altLang="en-US"/>
          </a:p>
        </p:txBody>
      </p:sp>
    </p:spTree>
    <p:extLst>
      <p:ext uri="{BB962C8B-B14F-4D97-AF65-F5344CB8AC3E}">
        <p14:creationId xmlns:p14="http://schemas.microsoft.com/office/powerpoint/2010/main" val="45572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Mutations" TargetMode="External"/><Relationship Id="rId13" Type="http://schemas.openxmlformats.org/officeDocument/2006/relationships/hyperlink" Target="http://en.wikipedia.org/wiki/Cell_proliferation" TargetMode="External"/><Relationship Id="rId3" Type="http://schemas.openxmlformats.org/officeDocument/2006/relationships/hyperlink" Target="http://en.wikipedia.org/wiki/Cell_growth" TargetMode="External"/><Relationship Id="rId7" Type="http://schemas.openxmlformats.org/officeDocument/2006/relationships/hyperlink" Target="http://en.wikipedia.org/wiki/Proteins" TargetMode="External"/><Relationship Id="rId12" Type="http://schemas.openxmlformats.org/officeDocument/2006/relationships/hyperlink" Target="http://en.wikipedia.org/wiki/Type_II_diabete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Signal_transduction" TargetMode="External"/><Relationship Id="rId11" Type="http://schemas.openxmlformats.org/officeDocument/2006/relationships/hyperlink" Target="http://en.wikipedia.org/wiki/Glioblastoma" TargetMode="External"/><Relationship Id="rId5" Type="http://schemas.openxmlformats.org/officeDocument/2006/relationships/hyperlink" Target="http://en.wikipedia.org/wiki/Apoptosis" TargetMode="External"/><Relationship Id="rId15" Type="http://schemas.openxmlformats.org/officeDocument/2006/relationships/hyperlink" Target="http://en.wikipedia.org/wiki/Cancer" TargetMode="External"/><Relationship Id="rId10" Type="http://schemas.openxmlformats.org/officeDocument/2006/relationships/hyperlink" Target="http://en.wikipedia.org/wiki/Prostate_cancer" TargetMode="External"/><Relationship Id="rId4" Type="http://schemas.openxmlformats.org/officeDocument/2006/relationships/hyperlink" Target="http://en.wikipedia.org/wiki/Differentiation_(cellular)" TargetMode="External"/><Relationship Id="rId9" Type="http://schemas.openxmlformats.org/officeDocument/2006/relationships/hyperlink" Target="http://en.wikipedia.org/wiki/Breast_cancer" TargetMode="External"/><Relationship Id="rId14" Type="http://schemas.openxmlformats.org/officeDocument/2006/relationships/hyperlink" Target="http://en.wikipedia.org/wiki/Signalling_pathwa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Since passenger aberrations could occur anywhere in the genome, one may model this null distribution by recalculating the </a:t>
            </a:r>
            <a:r>
              <a:rPr lang="en-US" altLang="zh-CN" i="1" smtClean="0"/>
              <a:t>G</a:t>
            </a:r>
            <a:r>
              <a:rPr lang="en-US" altLang="zh-CN" smtClean="0"/>
              <a:t> scores across </a:t>
            </a:r>
            <a:r>
              <a:rPr lang="en-US" altLang="zh-CN" b="1" smtClean="0">
                <a:solidFill>
                  <a:srgbClr val="FF0000"/>
                </a:solidFill>
              </a:rPr>
              <a:t>all combinations of permutations of the marker labels within each sample</a:t>
            </a:r>
            <a:r>
              <a:rPr lang="en-US" altLang="zh-CN" smtClean="0"/>
              <a:t>. Note that by assuming, in these permutations, that all observed aberrations (including driver aberrations) are passengers, we generate a conservative, high estimate of the background aberration rate. </a:t>
            </a:r>
            <a:endParaRPr lang="zh-CN" altLang="en-US"/>
          </a:p>
        </p:txBody>
      </p:sp>
      <p:sp>
        <p:nvSpPr>
          <p:cNvPr id="4" name="灯片编号占位符 3"/>
          <p:cNvSpPr>
            <a:spLocks noGrp="1"/>
          </p:cNvSpPr>
          <p:nvPr>
            <p:ph type="sldNum" sz="quarter" idx="10"/>
          </p:nvPr>
        </p:nvSpPr>
        <p:spPr/>
        <p:txBody>
          <a:bodyPr/>
          <a:lstStyle/>
          <a:p>
            <a:fld id="{AE81928F-0988-4617-91C5-D647BE11DC19}" type="slidenum">
              <a:rPr lang="zh-CN" altLang="en-US" smtClean="0"/>
              <a:t>6</a:t>
            </a:fld>
            <a:endParaRPr lang="zh-CN" altLang="en-US"/>
          </a:p>
        </p:txBody>
      </p:sp>
    </p:spTree>
    <p:extLst>
      <p:ext uri="{BB962C8B-B14F-4D97-AF65-F5344CB8AC3E}">
        <p14:creationId xmlns:p14="http://schemas.microsoft.com/office/powerpoint/2010/main" val="12171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The most recurrent selected alterations</a:t>
            </a:r>
            <a:r>
              <a:rPr lang="en-US" altLang="zh-CN" baseline="0" smtClean="0"/>
              <a:t> tend to involve well-known oncogenes and tumor suppressors.</a:t>
            </a:r>
          </a:p>
          <a:p>
            <a:endParaRPr lang="en-US" altLang="zh-CN" baseline="0" smtClean="0"/>
          </a:p>
          <a:p>
            <a:r>
              <a:rPr lang="en-US" altLang="zh-CN" baseline="0" smtClean="0"/>
              <a:t>CDKN2A:</a:t>
            </a:r>
            <a:r>
              <a:rPr lang="en-US" altLang="zh-CN" smtClean="0"/>
              <a:t>This gene is frequently mutated or deleted in a wide variety of tumors, and is known to be an important tumor suppressor gene</a:t>
            </a:r>
          </a:p>
          <a:p>
            <a:r>
              <a:rPr lang="en-US" altLang="zh-CN" smtClean="0"/>
              <a:t>TP53:tumor protein p53 This gene encodes a tumor suppressor protein containing transcriptional activation, DNA binding, and oligomerization domains. The encoded protein responds to diverse cellular stresses to regulate expression of target genes, thereby inducing cell cycle arrest, apoptosis, senescence, DNA repair, or changes in metabolism. Mutations in this gene are associated with a variety of human cancers</a:t>
            </a:r>
          </a:p>
          <a:p>
            <a:endParaRPr lang="en-US" altLang="zh-CN" smtClean="0"/>
          </a:p>
          <a:p>
            <a:r>
              <a:rPr lang="en-US" altLang="zh-CN" smtClean="0"/>
              <a:t>MYC:The protein encoded by this gene is a multifunctional, nuclear phosphoprotein that plays a role in cell cycle progression, apoptosis and cellular transformation. It functions as a transcription factor that regulates transcription of specific target genes. Mutations, overexpression, rearrangement and translocation of this gene have been associated with a variety of hematopoietic tumors</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AE81928F-0988-4617-91C5-D647BE11DC19}" type="slidenum">
              <a:rPr lang="zh-CN" altLang="en-US" smtClean="0"/>
              <a:t>8</a:t>
            </a:fld>
            <a:endParaRPr lang="zh-CN" altLang="en-US"/>
          </a:p>
        </p:txBody>
      </p:sp>
    </p:spTree>
    <p:extLst>
      <p:ext uri="{BB962C8B-B14F-4D97-AF65-F5344CB8AC3E}">
        <p14:creationId xmlns:p14="http://schemas.microsoft.com/office/powerpoint/2010/main" val="387614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Greedy partitioning tends to prefer incremental inclusions of single</a:t>
            </a:r>
            <a:r>
              <a:rPr lang="en-US" altLang="zh-CN" baseline="0" smtClean="0"/>
              <a:t> nodes in big modules rather than growing multiple modules simultaneously.</a:t>
            </a:r>
            <a:endParaRPr lang="zh-CN" altLang="en-US"/>
          </a:p>
        </p:txBody>
      </p:sp>
      <p:sp>
        <p:nvSpPr>
          <p:cNvPr id="4" name="灯片编号占位符 3"/>
          <p:cNvSpPr>
            <a:spLocks noGrp="1"/>
          </p:cNvSpPr>
          <p:nvPr>
            <p:ph type="sldNum" sz="quarter" idx="10"/>
          </p:nvPr>
        </p:nvSpPr>
        <p:spPr/>
        <p:txBody>
          <a:bodyPr/>
          <a:lstStyle/>
          <a:p>
            <a:fld id="{AE81928F-0988-4617-91C5-D647BE11DC19}" type="slidenum">
              <a:rPr lang="zh-CN" altLang="en-US" smtClean="0"/>
              <a:t>12</a:t>
            </a:fld>
            <a:endParaRPr lang="zh-CN" altLang="en-US"/>
          </a:p>
        </p:txBody>
      </p:sp>
    </p:spTree>
    <p:extLst>
      <p:ext uri="{BB962C8B-B14F-4D97-AF65-F5344CB8AC3E}">
        <p14:creationId xmlns:p14="http://schemas.microsoft.com/office/powerpoint/2010/main" val="363516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有很多突变的基因的样本基本不会有大量的</a:t>
            </a:r>
            <a:r>
              <a:rPr lang="en-US" altLang="zh-CN" smtClean="0"/>
              <a:t>CNV</a:t>
            </a:r>
            <a:r>
              <a:rPr lang="zh-CN" altLang="en-US" smtClean="0"/>
              <a:t>，反之亦如此</a:t>
            </a:r>
            <a:endParaRPr lang="zh-CN" altLang="en-US"/>
          </a:p>
        </p:txBody>
      </p:sp>
      <p:sp>
        <p:nvSpPr>
          <p:cNvPr id="4" name="灯片编号占位符 3"/>
          <p:cNvSpPr>
            <a:spLocks noGrp="1"/>
          </p:cNvSpPr>
          <p:nvPr>
            <p:ph type="sldNum" sz="quarter" idx="10"/>
          </p:nvPr>
        </p:nvSpPr>
        <p:spPr/>
        <p:txBody>
          <a:bodyPr/>
          <a:lstStyle/>
          <a:p>
            <a:fld id="{AE81928F-0988-4617-91C5-D647BE11DC19}" type="slidenum">
              <a:rPr lang="zh-CN" altLang="en-US" smtClean="0"/>
              <a:t>14</a:t>
            </a:fld>
            <a:endParaRPr lang="zh-CN" altLang="en-US"/>
          </a:p>
        </p:txBody>
      </p:sp>
    </p:spTree>
    <p:extLst>
      <p:ext uri="{BB962C8B-B14F-4D97-AF65-F5344CB8AC3E}">
        <p14:creationId xmlns:p14="http://schemas.microsoft.com/office/powerpoint/2010/main" val="233093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RAS Signaling: </a:t>
            </a:r>
            <a:r>
              <a:rPr lang="zh-CN" altLang="en-US" smtClean="0"/>
              <a:t>激酶 信号传导 </a:t>
            </a:r>
            <a:r>
              <a:rPr lang="en-US" altLang="zh-CN" sz="1200" b="0" i="0" kern="1200" smtClean="0">
                <a:solidFill>
                  <a:schemeClr val="tx1"/>
                </a:solidFill>
                <a:effectLst/>
                <a:latin typeface="+mn-lt"/>
                <a:ea typeface="+mn-ea"/>
                <a:cs typeface="+mn-cs"/>
              </a:rPr>
              <a:t>which ultimately turn on genes involved in </a:t>
            </a:r>
            <a:r>
              <a:rPr lang="en-US" altLang="zh-CN" sz="1200" b="0" i="0" u="none" strike="noStrike" kern="1200" smtClean="0">
                <a:solidFill>
                  <a:schemeClr val="tx1"/>
                </a:solidFill>
                <a:effectLst/>
                <a:latin typeface="+mn-lt"/>
                <a:ea typeface="+mn-ea"/>
                <a:cs typeface="+mn-cs"/>
                <a:hlinkClick r:id="rId3" tooltip="Cell growth"/>
              </a:rPr>
              <a:t>cell growth</a:t>
            </a:r>
            <a:r>
              <a:rPr lang="en-US" altLang="zh-CN" sz="1200" b="0" i="0" kern="1200" smtClean="0">
                <a:solidFill>
                  <a:schemeClr val="tx1"/>
                </a:solidFill>
                <a:effectLst/>
                <a:latin typeface="+mn-lt"/>
                <a:ea typeface="+mn-ea"/>
                <a:cs typeface="+mn-cs"/>
              </a:rPr>
              <a:t>, </a:t>
            </a:r>
            <a:r>
              <a:rPr lang="en-US" altLang="zh-CN" sz="1200" b="0" i="0" u="none" strike="noStrike" kern="1200" smtClean="0">
                <a:solidFill>
                  <a:schemeClr val="tx1"/>
                </a:solidFill>
                <a:effectLst/>
                <a:latin typeface="+mn-lt"/>
                <a:ea typeface="+mn-ea"/>
                <a:cs typeface="+mn-cs"/>
                <a:hlinkClick r:id="rId4" tooltip="Differentiation (cellular)"/>
              </a:rPr>
              <a:t>differentiation</a:t>
            </a:r>
            <a:r>
              <a:rPr lang="en-US" altLang="zh-CN" sz="1200" b="0" i="0" kern="1200" smtClean="0">
                <a:solidFill>
                  <a:schemeClr val="tx1"/>
                </a:solidFill>
                <a:effectLst/>
                <a:latin typeface="+mn-lt"/>
                <a:ea typeface="+mn-ea"/>
                <a:cs typeface="+mn-cs"/>
              </a:rPr>
              <a:t> and </a:t>
            </a:r>
            <a:r>
              <a:rPr lang="en-US" altLang="zh-CN" sz="1200" b="0" i="0" u="none" strike="noStrike" kern="1200" smtClean="0">
                <a:solidFill>
                  <a:schemeClr val="tx1"/>
                </a:solidFill>
                <a:effectLst/>
                <a:latin typeface="+mn-lt"/>
                <a:ea typeface="+mn-ea"/>
                <a:cs typeface="+mn-cs"/>
                <a:hlinkClick r:id="rId5" tooltip="Apoptosis"/>
              </a:rPr>
              <a:t>survival</a:t>
            </a:r>
            <a:r>
              <a:rPr lang="en-US" altLang="zh-CN" sz="1200" b="0" i="0" kern="1200" smtClean="0">
                <a:solidFill>
                  <a:schemeClr val="tx1"/>
                </a:solidFill>
                <a:effectLst/>
                <a:latin typeface="+mn-lt"/>
                <a:ea typeface="+mn-ea"/>
                <a:cs typeface="+mn-cs"/>
              </a:rPr>
              <a:t>. As a result, mutations in </a:t>
            </a:r>
            <a:r>
              <a:rPr lang="en-US" altLang="zh-CN" sz="1200" b="0" i="1" kern="1200" smtClean="0">
                <a:solidFill>
                  <a:schemeClr val="tx1"/>
                </a:solidFill>
                <a:effectLst/>
                <a:latin typeface="+mn-lt"/>
                <a:ea typeface="+mn-ea"/>
                <a:cs typeface="+mn-cs"/>
              </a:rPr>
              <a:t>ras</a:t>
            </a:r>
            <a:r>
              <a:rPr lang="en-US" altLang="zh-CN" sz="1200" b="0" i="0" kern="1200" smtClean="0">
                <a:solidFill>
                  <a:schemeClr val="tx1"/>
                </a:solidFill>
                <a:effectLst/>
                <a:latin typeface="+mn-lt"/>
                <a:ea typeface="+mn-ea"/>
                <a:cs typeface="+mn-cs"/>
              </a:rPr>
              <a:t> genes can lead to the production of permanently activated Ras proteins. This can cause unintended and overactive signalling inside the cell, even in the absence of incoming signals.</a:t>
            </a:r>
          </a:p>
          <a:p>
            <a:endParaRPr lang="en-US" altLang="zh-CN" smtClean="0"/>
          </a:p>
          <a:p>
            <a:r>
              <a:rPr lang="en-US" altLang="zh-CN" smtClean="0"/>
              <a:t>Wnt Signaling</a:t>
            </a:r>
            <a:r>
              <a:rPr lang="zh-CN" altLang="en-US" smtClean="0"/>
              <a:t>：</a:t>
            </a:r>
            <a:r>
              <a:rPr lang="en-US" altLang="zh-CN" sz="1200" b="0" i="0" kern="1200" smtClean="0">
                <a:solidFill>
                  <a:schemeClr val="tx1"/>
                </a:solidFill>
                <a:effectLst/>
                <a:latin typeface="+mn-lt"/>
                <a:ea typeface="+mn-ea"/>
                <a:cs typeface="+mn-cs"/>
              </a:rPr>
              <a:t>a group of </a:t>
            </a:r>
            <a:r>
              <a:rPr lang="en-US" altLang="zh-CN" sz="1200" b="0" i="0" u="none" strike="noStrike" kern="1200" smtClean="0">
                <a:solidFill>
                  <a:schemeClr val="tx1"/>
                </a:solidFill>
                <a:effectLst/>
                <a:latin typeface="+mn-lt"/>
                <a:ea typeface="+mn-ea"/>
                <a:cs typeface="+mn-cs"/>
                <a:hlinkClick r:id="rId6" tooltip="Signal transduction"/>
              </a:rPr>
              <a:t>signal transduction</a:t>
            </a:r>
            <a:r>
              <a:rPr lang="en-US" altLang="zh-CN" sz="1200" b="0" i="0" kern="1200" smtClean="0">
                <a:solidFill>
                  <a:schemeClr val="tx1"/>
                </a:solidFill>
                <a:effectLst/>
                <a:latin typeface="+mn-lt"/>
                <a:ea typeface="+mn-ea"/>
                <a:cs typeface="+mn-cs"/>
              </a:rPr>
              <a:t> pathways made of </a:t>
            </a:r>
            <a:r>
              <a:rPr lang="en-US" altLang="zh-CN" sz="1200" b="0" i="0" u="none" strike="noStrike" kern="1200" smtClean="0">
                <a:solidFill>
                  <a:schemeClr val="tx1"/>
                </a:solidFill>
                <a:effectLst/>
                <a:latin typeface="+mn-lt"/>
                <a:ea typeface="+mn-ea"/>
                <a:cs typeface="+mn-cs"/>
                <a:hlinkClick r:id="rId7" tooltip="Proteins"/>
              </a:rPr>
              <a:t>proteins</a:t>
            </a:r>
            <a:r>
              <a:rPr lang="en-US" altLang="zh-CN" sz="1200" b="0" i="0" kern="1200" smtClean="0">
                <a:solidFill>
                  <a:schemeClr val="tx1"/>
                </a:solidFill>
                <a:effectLst/>
                <a:latin typeface="+mn-lt"/>
                <a:ea typeface="+mn-ea"/>
                <a:cs typeface="+mn-cs"/>
              </a:rPr>
              <a:t> that pass signals from outside of a cell through cell surface receptors to the inside of the cell </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en-US" altLang="zh-CN" sz="1200" b="0" i="0" u="none" strike="noStrike" kern="1200" smtClean="0">
                <a:solidFill>
                  <a:schemeClr val="tx1"/>
                </a:solidFill>
                <a:effectLst/>
                <a:latin typeface="+mn-lt"/>
                <a:ea typeface="+mn-ea"/>
                <a:cs typeface="+mn-cs"/>
                <a:hlinkClick r:id="rId8" tooltip="Mutations"/>
              </a:rPr>
              <a:t>mutations</a:t>
            </a:r>
            <a:r>
              <a:rPr lang="en-US" altLang="zh-CN" sz="1200" b="0" i="0" kern="1200" smtClean="0">
                <a:solidFill>
                  <a:schemeClr val="tx1"/>
                </a:solidFill>
                <a:effectLst/>
                <a:latin typeface="+mn-lt"/>
                <a:ea typeface="+mn-ea"/>
                <a:cs typeface="+mn-cs"/>
              </a:rPr>
              <a:t> that lead to a variety of diseases, including </a:t>
            </a:r>
            <a:r>
              <a:rPr lang="en-US" altLang="zh-CN" sz="1200" b="0" i="0" u="none" strike="noStrike" kern="1200" smtClean="0">
                <a:solidFill>
                  <a:schemeClr val="tx1"/>
                </a:solidFill>
                <a:effectLst/>
                <a:latin typeface="+mn-lt"/>
                <a:ea typeface="+mn-ea"/>
                <a:cs typeface="+mn-cs"/>
                <a:hlinkClick r:id="rId9" tooltip="Breast cancer"/>
              </a:rPr>
              <a:t>breast</a:t>
            </a:r>
            <a:r>
              <a:rPr lang="en-US" altLang="zh-CN" sz="1200" b="0" i="0" kern="1200" smtClean="0">
                <a:solidFill>
                  <a:schemeClr val="tx1"/>
                </a:solidFill>
                <a:effectLst/>
                <a:latin typeface="+mn-lt"/>
                <a:ea typeface="+mn-ea"/>
                <a:cs typeface="+mn-cs"/>
              </a:rPr>
              <a:t> and </a:t>
            </a:r>
            <a:r>
              <a:rPr lang="en-US" altLang="zh-CN" sz="1200" b="0" i="0" u="none" strike="noStrike" kern="1200" smtClean="0">
                <a:solidFill>
                  <a:schemeClr val="tx1"/>
                </a:solidFill>
                <a:effectLst/>
                <a:latin typeface="+mn-lt"/>
                <a:ea typeface="+mn-ea"/>
                <a:cs typeface="+mn-cs"/>
                <a:hlinkClick r:id="rId10" tooltip="Prostate cancer"/>
              </a:rPr>
              <a:t>prostate cancer</a:t>
            </a:r>
            <a:r>
              <a:rPr lang="en-US" altLang="zh-CN" sz="1200" b="0" i="0" kern="1200" smtClean="0">
                <a:solidFill>
                  <a:schemeClr val="tx1"/>
                </a:solidFill>
                <a:effectLst/>
                <a:latin typeface="+mn-lt"/>
                <a:ea typeface="+mn-ea"/>
                <a:cs typeface="+mn-cs"/>
              </a:rPr>
              <a:t>, </a:t>
            </a:r>
            <a:r>
              <a:rPr lang="en-US" altLang="zh-CN" sz="1200" b="0" i="0" u="none" strike="noStrike" kern="1200" smtClean="0">
                <a:solidFill>
                  <a:schemeClr val="tx1"/>
                </a:solidFill>
                <a:effectLst/>
                <a:latin typeface="+mn-lt"/>
                <a:ea typeface="+mn-ea"/>
                <a:cs typeface="+mn-cs"/>
                <a:hlinkClick r:id="rId11" tooltip="Glioblastoma"/>
              </a:rPr>
              <a:t>glioblastoma</a:t>
            </a:r>
            <a:r>
              <a:rPr lang="en-US" altLang="zh-CN" sz="1200" b="0" i="0" kern="1200" smtClean="0">
                <a:solidFill>
                  <a:schemeClr val="tx1"/>
                </a:solidFill>
                <a:effectLst/>
                <a:latin typeface="+mn-lt"/>
                <a:ea typeface="+mn-ea"/>
                <a:cs typeface="+mn-cs"/>
              </a:rPr>
              <a:t>, </a:t>
            </a:r>
            <a:r>
              <a:rPr lang="en-US" altLang="zh-CN" sz="1200" b="0" i="0" u="none" strike="noStrike" kern="1200" smtClean="0">
                <a:solidFill>
                  <a:schemeClr val="tx1"/>
                </a:solidFill>
                <a:effectLst/>
                <a:latin typeface="+mn-lt"/>
                <a:ea typeface="+mn-ea"/>
                <a:cs typeface="+mn-cs"/>
                <a:hlinkClick r:id="rId12" tooltip="Type II diabetes"/>
              </a:rPr>
              <a:t>type II diabetes</a:t>
            </a:r>
            <a:r>
              <a:rPr lang="en-US" altLang="zh-CN" sz="1200" b="0" i="0" kern="1200" smtClean="0">
                <a:solidFill>
                  <a:schemeClr val="tx1"/>
                </a:solidFill>
                <a:effectLst/>
                <a:latin typeface="+mn-lt"/>
                <a:ea typeface="+mn-ea"/>
                <a:cs typeface="+mn-cs"/>
              </a:rPr>
              <a:t>, and others</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辅助活化剂 </a:t>
            </a:r>
            <a:r>
              <a:rPr lang="en-US" altLang="zh-CN" sz="1200" b="0" i="0" kern="1200" smtClean="0">
                <a:solidFill>
                  <a:schemeClr val="tx1"/>
                </a:solidFill>
                <a:effectLst/>
                <a:latin typeface="+mn-lt"/>
                <a:ea typeface="+mn-ea"/>
                <a:cs typeface="+mn-cs"/>
              </a:rPr>
              <a:t>TCF/LEF family</a:t>
            </a:r>
          </a:p>
          <a:p>
            <a:endParaRPr lang="en-US" altLang="zh-CN" smtClean="0"/>
          </a:p>
          <a:p>
            <a:endParaRPr lang="en-US" altLang="zh-CN" smtClean="0"/>
          </a:p>
          <a:p>
            <a:r>
              <a:rPr lang="en-US" altLang="zh-CN" smtClean="0"/>
              <a:t>AKT Signaling: </a:t>
            </a:r>
            <a:r>
              <a:rPr lang="en-US" altLang="zh-CN" sz="1200" b="0" i="0" kern="1200" smtClean="0">
                <a:solidFill>
                  <a:schemeClr val="tx1"/>
                </a:solidFill>
                <a:effectLst/>
                <a:latin typeface="+mn-lt"/>
                <a:ea typeface="+mn-ea"/>
                <a:cs typeface="+mn-cs"/>
              </a:rPr>
              <a:t> plays a key role in multiple cellular processes such as glucose metabolism, </a:t>
            </a:r>
            <a:r>
              <a:rPr lang="en-US" altLang="zh-CN" sz="1200" b="0" i="0" u="none" strike="noStrike" kern="1200" smtClean="0">
                <a:solidFill>
                  <a:schemeClr val="tx1"/>
                </a:solidFill>
                <a:effectLst/>
                <a:latin typeface="+mn-lt"/>
                <a:ea typeface="+mn-ea"/>
                <a:cs typeface="+mn-cs"/>
                <a:hlinkClick r:id="rId5" tooltip="Apoptosis"/>
              </a:rPr>
              <a:t>apoptosis</a:t>
            </a:r>
            <a:r>
              <a:rPr lang="en-US" altLang="zh-CN" sz="1200" b="0" i="0" kern="1200" smtClean="0">
                <a:solidFill>
                  <a:schemeClr val="tx1"/>
                </a:solidFill>
                <a:effectLst/>
                <a:latin typeface="+mn-lt"/>
                <a:ea typeface="+mn-ea"/>
                <a:cs typeface="+mn-cs"/>
              </a:rPr>
              <a:t>, </a:t>
            </a:r>
            <a:r>
              <a:rPr lang="en-US" altLang="zh-CN" sz="1200" b="0" i="0" u="none" strike="noStrike" kern="1200" smtClean="0">
                <a:solidFill>
                  <a:schemeClr val="tx1"/>
                </a:solidFill>
                <a:effectLst/>
                <a:latin typeface="+mn-lt"/>
                <a:ea typeface="+mn-ea"/>
                <a:cs typeface="+mn-cs"/>
                <a:hlinkClick r:id="rId13" tooltip="Cell proliferation"/>
              </a:rPr>
              <a:t>cell proliferation</a:t>
            </a:r>
            <a:r>
              <a:rPr lang="en-US" altLang="zh-CN" sz="1200" b="0" i="0" kern="1200" smtClean="0">
                <a:solidFill>
                  <a:schemeClr val="tx1"/>
                </a:solidFill>
                <a:effectLst/>
                <a:latin typeface="+mn-lt"/>
                <a:ea typeface="+mn-ea"/>
                <a:cs typeface="+mn-cs"/>
              </a:rPr>
              <a:t>, transcription and cell migration. intracellular </a:t>
            </a:r>
            <a:r>
              <a:rPr lang="en-US" altLang="zh-CN" sz="1200" b="0" i="0" u="none" strike="noStrike" kern="1200" smtClean="0">
                <a:solidFill>
                  <a:schemeClr val="tx1"/>
                </a:solidFill>
                <a:effectLst/>
                <a:latin typeface="+mn-lt"/>
                <a:ea typeface="+mn-ea"/>
                <a:cs typeface="+mn-cs"/>
                <a:hlinkClick r:id="rId14" tooltip="Signalling pathway"/>
              </a:rPr>
              <a:t>signalling pathway</a:t>
            </a:r>
            <a:r>
              <a:rPr lang="en-US" altLang="zh-CN" sz="1200" b="0" i="0" kern="1200" smtClean="0">
                <a:solidFill>
                  <a:schemeClr val="tx1"/>
                </a:solidFill>
                <a:effectLst/>
                <a:latin typeface="+mn-lt"/>
                <a:ea typeface="+mn-ea"/>
                <a:cs typeface="+mn-cs"/>
              </a:rPr>
              <a:t> important in </a:t>
            </a:r>
            <a:r>
              <a:rPr lang="en-US" altLang="zh-CN" sz="1200" b="0" i="0" u="none" strike="noStrike" kern="1200" smtClean="0">
                <a:solidFill>
                  <a:schemeClr val="tx1"/>
                </a:solidFill>
                <a:effectLst/>
                <a:latin typeface="+mn-lt"/>
                <a:ea typeface="+mn-ea"/>
                <a:cs typeface="+mn-cs"/>
                <a:hlinkClick r:id="rId5" tooltip="Apoptosis"/>
              </a:rPr>
              <a:t>apoptosis</a:t>
            </a:r>
            <a:r>
              <a:rPr lang="en-US" altLang="zh-CN" sz="1200" b="0" i="0" kern="1200" smtClean="0">
                <a:solidFill>
                  <a:schemeClr val="tx1"/>
                </a:solidFill>
                <a:effectLst/>
                <a:latin typeface="+mn-lt"/>
                <a:ea typeface="+mn-ea"/>
                <a:cs typeface="+mn-cs"/>
              </a:rPr>
              <a:t> and hence </a:t>
            </a:r>
            <a:r>
              <a:rPr lang="en-US" altLang="zh-CN" sz="1200" b="0" i="0" u="none" strike="noStrike" kern="1200" smtClean="0">
                <a:solidFill>
                  <a:schemeClr val="tx1"/>
                </a:solidFill>
                <a:effectLst/>
                <a:latin typeface="+mn-lt"/>
                <a:ea typeface="+mn-ea"/>
                <a:cs typeface="+mn-cs"/>
                <a:hlinkClick r:id="rId15" tooltip="Cancer"/>
              </a:rPr>
              <a:t>cancer</a:t>
            </a:r>
            <a:r>
              <a:rPr lang="en-US" altLang="zh-CN" sz="1200" b="0" i="0" u="none" strike="noStrike" kern="1200" smtClean="0">
                <a:solidFill>
                  <a:schemeClr val="tx1"/>
                </a:solidFill>
                <a:effectLst/>
                <a:latin typeface="+mn-lt"/>
                <a:ea typeface="+mn-ea"/>
                <a:cs typeface="+mn-cs"/>
              </a:rPr>
              <a:t>   </a:t>
            </a:r>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AE81928F-0988-4617-91C5-D647BE11DC19}" type="slidenum">
              <a:rPr lang="zh-CN" altLang="en-US" smtClean="0"/>
              <a:t>17</a:t>
            </a:fld>
            <a:endParaRPr lang="zh-CN" altLang="en-US"/>
          </a:p>
        </p:txBody>
      </p:sp>
    </p:spTree>
    <p:extLst>
      <p:ext uri="{BB962C8B-B14F-4D97-AF65-F5344CB8AC3E}">
        <p14:creationId xmlns:p14="http://schemas.microsoft.com/office/powerpoint/2010/main" val="275408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Subsets of lung and head and neck squamous cell carcinomas may benefit from concurrent blockade</a:t>
            </a:r>
            <a:r>
              <a:rPr lang="en-US" altLang="zh-CN" baseline="0" dirty="0" smtClean="0"/>
              <a:t> of the cell cycle and PI3K-AKTN signaling</a:t>
            </a:r>
          </a:p>
          <a:p>
            <a:endParaRPr lang="en-US" altLang="zh-CN" baseline="0" dirty="0" smtClean="0"/>
          </a:p>
          <a:p>
            <a:r>
              <a:rPr lang="en-US" altLang="zh-CN" baseline="0" dirty="0" smtClean="0"/>
              <a:t>A systematic stratification of tumors on the basis of therapeutically actionable alterations may therefore serve as a point of departure for designing “basket” trials in with actionable oncogenic signatures are matched with targeted combination therapy for patients with diverse tumor types.</a:t>
            </a:r>
            <a:endParaRPr lang="zh-CN" altLang="en-US"/>
          </a:p>
        </p:txBody>
      </p:sp>
      <p:sp>
        <p:nvSpPr>
          <p:cNvPr id="4" name="灯片编号占位符 3"/>
          <p:cNvSpPr>
            <a:spLocks noGrp="1"/>
          </p:cNvSpPr>
          <p:nvPr>
            <p:ph type="sldNum" sz="quarter" idx="10"/>
          </p:nvPr>
        </p:nvSpPr>
        <p:spPr/>
        <p:txBody>
          <a:bodyPr/>
          <a:lstStyle/>
          <a:p>
            <a:fld id="{AE81928F-0988-4617-91C5-D647BE11DC19}" type="slidenum">
              <a:rPr lang="zh-CN" altLang="en-US" smtClean="0"/>
              <a:t>22</a:t>
            </a:fld>
            <a:endParaRPr lang="zh-CN" altLang="en-US"/>
          </a:p>
        </p:txBody>
      </p:sp>
    </p:spTree>
    <p:extLst>
      <p:ext uri="{BB962C8B-B14F-4D97-AF65-F5344CB8AC3E}">
        <p14:creationId xmlns:p14="http://schemas.microsoft.com/office/powerpoint/2010/main" val="357837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smtClean="0"/>
              <a:t>2014 Spring</a:t>
            </a:r>
            <a:endParaRPr lang="zh-CN" altLang="en-US"/>
          </a:p>
        </p:txBody>
      </p:sp>
      <p:sp>
        <p:nvSpPr>
          <p:cNvPr id="6" name="Slide Number Placeholder 5"/>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99935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smtClean="0"/>
              <a:t>2014 Spring</a:t>
            </a:r>
            <a:endParaRPr lang="zh-CN" altLang="en-US"/>
          </a:p>
        </p:txBody>
      </p:sp>
      <p:sp>
        <p:nvSpPr>
          <p:cNvPr id="6" name="Slide Number Placeholder 5"/>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190918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smtClean="0"/>
              <a:t>2014 Spring</a:t>
            </a:r>
            <a:endParaRPr lang="zh-CN" altLang="en-US"/>
          </a:p>
        </p:txBody>
      </p:sp>
      <p:sp>
        <p:nvSpPr>
          <p:cNvPr id="6" name="Slide Number Placeholder 5"/>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33256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71691"/>
            <a:ext cx="7886700" cy="4819751"/>
          </a:xfrm>
          <a:effectLst>
            <a:glow rad="101600">
              <a:schemeClr val="accent3">
                <a:satMod val="175000"/>
                <a:alpha val="40000"/>
              </a:schemeClr>
            </a:glow>
            <a:outerShdw blurRad="50800" dist="38100" dir="10800000" algn="r" rotWithShape="0">
              <a:prstClr val="black">
                <a:alpha val="40000"/>
              </a:prstClr>
            </a:outerShdw>
          </a:effectLst>
        </p:spPr>
        <p:style>
          <a:lnRef idx="2">
            <a:schemeClr val="accent1"/>
          </a:lnRef>
          <a:fillRef idx="1">
            <a:schemeClr val="lt1"/>
          </a:fillRef>
          <a:effectRef idx="0">
            <a:schemeClr val="accent1"/>
          </a:effectRef>
          <a:fontRef idx="none"/>
        </p:style>
        <p:txBody>
          <a:bodyPr>
            <a:normAutofit/>
          </a:bodyPr>
          <a:lstStyle>
            <a:lvl1pPr>
              <a:defRPr sz="2000"/>
            </a:lvl1pPr>
            <a:lvl2pPr marL="457200" indent="0">
              <a:buNone/>
              <a:defRPr sz="2000"/>
            </a:lvl2pPr>
            <a:lvl3pPr marL="1200150" indent="-285750">
              <a:buFont typeface="Wingdings" panose="05000000000000000000" pitchFamily="2" charset="2"/>
              <a:buChar char="p"/>
              <a:defRPr sz="1800"/>
            </a:lvl3pPr>
            <a:lvl4pPr>
              <a:defRPr sz="1600"/>
            </a:lvl4pPr>
            <a:lvl5pPr>
              <a:defRPr sz="1600"/>
            </a:lvl5pPr>
          </a:lstStyle>
          <a:p>
            <a:pPr lvl="0"/>
            <a:r>
              <a:rPr lang="zh-CN" altLang="en-US" smtClean="0"/>
              <a:t>单击此处编辑母版文本样式</a:t>
            </a:r>
          </a:p>
          <a:p>
            <a:pPr lvl="1"/>
            <a:r>
              <a:rPr lang="en-US" altLang="zh-CN" smtClean="0"/>
              <a:t>- </a:t>
            </a:r>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lvl1pPr>
              <a:defRPr b="1">
                <a:latin typeface="cmu10" panose="020B0500000000000000" pitchFamily="34" charset="0"/>
              </a:defRPr>
            </a:lvl1pPr>
          </a:lstStyle>
          <a:p>
            <a:fld id="{5105319F-FB80-47E3-BED2-ACCE41240CEA}" type="slidenum">
              <a:rPr lang="zh-CN" altLang="en-US" smtClean="0"/>
              <a:pPr/>
              <a:t>‹#›</a:t>
            </a:fld>
            <a:endParaRPr lang="zh-CN" altLang="en-US"/>
          </a:p>
        </p:txBody>
      </p:sp>
      <p:sp>
        <p:nvSpPr>
          <p:cNvPr id="2" name="Title 1"/>
          <p:cNvSpPr>
            <a:spLocks noGrp="1"/>
          </p:cNvSpPr>
          <p:nvPr>
            <p:ph type="title"/>
          </p:nvPr>
        </p:nvSpPr>
        <p:spPr>
          <a:xfrm>
            <a:off x="628650" y="289586"/>
            <a:ext cx="7886700" cy="832856"/>
          </a:xfrm>
        </p:spPr>
        <p:txBody>
          <a:bodyPr>
            <a:normAutofit/>
          </a:bodyPr>
          <a:lstStyle>
            <a:lvl1pPr>
              <a:defRPr sz="2800" b="1">
                <a:solidFill>
                  <a:srgbClr val="0000FF"/>
                </a:solidFill>
                <a:latin typeface="Euclid" panose="02020503060505020303" pitchFamily="18" charset="0"/>
              </a:defRPr>
            </a:lvl1pPr>
          </a:lstStyle>
          <a:p>
            <a:r>
              <a:rPr lang="zh-CN" altLang="en-US" smtClean="0"/>
              <a:t>单击此处编辑母版标题样式</a:t>
            </a:r>
            <a:endParaRPr lang="en-US" dirty="0"/>
          </a:p>
        </p:txBody>
      </p:sp>
      <p:cxnSp>
        <p:nvCxnSpPr>
          <p:cNvPr id="11" name="直接连接符 10"/>
          <p:cNvCxnSpPr/>
          <p:nvPr userDrawn="1"/>
        </p:nvCxnSpPr>
        <p:spPr>
          <a:xfrm>
            <a:off x="628650" y="957532"/>
            <a:ext cx="7816610"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12" name="Footer Placeholder 4"/>
          <p:cNvSpPr>
            <a:spLocks noGrp="1"/>
          </p:cNvSpPr>
          <p:nvPr>
            <p:ph type="ftr" sz="quarter" idx="11"/>
          </p:nvPr>
        </p:nvSpPr>
        <p:spPr>
          <a:xfrm>
            <a:off x="5429250" y="6363660"/>
            <a:ext cx="3086100" cy="365125"/>
          </a:xfrm>
        </p:spPr>
        <p:txBody>
          <a:bodyPr/>
          <a:lstStyle>
            <a:lvl1pPr>
              <a:defRPr b="0" i="1">
                <a:latin typeface="Euclid" panose="02020503060505020303" pitchFamily="18" charset="0"/>
              </a:defRPr>
            </a:lvl1pPr>
          </a:lstStyle>
          <a:p>
            <a:r>
              <a:rPr lang="en-US" altLang="zh-CN" smtClean="0"/>
              <a:t>2014 Spring</a:t>
            </a:r>
            <a:endParaRPr lang="zh-CN" altLang="en-US"/>
          </a:p>
        </p:txBody>
      </p:sp>
    </p:spTree>
    <p:extLst>
      <p:ext uri="{BB962C8B-B14F-4D97-AF65-F5344CB8AC3E}">
        <p14:creationId xmlns:p14="http://schemas.microsoft.com/office/powerpoint/2010/main" val="2032280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smtClean="0"/>
              <a:t>2014 Spring</a:t>
            </a:r>
            <a:endParaRPr lang="zh-CN" altLang="en-US"/>
          </a:p>
        </p:txBody>
      </p:sp>
      <p:sp>
        <p:nvSpPr>
          <p:cNvPr id="6" name="Slide Number Placeholder 5"/>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8104314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en-US" altLang="zh-CN" smtClean="0"/>
              <a:t>2014 Spring</a:t>
            </a:r>
            <a:endParaRPr lang="zh-CN" altLang="en-US"/>
          </a:p>
        </p:txBody>
      </p:sp>
      <p:sp>
        <p:nvSpPr>
          <p:cNvPr id="7" name="Slide Number Placeholder 6"/>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286254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r>
              <a:rPr lang="en-US" altLang="zh-CN" smtClean="0"/>
              <a:t>2014 Spring</a:t>
            </a:r>
            <a:endParaRPr lang="zh-CN" altLang="en-US"/>
          </a:p>
        </p:txBody>
      </p:sp>
      <p:sp>
        <p:nvSpPr>
          <p:cNvPr id="9" name="Slide Number Placeholder 8"/>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363375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r>
              <a:rPr lang="en-US" altLang="zh-CN" smtClean="0"/>
              <a:t>2014 Spring</a:t>
            </a:r>
            <a:endParaRPr lang="zh-CN" altLang="en-US"/>
          </a:p>
        </p:txBody>
      </p:sp>
      <p:sp>
        <p:nvSpPr>
          <p:cNvPr id="5" name="Slide Number Placeholder 4"/>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78898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r>
              <a:rPr lang="en-US" altLang="zh-CN" smtClean="0"/>
              <a:t>2014 Spring</a:t>
            </a:r>
            <a:endParaRPr lang="zh-CN" altLang="en-US"/>
          </a:p>
        </p:txBody>
      </p:sp>
      <p:sp>
        <p:nvSpPr>
          <p:cNvPr id="4" name="Slide Number Placeholder 3"/>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3686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en-US" altLang="zh-CN" smtClean="0"/>
              <a:t>2014 Spring</a:t>
            </a:r>
            <a:endParaRPr lang="zh-CN" altLang="en-US"/>
          </a:p>
        </p:txBody>
      </p:sp>
      <p:sp>
        <p:nvSpPr>
          <p:cNvPr id="7" name="Slide Number Placeholder 6"/>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180381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en-US" altLang="zh-CN" smtClean="0"/>
              <a:t>2014 Spring</a:t>
            </a:r>
            <a:endParaRPr lang="zh-CN" altLang="en-US"/>
          </a:p>
        </p:txBody>
      </p:sp>
      <p:sp>
        <p:nvSpPr>
          <p:cNvPr id="7" name="Slide Number Placeholder 6"/>
          <p:cNvSpPr>
            <a:spLocks noGrp="1"/>
          </p:cNvSpPr>
          <p:nvPr>
            <p:ph type="sldNum" sz="quarter" idx="12"/>
          </p:nvPr>
        </p:nvSpPr>
        <p:spPr/>
        <p:txBody>
          <a:body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365091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2014 Spring</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5319F-FB80-47E3-BED2-ACCE41240CEA}" type="slidenum">
              <a:rPr lang="zh-CN" altLang="en-US" smtClean="0"/>
              <a:t>‹#›</a:t>
            </a:fld>
            <a:endParaRPr lang="zh-CN" altLang="en-US"/>
          </a:p>
        </p:txBody>
      </p:sp>
    </p:spTree>
    <p:extLst>
      <p:ext uri="{BB962C8B-B14F-4D97-AF65-F5344CB8AC3E}">
        <p14:creationId xmlns:p14="http://schemas.microsoft.com/office/powerpoint/2010/main" val="412124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799" y="540509"/>
            <a:ext cx="7772400" cy="2387600"/>
          </a:xfrm>
        </p:spPr>
        <p:txBody>
          <a:bodyPr>
            <a:normAutofit/>
          </a:bodyPr>
          <a:lstStyle/>
          <a:p>
            <a:r>
              <a:rPr lang="en-US" altLang="zh-CN" sz="4400" dirty="0">
                <a:latin typeface="cmb10" panose="020B0500000000000000" pitchFamily="34" charset="0"/>
              </a:rPr>
              <a:t>Emerging landscape of oncogenic signatures across </a:t>
            </a:r>
            <a:br>
              <a:rPr lang="en-US" altLang="zh-CN" sz="4400" dirty="0">
                <a:latin typeface="cmb10" panose="020B0500000000000000" pitchFamily="34" charset="0"/>
              </a:rPr>
            </a:br>
            <a:r>
              <a:rPr lang="en-US" altLang="zh-CN" sz="4400" dirty="0">
                <a:latin typeface="cmb10" panose="020B0500000000000000" pitchFamily="34" charset="0"/>
              </a:rPr>
              <a:t>human cancers</a:t>
            </a:r>
            <a:endParaRPr lang="zh-CN" altLang="en-US" sz="4400">
              <a:latin typeface="cmb10" panose="020B0500000000000000" pitchFamily="34" charset="0"/>
            </a:endParaRPr>
          </a:p>
        </p:txBody>
      </p:sp>
      <p:sp>
        <p:nvSpPr>
          <p:cNvPr id="4" name="灯片编号占位符 3"/>
          <p:cNvSpPr>
            <a:spLocks noGrp="1"/>
          </p:cNvSpPr>
          <p:nvPr>
            <p:ph type="sldNum" sz="quarter" idx="12"/>
          </p:nvPr>
        </p:nvSpPr>
        <p:spPr/>
        <p:txBody>
          <a:bodyPr/>
          <a:lstStyle/>
          <a:p>
            <a:fld id="{5105319F-FB80-47E3-BED2-ACCE41240CEA}"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dirty="0" smtClean="0"/>
              <a:t>2014 Spring</a:t>
            </a:r>
            <a:endParaRPr lang="zh-CN" altLang="en-US"/>
          </a:p>
        </p:txBody>
      </p:sp>
      <p:pic>
        <p:nvPicPr>
          <p:cNvPr id="6" name="图片 5"/>
          <p:cNvPicPr>
            <a:picLocks noChangeAspect="1"/>
          </p:cNvPicPr>
          <p:nvPr/>
        </p:nvPicPr>
        <p:blipFill>
          <a:blip r:embed="rId2"/>
          <a:stretch>
            <a:fillRect/>
          </a:stretch>
        </p:blipFill>
        <p:spPr>
          <a:xfrm>
            <a:off x="140954" y="2928109"/>
            <a:ext cx="8862091" cy="3793367"/>
          </a:xfrm>
          <a:prstGeom prst="rect">
            <a:avLst/>
          </a:prstGeom>
          <a:ln>
            <a:noFill/>
          </a:ln>
          <a:effectLst>
            <a:outerShdw blurRad="190500" algn="tl" rotWithShape="0">
              <a:srgbClr val="000000">
                <a:alpha val="70000"/>
              </a:srgbClr>
            </a:outerShdw>
          </a:effectLst>
        </p:spPr>
      </p:pic>
      <p:pic>
        <p:nvPicPr>
          <p:cNvPr id="8" name="图片 7"/>
          <p:cNvPicPr>
            <a:picLocks noChangeAspect="1"/>
          </p:cNvPicPr>
          <p:nvPr/>
        </p:nvPicPr>
        <p:blipFill>
          <a:blip r:embed="rId3"/>
          <a:stretch>
            <a:fillRect/>
          </a:stretch>
        </p:blipFill>
        <p:spPr>
          <a:xfrm>
            <a:off x="2095500" y="3657601"/>
            <a:ext cx="6229350" cy="1504950"/>
          </a:xfrm>
          <a:prstGeom prst="rect">
            <a:avLst/>
          </a:prstGeom>
        </p:spPr>
      </p:pic>
    </p:spTree>
    <p:extLst>
      <p:ext uri="{BB962C8B-B14F-4D97-AF65-F5344CB8AC3E}">
        <p14:creationId xmlns:p14="http://schemas.microsoft.com/office/powerpoint/2010/main" val="2230562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10</a:t>
            </a:fld>
            <a:endParaRPr lang="zh-CN" altLang="en-US"/>
          </a:p>
        </p:txBody>
      </p:sp>
      <p:sp>
        <p:nvSpPr>
          <p:cNvPr id="4" name="椭圆 3"/>
          <p:cNvSpPr/>
          <p:nvPr/>
        </p:nvSpPr>
        <p:spPr>
          <a:xfrm>
            <a:off x="2270760" y="1112520"/>
            <a:ext cx="64008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270760" y="2575877"/>
            <a:ext cx="64008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270760" y="4039234"/>
            <a:ext cx="64008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815840" y="274320"/>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mtClean="0"/>
              <a:t>a</a:t>
            </a:r>
            <a:endParaRPr lang="zh-CN" altLang="en-US"/>
          </a:p>
        </p:txBody>
      </p:sp>
      <p:sp>
        <p:nvSpPr>
          <p:cNvPr id="12" name="圆角矩形 11"/>
          <p:cNvSpPr/>
          <p:nvPr/>
        </p:nvSpPr>
        <p:spPr>
          <a:xfrm>
            <a:off x="4815840" y="1264920"/>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mtClean="0"/>
              <a:t>b</a:t>
            </a:r>
            <a:endParaRPr lang="zh-CN" altLang="en-US"/>
          </a:p>
        </p:txBody>
      </p:sp>
      <p:sp>
        <p:nvSpPr>
          <p:cNvPr id="13" name="圆角矩形 12"/>
          <p:cNvSpPr/>
          <p:nvPr/>
        </p:nvSpPr>
        <p:spPr>
          <a:xfrm>
            <a:off x="4815840" y="2362834"/>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a:t>c</a:t>
            </a:r>
            <a:endParaRPr lang="zh-CN" altLang="en-US"/>
          </a:p>
        </p:txBody>
      </p:sp>
      <p:sp>
        <p:nvSpPr>
          <p:cNvPr id="14" name="圆角矩形 13"/>
          <p:cNvSpPr/>
          <p:nvPr/>
        </p:nvSpPr>
        <p:spPr>
          <a:xfrm>
            <a:off x="4815840" y="3460748"/>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a:t>d</a:t>
            </a:r>
            <a:endParaRPr lang="zh-CN" altLang="en-US"/>
          </a:p>
        </p:txBody>
      </p:sp>
      <p:sp>
        <p:nvSpPr>
          <p:cNvPr id="15" name="圆角矩形 14"/>
          <p:cNvSpPr/>
          <p:nvPr/>
        </p:nvSpPr>
        <p:spPr>
          <a:xfrm>
            <a:off x="4815840" y="4558662"/>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a:t>e</a:t>
            </a:r>
            <a:endParaRPr lang="zh-CN" altLang="en-US"/>
          </a:p>
        </p:txBody>
      </p:sp>
      <p:sp>
        <p:nvSpPr>
          <p:cNvPr id="16" name="圆角矩形 15"/>
          <p:cNvSpPr/>
          <p:nvPr/>
        </p:nvSpPr>
        <p:spPr>
          <a:xfrm>
            <a:off x="4815840" y="5656579"/>
            <a:ext cx="762000" cy="57912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a:t>f</a:t>
            </a:r>
            <a:endParaRPr lang="zh-CN" altLang="en-US"/>
          </a:p>
        </p:txBody>
      </p:sp>
      <p:cxnSp>
        <p:nvCxnSpPr>
          <p:cNvPr id="18" name="直接箭头连接符 17"/>
          <p:cNvCxnSpPr>
            <a:stCxn id="4" idx="6"/>
            <a:endCxn id="11" idx="1"/>
          </p:cNvCxnSpPr>
          <p:nvPr/>
        </p:nvCxnSpPr>
        <p:spPr>
          <a:xfrm flipV="1">
            <a:off x="2910840" y="563880"/>
            <a:ext cx="1905000" cy="868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a:endCxn id="11" idx="1"/>
          </p:cNvCxnSpPr>
          <p:nvPr/>
        </p:nvCxnSpPr>
        <p:spPr>
          <a:xfrm flipV="1">
            <a:off x="2891790" y="563880"/>
            <a:ext cx="1924050" cy="2377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4" idx="6"/>
            <a:endCxn id="13" idx="1"/>
          </p:cNvCxnSpPr>
          <p:nvPr/>
        </p:nvCxnSpPr>
        <p:spPr>
          <a:xfrm>
            <a:off x="2910840" y="1432560"/>
            <a:ext cx="1905000" cy="12198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4" idx="6"/>
          </p:cNvCxnSpPr>
          <p:nvPr/>
        </p:nvCxnSpPr>
        <p:spPr>
          <a:xfrm>
            <a:off x="2910840" y="1432560"/>
            <a:ext cx="1905000" cy="76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a:endCxn id="12" idx="1"/>
          </p:cNvCxnSpPr>
          <p:nvPr/>
        </p:nvCxnSpPr>
        <p:spPr>
          <a:xfrm flipV="1">
            <a:off x="2880360" y="1554480"/>
            <a:ext cx="1935480" cy="1416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endCxn id="14" idx="1"/>
          </p:cNvCxnSpPr>
          <p:nvPr/>
        </p:nvCxnSpPr>
        <p:spPr>
          <a:xfrm>
            <a:off x="2872740" y="2941320"/>
            <a:ext cx="1943100" cy="808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endCxn id="13" idx="1"/>
          </p:cNvCxnSpPr>
          <p:nvPr/>
        </p:nvCxnSpPr>
        <p:spPr>
          <a:xfrm flipV="1">
            <a:off x="2872740" y="2652394"/>
            <a:ext cx="1943100" cy="288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endCxn id="14" idx="1"/>
          </p:cNvCxnSpPr>
          <p:nvPr/>
        </p:nvCxnSpPr>
        <p:spPr>
          <a:xfrm flipV="1">
            <a:off x="2910840" y="3750308"/>
            <a:ext cx="1905000" cy="593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a:endCxn id="15" idx="1"/>
          </p:cNvCxnSpPr>
          <p:nvPr/>
        </p:nvCxnSpPr>
        <p:spPr>
          <a:xfrm>
            <a:off x="2910840" y="4321808"/>
            <a:ext cx="1905000" cy="526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a:stCxn id="10" idx="6"/>
            <a:endCxn id="16" idx="1"/>
          </p:cNvCxnSpPr>
          <p:nvPr/>
        </p:nvCxnSpPr>
        <p:spPr>
          <a:xfrm>
            <a:off x="2910840" y="4359274"/>
            <a:ext cx="1905000" cy="1586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矩形 42"/>
          <p:cNvSpPr/>
          <p:nvPr/>
        </p:nvSpPr>
        <p:spPr>
          <a:xfrm>
            <a:off x="1965960" y="670560"/>
            <a:ext cx="1234440" cy="29260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424040" y="2652394"/>
            <a:ext cx="1393330" cy="461665"/>
          </a:xfrm>
          <a:prstGeom prst="rect">
            <a:avLst/>
          </a:prstGeom>
          <a:noFill/>
        </p:spPr>
        <p:txBody>
          <a:bodyPr wrap="none" rtlCol="0">
            <a:spAutoFit/>
          </a:bodyPr>
          <a:lstStyle/>
          <a:p>
            <a:r>
              <a:rPr lang="en-US" altLang="zh-CN" sz="2400" b="1" i="1" smtClean="0">
                <a:latin typeface="Euclid" panose="02020503060505020303" pitchFamily="18" charset="0"/>
              </a:rPr>
              <a:t>samples</a:t>
            </a:r>
            <a:endParaRPr lang="zh-CN" altLang="en-US" sz="2400" b="1" i="1">
              <a:latin typeface="Euclid" panose="02020503060505020303" pitchFamily="18" charset="0"/>
            </a:endParaRPr>
          </a:p>
        </p:txBody>
      </p:sp>
      <p:sp>
        <p:nvSpPr>
          <p:cNvPr id="45" name="文本框 44"/>
          <p:cNvSpPr txBox="1"/>
          <p:nvPr/>
        </p:nvSpPr>
        <p:spPr>
          <a:xfrm>
            <a:off x="6321920" y="2629849"/>
            <a:ext cx="1816331" cy="461665"/>
          </a:xfrm>
          <a:prstGeom prst="rect">
            <a:avLst/>
          </a:prstGeom>
          <a:noFill/>
        </p:spPr>
        <p:txBody>
          <a:bodyPr wrap="none" rtlCol="0">
            <a:spAutoFit/>
          </a:bodyPr>
          <a:lstStyle/>
          <a:p>
            <a:r>
              <a:rPr lang="en-US" altLang="zh-CN" sz="2400" b="1" i="1" smtClean="0">
                <a:latin typeface="Euclid" panose="02020503060505020303" pitchFamily="18" charset="0"/>
              </a:rPr>
              <a:t>alterations</a:t>
            </a:r>
            <a:endParaRPr lang="zh-CN" altLang="en-US" sz="2400" b="1" i="1">
              <a:latin typeface="Euclid" panose="02020503060505020303" pitchFamily="18" charset="0"/>
            </a:endParaRPr>
          </a:p>
        </p:txBody>
      </p:sp>
    </p:spTree>
    <p:extLst>
      <p:ext uri="{BB962C8B-B14F-4D97-AF65-F5344CB8AC3E}">
        <p14:creationId xmlns:p14="http://schemas.microsoft.com/office/powerpoint/2010/main" val="175194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628650" y="1295401"/>
                <a:ext cx="7800975" cy="3344694"/>
              </a:xfrm>
            </p:spPr>
            <p:txBody>
              <a:bodyPr>
                <a:normAutofit/>
              </a:bodyPr>
              <a:lstStyle/>
              <a:p>
                <a:pPr marL="342900" lvl="1" indent="-342900">
                  <a:lnSpc>
                    <a:spcPct val="150000"/>
                  </a:lnSpc>
                  <a:buFont typeface="Arial" panose="020B0604020202020204" pitchFamily="34" charset="0"/>
                  <a:buChar char="•"/>
                </a:pPr>
                <a:r>
                  <a:rPr lang="en-US" altLang="zh-CN" b="1" smtClean="0">
                    <a:latin typeface="Euclid" panose="02020503060505020303" pitchFamily="18" charset="0"/>
                  </a:rPr>
                  <a:t>Network modularity definition</a:t>
                </a:r>
                <a:r>
                  <a:rPr lang="en-US" altLang="zh-CN" b="0" smtClean="0">
                    <a:latin typeface="Euclid" panose="02020503060505020303" pitchFamily="18" charset="0"/>
                  </a:rPr>
                  <a:t>:</a:t>
                </a:r>
                <a:endParaRPr lang="en-US" altLang="zh-CN" smtClean="0">
                  <a:latin typeface="Euclid" panose="02020503060505020303" pitchFamily="18" charset="0"/>
                </a:endParaRPr>
              </a:p>
              <a:p>
                <a:pPr marL="0" lvl="1">
                  <a:lnSpc>
                    <a:spcPct val="150000"/>
                  </a:lnSpc>
                </a:pPr>
                <a:r>
                  <a:rPr lang="en-US" altLang="zh-CN">
                    <a:latin typeface="Euclid" panose="02020503060505020303" pitchFamily="18" charset="0"/>
                  </a:rPr>
                  <a:t> </a:t>
                </a:r>
                <a:r>
                  <a:rPr lang="en-US" altLang="zh-CN" smtClean="0">
                    <a:latin typeface="Euclid" panose="02020503060505020303" pitchFamily="18" charset="0"/>
                  </a:rPr>
                  <a:t>       </a:t>
                </a:r>
                <a:r>
                  <a:rPr lang="en-US" altLang="zh-CN" sz="1800" smtClean="0">
                    <a:latin typeface="Euclid" panose="02020503060505020303" pitchFamily="18" charset="0"/>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𝑖𝑖</m:t>
                        </m:r>
                      </m:sub>
                    </m:sSub>
                  </m:oMath>
                </a14:m>
                <a:r>
                  <a:rPr lang="en-US" altLang="zh-CN" sz="1800" b="0" smtClean="0">
                    <a:latin typeface="Euclid" panose="02020503060505020303" pitchFamily="18" charset="0"/>
                  </a:rPr>
                  <a:t> : fraction of edges with both ends in </a:t>
                </a:r>
                <a14:m>
                  <m:oMath xmlns:m="http://schemas.openxmlformats.org/officeDocument/2006/math">
                    <m:r>
                      <a:rPr lang="en-US" altLang="zh-CN" sz="1800" b="0" i="1" smtClean="0">
                        <a:latin typeface="Cambria Math" panose="02040503050406030204" pitchFamily="18" charset="0"/>
                      </a:rPr>
                      <m:t>𝑖</m:t>
                    </m:r>
                  </m:oMath>
                </a14:m>
                <a:endParaRPr lang="en-US" altLang="zh-CN" sz="1800" b="0" smtClean="0">
                  <a:latin typeface="Euclid" panose="02020503060505020303" pitchFamily="18" charset="0"/>
                </a:endParaRPr>
              </a:p>
              <a:p>
                <a:pPr marL="0" lvl="1">
                  <a:lnSpc>
                    <a:spcPct val="150000"/>
                  </a:lnSpc>
                </a:pPr>
                <a:r>
                  <a:rPr lang="en-US" altLang="zh-CN" sz="1800">
                    <a:latin typeface="Euclid" panose="02020503060505020303" pitchFamily="18" charset="0"/>
                  </a:rPr>
                  <a:t> </a:t>
                </a:r>
                <a:r>
                  <a:rPr lang="en-US" altLang="zh-CN" sz="1800" smtClean="0">
                    <a:latin typeface="Euclid" panose="02020503060505020303" pitchFamily="18" charset="0"/>
                  </a:rPr>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𝑖𝑗</m:t>
                        </m:r>
                      </m:sub>
                    </m:sSub>
                  </m:oMath>
                </a14:m>
                <a:r>
                  <a:rPr lang="en-US" altLang="zh-CN" sz="1800" b="0" smtClean="0">
                    <a:latin typeface="Euclid" panose="02020503060505020303" pitchFamily="18" charset="0"/>
                  </a:rPr>
                  <a:t> : fraction of edges with one end in </a:t>
                </a:r>
                <a14:m>
                  <m:oMath xmlns:m="http://schemas.openxmlformats.org/officeDocument/2006/math">
                    <m:r>
                      <a:rPr lang="en-US" altLang="zh-CN" sz="1800" b="0" i="1" smtClean="0">
                        <a:latin typeface="Cambria Math" panose="02040503050406030204" pitchFamily="18" charset="0"/>
                      </a:rPr>
                      <m:t>𝑖</m:t>
                    </m:r>
                  </m:oMath>
                </a14:m>
                <a:r>
                  <a:rPr lang="en-US" altLang="zh-CN" sz="1800" b="0" smtClean="0">
                    <a:latin typeface="Euclid" panose="02020503060505020303" pitchFamily="18" charset="0"/>
                  </a:rPr>
                  <a:t> and the other in </a:t>
                </a:r>
                <a14:m>
                  <m:oMath xmlns:m="http://schemas.openxmlformats.org/officeDocument/2006/math">
                    <m:r>
                      <a:rPr lang="en-US" altLang="zh-CN" sz="1800" b="0" i="1" smtClean="0">
                        <a:latin typeface="Cambria Math" panose="02040503050406030204" pitchFamily="18" charset="0"/>
                      </a:rPr>
                      <m:t>𝑗</m:t>
                    </m:r>
                  </m:oMath>
                </a14:m>
                <a:endParaRPr lang="en-US" altLang="zh-CN" sz="1800">
                  <a:latin typeface="Euclid" panose="02020503060505020303" pitchFamily="18" charset="0"/>
                </a:endParaRPr>
              </a:p>
              <a:p>
                <a:pPr marL="285750" lvl="1" indent="-285750">
                  <a:lnSpc>
                    <a:spcPct val="150000"/>
                  </a:lnSpc>
                  <a:buFont typeface="Arial" panose="020B0604020202020204" pitchFamily="34" charset="0"/>
                  <a:buChar char="•"/>
                </a:pPr>
                <a:r>
                  <a:rPr lang="en-US" altLang="zh-CN" b="1" smtClean="0">
                    <a:latin typeface="Euclid" panose="02020503060505020303" pitchFamily="18" charset="0"/>
                  </a:rPr>
                  <a:t>For bipartite network</a:t>
                </a:r>
                <a:r>
                  <a:rPr lang="en-US" altLang="zh-CN" b="0" smtClean="0">
                    <a:latin typeface="Euclid" panose="02020503060505020303" pitchFamily="18" charset="0"/>
                  </a:rPr>
                  <a:t>:</a:t>
                </a:r>
                <a:endParaRPr lang="en-US" altLang="zh-CN">
                  <a:latin typeface="Euclid" panose="02020503060505020303" pitchFamily="18" charset="0"/>
                </a:endParaRPr>
              </a:p>
              <a:p>
                <a:pPr marL="628650" lvl="1" indent="-266700">
                  <a:lnSpc>
                    <a:spcPct val="150000"/>
                  </a:lnSpc>
                </a:pPr>
                <a:r>
                  <a:rPr lang="en-US" altLang="zh-CN" b="0" smtClean="0">
                    <a:latin typeface="Euclid" panose="02020503060505020303" pitchFamily="18" charset="0"/>
                  </a:rPr>
                  <a:t>    -  </a:t>
                </a:r>
                <a:r>
                  <a:rPr lang="en-US" altLang="zh-CN" sz="1800" b="0" smtClean="0">
                    <a:latin typeface="Euclid" panose="02020503060505020303" pitchFamily="18" charset="0"/>
                  </a:rPr>
                  <a:t>Difference between the number of alterations shared by </a:t>
                </a:r>
                <a:r>
                  <a:rPr lang="en-US" altLang="zh-CN" sz="1800" b="1" smtClean="0">
                    <a:latin typeface="Euclid" panose="02020503060505020303" pitchFamily="18" charset="0"/>
                  </a:rPr>
                  <a:t>samples</a:t>
                </a:r>
                <a:r>
                  <a:rPr lang="en-US" altLang="zh-CN" sz="1800" b="0" smtClean="0">
                    <a:latin typeface="Euclid" panose="02020503060505020303" pitchFamily="18" charset="0"/>
                  </a:rPr>
                  <a:t> in </a:t>
                </a:r>
                <a:r>
                  <a:rPr lang="en-US" altLang="zh-CN" sz="1800" b="1" smtClean="0">
                    <a:latin typeface="Euclid" panose="02020503060505020303" pitchFamily="18" charset="0"/>
                  </a:rPr>
                  <a:t>the same module</a:t>
                </a:r>
                <a:r>
                  <a:rPr lang="en-US" altLang="zh-CN" sz="1800" b="0" smtClean="0">
                    <a:latin typeface="Euclid" panose="02020503060505020303" pitchFamily="18" charset="0"/>
                  </a:rPr>
                  <a:t> and </a:t>
                </a:r>
                <a:r>
                  <a:rPr lang="en-US" altLang="zh-CN" sz="1800" b="1" smtClean="0">
                    <a:latin typeface="Euclid" panose="02020503060505020303" pitchFamily="18" charset="0"/>
                  </a:rPr>
                  <a:t>the expected value of alterations</a:t>
                </a: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628650" y="1295401"/>
                <a:ext cx="7800975" cy="3344694"/>
              </a:xfrm>
              <a:blipFill rotWithShape="0">
                <a:blip r:embed="rId2"/>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5105319F-FB80-47E3-BED2-ACCE41240CEA}" type="slidenum">
              <a:rPr lang="zh-CN" altLang="en-US" smtClean="0"/>
              <a:pPr/>
              <a:t>11</a:t>
            </a:fld>
            <a:endParaRPr lang="zh-CN" altLang="en-US"/>
          </a:p>
        </p:txBody>
      </p:sp>
      <p:sp>
        <p:nvSpPr>
          <p:cNvPr id="4" name="标题 3"/>
          <p:cNvSpPr>
            <a:spLocks noGrp="1"/>
          </p:cNvSpPr>
          <p:nvPr>
            <p:ph type="title"/>
          </p:nvPr>
        </p:nvSpPr>
        <p:spPr/>
        <p:txBody>
          <a:bodyPr/>
          <a:lstStyle/>
          <a:p>
            <a:r>
              <a:rPr lang="en-US" altLang="zh-CN" smtClean="0"/>
              <a:t>Bipartite Network Modularity</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7" name="图片 6"/>
          <p:cNvPicPr>
            <a:picLocks noChangeAspect="1"/>
          </p:cNvPicPr>
          <p:nvPr/>
        </p:nvPicPr>
        <p:blipFill>
          <a:blip r:embed="rId3"/>
          <a:stretch>
            <a:fillRect/>
          </a:stretch>
        </p:blipFill>
        <p:spPr>
          <a:xfrm>
            <a:off x="6738875" y="1933025"/>
            <a:ext cx="973538" cy="593609"/>
          </a:xfrm>
          <a:prstGeom prst="rect">
            <a:avLst/>
          </a:prstGeom>
        </p:spPr>
      </p:pic>
      <p:pic>
        <p:nvPicPr>
          <p:cNvPr id="8" name="图片 7"/>
          <p:cNvPicPr>
            <a:picLocks noChangeAspect="1"/>
          </p:cNvPicPr>
          <p:nvPr/>
        </p:nvPicPr>
        <p:blipFill>
          <a:blip r:embed="rId4"/>
          <a:stretch>
            <a:fillRect/>
          </a:stretch>
        </p:blipFill>
        <p:spPr>
          <a:xfrm>
            <a:off x="6738875" y="1355041"/>
            <a:ext cx="1495549" cy="518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5"/>
          <a:stretch>
            <a:fillRect/>
          </a:stretch>
        </p:blipFill>
        <p:spPr>
          <a:xfrm>
            <a:off x="628650" y="5336918"/>
            <a:ext cx="1872323" cy="60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mc:Choice xmlns:a14="http://schemas.microsoft.com/office/drawing/2010/main" Requires="a14">
          <p:sp>
            <p:nvSpPr>
              <p:cNvPr id="9" name="文本框 8"/>
              <p:cNvSpPr txBox="1"/>
              <p:nvPr/>
            </p:nvSpPr>
            <p:spPr>
              <a:xfrm>
                <a:off x="2918134" y="5176991"/>
                <a:ext cx="5511491" cy="923330"/>
              </a:xfrm>
              <a:prstGeom prst="rect">
                <a:avLst/>
              </a:prstGeom>
              <a:effectLst>
                <a:glow rad="101600">
                  <a:schemeClr val="accent2">
                    <a:satMod val="175000"/>
                    <a:alpha val="40000"/>
                  </a:schemeClr>
                </a:glo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mtClean="0">
                    <a:latin typeface="Euclid" panose="02020503060505020303" pitchFamily="18" charset="0"/>
                  </a:rPr>
                  <a:t>Degree</a:t>
                </a:r>
                <a:r>
                  <a:rPr lang="zh-CN" altLang="en-US">
                    <a:latin typeface="Euclid" panose="02020503060505020303" pitchFamily="18" charset="0"/>
                  </a:rPr>
                  <a:t> </a:t>
                </a:r>
                <a:r>
                  <a:rPr lang="en-US" altLang="zh-CN" smtClean="0">
                    <a:latin typeface="Euclid" panose="02020503060505020303" pitchFamily="18" charset="0"/>
                  </a:rPr>
                  <a:t>of each alteration </a:t>
                </a:r>
                <a14:m>
                  <m:oMath xmlns:m="http://schemas.openxmlformats.org/officeDocument/2006/math">
                    <m:r>
                      <a:rPr lang="en-US" altLang="zh-CN" b="0" i="1" smtClean="0">
                        <a:latin typeface="Cambria Math" panose="02040503050406030204" pitchFamily="18" charset="0"/>
                      </a:rPr>
                      <m:t>𝑎</m:t>
                    </m:r>
                  </m:oMath>
                </a14:m>
                <a:r>
                  <a:rPr lang="en-US" altLang="zh-CN" smtClean="0">
                    <a:latin typeface="Euclid" panose="02020503060505020303" pitchFamily="18" charset="0"/>
                  </a:rPr>
                  <a:t> </a:t>
                </a:r>
                <a:r>
                  <a:rPr lang="en-US" altLang="zh-CN" smtClean="0">
                    <a:latin typeface="Euclid" panose="02020503060505020303" pitchFamily="18" charset="0"/>
                  </a:rPr>
                  <a:t>: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en-US" altLang="zh-CN" smtClean="0">
                  <a:latin typeface="Euclid" panose="02020503060505020303" pitchFamily="18" charset="0"/>
                </a:endParaRPr>
              </a:p>
              <a:p>
                <a:pPr marL="285750" indent="-285750">
                  <a:buFont typeface="Arial" panose="020B0604020202020204" pitchFamily="34" charset="0"/>
                  <a:buChar char="•"/>
                </a:pPr>
                <a:r>
                  <a:rPr lang="en-US" altLang="zh-CN" smtClean="0">
                    <a:latin typeface="Euclid" panose="02020503060505020303" pitchFamily="18" charset="0"/>
                  </a:rPr>
                  <a:t>Degree of alteration </a:t>
                </a:r>
                <a14:m>
                  <m:oMath xmlns:m="http://schemas.openxmlformats.org/officeDocument/2006/math">
                    <m:r>
                      <a:rPr lang="en-US" altLang="zh-CN" b="0" i="1" smtClean="0">
                        <a:latin typeface="Cambria Math" panose="02040503050406030204" pitchFamily="18" charset="0"/>
                      </a:rPr>
                      <m:t>𝑎</m:t>
                    </m:r>
                  </m:oMath>
                </a14:m>
                <a:r>
                  <a:rPr lang="zh-CN" altLang="en-US" smtClean="0">
                    <a:latin typeface="Euclid" panose="02020503060505020303" pitchFamily="18" charset="0"/>
                  </a:rPr>
                  <a:t> </a:t>
                </a:r>
                <a:r>
                  <a:rPr lang="en-US" altLang="zh-CN" smtClean="0">
                    <a:latin typeface="Euclid" panose="02020503060505020303" pitchFamily="18" charset="0"/>
                  </a:rPr>
                  <a:t>restricted to samples in module </a:t>
                </a:r>
                <a14:m>
                  <m:oMath xmlns:m="http://schemas.openxmlformats.org/officeDocument/2006/math">
                    <m:r>
                      <a:rPr lang="en-US" altLang="zh-CN" b="0" i="1" smtClean="0">
                        <a:latin typeface="Cambria Math" panose="02040503050406030204" pitchFamily="18" charset="0"/>
                      </a:rPr>
                      <m:t>𝑚</m:t>
                    </m:r>
                  </m:oMath>
                </a14:m>
                <a:r>
                  <a:rPr lang="en-US" altLang="zh-CN" smtClean="0">
                    <a:latin typeface="Euclid" panose="02020503060505020303" pitchFamily="18" charset="0"/>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zh-CN" altLang="en-US">
                  <a:latin typeface="Euclid" panose="02020503060505020303"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918134" y="5176991"/>
                <a:ext cx="5511491" cy="923330"/>
              </a:xfrm>
              <a:prstGeom prst="rect">
                <a:avLst/>
              </a:prstGeom>
              <a:blipFill rotWithShape="0">
                <a:blip r:embed="rId6"/>
                <a:stretch>
                  <a:fillRect/>
                </a:stretch>
              </a:blipFill>
              <a:effectLst>
                <a:glow rad="101600">
                  <a:schemeClr val="accent2">
                    <a:satMod val="175000"/>
                    <a:alpha val="40000"/>
                  </a:schemeClr>
                </a:glow>
              </a:effectLst>
            </p:spPr>
            <p:txBody>
              <a:bodyPr/>
              <a:lstStyle/>
              <a:p>
                <a:r>
                  <a:rPr lang="zh-CN" altLang="en-US">
                    <a:noFill/>
                  </a:rPr>
                  <a:t> </a:t>
                </a:r>
              </a:p>
            </p:txBody>
          </p:sp>
        </mc:Fallback>
      </mc:AlternateContent>
    </p:spTree>
    <p:extLst>
      <p:ext uri="{BB962C8B-B14F-4D97-AF65-F5344CB8AC3E}">
        <p14:creationId xmlns:p14="http://schemas.microsoft.com/office/powerpoint/2010/main" val="410842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71691"/>
            <a:ext cx="7886700" cy="1352459"/>
          </a:xfrm>
        </p:spPr>
        <p:txBody>
          <a:bodyPr/>
          <a:lstStyle/>
          <a:p>
            <a:r>
              <a:rPr lang="en-US" altLang="zh-CN" smtClean="0">
                <a:solidFill>
                  <a:srgbClr val="0000FF"/>
                </a:solidFill>
                <a:latin typeface="Euclid" panose="02020503060505020303" pitchFamily="18" charset="0"/>
              </a:rPr>
              <a:t>Greedy partitioning</a:t>
            </a:r>
            <a:r>
              <a:rPr lang="en-US" altLang="zh-CN" smtClean="0">
                <a:latin typeface="Euclid" panose="02020503060505020303" pitchFamily="18" charset="0"/>
              </a:rPr>
              <a:t>: </a:t>
            </a:r>
          </a:p>
          <a:p>
            <a:pPr marL="800100" lvl="1" indent="-342900">
              <a:buFontTx/>
              <a:buChar char="-"/>
            </a:pPr>
            <a:r>
              <a:rPr lang="en-US" altLang="zh-CN" smtClean="0">
                <a:latin typeface="Euclid" panose="02020503060505020303" pitchFamily="18" charset="0"/>
              </a:rPr>
              <a:t>Start by assigning each sample to </a:t>
            </a:r>
            <a:r>
              <a:rPr lang="en-US" altLang="zh-CN" b="1" smtClean="0">
                <a:latin typeface="Euclid" panose="02020503060505020303" pitchFamily="18" charset="0"/>
              </a:rPr>
              <a:t>a separate module</a:t>
            </a:r>
            <a:r>
              <a:rPr lang="en-US" altLang="zh-CN" smtClean="0">
                <a:latin typeface="Euclid" panose="02020503060505020303" pitchFamily="18" charset="0"/>
              </a:rPr>
              <a:t> and iteratively joining the pair of modules that </a:t>
            </a:r>
            <a:r>
              <a:rPr lang="en-US" altLang="zh-CN" b="1" smtClean="0">
                <a:latin typeface="Euclid" panose="02020503060505020303" pitchFamily="18" charset="0"/>
              </a:rPr>
              <a:t>produce the greatest increase in modularity</a:t>
            </a:r>
          </a:p>
          <a:p>
            <a:pPr lvl="1"/>
            <a:endParaRPr lang="en-US" altLang="zh-CN" smtClean="0">
              <a:latin typeface="Euclid" panose="02020503060505020303" pitchFamily="18" charset="0"/>
            </a:endParaRPr>
          </a:p>
          <a:p>
            <a:pPr lvl="1"/>
            <a:endParaRPr lang="en-US" altLang="zh-CN">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12</a:t>
            </a:fld>
            <a:endParaRPr lang="zh-CN" altLang="en-US"/>
          </a:p>
        </p:txBody>
      </p:sp>
      <p:sp>
        <p:nvSpPr>
          <p:cNvPr id="4" name="标题 3"/>
          <p:cNvSpPr>
            <a:spLocks noGrp="1"/>
          </p:cNvSpPr>
          <p:nvPr>
            <p:ph type="title"/>
          </p:nvPr>
        </p:nvSpPr>
        <p:spPr/>
        <p:txBody>
          <a:bodyPr/>
          <a:lstStyle/>
          <a:p>
            <a:r>
              <a:rPr lang="en-US" altLang="zh-CN" smtClean="0"/>
              <a:t>Modularity Optimization</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3"/>
          <a:stretch>
            <a:fillRect/>
          </a:stretch>
        </p:blipFill>
        <p:spPr>
          <a:xfrm>
            <a:off x="628650" y="2973398"/>
            <a:ext cx="2514600" cy="337564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内容占位符 1"/>
              <p:cNvSpPr txBox="1">
                <a:spLocks/>
              </p:cNvSpPr>
              <p:nvPr/>
            </p:nvSpPr>
            <p:spPr>
              <a:xfrm>
                <a:off x="3409950" y="2973398"/>
                <a:ext cx="5105400" cy="3375643"/>
              </a:xfrm>
              <a:prstGeom prst="rect">
                <a:avLst/>
              </a:prstGeom>
              <a:solidFill>
                <a:schemeClr val="lt1"/>
              </a:solid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Wingdings" panose="05000000000000000000" pitchFamily="2" charset="2"/>
                  <a:buChar char="p"/>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solidFill>
                      <a:srgbClr val="0000FF"/>
                    </a:solidFill>
                    <a:latin typeface="Euclid" panose="02020503060505020303" pitchFamily="18" charset="0"/>
                  </a:rPr>
                  <a:t>Recursive procedure</a:t>
                </a:r>
                <a:r>
                  <a:rPr lang="en-US" altLang="zh-CN" smtClean="0">
                    <a:latin typeface="Euclid" panose="02020503060505020303" pitchFamily="18" charset="0"/>
                  </a:rPr>
                  <a:t>: </a:t>
                </a:r>
              </a:p>
              <a:p>
                <a:pPr marL="800100" lvl="1" indent="-342900">
                  <a:lnSpc>
                    <a:spcPct val="150000"/>
                  </a:lnSpc>
                  <a:buFontTx/>
                  <a:buChar char="-"/>
                </a:pPr>
                <a:r>
                  <a:rPr lang="en-US" altLang="zh-CN" b="1" i="1" smtClean="0">
                    <a:latin typeface="Euclid" panose="02020503060505020303" pitchFamily="18" charset="0"/>
                    <a:ea typeface="Ebrima" panose="02000000000000000000" pitchFamily="2" charset="0"/>
                    <a:cs typeface="Ebrima" panose="02000000000000000000" pitchFamily="2" charset="0"/>
                  </a:rPr>
                  <a:t>Step </a:t>
                </a:r>
                <a:r>
                  <a:rPr lang="en-US" altLang="zh-CN" b="1" smtClean="0">
                    <a:latin typeface="Euclid" panose="02020503060505020303" pitchFamily="18" charset="0"/>
                    <a:ea typeface="Ebrima" panose="02000000000000000000" pitchFamily="2" charset="0"/>
                    <a:cs typeface="Ebrima" panose="02000000000000000000" pitchFamily="2" charset="0"/>
                  </a:rPr>
                  <a:t>0</a:t>
                </a:r>
                <a:r>
                  <a:rPr lang="en-US" altLang="zh-CN" smtClean="0">
                    <a:latin typeface="Euclid" panose="02020503060505020303" pitchFamily="18" charset="0"/>
                  </a:rPr>
                  <a:t>:  Determine the optimal partition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en-US" altLang="zh-CN" smtClean="0">
                    <a:latin typeface="Euclid" panose="02020503060505020303" pitchFamily="18" charset="0"/>
                  </a:rPr>
                  <a:t> of the whole data set</a:t>
                </a:r>
              </a:p>
              <a:p>
                <a:pPr marL="800100" lvl="1" indent="-342900">
                  <a:lnSpc>
                    <a:spcPct val="150000"/>
                  </a:lnSpc>
                  <a:buFontTx/>
                  <a:buChar char="-"/>
                </a:pPr>
                <a:r>
                  <a:rPr lang="en-US" altLang="zh-CN" b="1" i="1" smtClean="0">
                    <a:latin typeface="Euclid" panose="02020503060505020303" pitchFamily="18" charset="0"/>
                  </a:rPr>
                  <a:t>Step</a:t>
                </a:r>
                <a:r>
                  <a:rPr lang="en-US" altLang="zh-CN" b="1" smtClean="0">
                    <a:latin typeface="Euclid" panose="02020503060505020303" pitchFamily="18" charset="0"/>
                  </a:rPr>
                  <a:t> n</a:t>
                </a:r>
                <a:r>
                  <a:rPr lang="en-US" altLang="zh-CN" smtClean="0">
                    <a:latin typeface="Euclid" panose="02020503060505020303" pitchFamily="18" charset="0"/>
                  </a:rPr>
                  <a:t>: Determine the optimal partition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sup>
                    </m:sSubSup>
                  </m:oMath>
                </a14:m>
                <a:r>
                  <a:rPr lang="en-US" altLang="zh-CN" smtClean="0">
                    <a:latin typeface="Euclid" panose="02020503060505020303" pitchFamily="18" charset="0"/>
                  </a:rPr>
                  <a:t> for each module </a:t>
                </a:r>
                <a14:m>
                  <m:oMath xmlns:m="http://schemas.openxmlformats.org/officeDocument/2006/math">
                    <m:r>
                      <a:rPr lang="en-US" altLang="zh-CN" b="0" i="1" smtClean="0">
                        <a:latin typeface="Cambria Math" panose="02040503050406030204" pitchFamily="18" charset="0"/>
                      </a:rPr>
                      <m:t>𝑚</m:t>
                    </m:r>
                  </m:oMath>
                </a14:m>
                <a:r>
                  <a:rPr lang="en-US" altLang="zh-CN" smtClean="0">
                    <a:latin typeface="Euclid" panose="02020503060505020303" pitchFamily="18" charset="0"/>
                  </a:rPr>
                  <a:t> contained in the partition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e>
                        </m:d>
                      </m:sup>
                    </m:sSubSup>
                    <m:r>
                      <a:rPr lang="en-US" altLang="zh-CN" b="0" i="0" smtClean="0">
                        <a:latin typeface="Cambria Math" panose="02040503050406030204" pitchFamily="18" charset="0"/>
                      </a:rPr>
                      <m:t>,</m:t>
                    </m:r>
                  </m:oMath>
                </a14:m>
                <a:r>
                  <a:rPr lang="en-US" altLang="zh-CN" smtClean="0">
                    <a:latin typeface="Euclid" panose="02020503060505020303" pitchFamily="18" charset="0"/>
                  </a:rPr>
                  <a:t> where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oMath>
                </a14:m>
                <a:r>
                  <a:rPr lang="en-US" altLang="zh-CN" smtClean="0">
                    <a:latin typeface="Euclid" panose="02020503060505020303" pitchFamily="18" charset="0"/>
                  </a:rPr>
                  <a:t> is the supermodule containing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smtClean="0">
                  <a:latin typeface="Euclid" panose="02020503060505020303" pitchFamily="18" charset="0"/>
                </a:endParaRPr>
              </a:p>
              <a:p>
                <a:pPr lvl="1"/>
                <a:endParaRPr lang="en-US" altLang="zh-CN">
                  <a:latin typeface="Euclid" panose="02020503060505020303" pitchFamily="18" charset="0"/>
                </a:endParaRPr>
              </a:p>
            </p:txBody>
          </p:sp>
        </mc:Choice>
        <mc:Fallback xmlns="">
          <p:sp>
            <p:nvSpPr>
              <p:cNvPr id="7" name="内容占位符 1"/>
              <p:cNvSpPr txBox="1">
                <a:spLocks noRot="1" noChangeAspect="1" noMove="1" noResize="1" noEditPoints="1" noAdjustHandles="1" noChangeArrowheads="1" noChangeShapeType="1" noTextEdit="1"/>
              </p:cNvSpPr>
              <p:nvPr/>
            </p:nvSpPr>
            <p:spPr>
              <a:xfrm>
                <a:off x="3409950" y="2973398"/>
                <a:ext cx="5105400" cy="3375643"/>
              </a:xfrm>
              <a:prstGeom prst="rect">
                <a:avLst/>
              </a:prstGeom>
              <a:blipFill rotWithShape="0">
                <a:blip r:embed="rId4"/>
                <a:stretch>
                  <a:fillRect/>
                </a:stretch>
              </a:blip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351634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49" y="1371691"/>
            <a:ext cx="4633815" cy="2658115"/>
          </a:xfrm>
        </p:spPr>
        <p:txBody>
          <a:bodyPr>
            <a:normAutofit/>
          </a:bodyPr>
          <a:lstStyle/>
          <a:p>
            <a:r>
              <a:rPr lang="en-US" altLang="zh-CN" smtClean="0">
                <a:solidFill>
                  <a:srgbClr val="FF0000"/>
                </a:solidFill>
                <a:latin typeface="Euclid" panose="02020503060505020303" pitchFamily="18" charset="0"/>
              </a:rPr>
              <a:t>M class</a:t>
            </a:r>
          </a:p>
          <a:p>
            <a:pPr marL="800100" lvl="1" indent="-342900">
              <a:buFontTx/>
              <a:buChar char="-"/>
            </a:pPr>
            <a:r>
              <a:rPr lang="en-US" altLang="zh-CN" smtClean="0">
                <a:latin typeface="Euclid" panose="02020503060505020303" pitchFamily="18" charset="0"/>
              </a:rPr>
              <a:t>KIRC, GBM, LAML,UCEC, COADREAD</a:t>
            </a:r>
          </a:p>
          <a:p>
            <a:r>
              <a:rPr lang="en-US" altLang="zh-CN" smtClean="0">
                <a:solidFill>
                  <a:srgbClr val="FF0000"/>
                </a:solidFill>
                <a:latin typeface="Euclid" panose="02020503060505020303" pitchFamily="18" charset="0"/>
              </a:rPr>
              <a:t>C class</a:t>
            </a:r>
          </a:p>
          <a:p>
            <a:pPr marL="0" indent="0">
              <a:buNone/>
            </a:pPr>
            <a:r>
              <a:rPr lang="en-US" altLang="zh-CN">
                <a:latin typeface="Euclid" panose="02020503060505020303" pitchFamily="18" charset="0"/>
              </a:rPr>
              <a:t> </a:t>
            </a:r>
            <a:r>
              <a:rPr lang="en-US" altLang="zh-CN" smtClean="0">
                <a:latin typeface="Euclid" panose="02020503060505020303" pitchFamily="18" charset="0"/>
              </a:rPr>
              <a:t>    -    OV, BRCA, LUSC</a:t>
            </a:r>
            <a:r>
              <a:rPr lang="en-US" altLang="zh-CN">
                <a:latin typeface="Euclid" panose="02020503060505020303" pitchFamily="18" charset="0"/>
              </a:rPr>
              <a:t>,</a:t>
            </a:r>
            <a:r>
              <a:rPr lang="en-US" altLang="zh-CN" smtClean="0">
                <a:latin typeface="Euclid" panose="02020503060505020303" pitchFamily="18" charset="0"/>
              </a:rPr>
              <a:t>HNSC</a:t>
            </a:r>
          </a:p>
          <a:p>
            <a:r>
              <a:rPr lang="en-US" altLang="zh-CN" smtClean="0">
                <a:solidFill>
                  <a:srgbClr val="FF0000"/>
                </a:solidFill>
                <a:latin typeface="Euclid" panose="02020503060505020303" pitchFamily="18" charset="0"/>
              </a:rPr>
              <a:t>Mix of both</a:t>
            </a:r>
          </a:p>
          <a:p>
            <a:pPr marL="800100" lvl="1" indent="-342900">
              <a:buFontTx/>
              <a:buChar char="-"/>
            </a:pPr>
            <a:r>
              <a:rPr lang="en-US" altLang="zh-CN" smtClean="0">
                <a:latin typeface="Euclid" panose="02020503060505020303" pitchFamily="18" charset="0"/>
              </a:rPr>
              <a:t>LUAD, BLCA</a:t>
            </a: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13</a:t>
            </a:fld>
            <a:endParaRPr lang="zh-CN" altLang="en-US"/>
          </a:p>
        </p:txBody>
      </p:sp>
      <p:sp>
        <p:nvSpPr>
          <p:cNvPr id="4" name="标题 3"/>
          <p:cNvSpPr>
            <a:spLocks noGrp="1"/>
          </p:cNvSpPr>
          <p:nvPr>
            <p:ph type="title"/>
          </p:nvPr>
        </p:nvSpPr>
        <p:spPr/>
        <p:txBody>
          <a:bodyPr/>
          <a:lstStyle/>
          <a:p>
            <a:r>
              <a:rPr lang="en-US" altLang="zh-CN" smtClean="0"/>
              <a:t>Two Main Tumor Classes</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2"/>
          <a:stretch>
            <a:fillRect/>
          </a:stretch>
        </p:blipFill>
        <p:spPr>
          <a:xfrm>
            <a:off x="5297844" y="1371691"/>
            <a:ext cx="3110863" cy="2650806"/>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3"/>
          <a:stretch>
            <a:fillRect/>
          </a:stretch>
        </p:blipFill>
        <p:spPr>
          <a:xfrm>
            <a:off x="628649" y="4177099"/>
            <a:ext cx="7780058" cy="2040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012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241621"/>
            <a:ext cx="7781925" cy="2146849"/>
          </a:xfrm>
        </p:spPr>
        <p:txBody>
          <a:bodyPr>
            <a:normAutofit fontScale="92500" lnSpcReduction="10000"/>
          </a:bodyPr>
          <a:lstStyle/>
          <a:p>
            <a:r>
              <a:rPr lang="en-US" altLang="zh-CN" smtClean="0">
                <a:latin typeface="Euclid" panose="02020503060505020303" pitchFamily="18" charset="0"/>
              </a:rPr>
              <a:t>M class (primarily with mutations) and C class (primarily with CNV)</a:t>
            </a:r>
          </a:p>
          <a:p>
            <a:r>
              <a:rPr lang="en-US" altLang="zh-CN" smtClean="0">
                <a:solidFill>
                  <a:srgbClr val="0000FF"/>
                </a:solidFill>
                <a:latin typeface="Euclid" panose="02020503060505020303" pitchFamily="18" charset="0"/>
              </a:rPr>
              <a:t>Cancer genome hyperbola</a:t>
            </a:r>
          </a:p>
          <a:p>
            <a:pPr marL="800100" lvl="1" indent="-342900">
              <a:buFontTx/>
              <a:buChar char="-"/>
            </a:pPr>
            <a:r>
              <a:rPr lang="en-US" altLang="zh-CN" smtClean="0">
                <a:latin typeface="Euclid" panose="02020503060505020303" pitchFamily="18" charset="0"/>
              </a:rPr>
              <a:t>Inverse relationship between CNV and mutations between extremes</a:t>
            </a:r>
          </a:p>
          <a:p>
            <a:pPr marL="800100" lvl="1" indent="-342900">
              <a:buFontTx/>
              <a:buChar char="-"/>
            </a:pPr>
            <a:r>
              <a:rPr lang="en-US" altLang="zh-CN" smtClean="0">
                <a:latin typeface="Euclid" panose="02020503060505020303" pitchFamily="18" charset="0"/>
              </a:rPr>
              <a:t>Highly altered tumors </a:t>
            </a:r>
            <a:r>
              <a:rPr lang="en-US" altLang="zh-CN">
                <a:latin typeface="Euclid" panose="02020503060505020303" pitchFamily="18" charset="0"/>
              </a:rPr>
              <a:t>had either a large number of somatic mutations or a large number of copy number alterations but never both</a:t>
            </a: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14</a:t>
            </a:fld>
            <a:endParaRPr lang="zh-CN" altLang="en-US"/>
          </a:p>
        </p:txBody>
      </p:sp>
      <p:sp>
        <p:nvSpPr>
          <p:cNvPr id="4" name="标题 3"/>
          <p:cNvSpPr>
            <a:spLocks noGrp="1"/>
          </p:cNvSpPr>
          <p:nvPr>
            <p:ph type="title"/>
          </p:nvPr>
        </p:nvSpPr>
        <p:spPr/>
        <p:txBody>
          <a:bodyPr/>
          <a:lstStyle/>
          <a:p>
            <a:r>
              <a:rPr lang="en-US" altLang="zh-CN" smtClean="0"/>
              <a:t>Distinct SFEs – CNV and Mutations</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3"/>
          <a:stretch>
            <a:fillRect/>
          </a:stretch>
        </p:blipFill>
        <p:spPr>
          <a:xfrm>
            <a:off x="133350" y="3525849"/>
            <a:ext cx="3028950" cy="2661805"/>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a:stretch>
            <a:fillRect/>
          </a:stretch>
        </p:blipFill>
        <p:spPr>
          <a:xfrm>
            <a:off x="3344184" y="3525849"/>
            <a:ext cx="2713716" cy="2680623"/>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6239785" y="3525849"/>
            <a:ext cx="2716848" cy="2680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693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15</a:t>
            </a:fld>
            <a:endParaRPr lang="zh-CN" altLang="en-US"/>
          </a:p>
        </p:txBody>
      </p:sp>
      <p:pic>
        <p:nvPicPr>
          <p:cNvPr id="5" name="图片 4"/>
          <p:cNvPicPr>
            <a:picLocks noChangeAspect="1"/>
          </p:cNvPicPr>
          <p:nvPr/>
        </p:nvPicPr>
        <p:blipFill>
          <a:blip r:embed="rId2"/>
          <a:stretch>
            <a:fillRect/>
          </a:stretch>
        </p:blipFill>
        <p:spPr>
          <a:xfrm>
            <a:off x="373856" y="66675"/>
            <a:ext cx="8396288" cy="6726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677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8175" y="2348003"/>
            <a:ext cx="3933825" cy="2719297"/>
          </a:xfrm>
        </p:spPr>
        <p:txBody>
          <a:bodyPr>
            <a:normAutofit/>
          </a:bodyPr>
          <a:lstStyle/>
          <a:p>
            <a:pPr>
              <a:lnSpc>
                <a:spcPct val="150000"/>
              </a:lnSpc>
            </a:pPr>
            <a:r>
              <a:rPr lang="en-US" altLang="zh-CN" smtClean="0">
                <a:latin typeface="Euclid" panose="02020503060505020303" pitchFamily="18" charset="0"/>
              </a:rPr>
              <a:t>TP53 mutations were strongly enriched in the C class</a:t>
            </a:r>
          </a:p>
          <a:p>
            <a:pPr>
              <a:lnSpc>
                <a:spcPct val="150000"/>
              </a:lnSpc>
            </a:pPr>
            <a:r>
              <a:rPr lang="en-US" altLang="zh-CN" smtClean="0">
                <a:latin typeface="Euclid" panose="02020503060505020303" pitchFamily="18" charset="0"/>
              </a:rPr>
              <a:t>Early mutations in TP53 causing copy number genomic instability </a:t>
            </a: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16</a:t>
            </a:fld>
            <a:endParaRPr lang="zh-CN" altLang="en-US"/>
          </a:p>
        </p:txBody>
      </p:sp>
      <p:sp>
        <p:nvSpPr>
          <p:cNvPr id="4" name="标题 3"/>
          <p:cNvSpPr>
            <a:spLocks noGrp="1"/>
          </p:cNvSpPr>
          <p:nvPr>
            <p:ph type="title"/>
          </p:nvPr>
        </p:nvSpPr>
        <p:spPr/>
        <p:txBody>
          <a:bodyPr/>
          <a:lstStyle/>
          <a:p>
            <a:r>
              <a:rPr lang="en-US" altLang="zh-CN" smtClean="0"/>
              <a:t>TP53 Mutation</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2"/>
          <a:stretch>
            <a:fillRect/>
          </a:stretch>
        </p:blipFill>
        <p:spPr>
          <a:xfrm>
            <a:off x="4866033" y="2047966"/>
            <a:ext cx="3649317" cy="3105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717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17</a:t>
            </a:fld>
            <a:endParaRPr lang="zh-CN" altLang="en-US"/>
          </a:p>
        </p:txBody>
      </p:sp>
      <p:pic>
        <p:nvPicPr>
          <p:cNvPr id="4" name="图片 3"/>
          <p:cNvPicPr>
            <a:picLocks noChangeAspect="1"/>
          </p:cNvPicPr>
          <p:nvPr/>
        </p:nvPicPr>
        <p:blipFill>
          <a:blip r:embed="rId3"/>
          <a:stretch>
            <a:fillRect/>
          </a:stretch>
        </p:blipFill>
        <p:spPr>
          <a:xfrm>
            <a:off x="676275" y="0"/>
            <a:ext cx="7934325"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256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71692"/>
            <a:ext cx="7886700" cy="1700649"/>
          </a:xfrm>
        </p:spPr>
        <p:txBody>
          <a:bodyPr/>
          <a:lstStyle/>
          <a:p>
            <a:r>
              <a:rPr lang="en-US" altLang="zh-CN" smtClean="0">
                <a:solidFill>
                  <a:srgbClr val="0000FF"/>
                </a:solidFill>
                <a:latin typeface="Euclid" panose="02020503060505020303" pitchFamily="18" charset="0"/>
              </a:rPr>
              <a:t>Distinct mechanisms of oncogenesis </a:t>
            </a:r>
            <a:r>
              <a:rPr lang="en-US" altLang="zh-CN" smtClean="0">
                <a:latin typeface="Euclid" panose="02020503060505020303" pitchFamily="18" charset="0"/>
              </a:rPr>
              <a:t>as determinants of tumor subclasses</a:t>
            </a:r>
          </a:p>
          <a:p>
            <a:r>
              <a:rPr lang="en-US" altLang="zh-CN" smtClean="0">
                <a:latin typeface="Euclid" panose="02020503060505020303" pitchFamily="18" charset="0"/>
              </a:rPr>
              <a:t>Unexpected </a:t>
            </a:r>
            <a:r>
              <a:rPr lang="en-US" altLang="zh-CN" smtClean="0">
                <a:solidFill>
                  <a:srgbClr val="0000FF"/>
                </a:solidFill>
                <a:latin typeface="Euclid" panose="02020503060505020303" pitchFamily="18" charset="0"/>
              </a:rPr>
              <a:t>similarities between tumors</a:t>
            </a:r>
            <a:r>
              <a:rPr lang="en-US" altLang="zh-CN" smtClean="0">
                <a:latin typeface="Euclid" panose="02020503060505020303" pitchFamily="18" charset="0"/>
              </a:rPr>
              <a:t> originating in different tissues and new insights into alterations shared by multiple tumor types</a:t>
            </a: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18</a:t>
            </a:fld>
            <a:endParaRPr lang="zh-CN" altLang="en-US"/>
          </a:p>
        </p:txBody>
      </p:sp>
      <p:sp>
        <p:nvSpPr>
          <p:cNvPr id="4" name="标题 3"/>
          <p:cNvSpPr>
            <a:spLocks noGrp="1"/>
          </p:cNvSpPr>
          <p:nvPr>
            <p:ph type="title"/>
          </p:nvPr>
        </p:nvSpPr>
        <p:spPr/>
        <p:txBody>
          <a:bodyPr/>
          <a:lstStyle/>
          <a:p>
            <a:r>
              <a:rPr lang="en-US" altLang="zh-CN" smtClean="0"/>
              <a:t>Result Analysis</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2"/>
          <a:stretch>
            <a:fillRect/>
          </a:stretch>
        </p:blipFill>
        <p:spPr>
          <a:xfrm>
            <a:off x="0" y="3521088"/>
            <a:ext cx="9144000" cy="2845283"/>
          </a:xfrm>
          <a:prstGeom prst="rect">
            <a:avLst/>
          </a:prstGeom>
          <a:ln>
            <a:noFill/>
          </a:ln>
          <a:effectLst>
            <a:outerShdw blurRad="292100" dist="139700" dir="2700000" algn="tl" rotWithShape="0">
              <a:srgbClr val="333333">
                <a:alpha val="65000"/>
              </a:srgbClr>
            </a:outerShdw>
          </a:effectLst>
        </p:spPr>
      </p:pic>
      <p:sp>
        <p:nvSpPr>
          <p:cNvPr id="7" name="椭圆 6"/>
          <p:cNvSpPr/>
          <p:nvPr/>
        </p:nvSpPr>
        <p:spPr>
          <a:xfrm>
            <a:off x="5857875" y="3695700"/>
            <a:ext cx="2867025" cy="1266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80342" y="3868221"/>
            <a:ext cx="2329933" cy="369332"/>
          </a:xfrm>
          <a:prstGeom prst="rect">
            <a:avLst/>
          </a:prstGeom>
          <a:noFill/>
        </p:spPr>
        <p:txBody>
          <a:bodyPr wrap="none" rtlCol="0">
            <a:spAutoFit/>
          </a:bodyPr>
          <a:lstStyle/>
          <a:p>
            <a:r>
              <a:rPr lang="en-US" altLang="zh-CN" b="1" i="1" smtClean="0">
                <a:solidFill>
                  <a:srgbClr val="0000FF"/>
                </a:solidFill>
                <a:latin typeface="Euclid" panose="02020503060505020303" pitchFamily="18" charset="0"/>
              </a:rPr>
              <a:t>mixed tumor types</a:t>
            </a:r>
            <a:endParaRPr lang="zh-CN" altLang="en-US" b="1" i="1">
              <a:solidFill>
                <a:srgbClr val="0000FF"/>
              </a:solidFill>
              <a:latin typeface="Euclid" panose="02020503060505020303" pitchFamily="18" charset="0"/>
            </a:endParaRPr>
          </a:p>
        </p:txBody>
      </p:sp>
      <p:sp>
        <p:nvSpPr>
          <p:cNvPr id="9" name="文本框 8"/>
          <p:cNvSpPr txBox="1"/>
          <p:nvPr/>
        </p:nvSpPr>
        <p:spPr>
          <a:xfrm>
            <a:off x="2704179" y="4686300"/>
            <a:ext cx="3207929" cy="369332"/>
          </a:xfrm>
          <a:prstGeom prst="rect">
            <a:avLst/>
          </a:prstGeom>
          <a:noFill/>
        </p:spPr>
        <p:txBody>
          <a:bodyPr wrap="none" rtlCol="0">
            <a:spAutoFit/>
          </a:bodyPr>
          <a:lstStyle/>
          <a:p>
            <a:r>
              <a:rPr lang="en-US" altLang="zh-CN" b="1" i="1" smtClean="0">
                <a:solidFill>
                  <a:srgbClr val="0000FF"/>
                </a:solidFill>
                <a:latin typeface="Euclid" panose="02020503060505020303" pitchFamily="18" charset="0"/>
              </a:rPr>
              <a:t>distinct mutational events</a:t>
            </a:r>
            <a:endParaRPr lang="zh-CN" altLang="en-US" b="1" i="1">
              <a:solidFill>
                <a:srgbClr val="0000FF"/>
              </a:solidFill>
              <a:latin typeface="Euclid" panose="02020503060505020303" pitchFamily="18" charset="0"/>
            </a:endParaRPr>
          </a:p>
        </p:txBody>
      </p:sp>
      <p:sp>
        <p:nvSpPr>
          <p:cNvPr id="10" name="矩形 9"/>
          <p:cNvSpPr/>
          <p:nvPr/>
        </p:nvSpPr>
        <p:spPr>
          <a:xfrm>
            <a:off x="6010275" y="5055632"/>
            <a:ext cx="1771650" cy="12308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00425" y="5924550"/>
            <a:ext cx="2639312" cy="369332"/>
          </a:xfrm>
          <a:prstGeom prst="rect">
            <a:avLst/>
          </a:prstGeom>
          <a:noFill/>
        </p:spPr>
        <p:txBody>
          <a:bodyPr wrap="none" rtlCol="0">
            <a:spAutoFit/>
          </a:bodyPr>
          <a:lstStyle/>
          <a:p>
            <a:r>
              <a:rPr lang="en-US" altLang="zh-CN" i="1" smtClean="0">
                <a:solidFill>
                  <a:srgbClr val="0000FF"/>
                </a:solidFill>
                <a:latin typeface="Euclid" panose="02020503060505020303" pitchFamily="18" charset="0"/>
              </a:rPr>
              <a:t>independent tumor types</a:t>
            </a:r>
            <a:endParaRPr lang="zh-CN" altLang="en-US" i="1">
              <a:solidFill>
                <a:srgbClr val="0000FF"/>
              </a:solidFill>
              <a:latin typeface="Euclid" panose="02020503060505020303" pitchFamily="18" charset="0"/>
            </a:endParaRPr>
          </a:p>
        </p:txBody>
      </p:sp>
    </p:spTree>
    <p:extLst>
      <p:ext uri="{BB962C8B-B14F-4D97-AF65-F5344CB8AC3E}">
        <p14:creationId xmlns:p14="http://schemas.microsoft.com/office/powerpoint/2010/main" val="85592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19</a:t>
            </a:fld>
            <a:endParaRPr lang="zh-CN" altLang="en-US"/>
          </a:p>
        </p:txBody>
      </p:sp>
      <p:pic>
        <p:nvPicPr>
          <p:cNvPr id="4" name="图片 3"/>
          <p:cNvPicPr>
            <a:picLocks noChangeAspect="1"/>
          </p:cNvPicPr>
          <p:nvPr/>
        </p:nvPicPr>
        <p:blipFill>
          <a:blip r:embed="rId2"/>
          <a:stretch>
            <a:fillRect/>
          </a:stretch>
        </p:blipFill>
        <p:spPr>
          <a:xfrm>
            <a:off x="-74645" y="3389817"/>
            <a:ext cx="9144000" cy="2469808"/>
          </a:xfrm>
          <a:prstGeom prst="rect">
            <a:avLst/>
          </a:prstGeom>
        </p:spPr>
      </p:pic>
      <p:sp>
        <p:nvSpPr>
          <p:cNvPr id="5" name="文本框 4"/>
          <p:cNvSpPr txBox="1"/>
          <p:nvPr/>
        </p:nvSpPr>
        <p:spPr>
          <a:xfrm>
            <a:off x="4181178" y="4852120"/>
            <a:ext cx="1859227" cy="369332"/>
          </a:xfrm>
          <a:prstGeom prst="rect">
            <a:avLst/>
          </a:prstGeom>
          <a:noFill/>
        </p:spPr>
        <p:txBody>
          <a:bodyPr wrap="none" rtlCol="0">
            <a:spAutoFit/>
          </a:bodyPr>
          <a:lstStyle/>
          <a:p>
            <a:r>
              <a:rPr lang="en-US" altLang="zh-CN" b="1" i="1" smtClean="0">
                <a:solidFill>
                  <a:srgbClr val="0000FF"/>
                </a:solidFill>
                <a:latin typeface="Euclid" panose="02020503060505020303" pitchFamily="18" charset="0"/>
              </a:rPr>
              <a:t>chromosome 8</a:t>
            </a:r>
            <a:endParaRPr lang="zh-CN" altLang="en-US" b="1" i="1">
              <a:solidFill>
                <a:srgbClr val="0000FF"/>
              </a:solidFill>
              <a:latin typeface="Euclid" panose="02020503060505020303" pitchFamily="18" charset="0"/>
            </a:endParaRPr>
          </a:p>
        </p:txBody>
      </p:sp>
      <p:sp>
        <p:nvSpPr>
          <p:cNvPr id="6" name="矩形 5"/>
          <p:cNvSpPr/>
          <p:nvPr/>
        </p:nvSpPr>
        <p:spPr>
          <a:xfrm>
            <a:off x="6040405" y="3760237"/>
            <a:ext cx="985546" cy="2146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89729" y="900691"/>
            <a:ext cx="5254324" cy="2262158"/>
          </a:xfrm>
          <a:prstGeom prst="rect">
            <a:avLst/>
          </a:prstGeom>
          <a:effectLst>
            <a:glow rad="63500">
              <a:schemeClr val="accent2">
                <a:satMod val="175000"/>
                <a:alpha val="40000"/>
              </a:schemeClr>
            </a:glow>
          </a:effectLst>
        </p:spPr>
        <p:style>
          <a:lnRef idx="2">
            <a:schemeClr val="accent5"/>
          </a:lnRef>
          <a:fillRef idx="1">
            <a:schemeClr val="lt1"/>
          </a:fillRef>
          <a:effectRef idx="0">
            <a:schemeClr val="accent5"/>
          </a:effectRef>
          <a:fontRef idx="minor">
            <a:schemeClr val="dk1"/>
          </a:fontRef>
        </p:style>
        <p:txBody>
          <a:bodyPr wrap="none" rtlCol="0">
            <a:spAutoFit/>
          </a:bodyPr>
          <a:lstStyle/>
          <a:p>
            <a:pPr>
              <a:lnSpc>
                <a:spcPct val="150000"/>
              </a:lnSpc>
            </a:pPr>
            <a:r>
              <a:rPr lang="en-US" altLang="zh-CN" sz="2400" smtClean="0">
                <a:solidFill>
                  <a:srgbClr val="0000FF"/>
                </a:solidFill>
                <a:latin typeface="Euclid" panose="02020503060505020303" pitchFamily="18" charset="0"/>
              </a:rPr>
              <a:t>C class:</a:t>
            </a:r>
          </a:p>
          <a:p>
            <a:pPr marL="342900" indent="-342900">
              <a:lnSpc>
                <a:spcPct val="150000"/>
              </a:lnSpc>
              <a:buAutoNum type="arabicPeriod"/>
            </a:pPr>
            <a:r>
              <a:rPr lang="en-US" altLang="zh-CN" sz="2400" smtClean="0">
                <a:latin typeface="Euclid" panose="02020503060505020303" pitchFamily="18" charset="0"/>
              </a:rPr>
              <a:t>Inactivation of TP53</a:t>
            </a:r>
          </a:p>
          <a:p>
            <a:pPr marL="342900" indent="-342900">
              <a:lnSpc>
                <a:spcPct val="150000"/>
              </a:lnSpc>
              <a:buAutoNum type="arabicPeriod"/>
            </a:pPr>
            <a:r>
              <a:rPr lang="en-US" altLang="zh-CN" sz="2400" smtClean="0">
                <a:latin typeface="Euclid" panose="02020503060505020303" pitchFamily="18" charset="0"/>
              </a:rPr>
              <a:t>MYC-driven proliferation</a:t>
            </a:r>
          </a:p>
          <a:p>
            <a:pPr marL="342900" indent="-342900">
              <a:lnSpc>
                <a:spcPct val="150000"/>
              </a:lnSpc>
              <a:buAutoNum type="arabicPeriod"/>
            </a:pPr>
            <a:r>
              <a:rPr lang="en-US" altLang="zh-CN" sz="2400" smtClean="0">
                <a:latin typeface="Euclid" panose="02020503060505020303" pitchFamily="18" charset="0"/>
              </a:rPr>
              <a:t>Dysregulated cell cycle checkpoints</a:t>
            </a:r>
            <a:endParaRPr lang="zh-CN" altLang="en-US" sz="2400">
              <a:latin typeface="Euclid" panose="02020503060505020303" pitchFamily="18" charset="0"/>
            </a:endParaRPr>
          </a:p>
        </p:txBody>
      </p:sp>
    </p:spTree>
    <p:extLst>
      <p:ext uri="{BB962C8B-B14F-4D97-AF65-F5344CB8AC3E}">
        <p14:creationId xmlns:p14="http://schemas.microsoft.com/office/powerpoint/2010/main" val="1594749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71692"/>
            <a:ext cx="7886700" cy="1389320"/>
          </a:xfrm>
        </p:spPr>
        <p:txBody>
          <a:bodyPr/>
          <a:lstStyle/>
          <a:p>
            <a:r>
              <a:rPr lang="en-US" altLang="zh-CN" dirty="0" smtClean="0">
                <a:latin typeface="Euclid" panose="02020503060505020303" pitchFamily="18" charset="0"/>
              </a:rPr>
              <a:t>Tumors have been classified mainly according to their organ of origin</a:t>
            </a:r>
          </a:p>
          <a:p>
            <a:r>
              <a:rPr lang="en-US" altLang="zh-CN" dirty="0" smtClean="0">
                <a:latin typeface="Euclid" panose="02020503060505020303" pitchFamily="18" charset="0"/>
              </a:rPr>
              <a:t>Their </a:t>
            </a:r>
            <a:r>
              <a:rPr lang="en-US" altLang="zh-CN" dirty="0" smtClean="0">
                <a:solidFill>
                  <a:srgbClr val="0000FF"/>
                </a:solidFill>
                <a:latin typeface="Euclid" panose="02020503060505020303" pitchFamily="18" charset="0"/>
              </a:rPr>
              <a:t>molecular characteristics (oncogenic signature) </a:t>
            </a:r>
            <a:r>
              <a:rPr lang="en-US" altLang="zh-CN" dirty="0" smtClean="0">
                <a:latin typeface="Euclid" panose="02020503060505020303" pitchFamily="18" charset="0"/>
              </a:rPr>
              <a:t>have been seen to be at least as important.</a:t>
            </a:r>
          </a:p>
          <a:p>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2</a:t>
            </a:fld>
            <a:endParaRPr lang="zh-CN" altLang="en-US"/>
          </a:p>
        </p:txBody>
      </p:sp>
      <p:sp>
        <p:nvSpPr>
          <p:cNvPr id="4" name="标题 3"/>
          <p:cNvSpPr>
            <a:spLocks noGrp="1"/>
          </p:cNvSpPr>
          <p:nvPr>
            <p:ph type="title"/>
          </p:nvPr>
        </p:nvSpPr>
        <p:spPr/>
        <p:txBody>
          <a:bodyPr/>
          <a:lstStyle/>
          <a:p>
            <a:r>
              <a:rPr lang="en-US" altLang="zh-CN" smtClean="0"/>
              <a:t>Introduction</a:t>
            </a:r>
            <a:endParaRPr lang="zh-CN" altLang="en-US"/>
          </a:p>
        </p:txBody>
      </p:sp>
      <p:sp>
        <p:nvSpPr>
          <p:cNvPr id="5" name="页脚占位符 4"/>
          <p:cNvSpPr>
            <a:spLocks noGrp="1"/>
          </p:cNvSpPr>
          <p:nvPr>
            <p:ph type="ftr" sz="quarter" idx="11"/>
          </p:nvPr>
        </p:nvSpPr>
        <p:spPr/>
        <p:txBody>
          <a:bodyPr/>
          <a:lstStyle/>
          <a:p>
            <a:r>
              <a:rPr lang="en-US" altLang="zh-CN" dirty="0" smtClean="0"/>
              <a:t>2014 Spring</a:t>
            </a:r>
            <a:endParaRPr lang="zh-CN" altLang="en-US"/>
          </a:p>
        </p:txBody>
      </p:sp>
      <p:pic>
        <p:nvPicPr>
          <p:cNvPr id="6" name="图片 5"/>
          <p:cNvPicPr>
            <a:picLocks noChangeAspect="1"/>
          </p:cNvPicPr>
          <p:nvPr/>
        </p:nvPicPr>
        <p:blipFill>
          <a:blip r:embed="rId2"/>
          <a:stretch>
            <a:fillRect/>
          </a:stretch>
        </p:blipFill>
        <p:spPr>
          <a:xfrm>
            <a:off x="628650" y="3035903"/>
            <a:ext cx="4572000" cy="3363755"/>
          </a:xfrm>
          <a:prstGeom prst="rect">
            <a:avLst/>
          </a:prstGeom>
          <a:ln>
            <a:noFill/>
          </a:ln>
          <a:effectLst>
            <a:outerShdw blurRad="292100" dist="139700" dir="2700000" algn="tl" rotWithShape="0">
              <a:srgbClr val="333333">
                <a:alpha val="65000"/>
              </a:srgbClr>
            </a:outerShdw>
          </a:effectLst>
        </p:spPr>
      </p:pic>
      <p:sp>
        <p:nvSpPr>
          <p:cNvPr id="7" name="矩形 6"/>
          <p:cNvSpPr/>
          <p:nvPr/>
        </p:nvSpPr>
        <p:spPr>
          <a:xfrm>
            <a:off x="5362574" y="3200018"/>
            <a:ext cx="3267075" cy="369332"/>
          </a:xfrm>
          <a:prstGeom prst="rect">
            <a:avLst/>
          </a:prstGeom>
        </p:spPr>
        <p:txBody>
          <a:bodyPr wrap="square">
            <a:spAutoFit/>
          </a:bodyPr>
          <a:lstStyle/>
          <a:p>
            <a:r>
              <a:rPr lang="en-US" altLang="zh-CN" dirty="0" err="1" smtClean="0">
                <a:latin typeface="Euclid" panose="02020503060505020303" pitchFamily="18" charset="0"/>
              </a:rPr>
              <a:t>TCGA</a:t>
            </a:r>
            <a:r>
              <a:rPr lang="en-US" altLang="zh-CN" smtClean="0">
                <a:latin typeface="Euclid" panose="02020503060505020303" pitchFamily="18" charset="0"/>
              </a:rPr>
              <a:t> </a:t>
            </a:r>
            <a:r>
              <a:rPr lang="en-US" altLang="zh-CN" b="1">
                <a:latin typeface="Euclid" panose="02020503060505020303" pitchFamily="18" charset="0"/>
              </a:rPr>
              <a:t>Pan-Cancer</a:t>
            </a:r>
            <a:r>
              <a:rPr lang="en-US" altLang="zh-CN">
                <a:latin typeface="Euclid" panose="02020503060505020303" pitchFamily="18" charset="0"/>
              </a:rPr>
              <a:t> project </a:t>
            </a:r>
            <a:endParaRPr lang="zh-CN" altLang="en-US">
              <a:latin typeface="Euclid" panose="02020503060505020303" pitchFamily="18" charset="0"/>
            </a:endParaRPr>
          </a:p>
        </p:txBody>
      </p:sp>
      <p:sp>
        <p:nvSpPr>
          <p:cNvPr id="8" name="矩形 7"/>
          <p:cNvSpPr/>
          <p:nvPr/>
        </p:nvSpPr>
        <p:spPr>
          <a:xfrm>
            <a:off x="5476875" y="3757670"/>
            <a:ext cx="3038475" cy="2585323"/>
          </a:xfrm>
          <a:prstGeom prst="rect">
            <a:avLst/>
          </a:prstGeom>
          <a:effectLst>
            <a:glow rad="63500">
              <a:schemeClr val="accent3">
                <a:satMod val="175000"/>
                <a:alpha val="40000"/>
              </a:schemeClr>
            </a:glow>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b="1">
                <a:solidFill>
                  <a:srgbClr val="FF0000"/>
                </a:solidFill>
                <a:latin typeface="Euclid" panose="02020503060505020303" pitchFamily="18" charset="0"/>
              </a:rPr>
              <a:t>Intracancer Heterogeneity</a:t>
            </a:r>
            <a:r>
              <a:rPr lang="en-US" altLang="zh-CN">
                <a:latin typeface="Euclid" panose="02020503060505020303" pitchFamily="18" charset="0"/>
              </a:rPr>
              <a:t>: Tumors in the same tissue </a:t>
            </a:r>
            <a:r>
              <a:rPr lang="en-US" altLang="zh-CN" b="1">
                <a:latin typeface="Euclid" panose="02020503060505020303" pitchFamily="18" charset="0"/>
              </a:rPr>
              <a:t>vary</a:t>
            </a:r>
            <a:r>
              <a:rPr lang="en-US" altLang="zh-CN">
                <a:latin typeface="Euclid" panose="02020503060505020303" pitchFamily="18" charset="0"/>
              </a:rPr>
              <a:t> substantially in genomic alterations</a:t>
            </a:r>
          </a:p>
          <a:p>
            <a:r>
              <a:rPr lang="en-US" altLang="zh-CN" b="1">
                <a:solidFill>
                  <a:srgbClr val="FF0000"/>
                </a:solidFill>
                <a:latin typeface="Euclid" panose="02020503060505020303" pitchFamily="18" charset="0"/>
              </a:rPr>
              <a:t>Cross-Cancer Similarity</a:t>
            </a:r>
            <a:r>
              <a:rPr lang="en-US" altLang="zh-CN" b="1">
                <a:latin typeface="Euclid" panose="02020503060505020303" pitchFamily="18" charset="0"/>
              </a:rPr>
              <a:t>: Similar patterns </a:t>
            </a:r>
            <a:r>
              <a:rPr lang="en-US" altLang="zh-CN">
                <a:latin typeface="Euclid" panose="02020503060505020303" pitchFamily="18" charset="0"/>
              </a:rPr>
              <a:t>of genomic alterations are observed in tumors from different tissues of origin</a:t>
            </a:r>
          </a:p>
        </p:txBody>
      </p:sp>
    </p:spTree>
    <p:extLst>
      <p:ext uri="{BB962C8B-B14F-4D97-AF65-F5344CB8AC3E}">
        <p14:creationId xmlns:p14="http://schemas.microsoft.com/office/powerpoint/2010/main" val="794373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latin typeface="Euclid" panose="02020503060505020303" pitchFamily="18" charset="0"/>
              </a:rPr>
              <a:t>The clinical impact of oncogenic signatures depends on the ability to selectively </a:t>
            </a:r>
            <a:r>
              <a:rPr lang="en-US" altLang="zh-CN" smtClean="0">
                <a:solidFill>
                  <a:srgbClr val="0000FF"/>
                </a:solidFill>
                <a:latin typeface="Euclid" panose="02020503060505020303" pitchFamily="18" charset="0"/>
              </a:rPr>
              <a:t>block the oncogenic action of these molecular alterations</a:t>
            </a:r>
            <a:r>
              <a:rPr lang="en-US" altLang="zh-CN" smtClean="0">
                <a:latin typeface="Euclid" panose="02020503060505020303" pitchFamily="18" charset="0"/>
              </a:rPr>
              <a:t>.</a:t>
            </a:r>
          </a:p>
          <a:p>
            <a:endParaRPr lang="en-US" altLang="zh-CN">
              <a:latin typeface="Euclid" panose="02020503060505020303" pitchFamily="18" charset="0"/>
            </a:endParaRPr>
          </a:p>
          <a:p>
            <a:r>
              <a:rPr lang="en-US" altLang="zh-CN" smtClean="0">
                <a:latin typeface="Euclid" panose="02020503060505020303" pitchFamily="18" charset="0"/>
              </a:rPr>
              <a:t>Cross-cancer distribution of targetable alterations presents an opportunity to design tumor treatments strategies tailored to subsets of tumors characterized by particular sets of functional events.</a:t>
            </a: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20</a:t>
            </a:fld>
            <a:endParaRPr lang="zh-CN" altLang="en-US"/>
          </a:p>
        </p:txBody>
      </p:sp>
      <p:sp>
        <p:nvSpPr>
          <p:cNvPr id="4" name="标题 3"/>
          <p:cNvSpPr>
            <a:spLocks noGrp="1"/>
          </p:cNvSpPr>
          <p:nvPr>
            <p:ph type="title"/>
          </p:nvPr>
        </p:nvSpPr>
        <p:spPr/>
        <p:txBody>
          <a:bodyPr/>
          <a:lstStyle/>
          <a:p>
            <a:r>
              <a:rPr lang="en-US" altLang="zh-CN" smtClean="0"/>
              <a:t>From Oncogenesis to Therapy</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spTree>
    <p:extLst>
      <p:ext uri="{BB962C8B-B14F-4D97-AF65-F5344CB8AC3E}">
        <p14:creationId xmlns:p14="http://schemas.microsoft.com/office/powerpoint/2010/main" val="2775705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21</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71" y="0"/>
            <a:ext cx="5692059" cy="6858000"/>
          </a:xfrm>
          <a:prstGeom prst="rect">
            <a:avLst/>
          </a:prstGeom>
        </p:spPr>
      </p:pic>
      <p:sp>
        <p:nvSpPr>
          <p:cNvPr id="5" name="文本框 4"/>
          <p:cNvSpPr txBox="1"/>
          <p:nvPr/>
        </p:nvSpPr>
        <p:spPr>
          <a:xfrm>
            <a:off x="295500" y="2978835"/>
            <a:ext cx="2802755" cy="646331"/>
          </a:xfrm>
          <a:prstGeom prst="rect">
            <a:avLst/>
          </a:prstGeom>
          <a:effectLst>
            <a:glow rad="63500">
              <a:schemeClr val="accent2">
                <a:satMod val="175000"/>
                <a:alpha val="40000"/>
              </a:schemeClr>
            </a:glow>
          </a:effectLst>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mtClean="0">
                <a:latin typeface="Euclid" panose="02020503060505020303" pitchFamily="18" charset="0"/>
              </a:rPr>
              <a:t>Functional Events and</a:t>
            </a:r>
          </a:p>
          <a:p>
            <a:r>
              <a:rPr lang="en-US" altLang="zh-CN" smtClean="0">
                <a:latin typeface="Euclid" panose="02020503060505020303" pitchFamily="18" charset="0"/>
              </a:rPr>
              <a:t>Therapeutic Interventions</a:t>
            </a:r>
            <a:endParaRPr lang="zh-CN" altLang="en-US">
              <a:latin typeface="Euclid" panose="02020503060505020303" pitchFamily="18" charset="0"/>
            </a:endParaRPr>
          </a:p>
        </p:txBody>
      </p:sp>
    </p:spTree>
    <p:extLst>
      <p:ext uri="{BB962C8B-B14F-4D97-AF65-F5344CB8AC3E}">
        <p14:creationId xmlns:p14="http://schemas.microsoft.com/office/powerpoint/2010/main" val="1461715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2014 Spring</a:t>
            </a:r>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t>22</a:t>
            </a:fld>
            <a:endParaRPr lang="zh-CN" altLang="en-US"/>
          </a:p>
        </p:txBody>
      </p:sp>
      <p:pic>
        <p:nvPicPr>
          <p:cNvPr id="4" name="图片 3"/>
          <p:cNvPicPr>
            <a:picLocks noChangeAspect="1"/>
          </p:cNvPicPr>
          <p:nvPr/>
        </p:nvPicPr>
        <p:blipFill>
          <a:blip r:embed="rId3"/>
          <a:stretch>
            <a:fillRect/>
          </a:stretch>
        </p:blipFill>
        <p:spPr>
          <a:xfrm>
            <a:off x="30956" y="3349070"/>
            <a:ext cx="9082088" cy="2308780"/>
          </a:xfrm>
          <a:prstGeom prst="rect">
            <a:avLst/>
          </a:prstGeom>
        </p:spPr>
      </p:pic>
      <p:sp>
        <p:nvSpPr>
          <p:cNvPr id="5" name="文本框 4"/>
          <p:cNvSpPr txBox="1"/>
          <p:nvPr/>
        </p:nvSpPr>
        <p:spPr>
          <a:xfrm>
            <a:off x="741299" y="1657350"/>
            <a:ext cx="7774051" cy="1200329"/>
          </a:xfrm>
          <a:prstGeom prst="rect">
            <a:avLst/>
          </a:prstGeom>
          <a:effectLst>
            <a:glow rad="63500">
              <a:schemeClr val="accent2">
                <a:satMod val="175000"/>
                <a:alpha val="40000"/>
              </a:schemeClr>
            </a:glow>
          </a:effectLst>
        </p:spPr>
        <p:style>
          <a:lnRef idx="2">
            <a:schemeClr val="accent5"/>
          </a:lnRef>
          <a:fillRef idx="1">
            <a:schemeClr val="lt1"/>
          </a:fillRef>
          <a:effectRef idx="0">
            <a:schemeClr val="accent5"/>
          </a:effectRef>
          <a:fontRef idx="minor">
            <a:schemeClr val="dk1"/>
          </a:fontRef>
        </p:style>
        <p:txBody>
          <a:bodyPr wrap="none" rtlCol="0">
            <a:spAutoFit/>
          </a:bodyPr>
          <a:lstStyle/>
          <a:p>
            <a:pPr marL="285750" indent="-285750">
              <a:buFont typeface="Arial" panose="020B0604020202020204" pitchFamily="34" charset="0"/>
              <a:buChar char="•"/>
            </a:pPr>
            <a:r>
              <a:rPr lang="en-US" altLang="zh-CN" dirty="0" smtClean="0">
                <a:latin typeface="Euclid" panose="02020503060505020303" pitchFamily="18" charset="0"/>
              </a:rPr>
              <a:t>Genomic subclasses were found to be characterized not only by single </a:t>
            </a:r>
          </a:p>
          <a:p>
            <a:r>
              <a:rPr lang="en-US" altLang="zh-CN" dirty="0" smtClean="0">
                <a:latin typeface="Euclid" panose="02020503060505020303" pitchFamily="18" charset="0"/>
              </a:rPr>
              <a:t>oncogenic events but also by specific  combinations of events</a:t>
            </a:r>
          </a:p>
          <a:p>
            <a:endParaRPr lang="en-US" altLang="zh-CN" dirty="0">
              <a:latin typeface="Euclid" panose="02020503060505020303" pitchFamily="18" charset="0"/>
            </a:endParaRPr>
          </a:p>
          <a:p>
            <a:pPr marL="285750" indent="-285750">
              <a:buFont typeface="Arial" panose="020B0604020202020204" pitchFamily="34" charset="0"/>
              <a:buChar char="•"/>
            </a:pPr>
            <a:r>
              <a:rPr lang="en-US" altLang="zh-CN" dirty="0" smtClean="0">
                <a:latin typeface="Euclid" panose="02020503060505020303" pitchFamily="18" charset="0"/>
              </a:rPr>
              <a:t>Such concurrent alterations may be targetable by combination therapies</a:t>
            </a:r>
            <a:endParaRPr lang="zh-CN" altLang="en-US">
              <a:latin typeface="Euclid" panose="02020503060505020303" pitchFamily="18" charset="0"/>
            </a:endParaRPr>
          </a:p>
        </p:txBody>
      </p:sp>
    </p:spTree>
    <p:extLst>
      <p:ext uri="{BB962C8B-B14F-4D97-AF65-F5344CB8AC3E}">
        <p14:creationId xmlns:p14="http://schemas.microsoft.com/office/powerpoint/2010/main" val="2492181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smtClean="0">
                <a:latin typeface="Euclid" panose="02020503060505020303" pitchFamily="18" charset="0"/>
              </a:rPr>
              <a:t>Select </a:t>
            </a:r>
            <a:r>
              <a:rPr lang="en-US" altLang="zh-CN" smtClean="0">
                <a:latin typeface="Euclid" panose="02020503060505020303" pitchFamily="18" charset="0"/>
              </a:rPr>
              <a:t>functional </a:t>
            </a:r>
            <a:r>
              <a:rPr lang="en-US" altLang="zh-CN" smtClean="0">
                <a:latin typeface="Euclid" panose="02020503060505020303" pitchFamily="18" charset="0"/>
              </a:rPr>
              <a:t>events from passenger events</a:t>
            </a:r>
          </a:p>
          <a:p>
            <a:pPr>
              <a:lnSpc>
                <a:spcPct val="150000"/>
              </a:lnSpc>
            </a:pPr>
            <a:r>
              <a:rPr lang="en-US" altLang="zh-CN" smtClean="0">
                <a:latin typeface="Euclid" panose="02020503060505020303" pitchFamily="18" charset="0"/>
              </a:rPr>
              <a:t>Cross-tissue cancer classification and molecular characteristics</a:t>
            </a:r>
            <a:endParaRPr lang="en-US" altLang="zh-CN" dirty="0" smtClean="0">
              <a:latin typeface="Euclid" panose="02020503060505020303" pitchFamily="18" charset="0"/>
            </a:endParaRPr>
          </a:p>
          <a:p>
            <a:pPr>
              <a:lnSpc>
                <a:spcPct val="150000"/>
              </a:lnSpc>
            </a:pPr>
            <a:r>
              <a:rPr lang="en-US" altLang="zh-CN" dirty="0">
                <a:latin typeface="Euclid" panose="02020503060505020303" pitchFamily="18" charset="0"/>
              </a:rPr>
              <a:t>D</a:t>
            </a:r>
            <a:r>
              <a:rPr lang="en-US" altLang="zh-CN" smtClean="0">
                <a:latin typeface="Euclid" panose="02020503060505020303" pitchFamily="18" charset="0"/>
              </a:rPr>
              <a:t>istinct </a:t>
            </a:r>
            <a:r>
              <a:rPr lang="en-US" altLang="zh-CN" dirty="0" smtClean="0">
                <a:latin typeface="Euclid" panose="02020503060505020303" pitchFamily="18" charset="0"/>
              </a:rPr>
              <a:t>mechanism </a:t>
            </a:r>
            <a:r>
              <a:rPr lang="en-US" altLang="zh-CN" smtClean="0">
                <a:latin typeface="Euclid" panose="02020503060505020303" pitchFamily="18" charset="0"/>
              </a:rPr>
              <a:t>of </a:t>
            </a:r>
            <a:r>
              <a:rPr lang="en-US" altLang="zh-CN" smtClean="0">
                <a:latin typeface="Euclid" panose="02020503060505020303" pitchFamily="18" charset="0"/>
              </a:rPr>
              <a:t>oncogenesis for different subclasses</a:t>
            </a:r>
            <a:endParaRPr lang="en-US" altLang="zh-CN" smtClean="0">
              <a:latin typeface="Euclid" panose="02020503060505020303" pitchFamily="18" charset="0"/>
            </a:endParaRPr>
          </a:p>
          <a:p>
            <a:pPr>
              <a:lnSpc>
                <a:spcPct val="150000"/>
              </a:lnSpc>
            </a:pPr>
            <a:r>
              <a:rPr lang="en-US" altLang="zh-CN" smtClean="0">
                <a:latin typeface="Euclid" panose="02020503060505020303" pitchFamily="18" charset="0"/>
              </a:rPr>
              <a:t>Therapeutic </a:t>
            </a:r>
            <a:r>
              <a:rPr lang="en-US" altLang="zh-CN" smtClean="0">
                <a:latin typeface="Euclid" panose="02020503060505020303" pitchFamily="18" charset="0"/>
              </a:rPr>
              <a:t>intervention</a:t>
            </a: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23</a:t>
            </a:fld>
            <a:endParaRPr lang="zh-CN" altLang="en-US"/>
          </a:p>
        </p:txBody>
      </p:sp>
      <p:sp>
        <p:nvSpPr>
          <p:cNvPr id="4" name="标题 3"/>
          <p:cNvSpPr>
            <a:spLocks noGrp="1"/>
          </p:cNvSpPr>
          <p:nvPr>
            <p:ph type="title"/>
          </p:nvPr>
        </p:nvSpPr>
        <p:spPr/>
        <p:txBody>
          <a:bodyPr/>
          <a:lstStyle/>
          <a:p>
            <a:r>
              <a:rPr lang="en-US" altLang="zh-CN" smtClean="0"/>
              <a:t>Summary</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spTree>
    <p:extLst>
      <p:ext uri="{BB962C8B-B14F-4D97-AF65-F5344CB8AC3E}">
        <p14:creationId xmlns:p14="http://schemas.microsoft.com/office/powerpoint/2010/main" val="245492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35282"/>
            <a:ext cx="7886700" cy="1505275"/>
          </a:xfrm>
        </p:spPr>
        <p:txBody>
          <a:bodyPr/>
          <a:lstStyle/>
          <a:p>
            <a:r>
              <a:rPr lang="en-US" altLang="zh-CN" smtClean="0">
                <a:latin typeface="Euclid" panose="02020503060505020303" pitchFamily="18" charset="0"/>
              </a:rPr>
              <a:t>This paper tries </a:t>
            </a:r>
            <a:r>
              <a:rPr lang="en-US" altLang="zh-CN">
                <a:latin typeface="Euclid" panose="02020503060505020303" pitchFamily="18" charset="0"/>
              </a:rPr>
              <a:t>an alternate approach to identifying driver </a:t>
            </a:r>
            <a:r>
              <a:rPr lang="en-US" altLang="zh-CN" smtClean="0">
                <a:latin typeface="Euclid" panose="02020503060505020303" pitchFamily="18" charset="0"/>
              </a:rPr>
              <a:t>alterations</a:t>
            </a:r>
            <a:endParaRPr lang="en-US" altLang="zh-CN">
              <a:latin typeface="Euclid" panose="02020503060505020303" pitchFamily="18" charset="0"/>
            </a:endParaRPr>
          </a:p>
          <a:p>
            <a:r>
              <a:rPr lang="en-US" altLang="zh-CN" b="1" smtClean="0">
                <a:latin typeface="Euclid" panose="02020503060505020303" pitchFamily="18" charset="0"/>
              </a:rPr>
              <a:t>Classifying </a:t>
            </a:r>
            <a:r>
              <a:rPr lang="en-US" altLang="zh-CN" b="1">
                <a:latin typeface="Euclid" panose="02020503060505020303" pitchFamily="18" charset="0"/>
              </a:rPr>
              <a:t>individual tumors based not on their tissue of origin, but rather their selected functional events</a:t>
            </a:r>
            <a:endParaRPr lang="zh-CN" altLang="en-US" b="1">
              <a:latin typeface="Euclid" panose="02020503060505020303" pitchFamily="18" charset="0"/>
            </a:endParaRPr>
          </a:p>
          <a:p>
            <a:endParaRPr lang="zh-CN" altLang="en-US"/>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3</a:t>
            </a:fld>
            <a:endParaRPr lang="zh-CN" altLang="en-US"/>
          </a:p>
        </p:txBody>
      </p:sp>
      <p:sp>
        <p:nvSpPr>
          <p:cNvPr id="4" name="标题 3"/>
          <p:cNvSpPr>
            <a:spLocks noGrp="1"/>
          </p:cNvSpPr>
          <p:nvPr>
            <p:ph type="title"/>
          </p:nvPr>
        </p:nvSpPr>
        <p:spPr/>
        <p:txBody>
          <a:bodyPr/>
          <a:lstStyle/>
          <a:p>
            <a:r>
              <a:rPr lang="en-US" altLang="zh-CN" smtClean="0"/>
              <a:t>Overview</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sp>
        <p:nvSpPr>
          <p:cNvPr id="7" name="内容占位符 2"/>
          <p:cNvSpPr txBox="1">
            <a:spLocks/>
          </p:cNvSpPr>
          <p:nvPr/>
        </p:nvSpPr>
        <p:spPr>
          <a:xfrm>
            <a:off x="628650" y="3053397"/>
            <a:ext cx="7886700" cy="3295645"/>
          </a:xfrm>
          <a:prstGeom prst="rect">
            <a:avLst/>
          </a:prstGeom>
          <a:solidFill>
            <a:schemeClr val="lt1"/>
          </a:solid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Wingdings" panose="05000000000000000000" pitchFamily="2" charset="2"/>
              <a:buChar char="p"/>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b="1" smtClean="0">
                <a:latin typeface="Euclid" panose="02020503060505020303" pitchFamily="18" charset="0"/>
              </a:rPr>
              <a:t>Seach common characteristics of multiple cross-tissue groups of tomors and Build a new tumor classification</a:t>
            </a:r>
          </a:p>
          <a:p>
            <a:pPr>
              <a:lnSpc>
                <a:spcPct val="150000"/>
              </a:lnSpc>
            </a:pPr>
            <a:r>
              <a:rPr lang="en-US" altLang="zh-CN" b="1" smtClean="0">
                <a:latin typeface="Euclid" panose="02020503060505020303" pitchFamily="18" charset="0"/>
              </a:rPr>
              <a:t>Work 1</a:t>
            </a:r>
            <a:r>
              <a:rPr lang="en-US" altLang="zh-CN" smtClean="0">
                <a:latin typeface="Euclid" panose="02020503060505020303" pitchFamily="18" charset="0"/>
              </a:rPr>
              <a:t>: selected functional events (SFEs) – </a:t>
            </a:r>
            <a:r>
              <a:rPr lang="en-US" altLang="zh-CN" u="sng" smtClean="0">
                <a:solidFill>
                  <a:srgbClr val="FF0000"/>
                </a:solidFill>
                <a:latin typeface="Euclid" panose="02020503060505020303" pitchFamily="18" charset="0"/>
              </a:rPr>
              <a:t>oncogenic signatures</a:t>
            </a:r>
          </a:p>
          <a:p>
            <a:pPr>
              <a:lnSpc>
                <a:spcPct val="150000"/>
              </a:lnSpc>
            </a:pPr>
            <a:r>
              <a:rPr lang="en-US" altLang="zh-CN" b="1" smtClean="0">
                <a:latin typeface="Euclid" panose="02020503060505020303" pitchFamily="18" charset="0"/>
              </a:rPr>
              <a:t>Work 2</a:t>
            </a:r>
            <a:r>
              <a:rPr lang="en-US" altLang="zh-CN" smtClean="0">
                <a:latin typeface="Euclid" panose="02020503060505020303" pitchFamily="18" charset="0"/>
              </a:rPr>
              <a:t>: </a:t>
            </a:r>
            <a:r>
              <a:rPr lang="en-US" altLang="zh-CN" u="sng" smtClean="0">
                <a:solidFill>
                  <a:srgbClr val="FF0000"/>
                </a:solidFill>
                <a:latin typeface="Euclid" panose="02020503060505020303" pitchFamily="18" charset="0"/>
              </a:rPr>
              <a:t>hierarchically</a:t>
            </a:r>
            <a:r>
              <a:rPr lang="en-US" altLang="zh-CN" smtClean="0">
                <a:latin typeface="Euclid" panose="02020503060505020303" pitchFamily="18" charset="0"/>
              </a:rPr>
              <a:t> stratify more than 3,000 tumors from 12 tumor types </a:t>
            </a:r>
          </a:p>
          <a:p>
            <a:pPr>
              <a:lnSpc>
                <a:spcPct val="150000"/>
              </a:lnSpc>
            </a:pPr>
            <a:endParaRPr lang="en-US" altLang="zh-CN" smtClean="0">
              <a:latin typeface="Euclid" panose="02020503060505020303" pitchFamily="18" charset="0"/>
            </a:endParaRPr>
          </a:p>
          <a:p>
            <a:pPr lvl="1">
              <a:lnSpc>
                <a:spcPct val="150000"/>
              </a:lnSpc>
            </a:pPr>
            <a:endParaRPr lang="en-US" altLang="zh-CN" smtClean="0">
              <a:latin typeface="Euclid" panose="02020503060505020303" pitchFamily="18" charset="0"/>
            </a:endParaRPr>
          </a:p>
          <a:p>
            <a:pPr lvl="1">
              <a:lnSpc>
                <a:spcPct val="150000"/>
              </a:lnSpc>
            </a:pPr>
            <a:endParaRPr lang="en-US" altLang="zh-CN">
              <a:latin typeface="Euclid" panose="02020503060505020303" pitchFamily="18" charset="0"/>
            </a:endParaRPr>
          </a:p>
        </p:txBody>
      </p:sp>
    </p:spTree>
    <p:extLst>
      <p:ext uri="{BB962C8B-B14F-4D97-AF65-F5344CB8AC3E}">
        <p14:creationId xmlns:p14="http://schemas.microsoft.com/office/powerpoint/2010/main" val="33692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694404"/>
            <a:ext cx="3621133" cy="4097292"/>
          </a:xfrm>
        </p:spPr>
        <p:txBody>
          <a:bodyPr/>
          <a:lstStyle/>
          <a:p>
            <a:r>
              <a:rPr lang="en-US" altLang="zh-CN" b="1">
                <a:latin typeface="Euclid" panose="02020503060505020303" pitchFamily="18" charset="0"/>
              </a:rPr>
              <a:t>Twelve cancer types with 3,299 tumor samples</a:t>
            </a:r>
          </a:p>
          <a:p>
            <a:pPr marL="800100" lvl="1" indent="-342900">
              <a:buFontTx/>
              <a:buChar char="-"/>
            </a:pPr>
            <a:r>
              <a:rPr lang="en-US" altLang="zh-CN">
                <a:latin typeface="Euclid" panose="02020503060505020303" pitchFamily="18" charset="0"/>
              </a:rPr>
              <a:t>breast</a:t>
            </a:r>
          </a:p>
          <a:p>
            <a:pPr marL="800100" lvl="1" indent="-342900">
              <a:buFontTx/>
              <a:buChar char="-"/>
            </a:pPr>
            <a:r>
              <a:rPr lang="en-US" altLang="zh-CN">
                <a:latin typeface="Euclid" panose="02020503060505020303" pitchFamily="18" charset="0"/>
              </a:rPr>
              <a:t>colorectal</a:t>
            </a:r>
          </a:p>
          <a:p>
            <a:pPr marL="800100" lvl="1" indent="-342900">
              <a:buFontTx/>
              <a:buChar char="-"/>
            </a:pPr>
            <a:r>
              <a:rPr lang="en-US" altLang="zh-CN">
                <a:latin typeface="Euclid" panose="02020503060505020303" pitchFamily="18" charset="0"/>
              </a:rPr>
              <a:t>endometrioid</a:t>
            </a:r>
          </a:p>
          <a:p>
            <a:endParaRPr lang="en-US" altLang="zh-CN">
              <a:latin typeface="Euclid" panose="02020503060505020303" pitchFamily="18" charset="0"/>
            </a:endParaRPr>
          </a:p>
          <a:p>
            <a:r>
              <a:rPr lang="en-US" altLang="zh-CN" b="1">
                <a:latin typeface="Euclid" panose="02020503060505020303" pitchFamily="18" charset="0"/>
              </a:rPr>
              <a:t>Genomic and epigenetic changes</a:t>
            </a:r>
          </a:p>
          <a:p>
            <a:pPr marL="800100" lvl="1" indent="-342900">
              <a:buFontTx/>
              <a:buChar char="-"/>
            </a:pPr>
            <a:r>
              <a:rPr lang="en-US" altLang="zh-CN">
                <a:latin typeface="Euclid" panose="02020503060505020303" pitchFamily="18" charset="0"/>
              </a:rPr>
              <a:t>copy number</a:t>
            </a:r>
          </a:p>
          <a:p>
            <a:pPr marL="800100" lvl="1" indent="-342900">
              <a:buFontTx/>
              <a:buChar char="-"/>
            </a:pPr>
            <a:r>
              <a:rPr lang="en-US" altLang="zh-CN">
                <a:latin typeface="Euclid" panose="02020503060505020303" pitchFamily="18" charset="0"/>
              </a:rPr>
              <a:t>mutation</a:t>
            </a:r>
          </a:p>
          <a:p>
            <a:pPr marL="800100" lvl="1" indent="-342900">
              <a:buFontTx/>
              <a:buChar char="-"/>
            </a:pPr>
            <a:r>
              <a:rPr lang="en-US" altLang="zh-CN">
                <a:latin typeface="Euclid" panose="02020503060505020303" pitchFamily="18" charset="0"/>
              </a:rPr>
              <a:t>methylation</a:t>
            </a:r>
          </a:p>
          <a:p>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4</a:t>
            </a:fld>
            <a:endParaRPr lang="zh-CN" altLang="en-US"/>
          </a:p>
        </p:txBody>
      </p:sp>
      <p:sp>
        <p:nvSpPr>
          <p:cNvPr id="4" name="标题 3"/>
          <p:cNvSpPr>
            <a:spLocks noGrp="1"/>
          </p:cNvSpPr>
          <p:nvPr>
            <p:ph type="title"/>
          </p:nvPr>
        </p:nvSpPr>
        <p:spPr/>
        <p:txBody>
          <a:bodyPr/>
          <a:lstStyle/>
          <a:p>
            <a:r>
              <a:rPr lang="en-US" altLang="zh-CN" smtClean="0"/>
              <a:t>Data</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pic>
        <p:nvPicPr>
          <p:cNvPr id="6" name="图片 5"/>
          <p:cNvPicPr>
            <a:picLocks noChangeAspect="1"/>
          </p:cNvPicPr>
          <p:nvPr/>
        </p:nvPicPr>
        <p:blipFill>
          <a:blip r:embed="rId2"/>
          <a:stretch>
            <a:fillRect/>
          </a:stretch>
        </p:blipFill>
        <p:spPr>
          <a:xfrm>
            <a:off x="4484389" y="1825345"/>
            <a:ext cx="3947122" cy="3835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4542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71691"/>
            <a:ext cx="7886700" cy="4991969"/>
          </a:xfrm>
        </p:spPr>
        <p:txBody>
          <a:bodyPr>
            <a:normAutofit fontScale="92500"/>
          </a:bodyPr>
          <a:lstStyle/>
          <a:p>
            <a:pPr>
              <a:lnSpc>
                <a:spcPct val="150000"/>
              </a:lnSpc>
            </a:pPr>
            <a:r>
              <a:rPr lang="en-US" altLang="zh-CN" b="1" smtClean="0">
                <a:latin typeface="Euclid" panose="02020503060505020303" pitchFamily="18" charset="0"/>
              </a:rPr>
              <a:t>Identify oncogetic signatures</a:t>
            </a:r>
          </a:p>
          <a:p>
            <a:pPr marL="0" indent="0">
              <a:lnSpc>
                <a:spcPct val="150000"/>
              </a:lnSpc>
              <a:buNone/>
            </a:pPr>
            <a:r>
              <a:rPr lang="en-US" altLang="zh-CN" smtClean="0">
                <a:latin typeface="Euclid" panose="02020503060505020303" pitchFamily="18" charset="0"/>
              </a:rPr>
              <a:t>   A relatively small number of functional oncogenic alterations (</a:t>
            </a:r>
            <a:r>
              <a:rPr lang="en-US" altLang="zh-CN" b="1" smtClean="0">
                <a:latin typeface="Euclid" panose="02020503060505020303" pitchFamily="18" charset="0"/>
              </a:rPr>
              <a:t>driver events</a:t>
            </a:r>
            <a:r>
              <a:rPr lang="en-US" altLang="zh-CN" smtClean="0">
                <a:latin typeface="Euclid" panose="02020503060505020303" pitchFamily="18" charset="0"/>
              </a:rPr>
              <a:t>) are outnumbered by non-functional alterations (</a:t>
            </a:r>
            <a:r>
              <a:rPr lang="en-US" altLang="zh-CN" b="1" smtClean="0">
                <a:latin typeface="Euclid" panose="02020503060505020303" pitchFamily="18" charset="0"/>
              </a:rPr>
              <a:t>passenger events</a:t>
            </a:r>
            <a:r>
              <a:rPr lang="en-US" altLang="zh-CN" smtClean="0">
                <a:latin typeface="Euclid" panose="02020503060505020303" pitchFamily="18" charset="0"/>
              </a:rPr>
              <a:t>) that do not substantially contributes to oncogenesis and progression</a:t>
            </a:r>
          </a:p>
          <a:p>
            <a:pPr>
              <a:lnSpc>
                <a:spcPct val="150000"/>
              </a:lnSpc>
            </a:pPr>
            <a:r>
              <a:rPr lang="en-US" altLang="zh-CN" b="1" smtClean="0">
                <a:latin typeface="Euclid" panose="02020503060505020303" pitchFamily="18" charset="0"/>
              </a:rPr>
              <a:t>479 SFEs</a:t>
            </a:r>
          </a:p>
          <a:p>
            <a:pPr marL="0" indent="0">
              <a:lnSpc>
                <a:spcPct val="110000"/>
              </a:lnSpc>
              <a:buNone/>
            </a:pPr>
            <a:r>
              <a:rPr lang="en-US" altLang="zh-CN" b="1">
                <a:latin typeface="Euclid" panose="02020503060505020303" pitchFamily="18" charset="0"/>
              </a:rPr>
              <a:t>	</a:t>
            </a:r>
            <a:r>
              <a:rPr lang="en-US" altLang="zh-CN" sz="1900" b="1" smtClean="0">
                <a:latin typeface="Euclid" panose="02020503060505020303" pitchFamily="18" charset="0"/>
              </a:rPr>
              <a:t>- </a:t>
            </a:r>
            <a:r>
              <a:rPr lang="en-US" altLang="zh-CN" sz="1900">
                <a:latin typeface="Euclid" panose="02020503060505020303" pitchFamily="18" charset="0"/>
              </a:rPr>
              <a:t>116 copy number </a:t>
            </a:r>
            <a:r>
              <a:rPr lang="en-US" altLang="zh-CN" sz="1900" smtClean="0">
                <a:latin typeface="Euclid" panose="02020503060505020303" pitchFamily="18" charset="0"/>
              </a:rPr>
              <a:t>gains</a:t>
            </a:r>
          </a:p>
          <a:p>
            <a:pPr marL="0" indent="0">
              <a:lnSpc>
                <a:spcPct val="110000"/>
              </a:lnSpc>
              <a:buNone/>
            </a:pPr>
            <a:r>
              <a:rPr lang="en-US" altLang="zh-CN" sz="1900" b="1">
                <a:latin typeface="Euclid" panose="02020503060505020303" pitchFamily="18" charset="0"/>
              </a:rPr>
              <a:t>	</a:t>
            </a:r>
            <a:r>
              <a:rPr lang="en-US" altLang="zh-CN" sz="1900" b="1" smtClean="0">
                <a:latin typeface="Euclid" panose="02020503060505020303" pitchFamily="18" charset="0"/>
              </a:rPr>
              <a:t>- </a:t>
            </a:r>
            <a:r>
              <a:rPr lang="en-US" altLang="zh-CN" sz="1900">
                <a:latin typeface="Euclid" panose="02020503060505020303" pitchFamily="18" charset="0"/>
              </a:rPr>
              <a:t>151 copy number </a:t>
            </a:r>
            <a:r>
              <a:rPr lang="en-US" altLang="zh-CN" sz="1900" smtClean="0">
                <a:latin typeface="Euclid" panose="02020503060505020303" pitchFamily="18" charset="0"/>
              </a:rPr>
              <a:t>losses</a:t>
            </a:r>
          </a:p>
          <a:p>
            <a:pPr marL="0" indent="0">
              <a:lnSpc>
                <a:spcPct val="110000"/>
              </a:lnSpc>
              <a:buNone/>
            </a:pPr>
            <a:r>
              <a:rPr lang="en-US" altLang="zh-CN" sz="1900" b="1">
                <a:latin typeface="Euclid" panose="02020503060505020303" pitchFamily="18" charset="0"/>
              </a:rPr>
              <a:t>	</a:t>
            </a:r>
            <a:r>
              <a:rPr lang="en-US" altLang="zh-CN" sz="1900" b="1" smtClean="0">
                <a:latin typeface="Euclid" panose="02020503060505020303" pitchFamily="18" charset="0"/>
              </a:rPr>
              <a:t>- </a:t>
            </a:r>
            <a:r>
              <a:rPr lang="en-US" altLang="zh-CN" sz="1900">
                <a:latin typeface="Euclid" panose="02020503060505020303" pitchFamily="18" charset="0"/>
              </a:rPr>
              <a:t>199 recurrently mutated </a:t>
            </a:r>
            <a:r>
              <a:rPr lang="en-US" altLang="zh-CN" sz="1900" smtClean="0">
                <a:latin typeface="Euclid" panose="02020503060505020303" pitchFamily="18" charset="0"/>
              </a:rPr>
              <a:t>genes</a:t>
            </a:r>
          </a:p>
          <a:p>
            <a:pPr marL="0" indent="0">
              <a:lnSpc>
                <a:spcPct val="110000"/>
              </a:lnSpc>
              <a:buNone/>
            </a:pPr>
            <a:r>
              <a:rPr lang="en-US" altLang="zh-CN" sz="1900" b="1">
                <a:latin typeface="Euclid" panose="02020503060505020303" pitchFamily="18" charset="0"/>
              </a:rPr>
              <a:t>	</a:t>
            </a:r>
            <a:r>
              <a:rPr lang="en-US" altLang="zh-CN" sz="1900" b="1" smtClean="0">
                <a:latin typeface="Euclid" panose="02020503060505020303" pitchFamily="18" charset="0"/>
              </a:rPr>
              <a:t>- </a:t>
            </a:r>
            <a:r>
              <a:rPr lang="en-US" altLang="zh-CN" sz="1900">
                <a:latin typeface="Euclid" panose="02020503060505020303" pitchFamily="18" charset="0"/>
              </a:rPr>
              <a:t>13 epigenetically silenced genes</a:t>
            </a:r>
            <a:endParaRPr lang="en-US" altLang="zh-CN" sz="1900" b="1" smtClean="0">
              <a:latin typeface="Euclid" panose="02020503060505020303" pitchFamily="18" charset="0"/>
            </a:endParaRPr>
          </a:p>
          <a:p>
            <a:pPr marL="0" indent="0">
              <a:lnSpc>
                <a:spcPct val="150000"/>
              </a:lnSpc>
              <a:buNone/>
            </a:pPr>
            <a:r>
              <a:rPr lang="en-US" altLang="zh-CN">
                <a:latin typeface="Euclid" panose="02020503060505020303" pitchFamily="18" charset="0"/>
              </a:rPr>
              <a:t> </a:t>
            </a:r>
            <a:r>
              <a:rPr lang="en-US" altLang="zh-CN" smtClean="0">
                <a:latin typeface="Euclid" panose="02020503060505020303" pitchFamily="18" charset="0"/>
              </a:rPr>
              <a:t>  </a:t>
            </a:r>
            <a:endParaRPr lang="en-US" altLang="zh-CN">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5</a:t>
            </a:fld>
            <a:endParaRPr lang="zh-CN" altLang="en-US"/>
          </a:p>
        </p:txBody>
      </p:sp>
      <p:sp>
        <p:nvSpPr>
          <p:cNvPr id="4" name="标题 3"/>
          <p:cNvSpPr>
            <a:spLocks noGrp="1"/>
          </p:cNvSpPr>
          <p:nvPr>
            <p:ph type="title"/>
          </p:nvPr>
        </p:nvSpPr>
        <p:spPr/>
        <p:txBody>
          <a:bodyPr>
            <a:normAutofit/>
          </a:bodyPr>
          <a:lstStyle/>
          <a:p>
            <a:r>
              <a:rPr lang="en-US" altLang="zh-CN" smtClean="0"/>
              <a:t>Selected Functional Events</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spTree>
    <p:extLst>
      <p:ext uri="{BB962C8B-B14F-4D97-AF65-F5344CB8AC3E}">
        <p14:creationId xmlns:p14="http://schemas.microsoft.com/office/powerpoint/2010/main" val="926139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smtClean="0">
                <a:latin typeface="Euclid" panose="02020503060505020303" pitchFamily="18" charset="0"/>
                <a:ea typeface="Ebrima" panose="02000000000000000000" pitchFamily="2" charset="0"/>
                <a:cs typeface="Ebrima" panose="02000000000000000000" pitchFamily="2" charset="0"/>
              </a:rPr>
              <a:t>Recurrent Copy Number Change -- GISTIC</a:t>
            </a:r>
            <a:endParaRPr lang="zh-CN" altLang="en-US" b="1">
              <a:latin typeface="Euclid" panose="02020503060505020303" pitchFamily="18" charset="0"/>
              <a:cs typeface="Ebrima" panose="02000000000000000000" pitchFamily="2" charset="0"/>
            </a:endParaRPr>
          </a:p>
        </p:txBody>
      </p:sp>
      <p:sp>
        <p:nvSpPr>
          <p:cNvPr id="3" name="内容占位符 2"/>
          <p:cNvSpPr>
            <a:spLocks noGrp="1"/>
          </p:cNvSpPr>
          <p:nvPr>
            <p:ph idx="1"/>
          </p:nvPr>
        </p:nvSpPr>
        <p:spPr>
          <a:xfrm>
            <a:off x="628650" y="1371692"/>
            <a:ext cx="7886700" cy="2233658"/>
          </a:xfrm>
        </p:spPr>
        <p:txBody>
          <a:bodyPr/>
          <a:lstStyle/>
          <a:p>
            <a:r>
              <a:rPr lang="en-US" altLang="zh-CN" smtClean="0">
                <a:solidFill>
                  <a:srgbClr val="FF0000"/>
                </a:solidFill>
              </a:rPr>
              <a:t>Genome Identification of Significant Targets in Cancer</a:t>
            </a:r>
          </a:p>
          <a:p>
            <a:r>
              <a:rPr lang="en-US" altLang="zh-CN" smtClean="0"/>
              <a:t>Identify regions of aberration that are more likely to drive cancer pathogenesis</a:t>
            </a:r>
          </a:p>
          <a:p>
            <a:pPr marL="800100" lvl="1" indent="-342900">
              <a:buFontTx/>
              <a:buChar char="-"/>
            </a:pPr>
            <a:r>
              <a:rPr lang="en-US" altLang="zh-CN" smtClean="0"/>
              <a:t>Frequency and magnitudes</a:t>
            </a:r>
          </a:p>
          <a:p>
            <a:pPr marL="800100" lvl="1" indent="-342900">
              <a:buFontTx/>
              <a:buChar char="-"/>
            </a:pPr>
            <a:r>
              <a:rPr lang="en-US" altLang="zh-CN" smtClean="0"/>
              <a:t>G-score</a:t>
            </a:r>
          </a:p>
          <a:p>
            <a:pPr marL="800100" lvl="1" indent="-342900">
              <a:buFontTx/>
              <a:buChar char="-"/>
            </a:pPr>
            <a:r>
              <a:rPr lang="en-US" altLang="zh-CN" smtClean="0"/>
              <a:t>Significant test</a:t>
            </a:r>
          </a:p>
          <a:p>
            <a:endParaRPr lang="zh-CN" altLang="en-US"/>
          </a:p>
        </p:txBody>
      </p:sp>
      <p:pic>
        <p:nvPicPr>
          <p:cNvPr id="4" name="图片 3"/>
          <p:cNvPicPr>
            <a:picLocks noChangeAspect="1"/>
          </p:cNvPicPr>
          <p:nvPr/>
        </p:nvPicPr>
        <p:blipFill>
          <a:blip r:embed="rId3"/>
          <a:stretch>
            <a:fillRect/>
          </a:stretch>
        </p:blipFill>
        <p:spPr>
          <a:xfrm>
            <a:off x="628650" y="3674318"/>
            <a:ext cx="7886700" cy="2503935"/>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4"/>
          <a:stretch>
            <a:fillRect/>
          </a:stretch>
        </p:blipFill>
        <p:spPr>
          <a:xfrm>
            <a:off x="5204978" y="2682131"/>
            <a:ext cx="3141894" cy="785671"/>
          </a:xfrm>
          <a:prstGeom prst="roundRect">
            <a:avLst>
              <a:gd name="adj" fmla="val 8594"/>
            </a:avLst>
          </a:prstGeom>
          <a:solidFill>
            <a:srgbClr val="FFFFFF">
              <a:shade val="85000"/>
            </a:srgbClr>
          </a:solidFill>
          <a:ln>
            <a:noFill/>
          </a:ln>
          <a:effectLst/>
        </p:spPr>
      </p:pic>
      <p:sp>
        <p:nvSpPr>
          <p:cNvPr id="10" name="矩形 9"/>
          <p:cNvSpPr/>
          <p:nvPr/>
        </p:nvSpPr>
        <p:spPr>
          <a:xfrm>
            <a:off x="628650" y="6427113"/>
            <a:ext cx="8105775" cy="430887"/>
          </a:xfrm>
          <a:prstGeom prst="rect">
            <a:avLst/>
          </a:prstGeom>
        </p:spPr>
        <p:txBody>
          <a:bodyPr wrap="square">
            <a:spAutoFit/>
          </a:bodyPr>
          <a:lstStyle/>
          <a:p>
            <a:r>
              <a:rPr lang="en-US" altLang="zh-CN" sz="1100" i="1">
                <a:latin typeface="Euclid" panose="02020503060505020303" pitchFamily="18" charset="0"/>
              </a:rPr>
              <a:t>Beroukhim R, Getz G, Nghiemphu L, et al. Assessing the significance of chromosomal aberrations in cancer: methodology and application to glioma[J]. Proceedings of the National Academy of Sciences, 2007, 104(50): 20007-20012.</a:t>
            </a:r>
          </a:p>
        </p:txBody>
      </p:sp>
    </p:spTree>
    <p:extLst>
      <p:ext uri="{BB962C8B-B14F-4D97-AF65-F5344CB8AC3E}">
        <p14:creationId xmlns:p14="http://schemas.microsoft.com/office/powerpoint/2010/main" val="323139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71692"/>
            <a:ext cx="7886700" cy="1762034"/>
          </a:xfrm>
        </p:spPr>
        <p:txBody>
          <a:bodyPr/>
          <a:lstStyle/>
          <a:p>
            <a:r>
              <a:rPr lang="en-US" altLang="zh-CN" smtClean="0">
                <a:solidFill>
                  <a:srgbClr val="FF0000"/>
                </a:solidFill>
                <a:latin typeface="Euclid" panose="02020503060505020303" pitchFamily="18" charset="0"/>
              </a:rPr>
              <a:t>MuSiC: Mutational Significance in Cancer</a:t>
            </a:r>
          </a:p>
          <a:p>
            <a:r>
              <a:rPr lang="en-US" altLang="zh-CN" smtClean="0">
                <a:latin typeface="Euclid" panose="02020503060505020303" pitchFamily="18" charset="0"/>
              </a:rPr>
              <a:t>Separate </a:t>
            </a:r>
            <a:r>
              <a:rPr lang="en-US" altLang="zh-CN">
                <a:latin typeface="Euclid" panose="02020503060505020303" pitchFamily="18" charset="0"/>
              </a:rPr>
              <a:t>the commonly abundant </a:t>
            </a:r>
            <a:r>
              <a:rPr lang="en-US" altLang="zh-CN" smtClean="0">
                <a:latin typeface="Euclid" panose="02020503060505020303" pitchFamily="18" charset="0"/>
              </a:rPr>
              <a:t>passenger mutations </a:t>
            </a:r>
            <a:r>
              <a:rPr lang="en-US" altLang="zh-CN">
                <a:latin typeface="Euclid" panose="02020503060505020303" pitchFamily="18" charset="0"/>
              </a:rPr>
              <a:t>from the truly significant </a:t>
            </a:r>
            <a:r>
              <a:rPr lang="en-US" altLang="zh-CN" smtClean="0">
                <a:latin typeface="Euclid" panose="02020503060505020303" pitchFamily="18" charset="0"/>
              </a:rPr>
              <a:t>events</a:t>
            </a:r>
          </a:p>
          <a:p>
            <a:pPr marL="800100" lvl="1" indent="-342900">
              <a:buFontTx/>
              <a:buChar char="-"/>
            </a:pPr>
            <a:r>
              <a:rPr lang="en-US" altLang="zh-CN" smtClean="0">
                <a:latin typeface="Euclid" panose="02020503060505020303" pitchFamily="18" charset="0"/>
              </a:rPr>
              <a:t>Show significantly higher mutation rate than the background mutation rate</a:t>
            </a:r>
          </a:p>
          <a:p>
            <a:pPr marL="800100" lvl="1" indent="-342900">
              <a:buFontTx/>
              <a:buChar char="-"/>
            </a:pPr>
            <a:endParaRPr lang="zh-CN" altLang="en-US">
              <a:latin typeface="Euclid" panose="02020503060505020303" pitchFamily="18" charset="0"/>
            </a:endParaRPr>
          </a:p>
        </p:txBody>
      </p:sp>
      <p:sp>
        <p:nvSpPr>
          <p:cNvPr id="3" name="灯片编号占位符 2"/>
          <p:cNvSpPr>
            <a:spLocks noGrp="1"/>
          </p:cNvSpPr>
          <p:nvPr>
            <p:ph type="sldNum" sz="quarter" idx="12"/>
          </p:nvPr>
        </p:nvSpPr>
        <p:spPr/>
        <p:txBody>
          <a:bodyPr/>
          <a:lstStyle/>
          <a:p>
            <a:fld id="{5105319F-FB80-47E3-BED2-ACCE41240CEA}" type="slidenum">
              <a:rPr lang="zh-CN" altLang="en-US" smtClean="0"/>
              <a:pPr/>
              <a:t>7</a:t>
            </a:fld>
            <a:endParaRPr lang="zh-CN" altLang="en-US"/>
          </a:p>
        </p:txBody>
      </p:sp>
      <p:sp>
        <p:nvSpPr>
          <p:cNvPr id="4" name="标题 3"/>
          <p:cNvSpPr>
            <a:spLocks noGrp="1"/>
          </p:cNvSpPr>
          <p:nvPr>
            <p:ph type="title"/>
          </p:nvPr>
        </p:nvSpPr>
        <p:spPr/>
        <p:txBody>
          <a:bodyPr>
            <a:normAutofit fontScale="90000"/>
          </a:bodyPr>
          <a:lstStyle/>
          <a:p>
            <a:r>
              <a:rPr lang="en-US" altLang="zh-CN" smtClean="0"/>
              <a:t>Recurrently Mutated Genes &amp; DNA Methylation</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mc:AlternateContent xmlns:mc="http://schemas.openxmlformats.org/markup-compatibility/2006" xmlns:a14="http://schemas.microsoft.com/office/drawing/2010/main">
        <mc:Choice Requires="a14">
          <p:sp>
            <p:nvSpPr>
              <p:cNvPr id="6" name="内容占位符 1"/>
              <p:cNvSpPr txBox="1">
                <a:spLocks/>
              </p:cNvSpPr>
              <p:nvPr/>
            </p:nvSpPr>
            <p:spPr>
              <a:xfrm>
                <a:off x="628650" y="3429025"/>
                <a:ext cx="7886700" cy="1247683"/>
              </a:xfrm>
              <a:prstGeom prst="rect">
                <a:avLst/>
              </a:prstGeom>
              <a:solidFill>
                <a:schemeClr val="lt1"/>
              </a:solid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Wingdings" panose="05000000000000000000" pitchFamily="2" charset="2"/>
                  <a:buChar char="p"/>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solidFill>
                      <a:srgbClr val="FF0000"/>
                    </a:solidFill>
                    <a:latin typeface="Euclid" panose="02020503060505020303" pitchFamily="18" charset="0"/>
                  </a:rPr>
                  <a:t>DNA Methylation:  </a:t>
                </a:r>
                <a:r>
                  <a:rPr lang="en-US" altLang="zh-CN" smtClean="0">
                    <a:solidFill>
                      <a:schemeClr val="tx1"/>
                    </a:solidFill>
                    <a:latin typeface="Euclid" panose="02020503060505020303" pitchFamily="18" charset="0"/>
                  </a:rPr>
                  <a:t>beta value </a:t>
                </a:r>
                <a14:m>
                  <m:oMath xmlns:m="http://schemas.openxmlformats.org/officeDocument/2006/math">
                    <m:r>
                      <a:rPr lang="en-US" altLang="zh-CN" b="0" i="1" smtClean="0">
                        <a:solidFill>
                          <a:schemeClr val="tx1"/>
                        </a:solidFill>
                        <a:latin typeface="Cambria Math" panose="02040503050406030204" pitchFamily="18" charset="0"/>
                      </a:rPr>
                      <m:t>&gt;0.1</m:t>
                    </m:r>
                  </m:oMath>
                </a14:m>
                <a:endParaRPr lang="en-US" altLang="zh-CN" smtClean="0">
                  <a:solidFill>
                    <a:schemeClr val="tx1"/>
                  </a:solidFill>
                  <a:latin typeface="Euclid" panose="02020503060505020303" pitchFamily="18" charset="0"/>
                </a:endParaRPr>
              </a:p>
              <a:p>
                <a:pPr marL="800100" lvl="1" indent="-342900">
                  <a:buFontTx/>
                  <a:buChar char="-"/>
                </a:pPr>
                <a:r>
                  <a:rPr lang="en-US" altLang="zh-CN" smtClean="0">
                    <a:latin typeface="Euclid" panose="02020503060505020303" pitchFamily="18" charset="0"/>
                  </a:rPr>
                  <a:t>Required to have concordant changes in mRNA expression when compared with wild values</a:t>
                </a:r>
                <a:endParaRPr lang="zh-CN" altLang="en-US">
                  <a:latin typeface="Euclid" panose="02020503060505020303" pitchFamily="18" charset="0"/>
                </a:endParaRPr>
              </a:p>
            </p:txBody>
          </p:sp>
        </mc:Choice>
        <mc:Fallback xmlns="">
          <p:sp>
            <p:nvSpPr>
              <p:cNvPr id="6" name="内容占位符 1"/>
              <p:cNvSpPr txBox="1">
                <a:spLocks noRot="1" noChangeAspect="1" noMove="1" noResize="1" noEditPoints="1" noAdjustHandles="1" noChangeArrowheads="1" noChangeShapeType="1" noTextEdit="1"/>
              </p:cNvSpPr>
              <p:nvPr/>
            </p:nvSpPr>
            <p:spPr>
              <a:xfrm>
                <a:off x="628650" y="3429025"/>
                <a:ext cx="7886700" cy="1247683"/>
              </a:xfrm>
              <a:prstGeom prst="rect">
                <a:avLst/>
              </a:prstGeom>
              <a:blipFill rotWithShape="0">
                <a:blip r:embed="rId2"/>
                <a:stretch>
                  <a:fillRect/>
                </a:stretch>
              </a:blip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a:lstStyle/>
              <a:p>
                <a:r>
                  <a:rPr lang="zh-CN" altLang="en-US">
                    <a:noFill/>
                  </a:rPr>
                  <a:t> </a:t>
                </a:r>
              </a:p>
            </p:txBody>
          </p:sp>
        </mc:Fallback>
      </mc:AlternateContent>
      <p:sp>
        <p:nvSpPr>
          <p:cNvPr id="7" name="内容占位符 1"/>
          <p:cNvSpPr txBox="1">
            <a:spLocks/>
          </p:cNvSpPr>
          <p:nvPr/>
        </p:nvSpPr>
        <p:spPr>
          <a:xfrm>
            <a:off x="628650" y="5137084"/>
            <a:ext cx="7886700" cy="758891"/>
          </a:xfrm>
          <a:prstGeom prst="rect">
            <a:avLst/>
          </a:prstGeom>
          <a:solidFill>
            <a:schemeClr val="lt1"/>
          </a:solidFill>
          <a:ln w="12700" cap="flat" cmpd="sng" algn="ctr">
            <a:solidFill>
              <a:schemeClr val="accent1"/>
            </a:solidFill>
            <a:prstDash val="solid"/>
            <a:miter lim="800000"/>
          </a:ln>
          <a:effectLst>
            <a:glow rad="101600">
              <a:schemeClr val="accent3">
                <a:satMod val="175000"/>
                <a:alpha val="40000"/>
              </a:schemeClr>
            </a:glow>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Wingdings" panose="05000000000000000000" pitchFamily="2" charset="2"/>
              <a:buChar char="p"/>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Euclid" panose="02020503060505020303" pitchFamily="18" charset="0"/>
              </a:rPr>
              <a:t>The resulting set of SFEs provides a concise description of tumors, with immediate biological and clinical interpretations.</a:t>
            </a:r>
            <a:endParaRPr lang="zh-CN" altLang="en-US">
              <a:latin typeface="Euclid" panose="02020503060505020303" pitchFamily="18" charset="0"/>
            </a:endParaRPr>
          </a:p>
        </p:txBody>
      </p:sp>
    </p:spTree>
    <p:extLst>
      <p:ext uri="{BB962C8B-B14F-4D97-AF65-F5344CB8AC3E}">
        <p14:creationId xmlns:p14="http://schemas.microsoft.com/office/powerpoint/2010/main" val="3655312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105319F-FB80-47E3-BED2-ACCE41240CEA}" type="slidenum">
              <a:rPr lang="zh-CN" altLang="en-US" smtClean="0"/>
              <a:t>8</a:t>
            </a:fld>
            <a:endParaRPr lang="zh-CN" altLang="en-US"/>
          </a:p>
        </p:txBody>
      </p:sp>
      <p:sp>
        <p:nvSpPr>
          <p:cNvPr id="4" name="页脚占位符 3"/>
          <p:cNvSpPr>
            <a:spLocks noGrp="1"/>
          </p:cNvSpPr>
          <p:nvPr>
            <p:ph type="ftr" sz="quarter" idx="11"/>
          </p:nvPr>
        </p:nvSpPr>
        <p:spPr/>
        <p:txBody>
          <a:bodyPr/>
          <a:lstStyle/>
          <a:p>
            <a:r>
              <a:rPr lang="en-US" altLang="zh-CN" smtClean="0"/>
              <a:t>2014 Spring</a:t>
            </a:r>
            <a:endParaRPr lang="zh-CN" altLang="en-US"/>
          </a:p>
        </p:txBody>
      </p:sp>
      <p:pic>
        <p:nvPicPr>
          <p:cNvPr id="2" name="图片 1"/>
          <p:cNvPicPr>
            <a:picLocks noChangeAspect="1"/>
          </p:cNvPicPr>
          <p:nvPr/>
        </p:nvPicPr>
        <p:blipFill>
          <a:blip r:embed="rId3"/>
          <a:stretch>
            <a:fillRect/>
          </a:stretch>
        </p:blipFill>
        <p:spPr>
          <a:xfrm>
            <a:off x="524690" y="0"/>
            <a:ext cx="8219260" cy="6864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7056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pPr>
                  <a:lnSpc>
                    <a:spcPct val="150000"/>
                  </a:lnSpc>
                </a:pPr>
                <a:r>
                  <a:rPr lang="en-US" altLang="zh-CN" smtClean="0">
                    <a:latin typeface="Euclid" panose="02020503060505020303" pitchFamily="18" charset="0"/>
                  </a:rPr>
                  <a:t>Stratify </a:t>
                </a:r>
                <a:r>
                  <a:rPr lang="en-US" altLang="zh-CN">
                    <a:latin typeface="Euclid" panose="02020503060505020303" pitchFamily="18" charset="0"/>
                  </a:rPr>
                  <a:t>the &gt;3000 tumors based on the 479 selected functional </a:t>
                </a:r>
                <a:r>
                  <a:rPr lang="en-US" altLang="zh-CN" smtClean="0">
                    <a:latin typeface="Euclid" panose="02020503060505020303" pitchFamily="18" charset="0"/>
                  </a:rPr>
                  <a:t>events (</a:t>
                </a:r>
                <a:r>
                  <a:rPr lang="en-US" altLang="zh-CN" b="1" smtClean="0">
                    <a:latin typeface="Euclid" panose="02020503060505020303" pitchFamily="18" charset="0"/>
                  </a:rPr>
                  <a:t>Hierarchical Clustering</a:t>
                </a:r>
                <a:r>
                  <a:rPr lang="en-US" altLang="zh-CN" smtClean="0">
                    <a:latin typeface="Euclid" panose="02020503060505020303" pitchFamily="18" charset="0"/>
                  </a:rPr>
                  <a:t>)</a:t>
                </a:r>
                <a:endParaRPr lang="en-US" altLang="zh-CN">
                  <a:latin typeface="Euclid" panose="02020503060505020303" pitchFamily="18" charset="0"/>
                </a:endParaRPr>
              </a:p>
              <a:p>
                <a:pPr>
                  <a:lnSpc>
                    <a:spcPct val="150000"/>
                  </a:lnSpc>
                </a:pPr>
                <a:r>
                  <a:rPr lang="en-US" altLang="zh-CN" b="1" smtClean="0">
                    <a:latin typeface="Euclid" panose="02020503060505020303" pitchFamily="18" charset="0"/>
                  </a:rPr>
                  <a:t>Network </a:t>
                </a:r>
                <a:r>
                  <a:rPr lang="en-US" altLang="zh-CN" b="1">
                    <a:latin typeface="Euclid" panose="02020503060505020303" pitchFamily="18" charset="0"/>
                  </a:rPr>
                  <a:t>construction</a:t>
                </a:r>
                <a:r>
                  <a:rPr lang="en-US" altLang="zh-CN">
                    <a:latin typeface="Euclid" panose="02020503060505020303" pitchFamily="18" charset="0"/>
                  </a:rPr>
                  <a:t>:</a:t>
                </a:r>
                <a:endParaRPr lang="en-US" altLang="zh-CN" sz="1600">
                  <a:latin typeface="Euclid" panose="02020503060505020303" pitchFamily="18" charset="0"/>
                </a:endParaRPr>
              </a:p>
              <a:p>
                <a:pPr marL="800100" lvl="1" indent="-342900">
                  <a:lnSpc>
                    <a:spcPct val="150000"/>
                  </a:lnSpc>
                  <a:buFontTx/>
                  <a:buChar char="-"/>
                </a:pPr>
                <a:r>
                  <a:rPr lang="en-US" altLang="zh-CN" sz="1800" u="sng">
                    <a:latin typeface="Euclid" panose="02020503060505020303" pitchFamily="18" charset="0"/>
                  </a:rPr>
                  <a:t>Relationship between samples and alterations</a:t>
                </a:r>
              </a:p>
              <a:p>
                <a:pPr marL="800100" lvl="1" indent="-342900">
                  <a:lnSpc>
                    <a:spcPct val="150000"/>
                  </a:lnSpc>
                  <a:buFontTx/>
                  <a:buChar char="-"/>
                </a:pPr>
                <a:r>
                  <a:rPr lang="en-US" altLang="zh-CN" sz="1800">
                    <a:latin typeface="Euclid" panose="02020503060505020303" pitchFamily="18" charset="0"/>
                  </a:rPr>
                  <a:t>binary graph</a:t>
                </a:r>
              </a:p>
              <a:p>
                <a:pPr marL="800100" lvl="1" indent="-342900">
                  <a:lnSpc>
                    <a:spcPct val="150000"/>
                  </a:lnSpc>
                  <a:buFontTx/>
                  <a:buChar char="-"/>
                </a:pPr>
                <a14:m>
                  <m:oMath xmlns:m="http://schemas.openxmlformats.org/officeDocument/2006/math">
                    <m:r>
                      <a:rPr lang="en-US" altLang="zh-CN" sz="1800" i="1">
                        <a:latin typeface="Cambria Math" panose="02040503050406030204" pitchFamily="18" charset="0"/>
                      </a:rPr>
                      <m:t>𝐺</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d>
                          <m:dPr>
                            <m:ctrlPr>
                              <a:rPr lang="en-US" altLang="zh-CN" sz="1800" i="1">
                                <a:latin typeface="Cambria Math" panose="02040503050406030204" pitchFamily="18" charset="0"/>
                              </a:rPr>
                            </m:ctrlPr>
                          </m:dPr>
                          <m:e>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𝐴</m:t>
                            </m:r>
                          </m:e>
                        </m:d>
                        <m:r>
                          <a:rPr lang="en-US" altLang="zh-CN" sz="1800" i="1">
                            <a:latin typeface="Cambria Math" panose="02040503050406030204" pitchFamily="18" charset="0"/>
                          </a:rPr>
                          <m:t>,</m:t>
                        </m:r>
                        <m:r>
                          <a:rPr lang="en-US" altLang="zh-CN" sz="1800" i="1">
                            <a:latin typeface="Cambria Math" panose="02040503050406030204" pitchFamily="18" charset="0"/>
                          </a:rPr>
                          <m:t>𝐸</m:t>
                        </m:r>
                      </m:e>
                    </m:d>
                  </m:oMath>
                </a14:m>
                <a:endParaRPr lang="en-US" altLang="zh-CN" sz="1800">
                  <a:latin typeface="Euclid" panose="02020503060505020303" pitchFamily="18" charset="0"/>
                </a:endParaRPr>
              </a:p>
              <a:p>
                <a:pPr lvl="1">
                  <a:lnSpc>
                    <a:spcPct val="150000"/>
                  </a:lnSpc>
                </a:pPr>
                <a:r>
                  <a:rPr lang="en-US" altLang="zh-CN" sz="1800">
                    <a:latin typeface="Euclid" panose="02020503060505020303" pitchFamily="18" charset="0"/>
                  </a:rPr>
                  <a:t>      (1)  S: samples</a:t>
                </a:r>
              </a:p>
              <a:p>
                <a:pPr lvl="1">
                  <a:lnSpc>
                    <a:spcPct val="150000"/>
                  </a:lnSpc>
                </a:pPr>
                <a:r>
                  <a:rPr lang="en-US" altLang="zh-CN" sz="1800">
                    <a:latin typeface="Euclid" panose="02020503060505020303" pitchFamily="18" charset="0"/>
                  </a:rPr>
                  <a:t>      (2)  A: alterations</a:t>
                </a:r>
              </a:p>
              <a:p>
                <a:pPr lvl="1">
                  <a:lnSpc>
                    <a:spcPct val="150000"/>
                  </a:lnSpc>
                </a:pPr>
                <a:r>
                  <a:rPr lang="en-US" altLang="zh-CN" sz="1800">
                    <a:latin typeface="Euclid" panose="02020503060505020303" pitchFamily="18" charset="0"/>
                  </a:rPr>
                  <a:t>      (3)  E: obly connect samples to alterations</a:t>
                </a:r>
              </a:p>
              <a:p>
                <a:pPr>
                  <a:lnSpc>
                    <a:spcPct val="150000"/>
                  </a:lnSpc>
                </a:pPr>
                <a:endParaRPr lang="zh-CN" altLang="en-US">
                  <a:latin typeface="Euclid" panose="02020503060505020303"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5105319F-FB80-47E3-BED2-ACCE41240CEA}" type="slidenum">
              <a:rPr lang="zh-CN" altLang="en-US" smtClean="0"/>
              <a:pPr/>
              <a:t>9</a:t>
            </a:fld>
            <a:endParaRPr lang="zh-CN" altLang="en-US"/>
          </a:p>
        </p:txBody>
      </p:sp>
      <p:sp>
        <p:nvSpPr>
          <p:cNvPr id="4" name="标题 3"/>
          <p:cNvSpPr>
            <a:spLocks noGrp="1"/>
          </p:cNvSpPr>
          <p:nvPr>
            <p:ph type="title"/>
          </p:nvPr>
        </p:nvSpPr>
        <p:spPr/>
        <p:txBody>
          <a:bodyPr/>
          <a:lstStyle/>
          <a:p>
            <a:r>
              <a:rPr lang="en-US" altLang="zh-CN" smtClean="0"/>
              <a:t>Tumor Clustering</a:t>
            </a:r>
            <a:endParaRPr lang="zh-CN" altLang="en-US"/>
          </a:p>
        </p:txBody>
      </p:sp>
      <p:sp>
        <p:nvSpPr>
          <p:cNvPr id="5" name="页脚占位符 4"/>
          <p:cNvSpPr>
            <a:spLocks noGrp="1"/>
          </p:cNvSpPr>
          <p:nvPr>
            <p:ph type="ftr" sz="quarter" idx="11"/>
          </p:nvPr>
        </p:nvSpPr>
        <p:spPr/>
        <p:txBody>
          <a:bodyPr/>
          <a:lstStyle/>
          <a:p>
            <a:r>
              <a:rPr lang="en-US" altLang="zh-CN" smtClean="0"/>
              <a:t>2014 Spring</a:t>
            </a:r>
            <a:endParaRPr lang="zh-CN" altLang="en-US"/>
          </a:p>
        </p:txBody>
      </p:sp>
    </p:spTree>
    <p:extLst>
      <p:ext uri="{BB962C8B-B14F-4D97-AF65-F5344CB8AC3E}">
        <p14:creationId xmlns:p14="http://schemas.microsoft.com/office/powerpoint/2010/main" val="1360758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10724</TotalTime>
  <Words>1125</Words>
  <Application>Microsoft Office PowerPoint</Application>
  <PresentationFormat>全屏显示(4:3)</PresentationFormat>
  <Paragraphs>189</Paragraphs>
  <Slides>23</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宋体</vt:lpstr>
      <vt:lpstr>Arial</vt:lpstr>
      <vt:lpstr>Calibri</vt:lpstr>
      <vt:lpstr>Calibri Light</vt:lpstr>
      <vt:lpstr>Cambria Math</vt:lpstr>
      <vt:lpstr>cmb10</vt:lpstr>
      <vt:lpstr>cmu10</vt:lpstr>
      <vt:lpstr>Ebrima</vt:lpstr>
      <vt:lpstr>Euclid</vt:lpstr>
      <vt:lpstr>Wingdings</vt:lpstr>
      <vt:lpstr>Office 主题</vt:lpstr>
      <vt:lpstr>Emerging landscape of oncogenic signatures across  human cancers</vt:lpstr>
      <vt:lpstr>Introduction</vt:lpstr>
      <vt:lpstr>Overview</vt:lpstr>
      <vt:lpstr>Data</vt:lpstr>
      <vt:lpstr>Selected Functional Events</vt:lpstr>
      <vt:lpstr>Recurrent Copy Number Change -- GISTIC</vt:lpstr>
      <vt:lpstr>Recurrently Mutated Genes &amp; DNA Methylation</vt:lpstr>
      <vt:lpstr>PowerPoint 演示文稿</vt:lpstr>
      <vt:lpstr>Tumor Clustering</vt:lpstr>
      <vt:lpstr>PowerPoint 演示文稿</vt:lpstr>
      <vt:lpstr>Bipartite Network Modularity</vt:lpstr>
      <vt:lpstr>Modularity Optimization</vt:lpstr>
      <vt:lpstr>Two Main Tumor Classes</vt:lpstr>
      <vt:lpstr>Distinct SFEs – CNV and Mutations</vt:lpstr>
      <vt:lpstr>PowerPoint 演示文稿</vt:lpstr>
      <vt:lpstr>TP53 Mutation</vt:lpstr>
      <vt:lpstr>PowerPoint 演示文稿</vt:lpstr>
      <vt:lpstr>Result Analysis</vt:lpstr>
      <vt:lpstr>PowerPoint 演示文稿</vt:lpstr>
      <vt:lpstr>From Oncogenesis to Therapy</vt:lpstr>
      <vt:lpstr>PowerPoint 演示文稿</vt:lpstr>
      <vt:lpstr>PowerPoint 演示文稿</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landscape of oncogenic signatures across  human cancers</dc:title>
  <dc:creator>王东方</dc:creator>
  <cp:lastModifiedBy>王东方</cp:lastModifiedBy>
  <cp:revision>60</cp:revision>
  <dcterms:created xsi:type="dcterms:W3CDTF">2014-03-24T02:15:20Z</dcterms:created>
  <dcterms:modified xsi:type="dcterms:W3CDTF">2014-04-03T01:19:49Z</dcterms:modified>
</cp:coreProperties>
</file>