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5" r:id="rId2"/>
    <p:sldId id="296" r:id="rId3"/>
    <p:sldId id="257" r:id="rId4"/>
    <p:sldId id="297" r:id="rId5"/>
    <p:sldId id="260" r:id="rId6"/>
    <p:sldId id="258" r:id="rId7"/>
    <p:sldId id="259" r:id="rId8"/>
    <p:sldId id="262" r:id="rId9"/>
    <p:sldId id="263" r:id="rId10"/>
    <p:sldId id="265" r:id="rId11"/>
    <p:sldId id="264" r:id="rId12"/>
    <p:sldId id="266" r:id="rId13"/>
    <p:sldId id="267" r:id="rId14"/>
    <p:sldId id="261" r:id="rId15"/>
    <p:sldId id="298" r:id="rId16"/>
    <p:sldId id="268" r:id="rId17"/>
    <p:sldId id="269" r:id="rId18"/>
    <p:sldId id="273" r:id="rId19"/>
    <p:sldId id="274" r:id="rId20"/>
    <p:sldId id="270" r:id="rId21"/>
    <p:sldId id="275" r:id="rId22"/>
    <p:sldId id="276" r:id="rId23"/>
    <p:sldId id="277" r:id="rId24"/>
    <p:sldId id="278" r:id="rId25"/>
    <p:sldId id="279" r:id="rId26"/>
    <p:sldId id="304" r:id="rId27"/>
    <p:sldId id="280" r:id="rId28"/>
    <p:sldId id="283" r:id="rId29"/>
    <p:sldId id="284" r:id="rId30"/>
    <p:sldId id="289" r:id="rId31"/>
    <p:sldId id="290" r:id="rId32"/>
    <p:sldId id="303" r:id="rId33"/>
    <p:sldId id="281" r:id="rId34"/>
    <p:sldId id="305" r:id="rId35"/>
    <p:sldId id="292" r:id="rId36"/>
    <p:sldId id="293" r:id="rId37"/>
    <p:sldId id="30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2067" autoAdjust="0"/>
  </p:normalViewPr>
  <p:slideViewPr>
    <p:cSldViewPr snapToGrid="0">
      <p:cViewPr varScale="1">
        <p:scale>
          <a:sx n="92" d="100"/>
          <a:sy n="92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B9B8-7476-48EF-9DF8-B9D713A9A3EA}" type="datetimeFigureOut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B8A34-94B8-43A3-8E0A-E640A7BF9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2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通过分析靶基因的表达识别</a:t>
            </a:r>
            <a:r>
              <a:rPr lang="en-US" altLang="zh-CN" smtClean="0"/>
              <a:t>miRNA</a:t>
            </a:r>
            <a:r>
              <a:rPr lang="zh-CN" altLang="en-US" smtClean="0"/>
              <a:t>基因调控网络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3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对于一个种子基因的共表达列表，排名高的原因可能是是其在同一调控因素下作用，这种调控因素是多种昂多样的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70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将所有种子基因的候选共表达列表进行平均，得到</a:t>
            </a:r>
            <a:r>
              <a:rPr lang="en-US" altLang="zh-CN" smtClean="0"/>
              <a:t>Co-Rank</a:t>
            </a:r>
            <a:r>
              <a:rPr lang="zh-CN" altLang="en-US" smtClean="0"/>
              <a:t>列表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从中摘取出预测基因的排序和额外的靶基因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4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三个独立的数据集（已经被验证过的</a:t>
            </a:r>
            <a:r>
              <a:rPr lang="en-US" altLang="zh-CN" smtClean="0"/>
              <a:t>miRNA</a:t>
            </a:r>
            <a:r>
              <a:rPr lang="zh-CN" altLang="en-US" smtClean="0"/>
              <a:t>靶基因集）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Ds1</a:t>
            </a:r>
            <a:r>
              <a:rPr lang="zh-CN" altLang="en-US" smtClean="0"/>
              <a:t>了；实验验证过的</a:t>
            </a:r>
            <a:endParaRPr lang="en-US" altLang="zh-CN" smtClean="0"/>
          </a:p>
          <a:p>
            <a:r>
              <a:rPr lang="en-US" altLang="zh-CN" smtClean="0"/>
              <a:t>DS2</a:t>
            </a:r>
            <a:r>
              <a:rPr lang="en-US" altLang="zh-CN" smtClean="0"/>
              <a:t>:</a:t>
            </a:r>
            <a:r>
              <a:rPr lang="zh-CN" altLang="en-US" smtClean="0"/>
              <a:t>翻译层次验证（</a:t>
            </a:r>
            <a:r>
              <a:rPr lang="en-US" altLang="zh-CN" smtClean="0"/>
              <a:t>translation level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ds3:</a:t>
            </a:r>
            <a:r>
              <a:rPr lang="zh-CN" altLang="en-US" smtClean="0"/>
              <a:t>转录层次验证（</a:t>
            </a:r>
            <a:r>
              <a:rPr lang="en-US" altLang="zh-CN" smtClean="0"/>
              <a:t>transcript level</a:t>
            </a:r>
            <a:r>
              <a:rPr lang="zh-CN" altLang="en-US" smtClean="0"/>
              <a:t>）</a:t>
            </a:r>
            <a:r>
              <a:rPr lang="en-US" altLang="zh-CN" smtClean="0"/>
              <a:t>	</a:t>
            </a: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miRNA-mediated regulation acts predominantly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（主要地，显著地）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the transcript level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6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由共表达分析的结果预测</a:t>
            </a:r>
            <a:r>
              <a:rPr lang="en-US" altLang="zh-CN" smtClean="0"/>
              <a:t>miRNA</a:t>
            </a:r>
            <a:r>
              <a:rPr lang="zh-CN" altLang="en-US" smtClean="0"/>
              <a:t>控制的生物过程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09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问题：用多少靶基因进行聚类</a:t>
            </a:r>
            <a:r>
              <a:rPr lang="zh-CN" altLang="en-US" smtClean="0"/>
              <a:t>？（所有基因，根据共表达分数聚类）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8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得到两类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38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黑线： </a:t>
            </a:r>
            <a:r>
              <a:rPr lang="en-US" altLang="zh-CN" smtClean="0"/>
              <a:t>DS1</a:t>
            </a:r>
            <a:r>
              <a:rPr lang="zh-CN" altLang="en-US" smtClean="0"/>
              <a:t>集合中的</a:t>
            </a:r>
            <a:r>
              <a:rPr lang="en-US" altLang="zh-CN" err="1" smtClean="0"/>
              <a:t>mir</a:t>
            </a:r>
            <a:r>
              <a:rPr lang="zh-CN" altLang="en-US" smtClean="0"/>
              <a:t>相关的聚类</a:t>
            </a:r>
            <a:endParaRPr lang="en-US" altLang="zh-CN" smtClean="0"/>
          </a:p>
          <a:p>
            <a:r>
              <a:rPr lang="en-US" altLang="zh-CN" smtClean="0"/>
              <a:t>77%</a:t>
            </a:r>
            <a:r>
              <a:rPr lang="zh-CN" altLang="en-US" smtClean="0"/>
              <a:t>的</a:t>
            </a:r>
            <a:r>
              <a:rPr lang="en-US" altLang="zh-CN" smtClean="0"/>
              <a:t>Ds1</a:t>
            </a:r>
            <a:r>
              <a:rPr lang="zh-CN" altLang="en-US" smtClean="0"/>
              <a:t>中的实验验证的靶基因被包含在这</a:t>
            </a:r>
            <a:r>
              <a:rPr lang="en-US" altLang="zh-CN" smtClean="0"/>
              <a:t>508</a:t>
            </a:r>
            <a:r>
              <a:rPr lang="zh-CN" altLang="en-US" smtClean="0"/>
              <a:t>个聚类中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45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反映了假设的正确性：给定</a:t>
            </a:r>
            <a:r>
              <a:rPr lang="en-US" altLang="zh-CN" smtClean="0"/>
              <a:t>miRNA</a:t>
            </a:r>
            <a:r>
              <a:rPr lang="zh-CN" altLang="en-US" smtClean="0"/>
              <a:t>的靶基因互相之间是共表达的（</a:t>
            </a:r>
            <a:r>
              <a:rPr lang="en-US" altLang="zh-CN" smtClean="0"/>
              <a:t>co-expressed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60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functions have been determined </a:t>
            </a:r>
            <a:r>
              <a:rPr lang="en-US" altLang="zh-CN" err="1" smtClean="0"/>
              <a:t>experimentially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6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基于共表达的靶基因网络分析方法推断</a:t>
            </a:r>
            <a:r>
              <a:rPr lang="en-US" altLang="zh-CN" smtClean="0"/>
              <a:t>miRNA</a:t>
            </a:r>
            <a:r>
              <a:rPr lang="zh-CN" altLang="en-US" smtClean="0"/>
              <a:t>的靶基因和功能，主要包括三部分的内容：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miRCos:</a:t>
            </a:r>
            <a:r>
              <a:rPr lang="zh-CN" altLang="en-US" baseline="0" smtClean="0"/>
              <a:t>  多个</a:t>
            </a:r>
            <a:r>
              <a:rPr lang="en-US" altLang="zh-CN" baseline="0" smtClean="0"/>
              <a:t>miRNA</a:t>
            </a:r>
            <a:r>
              <a:rPr lang="zh-CN" altLang="en-US" baseline="0" smtClean="0"/>
              <a:t>综合调控某一生物过程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90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</a:t>
            </a:r>
            <a:r>
              <a:rPr lang="en-US" altLang="zh-CN" sz="1200" b="0" i="0" u="none" strike="noStrike" kern="1200" baseline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miRNAs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by COOL analysis to </a:t>
            </a:r>
            <a:r>
              <a:rPr lang="en-US" altLang="zh-CN" sz="1200" b="0" i="0" u="none" strike="noStrike" kern="1200" baseline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TGFb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signaling, miR-519d,</a:t>
            </a:r>
          </a:p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miR-190, and miR-340 showed the most significant enrichment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00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negative controls:COOL</a:t>
            </a:r>
            <a:r>
              <a:rPr lang="zh-CN" altLang="en-US" smtClean="0"/>
              <a:t>分析显示与</a:t>
            </a:r>
            <a:r>
              <a:rPr lang="en-US" altLang="zh-CN" smtClean="0"/>
              <a:t>TGFbeta</a:t>
            </a:r>
            <a:r>
              <a:rPr lang="zh-CN" altLang="en-US" smtClean="0"/>
              <a:t>无关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81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Exemplar: </a:t>
            </a:r>
            <a:r>
              <a:rPr lang="zh-CN" altLang="en-US" smtClean="0"/>
              <a:t>标本 </a:t>
            </a:r>
            <a:r>
              <a:rPr lang="en-US" altLang="zh-CN" smtClean="0"/>
              <a:t>(</a:t>
            </a:r>
            <a:r>
              <a:rPr lang="zh-CN" altLang="en-US" smtClean="0"/>
              <a:t>聚类的中心点，实际的数据点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7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每个点必须选择另一个点作为它的</a:t>
            </a:r>
            <a:r>
              <a:rPr lang="en-US" altLang="zh-CN" smtClean="0"/>
              <a:t>exemplar</a:t>
            </a:r>
            <a:r>
              <a:rPr lang="zh-CN" altLang="en-US" smtClean="0"/>
              <a:t>；也可以将自己选为</a:t>
            </a:r>
            <a:r>
              <a:rPr lang="en-US" altLang="zh-CN" smtClean="0"/>
              <a:t>exemplar</a:t>
            </a:r>
            <a:r>
              <a:rPr lang="zh-CN" altLang="en-US" smtClean="0"/>
              <a:t>（自动决定</a:t>
            </a:r>
            <a:r>
              <a:rPr lang="en-US" altLang="zh-CN" smtClean="0"/>
              <a:t>clusters</a:t>
            </a:r>
            <a:r>
              <a:rPr lang="zh-CN" altLang="en-US" smtClean="0"/>
              <a:t>的个数）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40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delta:</a:t>
            </a:r>
            <a:r>
              <a:rPr lang="zh-CN" altLang="en-US" smtClean="0"/>
              <a:t>惩罚项*（</a:t>
            </a:r>
            <a:r>
              <a:rPr lang="en-US" altLang="zh-CN" smtClean="0"/>
              <a:t>k</a:t>
            </a:r>
            <a:r>
              <a:rPr lang="zh-CN" altLang="en-US" smtClean="0"/>
              <a:t>的</a:t>
            </a:r>
            <a:r>
              <a:rPr lang="en-US" altLang="zh-CN" smtClean="0"/>
              <a:t>exempla</a:t>
            </a:r>
            <a:r>
              <a:rPr lang="zh-CN" altLang="en-US" smtClean="0"/>
              <a:t>不是</a:t>
            </a:r>
            <a:r>
              <a:rPr lang="en-US" altLang="zh-CN" smtClean="0"/>
              <a:t>k</a:t>
            </a:r>
            <a:r>
              <a:rPr lang="zh-CN" altLang="en-US" smtClean="0"/>
              <a:t>，但是别的点将</a:t>
            </a:r>
            <a:r>
              <a:rPr lang="en-US" altLang="zh-CN" smtClean="0"/>
              <a:t>k</a:t>
            </a:r>
            <a:r>
              <a:rPr lang="zh-CN" altLang="en-US" smtClean="0"/>
              <a:t>作为中心点）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69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</a:t>
            </a:r>
            <a:r>
              <a:rPr lang="zh-CN" altLang="en-US" smtClean="0"/>
              <a:t>个</a:t>
            </a:r>
            <a:r>
              <a:rPr lang="en-US" altLang="zh-CN" smtClean="0"/>
              <a:t>variable node</a:t>
            </a:r>
            <a:r>
              <a:rPr lang="zh-CN" altLang="en-US" smtClean="0"/>
              <a:t>（每个有</a:t>
            </a:r>
            <a:r>
              <a:rPr lang="en-US" altLang="zh-CN" smtClean="0"/>
              <a:t>N</a:t>
            </a:r>
            <a:r>
              <a:rPr lang="zh-CN" altLang="en-US" smtClean="0"/>
              <a:t>个可能的取值）</a:t>
            </a:r>
            <a:endParaRPr lang="en-US" altLang="zh-CN" smtClean="0"/>
          </a:p>
          <a:p>
            <a:r>
              <a:rPr lang="en-US" altLang="zh-CN" smtClean="0"/>
              <a:t>delta</a:t>
            </a:r>
            <a:r>
              <a:rPr lang="zh-CN" altLang="en-US" smtClean="0"/>
              <a:t>：</a:t>
            </a:r>
            <a:r>
              <a:rPr lang="en-US" altLang="zh-CN" smtClean="0"/>
              <a:t>function node</a:t>
            </a:r>
            <a:r>
              <a:rPr lang="zh-CN" altLang="en-US" smtClean="0"/>
              <a:t>（</a:t>
            </a:r>
            <a:r>
              <a:rPr lang="en-US" altLang="zh-CN" smtClean="0"/>
              <a:t>local factor</a:t>
            </a:r>
            <a:r>
              <a:rPr lang="zh-CN" altLang="en-US" smtClean="0"/>
              <a:t>： 无穷大或者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s</a:t>
            </a:r>
            <a:r>
              <a:rPr lang="zh-CN" altLang="en-US" smtClean="0"/>
              <a:t>： </a:t>
            </a:r>
            <a:r>
              <a:rPr lang="en-US" altLang="zh-CN" smtClean="0"/>
              <a:t>function node</a:t>
            </a:r>
            <a:r>
              <a:rPr lang="zh-CN" altLang="en-US" smtClean="0"/>
              <a:t>（</a:t>
            </a:r>
            <a:r>
              <a:rPr lang="en-US" altLang="zh-CN" smtClean="0"/>
              <a:t>local factor</a:t>
            </a:r>
            <a:r>
              <a:rPr lang="zh-CN" altLang="en-US" smtClean="0"/>
              <a:t>：相似性矩阵的一行或一列）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69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CoMeTa</a:t>
            </a:r>
            <a:r>
              <a:rPr lang="zh-CN" altLang="en-US" smtClean="0"/>
              <a:t>：目的是通过整合很多细胞组织和条件下的</a:t>
            </a:r>
            <a:r>
              <a:rPr lang="en-US" altLang="zh-CN" smtClean="0"/>
              <a:t>mRNA</a:t>
            </a:r>
            <a:r>
              <a:rPr lang="zh-CN" altLang="en-US" smtClean="0"/>
              <a:t>表达数据推断</a:t>
            </a:r>
            <a:r>
              <a:rPr lang="en-US" altLang="zh-CN" smtClean="0"/>
              <a:t>miRNADe</a:t>
            </a:r>
            <a:r>
              <a:rPr lang="zh-CN" altLang="en-US" smtClean="0"/>
              <a:t>靶基因及其调控网络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0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与已有的</a:t>
            </a:r>
            <a:r>
              <a:rPr lang="en-US" altLang="zh-CN" smtClean="0"/>
              <a:t>miRNA</a:t>
            </a:r>
            <a:r>
              <a:rPr lang="zh-CN" altLang="en-US" smtClean="0"/>
              <a:t>靶基因</a:t>
            </a:r>
            <a:r>
              <a:rPr lang="zh-CN" altLang="en-US" smtClean="0"/>
              <a:t>识别方法相比较：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）最初只是基于</a:t>
            </a:r>
            <a:r>
              <a:rPr lang="en-US" altLang="zh-CN" smtClean="0"/>
              <a:t>miRNA</a:t>
            </a:r>
            <a:r>
              <a:rPr lang="zh-CN" altLang="en-US" smtClean="0"/>
              <a:t>与</a:t>
            </a:r>
            <a:r>
              <a:rPr lang="en-US" altLang="zh-CN" smtClean="0"/>
              <a:t>mRNA</a:t>
            </a:r>
            <a:r>
              <a:rPr lang="zh-CN" altLang="en-US" smtClean="0"/>
              <a:t>靶位点的序列分析   </a:t>
            </a:r>
            <a:r>
              <a:rPr lang="en-US" altLang="zh-CN" smtClean="0"/>
              <a:t>low </a:t>
            </a:r>
            <a:r>
              <a:rPr lang="en-US" altLang="zh-CN" smtClean="0"/>
              <a:t>specificity</a:t>
            </a:r>
            <a:r>
              <a:rPr lang="zh-CN" altLang="en-US" smtClean="0"/>
              <a:t>、、</a:t>
            </a:r>
            <a:r>
              <a:rPr lang="en-US" altLang="zh-CN" smtClean="0"/>
              <a:t>low</a:t>
            </a:r>
            <a:r>
              <a:rPr lang="en-US" altLang="zh-CN" baseline="0" smtClean="0"/>
              <a:t> overlap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）使用高通量表达数据分析改善</a:t>
            </a:r>
            <a:r>
              <a:rPr lang="en-US" altLang="zh-CN" smtClean="0"/>
              <a:t>miRNA</a:t>
            </a:r>
            <a:r>
              <a:rPr lang="zh-CN" altLang="en-US" smtClean="0"/>
              <a:t>靶基因的预测</a:t>
            </a:r>
            <a:r>
              <a:rPr lang="zh-CN" altLang="en-US" baseline="0" smtClean="0"/>
              <a:t>   使用成</a:t>
            </a:r>
            <a:r>
              <a:rPr lang="zh-CN" altLang="en-US" baseline="0" smtClean="0"/>
              <a:t>对</a:t>
            </a:r>
            <a:r>
              <a:rPr lang="en-US" altLang="zh-CN" smtClean="0"/>
              <a:t>specificy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miRNA-mRNA</a:t>
            </a:r>
            <a:r>
              <a:rPr lang="zh-CN" altLang="en-US" baseline="0" smtClean="0"/>
              <a:t>表达数据（</a:t>
            </a:r>
            <a:r>
              <a:rPr lang="en-US" altLang="zh-CN" baseline="0" smtClean="0"/>
              <a:t>inverse correlation  </a:t>
            </a:r>
            <a:r>
              <a:rPr lang="zh-CN" altLang="en-US" baseline="0" smtClean="0"/>
              <a:t>特定的</a:t>
            </a:r>
            <a:r>
              <a:rPr lang="en-US" altLang="zh-CN" baseline="0" smtClean="0"/>
              <a:t>microarray platform</a:t>
            </a:r>
            <a:r>
              <a:rPr lang="zh-CN" altLang="en-US" baseline="0" smtClean="0"/>
              <a:t>）</a:t>
            </a:r>
            <a:endParaRPr lang="en-US" altLang="zh-CN" baseline="0" smtClean="0"/>
          </a:p>
          <a:p>
            <a:r>
              <a:rPr lang="zh-CN" altLang="en-US" baseline="0" smtClean="0"/>
              <a:t>（</a:t>
            </a:r>
            <a:r>
              <a:rPr lang="en-US" altLang="zh-CN" baseline="0" smtClean="0"/>
              <a:t>3</a:t>
            </a:r>
            <a:r>
              <a:rPr lang="zh-CN" altLang="en-US" baseline="0" smtClean="0"/>
              <a:t>）</a:t>
            </a:r>
            <a:r>
              <a:rPr lang="en-US" altLang="zh-CN" baseline="0" smtClean="0"/>
              <a:t>CoMeTa</a:t>
            </a:r>
            <a:r>
              <a:rPr lang="zh-CN" altLang="en-US" baseline="0" smtClean="0"/>
              <a:t>首次只使用</a:t>
            </a:r>
            <a:r>
              <a:rPr lang="en-US" altLang="zh-CN" baseline="0" smtClean="0"/>
              <a:t>mRNA</a:t>
            </a:r>
            <a:r>
              <a:rPr lang="zh-CN" altLang="en-US" baseline="0" smtClean="0"/>
              <a:t>转录组的数据（公共数据库、成千上万数据整合多种多样的组织和条件）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1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核心假设：同一个</a:t>
            </a:r>
            <a:r>
              <a:rPr lang="en-US" altLang="zh-CN" smtClean="0"/>
              <a:t>miRNA</a:t>
            </a:r>
            <a:r>
              <a:rPr lang="zh-CN" altLang="en-US" smtClean="0"/>
              <a:t>的靶基因互相之间在某些组织或者条件下是共表达的，属于同一个基因调控网络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6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CoMeTa</a:t>
            </a:r>
            <a:r>
              <a:rPr lang="zh-CN" altLang="en-US" smtClean="0"/>
              <a:t>分析的过程主要包括三步：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）获得分析的种子基因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）对所有候选基因进行共表达分析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）平均得到的所有共表达列表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三种工具得到的靶标 混在一起组成一个单个的预测的靶标的列表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4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少于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array</a:t>
            </a:r>
            <a:r>
              <a:rPr lang="zh-CN" altLang="en-US" smtClean="0"/>
              <a:t>数据</a:t>
            </a:r>
            <a:endParaRPr lang="en-US" altLang="zh-CN" smtClean="0"/>
          </a:p>
          <a:p>
            <a:r>
              <a:rPr lang="zh-CN" altLang="en-US" smtClean="0"/>
              <a:t>丢失值超过</a:t>
            </a:r>
            <a:r>
              <a:rPr lang="en-US" altLang="zh-CN" smtClean="0"/>
              <a:t>200</a:t>
            </a:r>
            <a:r>
              <a:rPr lang="zh-CN" altLang="en-US" smtClean="0"/>
              <a:t>个的舍去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1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如何得到共表达列表？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）对于每一个种子基因，其列表中都包含所有在</a:t>
            </a:r>
            <a:r>
              <a:rPr lang="en-US" altLang="zh-CN" smtClean="0"/>
              <a:t>microarry</a:t>
            </a:r>
            <a:r>
              <a:rPr lang="zh-CN" altLang="en-US" smtClean="0"/>
              <a:t>平台上出现过的其他基因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）对每一个实验，分析基因与种子基因的</a:t>
            </a:r>
            <a:r>
              <a:rPr lang="en-US" altLang="zh-CN" smtClean="0"/>
              <a:t>Pearson</a:t>
            </a:r>
            <a:r>
              <a:rPr lang="zh-CN" altLang="en-US" smtClean="0"/>
              <a:t>相关系数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）整合所有分析的实验。取每个候选基因在所有实验得到列表中在前</a:t>
            </a:r>
            <a:r>
              <a:rPr lang="en-US" altLang="zh-CN" smtClean="0"/>
              <a:t>3%</a:t>
            </a:r>
            <a:r>
              <a:rPr lang="zh-CN" altLang="en-US" smtClean="0"/>
              <a:t>中出现的次数。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B8A34-94B8-43A3-8E0A-E640A7BF92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182-276D-4E18-A933-562F61B42DC2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2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7C3E-A262-485E-BFBE-DD5322059F3F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0B3B-7058-4084-AE48-54397BBAE461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BD59-DFD5-4D3B-8D7C-A6EA58845C51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6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022C-313F-402D-8027-F9ED0E826C7C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D8D-A230-448D-ADB3-1D5E12F7E945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9583-C322-4314-86F4-1231858B5A68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9339-961E-4E57-BBEB-3B9D2D020828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6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A467-483B-40A8-9D1E-D8281D5A0DC1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A3C8F0C1-9FAF-48DE-B11F-D8E7A4A121F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6116" y="770467"/>
            <a:ext cx="48598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C553-A0E6-40C1-86E2-F6793B4F078F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8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28FA-C9E3-4F01-AF9D-B59EFAF3F7D8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F9D3A-951C-457E-84EB-590773C8353B}" type="datetime1">
              <a:rPr lang="zh-CN" altLang="en-US" smtClean="0"/>
              <a:t>2013/6/24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F0C1-9FAF-48DE-B11F-D8E7A4A12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标题 4"/>
          <p:cNvSpPr txBox="1">
            <a:spLocks noGrp="1"/>
          </p:cNvSpPr>
          <p:nvPr>
            <p:ph type="title"/>
          </p:nvPr>
        </p:nvSpPr>
        <p:spPr>
          <a:xfrm>
            <a:off x="757238" y="2192378"/>
            <a:ext cx="7875874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/>
              <a:t>Identification of microRNA-regulated gene networks </a:t>
            </a:r>
          </a:p>
          <a:p>
            <a:pPr>
              <a:lnSpc>
                <a:spcPct val="150000"/>
              </a:lnSpc>
            </a:pPr>
            <a:r>
              <a:rPr lang="en-US" altLang="zh-CN" sz="2400" b="1" smtClean="0"/>
              <a:t>by expression analysis of target genes</a:t>
            </a:r>
            <a:endParaRPr lang="zh-CN" altLang="en-US" sz="2400" b="1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Gennarino, Vincenzo Alessandro, et al.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"Identification of microRNA-regulated gene networks by expression analysis of target genes."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Genome research 22.6 (2012): 1163-1172.</a:t>
            </a:r>
          </a:p>
          <a:p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51858" y="926970"/>
            <a:ext cx="32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for one gene’s co-expression list: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4889444" y="1087660"/>
            <a:ext cx="3926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</a:rPr>
              <a:t>genes under multiple transcriptional controls</a:t>
            </a:r>
            <a:endParaRPr lang="zh-CN" altLang="en-US" sz="160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06" y="1414564"/>
            <a:ext cx="6679421" cy="2193583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6504273" y="1357523"/>
            <a:ext cx="0" cy="27093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384091" y="1874039"/>
            <a:ext cx="2919550" cy="1398942"/>
            <a:chOff x="1384091" y="1874039"/>
            <a:chExt cx="2919550" cy="1398942"/>
          </a:xfrm>
        </p:grpSpPr>
        <p:sp>
          <p:nvSpPr>
            <p:cNvPr id="23" name="任意多边形 22"/>
            <p:cNvSpPr/>
            <p:nvPr/>
          </p:nvSpPr>
          <p:spPr>
            <a:xfrm>
              <a:off x="3620576" y="1874039"/>
              <a:ext cx="542902" cy="275208"/>
            </a:xfrm>
            <a:custGeom>
              <a:avLst/>
              <a:gdLst>
                <a:gd name="connsiteX0" fmla="*/ 35511 w 542902"/>
                <a:gd name="connsiteY0" fmla="*/ 35511 h 275208"/>
                <a:gd name="connsiteX1" fmla="*/ 0 w 542902"/>
                <a:gd name="connsiteY1" fmla="*/ 106532 h 275208"/>
                <a:gd name="connsiteX2" fmla="*/ 26633 w 542902"/>
                <a:gd name="connsiteY2" fmla="*/ 204187 h 275208"/>
                <a:gd name="connsiteX3" fmla="*/ 88777 w 542902"/>
                <a:gd name="connsiteY3" fmla="*/ 230820 h 275208"/>
                <a:gd name="connsiteX4" fmla="*/ 177553 w 542902"/>
                <a:gd name="connsiteY4" fmla="*/ 257453 h 275208"/>
                <a:gd name="connsiteX5" fmla="*/ 328474 w 542902"/>
                <a:gd name="connsiteY5" fmla="*/ 266330 h 275208"/>
                <a:gd name="connsiteX6" fmla="*/ 381740 w 542902"/>
                <a:gd name="connsiteY6" fmla="*/ 275208 h 275208"/>
                <a:gd name="connsiteX7" fmla="*/ 514905 w 542902"/>
                <a:gd name="connsiteY7" fmla="*/ 257453 h 275208"/>
                <a:gd name="connsiteX8" fmla="*/ 532660 w 542902"/>
                <a:gd name="connsiteY8" fmla="*/ 239697 h 275208"/>
                <a:gd name="connsiteX9" fmla="*/ 532660 w 542902"/>
                <a:gd name="connsiteY9" fmla="*/ 133165 h 275208"/>
                <a:gd name="connsiteX10" fmla="*/ 506027 w 542902"/>
                <a:gd name="connsiteY10" fmla="*/ 115410 h 275208"/>
                <a:gd name="connsiteX11" fmla="*/ 452761 w 542902"/>
                <a:gd name="connsiteY11" fmla="*/ 79899 h 275208"/>
                <a:gd name="connsiteX12" fmla="*/ 426128 w 542902"/>
                <a:gd name="connsiteY12" fmla="*/ 53266 h 275208"/>
                <a:gd name="connsiteX13" fmla="*/ 346229 w 542902"/>
                <a:gd name="connsiteY13" fmla="*/ 26633 h 275208"/>
                <a:gd name="connsiteX14" fmla="*/ 319596 w 542902"/>
                <a:gd name="connsiteY14" fmla="*/ 17756 h 275208"/>
                <a:gd name="connsiteX15" fmla="*/ 292963 w 542902"/>
                <a:gd name="connsiteY15" fmla="*/ 8878 h 275208"/>
                <a:gd name="connsiteX16" fmla="*/ 257452 w 542902"/>
                <a:gd name="connsiteY16" fmla="*/ 0 h 275208"/>
                <a:gd name="connsiteX17" fmla="*/ 97654 w 542902"/>
                <a:gd name="connsiteY17" fmla="*/ 8878 h 275208"/>
                <a:gd name="connsiteX18" fmla="*/ 44388 w 542902"/>
                <a:gd name="connsiteY18" fmla="*/ 26633 h 275208"/>
                <a:gd name="connsiteX19" fmla="*/ 35511 w 542902"/>
                <a:gd name="connsiteY19" fmla="*/ 35511 h 27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902" h="275208">
                  <a:moveTo>
                    <a:pt x="35511" y="35511"/>
                  </a:moveTo>
                  <a:cubicBezTo>
                    <a:pt x="30495" y="43871"/>
                    <a:pt x="0" y="87421"/>
                    <a:pt x="0" y="106532"/>
                  </a:cubicBezTo>
                  <a:cubicBezTo>
                    <a:pt x="0" y="118529"/>
                    <a:pt x="19671" y="199546"/>
                    <a:pt x="26633" y="204187"/>
                  </a:cubicBezTo>
                  <a:cubicBezTo>
                    <a:pt x="68886" y="232355"/>
                    <a:pt x="36662" y="215186"/>
                    <a:pt x="88777" y="230820"/>
                  </a:cubicBezTo>
                  <a:cubicBezTo>
                    <a:pt x="101945" y="234770"/>
                    <a:pt x="157572" y="255550"/>
                    <a:pt x="177553" y="257453"/>
                  </a:cubicBezTo>
                  <a:cubicBezTo>
                    <a:pt x="227720" y="262231"/>
                    <a:pt x="278167" y="263371"/>
                    <a:pt x="328474" y="266330"/>
                  </a:cubicBezTo>
                  <a:cubicBezTo>
                    <a:pt x="346229" y="269289"/>
                    <a:pt x="363740" y="275208"/>
                    <a:pt x="381740" y="275208"/>
                  </a:cubicBezTo>
                  <a:cubicBezTo>
                    <a:pt x="468630" y="275208"/>
                    <a:pt x="462074" y="275062"/>
                    <a:pt x="514905" y="257453"/>
                  </a:cubicBezTo>
                  <a:cubicBezTo>
                    <a:pt x="520823" y="251534"/>
                    <a:pt x="528354" y="246874"/>
                    <a:pt x="532660" y="239697"/>
                  </a:cubicBezTo>
                  <a:cubicBezTo>
                    <a:pt x="550352" y="210209"/>
                    <a:pt x="541597" y="157743"/>
                    <a:pt x="532660" y="133165"/>
                  </a:cubicBezTo>
                  <a:cubicBezTo>
                    <a:pt x="529014" y="123138"/>
                    <a:pt x="514224" y="122240"/>
                    <a:pt x="506027" y="115410"/>
                  </a:cubicBezTo>
                  <a:cubicBezTo>
                    <a:pt x="461693" y="78465"/>
                    <a:pt x="499566" y="95501"/>
                    <a:pt x="452761" y="79899"/>
                  </a:cubicBezTo>
                  <a:cubicBezTo>
                    <a:pt x="443883" y="71021"/>
                    <a:pt x="437357" y="58881"/>
                    <a:pt x="426128" y="53266"/>
                  </a:cubicBezTo>
                  <a:cubicBezTo>
                    <a:pt x="401018" y="40711"/>
                    <a:pt x="372862" y="35511"/>
                    <a:pt x="346229" y="26633"/>
                  </a:cubicBezTo>
                  <a:lnTo>
                    <a:pt x="319596" y="17756"/>
                  </a:lnTo>
                  <a:cubicBezTo>
                    <a:pt x="310718" y="14797"/>
                    <a:pt x="302041" y="11148"/>
                    <a:pt x="292963" y="8878"/>
                  </a:cubicBezTo>
                  <a:lnTo>
                    <a:pt x="257452" y="0"/>
                  </a:lnTo>
                  <a:cubicBezTo>
                    <a:pt x="204186" y="2959"/>
                    <a:pt x="150590" y="2261"/>
                    <a:pt x="97654" y="8878"/>
                  </a:cubicBezTo>
                  <a:cubicBezTo>
                    <a:pt x="79083" y="11199"/>
                    <a:pt x="62143" y="20715"/>
                    <a:pt x="44388" y="26633"/>
                  </a:cubicBezTo>
                  <a:lnTo>
                    <a:pt x="35511" y="35511"/>
                  </a:lnTo>
                  <a:close/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760739" y="2336391"/>
              <a:ext cx="542902" cy="275208"/>
            </a:xfrm>
            <a:custGeom>
              <a:avLst/>
              <a:gdLst>
                <a:gd name="connsiteX0" fmla="*/ 35511 w 542902"/>
                <a:gd name="connsiteY0" fmla="*/ 35511 h 275208"/>
                <a:gd name="connsiteX1" fmla="*/ 0 w 542902"/>
                <a:gd name="connsiteY1" fmla="*/ 106532 h 275208"/>
                <a:gd name="connsiteX2" fmla="*/ 26633 w 542902"/>
                <a:gd name="connsiteY2" fmla="*/ 204187 h 275208"/>
                <a:gd name="connsiteX3" fmla="*/ 88777 w 542902"/>
                <a:gd name="connsiteY3" fmla="*/ 230820 h 275208"/>
                <a:gd name="connsiteX4" fmla="*/ 177553 w 542902"/>
                <a:gd name="connsiteY4" fmla="*/ 257453 h 275208"/>
                <a:gd name="connsiteX5" fmla="*/ 328474 w 542902"/>
                <a:gd name="connsiteY5" fmla="*/ 266330 h 275208"/>
                <a:gd name="connsiteX6" fmla="*/ 381740 w 542902"/>
                <a:gd name="connsiteY6" fmla="*/ 275208 h 275208"/>
                <a:gd name="connsiteX7" fmla="*/ 514905 w 542902"/>
                <a:gd name="connsiteY7" fmla="*/ 257453 h 275208"/>
                <a:gd name="connsiteX8" fmla="*/ 532660 w 542902"/>
                <a:gd name="connsiteY8" fmla="*/ 239697 h 275208"/>
                <a:gd name="connsiteX9" fmla="*/ 532660 w 542902"/>
                <a:gd name="connsiteY9" fmla="*/ 133165 h 275208"/>
                <a:gd name="connsiteX10" fmla="*/ 506027 w 542902"/>
                <a:gd name="connsiteY10" fmla="*/ 115410 h 275208"/>
                <a:gd name="connsiteX11" fmla="*/ 452761 w 542902"/>
                <a:gd name="connsiteY11" fmla="*/ 79899 h 275208"/>
                <a:gd name="connsiteX12" fmla="*/ 426128 w 542902"/>
                <a:gd name="connsiteY12" fmla="*/ 53266 h 275208"/>
                <a:gd name="connsiteX13" fmla="*/ 346229 w 542902"/>
                <a:gd name="connsiteY13" fmla="*/ 26633 h 275208"/>
                <a:gd name="connsiteX14" fmla="*/ 319596 w 542902"/>
                <a:gd name="connsiteY14" fmla="*/ 17756 h 275208"/>
                <a:gd name="connsiteX15" fmla="*/ 292963 w 542902"/>
                <a:gd name="connsiteY15" fmla="*/ 8878 h 275208"/>
                <a:gd name="connsiteX16" fmla="*/ 257452 w 542902"/>
                <a:gd name="connsiteY16" fmla="*/ 0 h 275208"/>
                <a:gd name="connsiteX17" fmla="*/ 97654 w 542902"/>
                <a:gd name="connsiteY17" fmla="*/ 8878 h 275208"/>
                <a:gd name="connsiteX18" fmla="*/ 44388 w 542902"/>
                <a:gd name="connsiteY18" fmla="*/ 26633 h 275208"/>
                <a:gd name="connsiteX19" fmla="*/ 35511 w 542902"/>
                <a:gd name="connsiteY19" fmla="*/ 35511 h 27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902" h="275208">
                  <a:moveTo>
                    <a:pt x="35511" y="35511"/>
                  </a:moveTo>
                  <a:cubicBezTo>
                    <a:pt x="30495" y="43871"/>
                    <a:pt x="0" y="87421"/>
                    <a:pt x="0" y="106532"/>
                  </a:cubicBezTo>
                  <a:cubicBezTo>
                    <a:pt x="0" y="118529"/>
                    <a:pt x="19671" y="199546"/>
                    <a:pt x="26633" y="204187"/>
                  </a:cubicBezTo>
                  <a:cubicBezTo>
                    <a:pt x="68886" y="232355"/>
                    <a:pt x="36662" y="215186"/>
                    <a:pt x="88777" y="230820"/>
                  </a:cubicBezTo>
                  <a:cubicBezTo>
                    <a:pt x="101945" y="234770"/>
                    <a:pt x="157572" y="255550"/>
                    <a:pt x="177553" y="257453"/>
                  </a:cubicBezTo>
                  <a:cubicBezTo>
                    <a:pt x="227720" y="262231"/>
                    <a:pt x="278167" y="263371"/>
                    <a:pt x="328474" y="266330"/>
                  </a:cubicBezTo>
                  <a:cubicBezTo>
                    <a:pt x="346229" y="269289"/>
                    <a:pt x="363740" y="275208"/>
                    <a:pt x="381740" y="275208"/>
                  </a:cubicBezTo>
                  <a:cubicBezTo>
                    <a:pt x="468630" y="275208"/>
                    <a:pt x="462074" y="275062"/>
                    <a:pt x="514905" y="257453"/>
                  </a:cubicBezTo>
                  <a:cubicBezTo>
                    <a:pt x="520823" y="251534"/>
                    <a:pt x="528354" y="246874"/>
                    <a:pt x="532660" y="239697"/>
                  </a:cubicBezTo>
                  <a:cubicBezTo>
                    <a:pt x="550352" y="210209"/>
                    <a:pt x="541597" y="157743"/>
                    <a:pt x="532660" y="133165"/>
                  </a:cubicBezTo>
                  <a:cubicBezTo>
                    <a:pt x="529014" y="123138"/>
                    <a:pt x="514224" y="122240"/>
                    <a:pt x="506027" y="115410"/>
                  </a:cubicBezTo>
                  <a:cubicBezTo>
                    <a:pt x="461693" y="78465"/>
                    <a:pt x="499566" y="95501"/>
                    <a:pt x="452761" y="79899"/>
                  </a:cubicBezTo>
                  <a:cubicBezTo>
                    <a:pt x="443883" y="71021"/>
                    <a:pt x="437357" y="58881"/>
                    <a:pt x="426128" y="53266"/>
                  </a:cubicBezTo>
                  <a:cubicBezTo>
                    <a:pt x="401018" y="40711"/>
                    <a:pt x="372862" y="35511"/>
                    <a:pt x="346229" y="26633"/>
                  </a:cubicBezTo>
                  <a:lnTo>
                    <a:pt x="319596" y="17756"/>
                  </a:lnTo>
                  <a:cubicBezTo>
                    <a:pt x="310718" y="14797"/>
                    <a:pt x="302041" y="11148"/>
                    <a:pt x="292963" y="8878"/>
                  </a:cubicBezTo>
                  <a:lnTo>
                    <a:pt x="257452" y="0"/>
                  </a:lnTo>
                  <a:cubicBezTo>
                    <a:pt x="204186" y="2959"/>
                    <a:pt x="150590" y="2261"/>
                    <a:pt x="97654" y="8878"/>
                  </a:cubicBezTo>
                  <a:cubicBezTo>
                    <a:pt x="79083" y="11199"/>
                    <a:pt x="62143" y="20715"/>
                    <a:pt x="44388" y="26633"/>
                  </a:cubicBezTo>
                  <a:lnTo>
                    <a:pt x="35511" y="35511"/>
                  </a:lnTo>
                  <a:close/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630967" y="2839387"/>
              <a:ext cx="542902" cy="275208"/>
            </a:xfrm>
            <a:custGeom>
              <a:avLst/>
              <a:gdLst>
                <a:gd name="connsiteX0" fmla="*/ 35511 w 542902"/>
                <a:gd name="connsiteY0" fmla="*/ 35511 h 275208"/>
                <a:gd name="connsiteX1" fmla="*/ 0 w 542902"/>
                <a:gd name="connsiteY1" fmla="*/ 106532 h 275208"/>
                <a:gd name="connsiteX2" fmla="*/ 26633 w 542902"/>
                <a:gd name="connsiteY2" fmla="*/ 204187 h 275208"/>
                <a:gd name="connsiteX3" fmla="*/ 88777 w 542902"/>
                <a:gd name="connsiteY3" fmla="*/ 230820 h 275208"/>
                <a:gd name="connsiteX4" fmla="*/ 177553 w 542902"/>
                <a:gd name="connsiteY4" fmla="*/ 257453 h 275208"/>
                <a:gd name="connsiteX5" fmla="*/ 328474 w 542902"/>
                <a:gd name="connsiteY5" fmla="*/ 266330 h 275208"/>
                <a:gd name="connsiteX6" fmla="*/ 381740 w 542902"/>
                <a:gd name="connsiteY6" fmla="*/ 275208 h 275208"/>
                <a:gd name="connsiteX7" fmla="*/ 514905 w 542902"/>
                <a:gd name="connsiteY7" fmla="*/ 257453 h 275208"/>
                <a:gd name="connsiteX8" fmla="*/ 532660 w 542902"/>
                <a:gd name="connsiteY8" fmla="*/ 239697 h 275208"/>
                <a:gd name="connsiteX9" fmla="*/ 532660 w 542902"/>
                <a:gd name="connsiteY9" fmla="*/ 133165 h 275208"/>
                <a:gd name="connsiteX10" fmla="*/ 506027 w 542902"/>
                <a:gd name="connsiteY10" fmla="*/ 115410 h 275208"/>
                <a:gd name="connsiteX11" fmla="*/ 452761 w 542902"/>
                <a:gd name="connsiteY11" fmla="*/ 79899 h 275208"/>
                <a:gd name="connsiteX12" fmla="*/ 426128 w 542902"/>
                <a:gd name="connsiteY12" fmla="*/ 53266 h 275208"/>
                <a:gd name="connsiteX13" fmla="*/ 346229 w 542902"/>
                <a:gd name="connsiteY13" fmla="*/ 26633 h 275208"/>
                <a:gd name="connsiteX14" fmla="*/ 319596 w 542902"/>
                <a:gd name="connsiteY14" fmla="*/ 17756 h 275208"/>
                <a:gd name="connsiteX15" fmla="*/ 292963 w 542902"/>
                <a:gd name="connsiteY15" fmla="*/ 8878 h 275208"/>
                <a:gd name="connsiteX16" fmla="*/ 257452 w 542902"/>
                <a:gd name="connsiteY16" fmla="*/ 0 h 275208"/>
                <a:gd name="connsiteX17" fmla="*/ 97654 w 542902"/>
                <a:gd name="connsiteY17" fmla="*/ 8878 h 275208"/>
                <a:gd name="connsiteX18" fmla="*/ 44388 w 542902"/>
                <a:gd name="connsiteY18" fmla="*/ 26633 h 275208"/>
                <a:gd name="connsiteX19" fmla="*/ 35511 w 542902"/>
                <a:gd name="connsiteY19" fmla="*/ 35511 h 27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902" h="275208">
                  <a:moveTo>
                    <a:pt x="35511" y="35511"/>
                  </a:moveTo>
                  <a:cubicBezTo>
                    <a:pt x="30495" y="43871"/>
                    <a:pt x="0" y="87421"/>
                    <a:pt x="0" y="106532"/>
                  </a:cubicBezTo>
                  <a:cubicBezTo>
                    <a:pt x="0" y="118529"/>
                    <a:pt x="19671" y="199546"/>
                    <a:pt x="26633" y="204187"/>
                  </a:cubicBezTo>
                  <a:cubicBezTo>
                    <a:pt x="68886" y="232355"/>
                    <a:pt x="36662" y="215186"/>
                    <a:pt x="88777" y="230820"/>
                  </a:cubicBezTo>
                  <a:cubicBezTo>
                    <a:pt x="101945" y="234770"/>
                    <a:pt x="157572" y="255550"/>
                    <a:pt x="177553" y="257453"/>
                  </a:cubicBezTo>
                  <a:cubicBezTo>
                    <a:pt x="227720" y="262231"/>
                    <a:pt x="278167" y="263371"/>
                    <a:pt x="328474" y="266330"/>
                  </a:cubicBezTo>
                  <a:cubicBezTo>
                    <a:pt x="346229" y="269289"/>
                    <a:pt x="363740" y="275208"/>
                    <a:pt x="381740" y="275208"/>
                  </a:cubicBezTo>
                  <a:cubicBezTo>
                    <a:pt x="468630" y="275208"/>
                    <a:pt x="462074" y="275062"/>
                    <a:pt x="514905" y="257453"/>
                  </a:cubicBezTo>
                  <a:cubicBezTo>
                    <a:pt x="520823" y="251534"/>
                    <a:pt x="528354" y="246874"/>
                    <a:pt x="532660" y="239697"/>
                  </a:cubicBezTo>
                  <a:cubicBezTo>
                    <a:pt x="550352" y="210209"/>
                    <a:pt x="541597" y="157743"/>
                    <a:pt x="532660" y="133165"/>
                  </a:cubicBezTo>
                  <a:cubicBezTo>
                    <a:pt x="529014" y="123138"/>
                    <a:pt x="514224" y="122240"/>
                    <a:pt x="506027" y="115410"/>
                  </a:cubicBezTo>
                  <a:cubicBezTo>
                    <a:pt x="461693" y="78465"/>
                    <a:pt x="499566" y="95501"/>
                    <a:pt x="452761" y="79899"/>
                  </a:cubicBezTo>
                  <a:cubicBezTo>
                    <a:pt x="443883" y="71021"/>
                    <a:pt x="437357" y="58881"/>
                    <a:pt x="426128" y="53266"/>
                  </a:cubicBezTo>
                  <a:cubicBezTo>
                    <a:pt x="401018" y="40711"/>
                    <a:pt x="372862" y="35511"/>
                    <a:pt x="346229" y="26633"/>
                  </a:cubicBezTo>
                  <a:lnTo>
                    <a:pt x="319596" y="17756"/>
                  </a:lnTo>
                  <a:cubicBezTo>
                    <a:pt x="310718" y="14797"/>
                    <a:pt x="302041" y="11148"/>
                    <a:pt x="292963" y="8878"/>
                  </a:cubicBezTo>
                  <a:lnTo>
                    <a:pt x="257452" y="0"/>
                  </a:lnTo>
                  <a:cubicBezTo>
                    <a:pt x="204186" y="2959"/>
                    <a:pt x="150590" y="2261"/>
                    <a:pt x="97654" y="8878"/>
                  </a:cubicBezTo>
                  <a:cubicBezTo>
                    <a:pt x="79083" y="11199"/>
                    <a:pt x="62143" y="20715"/>
                    <a:pt x="44388" y="26633"/>
                  </a:cubicBezTo>
                  <a:lnTo>
                    <a:pt x="35511" y="35511"/>
                  </a:lnTo>
                  <a:close/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778203" y="2358177"/>
              <a:ext cx="542902" cy="275208"/>
            </a:xfrm>
            <a:custGeom>
              <a:avLst/>
              <a:gdLst>
                <a:gd name="connsiteX0" fmla="*/ 35511 w 542902"/>
                <a:gd name="connsiteY0" fmla="*/ 35511 h 275208"/>
                <a:gd name="connsiteX1" fmla="*/ 0 w 542902"/>
                <a:gd name="connsiteY1" fmla="*/ 106532 h 275208"/>
                <a:gd name="connsiteX2" fmla="*/ 26633 w 542902"/>
                <a:gd name="connsiteY2" fmla="*/ 204187 h 275208"/>
                <a:gd name="connsiteX3" fmla="*/ 88777 w 542902"/>
                <a:gd name="connsiteY3" fmla="*/ 230820 h 275208"/>
                <a:gd name="connsiteX4" fmla="*/ 177553 w 542902"/>
                <a:gd name="connsiteY4" fmla="*/ 257453 h 275208"/>
                <a:gd name="connsiteX5" fmla="*/ 328474 w 542902"/>
                <a:gd name="connsiteY5" fmla="*/ 266330 h 275208"/>
                <a:gd name="connsiteX6" fmla="*/ 381740 w 542902"/>
                <a:gd name="connsiteY6" fmla="*/ 275208 h 275208"/>
                <a:gd name="connsiteX7" fmla="*/ 514905 w 542902"/>
                <a:gd name="connsiteY7" fmla="*/ 257453 h 275208"/>
                <a:gd name="connsiteX8" fmla="*/ 532660 w 542902"/>
                <a:gd name="connsiteY8" fmla="*/ 239697 h 275208"/>
                <a:gd name="connsiteX9" fmla="*/ 532660 w 542902"/>
                <a:gd name="connsiteY9" fmla="*/ 133165 h 275208"/>
                <a:gd name="connsiteX10" fmla="*/ 506027 w 542902"/>
                <a:gd name="connsiteY10" fmla="*/ 115410 h 275208"/>
                <a:gd name="connsiteX11" fmla="*/ 452761 w 542902"/>
                <a:gd name="connsiteY11" fmla="*/ 79899 h 275208"/>
                <a:gd name="connsiteX12" fmla="*/ 426128 w 542902"/>
                <a:gd name="connsiteY12" fmla="*/ 53266 h 275208"/>
                <a:gd name="connsiteX13" fmla="*/ 346229 w 542902"/>
                <a:gd name="connsiteY13" fmla="*/ 26633 h 275208"/>
                <a:gd name="connsiteX14" fmla="*/ 319596 w 542902"/>
                <a:gd name="connsiteY14" fmla="*/ 17756 h 275208"/>
                <a:gd name="connsiteX15" fmla="*/ 292963 w 542902"/>
                <a:gd name="connsiteY15" fmla="*/ 8878 h 275208"/>
                <a:gd name="connsiteX16" fmla="*/ 257452 w 542902"/>
                <a:gd name="connsiteY16" fmla="*/ 0 h 275208"/>
                <a:gd name="connsiteX17" fmla="*/ 97654 w 542902"/>
                <a:gd name="connsiteY17" fmla="*/ 8878 h 275208"/>
                <a:gd name="connsiteX18" fmla="*/ 44388 w 542902"/>
                <a:gd name="connsiteY18" fmla="*/ 26633 h 275208"/>
                <a:gd name="connsiteX19" fmla="*/ 35511 w 542902"/>
                <a:gd name="connsiteY19" fmla="*/ 35511 h 27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902" h="275208">
                  <a:moveTo>
                    <a:pt x="35511" y="35511"/>
                  </a:moveTo>
                  <a:cubicBezTo>
                    <a:pt x="30495" y="43871"/>
                    <a:pt x="0" y="87421"/>
                    <a:pt x="0" y="106532"/>
                  </a:cubicBezTo>
                  <a:cubicBezTo>
                    <a:pt x="0" y="118529"/>
                    <a:pt x="19671" y="199546"/>
                    <a:pt x="26633" y="204187"/>
                  </a:cubicBezTo>
                  <a:cubicBezTo>
                    <a:pt x="68886" y="232355"/>
                    <a:pt x="36662" y="215186"/>
                    <a:pt x="88777" y="230820"/>
                  </a:cubicBezTo>
                  <a:cubicBezTo>
                    <a:pt x="101945" y="234770"/>
                    <a:pt x="157572" y="255550"/>
                    <a:pt x="177553" y="257453"/>
                  </a:cubicBezTo>
                  <a:cubicBezTo>
                    <a:pt x="227720" y="262231"/>
                    <a:pt x="278167" y="263371"/>
                    <a:pt x="328474" y="266330"/>
                  </a:cubicBezTo>
                  <a:cubicBezTo>
                    <a:pt x="346229" y="269289"/>
                    <a:pt x="363740" y="275208"/>
                    <a:pt x="381740" y="275208"/>
                  </a:cubicBezTo>
                  <a:cubicBezTo>
                    <a:pt x="468630" y="275208"/>
                    <a:pt x="462074" y="275062"/>
                    <a:pt x="514905" y="257453"/>
                  </a:cubicBezTo>
                  <a:cubicBezTo>
                    <a:pt x="520823" y="251534"/>
                    <a:pt x="528354" y="246874"/>
                    <a:pt x="532660" y="239697"/>
                  </a:cubicBezTo>
                  <a:cubicBezTo>
                    <a:pt x="550352" y="210209"/>
                    <a:pt x="541597" y="157743"/>
                    <a:pt x="532660" y="133165"/>
                  </a:cubicBezTo>
                  <a:cubicBezTo>
                    <a:pt x="529014" y="123138"/>
                    <a:pt x="514224" y="122240"/>
                    <a:pt x="506027" y="115410"/>
                  </a:cubicBezTo>
                  <a:cubicBezTo>
                    <a:pt x="461693" y="78465"/>
                    <a:pt x="499566" y="95501"/>
                    <a:pt x="452761" y="79899"/>
                  </a:cubicBezTo>
                  <a:cubicBezTo>
                    <a:pt x="443883" y="71021"/>
                    <a:pt x="437357" y="58881"/>
                    <a:pt x="426128" y="53266"/>
                  </a:cubicBezTo>
                  <a:cubicBezTo>
                    <a:pt x="401018" y="40711"/>
                    <a:pt x="372862" y="35511"/>
                    <a:pt x="346229" y="26633"/>
                  </a:cubicBezTo>
                  <a:lnTo>
                    <a:pt x="319596" y="17756"/>
                  </a:lnTo>
                  <a:cubicBezTo>
                    <a:pt x="310718" y="14797"/>
                    <a:pt x="302041" y="11148"/>
                    <a:pt x="292963" y="8878"/>
                  </a:cubicBezTo>
                  <a:lnTo>
                    <a:pt x="257452" y="0"/>
                  </a:lnTo>
                  <a:cubicBezTo>
                    <a:pt x="204186" y="2959"/>
                    <a:pt x="150590" y="2261"/>
                    <a:pt x="97654" y="8878"/>
                  </a:cubicBezTo>
                  <a:cubicBezTo>
                    <a:pt x="79083" y="11199"/>
                    <a:pt x="62143" y="20715"/>
                    <a:pt x="44388" y="26633"/>
                  </a:cubicBezTo>
                  <a:lnTo>
                    <a:pt x="35511" y="35511"/>
                  </a:lnTo>
                  <a:close/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384091" y="2484386"/>
              <a:ext cx="542902" cy="275208"/>
            </a:xfrm>
            <a:custGeom>
              <a:avLst/>
              <a:gdLst>
                <a:gd name="connsiteX0" fmla="*/ 35511 w 542902"/>
                <a:gd name="connsiteY0" fmla="*/ 35511 h 275208"/>
                <a:gd name="connsiteX1" fmla="*/ 0 w 542902"/>
                <a:gd name="connsiteY1" fmla="*/ 106532 h 275208"/>
                <a:gd name="connsiteX2" fmla="*/ 26633 w 542902"/>
                <a:gd name="connsiteY2" fmla="*/ 204187 h 275208"/>
                <a:gd name="connsiteX3" fmla="*/ 88777 w 542902"/>
                <a:gd name="connsiteY3" fmla="*/ 230820 h 275208"/>
                <a:gd name="connsiteX4" fmla="*/ 177553 w 542902"/>
                <a:gd name="connsiteY4" fmla="*/ 257453 h 275208"/>
                <a:gd name="connsiteX5" fmla="*/ 328474 w 542902"/>
                <a:gd name="connsiteY5" fmla="*/ 266330 h 275208"/>
                <a:gd name="connsiteX6" fmla="*/ 381740 w 542902"/>
                <a:gd name="connsiteY6" fmla="*/ 275208 h 275208"/>
                <a:gd name="connsiteX7" fmla="*/ 514905 w 542902"/>
                <a:gd name="connsiteY7" fmla="*/ 257453 h 275208"/>
                <a:gd name="connsiteX8" fmla="*/ 532660 w 542902"/>
                <a:gd name="connsiteY8" fmla="*/ 239697 h 275208"/>
                <a:gd name="connsiteX9" fmla="*/ 532660 w 542902"/>
                <a:gd name="connsiteY9" fmla="*/ 133165 h 275208"/>
                <a:gd name="connsiteX10" fmla="*/ 506027 w 542902"/>
                <a:gd name="connsiteY10" fmla="*/ 115410 h 275208"/>
                <a:gd name="connsiteX11" fmla="*/ 452761 w 542902"/>
                <a:gd name="connsiteY11" fmla="*/ 79899 h 275208"/>
                <a:gd name="connsiteX12" fmla="*/ 426128 w 542902"/>
                <a:gd name="connsiteY12" fmla="*/ 53266 h 275208"/>
                <a:gd name="connsiteX13" fmla="*/ 346229 w 542902"/>
                <a:gd name="connsiteY13" fmla="*/ 26633 h 275208"/>
                <a:gd name="connsiteX14" fmla="*/ 319596 w 542902"/>
                <a:gd name="connsiteY14" fmla="*/ 17756 h 275208"/>
                <a:gd name="connsiteX15" fmla="*/ 292963 w 542902"/>
                <a:gd name="connsiteY15" fmla="*/ 8878 h 275208"/>
                <a:gd name="connsiteX16" fmla="*/ 257452 w 542902"/>
                <a:gd name="connsiteY16" fmla="*/ 0 h 275208"/>
                <a:gd name="connsiteX17" fmla="*/ 97654 w 542902"/>
                <a:gd name="connsiteY17" fmla="*/ 8878 h 275208"/>
                <a:gd name="connsiteX18" fmla="*/ 44388 w 542902"/>
                <a:gd name="connsiteY18" fmla="*/ 26633 h 275208"/>
                <a:gd name="connsiteX19" fmla="*/ 35511 w 542902"/>
                <a:gd name="connsiteY19" fmla="*/ 35511 h 27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902" h="275208">
                  <a:moveTo>
                    <a:pt x="35511" y="35511"/>
                  </a:moveTo>
                  <a:cubicBezTo>
                    <a:pt x="30495" y="43871"/>
                    <a:pt x="0" y="87421"/>
                    <a:pt x="0" y="106532"/>
                  </a:cubicBezTo>
                  <a:cubicBezTo>
                    <a:pt x="0" y="118529"/>
                    <a:pt x="19671" y="199546"/>
                    <a:pt x="26633" y="204187"/>
                  </a:cubicBezTo>
                  <a:cubicBezTo>
                    <a:pt x="68886" y="232355"/>
                    <a:pt x="36662" y="215186"/>
                    <a:pt x="88777" y="230820"/>
                  </a:cubicBezTo>
                  <a:cubicBezTo>
                    <a:pt x="101945" y="234770"/>
                    <a:pt x="157572" y="255550"/>
                    <a:pt x="177553" y="257453"/>
                  </a:cubicBezTo>
                  <a:cubicBezTo>
                    <a:pt x="227720" y="262231"/>
                    <a:pt x="278167" y="263371"/>
                    <a:pt x="328474" y="266330"/>
                  </a:cubicBezTo>
                  <a:cubicBezTo>
                    <a:pt x="346229" y="269289"/>
                    <a:pt x="363740" y="275208"/>
                    <a:pt x="381740" y="275208"/>
                  </a:cubicBezTo>
                  <a:cubicBezTo>
                    <a:pt x="468630" y="275208"/>
                    <a:pt x="462074" y="275062"/>
                    <a:pt x="514905" y="257453"/>
                  </a:cubicBezTo>
                  <a:cubicBezTo>
                    <a:pt x="520823" y="251534"/>
                    <a:pt x="528354" y="246874"/>
                    <a:pt x="532660" y="239697"/>
                  </a:cubicBezTo>
                  <a:cubicBezTo>
                    <a:pt x="550352" y="210209"/>
                    <a:pt x="541597" y="157743"/>
                    <a:pt x="532660" y="133165"/>
                  </a:cubicBezTo>
                  <a:cubicBezTo>
                    <a:pt x="529014" y="123138"/>
                    <a:pt x="514224" y="122240"/>
                    <a:pt x="506027" y="115410"/>
                  </a:cubicBezTo>
                  <a:cubicBezTo>
                    <a:pt x="461693" y="78465"/>
                    <a:pt x="499566" y="95501"/>
                    <a:pt x="452761" y="79899"/>
                  </a:cubicBezTo>
                  <a:cubicBezTo>
                    <a:pt x="443883" y="71021"/>
                    <a:pt x="437357" y="58881"/>
                    <a:pt x="426128" y="53266"/>
                  </a:cubicBezTo>
                  <a:cubicBezTo>
                    <a:pt x="401018" y="40711"/>
                    <a:pt x="372862" y="35511"/>
                    <a:pt x="346229" y="26633"/>
                  </a:cubicBezTo>
                  <a:lnTo>
                    <a:pt x="319596" y="17756"/>
                  </a:lnTo>
                  <a:cubicBezTo>
                    <a:pt x="310718" y="14797"/>
                    <a:pt x="302041" y="11148"/>
                    <a:pt x="292963" y="8878"/>
                  </a:cubicBezTo>
                  <a:lnTo>
                    <a:pt x="257452" y="0"/>
                  </a:lnTo>
                  <a:cubicBezTo>
                    <a:pt x="204186" y="2959"/>
                    <a:pt x="150590" y="2261"/>
                    <a:pt x="97654" y="8878"/>
                  </a:cubicBezTo>
                  <a:cubicBezTo>
                    <a:pt x="79083" y="11199"/>
                    <a:pt x="62143" y="20715"/>
                    <a:pt x="44388" y="26633"/>
                  </a:cubicBezTo>
                  <a:lnTo>
                    <a:pt x="35511" y="35511"/>
                  </a:lnTo>
                  <a:close/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235301" y="2997773"/>
              <a:ext cx="542902" cy="275208"/>
            </a:xfrm>
            <a:custGeom>
              <a:avLst/>
              <a:gdLst>
                <a:gd name="connsiteX0" fmla="*/ 35511 w 542902"/>
                <a:gd name="connsiteY0" fmla="*/ 35511 h 275208"/>
                <a:gd name="connsiteX1" fmla="*/ 0 w 542902"/>
                <a:gd name="connsiteY1" fmla="*/ 106532 h 275208"/>
                <a:gd name="connsiteX2" fmla="*/ 26633 w 542902"/>
                <a:gd name="connsiteY2" fmla="*/ 204187 h 275208"/>
                <a:gd name="connsiteX3" fmla="*/ 88777 w 542902"/>
                <a:gd name="connsiteY3" fmla="*/ 230820 h 275208"/>
                <a:gd name="connsiteX4" fmla="*/ 177553 w 542902"/>
                <a:gd name="connsiteY4" fmla="*/ 257453 h 275208"/>
                <a:gd name="connsiteX5" fmla="*/ 328474 w 542902"/>
                <a:gd name="connsiteY5" fmla="*/ 266330 h 275208"/>
                <a:gd name="connsiteX6" fmla="*/ 381740 w 542902"/>
                <a:gd name="connsiteY6" fmla="*/ 275208 h 275208"/>
                <a:gd name="connsiteX7" fmla="*/ 514905 w 542902"/>
                <a:gd name="connsiteY7" fmla="*/ 257453 h 275208"/>
                <a:gd name="connsiteX8" fmla="*/ 532660 w 542902"/>
                <a:gd name="connsiteY8" fmla="*/ 239697 h 275208"/>
                <a:gd name="connsiteX9" fmla="*/ 532660 w 542902"/>
                <a:gd name="connsiteY9" fmla="*/ 133165 h 275208"/>
                <a:gd name="connsiteX10" fmla="*/ 506027 w 542902"/>
                <a:gd name="connsiteY10" fmla="*/ 115410 h 275208"/>
                <a:gd name="connsiteX11" fmla="*/ 452761 w 542902"/>
                <a:gd name="connsiteY11" fmla="*/ 79899 h 275208"/>
                <a:gd name="connsiteX12" fmla="*/ 426128 w 542902"/>
                <a:gd name="connsiteY12" fmla="*/ 53266 h 275208"/>
                <a:gd name="connsiteX13" fmla="*/ 346229 w 542902"/>
                <a:gd name="connsiteY13" fmla="*/ 26633 h 275208"/>
                <a:gd name="connsiteX14" fmla="*/ 319596 w 542902"/>
                <a:gd name="connsiteY14" fmla="*/ 17756 h 275208"/>
                <a:gd name="connsiteX15" fmla="*/ 292963 w 542902"/>
                <a:gd name="connsiteY15" fmla="*/ 8878 h 275208"/>
                <a:gd name="connsiteX16" fmla="*/ 257452 w 542902"/>
                <a:gd name="connsiteY16" fmla="*/ 0 h 275208"/>
                <a:gd name="connsiteX17" fmla="*/ 97654 w 542902"/>
                <a:gd name="connsiteY17" fmla="*/ 8878 h 275208"/>
                <a:gd name="connsiteX18" fmla="*/ 44388 w 542902"/>
                <a:gd name="connsiteY18" fmla="*/ 26633 h 275208"/>
                <a:gd name="connsiteX19" fmla="*/ 35511 w 542902"/>
                <a:gd name="connsiteY19" fmla="*/ 35511 h 275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902" h="275208">
                  <a:moveTo>
                    <a:pt x="35511" y="35511"/>
                  </a:moveTo>
                  <a:cubicBezTo>
                    <a:pt x="30495" y="43871"/>
                    <a:pt x="0" y="87421"/>
                    <a:pt x="0" y="106532"/>
                  </a:cubicBezTo>
                  <a:cubicBezTo>
                    <a:pt x="0" y="118529"/>
                    <a:pt x="19671" y="199546"/>
                    <a:pt x="26633" y="204187"/>
                  </a:cubicBezTo>
                  <a:cubicBezTo>
                    <a:pt x="68886" y="232355"/>
                    <a:pt x="36662" y="215186"/>
                    <a:pt x="88777" y="230820"/>
                  </a:cubicBezTo>
                  <a:cubicBezTo>
                    <a:pt x="101945" y="234770"/>
                    <a:pt x="157572" y="255550"/>
                    <a:pt x="177553" y="257453"/>
                  </a:cubicBezTo>
                  <a:cubicBezTo>
                    <a:pt x="227720" y="262231"/>
                    <a:pt x="278167" y="263371"/>
                    <a:pt x="328474" y="266330"/>
                  </a:cubicBezTo>
                  <a:cubicBezTo>
                    <a:pt x="346229" y="269289"/>
                    <a:pt x="363740" y="275208"/>
                    <a:pt x="381740" y="275208"/>
                  </a:cubicBezTo>
                  <a:cubicBezTo>
                    <a:pt x="468630" y="275208"/>
                    <a:pt x="462074" y="275062"/>
                    <a:pt x="514905" y="257453"/>
                  </a:cubicBezTo>
                  <a:cubicBezTo>
                    <a:pt x="520823" y="251534"/>
                    <a:pt x="528354" y="246874"/>
                    <a:pt x="532660" y="239697"/>
                  </a:cubicBezTo>
                  <a:cubicBezTo>
                    <a:pt x="550352" y="210209"/>
                    <a:pt x="541597" y="157743"/>
                    <a:pt x="532660" y="133165"/>
                  </a:cubicBezTo>
                  <a:cubicBezTo>
                    <a:pt x="529014" y="123138"/>
                    <a:pt x="514224" y="122240"/>
                    <a:pt x="506027" y="115410"/>
                  </a:cubicBezTo>
                  <a:cubicBezTo>
                    <a:pt x="461693" y="78465"/>
                    <a:pt x="499566" y="95501"/>
                    <a:pt x="452761" y="79899"/>
                  </a:cubicBezTo>
                  <a:cubicBezTo>
                    <a:pt x="443883" y="71021"/>
                    <a:pt x="437357" y="58881"/>
                    <a:pt x="426128" y="53266"/>
                  </a:cubicBezTo>
                  <a:cubicBezTo>
                    <a:pt x="401018" y="40711"/>
                    <a:pt x="372862" y="35511"/>
                    <a:pt x="346229" y="26633"/>
                  </a:cubicBezTo>
                  <a:lnTo>
                    <a:pt x="319596" y="17756"/>
                  </a:lnTo>
                  <a:cubicBezTo>
                    <a:pt x="310718" y="14797"/>
                    <a:pt x="302041" y="11148"/>
                    <a:pt x="292963" y="8878"/>
                  </a:cubicBezTo>
                  <a:lnTo>
                    <a:pt x="257452" y="0"/>
                  </a:lnTo>
                  <a:cubicBezTo>
                    <a:pt x="204186" y="2959"/>
                    <a:pt x="150590" y="2261"/>
                    <a:pt x="97654" y="8878"/>
                  </a:cubicBezTo>
                  <a:cubicBezTo>
                    <a:pt x="79083" y="11199"/>
                    <a:pt x="62143" y="20715"/>
                    <a:pt x="44388" y="26633"/>
                  </a:cubicBezTo>
                  <a:lnTo>
                    <a:pt x="35511" y="35511"/>
                  </a:lnTo>
                  <a:close/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889444" y="4703251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rank top  -&gt;  under the same N factors</a:t>
            </a:r>
            <a:endParaRPr lang="zh-CN" altLang="en-US" sz="16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8" name="文本框 14"/>
          <p:cNvSpPr txBox="1"/>
          <p:nvPr/>
        </p:nvSpPr>
        <p:spPr>
          <a:xfrm>
            <a:off x="157117" y="328042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/>
              <a:t>CoMeTa -- Step 2:  </a:t>
            </a:r>
            <a:endParaRPr lang="zh-CN" altLang="en-US" b="1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43" y="3755631"/>
            <a:ext cx="3400425" cy="246697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000500" y="3637369"/>
            <a:ext cx="421034" cy="27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2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57787" y="1155365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Co-rank list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05111" y="2429540"/>
            <a:ext cx="2824539" cy="2734734"/>
            <a:chOff x="3643167" y="1556159"/>
            <a:chExt cx="2824539" cy="2734734"/>
          </a:xfrm>
        </p:grpSpPr>
        <p:sp>
          <p:nvSpPr>
            <p:cNvPr id="5" name="矩形 4"/>
            <p:cNvSpPr/>
            <p:nvPr/>
          </p:nvSpPr>
          <p:spPr>
            <a:xfrm>
              <a:off x="3643167" y="1556159"/>
              <a:ext cx="465667" cy="3640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9381" y="2014418"/>
              <a:ext cx="1838325" cy="2276475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1457787" y="1570286"/>
            <a:ext cx="1210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hypothesis: </a:t>
            </a:r>
            <a:endParaRPr lang="zh-CN" altLang="en-US" sz="1600" b="1"/>
          </a:p>
        </p:txBody>
      </p:sp>
      <p:sp>
        <p:nvSpPr>
          <p:cNvPr id="11" name="文本框 10"/>
          <p:cNvSpPr txBox="1"/>
          <p:nvPr/>
        </p:nvSpPr>
        <p:spPr>
          <a:xfrm>
            <a:off x="2062824" y="1999913"/>
            <a:ext cx="5168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</a:rPr>
              <a:t>collectively</a:t>
            </a:r>
            <a:r>
              <a:rPr lang="en-US" altLang="zh-CN" sz="1600" smtClean="0"/>
              <a:t> enriched for the targets of the given </a:t>
            </a:r>
            <a:r>
              <a:rPr lang="en-US" altLang="zh-CN" sz="1600" smtClean="0"/>
              <a:t>miRNA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1590900" y="5432033"/>
            <a:ext cx="453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average the co-expression scores of all ranked genes</a:t>
            </a:r>
            <a:endParaRPr lang="zh-CN" altLang="en-US" sz="16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3" name="文本框 1"/>
          <p:cNvSpPr txBox="1"/>
          <p:nvPr/>
        </p:nvSpPr>
        <p:spPr>
          <a:xfrm>
            <a:off x="187094" y="373255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/>
              <a:t>CoMeTa -- Step 3:  </a:t>
            </a:r>
            <a:endParaRPr lang="zh-CN" altLang="en-US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00" y="2697299"/>
            <a:ext cx="3400425" cy="246697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337457" y="2579037"/>
            <a:ext cx="421034" cy="27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0079" y="3070291"/>
            <a:ext cx="26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Additional target(AT) lists: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306685" y="3675809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Gene 9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2306685" y="4014363"/>
            <a:ext cx="45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De novo sequence analysis of high-ranking genes</a:t>
            </a:r>
            <a:endParaRPr lang="zh-CN" altLang="en-US" sz="1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0079" y="1518069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CoMeTa lists: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306685" y="2233707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predicted targets ranked by expression analysis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600" y="586356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797" y="352241"/>
            <a:ext cx="22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CoMeTa -- efficacy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94498" y="1508725"/>
            <a:ext cx="7720852" cy="2149992"/>
            <a:chOff x="1252333" y="4442970"/>
            <a:chExt cx="7720852" cy="2149992"/>
          </a:xfrm>
        </p:grpSpPr>
        <p:sp>
          <p:nvSpPr>
            <p:cNvPr id="7" name="文本框 6"/>
            <p:cNvSpPr txBox="1"/>
            <p:nvPr/>
          </p:nvSpPr>
          <p:spPr>
            <a:xfrm>
              <a:off x="1252333" y="4447888"/>
              <a:ext cx="1206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/>
                <a:t>Dataset 1: </a:t>
              </a:r>
              <a:endParaRPr lang="zh-CN" altLang="en-US" b="1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b="34941"/>
            <a:stretch/>
          </p:blipFill>
          <p:spPr>
            <a:xfrm>
              <a:off x="1340471" y="5020529"/>
              <a:ext cx="4060205" cy="83436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458561" y="4442970"/>
              <a:ext cx="65146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0" u="none" strike="noStrike" baseline="0" smtClean="0"/>
                <a:t>high-</a:t>
              </a:r>
              <a:r>
                <a:rPr lang="en-US" altLang="zh-CN" i="0" u="none" strike="noStrike" baseline="0" err="1" smtClean="0"/>
                <a:t>confidenceexperimentally</a:t>
              </a:r>
              <a:r>
                <a:rPr lang="en-US" altLang="zh-CN" i="0" u="none" strike="noStrike" baseline="0" smtClean="0"/>
                <a:t> validated </a:t>
              </a:r>
              <a:r>
                <a:rPr lang="en-US" altLang="zh-CN" i="0" u="none" strike="noStrike" baseline="0" err="1" smtClean="0"/>
                <a:t>miRNA</a:t>
              </a:r>
              <a:r>
                <a:rPr lang="en-US" altLang="zh-CN" i="0" u="none" strike="noStrike" baseline="0" smtClean="0"/>
                <a:t>–target pairs</a:t>
              </a:r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471" y="5991045"/>
              <a:ext cx="4060205" cy="6019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5782733" y="5461267"/>
              <a:ext cx="2963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270 target genes with 84 </a:t>
              </a:r>
              <a:r>
                <a:rPr lang="en-US" altLang="zh-CN" err="1" smtClean="0"/>
                <a:t>mirs</a:t>
              </a:r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94498" y="3998268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Dataset 2: 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2000726" y="3993350"/>
            <a:ext cx="651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0" u="none" strike="noStrike" baseline="0" smtClean="0"/>
              <a:t>671 targets, 8 </a:t>
            </a:r>
            <a:r>
              <a:rPr lang="en-US" altLang="zh-CN" i="0" u="none" strike="noStrike" baseline="0" err="1" smtClean="0"/>
              <a:t>mirs</a:t>
            </a:r>
            <a:r>
              <a:rPr lang="en-US" altLang="zh-CN" i="0" u="none" strike="noStrike" baseline="0" smtClean="0"/>
              <a:t>, identified through </a:t>
            </a:r>
            <a:r>
              <a:rPr lang="en-US" altLang="zh-CN" i="0" u="none" strike="noStrike" baseline="0" err="1" smtClean="0"/>
              <a:t>pSilac</a:t>
            </a:r>
            <a:r>
              <a:rPr lang="en-US" altLang="zh-CN" i="0" u="none" strike="noStrike" baseline="0" smtClean="0"/>
              <a:t> experiment</a:t>
            </a:r>
            <a:endParaRPr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794498" y="4610628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/>
              <a:t>Dataset 3: </a:t>
            </a:r>
            <a:endParaRPr lang="zh-CN" altLang="en-US" b="1"/>
          </a:p>
        </p:txBody>
      </p:sp>
      <p:sp>
        <p:nvSpPr>
          <p:cNvPr id="15" name="矩形 14"/>
          <p:cNvSpPr/>
          <p:nvPr/>
        </p:nvSpPr>
        <p:spPr>
          <a:xfrm>
            <a:off x="2000725" y="4605710"/>
            <a:ext cx="59292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0" u="none" strike="noStrike" baseline="0" smtClean="0"/>
              <a:t>162 targets, 3 </a:t>
            </a:r>
            <a:r>
              <a:rPr lang="en-US" altLang="zh-CN" i="0" u="none" strike="noStrike" baseline="0" err="1" smtClean="0"/>
              <a:t>mirs</a:t>
            </a:r>
            <a:r>
              <a:rPr lang="en-US" altLang="zh-CN" i="0" u="none" strike="noStrike" baseline="0" smtClean="0"/>
              <a:t> , identified</a:t>
            </a:r>
            <a:r>
              <a:rPr lang="en-US" altLang="zh-CN" i="0" u="none" strike="noStrike" smtClean="0"/>
              <a:t> by </a:t>
            </a:r>
            <a:r>
              <a:rPr lang="en-US" altLang="zh-CN" i="0" u="none" strike="noStrike" err="1" smtClean="0"/>
              <a:t>transcriptome</a:t>
            </a:r>
            <a:r>
              <a:rPr lang="en-US" altLang="zh-CN" i="0" u="none" strike="noStrike" smtClean="0"/>
              <a:t> analysis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36818" y="2086284"/>
            <a:ext cx="571500" cy="157243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83267" y="5766899"/>
            <a:ext cx="7103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0" u="none" strike="noStrike" baseline="0" smtClean="0"/>
              <a:t>Distribution of known </a:t>
            </a:r>
            <a:r>
              <a:rPr lang="en-US" altLang="zh-CN" b="1" i="0" u="none" strike="noStrike" baseline="0" err="1" smtClean="0"/>
              <a:t>miRNA</a:t>
            </a:r>
            <a:r>
              <a:rPr lang="en-US" altLang="zh-CN" b="1" i="0" u="none" strike="noStrike" baseline="0" smtClean="0"/>
              <a:t> targets within </a:t>
            </a:r>
            <a:r>
              <a:rPr lang="en-US" altLang="zh-CN" b="1" i="0" u="none" strike="noStrike" baseline="0" err="1" smtClean="0"/>
              <a:t>CoMeTa</a:t>
            </a:r>
            <a:r>
              <a:rPr lang="en-US" altLang="zh-CN" b="1" i="0" u="none" strike="noStrike" baseline="0" smtClean="0"/>
              <a:t> lists</a:t>
            </a:r>
            <a:endParaRPr lang="zh-CN" altLang="en-US" sz="4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945149" y="5073584"/>
                <a:ext cx="10256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−20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149" y="5073584"/>
                <a:ext cx="1025601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8600" y="586356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27" y="442042"/>
            <a:ext cx="3383018" cy="51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50869" y="4423910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compare with other methods (DS 1)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5394999" y="4423910"/>
            <a:ext cx="259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improve the prediction efficiency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950869" y="5054080"/>
            <a:ext cx="646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smtClean="0"/>
              <a:t>identify the validated targets that escaped recognition </a:t>
            </a:r>
          </a:p>
          <a:p>
            <a:r>
              <a:rPr lang="en-US" altLang="zh-CN" b="1" smtClean="0"/>
              <a:t>by the sequence-based prediction algorithms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1252234" y="5798483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21 out of 25 above the 50</a:t>
            </a:r>
            <a:r>
              <a:rPr lang="en-US" altLang="zh-CN" sz="1400" baseline="30000" smtClean="0"/>
              <a:t>th</a:t>
            </a:r>
            <a:r>
              <a:rPr lang="en-US" altLang="zh-CN" sz="1400" smtClean="0"/>
              <a:t> percentile(DS 1), </a:t>
            </a:r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919869" y="5798482"/>
                <a:ext cx="9502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69" y="5798482"/>
                <a:ext cx="950260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8600" y="586356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6" y="356156"/>
            <a:ext cx="7579301" cy="38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7784" y="2934572"/>
            <a:ext cx="8065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co-expression analyses can drive the prediction of the functional pathways</a:t>
            </a:r>
          </a:p>
          <a:p>
            <a:endParaRPr lang="en-US" altLang="zh-CN"/>
          </a:p>
          <a:p>
            <a:r>
              <a:rPr lang="en-US" altLang="zh-CN" smtClean="0"/>
              <a:t>controlled by miRNAs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1405" y="234605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Hypothesis:</a:t>
            </a:r>
            <a:endParaRPr lang="zh-CN" altLang="en-US" sz="2000" b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9068" y="228812"/>
            <a:ext cx="310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/>
              <a:t>COOL -- Hypothesis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95205" y="1680835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smtClean="0"/>
              <a:t>COOL</a:t>
            </a:r>
            <a:r>
              <a:rPr lang="en-US" altLang="zh-CN" sz="2400" smtClean="0"/>
              <a:t>:  </a:t>
            </a:r>
            <a:r>
              <a:rPr lang="en-US" altLang="zh-CN" sz="2400" smtClean="0">
                <a:solidFill>
                  <a:srgbClr val="0000FF"/>
                </a:solidFill>
              </a:rPr>
              <a:t>CO-O</a:t>
            </a:r>
            <a:r>
              <a:rPr lang="en-US" altLang="zh-CN" sz="2400" smtClean="0"/>
              <a:t>perational </a:t>
            </a:r>
            <a:r>
              <a:rPr lang="en-US" altLang="zh-CN" sz="2400" smtClean="0">
                <a:solidFill>
                  <a:srgbClr val="0000FF"/>
                </a:solidFill>
              </a:rPr>
              <a:t>L</a:t>
            </a:r>
            <a:r>
              <a:rPr lang="en-US" altLang="zh-CN" sz="2400" smtClean="0"/>
              <a:t>evel analysis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689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031" y="329565"/>
            <a:ext cx="27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1.   Hierarchical Clustering: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948606" y="1874950"/>
            <a:ext cx="2960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for each </a:t>
            </a:r>
            <a:r>
              <a:rPr lang="en-US" altLang="zh-CN" err="1" smtClean="0"/>
              <a:t>miRNA</a:t>
            </a:r>
            <a:r>
              <a:rPr lang="en-US" altLang="zh-CN" smtClean="0"/>
              <a:t>,  </a:t>
            </a:r>
          </a:p>
          <a:p>
            <a:endParaRPr lang="en-US" altLang="zh-CN" smtClean="0"/>
          </a:p>
          <a:p>
            <a:r>
              <a:rPr lang="en-US" altLang="zh-CN" err="1" smtClean="0"/>
              <a:t>CoMeTa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-&gt; </a:t>
            </a:r>
            <a:r>
              <a:rPr lang="en-US" altLang="zh-CN" b="1" smtClean="0"/>
              <a:t>collected predicted targets</a:t>
            </a:r>
          </a:p>
          <a:p>
            <a:r>
              <a:rPr lang="en-US" altLang="zh-CN" smtClean="0"/>
              <a:t>-&gt; </a:t>
            </a:r>
            <a:r>
              <a:rPr lang="en-US" altLang="zh-CN" b="1" smtClean="0"/>
              <a:t>co-expression matrix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948606" y="3302752"/>
            <a:ext cx="24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>
                <a:solidFill>
                  <a:srgbClr val="0000FF"/>
                </a:solidFill>
              </a:rPr>
              <a:t>Multiexperiment</a:t>
            </a:r>
            <a:r>
              <a:rPr lang="en-US" altLang="zh-CN" smtClean="0">
                <a:solidFill>
                  <a:srgbClr val="0000FF"/>
                </a:solidFill>
              </a:rPr>
              <a:t> Viewer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8606" y="3771436"/>
            <a:ext cx="155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-&gt; two clusters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08" y="1458593"/>
            <a:ext cx="4181475" cy="40576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10891" y="1246909"/>
            <a:ext cx="810491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27273" y="846859"/>
            <a:ext cx="1530927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188" y="2385653"/>
            <a:ext cx="4383430" cy="1476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2656" y="1354887"/>
            <a:ext cx="472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0000FF"/>
                </a:solidFill>
              </a:rPr>
              <a:t>compare with a randomly generated gene list</a:t>
            </a:r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188" y="4117842"/>
            <a:ext cx="4283205" cy="1334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819" y="2216376"/>
            <a:ext cx="1594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Q-Q plot analysis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712819" y="3253920"/>
            <a:ext cx="2720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R-squared: </a:t>
            </a:r>
          </a:p>
          <a:p>
            <a:endParaRPr lang="en-US" altLang="zh-CN" sz="1600" b="1" smtClean="0"/>
          </a:p>
          <a:p>
            <a:r>
              <a:rPr lang="en-US" altLang="zh-CN" sz="1600" smtClean="0"/>
              <a:t>measure the deviation of </a:t>
            </a:r>
          </a:p>
          <a:p>
            <a:r>
              <a:rPr lang="en-US" altLang="zh-CN" sz="1600" smtClean="0"/>
              <a:t>the co-rank list from </a:t>
            </a:r>
            <a:r>
              <a:rPr lang="en-US" altLang="zh-CN" sz="1600" b="1" smtClean="0"/>
              <a:t>normality</a:t>
            </a:r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185632" y="339427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significant COOL cluster:</a:t>
            </a:r>
            <a:endParaRPr lang="zh-CN" altLang="en-US" b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87" y="1368963"/>
            <a:ext cx="4883728" cy="3671517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4342422" y="1122769"/>
            <a:ext cx="747252" cy="72023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372262" y="886351"/>
            <a:ext cx="579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rgbClr val="0070C0"/>
                </a:solidFill>
              </a:rPr>
              <a:t>Kernel Density Estimation of R-squared values for all </a:t>
            </a:r>
            <a:r>
              <a:rPr lang="en-US" altLang="zh-CN" sz="1600" smtClean="0">
                <a:solidFill>
                  <a:srgbClr val="0070C0"/>
                </a:solidFill>
              </a:rPr>
              <a:t>miRNAs</a:t>
            </a:r>
            <a:endParaRPr lang="zh-CN" altLang="en-US" sz="1600">
              <a:solidFill>
                <a:srgbClr val="0070C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857052" y="3164457"/>
            <a:ext cx="3287578" cy="616919"/>
            <a:chOff x="4912978" y="3292294"/>
            <a:chExt cx="3287578" cy="616919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4912978" y="3497824"/>
              <a:ext cx="498288" cy="58993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411266" y="3292294"/>
              <a:ext cx="16889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rgbClr val="0070C0"/>
                  </a:solidFill>
                </a:rPr>
                <a:t>random clusters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411266" y="3601436"/>
                  <a:ext cx="278929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1400" smtClean="0"/>
                    <a:t> -&gt;</a:t>
                  </a:r>
                  <a:r>
                    <a:rPr lang="zh-CN" altLang="en-US" sz="1400" smtClean="0"/>
                    <a:t> </a:t>
                  </a:r>
                  <a:r>
                    <a:rPr lang="en-US" altLang="zh-CN" sz="1400" smtClean="0"/>
                    <a:t>all high -&gt; similar to </a:t>
                  </a:r>
                  <a:r>
                    <a:rPr lang="en-US" altLang="zh-CN" sz="1400"/>
                    <a:t>n</a:t>
                  </a:r>
                  <a:r>
                    <a:rPr lang="en-US" altLang="zh-CN" sz="1400" smtClean="0"/>
                    <a:t>ormality</a:t>
                  </a:r>
                  <a:endParaRPr lang="zh-CN" altLang="en-US" sz="140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66" y="3601436"/>
                  <a:ext cx="2789290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989611" y="3537802"/>
            <a:ext cx="6909135" cy="2002766"/>
            <a:chOff x="1237261" y="3661627"/>
            <a:chExt cx="6909135" cy="2002766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3460956" y="3795251"/>
              <a:ext cx="422786" cy="150433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3883742" y="3661627"/>
              <a:ext cx="481780" cy="163795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237261" y="5295061"/>
                  <a:ext cx="69091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mtClean="0">
                      <a:solidFill>
                        <a:srgbClr val="0070C0"/>
                      </a:solidFill>
                    </a:rPr>
                    <a:t>COOL clusters:  biphasic fashion (only one of the two clusters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mtClean="0">
                      <a:solidFill>
                        <a:srgbClr val="0070C0"/>
                      </a:solidFill>
                    </a:rPr>
                    <a:t> is low )</a:t>
                  </a:r>
                  <a:endParaRPr lang="zh-CN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7261" y="5295061"/>
                  <a:ext cx="690913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94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文本框 21"/>
          <p:cNvSpPr txBox="1"/>
          <p:nvPr/>
        </p:nvSpPr>
        <p:spPr>
          <a:xfrm>
            <a:off x="1765233" y="2088337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rgbClr val="0070C0"/>
                </a:solidFill>
              </a:rPr>
              <a:t>statistically significant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882080" y="2432561"/>
            <a:ext cx="1527714" cy="570271"/>
          </a:xfrm>
          <a:custGeom>
            <a:avLst/>
            <a:gdLst>
              <a:gd name="connsiteX0" fmla="*/ 1439379 w 1527714"/>
              <a:gd name="connsiteY0" fmla="*/ 49162 h 570271"/>
              <a:gd name="connsiteX1" fmla="*/ 1341057 w 1527714"/>
              <a:gd name="connsiteY1" fmla="*/ 39329 h 570271"/>
              <a:gd name="connsiteX2" fmla="*/ 1301728 w 1527714"/>
              <a:gd name="connsiteY2" fmla="*/ 29497 h 570271"/>
              <a:gd name="connsiteX3" fmla="*/ 1272231 w 1527714"/>
              <a:gd name="connsiteY3" fmla="*/ 19665 h 570271"/>
              <a:gd name="connsiteX4" fmla="*/ 593805 w 1527714"/>
              <a:gd name="connsiteY4" fmla="*/ 9833 h 570271"/>
              <a:gd name="connsiteX5" fmla="*/ 406992 w 1527714"/>
              <a:gd name="connsiteY5" fmla="*/ 0 h 570271"/>
              <a:gd name="connsiteX6" fmla="*/ 210347 w 1527714"/>
              <a:gd name="connsiteY6" fmla="*/ 29497 h 570271"/>
              <a:gd name="connsiteX7" fmla="*/ 180850 w 1527714"/>
              <a:gd name="connsiteY7" fmla="*/ 39329 h 570271"/>
              <a:gd name="connsiteX8" fmla="*/ 92360 w 1527714"/>
              <a:gd name="connsiteY8" fmla="*/ 49162 h 570271"/>
              <a:gd name="connsiteX9" fmla="*/ 72696 w 1527714"/>
              <a:gd name="connsiteY9" fmla="*/ 88491 h 570271"/>
              <a:gd name="connsiteX10" fmla="*/ 62863 w 1527714"/>
              <a:gd name="connsiteY10" fmla="*/ 127820 h 570271"/>
              <a:gd name="connsiteX11" fmla="*/ 33367 w 1527714"/>
              <a:gd name="connsiteY11" fmla="*/ 157316 h 570271"/>
              <a:gd name="connsiteX12" fmla="*/ 13702 w 1527714"/>
              <a:gd name="connsiteY12" fmla="*/ 186813 h 570271"/>
              <a:gd name="connsiteX13" fmla="*/ 13702 w 1527714"/>
              <a:gd name="connsiteY13" fmla="*/ 294968 h 570271"/>
              <a:gd name="connsiteX14" fmla="*/ 43199 w 1527714"/>
              <a:gd name="connsiteY14" fmla="*/ 314633 h 570271"/>
              <a:gd name="connsiteX15" fmla="*/ 121857 w 1527714"/>
              <a:gd name="connsiteY15" fmla="*/ 383458 h 570271"/>
              <a:gd name="connsiteX16" fmla="*/ 151354 w 1527714"/>
              <a:gd name="connsiteY16" fmla="*/ 403123 h 570271"/>
              <a:gd name="connsiteX17" fmla="*/ 171018 w 1527714"/>
              <a:gd name="connsiteY17" fmla="*/ 432620 h 570271"/>
              <a:gd name="connsiteX18" fmla="*/ 239844 w 1527714"/>
              <a:gd name="connsiteY18" fmla="*/ 471949 h 570271"/>
              <a:gd name="connsiteX19" fmla="*/ 298837 w 1527714"/>
              <a:gd name="connsiteY19" fmla="*/ 501445 h 570271"/>
              <a:gd name="connsiteX20" fmla="*/ 328334 w 1527714"/>
              <a:gd name="connsiteY20" fmla="*/ 530942 h 570271"/>
              <a:gd name="connsiteX21" fmla="*/ 406992 w 1527714"/>
              <a:gd name="connsiteY21" fmla="*/ 550607 h 570271"/>
              <a:gd name="connsiteX22" fmla="*/ 652799 w 1527714"/>
              <a:gd name="connsiteY22" fmla="*/ 570271 h 570271"/>
              <a:gd name="connsiteX23" fmla="*/ 1183741 w 1527714"/>
              <a:gd name="connsiteY23" fmla="*/ 560439 h 570271"/>
              <a:gd name="connsiteX24" fmla="*/ 1223070 w 1527714"/>
              <a:gd name="connsiteY24" fmla="*/ 540775 h 570271"/>
              <a:gd name="connsiteX25" fmla="*/ 1262399 w 1527714"/>
              <a:gd name="connsiteY25" fmla="*/ 530942 h 570271"/>
              <a:gd name="connsiteX26" fmla="*/ 1321392 w 1527714"/>
              <a:gd name="connsiteY26" fmla="*/ 511278 h 570271"/>
              <a:gd name="connsiteX27" fmla="*/ 1390218 w 1527714"/>
              <a:gd name="connsiteY27" fmla="*/ 471949 h 570271"/>
              <a:gd name="connsiteX28" fmla="*/ 1419715 w 1527714"/>
              <a:gd name="connsiteY28" fmla="*/ 462116 h 570271"/>
              <a:gd name="connsiteX29" fmla="*/ 1478708 w 1527714"/>
              <a:gd name="connsiteY29" fmla="*/ 393291 h 570271"/>
              <a:gd name="connsiteX30" fmla="*/ 1508205 w 1527714"/>
              <a:gd name="connsiteY30" fmla="*/ 373626 h 570271"/>
              <a:gd name="connsiteX31" fmla="*/ 1508205 w 1527714"/>
              <a:gd name="connsiteY31" fmla="*/ 88491 h 570271"/>
              <a:gd name="connsiteX32" fmla="*/ 1439379 w 1527714"/>
              <a:gd name="connsiteY32" fmla="*/ 49162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27714" h="570271">
                <a:moveTo>
                  <a:pt x="1439379" y="49162"/>
                </a:moveTo>
                <a:cubicBezTo>
                  <a:pt x="1411521" y="40968"/>
                  <a:pt x="1373663" y="43987"/>
                  <a:pt x="1341057" y="39329"/>
                </a:cubicBezTo>
                <a:cubicBezTo>
                  <a:pt x="1327680" y="37418"/>
                  <a:pt x="1314721" y="33209"/>
                  <a:pt x="1301728" y="29497"/>
                </a:cubicBezTo>
                <a:cubicBezTo>
                  <a:pt x="1291763" y="26650"/>
                  <a:pt x="1282591" y="19953"/>
                  <a:pt x="1272231" y="19665"/>
                </a:cubicBezTo>
                <a:cubicBezTo>
                  <a:pt x="1046152" y="13385"/>
                  <a:pt x="819947" y="13110"/>
                  <a:pt x="593805" y="9833"/>
                </a:cubicBezTo>
                <a:cubicBezTo>
                  <a:pt x="531534" y="6555"/>
                  <a:pt x="469349" y="0"/>
                  <a:pt x="406992" y="0"/>
                </a:cubicBezTo>
                <a:cubicBezTo>
                  <a:pt x="366380" y="0"/>
                  <a:pt x="248659" y="16727"/>
                  <a:pt x="210347" y="29497"/>
                </a:cubicBezTo>
                <a:cubicBezTo>
                  <a:pt x="200515" y="32774"/>
                  <a:pt x="191073" y="37625"/>
                  <a:pt x="180850" y="39329"/>
                </a:cubicBezTo>
                <a:cubicBezTo>
                  <a:pt x="151576" y="44208"/>
                  <a:pt x="121857" y="45884"/>
                  <a:pt x="92360" y="49162"/>
                </a:cubicBezTo>
                <a:cubicBezTo>
                  <a:pt x="85805" y="62272"/>
                  <a:pt x="77842" y="74767"/>
                  <a:pt x="72696" y="88491"/>
                </a:cubicBezTo>
                <a:cubicBezTo>
                  <a:pt x="67951" y="101144"/>
                  <a:pt x="69567" y="116087"/>
                  <a:pt x="62863" y="127820"/>
                </a:cubicBezTo>
                <a:cubicBezTo>
                  <a:pt x="55964" y="139892"/>
                  <a:pt x="42268" y="146634"/>
                  <a:pt x="33367" y="157316"/>
                </a:cubicBezTo>
                <a:cubicBezTo>
                  <a:pt x="25802" y="166394"/>
                  <a:pt x="20257" y="176981"/>
                  <a:pt x="13702" y="186813"/>
                </a:cubicBezTo>
                <a:cubicBezTo>
                  <a:pt x="-125" y="228295"/>
                  <a:pt x="-8533" y="239380"/>
                  <a:pt x="13702" y="294968"/>
                </a:cubicBezTo>
                <a:cubicBezTo>
                  <a:pt x="18091" y="305940"/>
                  <a:pt x="33367" y="308078"/>
                  <a:pt x="43199" y="314633"/>
                </a:cubicBezTo>
                <a:cubicBezTo>
                  <a:pt x="75973" y="363794"/>
                  <a:pt x="53031" y="337574"/>
                  <a:pt x="121857" y="383458"/>
                </a:cubicBezTo>
                <a:lnTo>
                  <a:pt x="151354" y="403123"/>
                </a:lnTo>
                <a:cubicBezTo>
                  <a:pt x="157909" y="412955"/>
                  <a:pt x="162662" y="424264"/>
                  <a:pt x="171018" y="432620"/>
                </a:cubicBezTo>
                <a:cubicBezTo>
                  <a:pt x="186984" y="448586"/>
                  <a:pt x="221855" y="461670"/>
                  <a:pt x="239844" y="471949"/>
                </a:cubicBezTo>
                <a:cubicBezTo>
                  <a:pt x="293209" y="502443"/>
                  <a:pt x="244760" y="483419"/>
                  <a:pt x="298837" y="501445"/>
                </a:cubicBezTo>
                <a:cubicBezTo>
                  <a:pt x="308669" y="511277"/>
                  <a:pt x="315675" y="525188"/>
                  <a:pt x="328334" y="530942"/>
                </a:cubicBezTo>
                <a:cubicBezTo>
                  <a:pt x="352938" y="542126"/>
                  <a:pt x="381353" y="542061"/>
                  <a:pt x="406992" y="550607"/>
                </a:cubicBezTo>
                <a:cubicBezTo>
                  <a:pt x="504963" y="583263"/>
                  <a:pt x="426136" y="559968"/>
                  <a:pt x="652799" y="570271"/>
                </a:cubicBezTo>
                <a:cubicBezTo>
                  <a:pt x="829780" y="566994"/>
                  <a:pt x="1006966" y="569582"/>
                  <a:pt x="1183741" y="560439"/>
                </a:cubicBezTo>
                <a:cubicBezTo>
                  <a:pt x="1198378" y="559682"/>
                  <a:pt x="1209346" y="545921"/>
                  <a:pt x="1223070" y="540775"/>
                </a:cubicBezTo>
                <a:cubicBezTo>
                  <a:pt x="1235723" y="536030"/>
                  <a:pt x="1249456" y="534825"/>
                  <a:pt x="1262399" y="530942"/>
                </a:cubicBezTo>
                <a:cubicBezTo>
                  <a:pt x="1282253" y="524986"/>
                  <a:pt x="1321392" y="511278"/>
                  <a:pt x="1321392" y="511278"/>
                </a:cubicBezTo>
                <a:cubicBezTo>
                  <a:pt x="1351018" y="491527"/>
                  <a:pt x="1355285" y="486920"/>
                  <a:pt x="1390218" y="471949"/>
                </a:cubicBezTo>
                <a:cubicBezTo>
                  <a:pt x="1399744" y="467866"/>
                  <a:pt x="1409883" y="465394"/>
                  <a:pt x="1419715" y="462116"/>
                </a:cubicBezTo>
                <a:cubicBezTo>
                  <a:pt x="1441415" y="433183"/>
                  <a:pt x="1451319" y="416115"/>
                  <a:pt x="1478708" y="393291"/>
                </a:cubicBezTo>
                <a:cubicBezTo>
                  <a:pt x="1487786" y="385726"/>
                  <a:pt x="1498373" y="380181"/>
                  <a:pt x="1508205" y="373626"/>
                </a:cubicBezTo>
                <a:cubicBezTo>
                  <a:pt x="1524160" y="277896"/>
                  <a:pt x="1542676" y="191906"/>
                  <a:pt x="1508205" y="88491"/>
                </a:cubicBezTo>
                <a:cubicBezTo>
                  <a:pt x="1504464" y="77267"/>
                  <a:pt x="1467237" y="57356"/>
                  <a:pt x="1439379" y="49162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96731" y="3035445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rgbClr val="0070C0"/>
                </a:solidFill>
              </a:rPr>
              <a:t>508 of 675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7092" y="395243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6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3909" y="529936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264" y="2265691"/>
            <a:ext cx="37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CoMeTa</a:t>
            </a:r>
            <a:r>
              <a:rPr lang="en-US" altLang="zh-CN" smtClean="0"/>
              <a:t>:  target genes recognition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1500" y="1517091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Co-expression based </a:t>
            </a:r>
            <a:r>
              <a:rPr lang="en-US" altLang="zh-CN" smtClean="0"/>
              <a:t>target gene network analysis: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62264" y="3003446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COOL</a:t>
            </a:r>
            <a:r>
              <a:rPr lang="en-US" altLang="zh-CN" smtClean="0"/>
              <a:t>: infer functions of specific miRNAs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62264" y="3761982"/>
            <a:ext cx="635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miRCos</a:t>
            </a:r>
            <a:r>
              <a:rPr lang="en-US" altLang="zh-CN" smtClean="0"/>
              <a:t>: miRNA communities; functions of synergic miRNAs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7872" y="368906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gene set enrichment analysis(GSEA)</a:t>
            </a:r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12" y="831094"/>
            <a:ext cx="4661470" cy="28536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6977" y="1357560"/>
            <a:ext cx="34895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set: </a:t>
            </a:r>
          </a:p>
          <a:p>
            <a:r>
              <a:rPr lang="en-US" altLang="zh-CN" sz="1600" smtClean="0"/>
              <a:t>probes differentially expressed after </a:t>
            </a:r>
          </a:p>
          <a:p>
            <a:r>
              <a:rPr lang="en-US" altLang="zh-CN" sz="1600" smtClean="0"/>
              <a:t>miR-26b transfection</a:t>
            </a:r>
            <a:endParaRPr lang="zh-CN" altLang="en-US" sz="1600"/>
          </a:p>
        </p:txBody>
      </p:sp>
      <p:sp>
        <p:nvSpPr>
          <p:cNvPr id="16" name="任意多边形 15"/>
          <p:cNvSpPr/>
          <p:nvPr/>
        </p:nvSpPr>
        <p:spPr>
          <a:xfrm>
            <a:off x="7140678" y="2596144"/>
            <a:ext cx="304800" cy="512433"/>
          </a:xfrm>
          <a:custGeom>
            <a:avLst/>
            <a:gdLst>
              <a:gd name="connsiteX0" fmla="*/ 304800 w 304800"/>
              <a:gd name="connsiteY0" fmla="*/ 265471 h 512433"/>
              <a:gd name="connsiteX1" fmla="*/ 294968 w 304800"/>
              <a:gd name="connsiteY1" fmla="*/ 49161 h 512433"/>
              <a:gd name="connsiteX2" fmla="*/ 275303 w 304800"/>
              <a:gd name="connsiteY2" fmla="*/ 19665 h 512433"/>
              <a:gd name="connsiteX3" fmla="*/ 235974 w 304800"/>
              <a:gd name="connsiteY3" fmla="*/ 9832 h 512433"/>
              <a:gd name="connsiteX4" fmla="*/ 206477 w 304800"/>
              <a:gd name="connsiteY4" fmla="*/ 0 h 512433"/>
              <a:gd name="connsiteX5" fmla="*/ 39329 w 304800"/>
              <a:gd name="connsiteY5" fmla="*/ 19665 h 512433"/>
              <a:gd name="connsiteX6" fmla="*/ 29497 w 304800"/>
              <a:gd name="connsiteY6" fmla="*/ 78658 h 512433"/>
              <a:gd name="connsiteX7" fmla="*/ 9832 w 304800"/>
              <a:gd name="connsiteY7" fmla="*/ 137652 h 512433"/>
              <a:gd name="connsiteX8" fmla="*/ 0 w 304800"/>
              <a:gd name="connsiteY8" fmla="*/ 167149 h 512433"/>
              <a:gd name="connsiteX9" fmla="*/ 29497 w 304800"/>
              <a:gd name="connsiteY9" fmla="*/ 363794 h 512433"/>
              <a:gd name="connsiteX10" fmla="*/ 49161 w 304800"/>
              <a:gd name="connsiteY10" fmla="*/ 393290 h 512433"/>
              <a:gd name="connsiteX11" fmla="*/ 98323 w 304800"/>
              <a:gd name="connsiteY11" fmla="*/ 481781 h 512433"/>
              <a:gd name="connsiteX12" fmla="*/ 127819 w 304800"/>
              <a:gd name="connsiteY12" fmla="*/ 491613 h 512433"/>
              <a:gd name="connsiteX13" fmla="*/ 206477 w 304800"/>
              <a:gd name="connsiteY13" fmla="*/ 501445 h 512433"/>
              <a:gd name="connsiteX14" fmla="*/ 265471 w 304800"/>
              <a:gd name="connsiteY14" fmla="*/ 481781 h 512433"/>
              <a:gd name="connsiteX15" fmla="*/ 275303 w 304800"/>
              <a:gd name="connsiteY15" fmla="*/ 422787 h 512433"/>
              <a:gd name="connsiteX16" fmla="*/ 285136 w 304800"/>
              <a:gd name="connsiteY16" fmla="*/ 393290 h 512433"/>
              <a:gd name="connsiteX17" fmla="*/ 294968 w 304800"/>
              <a:gd name="connsiteY17" fmla="*/ 344129 h 512433"/>
              <a:gd name="connsiteX18" fmla="*/ 304800 w 304800"/>
              <a:gd name="connsiteY18" fmla="*/ 265471 h 51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4800" h="512433">
                <a:moveTo>
                  <a:pt x="304800" y="265471"/>
                </a:moveTo>
                <a:cubicBezTo>
                  <a:pt x="304800" y="216310"/>
                  <a:pt x="303568" y="120825"/>
                  <a:pt x="294968" y="49161"/>
                </a:cubicBezTo>
                <a:cubicBezTo>
                  <a:pt x="293560" y="37428"/>
                  <a:pt x="285135" y="26220"/>
                  <a:pt x="275303" y="19665"/>
                </a:cubicBezTo>
                <a:cubicBezTo>
                  <a:pt x="264059" y="12169"/>
                  <a:pt x="248967" y="13544"/>
                  <a:pt x="235974" y="9832"/>
                </a:cubicBezTo>
                <a:cubicBezTo>
                  <a:pt x="226009" y="6985"/>
                  <a:pt x="216309" y="3277"/>
                  <a:pt x="206477" y="0"/>
                </a:cubicBezTo>
                <a:cubicBezTo>
                  <a:pt x="150761" y="6555"/>
                  <a:pt x="90594" y="-3120"/>
                  <a:pt x="39329" y="19665"/>
                </a:cubicBezTo>
                <a:cubicBezTo>
                  <a:pt x="21112" y="27762"/>
                  <a:pt x="34332" y="59318"/>
                  <a:pt x="29497" y="78658"/>
                </a:cubicBezTo>
                <a:cubicBezTo>
                  <a:pt x="24470" y="98768"/>
                  <a:pt x="16387" y="117987"/>
                  <a:pt x="9832" y="137652"/>
                </a:cubicBezTo>
                <a:lnTo>
                  <a:pt x="0" y="167149"/>
                </a:lnTo>
                <a:cubicBezTo>
                  <a:pt x="2199" y="197930"/>
                  <a:pt x="-610" y="318634"/>
                  <a:pt x="29497" y="363794"/>
                </a:cubicBezTo>
                <a:cubicBezTo>
                  <a:pt x="36052" y="373626"/>
                  <a:pt x="43876" y="382721"/>
                  <a:pt x="49161" y="393290"/>
                </a:cubicBezTo>
                <a:cubicBezTo>
                  <a:pt x="63013" y="420993"/>
                  <a:pt x="61124" y="469381"/>
                  <a:pt x="98323" y="481781"/>
                </a:cubicBezTo>
                <a:lnTo>
                  <a:pt x="127819" y="491613"/>
                </a:lnTo>
                <a:cubicBezTo>
                  <a:pt x="167896" y="518331"/>
                  <a:pt x="150431" y="516730"/>
                  <a:pt x="206477" y="501445"/>
                </a:cubicBezTo>
                <a:cubicBezTo>
                  <a:pt x="226475" y="495991"/>
                  <a:pt x="265471" y="481781"/>
                  <a:pt x="265471" y="481781"/>
                </a:cubicBezTo>
                <a:cubicBezTo>
                  <a:pt x="268748" y="462116"/>
                  <a:pt x="270978" y="442248"/>
                  <a:pt x="275303" y="422787"/>
                </a:cubicBezTo>
                <a:cubicBezTo>
                  <a:pt x="277551" y="412670"/>
                  <a:pt x="282622" y="403345"/>
                  <a:pt x="285136" y="393290"/>
                </a:cubicBezTo>
                <a:cubicBezTo>
                  <a:pt x="289189" y="377077"/>
                  <a:pt x="290915" y="360342"/>
                  <a:pt x="294968" y="344129"/>
                </a:cubicBezTo>
                <a:cubicBezTo>
                  <a:pt x="297482" y="334074"/>
                  <a:pt x="304800" y="314632"/>
                  <a:pt x="304800" y="265471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6977" y="2903234"/>
            <a:ext cx="209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/>
              <a:t>microarray ranked list:</a:t>
            </a:r>
            <a:endParaRPr lang="zh-CN" altLang="en-US" sz="1600" b="1"/>
          </a:p>
        </p:txBody>
      </p:sp>
      <p:sp>
        <p:nvSpPr>
          <p:cNvPr id="19" name="文本框 18"/>
          <p:cNvSpPr txBox="1"/>
          <p:nvPr/>
        </p:nvSpPr>
        <p:spPr>
          <a:xfrm>
            <a:off x="446977" y="240334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GSE12091    GSE12092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6977" y="3315562"/>
            <a:ext cx="2455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i="0" u="none" strike="noStrike" baseline="0" err="1" smtClean="0"/>
              <a:t>Gennarino</a:t>
            </a:r>
            <a:r>
              <a:rPr lang="en-US" altLang="zh-CN" sz="1600" b="0" i="0" u="none" strike="noStrike" baseline="0" smtClean="0"/>
              <a:t> et al. 2009,2011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446977" y="3955645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rank ordering </a:t>
            </a:r>
            <a:r>
              <a:rPr lang="en-US" altLang="zh-CN" smtClean="0">
                <a:solidFill>
                  <a:srgbClr val="0000FF"/>
                </a:solidFill>
              </a:rPr>
              <a:t>from the probe most down-regulated to the most up-regulated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6977" y="4872930"/>
            <a:ext cx="5827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one cluster:  </a:t>
            </a:r>
            <a:r>
              <a:rPr lang="en-US" altLang="zh-CN"/>
              <a:t>enriched for the validated miRNA targets;</a:t>
            </a:r>
          </a:p>
          <a:p>
            <a:r>
              <a:rPr lang="en-US" altLang="zh-CN"/>
              <a:t>	      </a:t>
            </a:r>
            <a:r>
              <a:rPr lang="en-US" altLang="zh-CN" smtClean="0"/>
              <a:t>  enriched </a:t>
            </a:r>
            <a:r>
              <a:rPr lang="en-US" altLang="zh-CN"/>
              <a:t>for down-regulated genes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97827" y="812012"/>
            <a:ext cx="633846" cy="424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90309" y="812012"/>
            <a:ext cx="1111827" cy="212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14750" y="3484839"/>
            <a:ext cx="244186" cy="336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038" y="282800"/>
            <a:ext cx="664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2.   GO and KEGG pathway analyses of the significant COOL clusters: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345868" y="1402427"/>
            <a:ext cx="438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assign biological functions to human </a:t>
            </a:r>
            <a:r>
              <a:rPr lang="en-US" altLang="zh-CN" err="1" smtClean="0"/>
              <a:t>miRNAs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44484" y="5033008"/>
            <a:ext cx="418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 smtClean="0"/>
              <a:t>every known functional macro category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48861" y="2336159"/>
            <a:ext cx="4000500" cy="231711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7092" y="395243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625" y="678007"/>
            <a:ext cx="680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high concordance between </a:t>
            </a:r>
            <a:r>
              <a:rPr lang="en-US" altLang="zh-CN" b="1" err="1" smtClean="0"/>
              <a:t>CoMeTa</a:t>
            </a:r>
            <a:r>
              <a:rPr lang="en-US" altLang="zh-CN" b="1" smtClean="0"/>
              <a:t> COOL analysis and literature data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5" y="1510373"/>
            <a:ext cx="3448050" cy="3876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5" y="1510373"/>
            <a:ext cx="3448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7128" y="2333625"/>
            <a:ext cx="750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correctly distinguish between closely related members of the same family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7128" y="3000375"/>
            <a:ext cx="7526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Dozens of critical biological process were associated for the first time with</a:t>
            </a:r>
          </a:p>
          <a:p>
            <a:r>
              <a:rPr lang="en-US" altLang="zh-CN" smtClean="0"/>
              <a:t>     </a:t>
            </a:r>
            <a:r>
              <a:rPr lang="en-US" altLang="zh-CN" err="1" smtClean="0"/>
              <a:t>miRNA</a:t>
            </a:r>
            <a:r>
              <a:rPr lang="en-US" altLang="zh-CN" smtClean="0"/>
              <a:t> regulation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7128" y="154305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Others:</a:t>
            </a:r>
            <a:endParaRPr lang="zh-CN" altLang="en-US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713" y="615456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734842"/>
            <a:ext cx="6229350" cy="22631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8310" y="1763612"/>
            <a:ext cx="711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miR-519d   miR-190  miR-340       and                 signaling pathway             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95914" y="1763613"/>
                <a:ext cx="808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𝑇𝐺𝐹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914" y="1763613"/>
                <a:ext cx="80881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1084985" y="2132945"/>
            <a:ext cx="6754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0555" y="405245"/>
            <a:ext cx="310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3. Test novel associations: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6260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7" y="1465404"/>
            <a:ext cx="7564934" cy="37242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2622" y="509440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9545" y="987422"/>
            <a:ext cx="5938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target most genes participating in the </a:t>
            </a:r>
            <a:r>
              <a:rPr lang="en-US" altLang="zh-CN" smtClean="0"/>
              <a:t>            pathway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5804" y="987422"/>
                <a:ext cx="808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𝑇𝐺𝐹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04" y="987422"/>
                <a:ext cx="80881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8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5110" y="570166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6729" y="963644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transfection: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16729" y="286096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  miR-519d  miR-190 miR-340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16729" y="3315507"/>
                <a:ext cx="8527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2.  </a:t>
                </a:r>
                <a:r>
                  <a:rPr lang="en-US" altLang="zh-CN" smtClean="0">
                    <a:solidFill>
                      <a:srgbClr val="0000FF"/>
                    </a:solidFill>
                  </a:rPr>
                  <a:t>positive control</a:t>
                </a:r>
                <a:r>
                  <a:rPr lang="en-US" altLang="zh-CN" smtClean="0"/>
                  <a:t>:  miR-93 (a known inhibitor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𝑇𝐺𝐹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mtClean="0"/>
                  <a:t>-iunduced cell cycle arrest)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9" y="3315507"/>
                <a:ext cx="852727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7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6729" y="3770051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3.  </a:t>
            </a:r>
            <a:r>
              <a:rPr lang="en-US" altLang="zh-CN" smtClean="0">
                <a:solidFill>
                  <a:srgbClr val="0000FF"/>
                </a:solidFill>
              </a:rPr>
              <a:t>negative control</a:t>
            </a:r>
            <a:r>
              <a:rPr lang="en-US" altLang="zh-CN" smtClean="0"/>
              <a:t>: miR-507  miR-557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6729" y="4224595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4.  </a:t>
            </a:r>
            <a:r>
              <a:rPr lang="en-US" altLang="zh-CN" smtClean="0">
                <a:solidFill>
                  <a:srgbClr val="0000FF"/>
                </a:solidFill>
              </a:rPr>
              <a:t>reference</a:t>
            </a:r>
            <a:r>
              <a:rPr lang="en-US" altLang="zh-CN" smtClean="0"/>
              <a:t>: cel-miR-67 (an unrelated Caenorhabditis elegans miRNA)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6729" y="1493958"/>
            <a:ext cx="584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A549 non-small cell lung carcinoma cell line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7565" y="1966147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TGFB1 sensitive</a:t>
            </a:r>
          </a:p>
          <a:p>
            <a:r>
              <a:rPr lang="en-US" altLang="zh-CN" smtClean="0"/>
              <a:t>trigger cell scattering and invasion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6729" y="4960824"/>
            <a:ext cx="688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miR-93,miR-519d and miR-190 antagonized the effects of TGFB1</a:t>
            </a:r>
          </a:p>
          <a:p>
            <a:r>
              <a:rPr lang="en-US" altLang="zh-CN" smtClean="0"/>
              <a:t>miR-340 mimicked the actions of TGFB1 stimulation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269" y="375285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err="1" smtClean="0"/>
              <a:t>miRCos</a:t>
            </a:r>
            <a:r>
              <a:rPr lang="en-US" altLang="zh-CN" b="1" smtClean="0"/>
              <a:t> :  </a:t>
            </a:r>
            <a:r>
              <a:rPr lang="en-US" altLang="zh-CN" b="1" err="1" smtClean="0"/>
              <a:t>miRNA</a:t>
            </a:r>
            <a:r>
              <a:rPr lang="en-US" altLang="zh-CN" b="1" smtClean="0"/>
              <a:t> communities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838200" y="1656890"/>
            <a:ext cx="794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err="1" smtClean="0"/>
              <a:t>miRCos</a:t>
            </a:r>
            <a:r>
              <a:rPr lang="en-US" altLang="zh-CN" b="1" smtClean="0"/>
              <a:t>:   </a:t>
            </a:r>
            <a:r>
              <a:rPr lang="en-US" altLang="zh-CN" smtClean="0"/>
              <a:t>groups of </a:t>
            </a:r>
            <a:r>
              <a:rPr lang="en-US" altLang="zh-CN" err="1" smtClean="0"/>
              <a:t>miRNA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FF"/>
                </a:solidFill>
              </a:rPr>
              <a:t>sharing a significant proportion of target genes </a:t>
            </a:r>
          </a:p>
          <a:p>
            <a:r>
              <a:rPr lang="en-US" altLang="zh-CN" smtClean="0"/>
              <a:t>                 as revealed by co-expression analysis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872679"/>
            <a:ext cx="51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Affinity Propagation clustering algorithm (</a:t>
            </a:r>
            <a:r>
              <a:rPr lang="en-US" altLang="zh-CN" b="1" err="1" smtClean="0"/>
              <a:t>APCluster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5731361" y="3345920"/>
            <a:ext cx="175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Frey and </a:t>
            </a:r>
            <a:r>
              <a:rPr lang="en-US" altLang="zh-CN" sz="1400" err="1" smtClean="0"/>
              <a:t>Dueck</a:t>
            </a:r>
            <a:r>
              <a:rPr lang="en-US" altLang="zh-CN" sz="1400" smtClean="0"/>
              <a:t>, 2007</a:t>
            </a:r>
            <a:endParaRPr lang="zh-CN" altLang="en-US" sz="14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4243" y="1225694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0000FF"/>
                </a:solidFill>
              </a:rPr>
              <a:t>input</a:t>
            </a:r>
            <a:r>
              <a:rPr lang="en-US" altLang="zh-CN" smtClean="0">
                <a:solidFill>
                  <a:srgbClr val="0000FF"/>
                </a:solidFill>
              </a:rPr>
              <a:t>:    </a:t>
            </a:r>
            <a:r>
              <a:rPr lang="en-US" altLang="zh-CN" smtClean="0"/>
              <a:t>only distance/similarity matrix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45076" y="1615956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how well the data point with index 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is suited to be exemplar for data point </a:t>
            </a:r>
            <a:r>
              <a:rPr lang="en-US" altLang="zh-CN" i="1" err="1" smtClean="0"/>
              <a:t>i</a:t>
            </a:r>
            <a:endParaRPr lang="zh-CN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71570" y="1708289"/>
                <a:ext cx="868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70" y="1708289"/>
                <a:ext cx="86876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8033" r="-57746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45076" y="2560216"/>
                <a:ext cx="4775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 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)=−||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,  (log-)likelihood</a:t>
                </a:r>
                <a:endParaRPr lang="zh-CN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76" y="2560216"/>
                <a:ext cx="477585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r="-38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85094" y="3104401"/>
                <a:ext cx="2637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zh-CN" altLang="en-US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mtClean="0"/>
                  <a:t>  ： </a:t>
                </a:r>
                <a:r>
                  <a:rPr lang="en-US" altLang="zh-CN" smtClean="0"/>
                  <a:t>“preferences”</a:t>
                </a:r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094" y="3104401"/>
                <a:ext cx="263745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6393" r="-1848" b="-186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445076" y="3501542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larger  -&gt;   more likely to be chosen as exemplars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 smtClean="0"/>
              <a:t>influene</a:t>
            </a:r>
            <a:r>
              <a:rPr lang="en-US" altLang="zh-CN" smtClean="0"/>
              <a:t> the number of clusters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002" y="4309445"/>
            <a:ext cx="2443436" cy="19991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3413" y="363919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err="1" smtClean="0"/>
              <a:t>APCluster</a:t>
            </a:r>
            <a:r>
              <a:rPr lang="en-US" altLang="zh-CN" sz="2000" b="1" smtClean="0"/>
              <a:t> 1 -- input 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167" y="366521"/>
            <a:ext cx="3116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err="1" smtClean="0"/>
              <a:t>APCluster</a:t>
            </a:r>
            <a:r>
              <a:rPr lang="en-US" altLang="zh-CN" sz="2000" b="1" smtClean="0"/>
              <a:t> 2 -- overview 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29949" y="1487293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>
                <a:solidFill>
                  <a:srgbClr val="0000FF"/>
                </a:solidFill>
              </a:rPr>
              <a:t>overview: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900" y="2046123"/>
            <a:ext cx="7378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use only </a:t>
            </a:r>
            <a:r>
              <a:rPr lang="en-US" altLang="zh-CN" b="1" smtClean="0"/>
              <a:t>similarity matrix</a:t>
            </a:r>
            <a:r>
              <a:rPr lang="en-US" altLang="zh-CN" smtClean="0"/>
              <a:t> (no initial centers) ,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propagates real-valued messages ( </a:t>
            </a:r>
            <a:r>
              <a:rPr lang="en-US" altLang="zh-CN" b="1" smtClean="0"/>
              <a:t>“affinities”</a:t>
            </a:r>
            <a:r>
              <a:rPr lang="en-US" altLang="zh-CN" smtClean="0"/>
              <a:t> ) between data points,</a:t>
            </a:r>
          </a:p>
          <a:p>
            <a:pPr>
              <a:lnSpc>
                <a:spcPct val="150000"/>
              </a:lnSpc>
            </a:pPr>
            <a:r>
              <a:rPr lang="en-US" altLang="zh-CN" b="1" smtClean="0"/>
              <a:t>automatically</a:t>
            </a:r>
            <a:r>
              <a:rPr lang="en-US" altLang="zh-CN" smtClean="0"/>
              <a:t> detects clusters, exemplars and number of clusters 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3311" y="356251"/>
            <a:ext cx="238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CoMeTa</a:t>
            </a:r>
            <a:r>
              <a:rPr lang="en-US" altLang="zh-CN" sz="2400"/>
              <a:t> </a:t>
            </a:r>
            <a:r>
              <a:rPr lang="en-US" altLang="zh-CN" sz="2400" b="1" smtClean="0"/>
              <a:t>--  Aim</a:t>
            </a:r>
            <a:endParaRPr lang="zh-CN" altLang="en-US" sz="2400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4074" y="1777790"/>
            <a:ext cx="688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CoMeTa</a:t>
            </a:r>
            <a:r>
              <a:rPr lang="en-US" altLang="zh-CN" smtClean="0"/>
              <a:t>: </a:t>
            </a:r>
            <a:r>
              <a:rPr lang="en-US" altLang="zh-CN" smtClean="0">
                <a:solidFill>
                  <a:srgbClr val="0000FF"/>
                </a:solidFill>
              </a:rPr>
              <a:t>Co</a:t>
            </a:r>
            <a:r>
              <a:rPr lang="en-US" altLang="zh-CN" smtClean="0"/>
              <a:t>-expression </a:t>
            </a:r>
            <a:r>
              <a:rPr lang="en-US" altLang="zh-CN">
                <a:solidFill>
                  <a:srgbClr val="0000FF"/>
                </a:solidFill>
              </a:rPr>
              <a:t>Meta</a:t>
            </a:r>
            <a:r>
              <a:rPr lang="en-US" altLang="zh-CN"/>
              <a:t>-analysis of miRNA Target genes</a:t>
            </a:r>
            <a:endParaRPr lang="zh-CN" altLang="en-US"/>
          </a:p>
        </p:txBody>
      </p:sp>
      <p:sp>
        <p:nvSpPr>
          <p:cNvPr id="9" name="文本框 2"/>
          <p:cNvSpPr txBox="1"/>
          <p:nvPr/>
        </p:nvSpPr>
        <p:spPr>
          <a:xfrm>
            <a:off x="1044074" y="2728457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smtClean="0"/>
              <a:t>Aim:</a:t>
            </a:r>
            <a:endParaRPr lang="zh-CN" altLang="en-US" sz="2000" b="1"/>
          </a:p>
        </p:txBody>
      </p:sp>
      <p:sp>
        <p:nvSpPr>
          <p:cNvPr id="10" name="文本框 5"/>
          <p:cNvSpPr txBox="1"/>
          <p:nvPr/>
        </p:nvSpPr>
        <p:spPr>
          <a:xfrm>
            <a:off x="1509259" y="3300908"/>
            <a:ext cx="595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inference miRNA targets and </a:t>
            </a:r>
            <a:r>
              <a:rPr lang="en-US" altLang="zh-CN" err="1" smtClean="0"/>
              <a:t>miRNA</a:t>
            </a:r>
            <a:r>
              <a:rPr lang="en-US" altLang="zh-CN" smtClean="0"/>
              <a:t>-regulated networks</a:t>
            </a:r>
            <a:endParaRPr lang="zh-CN" altLang="en-US"/>
          </a:p>
        </p:txBody>
      </p:sp>
      <p:sp>
        <p:nvSpPr>
          <p:cNvPr id="11" name="文本框 7"/>
          <p:cNvSpPr txBox="1"/>
          <p:nvPr/>
        </p:nvSpPr>
        <p:spPr>
          <a:xfrm>
            <a:off x="1044074" y="3697939"/>
            <a:ext cx="747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by integrating expression data from hundreds of cellular and tissue conditions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1918" y="341052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Apcluster</a:t>
            </a:r>
            <a:r>
              <a:rPr lang="en-US" altLang="zh-CN" b="1"/>
              <a:t> </a:t>
            </a:r>
            <a:r>
              <a:rPr lang="en-US" altLang="zh-CN" b="1" smtClean="0"/>
              <a:t>3 --  Theoretical Foundations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34661" y="2420162"/>
                <a:ext cx="3799822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61" y="2420162"/>
                <a:ext cx="3799822" cy="871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102122" y="3342078"/>
                <a:ext cx="3347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: the exemplar of data node </a:t>
                </a:r>
                <a:r>
                  <a:rPr lang="en-US" altLang="zh-CN" i="1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122" y="3342078"/>
                <a:ext cx="334745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70070" y="4125589"/>
                <a:ext cx="3844386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−∞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𝑏𝑢𝑡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b="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𝑜𝑡h𝑒𝑟𝑤𝑖𝑠𝑒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70" y="4125589"/>
                <a:ext cx="3844386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82639" y="194952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0000FF"/>
                </a:solidFill>
              </a:rPr>
              <a:t>Goal</a:t>
            </a:r>
            <a:r>
              <a:rPr lang="zh-CN" altLang="en-US" b="1" smtClean="0">
                <a:solidFill>
                  <a:srgbClr val="0000FF"/>
                </a:solidFill>
              </a:rPr>
              <a:t>：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7959" y="32464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Represented as a factor graph :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574340" y="25315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function node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74340" y="3929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variable node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74340" y="45889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function node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0310" y="1029927"/>
                <a:ext cx="325480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0" y="1029927"/>
                <a:ext cx="3254801" cy="871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207105"/>
            <a:ext cx="6991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7959" y="32464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Represented as a factor graph :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240947" y="5510128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loopy belief propagation in PGM( max-product inference)</a:t>
            </a:r>
            <a:endParaRPr lang="zh-CN" altLang="en-US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7" y="3155221"/>
            <a:ext cx="4562475" cy="212407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9" y="1020747"/>
            <a:ext cx="4575463" cy="21505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13154" y="1165602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variable node ---&gt; delta</a:t>
            </a:r>
            <a:r>
              <a:rPr lang="zh-CN" altLang="en-US" b="1" smtClean="0"/>
              <a:t> </a:t>
            </a:r>
            <a:r>
              <a:rPr lang="en-US" altLang="zh-CN" b="1" smtClean="0"/>
              <a:t>function node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52239" y="3161997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function node ---&gt; variable node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13154" y="1638891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</a:rPr>
              <a:t>responsibility</a:t>
            </a:r>
            <a:endParaRPr lang="zh-CN" altLang="en-US" sz="200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052942" y="1662537"/>
                <a:ext cx="868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942" y="1662537"/>
                <a:ext cx="86876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20000" r="-58451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4913154" y="2115518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how well suited is exemplar </a:t>
            </a:r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smtClean="0"/>
              <a:t> for data point </a:t>
            </a:r>
            <a:r>
              <a:rPr lang="en-US" altLang="zh-CN" sz="1600" i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smtClean="0"/>
              <a:t>,</a:t>
            </a:r>
          </a:p>
          <a:p>
            <a:r>
              <a:rPr lang="en-US" altLang="zh-CN" sz="1600" smtClean="0"/>
              <a:t>compare to all other possible exemplars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4852239" y="363676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</a:rPr>
              <a:t>availability</a:t>
            </a:r>
            <a:endParaRPr lang="zh-CN" altLang="en-US" sz="200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185308" y="3674396"/>
                <a:ext cx="879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zh-CN" altLang="en-US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08" y="3674396"/>
                <a:ext cx="8799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20000" r="-56944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852239" y="4043728"/>
            <a:ext cx="4355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how appropriate is candidate </a:t>
            </a:r>
            <a:r>
              <a:rPr lang="en-US" altLang="zh-CN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600" smtClean="0"/>
              <a:t> as exemplar </a:t>
            </a:r>
          </a:p>
          <a:p>
            <a:r>
              <a:rPr lang="en-US" altLang="zh-CN" sz="1600" smtClean="0"/>
              <a:t>for</a:t>
            </a:r>
            <a:r>
              <a:rPr lang="en-US" altLang="zh-CN" sz="1600"/>
              <a:t> </a:t>
            </a:r>
            <a:r>
              <a:rPr lang="en-US" altLang="zh-CN" sz="1600" smtClean="0"/>
              <a:t>data point </a:t>
            </a:r>
            <a:r>
              <a:rPr lang="en-US" altLang="zh-CN" sz="1600" i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smtClean="0"/>
              <a:t>, taking support from other data</a:t>
            </a:r>
          </a:p>
          <a:p>
            <a:r>
              <a:rPr lang="en-US" altLang="zh-CN" sz="1600" smtClean="0"/>
              <a:t>points into account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582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76" y="1123221"/>
            <a:ext cx="6074960" cy="49114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4775" y="571374"/>
            <a:ext cx="511492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0893" y="591496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err="1" smtClean="0"/>
              <a:t>miRCos</a:t>
            </a:r>
            <a:r>
              <a:rPr lang="en-US" altLang="zh-CN" b="1" smtClean="0"/>
              <a:t> by </a:t>
            </a:r>
            <a:r>
              <a:rPr lang="en-US" altLang="zh-CN" b="1" err="1" smtClean="0"/>
              <a:t>Apcluster</a:t>
            </a:r>
            <a:r>
              <a:rPr lang="en-US" altLang="zh-CN" b="1" smtClean="0"/>
              <a:t>: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3568660" y="27173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87 communities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86056" y="505011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exemplar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13658" y="591496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0000FF"/>
                </a:solidFill>
              </a:rPr>
              <a:t>similarity</a:t>
            </a:r>
            <a:r>
              <a:rPr lang="en-US" altLang="zh-CN" smtClean="0">
                <a:solidFill>
                  <a:srgbClr val="0000FF"/>
                </a:solidFill>
              </a:rPr>
              <a:t>: </a:t>
            </a:r>
            <a:r>
              <a:rPr lang="en-US" altLang="zh-CN" smtClean="0"/>
              <a:t>the proportion of genes shared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36" y="1523272"/>
            <a:ext cx="3914775" cy="3381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775" y="571374"/>
            <a:ext cx="511492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626859" y="4509358"/>
            <a:ext cx="727364" cy="468025"/>
          </a:xfrm>
          <a:custGeom>
            <a:avLst/>
            <a:gdLst>
              <a:gd name="connsiteX0" fmla="*/ 426028 w 924901"/>
              <a:gd name="connsiteY0" fmla="*/ 21079 h 551015"/>
              <a:gd name="connsiteX1" fmla="*/ 363682 w 924901"/>
              <a:gd name="connsiteY1" fmla="*/ 41861 h 551015"/>
              <a:gd name="connsiteX2" fmla="*/ 311728 w 924901"/>
              <a:gd name="connsiteY2" fmla="*/ 62642 h 551015"/>
              <a:gd name="connsiteX3" fmla="*/ 218209 w 924901"/>
              <a:gd name="connsiteY3" fmla="*/ 93815 h 551015"/>
              <a:gd name="connsiteX4" fmla="*/ 135082 w 924901"/>
              <a:gd name="connsiteY4" fmla="*/ 124988 h 551015"/>
              <a:gd name="connsiteX5" fmla="*/ 103909 w 924901"/>
              <a:gd name="connsiteY5" fmla="*/ 145770 h 551015"/>
              <a:gd name="connsiteX6" fmla="*/ 41564 w 924901"/>
              <a:gd name="connsiteY6" fmla="*/ 166551 h 551015"/>
              <a:gd name="connsiteX7" fmla="*/ 20782 w 924901"/>
              <a:gd name="connsiteY7" fmla="*/ 197724 h 551015"/>
              <a:gd name="connsiteX8" fmla="*/ 10391 w 924901"/>
              <a:gd name="connsiteY8" fmla="*/ 249679 h 551015"/>
              <a:gd name="connsiteX9" fmla="*/ 0 w 924901"/>
              <a:gd name="connsiteY9" fmla="*/ 291242 h 551015"/>
              <a:gd name="connsiteX10" fmla="*/ 10391 w 924901"/>
              <a:gd name="connsiteY10" fmla="*/ 363979 h 551015"/>
              <a:gd name="connsiteX11" fmla="*/ 51955 w 924901"/>
              <a:gd name="connsiteY11" fmla="*/ 426324 h 551015"/>
              <a:gd name="connsiteX12" fmla="*/ 72737 w 924901"/>
              <a:gd name="connsiteY12" fmla="*/ 457497 h 551015"/>
              <a:gd name="connsiteX13" fmla="*/ 93519 w 924901"/>
              <a:gd name="connsiteY13" fmla="*/ 488670 h 551015"/>
              <a:gd name="connsiteX14" fmla="*/ 166255 w 924901"/>
              <a:gd name="connsiteY14" fmla="*/ 509451 h 551015"/>
              <a:gd name="connsiteX15" fmla="*/ 249382 w 924901"/>
              <a:gd name="connsiteY15" fmla="*/ 530233 h 551015"/>
              <a:gd name="connsiteX16" fmla="*/ 374073 w 924901"/>
              <a:gd name="connsiteY16" fmla="*/ 551015 h 551015"/>
              <a:gd name="connsiteX17" fmla="*/ 540328 w 924901"/>
              <a:gd name="connsiteY17" fmla="*/ 540624 h 551015"/>
              <a:gd name="connsiteX18" fmla="*/ 633846 w 924901"/>
              <a:gd name="connsiteY18" fmla="*/ 499061 h 551015"/>
              <a:gd name="connsiteX19" fmla="*/ 737755 w 924901"/>
              <a:gd name="connsiteY19" fmla="*/ 457497 h 551015"/>
              <a:gd name="connsiteX20" fmla="*/ 800100 w 924901"/>
              <a:gd name="connsiteY20" fmla="*/ 426324 h 551015"/>
              <a:gd name="connsiteX21" fmla="*/ 841664 w 924901"/>
              <a:gd name="connsiteY21" fmla="*/ 395151 h 551015"/>
              <a:gd name="connsiteX22" fmla="*/ 872837 w 924901"/>
              <a:gd name="connsiteY22" fmla="*/ 363979 h 551015"/>
              <a:gd name="connsiteX23" fmla="*/ 904009 w 924901"/>
              <a:gd name="connsiteY23" fmla="*/ 353588 h 551015"/>
              <a:gd name="connsiteX24" fmla="*/ 914400 w 924901"/>
              <a:gd name="connsiteY24" fmla="*/ 239288 h 551015"/>
              <a:gd name="connsiteX25" fmla="*/ 893619 w 924901"/>
              <a:gd name="connsiteY25" fmla="*/ 176942 h 551015"/>
              <a:gd name="connsiteX26" fmla="*/ 852055 w 924901"/>
              <a:gd name="connsiteY26" fmla="*/ 114597 h 551015"/>
              <a:gd name="connsiteX27" fmla="*/ 841664 w 924901"/>
              <a:gd name="connsiteY27" fmla="*/ 83424 h 551015"/>
              <a:gd name="connsiteX28" fmla="*/ 810491 w 924901"/>
              <a:gd name="connsiteY28" fmla="*/ 73033 h 551015"/>
              <a:gd name="connsiteX29" fmla="*/ 768928 w 924901"/>
              <a:gd name="connsiteY29" fmla="*/ 52251 h 551015"/>
              <a:gd name="connsiteX30" fmla="*/ 706582 w 924901"/>
              <a:gd name="connsiteY30" fmla="*/ 31470 h 551015"/>
              <a:gd name="connsiteX31" fmla="*/ 675409 w 924901"/>
              <a:gd name="connsiteY31" fmla="*/ 21079 h 551015"/>
              <a:gd name="connsiteX32" fmla="*/ 613064 w 924901"/>
              <a:gd name="connsiteY32" fmla="*/ 10688 h 551015"/>
              <a:gd name="connsiteX33" fmla="*/ 581891 w 924901"/>
              <a:gd name="connsiteY33" fmla="*/ 297 h 551015"/>
              <a:gd name="connsiteX34" fmla="*/ 426028 w 924901"/>
              <a:gd name="connsiteY34" fmla="*/ 21079 h 55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24901" h="551015">
                <a:moveTo>
                  <a:pt x="426028" y="21079"/>
                </a:moveTo>
                <a:cubicBezTo>
                  <a:pt x="389660" y="28006"/>
                  <a:pt x="384269" y="34375"/>
                  <a:pt x="363682" y="41861"/>
                </a:cubicBezTo>
                <a:cubicBezTo>
                  <a:pt x="346153" y="48235"/>
                  <a:pt x="329293" y="56369"/>
                  <a:pt x="311728" y="62642"/>
                </a:cubicBezTo>
                <a:cubicBezTo>
                  <a:pt x="280783" y="73694"/>
                  <a:pt x="247599" y="79120"/>
                  <a:pt x="218209" y="93815"/>
                </a:cubicBezTo>
                <a:cubicBezTo>
                  <a:pt x="163873" y="120984"/>
                  <a:pt x="191673" y="110840"/>
                  <a:pt x="135082" y="124988"/>
                </a:cubicBezTo>
                <a:cubicBezTo>
                  <a:pt x="124691" y="131915"/>
                  <a:pt x="115321" y="140698"/>
                  <a:pt x="103909" y="145770"/>
                </a:cubicBezTo>
                <a:cubicBezTo>
                  <a:pt x="83891" y="154667"/>
                  <a:pt x="41564" y="166551"/>
                  <a:pt x="41564" y="166551"/>
                </a:cubicBezTo>
                <a:cubicBezTo>
                  <a:pt x="34637" y="176942"/>
                  <a:pt x="25167" y="186031"/>
                  <a:pt x="20782" y="197724"/>
                </a:cubicBezTo>
                <a:cubicBezTo>
                  <a:pt x="14581" y="214261"/>
                  <a:pt x="14222" y="232438"/>
                  <a:pt x="10391" y="249679"/>
                </a:cubicBezTo>
                <a:cubicBezTo>
                  <a:pt x="7293" y="263620"/>
                  <a:pt x="3464" y="277388"/>
                  <a:pt x="0" y="291242"/>
                </a:cubicBezTo>
                <a:cubicBezTo>
                  <a:pt x="3464" y="315488"/>
                  <a:pt x="1599" y="341120"/>
                  <a:pt x="10391" y="363979"/>
                </a:cubicBezTo>
                <a:cubicBezTo>
                  <a:pt x="19357" y="387291"/>
                  <a:pt x="38100" y="405542"/>
                  <a:pt x="51955" y="426324"/>
                </a:cubicBezTo>
                <a:lnTo>
                  <a:pt x="72737" y="457497"/>
                </a:lnTo>
                <a:cubicBezTo>
                  <a:pt x="79664" y="467888"/>
                  <a:pt x="81671" y="484721"/>
                  <a:pt x="93519" y="488670"/>
                </a:cubicBezTo>
                <a:cubicBezTo>
                  <a:pt x="168252" y="513582"/>
                  <a:pt x="74932" y="483360"/>
                  <a:pt x="166255" y="509451"/>
                </a:cubicBezTo>
                <a:cubicBezTo>
                  <a:pt x="217886" y="524202"/>
                  <a:pt x="180716" y="519669"/>
                  <a:pt x="249382" y="530233"/>
                </a:cubicBezTo>
                <a:cubicBezTo>
                  <a:pt x="375871" y="549693"/>
                  <a:pt x="290490" y="530119"/>
                  <a:pt x="374073" y="551015"/>
                </a:cubicBezTo>
                <a:cubicBezTo>
                  <a:pt x="429491" y="547551"/>
                  <a:pt x="485311" y="548126"/>
                  <a:pt x="540328" y="540624"/>
                </a:cubicBezTo>
                <a:cubicBezTo>
                  <a:pt x="624234" y="529182"/>
                  <a:pt x="578908" y="524417"/>
                  <a:pt x="633846" y="499061"/>
                </a:cubicBezTo>
                <a:cubicBezTo>
                  <a:pt x="667717" y="483428"/>
                  <a:pt x="706716" y="478190"/>
                  <a:pt x="737755" y="457497"/>
                </a:cubicBezTo>
                <a:cubicBezTo>
                  <a:pt x="778041" y="430640"/>
                  <a:pt x="757080" y="440664"/>
                  <a:pt x="800100" y="426324"/>
                </a:cubicBezTo>
                <a:cubicBezTo>
                  <a:pt x="813955" y="415933"/>
                  <a:pt x="828515" y="406422"/>
                  <a:pt x="841664" y="395151"/>
                </a:cubicBezTo>
                <a:cubicBezTo>
                  <a:pt x="852821" y="385588"/>
                  <a:pt x="860610" y="372130"/>
                  <a:pt x="872837" y="363979"/>
                </a:cubicBezTo>
                <a:cubicBezTo>
                  <a:pt x="881950" y="357904"/>
                  <a:pt x="893618" y="357052"/>
                  <a:pt x="904009" y="353588"/>
                </a:cubicBezTo>
                <a:cubicBezTo>
                  <a:pt x="926733" y="285416"/>
                  <a:pt x="932024" y="303912"/>
                  <a:pt x="914400" y="239288"/>
                </a:cubicBezTo>
                <a:cubicBezTo>
                  <a:pt x="908636" y="218154"/>
                  <a:pt x="905770" y="195169"/>
                  <a:pt x="893619" y="176942"/>
                </a:cubicBezTo>
                <a:cubicBezTo>
                  <a:pt x="879764" y="156160"/>
                  <a:pt x="859953" y="138292"/>
                  <a:pt x="852055" y="114597"/>
                </a:cubicBezTo>
                <a:cubicBezTo>
                  <a:pt x="848591" y="104206"/>
                  <a:pt x="849409" y="91169"/>
                  <a:pt x="841664" y="83424"/>
                </a:cubicBezTo>
                <a:cubicBezTo>
                  <a:pt x="833919" y="75679"/>
                  <a:pt x="820558" y="77348"/>
                  <a:pt x="810491" y="73033"/>
                </a:cubicBezTo>
                <a:cubicBezTo>
                  <a:pt x="796254" y="66931"/>
                  <a:pt x="783310" y="58004"/>
                  <a:pt x="768928" y="52251"/>
                </a:cubicBezTo>
                <a:cubicBezTo>
                  <a:pt x="748589" y="44115"/>
                  <a:pt x="727364" y="38397"/>
                  <a:pt x="706582" y="31470"/>
                </a:cubicBezTo>
                <a:cubicBezTo>
                  <a:pt x="696191" y="28006"/>
                  <a:pt x="686213" y="22880"/>
                  <a:pt x="675409" y="21079"/>
                </a:cubicBezTo>
                <a:cubicBezTo>
                  <a:pt x="654627" y="17615"/>
                  <a:pt x="633631" y="15258"/>
                  <a:pt x="613064" y="10688"/>
                </a:cubicBezTo>
                <a:cubicBezTo>
                  <a:pt x="602372" y="8312"/>
                  <a:pt x="592816" y="1077"/>
                  <a:pt x="581891" y="297"/>
                </a:cubicBezTo>
                <a:cubicBezTo>
                  <a:pt x="543888" y="-2418"/>
                  <a:pt x="462396" y="14152"/>
                  <a:pt x="426028" y="21079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396836" y="3591494"/>
            <a:ext cx="924901" cy="551015"/>
          </a:xfrm>
          <a:custGeom>
            <a:avLst/>
            <a:gdLst>
              <a:gd name="connsiteX0" fmla="*/ 426028 w 924901"/>
              <a:gd name="connsiteY0" fmla="*/ 21079 h 551015"/>
              <a:gd name="connsiteX1" fmla="*/ 363682 w 924901"/>
              <a:gd name="connsiteY1" fmla="*/ 41861 h 551015"/>
              <a:gd name="connsiteX2" fmla="*/ 311728 w 924901"/>
              <a:gd name="connsiteY2" fmla="*/ 62642 h 551015"/>
              <a:gd name="connsiteX3" fmla="*/ 218209 w 924901"/>
              <a:gd name="connsiteY3" fmla="*/ 93815 h 551015"/>
              <a:gd name="connsiteX4" fmla="*/ 135082 w 924901"/>
              <a:gd name="connsiteY4" fmla="*/ 124988 h 551015"/>
              <a:gd name="connsiteX5" fmla="*/ 103909 w 924901"/>
              <a:gd name="connsiteY5" fmla="*/ 145770 h 551015"/>
              <a:gd name="connsiteX6" fmla="*/ 41564 w 924901"/>
              <a:gd name="connsiteY6" fmla="*/ 166551 h 551015"/>
              <a:gd name="connsiteX7" fmla="*/ 20782 w 924901"/>
              <a:gd name="connsiteY7" fmla="*/ 197724 h 551015"/>
              <a:gd name="connsiteX8" fmla="*/ 10391 w 924901"/>
              <a:gd name="connsiteY8" fmla="*/ 249679 h 551015"/>
              <a:gd name="connsiteX9" fmla="*/ 0 w 924901"/>
              <a:gd name="connsiteY9" fmla="*/ 291242 h 551015"/>
              <a:gd name="connsiteX10" fmla="*/ 10391 w 924901"/>
              <a:gd name="connsiteY10" fmla="*/ 363979 h 551015"/>
              <a:gd name="connsiteX11" fmla="*/ 51955 w 924901"/>
              <a:gd name="connsiteY11" fmla="*/ 426324 h 551015"/>
              <a:gd name="connsiteX12" fmla="*/ 72737 w 924901"/>
              <a:gd name="connsiteY12" fmla="*/ 457497 h 551015"/>
              <a:gd name="connsiteX13" fmla="*/ 93519 w 924901"/>
              <a:gd name="connsiteY13" fmla="*/ 488670 h 551015"/>
              <a:gd name="connsiteX14" fmla="*/ 166255 w 924901"/>
              <a:gd name="connsiteY14" fmla="*/ 509451 h 551015"/>
              <a:gd name="connsiteX15" fmla="*/ 249382 w 924901"/>
              <a:gd name="connsiteY15" fmla="*/ 530233 h 551015"/>
              <a:gd name="connsiteX16" fmla="*/ 374073 w 924901"/>
              <a:gd name="connsiteY16" fmla="*/ 551015 h 551015"/>
              <a:gd name="connsiteX17" fmla="*/ 540328 w 924901"/>
              <a:gd name="connsiteY17" fmla="*/ 540624 h 551015"/>
              <a:gd name="connsiteX18" fmla="*/ 633846 w 924901"/>
              <a:gd name="connsiteY18" fmla="*/ 499061 h 551015"/>
              <a:gd name="connsiteX19" fmla="*/ 737755 w 924901"/>
              <a:gd name="connsiteY19" fmla="*/ 457497 h 551015"/>
              <a:gd name="connsiteX20" fmla="*/ 800100 w 924901"/>
              <a:gd name="connsiteY20" fmla="*/ 426324 h 551015"/>
              <a:gd name="connsiteX21" fmla="*/ 841664 w 924901"/>
              <a:gd name="connsiteY21" fmla="*/ 395151 h 551015"/>
              <a:gd name="connsiteX22" fmla="*/ 872837 w 924901"/>
              <a:gd name="connsiteY22" fmla="*/ 363979 h 551015"/>
              <a:gd name="connsiteX23" fmla="*/ 904009 w 924901"/>
              <a:gd name="connsiteY23" fmla="*/ 353588 h 551015"/>
              <a:gd name="connsiteX24" fmla="*/ 914400 w 924901"/>
              <a:gd name="connsiteY24" fmla="*/ 239288 h 551015"/>
              <a:gd name="connsiteX25" fmla="*/ 893619 w 924901"/>
              <a:gd name="connsiteY25" fmla="*/ 176942 h 551015"/>
              <a:gd name="connsiteX26" fmla="*/ 852055 w 924901"/>
              <a:gd name="connsiteY26" fmla="*/ 114597 h 551015"/>
              <a:gd name="connsiteX27" fmla="*/ 841664 w 924901"/>
              <a:gd name="connsiteY27" fmla="*/ 83424 h 551015"/>
              <a:gd name="connsiteX28" fmla="*/ 810491 w 924901"/>
              <a:gd name="connsiteY28" fmla="*/ 73033 h 551015"/>
              <a:gd name="connsiteX29" fmla="*/ 768928 w 924901"/>
              <a:gd name="connsiteY29" fmla="*/ 52251 h 551015"/>
              <a:gd name="connsiteX30" fmla="*/ 706582 w 924901"/>
              <a:gd name="connsiteY30" fmla="*/ 31470 h 551015"/>
              <a:gd name="connsiteX31" fmla="*/ 675409 w 924901"/>
              <a:gd name="connsiteY31" fmla="*/ 21079 h 551015"/>
              <a:gd name="connsiteX32" fmla="*/ 613064 w 924901"/>
              <a:gd name="connsiteY32" fmla="*/ 10688 h 551015"/>
              <a:gd name="connsiteX33" fmla="*/ 581891 w 924901"/>
              <a:gd name="connsiteY33" fmla="*/ 297 h 551015"/>
              <a:gd name="connsiteX34" fmla="*/ 426028 w 924901"/>
              <a:gd name="connsiteY34" fmla="*/ 21079 h 55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24901" h="551015">
                <a:moveTo>
                  <a:pt x="426028" y="21079"/>
                </a:moveTo>
                <a:cubicBezTo>
                  <a:pt x="389660" y="28006"/>
                  <a:pt x="384269" y="34375"/>
                  <a:pt x="363682" y="41861"/>
                </a:cubicBezTo>
                <a:cubicBezTo>
                  <a:pt x="346153" y="48235"/>
                  <a:pt x="329293" y="56369"/>
                  <a:pt x="311728" y="62642"/>
                </a:cubicBezTo>
                <a:cubicBezTo>
                  <a:pt x="280783" y="73694"/>
                  <a:pt x="247599" y="79120"/>
                  <a:pt x="218209" y="93815"/>
                </a:cubicBezTo>
                <a:cubicBezTo>
                  <a:pt x="163873" y="120984"/>
                  <a:pt x="191673" y="110840"/>
                  <a:pt x="135082" y="124988"/>
                </a:cubicBezTo>
                <a:cubicBezTo>
                  <a:pt x="124691" y="131915"/>
                  <a:pt x="115321" y="140698"/>
                  <a:pt x="103909" y="145770"/>
                </a:cubicBezTo>
                <a:cubicBezTo>
                  <a:pt x="83891" y="154667"/>
                  <a:pt x="41564" y="166551"/>
                  <a:pt x="41564" y="166551"/>
                </a:cubicBezTo>
                <a:cubicBezTo>
                  <a:pt x="34637" y="176942"/>
                  <a:pt x="25167" y="186031"/>
                  <a:pt x="20782" y="197724"/>
                </a:cubicBezTo>
                <a:cubicBezTo>
                  <a:pt x="14581" y="214261"/>
                  <a:pt x="14222" y="232438"/>
                  <a:pt x="10391" y="249679"/>
                </a:cubicBezTo>
                <a:cubicBezTo>
                  <a:pt x="7293" y="263620"/>
                  <a:pt x="3464" y="277388"/>
                  <a:pt x="0" y="291242"/>
                </a:cubicBezTo>
                <a:cubicBezTo>
                  <a:pt x="3464" y="315488"/>
                  <a:pt x="1599" y="341120"/>
                  <a:pt x="10391" y="363979"/>
                </a:cubicBezTo>
                <a:cubicBezTo>
                  <a:pt x="19357" y="387291"/>
                  <a:pt x="38100" y="405542"/>
                  <a:pt x="51955" y="426324"/>
                </a:cubicBezTo>
                <a:lnTo>
                  <a:pt x="72737" y="457497"/>
                </a:lnTo>
                <a:cubicBezTo>
                  <a:pt x="79664" y="467888"/>
                  <a:pt x="81671" y="484721"/>
                  <a:pt x="93519" y="488670"/>
                </a:cubicBezTo>
                <a:cubicBezTo>
                  <a:pt x="168252" y="513582"/>
                  <a:pt x="74932" y="483360"/>
                  <a:pt x="166255" y="509451"/>
                </a:cubicBezTo>
                <a:cubicBezTo>
                  <a:pt x="217886" y="524202"/>
                  <a:pt x="180716" y="519669"/>
                  <a:pt x="249382" y="530233"/>
                </a:cubicBezTo>
                <a:cubicBezTo>
                  <a:pt x="375871" y="549693"/>
                  <a:pt x="290490" y="530119"/>
                  <a:pt x="374073" y="551015"/>
                </a:cubicBezTo>
                <a:cubicBezTo>
                  <a:pt x="429491" y="547551"/>
                  <a:pt x="485311" y="548126"/>
                  <a:pt x="540328" y="540624"/>
                </a:cubicBezTo>
                <a:cubicBezTo>
                  <a:pt x="624234" y="529182"/>
                  <a:pt x="578908" y="524417"/>
                  <a:pt x="633846" y="499061"/>
                </a:cubicBezTo>
                <a:cubicBezTo>
                  <a:pt x="667717" y="483428"/>
                  <a:pt x="706716" y="478190"/>
                  <a:pt x="737755" y="457497"/>
                </a:cubicBezTo>
                <a:cubicBezTo>
                  <a:pt x="778041" y="430640"/>
                  <a:pt x="757080" y="440664"/>
                  <a:pt x="800100" y="426324"/>
                </a:cubicBezTo>
                <a:cubicBezTo>
                  <a:pt x="813955" y="415933"/>
                  <a:pt x="828515" y="406422"/>
                  <a:pt x="841664" y="395151"/>
                </a:cubicBezTo>
                <a:cubicBezTo>
                  <a:pt x="852821" y="385588"/>
                  <a:pt x="860610" y="372130"/>
                  <a:pt x="872837" y="363979"/>
                </a:cubicBezTo>
                <a:cubicBezTo>
                  <a:pt x="881950" y="357904"/>
                  <a:pt x="893618" y="357052"/>
                  <a:pt x="904009" y="353588"/>
                </a:cubicBezTo>
                <a:cubicBezTo>
                  <a:pt x="926733" y="285416"/>
                  <a:pt x="932024" y="303912"/>
                  <a:pt x="914400" y="239288"/>
                </a:cubicBezTo>
                <a:cubicBezTo>
                  <a:pt x="908636" y="218154"/>
                  <a:pt x="905770" y="195169"/>
                  <a:pt x="893619" y="176942"/>
                </a:cubicBezTo>
                <a:cubicBezTo>
                  <a:pt x="879764" y="156160"/>
                  <a:pt x="859953" y="138292"/>
                  <a:pt x="852055" y="114597"/>
                </a:cubicBezTo>
                <a:cubicBezTo>
                  <a:pt x="848591" y="104206"/>
                  <a:pt x="849409" y="91169"/>
                  <a:pt x="841664" y="83424"/>
                </a:cubicBezTo>
                <a:cubicBezTo>
                  <a:pt x="833919" y="75679"/>
                  <a:pt x="820558" y="77348"/>
                  <a:pt x="810491" y="73033"/>
                </a:cubicBezTo>
                <a:cubicBezTo>
                  <a:pt x="796254" y="66931"/>
                  <a:pt x="783310" y="58004"/>
                  <a:pt x="768928" y="52251"/>
                </a:cubicBezTo>
                <a:cubicBezTo>
                  <a:pt x="748589" y="44115"/>
                  <a:pt x="727364" y="38397"/>
                  <a:pt x="706582" y="31470"/>
                </a:cubicBezTo>
                <a:cubicBezTo>
                  <a:pt x="696191" y="28006"/>
                  <a:pt x="686213" y="22880"/>
                  <a:pt x="675409" y="21079"/>
                </a:cubicBezTo>
                <a:cubicBezTo>
                  <a:pt x="654627" y="17615"/>
                  <a:pt x="633631" y="15258"/>
                  <a:pt x="613064" y="10688"/>
                </a:cubicBezTo>
                <a:cubicBezTo>
                  <a:pt x="602372" y="8312"/>
                  <a:pt x="592816" y="1077"/>
                  <a:pt x="581891" y="297"/>
                </a:cubicBezTo>
                <a:cubicBezTo>
                  <a:pt x="543888" y="-2418"/>
                  <a:pt x="462396" y="14152"/>
                  <a:pt x="426028" y="21079"/>
                </a:cubicBezTo>
                <a:close/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9286" y="2504209"/>
            <a:ext cx="621669" cy="270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02732" y="1731818"/>
            <a:ext cx="621669" cy="270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81260" y="2500745"/>
            <a:ext cx="621669" cy="270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64881" y="93004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shared targets  =&gt;   shared biological functions: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6917" y="18005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miRCos1: 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5145" r="22726"/>
          <a:stretch/>
        </p:blipFill>
        <p:spPr>
          <a:xfrm>
            <a:off x="2324100" y="1161166"/>
            <a:ext cx="2990850" cy="25713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60422" y="19851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DNA damage stimulus</a:t>
            </a:r>
          </a:p>
          <a:p>
            <a:r>
              <a:rPr lang="en-US" altLang="zh-CN"/>
              <a:t>Cell division</a:t>
            </a:r>
          </a:p>
          <a:p>
            <a:r>
              <a:rPr lang="en-US" altLang="zh-CN"/>
              <a:t>Cellular response to stress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4922" y="341568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miRCos49: 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26260" r="23936"/>
          <a:stretch/>
        </p:blipFill>
        <p:spPr>
          <a:xfrm>
            <a:off x="2536247" y="3785017"/>
            <a:ext cx="2857500" cy="25713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60422" y="41555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Methylation</a:t>
            </a:r>
          </a:p>
          <a:p>
            <a:r>
              <a:rPr lang="en-US" altLang="zh-CN"/>
              <a:t>O-Glycan biosynthesis</a:t>
            </a:r>
          </a:p>
          <a:p>
            <a:r>
              <a:rPr lang="en-US" altLang="zh-CN"/>
              <a:t>Insulin signaling pathway</a:t>
            </a:r>
          </a:p>
          <a:p>
            <a:r>
              <a:rPr lang="en-US" altLang="zh-CN"/>
              <a:t>Chemokine signaling pathway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0025" y="447816"/>
            <a:ext cx="511492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1888" y="63772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hypergeometric ehrichment:</a:t>
            </a:r>
            <a:endParaRPr lang="zh-CN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2" y="1557021"/>
            <a:ext cx="5010150" cy="29908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391" y="521241"/>
            <a:ext cx="5114925" cy="4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3782" y="726028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biological functions associated with each </a:t>
            </a:r>
            <a:r>
              <a:rPr lang="en-US" altLang="zh-CN" b="1" err="1" smtClean="0"/>
              <a:t>miRCos</a:t>
            </a:r>
            <a:r>
              <a:rPr lang="en-US" altLang="zh-CN" b="1" smtClean="0"/>
              <a:t>:</a:t>
            </a:r>
            <a:endParaRPr lang="zh-CN" altLang="en-US" b="1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95870" y="4039236"/>
            <a:ext cx="4000500" cy="23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7818" y="38446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Summary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44628" y="1527465"/>
            <a:ext cx="90461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smtClean="0"/>
              <a:t>A comprehensive research about miRNA biology</a:t>
            </a:r>
          </a:p>
          <a:p>
            <a:pPr marL="342900" indent="-342900" algn="just">
              <a:buAutoNum type="arabicPeriod"/>
            </a:pPr>
            <a:endParaRPr lang="en-US" altLang="zh-CN" smtClean="0"/>
          </a:p>
          <a:p>
            <a:pPr marL="342900" indent="-342900" algn="just">
              <a:buAutoNum type="arabicPeriod"/>
            </a:pPr>
            <a:r>
              <a:rPr lang="en-US" altLang="zh-CN" smtClean="0"/>
              <a:t>elaborate the information associated with hundreds of different celluar and tissue </a:t>
            </a:r>
          </a:p>
          <a:p>
            <a:pPr algn="just"/>
            <a:r>
              <a:rPr lang="en-US" altLang="zh-CN" smtClean="0"/>
              <a:t>     conditions ( capture relationships between gene regulatory dynamics )</a:t>
            </a:r>
          </a:p>
          <a:p>
            <a:pPr algn="just"/>
            <a:endParaRPr lang="en-US" altLang="zh-CN" smtClean="0"/>
          </a:p>
          <a:p>
            <a:pPr marL="342900" indent="-342900" algn="just">
              <a:buAutoNum type="arabicPeriod" startAt="3"/>
            </a:pPr>
            <a:r>
              <a:rPr lang="en-US" altLang="zh-CN" smtClean="0"/>
              <a:t>central hypothesis: genes targeted by the same miRNA are co-expressed with each</a:t>
            </a:r>
          </a:p>
          <a:p>
            <a:pPr algn="just"/>
            <a:r>
              <a:rPr lang="en-US" altLang="zh-CN" smtClean="0"/>
              <a:t>     other under multiple conditions</a:t>
            </a:r>
          </a:p>
          <a:p>
            <a:pPr algn="just"/>
            <a:endParaRPr lang="en-US" altLang="zh-CN" smtClean="0"/>
          </a:p>
          <a:p>
            <a:pPr marL="342900" indent="-342900" algn="just">
              <a:buAutoNum type="arabicPeriod" startAt="4"/>
            </a:pPr>
            <a:r>
              <a:rPr lang="en-US" altLang="zh-CN" smtClean="0"/>
              <a:t>CoMeTa:  integrate computational and expression analysis by relying on the </a:t>
            </a:r>
          </a:p>
          <a:p>
            <a:pPr algn="just"/>
            <a:r>
              <a:rPr lang="en-US" altLang="zh-CN"/>
              <a:t> </a:t>
            </a:r>
            <a:r>
              <a:rPr lang="en-US" altLang="zh-CN" smtClean="0"/>
              <a:t>                     extraordinary resource of mRNA transcriptomke data sets</a:t>
            </a:r>
          </a:p>
          <a:p>
            <a:pPr marL="342900" indent="-342900" algn="just">
              <a:buAutoNum type="arabicPeriod" startAt="5"/>
            </a:pPr>
            <a:r>
              <a:rPr lang="en-US" altLang="zh-CN" smtClean="0"/>
              <a:t>COOL: assign specific biological roles to significant co-expression clusters</a:t>
            </a:r>
          </a:p>
          <a:p>
            <a:pPr marL="342900" indent="-342900" algn="just">
              <a:buAutoNum type="arabicPeriod" startAt="5"/>
            </a:pPr>
            <a:r>
              <a:rPr lang="en-US" altLang="zh-CN" smtClean="0"/>
              <a:t>miRCos: illustrated functions associated with synergic miRNA control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8600" y="586356"/>
            <a:ext cx="508115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75509" y="1278082"/>
            <a:ext cx="5109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/>
              <a:t>sequence analysis of miRNA-mRNA target sites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23754" y="3574474"/>
            <a:ext cx="53399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/>
              <a:t>paired data sets of miRNA-mRNA expression data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23754" y="4628697"/>
            <a:ext cx="3377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mRNA transcriptome data sets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2670463" y="3694424"/>
            <a:ext cx="166255" cy="1288474"/>
          </a:xfrm>
          <a:prstGeom prst="leftBrace">
            <a:avLst>
              <a:gd name="adj1" fmla="val 70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91094" y="2584057"/>
            <a:ext cx="3877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/>
              <a:t>high-throughput expression analysis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2"/>
            <a:endCxn id="8" idx="0"/>
          </p:cNvCxnSpPr>
          <p:nvPr/>
        </p:nvCxnSpPr>
        <p:spPr>
          <a:xfrm>
            <a:off x="4030087" y="1647414"/>
            <a:ext cx="0" cy="93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0283" y="390853"/>
            <a:ext cx="25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CoMeTa</a:t>
            </a:r>
            <a:r>
              <a:rPr lang="en-US" altLang="zh-CN" b="1"/>
              <a:t> </a:t>
            </a:r>
            <a:r>
              <a:rPr lang="en-US" altLang="zh-CN" b="1" smtClean="0"/>
              <a:t>-- Hypothesis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934145" y="1994371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Hypothesis: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1653252" y="2644933"/>
            <a:ext cx="61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the targets of  a given </a:t>
            </a:r>
            <a:r>
              <a:rPr lang="en-US" altLang="zh-CN" err="1" smtClean="0"/>
              <a:t>miRNA</a:t>
            </a:r>
            <a:r>
              <a:rPr lang="en-US" altLang="zh-CN" smtClean="0"/>
              <a:t> are co-expressed with each other</a:t>
            </a:r>
          </a:p>
          <a:p>
            <a:r>
              <a:rPr lang="en-US" altLang="zh-CN" smtClean="0"/>
              <a:t>( at least  in certain tissues/conditions)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53252" y="3628667"/>
            <a:ext cx="488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they belong to </a:t>
            </a:r>
            <a:r>
              <a:rPr lang="en-US" altLang="zh-CN" b="1" u="sng" smtClean="0"/>
              <a:t>the same gene regulatory network</a:t>
            </a:r>
            <a:endParaRPr lang="zh-CN" altLang="en-US" b="1" u="sng"/>
          </a:p>
        </p:txBody>
      </p:sp>
    </p:spTree>
    <p:extLst>
      <p:ext uri="{BB962C8B-B14F-4D97-AF65-F5344CB8AC3E}">
        <p14:creationId xmlns:p14="http://schemas.microsoft.com/office/powerpoint/2010/main" val="36684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929092" y="1715358"/>
            <a:ext cx="1889760" cy="3426633"/>
            <a:chOff x="5468981" y="1790245"/>
            <a:chExt cx="1889760" cy="3426633"/>
          </a:xfrm>
        </p:grpSpPr>
        <p:grpSp>
          <p:nvGrpSpPr>
            <p:cNvPr id="17" name="组合 16"/>
            <p:cNvGrpSpPr/>
            <p:nvPr/>
          </p:nvGrpSpPr>
          <p:grpSpPr>
            <a:xfrm>
              <a:off x="5468981" y="1790245"/>
              <a:ext cx="1889760" cy="2978331"/>
              <a:chOff x="5765073" y="2356508"/>
              <a:chExt cx="1889760" cy="297833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765073" y="2356508"/>
                <a:ext cx="1889760" cy="52251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“seed”</a:t>
                </a:r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683829" y="2879022"/>
                <a:ext cx="4354" cy="444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5765073" y="3349285"/>
                <a:ext cx="1889760" cy="52251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co-expression list</a:t>
                </a:r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6683829" y="3871799"/>
                <a:ext cx="4354" cy="444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5765073" y="4342062"/>
                <a:ext cx="1889760" cy="52251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co-rank list</a:t>
                </a:r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6679474" y="4890702"/>
                <a:ext cx="4354" cy="444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" name="文本框 17"/>
            <p:cNvSpPr txBox="1"/>
            <p:nvPr/>
          </p:nvSpPr>
          <p:spPr>
            <a:xfrm>
              <a:off x="5778783" y="4847546"/>
              <a:ext cx="1270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err="1" smtClean="0"/>
                <a:t>CoMeTa</a:t>
              </a:r>
              <a:r>
                <a:rPr lang="en-US" altLang="zh-CN" smtClean="0"/>
                <a:t> list</a:t>
              </a:r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58" y="1371822"/>
            <a:ext cx="4398980" cy="395351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7976" y="381748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CoMeTa -- Scheme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596" y="383840"/>
            <a:ext cx="319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CoMeTa -- Step 1:  “seeds” </a:t>
            </a:r>
            <a:endParaRPr lang="zh-CN" altLang="en-US" b="1"/>
          </a:p>
        </p:txBody>
      </p:sp>
      <p:sp>
        <p:nvSpPr>
          <p:cNvPr id="33" name="文本框 32"/>
          <p:cNvSpPr txBox="1"/>
          <p:nvPr/>
        </p:nvSpPr>
        <p:spPr>
          <a:xfrm>
            <a:off x="960807" y="1113870"/>
            <a:ext cx="628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seeds </a:t>
            </a:r>
            <a:r>
              <a:rPr lang="en-US" altLang="zh-CN" smtClean="0"/>
              <a:t>: predicted targets by 3 sequenced-based prediction tools 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819293" y="1479518"/>
            <a:ext cx="244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err="1" smtClean="0"/>
              <a:t>miRanda</a:t>
            </a:r>
            <a:r>
              <a:rPr lang="en-US" altLang="zh-CN" sz="1600" smtClean="0"/>
              <a:t>  </a:t>
            </a:r>
            <a:r>
              <a:rPr lang="en-US" altLang="zh-CN" sz="1600" err="1" smtClean="0"/>
              <a:t>PicTar</a:t>
            </a:r>
            <a:r>
              <a:rPr lang="en-US" altLang="zh-CN" sz="1600" smtClean="0"/>
              <a:t> </a:t>
            </a:r>
            <a:r>
              <a:rPr lang="en-US" altLang="zh-CN" sz="1600" err="1" smtClean="0"/>
              <a:t>TargetScan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37" y="2742748"/>
            <a:ext cx="5314950" cy="17526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60807" y="1928309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 smtClean="0">
                <a:solidFill>
                  <a:srgbClr val="0000FF"/>
                </a:solidFill>
              </a:rPr>
              <a:t>miRNAs</a:t>
            </a:r>
            <a:r>
              <a:rPr lang="en-US" altLang="zh-CN" smtClean="0"/>
              <a:t>: retrieved from </a:t>
            </a:r>
            <a:r>
              <a:rPr lang="en-US" altLang="zh-CN" err="1" smtClean="0"/>
              <a:t>mirBase</a:t>
            </a:r>
            <a:r>
              <a:rPr lang="en-US" altLang="zh-CN" smtClean="0"/>
              <a:t>( release 13.0; n = 675)</a:t>
            </a: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196153" y="3013682"/>
            <a:ext cx="5846234" cy="2460331"/>
            <a:chOff x="875591" y="3606800"/>
            <a:chExt cx="5846234" cy="2460331"/>
          </a:xfrm>
        </p:grpSpPr>
        <p:sp>
          <p:nvSpPr>
            <p:cNvPr id="37" name="文本框 36"/>
            <p:cNvSpPr txBox="1"/>
            <p:nvPr/>
          </p:nvSpPr>
          <p:spPr>
            <a:xfrm>
              <a:off x="875591" y="5169996"/>
              <a:ext cx="1313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</a:rPr>
                <a:t>not predicted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875591" y="3606800"/>
              <a:ext cx="5846234" cy="2460331"/>
              <a:chOff x="875591" y="3606800"/>
              <a:chExt cx="5846234" cy="2460331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277533" y="3606800"/>
                <a:ext cx="4444292" cy="1900244"/>
                <a:chOff x="2642308" y="2311401"/>
                <a:chExt cx="4444292" cy="190024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642308" y="2311401"/>
                  <a:ext cx="973667" cy="474133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5782733" y="3276600"/>
                  <a:ext cx="1303867" cy="596491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箭头连接符 6"/>
                <p:cNvCxnSpPr/>
                <p:nvPr/>
              </p:nvCxnSpPr>
              <p:spPr>
                <a:xfrm flipH="1">
                  <a:off x="3972508" y="3492985"/>
                  <a:ext cx="57803" cy="2807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2897892" y="3690330"/>
                  <a:ext cx="18453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smtClean="0">
                      <a:solidFill>
                        <a:srgbClr val="0000FF"/>
                      </a:solidFill>
                    </a:rPr>
                    <a:t>false negative result</a:t>
                  </a:r>
                  <a:endParaRPr lang="zh-CN" altLang="en-US" sz="160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5048989" y="3646771"/>
                  <a:ext cx="95437" cy="2539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4634653" y="3873091"/>
                  <a:ext cx="17901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smtClean="0">
                      <a:solidFill>
                        <a:srgbClr val="0000FF"/>
                      </a:solidFill>
                    </a:rPr>
                    <a:t>false positive resul</a:t>
                  </a:r>
                  <a:r>
                    <a:rPr lang="en-US" altLang="zh-CN" sz="1600">
                      <a:solidFill>
                        <a:srgbClr val="0000FF"/>
                      </a:solidFill>
                    </a:rPr>
                    <a:t>t</a:t>
                  </a:r>
                  <a:endParaRPr lang="zh-CN" altLang="en-US" sz="16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6" name="任意多边形 35"/>
              <p:cNvSpPr/>
              <p:nvPr/>
            </p:nvSpPr>
            <p:spPr>
              <a:xfrm>
                <a:off x="1694340" y="4115541"/>
                <a:ext cx="2010740" cy="969384"/>
              </a:xfrm>
              <a:custGeom>
                <a:avLst/>
                <a:gdLst>
                  <a:gd name="connsiteX0" fmla="*/ 160867 w 2497667"/>
                  <a:gd name="connsiteY0" fmla="*/ 431800 h 1371600"/>
                  <a:gd name="connsiteX1" fmla="*/ 169334 w 2497667"/>
                  <a:gd name="connsiteY1" fmla="*/ 389466 h 1371600"/>
                  <a:gd name="connsiteX2" fmla="*/ 245534 w 2497667"/>
                  <a:gd name="connsiteY2" fmla="*/ 304800 h 1371600"/>
                  <a:gd name="connsiteX3" fmla="*/ 304800 w 2497667"/>
                  <a:gd name="connsiteY3" fmla="*/ 237066 h 1371600"/>
                  <a:gd name="connsiteX4" fmla="*/ 330200 w 2497667"/>
                  <a:gd name="connsiteY4" fmla="*/ 220133 h 1371600"/>
                  <a:gd name="connsiteX5" fmla="*/ 364067 w 2497667"/>
                  <a:gd name="connsiteY5" fmla="*/ 211666 h 1371600"/>
                  <a:gd name="connsiteX6" fmla="*/ 397934 w 2497667"/>
                  <a:gd name="connsiteY6" fmla="*/ 194733 h 1371600"/>
                  <a:gd name="connsiteX7" fmla="*/ 431800 w 2497667"/>
                  <a:gd name="connsiteY7" fmla="*/ 186266 h 1371600"/>
                  <a:gd name="connsiteX8" fmla="*/ 567267 w 2497667"/>
                  <a:gd name="connsiteY8" fmla="*/ 169333 h 1371600"/>
                  <a:gd name="connsiteX9" fmla="*/ 1303867 w 2497667"/>
                  <a:gd name="connsiteY9" fmla="*/ 177800 h 1371600"/>
                  <a:gd name="connsiteX10" fmla="*/ 1346200 w 2497667"/>
                  <a:gd name="connsiteY10" fmla="*/ 169333 h 1371600"/>
                  <a:gd name="connsiteX11" fmla="*/ 1380067 w 2497667"/>
                  <a:gd name="connsiteY11" fmla="*/ 160866 h 1371600"/>
                  <a:gd name="connsiteX12" fmla="*/ 1676400 w 2497667"/>
                  <a:gd name="connsiteY12" fmla="*/ 152400 h 1371600"/>
                  <a:gd name="connsiteX13" fmla="*/ 1761067 w 2497667"/>
                  <a:gd name="connsiteY13" fmla="*/ 143933 h 1371600"/>
                  <a:gd name="connsiteX14" fmla="*/ 1888067 w 2497667"/>
                  <a:gd name="connsiteY14" fmla="*/ 135466 h 1371600"/>
                  <a:gd name="connsiteX15" fmla="*/ 1947334 w 2497667"/>
                  <a:gd name="connsiteY15" fmla="*/ 118533 h 1371600"/>
                  <a:gd name="connsiteX16" fmla="*/ 2082800 w 2497667"/>
                  <a:gd name="connsiteY16" fmla="*/ 84666 h 1371600"/>
                  <a:gd name="connsiteX17" fmla="*/ 2108200 w 2497667"/>
                  <a:gd name="connsiteY17" fmla="*/ 76200 h 1371600"/>
                  <a:gd name="connsiteX18" fmla="*/ 2133600 w 2497667"/>
                  <a:gd name="connsiteY18" fmla="*/ 67733 h 1371600"/>
                  <a:gd name="connsiteX19" fmla="*/ 2175934 w 2497667"/>
                  <a:gd name="connsiteY19" fmla="*/ 42333 h 1371600"/>
                  <a:gd name="connsiteX20" fmla="*/ 2201334 w 2497667"/>
                  <a:gd name="connsiteY20" fmla="*/ 25400 h 1371600"/>
                  <a:gd name="connsiteX21" fmla="*/ 2252134 w 2497667"/>
                  <a:gd name="connsiteY21" fmla="*/ 8466 h 1371600"/>
                  <a:gd name="connsiteX22" fmla="*/ 2277534 w 2497667"/>
                  <a:gd name="connsiteY22" fmla="*/ 0 h 1371600"/>
                  <a:gd name="connsiteX23" fmla="*/ 2396067 w 2497667"/>
                  <a:gd name="connsiteY23" fmla="*/ 25400 h 1371600"/>
                  <a:gd name="connsiteX24" fmla="*/ 2446867 w 2497667"/>
                  <a:gd name="connsiteY24" fmla="*/ 59266 h 1371600"/>
                  <a:gd name="connsiteX25" fmla="*/ 2472267 w 2497667"/>
                  <a:gd name="connsiteY25" fmla="*/ 101600 h 1371600"/>
                  <a:gd name="connsiteX26" fmla="*/ 2497667 w 2497667"/>
                  <a:gd name="connsiteY26" fmla="*/ 160866 h 1371600"/>
                  <a:gd name="connsiteX27" fmla="*/ 2489200 w 2497667"/>
                  <a:gd name="connsiteY27" fmla="*/ 338666 h 1371600"/>
                  <a:gd name="connsiteX28" fmla="*/ 2480734 w 2497667"/>
                  <a:gd name="connsiteY28" fmla="*/ 364066 h 1371600"/>
                  <a:gd name="connsiteX29" fmla="*/ 2472267 w 2497667"/>
                  <a:gd name="connsiteY29" fmla="*/ 448733 h 1371600"/>
                  <a:gd name="connsiteX30" fmla="*/ 2438400 w 2497667"/>
                  <a:gd name="connsiteY30" fmla="*/ 499533 h 1371600"/>
                  <a:gd name="connsiteX31" fmla="*/ 2387600 w 2497667"/>
                  <a:gd name="connsiteY31" fmla="*/ 567266 h 1371600"/>
                  <a:gd name="connsiteX32" fmla="*/ 2379134 w 2497667"/>
                  <a:gd name="connsiteY32" fmla="*/ 592666 h 1371600"/>
                  <a:gd name="connsiteX33" fmla="*/ 2353734 w 2497667"/>
                  <a:gd name="connsiteY33" fmla="*/ 609600 h 1371600"/>
                  <a:gd name="connsiteX34" fmla="*/ 2328334 w 2497667"/>
                  <a:gd name="connsiteY34" fmla="*/ 635000 h 1371600"/>
                  <a:gd name="connsiteX35" fmla="*/ 2311400 w 2497667"/>
                  <a:gd name="connsiteY35" fmla="*/ 660400 h 1371600"/>
                  <a:gd name="connsiteX36" fmla="*/ 2260600 w 2497667"/>
                  <a:gd name="connsiteY36" fmla="*/ 711200 h 1371600"/>
                  <a:gd name="connsiteX37" fmla="*/ 2235200 w 2497667"/>
                  <a:gd name="connsiteY37" fmla="*/ 736600 h 1371600"/>
                  <a:gd name="connsiteX38" fmla="*/ 2201334 w 2497667"/>
                  <a:gd name="connsiteY38" fmla="*/ 787400 h 1371600"/>
                  <a:gd name="connsiteX39" fmla="*/ 2159000 w 2497667"/>
                  <a:gd name="connsiteY39" fmla="*/ 838200 h 1371600"/>
                  <a:gd name="connsiteX40" fmla="*/ 2150534 w 2497667"/>
                  <a:gd name="connsiteY40" fmla="*/ 863600 h 1371600"/>
                  <a:gd name="connsiteX41" fmla="*/ 2116667 w 2497667"/>
                  <a:gd name="connsiteY41" fmla="*/ 914400 h 1371600"/>
                  <a:gd name="connsiteX42" fmla="*/ 2108200 w 2497667"/>
                  <a:gd name="connsiteY42" fmla="*/ 939800 h 1371600"/>
                  <a:gd name="connsiteX43" fmla="*/ 2091267 w 2497667"/>
                  <a:gd name="connsiteY43" fmla="*/ 965200 h 1371600"/>
                  <a:gd name="connsiteX44" fmla="*/ 2057400 w 2497667"/>
                  <a:gd name="connsiteY44" fmla="*/ 1041400 h 1371600"/>
                  <a:gd name="connsiteX45" fmla="*/ 2023534 w 2497667"/>
                  <a:gd name="connsiteY45" fmla="*/ 1058333 h 1371600"/>
                  <a:gd name="connsiteX46" fmla="*/ 1998134 w 2497667"/>
                  <a:gd name="connsiteY46" fmla="*/ 1075266 h 1371600"/>
                  <a:gd name="connsiteX47" fmla="*/ 1972734 w 2497667"/>
                  <a:gd name="connsiteY47" fmla="*/ 1100666 h 1371600"/>
                  <a:gd name="connsiteX48" fmla="*/ 1947334 w 2497667"/>
                  <a:gd name="connsiteY48" fmla="*/ 1109133 h 1371600"/>
                  <a:gd name="connsiteX49" fmla="*/ 1921934 w 2497667"/>
                  <a:gd name="connsiteY49" fmla="*/ 1126066 h 1371600"/>
                  <a:gd name="connsiteX50" fmla="*/ 1896534 w 2497667"/>
                  <a:gd name="connsiteY50" fmla="*/ 1134533 h 1371600"/>
                  <a:gd name="connsiteX51" fmla="*/ 1871134 w 2497667"/>
                  <a:gd name="connsiteY51" fmla="*/ 1151466 h 1371600"/>
                  <a:gd name="connsiteX52" fmla="*/ 1811867 w 2497667"/>
                  <a:gd name="connsiteY52" fmla="*/ 1168400 h 1371600"/>
                  <a:gd name="connsiteX53" fmla="*/ 1761067 w 2497667"/>
                  <a:gd name="connsiteY53" fmla="*/ 1193800 h 1371600"/>
                  <a:gd name="connsiteX54" fmla="*/ 1735667 w 2497667"/>
                  <a:gd name="connsiteY54" fmla="*/ 1210733 h 1371600"/>
                  <a:gd name="connsiteX55" fmla="*/ 1710267 w 2497667"/>
                  <a:gd name="connsiteY55" fmla="*/ 1219200 h 1371600"/>
                  <a:gd name="connsiteX56" fmla="*/ 1684867 w 2497667"/>
                  <a:gd name="connsiteY56" fmla="*/ 1236133 h 1371600"/>
                  <a:gd name="connsiteX57" fmla="*/ 1642534 w 2497667"/>
                  <a:gd name="connsiteY57" fmla="*/ 1244600 h 1371600"/>
                  <a:gd name="connsiteX58" fmla="*/ 1617134 w 2497667"/>
                  <a:gd name="connsiteY58" fmla="*/ 1253066 h 1371600"/>
                  <a:gd name="connsiteX59" fmla="*/ 1574800 w 2497667"/>
                  <a:gd name="connsiteY59" fmla="*/ 1261533 h 1371600"/>
                  <a:gd name="connsiteX60" fmla="*/ 1524000 w 2497667"/>
                  <a:gd name="connsiteY60" fmla="*/ 1278466 h 1371600"/>
                  <a:gd name="connsiteX61" fmla="*/ 1413934 w 2497667"/>
                  <a:gd name="connsiteY61" fmla="*/ 1286933 h 1371600"/>
                  <a:gd name="connsiteX62" fmla="*/ 1346200 w 2497667"/>
                  <a:gd name="connsiteY62" fmla="*/ 1303866 h 1371600"/>
                  <a:gd name="connsiteX63" fmla="*/ 1320800 w 2497667"/>
                  <a:gd name="connsiteY63" fmla="*/ 1320800 h 1371600"/>
                  <a:gd name="connsiteX64" fmla="*/ 1253067 w 2497667"/>
                  <a:gd name="connsiteY64" fmla="*/ 1329266 h 1371600"/>
                  <a:gd name="connsiteX65" fmla="*/ 1151467 w 2497667"/>
                  <a:gd name="connsiteY65" fmla="*/ 1354666 h 1371600"/>
                  <a:gd name="connsiteX66" fmla="*/ 1117600 w 2497667"/>
                  <a:gd name="connsiteY66" fmla="*/ 1363133 h 1371600"/>
                  <a:gd name="connsiteX67" fmla="*/ 1041400 w 2497667"/>
                  <a:gd name="connsiteY67" fmla="*/ 1371600 h 1371600"/>
                  <a:gd name="connsiteX68" fmla="*/ 829734 w 2497667"/>
                  <a:gd name="connsiteY68" fmla="*/ 1363133 h 1371600"/>
                  <a:gd name="connsiteX69" fmla="*/ 778934 w 2497667"/>
                  <a:gd name="connsiteY69" fmla="*/ 1346200 h 1371600"/>
                  <a:gd name="connsiteX70" fmla="*/ 694267 w 2497667"/>
                  <a:gd name="connsiteY70" fmla="*/ 1329266 h 1371600"/>
                  <a:gd name="connsiteX71" fmla="*/ 651934 w 2497667"/>
                  <a:gd name="connsiteY71" fmla="*/ 1320800 h 1371600"/>
                  <a:gd name="connsiteX72" fmla="*/ 626534 w 2497667"/>
                  <a:gd name="connsiteY72" fmla="*/ 1312333 h 1371600"/>
                  <a:gd name="connsiteX73" fmla="*/ 558800 w 2497667"/>
                  <a:gd name="connsiteY73" fmla="*/ 1295400 h 1371600"/>
                  <a:gd name="connsiteX74" fmla="*/ 524934 w 2497667"/>
                  <a:gd name="connsiteY74" fmla="*/ 1286933 h 1371600"/>
                  <a:gd name="connsiteX75" fmla="*/ 474134 w 2497667"/>
                  <a:gd name="connsiteY75" fmla="*/ 1270000 h 1371600"/>
                  <a:gd name="connsiteX76" fmla="*/ 406400 w 2497667"/>
                  <a:gd name="connsiteY76" fmla="*/ 1253066 h 1371600"/>
                  <a:gd name="connsiteX77" fmla="*/ 381000 w 2497667"/>
                  <a:gd name="connsiteY77" fmla="*/ 1244600 h 1371600"/>
                  <a:gd name="connsiteX78" fmla="*/ 321734 w 2497667"/>
                  <a:gd name="connsiteY78" fmla="*/ 1227666 h 1371600"/>
                  <a:gd name="connsiteX79" fmla="*/ 296334 w 2497667"/>
                  <a:gd name="connsiteY79" fmla="*/ 1210733 h 1371600"/>
                  <a:gd name="connsiteX80" fmla="*/ 262467 w 2497667"/>
                  <a:gd name="connsiteY80" fmla="*/ 1193800 h 1371600"/>
                  <a:gd name="connsiteX81" fmla="*/ 245534 w 2497667"/>
                  <a:gd name="connsiteY81" fmla="*/ 1176866 h 1371600"/>
                  <a:gd name="connsiteX82" fmla="*/ 220134 w 2497667"/>
                  <a:gd name="connsiteY82" fmla="*/ 1159933 h 1371600"/>
                  <a:gd name="connsiteX83" fmla="*/ 177800 w 2497667"/>
                  <a:gd name="connsiteY83" fmla="*/ 1109133 h 1371600"/>
                  <a:gd name="connsiteX84" fmla="*/ 152400 w 2497667"/>
                  <a:gd name="connsiteY84" fmla="*/ 1100666 h 1371600"/>
                  <a:gd name="connsiteX85" fmla="*/ 118534 w 2497667"/>
                  <a:gd name="connsiteY85" fmla="*/ 1066800 h 1371600"/>
                  <a:gd name="connsiteX86" fmla="*/ 93134 w 2497667"/>
                  <a:gd name="connsiteY86" fmla="*/ 1058333 h 1371600"/>
                  <a:gd name="connsiteX87" fmla="*/ 76200 w 2497667"/>
                  <a:gd name="connsiteY87" fmla="*/ 1032933 h 1371600"/>
                  <a:gd name="connsiteX88" fmla="*/ 50800 w 2497667"/>
                  <a:gd name="connsiteY88" fmla="*/ 1007533 h 1371600"/>
                  <a:gd name="connsiteX89" fmla="*/ 33867 w 2497667"/>
                  <a:gd name="connsiteY89" fmla="*/ 973666 h 1371600"/>
                  <a:gd name="connsiteX90" fmla="*/ 8467 w 2497667"/>
                  <a:gd name="connsiteY90" fmla="*/ 948266 h 1371600"/>
                  <a:gd name="connsiteX91" fmla="*/ 0 w 2497667"/>
                  <a:gd name="connsiteY91" fmla="*/ 914400 h 1371600"/>
                  <a:gd name="connsiteX92" fmla="*/ 8467 w 2497667"/>
                  <a:gd name="connsiteY92" fmla="*/ 643466 h 1371600"/>
                  <a:gd name="connsiteX93" fmla="*/ 25400 w 2497667"/>
                  <a:gd name="connsiteY93" fmla="*/ 558800 h 1371600"/>
                  <a:gd name="connsiteX94" fmla="*/ 33867 w 2497667"/>
                  <a:gd name="connsiteY94" fmla="*/ 516466 h 1371600"/>
                  <a:gd name="connsiteX95" fmla="*/ 84667 w 2497667"/>
                  <a:gd name="connsiteY95" fmla="*/ 482600 h 1371600"/>
                  <a:gd name="connsiteX96" fmla="*/ 160867 w 2497667"/>
                  <a:gd name="connsiteY96" fmla="*/ 4318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497667" h="1371600">
                    <a:moveTo>
                      <a:pt x="160867" y="431800"/>
                    </a:moveTo>
                    <a:cubicBezTo>
                      <a:pt x="163689" y="417689"/>
                      <a:pt x="164281" y="402941"/>
                      <a:pt x="169334" y="389466"/>
                    </a:cubicBezTo>
                    <a:cubicBezTo>
                      <a:pt x="179709" y="361798"/>
                      <a:pt x="239627" y="313661"/>
                      <a:pt x="245534" y="304800"/>
                    </a:cubicBezTo>
                    <a:cubicBezTo>
                      <a:pt x="263434" y="277949"/>
                      <a:pt x="275084" y="256876"/>
                      <a:pt x="304800" y="237066"/>
                    </a:cubicBezTo>
                    <a:cubicBezTo>
                      <a:pt x="313267" y="231422"/>
                      <a:pt x="320847" y="224141"/>
                      <a:pt x="330200" y="220133"/>
                    </a:cubicBezTo>
                    <a:cubicBezTo>
                      <a:pt x="340896" y="215549"/>
                      <a:pt x="353171" y="215752"/>
                      <a:pt x="364067" y="211666"/>
                    </a:cubicBezTo>
                    <a:cubicBezTo>
                      <a:pt x="375885" y="207234"/>
                      <a:pt x="386116" y="199165"/>
                      <a:pt x="397934" y="194733"/>
                    </a:cubicBezTo>
                    <a:cubicBezTo>
                      <a:pt x="408829" y="190647"/>
                      <a:pt x="420441" y="188790"/>
                      <a:pt x="431800" y="186266"/>
                    </a:cubicBezTo>
                    <a:cubicBezTo>
                      <a:pt x="492355" y="172810"/>
                      <a:pt x="486545" y="176672"/>
                      <a:pt x="567267" y="169333"/>
                    </a:cubicBezTo>
                    <a:cubicBezTo>
                      <a:pt x="1049755" y="192308"/>
                      <a:pt x="804229" y="188902"/>
                      <a:pt x="1303867" y="177800"/>
                    </a:cubicBezTo>
                    <a:cubicBezTo>
                      <a:pt x="1317978" y="174978"/>
                      <a:pt x="1332152" y="172455"/>
                      <a:pt x="1346200" y="169333"/>
                    </a:cubicBezTo>
                    <a:cubicBezTo>
                      <a:pt x="1357559" y="166809"/>
                      <a:pt x="1368446" y="161462"/>
                      <a:pt x="1380067" y="160866"/>
                    </a:cubicBezTo>
                    <a:cubicBezTo>
                      <a:pt x="1478755" y="155805"/>
                      <a:pt x="1577622" y="155222"/>
                      <a:pt x="1676400" y="152400"/>
                    </a:cubicBezTo>
                    <a:cubicBezTo>
                      <a:pt x="1704622" y="149578"/>
                      <a:pt x="1732794" y="146195"/>
                      <a:pt x="1761067" y="143933"/>
                    </a:cubicBezTo>
                    <a:cubicBezTo>
                      <a:pt x="1803359" y="140549"/>
                      <a:pt x="1846029" y="141198"/>
                      <a:pt x="1888067" y="135466"/>
                    </a:cubicBezTo>
                    <a:cubicBezTo>
                      <a:pt x="1908425" y="132690"/>
                      <a:pt x="1927334" y="123239"/>
                      <a:pt x="1947334" y="118533"/>
                    </a:cubicBezTo>
                    <a:cubicBezTo>
                      <a:pt x="2086297" y="85836"/>
                      <a:pt x="1981877" y="118307"/>
                      <a:pt x="2082800" y="84666"/>
                    </a:cubicBezTo>
                    <a:lnTo>
                      <a:pt x="2108200" y="76200"/>
                    </a:lnTo>
                    <a:lnTo>
                      <a:pt x="2133600" y="67733"/>
                    </a:lnTo>
                    <a:cubicBezTo>
                      <a:pt x="2166676" y="34659"/>
                      <a:pt x="2131970" y="64315"/>
                      <a:pt x="2175934" y="42333"/>
                    </a:cubicBezTo>
                    <a:cubicBezTo>
                      <a:pt x="2185035" y="37782"/>
                      <a:pt x="2192035" y="29533"/>
                      <a:pt x="2201334" y="25400"/>
                    </a:cubicBezTo>
                    <a:cubicBezTo>
                      <a:pt x="2217645" y="18151"/>
                      <a:pt x="2235201" y="14110"/>
                      <a:pt x="2252134" y="8466"/>
                    </a:cubicBezTo>
                    <a:lnTo>
                      <a:pt x="2277534" y="0"/>
                    </a:lnTo>
                    <a:cubicBezTo>
                      <a:pt x="2348141" y="7060"/>
                      <a:pt x="2348677" y="-3034"/>
                      <a:pt x="2396067" y="25400"/>
                    </a:cubicBezTo>
                    <a:cubicBezTo>
                      <a:pt x="2413518" y="35871"/>
                      <a:pt x="2446867" y="59266"/>
                      <a:pt x="2446867" y="59266"/>
                    </a:cubicBezTo>
                    <a:cubicBezTo>
                      <a:pt x="2466521" y="118226"/>
                      <a:pt x="2441275" y="55112"/>
                      <a:pt x="2472267" y="101600"/>
                    </a:cubicBezTo>
                    <a:cubicBezTo>
                      <a:pt x="2486216" y="122524"/>
                      <a:pt x="2490141" y="138289"/>
                      <a:pt x="2497667" y="160866"/>
                    </a:cubicBezTo>
                    <a:cubicBezTo>
                      <a:pt x="2494845" y="220133"/>
                      <a:pt x="2494127" y="279537"/>
                      <a:pt x="2489200" y="338666"/>
                    </a:cubicBezTo>
                    <a:cubicBezTo>
                      <a:pt x="2488459" y="347560"/>
                      <a:pt x="2482091" y="355245"/>
                      <a:pt x="2480734" y="364066"/>
                    </a:cubicBezTo>
                    <a:cubicBezTo>
                      <a:pt x="2476421" y="392099"/>
                      <a:pt x="2478210" y="420999"/>
                      <a:pt x="2472267" y="448733"/>
                    </a:cubicBezTo>
                    <a:cubicBezTo>
                      <a:pt x="2464077" y="486954"/>
                      <a:pt x="2456472" y="475438"/>
                      <a:pt x="2438400" y="499533"/>
                    </a:cubicBezTo>
                    <a:cubicBezTo>
                      <a:pt x="2380958" y="576122"/>
                      <a:pt x="2426436" y="528433"/>
                      <a:pt x="2387600" y="567266"/>
                    </a:cubicBezTo>
                    <a:cubicBezTo>
                      <a:pt x="2384778" y="575733"/>
                      <a:pt x="2384709" y="585697"/>
                      <a:pt x="2379134" y="592666"/>
                    </a:cubicBezTo>
                    <a:cubicBezTo>
                      <a:pt x="2372777" y="600612"/>
                      <a:pt x="2361551" y="603086"/>
                      <a:pt x="2353734" y="609600"/>
                    </a:cubicBezTo>
                    <a:cubicBezTo>
                      <a:pt x="2344536" y="617265"/>
                      <a:pt x="2335999" y="625802"/>
                      <a:pt x="2328334" y="635000"/>
                    </a:cubicBezTo>
                    <a:cubicBezTo>
                      <a:pt x="2321820" y="642817"/>
                      <a:pt x="2318160" y="652795"/>
                      <a:pt x="2311400" y="660400"/>
                    </a:cubicBezTo>
                    <a:cubicBezTo>
                      <a:pt x="2295490" y="678298"/>
                      <a:pt x="2277533" y="694267"/>
                      <a:pt x="2260600" y="711200"/>
                    </a:cubicBezTo>
                    <a:cubicBezTo>
                      <a:pt x="2252133" y="719667"/>
                      <a:pt x="2241842" y="726637"/>
                      <a:pt x="2235200" y="736600"/>
                    </a:cubicBezTo>
                    <a:cubicBezTo>
                      <a:pt x="2223911" y="753533"/>
                      <a:pt x="2215724" y="773010"/>
                      <a:pt x="2201334" y="787400"/>
                    </a:cubicBezTo>
                    <a:cubicBezTo>
                      <a:pt x="2168739" y="819995"/>
                      <a:pt x="2182576" y="802837"/>
                      <a:pt x="2159000" y="838200"/>
                    </a:cubicBezTo>
                    <a:cubicBezTo>
                      <a:pt x="2156178" y="846667"/>
                      <a:pt x="2154868" y="855798"/>
                      <a:pt x="2150534" y="863600"/>
                    </a:cubicBezTo>
                    <a:cubicBezTo>
                      <a:pt x="2140651" y="881390"/>
                      <a:pt x="2123103" y="895093"/>
                      <a:pt x="2116667" y="914400"/>
                    </a:cubicBezTo>
                    <a:cubicBezTo>
                      <a:pt x="2113845" y="922867"/>
                      <a:pt x="2112191" y="931818"/>
                      <a:pt x="2108200" y="939800"/>
                    </a:cubicBezTo>
                    <a:cubicBezTo>
                      <a:pt x="2103649" y="948901"/>
                      <a:pt x="2095400" y="955901"/>
                      <a:pt x="2091267" y="965200"/>
                    </a:cubicBezTo>
                    <a:cubicBezTo>
                      <a:pt x="2082597" y="984708"/>
                      <a:pt x="2077690" y="1024492"/>
                      <a:pt x="2057400" y="1041400"/>
                    </a:cubicBezTo>
                    <a:cubicBezTo>
                      <a:pt x="2047704" y="1049480"/>
                      <a:pt x="2034492" y="1052071"/>
                      <a:pt x="2023534" y="1058333"/>
                    </a:cubicBezTo>
                    <a:cubicBezTo>
                      <a:pt x="2014699" y="1063381"/>
                      <a:pt x="2005951" y="1068752"/>
                      <a:pt x="1998134" y="1075266"/>
                    </a:cubicBezTo>
                    <a:cubicBezTo>
                      <a:pt x="1988936" y="1082931"/>
                      <a:pt x="1982697" y="1094024"/>
                      <a:pt x="1972734" y="1100666"/>
                    </a:cubicBezTo>
                    <a:cubicBezTo>
                      <a:pt x="1965308" y="1105617"/>
                      <a:pt x="1955316" y="1105142"/>
                      <a:pt x="1947334" y="1109133"/>
                    </a:cubicBezTo>
                    <a:cubicBezTo>
                      <a:pt x="1938233" y="1113684"/>
                      <a:pt x="1931035" y="1121515"/>
                      <a:pt x="1921934" y="1126066"/>
                    </a:cubicBezTo>
                    <a:cubicBezTo>
                      <a:pt x="1913952" y="1130057"/>
                      <a:pt x="1904516" y="1130542"/>
                      <a:pt x="1896534" y="1134533"/>
                    </a:cubicBezTo>
                    <a:cubicBezTo>
                      <a:pt x="1887433" y="1139084"/>
                      <a:pt x="1880235" y="1146915"/>
                      <a:pt x="1871134" y="1151466"/>
                    </a:cubicBezTo>
                    <a:cubicBezTo>
                      <a:pt x="1858986" y="1157540"/>
                      <a:pt x="1822720" y="1165687"/>
                      <a:pt x="1811867" y="1168400"/>
                    </a:cubicBezTo>
                    <a:cubicBezTo>
                      <a:pt x="1739075" y="1216927"/>
                      <a:pt x="1831174" y="1158747"/>
                      <a:pt x="1761067" y="1193800"/>
                    </a:cubicBezTo>
                    <a:cubicBezTo>
                      <a:pt x="1751966" y="1198351"/>
                      <a:pt x="1744768" y="1206182"/>
                      <a:pt x="1735667" y="1210733"/>
                    </a:cubicBezTo>
                    <a:cubicBezTo>
                      <a:pt x="1727685" y="1214724"/>
                      <a:pt x="1718249" y="1215209"/>
                      <a:pt x="1710267" y="1219200"/>
                    </a:cubicBezTo>
                    <a:cubicBezTo>
                      <a:pt x="1701166" y="1223751"/>
                      <a:pt x="1694395" y="1232560"/>
                      <a:pt x="1684867" y="1236133"/>
                    </a:cubicBezTo>
                    <a:cubicBezTo>
                      <a:pt x="1671393" y="1241186"/>
                      <a:pt x="1656495" y="1241110"/>
                      <a:pt x="1642534" y="1244600"/>
                    </a:cubicBezTo>
                    <a:cubicBezTo>
                      <a:pt x="1633876" y="1246764"/>
                      <a:pt x="1625792" y="1250902"/>
                      <a:pt x="1617134" y="1253066"/>
                    </a:cubicBezTo>
                    <a:cubicBezTo>
                      <a:pt x="1603173" y="1256556"/>
                      <a:pt x="1588684" y="1257747"/>
                      <a:pt x="1574800" y="1261533"/>
                    </a:cubicBezTo>
                    <a:cubicBezTo>
                      <a:pt x="1557580" y="1266229"/>
                      <a:pt x="1541797" y="1277097"/>
                      <a:pt x="1524000" y="1278466"/>
                    </a:cubicBezTo>
                    <a:lnTo>
                      <a:pt x="1413934" y="1286933"/>
                    </a:lnTo>
                    <a:cubicBezTo>
                      <a:pt x="1391356" y="1292577"/>
                      <a:pt x="1365564" y="1290956"/>
                      <a:pt x="1346200" y="1303866"/>
                    </a:cubicBezTo>
                    <a:cubicBezTo>
                      <a:pt x="1337733" y="1309511"/>
                      <a:pt x="1330617" y="1318123"/>
                      <a:pt x="1320800" y="1320800"/>
                    </a:cubicBezTo>
                    <a:cubicBezTo>
                      <a:pt x="1298848" y="1326787"/>
                      <a:pt x="1275645" y="1326444"/>
                      <a:pt x="1253067" y="1329266"/>
                    </a:cubicBezTo>
                    <a:lnTo>
                      <a:pt x="1151467" y="1354666"/>
                    </a:lnTo>
                    <a:cubicBezTo>
                      <a:pt x="1140178" y="1357488"/>
                      <a:pt x="1129165" y="1361848"/>
                      <a:pt x="1117600" y="1363133"/>
                    </a:cubicBezTo>
                    <a:lnTo>
                      <a:pt x="1041400" y="1371600"/>
                    </a:lnTo>
                    <a:cubicBezTo>
                      <a:pt x="970845" y="1368778"/>
                      <a:pt x="900017" y="1369935"/>
                      <a:pt x="829734" y="1363133"/>
                    </a:cubicBezTo>
                    <a:cubicBezTo>
                      <a:pt x="811968" y="1361414"/>
                      <a:pt x="796540" y="1349135"/>
                      <a:pt x="778934" y="1346200"/>
                    </a:cubicBezTo>
                    <a:cubicBezTo>
                      <a:pt x="679366" y="1329605"/>
                      <a:pt x="770065" y="1346110"/>
                      <a:pt x="694267" y="1329266"/>
                    </a:cubicBezTo>
                    <a:cubicBezTo>
                      <a:pt x="680219" y="1326144"/>
                      <a:pt x="665895" y="1324290"/>
                      <a:pt x="651934" y="1320800"/>
                    </a:cubicBezTo>
                    <a:cubicBezTo>
                      <a:pt x="643276" y="1318635"/>
                      <a:pt x="635144" y="1314681"/>
                      <a:pt x="626534" y="1312333"/>
                    </a:cubicBezTo>
                    <a:cubicBezTo>
                      <a:pt x="604081" y="1306210"/>
                      <a:pt x="581378" y="1301044"/>
                      <a:pt x="558800" y="1295400"/>
                    </a:cubicBezTo>
                    <a:cubicBezTo>
                      <a:pt x="547511" y="1292578"/>
                      <a:pt x="535973" y="1290613"/>
                      <a:pt x="524934" y="1286933"/>
                    </a:cubicBezTo>
                    <a:cubicBezTo>
                      <a:pt x="508001" y="1281289"/>
                      <a:pt x="491450" y="1274329"/>
                      <a:pt x="474134" y="1270000"/>
                    </a:cubicBezTo>
                    <a:cubicBezTo>
                      <a:pt x="451556" y="1264355"/>
                      <a:pt x="428479" y="1260425"/>
                      <a:pt x="406400" y="1253066"/>
                    </a:cubicBezTo>
                    <a:cubicBezTo>
                      <a:pt x="397933" y="1250244"/>
                      <a:pt x="389581" y="1247052"/>
                      <a:pt x="381000" y="1244600"/>
                    </a:cubicBezTo>
                    <a:cubicBezTo>
                      <a:pt x="368341" y="1240983"/>
                      <a:pt x="335267" y="1234433"/>
                      <a:pt x="321734" y="1227666"/>
                    </a:cubicBezTo>
                    <a:cubicBezTo>
                      <a:pt x="312633" y="1223115"/>
                      <a:pt x="305169" y="1215781"/>
                      <a:pt x="296334" y="1210733"/>
                    </a:cubicBezTo>
                    <a:cubicBezTo>
                      <a:pt x="285375" y="1204471"/>
                      <a:pt x="273756" y="1199444"/>
                      <a:pt x="262467" y="1193800"/>
                    </a:cubicBezTo>
                    <a:cubicBezTo>
                      <a:pt x="256823" y="1188155"/>
                      <a:pt x="251767" y="1181853"/>
                      <a:pt x="245534" y="1176866"/>
                    </a:cubicBezTo>
                    <a:cubicBezTo>
                      <a:pt x="237588" y="1170509"/>
                      <a:pt x="227329" y="1167128"/>
                      <a:pt x="220134" y="1159933"/>
                    </a:cubicBezTo>
                    <a:cubicBezTo>
                      <a:pt x="188896" y="1128696"/>
                      <a:pt x="219411" y="1136874"/>
                      <a:pt x="177800" y="1109133"/>
                    </a:cubicBezTo>
                    <a:cubicBezTo>
                      <a:pt x="170374" y="1104182"/>
                      <a:pt x="160867" y="1103488"/>
                      <a:pt x="152400" y="1100666"/>
                    </a:cubicBezTo>
                    <a:cubicBezTo>
                      <a:pt x="141111" y="1089377"/>
                      <a:pt x="131525" y="1076079"/>
                      <a:pt x="118534" y="1066800"/>
                    </a:cubicBezTo>
                    <a:cubicBezTo>
                      <a:pt x="111272" y="1061613"/>
                      <a:pt x="100103" y="1063908"/>
                      <a:pt x="93134" y="1058333"/>
                    </a:cubicBezTo>
                    <a:cubicBezTo>
                      <a:pt x="85188" y="1051976"/>
                      <a:pt x="82714" y="1040750"/>
                      <a:pt x="76200" y="1032933"/>
                    </a:cubicBezTo>
                    <a:cubicBezTo>
                      <a:pt x="68535" y="1023735"/>
                      <a:pt x="59267" y="1016000"/>
                      <a:pt x="50800" y="1007533"/>
                    </a:cubicBezTo>
                    <a:cubicBezTo>
                      <a:pt x="45156" y="996244"/>
                      <a:pt x="41203" y="983937"/>
                      <a:pt x="33867" y="973666"/>
                    </a:cubicBezTo>
                    <a:cubicBezTo>
                      <a:pt x="26908" y="963923"/>
                      <a:pt x="14408" y="958662"/>
                      <a:pt x="8467" y="948266"/>
                    </a:cubicBezTo>
                    <a:cubicBezTo>
                      <a:pt x="2694" y="938163"/>
                      <a:pt x="2822" y="925689"/>
                      <a:pt x="0" y="914400"/>
                    </a:cubicBezTo>
                    <a:cubicBezTo>
                      <a:pt x="2822" y="824089"/>
                      <a:pt x="3718" y="733697"/>
                      <a:pt x="8467" y="643466"/>
                    </a:cubicBezTo>
                    <a:cubicBezTo>
                      <a:pt x="10183" y="610864"/>
                      <a:pt x="18643" y="589206"/>
                      <a:pt x="25400" y="558800"/>
                    </a:cubicBezTo>
                    <a:cubicBezTo>
                      <a:pt x="28522" y="544752"/>
                      <a:pt x="25032" y="527825"/>
                      <a:pt x="33867" y="516466"/>
                    </a:cubicBezTo>
                    <a:cubicBezTo>
                      <a:pt x="46361" y="500402"/>
                      <a:pt x="65360" y="489036"/>
                      <a:pt x="84667" y="482600"/>
                    </a:cubicBezTo>
                    <a:lnTo>
                      <a:pt x="160867" y="431800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箭头连接符 38"/>
              <p:cNvCxnSpPr>
                <a:stCxn id="36" idx="87"/>
              </p:cNvCxnSpPr>
              <p:nvPr/>
            </p:nvCxnSpPr>
            <p:spPr>
              <a:xfrm flipH="1">
                <a:off x="1638726" y="4845571"/>
                <a:ext cx="116959" cy="322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875591" y="5728577"/>
                <a:ext cx="5033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try to find Gene </a:t>
                </a:r>
                <a:r>
                  <a:rPr lang="en-US" altLang="zh-CN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1,2,5,9</a:t>
                </a:r>
                <a:r>
                  <a:rPr lang="en-US" altLang="zh-CN" sz="1600" smtClean="0"/>
                  <a:t> , given </a:t>
                </a:r>
                <a:r>
                  <a:rPr lang="en-US" altLang="zh-CN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1,2,5,8</a:t>
                </a:r>
                <a:r>
                  <a:rPr lang="en-US" altLang="zh-CN" sz="1600" smtClean="0"/>
                  <a:t> and expression data</a:t>
                </a:r>
                <a:endParaRPr lang="zh-CN" altLang="en-US" sz="1600"/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5526" y="1199871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co-expression analysis </a:t>
            </a:r>
            <a:r>
              <a:rPr lang="en-US" altLang="zh-CN" smtClean="0"/>
              <a:t>of predicted miRNA-X targets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230107" y="3209789"/>
            <a:ext cx="3347092" cy="702621"/>
            <a:chOff x="5273089" y="1547283"/>
            <a:chExt cx="3347092" cy="702621"/>
          </a:xfrm>
        </p:grpSpPr>
        <p:sp>
          <p:nvSpPr>
            <p:cNvPr id="5" name="矩形 4"/>
            <p:cNvSpPr/>
            <p:nvPr/>
          </p:nvSpPr>
          <p:spPr>
            <a:xfrm>
              <a:off x="5273089" y="1547283"/>
              <a:ext cx="465667" cy="3640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6009077" y="2080627"/>
              <a:ext cx="35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381683" y="1911350"/>
              <a:ext cx="2238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X by 1</a:t>
              </a:r>
              <a:r>
                <a:rPr lang="en-US" altLang="zh-CN" sz="1600" baseline="30000" smtClean="0"/>
                <a:t>st</a:t>
              </a:r>
              <a:r>
                <a:rPr lang="en-US" altLang="zh-CN" sz="1600" smtClean="0"/>
                <a:t> generation tools </a:t>
              </a:r>
              <a:endParaRPr lang="zh-CN" altLang="en-US" sz="16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25526" y="1603731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data: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43193" y="2155097"/>
            <a:ext cx="614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250 GEO microarray data sets (</a:t>
            </a:r>
            <a:r>
              <a:rPr lang="en-US" altLang="zh-CN" err="1" smtClean="0"/>
              <a:t>Affymetrix</a:t>
            </a:r>
            <a:r>
              <a:rPr lang="en-US" altLang="zh-CN" smtClean="0"/>
              <a:t> HG-U133A </a:t>
            </a:r>
            <a:r>
              <a:rPr lang="en-US" altLang="zh-CN" err="1" smtClean="0"/>
              <a:t>GeneChip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43193" y="2569870"/>
            <a:ext cx="569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(preprocessed and normalized and removed) 217 data sets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6596" y="383840"/>
            <a:ext cx="463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CoMeTa -- Step 2: “co-expression list”  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670" y="3398671"/>
            <a:ext cx="3400425" cy="24669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2227" y="3280409"/>
            <a:ext cx="421034" cy="27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117" y="1212834"/>
            <a:ext cx="429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co-expression list for each predicted gene: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222603" y="2097626"/>
            <a:ext cx="4777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consist of all other genes of the </a:t>
            </a:r>
            <a:r>
              <a:rPr lang="en-US" altLang="zh-CN" sz="1600" err="1" smtClean="0"/>
              <a:t>Affymetrix</a:t>
            </a:r>
            <a:r>
              <a:rPr lang="en-US" altLang="zh-CN" sz="1600" smtClean="0"/>
              <a:t> platform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222603" y="2869762"/>
            <a:ext cx="7144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mtClean="0"/>
              <a:t>ranked by </a:t>
            </a:r>
            <a:r>
              <a:rPr lang="en-US" altLang="zh-CN" sz="1600" b="1" smtClean="0">
                <a:solidFill>
                  <a:srgbClr val="0000FF"/>
                </a:solidFill>
              </a:rPr>
              <a:t>Pearson correlation score </a:t>
            </a:r>
            <a:r>
              <a:rPr lang="en-US" altLang="zh-CN" sz="1600" smtClean="0"/>
              <a:t>relative to the expression behavior</a:t>
            </a:r>
          </a:p>
          <a:p>
            <a:endParaRPr lang="en-US" altLang="zh-CN" sz="1600"/>
          </a:p>
          <a:p>
            <a:r>
              <a:rPr lang="en-US" altLang="zh-CN" sz="1600"/>
              <a:t> </a:t>
            </a:r>
            <a:r>
              <a:rPr lang="en-US" altLang="zh-CN" sz="1600" smtClean="0"/>
              <a:t>     in </a:t>
            </a:r>
            <a:r>
              <a:rPr lang="en-US" altLang="zh-CN" sz="1600" u="sng" smtClean="0"/>
              <a:t>each single experiment</a:t>
            </a:r>
            <a:endParaRPr lang="zh-CN" altLang="en-US" sz="1600" u="sng"/>
          </a:p>
        </p:txBody>
      </p:sp>
      <p:sp>
        <p:nvSpPr>
          <p:cNvPr id="5" name="文本框 4"/>
          <p:cNvSpPr txBox="1"/>
          <p:nvPr/>
        </p:nvSpPr>
        <p:spPr>
          <a:xfrm>
            <a:off x="1222603" y="4166968"/>
            <a:ext cx="2199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smtClean="0"/>
              <a:t>co-expression score:</a:t>
            </a:r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1528776" y="4734292"/>
            <a:ext cx="673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mtClean="0">
                <a:solidFill>
                  <a:srgbClr val="0000FF"/>
                </a:solidFill>
              </a:rPr>
              <a:t>its number of occurrence </a:t>
            </a:r>
            <a:r>
              <a:rPr lang="en-US" altLang="zh-CN" sz="1600" smtClean="0"/>
              <a:t>in the top third percentile of each ranked list,</a:t>
            </a:r>
          </a:p>
          <a:p>
            <a:r>
              <a:rPr lang="en-US" altLang="zh-CN" sz="1600" smtClean="0"/>
              <a:t>across all expression data sets analyzed</a:t>
            </a:r>
            <a:endParaRPr lang="zh-CN" altLang="en-US" sz="16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0C1-9FAF-48DE-B11F-D8E7A4A121F0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6596" y="383840"/>
            <a:ext cx="463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CoMeTa -- Step 2: “co-expression list”  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390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3742</TotalTime>
  <Words>2002</Words>
  <Application>Microsoft Office PowerPoint</Application>
  <PresentationFormat>全屏显示(4:3)</PresentationFormat>
  <Paragraphs>320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黑体</vt:lpstr>
      <vt:lpstr>宋体</vt:lpstr>
      <vt:lpstr>Arial</vt:lpstr>
      <vt:lpstr>Calibri</vt:lpstr>
      <vt:lpstr>Cambria Math</vt:lpstr>
      <vt:lpstr>Times New Roman</vt:lpstr>
      <vt:lpstr>Office 主题</vt:lpstr>
      <vt:lpstr>Identification of microRNA-regulated gene networks  by expression analysis of target genes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王东方</dc:creator>
  <cp:lastModifiedBy>王东方</cp:lastModifiedBy>
  <cp:revision>86</cp:revision>
  <dcterms:created xsi:type="dcterms:W3CDTF">2013-05-29T05:26:51Z</dcterms:created>
  <dcterms:modified xsi:type="dcterms:W3CDTF">2013-06-25T05:40:24Z</dcterms:modified>
</cp:coreProperties>
</file>