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4400213" cy="32399288"/>
  <p:notesSz cx="6881813" cy="9296400"/>
  <p:defaultTextStyle>
    <a:defPPr>
      <a:defRPr lang="fr-FR"/>
    </a:defPPr>
    <a:lvl1pPr marL="0" algn="l" defTabSz="3056015" rtl="0" eaLnBrk="1" latinLnBrk="0" hangingPunct="1">
      <a:defRPr sz="6013" kern="1200">
        <a:solidFill>
          <a:schemeClr val="tx1"/>
        </a:solidFill>
        <a:latin typeface="+mn-lt"/>
        <a:ea typeface="+mn-ea"/>
        <a:cs typeface="+mn-cs"/>
      </a:defRPr>
    </a:lvl1pPr>
    <a:lvl2pPr marL="1528008" algn="l" defTabSz="3056015" rtl="0" eaLnBrk="1" latinLnBrk="0" hangingPunct="1">
      <a:defRPr sz="6013" kern="1200">
        <a:solidFill>
          <a:schemeClr val="tx1"/>
        </a:solidFill>
        <a:latin typeface="+mn-lt"/>
        <a:ea typeface="+mn-ea"/>
        <a:cs typeface="+mn-cs"/>
      </a:defRPr>
    </a:lvl2pPr>
    <a:lvl3pPr marL="3056015" algn="l" defTabSz="3056015" rtl="0" eaLnBrk="1" latinLnBrk="0" hangingPunct="1">
      <a:defRPr sz="6013" kern="1200">
        <a:solidFill>
          <a:schemeClr val="tx1"/>
        </a:solidFill>
        <a:latin typeface="+mn-lt"/>
        <a:ea typeface="+mn-ea"/>
        <a:cs typeface="+mn-cs"/>
      </a:defRPr>
    </a:lvl3pPr>
    <a:lvl4pPr marL="4584022" algn="l" defTabSz="3056015" rtl="0" eaLnBrk="1" latinLnBrk="0" hangingPunct="1">
      <a:defRPr sz="6013" kern="1200">
        <a:solidFill>
          <a:schemeClr val="tx1"/>
        </a:solidFill>
        <a:latin typeface="+mn-lt"/>
        <a:ea typeface="+mn-ea"/>
        <a:cs typeface="+mn-cs"/>
      </a:defRPr>
    </a:lvl4pPr>
    <a:lvl5pPr marL="6112030" algn="l" defTabSz="3056015" rtl="0" eaLnBrk="1" latinLnBrk="0" hangingPunct="1">
      <a:defRPr sz="6013" kern="1200">
        <a:solidFill>
          <a:schemeClr val="tx1"/>
        </a:solidFill>
        <a:latin typeface="+mn-lt"/>
        <a:ea typeface="+mn-ea"/>
        <a:cs typeface="+mn-cs"/>
      </a:defRPr>
    </a:lvl5pPr>
    <a:lvl6pPr marL="7640038" algn="l" defTabSz="3056015" rtl="0" eaLnBrk="1" latinLnBrk="0" hangingPunct="1">
      <a:defRPr sz="6013" kern="1200">
        <a:solidFill>
          <a:schemeClr val="tx1"/>
        </a:solidFill>
        <a:latin typeface="+mn-lt"/>
        <a:ea typeface="+mn-ea"/>
        <a:cs typeface="+mn-cs"/>
      </a:defRPr>
    </a:lvl6pPr>
    <a:lvl7pPr marL="9168045" algn="l" defTabSz="3056015" rtl="0" eaLnBrk="1" latinLnBrk="0" hangingPunct="1">
      <a:defRPr sz="6013" kern="1200">
        <a:solidFill>
          <a:schemeClr val="tx1"/>
        </a:solidFill>
        <a:latin typeface="+mn-lt"/>
        <a:ea typeface="+mn-ea"/>
        <a:cs typeface="+mn-cs"/>
      </a:defRPr>
    </a:lvl7pPr>
    <a:lvl8pPr marL="10696053" algn="l" defTabSz="3056015" rtl="0" eaLnBrk="1" latinLnBrk="0" hangingPunct="1">
      <a:defRPr sz="6013" kern="1200">
        <a:solidFill>
          <a:schemeClr val="tx1"/>
        </a:solidFill>
        <a:latin typeface="+mn-lt"/>
        <a:ea typeface="+mn-ea"/>
        <a:cs typeface="+mn-cs"/>
      </a:defRPr>
    </a:lvl8pPr>
    <a:lvl9pPr marL="12224060" algn="l" defTabSz="3056015" rtl="0" eaLnBrk="1" latinLnBrk="0" hangingPunct="1">
      <a:defRPr sz="6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4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743481"/>
    <a:srgbClr val="55AAFF"/>
    <a:srgbClr val="006600"/>
    <a:srgbClr val="55F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79" autoAdjust="0"/>
    <p:restoredTop sz="95742" autoAdjust="0"/>
  </p:normalViewPr>
  <p:slideViewPr>
    <p:cSldViewPr>
      <p:cViewPr>
        <p:scale>
          <a:sx n="84" d="100"/>
          <a:sy n="84" d="100"/>
        </p:scale>
        <p:origin x="1710" y="60"/>
      </p:cViewPr>
      <p:guideLst>
        <p:guide orient="horz" pos="10205"/>
        <p:guide pos="4536"/>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34666752-19FD-4CB6-986F-2357CAA3D836}" type="datetimeFigureOut">
              <a:rPr lang="en-US" smtClean="0"/>
              <a:t>9/29/2016</a:t>
            </a:fld>
            <a:endParaRPr lang="en-US"/>
          </a:p>
        </p:txBody>
      </p:sp>
      <p:sp>
        <p:nvSpPr>
          <p:cNvPr id="4" name="Slide Image Placeholder 3"/>
          <p:cNvSpPr>
            <a:spLocks noGrp="1" noRot="1" noChangeAspect="1"/>
          </p:cNvSpPr>
          <p:nvPr>
            <p:ph type="sldImg" idx="2"/>
          </p:nvPr>
        </p:nvSpPr>
        <p:spPr>
          <a:xfrm>
            <a:off x="2743200" y="1162050"/>
            <a:ext cx="1395413"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40A90A63-B0CC-44D6-88E0-E58A551795E5}" type="slidenum">
              <a:rPr lang="en-US" smtClean="0"/>
              <a:t>‹#›</a:t>
            </a:fld>
            <a:endParaRPr lang="en-US"/>
          </a:p>
        </p:txBody>
      </p:sp>
    </p:spTree>
    <p:extLst>
      <p:ext uri="{BB962C8B-B14F-4D97-AF65-F5344CB8AC3E}">
        <p14:creationId xmlns:p14="http://schemas.microsoft.com/office/powerpoint/2010/main" val="327852537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43200" y="1162050"/>
            <a:ext cx="1395413"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90A63-B0CC-44D6-88E0-E58A551795E5}" type="slidenum">
              <a:rPr lang="en-US" smtClean="0"/>
              <a:t>1</a:t>
            </a:fld>
            <a:endParaRPr lang="en-US"/>
          </a:p>
        </p:txBody>
      </p:sp>
    </p:spTree>
    <p:extLst>
      <p:ext uri="{BB962C8B-B14F-4D97-AF65-F5344CB8AC3E}">
        <p14:creationId xmlns:p14="http://schemas.microsoft.com/office/powerpoint/2010/main" val="106336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080017" y="10064787"/>
            <a:ext cx="12240181" cy="6944848"/>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2160035" y="18359601"/>
            <a:ext cx="10080149" cy="8279818"/>
          </a:xfrm>
        </p:spPr>
        <p:txBody>
          <a:bodyPr/>
          <a:lstStyle>
            <a:lvl1pPr marL="0" indent="0" algn="ctr">
              <a:buNone/>
              <a:defRPr>
                <a:solidFill>
                  <a:schemeClr val="tx1">
                    <a:tint val="75000"/>
                  </a:schemeClr>
                </a:solidFill>
              </a:defRPr>
            </a:lvl1pPr>
            <a:lvl2pPr marL="638367" indent="0" algn="ctr">
              <a:buNone/>
              <a:defRPr>
                <a:solidFill>
                  <a:schemeClr val="tx1">
                    <a:tint val="75000"/>
                  </a:schemeClr>
                </a:solidFill>
              </a:defRPr>
            </a:lvl2pPr>
            <a:lvl3pPr marL="1276734" indent="0" algn="ctr">
              <a:buNone/>
              <a:defRPr>
                <a:solidFill>
                  <a:schemeClr val="tx1">
                    <a:tint val="75000"/>
                  </a:schemeClr>
                </a:solidFill>
              </a:defRPr>
            </a:lvl3pPr>
            <a:lvl4pPr marL="1915102" indent="0" algn="ctr">
              <a:buNone/>
              <a:defRPr>
                <a:solidFill>
                  <a:schemeClr val="tx1">
                    <a:tint val="75000"/>
                  </a:schemeClr>
                </a:solidFill>
              </a:defRPr>
            </a:lvl4pPr>
            <a:lvl5pPr marL="2553468" indent="0" algn="ctr">
              <a:buNone/>
              <a:defRPr>
                <a:solidFill>
                  <a:schemeClr val="tx1">
                    <a:tint val="75000"/>
                  </a:schemeClr>
                </a:solidFill>
              </a:defRPr>
            </a:lvl5pPr>
            <a:lvl6pPr marL="3191836" indent="0" algn="ctr">
              <a:buNone/>
              <a:defRPr>
                <a:solidFill>
                  <a:schemeClr val="tx1">
                    <a:tint val="75000"/>
                  </a:schemeClr>
                </a:solidFill>
              </a:defRPr>
            </a:lvl6pPr>
            <a:lvl7pPr marL="3830204" indent="0" algn="ctr">
              <a:buNone/>
              <a:defRPr>
                <a:solidFill>
                  <a:schemeClr val="tx1">
                    <a:tint val="75000"/>
                  </a:schemeClr>
                </a:solidFill>
              </a:defRPr>
            </a:lvl7pPr>
            <a:lvl8pPr marL="4468571" indent="0" algn="ctr">
              <a:buNone/>
              <a:defRPr>
                <a:solidFill>
                  <a:schemeClr val="tx1">
                    <a:tint val="75000"/>
                  </a:schemeClr>
                </a:solidFill>
              </a:defRPr>
            </a:lvl8pPr>
            <a:lvl9pPr marL="5106938"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6998049" y="8174824"/>
            <a:ext cx="11480170" cy="174161173"/>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2552542" y="8174824"/>
            <a:ext cx="34205506" cy="17416117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37519" y="20819547"/>
            <a:ext cx="12240181" cy="6434860"/>
          </a:xfrm>
        </p:spPr>
        <p:txBody>
          <a:bodyPr anchor="t"/>
          <a:lstStyle>
            <a:lvl1pPr algn="l">
              <a:defRPr sz="5585"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1137519" y="13732203"/>
            <a:ext cx="12240181" cy="7087342"/>
          </a:xfrm>
        </p:spPr>
        <p:txBody>
          <a:bodyPr anchor="b"/>
          <a:lstStyle>
            <a:lvl1pPr marL="0" indent="0">
              <a:buNone/>
              <a:defRPr sz="2807">
                <a:solidFill>
                  <a:schemeClr val="tx1">
                    <a:tint val="75000"/>
                  </a:schemeClr>
                </a:solidFill>
              </a:defRPr>
            </a:lvl1pPr>
            <a:lvl2pPr marL="638367" indent="0">
              <a:buNone/>
              <a:defRPr sz="2511">
                <a:solidFill>
                  <a:schemeClr val="tx1">
                    <a:tint val="75000"/>
                  </a:schemeClr>
                </a:solidFill>
              </a:defRPr>
            </a:lvl2pPr>
            <a:lvl3pPr marL="1276734" indent="0">
              <a:buNone/>
              <a:defRPr sz="2246">
                <a:solidFill>
                  <a:schemeClr val="tx1">
                    <a:tint val="75000"/>
                  </a:schemeClr>
                </a:solidFill>
              </a:defRPr>
            </a:lvl3pPr>
            <a:lvl4pPr marL="1915102" indent="0">
              <a:buNone/>
              <a:defRPr sz="1950">
                <a:solidFill>
                  <a:schemeClr val="tx1">
                    <a:tint val="75000"/>
                  </a:schemeClr>
                </a:solidFill>
              </a:defRPr>
            </a:lvl4pPr>
            <a:lvl5pPr marL="2553468" indent="0">
              <a:buNone/>
              <a:defRPr sz="1950">
                <a:solidFill>
                  <a:schemeClr val="tx1">
                    <a:tint val="75000"/>
                  </a:schemeClr>
                </a:solidFill>
              </a:defRPr>
            </a:lvl5pPr>
            <a:lvl6pPr marL="3191836" indent="0">
              <a:buNone/>
              <a:defRPr sz="1950">
                <a:solidFill>
                  <a:schemeClr val="tx1">
                    <a:tint val="75000"/>
                  </a:schemeClr>
                </a:solidFill>
              </a:defRPr>
            </a:lvl6pPr>
            <a:lvl7pPr marL="3830204" indent="0">
              <a:buNone/>
              <a:defRPr sz="1950">
                <a:solidFill>
                  <a:schemeClr val="tx1">
                    <a:tint val="75000"/>
                  </a:schemeClr>
                </a:solidFill>
              </a:defRPr>
            </a:lvl7pPr>
            <a:lvl8pPr marL="4468571" indent="0">
              <a:buNone/>
              <a:defRPr sz="1950">
                <a:solidFill>
                  <a:schemeClr val="tx1">
                    <a:tint val="75000"/>
                  </a:schemeClr>
                </a:solidFill>
              </a:defRPr>
            </a:lvl8pPr>
            <a:lvl9pPr marL="5106938" indent="0">
              <a:buNone/>
              <a:defRPr sz="195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2552541" y="47623961"/>
            <a:ext cx="22842837" cy="134712040"/>
          </a:xfrm>
        </p:spPr>
        <p:txBody>
          <a:bodyPr/>
          <a:lstStyle>
            <a:lvl1pPr>
              <a:defRPr sz="3900"/>
            </a:lvl1pPr>
            <a:lvl2pPr>
              <a:defRPr sz="3339"/>
            </a:lvl2pPr>
            <a:lvl3pPr>
              <a:defRPr sz="2807"/>
            </a:lvl3pPr>
            <a:lvl4pPr>
              <a:defRPr sz="2511"/>
            </a:lvl4pPr>
            <a:lvl5pPr>
              <a:defRPr sz="2511"/>
            </a:lvl5pPr>
            <a:lvl6pPr>
              <a:defRPr sz="2511"/>
            </a:lvl6pPr>
            <a:lvl7pPr>
              <a:defRPr sz="2511"/>
            </a:lvl7pPr>
            <a:lvl8pPr>
              <a:defRPr sz="2511"/>
            </a:lvl8pPr>
            <a:lvl9pPr>
              <a:defRPr sz="2511"/>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25635381" y="47623961"/>
            <a:ext cx="22842839" cy="134712040"/>
          </a:xfrm>
        </p:spPr>
        <p:txBody>
          <a:bodyPr/>
          <a:lstStyle>
            <a:lvl1pPr>
              <a:defRPr sz="3900"/>
            </a:lvl1pPr>
            <a:lvl2pPr>
              <a:defRPr sz="3339"/>
            </a:lvl2pPr>
            <a:lvl3pPr>
              <a:defRPr sz="2807"/>
            </a:lvl3pPr>
            <a:lvl4pPr>
              <a:defRPr sz="2511"/>
            </a:lvl4pPr>
            <a:lvl5pPr>
              <a:defRPr sz="2511"/>
            </a:lvl5pPr>
            <a:lvl6pPr>
              <a:defRPr sz="2511"/>
            </a:lvl6pPr>
            <a:lvl7pPr>
              <a:defRPr sz="2511"/>
            </a:lvl7pPr>
            <a:lvl8pPr>
              <a:defRPr sz="2511"/>
            </a:lvl8pPr>
            <a:lvl9pPr>
              <a:defRPr sz="2511"/>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5FB03D9B-2F24-4E8E-A685-7C621F371EA3}" type="datetimeFigureOut">
              <a:rPr lang="en-US" smtClean="0"/>
              <a:pPr/>
              <a:t>9/29/2016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20012" y="1297474"/>
            <a:ext cx="12960192" cy="5399881"/>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0011" y="7252348"/>
            <a:ext cx="6362595" cy="3022432"/>
          </a:xfrm>
        </p:spPr>
        <p:txBody>
          <a:bodyPr anchor="b"/>
          <a:lstStyle>
            <a:lvl1pPr marL="0" indent="0">
              <a:buNone/>
              <a:defRPr sz="3339" b="1"/>
            </a:lvl1pPr>
            <a:lvl2pPr marL="638367" indent="0">
              <a:buNone/>
              <a:defRPr sz="2807" b="1"/>
            </a:lvl2pPr>
            <a:lvl3pPr marL="1276734" indent="0">
              <a:buNone/>
              <a:defRPr sz="2511" b="1"/>
            </a:lvl3pPr>
            <a:lvl4pPr marL="1915102" indent="0">
              <a:buNone/>
              <a:defRPr sz="2246" b="1"/>
            </a:lvl4pPr>
            <a:lvl5pPr marL="2553468" indent="0">
              <a:buNone/>
              <a:defRPr sz="2246" b="1"/>
            </a:lvl5pPr>
            <a:lvl6pPr marL="3191836" indent="0">
              <a:buNone/>
              <a:defRPr sz="2246" b="1"/>
            </a:lvl6pPr>
            <a:lvl7pPr marL="3830204" indent="0">
              <a:buNone/>
              <a:defRPr sz="2246" b="1"/>
            </a:lvl7pPr>
            <a:lvl8pPr marL="4468571" indent="0">
              <a:buNone/>
              <a:defRPr sz="2246" b="1"/>
            </a:lvl8pPr>
            <a:lvl9pPr marL="5106938" indent="0">
              <a:buNone/>
              <a:defRPr sz="2246"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720011" y="10274774"/>
            <a:ext cx="6362595" cy="18667092"/>
          </a:xfrm>
        </p:spPr>
        <p:txBody>
          <a:bodyPr/>
          <a:lstStyle>
            <a:lvl1pPr>
              <a:defRPr sz="3339"/>
            </a:lvl1pPr>
            <a:lvl2pPr>
              <a:defRPr sz="2807"/>
            </a:lvl2pPr>
            <a:lvl3pPr>
              <a:defRPr sz="2511"/>
            </a:lvl3pPr>
            <a:lvl4pPr>
              <a:defRPr sz="2246"/>
            </a:lvl4pPr>
            <a:lvl5pPr>
              <a:defRPr sz="2246"/>
            </a:lvl5pPr>
            <a:lvl6pPr>
              <a:defRPr sz="2246"/>
            </a:lvl6pPr>
            <a:lvl7pPr>
              <a:defRPr sz="2246"/>
            </a:lvl7pPr>
            <a:lvl8pPr>
              <a:defRPr sz="2246"/>
            </a:lvl8pPr>
            <a:lvl9pPr>
              <a:defRPr sz="2246"/>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7315111" y="7252348"/>
            <a:ext cx="6365094" cy="3022432"/>
          </a:xfrm>
        </p:spPr>
        <p:txBody>
          <a:bodyPr anchor="b"/>
          <a:lstStyle>
            <a:lvl1pPr marL="0" indent="0">
              <a:buNone/>
              <a:defRPr sz="3339" b="1"/>
            </a:lvl1pPr>
            <a:lvl2pPr marL="638367" indent="0">
              <a:buNone/>
              <a:defRPr sz="2807" b="1"/>
            </a:lvl2pPr>
            <a:lvl3pPr marL="1276734" indent="0">
              <a:buNone/>
              <a:defRPr sz="2511" b="1"/>
            </a:lvl3pPr>
            <a:lvl4pPr marL="1915102" indent="0">
              <a:buNone/>
              <a:defRPr sz="2246" b="1"/>
            </a:lvl4pPr>
            <a:lvl5pPr marL="2553468" indent="0">
              <a:buNone/>
              <a:defRPr sz="2246" b="1"/>
            </a:lvl5pPr>
            <a:lvl6pPr marL="3191836" indent="0">
              <a:buNone/>
              <a:defRPr sz="2246" b="1"/>
            </a:lvl6pPr>
            <a:lvl7pPr marL="3830204" indent="0">
              <a:buNone/>
              <a:defRPr sz="2246" b="1"/>
            </a:lvl7pPr>
            <a:lvl8pPr marL="4468571" indent="0">
              <a:buNone/>
              <a:defRPr sz="2246" b="1"/>
            </a:lvl8pPr>
            <a:lvl9pPr marL="5106938" indent="0">
              <a:buNone/>
              <a:defRPr sz="2246"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7315111" y="10274774"/>
            <a:ext cx="6365094" cy="18667092"/>
          </a:xfrm>
        </p:spPr>
        <p:txBody>
          <a:bodyPr/>
          <a:lstStyle>
            <a:lvl1pPr>
              <a:defRPr sz="3339"/>
            </a:lvl1pPr>
            <a:lvl2pPr>
              <a:defRPr sz="2807"/>
            </a:lvl2pPr>
            <a:lvl3pPr>
              <a:defRPr sz="2511"/>
            </a:lvl3pPr>
            <a:lvl4pPr>
              <a:defRPr sz="2246"/>
            </a:lvl4pPr>
            <a:lvl5pPr>
              <a:defRPr sz="2246"/>
            </a:lvl5pPr>
            <a:lvl6pPr>
              <a:defRPr sz="2246"/>
            </a:lvl6pPr>
            <a:lvl7pPr>
              <a:defRPr sz="2246"/>
            </a:lvl7pPr>
            <a:lvl8pPr>
              <a:defRPr sz="2246"/>
            </a:lvl8pPr>
            <a:lvl9pPr>
              <a:defRPr sz="2246"/>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5FB03D9B-2F24-4E8E-A685-7C621F371EA3}" type="datetimeFigureOut">
              <a:rPr lang="en-US" smtClean="0"/>
              <a:pPr/>
              <a:t>9/29/2016</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5FB03D9B-2F24-4E8E-A685-7C621F371EA3}" type="datetimeFigureOut">
              <a:rPr lang="en-US" smtClean="0"/>
              <a:pPr/>
              <a:t>9/29/2016</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FB03D9B-2F24-4E8E-A685-7C621F371EA3}" type="datetimeFigureOut">
              <a:rPr lang="en-US" smtClean="0"/>
              <a:pPr/>
              <a:t>9/29/2016</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20013" y="1289974"/>
            <a:ext cx="4737571" cy="5489879"/>
          </a:xfrm>
        </p:spPr>
        <p:txBody>
          <a:bodyPr anchor="b"/>
          <a:lstStyle>
            <a:lvl1pPr algn="l">
              <a:defRPr sz="2807" b="1"/>
            </a:lvl1pPr>
          </a:lstStyle>
          <a:p>
            <a:r>
              <a:rPr lang="fr-FR" smtClean="0"/>
              <a:t>Cliquez pour modifier le style du titre</a:t>
            </a:r>
            <a:endParaRPr lang="en-US"/>
          </a:p>
        </p:txBody>
      </p:sp>
      <p:sp>
        <p:nvSpPr>
          <p:cNvPr id="3" name="Espace réservé du contenu 2"/>
          <p:cNvSpPr>
            <a:spLocks noGrp="1"/>
          </p:cNvSpPr>
          <p:nvPr>
            <p:ph idx="1"/>
          </p:nvPr>
        </p:nvSpPr>
        <p:spPr>
          <a:xfrm>
            <a:off x="5630084" y="1289974"/>
            <a:ext cx="8050119" cy="27651895"/>
          </a:xfrm>
        </p:spPr>
        <p:txBody>
          <a:bodyPr/>
          <a:lstStyle>
            <a:lvl1pPr>
              <a:defRPr sz="4463"/>
            </a:lvl1pPr>
            <a:lvl2pPr>
              <a:defRPr sz="3900"/>
            </a:lvl2pPr>
            <a:lvl3pPr>
              <a:defRPr sz="3339"/>
            </a:lvl3pPr>
            <a:lvl4pPr>
              <a:defRPr sz="2807"/>
            </a:lvl4pPr>
            <a:lvl5pPr>
              <a:defRPr sz="2807"/>
            </a:lvl5pPr>
            <a:lvl6pPr>
              <a:defRPr sz="2807"/>
            </a:lvl6pPr>
            <a:lvl7pPr>
              <a:defRPr sz="2807"/>
            </a:lvl7pPr>
            <a:lvl8pPr>
              <a:defRPr sz="2807"/>
            </a:lvl8pPr>
            <a:lvl9pPr>
              <a:defRPr sz="2807"/>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720013" y="6779853"/>
            <a:ext cx="4737571" cy="22162016"/>
          </a:xfrm>
        </p:spPr>
        <p:txBody>
          <a:bodyPr/>
          <a:lstStyle>
            <a:lvl1pPr marL="0" indent="0">
              <a:buNone/>
              <a:defRPr sz="1950"/>
            </a:lvl1pPr>
            <a:lvl2pPr marL="638367" indent="0">
              <a:buNone/>
              <a:defRPr sz="1684"/>
            </a:lvl2pPr>
            <a:lvl3pPr marL="1276734" indent="0">
              <a:buNone/>
              <a:defRPr sz="1389"/>
            </a:lvl3pPr>
            <a:lvl4pPr marL="1915102" indent="0">
              <a:buNone/>
              <a:defRPr sz="1271"/>
            </a:lvl4pPr>
            <a:lvl5pPr marL="2553468" indent="0">
              <a:buNone/>
              <a:defRPr sz="1271"/>
            </a:lvl5pPr>
            <a:lvl6pPr marL="3191836" indent="0">
              <a:buNone/>
              <a:defRPr sz="1271"/>
            </a:lvl6pPr>
            <a:lvl7pPr marL="3830204" indent="0">
              <a:buNone/>
              <a:defRPr sz="1271"/>
            </a:lvl7pPr>
            <a:lvl8pPr marL="4468571" indent="0">
              <a:buNone/>
              <a:defRPr sz="1271"/>
            </a:lvl8pPr>
            <a:lvl9pPr marL="5106938" indent="0">
              <a:buNone/>
              <a:defRPr sz="1271"/>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FB03D9B-2F24-4E8E-A685-7C621F371EA3}" type="datetimeFigureOut">
              <a:rPr lang="en-US" smtClean="0"/>
              <a:pPr/>
              <a:t>9/29/2016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822545" y="22679509"/>
            <a:ext cx="8640128" cy="2677443"/>
          </a:xfrm>
        </p:spPr>
        <p:txBody>
          <a:bodyPr anchor="b"/>
          <a:lstStyle>
            <a:lvl1pPr algn="l">
              <a:defRPr sz="2807"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2822545" y="2894941"/>
            <a:ext cx="8640128" cy="19439573"/>
          </a:xfrm>
        </p:spPr>
        <p:txBody>
          <a:bodyPr/>
          <a:lstStyle>
            <a:lvl1pPr marL="0" indent="0">
              <a:buNone/>
              <a:defRPr sz="4463"/>
            </a:lvl1pPr>
            <a:lvl2pPr marL="638367" indent="0">
              <a:buNone/>
              <a:defRPr sz="3900"/>
            </a:lvl2pPr>
            <a:lvl3pPr marL="1276734" indent="0">
              <a:buNone/>
              <a:defRPr sz="3339"/>
            </a:lvl3pPr>
            <a:lvl4pPr marL="1915102" indent="0">
              <a:buNone/>
              <a:defRPr sz="2807"/>
            </a:lvl4pPr>
            <a:lvl5pPr marL="2553468" indent="0">
              <a:buNone/>
              <a:defRPr sz="2807"/>
            </a:lvl5pPr>
            <a:lvl6pPr marL="3191836" indent="0">
              <a:buNone/>
              <a:defRPr sz="2807"/>
            </a:lvl6pPr>
            <a:lvl7pPr marL="3830204" indent="0">
              <a:buNone/>
              <a:defRPr sz="2807"/>
            </a:lvl7pPr>
            <a:lvl8pPr marL="4468571" indent="0">
              <a:buNone/>
              <a:defRPr sz="2807"/>
            </a:lvl8pPr>
            <a:lvl9pPr marL="5106938" indent="0">
              <a:buNone/>
              <a:defRPr sz="2807"/>
            </a:lvl9pPr>
          </a:lstStyle>
          <a:p>
            <a:endParaRPr lang="en-US"/>
          </a:p>
        </p:txBody>
      </p:sp>
      <p:sp>
        <p:nvSpPr>
          <p:cNvPr id="4" name="Espace réservé du texte 3"/>
          <p:cNvSpPr>
            <a:spLocks noGrp="1"/>
          </p:cNvSpPr>
          <p:nvPr>
            <p:ph type="body" sz="half" idx="2"/>
          </p:nvPr>
        </p:nvSpPr>
        <p:spPr>
          <a:xfrm>
            <a:off x="2822545" y="25356950"/>
            <a:ext cx="8640128" cy="3802414"/>
          </a:xfrm>
        </p:spPr>
        <p:txBody>
          <a:bodyPr/>
          <a:lstStyle>
            <a:lvl1pPr marL="0" indent="0">
              <a:buNone/>
              <a:defRPr sz="1950"/>
            </a:lvl1pPr>
            <a:lvl2pPr marL="638367" indent="0">
              <a:buNone/>
              <a:defRPr sz="1684"/>
            </a:lvl2pPr>
            <a:lvl3pPr marL="1276734" indent="0">
              <a:buNone/>
              <a:defRPr sz="1389"/>
            </a:lvl3pPr>
            <a:lvl4pPr marL="1915102" indent="0">
              <a:buNone/>
              <a:defRPr sz="1271"/>
            </a:lvl4pPr>
            <a:lvl5pPr marL="2553468" indent="0">
              <a:buNone/>
              <a:defRPr sz="1271"/>
            </a:lvl5pPr>
            <a:lvl6pPr marL="3191836" indent="0">
              <a:buNone/>
              <a:defRPr sz="1271"/>
            </a:lvl6pPr>
            <a:lvl7pPr marL="3830204" indent="0">
              <a:buNone/>
              <a:defRPr sz="1271"/>
            </a:lvl7pPr>
            <a:lvl8pPr marL="4468571" indent="0">
              <a:buNone/>
              <a:defRPr sz="1271"/>
            </a:lvl8pPr>
            <a:lvl9pPr marL="5106938" indent="0">
              <a:buNone/>
              <a:defRPr sz="1271"/>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FB03D9B-2F24-4E8E-A685-7C621F371EA3}" type="datetimeFigureOut">
              <a:rPr lang="en-US" smtClean="0"/>
              <a:pPr/>
              <a:t>9/29/2016</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E79071E4-8820-429C-9AC1-00B3995CFC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20012" y="1297474"/>
            <a:ext cx="12960192" cy="5399881"/>
          </a:xfrm>
          <a:prstGeom prst="rect">
            <a:avLst/>
          </a:prstGeom>
        </p:spPr>
        <p:txBody>
          <a:bodyPr vert="horz" lIns="432054" tIns="216027" rIns="432054" bIns="216027"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720012" y="7559841"/>
            <a:ext cx="12960192" cy="21382032"/>
          </a:xfrm>
          <a:prstGeom prst="rect">
            <a:avLst/>
          </a:prstGeom>
        </p:spPr>
        <p:txBody>
          <a:bodyPr vert="horz" lIns="432054" tIns="216027" rIns="432054" bIns="216027"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720014" y="30029345"/>
            <a:ext cx="3360050" cy="1724962"/>
          </a:xfrm>
          <a:prstGeom prst="rect">
            <a:avLst/>
          </a:prstGeom>
        </p:spPr>
        <p:txBody>
          <a:bodyPr vert="horz" lIns="432054" tIns="216027" rIns="432054" bIns="216027" rtlCol="0" anchor="ctr"/>
          <a:lstStyle>
            <a:lvl1pPr algn="l">
              <a:defRPr sz="1684">
                <a:solidFill>
                  <a:schemeClr val="tx1">
                    <a:tint val="75000"/>
                  </a:schemeClr>
                </a:solidFill>
              </a:defRPr>
            </a:lvl1pPr>
          </a:lstStyle>
          <a:p>
            <a:fld id="{5FB03D9B-2F24-4E8E-A685-7C621F371EA3}" type="datetimeFigureOut">
              <a:rPr lang="en-US" smtClean="0"/>
              <a:pPr/>
              <a:t>9/29/2016</a:t>
            </a:fld>
            <a:endParaRPr lang="en-US"/>
          </a:p>
        </p:txBody>
      </p:sp>
      <p:sp>
        <p:nvSpPr>
          <p:cNvPr id="5" name="Espace réservé du pied de page 4"/>
          <p:cNvSpPr>
            <a:spLocks noGrp="1"/>
          </p:cNvSpPr>
          <p:nvPr>
            <p:ph type="ftr" sz="quarter" idx="3"/>
          </p:nvPr>
        </p:nvSpPr>
        <p:spPr>
          <a:xfrm>
            <a:off x="4920074" y="30029345"/>
            <a:ext cx="4560068" cy="1724962"/>
          </a:xfrm>
          <a:prstGeom prst="rect">
            <a:avLst/>
          </a:prstGeom>
        </p:spPr>
        <p:txBody>
          <a:bodyPr vert="horz" lIns="432054" tIns="216027" rIns="432054" bIns="216027" rtlCol="0" anchor="ctr"/>
          <a:lstStyle>
            <a:lvl1pPr algn="ctr">
              <a:defRPr sz="1684">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10320155" y="30029345"/>
            <a:ext cx="3360050" cy="1724962"/>
          </a:xfrm>
          <a:prstGeom prst="rect">
            <a:avLst/>
          </a:prstGeom>
        </p:spPr>
        <p:txBody>
          <a:bodyPr vert="horz" lIns="432054" tIns="216027" rIns="432054" bIns="216027" rtlCol="0" anchor="ctr"/>
          <a:lstStyle>
            <a:lvl1pPr algn="r">
              <a:defRPr sz="1684">
                <a:solidFill>
                  <a:schemeClr val="tx1">
                    <a:tint val="75000"/>
                  </a:schemeClr>
                </a:solidFill>
              </a:defRPr>
            </a:lvl1pPr>
          </a:lstStyle>
          <a:p>
            <a:fld id="{E79071E4-8820-429C-9AC1-00B3995CFC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6734" rtl="0" eaLnBrk="1" latinLnBrk="0" hangingPunct="1">
        <a:spcBef>
          <a:spcPct val="0"/>
        </a:spcBef>
        <a:buNone/>
        <a:defRPr sz="6147" kern="1200">
          <a:solidFill>
            <a:schemeClr val="tx1"/>
          </a:solidFill>
          <a:latin typeface="+mj-lt"/>
          <a:ea typeface="+mj-ea"/>
          <a:cs typeface="+mj-cs"/>
        </a:defRPr>
      </a:lvl1pPr>
    </p:titleStyle>
    <p:bodyStyle>
      <a:lvl1pPr marL="478775" indent="-478775" algn="l" defTabSz="1276734" rtl="0" eaLnBrk="1" latinLnBrk="0" hangingPunct="1">
        <a:spcBef>
          <a:spcPct val="20000"/>
        </a:spcBef>
        <a:buFont typeface="Arial" pitchFamily="34" charset="0"/>
        <a:buChar char="•"/>
        <a:defRPr sz="4463" kern="1200">
          <a:solidFill>
            <a:schemeClr val="tx1"/>
          </a:solidFill>
          <a:latin typeface="+mn-lt"/>
          <a:ea typeface="+mn-ea"/>
          <a:cs typeface="+mn-cs"/>
        </a:defRPr>
      </a:lvl1pPr>
      <a:lvl2pPr marL="1037347" indent="-398980" algn="l" defTabSz="1276734"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95918" indent="-319184" algn="l" defTabSz="1276734" rtl="0" eaLnBrk="1" latinLnBrk="0" hangingPunct="1">
        <a:spcBef>
          <a:spcPct val="20000"/>
        </a:spcBef>
        <a:buFont typeface="Arial" pitchFamily="34" charset="0"/>
        <a:buChar char="•"/>
        <a:defRPr sz="3339" kern="1200">
          <a:solidFill>
            <a:schemeClr val="tx1"/>
          </a:solidFill>
          <a:latin typeface="+mn-lt"/>
          <a:ea typeface="+mn-ea"/>
          <a:cs typeface="+mn-cs"/>
        </a:defRPr>
      </a:lvl3pPr>
      <a:lvl4pPr marL="2234285"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4pPr>
      <a:lvl5pPr marL="2872652"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5pPr>
      <a:lvl6pPr marL="3511020"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6pPr>
      <a:lvl7pPr marL="4149388"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7pPr>
      <a:lvl8pPr marL="4787754"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8pPr>
      <a:lvl9pPr marL="5426122" indent="-319184" algn="l" defTabSz="1276734" rtl="0" eaLnBrk="1" latinLnBrk="0" hangingPunct="1">
        <a:spcBef>
          <a:spcPct val="20000"/>
        </a:spcBef>
        <a:buFont typeface="Arial" pitchFamily="34" charset="0"/>
        <a:buChar char="•"/>
        <a:defRPr sz="2807" kern="1200">
          <a:solidFill>
            <a:schemeClr val="tx1"/>
          </a:solidFill>
          <a:latin typeface="+mn-lt"/>
          <a:ea typeface="+mn-ea"/>
          <a:cs typeface="+mn-cs"/>
        </a:defRPr>
      </a:lvl9pPr>
    </p:bodyStyle>
    <p:otherStyle>
      <a:defPPr>
        <a:defRPr lang="fr-FR"/>
      </a:defPPr>
      <a:lvl1pPr marL="0" algn="l" defTabSz="1276734" rtl="0" eaLnBrk="1" latinLnBrk="0" hangingPunct="1">
        <a:defRPr sz="2511" kern="1200">
          <a:solidFill>
            <a:schemeClr val="tx1"/>
          </a:solidFill>
          <a:latin typeface="+mn-lt"/>
          <a:ea typeface="+mn-ea"/>
          <a:cs typeface="+mn-cs"/>
        </a:defRPr>
      </a:lvl1pPr>
      <a:lvl2pPr marL="638367" algn="l" defTabSz="1276734" rtl="0" eaLnBrk="1" latinLnBrk="0" hangingPunct="1">
        <a:defRPr sz="2511" kern="1200">
          <a:solidFill>
            <a:schemeClr val="tx1"/>
          </a:solidFill>
          <a:latin typeface="+mn-lt"/>
          <a:ea typeface="+mn-ea"/>
          <a:cs typeface="+mn-cs"/>
        </a:defRPr>
      </a:lvl2pPr>
      <a:lvl3pPr marL="1276734" algn="l" defTabSz="1276734" rtl="0" eaLnBrk="1" latinLnBrk="0" hangingPunct="1">
        <a:defRPr sz="2511" kern="1200">
          <a:solidFill>
            <a:schemeClr val="tx1"/>
          </a:solidFill>
          <a:latin typeface="+mn-lt"/>
          <a:ea typeface="+mn-ea"/>
          <a:cs typeface="+mn-cs"/>
        </a:defRPr>
      </a:lvl3pPr>
      <a:lvl4pPr marL="1915102" algn="l" defTabSz="1276734" rtl="0" eaLnBrk="1" latinLnBrk="0" hangingPunct="1">
        <a:defRPr sz="2511" kern="1200">
          <a:solidFill>
            <a:schemeClr val="tx1"/>
          </a:solidFill>
          <a:latin typeface="+mn-lt"/>
          <a:ea typeface="+mn-ea"/>
          <a:cs typeface="+mn-cs"/>
        </a:defRPr>
      </a:lvl4pPr>
      <a:lvl5pPr marL="2553468" algn="l" defTabSz="1276734" rtl="0" eaLnBrk="1" latinLnBrk="0" hangingPunct="1">
        <a:defRPr sz="2511" kern="1200">
          <a:solidFill>
            <a:schemeClr val="tx1"/>
          </a:solidFill>
          <a:latin typeface="+mn-lt"/>
          <a:ea typeface="+mn-ea"/>
          <a:cs typeface="+mn-cs"/>
        </a:defRPr>
      </a:lvl5pPr>
      <a:lvl6pPr marL="3191836" algn="l" defTabSz="1276734" rtl="0" eaLnBrk="1" latinLnBrk="0" hangingPunct="1">
        <a:defRPr sz="2511" kern="1200">
          <a:solidFill>
            <a:schemeClr val="tx1"/>
          </a:solidFill>
          <a:latin typeface="+mn-lt"/>
          <a:ea typeface="+mn-ea"/>
          <a:cs typeface="+mn-cs"/>
        </a:defRPr>
      </a:lvl6pPr>
      <a:lvl7pPr marL="3830204" algn="l" defTabSz="1276734" rtl="0" eaLnBrk="1" latinLnBrk="0" hangingPunct="1">
        <a:defRPr sz="2511" kern="1200">
          <a:solidFill>
            <a:schemeClr val="tx1"/>
          </a:solidFill>
          <a:latin typeface="+mn-lt"/>
          <a:ea typeface="+mn-ea"/>
          <a:cs typeface="+mn-cs"/>
        </a:defRPr>
      </a:lvl7pPr>
      <a:lvl8pPr marL="4468571" algn="l" defTabSz="1276734" rtl="0" eaLnBrk="1" latinLnBrk="0" hangingPunct="1">
        <a:defRPr sz="2511" kern="1200">
          <a:solidFill>
            <a:schemeClr val="tx1"/>
          </a:solidFill>
          <a:latin typeface="+mn-lt"/>
          <a:ea typeface="+mn-ea"/>
          <a:cs typeface="+mn-cs"/>
        </a:defRPr>
      </a:lvl8pPr>
      <a:lvl9pPr marL="5106938" algn="l" defTabSz="1276734" rtl="0" eaLnBrk="1" latinLnBrk="0" hangingPunct="1">
        <a:defRPr sz="25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ZoneTexte 92"/>
          <p:cNvSpPr txBox="1"/>
          <p:nvPr/>
        </p:nvSpPr>
        <p:spPr>
          <a:xfrm>
            <a:off x="250152" y="3388851"/>
            <a:ext cx="6892346" cy="11849398"/>
          </a:xfrm>
          <a:prstGeom prst="rect">
            <a:avLst/>
          </a:prstGeom>
          <a:noFill/>
        </p:spPr>
        <p:txBody>
          <a:bodyPr wrap="square" rtlCol="0">
            <a:spAutoFit/>
          </a:bodyPr>
          <a:lstStyle/>
          <a:p>
            <a:r>
              <a:rPr lang="en-US" sz="3200" b="1" dirty="0">
                <a:solidFill>
                  <a:srgbClr val="743481"/>
                </a:solidFill>
                <a:latin typeface="Times New Roman" panose="02020603050405020304" pitchFamily="18" charset="0"/>
                <a:ea typeface="Adobe Heiti Std R" panose="020B0400000000000000" pitchFamily="34" charset="-128"/>
                <a:cs typeface="Times New Roman" panose="02020603050405020304" pitchFamily="18" charset="0"/>
              </a:rPr>
              <a:t>Abstract</a:t>
            </a:r>
          </a:p>
          <a:p>
            <a:pPr>
              <a:lnSpc>
                <a:spcPct val="150000"/>
              </a:lnSpc>
            </a:pPr>
            <a:r>
              <a:rPr lang="en-US" sz="2400" b="1" dirty="0">
                <a:solidFill>
                  <a:schemeClr val="accent6">
                    <a:lumMod val="75000"/>
                  </a:schemeClr>
                </a:solidFill>
                <a:latin typeface="Times New Roman" panose="02020603050405020304" pitchFamily="18" charset="0"/>
                <a:ea typeface="Adobe Heiti Std R" panose="020B0400000000000000" pitchFamily="34" charset="-128"/>
                <a:cs typeface="Times New Roman" panose="02020603050405020304" pitchFamily="18" charset="0"/>
              </a:rPr>
              <a:t>Background</a:t>
            </a:r>
          </a:p>
          <a:p>
            <a:pPr>
              <a:lnSpc>
                <a:spcPct val="150000"/>
              </a:lnSpc>
            </a:pP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The accumulation of genome-wide gene expression data provide the opportunity to classify cancer into different subgroups based on gene expression signatures. However, due to the heterogeneity of biological data, it is hard to normalize and adjust the batch effects of different datasets. As a reference to human intelligence, we communicate concept or knowledge rather than “data”. So, we propose a novel strategy to identify cancer subtypes based on signature-level knowledge network. </a:t>
            </a:r>
          </a:p>
          <a:p>
            <a:pPr>
              <a:lnSpc>
                <a:spcPct val="150000"/>
              </a:lnSpc>
            </a:pP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Hepatocellular carcinoma (HCC), one of the most prevalent cancer types worldwide, was taken an example. We carefully curated more than ten public large-scale gene expression datasets of more than 2,000 clinical HCC samples. Based on the curated data collection, we developed a signature-network based meta-analysis method to identify candidate HCC subtypes. A few consistent subtypes and molecular signatures were successfully identified. A web-based database HCCDB was also developed to visualize basic data analysis results of the collected datasets, including differential analysis and survival analysis.</a:t>
            </a:r>
          </a:p>
          <a:p>
            <a:pPr>
              <a:lnSpc>
                <a:spcPct val="150000"/>
              </a:lnSpc>
            </a:pPr>
            <a:r>
              <a:rPr lang="en-US" sz="2400" b="1" dirty="0" smtClean="0">
                <a:solidFill>
                  <a:schemeClr val="accent6">
                    <a:lumMod val="75000"/>
                  </a:schemeClr>
                </a:solidFill>
                <a:latin typeface="Times New Roman" panose="02020603050405020304" pitchFamily="18" charset="0"/>
                <a:ea typeface="Adobe Heiti Std R" panose="020B0400000000000000" pitchFamily="34" charset="-128"/>
                <a:cs typeface="Times New Roman" panose="02020603050405020304" pitchFamily="18" charset="0"/>
              </a:rPr>
              <a:t>Outlines</a:t>
            </a:r>
            <a:endParaRPr lang="en-US" sz="2400" b="1" dirty="0">
              <a:solidFill>
                <a:schemeClr val="accent6">
                  <a:lumMod val="75000"/>
                </a:schemeClr>
              </a:solidFill>
              <a:latin typeface="Times New Roman" panose="02020603050405020304" pitchFamily="18" charset="0"/>
              <a:ea typeface="Adobe Heiti Std R" panose="020B0400000000000000" pitchFamily="34" charset="-128"/>
              <a:cs typeface="Times New Roman" panose="02020603050405020304" pitchFamily="18" charset="0"/>
            </a:endParaRPr>
          </a:p>
          <a:p>
            <a:pPr marL="135104" indent="-135104">
              <a:lnSpc>
                <a:spcPct val="150000"/>
              </a:lnSpc>
              <a:buBlip>
                <a:blip r:embed="rId3"/>
              </a:buBlip>
            </a:pPr>
            <a:r>
              <a:rPr lang="en-US" sz="1800" dirty="0" smtClean="0">
                <a:latin typeface="Times New Roman" panose="02020603050405020304" pitchFamily="18" charset="0"/>
                <a:ea typeface="Adobe Heiti Std R" panose="020B0400000000000000" pitchFamily="34" charset="-128"/>
                <a:cs typeface="Times New Roman" panose="02020603050405020304" pitchFamily="18" charset="0"/>
              </a:rPr>
              <a:t> </a:t>
            </a: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Review of basic strategies of cancer subtypes discovery across multiple datasets</a:t>
            </a:r>
            <a:endParaRPr lang="en-US" sz="2000" dirty="0">
              <a:latin typeface="Times New Roman" panose="02020603050405020304" pitchFamily="18" charset="0"/>
              <a:ea typeface="Adobe Heiti Std R" panose="020B0400000000000000" pitchFamily="34" charset="-128"/>
              <a:cs typeface="Times New Roman" panose="02020603050405020304" pitchFamily="18" charset="0"/>
            </a:endParaRPr>
          </a:p>
          <a:p>
            <a:pPr marL="135104" indent="-135104">
              <a:lnSpc>
                <a:spcPct val="150000"/>
              </a:lnSpc>
              <a:buBlip>
                <a:blip r:embed="rId3"/>
              </a:buBlip>
            </a:pP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 Signature-level knowledge network for cancer subtyping</a:t>
            </a:r>
            <a:endParaRPr lang="en-US" sz="2000" dirty="0">
              <a:latin typeface="Times New Roman" panose="02020603050405020304" pitchFamily="18" charset="0"/>
              <a:ea typeface="Adobe Heiti Std R" panose="020B0400000000000000" pitchFamily="34" charset="-128"/>
              <a:cs typeface="Times New Roman" panose="02020603050405020304" pitchFamily="18" charset="0"/>
            </a:endParaRPr>
          </a:p>
          <a:p>
            <a:pPr marL="135104" indent="-135104">
              <a:lnSpc>
                <a:spcPct val="150000"/>
              </a:lnSpc>
              <a:buBlip>
                <a:blip r:embed="rId3"/>
              </a:buBlip>
            </a:pP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 Preliminary results of HCC datasets</a:t>
            </a:r>
            <a:endParaRPr lang="en-US" sz="2000" dirty="0">
              <a:latin typeface="Times New Roman" panose="02020603050405020304" pitchFamily="18" charset="0"/>
              <a:ea typeface="Adobe Heiti Std R" panose="020B0400000000000000" pitchFamily="34" charset="-128"/>
              <a:cs typeface="Times New Roman" panose="02020603050405020304" pitchFamily="18" charset="0"/>
            </a:endParaRPr>
          </a:p>
        </p:txBody>
      </p:sp>
      <p:sp>
        <p:nvSpPr>
          <p:cNvPr id="1026" name="AutoShape 2" descr="imap://xavier%2Eroge%40gmail%2Ecom@imap.googlemail.com:993/fetch%3EUID%3E/INBOX%3E17825?part=1.2&amp;type=image/jpeg&amp;filename=identite.jpg"/>
          <p:cNvSpPr>
            <a:spLocks noChangeAspect="1" noChangeArrowheads="1"/>
          </p:cNvSpPr>
          <p:nvPr/>
        </p:nvSpPr>
        <p:spPr bwMode="auto">
          <a:xfrm>
            <a:off x="2459161" y="9774416"/>
            <a:ext cx="90054" cy="90054"/>
          </a:xfrm>
          <a:prstGeom prst="rect">
            <a:avLst/>
          </a:prstGeom>
          <a:noFill/>
        </p:spPr>
        <p:txBody>
          <a:bodyPr vert="horz" wrap="square" lIns="27016" tIns="13509" rIns="27016" bIns="13509" numCol="1" anchor="t" anchorCtr="0" compatLnSpc="1">
            <a:prstTxWarp prst="textNoShape">
              <a:avLst/>
            </a:prstTxWarp>
          </a:bodyPr>
          <a:lstStyle/>
          <a:p>
            <a:endParaRPr lang="en-US" sz="2511"/>
          </a:p>
        </p:txBody>
      </p:sp>
      <p:sp>
        <p:nvSpPr>
          <p:cNvPr id="1028" name="AutoShape 4" descr="imap://xavier%2Eroge%40gmail%2Ecom@imap.googlemail.com:993/fetch%3EUID%3E/INBOX%3E17825?part=1.2&amp;type=image/jpeg&amp;filename=identite.jpg"/>
          <p:cNvSpPr>
            <a:spLocks noChangeAspect="1" noChangeArrowheads="1"/>
          </p:cNvSpPr>
          <p:nvPr/>
        </p:nvSpPr>
        <p:spPr bwMode="auto">
          <a:xfrm>
            <a:off x="2459161" y="9774416"/>
            <a:ext cx="90054" cy="90054"/>
          </a:xfrm>
          <a:prstGeom prst="rect">
            <a:avLst/>
          </a:prstGeom>
          <a:noFill/>
        </p:spPr>
        <p:txBody>
          <a:bodyPr vert="horz" wrap="square" lIns="27016" tIns="13509" rIns="27016" bIns="13509" numCol="1" anchor="t" anchorCtr="0" compatLnSpc="1">
            <a:prstTxWarp prst="textNoShape">
              <a:avLst/>
            </a:prstTxWarp>
          </a:bodyPr>
          <a:lstStyle/>
          <a:p>
            <a:endParaRPr lang="en-US" sz="2511"/>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237" y="31465340"/>
            <a:ext cx="3285374" cy="496280"/>
          </a:xfrm>
          <a:prstGeom prst="rect">
            <a:avLst/>
          </a:prstGeom>
        </p:spPr>
      </p:pic>
      <p:sp>
        <p:nvSpPr>
          <p:cNvPr id="78" name="ZoneTexte 92"/>
          <p:cNvSpPr txBox="1"/>
          <p:nvPr/>
        </p:nvSpPr>
        <p:spPr>
          <a:xfrm>
            <a:off x="7288907" y="3388851"/>
            <a:ext cx="6737277" cy="3447098"/>
          </a:xfrm>
          <a:prstGeom prst="rect">
            <a:avLst/>
          </a:prstGeom>
          <a:noFill/>
        </p:spPr>
        <p:txBody>
          <a:bodyPr wrap="square" rtlCol="0">
            <a:spAutoFit/>
          </a:bodyPr>
          <a:lstStyle/>
          <a:p>
            <a:r>
              <a:rPr lang="en-US" sz="3200" b="1" dirty="0" smtClean="0">
                <a:solidFill>
                  <a:srgbClr val="743481"/>
                </a:solidFill>
                <a:latin typeface="Times New Roman" panose="02020603050405020304" pitchFamily="18" charset="0"/>
                <a:ea typeface="Adobe Heiti Std R" panose="020B0400000000000000" pitchFamily="34" charset="-128"/>
                <a:cs typeface="Times New Roman" panose="02020603050405020304" pitchFamily="18" charset="0"/>
              </a:rPr>
              <a:t>Results</a:t>
            </a:r>
          </a:p>
          <a:p>
            <a:pPr lvl="0">
              <a:lnSpc>
                <a:spcPct val="150000"/>
              </a:lnSpc>
            </a:pPr>
            <a:r>
              <a:rPr lang="en-US" altLang="zh-CN" sz="2400" b="1" dirty="0" smtClean="0">
                <a:solidFill>
                  <a:srgbClr val="F79646">
                    <a:lumMod val="75000"/>
                  </a:srgbClr>
                </a:solidFill>
                <a:latin typeface="Times New Roman" panose="02020603050405020304" pitchFamily="18" charset="0"/>
                <a:ea typeface="Adobe Heiti Std R" panose="020B0400000000000000" pitchFamily="34" charset="-128"/>
                <a:cs typeface="Times New Roman" panose="02020603050405020304" pitchFamily="18" charset="0"/>
              </a:rPr>
              <a:t>Definition of signature-level knowledge network</a:t>
            </a:r>
            <a:endParaRPr lang="en-US" altLang="zh-CN" sz="2400" b="1" dirty="0">
              <a:solidFill>
                <a:srgbClr val="F79646">
                  <a:lumMod val="75000"/>
                </a:srgbClr>
              </a:solidFill>
              <a:latin typeface="Times New Roman" panose="02020603050405020304" pitchFamily="18" charset="0"/>
              <a:ea typeface="Adobe Heiti Std R" panose="020B0400000000000000" pitchFamily="34" charset="-128"/>
              <a:cs typeface="Times New Roman" panose="02020603050405020304" pitchFamily="18" charset="0"/>
            </a:endParaRPr>
          </a:p>
          <a:p>
            <a:pPr marL="135104" lvl="0" indent="-135104">
              <a:lnSpc>
                <a:spcPct val="150000"/>
              </a:lnSpc>
              <a:buBlip>
                <a:blip r:embed="rId3"/>
              </a:buBlip>
            </a:pP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Firstly, we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divide every dataset into appropriate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clusters, and obtain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representative gene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lists for each cluster of every dataset. </a:t>
            </a:r>
          </a:p>
          <a:p>
            <a:pPr marL="135104" lvl="0" indent="-135104">
              <a:lnSpc>
                <a:spcPct val="150000"/>
              </a:lnSpc>
              <a:buBlip>
                <a:blip r:embed="rId3"/>
              </a:buBlip>
            </a:pP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Then integrating with literature genes and PPI network, we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define signature modules.</a:t>
            </a:r>
            <a:endPar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p:txBody>
      </p:sp>
      <p:grpSp>
        <p:nvGrpSpPr>
          <p:cNvPr id="18" name="Group 17"/>
          <p:cNvGrpSpPr/>
          <p:nvPr/>
        </p:nvGrpSpPr>
        <p:grpSpPr>
          <a:xfrm>
            <a:off x="290959" y="640547"/>
            <a:ext cx="13941056" cy="2453641"/>
            <a:chOff x="1" y="-12088275"/>
            <a:chExt cx="32399288" cy="7026045"/>
          </a:xfrm>
        </p:grpSpPr>
        <p:sp>
          <p:nvSpPr>
            <p:cNvPr id="5" name="Rectangle 4"/>
            <p:cNvSpPr/>
            <p:nvPr/>
          </p:nvSpPr>
          <p:spPr>
            <a:xfrm>
              <a:off x="1" y="-12088275"/>
              <a:ext cx="32399288" cy="3537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31813" rIns="531813" bIns="13827" rtlCol="0" anchor="ctr"/>
            <a:lstStyle/>
            <a:p>
              <a:pPr algn="ctr">
                <a:lnSpc>
                  <a:spcPct val="120000"/>
                </a:lnSpc>
              </a:pPr>
              <a:r>
                <a:rPr lang="en-US" altLang="zh-CN" sz="3600" b="1" dirty="0">
                  <a:solidFill>
                    <a:srgbClr val="7030A0"/>
                  </a:solidFill>
                  <a:latin typeface="Times New Roman" panose="02020603050405020304" pitchFamily="18" charset="0"/>
                  <a:ea typeface="Adobe Heiti Std R" panose="020B0400000000000000" pitchFamily="34" charset="-128"/>
                  <a:cs typeface="Times New Roman" panose="02020603050405020304" pitchFamily="18" charset="0"/>
                </a:rPr>
                <a:t>Signature-level knowledge network for cancer subtyping from the large-scale gene expression collection</a:t>
              </a:r>
              <a:endParaRPr lang="en-US" sz="3600" b="1" dirty="0">
                <a:solidFill>
                  <a:srgbClr val="7030A0"/>
                </a:solidFill>
                <a:latin typeface="Times New Roman" panose="02020603050405020304" pitchFamily="18" charset="0"/>
                <a:ea typeface="Adobe Heiti Std R" panose="020B0400000000000000" pitchFamily="34" charset="-128"/>
                <a:cs typeface="Times New Roman" panose="02020603050405020304" pitchFamily="18" charset="0"/>
              </a:endParaRPr>
            </a:p>
          </p:txBody>
        </p:sp>
        <p:sp>
          <p:nvSpPr>
            <p:cNvPr id="7" name="Rectangle 6"/>
            <p:cNvSpPr/>
            <p:nvPr/>
          </p:nvSpPr>
          <p:spPr>
            <a:xfrm>
              <a:off x="2492254" y="-8326512"/>
              <a:ext cx="27414782" cy="2645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177"/>
                </a:spcBef>
                <a:spcAft>
                  <a:spcPts val="177"/>
                </a:spcAft>
              </a:pPr>
              <a:r>
                <a:rPr lang="en-US" sz="1920" dirty="0" err="1">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Dongfang</a:t>
              </a:r>
              <a:r>
                <a:rPr lang="en-US" sz="192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Wang, </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err="1"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Guchao</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Zhang,  </a:t>
              </a:r>
              <a:r>
                <a:rPr lang="en-US" sz="1920" dirty="0" err="1"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Qiuyu</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err="1"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Lian</a:t>
              </a:r>
              <a:r>
                <a:rPr lang="en-US" sz="192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and</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err="1"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Jin</a:t>
              </a:r>
              <a:r>
                <a:rPr lang="en-US" sz="1920" dirty="0" smtClean="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sz="1920" dirty="0" err="1">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Gu</a:t>
              </a:r>
              <a:r>
                <a:rPr lang="en-US" sz="1920" baseline="3000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a:t>
              </a:r>
              <a:endParaRPr lang="en-US" sz="192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endParaRPr>
            </a:p>
            <a:p>
              <a:pPr algn="ctr"/>
              <a:r>
                <a:rPr lang="en-US" sz="144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MOE Key Lab of Bioinformatics and Bioinformatics Division, TNLIST, Department of Automation, Tsinghua University, Beijing 100084, China</a:t>
              </a:r>
              <a:br>
                <a:rPr lang="en-US" sz="144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br>
              <a:r>
                <a:rPr lang="en-US" sz="1440" baseline="3000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a:t>
              </a:r>
              <a:r>
                <a:rPr lang="en-US" sz="1440" dirty="0">
                  <a:solidFill>
                    <a:schemeClr val="tx1"/>
                  </a:solidFill>
                  <a:latin typeface="Times New Roman" panose="02020603050405020304" pitchFamily="18" charset="0"/>
                  <a:ea typeface="Adobe Heiti Std R" panose="020B0400000000000000" pitchFamily="34" charset="-128"/>
                  <a:cs typeface="Times New Roman" panose="02020603050405020304" pitchFamily="18" charset="0"/>
                </a:rPr>
                <a:t>jgu@tsinghua.edu.cn</a:t>
              </a:r>
            </a:p>
          </p:txBody>
        </p:sp>
        <p:sp>
          <p:nvSpPr>
            <p:cNvPr id="36" name="Rectangle 35"/>
            <p:cNvSpPr/>
            <p:nvPr/>
          </p:nvSpPr>
          <p:spPr>
            <a:xfrm>
              <a:off x="1" y="-5144525"/>
              <a:ext cx="32399288" cy="82295"/>
            </a:xfrm>
            <a:prstGeom prst="rect">
              <a:avLst/>
            </a:prstGeom>
            <a:solidFill>
              <a:schemeClr val="accent6">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177"/>
                </a:spcBef>
                <a:spcAft>
                  <a:spcPts val="177"/>
                </a:spcAft>
              </a:pPr>
              <a:endParaRPr lang="en-US" sz="1625" dirty="0">
                <a:latin typeface="Tahoma" pitchFamily="34" charset="0"/>
                <a:ea typeface="Tahoma" pitchFamily="34" charset="0"/>
                <a:cs typeface="Tahoma" pitchFamily="34" charset="0"/>
              </a:endParaRPr>
            </a:p>
          </p:txBody>
        </p:sp>
      </p:grpSp>
      <p:sp>
        <p:nvSpPr>
          <p:cNvPr id="66" name="Rectangle 65"/>
          <p:cNvSpPr/>
          <p:nvPr/>
        </p:nvSpPr>
        <p:spPr>
          <a:xfrm>
            <a:off x="183055" y="31231028"/>
            <a:ext cx="13941056" cy="18288"/>
          </a:xfrm>
          <a:prstGeom prst="rect">
            <a:avLst/>
          </a:prstGeom>
          <a:solidFill>
            <a:schemeClr val="accent2"/>
          </a:solidFill>
          <a:ln w="28575">
            <a:solidFill>
              <a:srgbClr val="FFA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spcBef>
                <a:spcPts val="177"/>
              </a:spcBef>
              <a:spcAft>
                <a:spcPts val="177"/>
              </a:spcAft>
            </a:pPr>
            <a:endParaRPr lang="en-US" sz="1182" dirty="0">
              <a:latin typeface="Tahoma" pitchFamily="34" charset="0"/>
              <a:ea typeface="Tahoma" pitchFamily="34" charset="0"/>
              <a:cs typeface="Tahoma" pitchFamily="34" charset="0"/>
            </a:endParaRPr>
          </a:p>
        </p:txBody>
      </p:sp>
      <p:sp>
        <p:nvSpPr>
          <p:cNvPr id="72" name="ZoneTexte 92"/>
          <p:cNvSpPr txBox="1"/>
          <p:nvPr/>
        </p:nvSpPr>
        <p:spPr>
          <a:xfrm>
            <a:off x="3444287" y="22806886"/>
            <a:ext cx="2066336" cy="190821"/>
          </a:xfrm>
          <a:prstGeom prst="rect">
            <a:avLst/>
          </a:prstGeom>
          <a:noFill/>
        </p:spPr>
        <p:txBody>
          <a:bodyPr wrap="square" rtlCol="0">
            <a:spAutoFit/>
          </a:bodyPr>
          <a:lstStyle/>
          <a:p>
            <a:endParaRPr lang="en-US" sz="640" dirty="0">
              <a:latin typeface="Times New Roman" panose="02020603050405020304" pitchFamily="18" charset="0"/>
              <a:ea typeface="Adobe Heiti Std R" panose="020B0400000000000000" pitchFamily="34" charset="-128"/>
              <a:cs typeface="Times New Roman" panose="02020603050405020304" pitchFamily="18" charset="0"/>
            </a:endParaRPr>
          </a:p>
        </p:txBody>
      </p:sp>
      <p:grpSp>
        <p:nvGrpSpPr>
          <p:cNvPr id="10" name="Group 9"/>
          <p:cNvGrpSpPr/>
          <p:nvPr/>
        </p:nvGrpSpPr>
        <p:grpSpPr>
          <a:xfrm>
            <a:off x="309701" y="15238671"/>
            <a:ext cx="6602373" cy="6721613"/>
            <a:chOff x="254655" y="13476477"/>
            <a:chExt cx="6602373" cy="6721613"/>
          </a:xfrm>
        </p:grpSpPr>
        <p:sp>
          <p:nvSpPr>
            <p:cNvPr id="8" name="Folded Corner 7"/>
            <p:cNvSpPr/>
            <p:nvPr/>
          </p:nvSpPr>
          <p:spPr>
            <a:xfrm>
              <a:off x="254655" y="13476477"/>
              <a:ext cx="6602373" cy="6721613"/>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t"/>
            <a:lstStyle/>
            <a:p>
              <a:endParaRPr lang="en-US" sz="1280" dirty="0">
                <a:latin typeface="Times New Roman" panose="02020603050405020304" pitchFamily="18" charset="0"/>
                <a:ea typeface="Adobe Heiti Std R" panose="020B0400000000000000" pitchFamily="34" charset="-128"/>
                <a:cs typeface="Times New Roman" panose="02020603050405020304" pitchFamily="18" charset="0"/>
              </a:endParaRPr>
            </a:p>
            <a:p>
              <a:r>
                <a:rPr lang="en-US" sz="2800" b="1" dirty="0">
                  <a:solidFill>
                    <a:srgbClr val="743481"/>
                  </a:solidFill>
                  <a:latin typeface="Times New Roman" panose="02020603050405020304" pitchFamily="18" charset="0"/>
                  <a:ea typeface="Adobe Heiti Std R" panose="020B0400000000000000" pitchFamily="34" charset="-128"/>
                  <a:cs typeface="Times New Roman" panose="02020603050405020304" pitchFamily="18" charset="0"/>
                </a:rPr>
                <a:t>Motivation</a:t>
              </a:r>
            </a:p>
            <a:p>
              <a:endParaRPr lang="en-US" sz="128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smtClean="0">
                <a:latin typeface="Times New Roman" panose="02020603050405020304" pitchFamily="18" charset="0"/>
                <a:ea typeface="Adobe Heiti Std R" panose="020B0400000000000000" pitchFamily="34" charset="-128"/>
                <a:cs typeface="Times New Roman" panose="02020603050405020304" pitchFamily="18" charset="0"/>
              </a:endParaRPr>
            </a:p>
            <a:p>
              <a:endParaRPr lang="en-US" sz="1600" dirty="0">
                <a:latin typeface="Times New Roman" panose="02020603050405020304" pitchFamily="18" charset="0"/>
                <a:ea typeface="Adobe Heiti Std R" panose="020B0400000000000000" pitchFamily="34" charset="-128"/>
                <a:cs typeface="Times New Roman" panose="02020603050405020304" pitchFamily="18" charset="0"/>
              </a:endParaRPr>
            </a:p>
            <a:p>
              <a:pPr marL="457200" indent="-457200">
                <a:buAutoNum type="arabicParenR"/>
              </a:pP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Can </a:t>
              </a: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we find consistent and replicable </a:t>
              </a:r>
              <a:r>
                <a:rPr lang="en-US" sz="2000" dirty="0" err="1">
                  <a:latin typeface="Times New Roman" panose="02020603050405020304" pitchFamily="18" charset="0"/>
                  <a:ea typeface="Adobe Heiti Std R" panose="020B0400000000000000" pitchFamily="34" charset="-128"/>
                  <a:cs typeface="Times New Roman" panose="02020603050405020304" pitchFamily="18" charset="0"/>
                </a:rPr>
                <a:t>clusterings</a:t>
              </a: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 from curated disease-specific dataset collections</a:t>
              </a: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a:t>
              </a:r>
              <a:endParaRPr lang="en-US" sz="2000" dirty="0">
                <a:latin typeface="Times New Roman" panose="02020603050405020304" pitchFamily="18" charset="0"/>
                <a:ea typeface="Adobe Heiti Std R" panose="020B0400000000000000" pitchFamily="34" charset="-128"/>
                <a:cs typeface="Times New Roman" panose="02020603050405020304" pitchFamily="18" charset="0"/>
              </a:endParaRPr>
            </a:p>
            <a:p>
              <a:pPr marL="457200" indent="-457200">
                <a:buAutoNum type="arabicParenR"/>
              </a:pPr>
              <a:endParaRPr lang="en-US" sz="2000" dirty="0">
                <a:latin typeface="Times New Roman" panose="02020603050405020304" pitchFamily="18" charset="0"/>
                <a:ea typeface="Adobe Heiti Std R" panose="020B0400000000000000" pitchFamily="34" charset="-128"/>
                <a:cs typeface="Times New Roman" panose="02020603050405020304" pitchFamily="18" charset="0"/>
              </a:endParaRPr>
            </a:p>
            <a:p>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2) How to represent shared information </a:t>
              </a: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across different datasets /</a:t>
              </a: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studies</a:t>
              </a:r>
              <a:r>
                <a:rPr lang="en-US" sz="2000" dirty="0" smtClean="0">
                  <a:latin typeface="Times New Roman" panose="02020603050405020304" pitchFamily="18" charset="0"/>
                  <a:ea typeface="Adobe Heiti Std R" panose="020B0400000000000000" pitchFamily="34" charset="-128"/>
                  <a:cs typeface="Times New Roman" panose="02020603050405020304" pitchFamily="18" charset="0"/>
                </a:rPr>
                <a:t>/ cohorts</a:t>
              </a:r>
              <a:r>
                <a:rPr lang="en-US" sz="2000"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3" name="Picture 2"/>
            <p:cNvPicPr>
              <a:picLocks noChangeAspect="1"/>
            </p:cNvPicPr>
            <p:nvPr/>
          </p:nvPicPr>
          <p:blipFill>
            <a:blip r:embed="rId5"/>
            <a:stretch>
              <a:fillRect/>
            </a:stretch>
          </p:blipFill>
          <p:spPr>
            <a:xfrm>
              <a:off x="469516" y="14399444"/>
              <a:ext cx="6154526" cy="3624799"/>
            </a:xfrm>
            <a:prstGeom prst="rect">
              <a:avLst/>
            </a:prstGeom>
            <a:ln>
              <a:noFill/>
            </a:ln>
            <a:effectLst>
              <a:softEdge rad="112500"/>
            </a:effectLst>
          </p:spPr>
        </p:pic>
      </p:grpSp>
      <p:grpSp>
        <p:nvGrpSpPr>
          <p:cNvPr id="9" name="Group 8"/>
          <p:cNvGrpSpPr/>
          <p:nvPr/>
        </p:nvGrpSpPr>
        <p:grpSpPr>
          <a:xfrm>
            <a:off x="312801" y="22157860"/>
            <a:ext cx="6829697" cy="5203024"/>
            <a:chOff x="250152" y="20395827"/>
            <a:chExt cx="6688787" cy="5363510"/>
          </a:xfrm>
        </p:grpSpPr>
        <p:sp>
          <p:nvSpPr>
            <p:cNvPr id="48" name="Rectangle 47"/>
            <p:cNvSpPr/>
            <p:nvPr/>
          </p:nvSpPr>
          <p:spPr>
            <a:xfrm>
              <a:off x="250152" y="20395827"/>
              <a:ext cx="6671281" cy="5363510"/>
            </a:xfrm>
            <a:prstGeom prst="rect">
              <a:avLst/>
            </a:prstGeom>
            <a:solidFill>
              <a:schemeClr val="bg1"/>
            </a:solidFill>
            <a:ln w="57150" cmpd="sng">
              <a:solidFill>
                <a:schemeClr val="accent6">
                  <a:lumMod val="75000"/>
                </a:schemeClr>
              </a:solidFill>
            </a:ln>
            <a:effectLst>
              <a:outerShdw blurRad="2286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1" dirty="0"/>
            </a:p>
          </p:txBody>
        </p:sp>
        <p:sp>
          <p:nvSpPr>
            <p:cNvPr id="4" name="TextBox 3"/>
            <p:cNvSpPr txBox="1"/>
            <p:nvPr/>
          </p:nvSpPr>
          <p:spPr>
            <a:xfrm>
              <a:off x="279744" y="20592279"/>
              <a:ext cx="6659195" cy="4647426"/>
            </a:xfrm>
            <a:prstGeom prst="rect">
              <a:avLst/>
            </a:prstGeom>
            <a:noFill/>
          </p:spPr>
          <p:txBody>
            <a:bodyPr wrap="none" rtlCol="0">
              <a:spAutoFit/>
            </a:bodyPr>
            <a:lstStyle/>
            <a:p>
              <a:r>
                <a:rPr lang="en-US" altLang="zh-CN" sz="2800" b="1" dirty="0" smtClean="0">
                  <a:solidFill>
                    <a:srgbClr val="743481"/>
                  </a:solidFill>
                  <a:latin typeface="Times New Roman" panose="02020603050405020304" pitchFamily="18" charset="0"/>
                  <a:cs typeface="Times New Roman" panose="02020603050405020304" pitchFamily="18" charset="0"/>
                </a:rPr>
                <a:t>Summary of current methods</a:t>
              </a:r>
            </a:p>
            <a:p>
              <a:endParaRPr lang="en-US" altLang="zh-CN" sz="2800" b="1" dirty="0" smtClean="0">
                <a:solidFill>
                  <a:srgbClr val="743481"/>
                </a:solidFill>
                <a:latin typeface="Times New Roman" panose="02020603050405020304" pitchFamily="18" charset="0"/>
                <a:cs typeface="Times New Roman" panose="02020603050405020304" pitchFamily="18" charset="0"/>
              </a:endParaRPr>
            </a:p>
            <a:p>
              <a:pPr marL="135104" lvl="0" indent="-135104">
                <a:lnSpc>
                  <a:spcPct val="150000"/>
                </a:lnSpc>
                <a:buBlip>
                  <a:blip r:embed="rId3"/>
                </a:buBlip>
              </a:pP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b="1" u="sng"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Strategy 1:</a:t>
              </a:r>
            </a:p>
            <a:p>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Stack all datasets into one big matrix after "removing" batch</a:t>
              </a:r>
            </a:p>
            <a:p>
              <a:r>
                <a:rPr lang="en-US" altLang="zh-CN" sz="2000" dirty="0">
                  <a:latin typeface="Times New Roman" panose="02020603050405020304" pitchFamily="18" charset="0"/>
                  <a:cs typeface="Times New Roman" panose="02020603050405020304" pitchFamily="18" charset="0"/>
                </a:rPr>
                <a:t>effects.</a:t>
              </a:r>
            </a:p>
            <a:p>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For example, </a:t>
              </a:r>
              <a:r>
                <a:rPr lang="en-US" altLang="zh-CN" sz="2000" dirty="0" smtClean="0">
                  <a:latin typeface="Times New Roman" panose="02020603050405020304" pitchFamily="18" charset="0"/>
                  <a:cs typeface="Times New Roman" panose="02020603050405020304" pitchFamily="18" charset="0"/>
                </a:rPr>
                <a:t>J </a:t>
              </a:r>
              <a:r>
                <a:rPr lang="en-US" altLang="zh-CN" sz="2000" dirty="0" err="1">
                  <a:latin typeface="Times New Roman" panose="02020603050405020304" pitchFamily="18" charset="0"/>
                  <a:cs typeface="Times New Roman" panose="02020603050405020304" pitchFamily="18" charset="0"/>
                </a:rPr>
                <a:t>Cuinney</a:t>
              </a:r>
              <a:r>
                <a:rPr lang="en-US" altLang="zh-CN" sz="2000" dirty="0">
                  <a:latin typeface="Times New Roman" panose="02020603050405020304" pitchFamily="18" charset="0"/>
                  <a:cs typeface="Times New Roman" panose="02020603050405020304" pitchFamily="18" charset="0"/>
                </a:rPr>
                <a:t> et al., Nature Medicine, 2015</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Johnson WE et al</a:t>
              </a:r>
              <a:r>
                <a:rPr lang="en-US" altLang="zh-CN" sz="2000" dirty="0" smtClean="0">
                  <a:latin typeface="Times New Roman" panose="02020603050405020304" pitchFamily="18" charset="0"/>
                  <a:cs typeface="Times New Roman" panose="02020603050405020304" pitchFamily="18" charset="0"/>
                </a:rPr>
                <a:t>., Biostatistics</a:t>
              </a:r>
              <a:r>
                <a:rPr lang="en-US" altLang="zh-CN" sz="2000" dirty="0">
                  <a:latin typeface="Times New Roman" panose="02020603050405020304" pitchFamily="18" charset="0"/>
                  <a:cs typeface="Times New Roman" panose="02020603050405020304" pitchFamily="18" charset="0"/>
                </a:rPr>
                <a:t>, 2007; etc. </a:t>
              </a:r>
              <a:endPar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a:p>
              <a:pPr marL="135104" lvl="0" indent="-135104">
                <a:lnSpc>
                  <a:spcPct val="150000"/>
                </a:lnSpc>
                <a:buBlip>
                  <a:blip r:embed="rId3"/>
                </a:buBlip>
              </a:pP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b="1" u="sng"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Strategy 2:</a:t>
              </a:r>
              <a:endParaRPr lang="en-US" altLang="zh-CN"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    Compare </a:t>
              </a:r>
              <a:r>
                <a:rPr lang="en-US" altLang="zh-CN" sz="2000" dirty="0">
                  <a:latin typeface="Times New Roman" panose="02020603050405020304" pitchFamily="18" charset="0"/>
                  <a:cs typeface="Times New Roman" panose="02020603050405020304" pitchFamily="18" charset="0"/>
                </a:rPr>
                <a:t>"similarity" of clusters from </a:t>
              </a:r>
              <a:r>
                <a:rPr lang="en-US" altLang="zh-CN" sz="2000" dirty="0" smtClean="0">
                  <a:latin typeface="Times New Roman" panose="02020603050405020304" pitchFamily="18" charset="0"/>
                  <a:cs typeface="Times New Roman" panose="02020603050405020304" pitchFamily="18" charset="0"/>
                </a:rPr>
                <a:t>different </a:t>
              </a:r>
              <a:r>
                <a:rPr lang="en-US" altLang="zh-CN" sz="2000" dirty="0">
                  <a:latin typeface="Times New Roman" panose="02020603050405020304" pitchFamily="18" charset="0"/>
                  <a:cs typeface="Times New Roman" panose="02020603050405020304" pitchFamily="18" charset="0"/>
                </a:rPr>
                <a:t>datasets</a:t>
              </a:r>
              <a:r>
                <a:rPr lang="en-US" altLang="zh-CN" sz="2000" dirty="0" smtClean="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    For example,  </a:t>
              </a:r>
              <a:r>
                <a:rPr lang="en-US" altLang="zh-CN" sz="2000" dirty="0" err="1" smtClean="0">
                  <a:latin typeface="Times New Roman" panose="02020603050405020304" pitchFamily="18" charset="0"/>
                  <a:cs typeface="Times New Roman" panose="02020603050405020304" pitchFamily="18" charset="0"/>
                </a:rPr>
                <a:t>Hoshida</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Y, et al. Cancer Research,2009; </a:t>
              </a:r>
              <a:endParaRPr lang="en-US" altLang="zh-CN" sz="2000" dirty="0" smtClean="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CR </a:t>
              </a:r>
              <a:r>
                <a:rPr lang="en-US" altLang="zh-CN" sz="2000" dirty="0" err="1">
                  <a:latin typeface="Times New Roman" panose="02020603050405020304" pitchFamily="18" charset="0"/>
                  <a:cs typeface="Times New Roman" panose="02020603050405020304" pitchFamily="18" charset="0"/>
                </a:rPr>
                <a:t>Planey</a:t>
              </a:r>
              <a:r>
                <a:rPr lang="en-US" altLang="zh-CN" sz="2000" dirty="0">
                  <a:latin typeface="Times New Roman" panose="02020603050405020304" pitchFamily="18" charset="0"/>
                  <a:cs typeface="Times New Roman" panose="02020603050405020304" pitchFamily="18" charset="0"/>
                </a:rPr>
                <a:t>, et al., </a:t>
              </a:r>
              <a:r>
                <a:rPr lang="en-US" altLang="zh-CN" sz="2000" dirty="0" smtClean="0">
                  <a:latin typeface="Times New Roman" panose="02020603050405020304" pitchFamily="18" charset="0"/>
                  <a:cs typeface="Times New Roman" panose="02020603050405020304" pitchFamily="18" charset="0"/>
                </a:rPr>
                <a:t>Genome Medicine</a:t>
              </a:r>
              <a:r>
                <a:rPr lang="en-US" altLang="zh-CN" sz="2000" dirty="0">
                  <a:latin typeface="Times New Roman" panose="02020603050405020304" pitchFamily="18" charset="0"/>
                  <a:cs typeface="Times New Roman" panose="02020603050405020304" pitchFamily="18" charset="0"/>
                </a:rPr>
                <a:t>, 2016.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    </a:t>
              </a:r>
              <a:r>
                <a:rPr lang="en-US" altLang="zh-CN" sz="2000" b="1" u="sng" dirty="0" smtClean="0">
                  <a:latin typeface="Times New Roman" panose="02020603050405020304" pitchFamily="18" charset="0"/>
                  <a:cs typeface="Times New Roman" panose="02020603050405020304" pitchFamily="18" charset="0"/>
                </a:rPr>
                <a:t>Key:</a:t>
              </a:r>
              <a:r>
                <a:rPr lang="en-US" altLang="zh-CN" sz="2000" dirty="0" smtClean="0">
                  <a:latin typeface="Times New Roman" panose="02020603050405020304" pitchFamily="18" charset="0"/>
                  <a:cs typeface="Times New Roman" panose="02020603050405020304" pitchFamily="18" charset="0"/>
                </a:rPr>
                <a:t> Similarity </a:t>
              </a:r>
              <a:r>
                <a:rPr lang="en-US" altLang="zh-CN" sz="2000" dirty="0">
                  <a:latin typeface="Times New Roman" panose="02020603050405020304" pitchFamily="18" charset="0"/>
                  <a:cs typeface="Times New Roman" panose="02020603050405020304" pitchFamily="18" charset="0"/>
                </a:rPr>
                <a:t>computation is based on </a:t>
              </a:r>
              <a:r>
                <a:rPr lang="en-US" altLang="zh-CN" sz="2000" dirty="0" smtClean="0">
                  <a:latin typeface="Times New Roman" panose="02020603050405020304" pitchFamily="18" charset="0"/>
                  <a:cs typeface="Times New Roman" panose="02020603050405020304" pitchFamily="18" charset="0"/>
                </a:rPr>
                <a:t>signatures</a:t>
              </a:r>
              <a:r>
                <a:rPr lang="en-US" altLang="zh-CN" sz="1800" dirty="0" smtClean="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grpSp>
      <p:grpSp>
        <p:nvGrpSpPr>
          <p:cNvPr id="56" name="Group 55"/>
          <p:cNvGrpSpPr/>
          <p:nvPr/>
        </p:nvGrpSpPr>
        <p:grpSpPr>
          <a:xfrm>
            <a:off x="305207" y="27609869"/>
            <a:ext cx="6865087" cy="3333127"/>
            <a:chOff x="250152" y="20395827"/>
            <a:chExt cx="6671281" cy="5648672"/>
          </a:xfrm>
        </p:grpSpPr>
        <p:sp>
          <p:nvSpPr>
            <p:cNvPr id="62" name="Rectangle 61"/>
            <p:cNvSpPr/>
            <p:nvPr/>
          </p:nvSpPr>
          <p:spPr>
            <a:xfrm>
              <a:off x="250152" y="20395827"/>
              <a:ext cx="6671281" cy="5648672"/>
            </a:xfrm>
            <a:prstGeom prst="rect">
              <a:avLst/>
            </a:prstGeom>
            <a:solidFill>
              <a:schemeClr val="bg1"/>
            </a:solidFill>
            <a:ln w="57150" cmpd="sng">
              <a:solidFill>
                <a:schemeClr val="accent6">
                  <a:lumMod val="75000"/>
                </a:schemeClr>
              </a:solidFill>
            </a:ln>
            <a:effectLst>
              <a:outerShdw blurRad="2286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1" dirty="0"/>
            </a:p>
          </p:txBody>
        </p:sp>
        <p:sp>
          <p:nvSpPr>
            <p:cNvPr id="63" name="TextBox 62"/>
            <p:cNvSpPr txBox="1"/>
            <p:nvPr/>
          </p:nvSpPr>
          <p:spPr>
            <a:xfrm>
              <a:off x="287338" y="20516293"/>
              <a:ext cx="6497673" cy="4250398"/>
            </a:xfrm>
            <a:prstGeom prst="rect">
              <a:avLst/>
            </a:prstGeom>
            <a:noFill/>
          </p:spPr>
          <p:txBody>
            <a:bodyPr wrap="square" rtlCol="0">
              <a:spAutoFit/>
            </a:bodyPr>
            <a:lstStyle/>
            <a:p>
              <a:r>
                <a:rPr lang="en-US" altLang="zh-CN" sz="2800" b="1" dirty="0" smtClean="0">
                  <a:solidFill>
                    <a:srgbClr val="743481"/>
                  </a:solidFill>
                  <a:latin typeface="Times New Roman" panose="02020603050405020304" pitchFamily="18" charset="0"/>
                  <a:cs typeface="Times New Roman" panose="02020603050405020304" pitchFamily="18" charset="0"/>
                </a:rPr>
                <a:t>Hypothesis</a:t>
              </a:r>
            </a:p>
            <a:p>
              <a:endParaRPr lang="en-US" altLang="zh-CN" sz="2800" b="1" dirty="0" smtClean="0">
                <a:solidFill>
                  <a:srgbClr val="743481"/>
                </a:solidFill>
                <a:latin typeface="Times New Roman" panose="02020603050405020304" pitchFamily="18" charset="0"/>
                <a:cs typeface="Times New Roman" panose="02020603050405020304" pitchFamily="18" charset="0"/>
              </a:endParaRPr>
            </a:p>
            <a:p>
              <a:pPr marL="135104" lvl="0" indent="-135104">
                <a:lnSpc>
                  <a:spcPct val="150000"/>
                </a:lnSpc>
                <a:buBlip>
                  <a:blip r:embed="rId3"/>
                </a:buBlip>
              </a:pPr>
              <a:r>
                <a:rPr lang="en-US" altLang="zh-CN" sz="18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People communicate concept,  that is to say signatures, rather than “data”, with each other, about the subtypes of cancers.</a:t>
              </a:r>
              <a:endPar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a:p>
              <a:pPr marL="135104" lvl="0" indent="-135104">
                <a:lnSpc>
                  <a:spcPct val="150000"/>
                </a:lnSpc>
                <a:buBlip>
                  <a:blip r:embed="rId3"/>
                </a:buBlip>
              </a:pP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Classification-related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signature modules and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their degrees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of perturbation define the cancer subtypes</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a:t>
              </a:r>
            </a:p>
          </p:txBody>
        </p:sp>
      </p:gr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04553" y="6766596"/>
            <a:ext cx="6525924" cy="2953792"/>
          </a:xfrm>
          <a:prstGeom prst="rect">
            <a:avLst/>
          </a:prstGeom>
        </p:spPr>
      </p:pic>
      <p:sp>
        <p:nvSpPr>
          <p:cNvPr id="12" name="Rectangle 11"/>
          <p:cNvSpPr/>
          <p:nvPr/>
        </p:nvSpPr>
        <p:spPr>
          <a:xfrm>
            <a:off x="7992194" y="9621734"/>
            <a:ext cx="5526363" cy="338554"/>
          </a:xfrm>
          <a:prstGeom prst="rect">
            <a:avLst/>
          </a:prstGeom>
        </p:spPr>
        <p:txBody>
          <a:bodyPr wrap="square">
            <a:spAutoFit/>
          </a:bodyPr>
          <a:lstStyle/>
          <a:p>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Figure: Discovery of signature modules across multiple datasets.</a:t>
            </a:r>
            <a:endParaRPr lang="zh-CN" altLang="en-US" sz="16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63939" y="10008447"/>
            <a:ext cx="4387211" cy="4387211"/>
          </a:xfrm>
          <a:prstGeom prst="rect">
            <a:avLst/>
          </a:prstGeom>
        </p:spPr>
      </p:pic>
      <p:sp>
        <p:nvSpPr>
          <p:cNvPr id="65" name="Rectangle 64"/>
          <p:cNvSpPr/>
          <p:nvPr/>
        </p:nvSpPr>
        <p:spPr>
          <a:xfrm>
            <a:off x="8082455" y="14259097"/>
            <a:ext cx="5526363" cy="338554"/>
          </a:xfrm>
          <a:prstGeom prst="rect">
            <a:avLst/>
          </a:prstGeom>
        </p:spPr>
        <p:txBody>
          <a:bodyPr wrap="square">
            <a:spAutoFit/>
          </a:bodyPr>
          <a:lstStyle/>
          <a:p>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Figure: Function </a:t>
            </a:r>
            <a:r>
              <a:rPr lang="en-US" altLang="zh-CN" sz="1600" dirty="0" smtClean="0">
                <a:solidFill>
                  <a:schemeClr val="accent6">
                    <a:lumMod val="75000"/>
                  </a:schemeClr>
                </a:solidFill>
                <a:latin typeface="Times New Roman" panose="02020603050405020304" pitchFamily="18" charset="0"/>
                <a:cs typeface="Times New Roman" panose="02020603050405020304" pitchFamily="18" charset="0"/>
              </a:rPr>
              <a:t>annotation </a:t>
            </a:r>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of signature modules by DAVID. </a:t>
            </a:r>
            <a:endParaRPr lang="zh-CN" altLang="en-US" sz="1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7" name="ZoneTexte 92"/>
          <p:cNvSpPr txBox="1"/>
          <p:nvPr/>
        </p:nvSpPr>
        <p:spPr>
          <a:xfrm>
            <a:off x="7288907" y="14653791"/>
            <a:ext cx="6737277" cy="2769989"/>
          </a:xfrm>
          <a:prstGeom prst="rect">
            <a:avLst/>
          </a:prstGeom>
          <a:noFill/>
        </p:spPr>
        <p:txBody>
          <a:bodyPr wrap="square" rtlCol="0">
            <a:spAutoFit/>
          </a:bodyPr>
          <a:lstStyle/>
          <a:p>
            <a:r>
              <a:rPr lang="en-US" altLang="zh-CN" sz="2400" b="1" dirty="0" smtClean="0">
                <a:solidFill>
                  <a:srgbClr val="F79646">
                    <a:lumMod val="75000"/>
                  </a:srgbClr>
                </a:solidFill>
                <a:latin typeface="Times New Roman" panose="02020603050405020304" pitchFamily="18" charset="0"/>
                <a:ea typeface="Adobe Heiti Std R" panose="020B0400000000000000" pitchFamily="34" charset="-128"/>
                <a:cs typeface="Times New Roman" panose="02020603050405020304" pitchFamily="18" charset="0"/>
              </a:rPr>
              <a:t>Consensus clusters in the signature-level </a:t>
            </a:r>
            <a:r>
              <a:rPr lang="en-US" altLang="zh-CN" sz="18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p>
          <a:p>
            <a:pPr marL="135104" lvl="0" indent="-135104">
              <a:lnSpc>
                <a:spcPct val="150000"/>
              </a:lnSpc>
              <a:buBlip>
                <a:blip r:embed="rId3"/>
              </a:buBlip>
            </a:pP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For each original cluster in every dataset, we compute its perturbation of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signature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modules by:</a:t>
            </a:r>
          </a:p>
          <a:p>
            <a:pPr lvl="0">
              <a:lnSpc>
                <a:spcPct val="150000"/>
              </a:lnSpc>
            </a:pP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(1). Compute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median expression as the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template.</a:t>
            </a:r>
            <a:endPar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a:p>
            <a:pPr lvl="0">
              <a:lnSpc>
                <a:spcPct val="150000"/>
              </a:lnSpc>
            </a:pP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(2). Compute </a:t>
            </a: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z-score of each template's enrichment in all 6 modules.</a:t>
            </a: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5685" y="17423780"/>
            <a:ext cx="6564792" cy="3282397"/>
          </a:xfrm>
          <a:prstGeom prst="rect">
            <a:avLst/>
          </a:prstGeom>
        </p:spPr>
      </p:pic>
      <p:sp>
        <p:nvSpPr>
          <p:cNvPr id="68" name="Rectangle 67"/>
          <p:cNvSpPr/>
          <p:nvPr/>
        </p:nvSpPr>
        <p:spPr>
          <a:xfrm>
            <a:off x="8208218" y="20717388"/>
            <a:ext cx="5526363" cy="338554"/>
          </a:xfrm>
          <a:prstGeom prst="rect">
            <a:avLst/>
          </a:prstGeom>
        </p:spPr>
        <p:txBody>
          <a:bodyPr wrap="square">
            <a:spAutoFit/>
          </a:bodyPr>
          <a:lstStyle/>
          <a:p>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Figure: Perturbation vectors of every cluster in each dataset.</a:t>
            </a:r>
            <a:endParaRPr lang="zh-CN" altLang="en-US" sz="16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88907" y="21242607"/>
            <a:ext cx="3367583" cy="3367583"/>
          </a:xfrm>
          <a:prstGeom prst="rect">
            <a:avLst/>
          </a:prstGeom>
        </p:spPr>
      </p:pic>
      <p:pic>
        <p:nvPicPr>
          <p:cNvPr id="16" name="Picture 15"/>
          <p:cNvPicPr>
            <a:picLocks noChangeAspect="1"/>
          </p:cNvPicPr>
          <p:nvPr/>
        </p:nvPicPr>
        <p:blipFill rotWithShape="1">
          <a:blip r:embed="rId10" cstate="print">
            <a:extLst>
              <a:ext uri="{28A0092B-C50C-407E-A947-70E740481C1C}">
                <a14:useLocalDpi xmlns:a14="http://schemas.microsoft.com/office/drawing/2010/main" val="0"/>
              </a:ext>
            </a:extLst>
          </a:blip>
          <a:srcRect r="9417"/>
          <a:stretch/>
        </p:blipFill>
        <p:spPr>
          <a:xfrm>
            <a:off x="10656490" y="21093616"/>
            <a:ext cx="3600400" cy="3696466"/>
          </a:xfrm>
          <a:prstGeom prst="rect">
            <a:avLst/>
          </a:prstGeom>
        </p:spPr>
      </p:pic>
      <p:sp>
        <p:nvSpPr>
          <p:cNvPr id="69" name="Rectangle 68"/>
          <p:cNvSpPr/>
          <p:nvPr/>
        </p:nvSpPr>
        <p:spPr>
          <a:xfrm>
            <a:off x="8495714" y="24790082"/>
            <a:ext cx="4555828" cy="338554"/>
          </a:xfrm>
          <a:prstGeom prst="rect">
            <a:avLst/>
          </a:prstGeom>
        </p:spPr>
        <p:txBody>
          <a:bodyPr wrap="square">
            <a:spAutoFit/>
          </a:bodyPr>
          <a:lstStyle/>
          <a:p>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Figure: </a:t>
            </a:r>
            <a:r>
              <a:rPr lang="en-US" altLang="zh-CN" sz="1600" dirty="0" smtClean="0">
                <a:solidFill>
                  <a:schemeClr val="accent6">
                    <a:lumMod val="75000"/>
                  </a:schemeClr>
                </a:solidFill>
                <a:latin typeface="Times New Roman" panose="02020603050405020304" pitchFamily="18" charset="0"/>
                <a:cs typeface="Times New Roman" panose="02020603050405020304" pitchFamily="18" charset="0"/>
              </a:rPr>
              <a:t>Consensus clusters of perturbation vectors.</a:t>
            </a:r>
            <a:endParaRPr lang="zh-CN" altLang="en-US" sz="1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70" name="ZoneTexte 92"/>
          <p:cNvSpPr txBox="1"/>
          <p:nvPr/>
        </p:nvSpPr>
        <p:spPr>
          <a:xfrm>
            <a:off x="7351067" y="25492158"/>
            <a:ext cx="6737277" cy="1384995"/>
          </a:xfrm>
          <a:prstGeom prst="rect">
            <a:avLst/>
          </a:prstGeom>
          <a:noFill/>
        </p:spPr>
        <p:txBody>
          <a:bodyPr wrap="square" rtlCol="0">
            <a:spAutoFit/>
          </a:bodyPr>
          <a:lstStyle/>
          <a:p>
            <a:r>
              <a:rPr lang="en-US" altLang="zh-CN" sz="2400" b="1" dirty="0" smtClean="0">
                <a:solidFill>
                  <a:srgbClr val="F79646">
                    <a:lumMod val="75000"/>
                  </a:srgbClr>
                </a:solidFill>
                <a:latin typeface="Times New Roman" panose="02020603050405020304" pitchFamily="18" charset="0"/>
                <a:ea typeface="Adobe Heiti Std R" panose="020B0400000000000000" pitchFamily="34" charset="-128"/>
                <a:cs typeface="Times New Roman" panose="02020603050405020304" pitchFamily="18" charset="0"/>
              </a:rPr>
              <a:t>Survival analysis</a:t>
            </a:r>
            <a:endParaRPr lang="en-US" altLang="zh-CN" sz="18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a:p>
            <a:pPr marL="135104" lvl="0" indent="-135104">
              <a:lnSpc>
                <a:spcPct val="150000"/>
              </a:lnSpc>
              <a:buBlip>
                <a:blip r:embed="rId3"/>
              </a:buBlip>
            </a:pPr>
            <a:r>
              <a:rPr lang="en-US" altLang="zh-CN" sz="18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We re-classify patients based on the perturbation vectors.</a:t>
            </a:r>
          </a:p>
          <a:p>
            <a:pPr marL="135104" lvl="0" indent="-135104">
              <a:lnSpc>
                <a:spcPct val="150000"/>
              </a:lnSpc>
              <a:buBlip>
                <a:blip r:embed="rId3"/>
              </a:buBlip>
            </a:pPr>
            <a:r>
              <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 </a:t>
            </a:r>
            <a:r>
              <a:rPr lang="en-US" altLang="zh-CN" sz="2000" dirty="0" smtClean="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rPr>
              <a:t>Compare the survival analysis results with original clusters.</a:t>
            </a:r>
            <a:endParaRPr lang="en-US" altLang="zh-CN" sz="2000" dirty="0">
              <a:solidFill>
                <a:prstClr val="black"/>
              </a:solidFill>
              <a:latin typeface="Times New Roman" panose="02020603050405020304" pitchFamily="18" charset="0"/>
              <a:ea typeface="Adobe Heiti Std R" panose="020B0400000000000000" pitchFamily="34" charset="-128"/>
              <a:cs typeface="Times New Roman" panose="02020603050405020304" pitchFamily="18" charset="0"/>
            </a:endParaRPr>
          </a:p>
        </p:txBody>
      </p:sp>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t="15425" r="6022" b="4843"/>
          <a:stretch/>
        </p:blipFill>
        <p:spPr>
          <a:xfrm>
            <a:off x="10646325" y="27272406"/>
            <a:ext cx="3394541" cy="2880000"/>
          </a:xfrm>
          <a:prstGeom prst="rect">
            <a:avLst/>
          </a:prstGeom>
        </p:spPr>
      </p:pic>
      <p:pic>
        <p:nvPicPr>
          <p:cNvPr id="25" name="Picture 24"/>
          <p:cNvPicPr>
            <a:picLocks noChangeAspect="1"/>
          </p:cNvPicPr>
          <p:nvPr/>
        </p:nvPicPr>
        <p:blipFill rotWithShape="1">
          <a:blip r:embed="rId12" cstate="print">
            <a:extLst>
              <a:ext uri="{28A0092B-C50C-407E-A947-70E740481C1C}">
                <a14:useLocalDpi xmlns:a14="http://schemas.microsoft.com/office/drawing/2010/main" val="0"/>
              </a:ext>
            </a:extLst>
          </a:blip>
          <a:srcRect t="14822" r="5731" b="3476"/>
          <a:stretch/>
        </p:blipFill>
        <p:spPr>
          <a:xfrm>
            <a:off x="7386318" y="27260396"/>
            <a:ext cx="3322991" cy="2880000"/>
          </a:xfrm>
          <a:prstGeom prst="rect">
            <a:avLst/>
          </a:prstGeom>
        </p:spPr>
      </p:pic>
      <p:sp>
        <p:nvSpPr>
          <p:cNvPr id="74" name="Rectangle 73"/>
          <p:cNvSpPr/>
          <p:nvPr/>
        </p:nvSpPr>
        <p:spPr>
          <a:xfrm>
            <a:off x="7404553" y="30304501"/>
            <a:ext cx="6525924" cy="584775"/>
          </a:xfrm>
          <a:prstGeom prst="rect">
            <a:avLst/>
          </a:prstGeom>
        </p:spPr>
        <p:txBody>
          <a:bodyPr wrap="square">
            <a:spAutoFit/>
          </a:bodyPr>
          <a:lstStyle/>
          <a:p>
            <a:r>
              <a:rPr lang="en-US" altLang="zh-CN" sz="1600" dirty="0">
                <a:solidFill>
                  <a:schemeClr val="accent6">
                    <a:lumMod val="75000"/>
                  </a:schemeClr>
                </a:solidFill>
                <a:latin typeface="Times New Roman" panose="02020603050405020304" pitchFamily="18" charset="0"/>
                <a:cs typeface="Times New Roman" panose="02020603050405020304" pitchFamily="18" charset="0"/>
              </a:rPr>
              <a:t>Figure: </a:t>
            </a:r>
            <a:r>
              <a:rPr lang="en-US" altLang="zh-CN" sz="1600" dirty="0" smtClean="0">
                <a:solidFill>
                  <a:schemeClr val="accent6">
                    <a:lumMod val="75000"/>
                  </a:schemeClr>
                </a:solidFill>
                <a:latin typeface="Times New Roman" panose="02020603050405020304" pitchFamily="18" charset="0"/>
                <a:cs typeface="Times New Roman" panose="02020603050405020304" pitchFamily="18" charset="0"/>
              </a:rPr>
              <a:t>Survival analysis of single clustering(Left, p=0.05) and consensus clustering (Right, p=0.008).</a:t>
            </a:r>
            <a:endParaRPr lang="zh-CN" altLang="en-US" sz="1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3743722" y="31335128"/>
            <a:ext cx="10585176"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Reference</a:t>
            </a:r>
          </a:p>
          <a:p>
            <a:r>
              <a:rPr lang="en-US" altLang="zh-CN" sz="2000" dirty="0" smtClean="0">
                <a:latin typeface="Times New Roman" panose="02020603050405020304" pitchFamily="18" charset="0"/>
                <a:cs typeface="Times New Roman" panose="02020603050405020304" pitchFamily="18" charset="0"/>
              </a:rPr>
              <a:t>HCCDB</a:t>
            </a:r>
            <a:r>
              <a:rPr lang="en-US" altLang="zh-CN" sz="2000" dirty="0">
                <a:latin typeface="Times New Roman" panose="02020603050405020304" pitchFamily="18" charset="0"/>
                <a:cs typeface="Times New Roman" panose="02020603050405020304" pitchFamily="18" charset="0"/>
              </a:rPr>
              <a:t>: hepatocellular carcinoma expression atlas. http://bioinfo.au.tsinghua.edu.cn/database/hccdb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7123</TotalTime>
  <Words>599</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Adobe Heiti Std R</vt:lpstr>
      <vt:lpstr>宋体</vt:lpstr>
      <vt:lpstr>Arial</vt:lpstr>
      <vt:lpstr>Calibri</vt:lpstr>
      <vt:lpstr>Tahoma</vt:lpstr>
      <vt:lpstr>Times New Roman</vt:lpstr>
      <vt:lpstr>Thème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Xavier Rogé</dc:creator>
  <cp:lastModifiedBy>Andy</cp:lastModifiedBy>
  <cp:revision>252</cp:revision>
  <cp:lastPrinted>2014-05-20T03:34:31Z</cp:lastPrinted>
  <dcterms:created xsi:type="dcterms:W3CDTF">2013-03-14T06:56:48Z</dcterms:created>
  <dcterms:modified xsi:type="dcterms:W3CDTF">2016-09-29T13:59:12Z</dcterms:modified>
</cp:coreProperties>
</file>