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9" r:id="rId3"/>
    <p:sldId id="262" r:id="rId4"/>
    <p:sldId id="261" r:id="rId5"/>
    <p:sldId id="296" r:id="rId6"/>
    <p:sldId id="263" r:id="rId7"/>
    <p:sldId id="264" r:id="rId8"/>
    <p:sldId id="258" r:id="rId9"/>
    <p:sldId id="297" r:id="rId10"/>
    <p:sldId id="267" r:id="rId11"/>
    <p:sldId id="268" r:id="rId12"/>
    <p:sldId id="265" r:id="rId13"/>
    <p:sldId id="269" r:id="rId14"/>
    <p:sldId id="298" r:id="rId15"/>
    <p:sldId id="271" r:id="rId16"/>
    <p:sldId id="299" r:id="rId17"/>
    <p:sldId id="272" r:id="rId18"/>
    <p:sldId id="295" r:id="rId19"/>
    <p:sldId id="294" r:id="rId20"/>
    <p:sldId id="275" r:id="rId21"/>
    <p:sldId id="276" r:id="rId22"/>
    <p:sldId id="284" r:id="rId23"/>
    <p:sldId id="282" r:id="rId24"/>
    <p:sldId id="285" r:id="rId25"/>
    <p:sldId id="286" r:id="rId26"/>
    <p:sldId id="287" r:id="rId27"/>
    <p:sldId id="288" r:id="rId28"/>
    <p:sldId id="279" r:id="rId29"/>
    <p:sldId id="289" r:id="rId30"/>
    <p:sldId id="290" r:id="rId31"/>
    <p:sldId id="278" r:id="rId32"/>
    <p:sldId id="291" r:id="rId33"/>
    <p:sldId id="292" r:id="rId34"/>
    <p:sldId id="293" r:id="rId35"/>
    <p:sldId id="27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F39D8-5BB4-4B99-B4A7-233172E6D749}" type="datetimeFigureOut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17F30-6B1B-420B-9F83-C453CFBE3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01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17F30-6B1B-420B-9F83-C453CFBE3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82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AAE0-55B1-4570-A663-BB4FBB72628E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DBE25654-B40E-488D-897C-3C4902210F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4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0F33-D6CE-4C9C-AFBE-51DE7D48E5A1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764-876A-4CF6-A01D-44CD8B60E082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68215" y="145899"/>
            <a:ext cx="8807570" cy="656620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 anchor="ctr"/>
          <a:lstStyle>
            <a:lvl1pPr marL="0" indent="0">
              <a:lnSpc>
                <a:spcPts val="2500"/>
              </a:lnSpc>
              <a:spcBef>
                <a:spcPts val="1800"/>
              </a:spcBef>
              <a:buNone/>
              <a:defRPr sz="2400">
                <a:latin typeface="+mn-lt"/>
                <a:cs typeface="Consolas" panose="020B0609020204030204" pitchFamily="49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717" y="6173788"/>
            <a:ext cx="2057400" cy="365125"/>
          </a:xfrm>
        </p:spPr>
        <p:txBody>
          <a:bodyPr/>
          <a:lstStyle>
            <a:lvl1pPr>
              <a:defRPr b="1" u="sng"/>
            </a:lvl1pPr>
          </a:lstStyle>
          <a:p>
            <a:fld id="{DBE25654-B40E-488D-897C-3C4902210FC1}" type="slidenum">
              <a:rPr lang="zh-CN" altLang="en-US" smtClean="0"/>
              <a:pPr/>
              <a:t>‹#›</a:t>
            </a:fld>
            <a:r>
              <a:rPr lang="en-US" altLang="zh-CN" smtClean="0"/>
              <a:t>/(#Total)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3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C000-EE43-45C0-BE88-327E276C29D3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4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E80D-201D-4822-B2CA-D510E08C36DE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36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A05-828E-4515-97BF-0A7863E92587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46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2FDFD-77C3-4109-BCC2-17F1E5F73067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3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7363-06D3-4D59-AACE-BC8538F3562E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0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4C88-4D7B-4EFE-BA04-13703D914E31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5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6532-5F44-4717-90A5-8D8181D25D5D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B9003-430A-4818-8586-FD8FFC34BE1F}" type="datetime1">
              <a:rPr lang="zh-CN" altLang="en-US" smtClean="0"/>
              <a:t>2014/11/6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DBE25654-B40E-488D-897C-3C4902210F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4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tiff"/><Relationship Id="rId5" Type="http://schemas.openxmlformats.org/officeDocument/2006/relationships/image" Target="../media/image24.png"/><Relationship Id="rId4" Type="http://schemas.openxmlformats.org/officeDocument/2006/relationships/image" Target="../media/image2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72580" y="1661783"/>
            <a:ext cx="6966972" cy="1331134"/>
            <a:chOff x="968077" y="2680686"/>
            <a:chExt cx="6966972" cy="1331134"/>
          </a:xfrm>
        </p:grpSpPr>
        <p:sp>
          <p:nvSpPr>
            <p:cNvPr id="4" name="文本框 3"/>
            <p:cNvSpPr txBox="1"/>
            <p:nvPr/>
          </p:nvSpPr>
          <p:spPr>
            <a:xfrm>
              <a:off x="968077" y="2680686"/>
              <a:ext cx="6966972" cy="1331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smtClean="0">
                  <a:solidFill>
                    <a:srgbClr val="0000FF"/>
                  </a:solidFill>
                  <a:latin typeface="cmbx10" panose="020B0500000000000000" pitchFamily="34" charset="0"/>
                  <a:ea typeface="Kozuka Mincho Pr6N B" panose="02020800000000000000" pitchFamily="18" charset="-128"/>
                </a:rPr>
                <a:t>Low-rank Based Methods to 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smtClean="0">
                  <a:solidFill>
                    <a:srgbClr val="0000FF"/>
                  </a:solidFill>
                  <a:latin typeface="cmbx10" panose="020B0500000000000000" pitchFamily="34" charset="0"/>
                  <a:ea typeface="Kozuka Mincho Pr6N B" panose="02020800000000000000" pitchFamily="18" charset="-128"/>
                </a:rPr>
                <a:t>Analyse Multiple Cancer Omics Data</a:t>
              </a:r>
              <a:endParaRPr lang="zh-CN" altLang="en-US" sz="2800">
                <a:solidFill>
                  <a:srgbClr val="0000FF"/>
                </a:solidFill>
                <a:latin typeface="cmbx10" panose="020B0500000000000000" pitchFamily="34" charset="0"/>
                <a:ea typeface="Kozuka Mincho Pr6N B" panose="02020800000000000000" pitchFamily="18" charset="-128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795479" y="3254826"/>
              <a:ext cx="516267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082135" y="3940243"/>
              <a:ext cx="6729454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61439" y="3690357"/>
            <a:ext cx="147348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2400">
                <a:latin typeface="华文仿宋" panose="02010600040101010101" pitchFamily="2" charset="-122"/>
                <a:ea typeface="华文仿宋" panose="02010600040101010101" pitchFamily="2" charset="-122"/>
              </a:rPr>
              <a:t>王</a:t>
            </a:r>
            <a:r>
              <a:rPr lang="zh-CN" altLang="en-US" sz="240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东方</a:t>
            </a:r>
            <a:endParaRPr lang="en-US" altLang="zh-CN" sz="240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2000"/>
              </a:lnSpc>
            </a:pPr>
            <a:endParaRPr lang="en-US" altLang="zh-CN" sz="240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2000"/>
              </a:lnSpc>
            </a:pPr>
            <a:r>
              <a:rPr lang="en-US" altLang="zh-CN" sz="2400" smtClean="0">
                <a:latin typeface="华文仿宋" panose="02010600040101010101" pitchFamily="2" charset="-122"/>
                <a:ea typeface="华文仿宋" panose="02010600040101010101" pitchFamily="2" charset="-122"/>
              </a:rPr>
              <a:t>2014.11.14</a:t>
            </a:r>
            <a:endParaRPr lang="zh-CN" altLang="en-US" sz="240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2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7417" y="1227205"/>
            <a:ext cx="788670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mtClean="0">
                <a:solidFill>
                  <a:srgbClr val="0000FF"/>
                </a:solidFill>
              </a:rPr>
              <a:t>How to obtain the low-rank representation?</a:t>
            </a:r>
          </a:p>
          <a:p>
            <a:r>
              <a:rPr lang="en-US" altLang="zh-CN" sz="1800"/>
              <a:t> </a:t>
            </a:r>
            <a:r>
              <a:rPr lang="en-US" altLang="zh-CN" sz="1800" smtClean="0"/>
              <a:t>    - Rank of matrix: the number of non-zero singular values</a:t>
            </a:r>
          </a:p>
          <a:p>
            <a:r>
              <a:rPr lang="en-US" altLang="zh-CN" sz="1800"/>
              <a:t> </a:t>
            </a:r>
            <a:r>
              <a:rPr lang="en-US" altLang="zh-CN" sz="1800" smtClean="0"/>
              <a:t>    - Convex approximation: nuclear norm </a:t>
            </a:r>
          </a:p>
          <a:p>
            <a:endParaRPr lang="en-US" altLang="zh-CN" sz="2000"/>
          </a:p>
          <a:p>
            <a:endParaRPr lang="en-US" altLang="zh-CN" sz="200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10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17" y="3899807"/>
            <a:ext cx="20955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FF"/>
                </a:solidFill>
              </a:rPr>
              <a:t>I</a:t>
            </a:r>
            <a:r>
              <a:rPr lang="en-US" altLang="zh-CN" smtClean="0">
                <a:solidFill>
                  <a:srgbClr val="0000FF"/>
                </a:solidFill>
              </a:rPr>
              <a:t>t’s easy to obtain the low-rank representation for real type data.</a:t>
            </a:r>
          </a:p>
          <a:p>
            <a:r>
              <a:rPr lang="en-US" altLang="zh-CN" sz="1800" smtClean="0">
                <a:solidFill>
                  <a:srgbClr val="0000FF"/>
                </a:solidFill>
              </a:rPr>
              <a:t>     </a:t>
            </a:r>
            <a:r>
              <a:rPr lang="en-US" altLang="zh-CN" sz="1800" smtClean="0"/>
              <a:t>-  PCA of data matrix X is the optimal solution.</a:t>
            </a:r>
          </a:p>
          <a:p>
            <a:r>
              <a:rPr lang="en-US" altLang="zh-CN" sz="1800"/>
              <a:t> </a:t>
            </a:r>
            <a:r>
              <a:rPr lang="en-US" altLang="zh-CN" sz="1800" smtClean="0"/>
              <a:t>    -  When there exists missing value or outliers, this can also be solved by efficient covex optimization methods.</a:t>
            </a:r>
          </a:p>
          <a:p>
            <a:endParaRPr lang="en-US" altLang="zh-CN" sz="20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11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17" y="4165908"/>
            <a:ext cx="3082427" cy="6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1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000" smtClean="0">
                <a:solidFill>
                  <a:srgbClr val="0000FF"/>
                </a:solidFill>
              </a:rPr>
              <a:t>How to find a unified framework for different types of data ?</a:t>
            </a:r>
          </a:p>
          <a:p>
            <a:pPr marL="36000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smtClean="0"/>
              <a:t>    </a:t>
            </a:r>
            <a:r>
              <a:rPr lang="en-US" altLang="zh-CN" sz="1800" b="1" smtClean="0"/>
              <a:t>binary</a:t>
            </a:r>
            <a:r>
              <a:rPr lang="en-US" altLang="zh-CN" sz="1800" smtClean="0"/>
              <a:t> </a:t>
            </a:r>
            <a:r>
              <a:rPr lang="en-US" altLang="zh-CN" sz="1800"/>
              <a:t>(somatic mutation) </a:t>
            </a:r>
          </a:p>
          <a:p>
            <a:pPr marL="36000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b="1" smtClean="0"/>
              <a:t>    continuous</a:t>
            </a:r>
            <a:r>
              <a:rPr lang="en-US" altLang="zh-CN" sz="1800" smtClean="0"/>
              <a:t> </a:t>
            </a:r>
            <a:r>
              <a:rPr lang="en-US" altLang="zh-CN" sz="1800"/>
              <a:t>(</a:t>
            </a:r>
            <a:r>
              <a:rPr lang="en-US" altLang="zh-CN" sz="1800"/>
              <a:t>gene </a:t>
            </a:r>
            <a:r>
              <a:rPr lang="en-US" altLang="zh-CN" sz="1800" smtClean="0"/>
              <a:t>expression, CNV) </a:t>
            </a:r>
          </a:p>
          <a:p>
            <a:pPr marL="36000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b="1"/>
              <a:t> </a:t>
            </a:r>
            <a:r>
              <a:rPr lang="en-US" altLang="zh-CN" sz="1800" b="1" smtClean="0"/>
              <a:t>   count</a:t>
            </a:r>
            <a:r>
              <a:rPr lang="en-US" altLang="zh-CN" sz="1800" smtClean="0"/>
              <a:t> </a:t>
            </a:r>
            <a:r>
              <a:rPr lang="en-US" altLang="zh-CN" sz="1800"/>
              <a:t>(</a:t>
            </a:r>
            <a:r>
              <a:rPr lang="en-US" altLang="zh-CN" sz="1800"/>
              <a:t>Hiseq</a:t>
            </a:r>
            <a:r>
              <a:rPr lang="en-US" altLang="zh-CN" sz="1800" smtClean="0"/>
              <a:t>)</a:t>
            </a:r>
            <a:endParaRPr lang="en-US" altLang="zh-CN" sz="1800"/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12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smtClean="0"/>
              <a:t>Where: </a:t>
            </a:r>
          </a:p>
          <a:p>
            <a:r>
              <a:rPr lang="en-US" altLang="zh-CN" sz="1800" smtClean="0"/>
              <a:t>     NLL means Negative log likelihood and A is the parameter matrix</a:t>
            </a:r>
          </a:p>
          <a:p>
            <a:r>
              <a:rPr lang="en-US" altLang="zh-CN" sz="1800" smtClean="0"/>
              <a:t>     - For real type data: (normal distribution)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13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1461" y="1357941"/>
            <a:ext cx="4241075" cy="661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>
                <a:solidFill>
                  <a:srgbClr val="FF0000"/>
                </a:solidFill>
              </a:rPr>
              <a:t>Generalized Linear Models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85" y="4345802"/>
            <a:ext cx="3033191" cy="8627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22" y="2257986"/>
            <a:ext cx="2959554" cy="58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0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pPr/>
              <a:t>14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17" y="1310759"/>
            <a:ext cx="6172200" cy="4476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72986" y="1310759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BRCA: ER+/- Microarray data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800" smtClean="0"/>
              <a:t>For count data, (Possion distribution)</a:t>
            </a:r>
          </a:p>
          <a:p>
            <a:pPr marL="285750" indent="-285750">
              <a:buFontTx/>
              <a:buChar char="-"/>
            </a:pPr>
            <a:endParaRPr lang="en-US" altLang="zh-CN" sz="1800"/>
          </a:p>
          <a:p>
            <a:pPr marL="285750" indent="-285750">
              <a:buFontTx/>
              <a:buChar char="-"/>
            </a:pPr>
            <a:endParaRPr lang="en-US" altLang="zh-CN" sz="1800" smtClean="0"/>
          </a:p>
          <a:p>
            <a:pPr marL="285750" indent="-285750">
              <a:buFontTx/>
              <a:buChar char="-"/>
            </a:pPr>
            <a:endParaRPr lang="en-US" altLang="zh-CN" sz="1800" smtClean="0"/>
          </a:p>
          <a:p>
            <a:r>
              <a:rPr lang="en-US" altLang="zh-CN" sz="1800" smtClean="0"/>
              <a:t>    </a:t>
            </a:r>
            <a:endParaRPr lang="en-US" altLang="zh-CN" sz="1800"/>
          </a:p>
          <a:p>
            <a:endParaRPr lang="en-US" altLang="zh-CN" sz="1800" smtClean="0"/>
          </a:p>
          <a:p>
            <a:endParaRPr lang="en-US" altLang="zh-CN" sz="1800"/>
          </a:p>
          <a:p>
            <a:endParaRPr lang="zh-CN" altLang="en-US" sz="1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15</a:t>
            </a:fld>
            <a:r>
              <a:rPr lang="en-US" altLang="zh-CN" smtClean="0"/>
              <a:t>/35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584960" y="1925305"/>
            <a:ext cx="5251269" cy="2463815"/>
            <a:chOff x="1062446" y="3166399"/>
            <a:chExt cx="5738948" cy="3007389"/>
          </a:xfrm>
        </p:grpSpPr>
        <p:grpSp>
          <p:nvGrpSpPr>
            <p:cNvPr id="6" name="组合 5"/>
            <p:cNvGrpSpPr/>
            <p:nvPr/>
          </p:nvGrpSpPr>
          <p:grpSpPr>
            <a:xfrm>
              <a:off x="1062446" y="3465423"/>
              <a:ext cx="2116183" cy="2708365"/>
              <a:chOff x="1280160" y="3117669"/>
              <a:chExt cx="2116183" cy="2708365"/>
            </a:xfrm>
          </p:grpSpPr>
          <p:sp>
            <p:nvSpPr>
              <p:cNvPr id="4" name="左中括号 3"/>
              <p:cNvSpPr/>
              <p:nvPr/>
            </p:nvSpPr>
            <p:spPr>
              <a:xfrm>
                <a:off x="1280160" y="3117669"/>
                <a:ext cx="113211" cy="270836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左中括号 4"/>
              <p:cNvSpPr/>
              <p:nvPr/>
            </p:nvSpPr>
            <p:spPr>
              <a:xfrm flipH="1">
                <a:off x="3235234" y="3117669"/>
                <a:ext cx="161109" cy="2708365"/>
              </a:xfrm>
              <a:prstGeom prst="leftBracke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1252251" y="4579138"/>
              <a:ext cx="1657622" cy="4132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mtClean="0"/>
                <a:t>Data matrix X</a:t>
              </a:r>
              <a:endParaRPr lang="zh-CN" altLang="en-US" sz="160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7749" y="3949377"/>
              <a:ext cx="312557" cy="232886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1672913" y="3905832"/>
              <a:ext cx="343949" cy="34394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2016862" y="3402031"/>
              <a:ext cx="497256" cy="52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7449" y="3166399"/>
              <a:ext cx="289327" cy="22692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4905" y="4554943"/>
              <a:ext cx="2926489" cy="529323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1027611" y="4588907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For Hiseq data, the “count” has been normalized. (Non-integer)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27611" y="5121403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00FF"/>
                </a:solidFill>
              </a:rPr>
              <a:t>MLE for Possion distribution:</a:t>
            </a:r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350" y="5102148"/>
            <a:ext cx="775787" cy="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1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pPr/>
              <a:t>16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5" y="1774371"/>
            <a:ext cx="3561806" cy="35618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5395" y="1405039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BRCA: ER+/- Hiseq Data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62801" y="143591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COAD: Hiseq Data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335" y="1805243"/>
            <a:ext cx="3475266" cy="347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7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altLang="zh-CN" sz="1800" smtClean="0"/>
              <a:t>For binary data, (Bernoulli distribution)</a:t>
            </a:r>
          </a:p>
          <a:p>
            <a:pPr marL="285750" indent="-285750">
              <a:buFontTx/>
              <a:buChar char="-"/>
            </a:pPr>
            <a:endParaRPr lang="en-US" altLang="zh-CN" sz="1800"/>
          </a:p>
          <a:p>
            <a:pPr marL="285750" indent="-285750">
              <a:buFontTx/>
              <a:buChar char="-"/>
            </a:pPr>
            <a:endParaRPr lang="en-US" altLang="zh-CN" sz="1800" smtClean="0"/>
          </a:p>
          <a:p>
            <a:pPr marL="285750" indent="-285750">
              <a:buFontTx/>
              <a:buChar char="-"/>
            </a:pPr>
            <a:endParaRPr lang="en-US" altLang="zh-CN" sz="1800"/>
          </a:p>
          <a:p>
            <a:pPr marL="285750" indent="-285750">
              <a:buFontTx/>
              <a:buChar char="-"/>
            </a:pPr>
            <a:endParaRPr lang="en-US" altLang="zh-CN" sz="1800" smtClean="0"/>
          </a:p>
          <a:p>
            <a:pPr marL="285750" indent="-285750">
              <a:buFontTx/>
              <a:buChar char="-"/>
            </a:pPr>
            <a:endParaRPr lang="en-US" altLang="zh-CN" sz="1800"/>
          </a:p>
          <a:p>
            <a:pPr marL="285750" indent="-285750">
              <a:buFontTx/>
              <a:buChar char="-"/>
            </a:pPr>
            <a:endParaRPr lang="en-US" altLang="zh-CN" sz="1800" smtClean="0"/>
          </a:p>
          <a:p>
            <a:pPr marL="285750" indent="-285750">
              <a:buFontTx/>
              <a:buChar char="-"/>
            </a:pPr>
            <a:endParaRPr lang="zh-CN" altLang="en-US" sz="1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17</a:t>
            </a:fld>
            <a:r>
              <a:rPr lang="en-US" altLang="zh-CN" smtClean="0"/>
              <a:t>/35</a:t>
            </a:r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937656" y="2299184"/>
            <a:ext cx="5527486" cy="2463815"/>
            <a:chOff x="1946365" y="1837630"/>
            <a:chExt cx="5527486" cy="2463815"/>
          </a:xfrm>
        </p:grpSpPr>
        <p:grpSp>
          <p:nvGrpSpPr>
            <p:cNvPr id="4" name="组合 3"/>
            <p:cNvGrpSpPr/>
            <p:nvPr/>
          </p:nvGrpSpPr>
          <p:grpSpPr>
            <a:xfrm>
              <a:off x="1946365" y="1837630"/>
              <a:ext cx="1936356" cy="2463815"/>
              <a:chOff x="1062446" y="3166399"/>
              <a:chExt cx="2116183" cy="3007389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062446" y="3465423"/>
                <a:ext cx="2116183" cy="2708365"/>
                <a:chOff x="1280160" y="3117669"/>
                <a:chExt cx="2116183" cy="2708365"/>
              </a:xfrm>
            </p:grpSpPr>
            <p:sp>
              <p:nvSpPr>
                <p:cNvPr id="12" name="左中括号 11"/>
                <p:cNvSpPr/>
                <p:nvPr/>
              </p:nvSpPr>
              <p:spPr>
                <a:xfrm>
                  <a:off x="1280160" y="3117669"/>
                  <a:ext cx="113211" cy="2708365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左中括号 12"/>
                <p:cNvSpPr/>
                <p:nvPr/>
              </p:nvSpPr>
              <p:spPr>
                <a:xfrm flipH="1">
                  <a:off x="3235234" y="3117669"/>
                  <a:ext cx="161109" cy="2708365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" name="文本框 5"/>
              <p:cNvSpPr txBox="1"/>
              <p:nvPr/>
            </p:nvSpPr>
            <p:spPr>
              <a:xfrm>
                <a:off x="1252251" y="4579138"/>
                <a:ext cx="1657622" cy="413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smtClean="0"/>
                  <a:t>Data matrix X</a:t>
                </a:r>
                <a:endParaRPr lang="zh-CN" altLang="en-US" sz="1600"/>
              </a:p>
            </p:txBody>
          </p:sp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7749" y="3949377"/>
                <a:ext cx="312557" cy="232886"/>
              </a:xfrm>
              <a:prstGeom prst="rect">
                <a:avLst/>
              </a:prstGeom>
            </p:spPr>
          </p:pic>
          <p:sp>
            <p:nvSpPr>
              <p:cNvPr id="8" name="椭圆 7"/>
              <p:cNvSpPr/>
              <p:nvPr/>
            </p:nvSpPr>
            <p:spPr>
              <a:xfrm>
                <a:off x="1672913" y="3905832"/>
                <a:ext cx="343949" cy="343949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2016862" y="3402031"/>
                <a:ext cx="497256" cy="525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7449" y="3166399"/>
                <a:ext cx="289327" cy="226923"/>
              </a:xfrm>
              <a:prstGeom prst="rect">
                <a:avLst/>
              </a:prstGeom>
            </p:spPr>
          </p:pic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6177" y="2151072"/>
              <a:ext cx="3157674" cy="57412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6177" y="2757852"/>
              <a:ext cx="1971675" cy="647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6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18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8" y="1896290"/>
            <a:ext cx="3457303" cy="3457303"/>
          </a:xfrm>
          <a:prstGeom prst="rect">
            <a:avLst/>
          </a:prstGeom>
        </p:spPr>
      </p:pic>
      <p:sp>
        <p:nvSpPr>
          <p:cNvPr id="5" name="文本框 5"/>
          <p:cNvSpPr txBox="1"/>
          <p:nvPr/>
        </p:nvSpPr>
        <p:spPr>
          <a:xfrm>
            <a:off x="828071" y="152695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COAD: </a:t>
            </a:r>
            <a:r>
              <a:rPr lang="en-US" altLang="zh-CN" smtClean="0"/>
              <a:t>Mutation </a:t>
            </a:r>
            <a:r>
              <a:rPr lang="en-US" altLang="zh-CN" smtClean="0"/>
              <a:t>Data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32566" y="3013165"/>
            <a:ext cx="470263" cy="4702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28071" y="4728755"/>
            <a:ext cx="452845" cy="452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36571" y="306363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most samples with the similar pattern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4493" y="535359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influential outliers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511694" y="2001882"/>
            <a:ext cx="452845" cy="452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3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19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70" y="1547950"/>
            <a:ext cx="2229396" cy="22293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19595" y="760604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BRCA: ER+/- CNV Data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66" y="1310915"/>
            <a:ext cx="2817012" cy="27034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648" y="3777346"/>
            <a:ext cx="2769755" cy="27697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237" y="3916105"/>
            <a:ext cx="3271492" cy="272188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466" y="1206730"/>
            <a:ext cx="2807651" cy="28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902177"/>
            <a:ext cx="7886700" cy="5053647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0000FF"/>
                </a:solidFill>
              </a:rPr>
              <a:t>TCGA: Mission and Strategy</a:t>
            </a:r>
          </a:p>
          <a:p>
            <a:r>
              <a:rPr lang="en-US" altLang="zh-CN" sz="2000"/>
              <a:t> </a:t>
            </a:r>
            <a:r>
              <a:rPr lang="en-US" altLang="zh-CN" sz="2000" smtClean="0"/>
              <a:t>    - Biological relevance of molecular changes in cancer</a:t>
            </a:r>
          </a:p>
          <a:p>
            <a:r>
              <a:rPr lang="en-US" altLang="zh-CN" sz="2000" smtClean="0"/>
              <a:t>     - Combined analysis of multiple different types of data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1462" y="1648034"/>
            <a:ext cx="4241075" cy="661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solidFill>
                  <a:srgbClr val="FF0000"/>
                </a:solidFill>
              </a:rPr>
              <a:t>Introduction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6072" y="6079351"/>
            <a:ext cx="7479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http://www.nature.com/ng/journal/v45/n10/full/ng.2764.html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iCluster+:  </a:t>
            </a:r>
            <a:r>
              <a:rPr lang="en-US" altLang="zh-CN" sz="2000" smtClean="0">
                <a:solidFill>
                  <a:srgbClr val="0000FF"/>
                </a:solidFill>
              </a:rPr>
              <a:t>Nonconvex; MCMC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Our methods:  </a:t>
            </a:r>
            <a:r>
              <a:rPr lang="en-US" altLang="zh-CN" sz="2000" smtClean="0">
                <a:solidFill>
                  <a:srgbClr val="0000FF"/>
                </a:solidFill>
              </a:rPr>
              <a:t>convex 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smtClean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20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1462" y="1079863"/>
            <a:ext cx="4241075" cy="661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Compare with iCluster+(PNAS)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63" y="3429000"/>
            <a:ext cx="6430272" cy="9812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63" y="4869911"/>
            <a:ext cx="628737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Cluster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Consistent Analysis for Different Types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Survival and other clinical data</a:t>
            </a:r>
            <a:endParaRPr lang="zh-CN" altLang="en-US" sz="20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21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1462" y="1602377"/>
            <a:ext cx="4241075" cy="661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Further Analysis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4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COAD gene expression (Illumina</a:t>
            </a:r>
            <a:r>
              <a:rPr lang="en-US" altLang="zh-CN" sz="2000" b="1">
                <a:solidFill>
                  <a:srgbClr val="0000FF"/>
                </a:solidFill>
              </a:rPr>
              <a:t>Hiseq</a:t>
            </a:r>
            <a:r>
              <a:rPr lang="en-US" altLang="zh-CN" sz="2000"/>
              <a:t>)  273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COAD copy number (gistic2) 427 CNV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COAD gene-level mutation (bcm) 217 Mutation</a:t>
            </a:r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22</a:t>
            </a:fld>
            <a:r>
              <a:rPr lang="en-US" altLang="zh-CN" smtClean="0"/>
              <a:t>/35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54862"/>
              </p:ext>
            </p:extLst>
          </p:nvPr>
        </p:nvGraphicFramePr>
        <p:xfrm>
          <a:off x="1680753" y="3378901"/>
          <a:ext cx="6087292" cy="2225768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3405053"/>
                <a:gridCol w="2682239"/>
              </a:tblGrid>
              <a:tr h="556442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        Hiseq+Mutation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209</a:t>
                      </a:r>
                      <a:endParaRPr lang="zh-CN" altLang="en-US" b="1"/>
                    </a:p>
                  </a:txBody>
                  <a:tcPr anchor="ctr"/>
                </a:tc>
              </a:tr>
              <a:tr h="556442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        Hiseq+CNV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259</a:t>
                      </a:r>
                      <a:endParaRPr lang="zh-CN" altLang="en-US" b="1"/>
                    </a:p>
                  </a:txBody>
                  <a:tcPr anchor="ctr"/>
                </a:tc>
              </a:tr>
              <a:tr h="556442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        Mutation+CNV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216</a:t>
                      </a:r>
                      <a:endParaRPr lang="zh-CN" altLang="en-US" b="1"/>
                    </a:p>
                  </a:txBody>
                  <a:tcPr anchor="ctr"/>
                </a:tc>
              </a:tr>
              <a:tr h="556442">
                <a:tc>
                  <a:txBody>
                    <a:bodyPr/>
                    <a:lstStyle/>
                    <a:p>
                      <a:pPr algn="l"/>
                      <a:r>
                        <a:rPr lang="en-US" altLang="zh-CN" smtClean="0"/>
                        <a:t>      </a:t>
                      </a:r>
                      <a:r>
                        <a:rPr lang="en-US" altLang="zh-CN" baseline="0" smtClean="0"/>
                        <a:t>  </a:t>
                      </a:r>
                      <a:r>
                        <a:rPr lang="en-US" altLang="zh-CN" smtClean="0"/>
                        <a:t>Hiseq+Mutation+CNV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208</a:t>
                      </a:r>
                      <a:endParaRPr lang="zh-CN" altLang="en-US" b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6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8554" y="334459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smtClean="0">
                <a:solidFill>
                  <a:srgbClr val="0000FF"/>
                </a:solidFill>
              </a:rPr>
              <a:t>Determine the dimension</a:t>
            </a:r>
            <a:endParaRPr lang="zh-CN" altLang="en-US" u="sng">
              <a:solidFill>
                <a:srgbClr val="0000FF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026134" y="235131"/>
            <a:ext cx="4297905" cy="6204679"/>
            <a:chOff x="3111734" y="217714"/>
            <a:chExt cx="4297905" cy="620467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1734" y="2033859"/>
              <a:ext cx="4297905" cy="256317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t="12381"/>
            <a:stretch/>
          </p:blipFill>
          <p:spPr>
            <a:xfrm>
              <a:off x="3111734" y="217714"/>
              <a:ext cx="4236945" cy="221879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4"/>
            <a:srcRect t="9048"/>
            <a:stretch/>
          </p:blipFill>
          <p:spPr>
            <a:xfrm>
              <a:off x="3232124" y="4511546"/>
              <a:ext cx="4143925" cy="1910847"/>
            </a:xfrm>
            <a:prstGeom prst="rect">
              <a:avLst/>
            </a:prstGeom>
          </p:spPr>
        </p:pic>
        <p:sp>
          <p:nvSpPr>
            <p:cNvPr id="13" name="椭圆 12"/>
            <p:cNvSpPr/>
            <p:nvPr/>
          </p:nvSpPr>
          <p:spPr>
            <a:xfrm rot="20330878">
              <a:off x="3858937" y="897975"/>
              <a:ext cx="629542" cy="240087"/>
            </a:xfrm>
            <a:prstGeom prst="ellipse">
              <a:avLst/>
            </a:prstGeom>
            <a:gradFill>
              <a:gsLst>
                <a:gs pos="100000">
                  <a:srgbClr val="A5C2E6"/>
                </a:gs>
                <a:gs pos="0">
                  <a:schemeClr val="accent1">
                    <a:lumMod val="110000"/>
                    <a:satMod val="105000"/>
                    <a:tint val="67000"/>
                    <a:alpha val="0"/>
                  </a:schemeClr>
                </a:gs>
                <a:gs pos="10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9373009">
              <a:off x="3707485" y="3339893"/>
              <a:ext cx="878079" cy="240087"/>
            </a:xfrm>
            <a:prstGeom prst="ellipse">
              <a:avLst/>
            </a:prstGeom>
            <a:gradFill>
              <a:gsLst>
                <a:gs pos="100000">
                  <a:srgbClr val="A5C2E6"/>
                </a:gs>
                <a:gs pos="0">
                  <a:schemeClr val="accent1">
                    <a:lumMod val="110000"/>
                    <a:satMod val="105000"/>
                    <a:tint val="67000"/>
                    <a:alpha val="0"/>
                  </a:schemeClr>
                </a:gs>
                <a:gs pos="10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0171163">
              <a:off x="3847917" y="5057308"/>
              <a:ext cx="878079" cy="240087"/>
            </a:xfrm>
            <a:prstGeom prst="ellipse">
              <a:avLst/>
            </a:prstGeom>
            <a:gradFill>
              <a:gsLst>
                <a:gs pos="100000">
                  <a:srgbClr val="A5C2E6"/>
                </a:gs>
                <a:gs pos="0">
                  <a:schemeClr val="accent1">
                    <a:lumMod val="110000"/>
                    <a:satMod val="105000"/>
                    <a:tint val="67000"/>
                    <a:alpha val="0"/>
                  </a:schemeClr>
                </a:gs>
                <a:gs pos="10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49602" y="941121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Mutation</a:t>
              </a:r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49602" y="304947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CNV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49602" y="5210005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mtClean="0"/>
                <a:t>Hiseq</a:t>
              </a:r>
              <a:endParaRPr lang="zh-CN" altLang="en-US"/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96"/>
          <a:stretch/>
        </p:blipFill>
        <p:spPr>
          <a:xfrm>
            <a:off x="772312" y="1252267"/>
            <a:ext cx="2074282" cy="200808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3"/>
          <a:stretch/>
        </p:blipFill>
        <p:spPr>
          <a:xfrm>
            <a:off x="816851" y="3430734"/>
            <a:ext cx="2222319" cy="20424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17531" y="548771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(From PNAS)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24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2217" y="297083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smtClean="0">
                <a:solidFill>
                  <a:srgbClr val="0000FF"/>
                </a:solidFill>
              </a:rPr>
              <a:t>Dimension = 3; Cluster = 3+1 = 4.</a:t>
            </a:r>
            <a:endParaRPr lang="zh-CN" altLang="en-US" u="sng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4" y="947057"/>
            <a:ext cx="2960915" cy="2960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5041" y="224284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smtClean="0">
                <a:solidFill>
                  <a:srgbClr val="FF0000"/>
                </a:solidFill>
              </a:rPr>
              <a:t>Hiseq</a:t>
            </a:r>
            <a:endParaRPr lang="zh-CN" altLang="en-US" b="1" u="sng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63" y="839595"/>
            <a:ext cx="2983414" cy="29834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427964" y="481373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smtClean="0">
                <a:solidFill>
                  <a:srgbClr val="FF0000"/>
                </a:solidFill>
              </a:rPr>
              <a:t>CNV</a:t>
            </a:r>
            <a:endParaRPr lang="zh-CN" altLang="en-US" b="1" u="sng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6" y="3730591"/>
            <a:ext cx="2758077" cy="27580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93577" y="214663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smtClean="0">
                <a:solidFill>
                  <a:srgbClr val="FF0000"/>
                </a:solidFill>
              </a:rPr>
              <a:t>Mutation</a:t>
            </a:r>
            <a:endParaRPr lang="zh-CN" altLang="en-US" b="1" u="sn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2217" y="297083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smtClean="0">
                <a:solidFill>
                  <a:srgbClr val="0000FF"/>
                </a:solidFill>
              </a:rPr>
              <a:t>Dimension = 3; Cluster Evaluation.</a:t>
            </a:r>
            <a:endParaRPr lang="zh-CN" altLang="en-US" u="sng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0" y="666415"/>
            <a:ext cx="5971759" cy="58040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1" y="860652"/>
            <a:ext cx="2352675" cy="695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7331" y="1767840"/>
            <a:ext cx="2996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b(i):  The lowest average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dissimilarity to any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other cluster. 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331" y="286926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a(i):  The average</a:t>
            </a:r>
          </a:p>
          <a:p>
            <a:r>
              <a:rPr lang="en-US" altLang="zh-CN" smtClean="0"/>
              <a:t>           dissimilarity to its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</a:t>
            </a:r>
            <a:r>
              <a:rPr lang="en-US" altLang="zh-CN" smtClean="0"/>
              <a:t>cluster.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26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1" y="770638"/>
            <a:ext cx="4585092" cy="51947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26" y="770637"/>
            <a:ext cx="4362995" cy="51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9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smtClean="0"/>
              <a:t>There exists significant cluster structure in low-dimensional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smtClean="0"/>
              <a:t>Most samples have similar mutation pattern in low dimensional space.</a:t>
            </a:r>
            <a:endParaRPr lang="zh-CN" altLang="en-US" sz="1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27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1462" y="1602377"/>
            <a:ext cx="4241075" cy="661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Brief Summary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922406"/>
            <a:ext cx="7886700" cy="435133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/>
              <a:t>Jaccard similarity of two 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smtClean="0"/>
              <a:t>row: Hiseq; col: CNV</a:t>
            </a:r>
            <a:endParaRPr lang="zh-CN" altLang="en-US" sz="1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28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389" y="1925397"/>
            <a:ext cx="2437222" cy="809442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59021"/>
              </p:ext>
            </p:extLst>
          </p:nvPr>
        </p:nvGraphicFramePr>
        <p:xfrm>
          <a:off x="628650" y="3309628"/>
          <a:ext cx="7886700" cy="1657350"/>
        </p:xfrm>
        <a:graphic>
          <a:graphicData uri="http://schemas.openxmlformats.org/drawingml/2006/table">
            <a:tbl>
              <a:tblPr/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0.1025641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0.08928571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0.1276596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0.10975610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0.1235955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0.07142857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0.1320755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0.20689655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0.1645570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0.11666667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0.1313131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0.07777778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0.1694915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0.09708738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0.2640000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0.19166667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2865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003" y="5104947"/>
            <a:ext cx="1295581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730817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smtClean="0"/>
              <a:t>row: Mutation; col: CNV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smtClean="0"/>
              <a:t>row:Hiseq; col: Mutation</a:t>
            </a:r>
            <a:endParaRPr lang="en-US" altLang="zh-CN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29</a:t>
            </a:fld>
            <a:r>
              <a:rPr lang="en-US" altLang="zh-CN" smtClean="0"/>
              <a:t>/35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07954"/>
              </p:ext>
            </p:extLst>
          </p:nvPr>
        </p:nvGraphicFramePr>
        <p:xfrm>
          <a:off x="628650" y="1458120"/>
          <a:ext cx="7886700" cy="1657350"/>
        </p:xfrm>
        <a:graphic>
          <a:graphicData uri="http://schemas.openxmlformats.org/drawingml/2006/table">
            <a:tbl>
              <a:tblPr/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0.07575758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0.06976744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0.07058824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0.07042254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0.01754386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0.00000000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0.04000000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0.03278689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0.06153846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0.04761905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0.08536585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0.05714286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0.23863636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0.12865497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0.30769231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0.25988701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8650" y="3173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83467"/>
              </p:ext>
            </p:extLst>
          </p:nvPr>
        </p:nvGraphicFramePr>
        <p:xfrm>
          <a:off x="628650" y="4139180"/>
          <a:ext cx="7886700" cy="1657350"/>
        </p:xfrm>
        <a:graphic>
          <a:graphicData uri="http://schemas.openxmlformats.org/drawingml/2006/table">
            <a:tbl>
              <a:tblPr/>
              <a:tblGrid>
                <a:gridCol w="1577340"/>
                <a:gridCol w="1577340"/>
                <a:gridCol w="1577340"/>
                <a:gridCol w="1577340"/>
                <a:gridCol w="1577340"/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zh-CN" altLang="en-US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 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smtClean="0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  <a:endParaRPr lang="en-US" b="1">
                        <a:solidFill>
                          <a:srgbClr val="555555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1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0.08163265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0.05263158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0.02000000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0.1560694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0.09836066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0.00000000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0.10169492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0.2022472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3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0.03508772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0.04545455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0.05555556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0.1907514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>
                          <a:solidFill>
                            <a:srgbClr val="55555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57150" marR="114300" marT="28575" marB="28575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0.07142857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0.02222222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Consolas" panose="020B0609020204030204" pitchFamily="49" charset="0"/>
                        </a:rPr>
                        <a:t>0.07291667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0.3846154</a:t>
                      </a:r>
                    </a:p>
                  </a:txBody>
                  <a:tcPr marL="57150" marR="114300" marT="28575" marB="28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28650" y="4776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84" y="641808"/>
            <a:ext cx="1390844" cy="6858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584" y="3404861"/>
            <a:ext cx="138131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altLang="zh-CN" sz="2000" smtClean="0"/>
              <a:t>Generate</a:t>
            </a:r>
            <a:r>
              <a:rPr lang="en-US" altLang="zh-CN" sz="2000"/>
              <a:t>, quality control, merge, analyze and interpret </a:t>
            </a:r>
            <a:r>
              <a:rPr lang="en-US" altLang="zh-CN" sz="2000" b="1">
                <a:solidFill>
                  <a:srgbClr val="FF0000"/>
                </a:solidFill>
              </a:rPr>
              <a:t>molecular profiles</a:t>
            </a:r>
            <a:r>
              <a:rPr lang="en-US" altLang="zh-CN" sz="2000"/>
              <a:t> at the DNA, RNA, protein and </a:t>
            </a:r>
            <a:r>
              <a:rPr lang="en-US" altLang="zh-CN" sz="2000"/>
              <a:t>epigenetic </a:t>
            </a:r>
            <a:r>
              <a:rPr lang="en-US" altLang="zh-CN" sz="2000" smtClean="0"/>
              <a:t>levels</a:t>
            </a:r>
          </a:p>
          <a:p>
            <a:pPr marL="342900" indent="-342900">
              <a:buFontTx/>
              <a:buChar char="-"/>
            </a:pPr>
            <a:r>
              <a:rPr lang="en-US" altLang="zh-CN" sz="2000" smtClean="0"/>
              <a:t>Hundreds </a:t>
            </a:r>
            <a:r>
              <a:rPr lang="en-US" altLang="zh-CN" sz="2000"/>
              <a:t>of clinical tumors representing various tumor types and </a:t>
            </a:r>
            <a:r>
              <a:rPr lang="en-US" altLang="zh-CN" sz="2000"/>
              <a:t>their </a:t>
            </a:r>
            <a:r>
              <a:rPr lang="en-US" altLang="zh-CN" sz="2000" smtClean="0"/>
              <a:t>subtypes</a:t>
            </a:r>
          </a:p>
          <a:p>
            <a:pPr marL="342900" indent="-342900">
              <a:buFontTx/>
              <a:buChar char="-"/>
            </a:pPr>
            <a:endParaRPr lang="en-US" altLang="zh-CN"/>
          </a:p>
          <a:p>
            <a:pPr marL="342900" indent="-342900">
              <a:buFontTx/>
              <a:buChar char="-"/>
            </a:pPr>
            <a:endParaRPr lang="en-US" altLang="zh-CN" smtClean="0"/>
          </a:p>
          <a:p>
            <a:pPr marL="342900" indent="-342900">
              <a:buFontTx/>
              <a:buChar char="-"/>
            </a:pPr>
            <a:endParaRPr lang="en-US" altLang="zh-CN"/>
          </a:p>
          <a:p>
            <a:pPr marL="342900" indent="-342900">
              <a:buFontTx/>
              <a:buChar char="-"/>
            </a:pPr>
            <a:endParaRPr lang="en-US" altLang="zh-CN" smtClean="0"/>
          </a:p>
          <a:p>
            <a:pPr marL="342900" indent="-342900">
              <a:buFontTx/>
              <a:buChar char="-"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3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40" y="3217974"/>
            <a:ext cx="5374477" cy="30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The overlap of cluster results between different type of data is moderate.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Different information is provided by different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/>
              <a:t>Integration may offer more reliable results.</a:t>
            </a:r>
            <a:endParaRPr lang="zh-CN" altLang="en-US" sz="20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30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1462" y="1602377"/>
            <a:ext cx="4241075" cy="661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Brief Summary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22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7417" y="491673"/>
            <a:ext cx="7886700" cy="4351338"/>
          </a:xfrm>
        </p:spPr>
        <p:txBody>
          <a:bodyPr>
            <a:normAutofit/>
          </a:bodyPr>
          <a:lstStyle/>
          <a:p>
            <a:endParaRPr lang="en-US" altLang="zh-CN" sz="18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/>
              <a:t>Compare with pathologic stage (row: stage; col: cluster)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1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31</a:t>
            </a:fld>
            <a:r>
              <a:rPr lang="en-US" altLang="zh-CN" smtClean="0"/>
              <a:t>/35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27563"/>
              </p:ext>
            </p:extLst>
          </p:nvPr>
        </p:nvGraphicFramePr>
        <p:xfrm>
          <a:off x="1903871" y="2332596"/>
          <a:ext cx="3429000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0.044944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0.104575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0.060976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0.137681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0.207254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0.186747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0.152672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0.048193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0.147887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0.067227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0.094595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0.155039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0.256983</a:t>
                      </a:r>
                      <a:endParaRPr lang="en-US" altLang="zh-CN" sz="1100" b="1" i="0" u="none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0.166667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0.067164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05806"/>
              </p:ext>
            </p:extLst>
          </p:nvPr>
        </p:nvGraphicFramePr>
        <p:xfrm>
          <a:off x="1902692" y="3325374"/>
          <a:ext cx="3429000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0.02439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0.102273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0.013699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0.131429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0.310881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0.337209</a:t>
                      </a:r>
                      <a:endParaRPr lang="en-US" altLang="zh-CN" sz="1100" b="1" i="0" u="none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0.153846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0.011494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0.034483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0.134615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0.163265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0.045977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0.018182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909522"/>
              </p:ext>
            </p:extLst>
          </p:nvPr>
        </p:nvGraphicFramePr>
        <p:xfrm>
          <a:off x="1907137" y="4321281"/>
          <a:ext cx="3429000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0.094017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0.068627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0.111111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0.127451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0.103448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0.165289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0.190244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0.147436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0.106918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0.146552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0.1875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0.116438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1714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0.142077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1" u="none" strike="noStrike">
                          <a:solidFill>
                            <a:srgbClr val="0000FF"/>
                          </a:solidFill>
                          <a:effectLst/>
                        </a:rPr>
                        <a:t>0.328889</a:t>
                      </a:r>
                      <a:endParaRPr lang="en-US" altLang="zh-CN" sz="1100" b="1" i="0" u="none" strike="noStrike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0.134783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>
                          <a:effectLst/>
                        </a:rPr>
                        <a:t>0.031579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815456" y="2578345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Hiseq (298)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5456" y="462921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CNV (417)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15456" y="3659864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Mutation (208)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69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32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0" y="578990"/>
            <a:ext cx="4177342" cy="2512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80" y="3370554"/>
            <a:ext cx="4353654" cy="26189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15" y="3875219"/>
            <a:ext cx="3419952" cy="13717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16" y="1502013"/>
            <a:ext cx="2753109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3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33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69" y="648656"/>
            <a:ext cx="4534393" cy="2727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62" y="1198559"/>
            <a:ext cx="3429479" cy="13432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69" y="3376331"/>
            <a:ext cx="4534393" cy="272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62" y="3994890"/>
            <a:ext cx="3599274" cy="12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/>
              <a:t>Whether exists true subtypes relevant to clinical </a:t>
            </a:r>
            <a:r>
              <a:rPr lang="en-US" altLang="zh-CN" sz="1800"/>
              <a:t>data</a:t>
            </a:r>
            <a:r>
              <a:rPr lang="en-US" altLang="zh-CN" sz="180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smtClean="0"/>
              <a:t>Whether we can predict clinical data from molecular information?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/>
              <a:t>We need an more appropriate index to detect the quality of </a:t>
            </a:r>
            <a:r>
              <a:rPr lang="en-US" altLang="zh-CN" sz="1800"/>
              <a:t>cluster</a:t>
            </a:r>
            <a:r>
              <a:rPr lang="en-US" altLang="zh-CN" sz="1800" smtClean="0"/>
              <a:t>.</a:t>
            </a:r>
            <a:endParaRPr lang="zh-CN" altLang="en-US" sz="1800"/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34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55965" y="1253331"/>
            <a:ext cx="4241075" cy="661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smtClean="0">
                <a:solidFill>
                  <a:srgbClr val="FF0000"/>
                </a:solidFill>
              </a:rPr>
              <a:t>Other Questions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08" y="313802"/>
            <a:ext cx="5424617" cy="5581312"/>
          </a:xfr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35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36550" y="5895114"/>
            <a:ext cx="8002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smtClean="0"/>
              <a:t>Yuan Y*, Liang H</a:t>
            </a:r>
            <a:r>
              <a:rPr lang="en-US" altLang="zh-CN" sz="1000"/>
              <a:t>,</a:t>
            </a:r>
            <a:r>
              <a:rPr lang="en-US" altLang="zh-CN" sz="1000" smtClean="0"/>
              <a:t>et al</a:t>
            </a:r>
          </a:p>
          <a:p>
            <a:r>
              <a:rPr lang="en-US" altLang="zh-CN" sz="1000" smtClean="0"/>
              <a:t>Assessing the clinical utility of cancer genomic and proteomic data across tumor types. Nature Biotechnology. 2014, 32(7): 644-652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18452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000" smtClean="0"/>
              <a:t>to </a:t>
            </a:r>
            <a:r>
              <a:rPr lang="en-US" altLang="zh-CN" sz="2000"/>
              <a:t>promote the development and application of </a:t>
            </a:r>
            <a:r>
              <a:rPr lang="en-US" altLang="zh-CN" sz="2000"/>
              <a:t>new </a:t>
            </a:r>
            <a:r>
              <a:rPr lang="en-US" altLang="zh-CN" sz="2000" smtClean="0"/>
              <a:t>technologies</a:t>
            </a:r>
          </a:p>
          <a:p>
            <a:pPr marL="342900" indent="-342900">
              <a:buFontTx/>
              <a:buChar char="-"/>
            </a:pPr>
            <a:r>
              <a:rPr lang="en-US" altLang="zh-CN" sz="2000" smtClean="0"/>
              <a:t>to </a:t>
            </a:r>
            <a:r>
              <a:rPr lang="en-US" altLang="zh-CN" sz="2000"/>
              <a:t>detect cancer-specific </a:t>
            </a:r>
            <a:r>
              <a:rPr lang="en-US" altLang="zh-CN" sz="2000"/>
              <a:t>molecular </a:t>
            </a:r>
            <a:r>
              <a:rPr lang="en-US" altLang="zh-CN" sz="2000" smtClean="0"/>
              <a:t>alterations</a:t>
            </a:r>
          </a:p>
          <a:p>
            <a:pPr marL="342900" indent="-342900">
              <a:buFontTx/>
              <a:buChar char="-"/>
            </a:pPr>
            <a:r>
              <a:rPr lang="en-US" altLang="zh-CN" sz="2000" smtClean="0"/>
              <a:t>to </a:t>
            </a:r>
            <a:r>
              <a:rPr lang="en-US" altLang="zh-CN" sz="2000"/>
              <a:t>make data and results freely available to the </a:t>
            </a:r>
            <a:r>
              <a:rPr lang="en-US" altLang="zh-CN" sz="2000"/>
              <a:t>scientific </a:t>
            </a:r>
            <a:r>
              <a:rPr lang="en-US" altLang="zh-CN" sz="2000" smtClean="0"/>
              <a:t>community</a:t>
            </a:r>
          </a:p>
          <a:p>
            <a:pPr marL="342900" indent="-342900">
              <a:buFontTx/>
              <a:buChar char="-"/>
            </a:pPr>
            <a:r>
              <a:rPr lang="en-US" altLang="zh-CN" sz="2000" smtClean="0"/>
              <a:t>to </a:t>
            </a:r>
            <a:r>
              <a:rPr lang="en-US" altLang="zh-CN" sz="2000" b="1">
                <a:solidFill>
                  <a:srgbClr val="FF0000"/>
                </a:solidFill>
              </a:rPr>
              <a:t>develop tools and standard operating procedures that can serve other large-scale </a:t>
            </a:r>
            <a:r>
              <a:rPr lang="en-US" altLang="zh-CN" sz="2000" b="1">
                <a:solidFill>
                  <a:srgbClr val="FF0000"/>
                </a:solidFill>
              </a:rPr>
              <a:t>profiling </a:t>
            </a:r>
            <a:r>
              <a:rPr lang="en-US" altLang="zh-CN" sz="2000" b="1" smtClean="0">
                <a:solidFill>
                  <a:srgbClr val="FF0000"/>
                </a:solidFill>
              </a:rPr>
              <a:t>projects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4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0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pPr/>
              <a:t>5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Picture 2" descr="threads fig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89" y="1148094"/>
            <a:ext cx="7354422" cy="439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 4"/>
          <p:cNvSpPr/>
          <p:nvPr/>
        </p:nvSpPr>
        <p:spPr>
          <a:xfrm>
            <a:off x="2067172" y="3814354"/>
            <a:ext cx="598731" cy="557350"/>
          </a:xfrm>
          <a:prstGeom prst="star5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1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smtClean="0">
                <a:solidFill>
                  <a:srgbClr val="0000FF"/>
                </a:solidFill>
              </a:rPr>
              <a:t>TCGA: Our Concerns (Methods + HCC)</a:t>
            </a:r>
          </a:p>
          <a:p>
            <a:r>
              <a:rPr lang="en-US" altLang="zh-CN" sz="1800" b="1" smtClean="0">
                <a:solidFill>
                  <a:srgbClr val="FF0000"/>
                </a:solidFill>
              </a:rPr>
              <a:t>     </a:t>
            </a:r>
            <a:r>
              <a:rPr lang="en-US" altLang="zh-CN" sz="1800" smtClean="0"/>
              <a:t>- Multiple omics data: Redundancy and Heterogeneity</a:t>
            </a:r>
          </a:p>
          <a:p>
            <a:r>
              <a:rPr lang="en-US" altLang="zh-CN" sz="1800" b="1">
                <a:solidFill>
                  <a:srgbClr val="FF0000"/>
                </a:solidFill>
              </a:rPr>
              <a:t> </a:t>
            </a:r>
            <a:r>
              <a:rPr lang="en-US" altLang="zh-CN" sz="1800" b="1" smtClean="0">
                <a:solidFill>
                  <a:srgbClr val="FF0000"/>
                </a:solidFill>
              </a:rPr>
              <a:t>    </a:t>
            </a:r>
            <a:r>
              <a:rPr lang="en-US" altLang="zh-CN" sz="1800" b="1" smtClean="0"/>
              <a:t>- How to integrate efficiently multiple omics data?</a:t>
            </a:r>
          </a:p>
          <a:p>
            <a:r>
              <a:rPr lang="en-US" altLang="zh-CN" sz="1800" b="1" smtClean="0"/>
              <a:t>     - Can we detect the intrinstic structure behind these data?</a:t>
            </a:r>
          </a:p>
          <a:p>
            <a:r>
              <a:rPr lang="en-US" altLang="zh-CN" sz="1800" b="1"/>
              <a:t> </a:t>
            </a:r>
            <a:r>
              <a:rPr lang="en-US" altLang="zh-CN" sz="1800" b="1" smtClean="0"/>
              <a:t>    - To what extent these molecular data can help clinical application?</a:t>
            </a:r>
            <a:r>
              <a:rPr lang="en-US" altLang="zh-CN" b="1">
                <a:solidFill>
                  <a:srgbClr val="FF0000"/>
                </a:solidFill>
              </a:rPr>
              <a:t>	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6</a:t>
            </a:fld>
            <a:r>
              <a:rPr lang="en-US" altLang="zh-CN" smtClean="0"/>
              <a:t>/35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9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500"/>
              </a:lnSpc>
            </a:pPr>
            <a:r>
              <a:rPr lang="en-US" altLang="zh-CN" sz="1800" smtClean="0"/>
              <a:t>A Low-rank-approximation Based Method to Analyse Multiple Omics Data</a:t>
            </a:r>
          </a:p>
          <a:p>
            <a:pPr>
              <a:lnSpc>
                <a:spcPts val="2500"/>
              </a:lnSpc>
            </a:pPr>
            <a:r>
              <a:rPr lang="en-US" altLang="zh-CN" sz="1800"/>
              <a:t> </a:t>
            </a:r>
            <a:r>
              <a:rPr lang="en-US" altLang="zh-CN" sz="1800" smtClean="0"/>
              <a:t>   -  A unified framework to analyse different types of data</a:t>
            </a:r>
          </a:p>
          <a:p>
            <a:pPr>
              <a:lnSpc>
                <a:spcPts val="2500"/>
              </a:lnSpc>
            </a:pPr>
            <a:r>
              <a:rPr lang="en-US" altLang="zh-CN" sz="1800" smtClean="0"/>
              <a:t>    -  Try to detect latent structure behind cancer genomes</a:t>
            </a:r>
          </a:p>
          <a:p>
            <a:r>
              <a:rPr lang="en-US" altLang="zh-CN" sz="1800" smtClean="0"/>
              <a:t>    -  Stable </a:t>
            </a:r>
            <a:r>
              <a:rPr lang="en-US" altLang="zh-CN" sz="1800"/>
              <a:t>and fast</a:t>
            </a:r>
            <a:endParaRPr lang="en-US" altLang="zh-CN" sz="1800" smtClean="0"/>
          </a:p>
          <a:p>
            <a:pPr>
              <a:lnSpc>
                <a:spcPts val="2500"/>
              </a:lnSpc>
            </a:pPr>
            <a:r>
              <a:rPr lang="en-US" altLang="zh-CN" sz="1800"/>
              <a:t> </a:t>
            </a:r>
            <a:r>
              <a:rPr lang="en-US" altLang="zh-CN" sz="1800" smtClean="0"/>
              <a:t> 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t>7</a:t>
            </a:fld>
            <a:r>
              <a:rPr lang="en-US" altLang="zh-CN" smtClean="0"/>
              <a:t>/35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51462" y="1079863"/>
            <a:ext cx="4241075" cy="661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>
                <a:solidFill>
                  <a:srgbClr val="FF0000"/>
                </a:solidFill>
              </a:rPr>
              <a:t>Method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0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13" y="285986"/>
            <a:ext cx="8027537" cy="22346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6" y="2805293"/>
            <a:ext cx="8020594" cy="35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8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25654-B40E-488D-897C-3C4902210FC1}" type="slidenum">
              <a:rPr lang="zh-CN" altLang="en-US" smtClean="0"/>
              <a:pPr/>
              <a:t>9</a:t>
            </a:fld>
            <a:r>
              <a:rPr lang="en-US" altLang="zh-CN" smtClean="0"/>
              <a:t>/35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657442"/>
            <a:ext cx="4412433" cy="44124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2413908"/>
            <a:ext cx="3655967" cy="36559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514" y="1001634"/>
            <a:ext cx="818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</a:t>
            </a:r>
            <a:r>
              <a:rPr lang="en-US" altLang="zh-CN" smtClean="0"/>
              <a:t>icroarray data from 4 different types of cancers: BRCA,OV,LUAD,COAD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4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df">
      <a:majorFont>
        <a:latin typeface="cmbx10"/>
        <a:ea typeface="宋体"/>
        <a:cs typeface=""/>
      </a:majorFont>
      <a:minorFont>
        <a:latin typeface="cmr10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11869</TotalTime>
  <Words>884</Words>
  <Application>Microsoft Office PowerPoint</Application>
  <PresentationFormat>全屏显示(4:3)</PresentationFormat>
  <Paragraphs>316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Kozuka Mincho Pr6N B</vt:lpstr>
      <vt:lpstr>华文仿宋</vt:lpstr>
      <vt:lpstr>宋体</vt:lpstr>
      <vt:lpstr>Arial</vt:lpstr>
      <vt:lpstr>Calibri</vt:lpstr>
      <vt:lpstr>cmbx10</vt:lpstr>
      <vt:lpstr>cmr10</vt:lpstr>
      <vt:lpstr>Consolas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王东方</dc:creator>
  <cp:lastModifiedBy>王东方</cp:lastModifiedBy>
  <cp:revision>63</cp:revision>
  <dcterms:created xsi:type="dcterms:W3CDTF">2014-11-06T01:46:01Z</dcterms:created>
  <dcterms:modified xsi:type="dcterms:W3CDTF">2014-11-14T07:35:41Z</dcterms:modified>
</cp:coreProperties>
</file>