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97" r:id="rId12"/>
    <p:sldId id="272" r:id="rId13"/>
    <p:sldId id="273" r:id="rId14"/>
    <p:sldId id="265" r:id="rId15"/>
    <p:sldId id="274" r:id="rId16"/>
    <p:sldId id="283" r:id="rId17"/>
    <p:sldId id="287" r:id="rId18"/>
    <p:sldId id="286" r:id="rId19"/>
    <p:sldId id="276" r:id="rId20"/>
    <p:sldId id="284" r:id="rId21"/>
    <p:sldId id="288" r:id="rId22"/>
    <p:sldId id="294" r:id="rId23"/>
    <p:sldId id="277" r:id="rId24"/>
    <p:sldId id="266" r:id="rId25"/>
    <p:sldId id="278" r:id="rId26"/>
    <p:sldId id="279" r:id="rId27"/>
    <p:sldId id="289" r:id="rId28"/>
    <p:sldId id="291" r:id="rId29"/>
    <p:sldId id="280" r:id="rId30"/>
    <p:sldId id="292" r:id="rId31"/>
    <p:sldId id="293" r:id="rId32"/>
    <p:sldId id="290" r:id="rId33"/>
    <p:sldId id="282" r:id="rId34"/>
    <p:sldId id="295" r:id="rId35"/>
    <p:sldId id="296" r:id="rId36"/>
    <p:sldId id="281" r:id="rId37"/>
    <p:sldId id="267" r:id="rId38"/>
    <p:sldId id="285" r:id="rId39"/>
    <p:sldId id="268" r:id="rId40"/>
    <p:sldId id="26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4685" autoAdjust="0"/>
  </p:normalViewPr>
  <p:slideViewPr>
    <p:cSldViewPr snapToGrid="0">
      <p:cViewPr varScale="1">
        <p:scale>
          <a:sx n="97" d="100"/>
          <a:sy n="97" d="100"/>
        </p:scale>
        <p:origin x="21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C5E5-7974-4711-9A1E-E20CC8E54B33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74CE0-4F01-4523-8BBB-60142771F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7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右图表示经过差异表达分析之后</a:t>
            </a:r>
            <a:endParaRPr lang="en-US" altLang="zh-CN" dirty="0" smtClean="0"/>
          </a:p>
          <a:p>
            <a:r>
              <a:rPr lang="zh-CN" altLang="en-US" dirty="0" smtClean="0"/>
              <a:t>得到了肝癌的表达谱特征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7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这部分的逻辑结构按照整合分析的方向调整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9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1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里需要说清楚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9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计算速度稍微提一句，不用多讲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2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基于区段的数据分析是这个工作的创新性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这部分的结构比较明确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13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上表进一步验证了方法的正确性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9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中间三部分内容是博士期间做的三项具体工作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9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换一张多层次的图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0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大规模组学技术及数据的出现使得系统化分析癌症成为可能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7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）以基因表达调控为中心，整合多层次的调控信息；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）复杂生物系统运行的低维流形，高维数据的主要变化可以在低维空间进行解释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整合降维聚类。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6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两个工作作为基础</a:t>
            </a:r>
            <a:endParaRPr lang="en-US" altLang="zh-CN" dirty="0" smtClean="0"/>
          </a:p>
          <a:p>
            <a:r>
              <a:rPr lang="zh-CN" altLang="en-US" dirty="0" smtClean="0"/>
              <a:t>一个工作作为综合分析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2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7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74CE0-4F01-4523-8BBB-60142771FD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5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6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武丁明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312863"/>
            <a:ext cx="9144000" cy="60327"/>
          </a:xfrm>
          <a:prstGeom prst="rect">
            <a:avLst/>
          </a:prstGeom>
          <a:gradFill flip="none" rotWithShape="1">
            <a:gsLst>
              <a:gs pos="0">
                <a:srgbClr val="743481">
                  <a:alpha val="0"/>
                </a:srgbClr>
              </a:gs>
              <a:gs pos="100000">
                <a:srgbClr val="7434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8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312863"/>
            <a:ext cx="9144000" cy="60327"/>
          </a:xfrm>
          <a:prstGeom prst="rect">
            <a:avLst/>
          </a:prstGeom>
          <a:gradFill flip="none" rotWithShape="1">
            <a:gsLst>
              <a:gs pos="0">
                <a:srgbClr val="743481">
                  <a:alpha val="0"/>
                </a:srgbClr>
              </a:gs>
              <a:gs pos="100000">
                <a:srgbClr val="7434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5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312863"/>
            <a:ext cx="9144000" cy="60327"/>
          </a:xfrm>
          <a:prstGeom prst="rect">
            <a:avLst/>
          </a:prstGeom>
          <a:gradFill flip="none" rotWithShape="1">
            <a:gsLst>
              <a:gs pos="0">
                <a:srgbClr val="743481">
                  <a:alpha val="0"/>
                </a:srgbClr>
              </a:gs>
              <a:gs pos="100000">
                <a:srgbClr val="7434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28650" y="365126"/>
            <a:ext cx="78867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9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1"/>
            <a:ext cx="7886700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武丁明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2C7E-FA78-4BC6-9882-0297499F82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66" y="231776"/>
            <a:ext cx="898968" cy="8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43481"/>
        </a:buClr>
        <a:buSzPct val="100000"/>
        <a:buFont typeface="Wingdings" panose="05000000000000000000" pitchFamily="2" charset="2"/>
        <a:buChar char="Ø"/>
        <a:defRPr sz="2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3481"/>
        </a:buClr>
        <a:buSzPct val="100000"/>
        <a:buFont typeface="Wingdings" panose="05000000000000000000" pitchFamily="2" charset="2"/>
        <a:buChar char="Ø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3481"/>
        </a:buClr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"/><Relationship Id="rId4" Type="http://schemas.openxmlformats.org/officeDocument/2006/relationships/image" Target="../media/image11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4659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癌症高通量组学数据的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整合分析方法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15178" y="3966693"/>
            <a:ext cx="4111580" cy="1716110"/>
          </a:xfrm>
        </p:spPr>
        <p:txBody>
          <a:bodyPr/>
          <a:lstStyle/>
          <a:p>
            <a:pPr algn="l"/>
            <a:r>
              <a:rPr lang="zh-CN" altLang="en-US" dirty="0" smtClean="0"/>
              <a:t>武丁明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指导教师：张奇伟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清华大学自动化系</a:t>
            </a:r>
            <a:endParaRPr lang="en-US" altLang="zh-CN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外显组、全基因组测序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数据分析流程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测序数据分析流程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139096" y="1730960"/>
            <a:ext cx="4983297" cy="3937714"/>
            <a:chOff x="2190612" y="1460501"/>
            <a:chExt cx="4983297" cy="3937714"/>
          </a:xfrm>
        </p:grpSpPr>
        <p:sp>
          <p:nvSpPr>
            <p:cNvPr id="6" name="圆角矩形 5"/>
            <p:cNvSpPr/>
            <p:nvPr/>
          </p:nvSpPr>
          <p:spPr>
            <a:xfrm>
              <a:off x="3702675" y="1460501"/>
              <a:ext cx="1738649" cy="450761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原始数据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121238" y="2134502"/>
              <a:ext cx="901521" cy="38636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质控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056843" y="2752243"/>
              <a:ext cx="1030310" cy="39924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20169" y="3382863"/>
              <a:ext cx="1903658" cy="463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局部重新匹配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190612" y="4288664"/>
              <a:ext cx="1944710" cy="38636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初次检测变异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512583" y="4973212"/>
              <a:ext cx="1300767" cy="42500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变异矫正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373910" y="4288662"/>
              <a:ext cx="1482280" cy="38636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拷贝数分析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056190" y="4973211"/>
              <a:ext cx="2117719" cy="42500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染色质移位分析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7" name="直接箭头连接符 16"/>
            <p:cNvCxnSpPr>
              <a:stCxn id="6" idx="2"/>
              <a:endCxn id="7" idx="0"/>
            </p:cNvCxnSpPr>
            <p:nvPr/>
          </p:nvCxnSpPr>
          <p:spPr>
            <a:xfrm flipH="1">
              <a:off x="4571999" y="1911262"/>
              <a:ext cx="1" cy="22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2"/>
              <a:endCxn id="8" idx="0"/>
            </p:cNvCxnSpPr>
            <p:nvPr/>
          </p:nvCxnSpPr>
          <p:spPr>
            <a:xfrm flipH="1">
              <a:off x="4571998" y="2520868"/>
              <a:ext cx="1" cy="231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2"/>
              <a:endCxn id="9" idx="0"/>
            </p:cNvCxnSpPr>
            <p:nvPr/>
          </p:nvCxnSpPr>
          <p:spPr>
            <a:xfrm>
              <a:off x="4571998" y="3151488"/>
              <a:ext cx="0" cy="231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0" idx="0"/>
            </p:cNvCxnSpPr>
            <p:nvPr/>
          </p:nvCxnSpPr>
          <p:spPr>
            <a:xfrm flipH="1">
              <a:off x="3162967" y="3846503"/>
              <a:ext cx="1409031" cy="44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2"/>
              <a:endCxn id="11" idx="0"/>
            </p:cNvCxnSpPr>
            <p:nvPr/>
          </p:nvCxnSpPr>
          <p:spPr>
            <a:xfrm>
              <a:off x="3162967" y="4675030"/>
              <a:ext cx="0" cy="29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2"/>
              <a:endCxn id="12" idx="0"/>
            </p:cNvCxnSpPr>
            <p:nvPr/>
          </p:nvCxnSpPr>
          <p:spPr>
            <a:xfrm>
              <a:off x="4571998" y="3846503"/>
              <a:ext cx="1543052" cy="44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2"/>
              <a:endCxn id="13" idx="0"/>
            </p:cNvCxnSpPr>
            <p:nvPr/>
          </p:nvCxnSpPr>
          <p:spPr>
            <a:xfrm>
              <a:off x="6115050" y="4675029"/>
              <a:ext cx="0" cy="29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15040" y="4286934"/>
            <a:ext cx="1675457" cy="15592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应用于肝癌基因外显组测序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64605" y="4315407"/>
            <a:ext cx="1584301" cy="15583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应用于寻找乙肝病毒插入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位点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4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外显组、全基因组测序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数据分析流程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7702"/>
            <a:ext cx="7886700" cy="390649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7950" y="5865608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Unpublished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转录组测序数据分析流程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测序数据分析流程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10686" y="2553105"/>
            <a:ext cx="1993812" cy="2479266"/>
            <a:chOff x="3575092" y="1622738"/>
            <a:chExt cx="1993812" cy="2479266"/>
          </a:xfrm>
        </p:grpSpPr>
        <p:sp>
          <p:nvSpPr>
            <p:cNvPr id="6" name="圆角矩形 5"/>
            <p:cNvSpPr/>
            <p:nvPr/>
          </p:nvSpPr>
          <p:spPr>
            <a:xfrm>
              <a:off x="3992450" y="1622738"/>
              <a:ext cx="1159099" cy="42500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原始数据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69723" y="2261049"/>
              <a:ext cx="1004552" cy="39924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质控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121238" y="2891669"/>
              <a:ext cx="901521" cy="46363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75092" y="3610277"/>
              <a:ext cx="1993812" cy="49172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计算表达量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flipH="1">
              <a:off x="4571999" y="2047741"/>
              <a:ext cx="1" cy="213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8" idx="0"/>
            </p:cNvCxnSpPr>
            <p:nvPr/>
          </p:nvCxnSpPr>
          <p:spPr>
            <a:xfrm>
              <a:off x="4571999" y="2660294"/>
              <a:ext cx="0" cy="231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9" idx="0"/>
            </p:cNvCxnSpPr>
            <p:nvPr/>
          </p:nvCxnSpPr>
          <p:spPr>
            <a:xfrm flipH="1">
              <a:off x="4571998" y="3355308"/>
              <a:ext cx="1" cy="25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2" descr="DEge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77" y="1602501"/>
            <a:ext cx="3797145" cy="43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4000" dirty="0" smtClean="0"/>
              <a:t>提供测序数据分析流程为下游的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</a:t>
            </a:r>
            <a:r>
              <a:rPr lang="zh-CN" altLang="en-US" sz="4000" dirty="0" smtClean="0"/>
              <a:t>分析提供基础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测序数据分析流程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本章引言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差异</a:t>
            </a:r>
            <a:r>
              <a:rPr lang="en-US" altLang="zh-CN" sz="3600" dirty="0" smtClean="0"/>
              <a:t>DNA</a:t>
            </a:r>
            <a:r>
              <a:rPr lang="zh-CN" altLang="en-US" sz="3600" dirty="0" smtClean="0"/>
              <a:t>甲基化的协方差分析方法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受差异甲基化调控的基因筛选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本章小结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本章引言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基因表达</a:t>
            </a:r>
            <a:r>
              <a:rPr lang="zh-CN" altLang="en-US" sz="3600" dirty="0"/>
              <a:t>受上游</a:t>
            </a:r>
            <a:r>
              <a:rPr lang="zh-CN" altLang="en-US" sz="3600" dirty="0" smtClean="0"/>
              <a:t>启动</a:t>
            </a:r>
            <a:r>
              <a:rPr lang="zh-CN" altLang="en-US" sz="3600" dirty="0"/>
              <a:t>子</a:t>
            </a:r>
            <a:r>
              <a:rPr lang="zh-CN" altLang="en-US" sz="3600" dirty="0" smtClean="0"/>
              <a:t>区域</a:t>
            </a:r>
            <a:r>
              <a:rPr lang="zh-CN" altLang="en-US" sz="3600" dirty="0"/>
              <a:t>的甲基化水平调控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smtClean="0"/>
              <a:t>DNA</a:t>
            </a:r>
            <a:r>
              <a:rPr lang="zh-CN" altLang="en-US" sz="3600" dirty="0" smtClean="0"/>
              <a:t>甲基化是基本的表观遗传特征，</a:t>
            </a:r>
            <a:r>
              <a:rPr lang="en-US" altLang="zh-CN" sz="3600" dirty="0" smtClean="0"/>
              <a:t>450K</a:t>
            </a:r>
            <a:r>
              <a:rPr lang="zh-CN" altLang="en-US" sz="3600" dirty="0" smtClean="0"/>
              <a:t>芯片平台可以测量全基因组的</a:t>
            </a:r>
            <a:r>
              <a:rPr lang="en-US" altLang="zh-CN" sz="3600" dirty="0" smtClean="0"/>
              <a:t>DNA</a:t>
            </a:r>
            <a:r>
              <a:rPr lang="zh-CN" altLang="en-US" sz="3600" dirty="0" smtClean="0"/>
              <a:t>甲基化水平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差异</a:t>
            </a:r>
            <a:r>
              <a:rPr lang="en-US" altLang="zh-CN" sz="3600" dirty="0" smtClean="0"/>
              <a:t>DNA</a:t>
            </a:r>
            <a:r>
              <a:rPr lang="zh-CN" altLang="en-US" sz="3600" dirty="0" smtClean="0"/>
              <a:t>甲基化的检测面临问题</a:t>
            </a:r>
            <a:endParaRPr lang="en-US" altLang="zh-CN" sz="3600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差异</a:t>
            </a:r>
            <a:r>
              <a:rPr lang="en-US" altLang="zh-CN" dirty="0"/>
              <a:t>DNA</a:t>
            </a:r>
            <a:r>
              <a:rPr lang="zh-CN" altLang="en-US" dirty="0"/>
              <a:t>甲基化与表达</a:t>
            </a:r>
            <a:r>
              <a:rPr lang="zh-CN" altLang="en-US" dirty="0" smtClean="0"/>
              <a:t>水平关联</a:t>
            </a:r>
            <a:r>
              <a:rPr lang="zh-CN" altLang="en-US" dirty="0"/>
              <a:t>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差异</a:t>
            </a:r>
            <a:r>
              <a:rPr lang="en-US" altLang="zh-CN" dirty="0"/>
              <a:t>DNA</a:t>
            </a:r>
            <a:r>
              <a:rPr lang="zh-CN" altLang="en-US" dirty="0"/>
              <a:t>甲基化</a:t>
            </a:r>
            <a:r>
              <a:rPr lang="zh-CN" altLang="en-US" dirty="0" smtClean="0"/>
              <a:t>的协方差分析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目标</a:t>
            </a:r>
            <a:endParaRPr lang="en-US" altLang="zh-CN" sz="3600" dirty="0" smtClean="0"/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 smtClean="0"/>
              <a:t>临床协变量的影响</a:t>
            </a:r>
            <a:endParaRPr lang="en-US" altLang="zh-CN" sz="3200" dirty="0" smtClean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 smtClean="0"/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 smtClean="0"/>
              <a:t>基于基因组区域的分析</a:t>
            </a:r>
            <a:endParaRPr lang="en-US" altLang="zh-CN" sz="3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77" y="1806056"/>
            <a:ext cx="5649318" cy="1984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30" y="3790951"/>
            <a:ext cx="4165320" cy="25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差异</a:t>
            </a:r>
            <a:r>
              <a:rPr lang="en-US" altLang="zh-CN" dirty="0"/>
              <a:t>DNA</a:t>
            </a:r>
            <a:r>
              <a:rPr lang="zh-CN" altLang="en-US" dirty="0"/>
              <a:t>甲基化</a:t>
            </a:r>
            <a:r>
              <a:rPr lang="zh-CN" altLang="en-US" dirty="0" smtClean="0"/>
              <a:t>的协方差分析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81448" y="2279560"/>
                <a:ext cx="272959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48" y="2279560"/>
                <a:ext cx="2729593" cy="299569"/>
              </a:xfrm>
              <a:prstGeom prst="rect">
                <a:avLst/>
              </a:prstGeom>
              <a:blipFill rotWithShape="0">
                <a:blip r:embed="rId3"/>
                <a:stretch>
                  <a:fillRect l="-2679" r="-670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890001" y="2279560"/>
                <a:ext cx="223125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01" y="2279560"/>
                <a:ext cx="2231252" cy="299569"/>
              </a:xfrm>
              <a:prstGeom prst="rect">
                <a:avLst/>
              </a:prstGeom>
              <a:blipFill rotWithShape="0">
                <a:blip r:embed="rId4"/>
                <a:stretch>
                  <a:fillRect l="-1913" r="-218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81448" y="3098619"/>
                <a:ext cx="3133358" cy="367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48" y="3098619"/>
                <a:ext cx="3133358" cy="367986"/>
              </a:xfrm>
              <a:prstGeom prst="rect">
                <a:avLst/>
              </a:prstGeom>
              <a:blipFill rotWithShape="0">
                <a:blip r:embed="rId5"/>
                <a:stretch>
                  <a:fillRect l="-2140" t="-3279" r="-389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890001" y="3132827"/>
                <a:ext cx="223125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01" y="3132827"/>
                <a:ext cx="2231252" cy="299569"/>
              </a:xfrm>
              <a:prstGeom prst="rect">
                <a:avLst/>
              </a:prstGeom>
              <a:blipFill rotWithShape="0">
                <a:blip r:embed="rId6"/>
                <a:stretch>
                  <a:fillRect l="-1913" r="-218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281448" y="4056845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表示待检测变量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表示样本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表示协变量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424075" y="3622145"/>
            <a:ext cx="2267266" cy="1595094"/>
            <a:chOff x="6457950" y="3663771"/>
            <a:chExt cx="2267266" cy="159509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50" y="3663771"/>
              <a:ext cx="2267266" cy="14098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457950" y="4980175"/>
                  <a:ext cx="373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4980175"/>
                  <a:ext cx="37350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311" t="-2174" r="-2459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113150" y="4980175"/>
                  <a:ext cx="373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50" y="4980175"/>
                  <a:ext cx="37350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968" t="-2174" r="-22581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820168" y="4981866"/>
                  <a:ext cx="373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168" y="4981866"/>
                  <a:ext cx="3735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968" t="-2174" r="-22581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193668" y="4980175"/>
                  <a:ext cx="373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668" y="4980175"/>
                  <a:ext cx="37350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311" t="-2174" r="-2459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63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差异</a:t>
            </a:r>
            <a:r>
              <a:rPr lang="en-US" altLang="zh-CN" dirty="0"/>
              <a:t>DNA</a:t>
            </a:r>
            <a:r>
              <a:rPr lang="zh-CN" altLang="en-US" dirty="0"/>
              <a:t>甲基化</a:t>
            </a:r>
            <a:r>
              <a:rPr lang="zh-CN" altLang="en-US" dirty="0" smtClean="0"/>
              <a:t>的协方差分析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2" y="1677026"/>
            <a:ext cx="4765870" cy="2529214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4" y="2635884"/>
            <a:ext cx="7516891" cy="37514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1" y="1545463"/>
            <a:ext cx="3704016" cy="3669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7949" y="493120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Fastdma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在不损失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准确率的条件下获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得了更高的计算效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2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差异</a:t>
            </a:r>
            <a:r>
              <a:rPr lang="en-US" altLang="zh-CN" dirty="0"/>
              <a:t>DNA</a:t>
            </a:r>
            <a:r>
              <a:rPr lang="zh-CN" altLang="en-US" dirty="0"/>
              <a:t>甲基化</a:t>
            </a:r>
            <a:r>
              <a:rPr lang="zh-CN" altLang="en-US" dirty="0" smtClean="0"/>
              <a:t>的协方差分析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25" y="1963014"/>
            <a:ext cx="5457570" cy="3092975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5" y="1645920"/>
            <a:ext cx="8639435" cy="4529702"/>
          </a:xfrm>
        </p:spPr>
      </p:pic>
      <p:sp>
        <p:nvSpPr>
          <p:cNvPr id="8" name="文本框 7"/>
          <p:cNvSpPr txBox="1"/>
          <p:nvPr/>
        </p:nvSpPr>
        <p:spPr>
          <a:xfrm>
            <a:off x="5557703" y="515602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基于基因组区域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的差异甲基化分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析提供了更有生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物学意义的结果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3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测序数据分析流程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DNA</a:t>
            </a:r>
            <a:r>
              <a:rPr lang="zh-CN" altLang="en-US" dirty="0"/>
              <a:t>甲基化与基因表达整合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多组学数据整合降维、聚类方法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受</a:t>
            </a:r>
            <a:r>
              <a:rPr lang="zh-CN" altLang="en-US" dirty="0"/>
              <a:t>差异甲基化调控的基因筛选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检测肝癌中一致性高的超甲基化或低甲基化区域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检测差异表达基因（编码基因，</a:t>
            </a:r>
            <a:r>
              <a:rPr lang="en-US" altLang="zh-CN" dirty="0" smtClean="0"/>
              <a:t>microRNA</a:t>
            </a:r>
            <a:r>
              <a:rPr lang="zh-CN" altLang="en-US" dirty="0" smtClean="0"/>
              <a:t>基因）</a:t>
            </a:r>
            <a:endParaRPr lang="en-US" altLang="zh-CN" dirty="0"/>
          </a:p>
          <a:p>
            <a:pPr lvl="1"/>
            <a:r>
              <a:rPr lang="zh-CN" altLang="en-US" dirty="0" smtClean="0"/>
              <a:t>关联启动</a:t>
            </a:r>
            <a:r>
              <a:rPr lang="zh-CN" altLang="en-US" dirty="0"/>
              <a:t>子</a:t>
            </a:r>
            <a:r>
              <a:rPr lang="zh-CN" altLang="en-US" dirty="0" smtClean="0"/>
              <a:t>差异甲基化结果，查找和上述原理相符的基因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02" y="1490434"/>
            <a:ext cx="1976841" cy="13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受</a:t>
            </a:r>
            <a:r>
              <a:rPr lang="zh-CN" altLang="en-US" dirty="0"/>
              <a:t>差异甲基化调控的基因筛选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筛选启动子差异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甲基化的基因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筛选差异表达基因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筛选符合调控规律的基因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48" y="1460501"/>
            <a:ext cx="3758184" cy="33741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34" y="4052408"/>
            <a:ext cx="5401491" cy="179940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71255" y="2202457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2941</a:t>
            </a:r>
            <a:r>
              <a:rPr lang="zh-CN" altLang="en-US" dirty="0" smtClean="0"/>
              <a:t>个差异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甲基化启动子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受差异甲基化调控的基因筛选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7" y="1577976"/>
            <a:ext cx="3884083" cy="466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338388"/>
            <a:ext cx="3048000" cy="2905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96840" y="5684520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Li, et al., </a:t>
            </a:r>
            <a:r>
              <a:rPr lang="en-US" altLang="zh-CN" i="1" dirty="0" smtClean="0"/>
              <a:t>Gut</a:t>
            </a:r>
            <a:r>
              <a:rPr lang="en-US" altLang="zh-CN" dirty="0" smtClean="0"/>
              <a:t>,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贡献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解决甲基化芯片在临床应用中面临的问题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检测基因区域的差异甲基化模式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关联甲基化水平和表达水平筛选符合可能受甲基化调控的基因</a:t>
            </a:r>
            <a:endParaRPr lang="en-US" altLang="zh-CN" dirty="0" smtClean="0"/>
          </a:p>
          <a:p>
            <a:r>
              <a:rPr lang="zh-CN" altLang="en-US" dirty="0" smtClean="0"/>
              <a:t>适用性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特定目标的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甲基化芯片数据统计分析</a:t>
            </a:r>
            <a:endParaRPr lang="en-US" altLang="zh-CN" dirty="0" smtClean="0"/>
          </a:p>
          <a:p>
            <a:r>
              <a:rPr lang="zh-CN" altLang="en-US" dirty="0" smtClean="0"/>
              <a:t>局限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未矫正协方差检验的规模效应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甲基化水平和表达水平的关联分析没有完备的解决框架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zh-CN" dirty="0"/>
              <a:t>甲基化与基因表达整合分析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03306" y="5592545"/>
            <a:ext cx="305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Wu, et al.,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 ONE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2013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Li, et al.,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Gut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多组学数据整合降</a:t>
            </a:r>
            <a:r>
              <a:rPr lang="zh-CN" altLang="en-US" dirty="0" smtClean="0"/>
              <a:t>维聚类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方法研究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本章引言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基于稀疏回归的方法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基于低秩逼近的方法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本章小结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</a:t>
            </a:r>
            <a:r>
              <a:rPr lang="zh-CN" altLang="en-US" dirty="0" smtClean="0"/>
              <a:t>维聚类</a:t>
            </a:r>
            <a:r>
              <a:rPr lang="zh-CN" altLang="en-US" dirty="0"/>
              <a:t>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多组学数据包含更加全面的信息，</a:t>
            </a:r>
            <a:r>
              <a:rPr lang="en-US" altLang="zh-CN" sz="3200" dirty="0" smtClean="0"/>
              <a:t>TCGA</a:t>
            </a:r>
            <a:r>
              <a:rPr lang="zh-CN" altLang="en-US" sz="3200" dirty="0" smtClean="0"/>
              <a:t>等大型研究计划提供大量数据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运用多组学数据的信息可能帮助癌症的分子分型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多组学数据整合分析面临不少难点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高维小样本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数据类型不一致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计算效率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基于稀疏回归的方法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一个模型同时处理所有类型的数据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Monte Carlo</a:t>
            </a:r>
            <a:r>
              <a:rPr lang="zh-CN" altLang="en-US" dirty="0" smtClean="0"/>
              <a:t>策略的优化方法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61" y="2516612"/>
            <a:ext cx="7360878" cy="32055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52304" y="587276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(Mo, et al.,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PNAS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基于稀疏回归的方法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高维分子数据可以投影在一个低维空间上，该空间的每个维度表示相互独立的生物过程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52304" y="587276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(Mo, et al.,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PNAS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6372" y="3284113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原始数据；</a:t>
            </a:r>
            <a:r>
              <a:rPr lang="en-US" altLang="zh-CN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低维空间坐标；</a:t>
            </a:r>
            <a:r>
              <a:rPr lang="en-US" altLang="zh-CN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：回归系数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36372" y="4185633"/>
                <a:ext cx="2282356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4185633"/>
                <a:ext cx="2282356" cy="314189"/>
              </a:xfrm>
              <a:prstGeom prst="rect">
                <a:avLst/>
              </a:prstGeom>
              <a:blipFill rotWithShape="0">
                <a:blip r:embed="rId2"/>
                <a:stretch>
                  <a:fillRect l="-2139" r="-3476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36372" y="4994820"/>
                <a:ext cx="1936877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Logistic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4994820"/>
                <a:ext cx="1936877" cy="314189"/>
              </a:xfrm>
              <a:prstGeom prst="rect">
                <a:avLst/>
              </a:prstGeom>
              <a:blipFill rotWithShape="0">
                <a:blip r:embed="rId3"/>
                <a:stretch>
                  <a:fillRect l="-2516" r="-408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36372" y="5904750"/>
                <a:ext cx="1985735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Poisson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5904750"/>
                <a:ext cx="1985735" cy="314189"/>
              </a:xfrm>
              <a:prstGeom prst="rect">
                <a:avLst/>
              </a:prstGeom>
              <a:blipFill rotWithShape="0">
                <a:blip r:embed="rId4"/>
                <a:stretch>
                  <a:fillRect l="-1227" r="-2761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236372" y="3816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实数数据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36372" y="468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真值数据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6372" y="5604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计数数据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1863" y="395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321863" y="4486106"/>
                <a:ext cx="3032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63" y="4486106"/>
                <a:ext cx="3032177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444" r="-40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321863" y="4874123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求解过程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alternative direction descent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lang="en-US" altLang="zh-CN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Monte Carlo sampling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β|Z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</a:t>
            </a:r>
            <a:r>
              <a:rPr lang="en-US" altLang="zh-CN" sz="1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constraint optimization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基于稀疏回归的方法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高维分子数据可以投影在一个低维空间上，该空间的每个维</a:t>
            </a:r>
            <a:r>
              <a:rPr lang="zh-CN" altLang="en-US" dirty="0"/>
              <a:t>度表示相互独立的生物过程</a:t>
            </a:r>
            <a:endParaRPr lang="en-US" altLang="zh-CN" dirty="0"/>
          </a:p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52304" y="587276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(Mo, et al.,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PNAS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6372" y="3284113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原始数据；</a:t>
            </a:r>
            <a:r>
              <a:rPr lang="en-US" altLang="zh-CN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低维空间坐标；</a:t>
            </a:r>
            <a:r>
              <a:rPr lang="en-US" altLang="zh-CN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：回归系数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36372" y="4185633"/>
                <a:ext cx="2282356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4185633"/>
                <a:ext cx="2282356" cy="314189"/>
              </a:xfrm>
              <a:prstGeom prst="rect">
                <a:avLst/>
              </a:prstGeom>
              <a:blipFill rotWithShape="0">
                <a:blip r:embed="rId2"/>
                <a:stretch>
                  <a:fillRect l="-2139" r="-3476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36372" y="4994820"/>
                <a:ext cx="1936877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Logistic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4994820"/>
                <a:ext cx="1936877" cy="314189"/>
              </a:xfrm>
              <a:prstGeom prst="rect">
                <a:avLst/>
              </a:prstGeom>
              <a:blipFill rotWithShape="0">
                <a:blip r:embed="rId3"/>
                <a:stretch>
                  <a:fillRect l="-2516" r="-408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36372" y="5904750"/>
                <a:ext cx="1985735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Poisson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5904750"/>
                <a:ext cx="1985735" cy="314189"/>
              </a:xfrm>
              <a:prstGeom prst="rect">
                <a:avLst/>
              </a:prstGeom>
              <a:blipFill rotWithShape="0">
                <a:blip r:embed="rId4"/>
                <a:stretch>
                  <a:fillRect l="-1227" r="-2761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236372" y="3816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实数数据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36372" y="468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真值数据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6372" y="5604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1863" y="395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321863" y="4486106"/>
                <a:ext cx="3032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63" y="4486106"/>
                <a:ext cx="3032177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444" r="-40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321863" y="4874123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求解过程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alternative direction descent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lang="en-US" altLang="zh-CN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Monte Carlo sampling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β|Z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</a:t>
            </a:r>
            <a:r>
              <a:rPr lang="en-US" altLang="zh-CN" sz="1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constraint optimization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01545" y="4486106"/>
            <a:ext cx="191941" cy="27699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37009" y="3306763"/>
            <a:ext cx="191941" cy="27699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457950" y="3653445"/>
            <a:ext cx="689825" cy="301355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25460" y="3329286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给定维度下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BIC score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选择最优的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3332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基于低秩逼近的</a:t>
            </a:r>
            <a:r>
              <a:rPr lang="zh-CN" altLang="en-US" dirty="0">
                <a:solidFill>
                  <a:prstClr val="black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zh-CN" altLang="en-US" sz="3600" dirty="0" smtClean="0"/>
              <a:t>统一的概率模型处理多类型数据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基于低秩逼近的快速求解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减少参数选择过程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56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4000" dirty="0" smtClean="0"/>
              <a:t>研究背景及意义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高通量组学数据分析在计算方面的挑战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论文的内容及结构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基于低秩逼近的</a:t>
            </a:r>
            <a:r>
              <a:rPr lang="zh-CN" altLang="en-US" dirty="0">
                <a:solidFill>
                  <a:prstClr val="black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14821" y="2047741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：原始数据矩阵；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：概率参数矩阵；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||*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：核范数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4821" y="2762228"/>
                <a:ext cx="2129364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21" y="2762228"/>
                <a:ext cx="2129364" cy="319062"/>
              </a:xfrm>
              <a:prstGeom prst="rect">
                <a:avLst/>
              </a:prstGeom>
              <a:blipFill rotWithShape="0">
                <a:blip r:embed="rId2"/>
                <a:stretch>
                  <a:fillRect l="-22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14821" y="3276788"/>
                <a:ext cx="176888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Logistic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21" y="3276788"/>
                <a:ext cx="1768881" cy="299313"/>
              </a:xfrm>
              <a:prstGeom prst="rect">
                <a:avLst/>
              </a:prstGeom>
              <a:blipFill rotWithShape="0">
                <a:blip r:embed="rId3"/>
                <a:stretch>
                  <a:fillRect l="-2759" t="-2041" r="-4483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11102" y="3771599"/>
                <a:ext cx="177260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Poisson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02" y="3771599"/>
                <a:ext cx="1772600" cy="299313"/>
              </a:xfrm>
              <a:prstGeom prst="rect">
                <a:avLst/>
              </a:prstGeom>
              <a:blipFill rotWithShape="0">
                <a:blip r:embed="rId4"/>
                <a:stretch>
                  <a:fillRect l="-2405" t="-2041" r="-446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018002" y="2552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018002" y="3057113"/>
                <a:ext cx="2265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002" y="3057113"/>
                <a:ext cx="2265236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355320" y="3569062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求解思路基于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singular value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thresholding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SIOPT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2010)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基于低秩逼近的</a:t>
            </a:r>
            <a:r>
              <a:rPr lang="zh-CN" altLang="en-US" dirty="0">
                <a:solidFill>
                  <a:prstClr val="black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迭代求解框架</a:t>
            </a:r>
            <a:endParaRPr lang="en-US" altLang="zh-CN" dirty="0" smtClean="0"/>
          </a:p>
          <a:p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8650" y="2423160"/>
                <a:ext cx="5595827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p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23160"/>
                <a:ext cx="5595827" cy="41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3064904"/>
                <a:ext cx="3487045" cy="432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64904"/>
                <a:ext cx="3487045" cy="4326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8650" y="4022154"/>
                <a:ext cx="7227300" cy="1476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22154"/>
                <a:ext cx="7227300" cy="14766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基于低秩逼近的</a:t>
            </a:r>
            <a:r>
              <a:rPr lang="zh-CN" altLang="en-US" dirty="0">
                <a:solidFill>
                  <a:prstClr val="black"/>
                </a:solidFill>
              </a:rPr>
              <a:t>方法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00" y="1511056"/>
            <a:ext cx="4570520" cy="4412994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1427"/>
            <a:ext cx="8182400" cy="38076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96" y="1910345"/>
            <a:ext cx="4466308" cy="41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基于</a:t>
            </a:r>
            <a:r>
              <a:rPr lang="zh-CN" altLang="en-US" dirty="0">
                <a:solidFill>
                  <a:prstClr val="black"/>
                </a:solidFill>
              </a:rPr>
              <a:t>低秩逼近的方法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1908"/>
            <a:ext cx="8173430" cy="2736804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65954"/>
            <a:ext cx="5634990" cy="46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基于</a:t>
            </a:r>
            <a:r>
              <a:rPr lang="en-US" altLang="zh-CN" dirty="0" smtClean="0"/>
              <a:t>Alternating </a:t>
            </a:r>
            <a:r>
              <a:rPr lang="en-US" altLang="zh-CN" dirty="0"/>
              <a:t>direction multiplier method</a:t>
            </a:r>
            <a:r>
              <a:rPr lang="zh-CN" altLang="en-US" dirty="0"/>
              <a:t>的优化方法</a:t>
            </a:r>
          </a:p>
          <a:p>
            <a:pPr lvl="1"/>
            <a:r>
              <a:rPr lang="zh-CN" altLang="en-US" dirty="0" smtClean="0"/>
              <a:t>收敛时结果更优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基于低秩逼近的方法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209676"/>
            <a:ext cx="5610225" cy="502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" y="2423964"/>
            <a:ext cx="8020594" cy="30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基于低秩逼近的方法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zh-CN" altLang="en-US" dirty="0" smtClean="0"/>
              <a:t>后的方法应用于肝癌数据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82" y="1460501"/>
            <a:ext cx="6593236" cy="51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贡献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使用统一的概率模型整合不同类型的数据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使用低秩逼近快速求解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结果：依据分子水平的信息划分不同组织来源的肿瘤样本，对单种肿瘤提出可能的亚型划分</a:t>
            </a:r>
            <a:endParaRPr lang="en-US" altLang="zh-CN" dirty="0" smtClean="0"/>
          </a:p>
          <a:p>
            <a:r>
              <a:rPr lang="zh-CN" altLang="en-US" dirty="0" smtClean="0"/>
              <a:t>适用性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多类型高维数据降维的通用方法</a:t>
            </a:r>
            <a:endParaRPr lang="en-US" altLang="zh-CN" dirty="0" smtClean="0"/>
          </a:p>
          <a:p>
            <a:r>
              <a:rPr lang="zh-CN" altLang="en-US" dirty="0" smtClean="0"/>
              <a:t>局限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未融入监督信息，未分析方法鲁棒性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多组学数据整合降维聚类方法研究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8650" y="1941606"/>
            <a:ext cx="7986650" cy="3698689"/>
            <a:chOff x="724066" y="1948666"/>
            <a:chExt cx="7986650" cy="3698689"/>
          </a:xfrm>
        </p:grpSpPr>
        <p:sp>
          <p:nvSpPr>
            <p:cNvPr id="9" name="圆角矩形 8"/>
            <p:cNvSpPr/>
            <p:nvPr/>
          </p:nvSpPr>
          <p:spPr>
            <a:xfrm>
              <a:off x="1927478" y="3154960"/>
              <a:ext cx="2268391" cy="12719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搭建多种测序数据</a:t>
              </a:r>
              <a:endPara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分析流程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72000" y="1948666"/>
              <a:ext cx="2278593" cy="1380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DNA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甲基化芯片</a:t>
              </a:r>
              <a:endPara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数据分析方法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572000" y="4252616"/>
              <a:ext cx="2278593" cy="1394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癌症多组学数据</a:t>
              </a:r>
              <a:endPara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整合分析方法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066" y="3329286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提供基础</a:t>
              </a:r>
              <a:endParaRPr lang="en-US" altLang="zh-CN" dirty="0" smtClean="0"/>
            </a:p>
            <a:p>
              <a:r>
                <a:rPr lang="zh-CN" altLang="en-US" dirty="0" smtClean="0"/>
                <a:t>数据分析</a:t>
              </a:r>
              <a:endParaRPr lang="en-US" altLang="zh-CN" dirty="0" smtClean="0"/>
            </a:p>
            <a:p>
              <a:r>
                <a:rPr lang="zh-CN" altLang="en-US" dirty="0" smtClean="0"/>
                <a:t>流程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10223" y="2177311"/>
              <a:ext cx="18004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解决协变量干扰</a:t>
              </a:r>
              <a:endParaRPr lang="en-US" altLang="zh-CN" dirty="0" smtClean="0"/>
            </a:p>
            <a:p>
              <a:r>
                <a:rPr lang="zh-CN" altLang="en-US" dirty="0" smtClean="0"/>
                <a:t>基于基因组区域</a:t>
              </a:r>
              <a:endParaRPr lang="en-US" altLang="zh-CN" dirty="0" smtClean="0"/>
            </a:p>
            <a:p>
              <a:r>
                <a:rPr lang="zh-CN" altLang="en-US" dirty="0" smtClean="0"/>
                <a:t>分析差异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25639" y="462681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采用凸优化</a:t>
              </a:r>
              <a:endParaRPr lang="en-US" altLang="zh-CN" dirty="0" smtClean="0"/>
            </a:p>
            <a:p>
              <a:r>
                <a:rPr lang="zh-CN" altLang="en-US" dirty="0" smtClean="0"/>
                <a:t>方法快速求解</a:t>
              </a:r>
              <a:endParaRPr lang="en-US" altLang="zh-CN" dirty="0" smtClean="0"/>
            </a:p>
          </p:txBody>
        </p:sp>
        <p:cxnSp>
          <p:nvCxnSpPr>
            <p:cNvPr id="22" name="直接箭头连接符 21"/>
            <p:cNvCxnSpPr>
              <a:stCxn id="9" idx="3"/>
            </p:cNvCxnSpPr>
            <p:nvPr/>
          </p:nvCxnSpPr>
          <p:spPr>
            <a:xfrm flipV="1">
              <a:off x="4195869" y="2788920"/>
              <a:ext cx="376131" cy="10020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3"/>
              <a:endCxn id="17" idx="1"/>
            </p:cNvCxnSpPr>
            <p:nvPr/>
          </p:nvCxnSpPr>
          <p:spPr>
            <a:xfrm>
              <a:off x="4195869" y="3790951"/>
              <a:ext cx="376131" cy="1159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2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计算方法发现的结果是否有生物学意义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整合多组学数据分析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考虑临床信息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考虑各特征的层次关系、考虑个分子之间的结构关系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（通路信号、蛋白复合物）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已发表论文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err="1" smtClean="0"/>
              <a:t>Dingming</a:t>
            </a:r>
            <a:r>
              <a:rPr lang="en-US" altLang="zh-CN" sz="1600" b="1" dirty="0" smtClean="0"/>
              <a:t> Wu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Gu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Michael Zhang, </a:t>
            </a:r>
            <a:r>
              <a:rPr lang="en-US" altLang="zh-CN" sz="1600" dirty="0" err="1"/>
              <a:t>FastDMA</a:t>
            </a:r>
            <a:r>
              <a:rPr lang="en-US" altLang="zh-CN" sz="1600" dirty="0"/>
              <a:t>: an </a:t>
            </a:r>
            <a:r>
              <a:rPr lang="en-US" altLang="zh-CN" sz="1600" dirty="0" err="1"/>
              <a:t>infinium</a:t>
            </a:r>
            <a:r>
              <a:rPr lang="en-US" altLang="zh-CN" sz="1600" dirty="0"/>
              <a:t> humanmethylation450 </a:t>
            </a:r>
            <a:r>
              <a:rPr lang="en-US" altLang="zh-CN" sz="1600" dirty="0" err="1"/>
              <a:t>beadchip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analyzer, </a:t>
            </a:r>
            <a:r>
              <a:rPr lang="en-US" altLang="zh-CN" sz="1600" i="1" dirty="0" err="1" smtClean="0"/>
              <a:t>PLoS</a:t>
            </a:r>
            <a:r>
              <a:rPr lang="en-US" altLang="zh-CN" sz="1600" i="1" dirty="0" smtClean="0"/>
              <a:t> ONE</a:t>
            </a:r>
            <a:r>
              <a:rPr lang="en-US" altLang="zh-CN" sz="1600" dirty="0" smtClean="0"/>
              <a:t>, 2013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Da </a:t>
            </a:r>
            <a:r>
              <a:rPr lang="en-US" altLang="zh-CN" sz="1600" dirty="0"/>
              <a:t>Zhou, </a:t>
            </a:r>
            <a:r>
              <a:rPr lang="en-US" altLang="zh-CN" sz="1600" b="1" dirty="0" err="1"/>
              <a:t>Dingming</a:t>
            </a:r>
            <a:r>
              <a:rPr lang="en-US" altLang="zh-CN" sz="1600" b="1" dirty="0"/>
              <a:t> Wu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Zhe</a:t>
            </a:r>
            <a:r>
              <a:rPr lang="en-US" altLang="zh-CN" sz="1600" dirty="0"/>
              <a:t> Li, </a:t>
            </a:r>
            <a:r>
              <a:rPr lang="en-US" altLang="zh-CN" sz="1600" dirty="0" err="1"/>
              <a:t>Minping</a:t>
            </a:r>
            <a:r>
              <a:rPr lang="en-US" altLang="zh-CN" sz="1600" dirty="0"/>
              <a:t> Qian, Michael Zhang, Population dynamics of cancer cells with cell state </a:t>
            </a:r>
            <a:r>
              <a:rPr lang="en-US" altLang="zh-CN" sz="1600" dirty="0" smtClean="0"/>
              <a:t>conversions, </a:t>
            </a:r>
            <a:r>
              <a:rPr lang="en-US" altLang="zh-CN" sz="1600" i="1" dirty="0" smtClean="0"/>
              <a:t>Quantitative Biology</a:t>
            </a:r>
            <a:r>
              <a:rPr lang="en-US" altLang="zh-CN" sz="1600" dirty="0" smtClean="0"/>
              <a:t>, 2013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Liang Li, et </a:t>
            </a:r>
            <a:r>
              <a:rPr lang="en-US" altLang="zh-CN" sz="1600" dirty="0"/>
              <a:t>al., Epigenetic modification of MiR-429 promotes liver </a:t>
            </a:r>
            <a:r>
              <a:rPr lang="en-US" altLang="zh-CN" sz="1600" dirty="0" err="1"/>
              <a:t>tumour</a:t>
            </a:r>
            <a:r>
              <a:rPr lang="en-US" altLang="zh-CN" sz="1600" dirty="0"/>
              <a:t>-initiating cell properties by targeting </a:t>
            </a:r>
            <a:r>
              <a:rPr lang="en-US" altLang="zh-CN" sz="1600" dirty="0" err="1"/>
              <a:t>Rb</a:t>
            </a:r>
            <a:r>
              <a:rPr lang="en-US" altLang="zh-CN" sz="1600" dirty="0"/>
              <a:t> binding protein </a:t>
            </a:r>
            <a:r>
              <a:rPr lang="en-US" altLang="zh-CN" sz="1600" dirty="0" smtClean="0"/>
              <a:t>4, </a:t>
            </a:r>
            <a:r>
              <a:rPr lang="en-US" altLang="zh-CN" sz="1600" i="1" dirty="0" smtClean="0"/>
              <a:t>Gut</a:t>
            </a:r>
            <a:r>
              <a:rPr lang="en-US" altLang="zh-CN" sz="1600" dirty="0" smtClean="0"/>
              <a:t>, 2015</a:t>
            </a:r>
          </a:p>
          <a:p>
            <a:endParaRPr lang="en-US" altLang="zh-CN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癌症严重威胁人类健康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1400</a:t>
            </a:r>
            <a:r>
              <a:rPr lang="zh-CN" altLang="en-US" dirty="0" smtClean="0"/>
              <a:t>万新发病例，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万死亡病例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新发病例比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年前增长</a:t>
            </a:r>
            <a:r>
              <a:rPr lang="en-US" altLang="zh-CN" dirty="0" smtClean="0"/>
              <a:t>70%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癌症涉及多层分子信息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5323" y="275846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(Stewart, et al.,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World Cancer Report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2014)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96590" y="5844402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(Weinstein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Nat. Genet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2013)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53" y="1522705"/>
            <a:ext cx="4453890" cy="43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感谢导师张奇伟教授！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感谢钱敏平教授、古槿博士！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感谢实验室其他老师和同学！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感谢答辩评委老师及同学的指导和建议！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武丁明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研究</a:t>
            </a:r>
            <a:r>
              <a:rPr lang="zh-CN" altLang="en-US" dirty="0">
                <a:solidFill>
                  <a:prstClr val="black"/>
                </a:solidFill>
              </a:rPr>
              <a:t>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癌症的研究需要系统化的考虑多层次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分子信息</a:t>
            </a:r>
            <a:endParaRPr lang="en-US" altLang="zh-CN" sz="3600" dirty="0" smtClean="0"/>
          </a:p>
          <a:p>
            <a:r>
              <a:rPr lang="zh-CN" altLang="en-US" sz="3600" dirty="0" smtClean="0"/>
              <a:t>高通量组学技术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单核苷酸突变</a:t>
            </a:r>
            <a:r>
              <a:rPr lang="en-US" altLang="zh-CN" dirty="0" smtClean="0"/>
              <a:t>	</a:t>
            </a:r>
            <a:r>
              <a:rPr lang="zh-CN" altLang="en-US" dirty="0"/>
              <a:t> →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基因组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拷贝数变异</a:t>
            </a:r>
            <a:r>
              <a:rPr lang="en-US" altLang="zh-CN" dirty="0" smtClean="0"/>
              <a:t>	</a:t>
            </a:r>
            <a:r>
              <a:rPr lang="zh-CN" altLang="en-US" dirty="0"/>
              <a:t> →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基因组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DNA</a:t>
            </a:r>
            <a:r>
              <a:rPr lang="zh-CN" altLang="en-US" dirty="0" smtClean="0"/>
              <a:t>甲基化</a:t>
            </a:r>
            <a:r>
              <a:rPr lang="en-US" altLang="zh-CN" dirty="0" smtClean="0"/>
              <a:t>	</a:t>
            </a:r>
            <a:r>
              <a:rPr lang="zh-CN" altLang="en-US" dirty="0"/>
              <a:t> </a:t>
            </a:r>
            <a:r>
              <a:rPr lang="zh-CN" altLang="en-US" dirty="0" smtClean="0"/>
              <a:t>→   表观遗传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基因表达</a:t>
            </a:r>
            <a:r>
              <a:rPr lang="en-US" altLang="zh-CN" dirty="0" smtClean="0"/>
              <a:t>	</a:t>
            </a:r>
            <a:r>
              <a:rPr lang="zh-CN" altLang="en-US" dirty="0"/>
              <a:t> </a:t>
            </a:r>
            <a:r>
              <a:rPr lang="zh-CN" altLang="en-US" dirty="0" smtClean="0"/>
              <a:t>→   表达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221514" y="3188019"/>
            <a:ext cx="1210615" cy="2859113"/>
            <a:chOff x="6323526" y="2884867"/>
            <a:chExt cx="1210615" cy="2859113"/>
          </a:xfrm>
        </p:grpSpPr>
        <p:sp>
          <p:nvSpPr>
            <p:cNvPr id="6" name="矩形 5"/>
            <p:cNvSpPr/>
            <p:nvPr/>
          </p:nvSpPr>
          <p:spPr>
            <a:xfrm>
              <a:off x="6864439" y="2884867"/>
              <a:ext cx="126374" cy="12750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864439" y="4334992"/>
              <a:ext cx="126374" cy="6104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64439" y="5133484"/>
              <a:ext cx="126374" cy="6104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弧形箭头 8"/>
            <p:cNvSpPr/>
            <p:nvPr/>
          </p:nvSpPr>
          <p:spPr>
            <a:xfrm>
              <a:off x="6323527" y="3522371"/>
              <a:ext cx="425003" cy="1217054"/>
            </a:xfrm>
            <a:prstGeom prst="curved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左弧形箭头 9"/>
            <p:cNvSpPr/>
            <p:nvPr/>
          </p:nvSpPr>
          <p:spPr>
            <a:xfrm>
              <a:off x="6323526" y="4640241"/>
              <a:ext cx="425003" cy="1013584"/>
            </a:xfrm>
            <a:prstGeom prst="curved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右弧形箭头 10"/>
            <p:cNvSpPr/>
            <p:nvPr/>
          </p:nvSpPr>
          <p:spPr>
            <a:xfrm>
              <a:off x="7109138" y="3522371"/>
              <a:ext cx="425003" cy="2131454"/>
            </a:xfrm>
            <a:prstGeom prst="curved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高</a:t>
            </a:r>
            <a:r>
              <a:rPr lang="zh-CN" altLang="en-US" dirty="0"/>
              <a:t>通量组</a:t>
            </a:r>
            <a:r>
              <a:rPr lang="zh-CN" altLang="en-US" dirty="0" smtClean="0"/>
              <a:t>学数据分析在计算</a:t>
            </a:r>
            <a:r>
              <a:rPr lang="zh-CN" altLang="en-US" dirty="0"/>
              <a:t>方面</a:t>
            </a:r>
            <a:r>
              <a:rPr lang="zh-CN" altLang="en-US" dirty="0" smtClean="0"/>
              <a:t>的挑战</a:t>
            </a:r>
            <a:endParaRPr lang="zh-CN" altLang="en-US" dirty="0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内容占位符 12"/>
          <p:cNvSpPr>
            <a:spLocks noGrp="1"/>
          </p:cNvSpPr>
          <p:nvPr>
            <p:ph idx="1"/>
          </p:nvPr>
        </p:nvSpPr>
        <p:spPr>
          <a:xfrm>
            <a:off x="628650" y="1460501"/>
            <a:ext cx="7886700" cy="46609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癌症发生发展涉及多个调控层次，如何整合大规模组学数据进行研究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计算方法的运行效率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右箭头 17"/>
          <p:cNvSpPr/>
          <p:nvPr/>
        </p:nvSpPr>
        <p:spPr>
          <a:xfrm>
            <a:off x="90152" y="1229127"/>
            <a:ext cx="8850197" cy="5127224"/>
          </a:xfrm>
          <a:prstGeom prst="rightArrow">
            <a:avLst>
              <a:gd name="adj1" fmla="val 73544"/>
              <a:gd name="adj2" fmla="val 39235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40280" y="3760630"/>
            <a:ext cx="4559761" cy="1710520"/>
          </a:xfrm>
          <a:prstGeom prst="roundRect">
            <a:avLst>
              <a:gd name="adj" fmla="val 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多数据整合降维、聚类分析方法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论文内容及结构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16522" y="2114326"/>
            <a:ext cx="994088" cy="3356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223488" y="2114326"/>
            <a:ext cx="1016792" cy="335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测序数据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40280" y="2050111"/>
            <a:ext cx="4559761" cy="171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DNA</a:t>
            </a:r>
            <a:r>
              <a:rPr lang="zh-CN" altLang="zh-CN" sz="2400" dirty="0"/>
              <a:t>甲基化与</a:t>
            </a:r>
            <a:r>
              <a:rPr lang="zh-CN" altLang="zh-CN" sz="2400" dirty="0" smtClean="0"/>
              <a:t>基因表达</a:t>
            </a:r>
            <a:endParaRPr lang="en-US" altLang="zh-CN" sz="2400" dirty="0" smtClean="0"/>
          </a:p>
          <a:p>
            <a:pPr algn="ctr"/>
            <a:r>
              <a:rPr lang="zh-CN" altLang="zh-CN" sz="2400" dirty="0" smtClean="0"/>
              <a:t>整合</a:t>
            </a:r>
            <a:r>
              <a:rPr lang="zh-CN" altLang="zh-CN" sz="2400" dirty="0"/>
              <a:t>分析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800041" y="2114326"/>
            <a:ext cx="1339403" cy="3356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展望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1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测序数据分析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本章引言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外显组、全基因组测序数据分析流程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转录组测序数据分析流程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本章小结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测序数据分析流程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3200" dirty="0" smtClean="0"/>
              <a:t>测序数据包含的信息需要特定流程提取</a:t>
            </a:r>
            <a:endParaRPr lang="en-US" altLang="zh-CN" sz="3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测序数据分析流程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2C7E-FA78-4BC6-9882-0297499F82F2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509868" y="2426174"/>
            <a:ext cx="5759507" cy="3864218"/>
            <a:chOff x="1419715" y="2348900"/>
            <a:chExt cx="5759507" cy="386421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315" y="2348900"/>
              <a:ext cx="1686160" cy="1476581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1419715" y="3087191"/>
              <a:ext cx="5759507" cy="3125927"/>
              <a:chOff x="956075" y="3112949"/>
              <a:chExt cx="5759507" cy="3125927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075" y="3790951"/>
                <a:ext cx="2466667" cy="590476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5163112" y="3756273"/>
                <a:ext cx="13420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TP53	20</a:t>
                </a:r>
              </a:p>
              <a:p>
                <a:r>
                  <a:rPr lang="en-US" altLang="zh-CN" dirty="0" smtClean="0"/>
                  <a:t>EGFR	21</a:t>
                </a:r>
                <a:endParaRPr lang="zh-CN" altLang="en-US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2675" y="4582191"/>
                <a:ext cx="1762907" cy="1656685"/>
              </a:xfrm>
              <a:prstGeom prst="rect">
                <a:avLst/>
              </a:prstGeom>
            </p:spPr>
          </p:pic>
          <p:cxnSp>
            <p:nvCxnSpPr>
              <p:cNvPr id="11" name="直接箭头连接符 1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422742" y="3112949"/>
                <a:ext cx="1529933" cy="97324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3"/>
                <a:endCxn id="8" idx="1"/>
              </p:cNvCxnSpPr>
              <p:nvPr/>
            </p:nvCxnSpPr>
            <p:spPr>
              <a:xfrm flipV="1">
                <a:off x="3422742" y="4079439"/>
                <a:ext cx="1740370" cy="675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3"/>
                <a:endCxn id="9" idx="1"/>
              </p:cNvCxnSpPr>
              <p:nvPr/>
            </p:nvCxnSpPr>
            <p:spPr>
              <a:xfrm>
                <a:off x="3422742" y="4086189"/>
                <a:ext cx="1529933" cy="132434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27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4141</TotalTime>
  <Words>1759</Words>
  <Application>Microsoft Office PowerPoint</Application>
  <PresentationFormat>全屏显示(4:3)</PresentationFormat>
  <Paragraphs>419</Paragraphs>
  <Slides>40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 Unicode MS</vt:lpstr>
      <vt:lpstr>黑体</vt:lpstr>
      <vt:lpstr>宋体</vt:lpstr>
      <vt:lpstr>Arial</vt:lpstr>
      <vt:lpstr>Calibri</vt:lpstr>
      <vt:lpstr>Cambria Math</vt:lpstr>
      <vt:lpstr>Wingdings</vt:lpstr>
      <vt:lpstr>Office 主题</vt:lpstr>
      <vt:lpstr>癌症高通量组学数据的 整合分析方法</vt:lpstr>
      <vt:lpstr>目录</vt:lpstr>
      <vt:lpstr>绪论</vt:lpstr>
      <vt:lpstr>研究背景及意义</vt:lpstr>
      <vt:lpstr>研究背景及意义</vt:lpstr>
      <vt:lpstr>高通量组学数据分析在计算方面的挑战</vt:lpstr>
      <vt:lpstr>论文内容及结构</vt:lpstr>
      <vt:lpstr>测序数据分析流程</vt:lpstr>
      <vt:lpstr>本章引言</vt:lpstr>
      <vt:lpstr>外显组、全基因组测序 数据分析流程</vt:lpstr>
      <vt:lpstr>外显组、全基因组测序 数据分析流程</vt:lpstr>
      <vt:lpstr>转录组测序数据分析流程</vt:lpstr>
      <vt:lpstr>本章小结</vt:lpstr>
      <vt:lpstr>DNA甲基化与基因表达整合分析</vt:lpstr>
      <vt:lpstr>本章引言</vt:lpstr>
      <vt:lpstr>差异DNA甲基化的协方差分析方法</vt:lpstr>
      <vt:lpstr>差异DNA甲基化的协方差分析方法</vt:lpstr>
      <vt:lpstr>差异DNA甲基化的协方差分析方法</vt:lpstr>
      <vt:lpstr>差异DNA甲基化的协方差分析方法</vt:lpstr>
      <vt:lpstr>受差异甲基化调控的基因筛选</vt:lpstr>
      <vt:lpstr>受差异甲基化调控的基因筛选</vt:lpstr>
      <vt:lpstr>受差异甲基化调控的基因筛选</vt:lpstr>
      <vt:lpstr>本章小结</vt:lpstr>
      <vt:lpstr>多组学数据整合降维聚类 方法研究</vt:lpstr>
      <vt:lpstr>本章引言</vt:lpstr>
      <vt:lpstr>基于稀疏回归的方法</vt:lpstr>
      <vt:lpstr>基于稀疏回归的方法</vt:lpstr>
      <vt:lpstr>基于稀疏回归的方法</vt:lpstr>
      <vt:lpstr>基于低秩逼近的方法</vt:lpstr>
      <vt:lpstr>基于低秩逼近的方法</vt:lpstr>
      <vt:lpstr>基于低秩逼近的方法</vt:lpstr>
      <vt:lpstr>基于低秩逼近的方法</vt:lpstr>
      <vt:lpstr>基于低秩逼近的方法</vt:lpstr>
      <vt:lpstr>基于低秩逼近的方法</vt:lpstr>
      <vt:lpstr>基于低秩逼近的方法</vt:lpstr>
      <vt:lpstr>本章小结</vt:lpstr>
      <vt:lpstr>总结与展望</vt:lpstr>
      <vt:lpstr>总结与展望</vt:lpstr>
      <vt:lpstr>已发表论文</vt:lpstr>
      <vt:lpstr>致谢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wdf</cp:lastModifiedBy>
  <cp:revision>106</cp:revision>
  <dcterms:created xsi:type="dcterms:W3CDTF">2015-03-02T07:19:35Z</dcterms:created>
  <dcterms:modified xsi:type="dcterms:W3CDTF">2016-08-17T06:11:18Z</dcterms:modified>
</cp:coreProperties>
</file>