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notesMasterIdLst>
    <p:notesMasterId r:id="rId28"/>
  </p:notesMasterIdLst>
  <p:sldIdLst>
    <p:sldId id="256" r:id="rId2"/>
    <p:sldId id="258" r:id="rId3"/>
    <p:sldId id="257" r:id="rId4"/>
    <p:sldId id="282" r:id="rId5"/>
    <p:sldId id="260" r:id="rId6"/>
    <p:sldId id="271" r:id="rId7"/>
    <p:sldId id="272" r:id="rId8"/>
    <p:sldId id="259" r:id="rId9"/>
    <p:sldId id="261" r:id="rId10"/>
    <p:sldId id="262" r:id="rId11"/>
    <p:sldId id="263" r:id="rId12"/>
    <p:sldId id="264" r:id="rId13"/>
    <p:sldId id="265" r:id="rId14"/>
    <p:sldId id="267" r:id="rId15"/>
    <p:sldId id="268" r:id="rId16"/>
    <p:sldId id="269" r:id="rId17"/>
    <p:sldId id="270" r:id="rId18"/>
    <p:sldId id="274" r:id="rId19"/>
    <p:sldId id="275" r:id="rId20"/>
    <p:sldId id="273" r:id="rId21"/>
    <p:sldId id="277" r:id="rId22"/>
    <p:sldId id="278" r:id="rId23"/>
    <p:sldId id="276" r:id="rId24"/>
    <p:sldId id="279" r:id="rId25"/>
    <p:sldId id="280" r:id="rId26"/>
    <p:sldId id="281" r:id="rId2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1093" autoAdjust="0"/>
  </p:normalViewPr>
  <p:slideViewPr>
    <p:cSldViewPr snapToGrid="0">
      <p:cViewPr varScale="1">
        <p:scale>
          <a:sx n="113" d="100"/>
          <a:sy n="113" d="100"/>
        </p:scale>
        <p:origin x="159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4020B4-B6B2-4506-83B6-66C27520F556}" type="datetimeFigureOut">
              <a:rPr lang="zh-CN" altLang="en-US" smtClean="0"/>
              <a:t>2013/10/10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692272-DD9A-4143-9B50-B849B69D37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7310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692272-DD9A-4143-9B50-B849B69D37F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80247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altLang="zh-CN" smtClean="0"/>
              <a:t>LASSO </a:t>
            </a:r>
            <a:r>
              <a:rPr lang="zh-CN" altLang="en-US" smtClean="0"/>
              <a:t>不惩罚常数项</a:t>
            </a:r>
            <a:endParaRPr lang="en-US" altLang="zh-CN" smtClean="0"/>
          </a:p>
          <a:p>
            <a:pPr marL="228600" indent="-228600">
              <a:buAutoNum type="arabicPeriod"/>
            </a:pPr>
            <a:r>
              <a:rPr lang="en-US" altLang="zh-CN" smtClean="0"/>
              <a:t>\lambda </a:t>
            </a:r>
            <a:r>
              <a:rPr lang="zh-CN" altLang="en-US" smtClean="0"/>
              <a:t>的确定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692272-DD9A-4143-9B50-B849B69D37FB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04240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692272-DD9A-4143-9B50-B849B69D37FB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88033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BE8A7-F884-48C5-B661-D092863457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3399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BE8A7-F884-48C5-B661-D092863457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8056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BE8A7-F884-48C5-B661-D092863457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0195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BE8A7-F884-48C5-B661-D092863457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9012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BE8A7-F884-48C5-B661-D092863457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3916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BE8A7-F884-48C5-B661-D092863457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648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BE8A7-F884-48C5-B661-D092863457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1795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195793"/>
            <a:ext cx="7886700" cy="1325563"/>
          </a:xfrm>
        </p:spPr>
        <p:txBody>
          <a:bodyPr/>
          <a:lstStyle>
            <a:lvl1pPr>
              <a:defRPr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0" y="6492875"/>
            <a:ext cx="9144000" cy="36512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7086600" y="6492875"/>
            <a:ext cx="2057400" cy="365125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fld id="{401BE8A7-F884-48C5-B661-D0928634579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0" y="1278467"/>
            <a:ext cx="9144000" cy="0"/>
          </a:xfrm>
          <a:prstGeom prst="line">
            <a:avLst/>
          </a:prstGeom>
          <a:ln w="57150"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 userDrawn="1"/>
        </p:nvSpPr>
        <p:spPr>
          <a:xfrm>
            <a:off x="0" y="6536937"/>
            <a:ext cx="56112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Pattern discovery and cancer gene identification in integrated cancer genomic data</a:t>
            </a:r>
            <a:endParaRPr lang="zh-CN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303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6492875"/>
            <a:ext cx="9144000" cy="36512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7086600" y="6492875"/>
            <a:ext cx="2057400" cy="365125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fld id="{401BE8A7-F884-48C5-B661-D0928634579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0" y="6536937"/>
            <a:ext cx="56112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Pattern discovery and cancer gene identification in integrated cancer genomic data</a:t>
            </a:r>
            <a:endParaRPr lang="zh-CN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7265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BE8A7-F884-48C5-B661-D092863457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9826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BE8A7-F884-48C5-B661-D092863457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5344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1BE8A7-F884-48C5-B661-D092863457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3425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1.png"/><Relationship Id="rId7" Type="http://schemas.openxmlformats.org/officeDocument/2006/relationships/image" Target="../media/image29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1.png"/><Relationship Id="rId7" Type="http://schemas.openxmlformats.org/officeDocument/2006/relationships/image" Target="../media/image29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9" Type="http://schemas.openxmlformats.org/officeDocument/2006/relationships/image" Target="../media/image4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0.png"/><Relationship Id="rId4" Type="http://schemas.openxmlformats.org/officeDocument/2006/relationships/image" Target="../media/image5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0.pn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0.png"/><Relationship Id="rId5" Type="http://schemas.openxmlformats.org/officeDocument/2006/relationships/image" Target="../media/image11.png"/><Relationship Id="rId4" Type="http://schemas.openxmlformats.org/officeDocument/2006/relationships/image" Target="../media/image3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99067" y="690563"/>
            <a:ext cx="6858000" cy="2387600"/>
          </a:xfrm>
        </p:spPr>
        <p:txBody>
          <a:bodyPr>
            <a:noAutofit/>
          </a:bodyPr>
          <a:lstStyle/>
          <a:p>
            <a:r>
              <a:rPr lang="en-US" altLang="zh-CN" sz="2400" b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Pattern discovery and cancer gene identification </a:t>
            </a:r>
            <a:br>
              <a:rPr lang="en-US" altLang="zh-CN" sz="2400" b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b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integrated cancer genomic data</a:t>
            </a:r>
            <a:endParaRPr lang="zh-CN" altLang="en-US" sz="2400" b="1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BE8A7-F884-48C5-B661-D0928634579C}" type="slidenum">
              <a:rPr lang="zh-CN" altLang="en-US" smtClean="0"/>
              <a:t>1</a:t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918201" y="3818466"/>
            <a:ext cx="16789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mtClean="0">
                <a:solidFill>
                  <a:srgbClr val="0000FF"/>
                </a:solidFill>
              </a:rPr>
              <a:t>Dongfang Wang</a:t>
            </a:r>
          </a:p>
          <a:p>
            <a:pPr>
              <a:lnSpc>
                <a:spcPct val="150000"/>
              </a:lnSpc>
            </a:pPr>
            <a:r>
              <a:rPr lang="en-US" altLang="zh-CN" smtClean="0">
                <a:solidFill>
                  <a:srgbClr val="0000FF"/>
                </a:solidFill>
              </a:rPr>
              <a:t>2013-09-30</a:t>
            </a:r>
            <a:endParaRPr lang="zh-CN" altLang="en-US" smtClean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060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Modeling Approach (con’t)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BE8A7-F884-48C5-B661-D0928634579C}" type="slidenum">
              <a:rPr lang="zh-CN" altLang="en-US" smtClean="0"/>
              <a:pPr/>
              <a:t>10</a:t>
            </a:fld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28600" y="1684867"/>
            <a:ext cx="4385752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mtClean="0"/>
              <a:t>continuous variable: (normal distribution)</a:t>
            </a:r>
            <a:endParaRPr lang="zh-CN" altLang="en-US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2233389" y="2356209"/>
                <a:ext cx="4486100" cy="4156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𝑖𝑗𝑡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𝑗𝑡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1" i="1" smtClean="0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𝒋𝒕</m:t>
                          </m:r>
                        </m:sub>
                      </m:sSub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𝑖𝑗𝑡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,     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𝑗𝑡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(0,</m:t>
                      </m:r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𝑗𝑡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3389" y="2356209"/>
                <a:ext cx="4486100" cy="415627"/>
              </a:xfrm>
              <a:prstGeom prst="rect">
                <a:avLst/>
              </a:prstGeom>
              <a:blipFill rotWithShape="0">
                <a:blip r:embed="rId2"/>
                <a:stretch>
                  <a:fillRect b="-73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/>
          <p:cNvSpPr txBox="1"/>
          <p:nvPr/>
        </p:nvSpPr>
        <p:spPr>
          <a:xfrm>
            <a:off x="228600" y="2935347"/>
            <a:ext cx="3657924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mtClean="0"/>
              <a:t>count variable: Possion regression</a:t>
            </a:r>
            <a:endParaRPr lang="zh-CN" altLang="en-US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2057562" y="3604103"/>
                <a:ext cx="2902846" cy="6218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𝑖𝑗𝑡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𝑗𝑡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1" i="1" smtClean="0"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𝒋𝒕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zh-CN" altLang="en-US" smtClean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562" y="3604103"/>
                <a:ext cx="2902846" cy="62183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516467" y="4386865"/>
                <a:ext cx="4513287" cy="4641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altLang="zh-CN" smtClean="0"/>
                  <a:t>: the conditional mean of the count given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zh-CN" altLang="en-US" smtClean="0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467" y="4386865"/>
                <a:ext cx="4513287" cy="464166"/>
              </a:xfrm>
              <a:prstGeom prst="rect">
                <a:avLst/>
              </a:prstGeom>
              <a:blipFill rotWithShape="0">
                <a:blip r:embed="rId4"/>
                <a:stretch>
                  <a:fillRect b="-210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7556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Lasso panalized likelihood approach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BE8A7-F884-48C5-B661-D0928634579C}" type="slidenum">
              <a:rPr lang="zh-CN" altLang="en-US" smtClean="0"/>
              <a:pPr/>
              <a:t>11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228600" y="1521356"/>
                <a:ext cx="8580554" cy="13388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b="1" dirty="0" smtClean="0"/>
                  <a:t>lasso</a:t>
                </a:r>
                <a:r>
                  <a:rPr lang="en-US" altLang="zh-CN" dirty="0" smtClean="0"/>
                  <a:t> penalty to induce </a:t>
                </a:r>
                <a:r>
                  <a:rPr lang="en-US" altLang="zh-CN" dirty="0" err="1" smtClean="0"/>
                  <a:t>sparsity</a:t>
                </a:r>
                <a:endParaRPr lang="en-US" altLang="zh-CN" dirty="0" smtClean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identify the genomic variables that make important contributions to the latent process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the number of features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≫</m:t>
                    </m:r>
                  </m:oMath>
                </a14:m>
                <a:r>
                  <a:rPr lang="zh-CN" altLang="en-US" dirty="0" smtClean="0"/>
                  <a:t>  </a:t>
                </a:r>
                <a:r>
                  <a:rPr lang="en-US" altLang="zh-CN" dirty="0" smtClean="0"/>
                  <a:t>the number of samples</a:t>
                </a:r>
                <a:endParaRPr lang="zh-CN" altLang="en-US" dirty="0" smtClean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1521356"/>
                <a:ext cx="8580554" cy="1338828"/>
              </a:xfrm>
              <a:prstGeom prst="rect">
                <a:avLst/>
              </a:prstGeom>
              <a:blipFill rotWithShape="0">
                <a:blip r:embed="rId3"/>
                <a:stretch>
                  <a:fillRect l="-498" b="-36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2427920" y="2954808"/>
                <a:ext cx="4181914" cy="11812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𝑗𝑡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b="1" i="1" smtClean="0">
                                      <a:latin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  <m:sub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𝒋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𝑖𝑗𝑡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𝑗𝑡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1" i="1" smtClean="0"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𝒋𝒕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sup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||</m:t>
                                  </m:r>
                                  <m:sSub>
                                    <m:sSubPr>
                                      <m:ctrlP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b="1" i="1" smtClean="0">
                                          <a:latin typeface="Cambria Math" panose="02040503050406030204" pitchFamily="18" charset="0"/>
                                        </a:rPr>
                                        <m:t>𝜷</m:t>
                                      </m:r>
                                    </m:e>
                                    <m:sub>
                                      <m: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</a:rPr>
                                        <m:t>𝒋𝒕</m:t>
                                      </m:r>
                                    </m:sub>
                                  </m:s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||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zh-CN" altLang="en-US" smtClean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7920" y="2954808"/>
                <a:ext cx="4181914" cy="118128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7841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Monte Carlo Newton-Raphson Algorithm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BE8A7-F884-48C5-B661-D0928634579C}" type="slidenum">
              <a:rPr lang="zh-CN" altLang="en-US" smtClean="0"/>
              <a:pPr/>
              <a:t>12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228600" y="1115375"/>
                <a:ext cx="4181914" cy="11812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𝑗𝑡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b="1" i="1" smtClean="0">
                                      <a:latin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  <m:sub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𝒋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𝑖𝑗𝑡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𝑗𝑡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1" i="1" smtClean="0"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𝒋𝒕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sup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||</m:t>
                                  </m:r>
                                  <m:sSub>
                                    <m:sSubPr>
                                      <m:ctrlP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b="1" i="1" smtClean="0">
                                          <a:latin typeface="Cambria Math" panose="02040503050406030204" pitchFamily="18" charset="0"/>
                                        </a:rPr>
                                        <m:t>𝜷</m:t>
                                      </m:r>
                                    </m:e>
                                    <m:sub>
                                      <m: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</a:rPr>
                                        <m:t>𝒋𝒕</m:t>
                                      </m:r>
                                    </m:sub>
                                  </m:s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||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zh-CN" altLang="en-US" smtClean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1115375"/>
                <a:ext cx="4181914" cy="118128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0" y="2595561"/>
                <a:ext cx="6807569" cy="87985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𝑖𝑗𝑡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𝑗𝑡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1" i="1" smtClean="0"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𝒋𝒕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sup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unc>
                                        <m:funcPr>
                                          <m:ctrlPr>
                                            <a:rPr lang="en-US" altLang="zh-CN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 b="0" i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log</m:t>
                                          </m:r>
                                        </m:fName>
                                        <m:e>
                                          <m:r>
                                            <a:rPr lang="en-US" altLang="zh-CN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altLang="zh-CN" b="0" i="1" smtClean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zh-CN" b="0" i="1" smtClean="0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b="0" i="1" smtClean="0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b="0" i="1" smtClean="0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𝑖𝑗𝑡</m:t>
                                                  </m:r>
                                                </m:sub>
                                              </m:sSub>
                                            </m:e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zh-CN" b="1" i="1" smtClean="0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b="1" i="1" smtClean="0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𝒛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b="1" i="1" smtClean="0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𝒊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altLang="zh-CN" b="0" i="1" smtClean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altLang="zh-CN" i="1" smtClean="0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zh-CN" altLang="en-US" i="1" smtClean="0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𝛼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b="0" i="1" smtClean="0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𝑗𝑡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altLang="zh-CN" b="0" i="1" smtClean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altLang="zh-CN" b="0" i="1" smtClean="0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zh-CN" altLang="en-US" b="1" i="1" smtClean="0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𝜷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b="1" i="1" smtClean="0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𝒋</m:t>
                                                  </m:r>
                                                  <m:r>
                                                    <a:rPr lang="en-US" altLang="zh-CN" b="0" i="1" smtClean="0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𝑡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</m:func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</m:t>
                                      </m:r>
                                      <m:func>
                                        <m:func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 b="0" i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log</m:t>
                                          </m:r>
                                        </m:fName>
                                        <m:e>
                                          <m:r>
                                            <a:rPr lang="en-US" altLang="zh-CN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altLang="zh-CN" b="0" i="1" smtClean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zh-CN" b="0" i="1" smtClean="0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b="1" i="1" smtClean="0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𝒛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b="1" i="1" smtClean="0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𝒊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</m:func>
                                    </m:e>
                                  </m:d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595561"/>
                <a:ext cx="6807569" cy="87985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228600" y="3920186"/>
                <a:ext cx="604402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mtClean="0">
                    <a:solidFill>
                      <a:schemeClr val="tx1"/>
                    </a:solidFill>
                  </a:rPr>
                  <a:t>:  standard multivariate normal distribution 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𝑵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b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3920186"/>
                <a:ext cx="6044027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706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530028" y="4376431"/>
                <a:ext cx="7760971" cy="17113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Blip>
                    <a:blip r:embed="rId6"/>
                  </a:buBlip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zh-CN" smtClean="0"/>
                  <a:t>: </a:t>
                </a:r>
                <a:r>
                  <a:rPr lang="en-US" altLang="zh-CN" smtClean="0">
                    <a:solidFill>
                      <a:srgbClr val="0000FF"/>
                    </a:solidFill>
                  </a:rPr>
                  <a:t>“principal” coordinates </a:t>
                </a:r>
                <a:r>
                  <a:rPr lang="en-US" altLang="zh-CN" smtClean="0"/>
                  <a:t>that span a lower dimensional integrated subspace</a:t>
                </a:r>
              </a:p>
              <a:p>
                <a:pPr marL="285750" indent="-285750">
                  <a:lnSpc>
                    <a:spcPct val="150000"/>
                  </a:lnSpc>
                  <a:buBlip>
                    <a:blip r:embed="rId6"/>
                  </a:buBlip>
                </a:pPr>
                <a:r>
                  <a:rPr lang="en-US" altLang="zh-CN" smtClean="0"/>
                  <a:t>represent </a:t>
                </a:r>
                <a:r>
                  <a:rPr lang="en-US" altLang="zh-CN" b="1" smtClean="0">
                    <a:solidFill>
                      <a:srgbClr val="0000FF"/>
                    </a:solidFill>
                  </a:rPr>
                  <a:t>orthogonal</a:t>
                </a:r>
                <a:r>
                  <a:rPr lang="en-US" altLang="zh-CN" smtClean="0"/>
                  <a:t> oncogenetic processes</a:t>
                </a:r>
                <a:endParaRPr lang="zh-CN" altLang="en-US" smtClean="0"/>
              </a:p>
              <a:p>
                <a:pPr>
                  <a:lnSpc>
                    <a:spcPct val="150000"/>
                  </a:lnSpc>
                </a:pPr>
                <a:endParaRPr lang="en-US" altLang="zh-CN" smtClean="0"/>
              </a:p>
              <a:p>
                <a:pPr marL="285750" indent="-285750">
                  <a:lnSpc>
                    <a:spcPct val="150000"/>
                  </a:lnSpc>
                  <a:buBlip>
                    <a:blip r:embed="rId6"/>
                  </a:buBlip>
                </a:pPr>
                <a:endParaRPr lang="zh-CN" altLang="en-US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028" y="4376431"/>
                <a:ext cx="7760971" cy="1711366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/>
          <p:cNvSpPr txBox="1"/>
          <p:nvPr/>
        </p:nvSpPr>
        <p:spPr>
          <a:xfrm>
            <a:off x="6668771" y="2762288"/>
            <a:ext cx="24752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smtClean="0"/>
              <a:t>(conditional independence)</a:t>
            </a:r>
            <a:endParaRPr lang="zh-CN" altLang="en-US" sz="1600" smtClean="0"/>
          </a:p>
        </p:txBody>
      </p:sp>
      <p:sp>
        <p:nvSpPr>
          <p:cNvPr id="10" name="文本框 9"/>
          <p:cNvSpPr txBox="1"/>
          <p:nvPr/>
        </p:nvSpPr>
        <p:spPr>
          <a:xfrm>
            <a:off x="811153" y="5256800"/>
            <a:ext cx="69745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smtClean="0"/>
              <a:t>There is increasing evidence that molecular drivers tend to be altered in mutually </a:t>
            </a:r>
          </a:p>
          <a:p>
            <a:pPr>
              <a:lnSpc>
                <a:spcPct val="150000"/>
              </a:lnSpc>
            </a:pPr>
            <a:r>
              <a:rPr lang="en-US" altLang="zh-CN" sz="1600" smtClean="0"/>
              <a:t>exclusive sets of patients, representing distinct oncogenic mechanisims</a:t>
            </a:r>
            <a:endParaRPr lang="zh-CN" altLang="en-US" sz="1600" smtClean="0"/>
          </a:p>
        </p:txBody>
      </p:sp>
    </p:spTree>
    <p:extLst>
      <p:ext uri="{BB962C8B-B14F-4D97-AF65-F5344CB8AC3E}">
        <p14:creationId xmlns:p14="http://schemas.microsoft.com/office/powerpoint/2010/main" val="2986412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BE8A7-F884-48C5-B661-D0928634579C}" type="slidenum">
              <a:rPr lang="zh-CN" altLang="en-US" smtClean="0"/>
              <a:pPr/>
              <a:t>13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654539" y="0"/>
                <a:ext cx="4181914" cy="11812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𝑗𝑡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b="1" i="1" smtClean="0">
                                      <a:latin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  <m:sub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𝒋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𝑖𝑗𝑡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𝑗𝑡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1" i="1" smtClean="0"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𝒋𝒕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sup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||</m:t>
                                  </m:r>
                                  <m:sSub>
                                    <m:sSubPr>
                                      <m:ctrlP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b="1" i="1" smtClean="0">
                                          <a:latin typeface="Cambria Math" panose="02040503050406030204" pitchFamily="18" charset="0"/>
                                        </a:rPr>
                                        <m:t>𝜷</m:t>
                                      </m:r>
                                    </m:e>
                                    <m:sub>
                                      <m: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</a:rPr>
                                        <m:t>𝒋𝒕</m:t>
                                      </m:r>
                                    </m:sub>
                                  </m:s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||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zh-CN" altLang="en-US" smtClean="0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539" y="0"/>
                <a:ext cx="4181914" cy="118128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654539" y="1517134"/>
                <a:ext cx="654442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85750" indent="-285750">
                  <a:buBlip>
                    <a:blip r:embed="rId3"/>
                  </a:buBlip>
                </a:pPr>
                <a:r>
                  <a:rPr lang="en-US" altLang="zh-CN" smtClean="0"/>
                  <a:t>divide into separable optimization problem: (conditional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zh-CN" smtClean="0"/>
                  <a:t>)</a:t>
                </a:r>
                <a:endParaRPr lang="zh-CN" altLang="en-US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539" y="1517134"/>
                <a:ext cx="6544420" cy="369332"/>
              </a:xfrm>
              <a:prstGeom prst="rect">
                <a:avLst/>
              </a:prstGeom>
              <a:blipFill rotWithShape="0">
                <a:blip r:embed="rId4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7198959" y="949991"/>
                <a:ext cx="606063" cy="11342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smtClean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8959" y="949991"/>
                <a:ext cx="606063" cy="113428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组合 9"/>
          <p:cNvGrpSpPr/>
          <p:nvPr/>
        </p:nvGrpSpPr>
        <p:grpSpPr>
          <a:xfrm>
            <a:off x="1305758" y="2100505"/>
            <a:ext cx="3285875" cy="1470712"/>
            <a:chOff x="2068945" y="2013777"/>
            <a:chExt cx="3285875" cy="147071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本框 6"/>
                <p:cNvSpPr txBox="1"/>
                <p:nvPr/>
              </p:nvSpPr>
              <p:spPr>
                <a:xfrm>
                  <a:off x="2068945" y="2013777"/>
                  <a:ext cx="2618217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en-US" altLang="zh-CN" sz="1600" smtClean="0"/>
                    <a:t>for every </a:t>
                  </a:r>
                  <a14:m>
                    <m:oMath xmlns:m="http://schemas.openxmlformats.org/officeDocument/2006/math">
                      <m:r>
                        <a:rPr lang="en-US" altLang="zh-CN" sz="160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sz="1600" i="1" smtClean="0">
                          <a:latin typeface="Cambria Math" panose="02040503050406030204" pitchFamily="18" charset="0"/>
                        </a:rPr>
                        <m:t> = 1,2,…,</m:t>
                      </m:r>
                      <m:r>
                        <a:rPr lang="en-US" altLang="zh-CN" sz="160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a14:m>
                  <a:r>
                    <a:rPr lang="en-US" altLang="zh-CN" sz="1600" smtClean="0"/>
                    <a:t>: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en-US" altLang="zh-CN" sz="1600"/>
                    <a:t> </a:t>
                  </a:r>
                  <a:r>
                    <a:rPr lang="en-US" altLang="zh-CN" sz="1600" smtClean="0"/>
                    <a:t>          for every </a:t>
                  </a:r>
                  <a14:m>
                    <m:oMath xmlns:m="http://schemas.openxmlformats.org/officeDocument/2006/math">
                      <m:r>
                        <a:rPr lang="en-US" altLang="zh-CN" sz="160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zh-CN" sz="1600" i="1" smtClean="0">
                          <a:latin typeface="Cambria Math" panose="02040503050406030204" pitchFamily="18" charset="0"/>
                        </a:rPr>
                        <m:t> = 1,…,</m:t>
                      </m:r>
                      <m:sSub>
                        <m:sSub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a14:m>
                  <a:r>
                    <a:rPr lang="en-US" altLang="zh-CN" sz="1600" smtClean="0"/>
                    <a:t>:</a:t>
                  </a:r>
                  <a:endParaRPr lang="zh-CN" altLang="en-US" sz="1600" smtClean="0"/>
                </a:p>
              </p:txBody>
            </p:sp>
          </mc:Choice>
          <mc:Fallback xmlns="">
            <p:sp>
              <p:nvSpPr>
                <p:cNvPr id="7" name="文本框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68945" y="2013777"/>
                  <a:ext cx="2618217" cy="83099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163" r="-233" b="-441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文本框 7"/>
                <p:cNvSpPr txBox="1"/>
                <p:nvPr/>
              </p:nvSpPr>
              <p:spPr>
                <a:xfrm>
                  <a:off x="3274070" y="2743162"/>
                  <a:ext cx="1923732" cy="63972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i="0" smtClean="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 smtClean="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𝑗𝑡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b="1" i="1" smtClean="0">
                                        <a:latin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lim>
                            </m:limLow>
                          </m:fName>
                          <m:e>
                            <m:r>
                              <a:rPr lang="en-US" altLang="zh-C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ℓ</m:t>
                            </m:r>
                          </m:e>
                        </m:func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||</m:t>
                            </m:r>
                            <m:sSub>
                              <m:sSubPr>
                                <m:ctrlP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b="1" i="1" smtClean="0">
                                    <a:latin typeface="Cambria Math" panose="02040503050406030204" pitchFamily="18" charset="0"/>
                                  </a:rPr>
                                  <m:t>𝜷</m:t>
                                </m:r>
                              </m:e>
                              <m:sub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𝒋𝒕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||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smtClean="0"/>
                </a:p>
              </p:txBody>
            </p:sp>
          </mc:Choice>
          <mc:Fallback xmlns="">
            <p:sp>
              <p:nvSpPr>
                <p:cNvPr id="8" name="文本框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4070" y="2743162"/>
                  <a:ext cx="1923732" cy="639727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圆角矩形 8"/>
            <p:cNvSpPr/>
            <p:nvPr/>
          </p:nvSpPr>
          <p:spPr>
            <a:xfrm>
              <a:off x="2068945" y="2025393"/>
              <a:ext cx="3285875" cy="1459096"/>
            </a:xfrm>
            <a:prstGeom prst="roundRect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4499269" y="2453609"/>
                <a:ext cx="4572000" cy="764505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ℓ</m:t>
                      </m:r>
                      <m:d>
                        <m:d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𝑖𝑗𝑡</m:t>
                              </m:r>
                            </m:sub>
                          </m:s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altLang="zh-CN" sz="16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altLang="zh-CN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60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𝑗𝑡</m:t>
                              </m:r>
                            </m:sub>
                          </m:s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600" b="1" i="1" smtClean="0"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</m:e>
                            <m:sub>
                              <m: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  <m:t>𝒋𝒕</m:t>
                              </m:r>
                            </m:sub>
                          </m:sSub>
                        </m:e>
                      </m:d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unc>
                            <m:funcPr>
                              <m:ctrlPr>
                                <a:rPr lang="en-US" altLang="zh-CN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16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altLang="zh-CN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sz="16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16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6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16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𝑖𝑗𝑡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zh-CN" sz="16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6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𝒛</m:t>
                                      </m:r>
                                    </m:e>
                                    <m:sub>
                                      <m:r>
                                        <a:rPr lang="en-US" altLang="zh-CN" sz="16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  <m:r>
                                    <a:rPr lang="en-US" altLang="zh-CN" sz="16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zh-CN" sz="160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160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altLang="zh-CN" sz="16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𝑗𝑡</m:t>
                                      </m:r>
                                    </m:sub>
                                  </m:sSub>
                                  <m:r>
                                    <a:rPr lang="en-US" altLang="zh-CN" sz="16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zh-CN" sz="16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16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𝜷</m:t>
                                      </m:r>
                                    </m:e>
                                    <m:sub>
                                      <m:r>
                                        <a:rPr lang="en-US" altLang="zh-CN" sz="16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𝒋</m:t>
                                      </m:r>
                                      <m:r>
                                        <a:rPr lang="en-US" altLang="zh-CN" sz="16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zh-CN" altLang="en-US" sz="160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9269" y="2453609"/>
                <a:ext cx="4572000" cy="76450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矩形 11"/>
          <p:cNvSpPr/>
          <p:nvPr/>
        </p:nvSpPr>
        <p:spPr>
          <a:xfrm>
            <a:off x="901131" y="4531433"/>
            <a:ext cx="706696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i="0" u="none" strike="noStrike" baseline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Friedman J, Hastie T, Tibshirani R (2010) Regularized paths for generalized linear</a:t>
            </a:r>
            <a:r>
              <a:rPr lang="en-US" altLang="zh-CN" sz="1600" i="0" u="none" strike="noStrike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altLang="zh-CN" sz="1600" i="0" u="none" strike="noStrike" baseline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models via coordinate descent. J Stat Softw 33(1):1–22.</a:t>
            </a:r>
            <a:endParaRPr lang="zh-CN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06772" y="3964610"/>
            <a:ext cx="84644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Blip>
                <a:blip r:embed="rId3"/>
              </a:buBlip>
            </a:pPr>
            <a:r>
              <a:rPr lang="en-US" altLang="zh-CN" smtClean="0"/>
              <a:t>solve the problem using a quadratic approximation and coordinate descent algorithm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7758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BE8A7-F884-48C5-B661-D0928634579C}" type="slidenum">
              <a:rPr lang="zh-CN" altLang="en-US" smtClean="0"/>
              <a:pPr/>
              <a:t>14</a:t>
            </a:fld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24873" y="424872"/>
            <a:ext cx="245169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mtClean="0"/>
              <a:t>LASSO linear regression:</a:t>
            </a:r>
            <a:endParaRPr lang="zh-CN" altLang="en-US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2113719" y="678018"/>
                <a:ext cx="3501728" cy="11683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b="1" i="1" smtClean="0"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zh-CN" altLang="en-US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  <m:sup>
                                      <m: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</a:rPr>
                                        <m:t>𝑻</m:t>
                                      </m:r>
                                    </m:sup>
                                  </m:sSubSup>
                                  <m:r>
                                    <a:rPr lang="zh-CN" altLang="en-US" b="1" i="1" smtClean="0">
                                      <a:latin typeface="Cambria Math" panose="02040503050406030204" pitchFamily="18" charset="0"/>
                                    </a:rPr>
                                    <m:t>𝜷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||</m:t>
                          </m:r>
                          <m:r>
                            <a:rPr lang="zh-CN" altLang="en-US" b="1" i="1" smtClean="0">
                              <a:latin typeface="Cambria Math" panose="02040503050406030204" pitchFamily="18" charset="0"/>
                            </a:rPr>
                            <m:t>𝜷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||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mtClean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3719" y="678018"/>
                <a:ext cx="3501728" cy="116839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2988" y="2545157"/>
            <a:ext cx="2668475" cy="213907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765474" y="4573393"/>
            <a:ext cx="1783502" cy="4234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smtClean="0">
                <a:solidFill>
                  <a:srgbClr val="0000FF"/>
                </a:solidFill>
              </a:rPr>
              <a:t>coordinate descent</a:t>
            </a:r>
            <a:endParaRPr lang="zh-CN" altLang="en-US" sz="1600" smtClean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424873" y="2041236"/>
                <a:ext cx="8073942" cy="5039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mtClean="0"/>
                  <a:t>Suppose we have estimates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ac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mtClean="0"/>
                  <a:t>and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e>
                    </m:ac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 smtClean="0"/>
                  <a:t> </a:t>
                </a:r>
                <a:r>
                  <a:rPr lang="en-US" altLang="zh-CN" smtClean="0"/>
                  <a:t>, and partially optimize with respect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zh-CN" altLang="en-US" smtClean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873" y="2041236"/>
                <a:ext cx="8073942" cy="503921"/>
              </a:xfrm>
              <a:prstGeom prst="rect">
                <a:avLst/>
              </a:prstGeom>
              <a:blipFill rotWithShape="0">
                <a:blip r:embed="rId4"/>
                <a:stretch>
                  <a:fillRect l="-680" b="-156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498764" y="2835564"/>
                <a:ext cx="1105559" cy="5722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mtClean="0"/>
                  <a:t>if 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̃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ac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zh-CN" altLang="en-US" smtClean="0"/>
                  <a:t> </a:t>
                </a:r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764" y="2835564"/>
                <a:ext cx="1105559" cy="572273"/>
              </a:xfrm>
              <a:prstGeom prst="rect">
                <a:avLst/>
              </a:prstGeom>
              <a:blipFill rotWithShape="0">
                <a:blip r:embed="rId5"/>
                <a:stretch>
                  <a:fillRect l="-4972" b="-53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1580688" y="3069491"/>
                <a:ext cx="4034759" cy="11683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b>
                          <m:r>
                            <a:rPr lang="zh-CN" altLang="en-US" b="1" i="1" smtClean="0">
                              <a:latin typeface="Cambria Math" panose="02040503050406030204" pitchFamily="18" charset="0"/>
                            </a:rPr>
                            <m:t>𝜷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acc>
                            <m:accPr>
                              <m:chr m:val="̃"/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b="1" i="1" smtClean="0"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</m:e>
                          </m:acc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  <m:sup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sup>
                              </m:sSubSup>
                              <m:acc>
                                <m:accPr>
                                  <m:chr m:val="̃"/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b="1" i="1" smtClean="0">
                                      <a:latin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</m:acc>
                            </m:e>
                          </m:d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zh-CN" altLang="en-US" smtClean="0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0688" y="3069491"/>
                <a:ext cx="4034759" cy="116839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6881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BE8A7-F884-48C5-B661-D0928634579C}" type="slidenum">
              <a:rPr lang="zh-CN" altLang="en-US" smtClean="0"/>
              <a:pPr/>
              <a:t>15</a:t>
            </a:fld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24873" y="424872"/>
            <a:ext cx="2569358" cy="4648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mtClean="0"/>
              <a:t>LASSO logistic regression:</a:t>
            </a:r>
            <a:endParaRPr lang="zh-CN" altLang="en-US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337864" y="657307"/>
                <a:ext cx="5273430" cy="11683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b="1" i="1" smtClean="0"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altLang="zh-CN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zh-CN" alt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  <m:r>
                                        <a:rPr lang="en-US" altLang="zh-CN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b="1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1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1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𝒊</m:t>
                                          </m:r>
                                        </m:sub>
                                      </m:sSub>
                                      <m:r>
                                        <a:rPr lang="zh-CN" altLang="en-US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𝜷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zh-CN" altLang="en-US">
                                          <a:solidFill>
                                            <a:srgbClr val="FF0000"/>
                                          </a:solidFill>
                                        </a:rPr>
                                        <m:t> </m:t>
                                      </m:r>
                                    </m:e>
                                  </m:d>
                                  <m:r>
                                    <a:rPr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unc>
                                    <m:funcPr>
                                      <m:ctrlPr>
                                        <a:rPr lang="en-US" altLang="zh-CN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b="0" i="0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r>
                                        <a:rPr lang="en-US" altLang="zh-CN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(1+</m:t>
                                      </m:r>
                                      <m:sSup>
                                        <m:sSupPr>
                                          <m:ctrlPr>
                                            <a:rPr lang="en-US" altLang="zh-CN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p>
                                          <m:r>
                                            <a:rPr lang="zh-CN" altLang="en-US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  <m:r>
                                            <a:rPr lang="en-US" altLang="zh-CN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zh-CN" b="1" i="1" smtClean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b="1" i="1" smtClean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1" i="1" smtClean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𝒊</m:t>
                                              </m:r>
                                            </m:sub>
                                          </m:sSub>
                                          <m:r>
                                            <a:rPr lang="zh-CN" altLang="en-US" b="1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𝜷</m:t>
                                          </m:r>
                                        </m:sup>
                                      </m:sSup>
                                    </m:e>
                                  </m:func>
                                  <m:r>
                                    <a:rPr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nary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||</m:t>
                          </m:r>
                          <m:r>
                            <a:rPr lang="zh-CN" altLang="en-US" b="1" i="1" smtClean="0">
                              <a:latin typeface="Cambria Math" panose="02040503050406030204" pitchFamily="18" charset="0"/>
                            </a:rPr>
                            <m:t>𝜷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||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mtClean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7864" y="657307"/>
                <a:ext cx="5273430" cy="116839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1709552" y="2008861"/>
                <a:ext cx="5766515" cy="6690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=1)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=1)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 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=1)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=1)</m:t>
                              </m:r>
                            </m:den>
                          </m:f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zh-CN" altLang="en-US" b="1" i="1" smtClean="0">
                          <a:latin typeface="Cambria Math" panose="02040503050406030204" pitchFamily="18" charset="0"/>
                        </a:rPr>
                        <m:t>𝜷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9552" y="2008861"/>
                <a:ext cx="5766515" cy="66909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/>
          <p:cNvSpPr txBox="1"/>
          <p:nvPr/>
        </p:nvSpPr>
        <p:spPr>
          <a:xfrm>
            <a:off x="424873" y="2780145"/>
            <a:ext cx="6154570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mtClean="0"/>
              <a:t>concave function of the parameters   ----  Newton algorithms</a:t>
            </a:r>
            <a:endParaRPr lang="zh-CN" altLang="en-US" smtClean="0"/>
          </a:p>
        </p:txBody>
      </p:sp>
      <p:sp>
        <p:nvSpPr>
          <p:cNvPr id="7" name="文本框 6"/>
          <p:cNvSpPr txBox="1"/>
          <p:nvPr/>
        </p:nvSpPr>
        <p:spPr>
          <a:xfrm>
            <a:off x="424873" y="3288122"/>
            <a:ext cx="4601260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mtClean="0"/>
              <a:t>quadratic approximation (Taylor expansion):</a:t>
            </a:r>
            <a:endParaRPr lang="zh-CN" altLang="en-US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1593273" y="3520557"/>
                <a:ext cx="5089920" cy="11683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b="1" i="1" smtClean="0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  <m:sup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𝑻</m:t>
                                  </m:r>
                                </m:sup>
                              </m:sSubSup>
                              <m:r>
                                <a:rPr lang="zh-CN" alt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𝜷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b="1" i="1" smtClean="0">
                              <a:latin typeface="Cambria Math" panose="02040503050406030204" pitchFamily="18" charset="0"/>
                            </a:rPr>
                            <m:t>𝜷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mtClean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3273" y="3520557"/>
                <a:ext cx="5089920" cy="116839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1593273" y="4921389"/>
                <a:ext cx="5418856" cy="5340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</m:sub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</m:sup>
                    </m:sSubSup>
                    <m:r>
                      <a:rPr lang="zh-CN" alt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𝜷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̃"/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acc>
                          <m:accPr>
                            <m:chr m:val="̃"/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̃"/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zh-CN" altLang="en-US" smtClean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mtClean="0"/>
                  <a:t>=</a:t>
                </a:r>
                <a:r>
                  <a:rPr lang="zh-CN" altLang="en-US" smtClean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̃"/>
                        <m:ctrlP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mtClean="0"/>
                  <a:t>    </a:t>
                </a:r>
                <a:endParaRPr lang="zh-CN" altLang="en-US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3273" y="4921389"/>
                <a:ext cx="5418856" cy="534057"/>
              </a:xfrm>
              <a:prstGeom prst="rect">
                <a:avLst/>
              </a:prstGeom>
              <a:blipFill rotWithShape="0">
                <a:blip r:embed="rId5"/>
                <a:stretch>
                  <a:fillRect b="-56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0521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BE8A7-F884-48C5-B661-D0928634579C}" type="slidenum">
              <a:rPr lang="zh-CN" altLang="en-US" smtClean="0"/>
              <a:pPr/>
              <a:t>16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654539" y="0"/>
                <a:ext cx="4181914" cy="11812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𝑗𝑡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b="1" i="1" smtClean="0">
                                      <a:latin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  <m:sub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𝒋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𝑖𝑗𝑡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𝑗𝑡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1" i="1" smtClean="0"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𝒋𝒕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sup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||</m:t>
                                  </m:r>
                                  <m:sSub>
                                    <m:sSubPr>
                                      <m:ctrlP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b="1" i="1" smtClean="0">
                                          <a:latin typeface="Cambria Math" panose="02040503050406030204" pitchFamily="18" charset="0"/>
                                        </a:rPr>
                                        <m:t>𝜷</m:t>
                                      </m:r>
                                    </m:e>
                                    <m:sub>
                                      <m: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</a:rPr>
                                        <m:t>𝒋𝒕</m:t>
                                      </m:r>
                                    </m:sub>
                                  </m:s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||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zh-CN" altLang="en-US" smtClean="0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539" y="0"/>
                <a:ext cx="4181914" cy="118128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654539" y="1517134"/>
                <a:ext cx="654442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85750" indent="-285750">
                  <a:buBlip>
                    <a:blip r:embed="rId3"/>
                  </a:buBlip>
                </a:pPr>
                <a:r>
                  <a:rPr lang="en-US" altLang="zh-CN" smtClean="0"/>
                  <a:t>divide into separable optimization problem: (conditional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zh-CN" smtClean="0"/>
                  <a:t>)</a:t>
                </a:r>
                <a:endParaRPr lang="zh-CN" altLang="en-US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539" y="1517134"/>
                <a:ext cx="6544420" cy="369332"/>
              </a:xfrm>
              <a:prstGeom prst="rect">
                <a:avLst/>
              </a:prstGeom>
              <a:blipFill rotWithShape="0">
                <a:blip r:embed="rId4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7198959" y="949991"/>
                <a:ext cx="606063" cy="11342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smtClean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8959" y="949991"/>
                <a:ext cx="606063" cy="113428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组合 9"/>
          <p:cNvGrpSpPr/>
          <p:nvPr/>
        </p:nvGrpSpPr>
        <p:grpSpPr>
          <a:xfrm>
            <a:off x="1305758" y="2100505"/>
            <a:ext cx="3285875" cy="1470712"/>
            <a:chOff x="2068945" y="2013777"/>
            <a:chExt cx="3285875" cy="147071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本框 6"/>
                <p:cNvSpPr txBox="1"/>
                <p:nvPr/>
              </p:nvSpPr>
              <p:spPr>
                <a:xfrm>
                  <a:off x="2068945" y="2013777"/>
                  <a:ext cx="2618217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en-US" altLang="zh-CN" sz="1600" smtClean="0"/>
                    <a:t>for every </a:t>
                  </a:r>
                  <a14:m>
                    <m:oMath xmlns:m="http://schemas.openxmlformats.org/officeDocument/2006/math">
                      <m:r>
                        <a:rPr lang="en-US" altLang="zh-CN" sz="160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sz="1600" i="1" smtClean="0">
                          <a:latin typeface="Cambria Math" panose="02040503050406030204" pitchFamily="18" charset="0"/>
                        </a:rPr>
                        <m:t> = 1,2,…,</m:t>
                      </m:r>
                      <m:r>
                        <a:rPr lang="en-US" altLang="zh-CN" sz="160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a14:m>
                  <a:r>
                    <a:rPr lang="en-US" altLang="zh-CN" sz="1600" smtClean="0"/>
                    <a:t>: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en-US" altLang="zh-CN" sz="1600"/>
                    <a:t> </a:t>
                  </a:r>
                  <a:r>
                    <a:rPr lang="en-US" altLang="zh-CN" sz="1600" smtClean="0"/>
                    <a:t>          for every </a:t>
                  </a:r>
                  <a14:m>
                    <m:oMath xmlns:m="http://schemas.openxmlformats.org/officeDocument/2006/math">
                      <m:r>
                        <a:rPr lang="en-US" altLang="zh-CN" sz="160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zh-CN" sz="1600" i="1" smtClean="0">
                          <a:latin typeface="Cambria Math" panose="02040503050406030204" pitchFamily="18" charset="0"/>
                        </a:rPr>
                        <m:t> = 1,…,</m:t>
                      </m:r>
                      <m:sSub>
                        <m:sSub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a14:m>
                  <a:r>
                    <a:rPr lang="en-US" altLang="zh-CN" sz="1600" smtClean="0"/>
                    <a:t>:</a:t>
                  </a:r>
                  <a:endParaRPr lang="zh-CN" altLang="en-US" sz="1600" smtClean="0"/>
                </a:p>
              </p:txBody>
            </p:sp>
          </mc:Choice>
          <mc:Fallback xmlns="">
            <p:sp>
              <p:nvSpPr>
                <p:cNvPr id="7" name="文本框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68945" y="2013777"/>
                  <a:ext cx="2618217" cy="83099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163" r="-233" b="-441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文本框 7"/>
                <p:cNvSpPr txBox="1"/>
                <p:nvPr/>
              </p:nvSpPr>
              <p:spPr>
                <a:xfrm>
                  <a:off x="3274070" y="2743162"/>
                  <a:ext cx="1923732" cy="63972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i="0" smtClean="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 smtClean="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𝑗𝑡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b="1" i="1" smtClean="0">
                                        <a:latin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lim>
                            </m:limLow>
                          </m:fName>
                          <m:e>
                            <m:r>
                              <a:rPr lang="en-US" altLang="zh-C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ℓ</m:t>
                            </m:r>
                          </m:e>
                        </m:func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||</m:t>
                            </m:r>
                            <m:sSub>
                              <m:sSubPr>
                                <m:ctrlP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b="1" i="1" smtClean="0">
                                    <a:latin typeface="Cambria Math" panose="02040503050406030204" pitchFamily="18" charset="0"/>
                                  </a:rPr>
                                  <m:t>𝜷</m:t>
                                </m:r>
                              </m:e>
                              <m:sub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𝒋𝒕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||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smtClean="0"/>
                </a:p>
              </p:txBody>
            </p:sp>
          </mc:Choice>
          <mc:Fallback xmlns="">
            <p:sp>
              <p:nvSpPr>
                <p:cNvPr id="8" name="文本框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4070" y="2743162"/>
                  <a:ext cx="1923732" cy="639727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圆角矩形 8"/>
            <p:cNvSpPr/>
            <p:nvPr/>
          </p:nvSpPr>
          <p:spPr>
            <a:xfrm>
              <a:off x="2068945" y="2025393"/>
              <a:ext cx="3285875" cy="1459096"/>
            </a:xfrm>
            <a:prstGeom prst="roundRect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4499269" y="2453609"/>
                <a:ext cx="4572000" cy="764505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ℓ</m:t>
                      </m:r>
                      <m:d>
                        <m:d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𝑖𝑗𝑡</m:t>
                              </m:r>
                            </m:sub>
                          </m:s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altLang="zh-CN" sz="16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altLang="zh-CN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60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𝑗𝑡</m:t>
                              </m:r>
                            </m:sub>
                          </m:s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600" b="1" i="1" smtClean="0"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</m:e>
                            <m:sub>
                              <m: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  <m:t>𝒋𝒕</m:t>
                              </m:r>
                            </m:sub>
                          </m:sSub>
                        </m:e>
                      </m:d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unc>
                            <m:funcPr>
                              <m:ctrlPr>
                                <a:rPr lang="en-US" altLang="zh-CN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16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altLang="zh-CN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sz="16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16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6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16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𝑖𝑗𝑡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zh-CN" sz="16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6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𝒛</m:t>
                                      </m:r>
                                    </m:e>
                                    <m:sub>
                                      <m:r>
                                        <a:rPr lang="en-US" altLang="zh-CN" sz="16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  <m:r>
                                    <a:rPr lang="en-US" altLang="zh-CN" sz="16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zh-CN" sz="160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160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altLang="zh-CN" sz="16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𝑗𝑡</m:t>
                                      </m:r>
                                    </m:sub>
                                  </m:sSub>
                                  <m:r>
                                    <a:rPr lang="en-US" altLang="zh-CN" sz="16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zh-CN" sz="16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16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𝜷</m:t>
                                      </m:r>
                                    </m:e>
                                    <m:sub>
                                      <m:r>
                                        <a:rPr lang="en-US" altLang="zh-CN" sz="16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𝒋</m:t>
                                      </m:r>
                                      <m:r>
                                        <a:rPr lang="en-US" altLang="zh-CN" sz="16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zh-CN" altLang="en-US" sz="160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9269" y="2453609"/>
                <a:ext cx="4572000" cy="76450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矩形 12"/>
          <p:cNvSpPr/>
          <p:nvPr/>
        </p:nvSpPr>
        <p:spPr>
          <a:xfrm>
            <a:off x="606772" y="3964610"/>
            <a:ext cx="84644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Blip>
                <a:blip r:embed="rId3"/>
              </a:buBlip>
            </a:pPr>
            <a:r>
              <a:rPr lang="en-US" altLang="zh-CN" smtClean="0"/>
              <a:t>solve the problem using a quadratic approximation and coordinate descent algorithm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951346" y="4473419"/>
            <a:ext cx="1868973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mtClean="0"/>
              <a:t>iterate update:</a:t>
            </a:r>
            <a:endParaRPr lang="zh-CN" altLang="en-US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/>
              <p:cNvSpPr txBox="1"/>
              <p:nvPr/>
            </p:nvSpPr>
            <p:spPr>
              <a:xfrm>
                <a:off x="1721394" y="4865566"/>
                <a:ext cx="6553461" cy="10956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CN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𝒛</m:t>
                                      </m:r>
                                    </m:e>
                                    <m:sub>
                                      <m:r>
                                        <a:rPr lang="en-US" altLang="zh-CN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𝒊𝒔</m:t>
                                      </m:r>
                                    </m:sub>
                                  </m:sSub>
                                  <m:sSubSup>
                                    <m:sSubSup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bSup>
                                </m:e>
                              </m:nary>
                            </m:num>
                            <m:den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Sup>
                                    <m:sSubSupPr>
                                      <m:ctrlPr>
                                        <a:rPr lang="en-US" altLang="zh-CN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𝒛</m:t>
                                      </m:r>
                                    </m:e>
                                    <m:sub>
                                      <m:r>
                                        <a:rPr lang="en-US" altLang="zh-CN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𝒊𝒔</m:t>
                                      </m:r>
                                    </m:sub>
                                    <m:sup>
                                      <m:r>
                                        <a:rPr lang="en-US" altLang="zh-CN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bSup>
                                </m:e>
                              </m:nary>
                            </m:den>
                          </m:f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=1,…,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       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zh-CN" alt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𝑖𝑠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zh-CN" altLang="en-US" smtClean="0"/>
              </a:p>
            </p:txBody>
          </p:sp>
        </mc:Choice>
        <mc:Fallback xmlns=""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1394" y="4865566"/>
                <a:ext cx="6553461" cy="1095685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6093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BE8A7-F884-48C5-B661-D0928634579C}" type="slidenum">
              <a:rPr lang="zh-CN" altLang="en-US" smtClean="0"/>
              <a:pPr/>
              <a:t>17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380145" y="501134"/>
                <a:ext cx="182011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85750" indent="-285750">
                  <a:buBlip>
                    <a:blip r:embed="rId2"/>
                  </a:buBlip>
                </a:pPr>
                <a:r>
                  <a:rPr lang="en-US" altLang="zh-CN" smtClean="0"/>
                  <a:t>unobserved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endParaRPr lang="zh-CN" altLang="en-US" b="1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145" y="501134"/>
                <a:ext cx="1820114" cy="369332"/>
              </a:xfrm>
              <a:prstGeom prst="rect">
                <a:avLst/>
              </a:prstGeom>
              <a:blipFill rotWithShape="0">
                <a:blip r:embed="rId3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/>
          <p:cNvSpPr txBox="1"/>
          <p:nvPr/>
        </p:nvSpPr>
        <p:spPr>
          <a:xfrm>
            <a:off x="637308" y="1034473"/>
            <a:ext cx="29893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mtClean="0"/>
              <a:t>EM algorithm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mtClean="0"/>
              <a:t>Monte Carlo Markov Chain</a:t>
            </a:r>
            <a:endParaRPr lang="zh-CN" altLang="en-US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2621418" y="2426988"/>
                <a:ext cx="3764749" cy="87985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∝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lang="en-US" altLang="zh-CN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d>
                        </m:fName>
                        <m:e>
                          <m:nary>
                            <m:naryPr>
                              <m:chr m:val="∏"/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nary>
                                <m:naryPr>
                                  <m:chr m:val="∏"/>
                                  <m:ctrlP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sup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𝑖𝑗𝑡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b="1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1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𝒛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1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𝒊</m:t>
                                          </m:r>
                                        </m:sub>
                                      </m:sSub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𝑗𝑡</m:t>
                                          </m:r>
                                        </m:sub>
                                      </m:sSub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b="1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𝜷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1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𝒋</m:t>
                                          </m:r>
                                          <m:r>
                                            <a:rPr lang="en-US" altLang="zh-CN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</m:e>
                          </m:nary>
                        </m:e>
                      </m:func>
                    </m:oMath>
                  </m:oMathPara>
                </a14:m>
                <a:endParaRPr lang="zh-CN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1418" y="2426988"/>
                <a:ext cx="3764749" cy="87985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0281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Model Selection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BE8A7-F884-48C5-B661-D0928634579C}" type="slidenum">
              <a:rPr lang="zh-CN" altLang="en-US" smtClean="0"/>
              <a:pPr/>
              <a:t>18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-228600" y="1521356"/>
                <a:ext cx="6994607" cy="21698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742950" lvl="1" indent="-285750">
                  <a:lnSpc>
                    <a:spcPct val="150000"/>
                  </a:lnSpc>
                  <a:buBlip>
                    <a:blip r:embed="rId2"/>
                  </a:buBlip>
                </a:pPr>
                <a:r>
                  <a:rPr lang="en-US" altLang="zh-CN" dirty="0" smtClean="0"/>
                  <a:t>The number of clusters: 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en-US" altLang="zh-CN" dirty="0" smtClean="0"/>
                  <a:t> (number of latent variables, K-means)</a:t>
                </a:r>
              </a:p>
              <a:p>
                <a:pPr marL="742950" lvl="1" indent="-285750">
                  <a:lnSpc>
                    <a:spcPct val="150000"/>
                  </a:lnSpc>
                  <a:buBlip>
                    <a:blip r:embed="rId2"/>
                  </a:buBlip>
                </a:pPr>
                <a:r>
                  <a:rPr lang="en-US" altLang="zh-CN" dirty="0" smtClean="0"/>
                  <a:t>lasso penalty parameters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 smtClean="0">
                                <a:latin typeface="Cambria Math" panose="02040503050406030204" pitchFamily="18" charset="0"/>
                              </a:rPr>
                              <m:t>𝝀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</m:s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sup>
                    </m:sSubSup>
                  </m:oMath>
                </a14:m>
                <a:endParaRPr lang="en-US" altLang="zh-CN" b="1" dirty="0" smtClean="0"/>
              </a:p>
              <a:p>
                <a:pPr marL="742950" lvl="1" indent="-285750">
                  <a:lnSpc>
                    <a:spcPct val="150000"/>
                  </a:lnSpc>
                  <a:buBlip>
                    <a:blip r:embed="rId2"/>
                  </a:buBlip>
                </a:pPr>
                <a:endParaRPr lang="en-US" altLang="zh-CN" dirty="0" smtClean="0"/>
              </a:p>
              <a:p>
                <a:pPr marL="742950" lvl="1" indent="-285750">
                  <a:lnSpc>
                    <a:spcPct val="150000"/>
                  </a:lnSpc>
                  <a:buBlip>
                    <a:blip r:embed="rId2"/>
                  </a:buBlip>
                </a:pPr>
                <a:endParaRPr lang="en-US" altLang="zh-CN" dirty="0"/>
              </a:p>
              <a:p>
                <a:pPr marL="742950" lvl="1" indent="-285750">
                  <a:lnSpc>
                    <a:spcPct val="150000"/>
                  </a:lnSpc>
                  <a:buBlip>
                    <a:blip r:embed="rId2"/>
                  </a:buBlip>
                </a:pPr>
                <a:r>
                  <a:rPr lang="en-US" altLang="zh-CN" dirty="0" smtClean="0"/>
                  <a:t>a two-step process:</a:t>
                </a:r>
                <a:endParaRPr lang="zh-CN" altLang="en-US" dirty="0" smtClean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28600" y="1521356"/>
                <a:ext cx="6994607" cy="2169825"/>
              </a:xfrm>
              <a:prstGeom prst="rect">
                <a:avLst/>
              </a:prstGeom>
              <a:blipFill rotWithShape="0">
                <a:blip r:embed="rId3"/>
                <a:stretch>
                  <a:fillRect r="-87" b="-16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492365" y="3545450"/>
                <a:ext cx="8757077" cy="13388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mtClean="0"/>
                  <a:t>given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smtClean="0"/>
                  <a:t>, estimate the lasso penalty parameters that minimize a BIC score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mtClean="0"/>
                  <a:t>choose the best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smtClean="0"/>
                  <a:t> based on a deviance ratio which can be interpreted as the percentage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smtClean="0"/>
                  <a:t>of variation explained by the current model</a:t>
                </a:r>
                <a:endParaRPr lang="zh-CN" altLang="en-US" smtClean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365" y="3545450"/>
                <a:ext cx="8757077" cy="1338828"/>
              </a:xfrm>
              <a:prstGeom prst="rect">
                <a:avLst/>
              </a:prstGeom>
              <a:blipFill rotWithShape="0">
                <a:blip r:embed="rId4"/>
                <a:stretch>
                  <a:fillRect l="-627" b="-36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3393161" y="4884278"/>
                <a:ext cx="2396618" cy="8869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𝑑𝑒𝑣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𝑟𝑎𝑡𝑖𝑜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ℓ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̂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</m:acc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ℓ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ℓ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𝑠𝑡𝑎𝑡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ℓ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smtClean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3161" y="4884278"/>
                <a:ext cx="2396618" cy="886909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1345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400" b="1" smtClean="0"/>
              <a:t>Case Study II </a:t>
            </a:r>
            <a:r>
              <a:rPr lang="en-US" altLang="zh-CN" sz="2400" smtClean="0"/>
              <a:t>: CCLE dataset : model selection (12 clusters)</a:t>
            </a:r>
            <a:endParaRPr lang="zh-CN" altLang="en-US" sz="240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BE8A7-F884-48C5-B661-D0928634579C}" type="slidenum">
              <a:rPr lang="zh-CN" altLang="en-US" smtClean="0"/>
              <a:pPr/>
              <a:t>19</a:t>
            </a:fld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361" y="1521356"/>
            <a:ext cx="2325170" cy="213483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423" y="3792055"/>
            <a:ext cx="2689206" cy="2574877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337406" y="2986777"/>
            <a:ext cx="3777894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Blip>
                <a:blip r:embed="rId4"/>
              </a:buBlip>
            </a:pPr>
            <a:r>
              <a:rPr lang="en-US" altLang="zh-CN" smtClean="0"/>
              <a:t>233 mutated genes</a:t>
            </a:r>
          </a:p>
          <a:p>
            <a:pPr marL="285750" indent="-285750">
              <a:lnSpc>
                <a:spcPct val="150000"/>
              </a:lnSpc>
              <a:buBlip>
                <a:blip r:embed="rId4"/>
              </a:buBlip>
            </a:pPr>
            <a:r>
              <a:rPr lang="en-US" altLang="zh-CN" smtClean="0"/>
              <a:t>7567 copy number rigions</a:t>
            </a:r>
          </a:p>
          <a:p>
            <a:pPr marL="285750" indent="-285750">
              <a:lnSpc>
                <a:spcPct val="150000"/>
              </a:lnSpc>
              <a:buBlip>
                <a:blip r:embed="rId4"/>
              </a:buBlip>
            </a:pPr>
            <a:r>
              <a:rPr lang="en-US" altLang="zh-CN" smtClean="0"/>
              <a:t>3987 differentially expressed genes</a:t>
            </a: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849160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Introduction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28600" y="3548819"/>
            <a:ext cx="2100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Blip>
                <a:blip r:embed="rId3"/>
              </a:buBlip>
            </a:pPr>
            <a:r>
              <a:rPr lang="en-US" altLang="zh-CN" b="1" smtClean="0"/>
              <a:t>existing methods</a:t>
            </a:r>
            <a:endParaRPr lang="zh-CN" altLang="en-US" b="1"/>
          </a:p>
        </p:txBody>
      </p:sp>
      <p:sp>
        <p:nvSpPr>
          <p:cNvPr id="4" name="文本框 3"/>
          <p:cNvSpPr txBox="1"/>
          <p:nvPr/>
        </p:nvSpPr>
        <p:spPr>
          <a:xfrm>
            <a:off x="545900" y="4030453"/>
            <a:ext cx="7967630" cy="1295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mtClean="0">
                <a:cs typeface="Latha" panose="020B0604020202020204" pitchFamily="34" charset="0"/>
              </a:rPr>
              <a:t>not designed to include both discrete and continuous variables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mtClean="0">
                <a:cs typeface="Latha" panose="020B0604020202020204" pitchFamily="34" charset="0"/>
              </a:rPr>
              <a:t>cannot systematically distinguishing cancer genes that are reliable and constant </a:t>
            </a:r>
          </a:p>
          <a:p>
            <a:pPr>
              <a:lnSpc>
                <a:spcPct val="150000"/>
              </a:lnSpc>
            </a:pPr>
            <a:r>
              <a:rPr lang="en-US" altLang="zh-CN" smtClean="0">
                <a:cs typeface="Latha" panose="020B0604020202020204" pitchFamily="34" charset="0"/>
              </a:rPr>
              <a:t>features of a subtype from those that are less reliable</a:t>
            </a:r>
            <a:endParaRPr lang="zh-CN" altLang="en-US">
              <a:cs typeface="Latha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BE8A7-F884-48C5-B661-D0928634579C}" type="slidenum">
              <a:rPr lang="zh-CN" altLang="en-US" smtClean="0"/>
              <a:pPr/>
              <a:t>2</a:t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28600" y="1521356"/>
            <a:ext cx="1598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Blip>
                <a:blip r:embed="rId3"/>
              </a:buBlip>
            </a:pPr>
            <a:r>
              <a:rPr lang="en-US" altLang="zh-CN" b="1" smtClean="0"/>
              <a:t>background</a:t>
            </a:r>
            <a:endParaRPr lang="zh-CN" altLang="en-US" b="1"/>
          </a:p>
        </p:txBody>
      </p:sp>
      <p:sp>
        <p:nvSpPr>
          <p:cNvPr id="7" name="文本框 6"/>
          <p:cNvSpPr txBox="1"/>
          <p:nvPr/>
        </p:nvSpPr>
        <p:spPr>
          <a:xfrm>
            <a:off x="545900" y="1927960"/>
            <a:ext cx="7362208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0000FF"/>
                </a:solidFill>
              </a:rPr>
              <a:t>Large-scale</a:t>
            </a:r>
            <a:r>
              <a:rPr lang="en-US" altLang="zh-CN" dirty="0" smtClean="0"/>
              <a:t> cancer genome characterization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/>
              <a:t>Discover </a:t>
            </a:r>
            <a:r>
              <a:rPr lang="en-US" altLang="zh-CN" dirty="0" smtClean="0">
                <a:solidFill>
                  <a:srgbClr val="0000FF"/>
                </a:solidFill>
              </a:rPr>
              <a:t>cancer subtypes and their molecular drivers</a:t>
            </a:r>
            <a:r>
              <a:rPr lang="en-US" altLang="zh-CN" dirty="0" smtClean="0"/>
              <a:t> in a comprehensive 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genetic context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215688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400" b="1" smtClean="0"/>
              <a:t>Case Study III </a:t>
            </a:r>
            <a:r>
              <a:rPr lang="en-US" altLang="zh-CN" sz="2400" smtClean="0"/>
              <a:t>: CCLE dataset :729 cell lines &amp; 30 tumor types</a:t>
            </a:r>
            <a:endParaRPr lang="zh-CN" altLang="en-US" sz="240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BE8A7-F884-48C5-B661-D0928634579C}" type="slidenum">
              <a:rPr lang="zh-CN" altLang="en-US" smtClean="0"/>
              <a:pPr/>
              <a:t>20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87867" y="1521356"/>
            <a:ext cx="457200" cy="4598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99" y="1521356"/>
            <a:ext cx="2531533" cy="4766308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026771" y="2126091"/>
            <a:ext cx="5907708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Blip>
                <a:blip r:embed="rId3"/>
              </a:buBlip>
            </a:pPr>
            <a:r>
              <a:rPr lang="en-US" altLang="zh-CN" dirty="0" smtClean="0"/>
              <a:t>row : features</a:t>
            </a:r>
          </a:p>
          <a:p>
            <a:pPr marL="285750" indent="-285750">
              <a:lnSpc>
                <a:spcPct val="150000"/>
              </a:lnSpc>
              <a:buBlip>
                <a:blip r:embed="rId3"/>
              </a:buBlip>
            </a:pPr>
            <a:r>
              <a:rPr lang="en-US" altLang="zh-CN" dirty="0" smtClean="0"/>
              <a:t>columns: cell</a:t>
            </a:r>
            <a:r>
              <a:rPr lang="zh-CN" altLang="en-US" dirty="0" smtClean="0"/>
              <a:t> </a:t>
            </a:r>
            <a:r>
              <a:rPr lang="en-US" altLang="zh-CN" dirty="0" smtClean="0"/>
              <a:t>line samples sorted by cluster assignment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	 </a:t>
            </a:r>
            <a:r>
              <a:rPr lang="en-US" altLang="zh-CN" dirty="0" smtClean="0"/>
              <a:t>    within each cluster, further sorted by tissue type</a:t>
            </a:r>
            <a:endParaRPr lang="zh-CN" altLang="en-US" dirty="0" smtClean="0"/>
          </a:p>
        </p:txBody>
      </p:sp>
      <p:sp>
        <p:nvSpPr>
          <p:cNvPr id="8" name="文本框 7"/>
          <p:cNvSpPr txBox="1"/>
          <p:nvPr/>
        </p:nvSpPr>
        <p:spPr>
          <a:xfrm>
            <a:off x="3026771" y="4163528"/>
            <a:ext cx="5048241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Blip>
                <a:blip r:embed="rId3"/>
              </a:buBlip>
            </a:pPr>
            <a:r>
              <a:rPr lang="en-US" altLang="zh-CN" dirty="0" smtClean="0"/>
              <a:t>mutated(black)  not mutated(white)</a:t>
            </a:r>
          </a:p>
          <a:p>
            <a:pPr marL="285750" indent="-285750">
              <a:lnSpc>
                <a:spcPct val="150000"/>
              </a:lnSpc>
              <a:buBlip>
                <a:blip r:embed="rId3"/>
              </a:buBlip>
            </a:pPr>
            <a:r>
              <a:rPr lang="en-US" altLang="zh-CN" dirty="0" smtClean="0"/>
              <a:t>genomic regions amplified(red)  deleted(blue)</a:t>
            </a:r>
          </a:p>
          <a:p>
            <a:pPr marL="285750" indent="-285750">
              <a:lnSpc>
                <a:spcPct val="150000"/>
              </a:lnSpc>
              <a:buBlip>
                <a:blip r:embed="rId3"/>
              </a:buBlip>
            </a:pPr>
            <a:r>
              <a:rPr lang="en-US" altLang="zh-CN" dirty="0" smtClean="0"/>
              <a:t>genes overexpressed(red)  </a:t>
            </a:r>
            <a:r>
              <a:rPr lang="en-US" altLang="zh-CN" dirty="0" err="1" smtClean="0"/>
              <a:t>underexpressed</a:t>
            </a:r>
            <a:r>
              <a:rPr lang="en-US" altLang="zh-CN" dirty="0" smtClean="0"/>
              <a:t>(blue)</a:t>
            </a:r>
          </a:p>
        </p:txBody>
      </p:sp>
    </p:spTree>
    <p:extLst>
      <p:ext uri="{BB962C8B-B14F-4D97-AF65-F5344CB8AC3E}">
        <p14:creationId xmlns:p14="http://schemas.microsoft.com/office/powerpoint/2010/main" val="1786065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BE8A7-F884-48C5-B661-D0928634579C}" type="slidenum">
              <a:rPr lang="zh-CN" altLang="en-US" smtClean="0"/>
              <a:pPr/>
              <a:t>21</a:t>
            </a:fld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934" y="416985"/>
            <a:ext cx="4470400" cy="2677131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5875" y="581917"/>
            <a:ext cx="2042370" cy="1898817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693409" y="1755550"/>
            <a:ext cx="355600" cy="40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89467" y="3860800"/>
            <a:ext cx="4160370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mtClean="0"/>
              <a:t>mutated (black) or not mutated (white)</a:t>
            </a:r>
            <a:endParaRPr lang="zh-CN" altLang="en-US" smtClean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4334" y="3121409"/>
            <a:ext cx="4369216" cy="3052682"/>
          </a:xfrm>
          <a:prstGeom prst="rect">
            <a:avLst/>
          </a:prstGeom>
        </p:spPr>
      </p:pic>
      <p:sp>
        <p:nvSpPr>
          <p:cNvPr id="8" name="椭圆 7"/>
          <p:cNvSpPr/>
          <p:nvPr/>
        </p:nvSpPr>
        <p:spPr>
          <a:xfrm>
            <a:off x="296332" y="880533"/>
            <a:ext cx="524933" cy="22860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389467" y="4249817"/>
            <a:ext cx="2314801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mtClean="0"/>
              <a:t>known driver genes</a:t>
            </a: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69840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BE8A7-F884-48C5-B661-D0928634579C}" type="slidenum">
              <a:rPr lang="zh-CN" altLang="en-US" smtClean="0"/>
              <a:pPr/>
              <a:t>22</a:t>
            </a:fld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934" y="416985"/>
            <a:ext cx="4470400" cy="2677131"/>
          </a:xfrm>
          <a:prstGeom prst="rect">
            <a:avLst/>
          </a:prstGeom>
        </p:spPr>
      </p:pic>
      <p:sp>
        <p:nvSpPr>
          <p:cNvPr id="4" name="椭圆 3"/>
          <p:cNvSpPr/>
          <p:nvPr/>
        </p:nvSpPr>
        <p:spPr>
          <a:xfrm>
            <a:off x="3014134" y="1143000"/>
            <a:ext cx="465666" cy="270933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4067" y="1143000"/>
            <a:ext cx="2743200" cy="1057275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1879600" y="685800"/>
            <a:ext cx="508000" cy="231140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9308" y="3604007"/>
            <a:ext cx="2533650" cy="9144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444067" y="2379134"/>
            <a:ext cx="2854179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mtClean="0"/>
              <a:t>a share genetic alteration</a:t>
            </a:r>
            <a:endParaRPr lang="zh-CN" altLang="en-US" smtClean="0"/>
          </a:p>
        </p:txBody>
      </p:sp>
      <p:sp>
        <p:nvSpPr>
          <p:cNvPr id="9" name="文本框 8"/>
          <p:cNvSpPr txBox="1"/>
          <p:nvPr/>
        </p:nvSpPr>
        <p:spPr>
          <a:xfrm>
            <a:off x="592667" y="5088467"/>
            <a:ext cx="85846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mtClean="0"/>
              <a:t>Cluster 6 displays a hypermutated phenotype that has been well characterized in both </a:t>
            </a:r>
          </a:p>
          <a:p>
            <a:pPr>
              <a:lnSpc>
                <a:spcPct val="150000"/>
              </a:lnSpc>
            </a:pPr>
            <a:r>
              <a:rPr lang="en-US" altLang="zh-CN" smtClean="0"/>
              <a:t>colon and endometrial cancers with DNA repair deficiency</a:t>
            </a: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44452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Gene-Centric Identification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BE8A7-F884-48C5-B661-D0928634579C}" type="slidenum">
              <a:rPr lang="zh-CN" altLang="en-US" smtClean="0"/>
              <a:pPr/>
              <a:t>23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28600" y="1521356"/>
            <a:ext cx="829938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Blip>
                <a:blip r:embed="rId2"/>
              </a:buBlip>
            </a:pPr>
            <a:r>
              <a:rPr lang="en-US" altLang="zh-CN" smtClean="0"/>
              <a:t>highlight </a:t>
            </a:r>
            <a:r>
              <a:rPr lang="en-US" altLang="zh-CN" smtClean="0">
                <a:solidFill>
                  <a:srgbClr val="0000FF"/>
                </a:solidFill>
              </a:rPr>
              <a:t>specific genes as ponential drivers </a:t>
            </a:r>
            <a:r>
              <a:rPr lang="en-US" altLang="zh-CN" smtClean="0"/>
              <a:t>that provide the selective advantage of </a:t>
            </a:r>
          </a:p>
          <a:p>
            <a:pPr>
              <a:lnSpc>
                <a:spcPct val="150000"/>
              </a:lnSpc>
            </a:pPr>
            <a:r>
              <a:rPr lang="en-US" altLang="zh-CN" smtClean="0"/>
              <a:t>specific copy number alterations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17585" y="2444686"/>
            <a:ext cx="82374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smtClean="0"/>
              <a:t>somatic copy number alterations often span broad regions covering up to thousands of genes</a:t>
            </a:r>
            <a:endParaRPr lang="zh-CN" altLang="en-US" sz="160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228600" y="3510889"/>
                <a:ext cx="8954759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Blip>
                    <a:blip r:embed="rId2"/>
                  </a:buBlip>
                </a:pPr>
                <a:r>
                  <a:rPr lang="en-US" altLang="zh-CN" smtClean="0"/>
                  <a:t>for each gene, apply independent two-sample t tests on </a:t>
                </a:r>
                <a:r>
                  <a:rPr lang="en-US" altLang="zh-CN" smtClean="0">
                    <a:solidFill>
                      <a:srgbClr val="0000FF"/>
                    </a:solidFill>
                  </a:rPr>
                  <a:t>its copy number </a:t>
                </a:r>
                <a:r>
                  <a:rPr lang="en-US" altLang="zh-CN" smtClean="0"/>
                  <a:t>and on </a:t>
                </a:r>
                <a:r>
                  <a:rPr lang="en-US" altLang="zh-CN" smtClean="0">
                    <a:solidFill>
                      <a:srgbClr val="0000FF"/>
                    </a:solidFill>
                  </a:rPr>
                  <a:t>its mRNA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smtClean="0">
                    <a:solidFill>
                      <a:srgbClr val="0000FF"/>
                    </a:solidFill>
                  </a:rPr>
                  <a:t>expression</a:t>
                </a:r>
                <a:r>
                  <a:rPr lang="en-US" altLang="zh-CN" smtClean="0"/>
                  <a:t> between patients in cluster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smtClean="0"/>
                  <a:t> vs. the rest</a:t>
                </a:r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3510889"/>
                <a:ext cx="8954759" cy="923330"/>
              </a:xfrm>
              <a:prstGeom prst="rect">
                <a:avLst/>
              </a:prstGeom>
              <a:blipFill rotWithShape="0">
                <a:blip r:embed="rId3"/>
                <a:stretch>
                  <a:fillRect l="-613" b="-52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/>
          <p:cNvSpPr txBox="1"/>
          <p:nvPr/>
        </p:nvSpPr>
        <p:spPr>
          <a:xfrm>
            <a:off x="517585" y="4766713"/>
            <a:ext cx="4071949" cy="4234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smtClean="0"/>
              <a:t>Fisher’s method to combine the P values as</a:t>
            </a:r>
            <a:endParaRPr lang="zh-CN" altLang="en-US" sz="160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3913455" y="4766713"/>
                <a:ext cx="1819472" cy="11343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−2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~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(2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mtClean="0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3455" y="4766713"/>
                <a:ext cx="1819472" cy="113434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/>
          <p:cNvSpPr txBox="1"/>
          <p:nvPr/>
        </p:nvSpPr>
        <p:spPr>
          <a:xfrm>
            <a:off x="517585" y="4380419"/>
            <a:ext cx="2013372" cy="4234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smtClean="0"/>
              <a:t>concordant events</a:t>
            </a:r>
            <a:endParaRPr lang="zh-CN" altLang="en-US" sz="1600" smtClean="0"/>
          </a:p>
        </p:txBody>
      </p:sp>
    </p:spTree>
    <p:extLst>
      <p:ext uri="{BB962C8B-B14F-4D97-AF65-F5344CB8AC3E}">
        <p14:creationId xmlns:p14="http://schemas.microsoft.com/office/powerpoint/2010/main" val="3222487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400" b="1" smtClean="0"/>
              <a:t>Case Study IV </a:t>
            </a:r>
            <a:r>
              <a:rPr lang="en-US" altLang="zh-CN" sz="2400" smtClean="0"/>
              <a:t>: CCLE dataset </a:t>
            </a:r>
            <a:endParaRPr lang="zh-CN" altLang="en-US" sz="240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BE8A7-F884-48C5-B661-D0928634579C}" type="slidenum">
              <a:rPr lang="zh-CN" altLang="en-US" smtClean="0"/>
              <a:pPr/>
              <a:t>24</a:t>
            </a:fld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" y="2422452"/>
            <a:ext cx="8764223" cy="1047896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883400" y="2317223"/>
            <a:ext cx="1210733" cy="2989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23333" y="3733800"/>
            <a:ext cx="47988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mtClean="0"/>
              <a:t>red : concordant amplification/overexpression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mtClean="0"/>
              <a:t>blue: concordant loss/underexpression</a:t>
            </a: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322766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Summary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BE8A7-F884-48C5-B661-D0928634579C}" type="slidenum">
              <a:rPr lang="zh-CN" altLang="en-US" smtClean="0"/>
              <a:pPr/>
              <a:t>25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28600" y="1661067"/>
            <a:ext cx="56537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Blip>
                <a:blip r:embed="rId2"/>
              </a:buBlip>
            </a:pPr>
            <a:r>
              <a:rPr lang="en-US" altLang="zh-CN" dirty="0" smtClean="0"/>
              <a:t>integrate high-dimensional cancer genomic data using :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482600" y="2170110"/>
            <a:ext cx="77539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mtClean="0"/>
              <a:t>latent variables which represent distinct driver factors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mtClean="0"/>
              <a:t>generalized linear model for binomial, multinomial and continuous data types</a:t>
            </a:r>
            <a:endParaRPr lang="zh-CN" altLang="en-US" smtClean="0"/>
          </a:p>
        </p:txBody>
      </p:sp>
      <p:sp>
        <p:nvSpPr>
          <p:cNvPr id="6" name="矩形 5"/>
          <p:cNvSpPr/>
          <p:nvPr/>
        </p:nvSpPr>
        <p:spPr>
          <a:xfrm>
            <a:off x="228600" y="3545450"/>
            <a:ext cx="88891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Blip>
                <a:blip r:embed="rId2"/>
              </a:buBlip>
            </a:pPr>
            <a:r>
              <a:rPr lang="en-US" altLang="zh-CN" smtClean="0"/>
              <a:t>extract novel biological information for tumor classification and cancer gene identification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3757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OncomiRDB</a:t>
            </a:r>
            <a:r>
              <a:rPr lang="en-US" altLang="zh-CN" dirty="0" smtClean="0"/>
              <a:t> : Update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BE8A7-F884-48C5-B661-D0928634579C}" type="slidenum">
              <a:rPr lang="zh-CN" altLang="en-US" smtClean="0"/>
              <a:pPr/>
              <a:t>26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28600" y="1661067"/>
            <a:ext cx="3875420" cy="8803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Blip>
                <a:blip r:embed="rId2"/>
              </a:buBlip>
            </a:pPr>
            <a:r>
              <a:rPr lang="en-US" altLang="zh-CN" dirty="0" smtClean="0"/>
              <a:t>Generate the </a:t>
            </a:r>
            <a:r>
              <a:rPr lang="en-US" altLang="zh-CN" dirty="0" err="1" smtClean="0"/>
              <a:t>miRNA</a:t>
            </a:r>
            <a:r>
              <a:rPr lang="en-US" altLang="zh-CN" dirty="0" smtClean="0"/>
              <a:t>-target network</a:t>
            </a:r>
          </a:p>
          <a:p>
            <a:pPr marL="285750" indent="-285750">
              <a:lnSpc>
                <a:spcPct val="150000"/>
              </a:lnSpc>
              <a:buBlip>
                <a:blip r:embed="rId2"/>
              </a:buBlip>
            </a:pPr>
            <a:r>
              <a:rPr lang="en-US" altLang="zh-CN" dirty="0" smtClean="0"/>
              <a:t>Add download page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23158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015" y="829733"/>
            <a:ext cx="7202386" cy="3182133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82147" y="223334"/>
            <a:ext cx="13529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Blip>
                <a:blip r:embed="rId3"/>
              </a:buBlip>
            </a:pPr>
            <a:r>
              <a:rPr lang="en-US" altLang="zh-CN" b="1" smtClean="0"/>
              <a:t>overview</a:t>
            </a:r>
            <a:endParaRPr lang="zh-CN" altLang="en-US" b="1"/>
          </a:p>
        </p:txBody>
      </p:sp>
      <p:sp>
        <p:nvSpPr>
          <p:cNvPr id="4" name="文本框 3"/>
          <p:cNvSpPr txBox="1"/>
          <p:nvPr/>
        </p:nvSpPr>
        <p:spPr>
          <a:xfrm>
            <a:off x="728133" y="4275667"/>
            <a:ext cx="8214621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 smtClean="0"/>
              <a:t>hypothesis</a:t>
            </a:r>
            <a:r>
              <a:rPr lang="en-US" altLang="zh-CN" smtClean="0"/>
              <a:t>: diverse molecular phenotypes can be predicted by a set of </a:t>
            </a:r>
            <a:r>
              <a:rPr lang="en-US" altLang="zh-CN" smtClean="0">
                <a:solidFill>
                  <a:srgbClr val="0000FF"/>
                </a:solidFill>
              </a:rPr>
              <a:t>orthogonal </a:t>
            </a:r>
          </a:p>
          <a:p>
            <a:pPr>
              <a:lnSpc>
                <a:spcPct val="150000"/>
              </a:lnSpc>
            </a:pPr>
            <a:r>
              <a:rPr lang="en-US" altLang="zh-CN" smtClean="0">
                <a:solidFill>
                  <a:srgbClr val="0000FF"/>
                </a:solidFill>
              </a:rPr>
              <a:t>latent variables</a:t>
            </a:r>
            <a:r>
              <a:rPr lang="en-US" altLang="zh-CN" smtClean="0"/>
              <a:t> that represent distinct </a:t>
            </a:r>
            <a:r>
              <a:rPr lang="en-US" altLang="zh-CN" smtClean="0">
                <a:solidFill>
                  <a:srgbClr val="0000FF"/>
                </a:solidFill>
              </a:rPr>
              <a:t>molecular drivers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mtClean="0"/>
              <a:t>reveal </a:t>
            </a:r>
            <a:r>
              <a:rPr lang="en-US" altLang="zh-CN" smtClean="0">
                <a:solidFill>
                  <a:srgbClr val="0000FF"/>
                </a:solidFill>
              </a:rPr>
              <a:t>tumor subgroups</a:t>
            </a:r>
            <a:r>
              <a:rPr lang="en-US" altLang="zh-CN" smtClean="0"/>
              <a:t> of biological and clinical importance</a:t>
            </a: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405716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BE8A7-F884-48C5-B661-D0928634579C}" type="slidenum">
              <a:rPr lang="zh-CN" altLang="en-US" smtClean="0"/>
              <a:pPr/>
              <a:t>4</a:t>
            </a:fld>
            <a:endParaRPr lang="zh-CN" altLang="en-US"/>
          </a:p>
        </p:txBody>
      </p:sp>
      <p:grpSp>
        <p:nvGrpSpPr>
          <p:cNvPr id="40" name="组合 39"/>
          <p:cNvGrpSpPr/>
          <p:nvPr/>
        </p:nvGrpSpPr>
        <p:grpSpPr>
          <a:xfrm>
            <a:off x="1179584" y="1204573"/>
            <a:ext cx="6628674" cy="3660294"/>
            <a:chOff x="722384" y="1153773"/>
            <a:chExt cx="6628674" cy="3660294"/>
          </a:xfrm>
        </p:grpSpPr>
        <p:sp>
          <p:nvSpPr>
            <p:cNvPr id="3" name="椭圆 2"/>
            <p:cNvSpPr/>
            <p:nvPr/>
          </p:nvSpPr>
          <p:spPr>
            <a:xfrm>
              <a:off x="3445934" y="2743203"/>
              <a:ext cx="2760133" cy="660400"/>
            </a:xfrm>
            <a:prstGeom prst="ellipse">
              <a:avLst/>
            </a:prstGeom>
            <a:noFill/>
            <a:ln>
              <a:solidFill>
                <a:srgbClr val="0000FF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文本框 7"/>
                <p:cNvSpPr txBox="1"/>
                <p:nvPr/>
              </p:nvSpPr>
              <p:spPr>
                <a:xfrm>
                  <a:off x="3813622" y="2777252"/>
                  <a:ext cx="2236061" cy="46871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/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Sup>
                              <m:sSub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/>
                            </m:sSub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/>
                            </m:sSub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Sup>
                              <m:sSub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  <m:sup/>
                            </m:sSub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lang="zh-CN" altLang="en-US" smtClean="0"/>
                </a:p>
              </p:txBody>
            </p:sp>
          </mc:Choice>
          <mc:Fallback xmlns="">
            <p:sp>
              <p:nvSpPr>
                <p:cNvPr id="4" name="文本框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13622" y="2777252"/>
                  <a:ext cx="2236061" cy="468718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文本框 4"/>
                <p:cNvSpPr txBox="1"/>
                <p:nvPr/>
              </p:nvSpPr>
              <p:spPr>
                <a:xfrm>
                  <a:off x="3228257" y="3814045"/>
                  <a:ext cx="27610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/>
                </a:p>
              </p:txBody>
            </p:sp>
          </mc:Choice>
          <mc:Fallback xmlns="">
            <p:sp>
              <p:nvSpPr>
                <p:cNvPr id="5" name="文本框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28257" y="3814045"/>
                  <a:ext cx="276101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3333" r="-6667" b="-155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本框 5"/>
                <p:cNvSpPr txBox="1"/>
                <p:nvPr/>
              </p:nvSpPr>
              <p:spPr>
                <a:xfrm>
                  <a:off x="3675571" y="3827532"/>
                  <a:ext cx="28142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/>
                </a:p>
              </p:txBody>
            </p:sp>
          </mc:Choice>
          <mc:Fallback xmlns="">
            <p:sp>
              <p:nvSpPr>
                <p:cNvPr id="6" name="文本框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75571" y="3827532"/>
                  <a:ext cx="281423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3043" r="-6522" b="-1521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本框 6"/>
                <p:cNvSpPr txBox="1"/>
                <p:nvPr/>
              </p:nvSpPr>
              <p:spPr>
                <a:xfrm>
                  <a:off x="6359505" y="3827532"/>
                  <a:ext cx="29552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zh-CN" altLang="en-US"/>
                </a:p>
              </p:txBody>
            </p:sp>
          </mc:Choice>
          <mc:Fallback xmlns="">
            <p:sp>
              <p:nvSpPr>
                <p:cNvPr id="7" name="文本框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59505" y="3827532"/>
                  <a:ext cx="295529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0204" r="-4082" b="-1087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直接箭头连接符 7"/>
            <p:cNvCxnSpPr/>
            <p:nvPr/>
          </p:nvCxnSpPr>
          <p:spPr>
            <a:xfrm flipH="1">
              <a:off x="3445934" y="3233910"/>
              <a:ext cx="388315" cy="439268"/>
            </a:xfrm>
            <a:prstGeom prst="straightConnector1">
              <a:avLst/>
            </a:prstGeom>
            <a:ln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箭头连接符 8"/>
            <p:cNvCxnSpPr/>
            <p:nvPr/>
          </p:nvCxnSpPr>
          <p:spPr>
            <a:xfrm flipH="1">
              <a:off x="3956994" y="3280019"/>
              <a:ext cx="176531" cy="393159"/>
            </a:xfrm>
            <a:prstGeom prst="straightConnector1">
              <a:avLst/>
            </a:prstGeom>
            <a:ln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/>
            <p:cNvCxnSpPr/>
            <p:nvPr/>
          </p:nvCxnSpPr>
          <p:spPr>
            <a:xfrm>
              <a:off x="5799667" y="3233910"/>
              <a:ext cx="559838" cy="439268"/>
            </a:xfrm>
            <a:prstGeom prst="straightConnector1">
              <a:avLst/>
            </a:prstGeom>
            <a:ln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圆角矩形 10"/>
            <p:cNvSpPr/>
            <p:nvPr/>
          </p:nvSpPr>
          <p:spPr>
            <a:xfrm>
              <a:off x="3014134" y="3742269"/>
              <a:ext cx="3716866" cy="499533"/>
            </a:xfrm>
            <a:prstGeom prst="roundRect">
              <a:avLst/>
            </a:prstGeom>
            <a:noFill/>
            <a:ln>
              <a:solidFill>
                <a:srgbClr val="0000FF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左大括号 11"/>
            <p:cNvSpPr/>
            <p:nvPr/>
          </p:nvSpPr>
          <p:spPr>
            <a:xfrm rot="5400000">
              <a:off x="3242236" y="3534911"/>
              <a:ext cx="184911" cy="1736876"/>
            </a:xfrm>
            <a:prstGeom prst="leftBrace">
              <a:avLst>
                <a:gd name="adj1" fmla="val 26330"/>
                <a:gd name="adj2" fmla="val 50000"/>
              </a:avLst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2466253" y="4580469"/>
              <a:ext cx="166881" cy="160866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2722706" y="4582108"/>
              <a:ext cx="166881" cy="160866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3102479" y="4580469"/>
              <a:ext cx="166881" cy="1608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3337477" y="4580469"/>
              <a:ext cx="166881" cy="1608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3750808" y="4580469"/>
              <a:ext cx="166881" cy="16086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3997258" y="4582108"/>
              <a:ext cx="166881" cy="16086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左大括号 18"/>
            <p:cNvSpPr/>
            <p:nvPr/>
          </p:nvSpPr>
          <p:spPr>
            <a:xfrm rot="5400000">
              <a:off x="6390164" y="3514594"/>
              <a:ext cx="184911" cy="1736876"/>
            </a:xfrm>
            <a:prstGeom prst="leftBrace">
              <a:avLst>
                <a:gd name="adj1" fmla="val 26330"/>
                <a:gd name="adj2" fmla="val 50000"/>
              </a:avLst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5614181" y="4560152"/>
              <a:ext cx="166881" cy="160866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5870634" y="4561791"/>
              <a:ext cx="166881" cy="160866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6250407" y="4560152"/>
              <a:ext cx="166881" cy="1608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6485405" y="4560152"/>
              <a:ext cx="166881" cy="1608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6898736" y="4560152"/>
              <a:ext cx="166881" cy="16086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7145186" y="4561791"/>
              <a:ext cx="166881" cy="16086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7" name="直接箭头连接符 26"/>
            <p:cNvCxnSpPr/>
            <p:nvPr/>
          </p:nvCxnSpPr>
          <p:spPr>
            <a:xfrm flipV="1">
              <a:off x="4749800" y="2125135"/>
              <a:ext cx="0" cy="652118"/>
            </a:xfrm>
            <a:prstGeom prst="straightConnector1">
              <a:avLst/>
            </a:prstGeom>
            <a:ln w="381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椭圆 28"/>
            <p:cNvSpPr/>
            <p:nvPr/>
          </p:nvSpPr>
          <p:spPr>
            <a:xfrm>
              <a:off x="3420917" y="1628790"/>
              <a:ext cx="655984" cy="592482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>
              <a:off x="4386125" y="1233084"/>
              <a:ext cx="795866" cy="8466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>
              <a:off x="5527955" y="1280539"/>
              <a:ext cx="954664" cy="986459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文本框 31"/>
                <p:cNvSpPr txBox="1"/>
                <p:nvPr/>
              </p:nvSpPr>
              <p:spPr>
                <a:xfrm>
                  <a:off x="3537520" y="1762617"/>
                  <a:ext cx="62235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,….</m:t>
                        </m:r>
                      </m:oMath>
                    </m:oMathPara>
                  </a14:m>
                  <a:endParaRPr lang="zh-CN" altLang="en-US"/>
                </a:p>
              </p:txBody>
            </p:sp>
          </mc:Choice>
          <mc:Fallback xmlns="">
            <p:sp>
              <p:nvSpPr>
                <p:cNvPr id="32" name="文本框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37520" y="1762617"/>
                  <a:ext cx="622350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4902" b="-1521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文本框 32"/>
                <p:cNvSpPr txBox="1"/>
                <p:nvPr/>
              </p:nvSpPr>
              <p:spPr>
                <a:xfrm>
                  <a:off x="4472883" y="1490291"/>
                  <a:ext cx="62767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,….</m:t>
                        </m:r>
                      </m:oMath>
                    </m:oMathPara>
                  </a14:m>
                  <a:endParaRPr lang="zh-CN" altLang="en-US"/>
                </a:p>
              </p:txBody>
            </p:sp>
          </mc:Choice>
          <mc:Fallback xmlns="">
            <p:sp>
              <p:nvSpPr>
                <p:cNvPr id="33" name="文本框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72883" y="1490291"/>
                  <a:ext cx="627672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4854" b="-155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文本框 33"/>
                <p:cNvSpPr txBox="1"/>
                <p:nvPr/>
              </p:nvSpPr>
              <p:spPr>
                <a:xfrm>
                  <a:off x="5691451" y="1590069"/>
                  <a:ext cx="64177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,….</m:t>
                        </m:r>
                      </m:oMath>
                    </m:oMathPara>
                  </a14:m>
                  <a:endParaRPr lang="zh-CN" altLang="en-US"/>
                </a:p>
              </p:txBody>
            </p:sp>
          </mc:Choice>
          <mc:Fallback xmlns="">
            <p:sp>
              <p:nvSpPr>
                <p:cNvPr id="34" name="文本框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91451" y="1590069"/>
                  <a:ext cx="641779" cy="276999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4762" b="-1087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5" name="文本框 34"/>
            <p:cNvSpPr txBox="1"/>
            <p:nvPr/>
          </p:nvSpPr>
          <p:spPr>
            <a:xfrm>
              <a:off x="730981" y="1153773"/>
              <a:ext cx="1842107" cy="10618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mtClean="0"/>
                <a:t>clusters: 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200" smtClean="0"/>
                <a:t>different cancer types;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200" smtClean="0"/>
                <a:t>different molecular drivers</a:t>
              </a:r>
              <a:endParaRPr lang="zh-CN" altLang="en-US" sz="1200" smtClean="0"/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722384" y="2743203"/>
              <a:ext cx="1620444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mtClean="0"/>
                <a:t>latent variables</a:t>
              </a:r>
              <a:endParaRPr lang="zh-CN" altLang="en-US" smtClean="0"/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722384" y="3698628"/>
              <a:ext cx="949299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mtClean="0"/>
                <a:t>samples</a:t>
              </a:r>
              <a:endParaRPr lang="zh-CN" altLang="en-US" smtClean="0"/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725336" y="4306236"/>
              <a:ext cx="954428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mtClean="0"/>
                <a:t>features</a:t>
              </a:r>
              <a:endParaRPr lang="zh-CN" altLang="en-US" smtClean="0"/>
            </a:p>
          </p:txBody>
        </p:sp>
      </p:grpSp>
    </p:spTree>
    <p:extLst>
      <p:ext uri="{BB962C8B-B14F-4D97-AF65-F5344CB8AC3E}">
        <p14:creationId xmlns:p14="http://schemas.microsoft.com/office/powerpoint/2010/main" val="2975021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iCluster+  framework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28600" y="1617133"/>
            <a:ext cx="2035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smtClean="0"/>
              <a:t>genomic variable :  </a:t>
            </a:r>
            <a:endParaRPr lang="zh-CN" altLang="en-US" b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BE8A7-F884-48C5-B661-D0928634579C}" type="slidenum">
              <a:rPr lang="zh-CN" altLang="en-US" smtClean="0"/>
              <a:pPr/>
              <a:t>5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2263644" y="1652142"/>
                <a:ext cx="399725" cy="2993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𝑖𝑗𝑡</m:t>
                          </m:r>
                        </m:sub>
                      </m:sSub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3644" y="1652142"/>
                <a:ext cx="399725" cy="299313"/>
              </a:xfrm>
              <a:prstGeom prst="rect">
                <a:avLst/>
              </a:prstGeom>
              <a:blipFill rotWithShape="0">
                <a:blip r:embed="rId2"/>
                <a:stretch>
                  <a:fillRect l="-7576" r="-10606" b="-265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228600" y="2117251"/>
                <a:ext cx="3236720" cy="13388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mtClean="0"/>
                  <a:t>i : the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𝑡h</m:t>
                    </m:r>
                  </m:oMath>
                </a14:m>
                <a:r>
                  <a:rPr lang="en-US" altLang="zh-CN" smtClean="0"/>
                  <a:t> sample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mtClean="0"/>
                  <a:t>j : the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𝑡h</m:t>
                    </m:r>
                  </m:oMath>
                </a14:m>
                <a:r>
                  <a:rPr lang="en-US" altLang="zh-CN" smtClean="0"/>
                  <a:t> </a:t>
                </a:r>
                <a:r>
                  <a:rPr lang="en-US" altLang="zh-CN" b="1"/>
                  <a:t>genomic feature</a:t>
                </a:r>
                <a:endParaRPr lang="en-US" altLang="zh-CN" b="1" smtClean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mtClean="0"/>
                  <a:t>t : the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𝑡h</m:t>
                    </m:r>
                  </m:oMath>
                </a14:m>
                <a:r>
                  <a:rPr lang="en-US" altLang="zh-CN" smtClean="0"/>
                  <a:t> </a:t>
                </a:r>
                <a:r>
                  <a:rPr lang="en-US" altLang="zh-CN" b="1" smtClean="0"/>
                  <a:t>data type  </a:t>
                </a:r>
                <a:endParaRPr lang="en-US" altLang="zh-CN" b="1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2117251"/>
                <a:ext cx="3236720" cy="1338828"/>
              </a:xfrm>
              <a:prstGeom prst="rect">
                <a:avLst/>
              </a:prstGeom>
              <a:blipFill rotWithShape="0">
                <a:blip r:embed="rId3"/>
                <a:stretch>
                  <a:fillRect l="-1321" r="-1698" b="-3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/>
          <p:cNvSpPr txBox="1"/>
          <p:nvPr/>
        </p:nvSpPr>
        <p:spPr>
          <a:xfrm>
            <a:off x="4298688" y="1565388"/>
            <a:ext cx="1735540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smtClean="0"/>
              <a:t>latent variable : </a:t>
            </a:r>
            <a:endParaRPr lang="zh-CN" altLang="en-US" b="1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6223588" y="1564425"/>
                <a:ext cx="2143086" cy="4747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/>
                          </m:sSub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/>
                          </m:sSub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𝑖𝑘</m:t>
                              </m:r>
                            </m:sub>
                            <m:sup/>
                          </m:sSub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zh-CN" altLang="en-US" smtClean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3588" y="1564425"/>
                <a:ext cx="2143086" cy="47474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4298688" y="2117251"/>
                <a:ext cx="2741007" cy="5078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en-US" altLang="zh-CN" smtClean="0"/>
                  <a:t> distinct </a:t>
                </a:r>
                <a:r>
                  <a:rPr lang="en-US" altLang="zh-CN" u="sng" smtClean="0">
                    <a:solidFill>
                      <a:srgbClr val="0000FF"/>
                    </a:solidFill>
                  </a:rPr>
                  <a:t>driving factors</a:t>
                </a:r>
                <a:endParaRPr lang="zh-CN" altLang="en-US" u="sng" smtClean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8688" y="2117251"/>
                <a:ext cx="2741007" cy="507831"/>
              </a:xfrm>
              <a:prstGeom prst="rect">
                <a:avLst/>
              </a:prstGeom>
              <a:blipFill rotWithShape="0">
                <a:blip r:embed="rId5"/>
                <a:stretch>
                  <a:fillRect l="-1333" r="-1333" b="-95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1690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BE8A7-F884-48C5-B661-D0928634579C}" type="slidenum">
              <a:rPr lang="zh-CN" altLang="en-US" smtClean="0"/>
              <a:pPr/>
              <a:t>6</a:t>
            </a:fld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35467" y="135466"/>
            <a:ext cx="2035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smtClean="0"/>
              <a:t>genomic variable :  </a:t>
            </a:r>
            <a:endParaRPr lang="zh-CN" altLang="en-US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2170511" y="170475"/>
                <a:ext cx="399725" cy="2993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𝑖𝑗𝑡</m:t>
                          </m:r>
                        </m:sub>
                      </m:sSub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0511" y="170475"/>
                <a:ext cx="399725" cy="299313"/>
              </a:xfrm>
              <a:prstGeom prst="rect">
                <a:avLst/>
              </a:prstGeom>
              <a:blipFill rotWithShape="0">
                <a:blip r:embed="rId2"/>
                <a:stretch>
                  <a:fillRect l="-7576" r="-10606" b="-265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135467" y="635584"/>
                <a:ext cx="4725846" cy="12951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 err="1" smtClean="0"/>
                  <a:t>i</a:t>
                </a:r>
                <a:r>
                  <a:rPr lang="en-US" altLang="zh-CN" dirty="0" smtClean="0"/>
                  <a:t> : the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𝑡h</m:t>
                    </m:r>
                  </m:oMath>
                </a14:m>
                <a:r>
                  <a:rPr lang="en-US" altLang="zh-CN" dirty="0" smtClean="0"/>
                  <a:t> sample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j : the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𝑡h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en-US" altLang="zh-CN" b="1" dirty="0" smtClean="0"/>
                  <a:t>genomic feature 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𝒋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</m:oMath>
                </a14:m>
                <a:endParaRPr lang="en-US" altLang="zh-CN" b="1" dirty="0" smtClean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t : the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𝑡h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en-US" altLang="zh-CN" b="1" dirty="0" smtClean="0"/>
                  <a:t>data type 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endParaRPr lang="en-US" altLang="zh-CN" b="1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467" y="635584"/>
                <a:ext cx="4725846" cy="1295163"/>
              </a:xfrm>
              <a:prstGeom prst="rect">
                <a:avLst/>
              </a:prstGeom>
              <a:blipFill rotWithShape="0">
                <a:blip r:embed="rId3"/>
                <a:stretch>
                  <a:fillRect l="-774" b="-65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/>
          <p:cNvSpPr txBox="1"/>
          <p:nvPr/>
        </p:nvSpPr>
        <p:spPr>
          <a:xfrm>
            <a:off x="1439334" y="2396067"/>
            <a:ext cx="525996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Blip>
                <a:blip r:embed="rId4"/>
              </a:buBlip>
            </a:pPr>
            <a:r>
              <a:rPr lang="en-US" altLang="zh-CN" smtClean="0"/>
              <a:t>data type: </a:t>
            </a:r>
          </a:p>
          <a:p>
            <a:pPr>
              <a:lnSpc>
                <a:spcPct val="150000"/>
              </a:lnSpc>
            </a:pPr>
            <a:r>
              <a:rPr lang="en-US" altLang="zh-CN"/>
              <a:t>	</a:t>
            </a:r>
            <a:r>
              <a:rPr lang="en-US" altLang="zh-CN" b="1" smtClean="0"/>
              <a:t>binary</a:t>
            </a:r>
            <a:r>
              <a:rPr lang="en-US" altLang="zh-CN" smtClean="0"/>
              <a:t> (somatic mutation) </a:t>
            </a:r>
          </a:p>
          <a:p>
            <a:pPr>
              <a:lnSpc>
                <a:spcPct val="150000"/>
              </a:lnSpc>
            </a:pPr>
            <a:r>
              <a:rPr lang="en-US" altLang="zh-CN"/>
              <a:t>	</a:t>
            </a:r>
            <a:r>
              <a:rPr lang="en-US" altLang="zh-CN" b="1" smtClean="0"/>
              <a:t>categorical</a:t>
            </a:r>
            <a:r>
              <a:rPr lang="en-US" altLang="zh-CN" smtClean="0"/>
              <a:t> (copy number gain/loss/normal)</a:t>
            </a:r>
            <a:r>
              <a:rPr lang="zh-CN" altLang="en-US"/>
              <a:t> </a:t>
            </a:r>
            <a:endParaRPr lang="en-US" altLang="zh-CN" smtClean="0"/>
          </a:p>
          <a:p>
            <a:pPr>
              <a:lnSpc>
                <a:spcPct val="150000"/>
              </a:lnSpc>
            </a:pPr>
            <a:r>
              <a:rPr lang="en-US" altLang="zh-CN"/>
              <a:t>	</a:t>
            </a:r>
            <a:r>
              <a:rPr lang="en-US" altLang="zh-CN" b="1" smtClean="0"/>
              <a:t>continuous</a:t>
            </a:r>
            <a:r>
              <a:rPr lang="en-US" altLang="zh-CN" smtClean="0"/>
              <a:t> (gene expression)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440057" y="4285860"/>
            <a:ext cx="7313028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Blip>
                <a:blip r:embed="rId4"/>
              </a:buBlip>
            </a:pPr>
            <a:r>
              <a:rPr lang="en-US" altLang="zh-CN" smtClean="0"/>
              <a:t>genomic features:</a:t>
            </a:r>
          </a:p>
          <a:p>
            <a:pPr>
              <a:lnSpc>
                <a:spcPct val="150000"/>
              </a:lnSpc>
            </a:pPr>
            <a:r>
              <a:rPr lang="en-US" altLang="zh-CN"/>
              <a:t>	</a:t>
            </a:r>
            <a:r>
              <a:rPr lang="en-US" altLang="zh-CN" b="1" smtClean="0"/>
              <a:t>a protein-coding gene</a:t>
            </a:r>
          </a:p>
          <a:p>
            <a:pPr>
              <a:lnSpc>
                <a:spcPct val="150000"/>
              </a:lnSpc>
            </a:pPr>
            <a:r>
              <a:rPr lang="en-US" altLang="zh-CN"/>
              <a:t>	</a:t>
            </a:r>
            <a:r>
              <a:rPr lang="en-US" altLang="zh-CN" b="1" smtClean="0"/>
              <a:t>non-gene-centric elements of interest (CpG sites, microRNA, etc.)</a:t>
            </a:r>
            <a:endParaRPr lang="zh-CN" altLang="en-US" b="1" smtClean="0"/>
          </a:p>
        </p:txBody>
      </p:sp>
    </p:spTree>
    <p:extLst>
      <p:ext uri="{BB962C8B-B14F-4D97-AF65-F5344CB8AC3E}">
        <p14:creationId xmlns:p14="http://schemas.microsoft.com/office/powerpoint/2010/main" val="805144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400" b="1" smtClean="0"/>
              <a:t>Case Study I </a:t>
            </a:r>
            <a:r>
              <a:rPr lang="en-US" altLang="zh-CN" sz="2400" smtClean="0"/>
              <a:t>: CCLE dataset :729 cell lines &amp; 30 tumor types</a:t>
            </a:r>
            <a:endParaRPr lang="zh-CN" altLang="en-US" sz="240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BE8A7-F884-48C5-B661-D0928634579C}" type="slidenum">
              <a:rPr lang="zh-CN" altLang="en-US" smtClean="0"/>
              <a:pPr/>
              <a:t>7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296334" y="1430866"/>
                <a:ext cx="5539017" cy="5078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Blip>
                    <a:blip r:embed="rId2"/>
                  </a:buBlip>
                </a:pP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=3 </m:t>
                    </m:r>
                  </m:oMath>
                </a14:m>
                <a:r>
                  <a:rPr lang="en-US" altLang="zh-CN" dirty="0" smtClean="0"/>
                  <a:t>data types, every type has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 smtClean="0"/>
                  <a:t>genomic features</a:t>
                </a:r>
                <a:endParaRPr lang="zh-CN" altLang="en-US" dirty="0" smtClean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334" y="1430866"/>
                <a:ext cx="5539017" cy="507831"/>
              </a:xfrm>
              <a:prstGeom prst="rect">
                <a:avLst/>
              </a:prstGeom>
              <a:blipFill rotWithShape="0">
                <a:blip r:embed="rId3"/>
                <a:stretch>
                  <a:fillRect r="-220" b="-108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580293" y="1911363"/>
                <a:ext cx="7400552" cy="34163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Blip>
                    <a:blip r:embed="rId4"/>
                  </a:buBlip>
                </a:pP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smtClean="0"/>
                  <a:t>: somatic mutation by massively parallel sequencing</a:t>
                </a:r>
              </a:p>
              <a:p>
                <a:pPr marL="285750" indent="-285750">
                  <a:lnSpc>
                    <a:spcPct val="150000"/>
                  </a:lnSpc>
                  <a:buBlip>
                    <a:blip r:embed="rId4"/>
                  </a:buBlip>
                </a:pPr>
                <a:endParaRPr lang="en-US" altLang="zh-CN"/>
              </a:p>
              <a:p>
                <a:pPr>
                  <a:lnSpc>
                    <a:spcPct val="150000"/>
                  </a:lnSpc>
                </a:pPr>
                <a:endParaRPr lang="en-US" altLang="zh-CN" smtClean="0"/>
              </a:p>
              <a:p>
                <a:pPr marL="285750" indent="-285750">
                  <a:lnSpc>
                    <a:spcPct val="150000"/>
                  </a:lnSpc>
                  <a:buBlip>
                    <a:blip r:embed="rId4"/>
                  </a:buBlip>
                </a:pP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altLang="zh-CN" smtClean="0"/>
                  <a:t>: chromosomal copy number by Affymetrix SNP Array 6.0</a:t>
                </a:r>
              </a:p>
              <a:p>
                <a:pPr marL="285750" indent="-285750">
                  <a:lnSpc>
                    <a:spcPct val="150000"/>
                  </a:lnSpc>
                  <a:buBlip>
                    <a:blip r:embed="rId4"/>
                  </a:buBlip>
                </a:pPr>
                <a:endParaRPr lang="en-US" altLang="zh-CN"/>
              </a:p>
              <a:p>
                <a:pPr>
                  <a:lnSpc>
                    <a:spcPct val="150000"/>
                  </a:lnSpc>
                </a:pPr>
                <a:endParaRPr lang="en-US" altLang="zh-CN" smtClean="0"/>
              </a:p>
              <a:p>
                <a:pPr marL="285750" indent="-285750">
                  <a:lnSpc>
                    <a:spcPct val="150000"/>
                  </a:lnSpc>
                  <a:buBlip>
                    <a:blip r:embed="rId4"/>
                  </a:buBlip>
                </a:pP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altLang="zh-CN" smtClean="0"/>
                  <a:t>: gene expression by Affymetrix Human Genome U133 Plus 2.0 array</a:t>
                </a:r>
                <a:endParaRPr lang="zh-CN" altLang="en-US" smtClean="0"/>
              </a:p>
              <a:p>
                <a:pPr>
                  <a:lnSpc>
                    <a:spcPct val="150000"/>
                  </a:lnSpc>
                </a:pPr>
                <a:endParaRPr lang="en-US" altLang="zh-CN" smtClean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293" y="1911363"/>
                <a:ext cx="7400552" cy="341632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919981" y="2455715"/>
                <a:ext cx="7964873" cy="4228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6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=1670 </m:t>
                    </m:r>
                  </m:oMath>
                </a14:m>
                <a:r>
                  <a:rPr lang="en-US" altLang="zh-CN" sz="1600" dirty="0" smtClean="0">
                    <a:solidFill>
                      <a:srgbClr val="0000FF"/>
                    </a:solidFill>
                  </a:rPr>
                  <a:t>genes that were mutated in </a:t>
                </a:r>
                <a14:m>
                  <m:oMath xmlns:m="http://schemas.openxmlformats.org/officeDocument/2006/math">
                    <m:r>
                      <a:rPr lang="en-US" altLang="zh-CN" sz="160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zh-CN" sz="1600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1%</m:t>
                    </m:r>
                  </m:oMath>
                </a14:m>
                <a:r>
                  <a:rPr lang="zh-CN" altLang="en-US" sz="1600" dirty="0" smtClean="0">
                    <a:solidFill>
                      <a:srgbClr val="0000FF"/>
                    </a:solidFill>
                  </a:rPr>
                  <a:t> </a:t>
                </a:r>
                <a:r>
                  <a:rPr lang="en-US" altLang="zh-CN" sz="1600" dirty="0" smtClean="0">
                    <a:solidFill>
                      <a:srgbClr val="0000FF"/>
                    </a:solidFill>
                  </a:rPr>
                  <a:t>of the cell lines( 1 mutated; 0 not mutated )</a:t>
                </a:r>
                <a:endParaRPr lang="zh-CN" altLang="en-US" sz="1600" dirty="0" smtClean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981" y="2455715"/>
                <a:ext cx="7964873" cy="422808"/>
              </a:xfrm>
              <a:prstGeom prst="rect">
                <a:avLst/>
              </a:prstGeom>
              <a:blipFill rotWithShape="0">
                <a:blip r:embed="rId6"/>
                <a:stretch>
                  <a:fillRect l="-306" b="-188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919980" y="3725715"/>
                <a:ext cx="32014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16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=8432 </m:t>
                    </m:r>
                  </m:oMath>
                </a14:m>
                <a:r>
                  <a:rPr lang="en-US" altLang="zh-CN" sz="1600" smtClean="0">
                    <a:solidFill>
                      <a:srgbClr val="0000FF"/>
                    </a:solidFill>
                  </a:rPr>
                  <a:t>copy number regions</a:t>
                </a:r>
                <a:endParaRPr lang="zh-CN" altLang="en-US" sz="1600" smtClean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980" y="3725715"/>
                <a:ext cx="3201454" cy="461665"/>
              </a:xfrm>
              <a:prstGeom prst="rect">
                <a:avLst/>
              </a:prstGeom>
              <a:blipFill rotWithShape="0">
                <a:blip r:embed="rId7"/>
                <a:stretch>
                  <a:fillRect l="-762" b="-78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919980" y="4995715"/>
                <a:ext cx="753315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16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=4000</m:t>
                    </m:r>
                  </m:oMath>
                </a14:m>
                <a:r>
                  <a:rPr lang="zh-CN" altLang="en-US" sz="1600" smtClean="0">
                    <a:solidFill>
                      <a:srgbClr val="0000FF"/>
                    </a:solidFill>
                  </a:rPr>
                  <a:t> </a:t>
                </a:r>
                <a:r>
                  <a:rPr lang="en-US" altLang="zh-CN" sz="1600" smtClean="0">
                    <a:solidFill>
                      <a:srgbClr val="0000FF"/>
                    </a:solidFill>
                  </a:rPr>
                  <a:t>most variable genes based on their expression profile across the cell lines</a:t>
                </a:r>
                <a:endParaRPr lang="zh-CN" altLang="en-US" sz="1600" smtClean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980" y="4995715"/>
                <a:ext cx="7533152" cy="461665"/>
              </a:xfrm>
              <a:prstGeom prst="rect">
                <a:avLst/>
              </a:prstGeom>
              <a:blipFill rotWithShape="0">
                <a:blip r:embed="rId8"/>
                <a:stretch>
                  <a:fillRect l="-324" b="-9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4398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Generalized Linear Model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BE8A7-F884-48C5-B661-D0928634579C}" type="slidenum">
              <a:rPr lang="zh-CN" altLang="en-US" smtClean="0"/>
              <a:pPr/>
              <a:t>8</a:t>
            </a:fld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18753" y="1635617"/>
            <a:ext cx="1748877" cy="4648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To drive a GLM : </a:t>
            </a:r>
            <a:endParaRPr lang="zh-CN" alt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612438" y="2214749"/>
                <a:ext cx="8035982" cy="13388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Blip>
                    <a:blip r:embed="rId2"/>
                  </a:buBlip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𝐸𝑥𝑝𝑜𝑛𝑒𝑛𝑡𝑖𝑎𝑙𝐹𝑎𝑚𝑖𝑙𝑦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  </a:t>
                </a:r>
                <a:r>
                  <a:rPr lang="en-US" altLang="zh-CN" dirty="0" smtClean="0"/>
                  <a:t>i.e. given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 smtClean="0"/>
                  <a:t> and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zh-CN" dirty="0" smtClean="0"/>
                  <a:t>, the distribution of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CN" dirty="0" smtClean="0"/>
                  <a:t> follows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dirty="0" smtClean="0"/>
                  <a:t>some exponential family distribution;</a:t>
                </a:r>
              </a:p>
              <a:p>
                <a:pPr>
                  <a:lnSpc>
                    <a:spcPct val="150000"/>
                  </a:lnSpc>
                </a:pPr>
                <a:endParaRPr lang="en-US" altLang="zh-CN" dirty="0" smtClean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438" y="2214749"/>
                <a:ext cx="8035982" cy="1338828"/>
              </a:xfrm>
              <a:prstGeom prst="rect">
                <a:avLst/>
              </a:prstGeom>
              <a:blipFill rotWithShape="0">
                <a:blip r:embed="rId3"/>
                <a:stretch>
                  <a:fillRect l="-6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612438" y="3262753"/>
                <a:ext cx="8085162" cy="5078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Blip>
                    <a:blip r:embed="rId2"/>
                  </a:buBlip>
                </a:pPr>
                <a:r>
                  <a:rPr lang="en-US" altLang="zh-CN" dirty="0" smtClean="0"/>
                  <a:t>Given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 smtClean="0"/>
                  <a:t>, our goal is to predict the expected value of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altLang="zh-CN" dirty="0" smtClean="0"/>
                  <a:t>given x 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zh-CN" altLang="en-US" dirty="0" smtClean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438" y="3262753"/>
                <a:ext cx="8085162" cy="507831"/>
              </a:xfrm>
              <a:prstGeom prst="rect">
                <a:avLst/>
              </a:prstGeom>
              <a:blipFill rotWithShape="0">
                <a:blip r:embed="rId4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612438" y="4033337"/>
                <a:ext cx="7114512" cy="5078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Blip>
                    <a:blip r:embed="rId2"/>
                  </a:buBlip>
                </a:pPr>
                <a:r>
                  <a:rPr lang="en-US" altLang="zh-CN" dirty="0" smtClean="0"/>
                  <a:t>The natural parameter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and the inputs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 smtClean="0"/>
                  <a:t> are related linearly: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zh-CN" altLang="en-US" dirty="0" smtClean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438" y="4033337"/>
                <a:ext cx="7114512" cy="507831"/>
              </a:xfrm>
              <a:prstGeom prst="rect">
                <a:avLst/>
              </a:prstGeom>
              <a:blipFill rotWithShape="0">
                <a:blip r:embed="rId5"/>
                <a:stretch>
                  <a:fillRect b="-108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5056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Modeling Approach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BE8A7-F884-48C5-B661-D0928634579C}" type="slidenum">
              <a:rPr lang="zh-CN" altLang="en-US" smtClean="0"/>
              <a:pPr/>
              <a:t>9</a:t>
            </a:fld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45234" y="1445156"/>
            <a:ext cx="5769593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mtClean="0"/>
              <a:t>binary variable (e.g. mutation status) : logistic regression</a:t>
            </a:r>
            <a:endParaRPr lang="zh-CN" altLang="en-US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2407268" y="1933241"/>
                <a:ext cx="3529364" cy="9205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𝑖𝑗𝑡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=1|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𝑖𝑗𝑡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=1|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𝑗𝑡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1" i="1" smtClean="0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𝒋𝒕</m:t>
                          </m:r>
                        </m:sub>
                      </m:sSub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zh-CN" altLang="en-US" b="1" smtClean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7268" y="1933241"/>
                <a:ext cx="3529364" cy="92057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/>
          <p:cNvSpPr txBox="1"/>
          <p:nvPr/>
        </p:nvSpPr>
        <p:spPr>
          <a:xfrm>
            <a:off x="245234" y="3341110"/>
            <a:ext cx="8802410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mtClean="0"/>
              <a:t>multicategory variable (e.g. copy number states: loss/normal/gain) : multilogit regression</a:t>
            </a:r>
            <a:endParaRPr lang="zh-CN" altLang="en-US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1755334" y="4121053"/>
                <a:ext cx="5392695" cy="9517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𝑖𝑗𝑡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𝑗𝑐𝑡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1" i="1" smtClean="0"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𝒋𝒄𝒕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ℓ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p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ℓ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b="1" i="1" smtClean="0">
                                      <a:latin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  <m:sub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𝒋</m:t>
                                  </m:r>
                                  <m:r>
                                    <a:rPr lang="zh-CN" altLang="en-US" b="1" i="1" smtClean="0">
                                      <a:latin typeface="Cambria Math" panose="02040503050406030204" pitchFamily="18" charset="0"/>
                                    </a:rPr>
                                    <m:t>𝓵</m:t>
                                  </m:r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=1,…,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zh-CN" altLang="en-US" b="1" smtClean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5334" y="4121053"/>
                <a:ext cx="5392695" cy="95173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0803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marL="285750" indent="-285750">
          <a:lnSpc>
            <a:spcPct val="150000"/>
          </a:lnSpc>
          <a:buFont typeface="Arial" panose="020B0604020202020204" pitchFamily="34" charset="0"/>
          <a:buChar char="•"/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453</TotalTime>
  <Words>906</Words>
  <Application>Microsoft Office PowerPoint</Application>
  <PresentationFormat>全屏显示(4:3)</PresentationFormat>
  <Paragraphs>205</Paragraphs>
  <Slides>26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4" baseType="lpstr">
      <vt:lpstr>宋体</vt:lpstr>
      <vt:lpstr>Arial</vt:lpstr>
      <vt:lpstr>Calibri</vt:lpstr>
      <vt:lpstr>Calibri Light</vt:lpstr>
      <vt:lpstr>Cambria Math</vt:lpstr>
      <vt:lpstr>Latha</vt:lpstr>
      <vt:lpstr>Times New Roman</vt:lpstr>
      <vt:lpstr>Office 主题</vt:lpstr>
      <vt:lpstr>Pattern discovery and cancer gene identification  in integrated cancer genomic data</vt:lpstr>
      <vt:lpstr>Introduction</vt:lpstr>
      <vt:lpstr>PowerPoint 演示文稿</vt:lpstr>
      <vt:lpstr>PowerPoint 演示文稿</vt:lpstr>
      <vt:lpstr>iCluster+  framework</vt:lpstr>
      <vt:lpstr>PowerPoint 演示文稿</vt:lpstr>
      <vt:lpstr>Case Study I : CCLE dataset :729 cell lines &amp; 30 tumor types</vt:lpstr>
      <vt:lpstr>Generalized Linear Model</vt:lpstr>
      <vt:lpstr>Modeling Approach</vt:lpstr>
      <vt:lpstr>Modeling Approach (con’t)</vt:lpstr>
      <vt:lpstr>Lasso panalized likelihood approach</vt:lpstr>
      <vt:lpstr>Monte Carlo Newton-Raphson Algorithm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Model Selection</vt:lpstr>
      <vt:lpstr>Case Study II : CCLE dataset : model selection (12 clusters)</vt:lpstr>
      <vt:lpstr>Case Study III : CCLE dataset :729 cell lines &amp; 30 tumor types</vt:lpstr>
      <vt:lpstr>PowerPoint 演示文稿</vt:lpstr>
      <vt:lpstr>PowerPoint 演示文稿</vt:lpstr>
      <vt:lpstr>Gene-Centric Identification</vt:lpstr>
      <vt:lpstr>Case Study IV : CCLE dataset </vt:lpstr>
      <vt:lpstr>Summary</vt:lpstr>
      <vt:lpstr>OncomiRDB : Update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Pattern discovery and cancer gene identification  in integrated cancer genomic data</dc:title>
  <dc:creator>王东方</dc:creator>
  <cp:lastModifiedBy>王东方</cp:lastModifiedBy>
  <cp:revision>37</cp:revision>
  <dcterms:created xsi:type="dcterms:W3CDTF">2013-09-28T00:39:44Z</dcterms:created>
  <dcterms:modified xsi:type="dcterms:W3CDTF">2013-10-10T06:09:55Z</dcterms:modified>
</cp:coreProperties>
</file>