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2" r:id="rId5"/>
    <p:sldId id="265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9" autoAdjust="0"/>
  </p:normalViewPr>
  <p:slideViewPr>
    <p:cSldViewPr>
      <p:cViewPr varScale="1">
        <p:scale>
          <a:sx n="97" d="100"/>
          <a:sy n="97" d="100"/>
        </p:scale>
        <p:origin x="3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B2D3-8992-4241-B1C6-EFE6B3A41838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44A27-0B49-4A6C-A310-BE7FA1E1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8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世界医学临床实践的局限性，在于主要依靠病人主诉、临床症状、生理生化指标和影像学改变，其基础是组织和器官的病理生理改变。而在这些组织器官改变的下面，是大量的深层次分子生物学改变，对这些分子的改变的了解将推动临床疾病的分子分型。所谓精准医疗，就是应用现代遗传技术、分子影像技术、生物信息技术，结合患者生活环境和临床数据，实现精准的疾病分类和诊断，制定具有个性化的疾病预防和诊疗方案。包括对风险的精确预测，疾病精确诊断，疾病精确分类，药物精确应用，疗效精确评估，疗后精确预测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第一部分要强调多种数据类型的整合</a:t>
            </a:r>
            <a:endParaRPr lang="en-US" altLang="zh-CN" dirty="0" smtClean="0"/>
          </a:p>
          <a:p>
            <a:r>
              <a:rPr lang="zh-CN" altLang="en-US" dirty="0" smtClean="0"/>
              <a:t>第二部分要强调数据量大、基础数据的重要性，但实际上小样本、个体化分析、数据融合是更重要的趋势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总体思路：以生物信息学为基础的新的癌症精准医疗研究模式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4FAF-9011-4F5E-9144-8BB3FD1E36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7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4FAF-9011-4F5E-9144-8BB3FD1E36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7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、生成模型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、先验信息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4FAF-9011-4F5E-9144-8BB3FD1E36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7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44A27-0B49-4A6C-A310-BE7FA1E182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60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4FAF-9011-4F5E-9144-8BB3FD1E36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7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目标：癌症分子分型与生物标志物发现</a:t>
            </a:r>
            <a:endParaRPr lang="en-US" altLang="zh-CN" sz="1200" dirty="0" smtClean="0"/>
          </a:p>
          <a:p>
            <a:r>
              <a:rPr lang="zh-CN" altLang="en-US" sz="1200" dirty="0" smtClean="0"/>
              <a:t>发展新的适用于癌症这类“复杂”问题的机器学习方法，目前重点探索整合机理（网络）模型、先验知识和组学数据的</a:t>
            </a:r>
            <a:r>
              <a:rPr lang="zh-CN" altLang="en-US" sz="1200" dirty="0" smtClean="0">
                <a:solidFill>
                  <a:srgbClr val="C00000"/>
                </a:solidFill>
              </a:rPr>
              <a:t>“概念</a:t>
            </a:r>
            <a:r>
              <a:rPr lang="en-US" altLang="zh-CN" sz="1200" dirty="0" smtClean="0">
                <a:solidFill>
                  <a:srgbClr val="C00000"/>
                </a:solidFill>
              </a:rPr>
              <a:t>-</a:t>
            </a:r>
            <a:r>
              <a:rPr lang="zh-CN" altLang="en-US" sz="1200" dirty="0" smtClean="0">
                <a:solidFill>
                  <a:srgbClr val="C00000"/>
                </a:solidFill>
              </a:rPr>
              <a:t>观测”双层结构</a:t>
            </a:r>
            <a:r>
              <a:rPr lang="zh-CN" altLang="en-US" sz="1200" dirty="0" smtClean="0"/>
              <a:t>的贝叶斯推断方法</a:t>
            </a:r>
            <a:endParaRPr lang="en-US" altLang="zh-CN" sz="1200" dirty="0" smtClean="0"/>
          </a:p>
          <a:p>
            <a:r>
              <a:rPr lang="zh-CN" altLang="en-US" sz="1200" dirty="0" smtClean="0"/>
              <a:t>与医院保持密切的合作，对计算分析的结果进行验证和临床转化。目前，正在对三项前期的分析结果进行验证，其中基于</a:t>
            </a:r>
            <a:r>
              <a:rPr lang="en-US" altLang="zh-CN" sz="1200" dirty="0" smtClean="0"/>
              <a:t>DNA</a:t>
            </a:r>
            <a:r>
              <a:rPr lang="zh-CN" altLang="en-US" sz="1200" dirty="0" smtClean="0"/>
              <a:t>甲基化的标志物有望在近期得到临床的验证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4FAF-9011-4F5E-9144-8BB3FD1E36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基于机器学习的癌症分子分型与标志物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自动化系青年教师学术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交流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古槿</a:t>
            </a:r>
            <a:endParaRPr lang="en-US" altLang="zh-CN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2016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824" y="44624"/>
            <a:ext cx="8229600" cy="93610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研究背景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915816" y="1209632"/>
            <a:ext cx="6048672" cy="4091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C00000"/>
                </a:solidFill>
              </a:rPr>
              <a:t>癌症精准医学</a:t>
            </a:r>
            <a:r>
              <a:rPr lang="zh-CN" altLang="en-US" sz="2400" dirty="0" smtClean="0"/>
              <a:t>：深入分子水平，基于分子机制、标志物提高癌症诊疗的水平</a:t>
            </a:r>
            <a:endParaRPr lang="en-US" altLang="zh-CN" sz="2400" dirty="0" smtClean="0"/>
          </a:p>
          <a:p>
            <a:r>
              <a:rPr lang="zh-CN" altLang="en-US" sz="2400" dirty="0" smtClean="0"/>
              <a:t>癌症分子水平数据</a:t>
            </a:r>
            <a:r>
              <a:rPr lang="zh-CN" altLang="en-US" sz="2400" dirty="0"/>
              <a:t>（组学）有</a:t>
            </a:r>
            <a:r>
              <a:rPr lang="zh-CN" altLang="en-US" sz="2400" dirty="0" smtClean="0">
                <a:solidFill>
                  <a:srgbClr val="0070C0"/>
                </a:solidFill>
              </a:rPr>
              <a:t>大规模、高维度、多层次、多类型</a:t>
            </a:r>
            <a:r>
              <a:rPr lang="zh-CN" altLang="en-US" sz="2400" dirty="0" smtClean="0"/>
              <a:t>等特点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癌症</a:t>
            </a:r>
            <a:r>
              <a:rPr lang="zh-CN" altLang="en-US" sz="2400" dirty="0"/>
              <a:t>组</a:t>
            </a:r>
            <a:r>
              <a:rPr lang="zh-CN" altLang="en-US" sz="2400" dirty="0" smtClean="0"/>
              <a:t>学数据的</a:t>
            </a:r>
            <a:r>
              <a:rPr lang="zh-CN" altLang="en-US" sz="2400" dirty="0">
                <a:solidFill>
                  <a:srgbClr val="C00000"/>
                </a:solidFill>
              </a:rPr>
              <a:t>生物信息学分析与解读</a:t>
            </a:r>
            <a:r>
              <a:rPr lang="zh-CN" altLang="en-US" sz="2400" dirty="0" smtClean="0"/>
              <a:t>是目前癌症</a:t>
            </a:r>
            <a:r>
              <a:rPr lang="zh-CN" altLang="en-US" sz="2400" dirty="0"/>
              <a:t>精</a:t>
            </a:r>
            <a:r>
              <a:rPr lang="zh-CN" altLang="en-US" sz="2400" dirty="0" smtClean="0"/>
              <a:t>准诊疗研究的</a:t>
            </a:r>
            <a:r>
              <a:rPr lang="zh-CN" altLang="en-US" sz="2400" dirty="0"/>
              <a:t>关键</a:t>
            </a:r>
            <a:endParaRPr lang="en-US" altLang="zh-CN" sz="2400" dirty="0"/>
          </a:p>
          <a:p>
            <a:endParaRPr lang="zh-CN" altLang="en-US" sz="24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76762"/>
            <a:ext cx="158417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25034"/>
            <a:ext cx="157341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>
            <a:off x="1009850" y="3460938"/>
            <a:ext cx="648072" cy="72008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30" y="3623096"/>
            <a:ext cx="465806" cy="45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191746" y="274085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器官水平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9632" y="540515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分子水平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068960"/>
            <a:ext cx="2877085" cy="211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514646" y="485986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Nature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2015, 20:51-152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824" y="188640"/>
            <a:ext cx="8229600" cy="936104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基于组学的分子分型与标志物发现面临诸多难题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95049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628800"/>
            <a:ext cx="5328592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基于组学的研究在癌症诊疗临床应用方面</a:t>
            </a:r>
            <a:r>
              <a:rPr lang="zh-CN" altLang="en-US" sz="2400" dirty="0">
                <a:solidFill>
                  <a:srgbClr val="0070C0"/>
                </a:solidFill>
              </a:rPr>
              <a:t>取得的进展有限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可重复性较差、缺乏对机制的理解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以肝癌为例，目前仅有的两个临床常用的分子标志物</a:t>
            </a:r>
            <a:r>
              <a:rPr lang="en-US" altLang="zh-CN" sz="2400" dirty="0" smtClean="0"/>
              <a:t>AFP</a:t>
            </a:r>
            <a:r>
              <a:rPr lang="zh-CN" altLang="en-US" sz="2400" dirty="0" smtClean="0"/>
              <a:t>（甲胎蛋白）和</a:t>
            </a:r>
            <a:r>
              <a:rPr lang="en-US" altLang="zh-CN" sz="2400" dirty="0" smtClean="0"/>
              <a:t>SF</a:t>
            </a:r>
            <a:r>
              <a:rPr lang="zh-CN" altLang="en-US" sz="2400" dirty="0" smtClean="0"/>
              <a:t>（铁蛋白），均是上世纪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70</a:t>
            </a:r>
            <a:r>
              <a:rPr lang="zh-CN" altLang="en-US" sz="2400" dirty="0" smtClean="0"/>
              <a:t>年代发现的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724128" y="1681717"/>
            <a:ext cx="3024336" cy="219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根源在于癌症是一个典型的“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复杂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”问题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、因素多（高维）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、非线性耦合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、采样不充分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、动态适应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5268109"/>
            <a:ext cx="5184576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近年来火爆的深度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学习，目前的框架对此类问题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也无法提供太大的帮助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16551"/>
            <a:ext cx="3024336" cy="139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824" y="44624"/>
            <a:ext cx="8517632" cy="93610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发展适用于癌症组学数据的机器学习方法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7544" y="2732727"/>
            <a:ext cx="2952328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必须考虑</a:t>
            </a: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多批次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多中心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的组学数据的异质性与一致性</a:t>
            </a:r>
            <a:endParaRPr lang="en-US" altLang="zh-CN" sz="24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544" y="1268760"/>
            <a:ext cx="2952328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必须将</a:t>
            </a: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组学数据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机理模型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先验知识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进行有效的整合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0" y="4408622"/>
            <a:ext cx="4152156" cy="175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3848" y="42643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Science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2015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 rot="1885207">
            <a:off x="3779912" y="2880188"/>
            <a:ext cx="1749817" cy="721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24128" y="2673494"/>
            <a:ext cx="2736304" cy="2123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基于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生物网络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8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“概念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观测”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8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双层结构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4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5730" y="746630"/>
            <a:ext cx="138422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生物网络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9709" y="1752316"/>
            <a:ext cx="2392334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分子特征（概念）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1-K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个独立分量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501008"/>
            <a:ext cx="239233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分子特征（观测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1-K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子集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批次效应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1187624" y="5837202"/>
            <a:ext cx="147616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组学数据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87624" y="3007405"/>
            <a:ext cx="692883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43" y="243989"/>
            <a:ext cx="2592288" cy="160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3907858" y="3501008"/>
            <a:ext cx="239233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分子特征（观测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1-K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子集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批次效应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13" name="矩形 12"/>
          <p:cNvSpPr/>
          <p:nvPr/>
        </p:nvSpPr>
        <p:spPr>
          <a:xfrm>
            <a:off x="4401852" y="5837202"/>
            <a:ext cx="147616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组学数据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14" name="矩形 13"/>
          <p:cNvSpPr/>
          <p:nvPr/>
        </p:nvSpPr>
        <p:spPr>
          <a:xfrm>
            <a:off x="6486252" y="2431341"/>
            <a:ext cx="183016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概念层模型</a:t>
            </a:r>
            <a:endParaRPr lang="en-US" altLang="zh-CN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86252" y="3140968"/>
            <a:ext cx="180950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观测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层模型</a:t>
            </a:r>
            <a:endParaRPr lang="en-US" altLang="zh-CN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535" y="404664"/>
            <a:ext cx="112415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功能模块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生物机制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536" y="1539065"/>
            <a:ext cx="112415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文献报道分子特征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5" idx="2"/>
            <a:endCxn id="6" idx="0"/>
          </p:cNvCxnSpPr>
          <p:nvPr/>
        </p:nvCxnSpPr>
        <p:spPr>
          <a:xfrm flipH="1">
            <a:off x="1879735" y="2460202"/>
            <a:ext cx="1576141" cy="1040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1" idx="0"/>
          </p:cNvCxnSpPr>
          <p:nvPr/>
        </p:nvCxnSpPr>
        <p:spPr>
          <a:xfrm>
            <a:off x="3455876" y="2460202"/>
            <a:ext cx="1648149" cy="1040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28356"/>
            <a:ext cx="1378071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11" y="4661230"/>
            <a:ext cx="1162628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箭头连接符 24"/>
          <p:cNvCxnSpPr>
            <a:stCxn id="12" idx="3"/>
            <a:endCxn id="4" idx="1"/>
          </p:cNvCxnSpPr>
          <p:nvPr/>
        </p:nvCxnSpPr>
        <p:spPr>
          <a:xfrm>
            <a:off x="1677694" y="727830"/>
            <a:ext cx="1078036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3"/>
            <a:endCxn id="5" idx="1"/>
          </p:cNvCxnSpPr>
          <p:nvPr/>
        </p:nvCxnSpPr>
        <p:spPr>
          <a:xfrm>
            <a:off x="1677695" y="1862231"/>
            <a:ext cx="582014" cy="24402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3"/>
            <a:endCxn id="4" idx="1"/>
          </p:cNvCxnSpPr>
          <p:nvPr/>
        </p:nvCxnSpPr>
        <p:spPr>
          <a:xfrm flipV="1">
            <a:off x="1677695" y="946685"/>
            <a:ext cx="1078035" cy="9155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2" idx="3"/>
            <a:endCxn id="5" idx="1"/>
          </p:cNvCxnSpPr>
          <p:nvPr/>
        </p:nvCxnSpPr>
        <p:spPr>
          <a:xfrm>
            <a:off x="1677694" y="727830"/>
            <a:ext cx="582015" cy="137842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2"/>
            <a:endCxn id="5" idx="0"/>
          </p:cNvCxnSpPr>
          <p:nvPr/>
        </p:nvCxnSpPr>
        <p:spPr>
          <a:xfrm>
            <a:off x="3447841" y="1146740"/>
            <a:ext cx="8035" cy="60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" idx="2"/>
            <a:endCxn id="1027" idx="0"/>
          </p:cNvCxnSpPr>
          <p:nvPr/>
        </p:nvCxnSpPr>
        <p:spPr>
          <a:xfrm flipH="1">
            <a:off x="1876660" y="4147339"/>
            <a:ext cx="3075" cy="481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2"/>
            <a:endCxn id="1028" idx="0"/>
          </p:cNvCxnSpPr>
          <p:nvPr/>
        </p:nvCxnSpPr>
        <p:spPr>
          <a:xfrm>
            <a:off x="5104025" y="4147339"/>
            <a:ext cx="0" cy="513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763688" y="338059"/>
            <a:ext cx="123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先验信息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30813" y="4844348"/>
            <a:ext cx="1234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……</a:t>
            </a:r>
            <a:endParaRPr lang="en-US" altLang="zh-CN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8184" y="4437112"/>
            <a:ext cx="2540531" cy="2067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概念层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解决机制、先验信息和多源数据一致性的问题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对</a:t>
            </a:r>
            <a:r>
              <a:rPr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观测层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实现一致性指导下的多源数据的异质性问题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6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824" y="44624"/>
            <a:ext cx="8517632" cy="93610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推动计算分析结果的验证和临床转化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1196752"/>
            <a:ext cx="252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高维多模态组学数据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 rotWithShape="1">
          <a:blip r:embed="rId3"/>
          <a:srcRect l="41395" t="5341" b="17772"/>
          <a:stretch/>
        </p:blipFill>
        <p:spPr>
          <a:xfrm>
            <a:off x="395537" y="1628800"/>
            <a:ext cx="2438401" cy="2351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686" y="4581128"/>
            <a:ext cx="2107074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基于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低秩近似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实现整合降维聚类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LRAcluster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BMC Genomics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2015)</a:t>
            </a:r>
          </a:p>
        </p:txBody>
      </p:sp>
      <p:sp>
        <p:nvSpPr>
          <p:cNvPr id="9" name="右箭头 8"/>
          <p:cNvSpPr/>
          <p:nvPr/>
        </p:nvSpPr>
        <p:spPr>
          <a:xfrm rot="2021720">
            <a:off x="1744291" y="4171227"/>
            <a:ext cx="132715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1929606"/>
            <a:ext cx="2232248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基于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稀疏惩罚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+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重采样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实现特征选择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Bioinformatics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2016)</a:t>
            </a:r>
          </a:p>
        </p:txBody>
      </p:sp>
      <p:sp>
        <p:nvSpPr>
          <p:cNvPr id="11" name="右箭头 10"/>
          <p:cNvSpPr/>
          <p:nvPr/>
        </p:nvSpPr>
        <p:spPr>
          <a:xfrm>
            <a:off x="3275692" y="2996952"/>
            <a:ext cx="22324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322575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选出的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个位点在协和新采的数据集上可实现非常高的正确率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(Briefings in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Bioinformatics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2016)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52736"/>
            <a:ext cx="260116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164288" y="2132856"/>
            <a:ext cx="64807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6137" y="5805264"/>
            <a:ext cx="211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基于个体的差异表达分析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IDASeq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61048"/>
            <a:ext cx="2160240" cy="218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15816" y="602128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尿酸代谢、酪氨酸关键基因的表达与病人预后显著相关，合作进行实验验证了其活性降低后细胞侵袭能力显著增强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1" y="4271576"/>
            <a:ext cx="1824811" cy="81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71575"/>
            <a:ext cx="878457" cy="81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1" y="5206795"/>
            <a:ext cx="1824811" cy="7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06796"/>
            <a:ext cx="878457" cy="81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4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824" y="44624"/>
            <a:ext cx="8985176" cy="93610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基于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机器学习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的癌症分子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分型与标志物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发现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08720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59832" y="4919965"/>
            <a:ext cx="242656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癌症的分子分型与标志物发现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1587097"/>
            <a:ext cx="2392334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发展适用于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癌症这类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“复杂”数据的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机器学习方法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59986" y="2327677"/>
            <a:ext cx="2392334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对计算分析性能比较理想的结果进行实验和临床验证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>
          <a:xfrm>
            <a:off x="4273116" y="4055869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</p:cNvCxnSpPr>
          <p:nvPr/>
        </p:nvCxnSpPr>
        <p:spPr>
          <a:xfrm rot="16200000" flipH="1">
            <a:off x="2781919" y="2564671"/>
            <a:ext cx="1453109" cy="15292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</p:cNvCxnSpPr>
          <p:nvPr/>
        </p:nvCxnSpPr>
        <p:spPr>
          <a:xfrm rot="5400000">
            <a:off x="4908371" y="2708086"/>
            <a:ext cx="712529" cy="19830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256154" y="3469064"/>
            <a:ext cx="27083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合作进行对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尿酸循环调控转移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索拉菲尼抗药性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的机制研究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（东方肝胆外科医院）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马上开展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基于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DNA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甲基化的肝癌复发的标志物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的临床验证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（北京协和医院）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胃炎癌转化的风险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预测（李梢、谢震、中日友好）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2674" y="2759725"/>
            <a:ext cx="23923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继续完善基于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低秩近似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和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稀疏模型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的数据分析方法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重点研究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基于生物网络的“概念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观测”双层结构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的新方法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25348" y="1247557"/>
            <a:ext cx="145623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核心与特色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24205" y="1999575"/>
            <a:ext cx="145623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交叉与合作</a:t>
            </a:r>
            <a:endParaRPr lang="en-US" altLang="zh-CN" sz="20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26" name="直接箭头连接符 25"/>
          <p:cNvCxnSpPr>
            <a:stCxn id="8" idx="3"/>
            <a:endCxn id="9" idx="1"/>
          </p:cNvCxnSpPr>
          <p:nvPr/>
        </p:nvCxnSpPr>
        <p:spPr>
          <a:xfrm>
            <a:off x="3939998" y="2094929"/>
            <a:ext cx="1119988" cy="7405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谢谢！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请各位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老师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批评指正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13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883</Words>
  <Application>Microsoft Office PowerPoint</Application>
  <PresentationFormat>全屏显示(4:3)</PresentationFormat>
  <Paragraphs>93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楷体</vt:lpstr>
      <vt:lpstr>宋体</vt:lpstr>
      <vt:lpstr>Arial</vt:lpstr>
      <vt:lpstr>Calibri</vt:lpstr>
      <vt:lpstr>Times New Roman</vt:lpstr>
      <vt:lpstr>Office 主题</vt:lpstr>
      <vt:lpstr>基于机器学习的癌症分子分型与标志物发现</vt:lpstr>
      <vt:lpstr>研究背景</vt:lpstr>
      <vt:lpstr>基于组学的分子分型与标志物发现面临诸多难题</vt:lpstr>
      <vt:lpstr>发展适用于癌症组学数据的机器学习方法</vt:lpstr>
      <vt:lpstr>PowerPoint 演示文稿</vt:lpstr>
      <vt:lpstr>推动计算分析结果的验证和临床转化</vt:lpstr>
      <vt:lpstr>基于机器学习的癌症分子分型与标志物发现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自动化系青年教师学术交流</dc:title>
  <dc:creator>GUJIN</dc:creator>
  <cp:lastModifiedBy>GUIYING</cp:lastModifiedBy>
  <cp:revision>34</cp:revision>
  <dcterms:created xsi:type="dcterms:W3CDTF">2016-10-10T10:36:55Z</dcterms:created>
  <dcterms:modified xsi:type="dcterms:W3CDTF">2016-10-20T07:43:56Z</dcterms:modified>
</cp:coreProperties>
</file>