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1" r:id="rId4"/>
    <p:sldId id="288" r:id="rId5"/>
    <p:sldId id="289" r:id="rId6"/>
    <p:sldId id="290" r:id="rId7"/>
    <p:sldId id="265" r:id="rId8"/>
    <p:sldId id="273" r:id="rId9"/>
    <p:sldId id="272" r:id="rId10"/>
    <p:sldId id="270" r:id="rId11"/>
    <p:sldId id="271" r:id="rId12"/>
    <p:sldId id="274" r:id="rId13"/>
    <p:sldId id="276" r:id="rId14"/>
    <p:sldId id="277" r:id="rId15"/>
    <p:sldId id="278" r:id="rId16"/>
    <p:sldId id="279" r:id="rId17"/>
    <p:sldId id="282" r:id="rId18"/>
    <p:sldId id="283" r:id="rId19"/>
    <p:sldId id="280" r:id="rId20"/>
    <p:sldId id="281" r:id="rId21"/>
    <p:sldId id="284" r:id="rId22"/>
    <p:sldId id="285" r:id="rId23"/>
    <p:sldId id="286" r:id="rId24"/>
    <p:sldId id="287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7"/>
    <p:restoredTop sz="94676"/>
  </p:normalViewPr>
  <p:slideViewPr>
    <p:cSldViewPr snapToGrid="0">
      <p:cViewPr varScale="1">
        <p:scale>
          <a:sx n="160" d="100"/>
          <a:sy n="160" d="100"/>
        </p:scale>
        <p:origin x="1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88ECD-616E-9142-A51D-51535FE98DBD}" type="datetimeFigureOut">
              <a:rPr lang="en-US" smtClean="0"/>
              <a:t>2/14/25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B552D-69D9-E443-BC13-D5F271A1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5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B552D-69D9-E443-BC13-D5F271A157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93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B552D-69D9-E443-BC13-D5F271A157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70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B552D-69D9-E443-BC13-D5F271A157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63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B552D-69D9-E443-BC13-D5F271A157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69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B552D-69D9-E443-BC13-D5F271A157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55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B552D-69D9-E443-BC13-D5F271A157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88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B552D-69D9-E443-BC13-D5F271A157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0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B552D-69D9-E443-BC13-D5F271A157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38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B552D-69D9-E443-BC13-D5F271A157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71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B552D-69D9-E443-BC13-D5F271A157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33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B552D-69D9-E443-BC13-D5F271A157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8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2DBA-8BAA-715B-8686-0A24E6292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427FB-FF5D-A72C-DCDF-DE0FBD3B4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C7B70-27D7-F934-2528-5DF7CF03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7BBF-74B1-2247-AD60-CC00B1E670CA}" type="datetime1">
              <a:rPr lang="en-IE" smtClean="0"/>
              <a:t>14/02/2025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7DD76-0348-D7A5-D4CB-46E2CB2D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Modelling of Diffuse Scattering Effects for Outdoor Ray Tracing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E5C42-E900-7352-C35E-8E4398B6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EAC0-08D8-B24C-833C-D0F94764D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1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2D07-90BC-BDCE-6C04-69FB77A9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AD545-4EF8-5670-6D4A-405982147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7389E-9997-50B0-CB77-4EA97C1A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8552-D3BB-4C40-863E-3940BD01FE0D}" type="datetime1">
              <a:rPr lang="en-IE" smtClean="0"/>
              <a:t>14/02/2025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9C8D0-A571-94B8-38D1-363DF59C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Modelling of Diffuse Scattering Effects for Outdoor Ray Tracing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82B91-3E0C-653E-AB80-2CE2A62B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EAC0-08D8-B24C-833C-D0F94764D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5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CB1BA-D3E4-8AF5-6A0F-B1CB3579F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268B4-CF5A-7007-9A63-6BEF54894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041F0-C997-EC14-ED4F-10EA7806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5785-BB5A-3F44-9A88-FA931FC0EFAD}" type="datetime1">
              <a:rPr lang="en-IE" smtClean="0"/>
              <a:t>14/02/2025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6B642-43E1-BE15-7A8B-12B0CAD3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Modelling of Diffuse Scattering Effects for Outdoor Ray Tracing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C12A3-4992-F1EF-FEEE-849892B1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EAC0-08D8-B24C-833C-D0F94764D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4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99D0-973D-84EC-0A2B-50D7776B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90D2F-B26A-4896-EAC2-58181CD6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82D7A-B649-464A-1952-D6FB1D57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30E6D-750B-D148-9439-83453438E16B}" type="datetime1">
              <a:rPr lang="en-IE" smtClean="0"/>
              <a:t>14/02/2025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5C4B7-BC79-8DD4-2F79-69D720B1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Modelling of Diffuse Scattering Effects for Outdoor Ray Tracing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C8F53-B245-04D8-9F6A-57B13D54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EAC0-08D8-B24C-833C-D0F94764D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4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0F02-F36F-1DFC-A7B9-00230EF1E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844A0-4DBA-47BD-0850-E1E9381A6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553B-7621-44C2-A978-1D3A4B73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F231-9250-0948-95E8-47355797183D}" type="datetime1">
              <a:rPr lang="en-IE" smtClean="0"/>
              <a:t>14/02/2025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DB84-B49B-9E1A-AAC2-403EE1E8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Modelling of Diffuse Scattering Effects for Outdoor Ray Tracing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F0224-FDE8-8246-8BFF-FD8E4133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EAC0-08D8-B24C-833C-D0F94764D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31F8-1A14-C952-27AF-1B14B32B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AC758-B314-FB13-127C-31EDA55F0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1B80B-A757-5DC6-4539-838D2F68E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11599-D28C-020A-43AB-F0B76E58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25220-FE28-104C-89F8-E2EA3A16282C}" type="datetime1">
              <a:rPr lang="en-IE" smtClean="0"/>
              <a:t>14/02/2025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10A6D-0758-63C8-FD3A-8A391D11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Modelling of Diffuse Scattering Effects for Outdoor Ray Tracing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FB1F2-3ADB-476A-54F0-10A05703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EAC0-08D8-B24C-833C-D0F94764D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597F-E606-9C9D-3209-FFA82E71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A1383-8CC0-169E-F847-89F55ECA2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47396-CF24-6E2D-DBB9-D9D06BD13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EB6C9-943E-4F38-6528-B7824E9C0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47CB6-3157-DD24-D7F2-4496D4FC4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31FF3-8A29-F648-4789-3148F689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D501-48CB-DD4A-B419-C8A79172BE94}" type="datetime1">
              <a:rPr lang="en-IE" smtClean="0"/>
              <a:t>14/02/2025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EDF154-89B2-838E-0E36-CBA712C5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Modelling of Diffuse Scattering Effects for Outdoor Ray Tracing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41D05-1E77-1453-50C7-86C3F7E1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EAC0-08D8-B24C-833C-D0F94764D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5484-B48B-CDBB-8134-27E43349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4FF3C-B128-8102-1160-8A6EE089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0FD9-F52C-F546-A797-ADACD70EC14E}" type="datetime1">
              <a:rPr lang="en-IE" smtClean="0"/>
              <a:t>14/02/2025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15F95-52B2-EE13-D596-5269806A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Modelling of Diffuse Scattering Effects for Outdoor Ray Tracing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B940B-43BB-7727-93CF-F8493061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EAC0-08D8-B24C-833C-D0F94764D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6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07E81-2A06-0A1D-A128-10968A46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CA7F-0023-2F42-BDD5-CB8289F96D47}" type="datetime1">
              <a:rPr lang="en-IE" smtClean="0"/>
              <a:t>14/02/2025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FC1AB-357A-E331-B233-62CEBAFC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Modelling of Diffuse Scattering Effects for Outdoor Ray Tracing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556B1-2A2E-A3A0-776C-7E5164F8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EAC0-08D8-B24C-833C-D0F94764D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E2CF-D65D-99C4-3E6D-8749B9A1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859C1-73CE-A09F-8B13-905E8327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C9F66-C59A-2893-B496-C4114EAA6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CB368-4984-00A6-8686-F4D595BB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6EE34-77FC-5F4C-91AC-39DD9F9B2FCB}" type="datetime1">
              <a:rPr lang="en-IE" smtClean="0"/>
              <a:t>14/02/2025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06761-BF8E-9209-742B-DEED9121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Modelling of Diffuse Scattering Effects for Outdoor Ray Tracing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5918B-983F-AD44-B662-B928A0A2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EAC0-08D8-B24C-833C-D0F94764D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0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99BD-7760-718A-3BE4-5844EC726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30266-163D-E8BF-6BB3-748EBDD91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F1B38-30A2-5542-0492-B39922DC0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5BDD8-C789-C15E-9C0A-4AC5BB83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8065-40FC-6946-B652-E0B76C9D1024}" type="datetime1">
              <a:rPr lang="en-IE" smtClean="0"/>
              <a:t>14/02/2025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9BE90-5617-6855-2170-F37BCB56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Modelling of Diffuse Scattering Effects for Outdoor Ray Tracing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711F6-AFA7-70BF-C773-FDDCC629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EAC0-08D8-B24C-833C-D0F94764D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4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68175-C15F-6D1A-F4E6-4386D265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BA9A1-664C-D422-B121-D14CB10B0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6325E-70EC-6EFB-383F-4A23325BE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D5590-8A13-9A48-B2F0-038A2A15BE26}" type="datetime1">
              <a:rPr lang="en-IE" smtClean="0"/>
              <a:t>14/02/2025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85E35-07EB-DF93-B63A-EC7CD03F9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Modelling of Diffuse Scattering Effects for Outdoor Ray Tracing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2D049-04F8-BB35-370D-2B0DDD66E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BEAC0-08D8-B24C-833C-D0F94764D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amy.com/types-of-reflection-specular-and-diffuse-reflection-incident-light-and-reflected-rays-vector-illustration-for-education-image502982191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Lambert2.gi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1B4E-6BFC-82DC-77BF-BDDCAB239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Modelling of Diffuse Scattering Effects for Outdoor Ray Tracing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E83D7-E85A-E2B5-6121-D20C1030E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Andrew Whelan, 21211056</a:t>
            </a:r>
          </a:p>
          <a:p>
            <a:r>
              <a:rPr lang="en-US" dirty="0"/>
              <a:t>Supervisor: Prof Conor Brennan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0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3579-B398-227D-485E-AF355ED7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</a:t>
            </a:r>
            <a:r>
              <a:rPr lang="en-US" sz="4000" dirty="0"/>
              <a:t>– Diffuse Reflection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8B4B6-9B89-06EF-1F09-700B0A6E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35599"/>
            <a:ext cx="4114800" cy="401638"/>
          </a:xfrm>
        </p:spPr>
        <p:txBody>
          <a:bodyPr/>
          <a:lstStyle/>
          <a:p>
            <a:r>
              <a:rPr lang="en-US"/>
              <a:t>Modelling of Diffuse Scattering Effects for Outdoor Ray Tracing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07C14F-9907-27BD-38F3-3D30FDA82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849" y="2629750"/>
            <a:ext cx="3915878" cy="29307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EF66CAD-53F5-AA48-A83A-F2874C2BB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rgbClr val="F4F4F4"/>
                    </a:solidFill>
                  </a:rPr>
                  <a:t>An ideal “matte” surface</a:t>
                </a:r>
              </a:p>
              <a:p>
                <a:r>
                  <a:rPr lang="en-US" dirty="0">
                    <a:solidFill>
                      <a:srgbClr val="F4F4F4"/>
                    </a:solidFill>
                  </a:rPr>
                  <a:t>Assuming constant power per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4F4F4"/>
                    </a:solidFill>
                  </a:rPr>
                  <a:t>   solid unit angle, give</a:t>
                </a:r>
              </a:p>
              <a:p>
                <a:pPr marL="0" indent="0">
                  <a:buNone/>
                </a:pPr>
                <a:endParaRPr lang="en-US" sz="1200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2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Issues: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E" dirty="0">
                    <a:solidFill>
                      <a:schemeClr val="bg1"/>
                    </a:solidFill>
                  </a:rPr>
                  <a:t>Principle: </a:t>
                </a:r>
                <a:r>
                  <a:rPr lang="en-IE" sz="2000" dirty="0">
                    <a:solidFill>
                      <a:schemeClr val="bg1"/>
                    </a:solidFill>
                  </a:rPr>
                  <a:t>parametric assumption</a:t>
                </a:r>
                <a:endParaRPr lang="en-IE" b="0" dirty="0">
                  <a:solidFill>
                    <a:schemeClr val="bg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Practical:</a:t>
                </a:r>
              </a:p>
              <a:p>
                <a:pPr marL="1428750" lvl="2" indent="-514350">
                  <a:buFont typeface="+mj-lt"/>
                  <a:buAutoNum type="alphaLcParenR"/>
                </a:pPr>
                <a:r>
                  <a:rPr lang="en-IE" dirty="0">
                    <a:solidFill>
                      <a:srgbClr val="F4F4F4"/>
                    </a:solidFill>
                  </a:rPr>
                  <a:t>Parametrization (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solidFill>
                              <a:srgbClr val="F4F4F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solidFill>
                              <a:srgbClr val="F4F4F4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E" b="0" i="1" smtClean="0">
                            <a:solidFill>
                              <a:srgbClr val="F4F4F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E" b="0" dirty="0">
                    <a:solidFill>
                      <a:srgbClr val="F4F4F4"/>
                    </a:solidFill>
                  </a:rPr>
                  <a:t> )</a:t>
                </a:r>
                <a:endParaRPr lang="en-US" dirty="0">
                  <a:solidFill>
                    <a:srgbClr val="F4F4F4"/>
                  </a:solidFill>
                </a:endParaRPr>
              </a:p>
              <a:p>
                <a:pPr marL="1428750" lvl="2" indent="-514350">
                  <a:buFont typeface="+mj-lt"/>
                  <a:buAutoNum type="alphaLcParenR"/>
                </a:pPr>
                <a:r>
                  <a:rPr lang="en-US" dirty="0"/>
                  <a:t>Computational complexity (per-bounce integral)</a:t>
                </a:r>
              </a:p>
              <a:p>
                <a:pPr marL="1428750" lvl="2" indent="-514350">
                  <a:buFont typeface="+mj-lt"/>
                  <a:buAutoNum type="alphaLcParenR"/>
                </a:pPr>
                <a:endParaRPr lang="en-US" dirty="0"/>
              </a:p>
              <a:p>
                <a:pPr marL="1428750" lvl="2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EF66CAD-53F5-AA48-A83A-F2874C2BB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3D9646F7-C072-B01A-DB79-990D8BB99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40000"/>
            <a:ext cx="3048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3579-B398-227D-485E-AF355ED7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</a:t>
            </a:r>
            <a:r>
              <a:rPr lang="en-US" sz="4000" dirty="0"/>
              <a:t>– Diffuse Reflection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8B4B6-9B89-06EF-1F09-700B0A6E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35599"/>
            <a:ext cx="4114800" cy="401638"/>
          </a:xfrm>
        </p:spPr>
        <p:txBody>
          <a:bodyPr/>
          <a:lstStyle/>
          <a:p>
            <a:r>
              <a:rPr lang="en-US"/>
              <a:t>Modelling of Diffuse Scattering Effects for Outdoor Ray Tracing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07C14F-9907-27BD-38F3-3D30FDA82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849" y="2629750"/>
            <a:ext cx="3915878" cy="29307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EF66CAD-53F5-AA48-A83A-F2874C2BB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rgbClr val="F4F4F4"/>
                    </a:solidFill>
                  </a:rPr>
                  <a:t>An ideal “matte” surface</a:t>
                </a:r>
              </a:p>
              <a:p>
                <a:r>
                  <a:rPr lang="en-US" dirty="0">
                    <a:solidFill>
                      <a:srgbClr val="F4F4F4"/>
                    </a:solidFill>
                  </a:rPr>
                  <a:t>Assuming constant power per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4F4F4"/>
                    </a:solidFill>
                  </a:rPr>
                  <a:t>   solid unit angle, give</a:t>
                </a:r>
              </a:p>
              <a:p>
                <a:pPr marL="0" indent="0">
                  <a:buNone/>
                </a:pPr>
                <a:endParaRPr lang="en-US" sz="1200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2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Issues: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E" dirty="0"/>
                  <a:t>Principle: </a:t>
                </a:r>
                <a:r>
                  <a:rPr lang="en-IE" sz="2000" dirty="0"/>
                  <a:t>parametric assumption</a:t>
                </a:r>
                <a:endParaRPr lang="en-IE" b="0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F4F4F4"/>
                    </a:solidFill>
                  </a:rPr>
                  <a:t>Practical:</a:t>
                </a:r>
              </a:p>
              <a:p>
                <a:pPr marL="1428750" lvl="2" indent="-514350">
                  <a:buFont typeface="+mj-lt"/>
                  <a:buAutoNum type="alphaLcParenR"/>
                </a:pPr>
                <a:r>
                  <a:rPr lang="en-IE" dirty="0">
                    <a:solidFill>
                      <a:srgbClr val="F4F4F4"/>
                    </a:solidFill>
                  </a:rPr>
                  <a:t>Parametrization (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solidFill>
                              <a:srgbClr val="F4F4F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solidFill>
                              <a:srgbClr val="F4F4F4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E" b="0" i="1" smtClean="0">
                            <a:solidFill>
                              <a:srgbClr val="F4F4F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E" b="0" dirty="0">
                    <a:solidFill>
                      <a:srgbClr val="F4F4F4"/>
                    </a:solidFill>
                  </a:rPr>
                  <a:t> )</a:t>
                </a:r>
                <a:endParaRPr lang="en-US" dirty="0">
                  <a:solidFill>
                    <a:srgbClr val="F4F4F4"/>
                  </a:solidFill>
                </a:endParaRPr>
              </a:p>
              <a:p>
                <a:pPr marL="1428750" lvl="2" indent="-514350">
                  <a:buFont typeface="+mj-lt"/>
                  <a:buAutoNum type="alphaLcParenR"/>
                </a:pPr>
                <a:r>
                  <a:rPr lang="en-US" dirty="0">
                    <a:solidFill>
                      <a:srgbClr val="F4F4F4"/>
                    </a:solidFill>
                  </a:rPr>
                  <a:t>Computational complexity (per-bounce integral)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1428750" lvl="2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EF66CAD-53F5-AA48-A83A-F2874C2BB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3D9646F7-C072-B01A-DB79-990D8BB99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40000"/>
            <a:ext cx="3048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8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3579-B398-227D-485E-AF355ED7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8B4B6-9B89-06EF-1F09-700B0A6E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35599"/>
            <a:ext cx="4114800" cy="401638"/>
          </a:xfrm>
        </p:spPr>
        <p:txBody>
          <a:bodyPr/>
          <a:lstStyle/>
          <a:p>
            <a:r>
              <a:rPr lang="en-US"/>
              <a:t>Modelling of Diffuse Scattering Effects for Outdoor Ray Tracing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2C520C2-1CB9-58A4-34BC-E618FA4A8E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42470" cy="43513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dirty="0"/>
                  <a:t>Heuristic Models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Continue with a parametric model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IE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I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IE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E" sz="2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IE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E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IE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rad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Catch-all heuristic parameter encapsulating roughness peculiarities</a:t>
                </a: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“Plug-and-play”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2C520C2-1CB9-58A4-34BC-E618FA4A8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42470" cy="4351338"/>
              </a:xfrm>
              <a:blipFill>
                <a:blip r:embed="rId2"/>
                <a:stretch>
                  <a:fillRect l="-1728" t="-2326" r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EB3B9CE-C7D4-08CE-16D5-71AC5FCA33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7873" y="1825625"/>
                <a:ext cx="525162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dirty="0"/>
                  <a:t>“Physical” Models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Based off Maxwell’s equations</a:t>
                </a:r>
                <a:r>
                  <a:rPr lang="en-IE" sz="2400" b="0" dirty="0">
                    <a:solidFill>
                      <a:schemeClr val="bg1"/>
                    </a:solidFill>
                  </a:rPr>
                  <a:t> </a:t>
                </a:r>
                <a:endParaRPr lang="en-IE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I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I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IE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E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E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E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IE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ra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Multiple statistical parameters for surface roughness</a:t>
                </a: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Estimates needed for surface roughness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EB3B9CE-C7D4-08CE-16D5-71AC5FCA3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873" y="1825625"/>
                <a:ext cx="5251622" cy="4351338"/>
              </a:xfrm>
              <a:prstGeom prst="rect">
                <a:avLst/>
              </a:prstGeom>
              <a:blipFill>
                <a:blip r:embed="rId3"/>
                <a:stretch>
                  <a:fillRect l="-1446" t="-2326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C66F73-5528-52D7-3D56-22300F1A5044}"/>
              </a:ext>
            </a:extLst>
          </p:cNvPr>
          <p:cNvCxnSpPr>
            <a:cxnSpLocks/>
          </p:cNvCxnSpPr>
          <p:nvPr/>
        </p:nvCxnSpPr>
        <p:spPr>
          <a:xfrm>
            <a:off x="6175423" y="1825625"/>
            <a:ext cx="0" cy="4509974"/>
          </a:xfrm>
          <a:prstGeom prst="line">
            <a:avLst/>
          </a:prstGeom>
          <a:ln w="476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19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3579-B398-227D-485E-AF355ED7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8B4B6-9B89-06EF-1F09-700B0A6E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35599"/>
            <a:ext cx="4114800" cy="401638"/>
          </a:xfrm>
        </p:spPr>
        <p:txBody>
          <a:bodyPr/>
          <a:lstStyle/>
          <a:p>
            <a:r>
              <a:rPr lang="en-US"/>
              <a:t>Modelling of Diffuse Scattering Effects for Outdoor Ray Tracing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2C520C2-1CB9-58A4-34BC-E618FA4A8E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42470" cy="43513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dirty="0"/>
                  <a:t>Heuristic Models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sz="2400" dirty="0"/>
                  <a:t>Continue with a parametric model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E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I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E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IE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IE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E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I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IE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ra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Catch-all heuristic parameter encapsulating roughness peculiarities</a:t>
                </a: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“Plug-and-play”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2C520C2-1CB9-58A4-34BC-E618FA4A8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42470" cy="4351338"/>
              </a:xfrm>
              <a:blipFill>
                <a:blip r:embed="rId2"/>
                <a:stretch>
                  <a:fillRect l="-1728" t="-2326" r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EB3B9CE-C7D4-08CE-16D5-71AC5FCA33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7873" y="1825625"/>
                <a:ext cx="525162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dirty="0"/>
                  <a:t>“Physical” Models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Based off Maxwell’s equations</a:t>
                </a:r>
                <a:r>
                  <a:rPr lang="en-IE" sz="2400" b="0" dirty="0">
                    <a:solidFill>
                      <a:schemeClr val="tx1"/>
                    </a:solidFill>
                  </a:rPr>
                  <a:t> </a:t>
                </a:r>
                <a:endParaRPr lang="en-IE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I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I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IE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E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E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E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IE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ra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Multiple statistical parameters for surface roughness</a:t>
                </a: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Estimates needed for surface roughness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EB3B9CE-C7D4-08CE-16D5-71AC5FCA3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873" y="1825625"/>
                <a:ext cx="5251622" cy="4351338"/>
              </a:xfrm>
              <a:prstGeom prst="rect">
                <a:avLst/>
              </a:prstGeom>
              <a:blipFill>
                <a:blip r:embed="rId3"/>
                <a:stretch>
                  <a:fillRect l="-1446" t="-2326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C66F73-5528-52D7-3D56-22300F1A5044}"/>
              </a:ext>
            </a:extLst>
          </p:cNvPr>
          <p:cNvCxnSpPr>
            <a:cxnSpLocks/>
          </p:cNvCxnSpPr>
          <p:nvPr/>
        </p:nvCxnSpPr>
        <p:spPr>
          <a:xfrm>
            <a:off x="6175423" y="1825625"/>
            <a:ext cx="0" cy="4509974"/>
          </a:xfrm>
          <a:prstGeom prst="line">
            <a:avLst/>
          </a:prstGeom>
          <a:ln w="476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257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3579-B398-227D-485E-AF355ED7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8B4B6-9B89-06EF-1F09-700B0A6E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35599"/>
            <a:ext cx="4114800" cy="401638"/>
          </a:xfrm>
        </p:spPr>
        <p:txBody>
          <a:bodyPr/>
          <a:lstStyle/>
          <a:p>
            <a:r>
              <a:rPr lang="en-US"/>
              <a:t>Modelling of Diffuse Scattering Effects for Outdoor Ray Tracing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2C520C2-1CB9-58A4-34BC-E618FA4A8E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42470" cy="43513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dirty="0"/>
                  <a:t>Heuristic Models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sz="2400" dirty="0">
                    <a:solidFill>
                      <a:srgbClr val="F4F4F4"/>
                    </a:solidFill>
                  </a:rPr>
                  <a:t>Continue with a parametric model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400" b="0" i="1" smtClean="0">
                            <a:solidFill>
                              <a:srgbClr val="F4F4F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400" b="0" i="1" smtClean="0">
                            <a:solidFill>
                              <a:srgbClr val="F4F4F4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E" sz="2400" b="0" i="1" smtClean="0">
                            <a:solidFill>
                              <a:srgbClr val="F4F4F4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IE" sz="2400" b="0" i="1" smtClean="0">
                        <a:solidFill>
                          <a:srgbClr val="F4F4F4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E" sz="2400" b="0" i="1" smtClean="0">
                            <a:solidFill>
                              <a:srgbClr val="F4F4F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400" b="0" i="1" smtClean="0">
                            <a:solidFill>
                              <a:srgbClr val="F4F4F4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E" sz="2400" b="0" i="1" smtClean="0">
                            <a:solidFill>
                              <a:srgbClr val="F4F4F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IE" sz="2400" b="0" i="1" smtClean="0">
                            <a:solidFill>
                              <a:srgbClr val="F4F4F4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IE" sz="2400" b="0" i="1" smtClean="0">
                                <a:solidFill>
                                  <a:srgbClr val="F4F4F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E" sz="2400" b="0" i="0" smtClean="0">
                                <a:solidFill>
                                  <a:srgbClr val="F4F4F4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IE" sz="2400" b="0" i="1" smtClean="0">
                                    <a:solidFill>
                                      <a:srgbClr val="F4F4F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E" sz="2400" b="0" i="1" smtClean="0">
                                        <a:solidFill>
                                          <a:srgbClr val="F4F4F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2400" b="0" i="1" smtClean="0">
                                        <a:solidFill>
                                          <a:srgbClr val="F4F4F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IE" sz="2400" b="0" i="1" smtClean="0">
                                        <a:solidFill>
                                          <a:srgbClr val="F4F4F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ra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Catch-all heuristic parameter encapsulating roughness peculiarities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“Plug-and-play”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2C520C2-1CB9-58A4-34BC-E618FA4A8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42470" cy="4351338"/>
              </a:xfrm>
              <a:blipFill>
                <a:blip r:embed="rId2"/>
                <a:stretch>
                  <a:fillRect l="-1728" t="-2326" r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EB3B9CE-C7D4-08CE-16D5-71AC5FCA33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7873" y="1825625"/>
                <a:ext cx="525162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dirty="0"/>
                  <a:t>“Physical” Models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sz="2400" dirty="0">
                    <a:solidFill>
                      <a:srgbClr val="F4F4F4"/>
                    </a:solidFill>
                  </a:rPr>
                  <a:t>Based off Maxwell’s equations</a:t>
                </a:r>
                <a:r>
                  <a:rPr lang="en-IE" sz="2400" b="0" dirty="0">
                    <a:solidFill>
                      <a:schemeClr val="tx1"/>
                    </a:solidFill>
                  </a:rPr>
                  <a:t> </a:t>
                </a:r>
                <a:endParaRPr lang="en-IE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I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I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IE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E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E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E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IE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ra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Multiple statistical parameters for surface roughness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Estimates needed for surface roughness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EB3B9CE-C7D4-08CE-16D5-71AC5FCA3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873" y="1825625"/>
                <a:ext cx="5251622" cy="4351338"/>
              </a:xfrm>
              <a:prstGeom prst="rect">
                <a:avLst/>
              </a:prstGeom>
              <a:blipFill>
                <a:blip r:embed="rId3"/>
                <a:stretch>
                  <a:fillRect l="-1446" t="-2326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C66F73-5528-52D7-3D56-22300F1A5044}"/>
              </a:ext>
            </a:extLst>
          </p:cNvPr>
          <p:cNvCxnSpPr>
            <a:cxnSpLocks/>
          </p:cNvCxnSpPr>
          <p:nvPr/>
        </p:nvCxnSpPr>
        <p:spPr>
          <a:xfrm>
            <a:off x="6175423" y="1825625"/>
            <a:ext cx="0" cy="4509974"/>
          </a:xfrm>
          <a:prstGeom prst="line">
            <a:avLst/>
          </a:prstGeom>
          <a:ln w="476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47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3579-B398-227D-485E-AF355ED7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8B4B6-9B89-06EF-1F09-700B0A6E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35599"/>
            <a:ext cx="4114800" cy="401638"/>
          </a:xfrm>
        </p:spPr>
        <p:txBody>
          <a:bodyPr/>
          <a:lstStyle/>
          <a:p>
            <a:r>
              <a:rPr lang="en-US"/>
              <a:t>Modelling of Diffuse Scattering Effects for Outdoor Ray Tracing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2C520C2-1CB9-58A4-34BC-E618FA4A8E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42470" cy="43513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dirty="0"/>
                  <a:t>Heuristic Models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sz="2400" dirty="0">
                    <a:solidFill>
                      <a:srgbClr val="F4F4F4"/>
                    </a:solidFill>
                  </a:rPr>
                  <a:t>Continue with a parametric model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400" b="0" i="1" smtClean="0">
                            <a:solidFill>
                              <a:srgbClr val="F4F4F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400" b="0" i="1" smtClean="0">
                            <a:solidFill>
                              <a:srgbClr val="F4F4F4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E" sz="2400" b="0" i="1" smtClean="0">
                            <a:solidFill>
                              <a:srgbClr val="F4F4F4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IE" sz="2400" b="0" i="1" smtClean="0">
                        <a:solidFill>
                          <a:srgbClr val="F4F4F4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E" sz="2400" b="0" i="1" smtClean="0">
                            <a:solidFill>
                              <a:srgbClr val="F4F4F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400" b="0" i="1" smtClean="0">
                            <a:solidFill>
                              <a:srgbClr val="F4F4F4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E" sz="2400" b="0" i="1" smtClean="0">
                            <a:solidFill>
                              <a:srgbClr val="F4F4F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IE" sz="2400" b="0" i="1" smtClean="0">
                            <a:solidFill>
                              <a:srgbClr val="F4F4F4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IE" sz="2400" b="0" i="1" smtClean="0">
                                <a:solidFill>
                                  <a:srgbClr val="F4F4F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E" sz="2400" b="0" i="0" smtClean="0">
                                <a:solidFill>
                                  <a:srgbClr val="F4F4F4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IE" sz="2400" b="0" i="1" smtClean="0">
                                    <a:solidFill>
                                      <a:srgbClr val="F4F4F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E" sz="2400" b="0" i="1" smtClean="0">
                                        <a:solidFill>
                                          <a:srgbClr val="F4F4F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2400" b="0" i="1" smtClean="0">
                                        <a:solidFill>
                                          <a:srgbClr val="F4F4F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IE" sz="2400" b="0" i="1" smtClean="0">
                                        <a:solidFill>
                                          <a:srgbClr val="F4F4F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rad>
                  </m:oMath>
                </a14:m>
                <a:endParaRPr lang="en-US" sz="2400" dirty="0">
                  <a:solidFill>
                    <a:srgbClr val="F4F4F4"/>
                  </a:solidFill>
                </a:endParaRPr>
              </a:p>
              <a:p>
                <a:endParaRPr lang="en-US" sz="2400" dirty="0">
                  <a:solidFill>
                    <a:srgbClr val="F4F4F4"/>
                  </a:solidFill>
                </a:endParaRPr>
              </a:p>
              <a:p>
                <a:r>
                  <a:rPr lang="en-US" sz="2400" dirty="0">
                    <a:solidFill>
                      <a:srgbClr val="F4F4F4"/>
                    </a:solidFill>
                  </a:rPr>
                  <a:t>Catch-all heuristic parameter encapsulating roughness peculiarities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“Plug-and-play”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2C520C2-1CB9-58A4-34BC-E618FA4A8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42470" cy="4351338"/>
              </a:xfrm>
              <a:blipFill>
                <a:blip r:embed="rId2"/>
                <a:stretch>
                  <a:fillRect l="-1728" t="-2326" r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EB3B9CE-C7D4-08CE-16D5-71AC5FCA33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7873" y="1825625"/>
                <a:ext cx="525162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dirty="0"/>
                  <a:t>“Physical” Models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sz="2400" dirty="0">
                    <a:solidFill>
                      <a:srgbClr val="F4F4F4"/>
                    </a:solidFill>
                  </a:rPr>
                  <a:t>Based off Maxwell’s equations</a:t>
                </a:r>
                <a:r>
                  <a:rPr lang="en-IE" sz="2400" b="0" dirty="0">
                    <a:solidFill>
                      <a:srgbClr val="F4F4F4"/>
                    </a:solidFill>
                  </a:rPr>
                  <a:t> </a:t>
                </a:r>
                <a:endParaRPr lang="en-IE" sz="2400" b="0" i="1" dirty="0">
                  <a:solidFill>
                    <a:srgbClr val="F4F4F4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I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I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IE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E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E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E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IE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rad>
                    </m:oMath>
                  </m:oMathPara>
                </a14:m>
                <a:endParaRPr lang="en-US" sz="2400" dirty="0">
                  <a:solidFill>
                    <a:srgbClr val="F4F4F4"/>
                  </a:solidFill>
                </a:endParaRPr>
              </a:p>
              <a:p>
                <a:endParaRPr lang="en-US" sz="2400" dirty="0">
                  <a:solidFill>
                    <a:srgbClr val="F4F4F4"/>
                  </a:solidFill>
                </a:endParaRPr>
              </a:p>
              <a:p>
                <a:r>
                  <a:rPr lang="en-US" sz="2400" dirty="0">
                    <a:solidFill>
                      <a:srgbClr val="F4F4F4"/>
                    </a:solidFill>
                  </a:rPr>
                  <a:t>Multiple statistical parameters for surface roughness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Estimates needed for surface roughness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EB3B9CE-C7D4-08CE-16D5-71AC5FCA3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873" y="1825625"/>
                <a:ext cx="5251622" cy="4351338"/>
              </a:xfrm>
              <a:prstGeom prst="rect">
                <a:avLst/>
              </a:prstGeom>
              <a:blipFill>
                <a:blip r:embed="rId3"/>
                <a:stretch>
                  <a:fillRect l="-1446" t="-2326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C66F73-5528-52D7-3D56-22300F1A5044}"/>
              </a:ext>
            </a:extLst>
          </p:cNvPr>
          <p:cNvCxnSpPr>
            <a:cxnSpLocks/>
          </p:cNvCxnSpPr>
          <p:nvPr/>
        </p:nvCxnSpPr>
        <p:spPr>
          <a:xfrm>
            <a:off x="6175423" y="1825625"/>
            <a:ext cx="0" cy="4509974"/>
          </a:xfrm>
          <a:prstGeom prst="line">
            <a:avLst/>
          </a:prstGeom>
          <a:ln w="476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665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A8B4-EAE0-074C-2310-A8228392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Project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C389-C9BD-7421-3E86-181CDAE0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Validation of Heuristic Models vs. Full-Wave Monte-Carlo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Effective-Roughness parameter estimation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Potential numerical simplifications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4DDC5-9543-EDC7-F7ED-554D394C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8" y="6356350"/>
            <a:ext cx="4114800" cy="365125"/>
          </a:xfrm>
        </p:spPr>
        <p:txBody>
          <a:bodyPr/>
          <a:lstStyle/>
          <a:p>
            <a:r>
              <a:rPr lang="en-US" dirty="0"/>
              <a:t>Modelling of Diffuse Scattering Effects for Outdoor Ray Tracing</a:t>
            </a:r>
          </a:p>
        </p:txBody>
      </p:sp>
    </p:spTree>
    <p:extLst>
      <p:ext uri="{BB962C8B-B14F-4D97-AF65-F5344CB8AC3E}">
        <p14:creationId xmlns:p14="http://schemas.microsoft.com/office/powerpoint/2010/main" val="1792850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A8B4-EAE0-074C-2310-A8228392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Project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C389-C9BD-7421-3E86-181CDAE0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Validation of Heuristic Models vs. Full-Wave Monte-Carlo</a:t>
            </a:r>
          </a:p>
          <a:p>
            <a:endParaRPr lang="en-US" dirty="0"/>
          </a:p>
          <a:p>
            <a:r>
              <a:rPr lang="en-US" dirty="0"/>
              <a:t>Effective-Roughness parameter estimation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Potential numerical simplifications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4DDC5-9543-EDC7-F7ED-554D394C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8" y="6356350"/>
            <a:ext cx="4114800" cy="365125"/>
          </a:xfrm>
        </p:spPr>
        <p:txBody>
          <a:bodyPr/>
          <a:lstStyle/>
          <a:p>
            <a:r>
              <a:rPr lang="en-US" dirty="0"/>
              <a:t>Modelling of Diffuse Scattering Effects for Outdoor Ray Tracing</a:t>
            </a:r>
          </a:p>
        </p:txBody>
      </p:sp>
    </p:spTree>
    <p:extLst>
      <p:ext uri="{BB962C8B-B14F-4D97-AF65-F5344CB8AC3E}">
        <p14:creationId xmlns:p14="http://schemas.microsoft.com/office/powerpoint/2010/main" val="907625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A8B4-EAE0-074C-2310-A8228392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Project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C389-C9BD-7421-3E86-181CDAE0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rgbClr val="F4F4F4"/>
                </a:solidFill>
              </a:rPr>
              <a:t>Validation of Heuristic Models vs. Full-Wave Monte-Carlo</a:t>
            </a:r>
          </a:p>
          <a:p>
            <a:endParaRPr lang="en-US" dirty="0">
              <a:solidFill>
                <a:srgbClr val="F4F4F4"/>
              </a:solidFill>
            </a:endParaRPr>
          </a:p>
          <a:p>
            <a:r>
              <a:rPr lang="en-US" dirty="0">
                <a:solidFill>
                  <a:srgbClr val="F4F4F4"/>
                </a:solidFill>
              </a:rPr>
              <a:t>Effective-Roughness parameter estimation</a:t>
            </a:r>
          </a:p>
          <a:p>
            <a:endParaRPr lang="en-US" dirty="0"/>
          </a:p>
          <a:p>
            <a:r>
              <a:rPr lang="en-US" dirty="0"/>
              <a:t>Potential numerical simplifications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4DDC5-9543-EDC7-F7ED-554D394C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8" y="6356350"/>
            <a:ext cx="4114800" cy="365125"/>
          </a:xfrm>
        </p:spPr>
        <p:txBody>
          <a:bodyPr/>
          <a:lstStyle/>
          <a:p>
            <a:r>
              <a:rPr lang="en-US" dirty="0"/>
              <a:t>Modelling of Diffuse Scattering Effects for Outdoor Ray Tracing</a:t>
            </a:r>
          </a:p>
        </p:txBody>
      </p:sp>
    </p:spTree>
    <p:extLst>
      <p:ext uri="{BB962C8B-B14F-4D97-AF65-F5344CB8AC3E}">
        <p14:creationId xmlns:p14="http://schemas.microsoft.com/office/powerpoint/2010/main" val="3758637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A8B4-EAE0-074C-2310-A8228392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Work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C389-C9BD-7421-3E86-181CDAE0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/>
              <a:t>MATLAB code for specular reflection in simple setup:</a:t>
            </a:r>
          </a:p>
          <a:p>
            <a:pPr marL="0" indent="0">
              <a:buNone/>
            </a:pPr>
            <a:endParaRPr lang="en-US" dirty="0"/>
          </a:p>
          <a:p>
            <a:endParaRPr lang="en-US" sz="2400" dirty="0"/>
          </a:p>
          <a:p>
            <a:r>
              <a:rPr lang="en-US" sz="2400" dirty="0"/>
              <a:t>Currently: integrating diffuse component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4DDC5-9543-EDC7-F7ED-554D394C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8" y="6356350"/>
            <a:ext cx="4114800" cy="365125"/>
          </a:xfrm>
        </p:spPr>
        <p:txBody>
          <a:bodyPr/>
          <a:lstStyle/>
          <a:p>
            <a:r>
              <a:rPr lang="en-US" dirty="0"/>
              <a:t>Modelling of Diffuse Scattering Effects for Outdoor Ray Tracing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24646-BC5E-62AC-DE55-48D48A496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348" y="1027907"/>
            <a:ext cx="3373675" cy="53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6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A8B4-EAE0-074C-2310-A8228392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</a:t>
            </a:r>
            <a:r>
              <a:rPr lang="en-US" sz="4000" dirty="0"/>
              <a:t>– Electromagnetic (EM) Propagation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C389-C9BD-7421-3E86-181CDAE0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Modelled well as a wave (Maxwell)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Plane polarization </a:t>
            </a:r>
            <a:r>
              <a:rPr lang="en-US" sz="2400" dirty="0"/>
              <a:t>[1]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4DDC5-9543-EDC7-F7ED-554D394C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8" y="6356350"/>
            <a:ext cx="4114800" cy="365125"/>
          </a:xfrm>
        </p:spPr>
        <p:txBody>
          <a:bodyPr/>
          <a:lstStyle/>
          <a:p>
            <a:r>
              <a:rPr lang="en-US" dirty="0"/>
              <a:t>Modelling of Diffuse Scattering Effects for Outdoor Ray Tracing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04963B-0D22-1655-EAD4-8EB1E5889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182" y="3321391"/>
            <a:ext cx="6552526" cy="196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9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A8B4-EAE0-074C-2310-A8228392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Calendar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C389-C9BD-7421-3E86-181CDAE0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/>
              <a:t>March</a:t>
            </a:r>
            <a:r>
              <a:rPr lang="en-US" dirty="0"/>
              <a:t> 	</a:t>
            </a:r>
            <a:r>
              <a:rPr lang="en-US" sz="2400" dirty="0"/>
              <a:t>Heuristic-model programming (simple setup)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4F4F4"/>
                </a:solidFill>
              </a:rPr>
              <a:t>April 	</a:t>
            </a:r>
            <a:r>
              <a:rPr lang="en-US" dirty="0">
                <a:solidFill>
                  <a:srgbClr val="F4F4F4"/>
                </a:solidFill>
              </a:rPr>
              <a:t>	</a:t>
            </a:r>
            <a:r>
              <a:rPr lang="en-US" sz="2400" dirty="0">
                <a:solidFill>
                  <a:srgbClr val="F4F4F4"/>
                </a:solidFill>
              </a:rPr>
              <a:t>Full-wave Monte-Carlo programming</a:t>
            </a:r>
            <a:endParaRPr lang="en-US" dirty="0">
              <a:solidFill>
                <a:srgbClr val="F4F4F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4F4F4"/>
                </a:solidFill>
              </a:rPr>
              <a:t>May	</a:t>
            </a:r>
            <a:r>
              <a:rPr lang="en-US" dirty="0">
                <a:solidFill>
                  <a:srgbClr val="F4F4F4"/>
                </a:solidFill>
              </a:rPr>
              <a:t> 	</a:t>
            </a:r>
            <a:r>
              <a:rPr lang="en-US" sz="2400" dirty="0">
                <a:solidFill>
                  <a:srgbClr val="F4F4F4"/>
                </a:solidFill>
              </a:rPr>
              <a:t>Validation / Comparison of Monte-Carlo and heuristic-model</a:t>
            </a:r>
            <a:endParaRPr lang="en-US" dirty="0">
              <a:solidFill>
                <a:srgbClr val="F4F4F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4F4F4"/>
                </a:solidFill>
              </a:rPr>
              <a:t>June	</a:t>
            </a:r>
            <a:r>
              <a:rPr lang="en-US" dirty="0">
                <a:solidFill>
                  <a:srgbClr val="F4F4F4"/>
                </a:solidFill>
              </a:rPr>
              <a:t> 	</a:t>
            </a:r>
            <a:r>
              <a:rPr lang="en-US" sz="2400" dirty="0">
                <a:solidFill>
                  <a:srgbClr val="F4F4F4"/>
                </a:solidFill>
              </a:rPr>
              <a:t>Parameter-estimation / simplifications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4F4F4"/>
                </a:solidFill>
              </a:rPr>
              <a:t>July	</a:t>
            </a:r>
            <a:r>
              <a:rPr lang="en-US" dirty="0">
                <a:solidFill>
                  <a:srgbClr val="F4F4F4"/>
                </a:solidFill>
              </a:rPr>
              <a:t> 	</a:t>
            </a:r>
            <a:r>
              <a:rPr lang="en-US" sz="2400" dirty="0">
                <a:solidFill>
                  <a:srgbClr val="F4F4F4"/>
                </a:solidFill>
              </a:rPr>
              <a:t>Consolidation of results</a:t>
            </a:r>
            <a:endParaRPr lang="en-US" dirty="0">
              <a:solidFill>
                <a:srgbClr val="F4F4F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4F4F4"/>
                </a:solidFill>
              </a:rPr>
              <a:t>August</a:t>
            </a:r>
            <a:r>
              <a:rPr lang="en-US" dirty="0">
                <a:solidFill>
                  <a:srgbClr val="F4F4F4"/>
                </a:solidFill>
              </a:rPr>
              <a:t> 	</a:t>
            </a:r>
            <a:r>
              <a:rPr lang="en-US" sz="2400" dirty="0">
                <a:solidFill>
                  <a:srgbClr val="F4F4F4"/>
                </a:solidFill>
              </a:rPr>
              <a:t>Project write-up</a:t>
            </a:r>
            <a:endParaRPr lang="en-US" dirty="0">
              <a:solidFill>
                <a:srgbClr val="F4F4F4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4DDC5-9543-EDC7-F7ED-554D394C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8" y="6356350"/>
            <a:ext cx="4114800" cy="365125"/>
          </a:xfrm>
        </p:spPr>
        <p:txBody>
          <a:bodyPr/>
          <a:lstStyle/>
          <a:p>
            <a:r>
              <a:rPr lang="en-US" dirty="0"/>
              <a:t>Modelling of Diffuse Scattering Effects for Outdoor Ray Tracing</a:t>
            </a:r>
          </a:p>
        </p:txBody>
      </p:sp>
    </p:spTree>
    <p:extLst>
      <p:ext uri="{BB962C8B-B14F-4D97-AF65-F5344CB8AC3E}">
        <p14:creationId xmlns:p14="http://schemas.microsoft.com/office/powerpoint/2010/main" val="1476243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A8B4-EAE0-074C-2310-A8228392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Calendar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C389-C9BD-7421-3E86-181CDAE0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/>
              <a:t>March</a:t>
            </a:r>
            <a:r>
              <a:rPr lang="en-US" dirty="0"/>
              <a:t> 	</a:t>
            </a:r>
            <a:r>
              <a:rPr lang="en-US" sz="2400" dirty="0"/>
              <a:t>Heuristic-model programming (simple setup)</a:t>
            </a:r>
          </a:p>
          <a:p>
            <a:pPr marL="0" indent="0">
              <a:buNone/>
            </a:pPr>
            <a:r>
              <a:rPr lang="en-US" b="1" dirty="0"/>
              <a:t>April 	</a:t>
            </a:r>
            <a:r>
              <a:rPr lang="en-US" dirty="0"/>
              <a:t>	</a:t>
            </a:r>
            <a:r>
              <a:rPr lang="en-US" sz="2400" dirty="0"/>
              <a:t>Full-wave Monte-Carlo programming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4F4F4"/>
                </a:solidFill>
              </a:rPr>
              <a:t>May	</a:t>
            </a:r>
            <a:r>
              <a:rPr lang="en-US" dirty="0">
                <a:solidFill>
                  <a:srgbClr val="F4F4F4"/>
                </a:solidFill>
              </a:rPr>
              <a:t> 	</a:t>
            </a:r>
            <a:r>
              <a:rPr lang="en-US" sz="2400" dirty="0">
                <a:solidFill>
                  <a:srgbClr val="F4F4F4"/>
                </a:solidFill>
              </a:rPr>
              <a:t>Validation / Comparison of Monte-Carlo and heuristic-model</a:t>
            </a:r>
            <a:endParaRPr lang="en-US" dirty="0">
              <a:solidFill>
                <a:srgbClr val="F4F4F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4F4F4"/>
                </a:solidFill>
              </a:rPr>
              <a:t>June	</a:t>
            </a:r>
            <a:r>
              <a:rPr lang="en-US" dirty="0">
                <a:solidFill>
                  <a:srgbClr val="F4F4F4"/>
                </a:solidFill>
              </a:rPr>
              <a:t> 	</a:t>
            </a:r>
            <a:r>
              <a:rPr lang="en-US" sz="2400" dirty="0">
                <a:solidFill>
                  <a:srgbClr val="F4F4F4"/>
                </a:solidFill>
              </a:rPr>
              <a:t>Parameter-estimation / simplifications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4F4F4"/>
                </a:solidFill>
              </a:rPr>
              <a:t>July	</a:t>
            </a:r>
            <a:r>
              <a:rPr lang="en-US" dirty="0">
                <a:solidFill>
                  <a:srgbClr val="F4F4F4"/>
                </a:solidFill>
              </a:rPr>
              <a:t> 	</a:t>
            </a:r>
            <a:r>
              <a:rPr lang="en-US" sz="2400" dirty="0">
                <a:solidFill>
                  <a:srgbClr val="F4F4F4"/>
                </a:solidFill>
              </a:rPr>
              <a:t>Consolidation of results</a:t>
            </a:r>
            <a:endParaRPr lang="en-US" dirty="0">
              <a:solidFill>
                <a:srgbClr val="F4F4F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4F4F4"/>
                </a:solidFill>
              </a:rPr>
              <a:t>August</a:t>
            </a:r>
            <a:r>
              <a:rPr lang="en-US" dirty="0">
                <a:solidFill>
                  <a:srgbClr val="F4F4F4"/>
                </a:solidFill>
              </a:rPr>
              <a:t> 	</a:t>
            </a:r>
            <a:r>
              <a:rPr lang="en-US" sz="2400" dirty="0">
                <a:solidFill>
                  <a:srgbClr val="F4F4F4"/>
                </a:solidFill>
              </a:rPr>
              <a:t>Project write-up</a:t>
            </a:r>
            <a:endParaRPr lang="en-US" dirty="0">
              <a:solidFill>
                <a:srgbClr val="F4F4F4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4DDC5-9543-EDC7-F7ED-554D394C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8" y="6356350"/>
            <a:ext cx="4114800" cy="365125"/>
          </a:xfrm>
        </p:spPr>
        <p:txBody>
          <a:bodyPr/>
          <a:lstStyle/>
          <a:p>
            <a:r>
              <a:rPr lang="en-US" dirty="0"/>
              <a:t>Modelling of Diffuse Scattering Effects for Outdoor Ray Tracing</a:t>
            </a:r>
          </a:p>
        </p:txBody>
      </p:sp>
    </p:spTree>
    <p:extLst>
      <p:ext uri="{BB962C8B-B14F-4D97-AF65-F5344CB8AC3E}">
        <p14:creationId xmlns:p14="http://schemas.microsoft.com/office/powerpoint/2010/main" val="4182820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A8B4-EAE0-074C-2310-A8228392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Calendar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C389-C9BD-7421-3E86-181CDAE0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/>
              <a:t>March</a:t>
            </a:r>
            <a:r>
              <a:rPr lang="en-US" dirty="0"/>
              <a:t> 	</a:t>
            </a:r>
            <a:r>
              <a:rPr lang="en-US" sz="2400" dirty="0"/>
              <a:t>Heuristic-model programming (simple setup)</a:t>
            </a:r>
          </a:p>
          <a:p>
            <a:pPr marL="0" indent="0">
              <a:buNone/>
            </a:pPr>
            <a:r>
              <a:rPr lang="en-US" b="1" dirty="0"/>
              <a:t>April 	</a:t>
            </a:r>
            <a:r>
              <a:rPr lang="en-US" dirty="0"/>
              <a:t>	</a:t>
            </a:r>
            <a:r>
              <a:rPr lang="en-US" sz="2400" dirty="0"/>
              <a:t>Full-wave Monte-Carlo programming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May	</a:t>
            </a:r>
            <a:r>
              <a:rPr lang="en-US" dirty="0"/>
              <a:t> 	</a:t>
            </a:r>
            <a:r>
              <a:rPr lang="en-US" sz="2400" dirty="0"/>
              <a:t>Validation / Comparison of Monte-Carlo and heuristic-model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4F4F4"/>
                </a:solidFill>
              </a:rPr>
              <a:t>June	</a:t>
            </a:r>
            <a:r>
              <a:rPr lang="en-US" dirty="0">
                <a:solidFill>
                  <a:srgbClr val="F4F4F4"/>
                </a:solidFill>
              </a:rPr>
              <a:t> 	</a:t>
            </a:r>
            <a:r>
              <a:rPr lang="en-US" sz="2400" dirty="0">
                <a:solidFill>
                  <a:srgbClr val="F4F4F4"/>
                </a:solidFill>
              </a:rPr>
              <a:t>Parameter-estimation / simplifications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4F4F4"/>
                </a:solidFill>
              </a:rPr>
              <a:t>July	</a:t>
            </a:r>
            <a:r>
              <a:rPr lang="en-US" dirty="0">
                <a:solidFill>
                  <a:srgbClr val="F4F4F4"/>
                </a:solidFill>
              </a:rPr>
              <a:t> 	</a:t>
            </a:r>
            <a:r>
              <a:rPr lang="en-US" sz="2400" dirty="0">
                <a:solidFill>
                  <a:srgbClr val="F4F4F4"/>
                </a:solidFill>
              </a:rPr>
              <a:t>Consolidation of results</a:t>
            </a:r>
            <a:endParaRPr lang="en-US" dirty="0">
              <a:solidFill>
                <a:srgbClr val="F4F4F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4F4F4"/>
                </a:solidFill>
              </a:rPr>
              <a:t>August</a:t>
            </a:r>
            <a:r>
              <a:rPr lang="en-US" dirty="0">
                <a:solidFill>
                  <a:srgbClr val="F4F4F4"/>
                </a:solidFill>
              </a:rPr>
              <a:t> 	</a:t>
            </a:r>
            <a:r>
              <a:rPr lang="en-US" sz="2400" dirty="0">
                <a:solidFill>
                  <a:srgbClr val="F4F4F4"/>
                </a:solidFill>
              </a:rPr>
              <a:t>Project write-up</a:t>
            </a:r>
            <a:endParaRPr lang="en-US" dirty="0">
              <a:solidFill>
                <a:srgbClr val="F4F4F4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4DDC5-9543-EDC7-F7ED-554D394C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8" y="6356350"/>
            <a:ext cx="4114800" cy="365125"/>
          </a:xfrm>
        </p:spPr>
        <p:txBody>
          <a:bodyPr/>
          <a:lstStyle/>
          <a:p>
            <a:r>
              <a:rPr lang="en-US" dirty="0"/>
              <a:t>Modelling of Diffuse Scattering Effects for Outdoor Ray Tracing</a:t>
            </a:r>
          </a:p>
        </p:txBody>
      </p:sp>
    </p:spTree>
    <p:extLst>
      <p:ext uri="{BB962C8B-B14F-4D97-AF65-F5344CB8AC3E}">
        <p14:creationId xmlns:p14="http://schemas.microsoft.com/office/powerpoint/2010/main" val="853946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A8B4-EAE0-074C-2310-A8228392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Calendar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C389-C9BD-7421-3E86-181CDAE0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/>
              <a:t>March</a:t>
            </a:r>
            <a:r>
              <a:rPr lang="en-US" dirty="0"/>
              <a:t> 	</a:t>
            </a:r>
            <a:r>
              <a:rPr lang="en-US" sz="2400" dirty="0"/>
              <a:t>Heuristic-model programming (simple setup)</a:t>
            </a:r>
          </a:p>
          <a:p>
            <a:pPr marL="0" indent="0">
              <a:buNone/>
            </a:pPr>
            <a:r>
              <a:rPr lang="en-US" b="1" dirty="0"/>
              <a:t>April 	</a:t>
            </a:r>
            <a:r>
              <a:rPr lang="en-US" dirty="0"/>
              <a:t>	</a:t>
            </a:r>
            <a:r>
              <a:rPr lang="en-US" sz="2400" dirty="0"/>
              <a:t>Full-wave Monte-Carlo programming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May	</a:t>
            </a:r>
            <a:r>
              <a:rPr lang="en-US" dirty="0"/>
              <a:t> 	</a:t>
            </a:r>
            <a:r>
              <a:rPr lang="en-US" sz="2400" dirty="0"/>
              <a:t>Validation / Comparison of Monte-Carlo and heuristic-model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June	</a:t>
            </a:r>
            <a:r>
              <a:rPr lang="en-US" dirty="0"/>
              <a:t> 	</a:t>
            </a:r>
            <a:r>
              <a:rPr lang="en-US" sz="2400" dirty="0"/>
              <a:t>Parameter-estimation / simplifications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4F4F4"/>
                </a:solidFill>
              </a:rPr>
              <a:t>July	</a:t>
            </a:r>
            <a:r>
              <a:rPr lang="en-US" dirty="0">
                <a:solidFill>
                  <a:srgbClr val="F4F4F4"/>
                </a:solidFill>
              </a:rPr>
              <a:t> 	</a:t>
            </a:r>
            <a:r>
              <a:rPr lang="en-US" sz="2400" dirty="0">
                <a:solidFill>
                  <a:srgbClr val="F4F4F4"/>
                </a:solidFill>
              </a:rPr>
              <a:t>Consolidation of results</a:t>
            </a:r>
            <a:endParaRPr lang="en-US" dirty="0">
              <a:solidFill>
                <a:srgbClr val="F4F4F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4F4F4"/>
                </a:solidFill>
              </a:rPr>
              <a:t>August</a:t>
            </a:r>
            <a:r>
              <a:rPr lang="en-US" dirty="0">
                <a:solidFill>
                  <a:srgbClr val="F4F4F4"/>
                </a:solidFill>
              </a:rPr>
              <a:t> 	</a:t>
            </a:r>
            <a:r>
              <a:rPr lang="en-US" sz="2400" dirty="0">
                <a:solidFill>
                  <a:srgbClr val="F4F4F4"/>
                </a:solidFill>
              </a:rPr>
              <a:t>Project write-up</a:t>
            </a:r>
            <a:endParaRPr lang="en-US" dirty="0">
              <a:solidFill>
                <a:srgbClr val="F4F4F4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4DDC5-9543-EDC7-F7ED-554D394C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8" y="6356350"/>
            <a:ext cx="4114800" cy="365125"/>
          </a:xfrm>
        </p:spPr>
        <p:txBody>
          <a:bodyPr/>
          <a:lstStyle/>
          <a:p>
            <a:r>
              <a:rPr lang="en-US" dirty="0"/>
              <a:t>Modelling of Diffuse Scattering Effects for Outdoor Ray Tracing</a:t>
            </a:r>
          </a:p>
        </p:txBody>
      </p:sp>
    </p:spTree>
    <p:extLst>
      <p:ext uri="{BB962C8B-B14F-4D97-AF65-F5344CB8AC3E}">
        <p14:creationId xmlns:p14="http://schemas.microsoft.com/office/powerpoint/2010/main" val="2639072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A8B4-EAE0-074C-2310-A8228392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Calendar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C389-C9BD-7421-3E86-181CDAE0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/>
              <a:t>March</a:t>
            </a:r>
            <a:r>
              <a:rPr lang="en-US" dirty="0"/>
              <a:t> 	</a:t>
            </a:r>
            <a:r>
              <a:rPr lang="en-US" sz="2400" dirty="0"/>
              <a:t>Heuristic-model programming (simple setup)</a:t>
            </a:r>
          </a:p>
          <a:p>
            <a:pPr marL="0" indent="0">
              <a:buNone/>
            </a:pPr>
            <a:r>
              <a:rPr lang="en-US" b="1" dirty="0"/>
              <a:t>April 	</a:t>
            </a:r>
            <a:r>
              <a:rPr lang="en-US" dirty="0"/>
              <a:t>	</a:t>
            </a:r>
            <a:r>
              <a:rPr lang="en-US" sz="2400" dirty="0"/>
              <a:t>Full-wave Monte-Carlo programming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May	</a:t>
            </a:r>
            <a:r>
              <a:rPr lang="en-US" dirty="0"/>
              <a:t> 	</a:t>
            </a:r>
            <a:r>
              <a:rPr lang="en-US" sz="2400" dirty="0"/>
              <a:t>Validation / Comparison of Monte-Carlo and heuristic-model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June	</a:t>
            </a:r>
            <a:r>
              <a:rPr lang="en-US" dirty="0"/>
              <a:t> 	</a:t>
            </a:r>
            <a:r>
              <a:rPr lang="en-US" sz="2400" dirty="0"/>
              <a:t>Parameter-estimation / simplifications</a:t>
            </a:r>
          </a:p>
          <a:p>
            <a:pPr marL="0" indent="0">
              <a:buNone/>
            </a:pPr>
            <a:r>
              <a:rPr lang="en-US" b="1" dirty="0"/>
              <a:t>July	</a:t>
            </a:r>
            <a:r>
              <a:rPr lang="en-US" dirty="0"/>
              <a:t> 	</a:t>
            </a:r>
            <a:r>
              <a:rPr lang="en-US" sz="2400" dirty="0"/>
              <a:t>Consolidation of results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August</a:t>
            </a:r>
            <a:r>
              <a:rPr lang="en-US" dirty="0"/>
              <a:t> 	</a:t>
            </a:r>
            <a:r>
              <a:rPr lang="en-US" sz="2400" dirty="0"/>
              <a:t>Project write-up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4DDC5-9543-EDC7-F7ED-554D394C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8" y="6356350"/>
            <a:ext cx="4114800" cy="365125"/>
          </a:xfrm>
        </p:spPr>
        <p:txBody>
          <a:bodyPr/>
          <a:lstStyle/>
          <a:p>
            <a:r>
              <a:rPr lang="en-US" dirty="0"/>
              <a:t>Modelling of Diffuse Scattering Effects for Outdoor Ray Tracing</a:t>
            </a:r>
          </a:p>
        </p:txBody>
      </p:sp>
    </p:spTree>
    <p:extLst>
      <p:ext uri="{BB962C8B-B14F-4D97-AF65-F5344CB8AC3E}">
        <p14:creationId xmlns:p14="http://schemas.microsoft.com/office/powerpoint/2010/main" val="2202802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3579-B398-227D-485E-AF355ED7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8B4B6-9B89-06EF-1F09-700B0A6E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35599"/>
            <a:ext cx="4114800" cy="401638"/>
          </a:xfrm>
        </p:spPr>
        <p:txBody>
          <a:bodyPr/>
          <a:lstStyle/>
          <a:p>
            <a:r>
              <a:rPr lang="en-US"/>
              <a:t>Modelling of Diffuse Scattering Effects for Outdoor Ray Tracing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C520C2-1CB9-58A4-34BC-E618FA4A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[1] </a:t>
            </a:r>
            <a:r>
              <a:rPr lang="en-US" sz="2000" dirty="0" err="1"/>
              <a:t>Mojtaba</a:t>
            </a:r>
            <a:r>
              <a:rPr lang="en-US" sz="2000" dirty="0"/>
              <a:t> </a:t>
            </a:r>
            <a:r>
              <a:rPr lang="en-US" sz="2000" dirty="0" err="1"/>
              <a:t>Rouhi</a:t>
            </a:r>
            <a:r>
              <a:rPr lang="en-US" sz="2000" dirty="0"/>
              <a:t>, </a:t>
            </a:r>
            <a:r>
              <a:rPr lang="en-US" sz="2000" dirty="0" err="1"/>
              <a:t>Zoleikha</a:t>
            </a:r>
            <a:r>
              <a:rPr lang="en-US" sz="2000" dirty="0"/>
              <a:t> </a:t>
            </a:r>
            <a:r>
              <a:rPr lang="en-US" sz="2000" dirty="0" err="1"/>
              <a:t>Hajizadeh</a:t>
            </a:r>
            <a:r>
              <a:rPr lang="en-US" sz="2000" dirty="0"/>
              <a:t>, Reza Taheri-</a:t>
            </a:r>
            <a:r>
              <a:rPr lang="en-US" sz="2000" dirty="0" err="1"/>
              <a:t>Ledari</a:t>
            </a:r>
            <a:r>
              <a:rPr lang="en-US" sz="2000" dirty="0"/>
              <a:t>, Ali </a:t>
            </a:r>
            <a:r>
              <a:rPr lang="en-US" sz="2000" dirty="0" err="1"/>
              <a:t>Maleki</a:t>
            </a:r>
            <a:r>
              <a:rPr lang="en-US" sz="2000" dirty="0"/>
              <a:t>, Mohsen </a:t>
            </a:r>
            <a:r>
              <a:rPr lang="en-US" sz="2000" dirty="0" err="1"/>
              <a:t>Babamoradi</a:t>
            </a:r>
            <a:r>
              <a:rPr lang="en-US" sz="2000" dirty="0"/>
              <a:t>, “A review of mechanistic principles of microwave absorption by pure and composite nanomaterials”, Materials Science and Engineering: B, Volume 286, 2022.</a:t>
            </a:r>
          </a:p>
          <a:p>
            <a:pPr marL="0" indent="0">
              <a:buNone/>
            </a:pPr>
            <a:r>
              <a:rPr lang="en-US" sz="2000" dirty="0"/>
              <a:t>[2] </a:t>
            </a:r>
            <a:r>
              <a:rPr lang="en-US" sz="2000" dirty="0" err="1"/>
              <a:t>Tetiana</a:t>
            </a:r>
            <a:r>
              <a:rPr lang="en-US" sz="2000" dirty="0"/>
              <a:t> </a:t>
            </a:r>
            <a:r>
              <a:rPr lang="en-US" sz="2000" dirty="0" err="1"/>
              <a:t>Zhabska</a:t>
            </a:r>
            <a:r>
              <a:rPr lang="en-US" sz="2000" dirty="0"/>
              <a:t>, “Types of reflection. Specular and Diffuse reflection. Incident light and Reflected rays. Vector illustration for education”, </a:t>
            </a:r>
            <a:r>
              <a:rPr lang="en-US" sz="2000" dirty="0">
                <a:hlinkClick r:id="rId3"/>
              </a:rPr>
              <a:t>https://www.alamy.com/types-of-reflection-specular-and-diffuse-reflection-incident-light-and-reflected-rays-vector-illustration-for-education-image502982191.html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[3] GianniG46, CC BY-SA 3.0, &lt;https://</a:t>
            </a:r>
            <a:r>
              <a:rPr lang="en-US" sz="2000" dirty="0" err="1"/>
              <a:t>creativecommons.org</a:t>
            </a:r>
            <a:r>
              <a:rPr lang="en-US" sz="2000" dirty="0"/>
              <a:t>/licenses/by-</a:t>
            </a:r>
            <a:r>
              <a:rPr lang="en-US" sz="2000" dirty="0" err="1"/>
              <a:t>sa</a:t>
            </a:r>
            <a:r>
              <a:rPr lang="en-US" sz="2000" dirty="0"/>
              <a:t>/3.0&gt;, via Wikimedia Commons, </a:t>
            </a:r>
            <a:r>
              <a:rPr lang="en-US" sz="2000" dirty="0">
                <a:hlinkClick r:id="rId4"/>
              </a:rPr>
              <a:t>https://</a:t>
            </a:r>
            <a:r>
              <a:rPr lang="en-US" sz="2000" dirty="0" err="1">
                <a:hlinkClick r:id="rId4"/>
              </a:rPr>
              <a:t>commons.wikimedia.org</a:t>
            </a:r>
            <a:r>
              <a:rPr lang="en-US" sz="2000" dirty="0">
                <a:hlinkClick r:id="rId4"/>
              </a:rPr>
              <a:t>/wiki/File:Lambert2.gif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247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3579-B398-227D-485E-AF355ED7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</a:t>
            </a:r>
            <a:r>
              <a:rPr lang="en-US" sz="4000" dirty="0"/>
              <a:t>– Reflections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8B4B6-9B89-06EF-1F09-700B0A6E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35599"/>
            <a:ext cx="4114800" cy="401638"/>
          </a:xfrm>
        </p:spPr>
        <p:txBody>
          <a:bodyPr/>
          <a:lstStyle/>
          <a:p>
            <a:r>
              <a:rPr lang="en-US"/>
              <a:t>Modelling of Diffuse Scattering Effects for Outdoor Ray Tracing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F41834F-5D56-9B15-51C3-75943A5FB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models (predating Maxwell) </a:t>
            </a:r>
            <a:r>
              <a:rPr lang="en-US" sz="2400" dirty="0"/>
              <a:t>[2]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	         1. </a:t>
            </a:r>
            <a:r>
              <a:rPr lang="en-US" b="1" dirty="0"/>
              <a:t>Specular</a:t>
            </a:r>
            <a:r>
              <a:rPr lang="en-US" dirty="0"/>
              <a:t> 			       2. </a:t>
            </a:r>
            <a:r>
              <a:rPr lang="en-US" b="1" dirty="0"/>
              <a:t>Diffuse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043F56-619D-3399-C1EB-74B11F2C2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54" y="3396374"/>
            <a:ext cx="7868151" cy="278058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BD594D-B7C8-5AE1-FD85-C95176B89926}"/>
              </a:ext>
            </a:extLst>
          </p:cNvPr>
          <p:cNvCxnSpPr>
            <a:cxnSpLocks/>
          </p:cNvCxnSpPr>
          <p:nvPr/>
        </p:nvCxnSpPr>
        <p:spPr>
          <a:xfrm>
            <a:off x="6579075" y="2863970"/>
            <a:ext cx="0" cy="3588588"/>
          </a:xfrm>
          <a:prstGeom prst="line">
            <a:avLst/>
          </a:prstGeom>
          <a:ln w="476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63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3579-B398-227D-485E-AF355ED7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</a:t>
            </a:r>
            <a:r>
              <a:rPr lang="en-US" sz="4000" dirty="0"/>
              <a:t>– Specular Reflection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8B4B6-9B89-06EF-1F09-700B0A6E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35599"/>
            <a:ext cx="4114800" cy="401638"/>
          </a:xfrm>
        </p:spPr>
        <p:txBody>
          <a:bodyPr/>
          <a:lstStyle/>
          <a:p>
            <a:r>
              <a:rPr lang="en-US"/>
              <a:t>Modelling of Diffuse Scattering Effects for Outdoor Ray Tracing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9E4B245-443D-3957-1751-FBE5D568F8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IE" sz="3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E" sz="19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IE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E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9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E" sz="19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IE" sz="1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E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9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E" sz="19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IE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E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E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9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E" sz="19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IE" sz="1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IE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IE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E" sz="19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IE" sz="19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IE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E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IE" sz="1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IE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E" sz="1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IE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a:rPr lang="en-IE" sz="19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IE" sz="1900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sSub>
                                    <m:sSubPr>
                                      <m:ctrlPr>
                                        <a:rPr lang="en-IE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sz="19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IE" sz="19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900" dirty="0"/>
              </a:p>
              <a:p>
                <a:pPr marL="0" indent="0">
                  <a:buNone/>
                </a:pPr>
                <a:endParaRPr lang="en-IE" sz="17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E" sz="19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IE" sz="1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E" sz="1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IE" sz="1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  <m:r>
                            <a:rPr lang="en-IE" sz="1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E" sz="1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IE" sz="1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d>
                      <m:r>
                        <a:rPr lang="en-IE" sz="1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E" sz="1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E" sz="1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IE" sz="19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E" sz="19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IE" sz="19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E" sz="19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9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IE" sz="19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  <m:r>
                                        <a:rPr lang="en-IE" sz="19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E" sz="19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9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IE" sz="19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IE" sz="19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E" sz="19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IE" sz="19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E" sz="19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9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IE" sz="19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  <m:r>
                                        <a:rPr lang="en-IE" sz="19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IE" sz="19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9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IE" sz="19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IE" sz="1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E" sz="1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E" sz="19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IE" sz="19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E" sz="19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IE" sz="19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E" sz="19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9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IE" sz="19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  <m:r>
                                        <a:rPr lang="en-IE" sz="19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E" sz="19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9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IE" sz="19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IE" sz="19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E" sz="19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IE" sz="19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E" sz="19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9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IE" sz="19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  <m:r>
                                        <a:rPr lang="en-IE" sz="19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IE" sz="19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9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IE" sz="19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Can forecast power for bouncing rays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9E4B245-443D-3957-1751-FBE5D568F8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594667-7F59-EB67-E59C-6A983EABE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5148" y="2198913"/>
            <a:ext cx="4482108" cy="397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4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3579-B398-227D-485E-AF355ED7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</a:t>
            </a:r>
            <a:r>
              <a:rPr lang="en-US" sz="4000" dirty="0"/>
              <a:t>– Specular Reflection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8B4B6-9B89-06EF-1F09-700B0A6E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35599"/>
            <a:ext cx="4114800" cy="401638"/>
          </a:xfrm>
        </p:spPr>
        <p:txBody>
          <a:bodyPr/>
          <a:lstStyle/>
          <a:p>
            <a:r>
              <a:rPr lang="en-US"/>
              <a:t>Modelling of Diffuse Scattering Effects for Outdoor Ray Tracing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EDA313-132A-6BA6-D3A4-90F388C6D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5149" y="2202029"/>
            <a:ext cx="4482107" cy="39704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9E4B245-443D-3957-1751-FBE5D568F8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IE" sz="3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E" sz="19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IE" sz="1900" b="0" i="1" smtClean="0">
                              <a:solidFill>
                                <a:srgbClr val="F4F4F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E" sz="1900" b="0" i="1" smtClean="0">
                                  <a:solidFill>
                                    <a:srgbClr val="F4F4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900" b="0" i="1" smtClean="0">
                                  <a:solidFill>
                                    <a:srgbClr val="F4F4F4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E" sz="1900" b="0" i="1" smtClean="0">
                                  <a:solidFill>
                                    <a:srgbClr val="F4F4F4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IE" sz="1900" b="0" i="1" smtClean="0">
                              <a:solidFill>
                                <a:srgbClr val="F4F4F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E" sz="1900" b="0" i="1" smtClean="0">
                                  <a:solidFill>
                                    <a:srgbClr val="F4F4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900" b="0" i="1" smtClean="0">
                                  <a:solidFill>
                                    <a:srgbClr val="F4F4F4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E" sz="1900" b="0" i="1" smtClean="0">
                                  <a:solidFill>
                                    <a:srgbClr val="F4F4F4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IE" sz="1900" b="0" i="1" smtClean="0">
                          <a:solidFill>
                            <a:srgbClr val="F4F4F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E" sz="1900" b="0" i="1" smtClean="0">
                              <a:solidFill>
                                <a:srgbClr val="F4F4F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E" sz="1900" b="0" i="1" smtClean="0">
                                  <a:solidFill>
                                    <a:srgbClr val="F4F4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900" b="0" i="1" smtClean="0">
                                  <a:solidFill>
                                    <a:srgbClr val="F4F4F4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E" sz="1900" b="0" i="1" smtClean="0">
                                  <a:solidFill>
                                    <a:srgbClr val="F4F4F4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IE" sz="1900" b="0" i="1" smtClean="0">
                              <a:solidFill>
                                <a:srgbClr val="F4F4F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IE" sz="1900" b="0" i="1" smtClean="0">
                                  <a:solidFill>
                                    <a:srgbClr val="F4F4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IE" sz="1900" b="0" i="1" smtClean="0">
                                      <a:solidFill>
                                        <a:srgbClr val="F4F4F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E" sz="1900" b="0" i="0" smtClean="0">
                                      <a:solidFill>
                                        <a:srgbClr val="F4F4F4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IE" sz="1900" b="0" i="1" smtClean="0">
                                      <a:solidFill>
                                        <a:srgbClr val="F4F4F4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IE" sz="1900" b="0" i="1" smtClean="0">
                                      <a:solidFill>
                                        <a:srgbClr val="F4F4F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E" sz="1900" b="0" i="1" smtClean="0">
                                          <a:solidFill>
                                            <a:srgbClr val="F4F4F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a:rPr lang="en-IE" sz="1900" b="0" i="0" smtClean="0">
                                      <a:solidFill>
                                        <a:srgbClr val="F4F4F4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IE" sz="1900" b="0" i="1" smtClean="0">
                                      <a:solidFill>
                                        <a:srgbClr val="F4F4F4"/>
                                      </a:solidFill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sSub>
                                    <m:sSubPr>
                                      <m:ctrlPr>
                                        <a:rPr lang="en-IE" sz="1900" b="0" i="1" smtClean="0">
                                          <a:solidFill>
                                            <a:srgbClr val="F4F4F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sz="1900" b="0" i="1" smtClean="0">
                                          <a:solidFill>
                                            <a:srgbClr val="F4F4F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IE" sz="1900" b="0" i="1" smtClean="0">
                                          <a:solidFill>
                                            <a:srgbClr val="F4F4F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900" dirty="0"/>
              </a:p>
              <a:p>
                <a:pPr marL="0" indent="0">
                  <a:buNone/>
                </a:pPr>
                <a:endParaRPr lang="en-IE" sz="17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E" sz="19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IE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E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IE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  <m:r>
                            <a:rPr lang="en-IE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E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IE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d>
                      <m:r>
                        <a:rPr lang="en-IE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E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E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IE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E" sz="19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IE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E" sz="19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9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IE" sz="19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  <m:r>
                                        <a:rPr lang="en-IE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E" sz="19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9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IE" sz="19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IE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E" sz="19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IE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E" sz="19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9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IE" sz="19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  <m:r>
                                        <a:rPr lang="en-IE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IE" sz="19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9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IE" sz="19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IE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E" sz="1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E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IE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E" sz="19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IE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E" sz="19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9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IE" sz="19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  <m:r>
                                        <a:rPr lang="en-IE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E" sz="19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9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IE" sz="19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IE" sz="1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E" sz="19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IE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E" sz="19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9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IE" sz="19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  <m:r>
                                        <a:rPr lang="en-IE" sz="19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IE" sz="19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9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IE" sz="19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Can forecast power for bouncing rays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9E4B245-443D-3957-1751-FBE5D568F8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57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3579-B398-227D-485E-AF355ED7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</a:t>
            </a:r>
            <a:r>
              <a:rPr lang="en-US" sz="4000" dirty="0"/>
              <a:t>– Specular Reflection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8B4B6-9B89-06EF-1F09-700B0A6E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35599"/>
            <a:ext cx="4114800" cy="401638"/>
          </a:xfrm>
        </p:spPr>
        <p:txBody>
          <a:bodyPr/>
          <a:lstStyle/>
          <a:p>
            <a:r>
              <a:rPr lang="en-US"/>
              <a:t>Modelling of Diffuse Scattering Effects for Outdoor Ray Tracing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EDA313-132A-6BA6-D3A4-90F388C6D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5149" y="2202029"/>
            <a:ext cx="4482107" cy="39704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9E4B245-443D-3957-1751-FBE5D568F8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IE" sz="3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E" sz="1900" b="0" i="1" smtClean="0">
                          <a:solidFill>
                            <a:srgbClr val="F4F4F4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IE" sz="1900" b="0" i="1" smtClean="0">
                              <a:solidFill>
                                <a:srgbClr val="F4F4F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E" sz="1900" b="0" i="1" smtClean="0">
                                  <a:solidFill>
                                    <a:srgbClr val="F4F4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900" b="0" i="1" smtClean="0">
                                  <a:solidFill>
                                    <a:srgbClr val="F4F4F4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E" sz="1900" b="0" i="1" smtClean="0">
                                  <a:solidFill>
                                    <a:srgbClr val="F4F4F4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IE" sz="1900" b="0" i="1" smtClean="0">
                              <a:solidFill>
                                <a:srgbClr val="F4F4F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E" sz="1900" b="0" i="1" smtClean="0">
                                  <a:solidFill>
                                    <a:srgbClr val="F4F4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900" b="0" i="1" smtClean="0">
                                  <a:solidFill>
                                    <a:srgbClr val="F4F4F4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E" sz="1900" b="0" i="1" smtClean="0">
                                  <a:solidFill>
                                    <a:srgbClr val="F4F4F4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IE" sz="1900" b="0" i="1" smtClean="0">
                          <a:solidFill>
                            <a:srgbClr val="F4F4F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E" sz="1900" b="0" i="1" smtClean="0">
                              <a:solidFill>
                                <a:srgbClr val="F4F4F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E" sz="1900" b="0" i="1" smtClean="0">
                                  <a:solidFill>
                                    <a:srgbClr val="F4F4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900" b="0" i="1" smtClean="0">
                                  <a:solidFill>
                                    <a:srgbClr val="F4F4F4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E" sz="1900" b="0" i="1" smtClean="0">
                                  <a:solidFill>
                                    <a:srgbClr val="F4F4F4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IE" sz="1900" b="0" i="1" smtClean="0">
                              <a:solidFill>
                                <a:srgbClr val="F4F4F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IE" sz="1900" b="0" i="1" smtClean="0">
                                  <a:solidFill>
                                    <a:srgbClr val="F4F4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IE" sz="1900" b="0" i="1" smtClean="0">
                                      <a:solidFill>
                                        <a:srgbClr val="F4F4F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E" sz="1900" b="0" i="0" smtClean="0">
                                      <a:solidFill>
                                        <a:srgbClr val="F4F4F4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IE" sz="1900" b="0" i="1" smtClean="0">
                                      <a:solidFill>
                                        <a:srgbClr val="F4F4F4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IE" sz="1900" b="0" i="1" smtClean="0">
                                      <a:solidFill>
                                        <a:srgbClr val="F4F4F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E" sz="1900" b="0" i="1" smtClean="0">
                                          <a:solidFill>
                                            <a:srgbClr val="F4F4F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a:rPr lang="en-IE" sz="1900" b="0" i="0" smtClean="0">
                                      <a:solidFill>
                                        <a:srgbClr val="F4F4F4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IE" sz="1900" b="0" i="1" smtClean="0">
                                      <a:solidFill>
                                        <a:srgbClr val="F4F4F4"/>
                                      </a:solidFill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sSub>
                                    <m:sSubPr>
                                      <m:ctrlPr>
                                        <a:rPr lang="en-IE" sz="1900" b="0" i="1" smtClean="0">
                                          <a:solidFill>
                                            <a:srgbClr val="F4F4F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sz="1900" b="0" i="1" smtClean="0">
                                          <a:solidFill>
                                            <a:srgbClr val="F4F4F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IE" sz="1900" b="0" i="1" smtClean="0">
                                          <a:solidFill>
                                            <a:srgbClr val="F4F4F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900" dirty="0">
                  <a:solidFill>
                    <a:srgbClr val="F4F4F4"/>
                  </a:solidFill>
                </a:endParaRPr>
              </a:p>
              <a:p>
                <a:pPr marL="0" indent="0">
                  <a:buNone/>
                </a:pPr>
                <a:endParaRPr lang="en-IE" sz="1700" b="0" i="1" dirty="0">
                  <a:solidFill>
                    <a:srgbClr val="F4F4F4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E" sz="1900" b="0" i="1" smtClean="0">
                          <a:solidFill>
                            <a:srgbClr val="F4F4F4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IE" sz="1900" b="0" i="1" smtClean="0">
                              <a:solidFill>
                                <a:srgbClr val="F4F4F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E" sz="1900" b="0" i="1" smtClean="0">
                                  <a:solidFill>
                                    <a:srgbClr val="F4F4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900" b="0" i="1" smtClean="0">
                                  <a:solidFill>
                                    <a:srgbClr val="F4F4F4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IE" sz="1900" b="0" i="1" smtClean="0">
                                  <a:solidFill>
                                    <a:srgbClr val="F4F4F4"/>
                                  </a:solidFill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  <m:r>
                            <a:rPr lang="en-IE" sz="1900" b="0" i="1" smtClean="0">
                              <a:solidFill>
                                <a:srgbClr val="F4F4F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E" sz="1900" b="0" i="1" smtClean="0">
                                  <a:solidFill>
                                    <a:srgbClr val="F4F4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900" b="0" i="1" smtClean="0">
                                  <a:solidFill>
                                    <a:srgbClr val="F4F4F4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IE" sz="1900" b="0" i="1" smtClean="0">
                                  <a:solidFill>
                                    <a:srgbClr val="F4F4F4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d>
                      <m:r>
                        <a:rPr lang="en-IE" sz="1900" b="0" i="1" smtClean="0">
                          <a:solidFill>
                            <a:srgbClr val="F4F4F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E" sz="1900" b="0" i="1" smtClean="0">
                              <a:solidFill>
                                <a:srgbClr val="F4F4F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E" sz="1900" b="0" i="1" smtClean="0">
                                  <a:solidFill>
                                    <a:srgbClr val="F4F4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IE" sz="1900" b="0" i="1" smtClean="0">
                                      <a:solidFill>
                                        <a:srgbClr val="F4F4F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E" sz="1900" b="0" i="0" smtClean="0">
                                      <a:solidFill>
                                        <a:srgbClr val="F4F4F4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IE" sz="1900" b="0" i="1" smtClean="0">
                                          <a:solidFill>
                                            <a:srgbClr val="F4F4F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  <m:r>
                                        <a:rPr lang="en-IE" sz="1900" b="0" i="1" smtClean="0">
                                          <a:solidFill>
                                            <a:srgbClr val="F4F4F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IE" sz="1900" b="0" i="1" smtClean="0">
                                      <a:solidFill>
                                        <a:srgbClr val="F4F4F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E" sz="1900" b="0" i="0" smtClean="0">
                                      <a:solidFill>
                                        <a:srgbClr val="F4F4F4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IE" sz="1900" b="0" i="1" smtClean="0">
                                          <a:solidFill>
                                            <a:srgbClr val="F4F4F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  <m:r>
                                        <a:rPr lang="en-IE" sz="1900" b="0" i="1" smtClean="0">
                                          <a:solidFill>
                                            <a:srgbClr val="F4F4F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IE" sz="1900" b="0" i="1" smtClean="0">
                              <a:solidFill>
                                <a:srgbClr val="F4F4F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E" sz="1900" b="0" i="1" smtClean="0">
                              <a:solidFill>
                                <a:srgbClr val="F4F4F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E" sz="1900" b="0" i="1" smtClean="0">
                                  <a:solidFill>
                                    <a:srgbClr val="F4F4F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IE" sz="1900" b="0" i="1" smtClean="0">
                                      <a:solidFill>
                                        <a:srgbClr val="F4F4F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E" sz="1900" b="0" i="0" smtClean="0">
                                      <a:solidFill>
                                        <a:srgbClr val="F4F4F4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IE" sz="1900" b="0" i="1" smtClean="0">
                                          <a:solidFill>
                                            <a:srgbClr val="F4F4F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  <m:r>
                                        <a:rPr lang="en-IE" sz="1900" b="0" i="1" smtClean="0">
                                          <a:solidFill>
                                            <a:srgbClr val="F4F4F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IE" sz="1900" b="0" i="1" smtClean="0">
                                      <a:solidFill>
                                        <a:srgbClr val="F4F4F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E" sz="1900" b="0" i="0" smtClean="0">
                                      <a:solidFill>
                                        <a:srgbClr val="F4F4F4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IE" sz="1900" b="0" i="1" smtClean="0">
                                          <a:solidFill>
                                            <a:srgbClr val="F4F4F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  <m:r>
                                        <a:rPr lang="en-IE" sz="1900" b="0" i="1" smtClean="0">
                                          <a:solidFill>
                                            <a:srgbClr val="F4F4F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IE" sz="1900" b="0" i="1" smtClean="0">
                                              <a:solidFill>
                                                <a:srgbClr val="F4F4F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sz="1700" dirty="0">
                  <a:solidFill>
                    <a:srgbClr val="F4F4F4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Can forecast power for bouncing rays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9E4B245-443D-3957-1751-FBE5D568F8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68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3579-B398-227D-485E-AF355ED7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</a:t>
            </a:r>
            <a:r>
              <a:rPr lang="en-US" sz="4000" dirty="0"/>
              <a:t>– Diffuse Reflection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8B4B6-9B89-06EF-1F09-700B0A6E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35599"/>
            <a:ext cx="4114800" cy="401638"/>
          </a:xfrm>
        </p:spPr>
        <p:txBody>
          <a:bodyPr/>
          <a:lstStyle/>
          <a:p>
            <a:r>
              <a:rPr lang="en-US"/>
              <a:t>Modelling of Diffuse Scattering Effects for Outdoor Ray Tracing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07C14F-9907-27BD-38F3-3D30FDA82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849" y="2629750"/>
            <a:ext cx="3915878" cy="29307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E03D4B-4553-1813-A73D-ADA481173395}"/>
              </a:ext>
            </a:extLst>
          </p:cNvPr>
          <p:cNvSpPr txBox="1"/>
          <p:nvPr/>
        </p:nvSpPr>
        <p:spPr>
          <a:xfrm>
            <a:off x="838200" y="2106530"/>
            <a:ext cx="2954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Typical picture </a:t>
            </a:r>
            <a:r>
              <a:rPr lang="en-US" sz="2400" dirty="0"/>
              <a:t>[3]</a:t>
            </a:r>
            <a:r>
              <a:rPr lang="en-US" sz="28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02680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3579-B398-227D-485E-AF355ED7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</a:t>
            </a:r>
            <a:r>
              <a:rPr lang="en-US" sz="4000" dirty="0"/>
              <a:t>– Diffuse Reflection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8B4B6-9B89-06EF-1F09-700B0A6E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35599"/>
            <a:ext cx="4114800" cy="401638"/>
          </a:xfrm>
        </p:spPr>
        <p:txBody>
          <a:bodyPr/>
          <a:lstStyle/>
          <a:p>
            <a:r>
              <a:rPr lang="en-US"/>
              <a:t>Modelling of Diffuse Scattering Effects for Outdoor Ray Tracing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07C14F-9907-27BD-38F3-3D30FDA82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849" y="2629750"/>
            <a:ext cx="3915878" cy="29307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EF66CAD-53F5-AA48-A83A-F2874C2BB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An ideal “matte” surface</a:t>
                </a:r>
              </a:p>
              <a:p>
                <a:r>
                  <a:rPr lang="en-US" dirty="0"/>
                  <a:t>Assuming constant power per </a:t>
                </a:r>
              </a:p>
              <a:p>
                <a:pPr marL="0" indent="0">
                  <a:buNone/>
                </a:pPr>
                <a:r>
                  <a:rPr lang="en-US" dirty="0"/>
                  <a:t>   solid unit angle, give</a:t>
                </a:r>
              </a:p>
              <a:p>
                <a:pPr marL="0" indent="0">
                  <a:buNone/>
                </a:pPr>
                <a:endParaRPr lang="en-US" sz="1200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2"/>
                  </a:solidFill>
                </a:endParaRP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Issues: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E" dirty="0">
                    <a:solidFill>
                      <a:schemeClr val="bg1"/>
                    </a:solidFill>
                  </a:rPr>
                  <a:t>Principle: </a:t>
                </a:r>
                <a:r>
                  <a:rPr lang="en-IE" sz="2000" dirty="0">
                    <a:solidFill>
                      <a:schemeClr val="bg1"/>
                    </a:solidFill>
                  </a:rPr>
                  <a:t>parametric assumption</a:t>
                </a:r>
                <a:endParaRPr lang="en-IE" b="0" dirty="0">
                  <a:solidFill>
                    <a:schemeClr val="bg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Practical:</a:t>
                </a:r>
              </a:p>
              <a:p>
                <a:pPr marL="1428750" lvl="2" indent="-514350">
                  <a:buFont typeface="+mj-lt"/>
                  <a:buAutoNum type="alphaLcParenR"/>
                </a:pPr>
                <a:r>
                  <a:rPr lang="en-IE" dirty="0">
                    <a:solidFill>
                      <a:schemeClr val="bg1"/>
                    </a:solidFill>
                  </a:rPr>
                  <a:t>Parametrization (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E" b="0" dirty="0">
                    <a:solidFill>
                      <a:schemeClr val="bg1"/>
                    </a:solidFill>
                  </a:rPr>
                  <a:t> )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1428750" lvl="2" indent="-514350">
                  <a:buFont typeface="+mj-lt"/>
                  <a:buAutoNum type="alphaLcParenR"/>
                </a:pPr>
                <a:r>
                  <a:rPr lang="en-US" dirty="0">
                    <a:solidFill>
                      <a:schemeClr val="bg1"/>
                    </a:solidFill>
                  </a:rPr>
                  <a:t>Computational complexity (per-bounce integral)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1428750" lvl="2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EF66CAD-53F5-AA48-A83A-F2874C2BB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3D9646F7-C072-B01A-DB79-990D8BB99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40000"/>
            <a:ext cx="3048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6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3579-B398-227D-485E-AF355ED7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</a:t>
            </a:r>
            <a:r>
              <a:rPr lang="en-US" sz="4000" dirty="0"/>
              <a:t>– Diffuse Reflection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8B4B6-9B89-06EF-1F09-700B0A6E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35599"/>
            <a:ext cx="4114800" cy="401638"/>
          </a:xfrm>
        </p:spPr>
        <p:txBody>
          <a:bodyPr/>
          <a:lstStyle/>
          <a:p>
            <a:r>
              <a:rPr lang="en-US"/>
              <a:t>Modelling of Diffuse Scattering Effects for Outdoor Ray Tracing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07C14F-9907-27BD-38F3-3D30FDA82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849" y="2629750"/>
            <a:ext cx="3915878" cy="29307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EF66CAD-53F5-AA48-A83A-F2874C2BB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rgbClr val="F4F4F4"/>
                    </a:solidFill>
                  </a:rPr>
                  <a:t>An ideal “matte” surface</a:t>
                </a:r>
              </a:p>
              <a:p>
                <a:r>
                  <a:rPr lang="en-US" dirty="0">
                    <a:solidFill>
                      <a:srgbClr val="F4F4F4"/>
                    </a:solidFill>
                  </a:rPr>
                  <a:t>Assuming constant power per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4F4F4"/>
                    </a:solidFill>
                  </a:rPr>
                  <a:t>   solid unit angle, give</a:t>
                </a:r>
              </a:p>
              <a:p>
                <a:pPr marL="0" indent="0">
                  <a:buNone/>
                </a:pPr>
                <a:endParaRPr lang="en-US" sz="1200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2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Issues: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E" dirty="0">
                    <a:solidFill>
                      <a:schemeClr val="bg1"/>
                    </a:solidFill>
                  </a:rPr>
                  <a:t>Principle: </a:t>
                </a:r>
                <a:r>
                  <a:rPr lang="en-IE" sz="2000" dirty="0">
                    <a:solidFill>
                      <a:schemeClr val="bg1"/>
                    </a:solidFill>
                  </a:rPr>
                  <a:t>parametric assumption</a:t>
                </a:r>
                <a:endParaRPr lang="en-IE" b="0" dirty="0">
                  <a:solidFill>
                    <a:schemeClr val="bg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Practical:</a:t>
                </a:r>
              </a:p>
              <a:p>
                <a:pPr marL="1428750" lvl="2" indent="-514350">
                  <a:buFont typeface="+mj-lt"/>
                  <a:buAutoNum type="alphaLcParenR"/>
                </a:pPr>
                <a:r>
                  <a:rPr lang="en-IE" dirty="0"/>
                  <a:t>Parametrization (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E" b="0" dirty="0"/>
                  <a:t> )</a:t>
                </a:r>
                <a:endParaRPr lang="en-US" dirty="0"/>
              </a:p>
              <a:p>
                <a:pPr marL="1428750" lvl="2" indent="-514350">
                  <a:buFont typeface="+mj-lt"/>
                  <a:buAutoNum type="alphaLcParenR"/>
                </a:pPr>
                <a:r>
                  <a:rPr lang="en-US" dirty="0">
                    <a:solidFill>
                      <a:schemeClr val="bg1"/>
                    </a:solidFill>
                  </a:rPr>
                  <a:t>Computational complexity (per-bounce integral)</a:t>
                </a:r>
              </a:p>
              <a:p>
                <a:pPr marL="1428750" lvl="2" indent="-514350">
                  <a:buFont typeface="+mj-lt"/>
                  <a:buAutoNum type="alphaLcParenR"/>
                </a:pPr>
                <a:endParaRPr lang="en-US" dirty="0"/>
              </a:p>
              <a:p>
                <a:pPr marL="1428750" lvl="2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EF66CAD-53F5-AA48-A83A-F2874C2BB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3D9646F7-C072-B01A-DB79-990D8BB99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40000"/>
            <a:ext cx="3048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4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1118</Words>
  <Application>Microsoft Macintosh PowerPoint</Application>
  <PresentationFormat>Widescreen</PresentationFormat>
  <Paragraphs>263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Modelling of Diffuse Scattering Effects for Outdoor Ray Tracing</vt:lpstr>
      <vt:lpstr>Description – Electromagnetic (EM) Propagation</vt:lpstr>
      <vt:lpstr>Description – Reflections</vt:lpstr>
      <vt:lpstr>Description – Specular Reflection</vt:lpstr>
      <vt:lpstr>Description – Specular Reflection</vt:lpstr>
      <vt:lpstr>Description – Specular Reflection</vt:lpstr>
      <vt:lpstr>Description – Diffuse Reflection</vt:lpstr>
      <vt:lpstr>Description – Diffuse Reflection</vt:lpstr>
      <vt:lpstr>Description – Diffuse Reflection</vt:lpstr>
      <vt:lpstr>Description – Diffuse Reflection</vt:lpstr>
      <vt:lpstr>Description – Diffuse Reflection</vt:lpstr>
      <vt:lpstr>Previous Work</vt:lpstr>
      <vt:lpstr>Previous Work</vt:lpstr>
      <vt:lpstr>Previous Work</vt:lpstr>
      <vt:lpstr>Previous Work</vt:lpstr>
      <vt:lpstr>Proposed Project Work</vt:lpstr>
      <vt:lpstr>Proposed Project Work</vt:lpstr>
      <vt:lpstr>Proposed Project Work</vt:lpstr>
      <vt:lpstr>Current Work State</vt:lpstr>
      <vt:lpstr>Project Calendar Deliverables</vt:lpstr>
      <vt:lpstr>Project Calendar Deliverables</vt:lpstr>
      <vt:lpstr>Project Calendar Deliverables</vt:lpstr>
      <vt:lpstr>Project Calendar Deliverables</vt:lpstr>
      <vt:lpstr>Project Calendar Deliverables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of Diffuse Scattering Effects for Outdoor Ray Tracing</dc:title>
  <dc:creator>Microsoft Office User</dc:creator>
  <cp:lastModifiedBy>Microsoft Office User</cp:lastModifiedBy>
  <cp:revision>4</cp:revision>
  <dcterms:created xsi:type="dcterms:W3CDTF">2025-02-14T14:26:09Z</dcterms:created>
  <dcterms:modified xsi:type="dcterms:W3CDTF">2025-02-16T15:56:00Z</dcterms:modified>
</cp:coreProperties>
</file>