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71" r:id="rId3"/>
    <p:sldId id="272" r:id="rId4"/>
    <p:sldId id="256" r:id="rId5"/>
    <p:sldId id="274" r:id="rId6"/>
    <p:sldId id="285" r:id="rId7"/>
    <p:sldId id="284" r:id="rId8"/>
    <p:sldId id="269" r:id="rId9"/>
    <p:sldId id="282" r:id="rId10"/>
    <p:sldId id="280" r:id="rId11"/>
    <p:sldId id="281" r:id="rId12"/>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1803" autoAdjust="0"/>
  </p:normalViewPr>
  <p:slideViewPr>
    <p:cSldViewPr snapToGrid="0">
      <p:cViewPr varScale="1">
        <p:scale>
          <a:sx n="87" d="100"/>
          <a:sy n="87" d="100"/>
        </p:scale>
        <p:origin x="1020" y="114"/>
      </p:cViewPr>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427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This seems an appropriate place to give an example, but I was unsure what to say as it depends on how much you want to tell people. You could say  something like ‘for example, black (forward slanted) lines could</a:t>
            </a:r>
            <a:r>
              <a:rPr lang="en-US" sz="1200" b="0" baseline="0" dirty="0" smtClean="0">
                <a:solidFill>
                  <a:srgbClr val="FF0000"/>
                </a:solidFill>
              </a:rPr>
              <a:t> mean</a:t>
            </a:r>
            <a:r>
              <a:rPr lang="en-US" sz="1200" b="0" dirty="0" smtClean="0">
                <a:solidFill>
                  <a:srgbClr val="FF0000"/>
                </a:solidFill>
              </a:rPr>
              <a:t> the target is the stool and blue (backwards slanted) lines could</a:t>
            </a:r>
            <a:r>
              <a:rPr lang="en-US" sz="1200" b="0" baseline="0" dirty="0" smtClean="0">
                <a:solidFill>
                  <a:srgbClr val="FF0000"/>
                </a:solidFill>
              </a:rPr>
              <a:t> be</a:t>
            </a:r>
            <a:r>
              <a:rPr lang="en-US" sz="1200" b="0" dirty="0" smtClean="0">
                <a:solidFill>
                  <a:srgbClr val="FF0000"/>
                </a:solidFill>
              </a:rPr>
              <a:t> irrelevant. See the ‘summary of the task’ slide for how I </a:t>
            </a:r>
            <a:r>
              <a:rPr lang="en-US" sz="1200" b="0" dirty="0" err="1" smtClean="0">
                <a:solidFill>
                  <a:srgbClr val="FF0000"/>
                </a:solidFill>
              </a:rPr>
              <a:t>summarised</a:t>
            </a:r>
            <a:r>
              <a:rPr lang="en-US" sz="1200" b="0" dirty="0" smtClean="0">
                <a:solidFill>
                  <a:srgbClr val="FF0000"/>
                </a:solidFill>
              </a:rPr>
              <a:t> the predictors</a:t>
            </a: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182094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 ‘white circle’ to ‘grey</a:t>
            </a:r>
            <a:r>
              <a:rPr lang="en-US" baseline="0" dirty="0" smtClean="0"/>
              <a:t> circle’ and ‘white square’ to ‘grey square’ to make them visible with the white background. (Using ‘black circle’ instead of grey could lead to confusion with the small black circle used to focus attention in the center of the screen)</a:t>
            </a:r>
          </a:p>
          <a:p>
            <a:endParaRPr lang="en-US" baseline="0" dirty="0" smtClean="0"/>
          </a:p>
          <a:p>
            <a:r>
              <a:rPr lang="en-US" baseline="0" dirty="0" smtClean="0"/>
              <a:t>I also couldn’t remember whether you were doing the reversal cues in this experiment in the same way that you did in your pilot experiment. I changed the slide assuming the reversal cues would be the same. Used the next slide to give examples.</a:t>
            </a:r>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5</a:t>
            </a:fld>
            <a:endParaRPr lang="en-US"/>
          </a:p>
        </p:txBody>
      </p:sp>
    </p:spTree>
    <p:extLst>
      <p:ext uri="{BB962C8B-B14F-4D97-AF65-F5344CB8AC3E}">
        <p14:creationId xmlns:p14="http://schemas.microsoft.com/office/powerpoint/2010/main" val="107553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 ‘white circle’ to ‘grey</a:t>
            </a:r>
            <a:r>
              <a:rPr lang="en-US" baseline="0" dirty="0" smtClean="0"/>
              <a:t> circle’ and ‘white square’ to ‘grey square’ to make them visible with the white background. (Using ‘black circle’ instead of grey could lead to confusion with the small black circle used to focus attention in the center of the screen)</a:t>
            </a:r>
          </a:p>
          <a:p>
            <a:endParaRPr lang="en-US" baseline="0" dirty="0" smtClean="0"/>
          </a:p>
          <a:p>
            <a:r>
              <a:rPr lang="en-US" baseline="0" dirty="0" smtClean="0"/>
              <a:t>I also couldn’t remember whether you were doing the reversal cues in this experiment in the same way that you did in your pilot experiment. I changed the slide assuming the reversal cues would be the same. Used the next slide to give examples.</a:t>
            </a:r>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extLst>
      <p:ext uri="{BB962C8B-B14F-4D97-AF65-F5344CB8AC3E}">
        <p14:creationId xmlns:p14="http://schemas.microsoft.com/office/powerpoint/2010/main" val="108736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8998"/>
            </a:lvl1pPr>
          </a:lstStyle>
          <a:p>
            <a:r>
              <a:rPr lang="en-US" smtClean="0"/>
              <a:t>Click to edit Master title style</a:t>
            </a:r>
            <a:endParaRPr lang="en-US" dirty="0"/>
          </a:p>
        </p:txBody>
      </p:sp>
      <p:sp>
        <p:nvSpPr>
          <p:cNvPr id="3" name="Subtitle 2"/>
          <p:cNvSpPr>
            <a:spLocks noGrp="1"/>
          </p:cNvSpPr>
          <p:nvPr>
            <p:ph type="subTitle" idx="1"/>
          </p:nvPr>
        </p:nvSpPr>
        <p:spPr>
          <a:xfrm>
            <a:off x="2285603" y="5402223"/>
            <a:ext cx="13713619" cy="2483260"/>
          </a:xfrm>
        </p:spPr>
        <p:txBody>
          <a:bodyPr/>
          <a:lstStyle>
            <a:lvl1pPr marL="0" indent="0" algn="ctr">
              <a:buNone/>
              <a:defRPr sz="3599"/>
            </a:lvl1pPr>
            <a:lvl2pPr marL="685663" indent="0" algn="ctr">
              <a:buNone/>
              <a:defRPr sz="2999"/>
            </a:lvl2pPr>
            <a:lvl3pPr marL="1371326" indent="0" algn="ctr">
              <a:buNone/>
              <a:defRPr sz="2699"/>
            </a:lvl3pPr>
            <a:lvl4pPr marL="2056989" indent="0" algn="ctr">
              <a:buNone/>
              <a:defRPr sz="2400"/>
            </a:lvl4pPr>
            <a:lvl5pPr marL="2742651" indent="0" algn="ctr">
              <a:buNone/>
              <a:defRPr sz="2400"/>
            </a:lvl5pPr>
            <a:lvl6pPr marL="3428314" indent="0" algn="ctr">
              <a:buNone/>
              <a:defRPr sz="2400"/>
            </a:lvl6pPr>
            <a:lvl7pPr marL="4113977" indent="0" algn="ctr">
              <a:buNone/>
              <a:defRPr sz="2400"/>
            </a:lvl7pPr>
            <a:lvl8pPr marL="4799640" indent="0" algn="ctr">
              <a:buNone/>
              <a:defRPr sz="2400"/>
            </a:lvl8pPr>
            <a:lvl9pPr marL="5485303"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28/04/2016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57921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28/04/2016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5980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28/04/2016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53998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28/04/2016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723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8998"/>
            </a:lvl1pPr>
          </a:lstStyle>
          <a:p>
            <a:r>
              <a:rPr lang="en-US" smtClean="0"/>
              <a:t>Click to edit Master title style</a:t>
            </a:r>
            <a:endParaRPr lang="en-US" dirty="0"/>
          </a:p>
        </p:txBody>
      </p:sp>
      <p:sp>
        <p:nvSpPr>
          <p:cNvPr id="3" name="Text Placeholder 2"/>
          <p:cNvSpPr>
            <a:spLocks noGrp="1"/>
          </p:cNvSpPr>
          <p:nvPr>
            <p:ph type="body" idx="1"/>
          </p:nvPr>
        </p:nvSpPr>
        <p:spPr>
          <a:xfrm>
            <a:off x="1247558" y="6883133"/>
            <a:ext cx="15770662" cy="2249933"/>
          </a:xfrm>
        </p:spPr>
        <p:txBody>
          <a:bodyPr/>
          <a:lstStyle>
            <a:lvl1pPr marL="0" indent="0">
              <a:buNone/>
              <a:defRPr sz="3599">
                <a:solidFill>
                  <a:schemeClr val="tx1">
                    <a:tint val="75000"/>
                  </a:schemeClr>
                </a:solidFill>
              </a:defRPr>
            </a:lvl1pPr>
            <a:lvl2pPr marL="685663" indent="0">
              <a:buNone/>
              <a:defRPr sz="2999">
                <a:solidFill>
                  <a:schemeClr val="tx1">
                    <a:tint val="75000"/>
                  </a:schemeClr>
                </a:solidFill>
              </a:defRPr>
            </a:lvl2pPr>
            <a:lvl3pPr marL="1371326" indent="0">
              <a:buNone/>
              <a:defRPr sz="2699">
                <a:solidFill>
                  <a:schemeClr val="tx1">
                    <a:tint val="75000"/>
                  </a:schemeClr>
                </a:solidFill>
              </a:defRPr>
            </a:lvl3pPr>
            <a:lvl4pPr marL="2056989" indent="0">
              <a:buNone/>
              <a:defRPr sz="2400">
                <a:solidFill>
                  <a:schemeClr val="tx1">
                    <a:tint val="75000"/>
                  </a:schemeClr>
                </a:solidFill>
              </a:defRPr>
            </a:lvl4pPr>
            <a:lvl5pPr marL="2742651" indent="0">
              <a:buNone/>
              <a:defRPr sz="2400">
                <a:solidFill>
                  <a:schemeClr val="tx1">
                    <a:tint val="75000"/>
                  </a:schemeClr>
                </a:solidFill>
              </a:defRPr>
            </a:lvl5pPr>
            <a:lvl6pPr marL="3428314" indent="0">
              <a:buNone/>
              <a:defRPr sz="2400">
                <a:solidFill>
                  <a:schemeClr val="tx1">
                    <a:tint val="75000"/>
                  </a:schemeClr>
                </a:solidFill>
              </a:defRPr>
            </a:lvl6pPr>
            <a:lvl7pPr marL="4113977" indent="0">
              <a:buNone/>
              <a:defRPr sz="2400">
                <a:solidFill>
                  <a:schemeClr val="tx1">
                    <a:tint val="75000"/>
                  </a:schemeClr>
                </a:solidFill>
              </a:defRPr>
            </a:lvl7pPr>
            <a:lvl8pPr marL="4799640" indent="0">
              <a:buNone/>
              <a:defRPr sz="2400">
                <a:solidFill>
                  <a:schemeClr val="tx1">
                    <a:tint val="75000"/>
                  </a:schemeClr>
                </a:solidFill>
              </a:defRPr>
            </a:lvl8pPr>
            <a:lvl9pPr marL="5485303" indent="0">
              <a:buNone/>
              <a:defRPr sz="2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28/04/2016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9695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08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669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2DDC5-7EBB-47AC-BFF5-8E257E6BF8C7}" type="datetimeFigureOut">
              <a:rPr lang="en-AU" smtClean="0"/>
              <a:t>28/04/2016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7942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2DDC5-7EBB-47AC-BFF5-8E257E6BF8C7}" type="datetimeFigureOut">
              <a:rPr lang="en-AU" smtClean="0"/>
              <a:t>28/04/2016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8714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02DDC5-7EBB-47AC-BFF5-8E257E6BF8C7}" type="datetimeFigureOut">
              <a:rPr lang="en-AU" smtClean="0"/>
              <a:t>28/04/2016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273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28/04/2016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14640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Content Placeholder 2"/>
          <p:cNvSpPr>
            <a:spLocks noGrp="1"/>
          </p:cNvSpPr>
          <p:nvPr>
            <p:ph idx="1"/>
          </p:nvPr>
        </p:nvSpPr>
        <p:spPr>
          <a:xfrm>
            <a:off x="7773432" y="1480910"/>
            <a:ext cx="9256693" cy="7309310"/>
          </a:xfrm>
        </p:spPr>
        <p:txBody>
          <a:bodyPr/>
          <a:lstStyle>
            <a:lvl1pPr>
              <a:defRPr sz="4799"/>
            </a:lvl1pPr>
            <a:lvl2pPr>
              <a:defRPr sz="4199"/>
            </a:lvl2pPr>
            <a:lvl3pPr>
              <a:defRPr sz="3599"/>
            </a:lvl3pPr>
            <a:lvl4pPr>
              <a:defRPr sz="2999"/>
            </a:lvl4pPr>
            <a:lvl5pPr>
              <a:defRPr sz="2999"/>
            </a:lvl5pPr>
            <a:lvl6pPr>
              <a:defRPr sz="2999"/>
            </a:lvl6pPr>
            <a:lvl7pPr>
              <a:defRPr sz="2999"/>
            </a:lvl7pPr>
            <a:lvl8pPr>
              <a:defRPr sz="2999"/>
            </a:lvl8pPr>
            <a:lvl9pPr>
              <a:defRPr sz="2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28/04/2016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9999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799"/>
            </a:lvl1pPr>
            <a:lvl2pPr marL="685663" indent="0">
              <a:buNone/>
              <a:defRPr sz="4199"/>
            </a:lvl2pPr>
            <a:lvl3pPr marL="1371326" indent="0">
              <a:buNone/>
              <a:defRPr sz="3599"/>
            </a:lvl3pPr>
            <a:lvl4pPr marL="2056989" indent="0">
              <a:buNone/>
              <a:defRPr sz="2999"/>
            </a:lvl4pPr>
            <a:lvl5pPr marL="2742651" indent="0">
              <a:buNone/>
              <a:defRPr sz="2999"/>
            </a:lvl5pPr>
            <a:lvl6pPr marL="3428314" indent="0">
              <a:buNone/>
              <a:defRPr sz="2999"/>
            </a:lvl6pPr>
            <a:lvl7pPr marL="4113977" indent="0">
              <a:buNone/>
              <a:defRPr sz="2999"/>
            </a:lvl7pPr>
            <a:lvl8pPr marL="4799640" indent="0">
              <a:buNone/>
              <a:defRPr sz="2999"/>
            </a:lvl8pPr>
            <a:lvl9pPr marL="5485303" indent="0">
              <a:buNone/>
              <a:defRPr sz="2999"/>
            </a:lvl9pPr>
          </a:lstStyle>
          <a:p>
            <a:r>
              <a:rPr lang="en-US" smtClean="0"/>
              <a:t>Click icon to add picture</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28/04/2016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4219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28/04/2016</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15914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326" rtl="0" eaLnBrk="1" latinLnBrk="0" hangingPunct="1">
        <a:lnSpc>
          <a:spcPct val="90000"/>
        </a:lnSpc>
        <a:spcBef>
          <a:spcPct val="0"/>
        </a:spcBef>
        <a:buNone/>
        <a:defRPr sz="6599" kern="1200">
          <a:solidFill>
            <a:schemeClr val="tx1"/>
          </a:solidFill>
          <a:latin typeface="+mj-lt"/>
          <a:ea typeface="+mj-ea"/>
          <a:cs typeface="+mj-cs"/>
        </a:defRPr>
      </a:lvl1pPr>
    </p:titleStyle>
    <p:bodyStyle>
      <a:lvl1pPr marL="342831" indent="-342831" algn="l" defTabSz="1371326" rtl="0" eaLnBrk="1" latinLnBrk="0" hangingPunct="1">
        <a:lnSpc>
          <a:spcPct val="90000"/>
        </a:lnSpc>
        <a:spcBef>
          <a:spcPts val="1500"/>
        </a:spcBef>
        <a:buFont typeface="Arial" panose="020B0604020202020204" pitchFamily="34" charset="0"/>
        <a:buChar char="•"/>
        <a:defRPr sz="4199" kern="1200">
          <a:solidFill>
            <a:schemeClr val="tx1"/>
          </a:solidFill>
          <a:latin typeface="+mn-lt"/>
          <a:ea typeface="+mn-ea"/>
          <a:cs typeface="+mn-cs"/>
        </a:defRPr>
      </a:lvl1pPr>
      <a:lvl2pPr marL="1028494" indent="-342831" algn="l" defTabSz="1371326" rtl="0" eaLnBrk="1" latinLnBrk="0" hangingPunct="1">
        <a:lnSpc>
          <a:spcPct val="90000"/>
        </a:lnSpc>
        <a:spcBef>
          <a:spcPts val="750"/>
        </a:spcBef>
        <a:buFont typeface="Arial" panose="020B0604020202020204" pitchFamily="34" charset="0"/>
        <a:buChar char="•"/>
        <a:defRPr sz="3599" kern="1200">
          <a:solidFill>
            <a:schemeClr val="tx1"/>
          </a:solidFill>
          <a:latin typeface="+mn-lt"/>
          <a:ea typeface="+mn-ea"/>
          <a:cs typeface="+mn-cs"/>
        </a:defRPr>
      </a:lvl2pPr>
      <a:lvl3pPr marL="1714157" indent="-342831" algn="l" defTabSz="1371326" rtl="0" eaLnBrk="1" latinLnBrk="0" hangingPunct="1">
        <a:lnSpc>
          <a:spcPct val="90000"/>
        </a:lnSpc>
        <a:spcBef>
          <a:spcPts val="750"/>
        </a:spcBef>
        <a:buFont typeface="Arial" panose="020B0604020202020204" pitchFamily="34" charset="0"/>
        <a:buChar char="•"/>
        <a:defRPr sz="2999" kern="1200">
          <a:solidFill>
            <a:schemeClr val="tx1"/>
          </a:solidFill>
          <a:latin typeface="+mn-lt"/>
          <a:ea typeface="+mn-ea"/>
          <a:cs typeface="+mn-cs"/>
        </a:defRPr>
      </a:lvl3pPr>
      <a:lvl4pPr marL="2399820"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4pPr>
      <a:lvl5pPr marL="3085483"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5pPr>
      <a:lvl6pPr marL="3771146"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6pPr>
      <a:lvl7pPr marL="4456808"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7pPr>
      <a:lvl8pPr marL="5142471"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8pPr>
      <a:lvl9pPr marL="5828134"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9pPr>
    </p:bodyStyle>
    <p:otherStyle>
      <a:defPPr>
        <a:defRPr lang="en-US"/>
      </a:defPPr>
      <a:lvl1pPr marL="0" algn="l" defTabSz="1371326" rtl="0" eaLnBrk="1" latinLnBrk="0" hangingPunct="1">
        <a:defRPr sz="2699" kern="1200">
          <a:solidFill>
            <a:schemeClr val="tx1"/>
          </a:solidFill>
          <a:latin typeface="+mn-lt"/>
          <a:ea typeface="+mn-ea"/>
          <a:cs typeface="+mn-cs"/>
        </a:defRPr>
      </a:lvl1pPr>
      <a:lvl2pPr marL="685663" algn="l" defTabSz="1371326" rtl="0" eaLnBrk="1" latinLnBrk="0" hangingPunct="1">
        <a:defRPr sz="2699" kern="1200">
          <a:solidFill>
            <a:schemeClr val="tx1"/>
          </a:solidFill>
          <a:latin typeface="+mn-lt"/>
          <a:ea typeface="+mn-ea"/>
          <a:cs typeface="+mn-cs"/>
        </a:defRPr>
      </a:lvl2pPr>
      <a:lvl3pPr marL="1371326" algn="l" defTabSz="1371326" rtl="0" eaLnBrk="1" latinLnBrk="0" hangingPunct="1">
        <a:defRPr sz="2699" kern="1200">
          <a:solidFill>
            <a:schemeClr val="tx1"/>
          </a:solidFill>
          <a:latin typeface="+mn-lt"/>
          <a:ea typeface="+mn-ea"/>
          <a:cs typeface="+mn-cs"/>
        </a:defRPr>
      </a:lvl3pPr>
      <a:lvl4pPr marL="2056989" algn="l" defTabSz="1371326" rtl="0" eaLnBrk="1" latinLnBrk="0" hangingPunct="1">
        <a:defRPr sz="2699" kern="1200">
          <a:solidFill>
            <a:schemeClr val="tx1"/>
          </a:solidFill>
          <a:latin typeface="+mn-lt"/>
          <a:ea typeface="+mn-ea"/>
          <a:cs typeface="+mn-cs"/>
        </a:defRPr>
      </a:lvl4pPr>
      <a:lvl5pPr marL="2742651" algn="l" defTabSz="1371326" rtl="0" eaLnBrk="1" latinLnBrk="0" hangingPunct="1">
        <a:defRPr sz="2699" kern="1200">
          <a:solidFill>
            <a:schemeClr val="tx1"/>
          </a:solidFill>
          <a:latin typeface="+mn-lt"/>
          <a:ea typeface="+mn-ea"/>
          <a:cs typeface="+mn-cs"/>
        </a:defRPr>
      </a:lvl5pPr>
      <a:lvl6pPr marL="3428314" algn="l" defTabSz="1371326" rtl="0" eaLnBrk="1" latinLnBrk="0" hangingPunct="1">
        <a:defRPr sz="2699" kern="1200">
          <a:solidFill>
            <a:schemeClr val="tx1"/>
          </a:solidFill>
          <a:latin typeface="+mn-lt"/>
          <a:ea typeface="+mn-ea"/>
          <a:cs typeface="+mn-cs"/>
        </a:defRPr>
      </a:lvl6pPr>
      <a:lvl7pPr marL="4113977" algn="l" defTabSz="1371326" rtl="0" eaLnBrk="1" latinLnBrk="0" hangingPunct="1">
        <a:defRPr sz="2699" kern="1200">
          <a:solidFill>
            <a:schemeClr val="tx1"/>
          </a:solidFill>
          <a:latin typeface="+mn-lt"/>
          <a:ea typeface="+mn-ea"/>
          <a:cs typeface="+mn-cs"/>
        </a:defRPr>
      </a:lvl7pPr>
      <a:lvl8pPr marL="4799640" algn="l" defTabSz="1371326" rtl="0" eaLnBrk="1" latinLnBrk="0" hangingPunct="1">
        <a:defRPr sz="2699" kern="1200">
          <a:solidFill>
            <a:schemeClr val="tx1"/>
          </a:solidFill>
          <a:latin typeface="+mn-lt"/>
          <a:ea typeface="+mn-ea"/>
          <a:cs typeface="+mn-cs"/>
        </a:defRPr>
      </a:lvl8pPr>
      <a:lvl9pPr marL="5485303" algn="l" defTabSz="1371326"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098511" y="802732"/>
            <a:ext cx="16276146" cy="3416320"/>
          </a:xfrm>
          <a:prstGeom prst="rect">
            <a:avLst/>
          </a:prstGeom>
          <a:noFill/>
        </p:spPr>
        <p:txBody>
          <a:bodyPr wrap="square" rtlCol="0">
            <a:spAutoFit/>
          </a:bodyPr>
          <a:lstStyle/>
          <a:p>
            <a:r>
              <a:rPr lang="en-US" sz="3600" dirty="0">
                <a:solidFill>
                  <a:schemeClr val="bg1"/>
                </a:solidFill>
              </a:rPr>
              <a:t>This task is designed to test </a:t>
            </a:r>
            <a:r>
              <a:rPr lang="en-US" sz="3600" dirty="0" smtClean="0">
                <a:solidFill>
                  <a:schemeClr val="bg1"/>
                </a:solidFill>
              </a:rPr>
              <a:t>your learning and memory.</a:t>
            </a:r>
          </a:p>
          <a:p>
            <a:endParaRPr lang="en-US" sz="3600" dirty="0">
              <a:solidFill>
                <a:schemeClr val="bg1"/>
              </a:solidFill>
            </a:endParaRPr>
          </a:p>
          <a:p>
            <a:r>
              <a:rPr lang="en-US" sz="3600" dirty="0" smtClean="0">
                <a:solidFill>
                  <a:schemeClr val="bg1"/>
                </a:solidFill>
              </a:rPr>
              <a:t>On each trial, two sets of </a:t>
            </a:r>
            <a:r>
              <a:rPr lang="en-US" sz="3600" dirty="0" err="1" smtClean="0">
                <a:solidFill>
                  <a:schemeClr val="bg1"/>
                </a:solidFill>
              </a:rPr>
              <a:t>coloured</a:t>
            </a:r>
            <a:r>
              <a:rPr lang="en-US" sz="3600" dirty="0" smtClean="0">
                <a:solidFill>
                  <a:schemeClr val="bg1"/>
                </a:solidFill>
              </a:rPr>
              <a:t> lines will appear at the left and right sides of the screen. On each trial, one set of lines will be horizontal and one set will be angled. An example display is shown below:</a:t>
            </a:r>
            <a:endParaRPr lang="en-US" sz="3600" dirty="0">
              <a:solidFill>
                <a:schemeClr val="bg1"/>
              </a:solidFill>
            </a:endParaRPr>
          </a:p>
          <a:p>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773" y="4205401"/>
            <a:ext cx="9139278" cy="5140844"/>
          </a:xfrm>
          <a:prstGeom prst="rect">
            <a:avLst/>
          </a:prstGeom>
        </p:spPr>
      </p:pic>
    </p:spTree>
    <p:extLst>
      <p:ext uri="{BB962C8B-B14F-4D97-AF65-F5344CB8AC3E}">
        <p14:creationId xmlns:p14="http://schemas.microsoft.com/office/powerpoint/2010/main" val="406429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28773" y="4419431"/>
            <a:ext cx="9027279" cy="1446550"/>
          </a:xfrm>
          <a:prstGeom prst="rect">
            <a:avLst/>
          </a:prstGeom>
          <a:noFill/>
        </p:spPr>
        <p:txBody>
          <a:bodyPr wrap="none" rtlCol="0">
            <a:spAutoFit/>
          </a:bodyPr>
          <a:lstStyle/>
          <a:p>
            <a:pPr algn="ctr"/>
            <a:r>
              <a:rPr lang="en-AU" sz="4800" b="1" dirty="0" smtClean="0"/>
              <a:t>Rest break</a:t>
            </a:r>
          </a:p>
          <a:p>
            <a:pPr algn="ctr"/>
            <a:r>
              <a:rPr lang="en-AU" sz="4000" dirty="0" smtClean="0"/>
              <a:t>Trials will start automatically in 30 seconds</a:t>
            </a:r>
            <a:endParaRPr lang="en-AU" sz="4000" dirty="0"/>
          </a:p>
        </p:txBody>
      </p:sp>
    </p:spTree>
    <p:extLst>
      <p:ext uri="{BB962C8B-B14F-4D97-AF65-F5344CB8AC3E}">
        <p14:creationId xmlns:p14="http://schemas.microsoft.com/office/powerpoint/2010/main" val="2093620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47015" y="1608423"/>
            <a:ext cx="16790795" cy="5632311"/>
          </a:xfrm>
          <a:prstGeom prst="rect">
            <a:avLst/>
          </a:prstGeom>
          <a:noFill/>
        </p:spPr>
        <p:txBody>
          <a:bodyPr wrap="square" rtlCol="0">
            <a:spAutoFit/>
          </a:bodyPr>
          <a:lstStyle/>
          <a:p>
            <a:r>
              <a:rPr lang="en-AU" sz="4000" b="1" dirty="0" smtClean="0">
                <a:solidFill>
                  <a:srgbClr val="FFFF00"/>
                </a:solidFill>
              </a:rPr>
              <a:t>The experiment is complete!</a:t>
            </a:r>
          </a:p>
          <a:p>
            <a:endParaRPr lang="en-AU" sz="3200" dirty="0" smtClean="0">
              <a:solidFill>
                <a:srgbClr val="FFFF00"/>
              </a:solidFill>
            </a:endParaRPr>
          </a:p>
          <a:p>
            <a:r>
              <a:rPr lang="en-AU" sz="3200" dirty="0" smtClean="0">
                <a:solidFill>
                  <a:srgbClr val="FFFF00"/>
                </a:solidFill>
              </a:rPr>
              <a:t>Thank you for taking part in this experiment. The task is designed to examine how instructions affect our visual attention system. In the task you first learnt to make eye movements towards two useful stimuli (two sets of coloured lines). </a:t>
            </a:r>
            <a:r>
              <a:rPr lang="en-AU" sz="3200" dirty="0" smtClean="0">
                <a:solidFill>
                  <a:srgbClr val="FFFF00"/>
                </a:solidFill>
                <a:sym typeface="Wingdings" panose="05000000000000000000" pitchFamily="2" charset="2"/>
              </a:rPr>
              <a:t> We are interested in whether you are able to reverse this habit in the second phase of the experiment. We plan to look at your eye movements very closely to see whether they moved in the learnt direction or the instructed direction.</a:t>
            </a:r>
          </a:p>
          <a:p>
            <a:endParaRPr lang="en-AU" sz="3200" dirty="0">
              <a:solidFill>
                <a:srgbClr val="FFFF00"/>
              </a:solidFill>
              <a:sym typeface="Wingdings" panose="05000000000000000000" pitchFamily="2" charset="2"/>
            </a:endParaRPr>
          </a:p>
          <a:p>
            <a:r>
              <a:rPr lang="en-AU" sz="3200" dirty="0" smtClean="0">
                <a:solidFill>
                  <a:srgbClr val="FFFF00"/>
                </a:solidFill>
                <a:sym typeface="Wingdings" panose="05000000000000000000" pitchFamily="2" charset="2"/>
              </a:rPr>
              <a:t>For more information, please contact the lead investigator Dr Tom Beesley (t.beesley@unsw.edu.au)</a:t>
            </a:r>
          </a:p>
          <a:p>
            <a:endParaRPr lang="en-AU" sz="3200" dirty="0">
              <a:solidFill>
                <a:srgbClr val="FFFF00"/>
              </a:solidFill>
              <a:sym typeface="Wingdings" panose="05000000000000000000" pitchFamily="2" charset="2"/>
            </a:endParaRPr>
          </a:p>
          <a:p>
            <a:r>
              <a:rPr lang="en-AU" sz="3200" dirty="0" smtClean="0">
                <a:solidFill>
                  <a:srgbClr val="FFFF00"/>
                </a:solidFill>
                <a:sym typeface="Wingdings" panose="05000000000000000000" pitchFamily="2" charset="2"/>
              </a:rPr>
              <a:t>Thank you once again. Please see the experimenter.</a:t>
            </a:r>
            <a:endParaRPr lang="en-AU" sz="3200" dirty="0">
              <a:solidFill>
                <a:srgbClr val="FFFF00"/>
              </a:solidFill>
            </a:endParaRPr>
          </a:p>
        </p:txBody>
      </p:sp>
    </p:spTree>
    <p:extLst>
      <p:ext uri="{BB962C8B-B14F-4D97-AF65-F5344CB8AC3E}">
        <p14:creationId xmlns:p14="http://schemas.microsoft.com/office/powerpoint/2010/main" val="377373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070440" y="1544970"/>
            <a:ext cx="16276146" cy="6740307"/>
          </a:xfrm>
          <a:prstGeom prst="rect">
            <a:avLst/>
          </a:prstGeom>
          <a:noFill/>
        </p:spPr>
        <p:txBody>
          <a:bodyPr wrap="square" rtlCol="0">
            <a:spAutoFit/>
          </a:bodyPr>
          <a:lstStyle/>
          <a:p>
            <a:r>
              <a:rPr lang="en-US" sz="3600" dirty="0" smtClean="0">
                <a:solidFill>
                  <a:schemeClr val="bg1"/>
                </a:solidFill>
              </a:rPr>
              <a:t>Each trial requires a response of either UP or DOWN, which you will make using the arrow keys. Respond as fast as possible while maintaining a high level of accuracy.</a:t>
            </a:r>
          </a:p>
          <a:p>
            <a:endParaRPr lang="en-US" sz="3600" dirty="0" smtClean="0">
              <a:solidFill>
                <a:schemeClr val="bg1"/>
              </a:solidFill>
            </a:endParaRPr>
          </a:p>
          <a:p>
            <a:r>
              <a:rPr lang="en-US" sz="3600" b="1" dirty="0" smtClean="0">
                <a:solidFill>
                  <a:srgbClr val="FFFF00"/>
                </a:solidFill>
              </a:rPr>
              <a:t>The correct response is determined by the angle of the lines </a:t>
            </a:r>
            <a:r>
              <a:rPr lang="en-US" sz="3600" b="1" u="sng" dirty="0" smtClean="0">
                <a:solidFill>
                  <a:srgbClr val="FFFF00"/>
                </a:solidFill>
              </a:rPr>
              <a:t>in one </a:t>
            </a:r>
            <a:r>
              <a:rPr lang="en-US" sz="3600" b="1" u="sng" dirty="0" err="1" smtClean="0">
                <a:solidFill>
                  <a:srgbClr val="FFFF00"/>
                </a:solidFill>
              </a:rPr>
              <a:t>colour</a:t>
            </a:r>
            <a:r>
              <a:rPr lang="en-US" sz="3600" dirty="0" smtClean="0">
                <a:solidFill>
                  <a:schemeClr val="bg1"/>
                </a:solidFill>
              </a:rPr>
              <a:t>. For this reason the horizontal set of </a:t>
            </a:r>
            <a:r>
              <a:rPr lang="en-US" sz="3600" dirty="0" err="1" smtClean="0">
                <a:solidFill>
                  <a:schemeClr val="bg1"/>
                </a:solidFill>
              </a:rPr>
              <a:t>coloured</a:t>
            </a:r>
            <a:r>
              <a:rPr lang="en-US" sz="3600" dirty="0" smtClean="0">
                <a:solidFill>
                  <a:schemeClr val="bg1"/>
                </a:solidFill>
              </a:rPr>
              <a:t> lines is uninformative. Your task is to learn which </a:t>
            </a:r>
            <a:r>
              <a:rPr lang="en-US" sz="3600" dirty="0" err="1" smtClean="0">
                <a:solidFill>
                  <a:schemeClr val="bg1"/>
                </a:solidFill>
              </a:rPr>
              <a:t>colours</a:t>
            </a:r>
            <a:r>
              <a:rPr lang="en-US" sz="3600" dirty="0" smtClean="0">
                <a:solidFill>
                  <a:schemeClr val="bg1"/>
                </a:solidFill>
              </a:rPr>
              <a:t> are useful and which are not and which response (UP or DOWN) to issue for the different orientations.</a:t>
            </a:r>
          </a:p>
          <a:p>
            <a:endParaRPr lang="en-US" sz="3600" dirty="0" smtClean="0">
              <a:solidFill>
                <a:schemeClr val="bg1"/>
              </a:solidFill>
            </a:endParaRPr>
          </a:p>
          <a:p>
            <a:r>
              <a:rPr lang="en-US" sz="3600" dirty="0" smtClean="0">
                <a:solidFill>
                  <a:schemeClr val="bg1"/>
                </a:solidFill>
              </a:rPr>
              <a:t>To start, you will have to guess which response to make, but you will be given feedback on each trial. Pay attention to the feedback and try to learn which response to make according the angled lines. With some practice on the task, you will soon learn which </a:t>
            </a:r>
            <a:r>
              <a:rPr lang="en-US" sz="3600" dirty="0" err="1" smtClean="0">
                <a:solidFill>
                  <a:schemeClr val="bg1"/>
                </a:solidFill>
              </a:rPr>
              <a:t>colours</a:t>
            </a:r>
            <a:r>
              <a:rPr lang="en-US" sz="3600" dirty="0" smtClean="0">
                <a:solidFill>
                  <a:schemeClr val="bg1"/>
                </a:solidFill>
              </a:rPr>
              <a:t> are useful and start to make accurate responses to the angled lines. </a:t>
            </a:r>
            <a:endParaRPr lang="en-US" sz="3600" dirty="0">
              <a:solidFill>
                <a:schemeClr val="bg1"/>
              </a:solidFill>
            </a:endParaRPr>
          </a:p>
        </p:txBody>
      </p:sp>
      <p:sp>
        <p:nvSpPr>
          <p:cNvPr id="8" name="TextBox 7"/>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538393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96363" y="760603"/>
            <a:ext cx="16809439" cy="8894743"/>
          </a:xfrm>
          <a:prstGeom prst="rect">
            <a:avLst/>
          </a:prstGeom>
        </p:spPr>
        <p:txBody>
          <a:bodyPr wrap="square">
            <a:spAutoFit/>
          </a:bodyPr>
          <a:lstStyle/>
          <a:p>
            <a:r>
              <a:rPr lang="en-US" sz="3600" dirty="0" smtClean="0">
                <a:solidFill>
                  <a:schemeClr val="bg1"/>
                </a:solidFill>
              </a:rPr>
              <a:t>At the start of each trial a small black circle will appear. </a:t>
            </a:r>
          </a:p>
          <a:p>
            <a:endParaRPr lang="en-US" sz="3600" b="1" dirty="0">
              <a:solidFill>
                <a:schemeClr val="bg1"/>
              </a:solidFill>
            </a:endParaRPr>
          </a:p>
          <a:p>
            <a:r>
              <a:rPr lang="en-US" sz="4400" b="1" dirty="0" smtClean="0">
                <a:solidFill>
                  <a:schemeClr val="bg1"/>
                </a:solidFill>
              </a:rPr>
              <a:t>Make sure you focus on the small black circle until the two sets of </a:t>
            </a:r>
            <a:r>
              <a:rPr lang="en-US" sz="4400" b="1" dirty="0" err="1" smtClean="0">
                <a:solidFill>
                  <a:schemeClr val="bg1"/>
                </a:solidFill>
              </a:rPr>
              <a:t>coloured</a:t>
            </a:r>
            <a:r>
              <a:rPr lang="en-US" sz="4400" b="1" dirty="0" smtClean="0">
                <a:solidFill>
                  <a:schemeClr val="bg1"/>
                </a:solidFill>
              </a:rPr>
              <a:t> lines appear at the left and right sides of the screen. </a:t>
            </a:r>
          </a:p>
          <a:p>
            <a:endParaRPr lang="en-US" sz="4400" b="1" dirty="0">
              <a:solidFill>
                <a:schemeClr val="bg1"/>
              </a:solidFill>
            </a:endParaRPr>
          </a:p>
          <a:p>
            <a:r>
              <a:rPr lang="en-US" sz="4400" b="1" dirty="0" smtClean="0">
                <a:solidFill>
                  <a:schemeClr val="bg1"/>
                </a:solidFill>
              </a:rPr>
              <a:t>Once the </a:t>
            </a:r>
            <a:r>
              <a:rPr lang="en-US" sz="4400" b="1" dirty="0" err="1" smtClean="0">
                <a:solidFill>
                  <a:schemeClr val="bg1"/>
                </a:solidFill>
              </a:rPr>
              <a:t>coloured</a:t>
            </a:r>
            <a:r>
              <a:rPr lang="en-US" sz="4400" b="1" dirty="0" smtClean="0">
                <a:solidFill>
                  <a:schemeClr val="bg1"/>
                </a:solidFill>
              </a:rPr>
              <a:t> lines appear you can move your eyes.</a:t>
            </a:r>
          </a:p>
          <a:p>
            <a:endParaRPr lang="en-US" sz="3600" dirty="0">
              <a:solidFill>
                <a:schemeClr val="bg1"/>
              </a:solidFill>
            </a:endParaRPr>
          </a:p>
          <a:p>
            <a:r>
              <a:rPr lang="en-US" sz="3600" dirty="0" smtClean="0">
                <a:solidFill>
                  <a:schemeClr val="bg1"/>
                </a:solidFill>
              </a:rPr>
              <a:t>Make your response as quickly as possible on each trial, but try to avoid making errors. If </a:t>
            </a:r>
            <a:r>
              <a:rPr lang="en-US" sz="3600" dirty="0">
                <a:solidFill>
                  <a:schemeClr val="bg1"/>
                </a:solidFill>
              </a:rPr>
              <a:t>you fail to respond within 3 </a:t>
            </a:r>
            <a:r>
              <a:rPr lang="en-US" sz="3600" dirty="0" smtClean="0">
                <a:solidFill>
                  <a:schemeClr val="bg1"/>
                </a:solidFill>
              </a:rPr>
              <a:t>seconds, </a:t>
            </a:r>
            <a:r>
              <a:rPr lang="en-US" sz="3600" dirty="0">
                <a:solidFill>
                  <a:schemeClr val="bg1"/>
                </a:solidFill>
              </a:rPr>
              <a:t>or if you make an </a:t>
            </a:r>
            <a:r>
              <a:rPr lang="en-US" sz="3600" dirty="0" smtClean="0">
                <a:solidFill>
                  <a:schemeClr val="bg1"/>
                </a:solidFill>
              </a:rPr>
              <a:t>incorrect response, an error message will be displayed. When you make an error you will have </a:t>
            </a:r>
            <a:r>
              <a:rPr lang="en-US" sz="3600" dirty="0">
                <a:solidFill>
                  <a:schemeClr val="bg1"/>
                </a:solidFill>
              </a:rPr>
              <a:t>to wait three seconds before the next trial </a:t>
            </a:r>
            <a:r>
              <a:rPr lang="en-US" sz="3600" dirty="0" smtClean="0">
                <a:solidFill>
                  <a:schemeClr val="bg1"/>
                </a:solidFill>
              </a:rPr>
              <a:t>starts. </a:t>
            </a:r>
            <a:r>
              <a:rPr lang="en-US" sz="3600" dirty="0">
                <a:solidFill>
                  <a:schemeClr val="bg1"/>
                </a:solidFill>
              </a:rPr>
              <a:t>Try to avoid slow and inaccurate responses as it makes the task longer.</a:t>
            </a:r>
          </a:p>
          <a:p>
            <a:endParaRPr lang="en-US" sz="3600" dirty="0">
              <a:solidFill>
                <a:schemeClr val="bg1"/>
              </a:solidFill>
            </a:endParaRPr>
          </a:p>
          <a:p>
            <a:r>
              <a:rPr lang="en-US" sz="3600" dirty="0" smtClean="0">
                <a:solidFill>
                  <a:schemeClr val="bg1"/>
                </a:solidFill>
              </a:rPr>
              <a:t>The experiment will take approximately 40 minutes. You </a:t>
            </a:r>
            <a:r>
              <a:rPr lang="en-US" sz="3600" dirty="0">
                <a:solidFill>
                  <a:schemeClr val="bg1"/>
                </a:solidFill>
              </a:rPr>
              <a:t>will have a 30 second break every 8</a:t>
            </a:r>
            <a:r>
              <a:rPr lang="en-US" sz="3600" dirty="0" smtClean="0">
                <a:solidFill>
                  <a:schemeClr val="bg1"/>
                </a:solidFill>
              </a:rPr>
              <a:t>0 trials</a:t>
            </a:r>
            <a:r>
              <a:rPr lang="en-US" sz="3600" dirty="0">
                <a:solidFill>
                  <a:schemeClr val="bg1"/>
                </a:solidFill>
              </a:rPr>
              <a:t> </a:t>
            </a:r>
            <a:r>
              <a:rPr lang="en-US" sz="3600" dirty="0" smtClean="0">
                <a:solidFill>
                  <a:schemeClr val="bg1"/>
                </a:solidFill>
              </a:rPr>
              <a:t>and trials will start automatically after this break.</a:t>
            </a:r>
            <a:endParaRPr lang="en-US" sz="3600" dirty="0"/>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393426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481930" y="888553"/>
            <a:ext cx="14755117" cy="8463855"/>
          </a:xfrm>
          <a:prstGeom prst="rect">
            <a:avLst/>
          </a:prstGeom>
          <a:noFill/>
        </p:spPr>
        <p:txBody>
          <a:bodyPr wrap="square" rtlCol="0">
            <a:spAutoFit/>
          </a:bodyPr>
          <a:lstStyle/>
          <a:p>
            <a:r>
              <a:rPr lang="en-US" sz="4000" b="1" u="sng" dirty="0" smtClean="0">
                <a:solidFill>
                  <a:srgbClr val="FFFF00"/>
                </a:solidFill>
              </a:rPr>
              <a:t>Summary of the task</a:t>
            </a:r>
          </a:p>
          <a:p>
            <a:endParaRPr lang="en-US" sz="3600" dirty="0">
              <a:solidFill>
                <a:schemeClr val="bg1"/>
              </a:solidFill>
            </a:endParaRPr>
          </a:p>
          <a:p>
            <a:r>
              <a:rPr lang="en-US" sz="3600" dirty="0" smtClean="0">
                <a:solidFill>
                  <a:schemeClr val="bg1"/>
                </a:solidFill>
              </a:rPr>
              <a:t>Respond as quickly as possible while maintaining high accuracy.</a:t>
            </a:r>
          </a:p>
          <a:p>
            <a:endParaRPr lang="en-US" sz="3600" dirty="0" smtClean="0">
              <a:solidFill>
                <a:schemeClr val="bg1"/>
              </a:solidFill>
            </a:endParaRPr>
          </a:p>
          <a:p>
            <a:r>
              <a:rPr lang="en-US" sz="3600" dirty="0" smtClean="0">
                <a:solidFill>
                  <a:schemeClr val="bg1"/>
                </a:solidFill>
              </a:rPr>
              <a:t>Focus on the small black circle at the start of each trial. Move your eyes once the </a:t>
            </a:r>
            <a:r>
              <a:rPr lang="en-US" sz="3600" dirty="0" err="1" smtClean="0">
                <a:solidFill>
                  <a:schemeClr val="bg1"/>
                </a:solidFill>
              </a:rPr>
              <a:t>coloured</a:t>
            </a:r>
            <a:r>
              <a:rPr lang="en-US" sz="3600" dirty="0" smtClean="0">
                <a:solidFill>
                  <a:schemeClr val="bg1"/>
                </a:solidFill>
              </a:rPr>
              <a:t> lines appear.</a:t>
            </a:r>
          </a:p>
          <a:p>
            <a:endParaRPr lang="en-US" sz="3600" dirty="0">
              <a:solidFill>
                <a:schemeClr val="bg1"/>
              </a:solidFill>
            </a:endParaRPr>
          </a:p>
          <a:p>
            <a:r>
              <a:rPr lang="en-AU" sz="3600" dirty="0" smtClean="0">
                <a:solidFill>
                  <a:schemeClr val="bg1"/>
                </a:solidFill>
              </a:rPr>
              <a:t>One set of coloured lines on each trial is angled (informative) and the other set of coloured lines is horizontal (uninformative).</a:t>
            </a:r>
          </a:p>
          <a:p>
            <a:endParaRPr lang="en-AU" sz="3600" dirty="0">
              <a:solidFill>
                <a:schemeClr val="bg1"/>
              </a:solidFill>
            </a:endParaRPr>
          </a:p>
          <a:p>
            <a:r>
              <a:rPr lang="en-AU" sz="3600" dirty="0" smtClean="0">
                <a:solidFill>
                  <a:schemeClr val="bg1"/>
                </a:solidFill>
              </a:rPr>
              <a:t>The angle of the lines in the informative colour tells you which response to make (UP or DOWN arrow keys).</a:t>
            </a:r>
          </a:p>
          <a:p>
            <a:endParaRPr lang="en-AU" sz="3600" dirty="0">
              <a:solidFill>
                <a:schemeClr val="bg1"/>
              </a:solidFill>
            </a:endParaRPr>
          </a:p>
          <a:p>
            <a:r>
              <a:rPr lang="en-AU" sz="3600" dirty="0" smtClean="0">
                <a:solidFill>
                  <a:schemeClr val="bg1"/>
                </a:solidFill>
              </a:rPr>
              <a:t>After the first 40 trials we will display your accuracy and the experimenter will check if you have any further questions.</a:t>
            </a:r>
            <a:endParaRPr lang="en-AU" sz="3600" dirty="0">
              <a:solidFill>
                <a:schemeClr val="bg1"/>
              </a:solidFill>
            </a:endParaRPr>
          </a:p>
        </p:txBody>
      </p:sp>
      <p:sp>
        <p:nvSpPr>
          <p:cNvPr id="38" name="TextBox 37"/>
          <p:cNvSpPr txBox="1"/>
          <p:nvPr/>
        </p:nvSpPr>
        <p:spPr>
          <a:xfrm>
            <a:off x="9998110" y="9655346"/>
            <a:ext cx="8139165" cy="523220"/>
          </a:xfrm>
          <a:prstGeom prst="rect">
            <a:avLst/>
          </a:prstGeom>
          <a:noFill/>
        </p:spPr>
        <p:txBody>
          <a:bodyPr wrap="square" rtlCol="0">
            <a:spAutoFit/>
          </a:bodyPr>
          <a:lstStyle/>
          <a:p>
            <a:r>
              <a:rPr lang="en-US" sz="2800" i="1" dirty="0" smtClean="0">
                <a:solidFill>
                  <a:schemeClr val="bg1"/>
                </a:solidFill>
              </a:rPr>
              <a:t>Contact the experimenter when you are ready to start</a:t>
            </a:r>
            <a:endParaRPr lang="en-AU" sz="2800" i="1" u="sng" dirty="0">
              <a:solidFill>
                <a:schemeClr val="bg1"/>
              </a:solidFill>
            </a:endParaRPr>
          </a:p>
        </p:txBody>
      </p:sp>
    </p:spTree>
    <p:extLst>
      <p:ext uri="{BB962C8B-B14F-4D97-AF65-F5344CB8AC3E}">
        <p14:creationId xmlns:p14="http://schemas.microsoft.com/office/powerpoint/2010/main" val="15071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1059921" y="2080381"/>
            <a:ext cx="16439103" cy="5078313"/>
          </a:xfrm>
          <a:prstGeom prst="rect">
            <a:avLst/>
          </a:prstGeom>
        </p:spPr>
        <p:txBody>
          <a:bodyPr wrap="square">
            <a:spAutoFit/>
          </a:bodyPr>
          <a:lstStyle/>
          <a:p>
            <a:r>
              <a:rPr lang="en-US" sz="3600" dirty="0" smtClean="0">
                <a:solidFill>
                  <a:schemeClr val="bg1"/>
                </a:solidFill>
              </a:rPr>
              <a:t>In the next phase of the experiment </a:t>
            </a:r>
            <a:r>
              <a:rPr lang="en-US" sz="3600" dirty="0" smtClean="0">
                <a:solidFill>
                  <a:schemeClr val="bg1"/>
                </a:solidFill>
              </a:rPr>
              <a:t>both </a:t>
            </a:r>
            <a:r>
              <a:rPr lang="en-US" sz="3600" dirty="0" smtClean="0">
                <a:solidFill>
                  <a:schemeClr val="bg1"/>
                </a:solidFill>
              </a:rPr>
              <a:t>sets of </a:t>
            </a:r>
            <a:r>
              <a:rPr lang="en-US" sz="3600" dirty="0" err="1" smtClean="0">
                <a:solidFill>
                  <a:schemeClr val="bg1"/>
                </a:solidFill>
              </a:rPr>
              <a:t>coloured</a:t>
            </a:r>
            <a:r>
              <a:rPr lang="en-US" sz="3600" dirty="0" smtClean="0">
                <a:solidFill>
                  <a:schemeClr val="bg1"/>
                </a:solidFill>
              </a:rPr>
              <a:t> lines will be angled. However, as before, on each trial </a:t>
            </a:r>
            <a:r>
              <a:rPr lang="en-US" sz="3600" b="1" dirty="0" smtClean="0">
                <a:solidFill>
                  <a:srgbClr val="FFFF00"/>
                </a:solidFill>
              </a:rPr>
              <a:t>only one set of </a:t>
            </a:r>
            <a:r>
              <a:rPr lang="en-US" sz="3600" b="1" dirty="0" err="1" smtClean="0">
                <a:solidFill>
                  <a:srgbClr val="FFFF00"/>
                </a:solidFill>
              </a:rPr>
              <a:t>coloured</a:t>
            </a:r>
            <a:r>
              <a:rPr lang="en-US" sz="3600" b="1" dirty="0" smtClean="0">
                <a:solidFill>
                  <a:srgbClr val="FFFF00"/>
                </a:solidFill>
              </a:rPr>
              <a:t> lines will be informative</a:t>
            </a:r>
            <a:r>
              <a:rPr lang="en-US" sz="3600" dirty="0" smtClean="0">
                <a:solidFill>
                  <a:schemeClr val="bg1"/>
                </a:solidFill>
              </a:rPr>
              <a:t>. </a:t>
            </a:r>
            <a:r>
              <a:rPr lang="en-US" sz="3600" dirty="0" smtClean="0">
                <a:solidFill>
                  <a:schemeClr val="bg1"/>
                </a:solidFill>
              </a:rPr>
              <a:t>The informative set of lines will continue to be presented in those </a:t>
            </a:r>
            <a:r>
              <a:rPr lang="en-US" sz="3600" dirty="0" err="1" smtClean="0">
                <a:solidFill>
                  <a:schemeClr val="bg1"/>
                </a:solidFill>
              </a:rPr>
              <a:t>colours</a:t>
            </a:r>
            <a:r>
              <a:rPr lang="en-US" sz="3600" dirty="0" smtClean="0">
                <a:solidFill>
                  <a:schemeClr val="bg1"/>
                </a:solidFill>
              </a:rPr>
              <a:t> that were angled previously.</a:t>
            </a:r>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Continue to pay attent</a:t>
            </a:r>
            <a:r>
              <a:rPr lang="en-US" sz="3600" dirty="0" smtClean="0">
                <a:solidFill>
                  <a:schemeClr val="bg1"/>
                </a:solidFill>
              </a:rPr>
              <a:t>ion to the </a:t>
            </a:r>
            <a:r>
              <a:rPr lang="en-US" sz="3600" dirty="0" err="1" smtClean="0">
                <a:solidFill>
                  <a:schemeClr val="bg1"/>
                </a:solidFill>
              </a:rPr>
              <a:t>colours</a:t>
            </a:r>
            <a:r>
              <a:rPr lang="en-US" sz="3600" dirty="0" smtClean="0">
                <a:solidFill>
                  <a:schemeClr val="bg1"/>
                </a:solidFill>
              </a:rPr>
              <a:t> that you have learnt are most useful in the task. Once the stimuli appear, move your eyes quickly towards these stimuli to identify which response to make.</a:t>
            </a:r>
            <a:endParaRPr lang="en-US" sz="3600" dirty="0">
              <a:solidFill>
                <a:schemeClr val="bg1"/>
              </a:solidFill>
            </a:endParaRPr>
          </a:p>
          <a:p>
            <a:endParaRPr lang="en-US" sz="3600" dirty="0"/>
          </a:p>
        </p:txBody>
      </p:sp>
      <p:sp>
        <p:nvSpPr>
          <p:cNvPr id="4" name="TextBox 3"/>
          <p:cNvSpPr txBox="1"/>
          <p:nvPr/>
        </p:nvSpPr>
        <p:spPr>
          <a:xfrm>
            <a:off x="9998110" y="9655346"/>
            <a:ext cx="8139165" cy="523220"/>
          </a:xfrm>
          <a:prstGeom prst="rect">
            <a:avLst/>
          </a:prstGeom>
          <a:noFill/>
        </p:spPr>
        <p:txBody>
          <a:bodyPr wrap="square" rtlCol="0">
            <a:spAutoFit/>
          </a:bodyPr>
          <a:lstStyle/>
          <a:p>
            <a:r>
              <a:rPr lang="en-US" sz="2800" i="1" dirty="0" smtClean="0">
                <a:solidFill>
                  <a:schemeClr val="bg1"/>
                </a:solidFill>
              </a:rPr>
              <a:t>Contact the experimenter when you are ready to start</a:t>
            </a:r>
            <a:endParaRPr lang="en-AU" sz="2800" i="1" u="sng" dirty="0">
              <a:solidFill>
                <a:schemeClr val="bg1"/>
              </a:solidFill>
            </a:endParaRPr>
          </a:p>
        </p:txBody>
      </p:sp>
    </p:spTree>
    <p:extLst>
      <p:ext uri="{BB962C8B-B14F-4D97-AF65-F5344CB8AC3E}">
        <p14:creationId xmlns:p14="http://schemas.microsoft.com/office/powerpoint/2010/main" val="236794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883651" y="1188014"/>
            <a:ext cx="16439103" cy="7294305"/>
          </a:xfrm>
          <a:prstGeom prst="rect">
            <a:avLst/>
          </a:prstGeom>
        </p:spPr>
        <p:txBody>
          <a:bodyPr wrap="square">
            <a:spAutoFit/>
          </a:bodyPr>
          <a:lstStyle/>
          <a:p>
            <a:r>
              <a:rPr lang="en-US" sz="3600" dirty="0" smtClean="0">
                <a:solidFill>
                  <a:schemeClr val="bg1"/>
                </a:solidFill>
              </a:rPr>
              <a:t>You may have noticed that before the two sets of </a:t>
            </a:r>
            <a:r>
              <a:rPr lang="en-US" sz="3600" dirty="0" err="1" smtClean="0">
                <a:solidFill>
                  <a:schemeClr val="bg1"/>
                </a:solidFill>
              </a:rPr>
              <a:t>coloured</a:t>
            </a:r>
            <a:r>
              <a:rPr lang="en-US" sz="3600" dirty="0" smtClean="0">
                <a:solidFill>
                  <a:schemeClr val="bg1"/>
                </a:solidFill>
              </a:rPr>
              <a:t> lines appeared, a grey circle appeared in the </a:t>
            </a:r>
            <a:r>
              <a:rPr lang="en-US" sz="3600" dirty="0" err="1" smtClean="0">
                <a:solidFill>
                  <a:schemeClr val="bg1"/>
                </a:solidFill>
              </a:rPr>
              <a:t>centre</a:t>
            </a:r>
            <a:r>
              <a:rPr lang="en-US" sz="3600" dirty="0" smtClean="0">
                <a:solidFill>
                  <a:schemeClr val="bg1"/>
                </a:solidFill>
              </a:rPr>
              <a:t>. This circle will now tell you that this is a “normal trial”, while a grey square will tell you this is a “reversed trial”.</a:t>
            </a:r>
          </a:p>
          <a:p>
            <a:endParaRPr lang="en-US" sz="3600" b="1" dirty="0">
              <a:solidFill>
                <a:srgbClr val="FFFF00"/>
              </a:solidFill>
            </a:endParaRPr>
          </a:p>
          <a:p>
            <a:endParaRPr lang="en-US" sz="3600" b="1" dirty="0" smtClean="0">
              <a:solidFill>
                <a:srgbClr val="FFFF00"/>
              </a:solidFill>
            </a:endParaRPr>
          </a:p>
          <a:p>
            <a:r>
              <a:rPr lang="en-US" sz="3600" b="1" dirty="0" smtClean="0">
                <a:solidFill>
                  <a:srgbClr val="FFFF00"/>
                </a:solidFill>
              </a:rPr>
              <a:t>The </a:t>
            </a:r>
            <a:r>
              <a:rPr lang="en-US" sz="3600" b="1" dirty="0" smtClean="0">
                <a:solidFill>
                  <a:srgbClr val="FFFF00"/>
                </a:solidFill>
              </a:rPr>
              <a:t>grey circle will now indicate a “normal trial”.</a:t>
            </a:r>
            <a:r>
              <a:rPr lang="en-US" sz="3600" dirty="0" smtClean="0">
                <a:solidFill>
                  <a:srgbClr val="FFFF00"/>
                </a:solidFill>
              </a:rPr>
              <a:t> </a:t>
            </a:r>
            <a:r>
              <a:rPr lang="en-US" sz="3600" dirty="0" smtClean="0">
                <a:solidFill>
                  <a:schemeClr val="bg1"/>
                </a:solidFill>
              </a:rPr>
              <a:t>For this type of trial, the same two </a:t>
            </a:r>
            <a:r>
              <a:rPr lang="en-US" sz="3600" dirty="0" err="1" smtClean="0">
                <a:solidFill>
                  <a:schemeClr val="bg1"/>
                </a:solidFill>
              </a:rPr>
              <a:t>colours</a:t>
            </a:r>
            <a:r>
              <a:rPr lang="en-US" sz="3600" dirty="0" smtClean="0">
                <a:solidFill>
                  <a:schemeClr val="bg1"/>
                </a:solidFill>
              </a:rPr>
              <a:t> you have learnt were useful previously will be useful for these trials.</a:t>
            </a:r>
            <a:endParaRPr lang="en-US" sz="3600" dirty="0">
              <a:solidFill>
                <a:schemeClr val="bg1"/>
              </a:solidFill>
            </a:endParaRPr>
          </a:p>
          <a:p>
            <a:endParaRPr lang="en-US" sz="3600" dirty="0" smtClean="0">
              <a:solidFill>
                <a:schemeClr val="bg1"/>
              </a:solidFill>
            </a:endParaRPr>
          </a:p>
          <a:p>
            <a:endParaRPr lang="en-US" sz="3600" dirty="0">
              <a:solidFill>
                <a:schemeClr val="bg1"/>
              </a:solidFill>
            </a:endParaRPr>
          </a:p>
          <a:p>
            <a:r>
              <a:rPr lang="en-US" sz="3600" b="1" dirty="0" smtClean="0">
                <a:solidFill>
                  <a:srgbClr val="FFFF00"/>
                </a:solidFill>
              </a:rPr>
              <a:t>The grey square will indicate a “reversed trial”</a:t>
            </a:r>
            <a:r>
              <a:rPr lang="en-US" sz="3600" dirty="0" smtClean="0">
                <a:solidFill>
                  <a:schemeClr val="bg1"/>
                </a:solidFill>
              </a:rPr>
              <a:t>. For this type of trial, the two </a:t>
            </a:r>
            <a:r>
              <a:rPr lang="en-US" sz="3600" dirty="0" err="1" smtClean="0">
                <a:solidFill>
                  <a:schemeClr val="bg1"/>
                </a:solidFill>
              </a:rPr>
              <a:t>colours</a:t>
            </a:r>
            <a:r>
              <a:rPr lang="en-US" sz="3600" dirty="0" smtClean="0">
                <a:solidFill>
                  <a:schemeClr val="bg1"/>
                </a:solidFill>
              </a:rPr>
              <a:t> that were previously uninformative will now be useful for determining which response to make. On reversed trials you should therefore pay attention to the </a:t>
            </a:r>
            <a:r>
              <a:rPr lang="en-US" sz="3600" dirty="0" err="1" smtClean="0">
                <a:solidFill>
                  <a:schemeClr val="bg1"/>
                </a:solidFill>
              </a:rPr>
              <a:t>coloured</a:t>
            </a:r>
            <a:r>
              <a:rPr lang="en-US" sz="3600" dirty="0" smtClean="0">
                <a:solidFill>
                  <a:schemeClr val="bg1"/>
                </a:solidFill>
              </a:rPr>
              <a:t> lines you have previously been ignoring.</a:t>
            </a:r>
            <a:endParaRPr lang="en-US" sz="3600" dirty="0"/>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109847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129390" y="1351262"/>
            <a:ext cx="16134042" cy="7294305"/>
          </a:xfrm>
          <a:prstGeom prst="rect">
            <a:avLst/>
          </a:prstGeom>
          <a:noFill/>
        </p:spPr>
        <p:txBody>
          <a:bodyPr wrap="square" rtlCol="0">
            <a:spAutoFit/>
          </a:bodyPr>
          <a:lstStyle/>
          <a:p>
            <a:r>
              <a:rPr lang="en-US" sz="3600" b="1" u="sng" dirty="0" smtClean="0">
                <a:solidFill>
                  <a:srgbClr val="FFFF00"/>
                </a:solidFill>
              </a:rPr>
              <a:t>Summary of the task in </a:t>
            </a:r>
            <a:r>
              <a:rPr lang="en-US" sz="3600" b="1" u="sng" dirty="0" smtClean="0">
                <a:solidFill>
                  <a:srgbClr val="FFFF00"/>
                </a:solidFill>
              </a:rPr>
              <a:t>the next phase</a:t>
            </a:r>
            <a:endParaRPr lang="en-US" sz="3600" b="1" u="sng" dirty="0" smtClean="0">
              <a:solidFill>
                <a:srgbClr val="FFFF00"/>
              </a:solidFill>
            </a:endParaRPr>
          </a:p>
          <a:p>
            <a:endParaRPr lang="en-US" sz="3600" dirty="0">
              <a:solidFill>
                <a:schemeClr val="bg1"/>
              </a:solidFill>
            </a:endParaRPr>
          </a:p>
          <a:p>
            <a:r>
              <a:rPr lang="en-US" sz="3600" dirty="0" smtClean="0">
                <a:solidFill>
                  <a:schemeClr val="bg1"/>
                </a:solidFill>
              </a:rPr>
              <a:t>Respond as quickly as possible while maintaining high accuracy</a:t>
            </a:r>
            <a:r>
              <a:rPr lang="en-US" sz="3600" dirty="0" smtClean="0">
                <a:solidFill>
                  <a:schemeClr val="bg1"/>
                </a:solidFill>
              </a:rPr>
              <a:t>.</a:t>
            </a:r>
          </a:p>
          <a:p>
            <a:endParaRPr lang="en-US" sz="3600" dirty="0" smtClean="0">
              <a:solidFill>
                <a:schemeClr val="bg1"/>
              </a:solidFill>
            </a:endParaRPr>
          </a:p>
          <a:p>
            <a:r>
              <a:rPr lang="en-US" sz="3600" dirty="0" smtClean="0">
                <a:solidFill>
                  <a:schemeClr val="bg1"/>
                </a:solidFill>
              </a:rPr>
              <a:t>Focus on the small black circle at the start of each trial</a:t>
            </a:r>
            <a:r>
              <a:rPr lang="en-US" sz="3600" dirty="0">
                <a:solidFill>
                  <a:schemeClr val="bg1"/>
                </a:solidFill>
              </a:rPr>
              <a:t>. Move your eyes once the </a:t>
            </a:r>
            <a:r>
              <a:rPr lang="en-US" sz="3600" dirty="0" err="1">
                <a:solidFill>
                  <a:schemeClr val="bg1"/>
                </a:solidFill>
              </a:rPr>
              <a:t>coloured</a:t>
            </a:r>
            <a:r>
              <a:rPr lang="en-US" sz="3600" dirty="0">
                <a:solidFill>
                  <a:schemeClr val="bg1"/>
                </a:solidFill>
              </a:rPr>
              <a:t> lines appear.</a:t>
            </a:r>
            <a:endParaRPr lang="en-US" sz="3600" dirty="0" smtClean="0">
              <a:solidFill>
                <a:schemeClr val="bg1"/>
              </a:solidFill>
            </a:endParaRPr>
          </a:p>
          <a:p>
            <a:endParaRPr lang="en-US" sz="3600" dirty="0">
              <a:solidFill>
                <a:schemeClr val="bg1"/>
              </a:solidFill>
            </a:endParaRPr>
          </a:p>
          <a:p>
            <a:r>
              <a:rPr lang="en-AU" sz="3600" dirty="0" smtClean="0">
                <a:solidFill>
                  <a:schemeClr val="bg1"/>
                </a:solidFill>
              </a:rPr>
              <a:t>A </a:t>
            </a:r>
            <a:r>
              <a:rPr lang="en-AU" sz="3600" dirty="0" smtClean="0">
                <a:solidFill>
                  <a:schemeClr val="bg1"/>
                </a:solidFill>
              </a:rPr>
              <a:t>grey circle indicates a normal trial: the colours you learnt were useful in the first phase will be useful on these trials.</a:t>
            </a:r>
          </a:p>
          <a:p>
            <a:endParaRPr lang="en-AU" sz="3600" dirty="0">
              <a:solidFill>
                <a:schemeClr val="bg1"/>
              </a:solidFill>
            </a:endParaRPr>
          </a:p>
          <a:p>
            <a:r>
              <a:rPr lang="en-AU" sz="3600" dirty="0">
                <a:solidFill>
                  <a:schemeClr val="bg1"/>
                </a:solidFill>
              </a:rPr>
              <a:t>A grey </a:t>
            </a:r>
            <a:r>
              <a:rPr lang="en-AU" sz="3600" dirty="0" smtClean="0">
                <a:solidFill>
                  <a:schemeClr val="bg1"/>
                </a:solidFill>
              </a:rPr>
              <a:t>square </a:t>
            </a:r>
            <a:r>
              <a:rPr lang="en-AU" sz="3600" dirty="0">
                <a:solidFill>
                  <a:schemeClr val="bg1"/>
                </a:solidFill>
              </a:rPr>
              <a:t>indicates a </a:t>
            </a:r>
            <a:r>
              <a:rPr lang="en-AU" sz="3600" dirty="0" smtClean="0">
                <a:solidFill>
                  <a:schemeClr val="bg1"/>
                </a:solidFill>
              </a:rPr>
              <a:t>reverse </a:t>
            </a:r>
            <a:r>
              <a:rPr lang="en-AU" sz="3600" dirty="0">
                <a:solidFill>
                  <a:schemeClr val="bg1"/>
                </a:solidFill>
              </a:rPr>
              <a:t>trial: the colours you </a:t>
            </a:r>
            <a:r>
              <a:rPr lang="en-AU" sz="3600" dirty="0" smtClean="0">
                <a:solidFill>
                  <a:schemeClr val="bg1"/>
                </a:solidFill>
              </a:rPr>
              <a:t>were ignoring in </a:t>
            </a:r>
            <a:r>
              <a:rPr lang="en-AU" sz="3600" dirty="0">
                <a:solidFill>
                  <a:schemeClr val="bg1"/>
                </a:solidFill>
              </a:rPr>
              <a:t>the first phase will be useful on these trials</a:t>
            </a:r>
            <a:r>
              <a:rPr lang="en-AU" sz="3600" dirty="0" smtClean="0">
                <a:solidFill>
                  <a:schemeClr val="bg1"/>
                </a:solidFill>
              </a:rPr>
              <a:t>.</a:t>
            </a:r>
          </a:p>
          <a:p>
            <a:endParaRPr lang="en-AU" sz="3600" dirty="0">
              <a:solidFill>
                <a:schemeClr val="bg1"/>
              </a:solidFill>
            </a:endParaRPr>
          </a:p>
        </p:txBody>
      </p:sp>
      <p:sp>
        <p:nvSpPr>
          <p:cNvPr id="38" name="TextBox 37"/>
          <p:cNvSpPr txBox="1"/>
          <p:nvPr/>
        </p:nvSpPr>
        <p:spPr>
          <a:xfrm>
            <a:off x="9998110" y="9655346"/>
            <a:ext cx="8139165" cy="523220"/>
          </a:xfrm>
          <a:prstGeom prst="rect">
            <a:avLst/>
          </a:prstGeom>
          <a:noFill/>
        </p:spPr>
        <p:txBody>
          <a:bodyPr wrap="square" rtlCol="0">
            <a:spAutoFit/>
          </a:bodyPr>
          <a:lstStyle/>
          <a:p>
            <a:r>
              <a:rPr lang="en-US" sz="2800" i="1" dirty="0" smtClean="0">
                <a:solidFill>
                  <a:schemeClr val="bg1"/>
                </a:solidFill>
              </a:rPr>
              <a:t>Contact the experimenter when you are ready to start</a:t>
            </a:r>
            <a:endParaRPr lang="en-AU" sz="2800" i="1" u="sng" dirty="0">
              <a:solidFill>
                <a:schemeClr val="bg1"/>
              </a:solidFill>
            </a:endParaRPr>
          </a:p>
        </p:txBody>
      </p:sp>
    </p:spTree>
    <p:extLst>
      <p:ext uri="{BB962C8B-B14F-4D97-AF65-F5344CB8AC3E}">
        <p14:creationId xmlns:p14="http://schemas.microsoft.com/office/powerpoint/2010/main" val="147089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53616" y="4148707"/>
            <a:ext cx="7377592" cy="1987999"/>
          </a:xfrm>
        </p:spPr>
        <p:txBody>
          <a:bodyPr>
            <a:normAutofit/>
          </a:bodyPr>
          <a:lstStyle/>
          <a:p>
            <a:pPr algn="ctr"/>
            <a:r>
              <a:rPr lang="en-US" sz="7200" b="1" dirty="0">
                <a:solidFill>
                  <a:srgbClr val="FF0000"/>
                </a:solidFill>
                <a:effectLst/>
                <a:latin typeface="+mn-lt"/>
              </a:rPr>
              <a:t>INCORRECT  </a:t>
            </a:r>
            <a:endParaRPr lang="en-AU" sz="7200" b="1" dirty="0">
              <a:solidFill>
                <a:srgbClr val="FF0000"/>
              </a:solidFill>
              <a:effectLst/>
              <a:latin typeface="+mn-lt"/>
            </a:endParaRPr>
          </a:p>
        </p:txBody>
      </p:sp>
    </p:spTree>
    <p:extLst>
      <p:ext uri="{BB962C8B-B14F-4D97-AF65-F5344CB8AC3E}">
        <p14:creationId xmlns:p14="http://schemas.microsoft.com/office/powerpoint/2010/main" val="385934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fontScale="90000"/>
          </a:bodyPr>
          <a:lstStyle/>
          <a:p>
            <a:pPr algn="ctr"/>
            <a:r>
              <a:rPr lang="en-US" sz="7200" b="1" dirty="0" smtClean="0">
                <a:solidFill>
                  <a:srgbClr val="FF0000"/>
                </a:solidFill>
                <a:effectLst/>
                <a:latin typeface="+mn-lt"/>
              </a:rPr>
              <a:t>TIMEOUT – TOO SLOW</a:t>
            </a:r>
            <a:endParaRPr lang="en-AU" sz="7200" b="1" dirty="0">
              <a:solidFill>
                <a:srgbClr val="FF0000"/>
              </a:solidFill>
              <a:effectLst/>
              <a:latin typeface="+mn-lt"/>
            </a:endParaRPr>
          </a:p>
        </p:txBody>
      </p:sp>
    </p:spTree>
    <p:extLst>
      <p:ext uri="{BB962C8B-B14F-4D97-AF65-F5344CB8AC3E}">
        <p14:creationId xmlns:p14="http://schemas.microsoft.com/office/powerpoint/2010/main" val="385639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1260</Words>
  <Application>Microsoft Office PowerPoint</Application>
  <PresentationFormat>Custom</PresentationFormat>
  <Paragraphs>75</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INCORRECT  </vt:lpstr>
      <vt:lpstr>TIMEOUT – TOO SLOW</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Tom Beesley</cp:lastModifiedBy>
  <cp:revision>75</cp:revision>
  <dcterms:created xsi:type="dcterms:W3CDTF">2016-02-01T01:50:38Z</dcterms:created>
  <dcterms:modified xsi:type="dcterms:W3CDTF">2016-04-27T23:29:32Z</dcterms:modified>
</cp:coreProperties>
</file>