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3" r:id="rId4"/>
    <p:sldId id="258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77" r:id="rId19"/>
    <p:sldId id="278" r:id="rId20"/>
    <p:sldId id="259" r:id="rId21"/>
    <p:sldId id="260" r:id="rId22"/>
    <p:sldId id="261" r:id="rId23"/>
    <p:sldId id="279" r:id="rId24"/>
    <p:sldId id="280" r:id="rId25"/>
    <p:sldId id="281" r:id="rId26"/>
    <p:sldId id="282" r:id="rId27"/>
    <p:sldId id="257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C27DF-C2DE-430B-9266-A54274F2F0A7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C4360-E790-4193-8B06-F8D125121D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03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71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7577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82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330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181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8024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87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40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16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26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85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9449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01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171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3066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6077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8716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25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086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37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46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20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636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337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60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53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4360-E790-4193-8B06-F8D125121D2C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484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7024-EAC9-4FE6-84BB-B6A7BB1B6AF4}" type="datetime1">
              <a:rPr lang="es-PE" smtClean="0"/>
              <a:t>1/07/2019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07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53E3-4AA4-4410-96FE-0AE7A2B66350}" type="datetime1">
              <a:rPr lang="es-PE" smtClean="0"/>
              <a:t>1/07/2019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0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F832-825A-4C91-9678-0960CC342A6F}" type="datetime1">
              <a:rPr lang="es-PE" smtClean="0"/>
              <a:t>1/07/2019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868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E19-CA0B-482F-9FE6-CC8462909574}" type="datetime1">
              <a:rPr lang="es-PE" smtClean="0"/>
              <a:t>1/07/2019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153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C0D2-A33B-46DB-81B7-80AD935A92A9}" type="datetime1">
              <a:rPr lang="es-PE" smtClean="0"/>
              <a:t>1/07/2019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572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F589-3F92-4A7E-8EAC-5221F3F4E864}" type="datetime1">
              <a:rPr lang="es-PE" smtClean="0"/>
              <a:t>1/07/2019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40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B85C-6614-4FBA-AC97-8AB117478106}" type="datetime1">
              <a:rPr lang="es-PE" smtClean="0"/>
              <a:t>1/07/2019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25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F856-0C2B-4D59-B7E0-CF246C678813}" type="datetime1">
              <a:rPr lang="es-PE" smtClean="0"/>
              <a:t>1/07/2019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22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6424-41B4-45AD-8562-2EFF89170037}" type="datetime1">
              <a:rPr lang="es-PE" smtClean="0"/>
              <a:t>1/07/2019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871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1536-C6A9-40D1-8C0A-7119DD54A468}" type="datetime1">
              <a:rPr lang="es-PE" smtClean="0"/>
              <a:t>1/07/2019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33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2C2-F899-4370-B31C-D4D8208F8F97}" type="datetime1">
              <a:rPr lang="es-PE" smtClean="0"/>
              <a:t>1/07/2019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597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260E-6B3A-4088-8D55-2FA36556E494}" type="datetime1">
              <a:rPr lang="es-PE" smtClean="0"/>
              <a:t>1/07/2019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dirty="0" err="1" smtClean="0"/>
              <a:t>Mgt</a:t>
            </a:r>
            <a:r>
              <a:rPr lang="es-PE" dirty="0" smtClean="0"/>
              <a:t>. </a:t>
            </a:r>
            <a:r>
              <a:rPr lang="es-PE" dirty="0" err="1" smtClean="0"/>
              <a:t>Zonia</a:t>
            </a:r>
            <a:r>
              <a:rPr lang="es-PE" dirty="0" smtClean="0"/>
              <a:t> </a:t>
            </a:r>
            <a:r>
              <a:rPr lang="es-PE" dirty="0" err="1" smtClean="0"/>
              <a:t>Acurio</a:t>
            </a:r>
            <a:r>
              <a:rPr lang="es-PE" dirty="0" smtClean="0"/>
              <a:t> </a:t>
            </a:r>
            <a:r>
              <a:rPr lang="es-PE" dirty="0" err="1" smtClean="0"/>
              <a:t>Usca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721D-6068-4649-85E5-C3E28BB82E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89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927" y="618184"/>
            <a:ext cx="9144000" cy="1622740"/>
          </a:xfrm>
        </p:spPr>
        <p:txBody>
          <a:bodyPr>
            <a:normAutofit fontScale="90000"/>
          </a:bodyPr>
          <a:lstStyle/>
          <a:p>
            <a:r>
              <a:rPr lang="es-PE" sz="3100" b="1" dirty="0" smtClean="0">
                <a:solidFill>
                  <a:srgbClr val="C00000"/>
                </a:solidFill>
              </a:rPr>
              <a:t>UNIVERSIDAD NACIONAL DE SAN ANTONIO ABAD DEL CUSCO</a:t>
            </a:r>
            <a:r>
              <a:rPr lang="es-PE" sz="3200" b="1" dirty="0" smtClean="0">
                <a:solidFill>
                  <a:srgbClr val="002060"/>
                </a:solidFill>
              </a:rPr>
              <a:t/>
            </a:r>
            <a:br>
              <a:rPr lang="es-PE" sz="3200" b="1" dirty="0" smtClean="0">
                <a:solidFill>
                  <a:srgbClr val="002060"/>
                </a:solidFill>
              </a:rPr>
            </a:br>
            <a:r>
              <a:rPr lang="es-PE" sz="3200" b="1" dirty="0">
                <a:solidFill>
                  <a:srgbClr val="002060"/>
                </a:solidFill>
              </a:rPr>
              <a:t/>
            </a:r>
            <a:br>
              <a:rPr lang="es-PE" sz="3200" b="1" dirty="0">
                <a:solidFill>
                  <a:srgbClr val="002060"/>
                </a:solidFill>
              </a:rPr>
            </a:br>
            <a:r>
              <a:rPr lang="es-PE" sz="2700" b="1" dirty="0" smtClean="0">
                <a:solidFill>
                  <a:srgbClr val="002060"/>
                </a:solidFill>
              </a:rPr>
              <a:t>DEPARTAMENTO ACADÉMICO DE INGENIERÍA INFORMÁTICA</a:t>
            </a:r>
            <a:endParaRPr lang="es-PE" sz="27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8998" y="3595322"/>
            <a:ext cx="9144000" cy="1324408"/>
          </a:xfrm>
        </p:spPr>
        <p:txBody>
          <a:bodyPr>
            <a:normAutofit lnSpcReduction="10000"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PROGRAMACIÓN I</a:t>
            </a:r>
          </a:p>
          <a:p>
            <a:endParaRPr lang="es-PE" b="1" dirty="0" smtClean="0">
              <a:solidFill>
                <a:srgbClr val="002060"/>
              </a:solidFill>
            </a:endParaRPr>
          </a:p>
          <a:p>
            <a:r>
              <a:rPr lang="es-PE" b="1" dirty="0" smtClean="0">
                <a:solidFill>
                  <a:srgbClr val="C00000"/>
                </a:solidFill>
              </a:rPr>
              <a:t>RECURSIVIDAD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</a:t>
            </a:fld>
            <a:endParaRPr lang="es-PE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431702" y="5473490"/>
            <a:ext cx="9144000" cy="502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Nila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912475"/>
            <a:ext cx="10668000" cy="414049"/>
          </a:xfrm>
        </p:spPr>
        <p:txBody>
          <a:bodyPr>
            <a:noAutofit/>
          </a:bodyPr>
          <a:lstStyle/>
          <a:p>
            <a:pPr algn="l"/>
            <a:r>
              <a:rPr lang="es-PE" sz="1800" b="1" dirty="0"/>
              <a:t>3.- Escribir una aplicación para determinar el número de dígitos impares de un número entero positivo</a:t>
            </a:r>
            <a:endParaRPr lang="es-ES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10</a:t>
            </a:fld>
            <a:endParaRPr lang="es-PE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1468192" y="1478722"/>
            <a:ext cx="8706117" cy="47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912475"/>
            <a:ext cx="10668000" cy="414049"/>
          </a:xfrm>
        </p:spPr>
        <p:txBody>
          <a:bodyPr>
            <a:noAutofit/>
          </a:bodyPr>
          <a:lstStyle/>
          <a:p>
            <a:pPr algn="l"/>
            <a:r>
              <a:rPr lang="es-PE" sz="1800" b="1" dirty="0"/>
              <a:t>4.- Escribir una aplicación para determinar el dígito mayor de un número entero mayor a cero</a:t>
            </a:r>
            <a:endParaRPr lang="es-ES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11</a:t>
            </a:fld>
            <a:endParaRPr lang="es-PE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17431" y="1390650"/>
            <a:ext cx="8551572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757928"/>
            <a:ext cx="10668000" cy="1199660"/>
          </a:xfrm>
        </p:spPr>
        <p:txBody>
          <a:bodyPr>
            <a:noAutofit/>
          </a:bodyPr>
          <a:lstStyle/>
          <a:p>
            <a:pPr marL="360363" indent="-360363" algn="l"/>
            <a:r>
              <a:rPr lang="es-ES" sz="1800" b="1" i="1" dirty="0" smtClean="0">
                <a:solidFill>
                  <a:srgbClr val="002060"/>
                </a:solidFill>
              </a:rPr>
              <a:t>b) 	Recursividad </a:t>
            </a:r>
            <a:r>
              <a:rPr lang="es-ES" sz="1800" b="1" i="1" dirty="0">
                <a:solidFill>
                  <a:srgbClr val="002060"/>
                </a:solidFill>
              </a:rPr>
              <a:t>no estructural</a:t>
            </a:r>
            <a:r>
              <a:rPr lang="es-ES" sz="1800" b="1" dirty="0">
                <a:solidFill>
                  <a:srgbClr val="002060"/>
                </a:solidFill>
              </a:rPr>
              <a:t>.-</a:t>
            </a:r>
            <a:r>
              <a:rPr lang="es-ES" sz="1800" dirty="0"/>
              <a:t> Se da cuando la reducción de la complejidad del problema se logra con expresiones distintas a decrementos en uno, aplicadas al parámetro que controla la recursión. </a:t>
            </a:r>
          </a:p>
          <a:p>
            <a:pPr algn="l"/>
            <a:r>
              <a:rPr lang="es-PE" sz="1800" b="1" dirty="0"/>
              <a:t>5.- Escribir una aplicación recursiva para determinar el MCD de dos </a:t>
            </a:r>
            <a:r>
              <a:rPr lang="es-PE" sz="1800" b="1" dirty="0" smtClean="0"/>
              <a:t>números</a:t>
            </a:r>
            <a:endParaRPr lang="es-ES" sz="18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12</a:t>
            </a:fld>
            <a:endParaRPr lang="es-PE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94771" y="1957588"/>
            <a:ext cx="8735029" cy="43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745048"/>
            <a:ext cx="10668000" cy="1547389"/>
          </a:xfrm>
        </p:spPr>
        <p:txBody>
          <a:bodyPr>
            <a:noAutofit/>
          </a:bodyPr>
          <a:lstStyle/>
          <a:p>
            <a:pPr algn="l"/>
            <a:r>
              <a:rPr lang="es-ES" b="1" dirty="0">
                <a:solidFill>
                  <a:srgbClr val="002060"/>
                </a:solidFill>
              </a:rPr>
              <a:t>Por el </a:t>
            </a:r>
            <a:r>
              <a:rPr lang="es-ES" b="1" dirty="0" smtClean="0">
                <a:solidFill>
                  <a:srgbClr val="002060"/>
                </a:solidFill>
              </a:rPr>
              <a:t>nivel de complejidad</a:t>
            </a:r>
            <a:r>
              <a:rPr lang="es-ES" sz="1800" b="1" dirty="0"/>
              <a:t> </a:t>
            </a:r>
            <a:endParaRPr lang="es-ES" sz="1800" dirty="0"/>
          </a:p>
          <a:p>
            <a:pPr lvl="0" algn="l"/>
            <a:r>
              <a:rPr lang="es-ES" sz="1800" b="1" i="1" dirty="0" smtClean="0">
                <a:solidFill>
                  <a:srgbClr val="002060"/>
                </a:solidFill>
              </a:rPr>
              <a:t>a) Recursividad </a:t>
            </a:r>
            <a:r>
              <a:rPr lang="es-ES" sz="1800" b="1" i="1" dirty="0">
                <a:solidFill>
                  <a:srgbClr val="002060"/>
                </a:solidFill>
              </a:rPr>
              <a:t>Lineal.-</a:t>
            </a:r>
            <a:r>
              <a:rPr lang="es-ES" sz="1800" i="1" dirty="0"/>
              <a:t> </a:t>
            </a:r>
            <a:r>
              <a:rPr lang="es-ES" sz="1800" dirty="0"/>
              <a:t>El cuerpo del subprograma contiene una llamada recursiva. Este es el caso más simple de recursividad. </a:t>
            </a:r>
            <a:r>
              <a:rPr lang="es-ES" sz="1800" dirty="0" smtClean="0"/>
              <a:t>Generalmente </a:t>
            </a:r>
            <a:r>
              <a:rPr lang="es-ES" sz="1800" dirty="0"/>
              <a:t>los problemas de Recursividad estructural son también de este tipo, tal como se vio en los ejemplos anteriores</a:t>
            </a:r>
            <a:r>
              <a:rPr lang="es-ES" sz="1800" dirty="0" smtClean="0"/>
              <a:t>.</a:t>
            </a:r>
            <a:r>
              <a:rPr lang="es-ES" sz="1800" dirty="0"/>
              <a:t> </a:t>
            </a:r>
            <a:r>
              <a:rPr lang="es-PE" sz="1800" dirty="0"/>
              <a:t> </a:t>
            </a:r>
            <a:endParaRPr lang="es-ES" sz="1800" dirty="0"/>
          </a:p>
          <a:p>
            <a:pPr algn="l"/>
            <a:r>
              <a:rPr lang="es-PE" sz="1800" b="1" dirty="0"/>
              <a:t>6.- Escribir una aplicación recursiva para determinar la suma de los primeros N números enteros positivos</a:t>
            </a:r>
            <a:endParaRPr lang="es-PE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13</a:t>
            </a:fld>
            <a:endParaRPr lang="es-PE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07650" y="2426527"/>
            <a:ext cx="9131054" cy="39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745048"/>
            <a:ext cx="10668000" cy="774659"/>
          </a:xfrm>
        </p:spPr>
        <p:txBody>
          <a:bodyPr>
            <a:noAutofit/>
          </a:bodyPr>
          <a:lstStyle/>
          <a:p>
            <a:pPr lvl="0" algn="l"/>
            <a:r>
              <a:rPr lang="es-ES" sz="1800" b="1" i="1" dirty="0" smtClean="0">
                <a:solidFill>
                  <a:srgbClr val="002060"/>
                </a:solidFill>
              </a:rPr>
              <a:t>b) Recursividad </a:t>
            </a:r>
            <a:r>
              <a:rPr lang="es-ES" sz="1800" b="1" i="1" dirty="0">
                <a:solidFill>
                  <a:srgbClr val="002060"/>
                </a:solidFill>
              </a:rPr>
              <a:t>no lineal</a:t>
            </a:r>
            <a:r>
              <a:rPr lang="es-ES" sz="1800" b="1" i="1" dirty="0" smtClean="0">
                <a:solidFill>
                  <a:srgbClr val="002060"/>
                </a:solidFill>
              </a:rPr>
              <a:t>.-</a:t>
            </a:r>
            <a:r>
              <a:rPr lang="es-ES" sz="1800" b="1" i="1" dirty="0" smtClean="0"/>
              <a:t> </a:t>
            </a:r>
            <a:r>
              <a:rPr lang="es-PE" sz="1800" dirty="0"/>
              <a:t>El cuerpo del subprograma contiene varias llamadas recursivas.</a:t>
            </a:r>
            <a:r>
              <a:rPr lang="es-ES" sz="1800" b="1" dirty="0" smtClean="0"/>
              <a:t> </a:t>
            </a:r>
            <a:endParaRPr lang="es-ES" sz="1800" dirty="0"/>
          </a:p>
          <a:p>
            <a:pPr algn="l"/>
            <a:r>
              <a:rPr lang="es-PE" sz="1800" b="1" dirty="0" smtClean="0"/>
              <a:t>7</a:t>
            </a:r>
            <a:r>
              <a:rPr lang="es-PE" sz="1800" b="1" dirty="0"/>
              <a:t>.- Escribir un programa recursivo para determinar el n-</a:t>
            </a:r>
            <a:r>
              <a:rPr lang="es-PE" sz="1800" b="1" dirty="0" err="1"/>
              <a:t>ésimo</a:t>
            </a:r>
            <a:r>
              <a:rPr lang="es-PE" sz="1800" b="1" dirty="0"/>
              <a:t> término de la serie de Fibonacci.</a:t>
            </a:r>
            <a:endParaRPr lang="es-ES" sz="1800" dirty="0"/>
          </a:p>
          <a:p>
            <a:pPr algn="l"/>
            <a:r>
              <a:rPr lang="es-PE" dirty="0"/>
              <a:t> 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14</a:t>
            </a:fld>
            <a:endParaRPr lang="es-PE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07582" y="1519707"/>
            <a:ext cx="8722218" cy="46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912475"/>
            <a:ext cx="10668000" cy="414049"/>
          </a:xfrm>
        </p:spPr>
        <p:txBody>
          <a:bodyPr>
            <a:noAutofit/>
          </a:bodyPr>
          <a:lstStyle/>
          <a:p>
            <a:pPr algn="l"/>
            <a:r>
              <a:rPr lang="es-PE" sz="1800" b="1" dirty="0"/>
              <a:t>3.- Escribir una aplicación para determinar el número de dígitos impares de un número entero positivo</a:t>
            </a:r>
            <a:endParaRPr lang="es-ES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15</a:t>
            </a:fld>
            <a:endParaRPr lang="es-PE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1468192" y="1478722"/>
            <a:ext cx="8706117" cy="47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912475"/>
            <a:ext cx="10668000" cy="414049"/>
          </a:xfrm>
        </p:spPr>
        <p:txBody>
          <a:bodyPr>
            <a:noAutofit/>
          </a:bodyPr>
          <a:lstStyle/>
          <a:p>
            <a:pPr algn="l"/>
            <a:r>
              <a:rPr lang="es-PE" sz="1800" b="1" dirty="0"/>
              <a:t>8.- Escribir una aplicación para determinar los movimientos que se deben efectuar en el problema de las Torres de </a:t>
            </a:r>
            <a:r>
              <a:rPr lang="es-PE" sz="1800" b="1" dirty="0" err="1"/>
              <a:t>Hanoi</a:t>
            </a:r>
            <a:r>
              <a:rPr lang="es-PE" sz="1800" b="1" dirty="0"/>
              <a:t>.</a:t>
            </a:r>
            <a:endParaRPr lang="es-ES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16</a:t>
            </a:fld>
            <a:endParaRPr lang="es-PE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991673" y="1635617"/>
            <a:ext cx="9543245" cy="47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745047"/>
            <a:ext cx="10668000" cy="1586029"/>
          </a:xfrm>
        </p:spPr>
        <p:txBody>
          <a:bodyPr>
            <a:noAutofit/>
          </a:bodyPr>
          <a:lstStyle/>
          <a:p>
            <a:pPr algn="l"/>
            <a:r>
              <a:rPr lang="es-PE" sz="1800" b="1" dirty="0" smtClean="0">
                <a:solidFill>
                  <a:srgbClr val="002060"/>
                </a:solidFill>
              </a:rPr>
              <a:t>c) </a:t>
            </a:r>
            <a:r>
              <a:rPr lang="es-ES" sz="1800" b="1" i="1" dirty="0" smtClean="0">
                <a:solidFill>
                  <a:srgbClr val="002060"/>
                </a:solidFill>
              </a:rPr>
              <a:t>Recursividad </a:t>
            </a:r>
            <a:r>
              <a:rPr lang="es-ES" sz="1800" b="1" i="1" dirty="0">
                <a:solidFill>
                  <a:srgbClr val="002060"/>
                </a:solidFill>
              </a:rPr>
              <a:t>mutua.-</a:t>
            </a:r>
            <a:r>
              <a:rPr lang="es-ES" sz="1800" dirty="0"/>
              <a:t> Este es un caso de recursividad indirecta, y se da cuando  dos o más subprogramas se llaman entre sí.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dirty="0"/>
              <a:t> </a:t>
            </a:r>
            <a:r>
              <a:rPr lang="es-PE" sz="1800" b="1" dirty="0"/>
              <a:t>9.- Escribir un subprograma recursivo para evaluar la siguiente expresión.</a:t>
            </a:r>
            <a:endParaRPr lang="es-E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b="1" baseline="-25000" dirty="0"/>
              <a:t>                                                                 </a:t>
            </a:r>
            <a:r>
              <a:rPr lang="es-ES" sz="1800" b="1" baseline="-25000" dirty="0" smtClean="0"/>
              <a:t>	n-1</a:t>
            </a:r>
            <a:endParaRPr lang="es-E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dirty="0"/>
              <a:t>                             C(n) =  (2/</a:t>
            </a:r>
            <a:r>
              <a:rPr lang="es-ES" sz="1800" b="1" dirty="0"/>
              <a:t> n</a:t>
            </a:r>
            <a:r>
              <a:rPr lang="es-ES" sz="1800" dirty="0"/>
              <a:t>)  </a:t>
            </a:r>
            <a:r>
              <a:rPr lang="es-ES" sz="1800" b="1" dirty="0">
                <a:sym typeface="Symbol" panose="05050102010706020507" pitchFamily="18" charset="2"/>
              </a:rPr>
              <a:t></a:t>
            </a:r>
            <a:r>
              <a:rPr lang="es-ES" sz="1800" b="1" dirty="0"/>
              <a:t> </a:t>
            </a:r>
            <a:r>
              <a:rPr lang="es-ES" sz="1800" dirty="0"/>
              <a:t> C(</a:t>
            </a:r>
            <a:r>
              <a:rPr lang="es-ES" sz="1800" b="1" dirty="0"/>
              <a:t>i</a:t>
            </a:r>
            <a:r>
              <a:rPr lang="es-ES" sz="1800" dirty="0"/>
              <a:t>)  +  </a:t>
            </a:r>
            <a:r>
              <a:rPr lang="es-ES" sz="1800" b="1" dirty="0"/>
              <a:t>n</a:t>
            </a:r>
            <a:r>
              <a:rPr lang="es-ES" sz="1800" dirty="0"/>
              <a:t>	</a:t>
            </a:r>
            <a:r>
              <a:rPr lang="es-PE" sz="1800" dirty="0"/>
              <a:t>donde:  C(0) = 1</a:t>
            </a:r>
            <a:endParaRPr lang="es-E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dirty="0"/>
              <a:t>	                        </a:t>
            </a:r>
            <a:r>
              <a:rPr lang="es-ES" sz="1800" dirty="0" smtClean="0"/>
              <a:t>	</a:t>
            </a:r>
            <a:r>
              <a:rPr lang="es-ES" sz="1800" b="1" baseline="30000" dirty="0" smtClean="0"/>
              <a:t>i</a:t>
            </a:r>
            <a:r>
              <a:rPr lang="es-ES" sz="1800" baseline="30000" dirty="0" smtClean="0"/>
              <a:t> </a:t>
            </a:r>
            <a:r>
              <a:rPr lang="es-ES" sz="1800" baseline="30000" dirty="0"/>
              <a:t>= </a:t>
            </a:r>
            <a:r>
              <a:rPr lang="es-ES" sz="1800" b="1" baseline="30000" dirty="0"/>
              <a:t>0</a:t>
            </a:r>
            <a:endParaRPr lang="es-ES" sz="1800" dirty="0"/>
          </a:p>
          <a:p>
            <a:pPr algn="l"/>
            <a:endParaRPr lang="es-ES" sz="1800" dirty="0"/>
          </a:p>
          <a:p>
            <a:pPr algn="l"/>
            <a:endParaRPr lang="es-ES" sz="1800" dirty="0"/>
          </a:p>
          <a:p>
            <a:pPr algn="l"/>
            <a:r>
              <a:rPr lang="es-PE" dirty="0"/>
              <a:t> 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485140"/>
            <a:ext cx="4114800" cy="365125"/>
          </a:xfrm>
        </p:spPr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17</a:t>
            </a:fld>
            <a:endParaRPr lang="es-PE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01354" y="2331076"/>
            <a:ext cx="8058556" cy="42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745047"/>
            <a:ext cx="10668000" cy="113352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b="1" dirty="0"/>
              <a:t>10.- Escribir un subprograma recursivo para evaluar la siguiente expresión:</a:t>
            </a:r>
            <a:endParaRPr lang="es-E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dirty="0"/>
              <a:t>		             </a:t>
            </a:r>
            <a:r>
              <a:rPr lang="es-ES" sz="1800" b="1" baseline="-25000" dirty="0"/>
              <a:t>n -</a:t>
            </a:r>
            <a:r>
              <a:rPr lang="es-ES" sz="1800" baseline="-25000" dirty="0"/>
              <a:t>1</a:t>
            </a:r>
            <a:endParaRPr lang="es-E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dirty="0"/>
              <a:t>		T(</a:t>
            </a:r>
            <a:r>
              <a:rPr lang="es-ES" sz="1800" b="1" dirty="0"/>
              <a:t>n</a:t>
            </a:r>
            <a:r>
              <a:rPr lang="es-ES" sz="1800" dirty="0"/>
              <a:t>) =  </a:t>
            </a:r>
            <a:r>
              <a:rPr lang="es-ES" sz="1800" b="1" dirty="0">
                <a:sym typeface="Symbol" panose="05050102010706020507" pitchFamily="18" charset="2"/>
              </a:rPr>
              <a:t></a:t>
            </a:r>
            <a:r>
              <a:rPr lang="es-ES" sz="1800" dirty="0"/>
              <a:t>  T( </a:t>
            </a:r>
            <a:r>
              <a:rPr lang="es-ES" sz="1800" b="1" dirty="0"/>
              <a:t>i</a:t>
            </a:r>
            <a:r>
              <a:rPr lang="es-ES" sz="1800" dirty="0"/>
              <a:t> ) </a:t>
            </a:r>
            <a:r>
              <a:rPr lang="es-ES" sz="1800" dirty="0" smtClean="0"/>
              <a:t>+ </a:t>
            </a:r>
            <a:r>
              <a:rPr lang="es-ES" sz="1800" dirty="0"/>
              <a:t>T( </a:t>
            </a:r>
            <a:r>
              <a:rPr lang="es-ES" sz="1800" b="1" dirty="0"/>
              <a:t>n-i</a:t>
            </a:r>
            <a:r>
              <a:rPr lang="es-ES" sz="1800" dirty="0"/>
              <a:t> ) 		Donde: T(1)=T(2)=1.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dirty="0"/>
              <a:t>	             </a:t>
            </a:r>
            <a:r>
              <a:rPr lang="es-ES" sz="1800" dirty="0" smtClean="0"/>
              <a:t>	             </a:t>
            </a:r>
            <a:r>
              <a:rPr lang="es-ES" sz="1800" b="1" baseline="30000" dirty="0" smtClean="0"/>
              <a:t>i </a:t>
            </a:r>
            <a:r>
              <a:rPr lang="es-ES" sz="1800" baseline="30000" dirty="0"/>
              <a:t>=1</a:t>
            </a:r>
            <a:endParaRPr lang="es-E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800" dirty="0"/>
              <a:t> </a:t>
            </a:r>
          </a:p>
          <a:p>
            <a:pPr algn="l"/>
            <a:endParaRPr lang="es-ES" sz="1800" dirty="0"/>
          </a:p>
          <a:p>
            <a:pPr algn="l"/>
            <a:endParaRPr lang="es-ES" sz="1800" dirty="0"/>
          </a:p>
          <a:p>
            <a:pPr algn="l"/>
            <a:r>
              <a:rPr lang="es-PE" dirty="0"/>
              <a:t> 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485140"/>
            <a:ext cx="4114800" cy="365125"/>
          </a:xfrm>
        </p:spPr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18</a:t>
            </a:fld>
            <a:endParaRPr lang="es-PE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01354" y="1889714"/>
            <a:ext cx="8110071" cy="45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745047"/>
            <a:ext cx="10668000" cy="942085"/>
          </a:xfrm>
        </p:spPr>
        <p:txBody>
          <a:bodyPr>
            <a:noAutofit/>
          </a:bodyPr>
          <a:lstStyle/>
          <a:p>
            <a:pPr marL="360363" indent="-360363" algn="l"/>
            <a:r>
              <a:rPr lang="es-PE" sz="1800" b="1" i="1" dirty="0"/>
              <a:t> </a:t>
            </a:r>
            <a:r>
              <a:rPr lang="es-PE" sz="1800" b="1" i="1" dirty="0" smtClean="0"/>
              <a:t>d) 	</a:t>
            </a:r>
            <a:r>
              <a:rPr lang="es-ES" sz="1800" b="1" i="1" dirty="0" smtClean="0"/>
              <a:t>Recursividad </a:t>
            </a:r>
            <a:r>
              <a:rPr lang="es-ES" sz="1800" b="1" i="1" dirty="0"/>
              <a:t>anidada.-</a:t>
            </a:r>
            <a:r>
              <a:rPr lang="es-ES" sz="1800" dirty="0"/>
              <a:t> Es cuando la función recursiva recibe como parámetro a otra función recursiva. La complejidad de este tipo de recursividad es más alta y generalmente resulta mucho más difícil de calcular</a:t>
            </a:r>
            <a:r>
              <a:rPr lang="es-ES" sz="1800" dirty="0" smtClean="0"/>
              <a:t>.</a:t>
            </a:r>
            <a:endParaRPr lang="es-ES" sz="1800" dirty="0"/>
          </a:p>
          <a:p>
            <a:pPr algn="l"/>
            <a:r>
              <a:rPr lang="es-ES" sz="1800" b="1" dirty="0"/>
              <a:t>11.- Escribir un programa recursivo para la función de </a:t>
            </a:r>
            <a:r>
              <a:rPr lang="es-ES" sz="1800" b="1" dirty="0" err="1"/>
              <a:t>Ackermann</a:t>
            </a:r>
            <a:r>
              <a:rPr lang="es-ES" sz="1800" b="1" dirty="0"/>
              <a:t>.</a:t>
            </a:r>
            <a:endParaRPr lang="es-ES" sz="1800" dirty="0"/>
          </a:p>
          <a:p>
            <a:pPr algn="l"/>
            <a:endParaRPr lang="es-ES" sz="1800" dirty="0"/>
          </a:p>
          <a:p>
            <a:pPr algn="l"/>
            <a:endParaRPr lang="es-ES" sz="1800" dirty="0"/>
          </a:p>
          <a:p>
            <a:pPr algn="l"/>
            <a:r>
              <a:rPr lang="es-PE" dirty="0"/>
              <a:t> 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485140"/>
            <a:ext cx="4114800" cy="365125"/>
          </a:xfrm>
        </p:spPr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19</a:t>
            </a:fld>
            <a:endParaRPr lang="es-PE"/>
          </a:p>
        </p:txBody>
      </p:sp>
      <p:pic>
        <p:nvPicPr>
          <p:cNvPr id="8" name="Imagen 7" descr="&#10;  A(m,n)=&#10;    \begin{cases}&#10;     n+1,               &amp;\mbox{si }m=0;&#10;    \\&#10;     A(m-1, 1),         &amp;\mbox{si }m&gt;0\mbox{ y }n=0;&#10;    \\&#10;     A(m-1, A(m, n-1)), &amp;\mbox{si }m&gt;0\mbox{ y }n&gt;0&#10;    \end{cases}&#10;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07" y="1687131"/>
            <a:ext cx="5189475" cy="109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01353" y="2897505"/>
            <a:ext cx="8135829" cy="35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524009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002060"/>
                </a:solidFill>
                <a:latin typeface="+mn-lt"/>
              </a:rPr>
              <a:t>Función recursiva</a:t>
            </a:r>
            <a:endParaRPr lang="es-PE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195811"/>
            <a:ext cx="10668000" cy="823490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Una </a:t>
            </a:r>
            <a:r>
              <a:rPr lang="es-PE" dirty="0"/>
              <a:t>función es recursiva cuando es explícita y está definida en términos de sí misma.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</a:t>
            </a:fld>
            <a:endParaRPr lang="es-PE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85800" y="4715009"/>
            <a:ext cx="9144000" cy="48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b="1" dirty="0" smtClean="0">
                <a:solidFill>
                  <a:srgbClr val="002060"/>
                </a:solidFill>
                <a:latin typeface="+mn-lt"/>
              </a:rPr>
              <a:t>Módulo recursivo</a:t>
            </a:r>
            <a:endParaRPr lang="es-PE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685800" y="5386811"/>
            <a:ext cx="10668000" cy="82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/>
              <a:t>Un módulo es recursivo, cuando en su implementación se invoca a sí mismo.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165350"/>
            <a:ext cx="3927475" cy="21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614341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002060"/>
                </a:solidFill>
                <a:latin typeface="+mn-lt"/>
              </a:rPr>
              <a:t>Cuando utilizar y no utilizar la recursión</a:t>
            </a:r>
            <a:endParaRPr lang="es-PE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248" y="1439963"/>
            <a:ext cx="10529552" cy="4128853"/>
          </a:xfrm>
        </p:spPr>
        <p:txBody>
          <a:bodyPr>
            <a:normAutofit/>
          </a:bodyPr>
          <a:lstStyle/>
          <a:p>
            <a:pPr algn="l"/>
            <a:endParaRPr lang="es-PE" dirty="0"/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s-PE" b="1" dirty="0" smtClean="0"/>
              <a:t>Utilizar la recursividad principalmente para </a:t>
            </a:r>
            <a:r>
              <a:rPr lang="es-PE" b="1" dirty="0"/>
              <a:t>resolver problemas sin fácil solución iterativa</a:t>
            </a:r>
            <a:r>
              <a:rPr lang="es-PE" dirty="0" smtClean="0"/>
              <a:t>.</a:t>
            </a:r>
            <a:endParaRPr lang="es-ES" dirty="0" smtClean="0"/>
          </a:p>
          <a:p>
            <a:pPr marL="360363" lvl="0" algn="l"/>
            <a:r>
              <a:rPr lang="es-PE" dirty="0" smtClean="0"/>
              <a:t>Por ejemplo: búsquedas exhaustivas, procesos de inferencia, etc. </a:t>
            </a:r>
          </a:p>
          <a:p>
            <a:pPr marL="360363" lvl="0" algn="l"/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b="1" dirty="0"/>
              <a:t>La recursión </a:t>
            </a:r>
            <a:r>
              <a:rPr lang="es-ES" b="1" dirty="0" smtClean="0"/>
              <a:t>es ineficiente, no utilizarla cuando existan soluciones iterativas más eficientes.</a:t>
            </a:r>
            <a:endParaRPr lang="es-PE" b="1" dirty="0"/>
          </a:p>
          <a:p>
            <a:pPr marL="360363" algn="just"/>
            <a:r>
              <a:rPr lang="es-ES" dirty="0" smtClean="0"/>
              <a:t>Un ejemplo es la implementación de la serie de Fibonacci.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51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292371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002060"/>
                </a:solidFill>
                <a:latin typeface="+mn-lt"/>
              </a:rPr>
              <a:t>Cuando utilizar y no utilizar la recursión</a:t>
            </a:r>
            <a:endParaRPr lang="es-PE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7882" y="873294"/>
            <a:ext cx="10529552" cy="762324"/>
          </a:xfrm>
        </p:spPr>
        <p:txBody>
          <a:bodyPr>
            <a:normAutofit/>
          </a:bodyPr>
          <a:lstStyle/>
          <a:p>
            <a:pPr marL="360363" algn="just"/>
            <a:r>
              <a:rPr lang="es-ES" dirty="0" smtClean="0"/>
              <a:t>Analizar la siguiente implementación recursiva de la serie de Fibonacci.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21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8" y="1545719"/>
            <a:ext cx="5314950" cy="3941881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37882" y="5687850"/>
            <a:ext cx="10529552" cy="66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algn="just"/>
            <a:r>
              <a:rPr lang="es-ES" dirty="0" smtClean="0"/>
              <a:t>Se ve que muchos los elementos de la serie se calculan más de una vez. Por ejemplo Fib(2) se calcula 5 veces. En consecuencia, esta implementación es ineficiente.</a:t>
            </a:r>
            <a:endParaRPr lang="es-PE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75" y="1545718"/>
            <a:ext cx="4984125" cy="38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0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292371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002060"/>
                </a:solidFill>
                <a:latin typeface="+mn-lt"/>
              </a:rPr>
              <a:t>Cuando utilizar y no utilizar la recursión</a:t>
            </a:r>
            <a:endParaRPr lang="es-PE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7882" y="796020"/>
            <a:ext cx="10529552" cy="762324"/>
          </a:xfrm>
        </p:spPr>
        <p:txBody>
          <a:bodyPr>
            <a:normAutofit/>
          </a:bodyPr>
          <a:lstStyle/>
          <a:p>
            <a:pPr marL="360363" algn="just"/>
            <a:r>
              <a:rPr lang="es-ES" dirty="0" smtClean="0"/>
              <a:t>Aunque algunos algoritmos recursivos se pueden optimizar. Se puede implementar una </a:t>
            </a:r>
            <a:r>
              <a:rPr lang="es-ES" smtClean="0"/>
              <a:t>variante  eficiente de </a:t>
            </a:r>
            <a:r>
              <a:rPr lang="es-ES" dirty="0" smtClean="0"/>
              <a:t>la serie de Fibonacci.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22</a:t>
            </a:fld>
            <a:endParaRPr lang="es-PE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485373" y="5911819"/>
            <a:ext cx="10529552" cy="46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algn="just"/>
            <a:r>
              <a:rPr lang="es-ES" dirty="0" smtClean="0"/>
              <a:t>Se ve que con esta modificación, sólo se calcula una vez cada término de la serie.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89" y="1558343"/>
            <a:ext cx="6924473" cy="43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5191"/>
            <a:ext cx="9144000" cy="665271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EJERCICIOS 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110115"/>
            <a:ext cx="9144000" cy="577019"/>
          </a:xfrm>
        </p:spPr>
        <p:txBody>
          <a:bodyPr>
            <a:normAutofit fontScale="92500" lnSpcReduction="10000"/>
          </a:bodyPr>
          <a:lstStyle/>
          <a:p>
            <a:r>
              <a:rPr lang="es-PE" sz="4000" b="1" dirty="0" smtClean="0">
                <a:solidFill>
                  <a:srgbClr val="C00000"/>
                </a:solidFill>
              </a:rPr>
              <a:t>RECURSIVIDAD</a:t>
            </a:r>
            <a:endParaRPr lang="es-PE" sz="4000" b="1" dirty="0">
              <a:solidFill>
                <a:srgbClr val="C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23</a:t>
            </a:fld>
            <a:endParaRPr lang="es-PE"/>
          </a:p>
        </p:txBody>
      </p:sp>
      <p:pic>
        <p:nvPicPr>
          <p:cNvPr id="1026" name="Picture 2" descr="http://www.monografias.com/trabajos104/programacion-recursividad/im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35" y="2073634"/>
            <a:ext cx="3847325" cy="33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8/80/SierpinskiTriangle.svg/200px-SierpinskiTriang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6" y="2342058"/>
            <a:ext cx="3514364" cy="30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prendehaskell.es/_images/pai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86" y="2140619"/>
            <a:ext cx="3612220" cy="32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0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9411" y="153888"/>
            <a:ext cx="9645203" cy="2562896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002060"/>
                </a:solidFill>
              </a:rPr>
              <a:t>1.- Escribir </a:t>
            </a:r>
            <a:r>
              <a:rPr lang="es-ES" sz="2400" b="1" dirty="0">
                <a:solidFill>
                  <a:srgbClr val="002060"/>
                </a:solidFill>
              </a:rPr>
              <a:t>un subprograma recursivo para calcular  coeficientes binomiales</a:t>
            </a:r>
            <a:r>
              <a:rPr lang="es-ES" sz="2400" b="1" dirty="0" smtClean="0">
                <a:solidFill>
                  <a:srgbClr val="002060"/>
                </a:solidFill>
              </a:rPr>
              <a:t>.</a:t>
            </a:r>
            <a:r>
              <a:rPr lang="es-ES" sz="2000" b="1" dirty="0">
                <a:solidFill>
                  <a:srgbClr val="002060"/>
                </a:solidFill>
              </a:rPr>
              <a:t/>
            </a:r>
            <a:br>
              <a:rPr lang="es-ES" sz="2000" b="1" dirty="0">
                <a:solidFill>
                  <a:srgbClr val="002060"/>
                </a:solidFill>
              </a:rPr>
            </a:br>
            <a:r>
              <a:rPr lang="es-ES" sz="2000" dirty="0"/>
              <a:t>  </a:t>
            </a:r>
            <a:r>
              <a:rPr lang="es-ES" sz="2000" dirty="0" smtClean="0"/>
              <a:t>			</a:t>
            </a:r>
            <a:r>
              <a:rPr lang="es-ES" sz="2000" u="sng" dirty="0" smtClean="0"/>
              <a:t>Caso </a:t>
            </a:r>
            <a:r>
              <a:rPr lang="es-ES" sz="2000" u="sng" dirty="0"/>
              <a:t>base: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b="1" dirty="0"/>
              <a:t>  </a:t>
            </a:r>
            <a:r>
              <a:rPr lang="es-ES" sz="2000" b="1" dirty="0" smtClean="0"/>
              <a:t>			</a:t>
            </a:r>
            <a:r>
              <a:rPr lang="es-ES" sz="2000" dirty="0" smtClean="0"/>
              <a:t>1</a:t>
            </a:r>
            <a:r>
              <a:rPr lang="es-ES" sz="2000" dirty="0"/>
              <a:t>			     Si  </a:t>
            </a:r>
            <a:r>
              <a:rPr lang="es-ES" sz="2000" b="1" dirty="0"/>
              <a:t>k</a:t>
            </a:r>
            <a:r>
              <a:rPr lang="es-ES" sz="2000" dirty="0"/>
              <a:t> = 0  o   </a:t>
            </a:r>
            <a:r>
              <a:rPr lang="es-ES" sz="2000" b="1" dirty="0"/>
              <a:t>k = n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        </a:t>
            </a:r>
            <a:r>
              <a:rPr lang="es-ES" sz="2000" dirty="0" smtClean="0"/>
              <a:t>	C(</a:t>
            </a:r>
            <a:r>
              <a:rPr lang="es-ES" sz="2000" b="1" dirty="0" err="1" smtClean="0"/>
              <a:t>n,k</a:t>
            </a:r>
            <a:r>
              <a:rPr lang="es-ES" sz="2000" dirty="0"/>
              <a:t>)  = </a:t>
            </a:r>
            <a:br>
              <a:rPr lang="es-ES" sz="2000" dirty="0"/>
            </a:br>
            <a:r>
              <a:rPr lang="es-ES" sz="2000" dirty="0"/>
              <a:t>	  	  </a:t>
            </a:r>
            <a:r>
              <a:rPr lang="es-ES" sz="2000" dirty="0" smtClean="0"/>
              <a:t>	</a:t>
            </a:r>
            <a:r>
              <a:rPr lang="es-ES" sz="2000" u="sng" dirty="0" smtClean="0"/>
              <a:t>Caso </a:t>
            </a:r>
            <a:r>
              <a:rPr lang="es-ES" sz="2000" u="sng" dirty="0"/>
              <a:t>recurrente: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b="1" dirty="0"/>
              <a:t>                         </a:t>
            </a:r>
            <a:r>
              <a:rPr lang="es-ES" sz="2000" b="1" dirty="0" smtClean="0"/>
              <a:t>		</a:t>
            </a:r>
            <a:r>
              <a:rPr lang="es-ES" sz="2000" dirty="0" smtClean="0"/>
              <a:t>C </a:t>
            </a:r>
            <a:r>
              <a:rPr lang="es-ES" sz="2000" dirty="0"/>
              <a:t>(</a:t>
            </a:r>
            <a:r>
              <a:rPr lang="es-ES" sz="2000" b="1" dirty="0"/>
              <a:t>n</a:t>
            </a:r>
            <a:r>
              <a:rPr lang="es-ES" sz="2000" dirty="0"/>
              <a:t>-1,</a:t>
            </a:r>
            <a:r>
              <a:rPr lang="es-ES" sz="2000" b="1" dirty="0"/>
              <a:t>k</a:t>
            </a:r>
            <a:r>
              <a:rPr lang="es-ES" sz="2000" dirty="0"/>
              <a:t>-1) + C(</a:t>
            </a:r>
            <a:r>
              <a:rPr lang="es-ES" sz="2000" b="1" dirty="0"/>
              <a:t>n</a:t>
            </a:r>
            <a:r>
              <a:rPr lang="es-ES" sz="2000" dirty="0"/>
              <a:t>-1,</a:t>
            </a:r>
            <a:r>
              <a:rPr lang="es-ES" sz="2000" b="1" dirty="0"/>
              <a:t>k</a:t>
            </a:r>
            <a:r>
              <a:rPr lang="es-ES" sz="2000" dirty="0"/>
              <a:t>)	     Si  </a:t>
            </a:r>
            <a:r>
              <a:rPr lang="es-ES" sz="2000" b="1" dirty="0"/>
              <a:t>n</a:t>
            </a:r>
            <a:r>
              <a:rPr lang="es-ES" sz="2000" dirty="0"/>
              <a:t> &gt; </a:t>
            </a:r>
            <a:r>
              <a:rPr lang="es-ES" sz="2000" b="1" dirty="0"/>
              <a:t>k </a:t>
            </a:r>
            <a:r>
              <a:rPr lang="es-ES" sz="2000" dirty="0"/>
              <a:t>&gt; 0</a:t>
            </a:r>
            <a:br>
              <a:rPr lang="es-ES" sz="2000" dirty="0"/>
            </a:br>
            <a:r>
              <a:rPr lang="es-ES" sz="2000" dirty="0"/>
              <a:t> </a:t>
            </a:r>
            <a:br>
              <a:rPr lang="es-ES" sz="2000" dirty="0"/>
            </a:b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24</a:t>
            </a:fld>
            <a:endParaRPr lang="es-PE"/>
          </a:p>
        </p:txBody>
      </p:sp>
      <p:sp>
        <p:nvSpPr>
          <p:cNvPr id="10" name="Abrir llave 9"/>
          <p:cNvSpPr>
            <a:spLocks/>
          </p:cNvSpPr>
          <p:nvPr/>
        </p:nvSpPr>
        <p:spPr bwMode="auto">
          <a:xfrm>
            <a:off x="2743196" y="732169"/>
            <a:ext cx="320469" cy="1508759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S"/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343024" y="2240927"/>
            <a:ext cx="8277493" cy="42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5017" y="257581"/>
            <a:ext cx="9645203" cy="2633734"/>
          </a:xfrm>
        </p:spPr>
        <p:txBody>
          <a:bodyPr>
            <a:normAutofit/>
          </a:bodyPr>
          <a:lstStyle/>
          <a:p>
            <a:pPr algn="l"/>
            <a:r>
              <a:rPr lang="es-ES" sz="2000" b="1" dirty="0">
                <a:solidFill>
                  <a:srgbClr val="002060"/>
                </a:solidFill>
              </a:rPr>
              <a:t>2</a:t>
            </a:r>
            <a:r>
              <a:rPr lang="es-ES" sz="2000" b="1" dirty="0" smtClean="0">
                <a:solidFill>
                  <a:srgbClr val="002060"/>
                </a:solidFill>
              </a:rPr>
              <a:t>.- </a:t>
            </a:r>
            <a:r>
              <a:rPr lang="es-ES" sz="2000" b="1" dirty="0">
                <a:solidFill>
                  <a:srgbClr val="002060"/>
                </a:solidFill>
              </a:rPr>
              <a:t>Un robot puede desplazarse en línea recta dando pasos de uno o dos metros. Escribir un subprograma recursivo que determine de cuantas maneras distintas puede desplazarse el robot sobre “n” metros</a:t>
            </a:r>
            <a:r>
              <a:rPr lang="es-ES" sz="2000" b="1" dirty="0" smtClean="0">
                <a:solidFill>
                  <a:srgbClr val="002060"/>
                </a:solidFill>
              </a:rPr>
              <a:t>.</a:t>
            </a:r>
            <a:r>
              <a:rPr lang="es-ES" sz="2000" dirty="0">
                <a:solidFill>
                  <a:srgbClr val="002060"/>
                </a:solidFill>
              </a:rPr>
              <a:t> </a:t>
            </a:r>
            <a:br>
              <a:rPr lang="es-ES" sz="2000" dirty="0">
                <a:solidFill>
                  <a:srgbClr val="002060"/>
                </a:solidFill>
              </a:rPr>
            </a:br>
            <a:r>
              <a:rPr lang="es-ES" sz="2000" dirty="0" smtClean="0"/>
              <a:t>			</a:t>
            </a:r>
            <a:r>
              <a:rPr lang="es-ES" sz="2000" u="sng" dirty="0" smtClean="0"/>
              <a:t>Caso </a:t>
            </a:r>
            <a:r>
              <a:rPr lang="es-ES" sz="2000" u="sng" dirty="0"/>
              <a:t>base: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			</a:t>
            </a:r>
            <a:r>
              <a:rPr lang="es-ES" sz="2000" b="1" dirty="0" smtClean="0"/>
              <a:t>n</a:t>
            </a:r>
            <a:r>
              <a:rPr lang="es-ES" sz="2000" dirty="0"/>
              <a:t>					Si  </a:t>
            </a:r>
            <a:r>
              <a:rPr lang="es-ES" sz="2000" b="1" dirty="0"/>
              <a:t>n</a:t>
            </a:r>
            <a:r>
              <a:rPr lang="es-ES" sz="2000" dirty="0"/>
              <a:t> &lt;= 2</a:t>
            </a:r>
            <a:br>
              <a:rPr lang="es-ES" sz="2000" dirty="0"/>
            </a:br>
            <a:r>
              <a:rPr lang="es-ES" sz="2000" dirty="0"/>
              <a:t>       </a:t>
            </a:r>
            <a:r>
              <a:rPr lang="es-ES" sz="2000" dirty="0" err="1"/>
              <a:t>PasosRobot</a:t>
            </a:r>
            <a:r>
              <a:rPr lang="es-ES" sz="2000" dirty="0"/>
              <a:t>(</a:t>
            </a:r>
            <a:r>
              <a:rPr lang="es-ES" sz="2000" b="1" dirty="0"/>
              <a:t>n</a:t>
            </a:r>
            <a:r>
              <a:rPr lang="es-ES" sz="2000" dirty="0"/>
              <a:t>)  = </a:t>
            </a:r>
            <a:br>
              <a:rPr lang="es-ES" sz="2000" dirty="0"/>
            </a:br>
            <a:r>
              <a:rPr lang="es-ES" sz="2000" dirty="0" smtClean="0"/>
              <a:t>	</a:t>
            </a:r>
            <a:r>
              <a:rPr lang="es-ES" sz="2000" dirty="0"/>
              <a:t>		</a:t>
            </a:r>
            <a:r>
              <a:rPr lang="es-ES" sz="2000" u="sng" dirty="0"/>
              <a:t>Caso recurrente: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		</a:t>
            </a:r>
            <a:r>
              <a:rPr lang="es-ES" sz="2000" dirty="0" smtClean="0"/>
              <a:t>	</a:t>
            </a:r>
            <a:r>
              <a:rPr lang="es-ES" sz="2000" dirty="0" err="1" smtClean="0"/>
              <a:t>PasosRobot</a:t>
            </a:r>
            <a:r>
              <a:rPr lang="es-ES" sz="2000" dirty="0" smtClean="0"/>
              <a:t> </a:t>
            </a:r>
            <a:r>
              <a:rPr lang="es-ES" sz="2000" dirty="0"/>
              <a:t>(</a:t>
            </a:r>
            <a:r>
              <a:rPr lang="es-ES" sz="2000" b="1" dirty="0"/>
              <a:t>n</a:t>
            </a:r>
            <a:r>
              <a:rPr lang="es-ES" sz="2000" dirty="0"/>
              <a:t>-1)+ </a:t>
            </a:r>
            <a:r>
              <a:rPr lang="es-ES" sz="2000" dirty="0" err="1"/>
              <a:t>PasosRobot</a:t>
            </a:r>
            <a:r>
              <a:rPr lang="es-ES" sz="2000" dirty="0"/>
              <a:t> (</a:t>
            </a:r>
            <a:r>
              <a:rPr lang="es-ES" sz="2000" b="1" dirty="0"/>
              <a:t>n</a:t>
            </a:r>
            <a:r>
              <a:rPr lang="es-ES" sz="2000" dirty="0"/>
              <a:t>-2)	</a:t>
            </a:r>
            <a:r>
              <a:rPr lang="es-ES" sz="2000" dirty="0" smtClean="0"/>
              <a:t>	Si  </a:t>
            </a:r>
            <a:r>
              <a:rPr lang="es-ES" sz="2000" b="1" dirty="0"/>
              <a:t>n</a:t>
            </a:r>
            <a:r>
              <a:rPr lang="es-ES" sz="2000" dirty="0"/>
              <a:t> &gt; 2</a:t>
            </a:r>
            <a:br>
              <a:rPr lang="es-ES" sz="2000" dirty="0"/>
            </a:br>
            <a:r>
              <a:rPr lang="es-ES" sz="2000" dirty="0"/>
              <a:t> 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25</a:t>
            </a:fld>
            <a:endParaRPr lang="es-PE"/>
          </a:p>
        </p:txBody>
      </p:sp>
      <p:sp>
        <p:nvSpPr>
          <p:cNvPr id="10" name="Abrir llave 9"/>
          <p:cNvSpPr>
            <a:spLocks/>
          </p:cNvSpPr>
          <p:nvPr/>
        </p:nvSpPr>
        <p:spPr bwMode="auto">
          <a:xfrm>
            <a:off x="2962136" y="1195810"/>
            <a:ext cx="320469" cy="1508759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S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13941" y="2891315"/>
            <a:ext cx="8464909" cy="34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5017" y="270454"/>
            <a:ext cx="9645203" cy="2363281"/>
          </a:xfrm>
        </p:spPr>
        <p:txBody>
          <a:bodyPr>
            <a:normAutofit fontScale="90000"/>
          </a:bodyPr>
          <a:lstStyle/>
          <a:p>
            <a:pPr algn="l"/>
            <a:r>
              <a:rPr lang="es-ES" sz="2000" b="1" dirty="0">
                <a:solidFill>
                  <a:srgbClr val="002060"/>
                </a:solidFill>
              </a:rPr>
              <a:t>3</a:t>
            </a:r>
            <a:r>
              <a:rPr lang="es-ES" sz="2000" b="1" dirty="0" smtClean="0">
                <a:solidFill>
                  <a:srgbClr val="002060"/>
                </a:solidFill>
              </a:rPr>
              <a:t>.- </a:t>
            </a:r>
            <a:r>
              <a:rPr lang="es-ES" sz="2000" b="1" dirty="0">
                <a:solidFill>
                  <a:srgbClr val="002060"/>
                </a:solidFill>
              </a:rPr>
              <a:t>En una base Militar en el desierto hay un Jeep y n bidones de gasolina. El tanque de gasolina del Jeep tiene la capacidad para un bidón  y además puede cargar otro bidón. El Jeep puede recorrer D Km con un bidón de gasolina. Escribir un subprograma que calcule la distancia máxima que puede recorrer el Jeep</a:t>
            </a:r>
            <a:r>
              <a:rPr lang="es-ES" sz="2000" b="1" dirty="0" smtClean="0">
                <a:solidFill>
                  <a:srgbClr val="002060"/>
                </a:solidFill>
              </a:rPr>
              <a:t>.</a:t>
            </a:r>
            <a:r>
              <a:rPr lang="es-ES" sz="2000" dirty="0">
                <a:solidFill>
                  <a:srgbClr val="002060"/>
                </a:solidFill>
              </a:rPr>
              <a:t> 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			  </a:t>
            </a:r>
            <a:r>
              <a:rPr lang="es-ES" sz="2000" u="sng" dirty="0"/>
              <a:t>Caso base: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			</a:t>
            </a:r>
            <a:r>
              <a:rPr lang="es-ES" sz="2000" b="1" dirty="0" smtClean="0"/>
              <a:t>  </a:t>
            </a:r>
            <a:r>
              <a:rPr lang="es-ES" sz="2000" b="1" dirty="0"/>
              <a:t>D</a:t>
            </a:r>
            <a:r>
              <a:rPr lang="es-ES" sz="2000" dirty="0"/>
              <a:t>				   Si  </a:t>
            </a:r>
            <a:r>
              <a:rPr lang="es-ES" sz="2000" b="1" dirty="0"/>
              <a:t>n</a:t>
            </a:r>
            <a:r>
              <a:rPr lang="es-ES" sz="2000" dirty="0"/>
              <a:t> = 1</a:t>
            </a:r>
            <a:br>
              <a:rPr lang="es-ES" sz="2000" dirty="0"/>
            </a:br>
            <a:r>
              <a:rPr lang="es-ES" sz="2000" dirty="0"/>
              <a:t>       Distancia(</a:t>
            </a:r>
            <a:r>
              <a:rPr lang="es-ES" sz="2000" b="1" dirty="0" err="1"/>
              <a:t>D,n</a:t>
            </a:r>
            <a:r>
              <a:rPr lang="es-ES" sz="2000" dirty="0"/>
              <a:t>)  = </a:t>
            </a:r>
            <a:br>
              <a:rPr lang="es-ES" sz="2000" dirty="0"/>
            </a:br>
            <a:r>
              <a:rPr lang="es-ES" sz="2000" dirty="0"/>
              <a:t>	  	</a:t>
            </a:r>
            <a:r>
              <a:rPr lang="es-ES" sz="2000" dirty="0" smtClean="0"/>
              <a:t>	  </a:t>
            </a:r>
            <a:r>
              <a:rPr lang="es-ES" sz="2000" u="sng" dirty="0"/>
              <a:t>Caso recurrente: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		</a:t>
            </a:r>
            <a:r>
              <a:rPr lang="es-ES" sz="2000" b="1" dirty="0" smtClean="0"/>
              <a:t>                    D</a:t>
            </a:r>
            <a:r>
              <a:rPr lang="es-ES" sz="2000" b="1" dirty="0"/>
              <a:t>/</a:t>
            </a:r>
            <a:r>
              <a:rPr lang="es-ES" sz="2000" dirty="0"/>
              <a:t> (</a:t>
            </a:r>
            <a:r>
              <a:rPr lang="es-ES" sz="2000" b="1" dirty="0"/>
              <a:t>n</a:t>
            </a:r>
            <a:r>
              <a:rPr lang="es-ES" sz="2000" dirty="0"/>
              <a:t>-1)* 2-1+Distancia(</a:t>
            </a:r>
            <a:r>
              <a:rPr lang="es-ES" sz="2000" b="1" dirty="0"/>
              <a:t>D,n</a:t>
            </a:r>
            <a:r>
              <a:rPr lang="es-ES" sz="2000" dirty="0"/>
              <a:t>-1)	   Si  </a:t>
            </a:r>
            <a:r>
              <a:rPr lang="es-ES" sz="2000" b="1" dirty="0"/>
              <a:t>n</a:t>
            </a:r>
            <a:r>
              <a:rPr lang="es-ES" sz="2000" dirty="0"/>
              <a:t> &gt; 1</a:t>
            </a:r>
            <a:br>
              <a:rPr lang="es-ES" sz="2000" dirty="0"/>
            </a:br>
            <a:r>
              <a:rPr lang="es-ES" sz="2000" dirty="0"/>
              <a:t> 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26</a:t>
            </a:fld>
            <a:endParaRPr lang="es-PE"/>
          </a:p>
        </p:txBody>
      </p:sp>
      <p:sp>
        <p:nvSpPr>
          <p:cNvPr id="10" name="Abrir llave 9"/>
          <p:cNvSpPr>
            <a:spLocks/>
          </p:cNvSpPr>
          <p:nvPr/>
        </p:nvSpPr>
        <p:spPr bwMode="auto">
          <a:xfrm>
            <a:off x="2962136" y="1054142"/>
            <a:ext cx="320469" cy="1508759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S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997242" y="2640175"/>
            <a:ext cx="8520248" cy="37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279487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+mn-lt"/>
              </a:rPr>
              <a:t>4</a:t>
            </a:r>
            <a:r>
              <a:rPr lang="es-ES" sz="2400" b="1" dirty="0" smtClean="0">
                <a:solidFill>
                  <a:srgbClr val="002060"/>
                </a:solidFill>
                <a:latin typeface="+mn-lt"/>
              </a:rPr>
              <a:t>.- Implementar una aplicación para mostrar el Triángulo de Pascal</a:t>
            </a:r>
            <a:endParaRPr lang="es-PE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27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37" y="760456"/>
            <a:ext cx="9015211" cy="55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511309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002060"/>
                </a:solidFill>
                <a:latin typeface="+mn-lt"/>
              </a:rPr>
              <a:t>Ventajas de la </a:t>
            </a:r>
            <a:r>
              <a:rPr lang="es-ES" sz="2400" b="1" dirty="0">
                <a:solidFill>
                  <a:srgbClr val="002060"/>
                </a:solidFill>
                <a:latin typeface="+mn-lt"/>
              </a:rPr>
              <a:t>recursión</a:t>
            </a:r>
            <a:endParaRPr lang="es-PE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248" y="1195810"/>
            <a:ext cx="10529552" cy="5037565"/>
          </a:xfrm>
        </p:spPr>
        <p:txBody>
          <a:bodyPr>
            <a:normAutofit/>
          </a:bodyPr>
          <a:lstStyle/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b="1" dirty="0" smtClean="0"/>
              <a:t>Soluciones simples y claras</a:t>
            </a:r>
          </a:p>
          <a:p>
            <a:pPr marL="360363" lvl="0" algn="just"/>
            <a:r>
              <a:rPr lang="es-ES" dirty="0" smtClean="0"/>
              <a:t>Los modelos matemáticos asociados a la recursión son simples y claros. Una vez definidos éstos, implementarlo en cualquier lenguaje de programación es simple, casi un proceso mecánico.</a:t>
            </a:r>
          </a:p>
          <a:p>
            <a:pPr marL="360363" lvl="0" algn="l"/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b="1" dirty="0" smtClean="0"/>
              <a:t>Soluciones elegantes</a:t>
            </a:r>
            <a:endParaRPr lang="es-PE" b="1" dirty="0"/>
          </a:p>
          <a:p>
            <a:pPr marL="360363" algn="just"/>
            <a:r>
              <a:rPr lang="es-ES" dirty="0" smtClean="0"/>
              <a:t>La solución recursiva es clara y elegante en contrapartida a la iteración.</a:t>
            </a:r>
          </a:p>
          <a:p>
            <a:pPr marL="360363" algn="just"/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PE" b="1" dirty="0" smtClean="0"/>
              <a:t>Soluciones a problemas complejos</a:t>
            </a:r>
          </a:p>
          <a:p>
            <a:pPr marL="360363" algn="l"/>
            <a:r>
              <a:rPr lang="es-ES" dirty="0" smtClean="0"/>
              <a:t>Los modelos recursivos resuelven de una manera sencilla problemas complejos, por ejemplo el problema de las “Torres de </a:t>
            </a:r>
            <a:r>
              <a:rPr lang="es-ES" dirty="0" err="1" smtClean="0"/>
              <a:t>Hanoi</a:t>
            </a:r>
            <a:r>
              <a:rPr lang="es-ES" dirty="0" smtClean="0"/>
              <a:t>”.</a:t>
            </a:r>
            <a:endParaRPr lang="es-PE" dirty="0" smtClean="0"/>
          </a:p>
          <a:p>
            <a:pPr algn="l"/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56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614341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002060"/>
                </a:solidFill>
                <a:latin typeface="+mn-lt"/>
              </a:rPr>
              <a:t>Desventajas de la </a:t>
            </a:r>
            <a:r>
              <a:rPr lang="es-ES" sz="2400" b="1" dirty="0">
                <a:solidFill>
                  <a:srgbClr val="002060"/>
                </a:solidFill>
                <a:latin typeface="+mn-lt"/>
              </a:rPr>
              <a:t>recursión</a:t>
            </a:r>
            <a:endParaRPr lang="es-PE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248" y="1439963"/>
            <a:ext cx="10529552" cy="4128853"/>
          </a:xfrm>
        </p:spPr>
        <p:txBody>
          <a:bodyPr>
            <a:normAutofit/>
          </a:bodyPr>
          <a:lstStyle/>
          <a:p>
            <a:pPr algn="l"/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b="1" dirty="0"/>
              <a:t>La recursión es más </a:t>
            </a:r>
            <a:r>
              <a:rPr lang="es-ES" b="1" dirty="0" smtClean="0"/>
              <a:t>lenta</a:t>
            </a:r>
          </a:p>
          <a:p>
            <a:pPr marL="360363" lvl="0" algn="just"/>
            <a:r>
              <a:rPr lang="es-ES" dirty="0" smtClean="0"/>
              <a:t>Cada </a:t>
            </a:r>
            <a:r>
              <a:rPr lang="es-ES" dirty="0"/>
              <a:t>invocación a </a:t>
            </a:r>
            <a:r>
              <a:rPr lang="es-ES" dirty="0" smtClean="0"/>
              <a:t>una función o módulo implica </a:t>
            </a:r>
            <a:r>
              <a:rPr lang="es-ES" dirty="0"/>
              <a:t>un cierto tiempo de </a:t>
            </a:r>
            <a:r>
              <a:rPr lang="es-ES" dirty="0" smtClean="0"/>
              <a:t>ejecución.</a:t>
            </a:r>
          </a:p>
          <a:p>
            <a:pPr marL="360363" lvl="0" algn="l"/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b="1" dirty="0"/>
              <a:t>La recursión requiere más </a:t>
            </a:r>
            <a:r>
              <a:rPr lang="es-ES" b="1" dirty="0" smtClean="0"/>
              <a:t>memoria</a:t>
            </a:r>
            <a:endParaRPr lang="es-PE" b="1" dirty="0"/>
          </a:p>
          <a:p>
            <a:pPr marL="360363" algn="just"/>
            <a:r>
              <a:rPr lang="es-ES" dirty="0" smtClean="0"/>
              <a:t>Los parámetros y las variables locales ocupan un espacio adicional en la memoria, éstos se generan en cada llamada recursiva.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3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089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614341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 smtClean="0">
                <a:solidFill>
                  <a:srgbClr val="C00000"/>
                </a:solidFill>
                <a:latin typeface="+mn-lt"/>
              </a:rPr>
              <a:t>Clases de </a:t>
            </a:r>
            <a:r>
              <a:rPr lang="es-ES" sz="2800" b="1" dirty="0">
                <a:solidFill>
                  <a:srgbClr val="C00000"/>
                </a:solidFill>
                <a:latin typeface="+mn-lt"/>
              </a:rPr>
              <a:t>recursión</a:t>
            </a:r>
            <a:endParaRPr lang="es-PE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248" y="1095311"/>
            <a:ext cx="10529552" cy="4473506"/>
          </a:xfrm>
        </p:spPr>
        <p:txBody>
          <a:bodyPr>
            <a:normAutofit/>
          </a:bodyPr>
          <a:lstStyle/>
          <a:p>
            <a:pPr algn="l"/>
            <a:endParaRPr lang="es-PE" dirty="0"/>
          </a:p>
          <a:p>
            <a:pPr algn="l"/>
            <a:r>
              <a:rPr lang="es-ES" dirty="0"/>
              <a:t>Se puede tener varias clasificaciones posibles, según el criterio elegido. Se consideran los siguientes criterios</a:t>
            </a:r>
            <a:r>
              <a:rPr lang="es-ES" dirty="0" smtClean="0"/>
              <a:t>:</a:t>
            </a:r>
          </a:p>
          <a:p>
            <a:pPr algn="l"/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sz="2800" b="1" dirty="0" smtClean="0">
                <a:solidFill>
                  <a:srgbClr val="002060"/>
                </a:solidFill>
              </a:rPr>
              <a:t>Por </a:t>
            </a:r>
            <a:r>
              <a:rPr lang="es-ES" sz="2800" b="1" dirty="0">
                <a:solidFill>
                  <a:srgbClr val="002060"/>
                </a:solidFill>
              </a:rPr>
              <a:t>el principio de inducción </a:t>
            </a:r>
            <a:r>
              <a:rPr lang="es-ES" sz="2800" b="1" dirty="0" smtClean="0">
                <a:solidFill>
                  <a:srgbClr val="002060"/>
                </a:solidFill>
              </a:rPr>
              <a:t>requerido</a:t>
            </a:r>
          </a:p>
          <a:p>
            <a:pPr marL="342900" lvl="0" indent="-342900" algn="l">
              <a:buFont typeface="Wingdings" panose="05000000000000000000" pitchFamily="2" charset="2"/>
              <a:buChar char="q"/>
            </a:pPr>
            <a:endParaRPr lang="es-ES" sz="2800" b="1" dirty="0">
              <a:solidFill>
                <a:srgbClr val="002060"/>
              </a:solidFill>
            </a:endParaRPr>
          </a:p>
          <a:p>
            <a:pPr lvl="0" algn="l"/>
            <a:endParaRPr lang="es-ES" sz="2800" b="1" dirty="0" smtClean="0">
              <a:solidFill>
                <a:srgbClr val="002060"/>
              </a:solidFill>
            </a:endParaRPr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sz="2800" b="1" dirty="0" smtClean="0">
                <a:solidFill>
                  <a:srgbClr val="002060"/>
                </a:solidFill>
              </a:rPr>
              <a:t>Por el</a:t>
            </a:r>
            <a:r>
              <a:rPr lang="es-PE" sz="2800" b="1" dirty="0" smtClean="0">
                <a:solidFill>
                  <a:srgbClr val="002060"/>
                </a:solidFill>
              </a:rPr>
              <a:t> </a:t>
            </a:r>
            <a:r>
              <a:rPr lang="es-PE" sz="2800" b="1" dirty="0">
                <a:solidFill>
                  <a:srgbClr val="002060"/>
                </a:solidFill>
              </a:rPr>
              <a:t>nivel de </a:t>
            </a:r>
            <a:r>
              <a:rPr lang="es-PE" sz="2800" b="1" dirty="0" smtClean="0">
                <a:solidFill>
                  <a:srgbClr val="002060"/>
                </a:solidFill>
              </a:rPr>
              <a:t>complejidad</a:t>
            </a:r>
            <a:r>
              <a:rPr lang="es-ES" dirty="0">
                <a:solidFill>
                  <a:srgbClr val="002060"/>
                </a:solidFill>
              </a:rPr>
              <a:t> </a:t>
            </a:r>
          </a:p>
          <a:p>
            <a:r>
              <a:rPr lang="es-ES" dirty="0"/>
              <a:t> 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166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614341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 smtClean="0">
                <a:solidFill>
                  <a:srgbClr val="C00000"/>
                </a:solidFill>
                <a:latin typeface="+mn-lt"/>
              </a:rPr>
              <a:t>Clases de </a:t>
            </a:r>
            <a:r>
              <a:rPr lang="es-ES" sz="2800" b="1" dirty="0">
                <a:solidFill>
                  <a:srgbClr val="C00000"/>
                </a:solidFill>
                <a:latin typeface="+mn-lt"/>
              </a:rPr>
              <a:t>recursión</a:t>
            </a:r>
            <a:endParaRPr lang="es-PE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248" y="1095311"/>
            <a:ext cx="10529552" cy="4473506"/>
          </a:xfrm>
        </p:spPr>
        <p:txBody>
          <a:bodyPr>
            <a:normAutofit lnSpcReduction="10000"/>
          </a:bodyPr>
          <a:lstStyle/>
          <a:p>
            <a:pPr algn="l"/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sz="2800" b="1" dirty="0" smtClean="0">
                <a:solidFill>
                  <a:srgbClr val="C00000"/>
                </a:solidFill>
              </a:rPr>
              <a:t>Por </a:t>
            </a:r>
            <a:r>
              <a:rPr lang="es-ES" sz="2800" b="1" dirty="0">
                <a:solidFill>
                  <a:srgbClr val="C00000"/>
                </a:solidFill>
              </a:rPr>
              <a:t>el principio de inducción </a:t>
            </a:r>
            <a:r>
              <a:rPr lang="es-ES" sz="2800" b="1" dirty="0" smtClean="0">
                <a:solidFill>
                  <a:srgbClr val="C00000"/>
                </a:solidFill>
              </a:rPr>
              <a:t>requerido</a:t>
            </a:r>
            <a:endParaRPr lang="es-ES" sz="2800" b="1" dirty="0">
              <a:solidFill>
                <a:srgbClr val="C00000"/>
              </a:solidFill>
            </a:endParaRPr>
          </a:p>
          <a:p>
            <a:r>
              <a:rPr lang="es-ES" dirty="0"/>
              <a:t> </a:t>
            </a:r>
          </a:p>
          <a:p>
            <a:pPr marL="360363" indent="-360363" algn="l"/>
            <a:r>
              <a:rPr lang="es-ES" dirty="0"/>
              <a:t>a)	</a:t>
            </a:r>
            <a:r>
              <a:rPr lang="es-ES" b="1" i="1" dirty="0">
                <a:solidFill>
                  <a:srgbClr val="002060"/>
                </a:solidFill>
              </a:rPr>
              <a:t>Recursividad estructural</a:t>
            </a:r>
            <a:r>
              <a:rPr lang="es-ES" dirty="0" smtClean="0"/>
              <a:t>.-  </a:t>
            </a:r>
            <a:r>
              <a:rPr lang="es-ES" dirty="0"/>
              <a:t>Se da cuando la reducción de la complejidad del problema se logra </a:t>
            </a:r>
            <a:r>
              <a:rPr lang="es-ES" dirty="0" err="1"/>
              <a:t>decrementando</a:t>
            </a:r>
            <a:r>
              <a:rPr lang="es-ES" dirty="0"/>
              <a:t> en uno el parámetro que controla la recursión. Un ejemplo es la función factorial.</a:t>
            </a:r>
          </a:p>
          <a:p>
            <a:r>
              <a:rPr lang="es-ES" dirty="0"/>
              <a:t> </a:t>
            </a:r>
          </a:p>
          <a:p>
            <a:pPr marL="360363" lvl="0" indent="-360363" algn="l"/>
            <a:r>
              <a:rPr lang="es-ES" i="1" dirty="0" smtClean="0"/>
              <a:t>b) 	</a:t>
            </a:r>
            <a:r>
              <a:rPr lang="es-ES" b="1" i="1" dirty="0">
                <a:solidFill>
                  <a:srgbClr val="002060"/>
                </a:solidFill>
              </a:rPr>
              <a:t>Recursividad no estructural</a:t>
            </a:r>
            <a:r>
              <a:rPr lang="es-ES" dirty="0" smtClean="0"/>
              <a:t>.- </a:t>
            </a:r>
            <a:r>
              <a:rPr lang="es-ES" dirty="0"/>
              <a:t>Se da cuando la reducción de la complejidad del problema se logra con expresiones distintas a decrementos en uno, aplicadas al parámetro que controla la recursión. Un ejemplo es el cálculo  del MCD.</a:t>
            </a:r>
          </a:p>
          <a:p>
            <a:r>
              <a:rPr lang="es-ES" dirty="0"/>
              <a:t> 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189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614341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 smtClean="0">
                <a:solidFill>
                  <a:srgbClr val="C00000"/>
                </a:solidFill>
                <a:latin typeface="+mn-lt"/>
              </a:rPr>
              <a:t>Clases de recursión…</a:t>
            </a:r>
            <a:endParaRPr lang="es-PE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248" y="1095311"/>
            <a:ext cx="10529552" cy="4473506"/>
          </a:xfrm>
        </p:spPr>
        <p:txBody>
          <a:bodyPr>
            <a:normAutofit fontScale="85000" lnSpcReduction="20000"/>
          </a:bodyPr>
          <a:lstStyle/>
          <a:p>
            <a:pPr algn="l"/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s-ES" sz="2800" b="1" dirty="0" smtClean="0">
                <a:solidFill>
                  <a:srgbClr val="C00000"/>
                </a:solidFill>
              </a:rPr>
              <a:t>Por </a:t>
            </a:r>
            <a:r>
              <a:rPr lang="es-PE" sz="2800" b="1" dirty="0">
                <a:solidFill>
                  <a:srgbClr val="C00000"/>
                </a:solidFill>
              </a:rPr>
              <a:t>el nivel de complejidad</a:t>
            </a:r>
            <a:endParaRPr lang="es-ES" sz="2800" b="1" dirty="0">
              <a:solidFill>
                <a:srgbClr val="C00000"/>
              </a:solidFill>
            </a:endParaRPr>
          </a:p>
          <a:p>
            <a:r>
              <a:rPr lang="es-ES" dirty="0"/>
              <a:t> </a:t>
            </a:r>
          </a:p>
          <a:p>
            <a:pPr marL="360363" lvl="0" indent="-360363" algn="just"/>
            <a:r>
              <a:rPr lang="es-ES" b="1" i="1" dirty="0" smtClean="0">
                <a:solidFill>
                  <a:srgbClr val="002060"/>
                </a:solidFill>
              </a:rPr>
              <a:t>a)	Recursividad </a:t>
            </a:r>
            <a:r>
              <a:rPr lang="es-ES" b="1" i="1" dirty="0">
                <a:solidFill>
                  <a:srgbClr val="002060"/>
                </a:solidFill>
              </a:rPr>
              <a:t>Lineal</a:t>
            </a:r>
            <a:r>
              <a:rPr lang="es-ES" b="1" i="1" dirty="0" smtClean="0">
                <a:solidFill>
                  <a:srgbClr val="002060"/>
                </a:solidFill>
              </a:rPr>
              <a:t>.-</a:t>
            </a:r>
            <a:r>
              <a:rPr lang="es-ES" b="1" i="1" dirty="0" smtClean="0"/>
              <a:t> </a:t>
            </a:r>
            <a:r>
              <a:rPr lang="es-ES" dirty="0"/>
              <a:t>El cuerpo del subprograma contiene una llamada recursiva. Este es el caso más simple de recursividad. Un ejemplo es la función factorial.</a:t>
            </a:r>
          </a:p>
          <a:p>
            <a:r>
              <a:rPr lang="es-ES" dirty="0"/>
              <a:t> </a:t>
            </a:r>
          </a:p>
          <a:p>
            <a:pPr marL="360363" lvl="0" indent="-360363" algn="just"/>
            <a:r>
              <a:rPr lang="es-ES" b="1" i="1" dirty="0">
                <a:solidFill>
                  <a:srgbClr val="002060"/>
                </a:solidFill>
              </a:rPr>
              <a:t> b)	Recursividad no lineal.- </a:t>
            </a:r>
            <a:r>
              <a:rPr lang="es-ES" dirty="0"/>
              <a:t>El cuerpo del subprograma contiene varias llamadas recursivas. Un ejemplo es el problema de las Torres de </a:t>
            </a:r>
            <a:r>
              <a:rPr lang="es-ES" dirty="0" err="1"/>
              <a:t>Hanoi</a:t>
            </a:r>
            <a:r>
              <a:rPr lang="es-ES" dirty="0"/>
              <a:t>.</a:t>
            </a:r>
          </a:p>
          <a:p>
            <a:r>
              <a:rPr lang="es-ES" dirty="0"/>
              <a:t> </a:t>
            </a:r>
          </a:p>
          <a:p>
            <a:pPr marL="360363" lvl="0" indent="-360363" algn="just"/>
            <a:r>
              <a:rPr lang="es-ES" b="1" i="1" dirty="0">
                <a:solidFill>
                  <a:srgbClr val="002060"/>
                </a:solidFill>
              </a:rPr>
              <a:t>c)	Recursividad mutua.- </a:t>
            </a:r>
            <a:r>
              <a:rPr lang="es-ES" dirty="0"/>
              <a:t>Este es un caso de recursividad indirecta, y se da cuando  dos o más subprogramas se llaman entre sí. </a:t>
            </a:r>
          </a:p>
          <a:p>
            <a:r>
              <a:rPr lang="es-PE" dirty="0"/>
              <a:t> </a:t>
            </a:r>
            <a:endParaRPr lang="es-ES" dirty="0"/>
          </a:p>
          <a:p>
            <a:pPr marL="360363" lvl="0" indent="-360363" algn="just"/>
            <a:r>
              <a:rPr lang="es-ES" b="1" i="1" dirty="0">
                <a:solidFill>
                  <a:srgbClr val="002060"/>
                </a:solidFill>
              </a:rPr>
              <a:t>d)	Recursividad anidada.- </a:t>
            </a:r>
            <a:r>
              <a:rPr lang="es-ES" dirty="0"/>
              <a:t>Es cuando la función recursiva recibe como parámetro a otra función recursiva.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77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912475"/>
            <a:ext cx="10668000" cy="1547389"/>
          </a:xfrm>
        </p:spPr>
        <p:txBody>
          <a:bodyPr>
            <a:noAutofit/>
          </a:bodyPr>
          <a:lstStyle/>
          <a:p>
            <a:pPr algn="l"/>
            <a:r>
              <a:rPr lang="es-ES" b="1" dirty="0">
                <a:solidFill>
                  <a:srgbClr val="002060"/>
                </a:solidFill>
              </a:rPr>
              <a:t>Por el principio de inducción requerido</a:t>
            </a:r>
            <a:endParaRPr lang="es-ES" dirty="0">
              <a:solidFill>
                <a:srgbClr val="002060"/>
              </a:solidFill>
            </a:endParaRPr>
          </a:p>
          <a:p>
            <a:pPr algn="l"/>
            <a:r>
              <a:rPr lang="es-ES" sz="1800" b="1" dirty="0" smtClean="0">
                <a:solidFill>
                  <a:srgbClr val="002060"/>
                </a:solidFill>
              </a:rPr>
              <a:t>a) Recursividad </a:t>
            </a:r>
            <a:r>
              <a:rPr lang="es-ES" sz="1800" b="1" dirty="0">
                <a:solidFill>
                  <a:srgbClr val="002060"/>
                </a:solidFill>
              </a:rPr>
              <a:t>estructural.-  </a:t>
            </a:r>
            <a:r>
              <a:rPr lang="es-ES" sz="1800" dirty="0"/>
              <a:t>Se da cuando la reducción de la complejidad del problema se logra </a:t>
            </a:r>
            <a:r>
              <a:rPr lang="es-ES" sz="1800" dirty="0" err="1"/>
              <a:t>decrementando</a:t>
            </a:r>
            <a:r>
              <a:rPr lang="es-ES" sz="1800" dirty="0"/>
              <a:t> en uno el parámetro que controla la recursión. </a:t>
            </a:r>
            <a:endParaRPr lang="es-ES" sz="1800" dirty="0" smtClean="0"/>
          </a:p>
          <a:p>
            <a:pPr algn="l"/>
            <a:r>
              <a:rPr lang="es-PE" sz="1800" b="1" dirty="0" smtClean="0"/>
              <a:t>1</a:t>
            </a:r>
            <a:r>
              <a:rPr lang="es-PE" sz="1800" b="1" dirty="0"/>
              <a:t>.- Escribir una aplicación para calcular el factorial de un número entero positivo</a:t>
            </a:r>
            <a:endParaRPr lang="es-PE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8</a:t>
            </a:fld>
            <a:endParaRPr lang="es-PE"/>
          </a:p>
        </p:txBody>
      </p:sp>
      <p:pic>
        <p:nvPicPr>
          <p:cNvPr id="13" name="Imagen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714737" y="2459864"/>
            <a:ext cx="7086126" cy="38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9308"/>
            <a:ext cx="9144000" cy="48096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+mn-lt"/>
              </a:rPr>
              <a:t>Ejemplos de Recursividad</a:t>
            </a:r>
            <a:endParaRPr lang="es-PE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912475"/>
            <a:ext cx="10668000" cy="414049"/>
          </a:xfrm>
        </p:spPr>
        <p:txBody>
          <a:bodyPr>
            <a:noAutofit/>
          </a:bodyPr>
          <a:lstStyle/>
          <a:p>
            <a:pPr algn="l"/>
            <a:r>
              <a:rPr lang="es-PE" sz="1800" b="1" dirty="0" smtClean="0"/>
              <a:t>2</a:t>
            </a:r>
            <a:r>
              <a:rPr lang="es-PE" sz="1800" b="1" dirty="0"/>
              <a:t>.- Escribir una aplicación para determinar el número de dígitos de un número entero positivo</a:t>
            </a:r>
            <a:endParaRPr lang="es-PE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240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</a:rPr>
              <a:t>UNSAAC - </a:t>
            </a:r>
            <a:r>
              <a:rPr lang="es-PE" sz="1400" b="1" dirty="0" smtClean="0">
                <a:solidFill>
                  <a:srgbClr val="C00000"/>
                </a:solidFill>
              </a:rPr>
              <a:t>DAII </a:t>
            </a:r>
            <a:r>
              <a:rPr lang="es-PE" sz="1400" b="1" dirty="0" smtClean="0">
                <a:solidFill>
                  <a:srgbClr val="C00000"/>
                </a:solidFill>
              </a:rPr>
              <a:t>- Recursividad </a:t>
            </a:r>
            <a:endParaRPr lang="es-PE" sz="1400" b="1" dirty="0">
              <a:solidFill>
                <a:srgbClr val="C000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002060"/>
                </a:solidFill>
              </a:rPr>
              <a:t>Mgt</a:t>
            </a:r>
            <a:r>
              <a:rPr lang="es-PE" b="1" dirty="0" smtClean="0">
                <a:solidFill>
                  <a:srgbClr val="002060"/>
                </a:solidFill>
              </a:rPr>
              <a:t>. </a:t>
            </a:r>
            <a:r>
              <a:rPr lang="es-PE" b="1" dirty="0" err="1" smtClean="0">
                <a:solidFill>
                  <a:srgbClr val="002060"/>
                </a:solidFill>
              </a:rPr>
              <a:t>Zonia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Acurio</a:t>
            </a:r>
            <a:r>
              <a:rPr lang="es-PE" b="1" dirty="0" smtClean="0">
                <a:solidFill>
                  <a:srgbClr val="002060"/>
                </a:solidFill>
              </a:rPr>
              <a:t> </a:t>
            </a:r>
            <a:r>
              <a:rPr lang="es-PE" b="1" dirty="0" err="1" smtClean="0">
                <a:solidFill>
                  <a:srgbClr val="002060"/>
                </a:solidFill>
              </a:rPr>
              <a:t>Usca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721D-6068-4649-85E5-C3E28BB82EC6}" type="slidenum">
              <a:rPr lang="es-PE" smtClean="0"/>
              <a:t>9</a:t>
            </a:fld>
            <a:endParaRPr lang="es-PE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20462" y="1478722"/>
            <a:ext cx="7690163" cy="48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1082</Words>
  <Application>Microsoft Office PowerPoint</Application>
  <PresentationFormat>Panorámica</PresentationFormat>
  <Paragraphs>229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Wingdings</vt:lpstr>
      <vt:lpstr>Tema de Office</vt:lpstr>
      <vt:lpstr>UNIVERSIDAD NACIONAL DE SAN ANTONIO ABAD DEL CUSCO  DEPARTAMENTO ACADÉMICO DE INGENIERÍA INFORMÁTICA</vt:lpstr>
      <vt:lpstr>Función recursiva</vt:lpstr>
      <vt:lpstr>Ventajas de la recursión</vt:lpstr>
      <vt:lpstr>Desventajas de la recursión</vt:lpstr>
      <vt:lpstr>Clases de recursión</vt:lpstr>
      <vt:lpstr>Clases de recursión</vt:lpstr>
      <vt:lpstr>Clases de recursión…</vt:lpstr>
      <vt:lpstr>Ejemplos de Recursividad</vt:lpstr>
      <vt:lpstr>Ejemplos de Recursividad</vt:lpstr>
      <vt:lpstr>Ejemplos de Recursividad</vt:lpstr>
      <vt:lpstr>Ejemplos de Recursividad</vt:lpstr>
      <vt:lpstr>Ejemplos de Recursividad</vt:lpstr>
      <vt:lpstr>Ejemplos de Recursividad</vt:lpstr>
      <vt:lpstr>Ejemplos de Recursividad</vt:lpstr>
      <vt:lpstr>Ejemplos de Recursividad</vt:lpstr>
      <vt:lpstr>Ejemplos de Recursividad</vt:lpstr>
      <vt:lpstr>Ejemplos de Recursividad</vt:lpstr>
      <vt:lpstr>Ejemplos de Recursividad</vt:lpstr>
      <vt:lpstr>Ejemplos de Recursividad</vt:lpstr>
      <vt:lpstr>Cuando utilizar y no utilizar la recursión</vt:lpstr>
      <vt:lpstr>Cuando utilizar y no utilizar la recursión</vt:lpstr>
      <vt:lpstr>Cuando utilizar y no utilizar la recursión</vt:lpstr>
      <vt:lpstr>EJERCICIOS DE</vt:lpstr>
      <vt:lpstr>1.- Escribir un subprograma recursivo para calcular  coeficientes binomiales.      Caso base:      1        Si  k = 0  o   k = n          C(n,k)  =         Caso recurrente:                            C (n-1,k-1) + C(n-1,k)      Si  n &gt; k &gt; 0   </vt:lpstr>
      <vt:lpstr>2.- Un robot puede desplazarse en línea recta dando pasos de uno o dos metros. Escribir un subprograma recursivo que determine de cuantas maneras distintas puede desplazarse el robot sobre “n” metros.     Caso base:    n     Si  n &lt;= 2        PasosRobot(n)  =     Caso recurrente:    PasosRobot (n-1)+ PasosRobot (n-2)  Si  n &gt; 2  </vt:lpstr>
      <vt:lpstr>3.- En una base Militar en el desierto hay un Jeep y n bidones de gasolina. El tanque de gasolina del Jeep tiene la capacidad para un bidón  y además puede cargar otro bidón. El Jeep puede recorrer D Km con un bidón de gasolina. Escribir un subprograma que calcule la distancia máxima que puede recorrer el Jeep.       Caso base:      D       Si  n = 1        Distancia(D,n)  =         Caso recurrente:                       D/ (n-1)* 2-1+Distancia(D,n-1)    Si  n &gt; 1  </vt:lpstr>
      <vt:lpstr>4.- Implementar una aplicación para mostrar el Triángulo de Pascal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</dc:title>
  <dc:creator>Arturo</dc:creator>
  <cp:lastModifiedBy>Arturo</cp:lastModifiedBy>
  <cp:revision>28</cp:revision>
  <dcterms:created xsi:type="dcterms:W3CDTF">2014-09-20T23:05:55Z</dcterms:created>
  <dcterms:modified xsi:type="dcterms:W3CDTF">2019-07-02T00:23:47Z</dcterms:modified>
</cp:coreProperties>
</file>