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332" r:id="rId2"/>
    <p:sldId id="337" r:id="rId3"/>
    <p:sldId id="374" r:id="rId4"/>
    <p:sldId id="598" r:id="rId5"/>
    <p:sldId id="610" r:id="rId6"/>
    <p:sldId id="611" r:id="rId7"/>
    <p:sldId id="376" r:id="rId8"/>
    <p:sldId id="548" r:id="rId9"/>
    <p:sldId id="525" r:id="rId10"/>
    <p:sldId id="526" r:id="rId11"/>
    <p:sldId id="527" r:id="rId12"/>
    <p:sldId id="588" r:id="rId13"/>
    <p:sldId id="345" r:id="rId14"/>
    <p:sldId id="572" r:id="rId15"/>
    <p:sldId id="574" r:id="rId16"/>
    <p:sldId id="576" r:id="rId17"/>
    <p:sldId id="577" r:id="rId18"/>
    <p:sldId id="579" r:id="rId19"/>
    <p:sldId id="580" r:id="rId20"/>
    <p:sldId id="578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52" r:id="rId29"/>
    <p:sldId id="556" r:id="rId30"/>
    <p:sldId id="565" r:id="rId31"/>
    <p:sldId id="553" r:id="rId32"/>
    <p:sldId id="410" r:id="rId33"/>
    <p:sldId id="554" r:id="rId34"/>
    <p:sldId id="570" r:id="rId35"/>
    <p:sldId id="567" r:id="rId36"/>
    <p:sldId id="555" r:id="rId37"/>
    <p:sldId id="571" r:id="rId38"/>
    <p:sldId id="489" r:id="rId39"/>
    <p:sldId id="437" r:id="rId40"/>
    <p:sldId id="438" r:id="rId41"/>
    <p:sldId id="439" r:id="rId42"/>
    <p:sldId id="456" r:id="rId43"/>
    <p:sldId id="457" r:id="rId44"/>
    <p:sldId id="458" r:id="rId45"/>
    <p:sldId id="463" r:id="rId46"/>
    <p:sldId id="603" r:id="rId47"/>
    <p:sldId id="604" r:id="rId48"/>
    <p:sldId id="605" r:id="rId49"/>
    <p:sldId id="606" r:id="rId50"/>
    <p:sldId id="607" r:id="rId51"/>
    <p:sldId id="493" r:id="rId52"/>
    <p:sldId id="502" r:id="rId53"/>
    <p:sldId id="503" r:id="rId54"/>
    <p:sldId id="504" r:id="rId55"/>
    <p:sldId id="509" r:id="rId56"/>
    <p:sldId id="515" r:id="rId57"/>
    <p:sldId id="594" r:id="rId58"/>
    <p:sldId id="516" r:id="rId59"/>
    <p:sldId id="517" r:id="rId60"/>
    <p:sldId id="518" r:id="rId61"/>
    <p:sldId id="519" r:id="rId62"/>
    <p:sldId id="501" r:id="rId63"/>
    <p:sldId id="597" r:id="rId64"/>
    <p:sldId id="536" r:id="rId65"/>
    <p:sldId id="537" r:id="rId66"/>
    <p:sldId id="544" r:id="rId67"/>
    <p:sldId id="589" r:id="rId68"/>
    <p:sldId id="488" r:id="rId69"/>
  </p:sldIdLst>
  <p:sldSz cx="9144000" cy="6858000" type="screen4x3"/>
  <p:notesSz cx="6858000" cy="9774238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6600FF"/>
    <a:srgbClr val="FF0000"/>
    <a:srgbClr val="008000"/>
    <a:srgbClr val="FFFF00"/>
    <a:srgbClr val="996633"/>
    <a:srgbClr val="6600CC"/>
    <a:srgbClr val="CC00CC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904" autoAdjust="0"/>
    <p:restoredTop sz="88203" autoAdjust="0"/>
  </p:normalViewPr>
  <p:slideViewPr>
    <p:cSldViewPr>
      <p:cViewPr>
        <p:scale>
          <a:sx n="70" d="100"/>
          <a:sy n="70" d="100"/>
        </p:scale>
        <p:origin x="-941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84"/>
      </p:cViewPr>
      <p:guideLst>
        <p:guide orient="horz" pos="307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9.xml"/><Relationship Id="rId2" Type="http://schemas.openxmlformats.org/officeDocument/2006/relationships/slide" Target="slides/slide58.xml"/><Relationship Id="rId1" Type="http://schemas.openxmlformats.org/officeDocument/2006/relationships/slide" Target="slides/slide14.xml"/><Relationship Id="rId4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notes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/>
              <a:t>波长，波长跟常见物体比较，通俗的名字，电磁波来源，频率，光子的能量，蓝色的示意图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/>
              <a:t>现在光纤通迅中把</a:t>
            </a:r>
            <a:r>
              <a:rPr lang="en-US" altLang="zh-CN" smtClean="0"/>
              <a:t>1200nm----1600nm</a:t>
            </a:r>
            <a:r>
              <a:rPr lang="zh-CN" altLang="en-US" smtClean="0"/>
              <a:t>称为全波段，（分别是</a:t>
            </a:r>
            <a:r>
              <a:rPr lang="en-US" altLang="zh-CN" smtClean="0"/>
              <a:t>O</a:t>
            </a:r>
            <a:r>
              <a:rPr lang="zh-CN" altLang="en-US" smtClean="0"/>
              <a:t>，</a:t>
            </a:r>
            <a:r>
              <a:rPr lang="en-US" altLang="zh-CN" smtClean="0"/>
              <a:t>S</a:t>
            </a:r>
            <a:r>
              <a:rPr lang="zh-CN" altLang="en-US" smtClean="0"/>
              <a:t>，</a:t>
            </a:r>
            <a:r>
              <a:rPr lang="en-US" altLang="zh-CN" smtClean="0"/>
              <a:t>E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L</a:t>
            </a:r>
            <a:r>
              <a:rPr lang="zh-CN" altLang="en-US" smtClean="0"/>
              <a:t>波段） </a:t>
            </a:r>
            <a:br>
              <a:rPr lang="zh-CN" altLang="en-US" smtClean="0"/>
            </a:br>
            <a:r>
              <a:rPr lang="zh-CN" altLang="en-US" smtClean="0"/>
              <a:t>    但对于实际光纤在通迅中会使用到</a:t>
            </a:r>
            <a:r>
              <a:rPr lang="en-US" altLang="zh-CN" smtClean="0"/>
              <a:t>830nm------1700nm</a:t>
            </a:r>
            <a:r>
              <a:rPr lang="zh-CN" altLang="en-US" smtClean="0"/>
              <a:t>这个波段 </a:t>
            </a:r>
            <a:endParaRPr lang="en-US" altLang="zh-CN" smtClean="0"/>
          </a:p>
          <a:p>
            <a:r>
              <a:rPr lang="zh-CN" altLang="en-US" smtClean="0"/>
              <a:t>初始</a:t>
            </a:r>
            <a:r>
              <a:rPr lang="en-US" altLang="zh-CN" smtClean="0"/>
              <a:t>(O)</a:t>
            </a:r>
            <a:r>
              <a:rPr lang="zh-CN" altLang="en-US" smtClean="0"/>
              <a:t>波段 </a:t>
            </a:r>
            <a:r>
              <a:rPr lang="en-US" altLang="zh-CN" smtClean="0"/>
              <a:t>1260nm-1360nm </a:t>
            </a:r>
            <a:br>
              <a:rPr lang="en-US" altLang="zh-CN" smtClean="0"/>
            </a:br>
            <a:r>
              <a:rPr lang="en-US" altLang="zh-CN" smtClean="0"/>
              <a:t>    </a:t>
            </a:r>
            <a:r>
              <a:rPr lang="zh-CN" altLang="en-US" smtClean="0"/>
              <a:t>扩展</a:t>
            </a:r>
            <a:r>
              <a:rPr lang="en-US" altLang="zh-CN" smtClean="0"/>
              <a:t>(E)</a:t>
            </a:r>
            <a:r>
              <a:rPr lang="zh-CN" altLang="en-US" smtClean="0"/>
              <a:t>波段 </a:t>
            </a:r>
            <a:r>
              <a:rPr lang="en-US" altLang="zh-CN" smtClean="0"/>
              <a:t>1360nm-1460nm </a:t>
            </a:r>
            <a:br>
              <a:rPr lang="en-US" altLang="zh-CN" smtClean="0"/>
            </a:br>
            <a:r>
              <a:rPr lang="en-US" altLang="zh-CN" smtClean="0"/>
              <a:t>    </a:t>
            </a:r>
            <a:r>
              <a:rPr lang="zh-CN" altLang="en-US" smtClean="0"/>
              <a:t>短</a:t>
            </a:r>
            <a:r>
              <a:rPr lang="en-US" altLang="zh-CN" smtClean="0"/>
              <a:t>(S)</a:t>
            </a:r>
            <a:r>
              <a:rPr lang="zh-CN" altLang="en-US" smtClean="0"/>
              <a:t>波段 </a:t>
            </a:r>
            <a:r>
              <a:rPr lang="en-US" altLang="zh-CN" smtClean="0"/>
              <a:t>1460nm-1530nm </a:t>
            </a:r>
            <a:br>
              <a:rPr lang="en-US" altLang="zh-CN" smtClean="0"/>
            </a:br>
            <a:r>
              <a:rPr lang="en-US" altLang="zh-CN" smtClean="0"/>
              <a:t>    </a:t>
            </a:r>
            <a:r>
              <a:rPr lang="zh-CN" altLang="en-US" smtClean="0"/>
              <a:t>常规</a:t>
            </a:r>
            <a:r>
              <a:rPr lang="en-US" altLang="zh-CN" smtClean="0"/>
              <a:t>(C)</a:t>
            </a:r>
            <a:r>
              <a:rPr lang="zh-CN" altLang="en-US" smtClean="0"/>
              <a:t>波段 </a:t>
            </a:r>
            <a:r>
              <a:rPr lang="en-US" altLang="zh-CN" smtClean="0"/>
              <a:t>1530nm-1565nm </a:t>
            </a:r>
            <a:br>
              <a:rPr lang="en-US" altLang="zh-CN" smtClean="0"/>
            </a:br>
            <a:r>
              <a:rPr lang="en-US" altLang="zh-CN" smtClean="0"/>
              <a:t>    </a:t>
            </a:r>
            <a:r>
              <a:rPr lang="zh-CN" altLang="en-US" smtClean="0"/>
              <a:t>长</a:t>
            </a:r>
            <a:r>
              <a:rPr lang="en-US" altLang="zh-CN" smtClean="0"/>
              <a:t>(L)</a:t>
            </a:r>
            <a:r>
              <a:rPr lang="zh-CN" altLang="en-US" smtClean="0"/>
              <a:t>波段 </a:t>
            </a:r>
            <a:r>
              <a:rPr lang="en-US" altLang="zh-CN" smtClean="0"/>
              <a:t>1565nm-1625nm </a:t>
            </a:r>
            <a:br>
              <a:rPr lang="en-US" altLang="zh-CN" smtClean="0"/>
            </a:br>
            <a:r>
              <a:rPr lang="en-US" altLang="zh-CN" smtClean="0"/>
              <a:t>    </a:t>
            </a:r>
            <a:r>
              <a:rPr lang="zh-CN" altLang="en-US" smtClean="0"/>
              <a:t>超常</a:t>
            </a:r>
            <a:r>
              <a:rPr lang="en-US" altLang="zh-CN" smtClean="0"/>
              <a:t>(U)</a:t>
            </a:r>
            <a:r>
              <a:rPr lang="zh-CN" altLang="en-US" smtClean="0"/>
              <a:t>波段 </a:t>
            </a:r>
            <a:r>
              <a:rPr lang="en-US" altLang="zh-CN" smtClean="0"/>
              <a:t>1625nm-1675nm </a:t>
            </a:r>
          </a:p>
          <a:p>
            <a:r>
              <a:rPr lang="zh-CN" altLang="en-US" smtClean="0"/>
              <a:t>目前光纤通信提高最大传输量的方法主要有两种：一种是提高传输码速，如：</a:t>
            </a:r>
            <a:r>
              <a:rPr lang="en-US" altLang="zh-CN" smtClean="0"/>
              <a:t>155Mbt/s</a:t>
            </a:r>
            <a:r>
              <a:rPr lang="zh-CN" altLang="en-US" smtClean="0"/>
              <a:t>，</a:t>
            </a:r>
            <a:r>
              <a:rPr lang="en-US" altLang="zh-CN" smtClean="0"/>
              <a:t>622Mbt/s</a:t>
            </a:r>
            <a:r>
              <a:rPr lang="zh-CN" altLang="en-US" smtClean="0"/>
              <a:t>，</a:t>
            </a:r>
            <a:r>
              <a:rPr lang="en-US" altLang="zh-CN" smtClean="0"/>
              <a:t>2.5Gbt/s</a:t>
            </a:r>
            <a:r>
              <a:rPr lang="zh-CN" altLang="en-US" smtClean="0"/>
              <a:t>，</a:t>
            </a:r>
            <a:r>
              <a:rPr lang="en-US" altLang="zh-CN" smtClean="0"/>
              <a:t>10Gbt/s</a:t>
            </a:r>
            <a:r>
              <a:rPr lang="zh-CN" altLang="en-US" smtClean="0"/>
              <a:t>，</a:t>
            </a:r>
            <a:r>
              <a:rPr lang="en-US" altLang="zh-CN" smtClean="0"/>
              <a:t>40Gbt/s</a:t>
            </a:r>
            <a:r>
              <a:rPr lang="zh-CN" altLang="en-US" smtClean="0"/>
              <a:t>，</a:t>
            </a:r>
            <a:r>
              <a:rPr lang="en-US" altLang="zh-CN" smtClean="0"/>
              <a:t>160Gbt/s</a:t>
            </a:r>
            <a:r>
              <a:rPr lang="zh-CN" altLang="en-US" smtClean="0"/>
              <a:t>；另一个是波分复用。所谓波分复用，是将光纤的各个传输波段，按照一定的间隔，如：</a:t>
            </a:r>
            <a:r>
              <a:rPr lang="en-US" altLang="zh-CN" smtClean="0"/>
              <a:t>1.6nm(20GHz)</a:t>
            </a:r>
            <a:r>
              <a:rPr lang="zh-CN" altLang="en-US" smtClean="0"/>
              <a:t>、</a:t>
            </a:r>
            <a:r>
              <a:rPr lang="en-US" altLang="zh-CN" smtClean="0"/>
              <a:t>O.8nm(100GHz)</a:t>
            </a:r>
            <a:r>
              <a:rPr lang="zh-CN" altLang="en-US" smtClean="0"/>
              <a:t>、</a:t>
            </a:r>
            <a:r>
              <a:rPr lang="en-US" altLang="zh-CN" smtClean="0"/>
              <a:t>O.4nm(50GHz)</a:t>
            </a:r>
            <a:r>
              <a:rPr lang="zh-CN" altLang="en-US" smtClean="0"/>
              <a:t>等，分隔成很多较小的频带，这就叫波分，然后把每个频带的中心频率作为载波，用它来承载各个不同码速的光通路。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/>
              <a:t>gt</a:t>
            </a:r>
            <a:r>
              <a:rPr lang="zh-CN" altLang="en-US" smtClean="0"/>
              <a:t>即基于时间</a:t>
            </a:r>
            <a:r>
              <a:rPr lang="en-US" altLang="zh-CN" smtClean="0"/>
              <a:t>t</a:t>
            </a:r>
            <a:r>
              <a:rPr lang="zh-CN" altLang="en-US" smtClean="0"/>
              <a:t>的函数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/>
              <a:t>因为随着比特率的上升，信号的位间距越小，产生畸变对信号影响更大，需要更多的频域信号来还原原来的信号，即信号的精确度会提升，因此需要更大的带宽。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/>
              <a:t>脉冲幅度调制，脉冲码调制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 smtClean="0"/>
              <a:t>幅移键控，频移键控，相移键控，正交幅度调制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/>
              <a:t>MSTP</a:t>
            </a:r>
            <a:r>
              <a:rPr lang="zh-CN" altLang="en-US" smtClean="0"/>
              <a:t>是基于</a:t>
            </a:r>
            <a:r>
              <a:rPr lang="en-US" altLang="zh-CN" smtClean="0"/>
              <a:t>SDH </a:t>
            </a:r>
            <a:r>
              <a:rPr lang="zh-CN" altLang="en-US" smtClean="0"/>
              <a:t>的多业务传输平台，是</a:t>
            </a:r>
            <a:r>
              <a:rPr lang="en-US" altLang="zh-CN" smtClean="0"/>
              <a:t>SDH</a:t>
            </a:r>
            <a:r>
              <a:rPr lang="zh-CN" altLang="en-US" smtClean="0"/>
              <a:t>的升级版。</a:t>
            </a:r>
            <a:r>
              <a:rPr lang="en-US" altLang="zh-CN" smtClean="0"/>
              <a:t>MSTP</a:t>
            </a:r>
            <a:r>
              <a:rPr lang="zh-CN" altLang="en-US" smtClean="0"/>
              <a:t>为了适应逐步增加的数据业务的需求，在原有的</a:t>
            </a:r>
            <a:r>
              <a:rPr lang="en-US" altLang="zh-CN" smtClean="0"/>
              <a:t>SDH </a:t>
            </a:r>
            <a:r>
              <a:rPr lang="zh-CN" altLang="en-US" smtClean="0"/>
              <a:t>传输平台上，提供了</a:t>
            </a:r>
            <a:r>
              <a:rPr lang="en-US" altLang="zh-CN" smtClean="0"/>
              <a:t>ATM </a:t>
            </a:r>
            <a:r>
              <a:rPr lang="zh-CN" altLang="en-US" smtClean="0"/>
              <a:t>和</a:t>
            </a:r>
            <a:r>
              <a:rPr lang="en-US" altLang="zh-CN" smtClean="0"/>
              <a:t>Ethernet </a:t>
            </a:r>
            <a:r>
              <a:rPr lang="zh-CN" altLang="en-US" smtClean="0"/>
              <a:t>接口，以完成数据业务的透传功能，主要技术为级联、</a:t>
            </a:r>
            <a:r>
              <a:rPr lang="en-US" altLang="zh-CN" smtClean="0"/>
              <a:t>LAPS </a:t>
            </a:r>
            <a:r>
              <a:rPr lang="zh-CN" altLang="en-US" smtClean="0"/>
              <a:t>封装等，提供了强大的以太网二层交换能力和</a:t>
            </a:r>
            <a:r>
              <a:rPr lang="en-US" altLang="zh-CN" smtClean="0"/>
              <a:t>ATM</a:t>
            </a:r>
            <a:r>
              <a:rPr lang="zh-CN" altLang="en-US" smtClean="0"/>
              <a:t>的交换功能，通过划分</a:t>
            </a:r>
            <a:r>
              <a:rPr lang="en-US" altLang="zh-CN" smtClean="0"/>
              <a:t>VLAN </a:t>
            </a:r>
            <a:r>
              <a:rPr lang="zh-CN" altLang="en-US" smtClean="0"/>
              <a:t>实现用户的有效安全隔离，同时还可组建</a:t>
            </a:r>
            <a:r>
              <a:rPr lang="en-US" altLang="zh-CN" smtClean="0"/>
              <a:t>ATM </a:t>
            </a:r>
            <a:r>
              <a:rPr lang="zh-CN" altLang="en-US" smtClean="0"/>
              <a:t>的</a:t>
            </a:r>
            <a:r>
              <a:rPr lang="en-US" altLang="zh-CN" smtClean="0"/>
              <a:t>VP-Ring </a:t>
            </a:r>
            <a:r>
              <a:rPr lang="zh-CN" altLang="en-US" smtClean="0"/>
              <a:t>和利用以太网的</a:t>
            </a:r>
            <a:r>
              <a:rPr lang="en-US" altLang="zh-CN" smtClean="0"/>
              <a:t>STP </a:t>
            </a:r>
            <a:r>
              <a:rPr lang="zh-CN" altLang="en-US" smtClean="0"/>
              <a:t>保护；引入了</a:t>
            </a:r>
            <a:r>
              <a:rPr lang="en-US" altLang="zh-CN" smtClean="0"/>
              <a:t>GFP </a:t>
            </a:r>
            <a:r>
              <a:rPr lang="zh-CN" altLang="en-US" smtClean="0"/>
              <a:t>封装机制、</a:t>
            </a:r>
            <a:r>
              <a:rPr lang="en-US" altLang="zh-CN" smtClean="0"/>
              <a:t>LCAS </a:t>
            </a:r>
            <a:r>
              <a:rPr lang="zh-CN" altLang="en-US" smtClean="0"/>
              <a:t>链路容量动态调整和虚级联技术，使得</a:t>
            </a:r>
            <a:r>
              <a:rPr lang="en-US" altLang="zh-CN" smtClean="0"/>
              <a:t>MSTP </a:t>
            </a:r>
            <a:r>
              <a:rPr lang="zh-CN" altLang="en-US" smtClean="0"/>
              <a:t>对数据业务的支持能力进一步加强，同时也在</a:t>
            </a:r>
            <a:r>
              <a:rPr lang="en-US" altLang="zh-CN" smtClean="0"/>
              <a:t>MSTP </a:t>
            </a:r>
            <a:r>
              <a:rPr lang="zh-CN" altLang="en-US" smtClean="0"/>
              <a:t>中内嵌</a:t>
            </a:r>
            <a:r>
              <a:rPr lang="en-US" altLang="zh-CN" smtClean="0"/>
              <a:t>RPR</a:t>
            </a:r>
            <a:r>
              <a:rPr lang="zh-CN" altLang="en-US" smtClean="0"/>
              <a:t>（弹性分组环）技术，引入了带宽统计复用功能，提高了环路利用率。</a:t>
            </a:r>
          </a:p>
          <a:p>
            <a:r>
              <a:rPr lang="en-US" altLang="zh-CN" smtClean="0"/>
              <a:t>PTN</a:t>
            </a:r>
          </a:p>
          <a:p>
            <a:r>
              <a:rPr lang="en-US" altLang="zh-CN" smtClean="0"/>
              <a:t>PTN </a:t>
            </a:r>
            <a:r>
              <a:rPr lang="zh-CN" altLang="en-US" smtClean="0"/>
              <a:t>指分组传送网络，主要是基于二层分组的传送平台。从狭义的角度理解</a:t>
            </a:r>
            <a:r>
              <a:rPr lang="en-US" altLang="zh-CN" smtClean="0"/>
              <a:t>PTN</a:t>
            </a:r>
            <a:r>
              <a:rPr lang="zh-CN" altLang="en-US" smtClean="0"/>
              <a:t>，应具备两个基本的特征：纯分组内核以及面向连接的传送，目前主要有两种技术倾向：基于</a:t>
            </a:r>
            <a:r>
              <a:rPr lang="en-US" altLang="zh-CN" smtClean="0"/>
              <a:t>MPLS </a:t>
            </a:r>
            <a:r>
              <a:rPr lang="zh-CN" altLang="en-US" smtClean="0"/>
              <a:t>技术的</a:t>
            </a:r>
            <a:r>
              <a:rPr lang="en-US" altLang="zh-CN" smtClean="0"/>
              <a:t>MPLS-TP </a:t>
            </a:r>
            <a:r>
              <a:rPr lang="zh-CN" altLang="en-US" smtClean="0"/>
              <a:t>和基于以太网技术的</a:t>
            </a:r>
            <a:r>
              <a:rPr lang="en-US" altLang="zh-CN" smtClean="0"/>
              <a:t>PBB-TE</a:t>
            </a:r>
            <a:r>
              <a:rPr lang="zh-CN" altLang="en-US" smtClean="0"/>
              <a:t>。</a:t>
            </a:r>
            <a:r>
              <a:rPr lang="en-US" altLang="zh-CN" smtClean="0"/>
              <a:t>PTN </a:t>
            </a:r>
            <a:r>
              <a:rPr lang="zh-CN" altLang="en-US" smtClean="0"/>
              <a:t>和</a:t>
            </a:r>
            <a:r>
              <a:rPr lang="en-US" altLang="zh-CN" smtClean="0"/>
              <a:t>MSTP </a:t>
            </a:r>
            <a:r>
              <a:rPr lang="zh-CN" altLang="en-US" smtClean="0"/>
              <a:t>之间是一种共存和逐步取代的关系，即</a:t>
            </a:r>
            <a:r>
              <a:rPr lang="en-US" altLang="zh-CN" smtClean="0"/>
              <a:t>PTN </a:t>
            </a:r>
            <a:r>
              <a:rPr lang="zh-CN" altLang="en-US" smtClean="0"/>
              <a:t>将逐步取代</a:t>
            </a:r>
            <a:r>
              <a:rPr lang="en-US" altLang="zh-CN" smtClean="0"/>
              <a:t>MSTP</a:t>
            </a:r>
            <a:r>
              <a:rPr lang="zh-CN" altLang="en-US" smtClean="0"/>
              <a:t>或者说</a:t>
            </a:r>
            <a:r>
              <a:rPr lang="en-US" altLang="zh-CN" smtClean="0"/>
              <a:t>MSTP </a:t>
            </a:r>
            <a:r>
              <a:rPr lang="zh-CN" altLang="en-US" smtClean="0"/>
              <a:t>将逐步升级为</a:t>
            </a:r>
            <a:r>
              <a:rPr lang="en-US" altLang="zh-CN" smtClean="0"/>
              <a:t>PTN</a:t>
            </a:r>
            <a:r>
              <a:rPr lang="zh-CN" altLang="en-US" smtClean="0"/>
              <a:t>。</a:t>
            </a:r>
          </a:p>
          <a:p>
            <a:r>
              <a:rPr lang="en-US" altLang="zh-CN" smtClean="0"/>
              <a:t>OTN</a:t>
            </a:r>
          </a:p>
          <a:p>
            <a:r>
              <a:rPr lang="en-US" altLang="zh-CN" smtClean="0"/>
              <a:t>OTN</a:t>
            </a:r>
            <a:r>
              <a:rPr lang="zh-CN" altLang="en-US" smtClean="0"/>
              <a:t>是以波分复用技术为基础、在光层组织网络的传送网。</a:t>
            </a:r>
          </a:p>
          <a:p>
            <a:r>
              <a:rPr lang="en-US" altLang="zh-CN" smtClean="0"/>
              <a:t>WDM</a:t>
            </a:r>
          </a:p>
          <a:p>
            <a:r>
              <a:rPr lang="zh-CN" altLang="en-US" smtClean="0"/>
              <a:t>波分复用</a:t>
            </a:r>
            <a:r>
              <a:rPr lang="en-US" altLang="zh-CN" smtClean="0"/>
              <a:t>(WDM)</a:t>
            </a:r>
            <a:r>
              <a:rPr lang="zh-CN" altLang="en-US" smtClean="0"/>
              <a:t>是将两种或多种不同波长的光载波信号</a:t>
            </a:r>
            <a:r>
              <a:rPr lang="en-US" altLang="zh-CN" smtClean="0"/>
              <a:t>(</a:t>
            </a:r>
            <a:r>
              <a:rPr lang="zh-CN" altLang="en-US" smtClean="0"/>
              <a:t>携带各种信息</a:t>
            </a:r>
            <a:r>
              <a:rPr lang="en-US" altLang="zh-CN" smtClean="0"/>
              <a:t>)</a:t>
            </a:r>
            <a:r>
              <a:rPr lang="zh-CN" altLang="en-US" smtClean="0"/>
              <a:t>在发送端经复用器</a:t>
            </a:r>
            <a:r>
              <a:rPr lang="en-US" altLang="zh-CN" smtClean="0"/>
              <a:t>(</a:t>
            </a:r>
            <a:r>
              <a:rPr lang="zh-CN" altLang="en-US" smtClean="0"/>
              <a:t>亦称合波器，</a:t>
            </a:r>
            <a:r>
              <a:rPr lang="en-US" altLang="zh-CN" smtClean="0"/>
              <a:t>Multiplexer)</a:t>
            </a:r>
            <a:r>
              <a:rPr lang="zh-CN" altLang="en-US" smtClean="0"/>
              <a:t>汇合在一起，并耦合到光线路的同一根光纤中进行传输的技术；在接收端，经解复用器</a:t>
            </a:r>
            <a:r>
              <a:rPr lang="en-US" altLang="zh-CN" smtClean="0"/>
              <a:t>(</a:t>
            </a:r>
            <a:r>
              <a:rPr lang="zh-CN" altLang="en-US" smtClean="0"/>
              <a:t>亦称分波器或称去复用器，</a:t>
            </a:r>
            <a:r>
              <a:rPr lang="en-US" altLang="zh-CN" smtClean="0"/>
              <a:t>Demultiplexer)</a:t>
            </a:r>
            <a:r>
              <a:rPr lang="zh-CN" altLang="en-US" smtClean="0"/>
              <a:t>将各种波长的光载波分离，然后由光接收机作进一步处理以恢复原信号。这种在同一根光纤中同时传输两个或众多不同波长光信号的技术</a:t>
            </a:r>
            <a:r>
              <a:rPr lang="en-US" altLang="zh-CN" smtClean="0"/>
              <a:t>,</a:t>
            </a:r>
            <a:r>
              <a:rPr lang="zh-CN" altLang="en-US" smtClean="0"/>
              <a:t>称为波分复用。</a:t>
            </a:r>
          </a:p>
          <a:p>
            <a:r>
              <a:rPr lang="en-US" altLang="zh-CN" smtClean="0"/>
              <a:t>ASON</a:t>
            </a:r>
          </a:p>
          <a:p>
            <a:r>
              <a:rPr lang="zh-CN" altLang="en-US" smtClean="0"/>
              <a:t>智能光网络。通过能提供自动发现和动态连接建立功能的分布式（或部分分布式）控制平面，在</a:t>
            </a:r>
            <a:r>
              <a:rPr lang="en-US" altLang="zh-CN" smtClean="0"/>
              <a:t>OTN</a:t>
            </a:r>
            <a:r>
              <a:rPr lang="zh-CN" altLang="en-US" smtClean="0"/>
              <a:t>或</a:t>
            </a:r>
            <a:r>
              <a:rPr lang="en-US" altLang="zh-CN" smtClean="0"/>
              <a:t>SDH</a:t>
            </a:r>
            <a:r>
              <a:rPr lang="zh-CN" altLang="en-US" smtClean="0"/>
              <a:t>网络之上，可实现动态的、基于信令和策略驱动控制的一种网络。</a:t>
            </a:r>
            <a:r>
              <a:rPr lang="en-US" altLang="zh-CN" smtClean="0"/>
              <a:t>ASON</a:t>
            </a:r>
            <a:r>
              <a:rPr lang="zh-CN" altLang="en-US" smtClean="0"/>
              <a:t>概念的提出，使传输、交换和数据网络结合在一起，实现了真正意义的路由设置、端到端业务调度和网络自动恢复，它是光传送网的一次具有里程碑的重大突破。不过，电力传输网中这一功能没有得到很好应用（安全性考虑）</a:t>
            </a:r>
          </a:p>
          <a:p>
            <a:r>
              <a:rPr lang="en-US" altLang="zh-CN" smtClean="0"/>
              <a:t>PBT</a:t>
            </a:r>
            <a:r>
              <a:rPr lang="zh-CN" altLang="en-US" smtClean="0"/>
              <a:t>是</a:t>
            </a:r>
            <a:r>
              <a:rPr lang="en-US" altLang="zh-CN" smtClean="0"/>
              <a:t>PBB-TE</a:t>
            </a:r>
            <a:r>
              <a:rPr lang="zh-CN" altLang="en-US" smtClean="0"/>
              <a:t>吧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altLang="zh-CN" smtClean="0"/>
              <a:t>SDH</a:t>
            </a:r>
            <a:r>
              <a:rPr lang="zh-CN" altLang="en-US" smtClean="0"/>
              <a:t>可以跑在</a:t>
            </a:r>
            <a:r>
              <a:rPr lang="en-US" altLang="zh-CN" smtClean="0"/>
              <a:t>WDM</a:t>
            </a:r>
            <a:r>
              <a:rPr lang="zh-CN" altLang="en-US" smtClean="0"/>
              <a:t>上层：</a:t>
            </a:r>
            <a:r>
              <a:rPr lang="en-US" altLang="zh-CN" smtClean="0"/>
              <a:t>wdm</a:t>
            </a:r>
            <a:r>
              <a:rPr lang="zh-CN" altLang="en-US" smtClean="0"/>
              <a:t>一般不提供低速率的</a:t>
            </a:r>
            <a:r>
              <a:rPr lang="en-US" altLang="zh-CN" smtClean="0"/>
              <a:t>pdh</a:t>
            </a:r>
            <a:r>
              <a:rPr lang="zh-CN" altLang="en-US" smtClean="0"/>
              <a:t>接口</a:t>
            </a:r>
          </a:p>
          <a:p>
            <a:r>
              <a:rPr lang="zh-CN" altLang="en-US" smtClean="0"/>
              <a:t>所以一般是</a:t>
            </a:r>
            <a:r>
              <a:rPr lang="en-US" altLang="zh-CN" smtClean="0"/>
              <a:t>sdh</a:t>
            </a:r>
            <a:r>
              <a:rPr lang="zh-CN" altLang="en-US" smtClean="0"/>
              <a:t>设备对低速率业务进行汇聚后</a:t>
            </a:r>
          </a:p>
          <a:p>
            <a:r>
              <a:rPr lang="zh-CN" altLang="en-US" smtClean="0"/>
              <a:t>通过光口接到</a:t>
            </a:r>
            <a:r>
              <a:rPr lang="en-US" altLang="zh-CN" smtClean="0"/>
              <a:t>wdm</a:t>
            </a:r>
            <a:r>
              <a:rPr lang="zh-CN" altLang="en-US" smtClean="0"/>
              <a:t>上</a:t>
            </a:r>
          </a:p>
          <a:p>
            <a:r>
              <a:rPr lang="zh-CN" altLang="en-US" smtClean="0"/>
              <a:t>之间要进行波长转换。</a:t>
            </a:r>
            <a:r>
              <a:rPr lang="en-US" altLang="zh-CN" smtClean="0"/>
              <a:t>SDH</a:t>
            </a:r>
            <a:r>
              <a:rPr lang="zh-CN" altLang="en-US" smtClean="0"/>
              <a:t>可以看做</a:t>
            </a:r>
            <a:r>
              <a:rPr lang="en-US" altLang="zh-CN" smtClean="0"/>
              <a:t>WDM</a:t>
            </a:r>
            <a:r>
              <a:rPr lang="zh-CN" altLang="en-US" smtClean="0"/>
              <a:t>的上层，业务进入</a:t>
            </a:r>
            <a:r>
              <a:rPr lang="en-US" altLang="zh-CN" smtClean="0"/>
              <a:t>SDH</a:t>
            </a:r>
            <a:r>
              <a:rPr lang="zh-CN" altLang="en-US" smtClean="0"/>
              <a:t>帧封装后，交给下层的</a:t>
            </a:r>
            <a:r>
              <a:rPr lang="en-US" altLang="zh-CN" smtClean="0"/>
              <a:t>WDM</a:t>
            </a:r>
            <a:r>
              <a:rPr lang="zh-CN" altLang="en-US" smtClean="0"/>
              <a:t>系统， 进行格式转换后再传输，</a:t>
            </a:r>
            <a:r>
              <a:rPr lang="en-US" altLang="zh-CN" smtClean="0"/>
              <a:t>WDM</a:t>
            </a:r>
            <a:r>
              <a:rPr lang="zh-CN" altLang="en-US" smtClean="0"/>
              <a:t>相当于</a:t>
            </a:r>
            <a:r>
              <a:rPr lang="en-US" altLang="zh-CN" smtClean="0"/>
              <a:t>SDH</a:t>
            </a:r>
            <a:r>
              <a:rPr lang="zh-CN" altLang="en-US" smtClean="0"/>
              <a:t>业务的传输平面，在</a:t>
            </a:r>
            <a:r>
              <a:rPr lang="en-US" altLang="zh-CN" smtClean="0"/>
              <a:t>WDM</a:t>
            </a:r>
            <a:r>
              <a:rPr lang="zh-CN" altLang="en-US" smtClean="0"/>
              <a:t>层决定选用何种波长 进行传输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36663" y="903288"/>
            <a:ext cx="4381500" cy="3286125"/>
          </a:xfrm>
          <a:solidFill>
            <a:srgbClr val="FFFFFF"/>
          </a:solidFill>
          <a:ln/>
        </p:spPr>
      </p:sp>
      <p:sp>
        <p:nvSpPr>
          <p:cNvPr id="94211" name="Rectangle 3"/>
          <p:cNvSpPr>
            <a:spLocks noChangeArrowheads="1"/>
          </p:cNvSpPr>
          <p:nvPr>
            <p:ph type="body" idx="1"/>
          </p:nvPr>
        </p:nvSpPr>
        <p:spPr>
          <a:xfrm>
            <a:off x="915988" y="2763838"/>
            <a:ext cx="5022850" cy="62722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122238" indent="-122238" defTabSz="1090613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F8A3-86D1-4DC5-BC69-BE98BCD8AD1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7B9FC-D351-4342-9DDE-BEF98B1DA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1F345-F849-48E6-8B10-BC9F8D01124C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36EBA-BCA2-46EE-B2AF-6CD20E2FA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FB236-62B8-4253-A0DB-7CCC1F0BDA8A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BB1A-A94C-484D-B43D-D01214909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9007B-AD3F-4F01-8BE4-660C1FFFE63D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9C36-A9EC-4121-8BF4-9609411EA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A146F-60AF-49F5-B041-26EE1AC4BC4C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8BE6C-77EA-4D67-94D3-59BF770A4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0F7D6-5A43-42D4-A0D0-C6E72631968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8B98F-5836-4B0E-90FA-058254D75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2D241-5CB7-40E6-8A66-2357A6082ACE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16A3-651C-4420-9411-470AE3A65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6B6A-5F02-4357-9688-250B9B8592B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E2967-E51C-4691-9D21-9CCD1355C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7C07C-0520-4882-A196-1300EA5B18F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08B4B-79E3-48D1-863B-147B1DAE3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D000C-142A-42B7-9430-71C2A7DD6F1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057F-4F23-4081-BB12-53300317D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D899C-8B1E-4B8F-B635-9C95AD0BE5AE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620D4-6735-4323-8CAD-BF6283385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E6F60-3CC6-4628-9CFA-9D78AE12674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134E7-D3C1-47B7-9317-82C222F669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C05AA-BA0E-4EB6-A1DD-70A5DEE2B321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4449E-9A59-437E-8323-59AAFE13D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8A4FE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9"/>
          <p:cNvGrpSpPr>
            <a:grpSpLocks/>
          </p:cNvGrpSpPr>
          <p:nvPr/>
        </p:nvGrpSpPr>
        <p:grpSpPr bwMode="auto">
          <a:xfrm>
            <a:off x="307975" y="228600"/>
            <a:ext cx="8836025" cy="1066800"/>
            <a:chOff x="92" y="615"/>
            <a:chExt cx="5566" cy="3311"/>
          </a:xfrm>
        </p:grpSpPr>
        <p:grpSp>
          <p:nvGrpSpPr>
            <p:cNvPr id="8200" name="Group 31"/>
            <p:cNvGrpSpPr>
              <a:grpSpLocks/>
            </p:cNvGrpSpPr>
            <p:nvPr/>
          </p:nvGrpSpPr>
          <p:grpSpPr bwMode="auto"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8208" name="Group 7"/>
              <p:cNvGrpSpPr>
                <a:grpSpLocks/>
              </p:cNvGrpSpPr>
              <p:nvPr/>
            </p:nvGrpSpPr>
            <p:grpSpPr bwMode="auto"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8232" name="Group 5"/>
                <p:cNvGrpSpPr>
                  <a:grpSpLocks/>
                </p:cNvGrpSpPr>
                <p:nvPr/>
              </p:nvGrpSpPr>
              <p:grpSpPr bwMode="auto"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1066" name="Freeform 2"/>
                  <p:cNvSpPr>
                    <a:spLocks/>
                  </p:cNvSpPr>
                  <p:nvPr/>
                </p:nvSpPr>
                <p:spPr bwMode="auto">
                  <a:xfrm>
                    <a:off x="5579" y="3369"/>
                    <a:ext cx="79" cy="202"/>
                  </a:xfrm>
                  <a:custGeom>
                    <a:avLst/>
                    <a:gdLst>
                      <a:gd name="T0" fmla="*/ 25 w 79"/>
                      <a:gd name="T1" fmla="*/ 3 h 200"/>
                      <a:gd name="T2" fmla="*/ 33 w 79"/>
                      <a:gd name="T3" fmla="*/ 0 h 200"/>
                      <a:gd name="T4" fmla="*/ 47 w 79"/>
                      <a:gd name="T5" fmla="*/ 22 h 200"/>
                      <a:gd name="T6" fmla="*/ 45 w 79"/>
                      <a:gd name="T7" fmla="*/ 86 h 200"/>
                      <a:gd name="T8" fmla="*/ 55 w 79"/>
                      <a:gd name="T9" fmla="*/ 86 h 200"/>
                      <a:gd name="T10" fmla="*/ 57 w 79"/>
                      <a:gd name="T11" fmla="*/ 94 h 200"/>
                      <a:gd name="T12" fmla="*/ 60 w 79"/>
                      <a:gd name="T13" fmla="*/ 108 h 200"/>
                      <a:gd name="T14" fmla="*/ 62 w 79"/>
                      <a:gd name="T15" fmla="*/ 116 h 200"/>
                      <a:gd name="T16" fmla="*/ 70 w 79"/>
                      <a:gd name="T17" fmla="*/ 113 h 200"/>
                      <a:gd name="T18" fmla="*/ 76 w 79"/>
                      <a:gd name="T19" fmla="*/ 100 h 200"/>
                      <a:gd name="T20" fmla="*/ 78 w 79"/>
                      <a:gd name="T21" fmla="*/ 108 h 200"/>
                      <a:gd name="T22" fmla="*/ 74 w 79"/>
                      <a:gd name="T23" fmla="*/ 119 h 200"/>
                      <a:gd name="T24" fmla="*/ 70 w 79"/>
                      <a:gd name="T25" fmla="*/ 127 h 200"/>
                      <a:gd name="T26" fmla="*/ 68 w 79"/>
                      <a:gd name="T27" fmla="*/ 144 h 200"/>
                      <a:gd name="T28" fmla="*/ 59 w 79"/>
                      <a:gd name="T29" fmla="*/ 152 h 200"/>
                      <a:gd name="T30" fmla="*/ 53 w 79"/>
                      <a:gd name="T31" fmla="*/ 155 h 200"/>
                      <a:gd name="T32" fmla="*/ 45 w 79"/>
                      <a:gd name="T33" fmla="*/ 163 h 200"/>
                      <a:gd name="T34" fmla="*/ 43 w 79"/>
                      <a:gd name="T35" fmla="*/ 171 h 200"/>
                      <a:gd name="T36" fmla="*/ 45 w 79"/>
                      <a:gd name="T37" fmla="*/ 180 h 200"/>
                      <a:gd name="T38" fmla="*/ 47 w 79"/>
                      <a:gd name="T39" fmla="*/ 188 h 200"/>
                      <a:gd name="T40" fmla="*/ 37 w 79"/>
                      <a:gd name="T41" fmla="*/ 193 h 200"/>
                      <a:gd name="T42" fmla="*/ 31 w 79"/>
                      <a:gd name="T43" fmla="*/ 196 h 200"/>
                      <a:gd name="T44" fmla="*/ 25 w 79"/>
                      <a:gd name="T45" fmla="*/ 199 h 200"/>
                      <a:gd name="T46" fmla="*/ 21 w 79"/>
                      <a:gd name="T47" fmla="*/ 196 h 200"/>
                      <a:gd name="T48" fmla="*/ 12 w 79"/>
                      <a:gd name="T49" fmla="*/ 193 h 200"/>
                      <a:gd name="T50" fmla="*/ 8 w 79"/>
                      <a:gd name="T51" fmla="*/ 188 h 200"/>
                      <a:gd name="T52" fmla="*/ 12 w 79"/>
                      <a:gd name="T53" fmla="*/ 182 h 200"/>
                      <a:gd name="T54" fmla="*/ 20 w 79"/>
                      <a:gd name="T55" fmla="*/ 180 h 200"/>
                      <a:gd name="T56" fmla="*/ 25 w 79"/>
                      <a:gd name="T57" fmla="*/ 166 h 200"/>
                      <a:gd name="T58" fmla="*/ 25 w 79"/>
                      <a:gd name="T59" fmla="*/ 160 h 200"/>
                      <a:gd name="T60" fmla="*/ 20 w 79"/>
                      <a:gd name="T61" fmla="*/ 155 h 200"/>
                      <a:gd name="T62" fmla="*/ 12 w 79"/>
                      <a:gd name="T63" fmla="*/ 146 h 200"/>
                      <a:gd name="T64" fmla="*/ 6 w 79"/>
                      <a:gd name="T65" fmla="*/ 146 h 200"/>
                      <a:gd name="T66" fmla="*/ 2 w 79"/>
                      <a:gd name="T67" fmla="*/ 144 h 200"/>
                      <a:gd name="T68" fmla="*/ 0 w 79"/>
                      <a:gd name="T69" fmla="*/ 135 h 200"/>
                      <a:gd name="T70" fmla="*/ 2 w 79"/>
                      <a:gd name="T71" fmla="*/ 130 h 200"/>
                      <a:gd name="T72" fmla="*/ 6 w 79"/>
                      <a:gd name="T73" fmla="*/ 130 h 200"/>
                      <a:gd name="T74" fmla="*/ 12 w 79"/>
                      <a:gd name="T75" fmla="*/ 127 h 200"/>
                      <a:gd name="T76" fmla="*/ 20 w 79"/>
                      <a:gd name="T77" fmla="*/ 119 h 200"/>
                      <a:gd name="T78" fmla="*/ 23 w 79"/>
                      <a:gd name="T79" fmla="*/ 116 h 200"/>
                      <a:gd name="T80" fmla="*/ 27 w 79"/>
                      <a:gd name="T81" fmla="*/ 86 h 200"/>
                      <a:gd name="T82" fmla="*/ 23 w 79"/>
                      <a:gd name="T83" fmla="*/ 77 h 200"/>
                      <a:gd name="T84" fmla="*/ 18 w 79"/>
                      <a:gd name="T85" fmla="*/ 72 h 200"/>
                      <a:gd name="T86" fmla="*/ 16 w 79"/>
                      <a:gd name="T87" fmla="*/ 55 h 200"/>
                      <a:gd name="T88" fmla="*/ 18 w 79"/>
                      <a:gd name="T89" fmla="*/ 39 h 200"/>
                      <a:gd name="T90" fmla="*/ 20 w 79"/>
                      <a:gd name="T91" fmla="*/ 28 h 200"/>
                      <a:gd name="T92" fmla="*/ 25 w 79"/>
                      <a:gd name="T93" fmla="*/ 3 h 200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" name="Freeform 3"/>
                  <p:cNvSpPr>
                    <a:spLocks/>
                  </p:cNvSpPr>
                  <p:nvPr/>
                </p:nvSpPr>
                <p:spPr bwMode="auto">
                  <a:xfrm>
                    <a:off x="5428" y="3527"/>
                    <a:ext cx="146" cy="172"/>
                  </a:xfrm>
                  <a:custGeom>
                    <a:avLst/>
                    <a:gdLst>
                      <a:gd name="T0" fmla="*/ 102 w 146"/>
                      <a:gd name="T1" fmla="*/ 0 h 170"/>
                      <a:gd name="T2" fmla="*/ 120 w 146"/>
                      <a:gd name="T3" fmla="*/ 0 h 170"/>
                      <a:gd name="T4" fmla="*/ 145 w 146"/>
                      <a:gd name="T5" fmla="*/ 44 h 170"/>
                      <a:gd name="T6" fmla="*/ 118 w 146"/>
                      <a:gd name="T7" fmla="*/ 83 h 170"/>
                      <a:gd name="T8" fmla="*/ 118 w 146"/>
                      <a:gd name="T9" fmla="*/ 100 h 170"/>
                      <a:gd name="T10" fmla="*/ 112 w 146"/>
                      <a:gd name="T11" fmla="*/ 105 h 170"/>
                      <a:gd name="T12" fmla="*/ 96 w 146"/>
                      <a:gd name="T13" fmla="*/ 105 h 170"/>
                      <a:gd name="T14" fmla="*/ 76 w 146"/>
                      <a:gd name="T15" fmla="*/ 127 h 170"/>
                      <a:gd name="T16" fmla="*/ 59 w 146"/>
                      <a:gd name="T17" fmla="*/ 150 h 170"/>
                      <a:gd name="T18" fmla="*/ 47 w 146"/>
                      <a:gd name="T19" fmla="*/ 169 h 170"/>
                      <a:gd name="T20" fmla="*/ 47 w 146"/>
                      <a:gd name="T21" fmla="*/ 152 h 170"/>
                      <a:gd name="T22" fmla="*/ 25 w 146"/>
                      <a:gd name="T23" fmla="*/ 155 h 170"/>
                      <a:gd name="T24" fmla="*/ 16 w 146"/>
                      <a:gd name="T25" fmla="*/ 155 h 170"/>
                      <a:gd name="T26" fmla="*/ 0 w 146"/>
                      <a:gd name="T27" fmla="*/ 155 h 170"/>
                      <a:gd name="T28" fmla="*/ 22 w 146"/>
                      <a:gd name="T29" fmla="*/ 127 h 170"/>
                      <a:gd name="T30" fmla="*/ 29 w 146"/>
                      <a:gd name="T31" fmla="*/ 114 h 170"/>
                      <a:gd name="T32" fmla="*/ 37 w 146"/>
                      <a:gd name="T33" fmla="*/ 114 h 170"/>
                      <a:gd name="T34" fmla="*/ 53 w 146"/>
                      <a:gd name="T35" fmla="*/ 91 h 170"/>
                      <a:gd name="T36" fmla="*/ 59 w 146"/>
                      <a:gd name="T37" fmla="*/ 91 h 170"/>
                      <a:gd name="T38" fmla="*/ 59 w 146"/>
                      <a:gd name="T39" fmla="*/ 89 h 170"/>
                      <a:gd name="T40" fmla="*/ 67 w 146"/>
                      <a:gd name="T41" fmla="*/ 80 h 170"/>
                      <a:gd name="T42" fmla="*/ 76 w 146"/>
                      <a:gd name="T43" fmla="*/ 80 h 170"/>
                      <a:gd name="T44" fmla="*/ 73 w 146"/>
                      <a:gd name="T45" fmla="*/ 55 h 170"/>
                      <a:gd name="T46" fmla="*/ 74 w 146"/>
                      <a:gd name="T47" fmla="*/ 55 h 170"/>
                      <a:gd name="T48" fmla="*/ 84 w 146"/>
                      <a:gd name="T49" fmla="*/ 42 h 170"/>
                      <a:gd name="T50" fmla="*/ 88 w 146"/>
                      <a:gd name="T51" fmla="*/ 53 h 170"/>
                      <a:gd name="T52" fmla="*/ 104 w 146"/>
                      <a:gd name="T53" fmla="*/ 33 h 170"/>
                      <a:gd name="T54" fmla="*/ 102 w 146"/>
                      <a:gd name="T55" fmla="*/ 0 h 17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4" name="Freeform 4"/>
                  <p:cNvSpPr>
                    <a:spLocks/>
                  </p:cNvSpPr>
                  <p:nvPr/>
                </p:nvSpPr>
                <p:spPr bwMode="auto">
                  <a:xfrm>
                    <a:off x="5166" y="3556"/>
                    <a:ext cx="56" cy="89"/>
                  </a:xfrm>
                  <a:custGeom>
                    <a:avLst/>
                    <a:gdLst>
                      <a:gd name="T0" fmla="*/ 0 w 56"/>
                      <a:gd name="T1" fmla="*/ 0 h 90"/>
                      <a:gd name="T2" fmla="*/ 12 w 56"/>
                      <a:gd name="T3" fmla="*/ 0 h 90"/>
                      <a:gd name="T4" fmla="*/ 26 w 56"/>
                      <a:gd name="T5" fmla="*/ 11 h 90"/>
                      <a:gd name="T6" fmla="*/ 55 w 56"/>
                      <a:gd name="T7" fmla="*/ 11 h 90"/>
                      <a:gd name="T8" fmla="*/ 51 w 56"/>
                      <a:gd name="T9" fmla="*/ 25 h 90"/>
                      <a:gd name="T10" fmla="*/ 55 w 56"/>
                      <a:gd name="T11" fmla="*/ 42 h 90"/>
                      <a:gd name="T12" fmla="*/ 45 w 56"/>
                      <a:gd name="T13" fmla="*/ 42 h 90"/>
                      <a:gd name="T14" fmla="*/ 43 w 56"/>
                      <a:gd name="T15" fmla="*/ 45 h 90"/>
                      <a:gd name="T16" fmla="*/ 37 w 56"/>
                      <a:gd name="T17" fmla="*/ 47 h 90"/>
                      <a:gd name="T18" fmla="*/ 43 w 56"/>
                      <a:gd name="T19" fmla="*/ 89 h 90"/>
                      <a:gd name="T20" fmla="*/ 26 w 56"/>
                      <a:gd name="T21" fmla="*/ 86 h 90"/>
                      <a:gd name="T22" fmla="*/ 10 w 56"/>
                      <a:gd name="T23" fmla="*/ 72 h 90"/>
                      <a:gd name="T24" fmla="*/ 10 w 56"/>
                      <a:gd name="T25" fmla="*/ 45 h 90"/>
                      <a:gd name="T26" fmla="*/ 10 w 56"/>
                      <a:gd name="T27" fmla="*/ 33 h 90"/>
                      <a:gd name="T28" fmla="*/ 0 w 56"/>
                      <a:gd name="T29" fmla="*/ 25 h 90"/>
                      <a:gd name="T30" fmla="*/ 0 w 56"/>
                      <a:gd name="T31" fmla="*/ 0 h 9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5" name="Freeform 6"/>
                <p:cNvSpPr>
                  <a:spLocks/>
                </p:cNvSpPr>
                <p:nvPr/>
              </p:nvSpPr>
              <p:spPr bwMode="auto">
                <a:xfrm>
                  <a:off x="5266" y="2576"/>
                  <a:ext cx="89" cy="103"/>
                </a:xfrm>
                <a:custGeom>
                  <a:avLst/>
                  <a:gdLst>
                    <a:gd name="T0" fmla="*/ 16 w 89"/>
                    <a:gd name="T1" fmla="*/ 37 h 101"/>
                    <a:gd name="T2" fmla="*/ 0 w 89"/>
                    <a:gd name="T3" fmla="*/ 80 h 101"/>
                    <a:gd name="T4" fmla="*/ 6 w 89"/>
                    <a:gd name="T5" fmla="*/ 97 h 101"/>
                    <a:gd name="T6" fmla="*/ 31 w 89"/>
                    <a:gd name="T7" fmla="*/ 100 h 101"/>
                    <a:gd name="T8" fmla="*/ 53 w 89"/>
                    <a:gd name="T9" fmla="*/ 100 h 101"/>
                    <a:gd name="T10" fmla="*/ 61 w 89"/>
                    <a:gd name="T11" fmla="*/ 83 h 101"/>
                    <a:gd name="T12" fmla="*/ 65 w 89"/>
                    <a:gd name="T13" fmla="*/ 66 h 101"/>
                    <a:gd name="T14" fmla="*/ 88 w 89"/>
                    <a:gd name="T15" fmla="*/ 66 h 101"/>
                    <a:gd name="T16" fmla="*/ 84 w 89"/>
                    <a:gd name="T17" fmla="*/ 40 h 101"/>
                    <a:gd name="T18" fmla="*/ 84 w 89"/>
                    <a:gd name="T19" fmla="*/ 14 h 101"/>
                    <a:gd name="T20" fmla="*/ 61 w 89"/>
                    <a:gd name="T21" fmla="*/ 0 h 101"/>
                    <a:gd name="T22" fmla="*/ 59 w 89"/>
                    <a:gd name="T23" fmla="*/ 29 h 101"/>
                    <a:gd name="T24" fmla="*/ 72 w 89"/>
                    <a:gd name="T25" fmla="*/ 46 h 101"/>
                    <a:gd name="T26" fmla="*/ 51 w 89"/>
                    <a:gd name="T27" fmla="*/ 46 h 101"/>
                    <a:gd name="T28" fmla="*/ 43 w 89"/>
                    <a:gd name="T29" fmla="*/ 57 h 101"/>
                    <a:gd name="T30" fmla="*/ 16 w 89"/>
                    <a:gd name="T31" fmla="*/ 37 h 10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209" name="Group 21"/>
              <p:cNvGrpSpPr>
                <a:grpSpLocks/>
              </p:cNvGrpSpPr>
              <p:nvPr/>
            </p:nvGrpSpPr>
            <p:grpSpPr bwMode="auto"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8219" name="Group 11"/>
                <p:cNvGrpSpPr>
                  <a:grpSpLocks/>
                </p:cNvGrpSpPr>
                <p:nvPr/>
              </p:nvGrpSpPr>
              <p:grpSpPr bwMode="auto"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1061" name="Freeform 8"/>
                  <p:cNvSpPr>
                    <a:spLocks/>
                  </p:cNvSpPr>
                  <p:nvPr/>
                </p:nvSpPr>
                <p:spPr bwMode="auto">
                  <a:xfrm>
                    <a:off x="4460" y="1995"/>
                    <a:ext cx="56" cy="74"/>
                  </a:xfrm>
                  <a:custGeom>
                    <a:avLst/>
                    <a:gdLst>
                      <a:gd name="T0" fmla="*/ 0 w 56"/>
                      <a:gd name="T1" fmla="*/ 56 h 74"/>
                      <a:gd name="T2" fmla="*/ 10 w 56"/>
                      <a:gd name="T3" fmla="*/ 70 h 74"/>
                      <a:gd name="T4" fmla="*/ 22 w 56"/>
                      <a:gd name="T5" fmla="*/ 67 h 74"/>
                      <a:gd name="T6" fmla="*/ 39 w 56"/>
                      <a:gd name="T7" fmla="*/ 73 h 74"/>
                      <a:gd name="T8" fmla="*/ 53 w 56"/>
                      <a:gd name="T9" fmla="*/ 73 h 74"/>
                      <a:gd name="T10" fmla="*/ 55 w 56"/>
                      <a:gd name="T11" fmla="*/ 48 h 74"/>
                      <a:gd name="T12" fmla="*/ 51 w 56"/>
                      <a:gd name="T13" fmla="*/ 31 h 74"/>
                      <a:gd name="T14" fmla="*/ 41 w 56"/>
                      <a:gd name="T15" fmla="*/ 11 h 74"/>
                      <a:gd name="T16" fmla="*/ 31 w 56"/>
                      <a:gd name="T17" fmla="*/ 11 h 74"/>
                      <a:gd name="T18" fmla="*/ 28 w 56"/>
                      <a:gd name="T19" fmla="*/ 0 h 74"/>
                      <a:gd name="T20" fmla="*/ 14 w 56"/>
                      <a:gd name="T21" fmla="*/ 0 h 74"/>
                      <a:gd name="T22" fmla="*/ 14 w 56"/>
                      <a:gd name="T23" fmla="*/ 22 h 74"/>
                      <a:gd name="T24" fmla="*/ 0 w 56"/>
                      <a:gd name="T25" fmla="*/ 56 h 7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62" name="Freeform 9"/>
                  <p:cNvSpPr>
                    <a:spLocks/>
                  </p:cNvSpPr>
                  <p:nvPr/>
                </p:nvSpPr>
                <p:spPr bwMode="auto">
                  <a:xfrm>
                    <a:off x="4607" y="1866"/>
                    <a:ext cx="54" cy="94"/>
                  </a:xfrm>
                  <a:custGeom>
                    <a:avLst/>
                    <a:gdLst>
                      <a:gd name="T0" fmla="*/ 12 w 54"/>
                      <a:gd name="T1" fmla="*/ 0 h 94"/>
                      <a:gd name="T2" fmla="*/ 35 w 54"/>
                      <a:gd name="T3" fmla="*/ 3 h 94"/>
                      <a:gd name="T4" fmla="*/ 43 w 54"/>
                      <a:gd name="T5" fmla="*/ 28 h 94"/>
                      <a:gd name="T6" fmla="*/ 53 w 54"/>
                      <a:gd name="T7" fmla="*/ 42 h 94"/>
                      <a:gd name="T8" fmla="*/ 45 w 54"/>
                      <a:gd name="T9" fmla="*/ 54 h 94"/>
                      <a:gd name="T10" fmla="*/ 53 w 54"/>
                      <a:gd name="T11" fmla="*/ 68 h 94"/>
                      <a:gd name="T12" fmla="*/ 49 w 54"/>
                      <a:gd name="T13" fmla="*/ 85 h 94"/>
                      <a:gd name="T14" fmla="*/ 41 w 54"/>
                      <a:gd name="T15" fmla="*/ 93 h 94"/>
                      <a:gd name="T16" fmla="*/ 26 w 54"/>
                      <a:gd name="T17" fmla="*/ 90 h 94"/>
                      <a:gd name="T18" fmla="*/ 16 w 54"/>
                      <a:gd name="T19" fmla="*/ 90 h 94"/>
                      <a:gd name="T20" fmla="*/ 10 w 54"/>
                      <a:gd name="T21" fmla="*/ 79 h 94"/>
                      <a:gd name="T22" fmla="*/ 4 w 54"/>
                      <a:gd name="T23" fmla="*/ 65 h 94"/>
                      <a:gd name="T24" fmla="*/ 4 w 54"/>
                      <a:gd name="T25" fmla="*/ 51 h 94"/>
                      <a:gd name="T26" fmla="*/ 0 w 54"/>
                      <a:gd name="T27" fmla="*/ 31 h 94"/>
                      <a:gd name="T28" fmla="*/ 12 w 54"/>
                      <a:gd name="T29" fmla="*/ 0 h 9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063" name="Freeform 10"/>
                  <p:cNvSpPr>
                    <a:spLocks/>
                  </p:cNvSpPr>
                  <p:nvPr/>
                </p:nvSpPr>
                <p:spPr bwMode="auto">
                  <a:xfrm>
                    <a:off x="4597" y="1349"/>
                    <a:ext cx="95" cy="89"/>
                  </a:xfrm>
                  <a:custGeom>
                    <a:avLst/>
                    <a:gdLst>
                      <a:gd name="T0" fmla="*/ 14 w 95"/>
                      <a:gd name="T1" fmla="*/ 0 h 87"/>
                      <a:gd name="T2" fmla="*/ 25 w 95"/>
                      <a:gd name="T3" fmla="*/ 14 h 87"/>
                      <a:gd name="T4" fmla="*/ 37 w 95"/>
                      <a:gd name="T5" fmla="*/ 11 h 87"/>
                      <a:gd name="T6" fmla="*/ 55 w 95"/>
                      <a:gd name="T7" fmla="*/ 14 h 87"/>
                      <a:gd name="T8" fmla="*/ 71 w 95"/>
                      <a:gd name="T9" fmla="*/ 14 h 87"/>
                      <a:gd name="T10" fmla="*/ 78 w 95"/>
                      <a:gd name="T11" fmla="*/ 22 h 87"/>
                      <a:gd name="T12" fmla="*/ 88 w 95"/>
                      <a:gd name="T13" fmla="*/ 42 h 87"/>
                      <a:gd name="T14" fmla="*/ 94 w 95"/>
                      <a:gd name="T15" fmla="*/ 50 h 87"/>
                      <a:gd name="T16" fmla="*/ 72 w 95"/>
                      <a:gd name="T17" fmla="*/ 55 h 87"/>
                      <a:gd name="T18" fmla="*/ 67 w 95"/>
                      <a:gd name="T19" fmla="*/ 61 h 87"/>
                      <a:gd name="T20" fmla="*/ 72 w 95"/>
                      <a:gd name="T21" fmla="*/ 72 h 87"/>
                      <a:gd name="T22" fmla="*/ 72 w 95"/>
                      <a:gd name="T23" fmla="*/ 83 h 87"/>
                      <a:gd name="T24" fmla="*/ 51 w 95"/>
                      <a:gd name="T25" fmla="*/ 72 h 87"/>
                      <a:gd name="T26" fmla="*/ 33 w 95"/>
                      <a:gd name="T27" fmla="*/ 64 h 87"/>
                      <a:gd name="T28" fmla="*/ 25 w 95"/>
                      <a:gd name="T29" fmla="*/ 67 h 87"/>
                      <a:gd name="T30" fmla="*/ 25 w 95"/>
                      <a:gd name="T31" fmla="*/ 83 h 87"/>
                      <a:gd name="T32" fmla="*/ 14 w 95"/>
                      <a:gd name="T33" fmla="*/ 86 h 87"/>
                      <a:gd name="T34" fmla="*/ 8 w 95"/>
                      <a:gd name="T35" fmla="*/ 72 h 87"/>
                      <a:gd name="T36" fmla="*/ 6 w 95"/>
                      <a:gd name="T37" fmla="*/ 55 h 87"/>
                      <a:gd name="T38" fmla="*/ 0 w 95"/>
                      <a:gd name="T39" fmla="*/ 53 h 87"/>
                      <a:gd name="T40" fmla="*/ 6 w 95"/>
                      <a:gd name="T41" fmla="*/ 36 h 87"/>
                      <a:gd name="T42" fmla="*/ 16 w 95"/>
                      <a:gd name="T43" fmla="*/ 31 h 87"/>
                      <a:gd name="T44" fmla="*/ 14 w 95"/>
                      <a:gd name="T45" fmla="*/ 0 h 8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52" name="Freeform 12"/>
                <p:cNvSpPr>
                  <a:spLocks/>
                </p:cNvSpPr>
                <p:nvPr/>
              </p:nvSpPr>
              <p:spPr bwMode="auto">
                <a:xfrm>
                  <a:off x="4676" y="2803"/>
                  <a:ext cx="654" cy="695"/>
                </a:xfrm>
                <a:custGeom>
                  <a:avLst/>
                  <a:gdLst>
                    <a:gd name="T0" fmla="*/ 505 w 654"/>
                    <a:gd name="T1" fmla="*/ 56 h 694"/>
                    <a:gd name="T2" fmla="*/ 531 w 654"/>
                    <a:gd name="T3" fmla="*/ 78 h 694"/>
                    <a:gd name="T4" fmla="*/ 558 w 654"/>
                    <a:gd name="T5" fmla="*/ 181 h 694"/>
                    <a:gd name="T6" fmla="*/ 618 w 654"/>
                    <a:gd name="T7" fmla="*/ 287 h 694"/>
                    <a:gd name="T8" fmla="*/ 653 w 654"/>
                    <a:gd name="T9" fmla="*/ 395 h 694"/>
                    <a:gd name="T10" fmla="*/ 628 w 654"/>
                    <a:gd name="T11" fmla="*/ 495 h 694"/>
                    <a:gd name="T12" fmla="*/ 602 w 654"/>
                    <a:gd name="T13" fmla="*/ 559 h 694"/>
                    <a:gd name="T14" fmla="*/ 587 w 654"/>
                    <a:gd name="T15" fmla="*/ 621 h 694"/>
                    <a:gd name="T16" fmla="*/ 571 w 654"/>
                    <a:gd name="T17" fmla="*/ 657 h 694"/>
                    <a:gd name="T18" fmla="*/ 540 w 654"/>
                    <a:gd name="T19" fmla="*/ 682 h 694"/>
                    <a:gd name="T20" fmla="*/ 490 w 654"/>
                    <a:gd name="T21" fmla="*/ 674 h 694"/>
                    <a:gd name="T22" fmla="*/ 439 w 654"/>
                    <a:gd name="T23" fmla="*/ 657 h 694"/>
                    <a:gd name="T24" fmla="*/ 412 w 654"/>
                    <a:gd name="T25" fmla="*/ 618 h 694"/>
                    <a:gd name="T26" fmla="*/ 404 w 654"/>
                    <a:gd name="T27" fmla="*/ 568 h 694"/>
                    <a:gd name="T28" fmla="*/ 387 w 654"/>
                    <a:gd name="T29" fmla="*/ 545 h 694"/>
                    <a:gd name="T30" fmla="*/ 360 w 654"/>
                    <a:gd name="T31" fmla="*/ 548 h 694"/>
                    <a:gd name="T32" fmla="*/ 334 w 654"/>
                    <a:gd name="T33" fmla="*/ 509 h 694"/>
                    <a:gd name="T34" fmla="*/ 313 w 654"/>
                    <a:gd name="T35" fmla="*/ 504 h 694"/>
                    <a:gd name="T36" fmla="*/ 278 w 654"/>
                    <a:gd name="T37" fmla="*/ 509 h 694"/>
                    <a:gd name="T38" fmla="*/ 249 w 654"/>
                    <a:gd name="T39" fmla="*/ 515 h 694"/>
                    <a:gd name="T40" fmla="*/ 223 w 654"/>
                    <a:gd name="T41" fmla="*/ 537 h 694"/>
                    <a:gd name="T42" fmla="*/ 187 w 654"/>
                    <a:gd name="T43" fmla="*/ 554 h 694"/>
                    <a:gd name="T44" fmla="*/ 150 w 654"/>
                    <a:gd name="T45" fmla="*/ 579 h 694"/>
                    <a:gd name="T46" fmla="*/ 130 w 654"/>
                    <a:gd name="T47" fmla="*/ 590 h 694"/>
                    <a:gd name="T48" fmla="*/ 76 w 654"/>
                    <a:gd name="T49" fmla="*/ 584 h 694"/>
                    <a:gd name="T50" fmla="*/ 64 w 654"/>
                    <a:gd name="T51" fmla="*/ 571 h 694"/>
                    <a:gd name="T52" fmla="*/ 64 w 654"/>
                    <a:gd name="T53" fmla="*/ 495 h 694"/>
                    <a:gd name="T54" fmla="*/ 47 w 654"/>
                    <a:gd name="T55" fmla="*/ 451 h 694"/>
                    <a:gd name="T56" fmla="*/ 29 w 654"/>
                    <a:gd name="T57" fmla="*/ 415 h 694"/>
                    <a:gd name="T58" fmla="*/ 6 w 654"/>
                    <a:gd name="T59" fmla="*/ 287 h 694"/>
                    <a:gd name="T60" fmla="*/ 8 w 654"/>
                    <a:gd name="T61" fmla="*/ 245 h 694"/>
                    <a:gd name="T62" fmla="*/ 54 w 654"/>
                    <a:gd name="T63" fmla="*/ 223 h 694"/>
                    <a:gd name="T64" fmla="*/ 89 w 654"/>
                    <a:gd name="T65" fmla="*/ 217 h 694"/>
                    <a:gd name="T66" fmla="*/ 109 w 654"/>
                    <a:gd name="T67" fmla="*/ 206 h 694"/>
                    <a:gd name="T68" fmla="*/ 120 w 654"/>
                    <a:gd name="T69" fmla="*/ 170 h 694"/>
                    <a:gd name="T70" fmla="*/ 117 w 654"/>
                    <a:gd name="T71" fmla="*/ 150 h 694"/>
                    <a:gd name="T72" fmla="*/ 163 w 654"/>
                    <a:gd name="T73" fmla="*/ 100 h 694"/>
                    <a:gd name="T74" fmla="*/ 200 w 654"/>
                    <a:gd name="T75" fmla="*/ 64 h 694"/>
                    <a:gd name="T76" fmla="*/ 233 w 654"/>
                    <a:gd name="T77" fmla="*/ 89 h 694"/>
                    <a:gd name="T78" fmla="*/ 258 w 654"/>
                    <a:gd name="T79" fmla="*/ 61 h 694"/>
                    <a:gd name="T80" fmla="*/ 284 w 654"/>
                    <a:gd name="T81" fmla="*/ 28 h 694"/>
                    <a:gd name="T82" fmla="*/ 311 w 654"/>
                    <a:gd name="T83" fmla="*/ 8 h 694"/>
                    <a:gd name="T84" fmla="*/ 354 w 654"/>
                    <a:gd name="T85" fmla="*/ 14 h 694"/>
                    <a:gd name="T86" fmla="*/ 369 w 654"/>
                    <a:gd name="T87" fmla="*/ 39 h 694"/>
                    <a:gd name="T88" fmla="*/ 369 w 654"/>
                    <a:gd name="T89" fmla="*/ 70 h 694"/>
                    <a:gd name="T90" fmla="*/ 406 w 654"/>
                    <a:gd name="T91" fmla="*/ 125 h 694"/>
                    <a:gd name="T92" fmla="*/ 437 w 654"/>
                    <a:gd name="T93" fmla="*/ 142 h 694"/>
                    <a:gd name="T94" fmla="*/ 463 w 654"/>
                    <a:gd name="T95" fmla="*/ 89 h 694"/>
                    <a:gd name="T96" fmla="*/ 470 w 654"/>
                    <a:gd name="T97" fmla="*/ 0 h 69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3" name="Freeform 13"/>
                <p:cNvSpPr>
                  <a:spLocks/>
                </p:cNvSpPr>
                <p:nvPr/>
              </p:nvSpPr>
              <p:spPr bwMode="auto">
                <a:xfrm>
                  <a:off x="4523" y="2655"/>
                  <a:ext cx="363" cy="94"/>
                </a:xfrm>
                <a:custGeom>
                  <a:avLst/>
                  <a:gdLst>
                    <a:gd name="T0" fmla="*/ 27 w 363"/>
                    <a:gd name="T1" fmla="*/ 14 h 95"/>
                    <a:gd name="T2" fmla="*/ 72 w 363"/>
                    <a:gd name="T3" fmla="*/ 14 h 95"/>
                    <a:gd name="T4" fmla="*/ 99 w 363"/>
                    <a:gd name="T5" fmla="*/ 17 h 95"/>
                    <a:gd name="T6" fmla="*/ 123 w 363"/>
                    <a:gd name="T7" fmla="*/ 44 h 95"/>
                    <a:gd name="T8" fmla="*/ 144 w 363"/>
                    <a:gd name="T9" fmla="*/ 50 h 95"/>
                    <a:gd name="T10" fmla="*/ 177 w 363"/>
                    <a:gd name="T11" fmla="*/ 61 h 95"/>
                    <a:gd name="T12" fmla="*/ 197 w 363"/>
                    <a:gd name="T13" fmla="*/ 66 h 95"/>
                    <a:gd name="T14" fmla="*/ 204 w 363"/>
                    <a:gd name="T15" fmla="*/ 44 h 95"/>
                    <a:gd name="T16" fmla="*/ 247 w 363"/>
                    <a:gd name="T17" fmla="*/ 50 h 95"/>
                    <a:gd name="T18" fmla="*/ 278 w 363"/>
                    <a:gd name="T19" fmla="*/ 58 h 95"/>
                    <a:gd name="T20" fmla="*/ 300 w 363"/>
                    <a:gd name="T21" fmla="*/ 61 h 95"/>
                    <a:gd name="T22" fmla="*/ 315 w 363"/>
                    <a:gd name="T23" fmla="*/ 50 h 95"/>
                    <a:gd name="T24" fmla="*/ 341 w 363"/>
                    <a:gd name="T25" fmla="*/ 44 h 95"/>
                    <a:gd name="T26" fmla="*/ 362 w 363"/>
                    <a:gd name="T27" fmla="*/ 39 h 95"/>
                    <a:gd name="T28" fmla="*/ 356 w 363"/>
                    <a:gd name="T29" fmla="*/ 66 h 95"/>
                    <a:gd name="T30" fmla="*/ 341 w 363"/>
                    <a:gd name="T31" fmla="*/ 75 h 95"/>
                    <a:gd name="T32" fmla="*/ 329 w 363"/>
                    <a:gd name="T33" fmla="*/ 77 h 95"/>
                    <a:gd name="T34" fmla="*/ 313 w 363"/>
                    <a:gd name="T35" fmla="*/ 86 h 95"/>
                    <a:gd name="T36" fmla="*/ 298 w 363"/>
                    <a:gd name="T37" fmla="*/ 86 h 95"/>
                    <a:gd name="T38" fmla="*/ 284 w 363"/>
                    <a:gd name="T39" fmla="*/ 88 h 95"/>
                    <a:gd name="T40" fmla="*/ 263 w 363"/>
                    <a:gd name="T41" fmla="*/ 94 h 95"/>
                    <a:gd name="T42" fmla="*/ 249 w 363"/>
                    <a:gd name="T43" fmla="*/ 75 h 95"/>
                    <a:gd name="T44" fmla="*/ 234 w 363"/>
                    <a:gd name="T45" fmla="*/ 94 h 95"/>
                    <a:gd name="T46" fmla="*/ 212 w 363"/>
                    <a:gd name="T47" fmla="*/ 75 h 95"/>
                    <a:gd name="T48" fmla="*/ 200 w 363"/>
                    <a:gd name="T49" fmla="*/ 77 h 95"/>
                    <a:gd name="T50" fmla="*/ 183 w 363"/>
                    <a:gd name="T51" fmla="*/ 86 h 95"/>
                    <a:gd name="T52" fmla="*/ 165 w 363"/>
                    <a:gd name="T53" fmla="*/ 80 h 95"/>
                    <a:gd name="T54" fmla="*/ 146 w 363"/>
                    <a:gd name="T55" fmla="*/ 77 h 95"/>
                    <a:gd name="T56" fmla="*/ 127 w 363"/>
                    <a:gd name="T57" fmla="*/ 86 h 95"/>
                    <a:gd name="T58" fmla="*/ 101 w 363"/>
                    <a:gd name="T59" fmla="*/ 72 h 95"/>
                    <a:gd name="T60" fmla="*/ 66 w 363"/>
                    <a:gd name="T61" fmla="*/ 64 h 95"/>
                    <a:gd name="T62" fmla="*/ 41 w 363"/>
                    <a:gd name="T63" fmla="*/ 55 h 95"/>
                    <a:gd name="T64" fmla="*/ 16 w 363"/>
                    <a:gd name="T65" fmla="*/ 41 h 95"/>
                    <a:gd name="T66" fmla="*/ 2 w 363"/>
                    <a:gd name="T67" fmla="*/ 36 h 95"/>
                    <a:gd name="T68" fmla="*/ 0 w 363"/>
                    <a:gd name="T69" fmla="*/ 0 h 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4" name="Freeform 14"/>
                <p:cNvSpPr>
                  <a:spLocks/>
                </p:cNvSpPr>
                <p:nvPr/>
              </p:nvSpPr>
              <p:spPr bwMode="auto">
                <a:xfrm>
                  <a:off x="4721" y="2468"/>
                  <a:ext cx="165" cy="182"/>
                </a:xfrm>
                <a:custGeom>
                  <a:avLst/>
                  <a:gdLst>
                    <a:gd name="T0" fmla="*/ 80 w 165"/>
                    <a:gd name="T1" fmla="*/ 3 h 182"/>
                    <a:gd name="T2" fmla="*/ 137 w 165"/>
                    <a:gd name="T3" fmla="*/ 0 h 182"/>
                    <a:gd name="T4" fmla="*/ 146 w 165"/>
                    <a:gd name="T5" fmla="*/ 22 h 182"/>
                    <a:gd name="T6" fmla="*/ 131 w 165"/>
                    <a:gd name="T7" fmla="*/ 36 h 182"/>
                    <a:gd name="T8" fmla="*/ 127 w 165"/>
                    <a:gd name="T9" fmla="*/ 47 h 182"/>
                    <a:gd name="T10" fmla="*/ 115 w 165"/>
                    <a:gd name="T11" fmla="*/ 61 h 182"/>
                    <a:gd name="T12" fmla="*/ 102 w 165"/>
                    <a:gd name="T13" fmla="*/ 64 h 182"/>
                    <a:gd name="T14" fmla="*/ 88 w 165"/>
                    <a:gd name="T15" fmla="*/ 56 h 182"/>
                    <a:gd name="T16" fmla="*/ 72 w 165"/>
                    <a:gd name="T17" fmla="*/ 36 h 182"/>
                    <a:gd name="T18" fmla="*/ 53 w 165"/>
                    <a:gd name="T19" fmla="*/ 36 h 182"/>
                    <a:gd name="T20" fmla="*/ 51 w 165"/>
                    <a:gd name="T21" fmla="*/ 64 h 182"/>
                    <a:gd name="T22" fmla="*/ 53 w 165"/>
                    <a:gd name="T23" fmla="*/ 81 h 182"/>
                    <a:gd name="T24" fmla="*/ 72 w 165"/>
                    <a:gd name="T25" fmla="*/ 70 h 182"/>
                    <a:gd name="T26" fmla="*/ 86 w 165"/>
                    <a:gd name="T27" fmla="*/ 75 h 182"/>
                    <a:gd name="T28" fmla="*/ 82 w 165"/>
                    <a:gd name="T29" fmla="*/ 92 h 182"/>
                    <a:gd name="T30" fmla="*/ 80 w 165"/>
                    <a:gd name="T31" fmla="*/ 103 h 182"/>
                    <a:gd name="T32" fmla="*/ 82 w 165"/>
                    <a:gd name="T33" fmla="*/ 120 h 182"/>
                    <a:gd name="T34" fmla="*/ 92 w 165"/>
                    <a:gd name="T35" fmla="*/ 128 h 182"/>
                    <a:gd name="T36" fmla="*/ 88 w 165"/>
                    <a:gd name="T37" fmla="*/ 148 h 182"/>
                    <a:gd name="T38" fmla="*/ 82 w 165"/>
                    <a:gd name="T39" fmla="*/ 170 h 182"/>
                    <a:gd name="T40" fmla="*/ 68 w 165"/>
                    <a:gd name="T41" fmla="*/ 175 h 182"/>
                    <a:gd name="T42" fmla="*/ 62 w 165"/>
                    <a:gd name="T43" fmla="*/ 164 h 182"/>
                    <a:gd name="T44" fmla="*/ 55 w 165"/>
                    <a:gd name="T45" fmla="*/ 139 h 182"/>
                    <a:gd name="T46" fmla="*/ 55 w 165"/>
                    <a:gd name="T47" fmla="*/ 114 h 182"/>
                    <a:gd name="T48" fmla="*/ 35 w 165"/>
                    <a:gd name="T49" fmla="*/ 114 h 182"/>
                    <a:gd name="T50" fmla="*/ 23 w 165"/>
                    <a:gd name="T51" fmla="*/ 117 h 182"/>
                    <a:gd name="T52" fmla="*/ 39 w 165"/>
                    <a:gd name="T53" fmla="*/ 128 h 182"/>
                    <a:gd name="T54" fmla="*/ 47 w 165"/>
                    <a:gd name="T55" fmla="*/ 145 h 182"/>
                    <a:gd name="T56" fmla="*/ 41 w 165"/>
                    <a:gd name="T57" fmla="*/ 167 h 182"/>
                    <a:gd name="T58" fmla="*/ 29 w 165"/>
                    <a:gd name="T59" fmla="*/ 181 h 182"/>
                    <a:gd name="T60" fmla="*/ 29 w 165"/>
                    <a:gd name="T61" fmla="*/ 164 h 182"/>
                    <a:gd name="T62" fmla="*/ 21 w 165"/>
                    <a:gd name="T63" fmla="*/ 145 h 182"/>
                    <a:gd name="T64" fmla="*/ 10 w 165"/>
                    <a:gd name="T65" fmla="*/ 128 h 182"/>
                    <a:gd name="T66" fmla="*/ 2 w 165"/>
                    <a:gd name="T67" fmla="*/ 109 h 182"/>
                    <a:gd name="T68" fmla="*/ 16 w 165"/>
                    <a:gd name="T69" fmla="*/ 86 h 182"/>
                    <a:gd name="T70" fmla="*/ 23 w 165"/>
                    <a:gd name="T71" fmla="*/ 58 h 182"/>
                    <a:gd name="T72" fmla="*/ 25 w 165"/>
                    <a:gd name="T73" fmla="*/ 39 h 182"/>
                    <a:gd name="T74" fmla="*/ 23 w 165"/>
                    <a:gd name="T75" fmla="*/ 22 h 18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5" name="Freeform 15"/>
                <p:cNvSpPr>
                  <a:spLocks/>
                </p:cNvSpPr>
                <p:nvPr/>
              </p:nvSpPr>
              <p:spPr bwMode="auto">
                <a:xfrm>
                  <a:off x="4549" y="2389"/>
                  <a:ext cx="182" cy="246"/>
                </a:xfrm>
                <a:custGeom>
                  <a:avLst/>
                  <a:gdLst>
                    <a:gd name="T0" fmla="*/ 0 w 182"/>
                    <a:gd name="T1" fmla="*/ 83 h 249"/>
                    <a:gd name="T2" fmla="*/ 37 w 182"/>
                    <a:gd name="T3" fmla="*/ 44 h 249"/>
                    <a:gd name="T4" fmla="*/ 56 w 182"/>
                    <a:gd name="T5" fmla="*/ 28 h 249"/>
                    <a:gd name="T6" fmla="*/ 66 w 182"/>
                    <a:gd name="T7" fmla="*/ 14 h 249"/>
                    <a:gd name="T8" fmla="*/ 95 w 182"/>
                    <a:gd name="T9" fmla="*/ 0 h 249"/>
                    <a:gd name="T10" fmla="*/ 111 w 182"/>
                    <a:gd name="T11" fmla="*/ 30 h 249"/>
                    <a:gd name="T12" fmla="*/ 127 w 182"/>
                    <a:gd name="T13" fmla="*/ 17 h 249"/>
                    <a:gd name="T14" fmla="*/ 132 w 182"/>
                    <a:gd name="T15" fmla="*/ 8 h 249"/>
                    <a:gd name="T16" fmla="*/ 146 w 182"/>
                    <a:gd name="T17" fmla="*/ 0 h 249"/>
                    <a:gd name="T18" fmla="*/ 154 w 182"/>
                    <a:gd name="T19" fmla="*/ 0 h 249"/>
                    <a:gd name="T20" fmla="*/ 156 w 182"/>
                    <a:gd name="T21" fmla="*/ 11 h 249"/>
                    <a:gd name="T22" fmla="*/ 156 w 182"/>
                    <a:gd name="T23" fmla="*/ 19 h 249"/>
                    <a:gd name="T24" fmla="*/ 148 w 182"/>
                    <a:gd name="T25" fmla="*/ 33 h 249"/>
                    <a:gd name="T26" fmla="*/ 148 w 182"/>
                    <a:gd name="T27" fmla="*/ 41 h 249"/>
                    <a:gd name="T28" fmla="*/ 169 w 182"/>
                    <a:gd name="T29" fmla="*/ 77 h 249"/>
                    <a:gd name="T30" fmla="*/ 173 w 182"/>
                    <a:gd name="T31" fmla="*/ 99 h 249"/>
                    <a:gd name="T32" fmla="*/ 179 w 182"/>
                    <a:gd name="T33" fmla="*/ 99 h 249"/>
                    <a:gd name="T34" fmla="*/ 181 w 182"/>
                    <a:gd name="T35" fmla="*/ 110 h 249"/>
                    <a:gd name="T36" fmla="*/ 173 w 182"/>
                    <a:gd name="T37" fmla="*/ 121 h 249"/>
                    <a:gd name="T38" fmla="*/ 167 w 182"/>
                    <a:gd name="T39" fmla="*/ 116 h 249"/>
                    <a:gd name="T40" fmla="*/ 154 w 182"/>
                    <a:gd name="T41" fmla="*/ 124 h 249"/>
                    <a:gd name="T42" fmla="*/ 156 w 182"/>
                    <a:gd name="T43" fmla="*/ 146 h 249"/>
                    <a:gd name="T44" fmla="*/ 140 w 182"/>
                    <a:gd name="T45" fmla="*/ 160 h 249"/>
                    <a:gd name="T46" fmla="*/ 140 w 182"/>
                    <a:gd name="T47" fmla="*/ 196 h 249"/>
                    <a:gd name="T48" fmla="*/ 140 w 182"/>
                    <a:gd name="T49" fmla="*/ 220 h 249"/>
                    <a:gd name="T50" fmla="*/ 132 w 182"/>
                    <a:gd name="T51" fmla="*/ 231 h 249"/>
                    <a:gd name="T52" fmla="*/ 127 w 182"/>
                    <a:gd name="T53" fmla="*/ 248 h 249"/>
                    <a:gd name="T54" fmla="*/ 119 w 182"/>
                    <a:gd name="T55" fmla="*/ 245 h 249"/>
                    <a:gd name="T56" fmla="*/ 107 w 182"/>
                    <a:gd name="T57" fmla="*/ 237 h 249"/>
                    <a:gd name="T58" fmla="*/ 97 w 182"/>
                    <a:gd name="T59" fmla="*/ 229 h 249"/>
                    <a:gd name="T60" fmla="*/ 90 w 182"/>
                    <a:gd name="T61" fmla="*/ 215 h 249"/>
                    <a:gd name="T62" fmla="*/ 62 w 182"/>
                    <a:gd name="T63" fmla="*/ 218 h 249"/>
                    <a:gd name="T64" fmla="*/ 39 w 182"/>
                    <a:gd name="T65" fmla="*/ 209 h 249"/>
                    <a:gd name="T66" fmla="*/ 23 w 182"/>
                    <a:gd name="T67" fmla="*/ 187 h 249"/>
                    <a:gd name="T68" fmla="*/ 14 w 182"/>
                    <a:gd name="T69" fmla="*/ 171 h 249"/>
                    <a:gd name="T70" fmla="*/ 6 w 182"/>
                    <a:gd name="T71" fmla="*/ 157 h 249"/>
                    <a:gd name="T72" fmla="*/ 6 w 182"/>
                    <a:gd name="T73" fmla="*/ 130 h 249"/>
                    <a:gd name="T74" fmla="*/ 0 w 182"/>
                    <a:gd name="T75" fmla="*/ 83 h 24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6" name="Freeform 16"/>
                <p:cNvSpPr>
                  <a:spLocks/>
                </p:cNvSpPr>
                <p:nvPr/>
              </p:nvSpPr>
              <p:spPr bwMode="auto">
                <a:xfrm>
                  <a:off x="4934" y="2527"/>
                  <a:ext cx="348" cy="237"/>
                </a:xfrm>
                <a:custGeom>
                  <a:avLst/>
                  <a:gdLst>
                    <a:gd name="T0" fmla="*/ 31 w 348"/>
                    <a:gd name="T1" fmla="*/ 3 h 235"/>
                    <a:gd name="T2" fmla="*/ 68 w 348"/>
                    <a:gd name="T3" fmla="*/ 39 h 235"/>
                    <a:gd name="T4" fmla="*/ 74 w 348"/>
                    <a:gd name="T5" fmla="*/ 56 h 235"/>
                    <a:gd name="T6" fmla="*/ 96 w 348"/>
                    <a:gd name="T7" fmla="*/ 47 h 235"/>
                    <a:gd name="T8" fmla="*/ 107 w 348"/>
                    <a:gd name="T9" fmla="*/ 53 h 235"/>
                    <a:gd name="T10" fmla="*/ 121 w 348"/>
                    <a:gd name="T11" fmla="*/ 39 h 235"/>
                    <a:gd name="T12" fmla="*/ 140 w 348"/>
                    <a:gd name="T13" fmla="*/ 31 h 235"/>
                    <a:gd name="T14" fmla="*/ 185 w 348"/>
                    <a:gd name="T15" fmla="*/ 47 h 235"/>
                    <a:gd name="T16" fmla="*/ 212 w 348"/>
                    <a:gd name="T17" fmla="*/ 67 h 235"/>
                    <a:gd name="T18" fmla="*/ 234 w 348"/>
                    <a:gd name="T19" fmla="*/ 81 h 235"/>
                    <a:gd name="T20" fmla="*/ 271 w 348"/>
                    <a:gd name="T21" fmla="*/ 111 h 235"/>
                    <a:gd name="T22" fmla="*/ 275 w 348"/>
                    <a:gd name="T23" fmla="*/ 128 h 235"/>
                    <a:gd name="T24" fmla="*/ 292 w 348"/>
                    <a:gd name="T25" fmla="*/ 142 h 235"/>
                    <a:gd name="T26" fmla="*/ 306 w 348"/>
                    <a:gd name="T27" fmla="*/ 148 h 235"/>
                    <a:gd name="T28" fmla="*/ 322 w 348"/>
                    <a:gd name="T29" fmla="*/ 176 h 235"/>
                    <a:gd name="T30" fmla="*/ 333 w 348"/>
                    <a:gd name="T31" fmla="*/ 192 h 235"/>
                    <a:gd name="T32" fmla="*/ 335 w 348"/>
                    <a:gd name="T33" fmla="*/ 234 h 235"/>
                    <a:gd name="T34" fmla="*/ 320 w 348"/>
                    <a:gd name="T35" fmla="*/ 234 h 235"/>
                    <a:gd name="T36" fmla="*/ 310 w 348"/>
                    <a:gd name="T37" fmla="*/ 226 h 235"/>
                    <a:gd name="T38" fmla="*/ 275 w 348"/>
                    <a:gd name="T39" fmla="*/ 184 h 235"/>
                    <a:gd name="T40" fmla="*/ 240 w 348"/>
                    <a:gd name="T41" fmla="*/ 184 h 235"/>
                    <a:gd name="T42" fmla="*/ 228 w 348"/>
                    <a:gd name="T43" fmla="*/ 198 h 235"/>
                    <a:gd name="T44" fmla="*/ 218 w 348"/>
                    <a:gd name="T45" fmla="*/ 206 h 235"/>
                    <a:gd name="T46" fmla="*/ 197 w 348"/>
                    <a:gd name="T47" fmla="*/ 217 h 235"/>
                    <a:gd name="T48" fmla="*/ 177 w 348"/>
                    <a:gd name="T49" fmla="*/ 212 h 235"/>
                    <a:gd name="T50" fmla="*/ 160 w 348"/>
                    <a:gd name="T51" fmla="*/ 212 h 235"/>
                    <a:gd name="T52" fmla="*/ 138 w 348"/>
                    <a:gd name="T53" fmla="*/ 159 h 235"/>
                    <a:gd name="T54" fmla="*/ 113 w 348"/>
                    <a:gd name="T55" fmla="*/ 111 h 235"/>
                    <a:gd name="T56" fmla="*/ 82 w 348"/>
                    <a:gd name="T57" fmla="*/ 95 h 235"/>
                    <a:gd name="T58" fmla="*/ 53 w 348"/>
                    <a:gd name="T59" fmla="*/ 92 h 235"/>
                    <a:gd name="T60" fmla="*/ 23 w 348"/>
                    <a:gd name="T61" fmla="*/ 75 h 235"/>
                    <a:gd name="T62" fmla="*/ 25 w 348"/>
                    <a:gd name="T63" fmla="*/ 25 h 23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7" name="Freeform 17"/>
                <p:cNvSpPr>
                  <a:spLocks/>
                </p:cNvSpPr>
                <p:nvPr/>
              </p:nvSpPr>
              <p:spPr bwMode="auto">
                <a:xfrm>
                  <a:off x="4293" y="2359"/>
                  <a:ext cx="209" cy="310"/>
                </a:xfrm>
                <a:custGeom>
                  <a:avLst/>
                  <a:gdLst>
                    <a:gd name="T0" fmla="*/ 0 w 209"/>
                    <a:gd name="T1" fmla="*/ 8 h 310"/>
                    <a:gd name="T2" fmla="*/ 21 w 209"/>
                    <a:gd name="T3" fmla="*/ 0 h 310"/>
                    <a:gd name="T4" fmla="*/ 46 w 209"/>
                    <a:gd name="T5" fmla="*/ 14 h 310"/>
                    <a:gd name="T6" fmla="*/ 50 w 209"/>
                    <a:gd name="T7" fmla="*/ 28 h 310"/>
                    <a:gd name="T8" fmla="*/ 50 w 209"/>
                    <a:gd name="T9" fmla="*/ 33 h 310"/>
                    <a:gd name="T10" fmla="*/ 56 w 209"/>
                    <a:gd name="T11" fmla="*/ 36 h 310"/>
                    <a:gd name="T12" fmla="*/ 56 w 209"/>
                    <a:gd name="T13" fmla="*/ 42 h 310"/>
                    <a:gd name="T14" fmla="*/ 64 w 209"/>
                    <a:gd name="T15" fmla="*/ 45 h 310"/>
                    <a:gd name="T16" fmla="*/ 64 w 209"/>
                    <a:gd name="T17" fmla="*/ 56 h 310"/>
                    <a:gd name="T18" fmla="*/ 89 w 209"/>
                    <a:gd name="T19" fmla="*/ 89 h 310"/>
                    <a:gd name="T20" fmla="*/ 92 w 209"/>
                    <a:gd name="T21" fmla="*/ 89 h 310"/>
                    <a:gd name="T22" fmla="*/ 96 w 209"/>
                    <a:gd name="T23" fmla="*/ 97 h 310"/>
                    <a:gd name="T24" fmla="*/ 100 w 209"/>
                    <a:gd name="T25" fmla="*/ 106 h 310"/>
                    <a:gd name="T26" fmla="*/ 104 w 209"/>
                    <a:gd name="T27" fmla="*/ 106 h 310"/>
                    <a:gd name="T28" fmla="*/ 121 w 209"/>
                    <a:gd name="T29" fmla="*/ 117 h 310"/>
                    <a:gd name="T30" fmla="*/ 154 w 209"/>
                    <a:gd name="T31" fmla="*/ 122 h 310"/>
                    <a:gd name="T32" fmla="*/ 156 w 209"/>
                    <a:gd name="T33" fmla="*/ 161 h 310"/>
                    <a:gd name="T34" fmla="*/ 164 w 209"/>
                    <a:gd name="T35" fmla="*/ 167 h 310"/>
                    <a:gd name="T36" fmla="*/ 162 w 209"/>
                    <a:gd name="T37" fmla="*/ 181 h 310"/>
                    <a:gd name="T38" fmla="*/ 181 w 209"/>
                    <a:gd name="T39" fmla="*/ 200 h 310"/>
                    <a:gd name="T40" fmla="*/ 198 w 209"/>
                    <a:gd name="T41" fmla="*/ 209 h 310"/>
                    <a:gd name="T42" fmla="*/ 198 w 209"/>
                    <a:gd name="T43" fmla="*/ 273 h 310"/>
                    <a:gd name="T44" fmla="*/ 208 w 209"/>
                    <a:gd name="T45" fmla="*/ 298 h 310"/>
                    <a:gd name="T46" fmla="*/ 202 w 209"/>
                    <a:gd name="T47" fmla="*/ 306 h 310"/>
                    <a:gd name="T48" fmla="*/ 191 w 209"/>
                    <a:gd name="T49" fmla="*/ 309 h 310"/>
                    <a:gd name="T50" fmla="*/ 189 w 209"/>
                    <a:gd name="T51" fmla="*/ 287 h 310"/>
                    <a:gd name="T52" fmla="*/ 169 w 209"/>
                    <a:gd name="T53" fmla="*/ 309 h 310"/>
                    <a:gd name="T54" fmla="*/ 156 w 209"/>
                    <a:gd name="T55" fmla="*/ 276 h 310"/>
                    <a:gd name="T56" fmla="*/ 148 w 209"/>
                    <a:gd name="T57" fmla="*/ 253 h 310"/>
                    <a:gd name="T58" fmla="*/ 125 w 209"/>
                    <a:gd name="T59" fmla="*/ 223 h 310"/>
                    <a:gd name="T60" fmla="*/ 119 w 209"/>
                    <a:gd name="T61" fmla="*/ 223 h 310"/>
                    <a:gd name="T62" fmla="*/ 98 w 209"/>
                    <a:gd name="T63" fmla="*/ 206 h 310"/>
                    <a:gd name="T64" fmla="*/ 94 w 209"/>
                    <a:gd name="T65" fmla="*/ 189 h 310"/>
                    <a:gd name="T66" fmla="*/ 94 w 209"/>
                    <a:gd name="T67" fmla="*/ 178 h 310"/>
                    <a:gd name="T68" fmla="*/ 77 w 209"/>
                    <a:gd name="T69" fmla="*/ 134 h 310"/>
                    <a:gd name="T70" fmla="*/ 69 w 209"/>
                    <a:gd name="T71" fmla="*/ 106 h 310"/>
                    <a:gd name="T72" fmla="*/ 48 w 209"/>
                    <a:gd name="T73" fmla="*/ 81 h 310"/>
                    <a:gd name="T74" fmla="*/ 19 w 209"/>
                    <a:gd name="T75" fmla="*/ 42 h 310"/>
                    <a:gd name="T76" fmla="*/ 0 w 209"/>
                    <a:gd name="T77" fmla="*/ 8 h 3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8" name="Freeform 18"/>
                <p:cNvSpPr>
                  <a:spLocks/>
                </p:cNvSpPr>
                <p:nvPr/>
              </p:nvSpPr>
              <p:spPr bwMode="auto">
                <a:xfrm>
                  <a:off x="4664" y="2029"/>
                  <a:ext cx="205" cy="340"/>
                </a:xfrm>
                <a:custGeom>
                  <a:avLst/>
                  <a:gdLst>
                    <a:gd name="T0" fmla="*/ 14 w 205"/>
                    <a:gd name="T1" fmla="*/ 0 h 341"/>
                    <a:gd name="T2" fmla="*/ 31 w 205"/>
                    <a:gd name="T3" fmla="*/ 0 h 341"/>
                    <a:gd name="T4" fmla="*/ 51 w 205"/>
                    <a:gd name="T5" fmla="*/ 36 h 341"/>
                    <a:gd name="T6" fmla="*/ 47 w 205"/>
                    <a:gd name="T7" fmla="*/ 70 h 341"/>
                    <a:gd name="T8" fmla="*/ 59 w 205"/>
                    <a:gd name="T9" fmla="*/ 81 h 341"/>
                    <a:gd name="T10" fmla="*/ 65 w 205"/>
                    <a:gd name="T11" fmla="*/ 103 h 341"/>
                    <a:gd name="T12" fmla="*/ 78 w 205"/>
                    <a:gd name="T13" fmla="*/ 114 h 341"/>
                    <a:gd name="T14" fmla="*/ 94 w 205"/>
                    <a:gd name="T15" fmla="*/ 117 h 341"/>
                    <a:gd name="T16" fmla="*/ 118 w 205"/>
                    <a:gd name="T17" fmla="*/ 134 h 341"/>
                    <a:gd name="T18" fmla="*/ 133 w 205"/>
                    <a:gd name="T19" fmla="*/ 153 h 341"/>
                    <a:gd name="T20" fmla="*/ 137 w 205"/>
                    <a:gd name="T21" fmla="*/ 153 h 341"/>
                    <a:gd name="T22" fmla="*/ 157 w 205"/>
                    <a:gd name="T23" fmla="*/ 170 h 341"/>
                    <a:gd name="T24" fmla="*/ 157 w 205"/>
                    <a:gd name="T25" fmla="*/ 212 h 341"/>
                    <a:gd name="T26" fmla="*/ 163 w 205"/>
                    <a:gd name="T27" fmla="*/ 231 h 341"/>
                    <a:gd name="T28" fmla="*/ 169 w 205"/>
                    <a:gd name="T29" fmla="*/ 242 h 341"/>
                    <a:gd name="T30" fmla="*/ 177 w 205"/>
                    <a:gd name="T31" fmla="*/ 254 h 341"/>
                    <a:gd name="T32" fmla="*/ 184 w 205"/>
                    <a:gd name="T33" fmla="*/ 268 h 341"/>
                    <a:gd name="T34" fmla="*/ 188 w 205"/>
                    <a:gd name="T35" fmla="*/ 284 h 341"/>
                    <a:gd name="T36" fmla="*/ 204 w 205"/>
                    <a:gd name="T37" fmla="*/ 298 h 341"/>
                    <a:gd name="T38" fmla="*/ 202 w 205"/>
                    <a:gd name="T39" fmla="*/ 315 h 341"/>
                    <a:gd name="T40" fmla="*/ 186 w 205"/>
                    <a:gd name="T41" fmla="*/ 318 h 341"/>
                    <a:gd name="T42" fmla="*/ 180 w 205"/>
                    <a:gd name="T43" fmla="*/ 304 h 341"/>
                    <a:gd name="T44" fmla="*/ 169 w 205"/>
                    <a:gd name="T45" fmla="*/ 304 h 341"/>
                    <a:gd name="T46" fmla="*/ 169 w 205"/>
                    <a:gd name="T47" fmla="*/ 340 h 341"/>
                    <a:gd name="T48" fmla="*/ 159 w 205"/>
                    <a:gd name="T49" fmla="*/ 340 h 341"/>
                    <a:gd name="T50" fmla="*/ 147 w 205"/>
                    <a:gd name="T51" fmla="*/ 323 h 341"/>
                    <a:gd name="T52" fmla="*/ 139 w 205"/>
                    <a:gd name="T53" fmla="*/ 315 h 341"/>
                    <a:gd name="T54" fmla="*/ 139 w 205"/>
                    <a:gd name="T55" fmla="*/ 295 h 341"/>
                    <a:gd name="T56" fmla="*/ 122 w 205"/>
                    <a:gd name="T57" fmla="*/ 295 h 341"/>
                    <a:gd name="T58" fmla="*/ 116 w 205"/>
                    <a:gd name="T59" fmla="*/ 315 h 341"/>
                    <a:gd name="T60" fmla="*/ 110 w 205"/>
                    <a:gd name="T61" fmla="*/ 295 h 341"/>
                    <a:gd name="T62" fmla="*/ 108 w 205"/>
                    <a:gd name="T63" fmla="*/ 276 h 341"/>
                    <a:gd name="T64" fmla="*/ 129 w 205"/>
                    <a:gd name="T65" fmla="*/ 268 h 341"/>
                    <a:gd name="T66" fmla="*/ 141 w 205"/>
                    <a:gd name="T67" fmla="*/ 273 h 341"/>
                    <a:gd name="T68" fmla="*/ 143 w 205"/>
                    <a:gd name="T69" fmla="*/ 240 h 341"/>
                    <a:gd name="T70" fmla="*/ 131 w 205"/>
                    <a:gd name="T71" fmla="*/ 229 h 341"/>
                    <a:gd name="T72" fmla="*/ 124 w 205"/>
                    <a:gd name="T73" fmla="*/ 201 h 341"/>
                    <a:gd name="T74" fmla="*/ 118 w 205"/>
                    <a:gd name="T75" fmla="*/ 167 h 341"/>
                    <a:gd name="T76" fmla="*/ 96 w 205"/>
                    <a:gd name="T77" fmla="*/ 156 h 341"/>
                    <a:gd name="T78" fmla="*/ 86 w 205"/>
                    <a:gd name="T79" fmla="*/ 142 h 341"/>
                    <a:gd name="T80" fmla="*/ 69 w 205"/>
                    <a:gd name="T81" fmla="*/ 134 h 341"/>
                    <a:gd name="T82" fmla="*/ 78 w 205"/>
                    <a:gd name="T83" fmla="*/ 164 h 341"/>
                    <a:gd name="T84" fmla="*/ 59 w 205"/>
                    <a:gd name="T85" fmla="*/ 178 h 341"/>
                    <a:gd name="T86" fmla="*/ 47 w 205"/>
                    <a:gd name="T87" fmla="*/ 145 h 341"/>
                    <a:gd name="T88" fmla="*/ 37 w 205"/>
                    <a:gd name="T89" fmla="*/ 137 h 341"/>
                    <a:gd name="T90" fmla="*/ 37 w 205"/>
                    <a:gd name="T91" fmla="*/ 117 h 341"/>
                    <a:gd name="T92" fmla="*/ 24 w 205"/>
                    <a:gd name="T93" fmla="*/ 95 h 341"/>
                    <a:gd name="T94" fmla="*/ 8 w 205"/>
                    <a:gd name="T95" fmla="*/ 81 h 341"/>
                    <a:gd name="T96" fmla="*/ 0 w 205"/>
                    <a:gd name="T97" fmla="*/ 67 h 341"/>
                    <a:gd name="T98" fmla="*/ 4 w 205"/>
                    <a:gd name="T99" fmla="*/ 56 h 341"/>
                    <a:gd name="T100" fmla="*/ 16 w 205"/>
                    <a:gd name="T101" fmla="*/ 61 h 341"/>
                    <a:gd name="T102" fmla="*/ 20 w 205"/>
                    <a:gd name="T103" fmla="*/ 47 h 341"/>
                    <a:gd name="T104" fmla="*/ 16 w 205"/>
                    <a:gd name="T105" fmla="*/ 28 h 341"/>
                    <a:gd name="T106" fmla="*/ 14 w 205"/>
                    <a:gd name="T107" fmla="*/ 0 h 34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9" name="Freeform 19"/>
                <p:cNvSpPr>
                  <a:spLocks/>
                </p:cNvSpPr>
                <p:nvPr/>
              </p:nvSpPr>
              <p:spPr bwMode="auto">
                <a:xfrm>
                  <a:off x="4619" y="1453"/>
                  <a:ext cx="150" cy="286"/>
                </a:xfrm>
                <a:custGeom>
                  <a:avLst/>
                  <a:gdLst>
                    <a:gd name="T0" fmla="*/ 31 w 150"/>
                    <a:gd name="T1" fmla="*/ 0 h 289"/>
                    <a:gd name="T2" fmla="*/ 60 w 150"/>
                    <a:gd name="T3" fmla="*/ 20 h 289"/>
                    <a:gd name="T4" fmla="*/ 77 w 150"/>
                    <a:gd name="T5" fmla="*/ 36 h 289"/>
                    <a:gd name="T6" fmla="*/ 89 w 150"/>
                    <a:gd name="T7" fmla="*/ 62 h 289"/>
                    <a:gd name="T8" fmla="*/ 99 w 150"/>
                    <a:gd name="T9" fmla="*/ 62 h 289"/>
                    <a:gd name="T10" fmla="*/ 97 w 150"/>
                    <a:gd name="T11" fmla="*/ 78 h 289"/>
                    <a:gd name="T12" fmla="*/ 108 w 150"/>
                    <a:gd name="T13" fmla="*/ 89 h 289"/>
                    <a:gd name="T14" fmla="*/ 116 w 150"/>
                    <a:gd name="T15" fmla="*/ 106 h 289"/>
                    <a:gd name="T16" fmla="*/ 135 w 150"/>
                    <a:gd name="T17" fmla="*/ 140 h 289"/>
                    <a:gd name="T18" fmla="*/ 149 w 150"/>
                    <a:gd name="T19" fmla="*/ 179 h 289"/>
                    <a:gd name="T20" fmla="*/ 124 w 150"/>
                    <a:gd name="T21" fmla="*/ 176 h 289"/>
                    <a:gd name="T22" fmla="*/ 104 w 150"/>
                    <a:gd name="T23" fmla="*/ 171 h 289"/>
                    <a:gd name="T24" fmla="*/ 118 w 150"/>
                    <a:gd name="T25" fmla="*/ 199 h 289"/>
                    <a:gd name="T26" fmla="*/ 118 w 150"/>
                    <a:gd name="T27" fmla="*/ 215 h 289"/>
                    <a:gd name="T28" fmla="*/ 118 w 150"/>
                    <a:gd name="T29" fmla="*/ 232 h 289"/>
                    <a:gd name="T30" fmla="*/ 110 w 150"/>
                    <a:gd name="T31" fmla="*/ 224 h 289"/>
                    <a:gd name="T32" fmla="*/ 101 w 150"/>
                    <a:gd name="T33" fmla="*/ 210 h 289"/>
                    <a:gd name="T34" fmla="*/ 83 w 150"/>
                    <a:gd name="T35" fmla="*/ 193 h 289"/>
                    <a:gd name="T36" fmla="*/ 74 w 150"/>
                    <a:gd name="T37" fmla="*/ 185 h 289"/>
                    <a:gd name="T38" fmla="*/ 58 w 150"/>
                    <a:gd name="T39" fmla="*/ 193 h 289"/>
                    <a:gd name="T40" fmla="*/ 48 w 150"/>
                    <a:gd name="T41" fmla="*/ 199 h 289"/>
                    <a:gd name="T42" fmla="*/ 54 w 150"/>
                    <a:gd name="T43" fmla="*/ 213 h 289"/>
                    <a:gd name="T44" fmla="*/ 70 w 150"/>
                    <a:gd name="T45" fmla="*/ 224 h 289"/>
                    <a:gd name="T46" fmla="*/ 85 w 150"/>
                    <a:gd name="T47" fmla="*/ 235 h 289"/>
                    <a:gd name="T48" fmla="*/ 91 w 150"/>
                    <a:gd name="T49" fmla="*/ 254 h 289"/>
                    <a:gd name="T50" fmla="*/ 89 w 150"/>
                    <a:gd name="T51" fmla="*/ 280 h 289"/>
                    <a:gd name="T52" fmla="*/ 89 w 150"/>
                    <a:gd name="T53" fmla="*/ 288 h 289"/>
                    <a:gd name="T54" fmla="*/ 83 w 150"/>
                    <a:gd name="T55" fmla="*/ 288 h 289"/>
                    <a:gd name="T56" fmla="*/ 74 w 150"/>
                    <a:gd name="T57" fmla="*/ 280 h 289"/>
                    <a:gd name="T58" fmla="*/ 70 w 150"/>
                    <a:gd name="T59" fmla="*/ 277 h 289"/>
                    <a:gd name="T60" fmla="*/ 64 w 150"/>
                    <a:gd name="T61" fmla="*/ 271 h 289"/>
                    <a:gd name="T62" fmla="*/ 58 w 150"/>
                    <a:gd name="T63" fmla="*/ 285 h 289"/>
                    <a:gd name="T64" fmla="*/ 48 w 150"/>
                    <a:gd name="T65" fmla="*/ 288 h 289"/>
                    <a:gd name="T66" fmla="*/ 41 w 150"/>
                    <a:gd name="T67" fmla="*/ 277 h 289"/>
                    <a:gd name="T68" fmla="*/ 41 w 150"/>
                    <a:gd name="T69" fmla="*/ 252 h 289"/>
                    <a:gd name="T70" fmla="*/ 39 w 150"/>
                    <a:gd name="T71" fmla="*/ 238 h 289"/>
                    <a:gd name="T72" fmla="*/ 29 w 150"/>
                    <a:gd name="T73" fmla="*/ 229 h 289"/>
                    <a:gd name="T74" fmla="*/ 19 w 150"/>
                    <a:gd name="T75" fmla="*/ 243 h 289"/>
                    <a:gd name="T76" fmla="*/ 4 w 150"/>
                    <a:gd name="T77" fmla="*/ 243 h 289"/>
                    <a:gd name="T78" fmla="*/ 0 w 150"/>
                    <a:gd name="T79" fmla="*/ 232 h 289"/>
                    <a:gd name="T80" fmla="*/ 4 w 150"/>
                    <a:gd name="T81" fmla="*/ 204 h 289"/>
                    <a:gd name="T82" fmla="*/ 15 w 150"/>
                    <a:gd name="T83" fmla="*/ 187 h 289"/>
                    <a:gd name="T84" fmla="*/ 14 w 150"/>
                    <a:gd name="T85" fmla="*/ 143 h 289"/>
                    <a:gd name="T86" fmla="*/ 14 w 150"/>
                    <a:gd name="T87" fmla="*/ 131 h 289"/>
                    <a:gd name="T88" fmla="*/ 25 w 150"/>
                    <a:gd name="T89" fmla="*/ 129 h 289"/>
                    <a:gd name="T90" fmla="*/ 35 w 150"/>
                    <a:gd name="T91" fmla="*/ 140 h 289"/>
                    <a:gd name="T92" fmla="*/ 52 w 150"/>
                    <a:gd name="T93" fmla="*/ 145 h 289"/>
                    <a:gd name="T94" fmla="*/ 52 w 150"/>
                    <a:gd name="T95" fmla="*/ 126 h 289"/>
                    <a:gd name="T96" fmla="*/ 45 w 150"/>
                    <a:gd name="T97" fmla="*/ 115 h 289"/>
                    <a:gd name="T98" fmla="*/ 41 w 150"/>
                    <a:gd name="T99" fmla="*/ 106 h 289"/>
                    <a:gd name="T100" fmla="*/ 46 w 150"/>
                    <a:gd name="T101" fmla="*/ 106 h 289"/>
                    <a:gd name="T102" fmla="*/ 50 w 150"/>
                    <a:gd name="T103" fmla="*/ 106 h 289"/>
                    <a:gd name="T104" fmla="*/ 54 w 150"/>
                    <a:gd name="T105" fmla="*/ 106 h 289"/>
                    <a:gd name="T106" fmla="*/ 58 w 150"/>
                    <a:gd name="T107" fmla="*/ 106 h 289"/>
                    <a:gd name="T108" fmla="*/ 64 w 150"/>
                    <a:gd name="T109" fmla="*/ 98 h 289"/>
                    <a:gd name="T110" fmla="*/ 62 w 150"/>
                    <a:gd name="T111" fmla="*/ 89 h 289"/>
                    <a:gd name="T112" fmla="*/ 56 w 150"/>
                    <a:gd name="T113" fmla="*/ 70 h 289"/>
                    <a:gd name="T114" fmla="*/ 45 w 150"/>
                    <a:gd name="T115" fmla="*/ 50 h 289"/>
                    <a:gd name="T116" fmla="*/ 29 w 150"/>
                    <a:gd name="T117" fmla="*/ 39 h 289"/>
                    <a:gd name="T118" fmla="*/ 23 w 150"/>
                    <a:gd name="T119" fmla="*/ 28 h 289"/>
                    <a:gd name="T120" fmla="*/ 31 w 150"/>
                    <a:gd name="T121" fmla="*/ 0 h 28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60" name="Freeform 20"/>
                <p:cNvSpPr>
                  <a:spLocks/>
                </p:cNvSpPr>
                <p:nvPr/>
              </p:nvSpPr>
              <p:spPr bwMode="auto">
                <a:xfrm>
                  <a:off x="4448" y="1103"/>
                  <a:ext cx="165" cy="237"/>
                </a:xfrm>
                <a:custGeom>
                  <a:avLst/>
                  <a:gdLst>
                    <a:gd name="T0" fmla="*/ 0 w 165"/>
                    <a:gd name="T1" fmla="*/ 0 h 237"/>
                    <a:gd name="T2" fmla="*/ 16 w 165"/>
                    <a:gd name="T3" fmla="*/ 0 h 237"/>
                    <a:gd name="T4" fmla="*/ 21 w 165"/>
                    <a:gd name="T5" fmla="*/ 17 h 237"/>
                    <a:gd name="T6" fmla="*/ 43 w 165"/>
                    <a:gd name="T7" fmla="*/ 42 h 237"/>
                    <a:gd name="T8" fmla="*/ 53 w 165"/>
                    <a:gd name="T9" fmla="*/ 69 h 237"/>
                    <a:gd name="T10" fmla="*/ 68 w 165"/>
                    <a:gd name="T11" fmla="*/ 72 h 237"/>
                    <a:gd name="T12" fmla="*/ 80 w 165"/>
                    <a:gd name="T13" fmla="*/ 78 h 237"/>
                    <a:gd name="T14" fmla="*/ 90 w 165"/>
                    <a:gd name="T15" fmla="*/ 89 h 237"/>
                    <a:gd name="T16" fmla="*/ 102 w 165"/>
                    <a:gd name="T17" fmla="*/ 89 h 237"/>
                    <a:gd name="T18" fmla="*/ 115 w 165"/>
                    <a:gd name="T19" fmla="*/ 106 h 237"/>
                    <a:gd name="T20" fmla="*/ 127 w 165"/>
                    <a:gd name="T21" fmla="*/ 119 h 237"/>
                    <a:gd name="T22" fmla="*/ 141 w 165"/>
                    <a:gd name="T23" fmla="*/ 128 h 237"/>
                    <a:gd name="T24" fmla="*/ 139 w 165"/>
                    <a:gd name="T25" fmla="*/ 136 h 237"/>
                    <a:gd name="T26" fmla="*/ 131 w 165"/>
                    <a:gd name="T27" fmla="*/ 142 h 237"/>
                    <a:gd name="T28" fmla="*/ 123 w 165"/>
                    <a:gd name="T29" fmla="*/ 142 h 237"/>
                    <a:gd name="T30" fmla="*/ 119 w 165"/>
                    <a:gd name="T31" fmla="*/ 150 h 237"/>
                    <a:gd name="T32" fmla="*/ 135 w 165"/>
                    <a:gd name="T33" fmla="*/ 167 h 237"/>
                    <a:gd name="T34" fmla="*/ 146 w 165"/>
                    <a:gd name="T35" fmla="*/ 183 h 237"/>
                    <a:gd name="T36" fmla="*/ 164 w 165"/>
                    <a:gd name="T37" fmla="*/ 200 h 237"/>
                    <a:gd name="T38" fmla="*/ 152 w 165"/>
                    <a:gd name="T39" fmla="*/ 219 h 237"/>
                    <a:gd name="T40" fmla="*/ 143 w 165"/>
                    <a:gd name="T41" fmla="*/ 225 h 237"/>
                    <a:gd name="T42" fmla="*/ 144 w 165"/>
                    <a:gd name="T43" fmla="*/ 236 h 237"/>
                    <a:gd name="T44" fmla="*/ 127 w 165"/>
                    <a:gd name="T45" fmla="*/ 236 h 237"/>
                    <a:gd name="T46" fmla="*/ 121 w 165"/>
                    <a:gd name="T47" fmla="*/ 228 h 237"/>
                    <a:gd name="T48" fmla="*/ 107 w 165"/>
                    <a:gd name="T49" fmla="*/ 205 h 237"/>
                    <a:gd name="T50" fmla="*/ 98 w 165"/>
                    <a:gd name="T51" fmla="*/ 186 h 237"/>
                    <a:gd name="T52" fmla="*/ 82 w 165"/>
                    <a:gd name="T53" fmla="*/ 153 h 237"/>
                    <a:gd name="T54" fmla="*/ 64 w 165"/>
                    <a:gd name="T55" fmla="*/ 128 h 237"/>
                    <a:gd name="T56" fmla="*/ 45 w 165"/>
                    <a:gd name="T57" fmla="*/ 92 h 237"/>
                    <a:gd name="T58" fmla="*/ 33 w 165"/>
                    <a:gd name="T59" fmla="*/ 81 h 237"/>
                    <a:gd name="T60" fmla="*/ 23 w 165"/>
                    <a:gd name="T61" fmla="*/ 72 h 237"/>
                    <a:gd name="T62" fmla="*/ 20 w 165"/>
                    <a:gd name="T63" fmla="*/ 53 h 237"/>
                    <a:gd name="T64" fmla="*/ 2 w 165"/>
                    <a:gd name="T65" fmla="*/ 36 h 237"/>
                    <a:gd name="T66" fmla="*/ 2 w 165"/>
                    <a:gd name="T67" fmla="*/ 25 h 237"/>
                    <a:gd name="T68" fmla="*/ 0 w 165"/>
                    <a:gd name="T69" fmla="*/ 0 h 23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8210" name="Group 30"/>
              <p:cNvGrpSpPr>
                <a:grpSpLocks/>
              </p:cNvGrpSpPr>
              <p:nvPr/>
            </p:nvGrpSpPr>
            <p:grpSpPr bwMode="auto"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1043" name="Freeform 22"/>
                <p:cNvSpPr>
                  <a:spLocks/>
                </p:cNvSpPr>
                <p:nvPr/>
              </p:nvSpPr>
              <p:spPr bwMode="auto">
                <a:xfrm>
                  <a:off x="2314" y="1581"/>
                  <a:ext cx="1187" cy="1803"/>
                </a:xfrm>
                <a:custGeom>
                  <a:avLst/>
                  <a:gdLst>
                    <a:gd name="T0" fmla="*/ 906 w 1187"/>
                    <a:gd name="T1" fmla="*/ 290 h 1799"/>
                    <a:gd name="T2" fmla="*/ 1017 w 1187"/>
                    <a:gd name="T3" fmla="*/ 589 h 1799"/>
                    <a:gd name="T4" fmla="*/ 1062 w 1187"/>
                    <a:gd name="T5" fmla="*/ 664 h 1799"/>
                    <a:gd name="T6" fmla="*/ 1159 w 1187"/>
                    <a:gd name="T7" fmla="*/ 645 h 1799"/>
                    <a:gd name="T8" fmla="*/ 1184 w 1187"/>
                    <a:gd name="T9" fmla="*/ 718 h 1799"/>
                    <a:gd name="T10" fmla="*/ 1067 w 1187"/>
                    <a:gd name="T11" fmla="*/ 919 h 1799"/>
                    <a:gd name="T12" fmla="*/ 972 w 1187"/>
                    <a:gd name="T13" fmla="*/ 1150 h 1799"/>
                    <a:gd name="T14" fmla="*/ 986 w 1187"/>
                    <a:gd name="T15" fmla="*/ 1234 h 1799"/>
                    <a:gd name="T16" fmla="*/ 986 w 1187"/>
                    <a:gd name="T17" fmla="*/ 1318 h 1799"/>
                    <a:gd name="T18" fmla="*/ 943 w 1187"/>
                    <a:gd name="T19" fmla="*/ 1349 h 1799"/>
                    <a:gd name="T20" fmla="*/ 881 w 1187"/>
                    <a:gd name="T21" fmla="*/ 1463 h 1799"/>
                    <a:gd name="T22" fmla="*/ 857 w 1187"/>
                    <a:gd name="T23" fmla="*/ 1561 h 1799"/>
                    <a:gd name="T24" fmla="*/ 799 w 1187"/>
                    <a:gd name="T25" fmla="*/ 1695 h 1799"/>
                    <a:gd name="T26" fmla="*/ 766 w 1187"/>
                    <a:gd name="T27" fmla="*/ 1725 h 1799"/>
                    <a:gd name="T28" fmla="*/ 694 w 1187"/>
                    <a:gd name="T29" fmla="*/ 1792 h 1799"/>
                    <a:gd name="T30" fmla="*/ 607 w 1187"/>
                    <a:gd name="T31" fmla="*/ 1770 h 1799"/>
                    <a:gd name="T32" fmla="*/ 597 w 1187"/>
                    <a:gd name="T33" fmla="*/ 1706 h 1799"/>
                    <a:gd name="T34" fmla="*/ 558 w 1187"/>
                    <a:gd name="T35" fmla="*/ 1617 h 1799"/>
                    <a:gd name="T36" fmla="*/ 550 w 1187"/>
                    <a:gd name="T37" fmla="*/ 1541 h 1799"/>
                    <a:gd name="T38" fmla="*/ 539 w 1187"/>
                    <a:gd name="T39" fmla="*/ 1491 h 1799"/>
                    <a:gd name="T40" fmla="*/ 502 w 1187"/>
                    <a:gd name="T41" fmla="*/ 1435 h 1799"/>
                    <a:gd name="T42" fmla="*/ 478 w 1187"/>
                    <a:gd name="T43" fmla="*/ 1362 h 1799"/>
                    <a:gd name="T44" fmla="*/ 511 w 1187"/>
                    <a:gd name="T45" fmla="*/ 1240 h 1799"/>
                    <a:gd name="T46" fmla="*/ 496 w 1187"/>
                    <a:gd name="T47" fmla="*/ 1067 h 1799"/>
                    <a:gd name="T48" fmla="*/ 443 w 1187"/>
                    <a:gd name="T49" fmla="*/ 980 h 1799"/>
                    <a:gd name="T50" fmla="*/ 436 w 1187"/>
                    <a:gd name="T51" fmla="*/ 843 h 1799"/>
                    <a:gd name="T52" fmla="*/ 360 w 1187"/>
                    <a:gd name="T53" fmla="*/ 793 h 1799"/>
                    <a:gd name="T54" fmla="*/ 261 w 1187"/>
                    <a:gd name="T55" fmla="*/ 807 h 1799"/>
                    <a:gd name="T56" fmla="*/ 56 w 1187"/>
                    <a:gd name="T57" fmla="*/ 698 h 1799"/>
                    <a:gd name="T58" fmla="*/ 10 w 1187"/>
                    <a:gd name="T59" fmla="*/ 522 h 1799"/>
                    <a:gd name="T60" fmla="*/ 47 w 1187"/>
                    <a:gd name="T61" fmla="*/ 396 h 1799"/>
                    <a:gd name="T62" fmla="*/ 115 w 1187"/>
                    <a:gd name="T63" fmla="*/ 260 h 1799"/>
                    <a:gd name="T64" fmla="*/ 216 w 1187"/>
                    <a:gd name="T65" fmla="*/ 156 h 1799"/>
                    <a:gd name="T66" fmla="*/ 292 w 1187"/>
                    <a:gd name="T67" fmla="*/ 47 h 1799"/>
                    <a:gd name="T68" fmla="*/ 362 w 1187"/>
                    <a:gd name="T69" fmla="*/ 75 h 1799"/>
                    <a:gd name="T70" fmla="*/ 437 w 1187"/>
                    <a:gd name="T71" fmla="*/ 28 h 1799"/>
                    <a:gd name="T72" fmla="*/ 490 w 1187"/>
                    <a:gd name="T73" fmla="*/ 6 h 1799"/>
                    <a:gd name="T74" fmla="*/ 531 w 1187"/>
                    <a:gd name="T75" fmla="*/ 61 h 1799"/>
                    <a:gd name="T76" fmla="*/ 612 w 1187"/>
                    <a:gd name="T77" fmla="*/ 151 h 1799"/>
                    <a:gd name="T78" fmla="*/ 669 w 1187"/>
                    <a:gd name="T79" fmla="*/ 109 h 1799"/>
                    <a:gd name="T80" fmla="*/ 754 w 1187"/>
                    <a:gd name="T81" fmla="*/ 140 h 1799"/>
                    <a:gd name="T82" fmla="*/ 848 w 1187"/>
                    <a:gd name="T83" fmla="*/ 137 h 179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grpSp>
              <p:nvGrpSpPr>
                <p:cNvPr id="8212" name="Group 27"/>
                <p:cNvGrpSpPr>
                  <a:grpSpLocks/>
                </p:cNvGrpSpPr>
                <p:nvPr/>
              </p:nvGrpSpPr>
              <p:grpSpPr bwMode="auto"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821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104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2603" y="1088"/>
                      <a:ext cx="78" cy="133"/>
                    </a:xfrm>
                    <a:custGeom>
                      <a:avLst/>
                      <a:gdLst>
                        <a:gd name="T0" fmla="*/ 18 w 78"/>
                        <a:gd name="T1" fmla="*/ 40 h 132"/>
                        <a:gd name="T2" fmla="*/ 24 w 78"/>
                        <a:gd name="T3" fmla="*/ 26 h 132"/>
                        <a:gd name="T4" fmla="*/ 38 w 78"/>
                        <a:gd name="T5" fmla="*/ 26 h 132"/>
                        <a:gd name="T6" fmla="*/ 57 w 78"/>
                        <a:gd name="T7" fmla="*/ 0 h 132"/>
                        <a:gd name="T8" fmla="*/ 63 w 78"/>
                        <a:gd name="T9" fmla="*/ 17 h 132"/>
                        <a:gd name="T10" fmla="*/ 73 w 78"/>
                        <a:gd name="T11" fmla="*/ 17 h 132"/>
                        <a:gd name="T12" fmla="*/ 77 w 78"/>
                        <a:gd name="T13" fmla="*/ 26 h 132"/>
                        <a:gd name="T14" fmla="*/ 71 w 78"/>
                        <a:gd name="T15" fmla="*/ 40 h 132"/>
                        <a:gd name="T16" fmla="*/ 63 w 78"/>
                        <a:gd name="T17" fmla="*/ 46 h 132"/>
                        <a:gd name="T18" fmla="*/ 63 w 78"/>
                        <a:gd name="T19" fmla="*/ 57 h 132"/>
                        <a:gd name="T20" fmla="*/ 61 w 78"/>
                        <a:gd name="T21" fmla="*/ 63 h 132"/>
                        <a:gd name="T22" fmla="*/ 59 w 78"/>
                        <a:gd name="T23" fmla="*/ 71 h 132"/>
                        <a:gd name="T24" fmla="*/ 63 w 78"/>
                        <a:gd name="T25" fmla="*/ 83 h 132"/>
                        <a:gd name="T26" fmla="*/ 57 w 78"/>
                        <a:gd name="T27" fmla="*/ 94 h 132"/>
                        <a:gd name="T28" fmla="*/ 51 w 78"/>
                        <a:gd name="T29" fmla="*/ 100 h 132"/>
                        <a:gd name="T30" fmla="*/ 45 w 78"/>
                        <a:gd name="T31" fmla="*/ 100 h 132"/>
                        <a:gd name="T32" fmla="*/ 43 w 78"/>
                        <a:gd name="T33" fmla="*/ 103 h 132"/>
                        <a:gd name="T34" fmla="*/ 41 w 78"/>
                        <a:gd name="T35" fmla="*/ 111 h 132"/>
                        <a:gd name="T36" fmla="*/ 32 w 78"/>
                        <a:gd name="T37" fmla="*/ 114 h 132"/>
                        <a:gd name="T38" fmla="*/ 30 w 78"/>
                        <a:gd name="T39" fmla="*/ 111 h 132"/>
                        <a:gd name="T40" fmla="*/ 22 w 78"/>
                        <a:gd name="T41" fmla="*/ 120 h 132"/>
                        <a:gd name="T42" fmla="*/ 20 w 78"/>
                        <a:gd name="T43" fmla="*/ 122 h 132"/>
                        <a:gd name="T44" fmla="*/ 10 w 78"/>
                        <a:gd name="T45" fmla="*/ 131 h 132"/>
                        <a:gd name="T46" fmla="*/ 6 w 78"/>
                        <a:gd name="T47" fmla="*/ 131 h 132"/>
                        <a:gd name="T48" fmla="*/ 4 w 78"/>
                        <a:gd name="T49" fmla="*/ 125 h 132"/>
                        <a:gd name="T50" fmla="*/ 2 w 78"/>
                        <a:gd name="T51" fmla="*/ 111 h 132"/>
                        <a:gd name="T52" fmla="*/ 0 w 78"/>
                        <a:gd name="T53" fmla="*/ 108 h 132"/>
                        <a:gd name="T54" fmla="*/ 0 w 78"/>
                        <a:gd name="T55" fmla="*/ 97 h 132"/>
                        <a:gd name="T56" fmla="*/ 6 w 78"/>
                        <a:gd name="T57" fmla="*/ 91 h 132"/>
                        <a:gd name="T58" fmla="*/ 12 w 78"/>
                        <a:gd name="T59" fmla="*/ 85 h 132"/>
                        <a:gd name="T60" fmla="*/ 16 w 78"/>
                        <a:gd name="T61" fmla="*/ 74 h 132"/>
                        <a:gd name="T62" fmla="*/ 22 w 78"/>
                        <a:gd name="T63" fmla="*/ 74 h 132"/>
                        <a:gd name="T64" fmla="*/ 26 w 78"/>
                        <a:gd name="T65" fmla="*/ 77 h 132"/>
                        <a:gd name="T66" fmla="*/ 32 w 78"/>
                        <a:gd name="T67" fmla="*/ 74 h 132"/>
                        <a:gd name="T68" fmla="*/ 26 w 78"/>
                        <a:gd name="T69" fmla="*/ 71 h 132"/>
                        <a:gd name="T70" fmla="*/ 18 w 78"/>
                        <a:gd name="T71" fmla="*/ 40 h 132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0" t="0" r="r" b="b"/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050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674" y="1004"/>
                      <a:ext cx="94" cy="232"/>
                    </a:xfrm>
                    <a:custGeom>
                      <a:avLst/>
                      <a:gdLst>
                        <a:gd name="T0" fmla="*/ 36 w 94"/>
                        <a:gd name="T1" fmla="*/ 25 h 233"/>
                        <a:gd name="T2" fmla="*/ 57 w 94"/>
                        <a:gd name="T3" fmla="*/ 22 h 233"/>
                        <a:gd name="T4" fmla="*/ 65 w 94"/>
                        <a:gd name="T5" fmla="*/ 14 h 233"/>
                        <a:gd name="T6" fmla="*/ 75 w 94"/>
                        <a:gd name="T7" fmla="*/ 6 h 233"/>
                        <a:gd name="T8" fmla="*/ 93 w 94"/>
                        <a:gd name="T9" fmla="*/ 3 h 233"/>
                        <a:gd name="T10" fmla="*/ 87 w 94"/>
                        <a:gd name="T11" fmla="*/ 22 h 233"/>
                        <a:gd name="T12" fmla="*/ 79 w 94"/>
                        <a:gd name="T13" fmla="*/ 28 h 233"/>
                        <a:gd name="T14" fmla="*/ 67 w 94"/>
                        <a:gd name="T15" fmla="*/ 45 h 233"/>
                        <a:gd name="T16" fmla="*/ 81 w 94"/>
                        <a:gd name="T17" fmla="*/ 45 h 233"/>
                        <a:gd name="T18" fmla="*/ 93 w 94"/>
                        <a:gd name="T19" fmla="*/ 45 h 233"/>
                        <a:gd name="T20" fmla="*/ 85 w 94"/>
                        <a:gd name="T21" fmla="*/ 64 h 233"/>
                        <a:gd name="T22" fmla="*/ 71 w 94"/>
                        <a:gd name="T23" fmla="*/ 73 h 233"/>
                        <a:gd name="T24" fmla="*/ 69 w 94"/>
                        <a:gd name="T25" fmla="*/ 87 h 233"/>
                        <a:gd name="T26" fmla="*/ 81 w 94"/>
                        <a:gd name="T27" fmla="*/ 106 h 233"/>
                        <a:gd name="T28" fmla="*/ 87 w 94"/>
                        <a:gd name="T29" fmla="*/ 126 h 233"/>
                        <a:gd name="T30" fmla="*/ 93 w 94"/>
                        <a:gd name="T31" fmla="*/ 151 h 233"/>
                        <a:gd name="T32" fmla="*/ 89 w 94"/>
                        <a:gd name="T33" fmla="*/ 182 h 233"/>
                        <a:gd name="T34" fmla="*/ 79 w 94"/>
                        <a:gd name="T35" fmla="*/ 196 h 233"/>
                        <a:gd name="T36" fmla="*/ 87 w 94"/>
                        <a:gd name="T37" fmla="*/ 218 h 233"/>
                        <a:gd name="T38" fmla="*/ 65 w 94"/>
                        <a:gd name="T39" fmla="*/ 218 h 233"/>
                        <a:gd name="T40" fmla="*/ 53 w 94"/>
                        <a:gd name="T41" fmla="*/ 215 h 233"/>
                        <a:gd name="T42" fmla="*/ 36 w 94"/>
                        <a:gd name="T43" fmla="*/ 224 h 233"/>
                        <a:gd name="T44" fmla="*/ 26 w 94"/>
                        <a:gd name="T45" fmla="*/ 226 h 233"/>
                        <a:gd name="T46" fmla="*/ 14 w 94"/>
                        <a:gd name="T47" fmla="*/ 229 h 233"/>
                        <a:gd name="T48" fmla="*/ 4 w 94"/>
                        <a:gd name="T49" fmla="*/ 221 h 233"/>
                        <a:gd name="T50" fmla="*/ 0 w 94"/>
                        <a:gd name="T51" fmla="*/ 207 h 233"/>
                        <a:gd name="T52" fmla="*/ 10 w 94"/>
                        <a:gd name="T53" fmla="*/ 193 h 233"/>
                        <a:gd name="T54" fmla="*/ 24 w 94"/>
                        <a:gd name="T55" fmla="*/ 190 h 233"/>
                        <a:gd name="T56" fmla="*/ 16 w 94"/>
                        <a:gd name="T57" fmla="*/ 182 h 233"/>
                        <a:gd name="T58" fmla="*/ 16 w 94"/>
                        <a:gd name="T59" fmla="*/ 168 h 233"/>
                        <a:gd name="T60" fmla="*/ 28 w 94"/>
                        <a:gd name="T61" fmla="*/ 159 h 233"/>
                        <a:gd name="T62" fmla="*/ 38 w 94"/>
                        <a:gd name="T63" fmla="*/ 157 h 233"/>
                        <a:gd name="T64" fmla="*/ 44 w 94"/>
                        <a:gd name="T65" fmla="*/ 131 h 233"/>
                        <a:gd name="T66" fmla="*/ 49 w 94"/>
                        <a:gd name="T67" fmla="*/ 106 h 233"/>
                        <a:gd name="T68" fmla="*/ 40 w 94"/>
                        <a:gd name="T69" fmla="*/ 89 h 233"/>
                        <a:gd name="T70" fmla="*/ 20 w 94"/>
                        <a:gd name="T71" fmla="*/ 84 h 233"/>
                        <a:gd name="T72" fmla="*/ 30 w 94"/>
                        <a:gd name="T73" fmla="*/ 34 h 233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0" t="0" r="r" b="b"/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1048" name="Freeform 26"/>
                  <p:cNvSpPr>
                    <a:spLocks/>
                  </p:cNvSpPr>
                  <p:nvPr/>
                </p:nvSpPr>
                <p:spPr bwMode="auto">
                  <a:xfrm>
                    <a:off x="2395" y="615"/>
                    <a:ext cx="526" cy="389"/>
                  </a:xfrm>
                  <a:custGeom>
                    <a:avLst/>
                    <a:gdLst>
                      <a:gd name="T0" fmla="*/ 33 w 526"/>
                      <a:gd name="T1" fmla="*/ 381 h 390"/>
                      <a:gd name="T2" fmla="*/ 53 w 526"/>
                      <a:gd name="T3" fmla="*/ 353 h 390"/>
                      <a:gd name="T4" fmla="*/ 64 w 526"/>
                      <a:gd name="T5" fmla="*/ 344 h 390"/>
                      <a:gd name="T6" fmla="*/ 82 w 526"/>
                      <a:gd name="T7" fmla="*/ 336 h 390"/>
                      <a:gd name="T8" fmla="*/ 95 w 526"/>
                      <a:gd name="T9" fmla="*/ 336 h 390"/>
                      <a:gd name="T10" fmla="*/ 107 w 526"/>
                      <a:gd name="T11" fmla="*/ 325 h 390"/>
                      <a:gd name="T12" fmla="*/ 121 w 526"/>
                      <a:gd name="T13" fmla="*/ 308 h 390"/>
                      <a:gd name="T14" fmla="*/ 134 w 526"/>
                      <a:gd name="T15" fmla="*/ 299 h 390"/>
                      <a:gd name="T16" fmla="*/ 148 w 526"/>
                      <a:gd name="T17" fmla="*/ 291 h 390"/>
                      <a:gd name="T18" fmla="*/ 163 w 526"/>
                      <a:gd name="T19" fmla="*/ 280 h 390"/>
                      <a:gd name="T20" fmla="*/ 183 w 526"/>
                      <a:gd name="T21" fmla="*/ 274 h 390"/>
                      <a:gd name="T22" fmla="*/ 214 w 526"/>
                      <a:gd name="T23" fmla="*/ 280 h 390"/>
                      <a:gd name="T24" fmla="*/ 239 w 526"/>
                      <a:gd name="T25" fmla="*/ 269 h 390"/>
                      <a:gd name="T26" fmla="*/ 253 w 526"/>
                      <a:gd name="T27" fmla="*/ 241 h 390"/>
                      <a:gd name="T28" fmla="*/ 270 w 526"/>
                      <a:gd name="T29" fmla="*/ 218 h 390"/>
                      <a:gd name="T30" fmla="*/ 282 w 526"/>
                      <a:gd name="T31" fmla="*/ 199 h 390"/>
                      <a:gd name="T32" fmla="*/ 292 w 526"/>
                      <a:gd name="T33" fmla="*/ 182 h 390"/>
                      <a:gd name="T34" fmla="*/ 315 w 526"/>
                      <a:gd name="T35" fmla="*/ 165 h 390"/>
                      <a:gd name="T36" fmla="*/ 311 w 526"/>
                      <a:gd name="T37" fmla="*/ 188 h 390"/>
                      <a:gd name="T38" fmla="*/ 329 w 526"/>
                      <a:gd name="T39" fmla="*/ 199 h 390"/>
                      <a:gd name="T40" fmla="*/ 344 w 526"/>
                      <a:gd name="T41" fmla="*/ 190 h 390"/>
                      <a:gd name="T42" fmla="*/ 350 w 526"/>
                      <a:gd name="T43" fmla="*/ 174 h 390"/>
                      <a:gd name="T44" fmla="*/ 356 w 526"/>
                      <a:gd name="T45" fmla="*/ 157 h 390"/>
                      <a:gd name="T46" fmla="*/ 366 w 526"/>
                      <a:gd name="T47" fmla="*/ 140 h 390"/>
                      <a:gd name="T48" fmla="*/ 395 w 526"/>
                      <a:gd name="T49" fmla="*/ 140 h 390"/>
                      <a:gd name="T50" fmla="*/ 424 w 526"/>
                      <a:gd name="T51" fmla="*/ 112 h 390"/>
                      <a:gd name="T52" fmla="*/ 453 w 526"/>
                      <a:gd name="T53" fmla="*/ 92 h 390"/>
                      <a:gd name="T54" fmla="*/ 484 w 526"/>
                      <a:gd name="T55" fmla="*/ 45 h 390"/>
                      <a:gd name="T56" fmla="*/ 511 w 526"/>
                      <a:gd name="T57" fmla="*/ 22 h 390"/>
                      <a:gd name="T58" fmla="*/ 502 w 526"/>
                      <a:gd name="T59" fmla="*/ 0 h 390"/>
                      <a:gd name="T60" fmla="*/ 455 w 526"/>
                      <a:gd name="T61" fmla="*/ 14 h 390"/>
                      <a:gd name="T62" fmla="*/ 424 w 526"/>
                      <a:gd name="T63" fmla="*/ 28 h 390"/>
                      <a:gd name="T64" fmla="*/ 391 w 526"/>
                      <a:gd name="T65" fmla="*/ 36 h 390"/>
                      <a:gd name="T66" fmla="*/ 350 w 526"/>
                      <a:gd name="T67" fmla="*/ 59 h 390"/>
                      <a:gd name="T68" fmla="*/ 315 w 526"/>
                      <a:gd name="T69" fmla="*/ 73 h 390"/>
                      <a:gd name="T70" fmla="*/ 278 w 526"/>
                      <a:gd name="T71" fmla="*/ 92 h 390"/>
                      <a:gd name="T72" fmla="*/ 253 w 526"/>
                      <a:gd name="T73" fmla="*/ 120 h 390"/>
                      <a:gd name="T74" fmla="*/ 231 w 526"/>
                      <a:gd name="T75" fmla="*/ 140 h 390"/>
                      <a:gd name="T76" fmla="*/ 189 w 526"/>
                      <a:gd name="T77" fmla="*/ 174 h 390"/>
                      <a:gd name="T78" fmla="*/ 146 w 526"/>
                      <a:gd name="T79" fmla="*/ 215 h 390"/>
                      <a:gd name="T80" fmla="*/ 109 w 526"/>
                      <a:gd name="T81" fmla="*/ 246 h 390"/>
                      <a:gd name="T82" fmla="*/ 80 w 526"/>
                      <a:gd name="T83" fmla="*/ 288 h 390"/>
                      <a:gd name="T84" fmla="*/ 49 w 526"/>
                      <a:gd name="T85" fmla="*/ 316 h 390"/>
                      <a:gd name="T86" fmla="*/ 0 w 526"/>
                      <a:gd name="T87" fmla="*/ 389 h 390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45" name="Freeform 28"/>
                <p:cNvSpPr>
                  <a:spLocks/>
                </p:cNvSpPr>
                <p:nvPr/>
              </p:nvSpPr>
              <p:spPr bwMode="auto">
                <a:xfrm>
                  <a:off x="3324" y="2817"/>
                  <a:ext cx="158" cy="374"/>
                </a:xfrm>
                <a:custGeom>
                  <a:avLst/>
                  <a:gdLst>
                    <a:gd name="T0" fmla="*/ 29 w 158"/>
                    <a:gd name="T1" fmla="*/ 117 h 378"/>
                    <a:gd name="T2" fmla="*/ 26 w 158"/>
                    <a:gd name="T3" fmla="*/ 193 h 378"/>
                    <a:gd name="T4" fmla="*/ 12 w 158"/>
                    <a:gd name="T5" fmla="*/ 240 h 378"/>
                    <a:gd name="T6" fmla="*/ 0 w 158"/>
                    <a:gd name="T7" fmla="*/ 285 h 378"/>
                    <a:gd name="T8" fmla="*/ 0 w 158"/>
                    <a:gd name="T9" fmla="*/ 318 h 378"/>
                    <a:gd name="T10" fmla="*/ 4 w 158"/>
                    <a:gd name="T11" fmla="*/ 346 h 378"/>
                    <a:gd name="T12" fmla="*/ 18 w 158"/>
                    <a:gd name="T13" fmla="*/ 371 h 378"/>
                    <a:gd name="T14" fmla="*/ 29 w 158"/>
                    <a:gd name="T15" fmla="*/ 374 h 378"/>
                    <a:gd name="T16" fmla="*/ 39 w 158"/>
                    <a:gd name="T17" fmla="*/ 374 h 378"/>
                    <a:gd name="T18" fmla="*/ 51 w 158"/>
                    <a:gd name="T19" fmla="*/ 377 h 378"/>
                    <a:gd name="T20" fmla="*/ 57 w 158"/>
                    <a:gd name="T21" fmla="*/ 357 h 378"/>
                    <a:gd name="T22" fmla="*/ 63 w 158"/>
                    <a:gd name="T23" fmla="*/ 307 h 378"/>
                    <a:gd name="T24" fmla="*/ 80 w 158"/>
                    <a:gd name="T25" fmla="*/ 274 h 378"/>
                    <a:gd name="T26" fmla="*/ 84 w 158"/>
                    <a:gd name="T27" fmla="*/ 223 h 378"/>
                    <a:gd name="T28" fmla="*/ 92 w 158"/>
                    <a:gd name="T29" fmla="*/ 204 h 378"/>
                    <a:gd name="T30" fmla="*/ 100 w 158"/>
                    <a:gd name="T31" fmla="*/ 190 h 378"/>
                    <a:gd name="T32" fmla="*/ 106 w 158"/>
                    <a:gd name="T33" fmla="*/ 154 h 378"/>
                    <a:gd name="T34" fmla="*/ 118 w 158"/>
                    <a:gd name="T35" fmla="*/ 131 h 378"/>
                    <a:gd name="T36" fmla="*/ 126 w 158"/>
                    <a:gd name="T37" fmla="*/ 114 h 378"/>
                    <a:gd name="T38" fmla="*/ 133 w 158"/>
                    <a:gd name="T39" fmla="*/ 101 h 378"/>
                    <a:gd name="T40" fmla="*/ 133 w 158"/>
                    <a:gd name="T41" fmla="*/ 92 h 378"/>
                    <a:gd name="T42" fmla="*/ 151 w 158"/>
                    <a:gd name="T43" fmla="*/ 73 h 378"/>
                    <a:gd name="T44" fmla="*/ 153 w 158"/>
                    <a:gd name="T45" fmla="*/ 42 h 378"/>
                    <a:gd name="T46" fmla="*/ 157 w 158"/>
                    <a:gd name="T47" fmla="*/ 22 h 378"/>
                    <a:gd name="T48" fmla="*/ 141 w 158"/>
                    <a:gd name="T49" fmla="*/ 14 h 378"/>
                    <a:gd name="T50" fmla="*/ 131 w 158"/>
                    <a:gd name="T51" fmla="*/ 0 h 378"/>
                    <a:gd name="T52" fmla="*/ 118 w 158"/>
                    <a:gd name="T53" fmla="*/ 14 h 378"/>
                    <a:gd name="T54" fmla="*/ 106 w 158"/>
                    <a:gd name="T55" fmla="*/ 47 h 378"/>
                    <a:gd name="T56" fmla="*/ 92 w 158"/>
                    <a:gd name="T57" fmla="*/ 70 h 378"/>
                    <a:gd name="T58" fmla="*/ 80 w 158"/>
                    <a:gd name="T59" fmla="*/ 89 h 378"/>
                    <a:gd name="T60" fmla="*/ 75 w 158"/>
                    <a:gd name="T61" fmla="*/ 89 h 378"/>
                    <a:gd name="T62" fmla="*/ 63 w 158"/>
                    <a:gd name="T63" fmla="*/ 101 h 378"/>
                    <a:gd name="T64" fmla="*/ 57 w 158"/>
                    <a:gd name="T65" fmla="*/ 112 h 378"/>
                    <a:gd name="T66" fmla="*/ 29 w 158"/>
                    <a:gd name="T67" fmla="*/ 117 h 37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46" name="Freeform 29"/>
                <p:cNvSpPr>
                  <a:spLocks/>
                </p:cNvSpPr>
                <p:nvPr/>
              </p:nvSpPr>
              <p:spPr bwMode="auto">
                <a:xfrm>
                  <a:off x="2575" y="654"/>
                  <a:ext cx="2126" cy="1789"/>
                </a:xfrm>
                <a:custGeom>
                  <a:avLst/>
                  <a:gdLst>
                    <a:gd name="T0" fmla="*/ 124 w 2126"/>
                    <a:gd name="T1" fmla="*/ 750 h 1789"/>
                    <a:gd name="T2" fmla="*/ 142 w 2126"/>
                    <a:gd name="T3" fmla="*/ 619 h 1789"/>
                    <a:gd name="T4" fmla="*/ 214 w 2126"/>
                    <a:gd name="T5" fmla="*/ 544 h 1789"/>
                    <a:gd name="T6" fmla="*/ 296 w 2126"/>
                    <a:gd name="T7" fmla="*/ 508 h 1789"/>
                    <a:gd name="T8" fmla="*/ 319 w 2126"/>
                    <a:gd name="T9" fmla="*/ 432 h 1789"/>
                    <a:gd name="T10" fmla="*/ 424 w 2126"/>
                    <a:gd name="T11" fmla="*/ 365 h 1789"/>
                    <a:gd name="T12" fmla="*/ 492 w 2126"/>
                    <a:gd name="T13" fmla="*/ 271 h 1789"/>
                    <a:gd name="T14" fmla="*/ 461 w 2126"/>
                    <a:gd name="T15" fmla="*/ 223 h 1789"/>
                    <a:gd name="T16" fmla="*/ 467 w 2126"/>
                    <a:gd name="T17" fmla="*/ 179 h 1789"/>
                    <a:gd name="T18" fmla="*/ 399 w 2126"/>
                    <a:gd name="T19" fmla="*/ 243 h 1789"/>
                    <a:gd name="T20" fmla="*/ 377 w 2126"/>
                    <a:gd name="T21" fmla="*/ 371 h 1789"/>
                    <a:gd name="T22" fmla="*/ 331 w 2126"/>
                    <a:gd name="T23" fmla="*/ 410 h 1789"/>
                    <a:gd name="T24" fmla="*/ 307 w 2126"/>
                    <a:gd name="T25" fmla="*/ 343 h 1789"/>
                    <a:gd name="T26" fmla="*/ 243 w 2126"/>
                    <a:gd name="T27" fmla="*/ 374 h 1789"/>
                    <a:gd name="T28" fmla="*/ 226 w 2126"/>
                    <a:gd name="T29" fmla="*/ 324 h 1789"/>
                    <a:gd name="T30" fmla="*/ 227 w 2126"/>
                    <a:gd name="T31" fmla="*/ 273 h 1789"/>
                    <a:gd name="T32" fmla="*/ 296 w 2126"/>
                    <a:gd name="T33" fmla="*/ 240 h 1789"/>
                    <a:gd name="T34" fmla="*/ 340 w 2126"/>
                    <a:gd name="T35" fmla="*/ 153 h 1789"/>
                    <a:gd name="T36" fmla="*/ 412 w 2126"/>
                    <a:gd name="T37" fmla="*/ 53 h 1789"/>
                    <a:gd name="T38" fmla="*/ 511 w 2126"/>
                    <a:gd name="T39" fmla="*/ 25 h 1789"/>
                    <a:gd name="T40" fmla="*/ 642 w 2126"/>
                    <a:gd name="T41" fmla="*/ 103 h 1789"/>
                    <a:gd name="T42" fmla="*/ 595 w 2126"/>
                    <a:gd name="T43" fmla="*/ 223 h 1789"/>
                    <a:gd name="T44" fmla="*/ 642 w 2126"/>
                    <a:gd name="T45" fmla="*/ 285 h 1789"/>
                    <a:gd name="T46" fmla="*/ 682 w 2126"/>
                    <a:gd name="T47" fmla="*/ 215 h 1789"/>
                    <a:gd name="T48" fmla="*/ 859 w 2126"/>
                    <a:gd name="T49" fmla="*/ 187 h 1789"/>
                    <a:gd name="T50" fmla="*/ 1073 w 2126"/>
                    <a:gd name="T51" fmla="*/ 33 h 1789"/>
                    <a:gd name="T52" fmla="*/ 1406 w 2126"/>
                    <a:gd name="T53" fmla="*/ 103 h 1789"/>
                    <a:gd name="T54" fmla="*/ 2004 w 2126"/>
                    <a:gd name="T55" fmla="*/ 226 h 1789"/>
                    <a:gd name="T56" fmla="*/ 2057 w 2126"/>
                    <a:gd name="T57" fmla="*/ 298 h 1789"/>
                    <a:gd name="T58" fmla="*/ 2076 w 2126"/>
                    <a:gd name="T59" fmla="*/ 541 h 1789"/>
                    <a:gd name="T60" fmla="*/ 1901 w 2126"/>
                    <a:gd name="T61" fmla="*/ 346 h 1789"/>
                    <a:gd name="T62" fmla="*/ 1763 w 2126"/>
                    <a:gd name="T63" fmla="*/ 435 h 1789"/>
                    <a:gd name="T64" fmla="*/ 1954 w 2126"/>
                    <a:gd name="T65" fmla="*/ 775 h 1789"/>
                    <a:gd name="T66" fmla="*/ 1876 w 2126"/>
                    <a:gd name="T67" fmla="*/ 920 h 1789"/>
                    <a:gd name="T68" fmla="*/ 2003 w 2126"/>
                    <a:gd name="T69" fmla="*/ 1252 h 1789"/>
                    <a:gd name="T70" fmla="*/ 1874 w 2126"/>
                    <a:gd name="T71" fmla="*/ 1425 h 1789"/>
                    <a:gd name="T72" fmla="*/ 1841 w 2126"/>
                    <a:gd name="T73" fmla="*/ 1559 h 1789"/>
                    <a:gd name="T74" fmla="*/ 1833 w 2126"/>
                    <a:gd name="T75" fmla="*/ 1690 h 1789"/>
                    <a:gd name="T76" fmla="*/ 1789 w 2126"/>
                    <a:gd name="T77" fmla="*/ 1685 h 1789"/>
                    <a:gd name="T78" fmla="*/ 1658 w 2126"/>
                    <a:gd name="T79" fmla="*/ 1411 h 1789"/>
                    <a:gd name="T80" fmla="*/ 1472 w 2126"/>
                    <a:gd name="T81" fmla="*/ 1403 h 1789"/>
                    <a:gd name="T82" fmla="*/ 1359 w 2126"/>
                    <a:gd name="T83" fmla="*/ 1562 h 1789"/>
                    <a:gd name="T84" fmla="*/ 1128 w 2126"/>
                    <a:gd name="T85" fmla="*/ 1213 h 1789"/>
                    <a:gd name="T86" fmla="*/ 822 w 2126"/>
                    <a:gd name="T87" fmla="*/ 1091 h 1789"/>
                    <a:gd name="T88" fmla="*/ 1054 w 2126"/>
                    <a:gd name="T89" fmla="*/ 1308 h 1789"/>
                    <a:gd name="T90" fmla="*/ 784 w 2126"/>
                    <a:gd name="T91" fmla="*/ 1503 h 1789"/>
                    <a:gd name="T92" fmla="*/ 714 w 2126"/>
                    <a:gd name="T93" fmla="*/ 1319 h 1789"/>
                    <a:gd name="T94" fmla="*/ 601 w 2126"/>
                    <a:gd name="T95" fmla="*/ 1105 h 1789"/>
                    <a:gd name="T96" fmla="*/ 537 w 2126"/>
                    <a:gd name="T97" fmla="*/ 946 h 1789"/>
                    <a:gd name="T98" fmla="*/ 505 w 2126"/>
                    <a:gd name="T99" fmla="*/ 873 h 1789"/>
                    <a:gd name="T100" fmla="*/ 465 w 2126"/>
                    <a:gd name="T101" fmla="*/ 831 h 1789"/>
                    <a:gd name="T102" fmla="*/ 449 w 2126"/>
                    <a:gd name="T103" fmla="*/ 909 h 1789"/>
                    <a:gd name="T104" fmla="*/ 393 w 2126"/>
                    <a:gd name="T105" fmla="*/ 787 h 1789"/>
                    <a:gd name="T106" fmla="*/ 329 w 2126"/>
                    <a:gd name="T107" fmla="*/ 742 h 1789"/>
                    <a:gd name="T108" fmla="*/ 397 w 2126"/>
                    <a:gd name="T109" fmla="*/ 848 h 1789"/>
                    <a:gd name="T110" fmla="*/ 367 w 2126"/>
                    <a:gd name="T111" fmla="*/ 873 h 1789"/>
                    <a:gd name="T112" fmla="*/ 313 w 2126"/>
                    <a:gd name="T113" fmla="*/ 803 h 1789"/>
                    <a:gd name="T114" fmla="*/ 251 w 2126"/>
                    <a:gd name="T115" fmla="*/ 753 h 1789"/>
                    <a:gd name="T116" fmla="*/ 169 w 2126"/>
                    <a:gd name="T117" fmla="*/ 817 h 1789"/>
                    <a:gd name="T118" fmla="*/ 152 w 2126"/>
                    <a:gd name="T119" fmla="*/ 890 h 1789"/>
                    <a:gd name="T120" fmla="*/ 95 w 2126"/>
                    <a:gd name="T121" fmla="*/ 943 h 1789"/>
                    <a:gd name="T122" fmla="*/ 12 w 2126"/>
                    <a:gd name="T123" fmla="*/ 909 h 178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201" name="Group 38"/>
            <p:cNvGrpSpPr>
              <a:grpSpLocks/>
            </p:cNvGrpSpPr>
            <p:nvPr/>
          </p:nvGrpSpPr>
          <p:grpSpPr bwMode="auto"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1034" name="Freeform 32"/>
              <p:cNvSpPr>
                <a:spLocks/>
              </p:cNvSpPr>
              <p:nvPr/>
            </p:nvSpPr>
            <p:spPr bwMode="auto">
              <a:xfrm>
                <a:off x="92" y="763"/>
                <a:ext cx="1262" cy="1547"/>
              </a:xfrm>
              <a:custGeom>
                <a:avLst/>
                <a:gdLst>
                  <a:gd name="T0" fmla="*/ 101 w 1262"/>
                  <a:gd name="T1" fmla="*/ 290 h 1550"/>
                  <a:gd name="T2" fmla="*/ 82 w 1262"/>
                  <a:gd name="T3" fmla="*/ 203 h 1550"/>
                  <a:gd name="T4" fmla="*/ 181 w 1262"/>
                  <a:gd name="T5" fmla="*/ 131 h 1550"/>
                  <a:gd name="T6" fmla="*/ 225 w 1262"/>
                  <a:gd name="T7" fmla="*/ 75 h 1550"/>
                  <a:gd name="T8" fmla="*/ 303 w 1262"/>
                  <a:gd name="T9" fmla="*/ 64 h 1550"/>
                  <a:gd name="T10" fmla="*/ 544 w 1262"/>
                  <a:gd name="T11" fmla="*/ 67 h 1550"/>
                  <a:gd name="T12" fmla="*/ 666 w 1262"/>
                  <a:gd name="T13" fmla="*/ 95 h 1550"/>
                  <a:gd name="T14" fmla="*/ 620 w 1262"/>
                  <a:gd name="T15" fmla="*/ 92 h 1550"/>
                  <a:gd name="T16" fmla="*/ 589 w 1262"/>
                  <a:gd name="T17" fmla="*/ 3 h 1550"/>
                  <a:gd name="T18" fmla="*/ 649 w 1262"/>
                  <a:gd name="T19" fmla="*/ 0 h 1550"/>
                  <a:gd name="T20" fmla="*/ 696 w 1262"/>
                  <a:gd name="T21" fmla="*/ 39 h 1550"/>
                  <a:gd name="T22" fmla="*/ 767 w 1262"/>
                  <a:gd name="T23" fmla="*/ 103 h 1550"/>
                  <a:gd name="T24" fmla="*/ 754 w 1262"/>
                  <a:gd name="T25" fmla="*/ 33 h 1550"/>
                  <a:gd name="T26" fmla="*/ 884 w 1262"/>
                  <a:gd name="T27" fmla="*/ 100 h 1550"/>
                  <a:gd name="T28" fmla="*/ 886 w 1262"/>
                  <a:gd name="T29" fmla="*/ 128 h 1550"/>
                  <a:gd name="T30" fmla="*/ 847 w 1262"/>
                  <a:gd name="T31" fmla="*/ 198 h 1550"/>
                  <a:gd name="T32" fmla="*/ 814 w 1262"/>
                  <a:gd name="T33" fmla="*/ 312 h 1550"/>
                  <a:gd name="T34" fmla="*/ 935 w 1262"/>
                  <a:gd name="T35" fmla="*/ 376 h 1550"/>
                  <a:gd name="T36" fmla="*/ 938 w 1262"/>
                  <a:gd name="T37" fmla="*/ 476 h 1550"/>
                  <a:gd name="T38" fmla="*/ 956 w 1262"/>
                  <a:gd name="T39" fmla="*/ 398 h 1550"/>
                  <a:gd name="T40" fmla="*/ 956 w 1262"/>
                  <a:gd name="T41" fmla="*/ 254 h 1550"/>
                  <a:gd name="T42" fmla="*/ 1043 w 1262"/>
                  <a:gd name="T43" fmla="*/ 293 h 1550"/>
                  <a:gd name="T44" fmla="*/ 1098 w 1262"/>
                  <a:gd name="T45" fmla="*/ 251 h 1550"/>
                  <a:gd name="T46" fmla="*/ 1195 w 1262"/>
                  <a:gd name="T47" fmla="*/ 357 h 1550"/>
                  <a:gd name="T48" fmla="*/ 1261 w 1262"/>
                  <a:gd name="T49" fmla="*/ 449 h 1550"/>
                  <a:gd name="T50" fmla="*/ 1209 w 1262"/>
                  <a:gd name="T51" fmla="*/ 485 h 1550"/>
                  <a:gd name="T52" fmla="*/ 1117 w 1262"/>
                  <a:gd name="T53" fmla="*/ 515 h 1550"/>
                  <a:gd name="T54" fmla="*/ 1181 w 1262"/>
                  <a:gd name="T55" fmla="*/ 535 h 1550"/>
                  <a:gd name="T56" fmla="*/ 1209 w 1262"/>
                  <a:gd name="T57" fmla="*/ 618 h 1550"/>
                  <a:gd name="T58" fmla="*/ 1183 w 1262"/>
                  <a:gd name="T59" fmla="*/ 624 h 1550"/>
                  <a:gd name="T60" fmla="*/ 1146 w 1262"/>
                  <a:gd name="T61" fmla="*/ 657 h 1550"/>
                  <a:gd name="T62" fmla="*/ 1088 w 1262"/>
                  <a:gd name="T63" fmla="*/ 730 h 1550"/>
                  <a:gd name="T64" fmla="*/ 1082 w 1262"/>
                  <a:gd name="T65" fmla="*/ 839 h 1550"/>
                  <a:gd name="T66" fmla="*/ 1020 w 1262"/>
                  <a:gd name="T67" fmla="*/ 1003 h 1550"/>
                  <a:gd name="T68" fmla="*/ 1038 w 1262"/>
                  <a:gd name="T69" fmla="*/ 1142 h 1550"/>
                  <a:gd name="T70" fmla="*/ 1003 w 1262"/>
                  <a:gd name="T71" fmla="*/ 1048 h 1550"/>
                  <a:gd name="T72" fmla="*/ 942 w 1262"/>
                  <a:gd name="T73" fmla="*/ 1006 h 1550"/>
                  <a:gd name="T74" fmla="*/ 890 w 1262"/>
                  <a:gd name="T75" fmla="*/ 1034 h 1550"/>
                  <a:gd name="T76" fmla="*/ 804 w 1262"/>
                  <a:gd name="T77" fmla="*/ 1048 h 1550"/>
                  <a:gd name="T78" fmla="*/ 760 w 1262"/>
                  <a:gd name="T79" fmla="*/ 1151 h 1550"/>
                  <a:gd name="T80" fmla="*/ 859 w 1262"/>
                  <a:gd name="T81" fmla="*/ 1290 h 1550"/>
                  <a:gd name="T82" fmla="*/ 874 w 1262"/>
                  <a:gd name="T83" fmla="*/ 1212 h 1550"/>
                  <a:gd name="T84" fmla="*/ 931 w 1262"/>
                  <a:gd name="T85" fmla="*/ 1268 h 1550"/>
                  <a:gd name="T86" fmla="*/ 962 w 1262"/>
                  <a:gd name="T87" fmla="*/ 1346 h 1550"/>
                  <a:gd name="T88" fmla="*/ 987 w 1262"/>
                  <a:gd name="T89" fmla="*/ 1415 h 1550"/>
                  <a:gd name="T90" fmla="*/ 1045 w 1262"/>
                  <a:gd name="T91" fmla="*/ 1521 h 1550"/>
                  <a:gd name="T92" fmla="*/ 1133 w 1262"/>
                  <a:gd name="T93" fmla="*/ 1518 h 1550"/>
                  <a:gd name="T94" fmla="*/ 1080 w 1262"/>
                  <a:gd name="T95" fmla="*/ 1532 h 1550"/>
                  <a:gd name="T96" fmla="*/ 977 w 1262"/>
                  <a:gd name="T97" fmla="*/ 1516 h 1550"/>
                  <a:gd name="T98" fmla="*/ 905 w 1262"/>
                  <a:gd name="T99" fmla="*/ 1421 h 1550"/>
                  <a:gd name="T100" fmla="*/ 853 w 1262"/>
                  <a:gd name="T101" fmla="*/ 1385 h 1550"/>
                  <a:gd name="T102" fmla="*/ 769 w 1262"/>
                  <a:gd name="T103" fmla="*/ 1340 h 1550"/>
                  <a:gd name="T104" fmla="*/ 622 w 1262"/>
                  <a:gd name="T105" fmla="*/ 1190 h 1550"/>
                  <a:gd name="T106" fmla="*/ 501 w 1262"/>
                  <a:gd name="T107" fmla="*/ 970 h 1550"/>
                  <a:gd name="T108" fmla="*/ 542 w 1262"/>
                  <a:gd name="T109" fmla="*/ 1167 h 1550"/>
                  <a:gd name="T110" fmla="*/ 464 w 1262"/>
                  <a:gd name="T111" fmla="*/ 1031 h 1550"/>
                  <a:gd name="T112" fmla="*/ 392 w 1262"/>
                  <a:gd name="T113" fmla="*/ 763 h 1550"/>
                  <a:gd name="T114" fmla="*/ 400 w 1262"/>
                  <a:gd name="T115" fmla="*/ 568 h 1550"/>
                  <a:gd name="T116" fmla="*/ 375 w 1262"/>
                  <a:gd name="T117" fmla="*/ 418 h 1550"/>
                  <a:gd name="T118" fmla="*/ 354 w 1262"/>
                  <a:gd name="T119" fmla="*/ 329 h 1550"/>
                  <a:gd name="T120" fmla="*/ 305 w 1262"/>
                  <a:gd name="T121" fmla="*/ 276 h 1550"/>
                  <a:gd name="T122" fmla="*/ 202 w 1262"/>
                  <a:gd name="T123" fmla="*/ 290 h 1550"/>
                  <a:gd name="T124" fmla="*/ 124 w 1262"/>
                  <a:gd name="T125" fmla="*/ 345 h 15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5" name="Freeform 33"/>
              <p:cNvSpPr>
                <a:spLocks/>
              </p:cNvSpPr>
              <p:nvPr/>
            </p:nvSpPr>
            <p:spPr bwMode="auto">
              <a:xfrm>
                <a:off x="994" y="615"/>
                <a:ext cx="429" cy="409"/>
              </a:xfrm>
              <a:custGeom>
                <a:avLst/>
                <a:gdLst>
                  <a:gd name="T0" fmla="*/ 0 w 429"/>
                  <a:gd name="T1" fmla="*/ 84 h 408"/>
                  <a:gd name="T2" fmla="*/ 10 w 429"/>
                  <a:gd name="T3" fmla="*/ 53 h 408"/>
                  <a:gd name="T4" fmla="*/ 10 w 429"/>
                  <a:gd name="T5" fmla="*/ 31 h 408"/>
                  <a:gd name="T6" fmla="*/ 25 w 429"/>
                  <a:gd name="T7" fmla="*/ 0 h 408"/>
                  <a:gd name="T8" fmla="*/ 103 w 429"/>
                  <a:gd name="T9" fmla="*/ 20 h 408"/>
                  <a:gd name="T10" fmla="*/ 236 w 429"/>
                  <a:gd name="T11" fmla="*/ 56 h 408"/>
                  <a:gd name="T12" fmla="*/ 289 w 429"/>
                  <a:gd name="T13" fmla="*/ 86 h 408"/>
                  <a:gd name="T14" fmla="*/ 358 w 429"/>
                  <a:gd name="T15" fmla="*/ 114 h 408"/>
                  <a:gd name="T16" fmla="*/ 393 w 429"/>
                  <a:gd name="T17" fmla="*/ 167 h 408"/>
                  <a:gd name="T18" fmla="*/ 428 w 429"/>
                  <a:gd name="T19" fmla="*/ 192 h 408"/>
                  <a:gd name="T20" fmla="*/ 414 w 429"/>
                  <a:gd name="T21" fmla="*/ 212 h 408"/>
                  <a:gd name="T22" fmla="*/ 414 w 429"/>
                  <a:gd name="T23" fmla="*/ 237 h 408"/>
                  <a:gd name="T24" fmla="*/ 401 w 429"/>
                  <a:gd name="T25" fmla="*/ 243 h 408"/>
                  <a:gd name="T26" fmla="*/ 389 w 429"/>
                  <a:gd name="T27" fmla="*/ 265 h 408"/>
                  <a:gd name="T28" fmla="*/ 401 w 429"/>
                  <a:gd name="T29" fmla="*/ 287 h 408"/>
                  <a:gd name="T30" fmla="*/ 399 w 429"/>
                  <a:gd name="T31" fmla="*/ 304 h 408"/>
                  <a:gd name="T32" fmla="*/ 385 w 429"/>
                  <a:gd name="T33" fmla="*/ 326 h 408"/>
                  <a:gd name="T34" fmla="*/ 387 w 429"/>
                  <a:gd name="T35" fmla="*/ 348 h 408"/>
                  <a:gd name="T36" fmla="*/ 411 w 429"/>
                  <a:gd name="T37" fmla="*/ 371 h 408"/>
                  <a:gd name="T38" fmla="*/ 413 w 429"/>
                  <a:gd name="T39" fmla="*/ 393 h 408"/>
                  <a:gd name="T40" fmla="*/ 407 w 429"/>
                  <a:gd name="T41" fmla="*/ 404 h 408"/>
                  <a:gd name="T42" fmla="*/ 383 w 429"/>
                  <a:gd name="T43" fmla="*/ 407 h 408"/>
                  <a:gd name="T44" fmla="*/ 366 w 429"/>
                  <a:gd name="T45" fmla="*/ 396 h 408"/>
                  <a:gd name="T46" fmla="*/ 347 w 429"/>
                  <a:gd name="T47" fmla="*/ 368 h 408"/>
                  <a:gd name="T48" fmla="*/ 339 w 429"/>
                  <a:gd name="T49" fmla="*/ 368 h 408"/>
                  <a:gd name="T50" fmla="*/ 329 w 429"/>
                  <a:gd name="T51" fmla="*/ 357 h 408"/>
                  <a:gd name="T52" fmla="*/ 320 w 429"/>
                  <a:gd name="T53" fmla="*/ 323 h 408"/>
                  <a:gd name="T54" fmla="*/ 308 w 429"/>
                  <a:gd name="T55" fmla="*/ 312 h 408"/>
                  <a:gd name="T56" fmla="*/ 283 w 429"/>
                  <a:gd name="T57" fmla="*/ 295 h 408"/>
                  <a:gd name="T58" fmla="*/ 261 w 429"/>
                  <a:gd name="T59" fmla="*/ 284 h 408"/>
                  <a:gd name="T60" fmla="*/ 230 w 429"/>
                  <a:gd name="T61" fmla="*/ 254 h 408"/>
                  <a:gd name="T62" fmla="*/ 217 w 429"/>
                  <a:gd name="T63" fmla="*/ 231 h 408"/>
                  <a:gd name="T64" fmla="*/ 219 w 429"/>
                  <a:gd name="T65" fmla="*/ 215 h 408"/>
                  <a:gd name="T66" fmla="*/ 232 w 429"/>
                  <a:gd name="T67" fmla="*/ 201 h 408"/>
                  <a:gd name="T68" fmla="*/ 221 w 429"/>
                  <a:gd name="T69" fmla="*/ 184 h 408"/>
                  <a:gd name="T70" fmla="*/ 209 w 429"/>
                  <a:gd name="T71" fmla="*/ 192 h 408"/>
                  <a:gd name="T72" fmla="*/ 190 w 429"/>
                  <a:gd name="T73" fmla="*/ 167 h 408"/>
                  <a:gd name="T74" fmla="*/ 186 w 429"/>
                  <a:gd name="T75" fmla="*/ 181 h 408"/>
                  <a:gd name="T76" fmla="*/ 168 w 429"/>
                  <a:gd name="T77" fmla="*/ 181 h 408"/>
                  <a:gd name="T78" fmla="*/ 165 w 429"/>
                  <a:gd name="T79" fmla="*/ 170 h 408"/>
                  <a:gd name="T80" fmla="*/ 165 w 429"/>
                  <a:gd name="T81" fmla="*/ 151 h 408"/>
                  <a:gd name="T82" fmla="*/ 157 w 429"/>
                  <a:gd name="T83" fmla="*/ 139 h 408"/>
                  <a:gd name="T84" fmla="*/ 145 w 429"/>
                  <a:gd name="T85" fmla="*/ 142 h 408"/>
                  <a:gd name="T86" fmla="*/ 130 w 429"/>
                  <a:gd name="T87" fmla="*/ 112 h 408"/>
                  <a:gd name="T88" fmla="*/ 118 w 429"/>
                  <a:gd name="T89" fmla="*/ 109 h 408"/>
                  <a:gd name="T90" fmla="*/ 101 w 429"/>
                  <a:gd name="T91" fmla="*/ 95 h 408"/>
                  <a:gd name="T92" fmla="*/ 64 w 429"/>
                  <a:gd name="T93" fmla="*/ 98 h 408"/>
                  <a:gd name="T94" fmla="*/ 27 w 429"/>
                  <a:gd name="T95" fmla="*/ 95 h 408"/>
                  <a:gd name="T96" fmla="*/ 0 w 429"/>
                  <a:gd name="T97" fmla="*/ 84 h 4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6" name="Freeform 34"/>
              <p:cNvSpPr>
                <a:spLocks/>
              </p:cNvSpPr>
              <p:nvPr/>
            </p:nvSpPr>
            <p:spPr bwMode="auto">
              <a:xfrm>
                <a:off x="908" y="758"/>
                <a:ext cx="274" cy="212"/>
              </a:xfrm>
              <a:custGeom>
                <a:avLst/>
                <a:gdLst>
                  <a:gd name="T0" fmla="*/ 10 w 274"/>
                  <a:gd name="T1" fmla="*/ 0 h 210"/>
                  <a:gd name="T2" fmla="*/ 0 w 274"/>
                  <a:gd name="T3" fmla="*/ 17 h 210"/>
                  <a:gd name="T4" fmla="*/ 0 w 274"/>
                  <a:gd name="T5" fmla="*/ 36 h 210"/>
                  <a:gd name="T6" fmla="*/ 19 w 274"/>
                  <a:gd name="T7" fmla="*/ 56 h 210"/>
                  <a:gd name="T8" fmla="*/ 31 w 274"/>
                  <a:gd name="T9" fmla="*/ 50 h 210"/>
                  <a:gd name="T10" fmla="*/ 35 w 274"/>
                  <a:gd name="T11" fmla="*/ 59 h 210"/>
                  <a:gd name="T12" fmla="*/ 46 w 274"/>
                  <a:gd name="T13" fmla="*/ 61 h 210"/>
                  <a:gd name="T14" fmla="*/ 54 w 274"/>
                  <a:gd name="T15" fmla="*/ 47 h 210"/>
                  <a:gd name="T16" fmla="*/ 81 w 274"/>
                  <a:gd name="T17" fmla="*/ 50 h 210"/>
                  <a:gd name="T18" fmla="*/ 85 w 274"/>
                  <a:gd name="T19" fmla="*/ 64 h 210"/>
                  <a:gd name="T20" fmla="*/ 94 w 274"/>
                  <a:gd name="T21" fmla="*/ 70 h 210"/>
                  <a:gd name="T22" fmla="*/ 117 w 274"/>
                  <a:gd name="T23" fmla="*/ 67 h 210"/>
                  <a:gd name="T24" fmla="*/ 125 w 274"/>
                  <a:gd name="T25" fmla="*/ 75 h 210"/>
                  <a:gd name="T26" fmla="*/ 137 w 274"/>
                  <a:gd name="T27" fmla="*/ 84 h 210"/>
                  <a:gd name="T28" fmla="*/ 146 w 274"/>
                  <a:gd name="T29" fmla="*/ 100 h 210"/>
                  <a:gd name="T30" fmla="*/ 146 w 274"/>
                  <a:gd name="T31" fmla="*/ 123 h 210"/>
                  <a:gd name="T32" fmla="*/ 138 w 274"/>
                  <a:gd name="T33" fmla="*/ 128 h 210"/>
                  <a:gd name="T34" fmla="*/ 142 w 274"/>
                  <a:gd name="T35" fmla="*/ 137 h 210"/>
                  <a:gd name="T36" fmla="*/ 131 w 274"/>
                  <a:gd name="T37" fmla="*/ 150 h 210"/>
                  <a:gd name="T38" fmla="*/ 131 w 274"/>
                  <a:gd name="T39" fmla="*/ 170 h 210"/>
                  <a:gd name="T40" fmla="*/ 148 w 274"/>
                  <a:gd name="T41" fmla="*/ 173 h 210"/>
                  <a:gd name="T42" fmla="*/ 158 w 274"/>
                  <a:gd name="T43" fmla="*/ 167 h 210"/>
                  <a:gd name="T44" fmla="*/ 161 w 274"/>
                  <a:gd name="T45" fmla="*/ 159 h 210"/>
                  <a:gd name="T46" fmla="*/ 167 w 274"/>
                  <a:gd name="T47" fmla="*/ 167 h 210"/>
                  <a:gd name="T48" fmla="*/ 177 w 274"/>
                  <a:gd name="T49" fmla="*/ 162 h 210"/>
                  <a:gd name="T50" fmla="*/ 198 w 274"/>
                  <a:gd name="T51" fmla="*/ 173 h 210"/>
                  <a:gd name="T52" fmla="*/ 211 w 274"/>
                  <a:gd name="T53" fmla="*/ 192 h 210"/>
                  <a:gd name="T54" fmla="*/ 215 w 274"/>
                  <a:gd name="T55" fmla="*/ 192 h 210"/>
                  <a:gd name="T56" fmla="*/ 217 w 274"/>
                  <a:gd name="T57" fmla="*/ 203 h 210"/>
                  <a:gd name="T58" fmla="*/ 231 w 274"/>
                  <a:gd name="T59" fmla="*/ 209 h 210"/>
                  <a:gd name="T60" fmla="*/ 246 w 274"/>
                  <a:gd name="T61" fmla="*/ 209 h 210"/>
                  <a:gd name="T62" fmla="*/ 236 w 274"/>
                  <a:gd name="T63" fmla="*/ 198 h 210"/>
                  <a:gd name="T64" fmla="*/ 240 w 274"/>
                  <a:gd name="T65" fmla="*/ 187 h 210"/>
                  <a:gd name="T66" fmla="*/ 252 w 274"/>
                  <a:gd name="T67" fmla="*/ 198 h 210"/>
                  <a:gd name="T68" fmla="*/ 265 w 274"/>
                  <a:gd name="T69" fmla="*/ 201 h 210"/>
                  <a:gd name="T70" fmla="*/ 267 w 274"/>
                  <a:gd name="T71" fmla="*/ 184 h 210"/>
                  <a:gd name="T72" fmla="*/ 254 w 274"/>
                  <a:gd name="T73" fmla="*/ 170 h 210"/>
                  <a:gd name="T74" fmla="*/ 244 w 274"/>
                  <a:gd name="T75" fmla="*/ 170 h 210"/>
                  <a:gd name="T76" fmla="*/ 231 w 274"/>
                  <a:gd name="T77" fmla="*/ 156 h 210"/>
                  <a:gd name="T78" fmla="*/ 244 w 274"/>
                  <a:gd name="T79" fmla="*/ 156 h 210"/>
                  <a:gd name="T80" fmla="*/ 254 w 274"/>
                  <a:gd name="T81" fmla="*/ 164 h 210"/>
                  <a:gd name="T82" fmla="*/ 273 w 274"/>
                  <a:gd name="T83" fmla="*/ 164 h 210"/>
                  <a:gd name="T84" fmla="*/ 269 w 274"/>
                  <a:gd name="T85" fmla="*/ 148 h 210"/>
                  <a:gd name="T86" fmla="*/ 252 w 274"/>
                  <a:gd name="T87" fmla="*/ 131 h 210"/>
                  <a:gd name="T88" fmla="*/ 240 w 274"/>
                  <a:gd name="T89" fmla="*/ 128 h 210"/>
                  <a:gd name="T90" fmla="*/ 223 w 274"/>
                  <a:gd name="T91" fmla="*/ 109 h 210"/>
                  <a:gd name="T92" fmla="*/ 202 w 274"/>
                  <a:gd name="T93" fmla="*/ 103 h 210"/>
                  <a:gd name="T94" fmla="*/ 185 w 274"/>
                  <a:gd name="T95" fmla="*/ 95 h 210"/>
                  <a:gd name="T96" fmla="*/ 171 w 274"/>
                  <a:gd name="T97" fmla="*/ 70 h 210"/>
                  <a:gd name="T98" fmla="*/ 161 w 274"/>
                  <a:gd name="T99" fmla="*/ 39 h 210"/>
                  <a:gd name="T100" fmla="*/ 148 w 274"/>
                  <a:gd name="T101" fmla="*/ 39 h 210"/>
                  <a:gd name="T102" fmla="*/ 144 w 274"/>
                  <a:gd name="T103" fmla="*/ 31 h 210"/>
                  <a:gd name="T104" fmla="*/ 137 w 274"/>
                  <a:gd name="T105" fmla="*/ 33 h 210"/>
                  <a:gd name="T106" fmla="*/ 123 w 274"/>
                  <a:gd name="T107" fmla="*/ 20 h 210"/>
                  <a:gd name="T108" fmla="*/ 100 w 274"/>
                  <a:gd name="T109" fmla="*/ 14 h 210"/>
                  <a:gd name="T110" fmla="*/ 90 w 274"/>
                  <a:gd name="T111" fmla="*/ 22 h 210"/>
                  <a:gd name="T112" fmla="*/ 69 w 274"/>
                  <a:gd name="T113" fmla="*/ 14 h 210"/>
                  <a:gd name="T114" fmla="*/ 56 w 274"/>
                  <a:gd name="T115" fmla="*/ 14 h 210"/>
                  <a:gd name="T116" fmla="*/ 50 w 274"/>
                  <a:gd name="T117" fmla="*/ 3 h 210"/>
                  <a:gd name="T118" fmla="*/ 44 w 274"/>
                  <a:gd name="T119" fmla="*/ 0 h 210"/>
                  <a:gd name="T120" fmla="*/ 35 w 274"/>
                  <a:gd name="T121" fmla="*/ 3 h 210"/>
                  <a:gd name="T122" fmla="*/ 10 w 274"/>
                  <a:gd name="T123" fmla="*/ 0 h 2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7" name="Freeform 35"/>
              <p:cNvSpPr>
                <a:spLocks/>
              </p:cNvSpPr>
              <p:nvPr/>
            </p:nvSpPr>
            <p:spPr bwMode="auto">
              <a:xfrm>
                <a:off x="1064" y="1926"/>
                <a:ext cx="195" cy="99"/>
              </a:xfrm>
              <a:custGeom>
                <a:avLst/>
                <a:gdLst>
                  <a:gd name="T0" fmla="*/ 0 w 195"/>
                  <a:gd name="T1" fmla="*/ 49 h 98"/>
                  <a:gd name="T2" fmla="*/ 17 w 195"/>
                  <a:gd name="T3" fmla="*/ 20 h 98"/>
                  <a:gd name="T4" fmla="*/ 25 w 195"/>
                  <a:gd name="T5" fmla="*/ 20 h 98"/>
                  <a:gd name="T6" fmla="*/ 38 w 195"/>
                  <a:gd name="T7" fmla="*/ 6 h 98"/>
                  <a:gd name="T8" fmla="*/ 54 w 195"/>
                  <a:gd name="T9" fmla="*/ 6 h 98"/>
                  <a:gd name="T10" fmla="*/ 58 w 195"/>
                  <a:gd name="T11" fmla="*/ 3 h 98"/>
                  <a:gd name="T12" fmla="*/ 63 w 195"/>
                  <a:gd name="T13" fmla="*/ 0 h 98"/>
                  <a:gd name="T14" fmla="*/ 83 w 195"/>
                  <a:gd name="T15" fmla="*/ 17 h 98"/>
                  <a:gd name="T16" fmla="*/ 88 w 195"/>
                  <a:gd name="T17" fmla="*/ 29 h 98"/>
                  <a:gd name="T18" fmla="*/ 92 w 195"/>
                  <a:gd name="T19" fmla="*/ 23 h 98"/>
                  <a:gd name="T20" fmla="*/ 108 w 195"/>
                  <a:gd name="T21" fmla="*/ 34 h 98"/>
                  <a:gd name="T22" fmla="*/ 117 w 195"/>
                  <a:gd name="T23" fmla="*/ 34 h 98"/>
                  <a:gd name="T24" fmla="*/ 125 w 195"/>
                  <a:gd name="T25" fmla="*/ 43 h 98"/>
                  <a:gd name="T26" fmla="*/ 138 w 195"/>
                  <a:gd name="T27" fmla="*/ 49 h 98"/>
                  <a:gd name="T28" fmla="*/ 138 w 195"/>
                  <a:gd name="T29" fmla="*/ 63 h 98"/>
                  <a:gd name="T30" fmla="*/ 163 w 195"/>
                  <a:gd name="T31" fmla="*/ 63 h 98"/>
                  <a:gd name="T32" fmla="*/ 169 w 195"/>
                  <a:gd name="T33" fmla="*/ 77 h 98"/>
                  <a:gd name="T34" fmla="*/ 184 w 195"/>
                  <a:gd name="T35" fmla="*/ 77 h 98"/>
                  <a:gd name="T36" fmla="*/ 194 w 195"/>
                  <a:gd name="T37" fmla="*/ 94 h 98"/>
                  <a:gd name="T38" fmla="*/ 188 w 195"/>
                  <a:gd name="T39" fmla="*/ 97 h 98"/>
                  <a:gd name="T40" fmla="*/ 184 w 195"/>
                  <a:gd name="T41" fmla="*/ 91 h 98"/>
                  <a:gd name="T42" fmla="*/ 182 w 195"/>
                  <a:gd name="T43" fmla="*/ 88 h 98"/>
                  <a:gd name="T44" fmla="*/ 169 w 195"/>
                  <a:gd name="T45" fmla="*/ 91 h 98"/>
                  <a:gd name="T46" fmla="*/ 165 w 195"/>
                  <a:gd name="T47" fmla="*/ 94 h 98"/>
                  <a:gd name="T48" fmla="*/ 154 w 195"/>
                  <a:gd name="T49" fmla="*/ 97 h 98"/>
                  <a:gd name="T50" fmla="*/ 136 w 195"/>
                  <a:gd name="T51" fmla="*/ 97 h 98"/>
                  <a:gd name="T52" fmla="*/ 125 w 195"/>
                  <a:gd name="T53" fmla="*/ 97 h 98"/>
                  <a:gd name="T54" fmla="*/ 125 w 195"/>
                  <a:gd name="T55" fmla="*/ 88 h 98"/>
                  <a:gd name="T56" fmla="*/ 108 w 195"/>
                  <a:gd name="T57" fmla="*/ 66 h 98"/>
                  <a:gd name="T58" fmla="*/ 108 w 195"/>
                  <a:gd name="T59" fmla="*/ 51 h 98"/>
                  <a:gd name="T60" fmla="*/ 88 w 195"/>
                  <a:gd name="T61" fmla="*/ 51 h 98"/>
                  <a:gd name="T62" fmla="*/ 81 w 195"/>
                  <a:gd name="T63" fmla="*/ 43 h 98"/>
                  <a:gd name="T64" fmla="*/ 75 w 195"/>
                  <a:gd name="T65" fmla="*/ 51 h 98"/>
                  <a:gd name="T66" fmla="*/ 69 w 195"/>
                  <a:gd name="T67" fmla="*/ 40 h 98"/>
                  <a:gd name="T68" fmla="*/ 63 w 195"/>
                  <a:gd name="T69" fmla="*/ 40 h 98"/>
                  <a:gd name="T70" fmla="*/ 63 w 195"/>
                  <a:gd name="T71" fmla="*/ 26 h 98"/>
                  <a:gd name="T72" fmla="*/ 58 w 195"/>
                  <a:gd name="T73" fmla="*/ 20 h 98"/>
                  <a:gd name="T74" fmla="*/ 40 w 195"/>
                  <a:gd name="T75" fmla="*/ 23 h 98"/>
                  <a:gd name="T76" fmla="*/ 29 w 195"/>
                  <a:gd name="T77" fmla="*/ 40 h 98"/>
                  <a:gd name="T78" fmla="*/ 15 w 195"/>
                  <a:gd name="T79" fmla="*/ 43 h 98"/>
                  <a:gd name="T80" fmla="*/ 0 w 195"/>
                  <a:gd name="T81" fmla="*/ 49 h 9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8" name="Freeform 36"/>
              <p:cNvSpPr>
                <a:spLocks/>
              </p:cNvSpPr>
              <p:nvPr/>
            </p:nvSpPr>
            <p:spPr bwMode="auto">
              <a:xfrm>
                <a:off x="1234" y="1995"/>
                <a:ext cx="129" cy="84"/>
              </a:xfrm>
              <a:custGeom>
                <a:avLst/>
                <a:gdLst>
                  <a:gd name="T0" fmla="*/ 0 w 129"/>
                  <a:gd name="T1" fmla="*/ 62 h 83"/>
                  <a:gd name="T2" fmla="*/ 12 w 129"/>
                  <a:gd name="T3" fmla="*/ 65 h 83"/>
                  <a:gd name="T4" fmla="*/ 40 w 129"/>
                  <a:gd name="T5" fmla="*/ 62 h 83"/>
                  <a:gd name="T6" fmla="*/ 52 w 129"/>
                  <a:gd name="T7" fmla="*/ 79 h 83"/>
                  <a:gd name="T8" fmla="*/ 68 w 129"/>
                  <a:gd name="T9" fmla="*/ 82 h 83"/>
                  <a:gd name="T10" fmla="*/ 76 w 129"/>
                  <a:gd name="T11" fmla="*/ 62 h 83"/>
                  <a:gd name="T12" fmla="*/ 72 w 129"/>
                  <a:gd name="T13" fmla="*/ 57 h 83"/>
                  <a:gd name="T14" fmla="*/ 80 w 129"/>
                  <a:gd name="T15" fmla="*/ 48 h 83"/>
                  <a:gd name="T16" fmla="*/ 96 w 129"/>
                  <a:gd name="T17" fmla="*/ 62 h 83"/>
                  <a:gd name="T18" fmla="*/ 108 w 129"/>
                  <a:gd name="T19" fmla="*/ 62 h 83"/>
                  <a:gd name="T20" fmla="*/ 108 w 129"/>
                  <a:gd name="T21" fmla="*/ 54 h 83"/>
                  <a:gd name="T22" fmla="*/ 116 w 129"/>
                  <a:gd name="T23" fmla="*/ 54 h 83"/>
                  <a:gd name="T24" fmla="*/ 128 w 129"/>
                  <a:gd name="T25" fmla="*/ 40 h 83"/>
                  <a:gd name="T26" fmla="*/ 120 w 129"/>
                  <a:gd name="T27" fmla="*/ 37 h 83"/>
                  <a:gd name="T28" fmla="*/ 120 w 129"/>
                  <a:gd name="T29" fmla="*/ 23 h 83"/>
                  <a:gd name="T30" fmla="*/ 120 w 129"/>
                  <a:gd name="T31" fmla="*/ 11 h 83"/>
                  <a:gd name="T32" fmla="*/ 102 w 129"/>
                  <a:gd name="T33" fmla="*/ 8 h 83"/>
                  <a:gd name="T34" fmla="*/ 88 w 129"/>
                  <a:gd name="T35" fmla="*/ 11 h 83"/>
                  <a:gd name="T36" fmla="*/ 76 w 129"/>
                  <a:gd name="T37" fmla="*/ 11 h 83"/>
                  <a:gd name="T38" fmla="*/ 58 w 129"/>
                  <a:gd name="T39" fmla="*/ 8 h 83"/>
                  <a:gd name="T40" fmla="*/ 44 w 129"/>
                  <a:gd name="T41" fmla="*/ 0 h 83"/>
                  <a:gd name="T42" fmla="*/ 40 w 129"/>
                  <a:gd name="T43" fmla="*/ 8 h 83"/>
                  <a:gd name="T44" fmla="*/ 38 w 129"/>
                  <a:gd name="T45" fmla="*/ 25 h 83"/>
                  <a:gd name="T46" fmla="*/ 24 w 129"/>
                  <a:gd name="T47" fmla="*/ 25 h 83"/>
                  <a:gd name="T48" fmla="*/ 20 w 129"/>
                  <a:gd name="T49" fmla="*/ 40 h 83"/>
                  <a:gd name="T50" fmla="*/ 12 w 129"/>
                  <a:gd name="T51" fmla="*/ 45 h 83"/>
                  <a:gd name="T52" fmla="*/ 0 w 129"/>
                  <a:gd name="T53" fmla="*/ 62 h 8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9" name="Freeform 37"/>
              <p:cNvSpPr>
                <a:spLocks/>
              </p:cNvSpPr>
              <p:nvPr/>
            </p:nvSpPr>
            <p:spPr bwMode="auto">
              <a:xfrm>
                <a:off x="1155" y="2226"/>
                <a:ext cx="802" cy="1700"/>
              </a:xfrm>
              <a:custGeom>
                <a:avLst/>
                <a:gdLst>
                  <a:gd name="T0" fmla="*/ 92 w 802"/>
                  <a:gd name="T1" fmla="*/ 28 h 1698"/>
                  <a:gd name="T2" fmla="*/ 152 w 802"/>
                  <a:gd name="T3" fmla="*/ 3 h 1698"/>
                  <a:gd name="T4" fmla="*/ 127 w 802"/>
                  <a:gd name="T5" fmla="*/ 59 h 1698"/>
                  <a:gd name="T6" fmla="*/ 152 w 802"/>
                  <a:gd name="T7" fmla="*/ 56 h 1698"/>
                  <a:gd name="T8" fmla="*/ 177 w 802"/>
                  <a:gd name="T9" fmla="*/ 53 h 1698"/>
                  <a:gd name="T10" fmla="*/ 212 w 802"/>
                  <a:gd name="T11" fmla="*/ 73 h 1698"/>
                  <a:gd name="T12" fmla="*/ 322 w 802"/>
                  <a:gd name="T13" fmla="*/ 103 h 1698"/>
                  <a:gd name="T14" fmla="*/ 372 w 802"/>
                  <a:gd name="T15" fmla="*/ 134 h 1698"/>
                  <a:gd name="T16" fmla="*/ 437 w 802"/>
                  <a:gd name="T17" fmla="*/ 151 h 1698"/>
                  <a:gd name="T18" fmla="*/ 530 w 802"/>
                  <a:gd name="T19" fmla="*/ 234 h 1698"/>
                  <a:gd name="T20" fmla="*/ 581 w 802"/>
                  <a:gd name="T21" fmla="*/ 338 h 1698"/>
                  <a:gd name="T22" fmla="*/ 780 w 802"/>
                  <a:gd name="T23" fmla="*/ 424 h 1698"/>
                  <a:gd name="T24" fmla="*/ 782 w 802"/>
                  <a:gd name="T25" fmla="*/ 567 h 1698"/>
                  <a:gd name="T26" fmla="*/ 731 w 802"/>
                  <a:gd name="T27" fmla="*/ 642 h 1698"/>
                  <a:gd name="T28" fmla="*/ 723 w 802"/>
                  <a:gd name="T29" fmla="*/ 751 h 1698"/>
                  <a:gd name="T30" fmla="*/ 694 w 802"/>
                  <a:gd name="T31" fmla="*/ 798 h 1698"/>
                  <a:gd name="T32" fmla="*/ 647 w 802"/>
                  <a:gd name="T33" fmla="*/ 879 h 1698"/>
                  <a:gd name="T34" fmla="*/ 579 w 802"/>
                  <a:gd name="T35" fmla="*/ 907 h 1698"/>
                  <a:gd name="T36" fmla="*/ 544 w 802"/>
                  <a:gd name="T37" fmla="*/ 991 h 1698"/>
                  <a:gd name="T38" fmla="*/ 536 w 802"/>
                  <a:gd name="T39" fmla="*/ 1061 h 1698"/>
                  <a:gd name="T40" fmla="*/ 481 w 802"/>
                  <a:gd name="T41" fmla="*/ 1125 h 1698"/>
                  <a:gd name="T42" fmla="*/ 448 w 802"/>
                  <a:gd name="T43" fmla="*/ 1175 h 1698"/>
                  <a:gd name="T44" fmla="*/ 427 w 802"/>
                  <a:gd name="T45" fmla="*/ 1200 h 1698"/>
                  <a:gd name="T46" fmla="*/ 415 w 802"/>
                  <a:gd name="T47" fmla="*/ 1267 h 1698"/>
                  <a:gd name="T48" fmla="*/ 361 w 802"/>
                  <a:gd name="T49" fmla="*/ 1295 h 1698"/>
                  <a:gd name="T50" fmla="*/ 318 w 802"/>
                  <a:gd name="T51" fmla="*/ 1323 h 1698"/>
                  <a:gd name="T52" fmla="*/ 316 w 802"/>
                  <a:gd name="T53" fmla="*/ 1387 h 1698"/>
                  <a:gd name="T54" fmla="*/ 275 w 802"/>
                  <a:gd name="T55" fmla="*/ 1437 h 1698"/>
                  <a:gd name="T56" fmla="*/ 300 w 802"/>
                  <a:gd name="T57" fmla="*/ 1482 h 1698"/>
                  <a:gd name="T58" fmla="*/ 259 w 802"/>
                  <a:gd name="T59" fmla="*/ 1524 h 1698"/>
                  <a:gd name="T60" fmla="*/ 238 w 802"/>
                  <a:gd name="T61" fmla="*/ 1597 h 1698"/>
                  <a:gd name="T62" fmla="*/ 292 w 802"/>
                  <a:gd name="T63" fmla="*/ 1697 h 1698"/>
                  <a:gd name="T64" fmla="*/ 228 w 802"/>
                  <a:gd name="T65" fmla="*/ 1647 h 1698"/>
                  <a:gd name="T66" fmla="*/ 187 w 802"/>
                  <a:gd name="T67" fmla="*/ 1557 h 1698"/>
                  <a:gd name="T68" fmla="*/ 183 w 802"/>
                  <a:gd name="T69" fmla="*/ 1323 h 1698"/>
                  <a:gd name="T70" fmla="*/ 177 w 802"/>
                  <a:gd name="T71" fmla="*/ 1223 h 1698"/>
                  <a:gd name="T72" fmla="*/ 181 w 802"/>
                  <a:gd name="T73" fmla="*/ 1114 h 1698"/>
                  <a:gd name="T74" fmla="*/ 189 w 802"/>
                  <a:gd name="T75" fmla="*/ 1027 h 1698"/>
                  <a:gd name="T76" fmla="*/ 185 w 802"/>
                  <a:gd name="T77" fmla="*/ 888 h 1698"/>
                  <a:gd name="T78" fmla="*/ 191 w 802"/>
                  <a:gd name="T79" fmla="*/ 773 h 1698"/>
                  <a:gd name="T80" fmla="*/ 144 w 802"/>
                  <a:gd name="T81" fmla="*/ 695 h 1698"/>
                  <a:gd name="T82" fmla="*/ 72 w 802"/>
                  <a:gd name="T83" fmla="*/ 634 h 1698"/>
                  <a:gd name="T84" fmla="*/ 47 w 802"/>
                  <a:gd name="T85" fmla="*/ 539 h 1698"/>
                  <a:gd name="T86" fmla="*/ 14 w 802"/>
                  <a:gd name="T87" fmla="*/ 486 h 1698"/>
                  <a:gd name="T88" fmla="*/ 16 w 802"/>
                  <a:gd name="T89" fmla="*/ 396 h 1698"/>
                  <a:gd name="T90" fmla="*/ 8 w 802"/>
                  <a:gd name="T91" fmla="*/ 310 h 1698"/>
                  <a:gd name="T92" fmla="*/ 58 w 802"/>
                  <a:gd name="T93" fmla="*/ 140 h 16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64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B7383056-0910-4171-88A3-D59F90F8E7A6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800" b="1">
                <a:effectLst>
                  <a:outerShdw blurRad="38100" dist="38100" dir="2700000" algn="tl">
                    <a:srgbClr val="FFFFFF"/>
                  </a:outerShdw>
                </a:effectLst>
              </a:defRPr>
            </a:lvl1pPr>
          </a:lstStyle>
          <a:p>
            <a:pPr>
              <a:defRPr/>
            </a:pPr>
            <a:fld id="{99C8C701-67DF-4897-8D81-FED3627A75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</p:sldLayoutIdLst>
  <p:transition spd="med">
    <p:pull dir="ru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3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F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59958A8-A7D5-4D9C-A994-AF95369CB32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11739-1531-49AF-8A27-BCD6D635F4E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Impact" pitchFamily="34" charset="0"/>
              </a:rPr>
              <a:t>1.2  </a:t>
            </a:r>
            <a:r>
              <a:rPr lang="zh-CN" altLang="en-US" smtClean="0"/>
              <a:t>传输网络的基本理论与技术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1916113"/>
            <a:ext cx="4537075" cy="3457575"/>
          </a:xfrm>
        </p:spPr>
        <p:txBody>
          <a:bodyPr/>
          <a:lstStyle/>
          <a:p>
            <a:pPr marL="533400" indent="-533400">
              <a:defRPr/>
            </a:pPr>
            <a:r>
              <a:rPr lang="zh-CN" altLang="en-US" smtClean="0"/>
              <a:t>直接链路互连</a:t>
            </a:r>
          </a:p>
          <a:p>
            <a:pPr marL="533400" indent="-533400">
              <a:defRPr/>
            </a:pPr>
            <a:r>
              <a:rPr lang="zh-CN" altLang="en-US" smtClean="0"/>
              <a:t>编码与成帧</a:t>
            </a:r>
          </a:p>
          <a:p>
            <a:pPr marL="533400" indent="-533400">
              <a:defRPr/>
            </a:pPr>
            <a:r>
              <a:rPr lang="zh-CN" altLang="en-US" smtClean="0"/>
              <a:t>信道共享</a:t>
            </a:r>
          </a:p>
          <a:p>
            <a:pPr marL="533400" indent="-533400">
              <a:defRPr/>
            </a:pPr>
            <a:r>
              <a:rPr lang="zh-CN" altLang="en-US" smtClean="0"/>
              <a:t>数据交换</a:t>
            </a:r>
          </a:p>
          <a:p>
            <a:pPr marL="533400" indent="-533400">
              <a:defRPr/>
            </a:pPr>
            <a:r>
              <a:rPr lang="zh-CN" altLang="en-US" smtClean="0"/>
              <a:t>差错控制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BBB166-BDF0-4AAC-BBF4-101FF8EA70B0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23EE4-4D5C-404D-8C18-DBB5641C366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609600"/>
            <a:ext cx="8540750" cy="198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地面微波</a:t>
            </a:r>
            <a:endParaRPr lang="zh-CN" altLang="en-US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800" b="0" smtClean="0">
                <a:latin typeface="Times New Roman" pitchFamily="18" charset="0"/>
              </a:rPr>
              <a:t>通过地面站之间接力传送</a:t>
            </a:r>
            <a:endParaRPr kumimoji="0" lang="zh-CN" altLang="en-US" sz="2800" smtClean="0"/>
          </a:p>
          <a:p>
            <a:pPr lvl="1">
              <a:lnSpc>
                <a:spcPct val="90000"/>
              </a:lnSpc>
              <a:defRPr/>
            </a:pPr>
            <a:r>
              <a:rPr lang="zh-CN" altLang="en-US" sz="2800" b="0" smtClean="0">
                <a:latin typeface="Times New Roman" pitchFamily="18" charset="0"/>
              </a:rPr>
              <a:t>接力站之间距离：</a:t>
            </a:r>
            <a:r>
              <a:rPr lang="en-US" altLang="zh-CN" sz="2800" b="0" smtClean="0">
                <a:latin typeface="Times New Roman" pitchFamily="18" charset="0"/>
              </a:rPr>
              <a:t>50 -100 km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b="0" smtClean="0">
                <a:latin typeface="Times New Roman" pitchFamily="18" charset="0"/>
              </a:rPr>
              <a:t>速率：每信道 </a:t>
            </a:r>
            <a:r>
              <a:rPr kumimoji="0" lang="en-US" altLang="zh-CN" sz="2800" b="0" smtClean="0">
                <a:latin typeface="Comic Sans MS" pitchFamily="66" charset="0"/>
              </a:rPr>
              <a:t>45 Mb/s</a:t>
            </a:r>
          </a:p>
        </p:txBody>
      </p:sp>
      <p:sp>
        <p:nvSpPr>
          <p:cNvPr id="30725" name="Arc 3"/>
          <p:cNvSpPr>
            <a:spLocks/>
          </p:cNvSpPr>
          <p:nvPr/>
        </p:nvSpPr>
        <p:spPr bwMode="auto">
          <a:xfrm rot="10800000">
            <a:off x="1143000" y="3662363"/>
            <a:ext cx="7296150" cy="1443037"/>
          </a:xfrm>
          <a:custGeom>
            <a:avLst/>
            <a:gdLst>
              <a:gd name="T0" fmla="*/ 2147483647 w 42642"/>
              <a:gd name="T1" fmla="*/ 2147483647 h 21600"/>
              <a:gd name="T2" fmla="*/ 0 w 42642"/>
              <a:gd name="T3" fmla="*/ 2147483647 h 21600"/>
              <a:gd name="T4" fmla="*/ 2147483647 w 42642"/>
              <a:gd name="T5" fmla="*/ 0 h 21600"/>
              <a:gd name="T6" fmla="*/ 0 60000 65536"/>
              <a:gd name="T7" fmla="*/ 0 60000 65536"/>
              <a:gd name="T8" fmla="*/ 0 60000 65536"/>
              <a:gd name="T9" fmla="*/ 0 w 42642"/>
              <a:gd name="T10" fmla="*/ 0 h 21600"/>
              <a:gd name="T11" fmla="*/ 42642 w 426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642" h="21600" fill="none" extrusionOk="0">
                <a:moveTo>
                  <a:pt x="42641" y="3779"/>
                </a:moveTo>
                <a:cubicBezTo>
                  <a:pt x="40809" y="14089"/>
                  <a:pt x="31846" y="21599"/>
                  <a:pt x="21375" y="21600"/>
                </a:cubicBezTo>
                <a:cubicBezTo>
                  <a:pt x="10647" y="21600"/>
                  <a:pt x="1545" y="13727"/>
                  <a:pt x="0" y="3111"/>
                </a:cubicBezTo>
              </a:path>
              <a:path w="42642" h="21600" stroke="0" extrusionOk="0">
                <a:moveTo>
                  <a:pt x="42641" y="3779"/>
                </a:moveTo>
                <a:cubicBezTo>
                  <a:pt x="40809" y="14089"/>
                  <a:pt x="31846" y="21599"/>
                  <a:pt x="21375" y="21600"/>
                </a:cubicBezTo>
                <a:cubicBezTo>
                  <a:pt x="10647" y="21600"/>
                  <a:pt x="1545" y="13727"/>
                  <a:pt x="0" y="3111"/>
                </a:cubicBezTo>
                <a:lnTo>
                  <a:pt x="21375" y="0"/>
                </a:lnTo>
                <a:lnTo>
                  <a:pt x="42641" y="377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8383FF"/>
              </a:gs>
            </a:gsLst>
            <a:lin ang="5400000" scaled="1"/>
          </a:gradFill>
          <a:ln w="25399" cap="rnd">
            <a:solidFill>
              <a:srgbClr val="66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211638" y="4005263"/>
            <a:ext cx="99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地球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 rot="-1320000">
            <a:off x="1454150" y="3400425"/>
            <a:ext cx="1541463" cy="234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6"/>
          <p:cNvSpPr>
            <a:spLocks noChangeArrowheads="1"/>
          </p:cNvSpPr>
          <p:nvPr/>
        </p:nvSpPr>
        <p:spPr bwMode="auto">
          <a:xfrm rot="1320000" flipH="1">
            <a:off x="6583363" y="3429000"/>
            <a:ext cx="1539875" cy="234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Rectangle 7"/>
          <p:cNvSpPr>
            <a:spLocks noChangeArrowheads="1"/>
          </p:cNvSpPr>
          <p:nvPr/>
        </p:nvSpPr>
        <p:spPr bwMode="auto">
          <a:xfrm flipH="1">
            <a:off x="4013200" y="3017838"/>
            <a:ext cx="1541463" cy="234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 flipH="1">
            <a:off x="1389063" y="2978150"/>
            <a:ext cx="1368425" cy="512763"/>
          </a:xfrm>
          <a:prstGeom prst="line">
            <a:avLst/>
          </a:prstGeom>
          <a:noFill/>
          <a:ln w="50799">
            <a:solidFill>
              <a:srgbClr val="FF33CC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6800850" y="2992438"/>
            <a:ext cx="1368425" cy="511175"/>
          </a:xfrm>
          <a:prstGeom prst="line">
            <a:avLst/>
          </a:prstGeom>
          <a:noFill/>
          <a:ln w="50799">
            <a:solidFill>
              <a:srgbClr val="FF33CC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4070350" y="2855913"/>
            <a:ext cx="1465263" cy="6350"/>
          </a:xfrm>
          <a:prstGeom prst="line">
            <a:avLst/>
          </a:prstGeom>
          <a:noFill/>
          <a:ln w="50799">
            <a:solidFill>
              <a:srgbClr val="FF33CC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33" name="Group 11"/>
          <p:cNvGrpSpPr>
            <a:grpSpLocks/>
          </p:cNvGrpSpPr>
          <p:nvPr/>
        </p:nvGrpSpPr>
        <p:grpSpPr bwMode="auto">
          <a:xfrm>
            <a:off x="881063" y="3500438"/>
            <a:ext cx="949325" cy="1220787"/>
            <a:chOff x="579" y="2648"/>
            <a:chExt cx="598" cy="769"/>
          </a:xfrm>
        </p:grpSpPr>
        <p:sp>
          <p:nvSpPr>
            <p:cNvPr id="30850" name="Freeform 12"/>
            <p:cNvSpPr>
              <a:spLocks/>
            </p:cNvSpPr>
            <p:nvPr/>
          </p:nvSpPr>
          <p:spPr bwMode="auto">
            <a:xfrm>
              <a:off x="762" y="3219"/>
              <a:ext cx="38" cy="194"/>
            </a:xfrm>
            <a:custGeom>
              <a:avLst/>
              <a:gdLst>
                <a:gd name="T0" fmla="*/ 37 w 38"/>
                <a:gd name="T1" fmla="*/ 193 h 194"/>
                <a:gd name="T2" fmla="*/ 35 w 38"/>
                <a:gd name="T3" fmla="*/ 6 h 194"/>
                <a:gd name="T4" fmla="*/ 13 w 38"/>
                <a:gd name="T5" fmla="*/ 0 h 194"/>
                <a:gd name="T6" fmla="*/ 0 w 38"/>
                <a:gd name="T7" fmla="*/ 87 h 194"/>
                <a:gd name="T8" fmla="*/ 10 w 38"/>
                <a:gd name="T9" fmla="*/ 180 h 194"/>
                <a:gd name="T10" fmla="*/ 37 w 38"/>
                <a:gd name="T11" fmla="*/ 193 h 194"/>
                <a:gd name="T12" fmla="*/ 37 w 38"/>
                <a:gd name="T13" fmla="*/ 193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94"/>
                <a:gd name="T23" fmla="*/ 38 w 38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94">
                  <a:moveTo>
                    <a:pt x="37" y="193"/>
                  </a:moveTo>
                  <a:lnTo>
                    <a:pt x="35" y="6"/>
                  </a:lnTo>
                  <a:lnTo>
                    <a:pt x="13" y="0"/>
                  </a:lnTo>
                  <a:lnTo>
                    <a:pt x="0" y="87"/>
                  </a:lnTo>
                  <a:lnTo>
                    <a:pt x="10" y="180"/>
                  </a:lnTo>
                  <a:lnTo>
                    <a:pt x="37" y="19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Freeform 13"/>
            <p:cNvSpPr>
              <a:spLocks/>
            </p:cNvSpPr>
            <p:nvPr/>
          </p:nvSpPr>
          <p:spPr bwMode="auto">
            <a:xfrm>
              <a:off x="579" y="2742"/>
              <a:ext cx="440" cy="432"/>
            </a:xfrm>
            <a:custGeom>
              <a:avLst/>
              <a:gdLst>
                <a:gd name="T0" fmla="*/ 170 w 440"/>
                <a:gd name="T1" fmla="*/ 328 h 432"/>
                <a:gd name="T2" fmla="*/ 234 w 440"/>
                <a:gd name="T3" fmla="*/ 405 h 432"/>
                <a:gd name="T4" fmla="*/ 284 w 440"/>
                <a:gd name="T5" fmla="*/ 424 h 432"/>
                <a:gd name="T6" fmla="*/ 319 w 440"/>
                <a:gd name="T7" fmla="*/ 431 h 432"/>
                <a:gd name="T8" fmla="*/ 355 w 440"/>
                <a:gd name="T9" fmla="*/ 427 h 432"/>
                <a:gd name="T10" fmla="*/ 385 w 440"/>
                <a:gd name="T11" fmla="*/ 406 h 432"/>
                <a:gd name="T12" fmla="*/ 400 w 440"/>
                <a:gd name="T13" fmla="*/ 376 h 432"/>
                <a:gd name="T14" fmla="*/ 408 w 440"/>
                <a:gd name="T15" fmla="*/ 337 h 432"/>
                <a:gd name="T16" fmla="*/ 407 w 440"/>
                <a:gd name="T17" fmla="*/ 293 h 432"/>
                <a:gd name="T18" fmla="*/ 406 w 440"/>
                <a:gd name="T19" fmla="*/ 257 h 432"/>
                <a:gd name="T20" fmla="*/ 400 w 440"/>
                <a:gd name="T21" fmla="*/ 216 h 432"/>
                <a:gd name="T22" fmla="*/ 391 w 440"/>
                <a:gd name="T23" fmla="*/ 187 h 432"/>
                <a:gd name="T24" fmla="*/ 439 w 440"/>
                <a:gd name="T25" fmla="*/ 163 h 432"/>
                <a:gd name="T26" fmla="*/ 439 w 440"/>
                <a:gd name="T27" fmla="*/ 144 h 432"/>
                <a:gd name="T28" fmla="*/ 421 w 440"/>
                <a:gd name="T29" fmla="*/ 124 h 432"/>
                <a:gd name="T30" fmla="*/ 372 w 440"/>
                <a:gd name="T31" fmla="*/ 139 h 432"/>
                <a:gd name="T32" fmla="*/ 362 w 440"/>
                <a:gd name="T33" fmla="*/ 105 h 432"/>
                <a:gd name="T34" fmla="*/ 337 w 440"/>
                <a:gd name="T35" fmla="*/ 68 h 432"/>
                <a:gd name="T36" fmla="*/ 307 w 440"/>
                <a:gd name="T37" fmla="*/ 35 h 432"/>
                <a:gd name="T38" fmla="*/ 266 w 440"/>
                <a:gd name="T39" fmla="*/ 8 h 432"/>
                <a:gd name="T40" fmla="*/ 231 w 440"/>
                <a:gd name="T41" fmla="*/ 0 h 432"/>
                <a:gd name="T42" fmla="*/ 193 w 440"/>
                <a:gd name="T43" fmla="*/ 0 h 432"/>
                <a:gd name="T44" fmla="*/ 164 w 440"/>
                <a:gd name="T45" fmla="*/ 17 h 432"/>
                <a:gd name="T46" fmla="*/ 146 w 440"/>
                <a:gd name="T47" fmla="*/ 47 h 432"/>
                <a:gd name="T48" fmla="*/ 132 w 440"/>
                <a:gd name="T49" fmla="*/ 112 h 432"/>
                <a:gd name="T50" fmla="*/ 129 w 440"/>
                <a:gd name="T51" fmla="*/ 199 h 432"/>
                <a:gd name="T52" fmla="*/ 133 w 440"/>
                <a:gd name="T53" fmla="*/ 278 h 432"/>
                <a:gd name="T54" fmla="*/ 59 w 440"/>
                <a:gd name="T55" fmla="*/ 325 h 432"/>
                <a:gd name="T56" fmla="*/ 58 w 440"/>
                <a:gd name="T57" fmla="*/ 341 h 432"/>
                <a:gd name="T58" fmla="*/ 46 w 440"/>
                <a:gd name="T59" fmla="*/ 347 h 432"/>
                <a:gd name="T60" fmla="*/ 36 w 440"/>
                <a:gd name="T61" fmla="*/ 338 h 432"/>
                <a:gd name="T62" fmla="*/ 0 w 440"/>
                <a:gd name="T63" fmla="*/ 356 h 432"/>
                <a:gd name="T64" fmla="*/ 5 w 440"/>
                <a:gd name="T65" fmla="*/ 374 h 432"/>
                <a:gd name="T66" fmla="*/ 34 w 440"/>
                <a:gd name="T67" fmla="*/ 375 h 432"/>
                <a:gd name="T68" fmla="*/ 72 w 440"/>
                <a:gd name="T69" fmla="*/ 345 h 432"/>
                <a:gd name="T70" fmla="*/ 79 w 440"/>
                <a:gd name="T71" fmla="*/ 330 h 432"/>
                <a:gd name="T72" fmla="*/ 134 w 440"/>
                <a:gd name="T73" fmla="*/ 296 h 432"/>
                <a:gd name="T74" fmla="*/ 170 w 440"/>
                <a:gd name="T75" fmla="*/ 328 h 432"/>
                <a:gd name="T76" fmla="*/ 170 w 440"/>
                <a:gd name="T77" fmla="*/ 328 h 4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40"/>
                <a:gd name="T118" fmla="*/ 0 h 432"/>
                <a:gd name="T119" fmla="*/ 440 w 440"/>
                <a:gd name="T120" fmla="*/ 432 h 4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40" h="432">
                  <a:moveTo>
                    <a:pt x="170" y="328"/>
                  </a:moveTo>
                  <a:lnTo>
                    <a:pt x="234" y="405"/>
                  </a:lnTo>
                  <a:lnTo>
                    <a:pt x="284" y="424"/>
                  </a:lnTo>
                  <a:lnTo>
                    <a:pt x="319" y="431"/>
                  </a:lnTo>
                  <a:lnTo>
                    <a:pt x="355" y="427"/>
                  </a:lnTo>
                  <a:lnTo>
                    <a:pt x="385" y="406"/>
                  </a:lnTo>
                  <a:lnTo>
                    <a:pt x="400" y="376"/>
                  </a:lnTo>
                  <a:lnTo>
                    <a:pt x="408" y="337"/>
                  </a:lnTo>
                  <a:lnTo>
                    <a:pt x="407" y="293"/>
                  </a:lnTo>
                  <a:lnTo>
                    <a:pt x="406" y="257"/>
                  </a:lnTo>
                  <a:lnTo>
                    <a:pt x="400" y="216"/>
                  </a:lnTo>
                  <a:lnTo>
                    <a:pt x="391" y="187"/>
                  </a:lnTo>
                  <a:lnTo>
                    <a:pt x="439" y="163"/>
                  </a:lnTo>
                  <a:lnTo>
                    <a:pt x="439" y="144"/>
                  </a:lnTo>
                  <a:lnTo>
                    <a:pt x="421" y="124"/>
                  </a:lnTo>
                  <a:lnTo>
                    <a:pt x="372" y="139"/>
                  </a:lnTo>
                  <a:lnTo>
                    <a:pt x="362" y="105"/>
                  </a:lnTo>
                  <a:lnTo>
                    <a:pt x="337" y="68"/>
                  </a:lnTo>
                  <a:lnTo>
                    <a:pt x="307" y="35"/>
                  </a:lnTo>
                  <a:lnTo>
                    <a:pt x="266" y="8"/>
                  </a:lnTo>
                  <a:lnTo>
                    <a:pt x="231" y="0"/>
                  </a:lnTo>
                  <a:lnTo>
                    <a:pt x="193" y="0"/>
                  </a:lnTo>
                  <a:lnTo>
                    <a:pt x="164" y="17"/>
                  </a:lnTo>
                  <a:lnTo>
                    <a:pt x="146" y="47"/>
                  </a:lnTo>
                  <a:lnTo>
                    <a:pt x="132" y="112"/>
                  </a:lnTo>
                  <a:lnTo>
                    <a:pt x="129" y="199"/>
                  </a:lnTo>
                  <a:lnTo>
                    <a:pt x="133" y="278"/>
                  </a:lnTo>
                  <a:lnTo>
                    <a:pt x="59" y="325"/>
                  </a:lnTo>
                  <a:lnTo>
                    <a:pt x="58" y="341"/>
                  </a:lnTo>
                  <a:lnTo>
                    <a:pt x="46" y="347"/>
                  </a:lnTo>
                  <a:lnTo>
                    <a:pt x="36" y="338"/>
                  </a:lnTo>
                  <a:lnTo>
                    <a:pt x="0" y="356"/>
                  </a:lnTo>
                  <a:lnTo>
                    <a:pt x="5" y="374"/>
                  </a:lnTo>
                  <a:lnTo>
                    <a:pt x="34" y="375"/>
                  </a:lnTo>
                  <a:lnTo>
                    <a:pt x="72" y="345"/>
                  </a:lnTo>
                  <a:lnTo>
                    <a:pt x="79" y="330"/>
                  </a:lnTo>
                  <a:lnTo>
                    <a:pt x="134" y="296"/>
                  </a:lnTo>
                  <a:lnTo>
                    <a:pt x="170" y="328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Freeform 14"/>
            <p:cNvSpPr>
              <a:spLocks/>
            </p:cNvSpPr>
            <p:nvPr/>
          </p:nvSpPr>
          <p:spPr bwMode="auto">
            <a:xfrm>
              <a:off x="763" y="2916"/>
              <a:ext cx="201" cy="229"/>
            </a:xfrm>
            <a:custGeom>
              <a:avLst/>
              <a:gdLst>
                <a:gd name="T0" fmla="*/ 120 w 201"/>
                <a:gd name="T1" fmla="*/ 48 h 229"/>
                <a:gd name="T2" fmla="*/ 120 w 201"/>
                <a:gd name="T3" fmla="*/ 56 h 229"/>
                <a:gd name="T4" fmla="*/ 194 w 201"/>
                <a:gd name="T5" fmla="*/ 110 h 229"/>
                <a:gd name="T6" fmla="*/ 191 w 201"/>
                <a:gd name="T7" fmla="*/ 121 h 229"/>
                <a:gd name="T8" fmla="*/ 118 w 201"/>
                <a:gd name="T9" fmla="*/ 74 h 229"/>
                <a:gd name="T10" fmla="*/ 116 w 201"/>
                <a:gd name="T11" fmla="*/ 103 h 229"/>
                <a:gd name="T12" fmla="*/ 100 w 201"/>
                <a:gd name="T13" fmla="*/ 141 h 229"/>
                <a:gd name="T14" fmla="*/ 58 w 201"/>
                <a:gd name="T15" fmla="*/ 165 h 229"/>
                <a:gd name="T16" fmla="*/ 17 w 201"/>
                <a:gd name="T17" fmla="*/ 131 h 229"/>
                <a:gd name="T18" fmla="*/ 0 w 201"/>
                <a:gd name="T19" fmla="*/ 100 h 229"/>
                <a:gd name="T20" fmla="*/ 13 w 201"/>
                <a:gd name="T21" fmla="*/ 133 h 229"/>
                <a:gd name="T22" fmla="*/ 28 w 201"/>
                <a:gd name="T23" fmla="*/ 155 h 229"/>
                <a:gd name="T24" fmla="*/ 51 w 201"/>
                <a:gd name="T25" fmla="*/ 182 h 229"/>
                <a:gd name="T26" fmla="*/ 72 w 201"/>
                <a:gd name="T27" fmla="*/ 199 h 229"/>
                <a:gd name="T28" fmla="*/ 123 w 201"/>
                <a:gd name="T29" fmla="*/ 225 h 229"/>
                <a:gd name="T30" fmla="*/ 147 w 201"/>
                <a:gd name="T31" fmla="*/ 228 h 229"/>
                <a:gd name="T32" fmla="*/ 172 w 201"/>
                <a:gd name="T33" fmla="*/ 221 h 229"/>
                <a:gd name="T34" fmla="*/ 190 w 201"/>
                <a:gd name="T35" fmla="*/ 200 h 229"/>
                <a:gd name="T36" fmla="*/ 195 w 201"/>
                <a:gd name="T37" fmla="*/ 168 h 229"/>
                <a:gd name="T38" fmla="*/ 200 w 201"/>
                <a:gd name="T39" fmla="*/ 131 h 229"/>
                <a:gd name="T40" fmla="*/ 197 w 201"/>
                <a:gd name="T41" fmla="*/ 79 h 229"/>
                <a:gd name="T42" fmla="*/ 186 w 201"/>
                <a:gd name="T43" fmla="*/ 19 h 229"/>
                <a:gd name="T44" fmla="*/ 174 w 201"/>
                <a:gd name="T45" fmla="*/ 0 h 229"/>
                <a:gd name="T46" fmla="*/ 133 w 201"/>
                <a:gd name="T47" fmla="*/ 19 h 229"/>
                <a:gd name="T48" fmla="*/ 120 w 201"/>
                <a:gd name="T49" fmla="*/ 48 h 229"/>
                <a:gd name="T50" fmla="*/ 120 w 201"/>
                <a:gd name="T51" fmla="*/ 48 h 2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1"/>
                <a:gd name="T79" fmla="*/ 0 h 229"/>
                <a:gd name="T80" fmla="*/ 201 w 201"/>
                <a:gd name="T81" fmla="*/ 229 h 2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1" h="229">
                  <a:moveTo>
                    <a:pt x="120" y="48"/>
                  </a:moveTo>
                  <a:lnTo>
                    <a:pt x="120" y="56"/>
                  </a:lnTo>
                  <a:lnTo>
                    <a:pt x="194" y="110"/>
                  </a:lnTo>
                  <a:lnTo>
                    <a:pt x="191" y="121"/>
                  </a:lnTo>
                  <a:lnTo>
                    <a:pt x="118" y="74"/>
                  </a:lnTo>
                  <a:lnTo>
                    <a:pt x="116" y="103"/>
                  </a:lnTo>
                  <a:lnTo>
                    <a:pt x="100" y="141"/>
                  </a:lnTo>
                  <a:lnTo>
                    <a:pt x="58" y="165"/>
                  </a:lnTo>
                  <a:lnTo>
                    <a:pt x="17" y="131"/>
                  </a:lnTo>
                  <a:lnTo>
                    <a:pt x="0" y="100"/>
                  </a:lnTo>
                  <a:lnTo>
                    <a:pt x="13" y="133"/>
                  </a:lnTo>
                  <a:lnTo>
                    <a:pt x="28" y="155"/>
                  </a:lnTo>
                  <a:lnTo>
                    <a:pt x="51" y="182"/>
                  </a:lnTo>
                  <a:lnTo>
                    <a:pt x="72" y="199"/>
                  </a:lnTo>
                  <a:lnTo>
                    <a:pt x="123" y="225"/>
                  </a:lnTo>
                  <a:lnTo>
                    <a:pt x="147" y="228"/>
                  </a:lnTo>
                  <a:lnTo>
                    <a:pt x="172" y="221"/>
                  </a:lnTo>
                  <a:lnTo>
                    <a:pt x="190" y="200"/>
                  </a:lnTo>
                  <a:lnTo>
                    <a:pt x="195" y="168"/>
                  </a:lnTo>
                  <a:lnTo>
                    <a:pt x="200" y="131"/>
                  </a:lnTo>
                  <a:lnTo>
                    <a:pt x="197" y="79"/>
                  </a:lnTo>
                  <a:lnTo>
                    <a:pt x="186" y="19"/>
                  </a:lnTo>
                  <a:lnTo>
                    <a:pt x="174" y="0"/>
                  </a:lnTo>
                  <a:lnTo>
                    <a:pt x="133" y="19"/>
                  </a:lnTo>
                  <a:lnTo>
                    <a:pt x="120" y="48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Freeform 15"/>
            <p:cNvSpPr>
              <a:spLocks/>
            </p:cNvSpPr>
            <p:nvPr/>
          </p:nvSpPr>
          <p:spPr bwMode="auto">
            <a:xfrm>
              <a:off x="703" y="2762"/>
              <a:ext cx="223" cy="411"/>
            </a:xfrm>
            <a:custGeom>
              <a:avLst/>
              <a:gdLst>
                <a:gd name="T0" fmla="*/ 51 w 223"/>
                <a:gd name="T1" fmla="*/ 0 h 411"/>
                <a:gd name="T2" fmla="*/ 26 w 223"/>
                <a:gd name="T3" fmla="*/ 22 h 411"/>
                <a:gd name="T4" fmla="*/ 11 w 223"/>
                <a:gd name="T5" fmla="*/ 63 h 411"/>
                <a:gd name="T6" fmla="*/ 3 w 223"/>
                <a:gd name="T7" fmla="*/ 121 h 411"/>
                <a:gd name="T8" fmla="*/ 0 w 223"/>
                <a:gd name="T9" fmla="*/ 169 h 411"/>
                <a:gd name="T10" fmla="*/ 5 w 223"/>
                <a:gd name="T11" fmla="*/ 231 h 411"/>
                <a:gd name="T12" fmla="*/ 18 w 223"/>
                <a:gd name="T13" fmla="*/ 293 h 411"/>
                <a:gd name="T14" fmla="*/ 85 w 223"/>
                <a:gd name="T15" fmla="*/ 350 h 411"/>
                <a:gd name="T16" fmla="*/ 148 w 223"/>
                <a:gd name="T17" fmla="*/ 402 h 411"/>
                <a:gd name="T18" fmla="*/ 200 w 223"/>
                <a:gd name="T19" fmla="*/ 410 h 411"/>
                <a:gd name="T20" fmla="*/ 222 w 223"/>
                <a:gd name="T21" fmla="*/ 407 h 411"/>
                <a:gd name="T22" fmla="*/ 188 w 223"/>
                <a:gd name="T23" fmla="*/ 401 h 411"/>
                <a:gd name="T24" fmla="*/ 151 w 223"/>
                <a:gd name="T25" fmla="*/ 387 h 411"/>
                <a:gd name="T26" fmla="*/ 109 w 223"/>
                <a:gd name="T27" fmla="*/ 355 h 411"/>
                <a:gd name="T28" fmla="*/ 74 w 223"/>
                <a:gd name="T29" fmla="*/ 309 h 411"/>
                <a:gd name="T30" fmla="*/ 30 w 223"/>
                <a:gd name="T31" fmla="*/ 204 h 411"/>
                <a:gd name="T32" fmla="*/ 20 w 223"/>
                <a:gd name="T33" fmla="*/ 107 h 411"/>
                <a:gd name="T34" fmla="*/ 26 w 223"/>
                <a:gd name="T35" fmla="*/ 43 h 411"/>
                <a:gd name="T36" fmla="*/ 51 w 223"/>
                <a:gd name="T37" fmla="*/ 0 h 411"/>
                <a:gd name="T38" fmla="*/ 51 w 223"/>
                <a:gd name="T39" fmla="*/ 0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3"/>
                <a:gd name="T61" fmla="*/ 0 h 411"/>
                <a:gd name="T62" fmla="*/ 223 w 223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3" h="411">
                  <a:moveTo>
                    <a:pt x="51" y="0"/>
                  </a:moveTo>
                  <a:lnTo>
                    <a:pt x="26" y="22"/>
                  </a:lnTo>
                  <a:lnTo>
                    <a:pt x="11" y="63"/>
                  </a:lnTo>
                  <a:lnTo>
                    <a:pt x="3" y="121"/>
                  </a:lnTo>
                  <a:lnTo>
                    <a:pt x="0" y="169"/>
                  </a:lnTo>
                  <a:lnTo>
                    <a:pt x="5" y="231"/>
                  </a:lnTo>
                  <a:lnTo>
                    <a:pt x="18" y="293"/>
                  </a:lnTo>
                  <a:lnTo>
                    <a:pt x="85" y="350"/>
                  </a:lnTo>
                  <a:lnTo>
                    <a:pt x="148" y="402"/>
                  </a:lnTo>
                  <a:lnTo>
                    <a:pt x="200" y="410"/>
                  </a:lnTo>
                  <a:lnTo>
                    <a:pt x="222" y="407"/>
                  </a:lnTo>
                  <a:lnTo>
                    <a:pt x="188" y="401"/>
                  </a:lnTo>
                  <a:lnTo>
                    <a:pt x="151" y="387"/>
                  </a:lnTo>
                  <a:lnTo>
                    <a:pt x="109" y="355"/>
                  </a:lnTo>
                  <a:lnTo>
                    <a:pt x="74" y="309"/>
                  </a:lnTo>
                  <a:lnTo>
                    <a:pt x="30" y="204"/>
                  </a:lnTo>
                  <a:lnTo>
                    <a:pt x="20" y="107"/>
                  </a:lnTo>
                  <a:lnTo>
                    <a:pt x="26" y="43"/>
                  </a:lnTo>
                  <a:lnTo>
                    <a:pt x="51" y="0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Freeform 16"/>
            <p:cNvSpPr>
              <a:spLocks/>
            </p:cNvSpPr>
            <p:nvPr/>
          </p:nvSpPr>
          <p:spPr bwMode="auto">
            <a:xfrm>
              <a:off x="767" y="3285"/>
              <a:ext cx="34" cy="129"/>
            </a:xfrm>
            <a:custGeom>
              <a:avLst/>
              <a:gdLst>
                <a:gd name="T0" fmla="*/ 0 w 34"/>
                <a:gd name="T1" fmla="*/ 124 h 129"/>
                <a:gd name="T2" fmla="*/ 33 w 34"/>
                <a:gd name="T3" fmla="*/ 128 h 129"/>
                <a:gd name="T4" fmla="*/ 18 w 34"/>
                <a:gd name="T5" fmla="*/ 0 h 129"/>
                <a:gd name="T6" fmla="*/ 0 w 34"/>
                <a:gd name="T7" fmla="*/ 8 h 129"/>
                <a:gd name="T8" fmla="*/ 0 w 34"/>
                <a:gd name="T9" fmla="*/ 124 h 129"/>
                <a:gd name="T10" fmla="*/ 0 w 34"/>
                <a:gd name="T11" fmla="*/ 124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9"/>
                <a:gd name="T20" fmla="*/ 34 w 34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9">
                  <a:moveTo>
                    <a:pt x="0" y="124"/>
                  </a:moveTo>
                  <a:lnTo>
                    <a:pt x="33" y="128"/>
                  </a:lnTo>
                  <a:lnTo>
                    <a:pt x="18" y="0"/>
                  </a:lnTo>
                  <a:lnTo>
                    <a:pt x="0" y="8"/>
                  </a:lnTo>
                  <a:lnTo>
                    <a:pt x="0" y="124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5" name="Freeform 17"/>
            <p:cNvSpPr>
              <a:spLocks/>
            </p:cNvSpPr>
            <p:nvPr/>
          </p:nvSpPr>
          <p:spPr bwMode="auto">
            <a:xfrm>
              <a:off x="742" y="2779"/>
              <a:ext cx="202" cy="152"/>
            </a:xfrm>
            <a:custGeom>
              <a:avLst/>
              <a:gdLst>
                <a:gd name="T0" fmla="*/ 1 w 202"/>
                <a:gd name="T1" fmla="*/ 129 h 152"/>
                <a:gd name="T2" fmla="*/ 8 w 202"/>
                <a:gd name="T3" fmla="*/ 95 h 152"/>
                <a:gd name="T4" fmla="*/ 23 w 202"/>
                <a:gd name="T5" fmla="*/ 72 h 152"/>
                <a:gd name="T6" fmla="*/ 40 w 202"/>
                <a:gd name="T7" fmla="*/ 63 h 152"/>
                <a:gd name="T8" fmla="*/ 83 w 202"/>
                <a:gd name="T9" fmla="*/ 63 h 152"/>
                <a:gd name="T10" fmla="*/ 115 w 202"/>
                <a:gd name="T11" fmla="*/ 84 h 152"/>
                <a:gd name="T12" fmla="*/ 136 w 202"/>
                <a:gd name="T13" fmla="*/ 117 h 152"/>
                <a:gd name="T14" fmla="*/ 143 w 202"/>
                <a:gd name="T15" fmla="*/ 151 h 152"/>
                <a:gd name="T16" fmla="*/ 181 w 202"/>
                <a:gd name="T17" fmla="*/ 134 h 152"/>
                <a:gd name="T18" fmla="*/ 181 w 202"/>
                <a:gd name="T19" fmla="*/ 117 h 152"/>
                <a:gd name="T20" fmla="*/ 201 w 202"/>
                <a:gd name="T21" fmla="*/ 105 h 152"/>
                <a:gd name="T22" fmla="*/ 174 w 202"/>
                <a:gd name="T23" fmla="*/ 50 h 152"/>
                <a:gd name="T24" fmla="*/ 104 w 202"/>
                <a:gd name="T25" fmla="*/ 5 h 152"/>
                <a:gd name="T26" fmla="*/ 24 w 202"/>
                <a:gd name="T27" fmla="*/ 0 h 152"/>
                <a:gd name="T28" fmla="*/ 4 w 202"/>
                <a:gd name="T29" fmla="*/ 38 h 152"/>
                <a:gd name="T30" fmla="*/ 0 w 202"/>
                <a:gd name="T31" fmla="*/ 75 h 152"/>
                <a:gd name="T32" fmla="*/ 1 w 202"/>
                <a:gd name="T33" fmla="*/ 129 h 152"/>
                <a:gd name="T34" fmla="*/ 1 w 202"/>
                <a:gd name="T35" fmla="*/ 129 h 1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2"/>
                <a:gd name="T55" fmla="*/ 0 h 152"/>
                <a:gd name="T56" fmla="*/ 202 w 202"/>
                <a:gd name="T57" fmla="*/ 152 h 1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2" h="152">
                  <a:moveTo>
                    <a:pt x="1" y="129"/>
                  </a:moveTo>
                  <a:lnTo>
                    <a:pt x="8" y="95"/>
                  </a:lnTo>
                  <a:lnTo>
                    <a:pt x="23" y="72"/>
                  </a:lnTo>
                  <a:lnTo>
                    <a:pt x="40" y="63"/>
                  </a:lnTo>
                  <a:lnTo>
                    <a:pt x="83" y="63"/>
                  </a:lnTo>
                  <a:lnTo>
                    <a:pt x="115" y="84"/>
                  </a:lnTo>
                  <a:lnTo>
                    <a:pt x="136" y="117"/>
                  </a:lnTo>
                  <a:lnTo>
                    <a:pt x="143" y="151"/>
                  </a:lnTo>
                  <a:lnTo>
                    <a:pt x="181" y="134"/>
                  </a:lnTo>
                  <a:lnTo>
                    <a:pt x="181" y="117"/>
                  </a:lnTo>
                  <a:lnTo>
                    <a:pt x="201" y="105"/>
                  </a:lnTo>
                  <a:lnTo>
                    <a:pt x="174" y="50"/>
                  </a:lnTo>
                  <a:lnTo>
                    <a:pt x="104" y="5"/>
                  </a:lnTo>
                  <a:lnTo>
                    <a:pt x="24" y="0"/>
                  </a:lnTo>
                  <a:lnTo>
                    <a:pt x="4" y="38"/>
                  </a:lnTo>
                  <a:lnTo>
                    <a:pt x="0" y="75"/>
                  </a:lnTo>
                  <a:lnTo>
                    <a:pt x="1" y="129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Freeform 18"/>
            <p:cNvSpPr>
              <a:spLocks/>
            </p:cNvSpPr>
            <p:nvPr/>
          </p:nvSpPr>
          <p:spPr bwMode="auto">
            <a:xfrm>
              <a:off x="944" y="2883"/>
              <a:ext cx="73" cy="41"/>
            </a:xfrm>
            <a:custGeom>
              <a:avLst/>
              <a:gdLst>
                <a:gd name="T0" fmla="*/ 0 w 73"/>
                <a:gd name="T1" fmla="*/ 26 h 41"/>
                <a:gd name="T2" fmla="*/ 41 w 73"/>
                <a:gd name="T3" fmla="*/ 0 h 41"/>
                <a:gd name="T4" fmla="*/ 64 w 73"/>
                <a:gd name="T5" fmla="*/ 5 h 41"/>
                <a:gd name="T6" fmla="*/ 72 w 73"/>
                <a:gd name="T7" fmla="*/ 21 h 41"/>
                <a:gd name="T8" fmla="*/ 4 w 73"/>
                <a:gd name="T9" fmla="*/ 40 h 41"/>
                <a:gd name="T10" fmla="*/ 0 w 73"/>
                <a:gd name="T11" fmla="*/ 26 h 41"/>
                <a:gd name="T12" fmla="*/ 0 w 73"/>
                <a:gd name="T13" fmla="*/ 26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"/>
                <a:gd name="T22" fmla="*/ 0 h 41"/>
                <a:gd name="T23" fmla="*/ 73 w 73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" h="41">
                  <a:moveTo>
                    <a:pt x="0" y="26"/>
                  </a:moveTo>
                  <a:lnTo>
                    <a:pt x="41" y="0"/>
                  </a:lnTo>
                  <a:lnTo>
                    <a:pt x="64" y="5"/>
                  </a:lnTo>
                  <a:lnTo>
                    <a:pt x="72" y="21"/>
                  </a:lnTo>
                  <a:lnTo>
                    <a:pt x="4" y="40"/>
                  </a:lnTo>
                  <a:lnTo>
                    <a:pt x="0" y="26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Freeform 19"/>
            <p:cNvSpPr>
              <a:spLocks/>
            </p:cNvSpPr>
            <p:nvPr/>
          </p:nvSpPr>
          <p:spPr bwMode="auto">
            <a:xfrm>
              <a:off x="930" y="2878"/>
              <a:ext cx="90" cy="63"/>
            </a:xfrm>
            <a:custGeom>
              <a:avLst/>
              <a:gdLst>
                <a:gd name="T0" fmla="*/ 0 w 90"/>
                <a:gd name="T1" fmla="*/ 27 h 63"/>
                <a:gd name="T2" fmla="*/ 2 w 90"/>
                <a:gd name="T3" fmla="*/ 39 h 63"/>
                <a:gd name="T4" fmla="*/ 9 w 90"/>
                <a:gd name="T5" fmla="*/ 54 h 63"/>
                <a:gd name="T6" fmla="*/ 24 w 90"/>
                <a:gd name="T7" fmla="*/ 62 h 63"/>
                <a:gd name="T8" fmla="*/ 89 w 90"/>
                <a:gd name="T9" fmla="*/ 28 h 63"/>
                <a:gd name="T10" fmla="*/ 69 w 90"/>
                <a:gd name="T11" fmla="*/ 23 h 63"/>
                <a:gd name="T12" fmla="*/ 62 w 90"/>
                <a:gd name="T13" fmla="*/ 16 h 63"/>
                <a:gd name="T14" fmla="*/ 11 w 90"/>
                <a:gd name="T15" fmla="*/ 37 h 63"/>
                <a:gd name="T16" fmla="*/ 49 w 90"/>
                <a:gd name="T17" fmla="*/ 0 h 63"/>
                <a:gd name="T18" fmla="*/ 0 w 90"/>
                <a:gd name="T19" fmla="*/ 27 h 63"/>
                <a:gd name="T20" fmla="*/ 0 w 90"/>
                <a:gd name="T21" fmla="*/ 2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63"/>
                <a:gd name="T35" fmla="*/ 90 w 90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63">
                  <a:moveTo>
                    <a:pt x="0" y="27"/>
                  </a:moveTo>
                  <a:lnTo>
                    <a:pt x="2" y="39"/>
                  </a:lnTo>
                  <a:lnTo>
                    <a:pt x="9" y="54"/>
                  </a:lnTo>
                  <a:lnTo>
                    <a:pt x="24" y="62"/>
                  </a:lnTo>
                  <a:lnTo>
                    <a:pt x="89" y="28"/>
                  </a:lnTo>
                  <a:lnTo>
                    <a:pt x="69" y="23"/>
                  </a:lnTo>
                  <a:lnTo>
                    <a:pt x="62" y="16"/>
                  </a:lnTo>
                  <a:lnTo>
                    <a:pt x="11" y="37"/>
                  </a:lnTo>
                  <a:lnTo>
                    <a:pt x="49" y="0"/>
                  </a:lnTo>
                  <a:lnTo>
                    <a:pt x="0" y="2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8" name="Freeform 20"/>
            <p:cNvSpPr>
              <a:spLocks/>
            </p:cNvSpPr>
            <p:nvPr/>
          </p:nvSpPr>
          <p:spPr bwMode="auto">
            <a:xfrm>
              <a:off x="994" y="2873"/>
              <a:ext cx="27" cy="29"/>
            </a:xfrm>
            <a:custGeom>
              <a:avLst/>
              <a:gdLst>
                <a:gd name="T0" fmla="*/ 0 w 27"/>
                <a:gd name="T1" fmla="*/ 0 h 29"/>
                <a:gd name="T2" fmla="*/ 13 w 27"/>
                <a:gd name="T3" fmla="*/ 4 h 29"/>
                <a:gd name="T4" fmla="*/ 22 w 27"/>
                <a:gd name="T5" fmla="*/ 15 h 29"/>
                <a:gd name="T6" fmla="*/ 26 w 27"/>
                <a:gd name="T7" fmla="*/ 28 h 29"/>
                <a:gd name="T8" fmla="*/ 9 w 27"/>
                <a:gd name="T9" fmla="*/ 20 h 29"/>
                <a:gd name="T10" fmla="*/ 0 w 27"/>
                <a:gd name="T11" fmla="*/ 0 h 29"/>
                <a:gd name="T12" fmla="*/ 0 w 27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29"/>
                <a:gd name="T23" fmla="*/ 27 w 27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29">
                  <a:moveTo>
                    <a:pt x="0" y="0"/>
                  </a:moveTo>
                  <a:lnTo>
                    <a:pt x="13" y="4"/>
                  </a:lnTo>
                  <a:lnTo>
                    <a:pt x="22" y="15"/>
                  </a:lnTo>
                  <a:lnTo>
                    <a:pt x="26" y="28"/>
                  </a:lnTo>
                  <a:lnTo>
                    <a:pt x="9" y="2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Freeform 21"/>
            <p:cNvSpPr>
              <a:spLocks/>
            </p:cNvSpPr>
            <p:nvPr/>
          </p:nvSpPr>
          <p:spPr bwMode="auto">
            <a:xfrm>
              <a:off x="698" y="2781"/>
              <a:ext cx="199" cy="393"/>
            </a:xfrm>
            <a:custGeom>
              <a:avLst/>
              <a:gdLst>
                <a:gd name="T0" fmla="*/ 16 w 199"/>
                <a:gd name="T1" fmla="*/ 80 h 393"/>
                <a:gd name="T2" fmla="*/ 17 w 199"/>
                <a:gd name="T3" fmla="*/ 102 h 393"/>
                <a:gd name="T4" fmla="*/ 20 w 199"/>
                <a:gd name="T5" fmla="*/ 141 h 393"/>
                <a:gd name="T6" fmla="*/ 28 w 199"/>
                <a:gd name="T7" fmla="*/ 191 h 393"/>
                <a:gd name="T8" fmla="*/ 48 w 199"/>
                <a:gd name="T9" fmla="*/ 245 h 393"/>
                <a:gd name="T10" fmla="*/ 71 w 199"/>
                <a:gd name="T11" fmla="*/ 296 h 393"/>
                <a:gd name="T12" fmla="*/ 111 w 199"/>
                <a:gd name="T13" fmla="*/ 344 h 393"/>
                <a:gd name="T14" fmla="*/ 153 w 199"/>
                <a:gd name="T15" fmla="*/ 372 h 393"/>
                <a:gd name="T16" fmla="*/ 198 w 199"/>
                <a:gd name="T17" fmla="*/ 392 h 393"/>
                <a:gd name="T18" fmla="*/ 149 w 199"/>
                <a:gd name="T19" fmla="*/ 385 h 393"/>
                <a:gd name="T20" fmla="*/ 102 w 199"/>
                <a:gd name="T21" fmla="*/ 365 h 393"/>
                <a:gd name="T22" fmla="*/ 61 w 199"/>
                <a:gd name="T23" fmla="*/ 324 h 393"/>
                <a:gd name="T24" fmla="*/ 21 w 199"/>
                <a:gd name="T25" fmla="*/ 285 h 393"/>
                <a:gd name="T26" fmla="*/ 6 w 199"/>
                <a:gd name="T27" fmla="*/ 257 h 393"/>
                <a:gd name="T28" fmla="*/ 0 w 199"/>
                <a:gd name="T29" fmla="*/ 191 h 393"/>
                <a:gd name="T30" fmla="*/ 1 w 199"/>
                <a:gd name="T31" fmla="*/ 125 h 393"/>
                <a:gd name="T32" fmla="*/ 6 w 199"/>
                <a:gd name="T33" fmla="*/ 81 h 393"/>
                <a:gd name="T34" fmla="*/ 15 w 199"/>
                <a:gd name="T35" fmla="*/ 38 h 393"/>
                <a:gd name="T36" fmla="*/ 34 w 199"/>
                <a:gd name="T37" fmla="*/ 0 h 393"/>
                <a:gd name="T38" fmla="*/ 21 w 199"/>
                <a:gd name="T39" fmla="*/ 48 h 393"/>
                <a:gd name="T40" fmla="*/ 16 w 199"/>
                <a:gd name="T41" fmla="*/ 80 h 393"/>
                <a:gd name="T42" fmla="*/ 16 w 199"/>
                <a:gd name="T43" fmla="*/ 80 h 3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9"/>
                <a:gd name="T67" fmla="*/ 0 h 393"/>
                <a:gd name="T68" fmla="*/ 199 w 199"/>
                <a:gd name="T69" fmla="*/ 393 h 3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9" h="393">
                  <a:moveTo>
                    <a:pt x="16" y="80"/>
                  </a:moveTo>
                  <a:lnTo>
                    <a:pt x="17" y="102"/>
                  </a:lnTo>
                  <a:lnTo>
                    <a:pt x="20" y="141"/>
                  </a:lnTo>
                  <a:lnTo>
                    <a:pt x="28" y="191"/>
                  </a:lnTo>
                  <a:lnTo>
                    <a:pt x="48" y="245"/>
                  </a:lnTo>
                  <a:lnTo>
                    <a:pt x="71" y="296"/>
                  </a:lnTo>
                  <a:lnTo>
                    <a:pt x="111" y="344"/>
                  </a:lnTo>
                  <a:lnTo>
                    <a:pt x="153" y="372"/>
                  </a:lnTo>
                  <a:lnTo>
                    <a:pt x="198" y="392"/>
                  </a:lnTo>
                  <a:lnTo>
                    <a:pt x="149" y="385"/>
                  </a:lnTo>
                  <a:lnTo>
                    <a:pt x="102" y="365"/>
                  </a:lnTo>
                  <a:lnTo>
                    <a:pt x="61" y="324"/>
                  </a:lnTo>
                  <a:lnTo>
                    <a:pt x="21" y="285"/>
                  </a:lnTo>
                  <a:lnTo>
                    <a:pt x="6" y="257"/>
                  </a:lnTo>
                  <a:lnTo>
                    <a:pt x="0" y="191"/>
                  </a:lnTo>
                  <a:lnTo>
                    <a:pt x="1" y="125"/>
                  </a:lnTo>
                  <a:lnTo>
                    <a:pt x="6" y="81"/>
                  </a:lnTo>
                  <a:lnTo>
                    <a:pt x="15" y="38"/>
                  </a:lnTo>
                  <a:lnTo>
                    <a:pt x="34" y="0"/>
                  </a:lnTo>
                  <a:lnTo>
                    <a:pt x="21" y="48"/>
                  </a:lnTo>
                  <a:lnTo>
                    <a:pt x="16" y="8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0" name="Freeform 22"/>
            <p:cNvSpPr>
              <a:spLocks/>
            </p:cNvSpPr>
            <p:nvPr/>
          </p:nvSpPr>
          <p:spPr bwMode="auto">
            <a:xfrm>
              <a:off x="778" y="2921"/>
              <a:ext cx="182" cy="176"/>
            </a:xfrm>
            <a:custGeom>
              <a:avLst/>
              <a:gdLst>
                <a:gd name="T0" fmla="*/ 107 w 182"/>
                <a:gd name="T1" fmla="*/ 16 h 176"/>
                <a:gd name="T2" fmla="*/ 0 w 182"/>
                <a:gd name="T3" fmla="*/ 78 h 176"/>
                <a:gd name="T4" fmla="*/ 3 w 182"/>
                <a:gd name="T5" fmla="*/ 85 h 176"/>
                <a:gd name="T6" fmla="*/ 68 w 182"/>
                <a:gd name="T7" fmla="*/ 57 h 176"/>
                <a:gd name="T8" fmla="*/ 25 w 182"/>
                <a:gd name="T9" fmla="*/ 159 h 176"/>
                <a:gd name="T10" fmla="*/ 45 w 182"/>
                <a:gd name="T11" fmla="*/ 175 h 176"/>
                <a:gd name="T12" fmla="*/ 80 w 182"/>
                <a:gd name="T13" fmla="*/ 57 h 176"/>
                <a:gd name="T14" fmla="*/ 181 w 182"/>
                <a:gd name="T15" fmla="*/ 132 h 176"/>
                <a:gd name="T16" fmla="*/ 181 w 182"/>
                <a:gd name="T17" fmla="*/ 114 h 176"/>
                <a:gd name="T18" fmla="*/ 92 w 182"/>
                <a:gd name="T19" fmla="*/ 45 h 176"/>
                <a:gd name="T20" fmla="*/ 166 w 182"/>
                <a:gd name="T21" fmla="*/ 10 h 176"/>
                <a:gd name="T22" fmla="*/ 160 w 182"/>
                <a:gd name="T23" fmla="*/ 0 h 176"/>
                <a:gd name="T24" fmla="*/ 107 w 182"/>
                <a:gd name="T25" fmla="*/ 29 h 176"/>
                <a:gd name="T26" fmla="*/ 107 w 182"/>
                <a:gd name="T27" fmla="*/ 16 h 176"/>
                <a:gd name="T28" fmla="*/ 107 w 182"/>
                <a:gd name="T29" fmla="*/ 16 h 1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2"/>
                <a:gd name="T46" fmla="*/ 0 h 176"/>
                <a:gd name="T47" fmla="*/ 182 w 182"/>
                <a:gd name="T48" fmla="*/ 176 h 1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2" h="176">
                  <a:moveTo>
                    <a:pt x="107" y="16"/>
                  </a:moveTo>
                  <a:lnTo>
                    <a:pt x="0" y="78"/>
                  </a:lnTo>
                  <a:lnTo>
                    <a:pt x="3" y="85"/>
                  </a:lnTo>
                  <a:lnTo>
                    <a:pt x="68" y="57"/>
                  </a:lnTo>
                  <a:lnTo>
                    <a:pt x="25" y="159"/>
                  </a:lnTo>
                  <a:lnTo>
                    <a:pt x="45" y="175"/>
                  </a:lnTo>
                  <a:lnTo>
                    <a:pt x="80" y="57"/>
                  </a:lnTo>
                  <a:lnTo>
                    <a:pt x="181" y="132"/>
                  </a:lnTo>
                  <a:lnTo>
                    <a:pt x="181" y="114"/>
                  </a:lnTo>
                  <a:lnTo>
                    <a:pt x="92" y="45"/>
                  </a:lnTo>
                  <a:lnTo>
                    <a:pt x="166" y="10"/>
                  </a:lnTo>
                  <a:lnTo>
                    <a:pt x="160" y="0"/>
                  </a:lnTo>
                  <a:lnTo>
                    <a:pt x="107" y="29"/>
                  </a:lnTo>
                  <a:lnTo>
                    <a:pt x="107" y="16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Freeform 23"/>
            <p:cNvSpPr>
              <a:spLocks/>
            </p:cNvSpPr>
            <p:nvPr/>
          </p:nvSpPr>
          <p:spPr bwMode="auto">
            <a:xfrm>
              <a:off x="785" y="2928"/>
              <a:ext cx="200" cy="237"/>
            </a:xfrm>
            <a:custGeom>
              <a:avLst/>
              <a:gdLst>
                <a:gd name="T0" fmla="*/ 172 w 200"/>
                <a:gd name="T1" fmla="*/ 7 h 237"/>
                <a:gd name="T2" fmla="*/ 180 w 200"/>
                <a:gd name="T3" fmla="*/ 36 h 237"/>
                <a:gd name="T4" fmla="*/ 185 w 200"/>
                <a:gd name="T5" fmla="*/ 74 h 237"/>
                <a:gd name="T6" fmla="*/ 185 w 200"/>
                <a:gd name="T7" fmla="*/ 119 h 237"/>
                <a:gd name="T8" fmla="*/ 184 w 200"/>
                <a:gd name="T9" fmla="*/ 152 h 237"/>
                <a:gd name="T10" fmla="*/ 174 w 200"/>
                <a:gd name="T11" fmla="*/ 192 h 237"/>
                <a:gd name="T12" fmla="*/ 151 w 200"/>
                <a:gd name="T13" fmla="*/ 218 h 237"/>
                <a:gd name="T14" fmla="*/ 119 w 200"/>
                <a:gd name="T15" fmla="*/ 218 h 237"/>
                <a:gd name="T16" fmla="*/ 83 w 200"/>
                <a:gd name="T17" fmla="*/ 199 h 237"/>
                <a:gd name="T18" fmla="*/ 45 w 200"/>
                <a:gd name="T19" fmla="*/ 175 h 237"/>
                <a:gd name="T20" fmla="*/ 0 w 200"/>
                <a:gd name="T21" fmla="*/ 135 h 237"/>
                <a:gd name="T22" fmla="*/ 48 w 200"/>
                <a:gd name="T23" fmla="*/ 189 h 237"/>
                <a:gd name="T24" fmla="*/ 87 w 200"/>
                <a:gd name="T25" fmla="*/ 214 h 237"/>
                <a:gd name="T26" fmla="*/ 128 w 200"/>
                <a:gd name="T27" fmla="*/ 231 h 237"/>
                <a:gd name="T28" fmla="*/ 155 w 200"/>
                <a:gd name="T29" fmla="*/ 236 h 237"/>
                <a:gd name="T30" fmla="*/ 175 w 200"/>
                <a:gd name="T31" fmla="*/ 222 h 237"/>
                <a:gd name="T32" fmla="*/ 191 w 200"/>
                <a:gd name="T33" fmla="*/ 186 h 237"/>
                <a:gd name="T34" fmla="*/ 199 w 200"/>
                <a:gd name="T35" fmla="*/ 140 h 237"/>
                <a:gd name="T36" fmla="*/ 198 w 200"/>
                <a:gd name="T37" fmla="*/ 83 h 237"/>
                <a:gd name="T38" fmla="*/ 190 w 200"/>
                <a:gd name="T39" fmla="*/ 32 h 237"/>
                <a:gd name="T40" fmla="*/ 178 w 200"/>
                <a:gd name="T41" fmla="*/ 0 h 237"/>
                <a:gd name="T42" fmla="*/ 172 w 200"/>
                <a:gd name="T43" fmla="*/ 7 h 237"/>
                <a:gd name="T44" fmla="*/ 172 w 200"/>
                <a:gd name="T45" fmla="*/ 7 h 2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237"/>
                <a:gd name="T71" fmla="*/ 200 w 200"/>
                <a:gd name="T72" fmla="*/ 237 h 2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237">
                  <a:moveTo>
                    <a:pt x="172" y="7"/>
                  </a:moveTo>
                  <a:lnTo>
                    <a:pt x="180" y="36"/>
                  </a:lnTo>
                  <a:lnTo>
                    <a:pt x="185" y="74"/>
                  </a:lnTo>
                  <a:lnTo>
                    <a:pt x="185" y="119"/>
                  </a:lnTo>
                  <a:lnTo>
                    <a:pt x="184" y="152"/>
                  </a:lnTo>
                  <a:lnTo>
                    <a:pt x="174" y="192"/>
                  </a:lnTo>
                  <a:lnTo>
                    <a:pt x="151" y="218"/>
                  </a:lnTo>
                  <a:lnTo>
                    <a:pt x="119" y="218"/>
                  </a:lnTo>
                  <a:lnTo>
                    <a:pt x="83" y="199"/>
                  </a:lnTo>
                  <a:lnTo>
                    <a:pt x="45" y="175"/>
                  </a:lnTo>
                  <a:lnTo>
                    <a:pt x="0" y="135"/>
                  </a:lnTo>
                  <a:lnTo>
                    <a:pt x="48" y="189"/>
                  </a:lnTo>
                  <a:lnTo>
                    <a:pt x="87" y="214"/>
                  </a:lnTo>
                  <a:lnTo>
                    <a:pt x="128" y="231"/>
                  </a:lnTo>
                  <a:lnTo>
                    <a:pt x="155" y="236"/>
                  </a:lnTo>
                  <a:lnTo>
                    <a:pt x="175" y="222"/>
                  </a:lnTo>
                  <a:lnTo>
                    <a:pt x="191" y="186"/>
                  </a:lnTo>
                  <a:lnTo>
                    <a:pt x="199" y="140"/>
                  </a:lnTo>
                  <a:lnTo>
                    <a:pt x="198" y="83"/>
                  </a:lnTo>
                  <a:lnTo>
                    <a:pt x="190" y="32"/>
                  </a:lnTo>
                  <a:lnTo>
                    <a:pt x="178" y="0"/>
                  </a:lnTo>
                  <a:lnTo>
                    <a:pt x="172" y="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2" name="Freeform 24"/>
            <p:cNvSpPr>
              <a:spLocks/>
            </p:cNvSpPr>
            <p:nvPr/>
          </p:nvSpPr>
          <p:spPr bwMode="auto">
            <a:xfrm>
              <a:off x="761" y="3096"/>
              <a:ext cx="40" cy="321"/>
            </a:xfrm>
            <a:custGeom>
              <a:avLst/>
              <a:gdLst>
                <a:gd name="T0" fmla="*/ 8 w 40"/>
                <a:gd name="T1" fmla="*/ 0 h 321"/>
                <a:gd name="T2" fmla="*/ 26 w 40"/>
                <a:gd name="T3" fmla="*/ 22 h 321"/>
                <a:gd name="T4" fmla="*/ 26 w 40"/>
                <a:gd name="T5" fmla="*/ 111 h 321"/>
                <a:gd name="T6" fmla="*/ 39 w 40"/>
                <a:gd name="T7" fmla="*/ 120 h 321"/>
                <a:gd name="T8" fmla="*/ 39 w 40"/>
                <a:gd name="T9" fmla="*/ 316 h 321"/>
                <a:gd name="T10" fmla="*/ 31 w 40"/>
                <a:gd name="T11" fmla="*/ 163 h 321"/>
                <a:gd name="T12" fmla="*/ 12 w 40"/>
                <a:gd name="T13" fmla="*/ 188 h 321"/>
                <a:gd name="T14" fmla="*/ 8 w 40"/>
                <a:gd name="T15" fmla="*/ 314 h 321"/>
                <a:gd name="T16" fmla="*/ 0 w 40"/>
                <a:gd name="T17" fmla="*/ 320 h 321"/>
                <a:gd name="T18" fmla="*/ 0 w 40"/>
                <a:gd name="T19" fmla="*/ 122 h 321"/>
                <a:gd name="T20" fmla="*/ 8 w 40"/>
                <a:gd name="T21" fmla="*/ 113 h 321"/>
                <a:gd name="T22" fmla="*/ 8 w 40"/>
                <a:gd name="T23" fmla="*/ 0 h 321"/>
                <a:gd name="T24" fmla="*/ 8 w 40"/>
                <a:gd name="T25" fmla="*/ 0 h 3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321"/>
                <a:gd name="T41" fmla="*/ 40 w 40"/>
                <a:gd name="T42" fmla="*/ 321 h 3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321">
                  <a:moveTo>
                    <a:pt x="8" y="0"/>
                  </a:moveTo>
                  <a:lnTo>
                    <a:pt x="26" y="22"/>
                  </a:lnTo>
                  <a:lnTo>
                    <a:pt x="26" y="111"/>
                  </a:lnTo>
                  <a:lnTo>
                    <a:pt x="39" y="120"/>
                  </a:lnTo>
                  <a:lnTo>
                    <a:pt x="39" y="316"/>
                  </a:lnTo>
                  <a:lnTo>
                    <a:pt x="31" y="163"/>
                  </a:lnTo>
                  <a:lnTo>
                    <a:pt x="12" y="188"/>
                  </a:lnTo>
                  <a:lnTo>
                    <a:pt x="8" y="314"/>
                  </a:lnTo>
                  <a:lnTo>
                    <a:pt x="0" y="320"/>
                  </a:lnTo>
                  <a:lnTo>
                    <a:pt x="0" y="122"/>
                  </a:lnTo>
                  <a:lnTo>
                    <a:pt x="8" y="113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Freeform 25"/>
            <p:cNvSpPr>
              <a:spLocks/>
            </p:cNvSpPr>
            <p:nvPr/>
          </p:nvSpPr>
          <p:spPr bwMode="auto">
            <a:xfrm>
              <a:off x="585" y="3035"/>
              <a:ext cx="130" cy="96"/>
            </a:xfrm>
            <a:custGeom>
              <a:avLst/>
              <a:gdLst>
                <a:gd name="T0" fmla="*/ 123 w 130"/>
                <a:gd name="T1" fmla="*/ 0 h 96"/>
                <a:gd name="T2" fmla="*/ 61 w 130"/>
                <a:gd name="T3" fmla="*/ 35 h 96"/>
                <a:gd name="T4" fmla="*/ 59 w 130"/>
                <a:gd name="T5" fmla="*/ 53 h 96"/>
                <a:gd name="T6" fmla="*/ 39 w 130"/>
                <a:gd name="T7" fmla="*/ 62 h 96"/>
                <a:gd name="T8" fmla="*/ 31 w 130"/>
                <a:gd name="T9" fmla="*/ 57 h 96"/>
                <a:gd name="T10" fmla="*/ 1 w 130"/>
                <a:gd name="T11" fmla="*/ 75 h 96"/>
                <a:gd name="T12" fmla="*/ 0 w 130"/>
                <a:gd name="T13" fmla="*/ 87 h 96"/>
                <a:gd name="T14" fmla="*/ 16 w 130"/>
                <a:gd name="T15" fmla="*/ 95 h 96"/>
                <a:gd name="T16" fmla="*/ 48 w 130"/>
                <a:gd name="T17" fmla="*/ 78 h 96"/>
                <a:gd name="T18" fmla="*/ 50 w 130"/>
                <a:gd name="T19" fmla="*/ 68 h 96"/>
                <a:gd name="T20" fmla="*/ 74 w 130"/>
                <a:gd name="T21" fmla="*/ 57 h 96"/>
                <a:gd name="T22" fmla="*/ 76 w 130"/>
                <a:gd name="T23" fmla="*/ 37 h 96"/>
                <a:gd name="T24" fmla="*/ 129 w 130"/>
                <a:gd name="T25" fmla="*/ 10 h 96"/>
                <a:gd name="T26" fmla="*/ 123 w 130"/>
                <a:gd name="T27" fmla="*/ 0 h 96"/>
                <a:gd name="T28" fmla="*/ 123 w 130"/>
                <a:gd name="T29" fmla="*/ 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96"/>
                <a:gd name="T47" fmla="*/ 130 w 130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96">
                  <a:moveTo>
                    <a:pt x="123" y="0"/>
                  </a:moveTo>
                  <a:lnTo>
                    <a:pt x="61" y="35"/>
                  </a:lnTo>
                  <a:lnTo>
                    <a:pt x="59" y="53"/>
                  </a:lnTo>
                  <a:lnTo>
                    <a:pt x="39" y="62"/>
                  </a:lnTo>
                  <a:lnTo>
                    <a:pt x="31" y="57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16" y="95"/>
                  </a:lnTo>
                  <a:lnTo>
                    <a:pt x="48" y="78"/>
                  </a:lnTo>
                  <a:lnTo>
                    <a:pt x="50" y="68"/>
                  </a:lnTo>
                  <a:lnTo>
                    <a:pt x="74" y="57"/>
                  </a:lnTo>
                  <a:lnTo>
                    <a:pt x="76" y="37"/>
                  </a:lnTo>
                  <a:lnTo>
                    <a:pt x="129" y="10"/>
                  </a:lnTo>
                  <a:lnTo>
                    <a:pt x="123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Freeform 26"/>
            <p:cNvSpPr>
              <a:spLocks/>
            </p:cNvSpPr>
            <p:nvPr/>
          </p:nvSpPr>
          <p:spPr bwMode="auto">
            <a:xfrm>
              <a:off x="735" y="2750"/>
              <a:ext cx="215" cy="208"/>
            </a:xfrm>
            <a:custGeom>
              <a:avLst/>
              <a:gdLst>
                <a:gd name="T0" fmla="*/ 2 w 215"/>
                <a:gd name="T1" fmla="*/ 147 h 208"/>
                <a:gd name="T2" fmla="*/ 0 w 215"/>
                <a:gd name="T3" fmla="*/ 98 h 208"/>
                <a:gd name="T4" fmla="*/ 6 w 215"/>
                <a:gd name="T5" fmla="*/ 51 h 208"/>
                <a:gd name="T6" fmla="*/ 22 w 215"/>
                <a:gd name="T7" fmla="*/ 19 h 208"/>
                <a:gd name="T8" fmla="*/ 47 w 215"/>
                <a:gd name="T9" fmla="*/ 3 h 208"/>
                <a:gd name="T10" fmla="*/ 77 w 215"/>
                <a:gd name="T11" fmla="*/ 0 h 208"/>
                <a:gd name="T12" fmla="*/ 111 w 215"/>
                <a:gd name="T13" fmla="*/ 8 h 208"/>
                <a:gd name="T14" fmla="*/ 152 w 215"/>
                <a:gd name="T15" fmla="*/ 38 h 208"/>
                <a:gd name="T16" fmla="*/ 196 w 215"/>
                <a:gd name="T17" fmla="*/ 92 h 208"/>
                <a:gd name="T18" fmla="*/ 214 w 215"/>
                <a:gd name="T19" fmla="*/ 133 h 208"/>
                <a:gd name="T20" fmla="*/ 204 w 215"/>
                <a:gd name="T21" fmla="*/ 136 h 208"/>
                <a:gd name="T22" fmla="*/ 181 w 215"/>
                <a:gd name="T23" fmla="*/ 103 h 208"/>
                <a:gd name="T24" fmla="*/ 153 w 215"/>
                <a:gd name="T25" fmla="*/ 79 h 208"/>
                <a:gd name="T26" fmla="*/ 124 w 215"/>
                <a:gd name="T27" fmla="*/ 58 h 208"/>
                <a:gd name="T28" fmla="*/ 79 w 215"/>
                <a:gd name="T29" fmla="*/ 43 h 208"/>
                <a:gd name="T30" fmla="*/ 27 w 215"/>
                <a:gd name="T31" fmla="*/ 57 h 208"/>
                <a:gd name="T32" fmla="*/ 14 w 215"/>
                <a:gd name="T33" fmla="*/ 83 h 208"/>
                <a:gd name="T34" fmla="*/ 9 w 215"/>
                <a:gd name="T35" fmla="*/ 127 h 208"/>
                <a:gd name="T36" fmla="*/ 9 w 215"/>
                <a:gd name="T37" fmla="*/ 207 h 208"/>
                <a:gd name="T38" fmla="*/ 2 w 215"/>
                <a:gd name="T39" fmla="*/ 147 h 208"/>
                <a:gd name="T40" fmla="*/ 2 w 215"/>
                <a:gd name="T41" fmla="*/ 147 h 20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08"/>
                <a:gd name="T65" fmla="*/ 215 w 215"/>
                <a:gd name="T66" fmla="*/ 208 h 20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08">
                  <a:moveTo>
                    <a:pt x="2" y="147"/>
                  </a:moveTo>
                  <a:lnTo>
                    <a:pt x="0" y="98"/>
                  </a:lnTo>
                  <a:lnTo>
                    <a:pt x="6" y="51"/>
                  </a:lnTo>
                  <a:lnTo>
                    <a:pt x="22" y="19"/>
                  </a:lnTo>
                  <a:lnTo>
                    <a:pt x="47" y="3"/>
                  </a:lnTo>
                  <a:lnTo>
                    <a:pt x="77" y="0"/>
                  </a:lnTo>
                  <a:lnTo>
                    <a:pt x="111" y="8"/>
                  </a:lnTo>
                  <a:lnTo>
                    <a:pt x="152" y="38"/>
                  </a:lnTo>
                  <a:lnTo>
                    <a:pt x="196" y="92"/>
                  </a:lnTo>
                  <a:lnTo>
                    <a:pt x="214" y="133"/>
                  </a:lnTo>
                  <a:lnTo>
                    <a:pt x="204" y="136"/>
                  </a:lnTo>
                  <a:lnTo>
                    <a:pt x="181" y="103"/>
                  </a:lnTo>
                  <a:lnTo>
                    <a:pt x="153" y="79"/>
                  </a:lnTo>
                  <a:lnTo>
                    <a:pt x="124" y="58"/>
                  </a:lnTo>
                  <a:lnTo>
                    <a:pt x="79" y="43"/>
                  </a:lnTo>
                  <a:lnTo>
                    <a:pt x="27" y="57"/>
                  </a:lnTo>
                  <a:lnTo>
                    <a:pt x="14" y="83"/>
                  </a:lnTo>
                  <a:lnTo>
                    <a:pt x="9" y="127"/>
                  </a:lnTo>
                  <a:lnTo>
                    <a:pt x="9" y="207"/>
                  </a:lnTo>
                  <a:lnTo>
                    <a:pt x="2" y="14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Freeform 27"/>
            <p:cNvSpPr>
              <a:spLocks/>
            </p:cNvSpPr>
            <p:nvPr/>
          </p:nvSpPr>
          <p:spPr bwMode="auto">
            <a:xfrm>
              <a:off x="911" y="2711"/>
              <a:ext cx="198" cy="401"/>
            </a:xfrm>
            <a:custGeom>
              <a:avLst/>
              <a:gdLst>
                <a:gd name="T0" fmla="*/ 0 w 198"/>
                <a:gd name="T1" fmla="*/ 0 h 401"/>
                <a:gd name="T2" fmla="*/ 96 w 198"/>
                <a:gd name="T3" fmla="*/ 65 h 401"/>
                <a:gd name="T4" fmla="*/ 139 w 198"/>
                <a:gd name="T5" fmla="*/ 113 h 401"/>
                <a:gd name="T6" fmla="*/ 165 w 198"/>
                <a:gd name="T7" fmla="*/ 180 h 401"/>
                <a:gd name="T8" fmla="*/ 175 w 198"/>
                <a:gd name="T9" fmla="*/ 255 h 401"/>
                <a:gd name="T10" fmla="*/ 168 w 198"/>
                <a:gd name="T11" fmla="*/ 340 h 401"/>
                <a:gd name="T12" fmla="*/ 153 w 198"/>
                <a:gd name="T13" fmla="*/ 400 h 401"/>
                <a:gd name="T14" fmla="*/ 185 w 198"/>
                <a:gd name="T15" fmla="*/ 336 h 401"/>
                <a:gd name="T16" fmla="*/ 197 w 198"/>
                <a:gd name="T17" fmla="*/ 244 h 401"/>
                <a:gd name="T18" fmla="*/ 183 w 198"/>
                <a:gd name="T19" fmla="*/ 149 h 401"/>
                <a:gd name="T20" fmla="*/ 145 w 198"/>
                <a:gd name="T21" fmla="*/ 81 h 401"/>
                <a:gd name="T22" fmla="*/ 87 w 198"/>
                <a:gd name="T23" fmla="*/ 33 h 401"/>
                <a:gd name="T24" fmla="*/ 0 w 198"/>
                <a:gd name="T25" fmla="*/ 0 h 401"/>
                <a:gd name="T26" fmla="*/ 0 w 198"/>
                <a:gd name="T27" fmla="*/ 0 h 4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8"/>
                <a:gd name="T43" fmla="*/ 0 h 401"/>
                <a:gd name="T44" fmla="*/ 198 w 198"/>
                <a:gd name="T45" fmla="*/ 401 h 4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8" h="401">
                  <a:moveTo>
                    <a:pt x="0" y="0"/>
                  </a:moveTo>
                  <a:lnTo>
                    <a:pt x="96" y="65"/>
                  </a:lnTo>
                  <a:lnTo>
                    <a:pt x="139" y="113"/>
                  </a:lnTo>
                  <a:lnTo>
                    <a:pt x="165" y="180"/>
                  </a:lnTo>
                  <a:lnTo>
                    <a:pt x="175" y="255"/>
                  </a:lnTo>
                  <a:lnTo>
                    <a:pt x="168" y="340"/>
                  </a:lnTo>
                  <a:lnTo>
                    <a:pt x="153" y="400"/>
                  </a:lnTo>
                  <a:lnTo>
                    <a:pt x="185" y="336"/>
                  </a:lnTo>
                  <a:lnTo>
                    <a:pt x="197" y="244"/>
                  </a:lnTo>
                  <a:lnTo>
                    <a:pt x="183" y="149"/>
                  </a:lnTo>
                  <a:lnTo>
                    <a:pt x="145" y="81"/>
                  </a:lnTo>
                  <a:lnTo>
                    <a:pt x="87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6" name="Freeform 28"/>
            <p:cNvSpPr>
              <a:spLocks/>
            </p:cNvSpPr>
            <p:nvPr/>
          </p:nvSpPr>
          <p:spPr bwMode="auto">
            <a:xfrm>
              <a:off x="920" y="2648"/>
              <a:ext cx="257" cy="447"/>
            </a:xfrm>
            <a:custGeom>
              <a:avLst/>
              <a:gdLst>
                <a:gd name="T0" fmla="*/ 0 w 257"/>
                <a:gd name="T1" fmla="*/ 0 h 447"/>
                <a:gd name="T2" fmla="*/ 96 w 257"/>
                <a:gd name="T3" fmla="*/ 31 h 447"/>
                <a:gd name="T4" fmla="*/ 183 w 257"/>
                <a:gd name="T5" fmla="*/ 101 h 447"/>
                <a:gd name="T6" fmla="*/ 226 w 257"/>
                <a:gd name="T7" fmla="*/ 170 h 447"/>
                <a:gd name="T8" fmla="*/ 252 w 257"/>
                <a:gd name="T9" fmla="*/ 254 h 447"/>
                <a:gd name="T10" fmla="*/ 256 w 257"/>
                <a:gd name="T11" fmla="*/ 354 h 447"/>
                <a:gd name="T12" fmla="*/ 234 w 257"/>
                <a:gd name="T13" fmla="*/ 446 h 447"/>
                <a:gd name="T14" fmla="*/ 239 w 257"/>
                <a:gd name="T15" fmla="*/ 331 h 447"/>
                <a:gd name="T16" fmla="*/ 226 w 257"/>
                <a:gd name="T17" fmla="*/ 228 h 447"/>
                <a:gd name="T18" fmla="*/ 180 w 257"/>
                <a:gd name="T19" fmla="*/ 129 h 447"/>
                <a:gd name="T20" fmla="*/ 96 w 257"/>
                <a:gd name="T21" fmla="*/ 50 h 447"/>
                <a:gd name="T22" fmla="*/ 0 w 257"/>
                <a:gd name="T23" fmla="*/ 0 h 447"/>
                <a:gd name="T24" fmla="*/ 0 w 257"/>
                <a:gd name="T25" fmla="*/ 0 h 4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7"/>
                <a:gd name="T40" fmla="*/ 0 h 447"/>
                <a:gd name="T41" fmla="*/ 257 w 257"/>
                <a:gd name="T42" fmla="*/ 447 h 4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7" h="447">
                  <a:moveTo>
                    <a:pt x="0" y="0"/>
                  </a:moveTo>
                  <a:lnTo>
                    <a:pt x="96" y="31"/>
                  </a:lnTo>
                  <a:lnTo>
                    <a:pt x="183" y="101"/>
                  </a:lnTo>
                  <a:lnTo>
                    <a:pt x="226" y="170"/>
                  </a:lnTo>
                  <a:lnTo>
                    <a:pt x="252" y="254"/>
                  </a:lnTo>
                  <a:lnTo>
                    <a:pt x="256" y="354"/>
                  </a:lnTo>
                  <a:lnTo>
                    <a:pt x="234" y="446"/>
                  </a:lnTo>
                  <a:lnTo>
                    <a:pt x="239" y="331"/>
                  </a:lnTo>
                  <a:lnTo>
                    <a:pt x="226" y="228"/>
                  </a:lnTo>
                  <a:lnTo>
                    <a:pt x="180" y="129"/>
                  </a:lnTo>
                  <a:lnTo>
                    <a:pt x="96" y="5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4" name="Group 29"/>
          <p:cNvGrpSpPr>
            <a:grpSpLocks/>
          </p:cNvGrpSpPr>
          <p:nvPr/>
        </p:nvGrpSpPr>
        <p:grpSpPr bwMode="auto">
          <a:xfrm>
            <a:off x="7754938" y="3454400"/>
            <a:ext cx="949325" cy="1220788"/>
            <a:chOff x="4909" y="2619"/>
            <a:chExt cx="598" cy="769"/>
          </a:xfrm>
        </p:grpSpPr>
        <p:sp>
          <p:nvSpPr>
            <p:cNvPr id="30833" name="Freeform 30"/>
            <p:cNvSpPr>
              <a:spLocks/>
            </p:cNvSpPr>
            <p:nvPr/>
          </p:nvSpPr>
          <p:spPr bwMode="auto">
            <a:xfrm>
              <a:off x="5286" y="3189"/>
              <a:ext cx="38" cy="195"/>
            </a:xfrm>
            <a:custGeom>
              <a:avLst/>
              <a:gdLst>
                <a:gd name="T0" fmla="*/ 0 w 38"/>
                <a:gd name="T1" fmla="*/ 194 h 195"/>
                <a:gd name="T2" fmla="*/ 1 w 38"/>
                <a:gd name="T3" fmla="*/ 7 h 195"/>
                <a:gd name="T4" fmla="*/ 24 w 38"/>
                <a:gd name="T5" fmla="*/ 0 h 195"/>
                <a:gd name="T6" fmla="*/ 37 w 38"/>
                <a:gd name="T7" fmla="*/ 88 h 195"/>
                <a:gd name="T8" fmla="*/ 27 w 38"/>
                <a:gd name="T9" fmla="*/ 181 h 195"/>
                <a:gd name="T10" fmla="*/ 0 w 38"/>
                <a:gd name="T11" fmla="*/ 194 h 195"/>
                <a:gd name="T12" fmla="*/ 0 w 38"/>
                <a:gd name="T13" fmla="*/ 194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95"/>
                <a:gd name="T23" fmla="*/ 38 w 38"/>
                <a:gd name="T24" fmla="*/ 195 h 1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95">
                  <a:moveTo>
                    <a:pt x="0" y="194"/>
                  </a:moveTo>
                  <a:lnTo>
                    <a:pt x="1" y="7"/>
                  </a:lnTo>
                  <a:lnTo>
                    <a:pt x="24" y="0"/>
                  </a:lnTo>
                  <a:lnTo>
                    <a:pt x="37" y="88"/>
                  </a:lnTo>
                  <a:lnTo>
                    <a:pt x="27" y="181"/>
                  </a:lnTo>
                  <a:lnTo>
                    <a:pt x="0" y="194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4" name="Freeform 31"/>
            <p:cNvSpPr>
              <a:spLocks/>
            </p:cNvSpPr>
            <p:nvPr/>
          </p:nvSpPr>
          <p:spPr bwMode="auto">
            <a:xfrm>
              <a:off x="5067" y="2712"/>
              <a:ext cx="440" cy="432"/>
            </a:xfrm>
            <a:custGeom>
              <a:avLst/>
              <a:gdLst>
                <a:gd name="T0" fmla="*/ 269 w 440"/>
                <a:gd name="T1" fmla="*/ 329 h 432"/>
                <a:gd name="T2" fmla="*/ 205 w 440"/>
                <a:gd name="T3" fmla="*/ 406 h 432"/>
                <a:gd name="T4" fmla="*/ 155 w 440"/>
                <a:gd name="T5" fmla="*/ 425 h 432"/>
                <a:gd name="T6" fmla="*/ 120 w 440"/>
                <a:gd name="T7" fmla="*/ 431 h 432"/>
                <a:gd name="T8" fmla="*/ 83 w 440"/>
                <a:gd name="T9" fmla="*/ 428 h 432"/>
                <a:gd name="T10" fmla="*/ 54 w 440"/>
                <a:gd name="T11" fmla="*/ 407 h 432"/>
                <a:gd name="T12" fmla="*/ 39 w 440"/>
                <a:gd name="T13" fmla="*/ 377 h 432"/>
                <a:gd name="T14" fmla="*/ 31 w 440"/>
                <a:gd name="T15" fmla="*/ 338 h 432"/>
                <a:gd name="T16" fmla="*/ 32 w 440"/>
                <a:gd name="T17" fmla="*/ 294 h 432"/>
                <a:gd name="T18" fmla="*/ 33 w 440"/>
                <a:gd name="T19" fmla="*/ 258 h 432"/>
                <a:gd name="T20" fmla="*/ 39 w 440"/>
                <a:gd name="T21" fmla="*/ 217 h 432"/>
                <a:gd name="T22" fmla="*/ 48 w 440"/>
                <a:gd name="T23" fmla="*/ 188 h 432"/>
                <a:gd name="T24" fmla="*/ 0 w 440"/>
                <a:gd name="T25" fmla="*/ 164 h 432"/>
                <a:gd name="T26" fmla="*/ 0 w 440"/>
                <a:gd name="T27" fmla="*/ 145 h 432"/>
                <a:gd name="T28" fmla="*/ 18 w 440"/>
                <a:gd name="T29" fmla="*/ 125 h 432"/>
                <a:gd name="T30" fmla="*/ 66 w 440"/>
                <a:gd name="T31" fmla="*/ 140 h 432"/>
                <a:gd name="T32" fmla="*/ 77 w 440"/>
                <a:gd name="T33" fmla="*/ 106 h 432"/>
                <a:gd name="T34" fmla="*/ 102 w 440"/>
                <a:gd name="T35" fmla="*/ 69 h 432"/>
                <a:gd name="T36" fmla="*/ 131 w 440"/>
                <a:gd name="T37" fmla="*/ 36 h 432"/>
                <a:gd name="T38" fmla="*/ 173 w 440"/>
                <a:gd name="T39" fmla="*/ 9 h 432"/>
                <a:gd name="T40" fmla="*/ 208 w 440"/>
                <a:gd name="T41" fmla="*/ 0 h 432"/>
                <a:gd name="T42" fmla="*/ 246 w 440"/>
                <a:gd name="T43" fmla="*/ 0 h 432"/>
                <a:gd name="T44" fmla="*/ 275 w 440"/>
                <a:gd name="T45" fmla="*/ 18 h 432"/>
                <a:gd name="T46" fmla="*/ 293 w 440"/>
                <a:gd name="T47" fmla="*/ 48 h 432"/>
                <a:gd name="T48" fmla="*/ 307 w 440"/>
                <a:gd name="T49" fmla="*/ 113 h 432"/>
                <a:gd name="T50" fmla="*/ 310 w 440"/>
                <a:gd name="T51" fmla="*/ 200 h 432"/>
                <a:gd name="T52" fmla="*/ 306 w 440"/>
                <a:gd name="T53" fmla="*/ 279 h 432"/>
                <a:gd name="T54" fmla="*/ 380 w 440"/>
                <a:gd name="T55" fmla="*/ 326 h 432"/>
                <a:gd name="T56" fmla="*/ 380 w 440"/>
                <a:gd name="T57" fmla="*/ 342 h 432"/>
                <a:gd name="T58" fmla="*/ 393 w 440"/>
                <a:gd name="T59" fmla="*/ 348 h 432"/>
                <a:gd name="T60" fmla="*/ 402 w 440"/>
                <a:gd name="T61" fmla="*/ 339 h 432"/>
                <a:gd name="T62" fmla="*/ 439 w 440"/>
                <a:gd name="T63" fmla="*/ 357 h 432"/>
                <a:gd name="T64" fmla="*/ 434 w 440"/>
                <a:gd name="T65" fmla="*/ 375 h 432"/>
                <a:gd name="T66" fmla="*/ 405 w 440"/>
                <a:gd name="T67" fmla="*/ 376 h 432"/>
                <a:gd name="T68" fmla="*/ 367 w 440"/>
                <a:gd name="T69" fmla="*/ 346 h 432"/>
                <a:gd name="T70" fmla="*/ 359 w 440"/>
                <a:gd name="T71" fmla="*/ 331 h 432"/>
                <a:gd name="T72" fmla="*/ 304 w 440"/>
                <a:gd name="T73" fmla="*/ 297 h 432"/>
                <a:gd name="T74" fmla="*/ 269 w 440"/>
                <a:gd name="T75" fmla="*/ 329 h 432"/>
                <a:gd name="T76" fmla="*/ 269 w 440"/>
                <a:gd name="T77" fmla="*/ 329 h 4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40"/>
                <a:gd name="T118" fmla="*/ 0 h 432"/>
                <a:gd name="T119" fmla="*/ 440 w 440"/>
                <a:gd name="T120" fmla="*/ 432 h 4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40" h="432">
                  <a:moveTo>
                    <a:pt x="269" y="329"/>
                  </a:moveTo>
                  <a:lnTo>
                    <a:pt x="205" y="406"/>
                  </a:lnTo>
                  <a:lnTo>
                    <a:pt x="155" y="425"/>
                  </a:lnTo>
                  <a:lnTo>
                    <a:pt x="120" y="431"/>
                  </a:lnTo>
                  <a:lnTo>
                    <a:pt x="83" y="428"/>
                  </a:lnTo>
                  <a:lnTo>
                    <a:pt x="54" y="407"/>
                  </a:lnTo>
                  <a:lnTo>
                    <a:pt x="39" y="377"/>
                  </a:lnTo>
                  <a:lnTo>
                    <a:pt x="31" y="338"/>
                  </a:lnTo>
                  <a:lnTo>
                    <a:pt x="32" y="294"/>
                  </a:lnTo>
                  <a:lnTo>
                    <a:pt x="33" y="258"/>
                  </a:lnTo>
                  <a:lnTo>
                    <a:pt x="39" y="217"/>
                  </a:lnTo>
                  <a:lnTo>
                    <a:pt x="48" y="188"/>
                  </a:lnTo>
                  <a:lnTo>
                    <a:pt x="0" y="164"/>
                  </a:lnTo>
                  <a:lnTo>
                    <a:pt x="0" y="145"/>
                  </a:lnTo>
                  <a:lnTo>
                    <a:pt x="18" y="125"/>
                  </a:lnTo>
                  <a:lnTo>
                    <a:pt x="66" y="140"/>
                  </a:lnTo>
                  <a:lnTo>
                    <a:pt x="77" y="106"/>
                  </a:lnTo>
                  <a:lnTo>
                    <a:pt x="102" y="69"/>
                  </a:lnTo>
                  <a:lnTo>
                    <a:pt x="131" y="36"/>
                  </a:lnTo>
                  <a:lnTo>
                    <a:pt x="173" y="9"/>
                  </a:lnTo>
                  <a:lnTo>
                    <a:pt x="208" y="0"/>
                  </a:lnTo>
                  <a:lnTo>
                    <a:pt x="246" y="0"/>
                  </a:lnTo>
                  <a:lnTo>
                    <a:pt x="275" y="18"/>
                  </a:lnTo>
                  <a:lnTo>
                    <a:pt x="293" y="48"/>
                  </a:lnTo>
                  <a:lnTo>
                    <a:pt x="307" y="113"/>
                  </a:lnTo>
                  <a:lnTo>
                    <a:pt x="310" y="200"/>
                  </a:lnTo>
                  <a:lnTo>
                    <a:pt x="306" y="279"/>
                  </a:lnTo>
                  <a:lnTo>
                    <a:pt x="380" y="326"/>
                  </a:lnTo>
                  <a:lnTo>
                    <a:pt x="380" y="342"/>
                  </a:lnTo>
                  <a:lnTo>
                    <a:pt x="393" y="348"/>
                  </a:lnTo>
                  <a:lnTo>
                    <a:pt x="402" y="339"/>
                  </a:lnTo>
                  <a:lnTo>
                    <a:pt x="439" y="357"/>
                  </a:lnTo>
                  <a:lnTo>
                    <a:pt x="434" y="375"/>
                  </a:lnTo>
                  <a:lnTo>
                    <a:pt x="405" y="376"/>
                  </a:lnTo>
                  <a:lnTo>
                    <a:pt x="367" y="346"/>
                  </a:lnTo>
                  <a:lnTo>
                    <a:pt x="359" y="331"/>
                  </a:lnTo>
                  <a:lnTo>
                    <a:pt x="304" y="297"/>
                  </a:lnTo>
                  <a:lnTo>
                    <a:pt x="269" y="329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Freeform 32"/>
            <p:cNvSpPr>
              <a:spLocks/>
            </p:cNvSpPr>
            <p:nvPr/>
          </p:nvSpPr>
          <p:spPr bwMode="auto">
            <a:xfrm>
              <a:off x="5122" y="2887"/>
              <a:ext cx="201" cy="229"/>
            </a:xfrm>
            <a:custGeom>
              <a:avLst/>
              <a:gdLst>
                <a:gd name="T0" fmla="*/ 79 w 201"/>
                <a:gd name="T1" fmla="*/ 48 h 229"/>
                <a:gd name="T2" fmla="*/ 79 w 201"/>
                <a:gd name="T3" fmla="*/ 57 h 229"/>
                <a:gd name="T4" fmla="*/ 6 w 201"/>
                <a:gd name="T5" fmla="*/ 110 h 229"/>
                <a:gd name="T6" fmla="*/ 8 w 201"/>
                <a:gd name="T7" fmla="*/ 122 h 229"/>
                <a:gd name="T8" fmla="*/ 81 w 201"/>
                <a:gd name="T9" fmla="*/ 75 h 229"/>
                <a:gd name="T10" fmla="*/ 83 w 201"/>
                <a:gd name="T11" fmla="*/ 104 h 229"/>
                <a:gd name="T12" fmla="*/ 100 w 201"/>
                <a:gd name="T13" fmla="*/ 142 h 229"/>
                <a:gd name="T14" fmla="*/ 142 w 201"/>
                <a:gd name="T15" fmla="*/ 166 h 229"/>
                <a:gd name="T16" fmla="*/ 183 w 201"/>
                <a:gd name="T17" fmla="*/ 132 h 229"/>
                <a:gd name="T18" fmla="*/ 200 w 201"/>
                <a:gd name="T19" fmla="*/ 100 h 229"/>
                <a:gd name="T20" fmla="*/ 187 w 201"/>
                <a:gd name="T21" fmla="*/ 133 h 229"/>
                <a:gd name="T22" fmla="*/ 172 w 201"/>
                <a:gd name="T23" fmla="*/ 156 h 229"/>
                <a:gd name="T24" fmla="*/ 149 w 201"/>
                <a:gd name="T25" fmla="*/ 182 h 229"/>
                <a:gd name="T26" fmla="*/ 128 w 201"/>
                <a:gd name="T27" fmla="*/ 199 h 229"/>
                <a:gd name="T28" fmla="*/ 77 w 201"/>
                <a:gd name="T29" fmla="*/ 226 h 229"/>
                <a:gd name="T30" fmla="*/ 52 w 201"/>
                <a:gd name="T31" fmla="*/ 228 h 229"/>
                <a:gd name="T32" fmla="*/ 28 w 201"/>
                <a:gd name="T33" fmla="*/ 221 h 229"/>
                <a:gd name="T34" fmla="*/ 9 w 201"/>
                <a:gd name="T35" fmla="*/ 201 h 229"/>
                <a:gd name="T36" fmla="*/ 4 w 201"/>
                <a:gd name="T37" fmla="*/ 168 h 229"/>
                <a:gd name="T38" fmla="*/ 0 w 201"/>
                <a:gd name="T39" fmla="*/ 132 h 229"/>
                <a:gd name="T40" fmla="*/ 2 w 201"/>
                <a:gd name="T41" fmla="*/ 80 h 229"/>
                <a:gd name="T42" fmla="*/ 14 w 201"/>
                <a:gd name="T43" fmla="*/ 19 h 229"/>
                <a:gd name="T44" fmla="*/ 25 w 201"/>
                <a:gd name="T45" fmla="*/ 0 h 229"/>
                <a:gd name="T46" fmla="*/ 66 w 201"/>
                <a:gd name="T47" fmla="*/ 19 h 229"/>
                <a:gd name="T48" fmla="*/ 79 w 201"/>
                <a:gd name="T49" fmla="*/ 48 h 229"/>
                <a:gd name="T50" fmla="*/ 79 w 201"/>
                <a:gd name="T51" fmla="*/ 48 h 22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1"/>
                <a:gd name="T79" fmla="*/ 0 h 229"/>
                <a:gd name="T80" fmla="*/ 201 w 201"/>
                <a:gd name="T81" fmla="*/ 229 h 22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1" h="229">
                  <a:moveTo>
                    <a:pt x="79" y="48"/>
                  </a:moveTo>
                  <a:lnTo>
                    <a:pt x="79" y="57"/>
                  </a:lnTo>
                  <a:lnTo>
                    <a:pt x="6" y="110"/>
                  </a:lnTo>
                  <a:lnTo>
                    <a:pt x="8" y="122"/>
                  </a:lnTo>
                  <a:lnTo>
                    <a:pt x="81" y="75"/>
                  </a:lnTo>
                  <a:lnTo>
                    <a:pt x="83" y="104"/>
                  </a:lnTo>
                  <a:lnTo>
                    <a:pt x="100" y="142"/>
                  </a:lnTo>
                  <a:lnTo>
                    <a:pt x="142" y="166"/>
                  </a:lnTo>
                  <a:lnTo>
                    <a:pt x="183" y="132"/>
                  </a:lnTo>
                  <a:lnTo>
                    <a:pt x="200" y="100"/>
                  </a:lnTo>
                  <a:lnTo>
                    <a:pt x="187" y="133"/>
                  </a:lnTo>
                  <a:lnTo>
                    <a:pt x="172" y="156"/>
                  </a:lnTo>
                  <a:lnTo>
                    <a:pt x="149" y="182"/>
                  </a:lnTo>
                  <a:lnTo>
                    <a:pt x="128" y="199"/>
                  </a:lnTo>
                  <a:lnTo>
                    <a:pt x="77" y="226"/>
                  </a:lnTo>
                  <a:lnTo>
                    <a:pt x="52" y="228"/>
                  </a:lnTo>
                  <a:lnTo>
                    <a:pt x="28" y="221"/>
                  </a:lnTo>
                  <a:lnTo>
                    <a:pt x="9" y="201"/>
                  </a:lnTo>
                  <a:lnTo>
                    <a:pt x="4" y="168"/>
                  </a:lnTo>
                  <a:lnTo>
                    <a:pt x="0" y="132"/>
                  </a:lnTo>
                  <a:lnTo>
                    <a:pt x="2" y="80"/>
                  </a:lnTo>
                  <a:lnTo>
                    <a:pt x="14" y="19"/>
                  </a:lnTo>
                  <a:lnTo>
                    <a:pt x="25" y="0"/>
                  </a:lnTo>
                  <a:lnTo>
                    <a:pt x="66" y="19"/>
                  </a:lnTo>
                  <a:lnTo>
                    <a:pt x="79" y="48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Freeform 33"/>
            <p:cNvSpPr>
              <a:spLocks/>
            </p:cNvSpPr>
            <p:nvPr/>
          </p:nvSpPr>
          <p:spPr bwMode="auto">
            <a:xfrm>
              <a:off x="5160" y="2733"/>
              <a:ext cx="223" cy="411"/>
            </a:xfrm>
            <a:custGeom>
              <a:avLst/>
              <a:gdLst>
                <a:gd name="T0" fmla="*/ 170 w 223"/>
                <a:gd name="T1" fmla="*/ 0 h 411"/>
                <a:gd name="T2" fmla="*/ 195 w 223"/>
                <a:gd name="T3" fmla="*/ 23 h 411"/>
                <a:gd name="T4" fmla="*/ 210 w 223"/>
                <a:gd name="T5" fmla="*/ 64 h 411"/>
                <a:gd name="T6" fmla="*/ 219 w 223"/>
                <a:gd name="T7" fmla="*/ 121 h 411"/>
                <a:gd name="T8" fmla="*/ 222 w 223"/>
                <a:gd name="T9" fmla="*/ 169 h 411"/>
                <a:gd name="T10" fmla="*/ 216 w 223"/>
                <a:gd name="T11" fmla="*/ 231 h 411"/>
                <a:gd name="T12" fmla="*/ 204 w 223"/>
                <a:gd name="T13" fmla="*/ 293 h 411"/>
                <a:gd name="T14" fmla="*/ 137 w 223"/>
                <a:gd name="T15" fmla="*/ 351 h 411"/>
                <a:gd name="T16" fmla="*/ 73 w 223"/>
                <a:gd name="T17" fmla="*/ 403 h 411"/>
                <a:gd name="T18" fmla="*/ 22 w 223"/>
                <a:gd name="T19" fmla="*/ 410 h 411"/>
                <a:gd name="T20" fmla="*/ 0 w 223"/>
                <a:gd name="T21" fmla="*/ 408 h 411"/>
                <a:gd name="T22" fmla="*/ 33 w 223"/>
                <a:gd name="T23" fmla="*/ 402 h 411"/>
                <a:gd name="T24" fmla="*/ 70 w 223"/>
                <a:gd name="T25" fmla="*/ 388 h 411"/>
                <a:gd name="T26" fmla="*/ 113 w 223"/>
                <a:gd name="T27" fmla="*/ 356 h 411"/>
                <a:gd name="T28" fmla="*/ 147 w 223"/>
                <a:gd name="T29" fmla="*/ 310 h 411"/>
                <a:gd name="T30" fmla="*/ 192 w 223"/>
                <a:gd name="T31" fmla="*/ 205 h 411"/>
                <a:gd name="T32" fmla="*/ 201 w 223"/>
                <a:gd name="T33" fmla="*/ 107 h 411"/>
                <a:gd name="T34" fmla="*/ 195 w 223"/>
                <a:gd name="T35" fmla="*/ 44 h 411"/>
                <a:gd name="T36" fmla="*/ 170 w 223"/>
                <a:gd name="T37" fmla="*/ 0 h 411"/>
                <a:gd name="T38" fmla="*/ 170 w 223"/>
                <a:gd name="T39" fmla="*/ 0 h 4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3"/>
                <a:gd name="T61" fmla="*/ 0 h 411"/>
                <a:gd name="T62" fmla="*/ 223 w 223"/>
                <a:gd name="T63" fmla="*/ 411 h 41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3" h="411">
                  <a:moveTo>
                    <a:pt x="170" y="0"/>
                  </a:moveTo>
                  <a:lnTo>
                    <a:pt x="195" y="23"/>
                  </a:lnTo>
                  <a:lnTo>
                    <a:pt x="210" y="64"/>
                  </a:lnTo>
                  <a:lnTo>
                    <a:pt x="219" y="121"/>
                  </a:lnTo>
                  <a:lnTo>
                    <a:pt x="222" y="169"/>
                  </a:lnTo>
                  <a:lnTo>
                    <a:pt x="216" y="231"/>
                  </a:lnTo>
                  <a:lnTo>
                    <a:pt x="204" y="293"/>
                  </a:lnTo>
                  <a:lnTo>
                    <a:pt x="137" y="351"/>
                  </a:lnTo>
                  <a:lnTo>
                    <a:pt x="73" y="403"/>
                  </a:lnTo>
                  <a:lnTo>
                    <a:pt x="22" y="410"/>
                  </a:lnTo>
                  <a:lnTo>
                    <a:pt x="0" y="408"/>
                  </a:lnTo>
                  <a:lnTo>
                    <a:pt x="33" y="402"/>
                  </a:lnTo>
                  <a:lnTo>
                    <a:pt x="70" y="388"/>
                  </a:lnTo>
                  <a:lnTo>
                    <a:pt x="113" y="356"/>
                  </a:lnTo>
                  <a:lnTo>
                    <a:pt x="147" y="310"/>
                  </a:lnTo>
                  <a:lnTo>
                    <a:pt x="192" y="205"/>
                  </a:lnTo>
                  <a:lnTo>
                    <a:pt x="201" y="107"/>
                  </a:lnTo>
                  <a:lnTo>
                    <a:pt x="195" y="44"/>
                  </a:lnTo>
                  <a:lnTo>
                    <a:pt x="170" y="0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Freeform 34"/>
            <p:cNvSpPr>
              <a:spLocks/>
            </p:cNvSpPr>
            <p:nvPr/>
          </p:nvSpPr>
          <p:spPr bwMode="auto">
            <a:xfrm>
              <a:off x="5286" y="3256"/>
              <a:ext cx="34" cy="129"/>
            </a:xfrm>
            <a:custGeom>
              <a:avLst/>
              <a:gdLst>
                <a:gd name="T0" fmla="*/ 33 w 34"/>
                <a:gd name="T1" fmla="*/ 125 h 129"/>
                <a:gd name="T2" fmla="*/ 0 w 34"/>
                <a:gd name="T3" fmla="*/ 128 h 129"/>
                <a:gd name="T4" fmla="*/ 14 w 34"/>
                <a:gd name="T5" fmla="*/ 0 h 129"/>
                <a:gd name="T6" fmla="*/ 33 w 34"/>
                <a:gd name="T7" fmla="*/ 8 h 129"/>
                <a:gd name="T8" fmla="*/ 33 w 34"/>
                <a:gd name="T9" fmla="*/ 125 h 129"/>
                <a:gd name="T10" fmla="*/ 33 w 34"/>
                <a:gd name="T11" fmla="*/ 125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9"/>
                <a:gd name="T20" fmla="*/ 34 w 34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9">
                  <a:moveTo>
                    <a:pt x="33" y="125"/>
                  </a:moveTo>
                  <a:lnTo>
                    <a:pt x="0" y="128"/>
                  </a:lnTo>
                  <a:lnTo>
                    <a:pt x="14" y="0"/>
                  </a:lnTo>
                  <a:lnTo>
                    <a:pt x="33" y="8"/>
                  </a:lnTo>
                  <a:lnTo>
                    <a:pt x="33" y="125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Freeform 35"/>
            <p:cNvSpPr>
              <a:spLocks/>
            </p:cNvSpPr>
            <p:nvPr/>
          </p:nvSpPr>
          <p:spPr bwMode="auto">
            <a:xfrm>
              <a:off x="5142" y="2749"/>
              <a:ext cx="202" cy="152"/>
            </a:xfrm>
            <a:custGeom>
              <a:avLst/>
              <a:gdLst>
                <a:gd name="T0" fmla="*/ 200 w 202"/>
                <a:gd name="T1" fmla="*/ 130 h 152"/>
                <a:gd name="T2" fmla="*/ 193 w 202"/>
                <a:gd name="T3" fmla="*/ 96 h 152"/>
                <a:gd name="T4" fmla="*/ 178 w 202"/>
                <a:gd name="T5" fmla="*/ 73 h 152"/>
                <a:gd name="T6" fmla="*/ 161 w 202"/>
                <a:gd name="T7" fmla="*/ 64 h 152"/>
                <a:gd name="T8" fmla="*/ 118 w 202"/>
                <a:gd name="T9" fmla="*/ 64 h 152"/>
                <a:gd name="T10" fmla="*/ 86 w 202"/>
                <a:gd name="T11" fmla="*/ 85 h 152"/>
                <a:gd name="T12" fmla="*/ 65 w 202"/>
                <a:gd name="T13" fmla="*/ 118 h 152"/>
                <a:gd name="T14" fmla="*/ 58 w 202"/>
                <a:gd name="T15" fmla="*/ 151 h 152"/>
                <a:gd name="T16" fmla="*/ 20 w 202"/>
                <a:gd name="T17" fmla="*/ 135 h 152"/>
                <a:gd name="T18" fmla="*/ 20 w 202"/>
                <a:gd name="T19" fmla="*/ 118 h 152"/>
                <a:gd name="T20" fmla="*/ 0 w 202"/>
                <a:gd name="T21" fmla="*/ 106 h 152"/>
                <a:gd name="T22" fmla="*/ 27 w 202"/>
                <a:gd name="T23" fmla="*/ 51 h 152"/>
                <a:gd name="T24" fmla="*/ 97 w 202"/>
                <a:gd name="T25" fmla="*/ 6 h 152"/>
                <a:gd name="T26" fmla="*/ 177 w 202"/>
                <a:gd name="T27" fmla="*/ 0 h 152"/>
                <a:gd name="T28" fmla="*/ 197 w 202"/>
                <a:gd name="T29" fmla="*/ 39 h 152"/>
                <a:gd name="T30" fmla="*/ 201 w 202"/>
                <a:gd name="T31" fmla="*/ 76 h 152"/>
                <a:gd name="T32" fmla="*/ 200 w 202"/>
                <a:gd name="T33" fmla="*/ 130 h 152"/>
                <a:gd name="T34" fmla="*/ 200 w 202"/>
                <a:gd name="T35" fmla="*/ 130 h 1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2"/>
                <a:gd name="T55" fmla="*/ 0 h 152"/>
                <a:gd name="T56" fmla="*/ 202 w 202"/>
                <a:gd name="T57" fmla="*/ 152 h 1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2" h="152">
                  <a:moveTo>
                    <a:pt x="200" y="130"/>
                  </a:moveTo>
                  <a:lnTo>
                    <a:pt x="193" y="96"/>
                  </a:lnTo>
                  <a:lnTo>
                    <a:pt x="178" y="73"/>
                  </a:lnTo>
                  <a:lnTo>
                    <a:pt x="161" y="64"/>
                  </a:lnTo>
                  <a:lnTo>
                    <a:pt x="118" y="64"/>
                  </a:lnTo>
                  <a:lnTo>
                    <a:pt x="86" y="85"/>
                  </a:lnTo>
                  <a:lnTo>
                    <a:pt x="65" y="118"/>
                  </a:lnTo>
                  <a:lnTo>
                    <a:pt x="58" y="151"/>
                  </a:lnTo>
                  <a:lnTo>
                    <a:pt x="20" y="135"/>
                  </a:lnTo>
                  <a:lnTo>
                    <a:pt x="20" y="118"/>
                  </a:lnTo>
                  <a:lnTo>
                    <a:pt x="0" y="106"/>
                  </a:lnTo>
                  <a:lnTo>
                    <a:pt x="27" y="51"/>
                  </a:lnTo>
                  <a:lnTo>
                    <a:pt x="97" y="6"/>
                  </a:lnTo>
                  <a:lnTo>
                    <a:pt x="177" y="0"/>
                  </a:lnTo>
                  <a:lnTo>
                    <a:pt x="197" y="39"/>
                  </a:lnTo>
                  <a:lnTo>
                    <a:pt x="201" y="76"/>
                  </a:lnTo>
                  <a:lnTo>
                    <a:pt x="200" y="130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Freeform 36"/>
            <p:cNvSpPr>
              <a:spLocks/>
            </p:cNvSpPr>
            <p:nvPr/>
          </p:nvSpPr>
          <p:spPr bwMode="auto">
            <a:xfrm>
              <a:off x="5069" y="2854"/>
              <a:ext cx="73" cy="41"/>
            </a:xfrm>
            <a:custGeom>
              <a:avLst/>
              <a:gdLst>
                <a:gd name="T0" fmla="*/ 72 w 73"/>
                <a:gd name="T1" fmla="*/ 26 h 41"/>
                <a:gd name="T2" fmla="*/ 30 w 73"/>
                <a:gd name="T3" fmla="*/ 0 h 41"/>
                <a:gd name="T4" fmla="*/ 7 w 73"/>
                <a:gd name="T5" fmla="*/ 6 h 41"/>
                <a:gd name="T6" fmla="*/ 0 w 73"/>
                <a:gd name="T7" fmla="*/ 21 h 41"/>
                <a:gd name="T8" fmla="*/ 67 w 73"/>
                <a:gd name="T9" fmla="*/ 40 h 41"/>
                <a:gd name="T10" fmla="*/ 72 w 73"/>
                <a:gd name="T11" fmla="*/ 26 h 41"/>
                <a:gd name="T12" fmla="*/ 72 w 73"/>
                <a:gd name="T13" fmla="*/ 26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3"/>
                <a:gd name="T22" fmla="*/ 0 h 41"/>
                <a:gd name="T23" fmla="*/ 73 w 73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3" h="41">
                  <a:moveTo>
                    <a:pt x="72" y="26"/>
                  </a:moveTo>
                  <a:lnTo>
                    <a:pt x="30" y="0"/>
                  </a:lnTo>
                  <a:lnTo>
                    <a:pt x="7" y="6"/>
                  </a:lnTo>
                  <a:lnTo>
                    <a:pt x="0" y="21"/>
                  </a:lnTo>
                  <a:lnTo>
                    <a:pt x="67" y="40"/>
                  </a:lnTo>
                  <a:lnTo>
                    <a:pt x="72" y="26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0" name="Freeform 37"/>
            <p:cNvSpPr>
              <a:spLocks/>
            </p:cNvSpPr>
            <p:nvPr/>
          </p:nvSpPr>
          <p:spPr bwMode="auto">
            <a:xfrm>
              <a:off x="5066" y="2849"/>
              <a:ext cx="91" cy="63"/>
            </a:xfrm>
            <a:custGeom>
              <a:avLst/>
              <a:gdLst>
                <a:gd name="T0" fmla="*/ 90 w 91"/>
                <a:gd name="T1" fmla="*/ 27 h 63"/>
                <a:gd name="T2" fmla="*/ 87 w 91"/>
                <a:gd name="T3" fmla="*/ 40 h 63"/>
                <a:gd name="T4" fmla="*/ 80 w 91"/>
                <a:gd name="T5" fmla="*/ 55 h 63"/>
                <a:gd name="T6" fmla="*/ 65 w 91"/>
                <a:gd name="T7" fmla="*/ 62 h 63"/>
                <a:gd name="T8" fmla="*/ 0 w 91"/>
                <a:gd name="T9" fmla="*/ 29 h 63"/>
                <a:gd name="T10" fmla="*/ 20 w 91"/>
                <a:gd name="T11" fmla="*/ 24 h 63"/>
                <a:gd name="T12" fmla="*/ 27 w 91"/>
                <a:gd name="T13" fmla="*/ 16 h 63"/>
                <a:gd name="T14" fmla="*/ 78 w 91"/>
                <a:gd name="T15" fmla="*/ 37 h 63"/>
                <a:gd name="T16" fmla="*/ 40 w 91"/>
                <a:gd name="T17" fmla="*/ 0 h 63"/>
                <a:gd name="T18" fmla="*/ 90 w 91"/>
                <a:gd name="T19" fmla="*/ 27 h 63"/>
                <a:gd name="T20" fmla="*/ 90 w 91"/>
                <a:gd name="T21" fmla="*/ 2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1"/>
                <a:gd name="T34" fmla="*/ 0 h 63"/>
                <a:gd name="T35" fmla="*/ 91 w 9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1" h="63">
                  <a:moveTo>
                    <a:pt x="90" y="27"/>
                  </a:moveTo>
                  <a:lnTo>
                    <a:pt x="87" y="40"/>
                  </a:lnTo>
                  <a:lnTo>
                    <a:pt x="80" y="55"/>
                  </a:lnTo>
                  <a:lnTo>
                    <a:pt x="65" y="62"/>
                  </a:lnTo>
                  <a:lnTo>
                    <a:pt x="0" y="29"/>
                  </a:lnTo>
                  <a:lnTo>
                    <a:pt x="20" y="24"/>
                  </a:lnTo>
                  <a:lnTo>
                    <a:pt x="27" y="16"/>
                  </a:lnTo>
                  <a:lnTo>
                    <a:pt x="78" y="37"/>
                  </a:lnTo>
                  <a:lnTo>
                    <a:pt x="40" y="0"/>
                  </a:lnTo>
                  <a:lnTo>
                    <a:pt x="90" y="2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Freeform 38"/>
            <p:cNvSpPr>
              <a:spLocks/>
            </p:cNvSpPr>
            <p:nvPr/>
          </p:nvSpPr>
          <p:spPr bwMode="auto">
            <a:xfrm>
              <a:off x="5065" y="2844"/>
              <a:ext cx="27" cy="29"/>
            </a:xfrm>
            <a:custGeom>
              <a:avLst/>
              <a:gdLst>
                <a:gd name="T0" fmla="*/ 26 w 27"/>
                <a:gd name="T1" fmla="*/ 0 h 29"/>
                <a:gd name="T2" fmla="*/ 12 w 27"/>
                <a:gd name="T3" fmla="*/ 5 h 29"/>
                <a:gd name="T4" fmla="*/ 4 w 27"/>
                <a:gd name="T5" fmla="*/ 16 h 29"/>
                <a:gd name="T6" fmla="*/ 0 w 27"/>
                <a:gd name="T7" fmla="*/ 28 h 29"/>
                <a:gd name="T8" fmla="*/ 16 w 27"/>
                <a:gd name="T9" fmla="*/ 21 h 29"/>
                <a:gd name="T10" fmla="*/ 26 w 27"/>
                <a:gd name="T11" fmla="*/ 0 h 29"/>
                <a:gd name="T12" fmla="*/ 26 w 27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29"/>
                <a:gd name="T23" fmla="*/ 27 w 27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29">
                  <a:moveTo>
                    <a:pt x="26" y="0"/>
                  </a:moveTo>
                  <a:lnTo>
                    <a:pt x="12" y="5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16" y="21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Freeform 39"/>
            <p:cNvSpPr>
              <a:spLocks/>
            </p:cNvSpPr>
            <p:nvPr/>
          </p:nvSpPr>
          <p:spPr bwMode="auto">
            <a:xfrm>
              <a:off x="5189" y="2752"/>
              <a:ext cx="199" cy="393"/>
            </a:xfrm>
            <a:custGeom>
              <a:avLst/>
              <a:gdLst>
                <a:gd name="T0" fmla="*/ 182 w 199"/>
                <a:gd name="T1" fmla="*/ 80 h 393"/>
                <a:gd name="T2" fmla="*/ 181 w 199"/>
                <a:gd name="T3" fmla="*/ 103 h 393"/>
                <a:gd name="T4" fmla="*/ 177 w 199"/>
                <a:gd name="T5" fmla="*/ 142 h 393"/>
                <a:gd name="T6" fmla="*/ 169 w 199"/>
                <a:gd name="T7" fmla="*/ 191 h 393"/>
                <a:gd name="T8" fmla="*/ 149 w 199"/>
                <a:gd name="T9" fmla="*/ 246 h 393"/>
                <a:gd name="T10" fmla="*/ 127 w 199"/>
                <a:gd name="T11" fmla="*/ 297 h 393"/>
                <a:gd name="T12" fmla="*/ 86 w 199"/>
                <a:gd name="T13" fmla="*/ 345 h 393"/>
                <a:gd name="T14" fmla="*/ 45 w 199"/>
                <a:gd name="T15" fmla="*/ 372 h 393"/>
                <a:gd name="T16" fmla="*/ 0 w 199"/>
                <a:gd name="T17" fmla="*/ 392 h 393"/>
                <a:gd name="T18" fmla="*/ 48 w 199"/>
                <a:gd name="T19" fmla="*/ 386 h 393"/>
                <a:gd name="T20" fmla="*/ 95 w 199"/>
                <a:gd name="T21" fmla="*/ 365 h 393"/>
                <a:gd name="T22" fmla="*/ 137 w 199"/>
                <a:gd name="T23" fmla="*/ 325 h 393"/>
                <a:gd name="T24" fmla="*/ 176 w 199"/>
                <a:gd name="T25" fmla="*/ 285 h 393"/>
                <a:gd name="T26" fmla="*/ 191 w 199"/>
                <a:gd name="T27" fmla="*/ 258 h 393"/>
                <a:gd name="T28" fmla="*/ 198 w 199"/>
                <a:gd name="T29" fmla="*/ 192 h 393"/>
                <a:gd name="T30" fmla="*/ 197 w 199"/>
                <a:gd name="T31" fmla="*/ 126 h 393"/>
                <a:gd name="T32" fmla="*/ 191 w 199"/>
                <a:gd name="T33" fmla="*/ 82 h 393"/>
                <a:gd name="T34" fmla="*/ 182 w 199"/>
                <a:gd name="T35" fmla="*/ 39 h 393"/>
                <a:gd name="T36" fmla="*/ 164 w 199"/>
                <a:gd name="T37" fmla="*/ 0 h 393"/>
                <a:gd name="T38" fmla="*/ 176 w 199"/>
                <a:gd name="T39" fmla="*/ 49 h 393"/>
                <a:gd name="T40" fmla="*/ 182 w 199"/>
                <a:gd name="T41" fmla="*/ 80 h 393"/>
                <a:gd name="T42" fmla="*/ 182 w 199"/>
                <a:gd name="T43" fmla="*/ 80 h 39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9"/>
                <a:gd name="T67" fmla="*/ 0 h 393"/>
                <a:gd name="T68" fmla="*/ 199 w 199"/>
                <a:gd name="T69" fmla="*/ 393 h 39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9" h="393">
                  <a:moveTo>
                    <a:pt x="182" y="80"/>
                  </a:moveTo>
                  <a:lnTo>
                    <a:pt x="181" y="103"/>
                  </a:lnTo>
                  <a:lnTo>
                    <a:pt x="177" y="142"/>
                  </a:lnTo>
                  <a:lnTo>
                    <a:pt x="169" y="191"/>
                  </a:lnTo>
                  <a:lnTo>
                    <a:pt x="149" y="246"/>
                  </a:lnTo>
                  <a:lnTo>
                    <a:pt x="127" y="297"/>
                  </a:lnTo>
                  <a:lnTo>
                    <a:pt x="86" y="345"/>
                  </a:lnTo>
                  <a:lnTo>
                    <a:pt x="45" y="372"/>
                  </a:lnTo>
                  <a:lnTo>
                    <a:pt x="0" y="392"/>
                  </a:lnTo>
                  <a:lnTo>
                    <a:pt x="48" y="386"/>
                  </a:lnTo>
                  <a:lnTo>
                    <a:pt x="95" y="365"/>
                  </a:lnTo>
                  <a:lnTo>
                    <a:pt x="137" y="325"/>
                  </a:lnTo>
                  <a:lnTo>
                    <a:pt x="176" y="285"/>
                  </a:lnTo>
                  <a:lnTo>
                    <a:pt x="191" y="258"/>
                  </a:lnTo>
                  <a:lnTo>
                    <a:pt x="198" y="192"/>
                  </a:lnTo>
                  <a:lnTo>
                    <a:pt x="197" y="126"/>
                  </a:lnTo>
                  <a:lnTo>
                    <a:pt x="191" y="82"/>
                  </a:lnTo>
                  <a:lnTo>
                    <a:pt x="182" y="39"/>
                  </a:lnTo>
                  <a:lnTo>
                    <a:pt x="164" y="0"/>
                  </a:lnTo>
                  <a:lnTo>
                    <a:pt x="176" y="49"/>
                  </a:lnTo>
                  <a:lnTo>
                    <a:pt x="182" y="8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3" name="Freeform 40"/>
            <p:cNvSpPr>
              <a:spLocks/>
            </p:cNvSpPr>
            <p:nvPr/>
          </p:nvSpPr>
          <p:spPr bwMode="auto">
            <a:xfrm>
              <a:off x="5126" y="2892"/>
              <a:ext cx="183" cy="176"/>
            </a:xfrm>
            <a:custGeom>
              <a:avLst/>
              <a:gdLst>
                <a:gd name="T0" fmla="*/ 74 w 183"/>
                <a:gd name="T1" fmla="*/ 17 h 176"/>
                <a:gd name="T2" fmla="*/ 182 w 183"/>
                <a:gd name="T3" fmla="*/ 78 h 176"/>
                <a:gd name="T4" fmla="*/ 178 w 183"/>
                <a:gd name="T5" fmla="*/ 86 h 176"/>
                <a:gd name="T6" fmla="*/ 113 w 183"/>
                <a:gd name="T7" fmla="*/ 57 h 176"/>
                <a:gd name="T8" fmla="*/ 156 w 183"/>
                <a:gd name="T9" fmla="*/ 160 h 176"/>
                <a:gd name="T10" fmla="*/ 136 w 183"/>
                <a:gd name="T11" fmla="*/ 175 h 176"/>
                <a:gd name="T12" fmla="*/ 101 w 183"/>
                <a:gd name="T13" fmla="*/ 57 h 176"/>
                <a:gd name="T14" fmla="*/ 0 w 183"/>
                <a:gd name="T15" fmla="*/ 132 h 176"/>
                <a:gd name="T16" fmla="*/ 0 w 183"/>
                <a:gd name="T17" fmla="*/ 115 h 176"/>
                <a:gd name="T18" fmla="*/ 89 w 183"/>
                <a:gd name="T19" fmla="*/ 46 h 176"/>
                <a:gd name="T20" fmla="*/ 15 w 183"/>
                <a:gd name="T21" fmla="*/ 10 h 176"/>
                <a:gd name="T22" fmla="*/ 21 w 183"/>
                <a:gd name="T23" fmla="*/ 0 h 176"/>
                <a:gd name="T24" fmla="*/ 74 w 183"/>
                <a:gd name="T25" fmla="*/ 29 h 176"/>
                <a:gd name="T26" fmla="*/ 74 w 183"/>
                <a:gd name="T27" fmla="*/ 17 h 176"/>
                <a:gd name="T28" fmla="*/ 74 w 183"/>
                <a:gd name="T29" fmla="*/ 17 h 17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3"/>
                <a:gd name="T46" fmla="*/ 0 h 176"/>
                <a:gd name="T47" fmla="*/ 183 w 183"/>
                <a:gd name="T48" fmla="*/ 176 h 17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3" h="176">
                  <a:moveTo>
                    <a:pt x="74" y="17"/>
                  </a:moveTo>
                  <a:lnTo>
                    <a:pt x="182" y="78"/>
                  </a:lnTo>
                  <a:lnTo>
                    <a:pt x="178" y="86"/>
                  </a:lnTo>
                  <a:lnTo>
                    <a:pt x="113" y="57"/>
                  </a:lnTo>
                  <a:lnTo>
                    <a:pt x="156" y="160"/>
                  </a:lnTo>
                  <a:lnTo>
                    <a:pt x="136" y="175"/>
                  </a:lnTo>
                  <a:lnTo>
                    <a:pt x="101" y="57"/>
                  </a:lnTo>
                  <a:lnTo>
                    <a:pt x="0" y="132"/>
                  </a:lnTo>
                  <a:lnTo>
                    <a:pt x="0" y="115"/>
                  </a:lnTo>
                  <a:lnTo>
                    <a:pt x="89" y="46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74" y="29"/>
                  </a:lnTo>
                  <a:lnTo>
                    <a:pt x="74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Freeform 41"/>
            <p:cNvSpPr>
              <a:spLocks/>
            </p:cNvSpPr>
            <p:nvPr/>
          </p:nvSpPr>
          <p:spPr bwMode="auto">
            <a:xfrm>
              <a:off x="5101" y="2899"/>
              <a:ext cx="200" cy="237"/>
            </a:xfrm>
            <a:custGeom>
              <a:avLst/>
              <a:gdLst>
                <a:gd name="T0" fmla="*/ 27 w 200"/>
                <a:gd name="T1" fmla="*/ 8 h 237"/>
                <a:gd name="T2" fmla="*/ 19 w 200"/>
                <a:gd name="T3" fmla="*/ 37 h 237"/>
                <a:gd name="T4" fmla="*/ 13 w 200"/>
                <a:gd name="T5" fmla="*/ 75 h 237"/>
                <a:gd name="T6" fmla="*/ 13 w 200"/>
                <a:gd name="T7" fmla="*/ 120 h 237"/>
                <a:gd name="T8" fmla="*/ 15 w 200"/>
                <a:gd name="T9" fmla="*/ 153 h 237"/>
                <a:gd name="T10" fmla="*/ 25 w 200"/>
                <a:gd name="T11" fmla="*/ 192 h 237"/>
                <a:gd name="T12" fmla="*/ 48 w 200"/>
                <a:gd name="T13" fmla="*/ 219 h 237"/>
                <a:gd name="T14" fmla="*/ 80 w 200"/>
                <a:gd name="T15" fmla="*/ 219 h 237"/>
                <a:gd name="T16" fmla="*/ 116 w 200"/>
                <a:gd name="T17" fmla="*/ 199 h 237"/>
                <a:gd name="T18" fmla="*/ 154 w 200"/>
                <a:gd name="T19" fmla="*/ 175 h 237"/>
                <a:gd name="T20" fmla="*/ 199 w 200"/>
                <a:gd name="T21" fmla="*/ 136 h 237"/>
                <a:gd name="T22" fmla="*/ 151 w 200"/>
                <a:gd name="T23" fmla="*/ 189 h 237"/>
                <a:gd name="T24" fmla="*/ 112 w 200"/>
                <a:gd name="T25" fmla="*/ 214 h 237"/>
                <a:gd name="T26" fmla="*/ 71 w 200"/>
                <a:gd name="T27" fmla="*/ 232 h 237"/>
                <a:gd name="T28" fmla="*/ 44 w 200"/>
                <a:gd name="T29" fmla="*/ 236 h 237"/>
                <a:gd name="T30" fmla="*/ 24 w 200"/>
                <a:gd name="T31" fmla="*/ 222 h 237"/>
                <a:gd name="T32" fmla="*/ 7 w 200"/>
                <a:gd name="T33" fmla="*/ 187 h 237"/>
                <a:gd name="T34" fmla="*/ 0 w 200"/>
                <a:gd name="T35" fmla="*/ 140 h 237"/>
                <a:gd name="T36" fmla="*/ 1 w 200"/>
                <a:gd name="T37" fmla="*/ 84 h 237"/>
                <a:gd name="T38" fmla="*/ 9 w 200"/>
                <a:gd name="T39" fmla="*/ 33 h 237"/>
                <a:gd name="T40" fmla="*/ 21 w 200"/>
                <a:gd name="T41" fmla="*/ 0 h 237"/>
                <a:gd name="T42" fmla="*/ 27 w 200"/>
                <a:gd name="T43" fmla="*/ 8 h 237"/>
                <a:gd name="T44" fmla="*/ 27 w 200"/>
                <a:gd name="T45" fmla="*/ 8 h 2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237"/>
                <a:gd name="T71" fmla="*/ 200 w 200"/>
                <a:gd name="T72" fmla="*/ 237 h 2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237">
                  <a:moveTo>
                    <a:pt x="27" y="8"/>
                  </a:moveTo>
                  <a:lnTo>
                    <a:pt x="19" y="37"/>
                  </a:lnTo>
                  <a:lnTo>
                    <a:pt x="13" y="75"/>
                  </a:lnTo>
                  <a:lnTo>
                    <a:pt x="13" y="120"/>
                  </a:lnTo>
                  <a:lnTo>
                    <a:pt x="15" y="153"/>
                  </a:lnTo>
                  <a:lnTo>
                    <a:pt x="25" y="192"/>
                  </a:lnTo>
                  <a:lnTo>
                    <a:pt x="48" y="219"/>
                  </a:lnTo>
                  <a:lnTo>
                    <a:pt x="80" y="219"/>
                  </a:lnTo>
                  <a:lnTo>
                    <a:pt x="116" y="199"/>
                  </a:lnTo>
                  <a:lnTo>
                    <a:pt x="154" y="175"/>
                  </a:lnTo>
                  <a:lnTo>
                    <a:pt x="199" y="136"/>
                  </a:lnTo>
                  <a:lnTo>
                    <a:pt x="151" y="189"/>
                  </a:lnTo>
                  <a:lnTo>
                    <a:pt x="112" y="214"/>
                  </a:lnTo>
                  <a:lnTo>
                    <a:pt x="71" y="232"/>
                  </a:lnTo>
                  <a:lnTo>
                    <a:pt x="44" y="236"/>
                  </a:lnTo>
                  <a:lnTo>
                    <a:pt x="24" y="222"/>
                  </a:lnTo>
                  <a:lnTo>
                    <a:pt x="7" y="187"/>
                  </a:lnTo>
                  <a:lnTo>
                    <a:pt x="0" y="140"/>
                  </a:lnTo>
                  <a:lnTo>
                    <a:pt x="1" y="84"/>
                  </a:lnTo>
                  <a:lnTo>
                    <a:pt x="9" y="33"/>
                  </a:lnTo>
                  <a:lnTo>
                    <a:pt x="21" y="0"/>
                  </a:lnTo>
                  <a:lnTo>
                    <a:pt x="27" y="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5" name="Freeform 42"/>
            <p:cNvSpPr>
              <a:spLocks/>
            </p:cNvSpPr>
            <p:nvPr/>
          </p:nvSpPr>
          <p:spPr bwMode="auto">
            <a:xfrm>
              <a:off x="5285" y="3067"/>
              <a:ext cx="40" cy="321"/>
            </a:xfrm>
            <a:custGeom>
              <a:avLst/>
              <a:gdLst>
                <a:gd name="T0" fmla="*/ 30 w 40"/>
                <a:gd name="T1" fmla="*/ 0 h 321"/>
                <a:gd name="T2" fmla="*/ 13 w 40"/>
                <a:gd name="T3" fmla="*/ 22 h 321"/>
                <a:gd name="T4" fmla="*/ 13 w 40"/>
                <a:gd name="T5" fmla="*/ 111 h 321"/>
                <a:gd name="T6" fmla="*/ 0 w 40"/>
                <a:gd name="T7" fmla="*/ 121 h 321"/>
                <a:gd name="T8" fmla="*/ 0 w 40"/>
                <a:gd name="T9" fmla="*/ 317 h 321"/>
                <a:gd name="T10" fmla="*/ 8 w 40"/>
                <a:gd name="T11" fmla="*/ 163 h 321"/>
                <a:gd name="T12" fmla="*/ 27 w 40"/>
                <a:gd name="T13" fmla="*/ 188 h 321"/>
                <a:gd name="T14" fmla="*/ 30 w 40"/>
                <a:gd name="T15" fmla="*/ 315 h 321"/>
                <a:gd name="T16" fmla="*/ 39 w 40"/>
                <a:gd name="T17" fmla="*/ 320 h 321"/>
                <a:gd name="T18" fmla="*/ 39 w 40"/>
                <a:gd name="T19" fmla="*/ 122 h 321"/>
                <a:gd name="T20" fmla="*/ 30 w 40"/>
                <a:gd name="T21" fmla="*/ 113 h 321"/>
                <a:gd name="T22" fmla="*/ 30 w 40"/>
                <a:gd name="T23" fmla="*/ 0 h 321"/>
                <a:gd name="T24" fmla="*/ 30 w 40"/>
                <a:gd name="T25" fmla="*/ 0 h 3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321"/>
                <a:gd name="T41" fmla="*/ 40 w 40"/>
                <a:gd name="T42" fmla="*/ 321 h 3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321">
                  <a:moveTo>
                    <a:pt x="30" y="0"/>
                  </a:moveTo>
                  <a:lnTo>
                    <a:pt x="13" y="22"/>
                  </a:lnTo>
                  <a:lnTo>
                    <a:pt x="13" y="111"/>
                  </a:lnTo>
                  <a:lnTo>
                    <a:pt x="0" y="121"/>
                  </a:lnTo>
                  <a:lnTo>
                    <a:pt x="0" y="317"/>
                  </a:lnTo>
                  <a:lnTo>
                    <a:pt x="8" y="163"/>
                  </a:lnTo>
                  <a:lnTo>
                    <a:pt x="27" y="188"/>
                  </a:lnTo>
                  <a:lnTo>
                    <a:pt x="30" y="315"/>
                  </a:lnTo>
                  <a:lnTo>
                    <a:pt x="39" y="320"/>
                  </a:lnTo>
                  <a:lnTo>
                    <a:pt x="39" y="122"/>
                  </a:lnTo>
                  <a:lnTo>
                    <a:pt x="30" y="113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Freeform 43"/>
            <p:cNvSpPr>
              <a:spLocks/>
            </p:cNvSpPr>
            <p:nvPr/>
          </p:nvSpPr>
          <p:spPr bwMode="auto">
            <a:xfrm>
              <a:off x="5372" y="3005"/>
              <a:ext cx="130" cy="96"/>
            </a:xfrm>
            <a:custGeom>
              <a:avLst/>
              <a:gdLst>
                <a:gd name="T0" fmla="*/ 5 w 130"/>
                <a:gd name="T1" fmla="*/ 0 h 96"/>
                <a:gd name="T2" fmla="*/ 67 w 130"/>
                <a:gd name="T3" fmla="*/ 36 h 96"/>
                <a:gd name="T4" fmla="*/ 69 w 130"/>
                <a:gd name="T5" fmla="*/ 54 h 96"/>
                <a:gd name="T6" fmla="*/ 89 w 130"/>
                <a:gd name="T7" fmla="*/ 63 h 96"/>
                <a:gd name="T8" fmla="*/ 97 w 130"/>
                <a:gd name="T9" fmla="*/ 58 h 96"/>
                <a:gd name="T10" fmla="*/ 127 w 130"/>
                <a:gd name="T11" fmla="*/ 76 h 96"/>
                <a:gd name="T12" fmla="*/ 129 w 130"/>
                <a:gd name="T13" fmla="*/ 88 h 96"/>
                <a:gd name="T14" fmla="*/ 112 w 130"/>
                <a:gd name="T15" fmla="*/ 95 h 96"/>
                <a:gd name="T16" fmla="*/ 80 w 130"/>
                <a:gd name="T17" fmla="*/ 79 h 96"/>
                <a:gd name="T18" fmla="*/ 78 w 130"/>
                <a:gd name="T19" fmla="*/ 69 h 96"/>
                <a:gd name="T20" fmla="*/ 54 w 130"/>
                <a:gd name="T21" fmla="*/ 58 h 96"/>
                <a:gd name="T22" fmla="*/ 52 w 130"/>
                <a:gd name="T23" fmla="*/ 38 h 96"/>
                <a:gd name="T24" fmla="*/ 0 w 130"/>
                <a:gd name="T25" fmla="*/ 11 h 96"/>
                <a:gd name="T26" fmla="*/ 5 w 130"/>
                <a:gd name="T27" fmla="*/ 0 h 96"/>
                <a:gd name="T28" fmla="*/ 5 w 130"/>
                <a:gd name="T29" fmla="*/ 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96"/>
                <a:gd name="T47" fmla="*/ 130 w 130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96">
                  <a:moveTo>
                    <a:pt x="5" y="0"/>
                  </a:moveTo>
                  <a:lnTo>
                    <a:pt x="67" y="36"/>
                  </a:lnTo>
                  <a:lnTo>
                    <a:pt x="69" y="54"/>
                  </a:lnTo>
                  <a:lnTo>
                    <a:pt x="89" y="63"/>
                  </a:lnTo>
                  <a:lnTo>
                    <a:pt x="97" y="58"/>
                  </a:lnTo>
                  <a:lnTo>
                    <a:pt x="127" y="76"/>
                  </a:lnTo>
                  <a:lnTo>
                    <a:pt x="129" y="88"/>
                  </a:lnTo>
                  <a:lnTo>
                    <a:pt x="112" y="95"/>
                  </a:lnTo>
                  <a:lnTo>
                    <a:pt x="80" y="79"/>
                  </a:lnTo>
                  <a:lnTo>
                    <a:pt x="78" y="69"/>
                  </a:lnTo>
                  <a:lnTo>
                    <a:pt x="54" y="58"/>
                  </a:lnTo>
                  <a:lnTo>
                    <a:pt x="52" y="38"/>
                  </a:lnTo>
                  <a:lnTo>
                    <a:pt x="0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Freeform 44"/>
            <p:cNvSpPr>
              <a:spLocks/>
            </p:cNvSpPr>
            <p:nvPr/>
          </p:nvSpPr>
          <p:spPr bwMode="auto">
            <a:xfrm>
              <a:off x="5136" y="2720"/>
              <a:ext cx="215" cy="208"/>
            </a:xfrm>
            <a:custGeom>
              <a:avLst/>
              <a:gdLst>
                <a:gd name="T0" fmla="*/ 211 w 215"/>
                <a:gd name="T1" fmla="*/ 148 h 208"/>
                <a:gd name="T2" fmla="*/ 214 w 215"/>
                <a:gd name="T3" fmla="*/ 99 h 208"/>
                <a:gd name="T4" fmla="*/ 208 w 215"/>
                <a:gd name="T5" fmla="*/ 52 h 208"/>
                <a:gd name="T6" fmla="*/ 191 w 215"/>
                <a:gd name="T7" fmla="*/ 20 h 208"/>
                <a:gd name="T8" fmla="*/ 167 w 215"/>
                <a:gd name="T9" fmla="*/ 4 h 208"/>
                <a:gd name="T10" fmla="*/ 136 w 215"/>
                <a:gd name="T11" fmla="*/ 0 h 208"/>
                <a:gd name="T12" fmla="*/ 102 w 215"/>
                <a:gd name="T13" fmla="*/ 9 h 208"/>
                <a:gd name="T14" fmla="*/ 62 w 215"/>
                <a:gd name="T15" fmla="*/ 39 h 208"/>
                <a:gd name="T16" fmla="*/ 17 w 215"/>
                <a:gd name="T17" fmla="*/ 93 h 208"/>
                <a:gd name="T18" fmla="*/ 0 w 215"/>
                <a:gd name="T19" fmla="*/ 134 h 208"/>
                <a:gd name="T20" fmla="*/ 10 w 215"/>
                <a:gd name="T21" fmla="*/ 137 h 208"/>
                <a:gd name="T22" fmla="*/ 32 w 215"/>
                <a:gd name="T23" fmla="*/ 104 h 208"/>
                <a:gd name="T24" fmla="*/ 60 w 215"/>
                <a:gd name="T25" fmla="*/ 80 h 208"/>
                <a:gd name="T26" fmla="*/ 89 w 215"/>
                <a:gd name="T27" fmla="*/ 59 h 208"/>
                <a:gd name="T28" fmla="*/ 134 w 215"/>
                <a:gd name="T29" fmla="*/ 44 h 208"/>
                <a:gd name="T30" fmla="*/ 187 w 215"/>
                <a:gd name="T31" fmla="*/ 58 h 208"/>
                <a:gd name="T32" fmla="*/ 200 w 215"/>
                <a:gd name="T33" fmla="*/ 84 h 208"/>
                <a:gd name="T34" fmla="*/ 204 w 215"/>
                <a:gd name="T35" fmla="*/ 128 h 208"/>
                <a:gd name="T36" fmla="*/ 204 w 215"/>
                <a:gd name="T37" fmla="*/ 207 h 208"/>
                <a:gd name="T38" fmla="*/ 211 w 215"/>
                <a:gd name="T39" fmla="*/ 148 h 208"/>
                <a:gd name="T40" fmla="*/ 211 w 215"/>
                <a:gd name="T41" fmla="*/ 148 h 20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08"/>
                <a:gd name="T65" fmla="*/ 215 w 215"/>
                <a:gd name="T66" fmla="*/ 208 h 20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08">
                  <a:moveTo>
                    <a:pt x="211" y="148"/>
                  </a:moveTo>
                  <a:lnTo>
                    <a:pt x="214" y="99"/>
                  </a:lnTo>
                  <a:lnTo>
                    <a:pt x="208" y="52"/>
                  </a:lnTo>
                  <a:lnTo>
                    <a:pt x="191" y="20"/>
                  </a:lnTo>
                  <a:lnTo>
                    <a:pt x="167" y="4"/>
                  </a:lnTo>
                  <a:lnTo>
                    <a:pt x="136" y="0"/>
                  </a:lnTo>
                  <a:lnTo>
                    <a:pt x="102" y="9"/>
                  </a:lnTo>
                  <a:lnTo>
                    <a:pt x="62" y="39"/>
                  </a:lnTo>
                  <a:lnTo>
                    <a:pt x="17" y="93"/>
                  </a:lnTo>
                  <a:lnTo>
                    <a:pt x="0" y="134"/>
                  </a:lnTo>
                  <a:lnTo>
                    <a:pt x="10" y="137"/>
                  </a:lnTo>
                  <a:lnTo>
                    <a:pt x="32" y="104"/>
                  </a:lnTo>
                  <a:lnTo>
                    <a:pt x="60" y="80"/>
                  </a:lnTo>
                  <a:lnTo>
                    <a:pt x="89" y="59"/>
                  </a:lnTo>
                  <a:lnTo>
                    <a:pt x="134" y="44"/>
                  </a:lnTo>
                  <a:lnTo>
                    <a:pt x="187" y="58"/>
                  </a:lnTo>
                  <a:lnTo>
                    <a:pt x="200" y="84"/>
                  </a:lnTo>
                  <a:lnTo>
                    <a:pt x="204" y="128"/>
                  </a:lnTo>
                  <a:lnTo>
                    <a:pt x="204" y="207"/>
                  </a:lnTo>
                  <a:lnTo>
                    <a:pt x="211" y="148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Freeform 45"/>
            <p:cNvSpPr>
              <a:spLocks/>
            </p:cNvSpPr>
            <p:nvPr/>
          </p:nvSpPr>
          <p:spPr bwMode="auto">
            <a:xfrm>
              <a:off x="4977" y="2682"/>
              <a:ext cx="198" cy="401"/>
            </a:xfrm>
            <a:custGeom>
              <a:avLst/>
              <a:gdLst>
                <a:gd name="T0" fmla="*/ 197 w 198"/>
                <a:gd name="T1" fmla="*/ 0 h 401"/>
                <a:gd name="T2" fmla="*/ 101 w 198"/>
                <a:gd name="T3" fmla="*/ 66 h 401"/>
                <a:gd name="T4" fmla="*/ 58 w 198"/>
                <a:gd name="T5" fmla="*/ 113 h 401"/>
                <a:gd name="T6" fmla="*/ 32 w 198"/>
                <a:gd name="T7" fmla="*/ 180 h 401"/>
                <a:gd name="T8" fmla="*/ 22 w 198"/>
                <a:gd name="T9" fmla="*/ 256 h 401"/>
                <a:gd name="T10" fmla="*/ 28 w 198"/>
                <a:gd name="T11" fmla="*/ 341 h 401"/>
                <a:gd name="T12" fmla="*/ 44 w 198"/>
                <a:gd name="T13" fmla="*/ 400 h 401"/>
                <a:gd name="T14" fmla="*/ 12 w 198"/>
                <a:gd name="T15" fmla="*/ 336 h 401"/>
                <a:gd name="T16" fmla="*/ 0 w 198"/>
                <a:gd name="T17" fmla="*/ 244 h 401"/>
                <a:gd name="T18" fmla="*/ 13 w 198"/>
                <a:gd name="T19" fmla="*/ 149 h 401"/>
                <a:gd name="T20" fmla="*/ 51 w 198"/>
                <a:gd name="T21" fmla="*/ 82 h 401"/>
                <a:gd name="T22" fmla="*/ 110 w 198"/>
                <a:gd name="T23" fmla="*/ 33 h 401"/>
                <a:gd name="T24" fmla="*/ 197 w 198"/>
                <a:gd name="T25" fmla="*/ 0 h 401"/>
                <a:gd name="T26" fmla="*/ 197 w 198"/>
                <a:gd name="T27" fmla="*/ 0 h 4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8"/>
                <a:gd name="T43" fmla="*/ 0 h 401"/>
                <a:gd name="T44" fmla="*/ 198 w 198"/>
                <a:gd name="T45" fmla="*/ 401 h 4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8" h="401">
                  <a:moveTo>
                    <a:pt x="197" y="0"/>
                  </a:moveTo>
                  <a:lnTo>
                    <a:pt x="101" y="66"/>
                  </a:lnTo>
                  <a:lnTo>
                    <a:pt x="58" y="113"/>
                  </a:lnTo>
                  <a:lnTo>
                    <a:pt x="32" y="180"/>
                  </a:lnTo>
                  <a:lnTo>
                    <a:pt x="22" y="256"/>
                  </a:lnTo>
                  <a:lnTo>
                    <a:pt x="28" y="341"/>
                  </a:lnTo>
                  <a:lnTo>
                    <a:pt x="44" y="400"/>
                  </a:lnTo>
                  <a:lnTo>
                    <a:pt x="12" y="336"/>
                  </a:lnTo>
                  <a:lnTo>
                    <a:pt x="0" y="244"/>
                  </a:lnTo>
                  <a:lnTo>
                    <a:pt x="13" y="149"/>
                  </a:lnTo>
                  <a:lnTo>
                    <a:pt x="51" y="82"/>
                  </a:lnTo>
                  <a:lnTo>
                    <a:pt x="110" y="33"/>
                  </a:lnTo>
                  <a:lnTo>
                    <a:pt x="197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Freeform 46"/>
            <p:cNvSpPr>
              <a:spLocks/>
            </p:cNvSpPr>
            <p:nvPr/>
          </p:nvSpPr>
          <p:spPr bwMode="auto">
            <a:xfrm>
              <a:off x="4909" y="2619"/>
              <a:ext cx="257" cy="447"/>
            </a:xfrm>
            <a:custGeom>
              <a:avLst/>
              <a:gdLst>
                <a:gd name="T0" fmla="*/ 256 w 257"/>
                <a:gd name="T1" fmla="*/ 0 h 447"/>
                <a:gd name="T2" fmla="*/ 160 w 257"/>
                <a:gd name="T3" fmla="*/ 31 h 447"/>
                <a:gd name="T4" fmla="*/ 72 w 257"/>
                <a:gd name="T5" fmla="*/ 101 h 447"/>
                <a:gd name="T6" fmla="*/ 29 w 257"/>
                <a:gd name="T7" fmla="*/ 170 h 447"/>
                <a:gd name="T8" fmla="*/ 3 w 257"/>
                <a:gd name="T9" fmla="*/ 255 h 447"/>
                <a:gd name="T10" fmla="*/ 0 w 257"/>
                <a:gd name="T11" fmla="*/ 354 h 447"/>
                <a:gd name="T12" fmla="*/ 21 w 257"/>
                <a:gd name="T13" fmla="*/ 446 h 447"/>
                <a:gd name="T14" fmla="*/ 16 w 257"/>
                <a:gd name="T15" fmla="*/ 331 h 447"/>
                <a:gd name="T16" fmla="*/ 29 w 257"/>
                <a:gd name="T17" fmla="*/ 229 h 447"/>
                <a:gd name="T18" fmla="*/ 76 w 257"/>
                <a:gd name="T19" fmla="*/ 129 h 447"/>
                <a:gd name="T20" fmla="*/ 160 w 257"/>
                <a:gd name="T21" fmla="*/ 51 h 447"/>
                <a:gd name="T22" fmla="*/ 256 w 257"/>
                <a:gd name="T23" fmla="*/ 0 h 447"/>
                <a:gd name="T24" fmla="*/ 256 w 257"/>
                <a:gd name="T25" fmla="*/ 0 h 4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57"/>
                <a:gd name="T40" fmla="*/ 0 h 447"/>
                <a:gd name="T41" fmla="*/ 257 w 257"/>
                <a:gd name="T42" fmla="*/ 447 h 4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57" h="447">
                  <a:moveTo>
                    <a:pt x="256" y="0"/>
                  </a:moveTo>
                  <a:lnTo>
                    <a:pt x="160" y="31"/>
                  </a:lnTo>
                  <a:lnTo>
                    <a:pt x="72" y="101"/>
                  </a:lnTo>
                  <a:lnTo>
                    <a:pt x="29" y="170"/>
                  </a:lnTo>
                  <a:lnTo>
                    <a:pt x="3" y="255"/>
                  </a:lnTo>
                  <a:lnTo>
                    <a:pt x="0" y="354"/>
                  </a:lnTo>
                  <a:lnTo>
                    <a:pt x="21" y="446"/>
                  </a:lnTo>
                  <a:lnTo>
                    <a:pt x="16" y="331"/>
                  </a:lnTo>
                  <a:lnTo>
                    <a:pt x="29" y="229"/>
                  </a:lnTo>
                  <a:lnTo>
                    <a:pt x="76" y="129"/>
                  </a:lnTo>
                  <a:lnTo>
                    <a:pt x="160" y="51"/>
                  </a:lnTo>
                  <a:lnTo>
                    <a:pt x="256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5" name="Group 47"/>
          <p:cNvGrpSpPr>
            <a:grpSpLocks/>
          </p:cNvGrpSpPr>
          <p:nvPr/>
        </p:nvGrpSpPr>
        <p:grpSpPr bwMode="auto">
          <a:xfrm>
            <a:off x="2692400" y="2746375"/>
            <a:ext cx="993775" cy="962025"/>
            <a:chOff x="1720" y="2173"/>
            <a:chExt cx="626" cy="606"/>
          </a:xfrm>
        </p:grpSpPr>
        <p:grpSp>
          <p:nvGrpSpPr>
            <p:cNvPr id="30814" name="Group 48"/>
            <p:cNvGrpSpPr>
              <a:grpSpLocks/>
            </p:cNvGrpSpPr>
            <p:nvPr/>
          </p:nvGrpSpPr>
          <p:grpSpPr bwMode="auto">
            <a:xfrm>
              <a:off x="2171" y="2458"/>
              <a:ext cx="40" cy="321"/>
              <a:chOff x="2171" y="2458"/>
              <a:chExt cx="40" cy="321"/>
            </a:xfrm>
          </p:grpSpPr>
          <p:sp>
            <p:nvSpPr>
              <p:cNvPr id="30830" name="Freeform 49"/>
              <p:cNvSpPr>
                <a:spLocks/>
              </p:cNvSpPr>
              <p:nvPr/>
            </p:nvSpPr>
            <p:spPr bwMode="auto">
              <a:xfrm>
                <a:off x="2172" y="2581"/>
                <a:ext cx="38" cy="194"/>
              </a:xfrm>
              <a:custGeom>
                <a:avLst/>
                <a:gdLst>
                  <a:gd name="T0" fmla="*/ 0 w 38"/>
                  <a:gd name="T1" fmla="*/ 193 h 194"/>
                  <a:gd name="T2" fmla="*/ 1 w 38"/>
                  <a:gd name="T3" fmla="*/ 6 h 194"/>
                  <a:gd name="T4" fmla="*/ 24 w 38"/>
                  <a:gd name="T5" fmla="*/ 0 h 194"/>
                  <a:gd name="T6" fmla="*/ 37 w 38"/>
                  <a:gd name="T7" fmla="*/ 87 h 194"/>
                  <a:gd name="T8" fmla="*/ 27 w 38"/>
                  <a:gd name="T9" fmla="*/ 180 h 194"/>
                  <a:gd name="T10" fmla="*/ 0 w 38"/>
                  <a:gd name="T11" fmla="*/ 193 h 194"/>
                  <a:gd name="T12" fmla="*/ 0 w 38"/>
                  <a:gd name="T13" fmla="*/ 193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194"/>
                  <a:gd name="T23" fmla="*/ 38 w 38"/>
                  <a:gd name="T24" fmla="*/ 194 h 1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194">
                    <a:moveTo>
                      <a:pt x="0" y="193"/>
                    </a:moveTo>
                    <a:lnTo>
                      <a:pt x="1" y="6"/>
                    </a:lnTo>
                    <a:lnTo>
                      <a:pt x="24" y="0"/>
                    </a:lnTo>
                    <a:lnTo>
                      <a:pt x="37" y="87"/>
                    </a:lnTo>
                    <a:lnTo>
                      <a:pt x="27" y="180"/>
                    </a:lnTo>
                    <a:lnTo>
                      <a:pt x="0" y="193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1" name="Freeform 50"/>
              <p:cNvSpPr>
                <a:spLocks/>
              </p:cNvSpPr>
              <p:nvPr/>
            </p:nvSpPr>
            <p:spPr bwMode="auto">
              <a:xfrm>
                <a:off x="2171" y="2647"/>
                <a:ext cx="35" cy="129"/>
              </a:xfrm>
              <a:custGeom>
                <a:avLst/>
                <a:gdLst>
                  <a:gd name="T0" fmla="*/ 34 w 35"/>
                  <a:gd name="T1" fmla="*/ 125 h 129"/>
                  <a:gd name="T2" fmla="*/ 0 w 35"/>
                  <a:gd name="T3" fmla="*/ 128 h 129"/>
                  <a:gd name="T4" fmla="*/ 15 w 35"/>
                  <a:gd name="T5" fmla="*/ 0 h 129"/>
                  <a:gd name="T6" fmla="*/ 34 w 35"/>
                  <a:gd name="T7" fmla="*/ 8 h 129"/>
                  <a:gd name="T8" fmla="*/ 34 w 35"/>
                  <a:gd name="T9" fmla="*/ 125 h 129"/>
                  <a:gd name="T10" fmla="*/ 34 w 35"/>
                  <a:gd name="T11" fmla="*/ 125 h 1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129"/>
                  <a:gd name="T20" fmla="*/ 35 w 35"/>
                  <a:gd name="T21" fmla="*/ 129 h 1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129">
                    <a:moveTo>
                      <a:pt x="34" y="125"/>
                    </a:moveTo>
                    <a:lnTo>
                      <a:pt x="0" y="128"/>
                    </a:lnTo>
                    <a:lnTo>
                      <a:pt x="15" y="0"/>
                    </a:lnTo>
                    <a:lnTo>
                      <a:pt x="34" y="8"/>
                    </a:lnTo>
                    <a:lnTo>
                      <a:pt x="34" y="125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32" name="Freeform 51"/>
              <p:cNvSpPr>
                <a:spLocks/>
              </p:cNvSpPr>
              <p:nvPr/>
            </p:nvSpPr>
            <p:spPr bwMode="auto">
              <a:xfrm>
                <a:off x="2171" y="2458"/>
                <a:ext cx="40" cy="321"/>
              </a:xfrm>
              <a:custGeom>
                <a:avLst/>
                <a:gdLst>
                  <a:gd name="T0" fmla="*/ 30 w 40"/>
                  <a:gd name="T1" fmla="*/ 0 h 321"/>
                  <a:gd name="T2" fmla="*/ 13 w 40"/>
                  <a:gd name="T3" fmla="*/ 22 h 321"/>
                  <a:gd name="T4" fmla="*/ 13 w 40"/>
                  <a:gd name="T5" fmla="*/ 111 h 321"/>
                  <a:gd name="T6" fmla="*/ 0 w 40"/>
                  <a:gd name="T7" fmla="*/ 121 h 321"/>
                  <a:gd name="T8" fmla="*/ 0 w 40"/>
                  <a:gd name="T9" fmla="*/ 317 h 321"/>
                  <a:gd name="T10" fmla="*/ 8 w 40"/>
                  <a:gd name="T11" fmla="*/ 163 h 321"/>
                  <a:gd name="T12" fmla="*/ 27 w 40"/>
                  <a:gd name="T13" fmla="*/ 188 h 321"/>
                  <a:gd name="T14" fmla="*/ 30 w 40"/>
                  <a:gd name="T15" fmla="*/ 315 h 321"/>
                  <a:gd name="T16" fmla="*/ 39 w 40"/>
                  <a:gd name="T17" fmla="*/ 320 h 321"/>
                  <a:gd name="T18" fmla="*/ 39 w 40"/>
                  <a:gd name="T19" fmla="*/ 122 h 321"/>
                  <a:gd name="T20" fmla="*/ 30 w 40"/>
                  <a:gd name="T21" fmla="*/ 113 h 321"/>
                  <a:gd name="T22" fmla="*/ 30 w 40"/>
                  <a:gd name="T23" fmla="*/ 0 h 321"/>
                  <a:gd name="T24" fmla="*/ 30 w 40"/>
                  <a:gd name="T25" fmla="*/ 0 h 3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321"/>
                  <a:gd name="T41" fmla="*/ 40 w 40"/>
                  <a:gd name="T42" fmla="*/ 321 h 3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321">
                    <a:moveTo>
                      <a:pt x="30" y="0"/>
                    </a:moveTo>
                    <a:lnTo>
                      <a:pt x="13" y="22"/>
                    </a:lnTo>
                    <a:lnTo>
                      <a:pt x="13" y="111"/>
                    </a:lnTo>
                    <a:lnTo>
                      <a:pt x="0" y="121"/>
                    </a:lnTo>
                    <a:lnTo>
                      <a:pt x="0" y="317"/>
                    </a:lnTo>
                    <a:lnTo>
                      <a:pt x="8" y="163"/>
                    </a:lnTo>
                    <a:lnTo>
                      <a:pt x="27" y="188"/>
                    </a:lnTo>
                    <a:lnTo>
                      <a:pt x="30" y="315"/>
                    </a:lnTo>
                    <a:lnTo>
                      <a:pt x="39" y="320"/>
                    </a:lnTo>
                    <a:lnTo>
                      <a:pt x="39" y="122"/>
                    </a:lnTo>
                    <a:lnTo>
                      <a:pt x="30" y="113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15" name="Group 52"/>
            <p:cNvGrpSpPr>
              <a:grpSpLocks/>
            </p:cNvGrpSpPr>
            <p:nvPr/>
          </p:nvGrpSpPr>
          <p:grpSpPr bwMode="auto">
            <a:xfrm>
              <a:off x="1720" y="2173"/>
              <a:ext cx="626" cy="531"/>
              <a:chOff x="1720" y="2173"/>
              <a:chExt cx="626" cy="531"/>
            </a:xfrm>
          </p:grpSpPr>
          <p:sp>
            <p:nvSpPr>
              <p:cNvPr id="30816" name="Freeform 53"/>
              <p:cNvSpPr>
                <a:spLocks/>
              </p:cNvSpPr>
              <p:nvPr/>
            </p:nvSpPr>
            <p:spPr bwMode="auto">
              <a:xfrm>
                <a:off x="1877" y="2173"/>
                <a:ext cx="465" cy="425"/>
              </a:xfrm>
              <a:custGeom>
                <a:avLst/>
                <a:gdLst>
                  <a:gd name="T0" fmla="*/ 319 w 465"/>
                  <a:gd name="T1" fmla="*/ 212 h 425"/>
                  <a:gd name="T2" fmla="*/ 334 w 465"/>
                  <a:gd name="T3" fmla="*/ 311 h 425"/>
                  <a:gd name="T4" fmla="*/ 314 w 465"/>
                  <a:gd name="T5" fmla="*/ 361 h 425"/>
                  <a:gd name="T6" fmla="*/ 296 w 465"/>
                  <a:gd name="T7" fmla="*/ 392 h 425"/>
                  <a:gd name="T8" fmla="*/ 268 w 465"/>
                  <a:gd name="T9" fmla="*/ 417 h 425"/>
                  <a:gd name="T10" fmla="*/ 233 w 465"/>
                  <a:gd name="T11" fmla="*/ 424 h 425"/>
                  <a:gd name="T12" fmla="*/ 201 w 465"/>
                  <a:gd name="T13" fmla="*/ 415 h 425"/>
                  <a:gd name="T14" fmla="*/ 167 w 465"/>
                  <a:gd name="T15" fmla="*/ 395 h 425"/>
                  <a:gd name="T16" fmla="*/ 135 w 465"/>
                  <a:gd name="T17" fmla="*/ 365 h 425"/>
                  <a:gd name="T18" fmla="*/ 109 w 465"/>
                  <a:gd name="T19" fmla="*/ 340 h 425"/>
                  <a:gd name="T20" fmla="*/ 82 w 465"/>
                  <a:gd name="T21" fmla="*/ 308 h 425"/>
                  <a:gd name="T22" fmla="*/ 67 w 465"/>
                  <a:gd name="T23" fmla="*/ 282 h 425"/>
                  <a:gd name="T24" fmla="*/ 17 w 465"/>
                  <a:gd name="T25" fmla="*/ 302 h 425"/>
                  <a:gd name="T26" fmla="*/ 2 w 465"/>
                  <a:gd name="T27" fmla="*/ 289 h 425"/>
                  <a:gd name="T28" fmla="*/ 0 w 465"/>
                  <a:gd name="T29" fmla="*/ 262 h 425"/>
                  <a:gd name="T30" fmla="*/ 43 w 465"/>
                  <a:gd name="T31" fmla="*/ 237 h 425"/>
                  <a:gd name="T32" fmla="*/ 25 w 465"/>
                  <a:gd name="T33" fmla="*/ 206 h 425"/>
                  <a:gd name="T34" fmla="*/ 14 w 465"/>
                  <a:gd name="T35" fmla="*/ 162 h 425"/>
                  <a:gd name="T36" fmla="*/ 9 w 465"/>
                  <a:gd name="T37" fmla="*/ 119 h 425"/>
                  <a:gd name="T38" fmla="*/ 17 w 465"/>
                  <a:gd name="T39" fmla="*/ 69 h 425"/>
                  <a:gd name="T40" fmla="*/ 34 w 465"/>
                  <a:gd name="T41" fmla="*/ 37 h 425"/>
                  <a:gd name="T42" fmla="*/ 59 w 465"/>
                  <a:gd name="T43" fmla="*/ 9 h 425"/>
                  <a:gd name="T44" fmla="*/ 92 w 465"/>
                  <a:gd name="T45" fmla="*/ 0 h 425"/>
                  <a:gd name="T46" fmla="*/ 126 w 465"/>
                  <a:gd name="T47" fmla="*/ 6 h 425"/>
                  <a:gd name="T48" fmla="*/ 184 w 465"/>
                  <a:gd name="T49" fmla="*/ 39 h 425"/>
                  <a:gd name="T50" fmla="*/ 251 w 465"/>
                  <a:gd name="T51" fmla="*/ 95 h 425"/>
                  <a:gd name="T52" fmla="*/ 307 w 465"/>
                  <a:gd name="T53" fmla="*/ 151 h 425"/>
                  <a:gd name="T54" fmla="*/ 391 w 465"/>
                  <a:gd name="T55" fmla="*/ 128 h 425"/>
                  <a:gd name="T56" fmla="*/ 403 w 465"/>
                  <a:gd name="T57" fmla="*/ 138 h 425"/>
                  <a:gd name="T58" fmla="*/ 416 w 465"/>
                  <a:gd name="T59" fmla="*/ 133 h 425"/>
                  <a:gd name="T60" fmla="*/ 416 w 465"/>
                  <a:gd name="T61" fmla="*/ 120 h 425"/>
                  <a:gd name="T62" fmla="*/ 454 w 465"/>
                  <a:gd name="T63" fmla="*/ 105 h 425"/>
                  <a:gd name="T64" fmla="*/ 464 w 465"/>
                  <a:gd name="T65" fmla="*/ 120 h 425"/>
                  <a:gd name="T66" fmla="*/ 445 w 465"/>
                  <a:gd name="T67" fmla="*/ 143 h 425"/>
                  <a:gd name="T68" fmla="*/ 397 w 465"/>
                  <a:gd name="T69" fmla="*/ 151 h 425"/>
                  <a:gd name="T70" fmla="*/ 381 w 465"/>
                  <a:gd name="T71" fmla="*/ 147 h 425"/>
                  <a:gd name="T72" fmla="*/ 319 w 465"/>
                  <a:gd name="T73" fmla="*/ 165 h 425"/>
                  <a:gd name="T74" fmla="*/ 319 w 465"/>
                  <a:gd name="T75" fmla="*/ 212 h 425"/>
                  <a:gd name="T76" fmla="*/ 319 w 465"/>
                  <a:gd name="T77" fmla="*/ 212 h 4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65"/>
                  <a:gd name="T118" fmla="*/ 0 h 425"/>
                  <a:gd name="T119" fmla="*/ 465 w 465"/>
                  <a:gd name="T120" fmla="*/ 425 h 4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65" h="425">
                    <a:moveTo>
                      <a:pt x="319" y="212"/>
                    </a:moveTo>
                    <a:lnTo>
                      <a:pt x="334" y="311"/>
                    </a:lnTo>
                    <a:lnTo>
                      <a:pt x="314" y="361"/>
                    </a:lnTo>
                    <a:lnTo>
                      <a:pt x="296" y="392"/>
                    </a:lnTo>
                    <a:lnTo>
                      <a:pt x="268" y="417"/>
                    </a:lnTo>
                    <a:lnTo>
                      <a:pt x="233" y="424"/>
                    </a:lnTo>
                    <a:lnTo>
                      <a:pt x="201" y="415"/>
                    </a:lnTo>
                    <a:lnTo>
                      <a:pt x="167" y="395"/>
                    </a:lnTo>
                    <a:lnTo>
                      <a:pt x="135" y="365"/>
                    </a:lnTo>
                    <a:lnTo>
                      <a:pt x="109" y="340"/>
                    </a:lnTo>
                    <a:lnTo>
                      <a:pt x="82" y="308"/>
                    </a:lnTo>
                    <a:lnTo>
                      <a:pt x="67" y="282"/>
                    </a:lnTo>
                    <a:lnTo>
                      <a:pt x="17" y="302"/>
                    </a:lnTo>
                    <a:lnTo>
                      <a:pt x="2" y="289"/>
                    </a:lnTo>
                    <a:lnTo>
                      <a:pt x="0" y="262"/>
                    </a:lnTo>
                    <a:lnTo>
                      <a:pt x="43" y="237"/>
                    </a:lnTo>
                    <a:lnTo>
                      <a:pt x="25" y="206"/>
                    </a:lnTo>
                    <a:lnTo>
                      <a:pt x="14" y="162"/>
                    </a:lnTo>
                    <a:lnTo>
                      <a:pt x="9" y="119"/>
                    </a:lnTo>
                    <a:lnTo>
                      <a:pt x="17" y="69"/>
                    </a:lnTo>
                    <a:lnTo>
                      <a:pt x="34" y="37"/>
                    </a:lnTo>
                    <a:lnTo>
                      <a:pt x="59" y="9"/>
                    </a:lnTo>
                    <a:lnTo>
                      <a:pt x="92" y="0"/>
                    </a:lnTo>
                    <a:lnTo>
                      <a:pt x="126" y="6"/>
                    </a:lnTo>
                    <a:lnTo>
                      <a:pt x="184" y="39"/>
                    </a:lnTo>
                    <a:lnTo>
                      <a:pt x="251" y="95"/>
                    </a:lnTo>
                    <a:lnTo>
                      <a:pt x="307" y="151"/>
                    </a:lnTo>
                    <a:lnTo>
                      <a:pt x="391" y="128"/>
                    </a:lnTo>
                    <a:lnTo>
                      <a:pt x="403" y="138"/>
                    </a:lnTo>
                    <a:lnTo>
                      <a:pt x="416" y="133"/>
                    </a:lnTo>
                    <a:lnTo>
                      <a:pt x="416" y="120"/>
                    </a:lnTo>
                    <a:lnTo>
                      <a:pt x="454" y="105"/>
                    </a:lnTo>
                    <a:lnTo>
                      <a:pt x="464" y="120"/>
                    </a:lnTo>
                    <a:lnTo>
                      <a:pt x="445" y="143"/>
                    </a:lnTo>
                    <a:lnTo>
                      <a:pt x="397" y="151"/>
                    </a:lnTo>
                    <a:lnTo>
                      <a:pt x="381" y="147"/>
                    </a:lnTo>
                    <a:lnTo>
                      <a:pt x="319" y="165"/>
                    </a:lnTo>
                    <a:lnTo>
                      <a:pt x="319" y="2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7" name="Freeform 54"/>
              <p:cNvSpPr>
                <a:spLocks/>
              </p:cNvSpPr>
              <p:nvPr/>
            </p:nvSpPr>
            <p:spPr bwMode="auto">
              <a:xfrm>
                <a:off x="1955" y="2359"/>
                <a:ext cx="220" cy="211"/>
              </a:xfrm>
              <a:custGeom>
                <a:avLst/>
                <a:gdLst>
                  <a:gd name="T0" fmla="*/ 72 w 220"/>
                  <a:gd name="T1" fmla="*/ 56 h 211"/>
                  <a:gd name="T2" fmla="*/ 79 w 220"/>
                  <a:gd name="T3" fmla="*/ 62 h 211"/>
                  <a:gd name="T4" fmla="*/ 69 w 220"/>
                  <a:gd name="T5" fmla="*/ 151 h 211"/>
                  <a:gd name="T6" fmla="*/ 80 w 220"/>
                  <a:gd name="T7" fmla="*/ 158 h 211"/>
                  <a:gd name="T8" fmla="*/ 94 w 220"/>
                  <a:gd name="T9" fmla="*/ 72 h 211"/>
                  <a:gd name="T10" fmla="*/ 116 w 220"/>
                  <a:gd name="T11" fmla="*/ 90 h 211"/>
                  <a:gd name="T12" fmla="*/ 156 w 220"/>
                  <a:gd name="T13" fmla="*/ 103 h 211"/>
                  <a:gd name="T14" fmla="*/ 202 w 220"/>
                  <a:gd name="T15" fmla="*/ 88 h 211"/>
                  <a:gd name="T16" fmla="*/ 204 w 220"/>
                  <a:gd name="T17" fmla="*/ 35 h 211"/>
                  <a:gd name="T18" fmla="*/ 192 w 220"/>
                  <a:gd name="T19" fmla="*/ 0 h 211"/>
                  <a:gd name="T20" fmla="*/ 208 w 220"/>
                  <a:gd name="T21" fmla="*/ 32 h 211"/>
                  <a:gd name="T22" fmla="*/ 215 w 220"/>
                  <a:gd name="T23" fmla="*/ 59 h 211"/>
                  <a:gd name="T24" fmla="*/ 219 w 220"/>
                  <a:gd name="T25" fmla="*/ 93 h 211"/>
                  <a:gd name="T26" fmla="*/ 217 w 220"/>
                  <a:gd name="T27" fmla="*/ 120 h 211"/>
                  <a:gd name="T28" fmla="*/ 203 w 220"/>
                  <a:gd name="T29" fmla="*/ 176 h 211"/>
                  <a:gd name="T30" fmla="*/ 188 w 220"/>
                  <a:gd name="T31" fmla="*/ 196 h 211"/>
                  <a:gd name="T32" fmla="*/ 167 w 220"/>
                  <a:gd name="T33" fmla="*/ 209 h 211"/>
                  <a:gd name="T34" fmla="*/ 139 w 220"/>
                  <a:gd name="T35" fmla="*/ 210 h 211"/>
                  <a:gd name="T36" fmla="*/ 111 w 220"/>
                  <a:gd name="T37" fmla="*/ 192 h 211"/>
                  <a:gd name="T38" fmla="*/ 82 w 220"/>
                  <a:gd name="T39" fmla="*/ 171 h 211"/>
                  <a:gd name="T40" fmla="*/ 44 w 220"/>
                  <a:gd name="T41" fmla="*/ 134 h 211"/>
                  <a:gd name="T42" fmla="*/ 7 w 220"/>
                  <a:gd name="T43" fmla="*/ 84 h 211"/>
                  <a:gd name="T44" fmla="*/ 0 w 220"/>
                  <a:gd name="T45" fmla="*/ 64 h 211"/>
                  <a:gd name="T46" fmla="*/ 42 w 220"/>
                  <a:gd name="T47" fmla="*/ 46 h 211"/>
                  <a:gd name="T48" fmla="*/ 72 w 220"/>
                  <a:gd name="T49" fmla="*/ 56 h 211"/>
                  <a:gd name="T50" fmla="*/ 72 w 220"/>
                  <a:gd name="T51" fmla="*/ 56 h 21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20"/>
                  <a:gd name="T79" fmla="*/ 0 h 211"/>
                  <a:gd name="T80" fmla="*/ 220 w 220"/>
                  <a:gd name="T81" fmla="*/ 211 h 21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20" h="211">
                    <a:moveTo>
                      <a:pt x="72" y="56"/>
                    </a:moveTo>
                    <a:lnTo>
                      <a:pt x="79" y="62"/>
                    </a:lnTo>
                    <a:lnTo>
                      <a:pt x="69" y="151"/>
                    </a:lnTo>
                    <a:lnTo>
                      <a:pt x="80" y="158"/>
                    </a:lnTo>
                    <a:lnTo>
                      <a:pt x="94" y="72"/>
                    </a:lnTo>
                    <a:lnTo>
                      <a:pt x="116" y="90"/>
                    </a:lnTo>
                    <a:lnTo>
                      <a:pt x="156" y="103"/>
                    </a:lnTo>
                    <a:lnTo>
                      <a:pt x="202" y="88"/>
                    </a:lnTo>
                    <a:lnTo>
                      <a:pt x="204" y="35"/>
                    </a:lnTo>
                    <a:lnTo>
                      <a:pt x="192" y="0"/>
                    </a:lnTo>
                    <a:lnTo>
                      <a:pt x="208" y="32"/>
                    </a:lnTo>
                    <a:lnTo>
                      <a:pt x="215" y="59"/>
                    </a:lnTo>
                    <a:lnTo>
                      <a:pt x="219" y="93"/>
                    </a:lnTo>
                    <a:lnTo>
                      <a:pt x="217" y="120"/>
                    </a:lnTo>
                    <a:lnTo>
                      <a:pt x="203" y="176"/>
                    </a:lnTo>
                    <a:lnTo>
                      <a:pt x="188" y="196"/>
                    </a:lnTo>
                    <a:lnTo>
                      <a:pt x="167" y="209"/>
                    </a:lnTo>
                    <a:lnTo>
                      <a:pt x="139" y="210"/>
                    </a:lnTo>
                    <a:lnTo>
                      <a:pt x="111" y="192"/>
                    </a:lnTo>
                    <a:lnTo>
                      <a:pt x="82" y="171"/>
                    </a:lnTo>
                    <a:lnTo>
                      <a:pt x="44" y="134"/>
                    </a:lnTo>
                    <a:lnTo>
                      <a:pt x="7" y="84"/>
                    </a:lnTo>
                    <a:lnTo>
                      <a:pt x="0" y="64"/>
                    </a:lnTo>
                    <a:lnTo>
                      <a:pt x="42" y="46"/>
                    </a:lnTo>
                    <a:lnTo>
                      <a:pt x="72" y="56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8" name="Freeform 55"/>
              <p:cNvSpPr>
                <a:spLocks/>
              </p:cNvSpPr>
              <p:nvPr/>
            </p:nvSpPr>
            <p:spPr bwMode="auto">
              <a:xfrm>
                <a:off x="1963" y="2180"/>
                <a:ext cx="242" cy="404"/>
              </a:xfrm>
              <a:custGeom>
                <a:avLst/>
                <a:gdLst>
                  <a:gd name="T0" fmla="*/ 0 w 242"/>
                  <a:gd name="T1" fmla="*/ 4 h 404"/>
                  <a:gd name="T2" fmla="*/ 34 w 242"/>
                  <a:gd name="T3" fmla="*/ 0 h 404"/>
                  <a:gd name="T4" fmla="*/ 75 w 242"/>
                  <a:gd name="T5" fmla="*/ 17 h 404"/>
                  <a:gd name="T6" fmla="*/ 123 w 242"/>
                  <a:gd name="T7" fmla="*/ 48 h 404"/>
                  <a:gd name="T8" fmla="*/ 161 w 242"/>
                  <a:gd name="T9" fmla="*/ 78 h 404"/>
                  <a:gd name="T10" fmla="*/ 203 w 242"/>
                  <a:gd name="T11" fmla="*/ 124 h 404"/>
                  <a:gd name="T12" fmla="*/ 241 w 242"/>
                  <a:gd name="T13" fmla="*/ 174 h 404"/>
                  <a:gd name="T14" fmla="*/ 239 w 242"/>
                  <a:gd name="T15" fmla="*/ 263 h 404"/>
                  <a:gd name="T16" fmla="*/ 235 w 242"/>
                  <a:gd name="T17" fmla="*/ 345 h 404"/>
                  <a:gd name="T18" fmla="*/ 206 w 242"/>
                  <a:gd name="T19" fmla="*/ 388 h 404"/>
                  <a:gd name="T20" fmla="*/ 190 w 242"/>
                  <a:gd name="T21" fmla="*/ 403 h 404"/>
                  <a:gd name="T22" fmla="*/ 207 w 242"/>
                  <a:gd name="T23" fmla="*/ 374 h 404"/>
                  <a:gd name="T24" fmla="*/ 222 w 242"/>
                  <a:gd name="T25" fmla="*/ 337 h 404"/>
                  <a:gd name="T26" fmla="*/ 227 w 242"/>
                  <a:gd name="T27" fmla="*/ 284 h 404"/>
                  <a:gd name="T28" fmla="*/ 215 w 242"/>
                  <a:gd name="T29" fmla="*/ 228 h 404"/>
                  <a:gd name="T30" fmla="*/ 167 w 242"/>
                  <a:gd name="T31" fmla="*/ 124 h 404"/>
                  <a:gd name="T32" fmla="*/ 101 w 242"/>
                  <a:gd name="T33" fmla="*/ 52 h 404"/>
                  <a:gd name="T34" fmla="*/ 50 w 242"/>
                  <a:gd name="T35" fmla="*/ 14 h 404"/>
                  <a:gd name="T36" fmla="*/ 0 w 242"/>
                  <a:gd name="T37" fmla="*/ 4 h 404"/>
                  <a:gd name="T38" fmla="*/ 0 w 242"/>
                  <a:gd name="T39" fmla="*/ 4 h 4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42"/>
                  <a:gd name="T61" fmla="*/ 0 h 404"/>
                  <a:gd name="T62" fmla="*/ 242 w 242"/>
                  <a:gd name="T63" fmla="*/ 404 h 4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42" h="404">
                    <a:moveTo>
                      <a:pt x="0" y="4"/>
                    </a:moveTo>
                    <a:lnTo>
                      <a:pt x="34" y="0"/>
                    </a:lnTo>
                    <a:lnTo>
                      <a:pt x="75" y="17"/>
                    </a:lnTo>
                    <a:lnTo>
                      <a:pt x="123" y="48"/>
                    </a:lnTo>
                    <a:lnTo>
                      <a:pt x="161" y="78"/>
                    </a:lnTo>
                    <a:lnTo>
                      <a:pt x="203" y="124"/>
                    </a:lnTo>
                    <a:lnTo>
                      <a:pt x="241" y="174"/>
                    </a:lnTo>
                    <a:lnTo>
                      <a:pt x="239" y="263"/>
                    </a:lnTo>
                    <a:lnTo>
                      <a:pt x="235" y="345"/>
                    </a:lnTo>
                    <a:lnTo>
                      <a:pt x="206" y="388"/>
                    </a:lnTo>
                    <a:lnTo>
                      <a:pt x="190" y="403"/>
                    </a:lnTo>
                    <a:lnTo>
                      <a:pt x="207" y="374"/>
                    </a:lnTo>
                    <a:lnTo>
                      <a:pt x="222" y="337"/>
                    </a:lnTo>
                    <a:lnTo>
                      <a:pt x="227" y="284"/>
                    </a:lnTo>
                    <a:lnTo>
                      <a:pt x="215" y="228"/>
                    </a:lnTo>
                    <a:lnTo>
                      <a:pt x="167" y="124"/>
                    </a:lnTo>
                    <a:lnTo>
                      <a:pt x="101" y="52"/>
                    </a:lnTo>
                    <a:lnTo>
                      <a:pt x="50" y="14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9" name="Freeform 56"/>
              <p:cNvSpPr>
                <a:spLocks/>
              </p:cNvSpPr>
              <p:nvPr/>
            </p:nvSpPr>
            <p:spPr bwMode="auto">
              <a:xfrm>
                <a:off x="1905" y="2202"/>
                <a:ext cx="176" cy="208"/>
              </a:xfrm>
              <a:custGeom>
                <a:avLst/>
                <a:gdLst>
                  <a:gd name="T0" fmla="*/ 175 w 176"/>
                  <a:gd name="T1" fmla="*/ 70 h 208"/>
                  <a:gd name="T2" fmla="*/ 145 w 176"/>
                  <a:gd name="T3" fmla="*/ 53 h 208"/>
                  <a:gd name="T4" fmla="*/ 118 w 176"/>
                  <a:gd name="T5" fmla="*/ 49 h 208"/>
                  <a:gd name="T6" fmla="*/ 100 w 176"/>
                  <a:gd name="T7" fmla="*/ 55 h 208"/>
                  <a:gd name="T8" fmla="*/ 71 w 176"/>
                  <a:gd name="T9" fmla="*/ 87 h 208"/>
                  <a:gd name="T10" fmla="*/ 65 w 176"/>
                  <a:gd name="T11" fmla="*/ 125 h 208"/>
                  <a:gd name="T12" fmla="*/ 76 w 176"/>
                  <a:gd name="T13" fmla="*/ 163 h 208"/>
                  <a:gd name="T14" fmla="*/ 95 w 176"/>
                  <a:gd name="T15" fmla="*/ 190 h 208"/>
                  <a:gd name="T16" fmla="*/ 58 w 176"/>
                  <a:gd name="T17" fmla="*/ 207 h 208"/>
                  <a:gd name="T18" fmla="*/ 45 w 176"/>
                  <a:gd name="T19" fmla="*/ 196 h 208"/>
                  <a:gd name="T20" fmla="*/ 23 w 176"/>
                  <a:gd name="T21" fmla="*/ 203 h 208"/>
                  <a:gd name="T22" fmla="*/ 0 w 176"/>
                  <a:gd name="T23" fmla="*/ 146 h 208"/>
                  <a:gd name="T24" fmla="*/ 14 w 176"/>
                  <a:gd name="T25" fmla="*/ 64 h 208"/>
                  <a:gd name="T26" fmla="*/ 63 w 176"/>
                  <a:gd name="T27" fmla="*/ 0 h 208"/>
                  <a:gd name="T28" fmla="*/ 105 w 176"/>
                  <a:gd name="T29" fmla="*/ 12 h 208"/>
                  <a:gd name="T30" fmla="*/ 135 w 176"/>
                  <a:gd name="T31" fmla="*/ 33 h 208"/>
                  <a:gd name="T32" fmla="*/ 175 w 176"/>
                  <a:gd name="T33" fmla="*/ 70 h 208"/>
                  <a:gd name="T34" fmla="*/ 175 w 176"/>
                  <a:gd name="T35" fmla="*/ 70 h 20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6"/>
                  <a:gd name="T55" fmla="*/ 0 h 208"/>
                  <a:gd name="T56" fmla="*/ 176 w 176"/>
                  <a:gd name="T57" fmla="*/ 208 h 20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6" h="208">
                    <a:moveTo>
                      <a:pt x="175" y="70"/>
                    </a:moveTo>
                    <a:lnTo>
                      <a:pt x="145" y="53"/>
                    </a:lnTo>
                    <a:lnTo>
                      <a:pt x="118" y="49"/>
                    </a:lnTo>
                    <a:lnTo>
                      <a:pt x="100" y="55"/>
                    </a:lnTo>
                    <a:lnTo>
                      <a:pt x="71" y="87"/>
                    </a:lnTo>
                    <a:lnTo>
                      <a:pt x="65" y="125"/>
                    </a:lnTo>
                    <a:lnTo>
                      <a:pt x="76" y="163"/>
                    </a:lnTo>
                    <a:lnTo>
                      <a:pt x="95" y="190"/>
                    </a:lnTo>
                    <a:lnTo>
                      <a:pt x="58" y="207"/>
                    </a:lnTo>
                    <a:lnTo>
                      <a:pt x="45" y="196"/>
                    </a:lnTo>
                    <a:lnTo>
                      <a:pt x="23" y="203"/>
                    </a:lnTo>
                    <a:lnTo>
                      <a:pt x="0" y="146"/>
                    </a:lnTo>
                    <a:lnTo>
                      <a:pt x="14" y="64"/>
                    </a:lnTo>
                    <a:lnTo>
                      <a:pt x="63" y="0"/>
                    </a:lnTo>
                    <a:lnTo>
                      <a:pt x="105" y="12"/>
                    </a:lnTo>
                    <a:lnTo>
                      <a:pt x="135" y="33"/>
                    </a:lnTo>
                    <a:lnTo>
                      <a:pt x="175" y="70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0" name="Freeform 57"/>
              <p:cNvSpPr>
                <a:spLocks/>
              </p:cNvSpPr>
              <p:nvPr/>
            </p:nvSpPr>
            <p:spPr bwMode="auto">
              <a:xfrm>
                <a:off x="1888" y="2422"/>
                <a:ext cx="66" cy="52"/>
              </a:xfrm>
              <a:custGeom>
                <a:avLst/>
                <a:gdLst>
                  <a:gd name="T0" fmla="*/ 58 w 66"/>
                  <a:gd name="T1" fmla="*/ 0 h 52"/>
                  <a:gd name="T2" fmla="*/ 11 w 66"/>
                  <a:gd name="T3" fmla="*/ 14 h 52"/>
                  <a:gd name="T4" fmla="*/ 0 w 66"/>
                  <a:gd name="T5" fmla="*/ 35 h 52"/>
                  <a:gd name="T6" fmla="*/ 6 w 66"/>
                  <a:gd name="T7" fmla="*/ 51 h 52"/>
                  <a:gd name="T8" fmla="*/ 65 w 66"/>
                  <a:gd name="T9" fmla="*/ 13 h 52"/>
                  <a:gd name="T10" fmla="*/ 58 w 66"/>
                  <a:gd name="T11" fmla="*/ 0 h 52"/>
                  <a:gd name="T12" fmla="*/ 58 w 66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52"/>
                  <a:gd name="T23" fmla="*/ 66 w 66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52">
                    <a:moveTo>
                      <a:pt x="58" y="0"/>
                    </a:moveTo>
                    <a:lnTo>
                      <a:pt x="11" y="14"/>
                    </a:lnTo>
                    <a:lnTo>
                      <a:pt x="0" y="35"/>
                    </a:lnTo>
                    <a:lnTo>
                      <a:pt x="6" y="51"/>
                    </a:lnTo>
                    <a:lnTo>
                      <a:pt x="65" y="13"/>
                    </a:lnTo>
                    <a:lnTo>
                      <a:pt x="58" y="0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1" name="Freeform 58"/>
              <p:cNvSpPr>
                <a:spLocks/>
              </p:cNvSpPr>
              <p:nvPr/>
            </p:nvSpPr>
            <p:spPr bwMode="auto">
              <a:xfrm>
                <a:off x="1895" y="2409"/>
                <a:ext cx="73" cy="68"/>
              </a:xfrm>
              <a:custGeom>
                <a:avLst/>
                <a:gdLst>
                  <a:gd name="T0" fmla="*/ 58 w 73"/>
                  <a:gd name="T1" fmla="*/ 0 h 68"/>
                  <a:gd name="T2" fmla="*/ 66 w 73"/>
                  <a:gd name="T3" fmla="*/ 10 h 68"/>
                  <a:gd name="T4" fmla="*/ 72 w 73"/>
                  <a:gd name="T5" fmla="*/ 26 h 68"/>
                  <a:gd name="T6" fmla="*/ 67 w 73"/>
                  <a:gd name="T7" fmla="*/ 42 h 68"/>
                  <a:gd name="T8" fmla="*/ 0 w 73"/>
                  <a:gd name="T9" fmla="*/ 67 h 68"/>
                  <a:gd name="T10" fmla="*/ 9 w 73"/>
                  <a:gd name="T11" fmla="*/ 50 h 68"/>
                  <a:gd name="T12" fmla="*/ 8 w 73"/>
                  <a:gd name="T13" fmla="*/ 39 h 68"/>
                  <a:gd name="T14" fmla="*/ 58 w 73"/>
                  <a:gd name="T15" fmla="*/ 15 h 68"/>
                  <a:gd name="T16" fmla="*/ 5 w 73"/>
                  <a:gd name="T17" fmla="*/ 19 h 68"/>
                  <a:gd name="T18" fmla="*/ 58 w 73"/>
                  <a:gd name="T19" fmla="*/ 0 h 68"/>
                  <a:gd name="T20" fmla="*/ 58 w 73"/>
                  <a:gd name="T21" fmla="*/ 0 h 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3"/>
                  <a:gd name="T34" fmla="*/ 0 h 68"/>
                  <a:gd name="T35" fmla="*/ 73 w 73"/>
                  <a:gd name="T36" fmla="*/ 68 h 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3" h="68">
                    <a:moveTo>
                      <a:pt x="58" y="0"/>
                    </a:moveTo>
                    <a:lnTo>
                      <a:pt x="66" y="10"/>
                    </a:lnTo>
                    <a:lnTo>
                      <a:pt x="72" y="26"/>
                    </a:lnTo>
                    <a:lnTo>
                      <a:pt x="67" y="42"/>
                    </a:lnTo>
                    <a:lnTo>
                      <a:pt x="0" y="67"/>
                    </a:lnTo>
                    <a:lnTo>
                      <a:pt x="9" y="50"/>
                    </a:lnTo>
                    <a:lnTo>
                      <a:pt x="8" y="39"/>
                    </a:lnTo>
                    <a:lnTo>
                      <a:pt x="58" y="15"/>
                    </a:lnTo>
                    <a:lnTo>
                      <a:pt x="5" y="19"/>
                    </a:lnTo>
                    <a:lnTo>
                      <a:pt x="58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2" name="Freeform 59"/>
              <p:cNvSpPr>
                <a:spLocks/>
              </p:cNvSpPr>
              <p:nvPr/>
            </p:nvSpPr>
            <p:spPr bwMode="auto">
              <a:xfrm>
                <a:off x="1880" y="2435"/>
                <a:ext cx="17" cy="40"/>
              </a:xfrm>
              <a:custGeom>
                <a:avLst/>
                <a:gdLst>
                  <a:gd name="T0" fmla="*/ 6 w 17"/>
                  <a:gd name="T1" fmla="*/ 0 h 40"/>
                  <a:gd name="T2" fmla="*/ 0 w 17"/>
                  <a:gd name="T3" fmla="*/ 14 h 40"/>
                  <a:gd name="T4" fmla="*/ 3 w 17"/>
                  <a:gd name="T5" fmla="*/ 27 h 40"/>
                  <a:gd name="T6" fmla="*/ 9 w 17"/>
                  <a:gd name="T7" fmla="*/ 39 h 40"/>
                  <a:gd name="T8" fmla="*/ 16 w 17"/>
                  <a:gd name="T9" fmla="*/ 22 h 40"/>
                  <a:gd name="T10" fmla="*/ 6 w 17"/>
                  <a:gd name="T11" fmla="*/ 0 h 40"/>
                  <a:gd name="T12" fmla="*/ 6 w 17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40"/>
                  <a:gd name="T23" fmla="*/ 17 w 17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40">
                    <a:moveTo>
                      <a:pt x="6" y="0"/>
                    </a:moveTo>
                    <a:lnTo>
                      <a:pt x="0" y="14"/>
                    </a:lnTo>
                    <a:lnTo>
                      <a:pt x="3" y="27"/>
                    </a:lnTo>
                    <a:lnTo>
                      <a:pt x="9" y="39"/>
                    </a:lnTo>
                    <a:lnTo>
                      <a:pt x="16" y="22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3" name="Freeform 60"/>
              <p:cNvSpPr>
                <a:spLocks/>
              </p:cNvSpPr>
              <p:nvPr/>
            </p:nvSpPr>
            <p:spPr bwMode="auto">
              <a:xfrm>
                <a:off x="1993" y="2179"/>
                <a:ext cx="226" cy="385"/>
              </a:xfrm>
              <a:custGeom>
                <a:avLst/>
                <a:gdLst>
                  <a:gd name="T0" fmla="*/ 71 w 226"/>
                  <a:gd name="T1" fmla="*/ 40 h 385"/>
                  <a:gd name="T2" fmla="*/ 88 w 226"/>
                  <a:gd name="T3" fmla="*/ 56 h 385"/>
                  <a:gd name="T4" fmla="*/ 114 w 226"/>
                  <a:gd name="T5" fmla="*/ 86 h 385"/>
                  <a:gd name="T6" fmla="*/ 145 w 226"/>
                  <a:gd name="T7" fmla="*/ 124 h 385"/>
                  <a:gd name="T8" fmla="*/ 173 w 226"/>
                  <a:gd name="T9" fmla="*/ 176 h 385"/>
                  <a:gd name="T10" fmla="*/ 196 w 226"/>
                  <a:gd name="T11" fmla="*/ 226 h 385"/>
                  <a:gd name="T12" fmla="*/ 204 w 226"/>
                  <a:gd name="T13" fmla="*/ 289 h 385"/>
                  <a:gd name="T14" fmla="*/ 197 w 226"/>
                  <a:gd name="T15" fmla="*/ 338 h 385"/>
                  <a:gd name="T16" fmla="*/ 181 w 226"/>
                  <a:gd name="T17" fmla="*/ 384 h 385"/>
                  <a:gd name="T18" fmla="*/ 209 w 226"/>
                  <a:gd name="T19" fmla="*/ 345 h 385"/>
                  <a:gd name="T20" fmla="*/ 225 w 226"/>
                  <a:gd name="T21" fmla="*/ 296 h 385"/>
                  <a:gd name="T22" fmla="*/ 223 w 226"/>
                  <a:gd name="T23" fmla="*/ 238 h 385"/>
                  <a:gd name="T24" fmla="*/ 220 w 226"/>
                  <a:gd name="T25" fmla="*/ 182 h 385"/>
                  <a:gd name="T26" fmla="*/ 210 w 226"/>
                  <a:gd name="T27" fmla="*/ 153 h 385"/>
                  <a:gd name="T28" fmla="*/ 165 w 226"/>
                  <a:gd name="T29" fmla="*/ 103 h 385"/>
                  <a:gd name="T30" fmla="*/ 116 w 226"/>
                  <a:gd name="T31" fmla="*/ 60 h 385"/>
                  <a:gd name="T32" fmla="*/ 79 w 226"/>
                  <a:gd name="T33" fmla="*/ 35 h 385"/>
                  <a:gd name="T34" fmla="*/ 41 w 226"/>
                  <a:gd name="T35" fmla="*/ 13 h 385"/>
                  <a:gd name="T36" fmla="*/ 0 w 226"/>
                  <a:gd name="T37" fmla="*/ 0 h 385"/>
                  <a:gd name="T38" fmla="*/ 44 w 226"/>
                  <a:gd name="T39" fmla="*/ 24 h 385"/>
                  <a:gd name="T40" fmla="*/ 71 w 226"/>
                  <a:gd name="T41" fmla="*/ 40 h 385"/>
                  <a:gd name="T42" fmla="*/ 71 w 226"/>
                  <a:gd name="T43" fmla="*/ 40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6"/>
                  <a:gd name="T67" fmla="*/ 0 h 385"/>
                  <a:gd name="T68" fmla="*/ 226 w 226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6" h="385">
                    <a:moveTo>
                      <a:pt x="71" y="40"/>
                    </a:moveTo>
                    <a:lnTo>
                      <a:pt x="88" y="56"/>
                    </a:lnTo>
                    <a:lnTo>
                      <a:pt x="114" y="86"/>
                    </a:lnTo>
                    <a:lnTo>
                      <a:pt x="145" y="124"/>
                    </a:lnTo>
                    <a:lnTo>
                      <a:pt x="173" y="176"/>
                    </a:lnTo>
                    <a:lnTo>
                      <a:pt x="196" y="226"/>
                    </a:lnTo>
                    <a:lnTo>
                      <a:pt x="204" y="289"/>
                    </a:lnTo>
                    <a:lnTo>
                      <a:pt x="197" y="338"/>
                    </a:lnTo>
                    <a:lnTo>
                      <a:pt x="181" y="384"/>
                    </a:lnTo>
                    <a:lnTo>
                      <a:pt x="209" y="345"/>
                    </a:lnTo>
                    <a:lnTo>
                      <a:pt x="225" y="296"/>
                    </a:lnTo>
                    <a:lnTo>
                      <a:pt x="223" y="238"/>
                    </a:lnTo>
                    <a:lnTo>
                      <a:pt x="220" y="182"/>
                    </a:lnTo>
                    <a:lnTo>
                      <a:pt x="210" y="153"/>
                    </a:lnTo>
                    <a:lnTo>
                      <a:pt x="165" y="103"/>
                    </a:lnTo>
                    <a:lnTo>
                      <a:pt x="116" y="60"/>
                    </a:lnTo>
                    <a:lnTo>
                      <a:pt x="79" y="35"/>
                    </a:lnTo>
                    <a:lnTo>
                      <a:pt x="41" y="13"/>
                    </a:lnTo>
                    <a:lnTo>
                      <a:pt x="0" y="0"/>
                    </a:lnTo>
                    <a:lnTo>
                      <a:pt x="44" y="24"/>
                    </a:lnTo>
                    <a:lnTo>
                      <a:pt x="71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4" name="Freeform 61"/>
              <p:cNvSpPr>
                <a:spLocks/>
              </p:cNvSpPr>
              <p:nvPr/>
            </p:nvSpPr>
            <p:spPr bwMode="auto">
              <a:xfrm>
                <a:off x="1959" y="2358"/>
                <a:ext cx="210" cy="173"/>
              </a:xfrm>
              <a:custGeom>
                <a:avLst/>
                <a:gdLst>
                  <a:gd name="T0" fmla="*/ 48 w 210"/>
                  <a:gd name="T1" fmla="*/ 40 h 173"/>
                  <a:gd name="T2" fmla="*/ 166 w 210"/>
                  <a:gd name="T3" fmla="*/ 0 h 173"/>
                  <a:gd name="T4" fmla="*/ 169 w 210"/>
                  <a:gd name="T5" fmla="*/ 9 h 173"/>
                  <a:gd name="T6" fmla="*/ 104 w 210"/>
                  <a:gd name="T7" fmla="*/ 38 h 173"/>
                  <a:gd name="T8" fmla="*/ 209 w 210"/>
                  <a:gd name="T9" fmla="*/ 75 h 173"/>
                  <a:gd name="T10" fmla="*/ 207 w 210"/>
                  <a:gd name="T11" fmla="*/ 100 h 173"/>
                  <a:gd name="T12" fmla="*/ 96 w 210"/>
                  <a:gd name="T13" fmla="*/ 47 h 173"/>
                  <a:gd name="T14" fmla="*/ 84 w 210"/>
                  <a:gd name="T15" fmla="*/ 172 h 173"/>
                  <a:gd name="T16" fmla="*/ 71 w 210"/>
                  <a:gd name="T17" fmla="*/ 161 h 173"/>
                  <a:gd name="T18" fmla="*/ 80 w 210"/>
                  <a:gd name="T19" fmla="*/ 48 h 173"/>
                  <a:gd name="T20" fmla="*/ 3 w 210"/>
                  <a:gd name="T21" fmla="*/ 79 h 173"/>
                  <a:gd name="T22" fmla="*/ 0 w 210"/>
                  <a:gd name="T23" fmla="*/ 68 h 173"/>
                  <a:gd name="T24" fmla="*/ 57 w 210"/>
                  <a:gd name="T25" fmla="*/ 48 h 173"/>
                  <a:gd name="T26" fmla="*/ 48 w 210"/>
                  <a:gd name="T27" fmla="*/ 40 h 173"/>
                  <a:gd name="T28" fmla="*/ 48 w 210"/>
                  <a:gd name="T29" fmla="*/ 40 h 1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0"/>
                  <a:gd name="T46" fmla="*/ 0 h 173"/>
                  <a:gd name="T47" fmla="*/ 210 w 210"/>
                  <a:gd name="T48" fmla="*/ 173 h 1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0" h="173">
                    <a:moveTo>
                      <a:pt x="48" y="40"/>
                    </a:moveTo>
                    <a:lnTo>
                      <a:pt x="166" y="0"/>
                    </a:lnTo>
                    <a:lnTo>
                      <a:pt x="169" y="9"/>
                    </a:lnTo>
                    <a:lnTo>
                      <a:pt x="104" y="38"/>
                    </a:lnTo>
                    <a:lnTo>
                      <a:pt x="209" y="75"/>
                    </a:lnTo>
                    <a:lnTo>
                      <a:pt x="207" y="100"/>
                    </a:lnTo>
                    <a:lnTo>
                      <a:pt x="96" y="47"/>
                    </a:lnTo>
                    <a:lnTo>
                      <a:pt x="84" y="172"/>
                    </a:lnTo>
                    <a:lnTo>
                      <a:pt x="71" y="161"/>
                    </a:lnTo>
                    <a:lnTo>
                      <a:pt x="80" y="48"/>
                    </a:lnTo>
                    <a:lnTo>
                      <a:pt x="3" y="79"/>
                    </a:lnTo>
                    <a:lnTo>
                      <a:pt x="0" y="68"/>
                    </a:lnTo>
                    <a:lnTo>
                      <a:pt x="57" y="48"/>
                    </a:lnTo>
                    <a:lnTo>
                      <a:pt x="48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5" name="Freeform 62"/>
              <p:cNvSpPr>
                <a:spLocks/>
              </p:cNvSpPr>
              <p:nvPr/>
            </p:nvSpPr>
            <p:spPr bwMode="auto">
              <a:xfrm>
                <a:off x="1948" y="2408"/>
                <a:ext cx="228" cy="189"/>
              </a:xfrm>
              <a:custGeom>
                <a:avLst/>
                <a:gdLst>
                  <a:gd name="T0" fmla="*/ 9 w 228"/>
                  <a:gd name="T1" fmla="*/ 42 h 189"/>
                  <a:gd name="T2" fmla="*/ 26 w 228"/>
                  <a:gd name="T3" fmla="*/ 67 h 189"/>
                  <a:gd name="T4" fmla="*/ 50 w 228"/>
                  <a:gd name="T5" fmla="*/ 97 h 189"/>
                  <a:gd name="T6" fmla="*/ 83 w 228"/>
                  <a:gd name="T7" fmla="*/ 127 h 189"/>
                  <a:gd name="T8" fmla="*/ 109 w 228"/>
                  <a:gd name="T9" fmla="*/ 148 h 189"/>
                  <a:gd name="T10" fmla="*/ 145 w 228"/>
                  <a:gd name="T11" fmla="*/ 167 h 189"/>
                  <a:gd name="T12" fmla="*/ 180 w 228"/>
                  <a:gd name="T13" fmla="*/ 168 h 189"/>
                  <a:gd name="T14" fmla="*/ 202 w 228"/>
                  <a:gd name="T15" fmla="*/ 144 h 189"/>
                  <a:gd name="T16" fmla="*/ 211 w 228"/>
                  <a:gd name="T17" fmla="*/ 104 h 189"/>
                  <a:gd name="T18" fmla="*/ 219 w 228"/>
                  <a:gd name="T19" fmla="*/ 59 h 189"/>
                  <a:gd name="T20" fmla="*/ 220 w 228"/>
                  <a:gd name="T21" fmla="*/ 0 h 189"/>
                  <a:gd name="T22" fmla="*/ 227 w 228"/>
                  <a:gd name="T23" fmla="*/ 71 h 189"/>
                  <a:gd name="T24" fmla="*/ 219 w 228"/>
                  <a:gd name="T25" fmla="*/ 117 h 189"/>
                  <a:gd name="T26" fmla="*/ 205 w 228"/>
                  <a:gd name="T27" fmla="*/ 159 h 189"/>
                  <a:gd name="T28" fmla="*/ 190 w 228"/>
                  <a:gd name="T29" fmla="*/ 182 h 189"/>
                  <a:gd name="T30" fmla="*/ 166 w 228"/>
                  <a:gd name="T31" fmla="*/ 188 h 189"/>
                  <a:gd name="T32" fmla="*/ 129 w 228"/>
                  <a:gd name="T33" fmla="*/ 177 h 189"/>
                  <a:gd name="T34" fmla="*/ 89 w 228"/>
                  <a:gd name="T35" fmla="*/ 150 h 189"/>
                  <a:gd name="T36" fmla="*/ 49 w 228"/>
                  <a:gd name="T37" fmla="*/ 112 h 189"/>
                  <a:gd name="T38" fmla="*/ 16 w 228"/>
                  <a:gd name="T39" fmla="*/ 72 h 189"/>
                  <a:gd name="T40" fmla="*/ 0 w 228"/>
                  <a:gd name="T41" fmla="*/ 41 h 189"/>
                  <a:gd name="T42" fmla="*/ 9 w 228"/>
                  <a:gd name="T43" fmla="*/ 42 h 189"/>
                  <a:gd name="T44" fmla="*/ 9 w 228"/>
                  <a:gd name="T45" fmla="*/ 42 h 18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8"/>
                  <a:gd name="T70" fmla="*/ 0 h 189"/>
                  <a:gd name="T71" fmla="*/ 228 w 228"/>
                  <a:gd name="T72" fmla="*/ 189 h 18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8" h="189">
                    <a:moveTo>
                      <a:pt x="9" y="42"/>
                    </a:moveTo>
                    <a:lnTo>
                      <a:pt x="26" y="67"/>
                    </a:lnTo>
                    <a:lnTo>
                      <a:pt x="50" y="97"/>
                    </a:lnTo>
                    <a:lnTo>
                      <a:pt x="83" y="127"/>
                    </a:lnTo>
                    <a:lnTo>
                      <a:pt x="109" y="148"/>
                    </a:lnTo>
                    <a:lnTo>
                      <a:pt x="145" y="167"/>
                    </a:lnTo>
                    <a:lnTo>
                      <a:pt x="180" y="168"/>
                    </a:lnTo>
                    <a:lnTo>
                      <a:pt x="202" y="144"/>
                    </a:lnTo>
                    <a:lnTo>
                      <a:pt x="211" y="104"/>
                    </a:lnTo>
                    <a:lnTo>
                      <a:pt x="219" y="59"/>
                    </a:lnTo>
                    <a:lnTo>
                      <a:pt x="220" y="0"/>
                    </a:lnTo>
                    <a:lnTo>
                      <a:pt x="227" y="71"/>
                    </a:lnTo>
                    <a:lnTo>
                      <a:pt x="219" y="117"/>
                    </a:lnTo>
                    <a:lnTo>
                      <a:pt x="205" y="159"/>
                    </a:lnTo>
                    <a:lnTo>
                      <a:pt x="190" y="182"/>
                    </a:lnTo>
                    <a:lnTo>
                      <a:pt x="166" y="188"/>
                    </a:lnTo>
                    <a:lnTo>
                      <a:pt x="129" y="177"/>
                    </a:lnTo>
                    <a:lnTo>
                      <a:pt x="89" y="150"/>
                    </a:lnTo>
                    <a:lnTo>
                      <a:pt x="49" y="112"/>
                    </a:lnTo>
                    <a:lnTo>
                      <a:pt x="16" y="72"/>
                    </a:lnTo>
                    <a:lnTo>
                      <a:pt x="0" y="41"/>
                    </a:lnTo>
                    <a:lnTo>
                      <a:pt x="9" y="4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6" name="Freeform 63"/>
              <p:cNvSpPr>
                <a:spLocks/>
              </p:cNvSpPr>
              <p:nvPr/>
            </p:nvSpPr>
            <p:spPr bwMode="auto">
              <a:xfrm>
                <a:off x="2197" y="2291"/>
                <a:ext cx="149" cy="52"/>
              </a:xfrm>
              <a:custGeom>
                <a:avLst/>
                <a:gdLst>
                  <a:gd name="T0" fmla="*/ 0 w 149"/>
                  <a:gd name="T1" fmla="*/ 40 h 52"/>
                  <a:gd name="T2" fmla="*/ 68 w 149"/>
                  <a:gd name="T3" fmla="*/ 18 h 52"/>
                  <a:gd name="T4" fmla="*/ 83 w 149"/>
                  <a:gd name="T5" fmla="*/ 28 h 52"/>
                  <a:gd name="T6" fmla="*/ 103 w 149"/>
                  <a:gd name="T7" fmla="*/ 19 h 52"/>
                  <a:gd name="T8" fmla="*/ 105 w 149"/>
                  <a:gd name="T9" fmla="*/ 10 h 52"/>
                  <a:gd name="T10" fmla="*/ 138 w 149"/>
                  <a:gd name="T11" fmla="*/ 0 h 52"/>
                  <a:gd name="T12" fmla="*/ 148 w 149"/>
                  <a:gd name="T13" fmla="*/ 7 h 52"/>
                  <a:gd name="T14" fmla="*/ 142 w 149"/>
                  <a:gd name="T15" fmla="*/ 24 h 52"/>
                  <a:gd name="T16" fmla="*/ 109 w 149"/>
                  <a:gd name="T17" fmla="*/ 37 h 52"/>
                  <a:gd name="T18" fmla="*/ 100 w 149"/>
                  <a:gd name="T19" fmla="*/ 32 h 52"/>
                  <a:gd name="T20" fmla="*/ 76 w 149"/>
                  <a:gd name="T21" fmla="*/ 42 h 52"/>
                  <a:gd name="T22" fmla="*/ 60 w 149"/>
                  <a:gd name="T23" fmla="*/ 30 h 52"/>
                  <a:gd name="T24" fmla="*/ 4 w 149"/>
                  <a:gd name="T25" fmla="*/ 51 h 52"/>
                  <a:gd name="T26" fmla="*/ 0 w 149"/>
                  <a:gd name="T27" fmla="*/ 40 h 52"/>
                  <a:gd name="T28" fmla="*/ 0 w 149"/>
                  <a:gd name="T29" fmla="*/ 40 h 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9"/>
                  <a:gd name="T46" fmla="*/ 0 h 52"/>
                  <a:gd name="T47" fmla="*/ 149 w 149"/>
                  <a:gd name="T48" fmla="*/ 52 h 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9" h="52">
                    <a:moveTo>
                      <a:pt x="0" y="40"/>
                    </a:moveTo>
                    <a:lnTo>
                      <a:pt x="68" y="18"/>
                    </a:lnTo>
                    <a:lnTo>
                      <a:pt x="83" y="28"/>
                    </a:lnTo>
                    <a:lnTo>
                      <a:pt x="103" y="19"/>
                    </a:lnTo>
                    <a:lnTo>
                      <a:pt x="105" y="10"/>
                    </a:lnTo>
                    <a:lnTo>
                      <a:pt x="138" y="0"/>
                    </a:lnTo>
                    <a:lnTo>
                      <a:pt x="148" y="7"/>
                    </a:lnTo>
                    <a:lnTo>
                      <a:pt x="142" y="24"/>
                    </a:lnTo>
                    <a:lnTo>
                      <a:pt x="109" y="37"/>
                    </a:lnTo>
                    <a:lnTo>
                      <a:pt x="100" y="32"/>
                    </a:lnTo>
                    <a:lnTo>
                      <a:pt x="76" y="42"/>
                    </a:lnTo>
                    <a:lnTo>
                      <a:pt x="60" y="30"/>
                    </a:lnTo>
                    <a:lnTo>
                      <a:pt x="4" y="51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7" name="Freeform 64"/>
              <p:cNvSpPr>
                <a:spLocks/>
              </p:cNvSpPr>
              <p:nvPr/>
            </p:nvSpPr>
            <p:spPr bwMode="auto">
              <a:xfrm>
                <a:off x="1894" y="2190"/>
                <a:ext cx="221" cy="220"/>
              </a:xfrm>
              <a:custGeom>
                <a:avLst/>
                <a:gdLst>
                  <a:gd name="T0" fmla="*/ 181 w 221"/>
                  <a:gd name="T1" fmla="*/ 71 h 220"/>
                  <a:gd name="T2" fmla="*/ 147 w 221"/>
                  <a:gd name="T3" fmla="*/ 36 h 220"/>
                  <a:gd name="T4" fmla="*/ 108 w 221"/>
                  <a:gd name="T5" fmla="*/ 9 h 220"/>
                  <a:gd name="T6" fmla="*/ 73 w 221"/>
                  <a:gd name="T7" fmla="*/ 0 h 220"/>
                  <a:gd name="T8" fmla="*/ 45 w 221"/>
                  <a:gd name="T9" fmla="*/ 8 h 220"/>
                  <a:gd name="T10" fmla="*/ 21 w 221"/>
                  <a:gd name="T11" fmla="*/ 28 h 220"/>
                  <a:gd name="T12" fmla="*/ 5 w 221"/>
                  <a:gd name="T13" fmla="*/ 59 h 220"/>
                  <a:gd name="T14" fmla="*/ 0 w 221"/>
                  <a:gd name="T15" fmla="*/ 109 h 220"/>
                  <a:gd name="T16" fmla="*/ 10 w 221"/>
                  <a:gd name="T17" fmla="*/ 179 h 220"/>
                  <a:gd name="T18" fmla="*/ 29 w 221"/>
                  <a:gd name="T19" fmla="*/ 219 h 220"/>
                  <a:gd name="T20" fmla="*/ 38 w 221"/>
                  <a:gd name="T21" fmla="*/ 213 h 220"/>
                  <a:gd name="T22" fmla="*/ 29 w 221"/>
                  <a:gd name="T23" fmla="*/ 175 h 220"/>
                  <a:gd name="T24" fmla="*/ 29 w 221"/>
                  <a:gd name="T25" fmla="*/ 138 h 220"/>
                  <a:gd name="T26" fmla="*/ 33 w 221"/>
                  <a:gd name="T27" fmla="*/ 102 h 220"/>
                  <a:gd name="T28" fmla="*/ 52 w 221"/>
                  <a:gd name="T29" fmla="*/ 59 h 220"/>
                  <a:gd name="T30" fmla="*/ 98 w 221"/>
                  <a:gd name="T31" fmla="*/ 29 h 220"/>
                  <a:gd name="T32" fmla="*/ 126 w 221"/>
                  <a:gd name="T33" fmla="*/ 37 h 220"/>
                  <a:gd name="T34" fmla="*/ 161 w 221"/>
                  <a:gd name="T35" fmla="*/ 63 h 220"/>
                  <a:gd name="T36" fmla="*/ 220 w 221"/>
                  <a:gd name="T37" fmla="*/ 116 h 220"/>
                  <a:gd name="T38" fmla="*/ 181 w 221"/>
                  <a:gd name="T39" fmla="*/ 71 h 220"/>
                  <a:gd name="T40" fmla="*/ 181 w 221"/>
                  <a:gd name="T41" fmla="*/ 71 h 2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1"/>
                  <a:gd name="T64" fmla="*/ 0 h 220"/>
                  <a:gd name="T65" fmla="*/ 221 w 221"/>
                  <a:gd name="T66" fmla="*/ 220 h 2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1" h="220">
                    <a:moveTo>
                      <a:pt x="181" y="71"/>
                    </a:moveTo>
                    <a:lnTo>
                      <a:pt x="147" y="36"/>
                    </a:lnTo>
                    <a:lnTo>
                      <a:pt x="108" y="9"/>
                    </a:lnTo>
                    <a:lnTo>
                      <a:pt x="73" y="0"/>
                    </a:lnTo>
                    <a:lnTo>
                      <a:pt x="45" y="8"/>
                    </a:lnTo>
                    <a:lnTo>
                      <a:pt x="21" y="28"/>
                    </a:lnTo>
                    <a:lnTo>
                      <a:pt x="5" y="59"/>
                    </a:lnTo>
                    <a:lnTo>
                      <a:pt x="0" y="109"/>
                    </a:lnTo>
                    <a:lnTo>
                      <a:pt x="10" y="179"/>
                    </a:lnTo>
                    <a:lnTo>
                      <a:pt x="29" y="219"/>
                    </a:lnTo>
                    <a:lnTo>
                      <a:pt x="38" y="213"/>
                    </a:lnTo>
                    <a:lnTo>
                      <a:pt x="29" y="175"/>
                    </a:lnTo>
                    <a:lnTo>
                      <a:pt x="29" y="138"/>
                    </a:lnTo>
                    <a:lnTo>
                      <a:pt x="33" y="102"/>
                    </a:lnTo>
                    <a:lnTo>
                      <a:pt x="52" y="59"/>
                    </a:lnTo>
                    <a:lnTo>
                      <a:pt x="98" y="29"/>
                    </a:lnTo>
                    <a:lnTo>
                      <a:pt x="126" y="37"/>
                    </a:lnTo>
                    <a:lnTo>
                      <a:pt x="161" y="63"/>
                    </a:lnTo>
                    <a:lnTo>
                      <a:pt x="220" y="116"/>
                    </a:lnTo>
                    <a:lnTo>
                      <a:pt x="181" y="7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8" name="Freeform 65"/>
              <p:cNvSpPr>
                <a:spLocks/>
              </p:cNvSpPr>
              <p:nvPr/>
            </p:nvSpPr>
            <p:spPr bwMode="auto">
              <a:xfrm>
                <a:off x="1784" y="2265"/>
                <a:ext cx="233" cy="383"/>
              </a:xfrm>
              <a:custGeom>
                <a:avLst/>
                <a:gdLst>
                  <a:gd name="T0" fmla="*/ 37 w 233"/>
                  <a:gd name="T1" fmla="*/ 0 h 383"/>
                  <a:gd name="T2" fmla="*/ 22 w 233"/>
                  <a:gd name="T3" fmla="*/ 116 h 383"/>
                  <a:gd name="T4" fmla="*/ 28 w 233"/>
                  <a:gd name="T5" fmla="*/ 179 h 383"/>
                  <a:gd name="T6" fmla="*/ 60 w 233"/>
                  <a:gd name="T7" fmla="*/ 243 h 383"/>
                  <a:gd name="T8" fmla="*/ 110 w 233"/>
                  <a:gd name="T9" fmla="*/ 302 h 383"/>
                  <a:gd name="T10" fmla="*/ 177 w 233"/>
                  <a:gd name="T11" fmla="*/ 354 h 383"/>
                  <a:gd name="T12" fmla="*/ 232 w 233"/>
                  <a:gd name="T13" fmla="*/ 382 h 383"/>
                  <a:gd name="T14" fmla="*/ 163 w 233"/>
                  <a:gd name="T15" fmla="*/ 363 h 383"/>
                  <a:gd name="T16" fmla="*/ 87 w 233"/>
                  <a:gd name="T17" fmla="*/ 310 h 383"/>
                  <a:gd name="T18" fmla="*/ 25 w 233"/>
                  <a:gd name="T19" fmla="*/ 237 h 383"/>
                  <a:gd name="T20" fmla="*/ 0 w 233"/>
                  <a:gd name="T21" fmla="*/ 164 h 383"/>
                  <a:gd name="T22" fmla="*/ 3 w 233"/>
                  <a:gd name="T23" fmla="*/ 87 h 383"/>
                  <a:gd name="T24" fmla="*/ 37 w 233"/>
                  <a:gd name="T25" fmla="*/ 0 h 383"/>
                  <a:gd name="T26" fmla="*/ 37 w 233"/>
                  <a:gd name="T27" fmla="*/ 0 h 38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3"/>
                  <a:gd name="T43" fmla="*/ 0 h 383"/>
                  <a:gd name="T44" fmla="*/ 233 w 233"/>
                  <a:gd name="T45" fmla="*/ 383 h 38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3" h="383">
                    <a:moveTo>
                      <a:pt x="37" y="0"/>
                    </a:moveTo>
                    <a:lnTo>
                      <a:pt x="22" y="116"/>
                    </a:lnTo>
                    <a:lnTo>
                      <a:pt x="28" y="179"/>
                    </a:lnTo>
                    <a:lnTo>
                      <a:pt x="60" y="243"/>
                    </a:lnTo>
                    <a:lnTo>
                      <a:pt x="110" y="302"/>
                    </a:lnTo>
                    <a:lnTo>
                      <a:pt x="177" y="354"/>
                    </a:lnTo>
                    <a:lnTo>
                      <a:pt x="232" y="382"/>
                    </a:lnTo>
                    <a:lnTo>
                      <a:pt x="163" y="363"/>
                    </a:lnTo>
                    <a:lnTo>
                      <a:pt x="87" y="310"/>
                    </a:lnTo>
                    <a:lnTo>
                      <a:pt x="25" y="237"/>
                    </a:lnTo>
                    <a:lnTo>
                      <a:pt x="0" y="164"/>
                    </a:lnTo>
                    <a:lnTo>
                      <a:pt x="3" y="87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29" name="Freeform 66"/>
              <p:cNvSpPr>
                <a:spLocks/>
              </p:cNvSpPr>
              <p:nvPr/>
            </p:nvSpPr>
            <p:spPr bwMode="auto">
              <a:xfrm>
                <a:off x="1720" y="2230"/>
                <a:ext cx="223" cy="474"/>
              </a:xfrm>
              <a:custGeom>
                <a:avLst/>
                <a:gdLst>
                  <a:gd name="T0" fmla="*/ 48 w 223"/>
                  <a:gd name="T1" fmla="*/ 0 h 474"/>
                  <a:gd name="T2" fmla="*/ 7 w 223"/>
                  <a:gd name="T3" fmla="*/ 92 h 474"/>
                  <a:gd name="T4" fmla="*/ 0 w 223"/>
                  <a:gd name="T5" fmla="*/ 204 h 474"/>
                  <a:gd name="T6" fmla="*/ 23 w 223"/>
                  <a:gd name="T7" fmla="*/ 282 h 474"/>
                  <a:gd name="T8" fmla="*/ 68 w 223"/>
                  <a:gd name="T9" fmla="*/ 359 h 474"/>
                  <a:gd name="T10" fmla="*/ 140 w 223"/>
                  <a:gd name="T11" fmla="*/ 427 h 474"/>
                  <a:gd name="T12" fmla="*/ 222 w 223"/>
                  <a:gd name="T13" fmla="*/ 473 h 474"/>
                  <a:gd name="T14" fmla="*/ 134 w 223"/>
                  <a:gd name="T15" fmla="*/ 400 h 474"/>
                  <a:gd name="T16" fmla="*/ 66 w 223"/>
                  <a:gd name="T17" fmla="*/ 322 h 474"/>
                  <a:gd name="T18" fmla="*/ 24 w 223"/>
                  <a:gd name="T19" fmla="*/ 220 h 474"/>
                  <a:gd name="T20" fmla="*/ 22 w 223"/>
                  <a:gd name="T21" fmla="*/ 105 h 474"/>
                  <a:gd name="T22" fmla="*/ 48 w 223"/>
                  <a:gd name="T23" fmla="*/ 0 h 474"/>
                  <a:gd name="T24" fmla="*/ 48 w 223"/>
                  <a:gd name="T25" fmla="*/ 0 h 4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3"/>
                  <a:gd name="T40" fmla="*/ 0 h 474"/>
                  <a:gd name="T41" fmla="*/ 223 w 223"/>
                  <a:gd name="T42" fmla="*/ 474 h 4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3" h="474">
                    <a:moveTo>
                      <a:pt x="48" y="0"/>
                    </a:moveTo>
                    <a:lnTo>
                      <a:pt x="7" y="92"/>
                    </a:lnTo>
                    <a:lnTo>
                      <a:pt x="0" y="204"/>
                    </a:lnTo>
                    <a:lnTo>
                      <a:pt x="23" y="282"/>
                    </a:lnTo>
                    <a:lnTo>
                      <a:pt x="68" y="359"/>
                    </a:lnTo>
                    <a:lnTo>
                      <a:pt x="140" y="427"/>
                    </a:lnTo>
                    <a:lnTo>
                      <a:pt x="222" y="473"/>
                    </a:lnTo>
                    <a:lnTo>
                      <a:pt x="134" y="400"/>
                    </a:lnTo>
                    <a:lnTo>
                      <a:pt x="66" y="322"/>
                    </a:lnTo>
                    <a:lnTo>
                      <a:pt x="24" y="220"/>
                    </a:lnTo>
                    <a:lnTo>
                      <a:pt x="22" y="105"/>
                    </a:lnTo>
                    <a:lnTo>
                      <a:pt x="48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36" name="Group 67"/>
          <p:cNvGrpSpPr>
            <a:grpSpLocks/>
          </p:cNvGrpSpPr>
          <p:nvPr/>
        </p:nvGrpSpPr>
        <p:grpSpPr bwMode="auto">
          <a:xfrm>
            <a:off x="5937250" y="2817813"/>
            <a:ext cx="993775" cy="962025"/>
            <a:chOff x="3764" y="2218"/>
            <a:chExt cx="626" cy="606"/>
          </a:xfrm>
        </p:grpSpPr>
        <p:grpSp>
          <p:nvGrpSpPr>
            <p:cNvPr id="30795" name="Group 68"/>
            <p:cNvGrpSpPr>
              <a:grpSpLocks/>
            </p:cNvGrpSpPr>
            <p:nvPr/>
          </p:nvGrpSpPr>
          <p:grpSpPr bwMode="auto">
            <a:xfrm>
              <a:off x="3899" y="2503"/>
              <a:ext cx="40" cy="321"/>
              <a:chOff x="3899" y="2503"/>
              <a:chExt cx="40" cy="321"/>
            </a:xfrm>
          </p:grpSpPr>
          <p:sp>
            <p:nvSpPr>
              <p:cNvPr id="30811" name="Freeform 69"/>
              <p:cNvSpPr>
                <a:spLocks/>
              </p:cNvSpPr>
              <p:nvPr/>
            </p:nvSpPr>
            <p:spPr bwMode="auto">
              <a:xfrm>
                <a:off x="3900" y="2626"/>
                <a:ext cx="38" cy="194"/>
              </a:xfrm>
              <a:custGeom>
                <a:avLst/>
                <a:gdLst>
                  <a:gd name="T0" fmla="*/ 37 w 38"/>
                  <a:gd name="T1" fmla="*/ 193 h 194"/>
                  <a:gd name="T2" fmla="*/ 36 w 38"/>
                  <a:gd name="T3" fmla="*/ 6 h 194"/>
                  <a:gd name="T4" fmla="*/ 13 w 38"/>
                  <a:gd name="T5" fmla="*/ 0 h 194"/>
                  <a:gd name="T6" fmla="*/ 0 w 38"/>
                  <a:gd name="T7" fmla="*/ 87 h 194"/>
                  <a:gd name="T8" fmla="*/ 10 w 38"/>
                  <a:gd name="T9" fmla="*/ 180 h 194"/>
                  <a:gd name="T10" fmla="*/ 37 w 38"/>
                  <a:gd name="T11" fmla="*/ 193 h 194"/>
                  <a:gd name="T12" fmla="*/ 37 w 38"/>
                  <a:gd name="T13" fmla="*/ 193 h 19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194"/>
                  <a:gd name="T23" fmla="*/ 38 w 38"/>
                  <a:gd name="T24" fmla="*/ 194 h 19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194">
                    <a:moveTo>
                      <a:pt x="37" y="193"/>
                    </a:moveTo>
                    <a:lnTo>
                      <a:pt x="36" y="6"/>
                    </a:lnTo>
                    <a:lnTo>
                      <a:pt x="13" y="0"/>
                    </a:lnTo>
                    <a:lnTo>
                      <a:pt x="0" y="87"/>
                    </a:lnTo>
                    <a:lnTo>
                      <a:pt x="10" y="180"/>
                    </a:lnTo>
                    <a:lnTo>
                      <a:pt x="37" y="193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2" name="Freeform 70"/>
              <p:cNvSpPr>
                <a:spLocks/>
              </p:cNvSpPr>
              <p:nvPr/>
            </p:nvSpPr>
            <p:spPr bwMode="auto">
              <a:xfrm>
                <a:off x="3904" y="2692"/>
                <a:ext cx="35" cy="129"/>
              </a:xfrm>
              <a:custGeom>
                <a:avLst/>
                <a:gdLst>
                  <a:gd name="T0" fmla="*/ 0 w 35"/>
                  <a:gd name="T1" fmla="*/ 125 h 129"/>
                  <a:gd name="T2" fmla="*/ 34 w 35"/>
                  <a:gd name="T3" fmla="*/ 128 h 129"/>
                  <a:gd name="T4" fmla="*/ 19 w 35"/>
                  <a:gd name="T5" fmla="*/ 0 h 129"/>
                  <a:gd name="T6" fmla="*/ 0 w 35"/>
                  <a:gd name="T7" fmla="*/ 8 h 129"/>
                  <a:gd name="T8" fmla="*/ 0 w 35"/>
                  <a:gd name="T9" fmla="*/ 125 h 129"/>
                  <a:gd name="T10" fmla="*/ 0 w 35"/>
                  <a:gd name="T11" fmla="*/ 125 h 1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129"/>
                  <a:gd name="T20" fmla="*/ 35 w 35"/>
                  <a:gd name="T21" fmla="*/ 129 h 1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129">
                    <a:moveTo>
                      <a:pt x="0" y="125"/>
                    </a:moveTo>
                    <a:lnTo>
                      <a:pt x="34" y="128"/>
                    </a:lnTo>
                    <a:lnTo>
                      <a:pt x="19" y="0"/>
                    </a:lnTo>
                    <a:lnTo>
                      <a:pt x="0" y="8"/>
                    </a:lnTo>
                    <a:lnTo>
                      <a:pt x="0" y="125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3" name="Freeform 71"/>
              <p:cNvSpPr>
                <a:spLocks/>
              </p:cNvSpPr>
              <p:nvPr/>
            </p:nvSpPr>
            <p:spPr bwMode="auto">
              <a:xfrm>
                <a:off x="3899" y="2503"/>
                <a:ext cx="40" cy="321"/>
              </a:xfrm>
              <a:custGeom>
                <a:avLst/>
                <a:gdLst>
                  <a:gd name="T0" fmla="*/ 9 w 40"/>
                  <a:gd name="T1" fmla="*/ 0 h 321"/>
                  <a:gd name="T2" fmla="*/ 26 w 40"/>
                  <a:gd name="T3" fmla="*/ 22 h 321"/>
                  <a:gd name="T4" fmla="*/ 26 w 40"/>
                  <a:gd name="T5" fmla="*/ 111 h 321"/>
                  <a:gd name="T6" fmla="*/ 39 w 40"/>
                  <a:gd name="T7" fmla="*/ 121 h 321"/>
                  <a:gd name="T8" fmla="*/ 39 w 40"/>
                  <a:gd name="T9" fmla="*/ 317 h 321"/>
                  <a:gd name="T10" fmla="*/ 31 w 40"/>
                  <a:gd name="T11" fmla="*/ 163 h 321"/>
                  <a:gd name="T12" fmla="*/ 12 w 40"/>
                  <a:gd name="T13" fmla="*/ 188 h 321"/>
                  <a:gd name="T14" fmla="*/ 9 w 40"/>
                  <a:gd name="T15" fmla="*/ 315 h 321"/>
                  <a:gd name="T16" fmla="*/ 0 w 40"/>
                  <a:gd name="T17" fmla="*/ 320 h 321"/>
                  <a:gd name="T18" fmla="*/ 0 w 40"/>
                  <a:gd name="T19" fmla="*/ 122 h 321"/>
                  <a:gd name="T20" fmla="*/ 9 w 40"/>
                  <a:gd name="T21" fmla="*/ 113 h 321"/>
                  <a:gd name="T22" fmla="*/ 9 w 40"/>
                  <a:gd name="T23" fmla="*/ 0 h 321"/>
                  <a:gd name="T24" fmla="*/ 9 w 40"/>
                  <a:gd name="T25" fmla="*/ 0 h 3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0"/>
                  <a:gd name="T40" fmla="*/ 0 h 321"/>
                  <a:gd name="T41" fmla="*/ 40 w 40"/>
                  <a:gd name="T42" fmla="*/ 321 h 3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0" h="321">
                    <a:moveTo>
                      <a:pt x="9" y="0"/>
                    </a:moveTo>
                    <a:lnTo>
                      <a:pt x="26" y="22"/>
                    </a:lnTo>
                    <a:lnTo>
                      <a:pt x="26" y="111"/>
                    </a:lnTo>
                    <a:lnTo>
                      <a:pt x="39" y="121"/>
                    </a:lnTo>
                    <a:lnTo>
                      <a:pt x="39" y="317"/>
                    </a:lnTo>
                    <a:lnTo>
                      <a:pt x="31" y="163"/>
                    </a:lnTo>
                    <a:lnTo>
                      <a:pt x="12" y="188"/>
                    </a:lnTo>
                    <a:lnTo>
                      <a:pt x="9" y="315"/>
                    </a:lnTo>
                    <a:lnTo>
                      <a:pt x="0" y="320"/>
                    </a:lnTo>
                    <a:lnTo>
                      <a:pt x="0" y="122"/>
                    </a:lnTo>
                    <a:lnTo>
                      <a:pt x="9" y="113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96" name="Group 72"/>
            <p:cNvGrpSpPr>
              <a:grpSpLocks/>
            </p:cNvGrpSpPr>
            <p:nvPr/>
          </p:nvGrpSpPr>
          <p:grpSpPr bwMode="auto">
            <a:xfrm>
              <a:off x="3764" y="2218"/>
              <a:ext cx="626" cy="531"/>
              <a:chOff x="3764" y="2218"/>
              <a:chExt cx="626" cy="531"/>
            </a:xfrm>
          </p:grpSpPr>
          <p:sp>
            <p:nvSpPr>
              <p:cNvPr id="30797" name="Freeform 73"/>
              <p:cNvSpPr>
                <a:spLocks/>
              </p:cNvSpPr>
              <p:nvPr/>
            </p:nvSpPr>
            <p:spPr bwMode="auto">
              <a:xfrm>
                <a:off x="3768" y="2218"/>
                <a:ext cx="465" cy="425"/>
              </a:xfrm>
              <a:custGeom>
                <a:avLst/>
                <a:gdLst>
                  <a:gd name="T0" fmla="*/ 145 w 465"/>
                  <a:gd name="T1" fmla="*/ 212 h 425"/>
                  <a:gd name="T2" fmla="*/ 130 w 465"/>
                  <a:gd name="T3" fmla="*/ 311 h 425"/>
                  <a:gd name="T4" fmla="*/ 150 w 465"/>
                  <a:gd name="T5" fmla="*/ 361 h 425"/>
                  <a:gd name="T6" fmla="*/ 168 w 465"/>
                  <a:gd name="T7" fmla="*/ 392 h 425"/>
                  <a:gd name="T8" fmla="*/ 196 w 465"/>
                  <a:gd name="T9" fmla="*/ 417 h 425"/>
                  <a:gd name="T10" fmla="*/ 231 w 465"/>
                  <a:gd name="T11" fmla="*/ 424 h 425"/>
                  <a:gd name="T12" fmla="*/ 263 w 465"/>
                  <a:gd name="T13" fmla="*/ 415 h 425"/>
                  <a:gd name="T14" fmla="*/ 297 w 465"/>
                  <a:gd name="T15" fmla="*/ 395 h 425"/>
                  <a:gd name="T16" fmla="*/ 329 w 465"/>
                  <a:gd name="T17" fmla="*/ 365 h 425"/>
                  <a:gd name="T18" fmla="*/ 355 w 465"/>
                  <a:gd name="T19" fmla="*/ 340 h 425"/>
                  <a:gd name="T20" fmla="*/ 382 w 465"/>
                  <a:gd name="T21" fmla="*/ 308 h 425"/>
                  <a:gd name="T22" fmla="*/ 397 w 465"/>
                  <a:gd name="T23" fmla="*/ 282 h 425"/>
                  <a:gd name="T24" fmla="*/ 447 w 465"/>
                  <a:gd name="T25" fmla="*/ 302 h 425"/>
                  <a:gd name="T26" fmla="*/ 462 w 465"/>
                  <a:gd name="T27" fmla="*/ 289 h 425"/>
                  <a:gd name="T28" fmla="*/ 464 w 465"/>
                  <a:gd name="T29" fmla="*/ 262 h 425"/>
                  <a:gd name="T30" fmla="*/ 421 w 465"/>
                  <a:gd name="T31" fmla="*/ 237 h 425"/>
                  <a:gd name="T32" fmla="*/ 439 w 465"/>
                  <a:gd name="T33" fmla="*/ 206 h 425"/>
                  <a:gd name="T34" fmla="*/ 450 w 465"/>
                  <a:gd name="T35" fmla="*/ 162 h 425"/>
                  <a:gd name="T36" fmla="*/ 455 w 465"/>
                  <a:gd name="T37" fmla="*/ 119 h 425"/>
                  <a:gd name="T38" fmla="*/ 447 w 465"/>
                  <a:gd name="T39" fmla="*/ 69 h 425"/>
                  <a:gd name="T40" fmla="*/ 430 w 465"/>
                  <a:gd name="T41" fmla="*/ 37 h 425"/>
                  <a:gd name="T42" fmla="*/ 405 w 465"/>
                  <a:gd name="T43" fmla="*/ 9 h 425"/>
                  <a:gd name="T44" fmla="*/ 372 w 465"/>
                  <a:gd name="T45" fmla="*/ 0 h 425"/>
                  <a:gd name="T46" fmla="*/ 338 w 465"/>
                  <a:gd name="T47" fmla="*/ 6 h 425"/>
                  <a:gd name="T48" fmla="*/ 280 w 465"/>
                  <a:gd name="T49" fmla="*/ 39 h 425"/>
                  <a:gd name="T50" fmla="*/ 213 w 465"/>
                  <a:gd name="T51" fmla="*/ 95 h 425"/>
                  <a:gd name="T52" fmla="*/ 157 w 465"/>
                  <a:gd name="T53" fmla="*/ 151 h 425"/>
                  <a:gd name="T54" fmla="*/ 73 w 465"/>
                  <a:gd name="T55" fmla="*/ 128 h 425"/>
                  <a:gd name="T56" fmla="*/ 61 w 465"/>
                  <a:gd name="T57" fmla="*/ 138 h 425"/>
                  <a:gd name="T58" fmla="*/ 48 w 465"/>
                  <a:gd name="T59" fmla="*/ 133 h 425"/>
                  <a:gd name="T60" fmla="*/ 48 w 465"/>
                  <a:gd name="T61" fmla="*/ 120 h 425"/>
                  <a:gd name="T62" fmla="*/ 10 w 465"/>
                  <a:gd name="T63" fmla="*/ 105 h 425"/>
                  <a:gd name="T64" fmla="*/ 0 w 465"/>
                  <a:gd name="T65" fmla="*/ 120 h 425"/>
                  <a:gd name="T66" fmla="*/ 19 w 465"/>
                  <a:gd name="T67" fmla="*/ 143 h 425"/>
                  <a:gd name="T68" fmla="*/ 67 w 465"/>
                  <a:gd name="T69" fmla="*/ 151 h 425"/>
                  <a:gd name="T70" fmla="*/ 83 w 465"/>
                  <a:gd name="T71" fmla="*/ 147 h 425"/>
                  <a:gd name="T72" fmla="*/ 145 w 465"/>
                  <a:gd name="T73" fmla="*/ 165 h 425"/>
                  <a:gd name="T74" fmla="*/ 145 w 465"/>
                  <a:gd name="T75" fmla="*/ 212 h 425"/>
                  <a:gd name="T76" fmla="*/ 145 w 465"/>
                  <a:gd name="T77" fmla="*/ 212 h 42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65"/>
                  <a:gd name="T118" fmla="*/ 0 h 425"/>
                  <a:gd name="T119" fmla="*/ 465 w 465"/>
                  <a:gd name="T120" fmla="*/ 425 h 42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65" h="425">
                    <a:moveTo>
                      <a:pt x="145" y="212"/>
                    </a:moveTo>
                    <a:lnTo>
                      <a:pt x="130" y="311"/>
                    </a:lnTo>
                    <a:lnTo>
                      <a:pt x="150" y="361"/>
                    </a:lnTo>
                    <a:lnTo>
                      <a:pt x="168" y="392"/>
                    </a:lnTo>
                    <a:lnTo>
                      <a:pt x="196" y="417"/>
                    </a:lnTo>
                    <a:lnTo>
                      <a:pt x="231" y="424"/>
                    </a:lnTo>
                    <a:lnTo>
                      <a:pt x="263" y="415"/>
                    </a:lnTo>
                    <a:lnTo>
                      <a:pt x="297" y="395"/>
                    </a:lnTo>
                    <a:lnTo>
                      <a:pt x="329" y="365"/>
                    </a:lnTo>
                    <a:lnTo>
                      <a:pt x="355" y="340"/>
                    </a:lnTo>
                    <a:lnTo>
                      <a:pt x="382" y="308"/>
                    </a:lnTo>
                    <a:lnTo>
                      <a:pt x="397" y="282"/>
                    </a:lnTo>
                    <a:lnTo>
                      <a:pt x="447" y="302"/>
                    </a:lnTo>
                    <a:lnTo>
                      <a:pt x="462" y="289"/>
                    </a:lnTo>
                    <a:lnTo>
                      <a:pt x="464" y="262"/>
                    </a:lnTo>
                    <a:lnTo>
                      <a:pt x="421" y="237"/>
                    </a:lnTo>
                    <a:lnTo>
                      <a:pt x="439" y="206"/>
                    </a:lnTo>
                    <a:lnTo>
                      <a:pt x="450" y="162"/>
                    </a:lnTo>
                    <a:lnTo>
                      <a:pt x="455" y="119"/>
                    </a:lnTo>
                    <a:lnTo>
                      <a:pt x="447" y="69"/>
                    </a:lnTo>
                    <a:lnTo>
                      <a:pt x="430" y="37"/>
                    </a:lnTo>
                    <a:lnTo>
                      <a:pt x="405" y="9"/>
                    </a:lnTo>
                    <a:lnTo>
                      <a:pt x="372" y="0"/>
                    </a:lnTo>
                    <a:lnTo>
                      <a:pt x="338" y="6"/>
                    </a:lnTo>
                    <a:lnTo>
                      <a:pt x="280" y="39"/>
                    </a:lnTo>
                    <a:lnTo>
                      <a:pt x="213" y="95"/>
                    </a:lnTo>
                    <a:lnTo>
                      <a:pt x="157" y="151"/>
                    </a:lnTo>
                    <a:lnTo>
                      <a:pt x="73" y="128"/>
                    </a:lnTo>
                    <a:lnTo>
                      <a:pt x="61" y="138"/>
                    </a:lnTo>
                    <a:lnTo>
                      <a:pt x="48" y="133"/>
                    </a:lnTo>
                    <a:lnTo>
                      <a:pt x="48" y="120"/>
                    </a:lnTo>
                    <a:lnTo>
                      <a:pt x="10" y="105"/>
                    </a:lnTo>
                    <a:lnTo>
                      <a:pt x="0" y="120"/>
                    </a:lnTo>
                    <a:lnTo>
                      <a:pt x="19" y="143"/>
                    </a:lnTo>
                    <a:lnTo>
                      <a:pt x="67" y="151"/>
                    </a:lnTo>
                    <a:lnTo>
                      <a:pt x="83" y="147"/>
                    </a:lnTo>
                    <a:lnTo>
                      <a:pt x="145" y="165"/>
                    </a:lnTo>
                    <a:lnTo>
                      <a:pt x="145" y="212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8" name="Freeform 74"/>
              <p:cNvSpPr>
                <a:spLocks/>
              </p:cNvSpPr>
              <p:nvPr/>
            </p:nvSpPr>
            <p:spPr bwMode="auto">
              <a:xfrm>
                <a:off x="3935" y="2404"/>
                <a:ext cx="220" cy="211"/>
              </a:xfrm>
              <a:custGeom>
                <a:avLst/>
                <a:gdLst>
                  <a:gd name="T0" fmla="*/ 147 w 220"/>
                  <a:gd name="T1" fmla="*/ 56 h 211"/>
                  <a:gd name="T2" fmla="*/ 140 w 220"/>
                  <a:gd name="T3" fmla="*/ 62 h 211"/>
                  <a:gd name="T4" fmla="*/ 150 w 220"/>
                  <a:gd name="T5" fmla="*/ 151 h 211"/>
                  <a:gd name="T6" fmla="*/ 139 w 220"/>
                  <a:gd name="T7" fmla="*/ 158 h 211"/>
                  <a:gd name="T8" fmla="*/ 125 w 220"/>
                  <a:gd name="T9" fmla="*/ 72 h 211"/>
                  <a:gd name="T10" fmla="*/ 103 w 220"/>
                  <a:gd name="T11" fmla="*/ 90 h 211"/>
                  <a:gd name="T12" fmla="*/ 63 w 220"/>
                  <a:gd name="T13" fmla="*/ 103 h 211"/>
                  <a:gd name="T14" fmla="*/ 17 w 220"/>
                  <a:gd name="T15" fmla="*/ 88 h 211"/>
                  <a:gd name="T16" fmla="*/ 15 w 220"/>
                  <a:gd name="T17" fmla="*/ 35 h 211"/>
                  <a:gd name="T18" fmla="*/ 27 w 220"/>
                  <a:gd name="T19" fmla="*/ 0 h 211"/>
                  <a:gd name="T20" fmla="*/ 11 w 220"/>
                  <a:gd name="T21" fmla="*/ 32 h 211"/>
                  <a:gd name="T22" fmla="*/ 4 w 220"/>
                  <a:gd name="T23" fmla="*/ 59 h 211"/>
                  <a:gd name="T24" fmla="*/ 0 w 220"/>
                  <a:gd name="T25" fmla="*/ 93 h 211"/>
                  <a:gd name="T26" fmla="*/ 2 w 220"/>
                  <a:gd name="T27" fmla="*/ 120 h 211"/>
                  <a:gd name="T28" fmla="*/ 16 w 220"/>
                  <a:gd name="T29" fmla="*/ 176 h 211"/>
                  <a:gd name="T30" fmla="*/ 31 w 220"/>
                  <a:gd name="T31" fmla="*/ 196 h 211"/>
                  <a:gd name="T32" fmla="*/ 52 w 220"/>
                  <a:gd name="T33" fmla="*/ 209 h 211"/>
                  <a:gd name="T34" fmla="*/ 80 w 220"/>
                  <a:gd name="T35" fmla="*/ 210 h 211"/>
                  <a:gd name="T36" fmla="*/ 108 w 220"/>
                  <a:gd name="T37" fmla="*/ 192 h 211"/>
                  <a:gd name="T38" fmla="*/ 137 w 220"/>
                  <a:gd name="T39" fmla="*/ 171 h 211"/>
                  <a:gd name="T40" fmla="*/ 175 w 220"/>
                  <a:gd name="T41" fmla="*/ 134 h 211"/>
                  <a:gd name="T42" fmla="*/ 212 w 220"/>
                  <a:gd name="T43" fmla="*/ 84 h 211"/>
                  <a:gd name="T44" fmla="*/ 219 w 220"/>
                  <a:gd name="T45" fmla="*/ 64 h 211"/>
                  <a:gd name="T46" fmla="*/ 177 w 220"/>
                  <a:gd name="T47" fmla="*/ 46 h 211"/>
                  <a:gd name="T48" fmla="*/ 147 w 220"/>
                  <a:gd name="T49" fmla="*/ 56 h 211"/>
                  <a:gd name="T50" fmla="*/ 147 w 220"/>
                  <a:gd name="T51" fmla="*/ 56 h 21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20"/>
                  <a:gd name="T79" fmla="*/ 0 h 211"/>
                  <a:gd name="T80" fmla="*/ 220 w 220"/>
                  <a:gd name="T81" fmla="*/ 211 h 21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20" h="211">
                    <a:moveTo>
                      <a:pt x="147" y="56"/>
                    </a:moveTo>
                    <a:lnTo>
                      <a:pt x="140" y="62"/>
                    </a:lnTo>
                    <a:lnTo>
                      <a:pt x="150" y="151"/>
                    </a:lnTo>
                    <a:lnTo>
                      <a:pt x="139" y="158"/>
                    </a:lnTo>
                    <a:lnTo>
                      <a:pt x="125" y="72"/>
                    </a:lnTo>
                    <a:lnTo>
                      <a:pt x="103" y="90"/>
                    </a:lnTo>
                    <a:lnTo>
                      <a:pt x="63" y="103"/>
                    </a:lnTo>
                    <a:lnTo>
                      <a:pt x="17" y="88"/>
                    </a:lnTo>
                    <a:lnTo>
                      <a:pt x="15" y="35"/>
                    </a:lnTo>
                    <a:lnTo>
                      <a:pt x="27" y="0"/>
                    </a:lnTo>
                    <a:lnTo>
                      <a:pt x="11" y="32"/>
                    </a:lnTo>
                    <a:lnTo>
                      <a:pt x="4" y="59"/>
                    </a:lnTo>
                    <a:lnTo>
                      <a:pt x="0" y="93"/>
                    </a:lnTo>
                    <a:lnTo>
                      <a:pt x="2" y="120"/>
                    </a:lnTo>
                    <a:lnTo>
                      <a:pt x="16" y="176"/>
                    </a:lnTo>
                    <a:lnTo>
                      <a:pt x="31" y="196"/>
                    </a:lnTo>
                    <a:lnTo>
                      <a:pt x="52" y="209"/>
                    </a:lnTo>
                    <a:lnTo>
                      <a:pt x="80" y="210"/>
                    </a:lnTo>
                    <a:lnTo>
                      <a:pt x="108" y="192"/>
                    </a:lnTo>
                    <a:lnTo>
                      <a:pt x="137" y="171"/>
                    </a:lnTo>
                    <a:lnTo>
                      <a:pt x="175" y="134"/>
                    </a:lnTo>
                    <a:lnTo>
                      <a:pt x="212" y="84"/>
                    </a:lnTo>
                    <a:lnTo>
                      <a:pt x="219" y="64"/>
                    </a:lnTo>
                    <a:lnTo>
                      <a:pt x="177" y="46"/>
                    </a:lnTo>
                    <a:lnTo>
                      <a:pt x="147" y="56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9" name="Freeform 75"/>
              <p:cNvSpPr>
                <a:spLocks/>
              </p:cNvSpPr>
              <p:nvPr/>
            </p:nvSpPr>
            <p:spPr bwMode="auto">
              <a:xfrm>
                <a:off x="3905" y="2225"/>
                <a:ext cx="242" cy="404"/>
              </a:xfrm>
              <a:custGeom>
                <a:avLst/>
                <a:gdLst>
                  <a:gd name="T0" fmla="*/ 241 w 242"/>
                  <a:gd name="T1" fmla="*/ 4 h 404"/>
                  <a:gd name="T2" fmla="*/ 207 w 242"/>
                  <a:gd name="T3" fmla="*/ 0 h 404"/>
                  <a:gd name="T4" fmla="*/ 166 w 242"/>
                  <a:gd name="T5" fmla="*/ 17 h 404"/>
                  <a:gd name="T6" fmla="*/ 118 w 242"/>
                  <a:gd name="T7" fmla="*/ 48 h 404"/>
                  <a:gd name="T8" fmla="*/ 80 w 242"/>
                  <a:gd name="T9" fmla="*/ 78 h 404"/>
                  <a:gd name="T10" fmla="*/ 38 w 242"/>
                  <a:gd name="T11" fmla="*/ 124 h 404"/>
                  <a:gd name="T12" fmla="*/ 0 w 242"/>
                  <a:gd name="T13" fmla="*/ 174 h 404"/>
                  <a:gd name="T14" fmla="*/ 2 w 242"/>
                  <a:gd name="T15" fmla="*/ 263 h 404"/>
                  <a:gd name="T16" fmla="*/ 6 w 242"/>
                  <a:gd name="T17" fmla="*/ 345 h 404"/>
                  <a:gd name="T18" fmla="*/ 35 w 242"/>
                  <a:gd name="T19" fmla="*/ 388 h 404"/>
                  <a:gd name="T20" fmla="*/ 51 w 242"/>
                  <a:gd name="T21" fmla="*/ 403 h 404"/>
                  <a:gd name="T22" fmla="*/ 34 w 242"/>
                  <a:gd name="T23" fmla="*/ 374 h 404"/>
                  <a:gd name="T24" fmla="*/ 19 w 242"/>
                  <a:gd name="T25" fmla="*/ 337 h 404"/>
                  <a:gd name="T26" fmla="*/ 14 w 242"/>
                  <a:gd name="T27" fmla="*/ 284 h 404"/>
                  <a:gd name="T28" fmla="*/ 26 w 242"/>
                  <a:gd name="T29" fmla="*/ 228 h 404"/>
                  <a:gd name="T30" fmla="*/ 74 w 242"/>
                  <a:gd name="T31" fmla="*/ 124 h 404"/>
                  <a:gd name="T32" fmla="*/ 140 w 242"/>
                  <a:gd name="T33" fmla="*/ 52 h 404"/>
                  <a:gd name="T34" fmla="*/ 191 w 242"/>
                  <a:gd name="T35" fmla="*/ 14 h 404"/>
                  <a:gd name="T36" fmla="*/ 241 w 242"/>
                  <a:gd name="T37" fmla="*/ 4 h 404"/>
                  <a:gd name="T38" fmla="*/ 241 w 242"/>
                  <a:gd name="T39" fmla="*/ 4 h 4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42"/>
                  <a:gd name="T61" fmla="*/ 0 h 404"/>
                  <a:gd name="T62" fmla="*/ 242 w 242"/>
                  <a:gd name="T63" fmla="*/ 404 h 4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42" h="404">
                    <a:moveTo>
                      <a:pt x="241" y="4"/>
                    </a:moveTo>
                    <a:lnTo>
                      <a:pt x="207" y="0"/>
                    </a:lnTo>
                    <a:lnTo>
                      <a:pt x="166" y="17"/>
                    </a:lnTo>
                    <a:lnTo>
                      <a:pt x="118" y="48"/>
                    </a:lnTo>
                    <a:lnTo>
                      <a:pt x="80" y="78"/>
                    </a:lnTo>
                    <a:lnTo>
                      <a:pt x="38" y="124"/>
                    </a:lnTo>
                    <a:lnTo>
                      <a:pt x="0" y="174"/>
                    </a:lnTo>
                    <a:lnTo>
                      <a:pt x="2" y="263"/>
                    </a:lnTo>
                    <a:lnTo>
                      <a:pt x="6" y="345"/>
                    </a:lnTo>
                    <a:lnTo>
                      <a:pt x="35" y="388"/>
                    </a:lnTo>
                    <a:lnTo>
                      <a:pt x="51" y="403"/>
                    </a:lnTo>
                    <a:lnTo>
                      <a:pt x="34" y="374"/>
                    </a:lnTo>
                    <a:lnTo>
                      <a:pt x="19" y="337"/>
                    </a:lnTo>
                    <a:lnTo>
                      <a:pt x="14" y="284"/>
                    </a:lnTo>
                    <a:lnTo>
                      <a:pt x="26" y="228"/>
                    </a:lnTo>
                    <a:lnTo>
                      <a:pt x="74" y="124"/>
                    </a:lnTo>
                    <a:lnTo>
                      <a:pt x="140" y="52"/>
                    </a:lnTo>
                    <a:lnTo>
                      <a:pt x="191" y="14"/>
                    </a:lnTo>
                    <a:lnTo>
                      <a:pt x="241" y="4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0" name="Freeform 76"/>
              <p:cNvSpPr>
                <a:spLocks/>
              </p:cNvSpPr>
              <p:nvPr/>
            </p:nvSpPr>
            <p:spPr bwMode="auto">
              <a:xfrm>
                <a:off x="4029" y="2247"/>
                <a:ext cx="176" cy="208"/>
              </a:xfrm>
              <a:custGeom>
                <a:avLst/>
                <a:gdLst>
                  <a:gd name="T0" fmla="*/ 0 w 176"/>
                  <a:gd name="T1" fmla="*/ 70 h 208"/>
                  <a:gd name="T2" fmla="*/ 30 w 176"/>
                  <a:gd name="T3" fmla="*/ 53 h 208"/>
                  <a:gd name="T4" fmla="*/ 57 w 176"/>
                  <a:gd name="T5" fmla="*/ 49 h 208"/>
                  <a:gd name="T6" fmla="*/ 75 w 176"/>
                  <a:gd name="T7" fmla="*/ 55 h 208"/>
                  <a:gd name="T8" fmla="*/ 104 w 176"/>
                  <a:gd name="T9" fmla="*/ 87 h 208"/>
                  <a:gd name="T10" fmla="*/ 110 w 176"/>
                  <a:gd name="T11" fmla="*/ 125 h 208"/>
                  <a:gd name="T12" fmla="*/ 99 w 176"/>
                  <a:gd name="T13" fmla="*/ 163 h 208"/>
                  <a:gd name="T14" fmla="*/ 80 w 176"/>
                  <a:gd name="T15" fmla="*/ 190 h 208"/>
                  <a:gd name="T16" fmla="*/ 117 w 176"/>
                  <a:gd name="T17" fmla="*/ 207 h 208"/>
                  <a:gd name="T18" fmla="*/ 130 w 176"/>
                  <a:gd name="T19" fmla="*/ 196 h 208"/>
                  <a:gd name="T20" fmla="*/ 152 w 176"/>
                  <a:gd name="T21" fmla="*/ 203 h 208"/>
                  <a:gd name="T22" fmla="*/ 175 w 176"/>
                  <a:gd name="T23" fmla="*/ 146 h 208"/>
                  <a:gd name="T24" fmla="*/ 161 w 176"/>
                  <a:gd name="T25" fmla="*/ 64 h 208"/>
                  <a:gd name="T26" fmla="*/ 112 w 176"/>
                  <a:gd name="T27" fmla="*/ 0 h 208"/>
                  <a:gd name="T28" fmla="*/ 70 w 176"/>
                  <a:gd name="T29" fmla="*/ 12 h 208"/>
                  <a:gd name="T30" fmla="*/ 40 w 176"/>
                  <a:gd name="T31" fmla="*/ 33 h 208"/>
                  <a:gd name="T32" fmla="*/ 0 w 176"/>
                  <a:gd name="T33" fmla="*/ 70 h 208"/>
                  <a:gd name="T34" fmla="*/ 0 w 176"/>
                  <a:gd name="T35" fmla="*/ 70 h 20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76"/>
                  <a:gd name="T55" fmla="*/ 0 h 208"/>
                  <a:gd name="T56" fmla="*/ 176 w 176"/>
                  <a:gd name="T57" fmla="*/ 208 h 20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76" h="208">
                    <a:moveTo>
                      <a:pt x="0" y="70"/>
                    </a:moveTo>
                    <a:lnTo>
                      <a:pt x="30" y="53"/>
                    </a:lnTo>
                    <a:lnTo>
                      <a:pt x="57" y="49"/>
                    </a:lnTo>
                    <a:lnTo>
                      <a:pt x="75" y="55"/>
                    </a:lnTo>
                    <a:lnTo>
                      <a:pt x="104" y="87"/>
                    </a:lnTo>
                    <a:lnTo>
                      <a:pt x="110" y="125"/>
                    </a:lnTo>
                    <a:lnTo>
                      <a:pt x="99" y="163"/>
                    </a:lnTo>
                    <a:lnTo>
                      <a:pt x="80" y="190"/>
                    </a:lnTo>
                    <a:lnTo>
                      <a:pt x="117" y="207"/>
                    </a:lnTo>
                    <a:lnTo>
                      <a:pt x="130" y="196"/>
                    </a:lnTo>
                    <a:lnTo>
                      <a:pt x="152" y="203"/>
                    </a:lnTo>
                    <a:lnTo>
                      <a:pt x="175" y="146"/>
                    </a:lnTo>
                    <a:lnTo>
                      <a:pt x="161" y="64"/>
                    </a:lnTo>
                    <a:lnTo>
                      <a:pt x="112" y="0"/>
                    </a:lnTo>
                    <a:lnTo>
                      <a:pt x="70" y="12"/>
                    </a:lnTo>
                    <a:lnTo>
                      <a:pt x="40" y="33"/>
                    </a:lnTo>
                    <a:lnTo>
                      <a:pt x="0" y="70"/>
                    </a:lnTo>
                  </a:path>
                </a:pathLst>
              </a:custGeom>
              <a:solidFill>
                <a:srgbClr val="CC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Freeform 77"/>
              <p:cNvSpPr>
                <a:spLocks/>
              </p:cNvSpPr>
              <p:nvPr/>
            </p:nvSpPr>
            <p:spPr bwMode="auto">
              <a:xfrm>
                <a:off x="4156" y="2467"/>
                <a:ext cx="66" cy="52"/>
              </a:xfrm>
              <a:custGeom>
                <a:avLst/>
                <a:gdLst>
                  <a:gd name="T0" fmla="*/ 7 w 66"/>
                  <a:gd name="T1" fmla="*/ 0 h 52"/>
                  <a:gd name="T2" fmla="*/ 54 w 66"/>
                  <a:gd name="T3" fmla="*/ 14 h 52"/>
                  <a:gd name="T4" fmla="*/ 65 w 66"/>
                  <a:gd name="T5" fmla="*/ 35 h 52"/>
                  <a:gd name="T6" fmla="*/ 59 w 66"/>
                  <a:gd name="T7" fmla="*/ 51 h 52"/>
                  <a:gd name="T8" fmla="*/ 0 w 66"/>
                  <a:gd name="T9" fmla="*/ 13 h 52"/>
                  <a:gd name="T10" fmla="*/ 7 w 66"/>
                  <a:gd name="T11" fmla="*/ 0 h 52"/>
                  <a:gd name="T12" fmla="*/ 7 w 66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52"/>
                  <a:gd name="T23" fmla="*/ 66 w 66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52">
                    <a:moveTo>
                      <a:pt x="7" y="0"/>
                    </a:moveTo>
                    <a:lnTo>
                      <a:pt x="54" y="14"/>
                    </a:lnTo>
                    <a:lnTo>
                      <a:pt x="65" y="35"/>
                    </a:lnTo>
                    <a:lnTo>
                      <a:pt x="59" y="51"/>
                    </a:lnTo>
                    <a:lnTo>
                      <a:pt x="0" y="13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A3A3D6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2" name="Freeform 78"/>
              <p:cNvSpPr>
                <a:spLocks/>
              </p:cNvSpPr>
              <p:nvPr/>
            </p:nvSpPr>
            <p:spPr bwMode="auto">
              <a:xfrm>
                <a:off x="4142" y="2454"/>
                <a:ext cx="73" cy="68"/>
              </a:xfrm>
              <a:custGeom>
                <a:avLst/>
                <a:gdLst>
                  <a:gd name="T0" fmla="*/ 14 w 73"/>
                  <a:gd name="T1" fmla="*/ 0 h 68"/>
                  <a:gd name="T2" fmla="*/ 6 w 73"/>
                  <a:gd name="T3" fmla="*/ 10 h 68"/>
                  <a:gd name="T4" fmla="*/ 0 w 73"/>
                  <a:gd name="T5" fmla="*/ 26 h 68"/>
                  <a:gd name="T6" fmla="*/ 5 w 73"/>
                  <a:gd name="T7" fmla="*/ 42 h 68"/>
                  <a:gd name="T8" fmla="*/ 72 w 73"/>
                  <a:gd name="T9" fmla="*/ 67 h 68"/>
                  <a:gd name="T10" fmla="*/ 63 w 73"/>
                  <a:gd name="T11" fmla="*/ 50 h 68"/>
                  <a:gd name="T12" fmla="*/ 64 w 73"/>
                  <a:gd name="T13" fmla="*/ 39 h 68"/>
                  <a:gd name="T14" fmla="*/ 14 w 73"/>
                  <a:gd name="T15" fmla="*/ 15 h 68"/>
                  <a:gd name="T16" fmla="*/ 67 w 73"/>
                  <a:gd name="T17" fmla="*/ 19 h 68"/>
                  <a:gd name="T18" fmla="*/ 14 w 73"/>
                  <a:gd name="T19" fmla="*/ 0 h 68"/>
                  <a:gd name="T20" fmla="*/ 14 w 73"/>
                  <a:gd name="T21" fmla="*/ 0 h 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3"/>
                  <a:gd name="T34" fmla="*/ 0 h 68"/>
                  <a:gd name="T35" fmla="*/ 73 w 73"/>
                  <a:gd name="T36" fmla="*/ 68 h 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3" h="68">
                    <a:moveTo>
                      <a:pt x="14" y="0"/>
                    </a:moveTo>
                    <a:lnTo>
                      <a:pt x="6" y="10"/>
                    </a:lnTo>
                    <a:lnTo>
                      <a:pt x="0" y="26"/>
                    </a:lnTo>
                    <a:lnTo>
                      <a:pt x="5" y="42"/>
                    </a:lnTo>
                    <a:lnTo>
                      <a:pt x="72" y="67"/>
                    </a:lnTo>
                    <a:lnTo>
                      <a:pt x="63" y="50"/>
                    </a:lnTo>
                    <a:lnTo>
                      <a:pt x="64" y="39"/>
                    </a:lnTo>
                    <a:lnTo>
                      <a:pt x="14" y="15"/>
                    </a:lnTo>
                    <a:lnTo>
                      <a:pt x="67" y="19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Freeform 79"/>
              <p:cNvSpPr>
                <a:spLocks/>
              </p:cNvSpPr>
              <p:nvPr/>
            </p:nvSpPr>
            <p:spPr bwMode="auto">
              <a:xfrm>
                <a:off x="4212" y="2480"/>
                <a:ext cx="17" cy="40"/>
              </a:xfrm>
              <a:custGeom>
                <a:avLst/>
                <a:gdLst>
                  <a:gd name="T0" fmla="*/ 10 w 17"/>
                  <a:gd name="T1" fmla="*/ 0 h 40"/>
                  <a:gd name="T2" fmla="*/ 16 w 17"/>
                  <a:gd name="T3" fmla="*/ 14 h 40"/>
                  <a:gd name="T4" fmla="*/ 13 w 17"/>
                  <a:gd name="T5" fmla="*/ 27 h 40"/>
                  <a:gd name="T6" fmla="*/ 7 w 17"/>
                  <a:gd name="T7" fmla="*/ 39 h 40"/>
                  <a:gd name="T8" fmla="*/ 0 w 17"/>
                  <a:gd name="T9" fmla="*/ 22 h 40"/>
                  <a:gd name="T10" fmla="*/ 10 w 17"/>
                  <a:gd name="T11" fmla="*/ 0 h 40"/>
                  <a:gd name="T12" fmla="*/ 10 w 17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40"/>
                  <a:gd name="T23" fmla="*/ 17 w 17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40">
                    <a:moveTo>
                      <a:pt x="10" y="0"/>
                    </a:moveTo>
                    <a:lnTo>
                      <a:pt x="16" y="14"/>
                    </a:lnTo>
                    <a:lnTo>
                      <a:pt x="13" y="27"/>
                    </a:lnTo>
                    <a:lnTo>
                      <a:pt x="7" y="39"/>
                    </a:lnTo>
                    <a:lnTo>
                      <a:pt x="0" y="22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Freeform 80"/>
              <p:cNvSpPr>
                <a:spLocks/>
              </p:cNvSpPr>
              <p:nvPr/>
            </p:nvSpPr>
            <p:spPr bwMode="auto">
              <a:xfrm>
                <a:off x="3891" y="2224"/>
                <a:ext cx="226" cy="385"/>
              </a:xfrm>
              <a:custGeom>
                <a:avLst/>
                <a:gdLst>
                  <a:gd name="T0" fmla="*/ 154 w 226"/>
                  <a:gd name="T1" fmla="*/ 40 h 385"/>
                  <a:gd name="T2" fmla="*/ 137 w 226"/>
                  <a:gd name="T3" fmla="*/ 56 h 385"/>
                  <a:gd name="T4" fmla="*/ 111 w 226"/>
                  <a:gd name="T5" fmla="*/ 86 h 385"/>
                  <a:gd name="T6" fmla="*/ 80 w 226"/>
                  <a:gd name="T7" fmla="*/ 124 h 385"/>
                  <a:gd name="T8" fmla="*/ 52 w 226"/>
                  <a:gd name="T9" fmla="*/ 176 h 385"/>
                  <a:gd name="T10" fmla="*/ 29 w 226"/>
                  <a:gd name="T11" fmla="*/ 226 h 385"/>
                  <a:gd name="T12" fmla="*/ 21 w 226"/>
                  <a:gd name="T13" fmla="*/ 289 h 385"/>
                  <a:gd name="T14" fmla="*/ 28 w 226"/>
                  <a:gd name="T15" fmla="*/ 338 h 385"/>
                  <a:gd name="T16" fmla="*/ 44 w 226"/>
                  <a:gd name="T17" fmla="*/ 384 h 385"/>
                  <a:gd name="T18" fmla="*/ 16 w 226"/>
                  <a:gd name="T19" fmla="*/ 345 h 385"/>
                  <a:gd name="T20" fmla="*/ 0 w 226"/>
                  <a:gd name="T21" fmla="*/ 296 h 385"/>
                  <a:gd name="T22" fmla="*/ 2 w 226"/>
                  <a:gd name="T23" fmla="*/ 238 h 385"/>
                  <a:gd name="T24" fmla="*/ 5 w 226"/>
                  <a:gd name="T25" fmla="*/ 182 h 385"/>
                  <a:gd name="T26" fmla="*/ 15 w 226"/>
                  <a:gd name="T27" fmla="*/ 153 h 385"/>
                  <a:gd name="T28" fmla="*/ 60 w 226"/>
                  <a:gd name="T29" fmla="*/ 103 h 385"/>
                  <a:gd name="T30" fmla="*/ 109 w 226"/>
                  <a:gd name="T31" fmla="*/ 60 h 385"/>
                  <a:gd name="T32" fmla="*/ 146 w 226"/>
                  <a:gd name="T33" fmla="*/ 35 h 385"/>
                  <a:gd name="T34" fmla="*/ 184 w 226"/>
                  <a:gd name="T35" fmla="*/ 13 h 385"/>
                  <a:gd name="T36" fmla="*/ 225 w 226"/>
                  <a:gd name="T37" fmla="*/ 0 h 385"/>
                  <a:gd name="T38" fmla="*/ 181 w 226"/>
                  <a:gd name="T39" fmla="*/ 24 h 385"/>
                  <a:gd name="T40" fmla="*/ 154 w 226"/>
                  <a:gd name="T41" fmla="*/ 40 h 385"/>
                  <a:gd name="T42" fmla="*/ 154 w 226"/>
                  <a:gd name="T43" fmla="*/ 40 h 3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6"/>
                  <a:gd name="T67" fmla="*/ 0 h 385"/>
                  <a:gd name="T68" fmla="*/ 226 w 226"/>
                  <a:gd name="T69" fmla="*/ 385 h 3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6" h="385">
                    <a:moveTo>
                      <a:pt x="154" y="40"/>
                    </a:moveTo>
                    <a:lnTo>
                      <a:pt x="137" y="56"/>
                    </a:lnTo>
                    <a:lnTo>
                      <a:pt x="111" y="86"/>
                    </a:lnTo>
                    <a:lnTo>
                      <a:pt x="80" y="124"/>
                    </a:lnTo>
                    <a:lnTo>
                      <a:pt x="52" y="176"/>
                    </a:lnTo>
                    <a:lnTo>
                      <a:pt x="29" y="226"/>
                    </a:lnTo>
                    <a:lnTo>
                      <a:pt x="21" y="289"/>
                    </a:lnTo>
                    <a:lnTo>
                      <a:pt x="28" y="338"/>
                    </a:lnTo>
                    <a:lnTo>
                      <a:pt x="44" y="384"/>
                    </a:lnTo>
                    <a:lnTo>
                      <a:pt x="16" y="345"/>
                    </a:lnTo>
                    <a:lnTo>
                      <a:pt x="0" y="296"/>
                    </a:lnTo>
                    <a:lnTo>
                      <a:pt x="2" y="238"/>
                    </a:lnTo>
                    <a:lnTo>
                      <a:pt x="5" y="182"/>
                    </a:lnTo>
                    <a:lnTo>
                      <a:pt x="15" y="153"/>
                    </a:lnTo>
                    <a:lnTo>
                      <a:pt x="60" y="103"/>
                    </a:lnTo>
                    <a:lnTo>
                      <a:pt x="109" y="60"/>
                    </a:lnTo>
                    <a:lnTo>
                      <a:pt x="146" y="35"/>
                    </a:lnTo>
                    <a:lnTo>
                      <a:pt x="184" y="13"/>
                    </a:lnTo>
                    <a:lnTo>
                      <a:pt x="225" y="0"/>
                    </a:lnTo>
                    <a:lnTo>
                      <a:pt x="181" y="24"/>
                    </a:lnTo>
                    <a:lnTo>
                      <a:pt x="154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5" name="Freeform 81"/>
              <p:cNvSpPr>
                <a:spLocks/>
              </p:cNvSpPr>
              <p:nvPr/>
            </p:nvSpPr>
            <p:spPr bwMode="auto">
              <a:xfrm>
                <a:off x="3941" y="2403"/>
                <a:ext cx="210" cy="173"/>
              </a:xfrm>
              <a:custGeom>
                <a:avLst/>
                <a:gdLst>
                  <a:gd name="T0" fmla="*/ 161 w 210"/>
                  <a:gd name="T1" fmla="*/ 40 h 173"/>
                  <a:gd name="T2" fmla="*/ 43 w 210"/>
                  <a:gd name="T3" fmla="*/ 0 h 173"/>
                  <a:gd name="T4" fmla="*/ 40 w 210"/>
                  <a:gd name="T5" fmla="*/ 9 h 173"/>
                  <a:gd name="T6" fmla="*/ 105 w 210"/>
                  <a:gd name="T7" fmla="*/ 38 h 173"/>
                  <a:gd name="T8" fmla="*/ 0 w 210"/>
                  <a:gd name="T9" fmla="*/ 75 h 173"/>
                  <a:gd name="T10" fmla="*/ 2 w 210"/>
                  <a:gd name="T11" fmla="*/ 100 h 173"/>
                  <a:gd name="T12" fmla="*/ 113 w 210"/>
                  <a:gd name="T13" fmla="*/ 47 h 173"/>
                  <a:gd name="T14" fmla="*/ 125 w 210"/>
                  <a:gd name="T15" fmla="*/ 172 h 173"/>
                  <a:gd name="T16" fmla="*/ 138 w 210"/>
                  <a:gd name="T17" fmla="*/ 161 h 173"/>
                  <a:gd name="T18" fmla="*/ 129 w 210"/>
                  <a:gd name="T19" fmla="*/ 48 h 173"/>
                  <a:gd name="T20" fmla="*/ 206 w 210"/>
                  <a:gd name="T21" fmla="*/ 79 h 173"/>
                  <a:gd name="T22" fmla="*/ 209 w 210"/>
                  <a:gd name="T23" fmla="*/ 68 h 173"/>
                  <a:gd name="T24" fmla="*/ 152 w 210"/>
                  <a:gd name="T25" fmla="*/ 48 h 173"/>
                  <a:gd name="T26" fmla="*/ 161 w 210"/>
                  <a:gd name="T27" fmla="*/ 40 h 173"/>
                  <a:gd name="T28" fmla="*/ 161 w 210"/>
                  <a:gd name="T29" fmla="*/ 40 h 17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0"/>
                  <a:gd name="T46" fmla="*/ 0 h 173"/>
                  <a:gd name="T47" fmla="*/ 210 w 210"/>
                  <a:gd name="T48" fmla="*/ 173 h 17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0" h="173">
                    <a:moveTo>
                      <a:pt x="161" y="40"/>
                    </a:moveTo>
                    <a:lnTo>
                      <a:pt x="43" y="0"/>
                    </a:lnTo>
                    <a:lnTo>
                      <a:pt x="40" y="9"/>
                    </a:lnTo>
                    <a:lnTo>
                      <a:pt x="105" y="38"/>
                    </a:lnTo>
                    <a:lnTo>
                      <a:pt x="0" y="75"/>
                    </a:lnTo>
                    <a:lnTo>
                      <a:pt x="2" y="100"/>
                    </a:lnTo>
                    <a:lnTo>
                      <a:pt x="113" y="47"/>
                    </a:lnTo>
                    <a:lnTo>
                      <a:pt x="125" y="172"/>
                    </a:lnTo>
                    <a:lnTo>
                      <a:pt x="138" y="161"/>
                    </a:lnTo>
                    <a:lnTo>
                      <a:pt x="129" y="48"/>
                    </a:lnTo>
                    <a:lnTo>
                      <a:pt x="206" y="79"/>
                    </a:lnTo>
                    <a:lnTo>
                      <a:pt x="209" y="68"/>
                    </a:lnTo>
                    <a:lnTo>
                      <a:pt x="152" y="48"/>
                    </a:lnTo>
                    <a:lnTo>
                      <a:pt x="161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6" name="Freeform 82"/>
              <p:cNvSpPr>
                <a:spLocks/>
              </p:cNvSpPr>
              <p:nvPr/>
            </p:nvSpPr>
            <p:spPr bwMode="auto">
              <a:xfrm>
                <a:off x="3934" y="2453"/>
                <a:ext cx="228" cy="189"/>
              </a:xfrm>
              <a:custGeom>
                <a:avLst/>
                <a:gdLst>
                  <a:gd name="T0" fmla="*/ 218 w 228"/>
                  <a:gd name="T1" fmla="*/ 42 h 189"/>
                  <a:gd name="T2" fmla="*/ 201 w 228"/>
                  <a:gd name="T3" fmla="*/ 67 h 189"/>
                  <a:gd name="T4" fmla="*/ 177 w 228"/>
                  <a:gd name="T5" fmla="*/ 97 h 189"/>
                  <a:gd name="T6" fmla="*/ 144 w 228"/>
                  <a:gd name="T7" fmla="*/ 127 h 189"/>
                  <a:gd name="T8" fmla="*/ 118 w 228"/>
                  <a:gd name="T9" fmla="*/ 148 h 189"/>
                  <a:gd name="T10" fmla="*/ 82 w 228"/>
                  <a:gd name="T11" fmla="*/ 167 h 189"/>
                  <a:gd name="T12" fmla="*/ 47 w 228"/>
                  <a:gd name="T13" fmla="*/ 168 h 189"/>
                  <a:gd name="T14" fmla="*/ 25 w 228"/>
                  <a:gd name="T15" fmla="*/ 144 h 189"/>
                  <a:gd name="T16" fmla="*/ 16 w 228"/>
                  <a:gd name="T17" fmla="*/ 104 h 189"/>
                  <a:gd name="T18" fmla="*/ 8 w 228"/>
                  <a:gd name="T19" fmla="*/ 59 h 189"/>
                  <a:gd name="T20" fmla="*/ 7 w 228"/>
                  <a:gd name="T21" fmla="*/ 0 h 189"/>
                  <a:gd name="T22" fmla="*/ 0 w 228"/>
                  <a:gd name="T23" fmla="*/ 71 h 189"/>
                  <a:gd name="T24" fmla="*/ 8 w 228"/>
                  <a:gd name="T25" fmla="*/ 117 h 189"/>
                  <a:gd name="T26" fmla="*/ 22 w 228"/>
                  <a:gd name="T27" fmla="*/ 159 h 189"/>
                  <a:gd name="T28" fmla="*/ 37 w 228"/>
                  <a:gd name="T29" fmla="*/ 182 h 189"/>
                  <a:gd name="T30" fmla="*/ 61 w 228"/>
                  <a:gd name="T31" fmla="*/ 188 h 189"/>
                  <a:gd name="T32" fmla="*/ 98 w 228"/>
                  <a:gd name="T33" fmla="*/ 177 h 189"/>
                  <a:gd name="T34" fmla="*/ 138 w 228"/>
                  <a:gd name="T35" fmla="*/ 150 h 189"/>
                  <a:gd name="T36" fmla="*/ 178 w 228"/>
                  <a:gd name="T37" fmla="*/ 112 h 189"/>
                  <a:gd name="T38" fmla="*/ 211 w 228"/>
                  <a:gd name="T39" fmla="*/ 72 h 189"/>
                  <a:gd name="T40" fmla="*/ 227 w 228"/>
                  <a:gd name="T41" fmla="*/ 41 h 189"/>
                  <a:gd name="T42" fmla="*/ 218 w 228"/>
                  <a:gd name="T43" fmla="*/ 42 h 189"/>
                  <a:gd name="T44" fmla="*/ 218 w 228"/>
                  <a:gd name="T45" fmla="*/ 42 h 18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8"/>
                  <a:gd name="T70" fmla="*/ 0 h 189"/>
                  <a:gd name="T71" fmla="*/ 228 w 228"/>
                  <a:gd name="T72" fmla="*/ 189 h 18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8" h="189">
                    <a:moveTo>
                      <a:pt x="218" y="42"/>
                    </a:moveTo>
                    <a:lnTo>
                      <a:pt x="201" y="67"/>
                    </a:lnTo>
                    <a:lnTo>
                      <a:pt x="177" y="97"/>
                    </a:lnTo>
                    <a:lnTo>
                      <a:pt x="144" y="127"/>
                    </a:lnTo>
                    <a:lnTo>
                      <a:pt x="118" y="148"/>
                    </a:lnTo>
                    <a:lnTo>
                      <a:pt x="82" y="167"/>
                    </a:lnTo>
                    <a:lnTo>
                      <a:pt x="47" y="168"/>
                    </a:lnTo>
                    <a:lnTo>
                      <a:pt x="25" y="144"/>
                    </a:lnTo>
                    <a:lnTo>
                      <a:pt x="16" y="104"/>
                    </a:lnTo>
                    <a:lnTo>
                      <a:pt x="8" y="59"/>
                    </a:lnTo>
                    <a:lnTo>
                      <a:pt x="7" y="0"/>
                    </a:lnTo>
                    <a:lnTo>
                      <a:pt x="0" y="71"/>
                    </a:lnTo>
                    <a:lnTo>
                      <a:pt x="8" y="117"/>
                    </a:lnTo>
                    <a:lnTo>
                      <a:pt x="22" y="159"/>
                    </a:lnTo>
                    <a:lnTo>
                      <a:pt x="37" y="182"/>
                    </a:lnTo>
                    <a:lnTo>
                      <a:pt x="61" y="188"/>
                    </a:lnTo>
                    <a:lnTo>
                      <a:pt x="98" y="177"/>
                    </a:lnTo>
                    <a:lnTo>
                      <a:pt x="138" y="150"/>
                    </a:lnTo>
                    <a:lnTo>
                      <a:pt x="178" y="112"/>
                    </a:lnTo>
                    <a:lnTo>
                      <a:pt x="211" y="72"/>
                    </a:lnTo>
                    <a:lnTo>
                      <a:pt x="227" y="41"/>
                    </a:lnTo>
                    <a:lnTo>
                      <a:pt x="218" y="42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7" name="Freeform 83"/>
              <p:cNvSpPr>
                <a:spLocks/>
              </p:cNvSpPr>
              <p:nvPr/>
            </p:nvSpPr>
            <p:spPr bwMode="auto">
              <a:xfrm>
                <a:off x="3764" y="2336"/>
                <a:ext cx="149" cy="52"/>
              </a:xfrm>
              <a:custGeom>
                <a:avLst/>
                <a:gdLst>
                  <a:gd name="T0" fmla="*/ 148 w 149"/>
                  <a:gd name="T1" fmla="*/ 40 h 52"/>
                  <a:gd name="T2" fmla="*/ 80 w 149"/>
                  <a:gd name="T3" fmla="*/ 18 h 52"/>
                  <a:gd name="T4" fmla="*/ 65 w 149"/>
                  <a:gd name="T5" fmla="*/ 28 h 52"/>
                  <a:gd name="T6" fmla="*/ 45 w 149"/>
                  <a:gd name="T7" fmla="*/ 19 h 52"/>
                  <a:gd name="T8" fmla="*/ 43 w 149"/>
                  <a:gd name="T9" fmla="*/ 10 h 52"/>
                  <a:gd name="T10" fmla="*/ 10 w 149"/>
                  <a:gd name="T11" fmla="*/ 0 h 52"/>
                  <a:gd name="T12" fmla="*/ 0 w 149"/>
                  <a:gd name="T13" fmla="*/ 7 h 52"/>
                  <a:gd name="T14" fmla="*/ 6 w 149"/>
                  <a:gd name="T15" fmla="*/ 24 h 52"/>
                  <a:gd name="T16" fmla="*/ 39 w 149"/>
                  <a:gd name="T17" fmla="*/ 37 h 52"/>
                  <a:gd name="T18" fmla="*/ 48 w 149"/>
                  <a:gd name="T19" fmla="*/ 32 h 52"/>
                  <a:gd name="T20" fmla="*/ 72 w 149"/>
                  <a:gd name="T21" fmla="*/ 42 h 52"/>
                  <a:gd name="T22" fmla="*/ 88 w 149"/>
                  <a:gd name="T23" fmla="*/ 30 h 52"/>
                  <a:gd name="T24" fmla="*/ 144 w 149"/>
                  <a:gd name="T25" fmla="*/ 51 h 52"/>
                  <a:gd name="T26" fmla="*/ 148 w 149"/>
                  <a:gd name="T27" fmla="*/ 40 h 52"/>
                  <a:gd name="T28" fmla="*/ 148 w 149"/>
                  <a:gd name="T29" fmla="*/ 40 h 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9"/>
                  <a:gd name="T46" fmla="*/ 0 h 52"/>
                  <a:gd name="T47" fmla="*/ 149 w 149"/>
                  <a:gd name="T48" fmla="*/ 52 h 5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9" h="52">
                    <a:moveTo>
                      <a:pt x="148" y="40"/>
                    </a:moveTo>
                    <a:lnTo>
                      <a:pt x="80" y="18"/>
                    </a:lnTo>
                    <a:lnTo>
                      <a:pt x="65" y="28"/>
                    </a:lnTo>
                    <a:lnTo>
                      <a:pt x="45" y="19"/>
                    </a:lnTo>
                    <a:lnTo>
                      <a:pt x="43" y="10"/>
                    </a:lnTo>
                    <a:lnTo>
                      <a:pt x="10" y="0"/>
                    </a:lnTo>
                    <a:lnTo>
                      <a:pt x="0" y="7"/>
                    </a:lnTo>
                    <a:lnTo>
                      <a:pt x="6" y="24"/>
                    </a:lnTo>
                    <a:lnTo>
                      <a:pt x="39" y="37"/>
                    </a:lnTo>
                    <a:lnTo>
                      <a:pt x="48" y="32"/>
                    </a:lnTo>
                    <a:lnTo>
                      <a:pt x="72" y="42"/>
                    </a:lnTo>
                    <a:lnTo>
                      <a:pt x="88" y="30"/>
                    </a:lnTo>
                    <a:lnTo>
                      <a:pt x="144" y="51"/>
                    </a:lnTo>
                    <a:lnTo>
                      <a:pt x="148" y="4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8" name="Freeform 84"/>
              <p:cNvSpPr>
                <a:spLocks/>
              </p:cNvSpPr>
              <p:nvPr/>
            </p:nvSpPr>
            <p:spPr bwMode="auto">
              <a:xfrm>
                <a:off x="3995" y="2235"/>
                <a:ext cx="221" cy="220"/>
              </a:xfrm>
              <a:custGeom>
                <a:avLst/>
                <a:gdLst>
                  <a:gd name="T0" fmla="*/ 39 w 221"/>
                  <a:gd name="T1" fmla="*/ 71 h 220"/>
                  <a:gd name="T2" fmla="*/ 73 w 221"/>
                  <a:gd name="T3" fmla="*/ 36 h 220"/>
                  <a:gd name="T4" fmla="*/ 112 w 221"/>
                  <a:gd name="T5" fmla="*/ 9 h 220"/>
                  <a:gd name="T6" fmla="*/ 147 w 221"/>
                  <a:gd name="T7" fmla="*/ 0 h 220"/>
                  <a:gd name="T8" fmla="*/ 175 w 221"/>
                  <a:gd name="T9" fmla="*/ 8 h 220"/>
                  <a:gd name="T10" fmla="*/ 199 w 221"/>
                  <a:gd name="T11" fmla="*/ 28 h 220"/>
                  <a:gd name="T12" fmla="*/ 215 w 221"/>
                  <a:gd name="T13" fmla="*/ 59 h 220"/>
                  <a:gd name="T14" fmla="*/ 220 w 221"/>
                  <a:gd name="T15" fmla="*/ 109 h 220"/>
                  <a:gd name="T16" fmla="*/ 210 w 221"/>
                  <a:gd name="T17" fmla="*/ 179 h 220"/>
                  <a:gd name="T18" fmla="*/ 191 w 221"/>
                  <a:gd name="T19" fmla="*/ 219 h 220"/>
                  <a:gd name="T20" fmla="*/ 182 w 221"/>
                  <a:gd name="T21" fmla="*/ 213 h 220"/>
                  <a:gd name="T22" fmla="*/ 191 w 221"/>
                  <a:gd name="T23" fmla="*/ 175 h 220"/>
                  <a:gd name="T24" fmla="*/ 191 w 221"/>
                  <a:gd name="T25" fmla="*/ 138 h 220"/>
                  <a:gd name="T26" fmla="*/ 187 w 221"/>
                  <a:gd name="T27" fmla="*/ 102 h 220"/>
                  <a:gd name="T28" fmla="*/ 168 w 221"/>
                  <a:gd name="T29" fmla="*/ 59 h 220"/>
                  <a:gd name="T30" fmla="*/ 122 w 221"/>
                  <a:gd name="T31" fmla="*/ 29 h 220"/>
                  <a:gd name="T32" fmla="*/ 94 w 221"/>
                  <a:gd name="T33" fmla="*/ 37 h 220"/>
                  <a:gd name="T34" fmla="*/ 59 w 221"/>
                  <a:gd name="T35" fmla="*/ 63 h 220"/>
                  <a:gd name="T36" fmla="*/ 0 w 221"/>
                  <a:gd name="T37" fmla="*/ 116 h 220"/>
                  <a:gd name="T38" fmla="*/ 39 w 221"/>
                  <a:gd name="T39" fmla="*/ 71 h 220"/>
                  <a:gd name="T40" fmla="*/ 39 w 221"/>
                  <a:gd name="T41" fmla="*/ 71 h 2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21"/>
                  <a:gd name="T64" fmla="*/ 0 h 220"/>
                  <a:gd name="T65" fmla="*/ 221 w 221"/>
                  <a:gd name="T66" fmla="*/ 220 h 2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21" h="220">
                    <a:moveTo>
                      <a:pt x="39" y="71"/>
                    </a:moveTo>
                    <a:lnTo>
                      <a:pt x="73" y="36"/>
                    </a:lnTo>
                    <a:lnTo>
                      <a:pt x="112" y="9"/>
                    </a:lnTo>
                    <a:lnTo>
                      <a:pt x="147" y="0"/>
                    </a:lnTo>
                    <a:lnTo>
                      <a:pt x="175" y="8"/>
                    </a:lnTo>
                    <a:lnTo>
                      <a:pt x="199" y="28"/>
                    </a:lnTo>
                    <a:lnTo>
                      <a:pt x="215" y="59"/>
                    </a:lnTo>
                    <a:lnTo>
                      <a:pt x="220" y="109"/>
                    </a:lnTo>
                    <a:lnTo>
                      <a:pt x="210" y="179"/>
                    </a:lnTo>
                    <a:lnTo>
                      <a:pt x="191" y="219"/>
                    </a:lnTo>
                    <a:lnTo>
                      <a:pt x="182" y="213"/>
                    </a:lnTo>
                    <a:lnTo>
                      <a:pt x="191" y="175"/>
                    </a:lnTo>
                    <a:lnTo>
                      <a:pt x="191" y="138"/>
                    </a:lnTo>
                    <a:lnTo>
                      <a:pt x="187" y="102"/>
                    </a:lnTo>
                    <a:lnTo>
                      <a:pt x="168" y="59"/>
                    </a:lnTo>
                    <a:lnTo>
                      <a:pt x="122" y="29"/>
                    </a:lnTo>
                    <a:lnTo>
                      <a:pt x="94" y="37"/>
                    </a:lnTo>
                    <a:lnTo>
                      <a:pt x="59" y="63"/>
                    </a:lnTo>
                    <a:lnTo>
                      <a:pt x="0" y="116"/>
                    </a:lnTo>
                    <a:lnTo>
                      <a:pt x="39" y="7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9" name="Freeform 85"/>
              <p:cNvSpPr>
                <a:spLocks/>
              </p:cNvSpPr>
              <p:nvPr/>
            </p:nvSpPr>
            <p:spPr bwMode="auto">
              <a:xfrm>
                <a:off x="4093" y="2310"/>
                <a:ext cx="233" cy="383"/>
              </a:xfrm>
              <a:custGeom>
                <a:avLst/>
                <a:gdLst>
                  <a:gd name="T0" fmla="*/ 195 w 233"/>
                  <a:gd name="T1" fmla="*/ 0 h 383"/>
                  <a:gd name="T2" fmla="*/ 210 w 233"/>
                  <a:gd name="T3" fmla="*/ 116 h 383"/>
                  <a:gd name="T4" fmla="*/ 204 w 233"/>
                  <a:gd name="T5" fmla="*/ 179 h 383"/>
                  <a:gd name="T6" fmla="*/ 172 w 233"/>
                  <a:gd name="T7" fmla="*/ 243 h 383"/>
                  <a:gd name="T8" fmla="*/ 122 w 233"/>
                  <a:gd name="T9" fmla="*/ 302 h 383"/>
                  <a:gd name="T10" fmla="*/ 55 w 233"/>
                  <a:gd name="T11" fmla="*/ 354 h 383"/>
                  <a:gd name="T12" fmla="*/ 0 w 233"/>
                  <a:gd name="T13" fmla="*/ 382 h 383"/>
                  <a:gd name="T14" fmla="*/ 69 w 233"/>
                  <a:gd name="T15" fmla="*/ 363 h 383"/>
                  <a:gd name="T16" fmla="*/ 145 w 233"/>
                  <a:gd name="T17" fmla="*/ 310 h 383"/>
                  <a:gd name="T18" fmla="*/ 207 w 233"/>
                  <a:gd name="T19" fmla="*/ 237 h 383"/>
                  <a:gd name="T20" fmla="*/ 232 w 233"/>
                  <a:gd name="T21" fmla="*/ 164 h 383"/>
                  <a:gd name="T22" fmla="*/ 229 w 233"/>
                  <a:gd name="T23" fmla="*/ 87 h 383"/>
                  <a:gd name="T24" fmla="*/ 195 w 233"/>
                  <a:gd name="T25" fmla="*/ 0 h 383"/>
                  <a:gd name="T26" fmla="*/ 195 w 233"/>
                  <a:gd name="T27" fmla="*/ 0 h 38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3"/>
                  <a:gd name="T43" fmla="*/ 0 h 383"/>
                  <a:gd name="T44" fmla="*/ 233 w 233"/>
                  <a:gd name="T45" fmla="*/ 383 h 38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3" h="383">
                    <a:moveTo>
                      <a:pt x="195" y="0"/>
                    </a:moveTo>
                    <a:lnTo>
                      <a:pt x="210" y="116"/>
                    </a:lnTo>
                    <a:lnTo>
                      <a:pt x="204" y="179"/>
                    </a:lnTo>
                    <a:lnTo>
                      <a:pt x="172" y="243"/>
                    </a:lnTo>
                    <a:lnTo>
                      <a:pt x="122" y="302"/>
                    </a:lnTo>
                    <a:lnTo>
                      <a:pt x="55" y="354"/>
                    </a:lnTo>
                    <a:lnTo>
                      <a:pt x="0" y="382"/>
                    </a:lnTo>
                    <a:lnTo>
                      <a:pt x="69" y="363"/>
                    </a:lnTo>
                    <a:lnTo>
                      <a:pt x="145" y="310"/>
                    </a:lnTo>
                    <a:lnTo>
                      <a:pt x="207" y="237"/>
                    </a:lnTo>
                    <a:lnTo>
                      <a:pt x="232" y="164"/>
                    </a:lnTo>
                    <a:lnTo>
                      <a:pt x="229" y="87"/>
                    </a:lnTo>
                    <a:lnTo>
                      <a:pt x="195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0" name="Freeform 86"/>
              <p:cNvSpPr>
                <a:spLocks/>
              </p:cNvSpPr>
              <p:nvPr/>
            </p:nvSpPr>
            <p:spPr bwMode="auto">
              <a:xfrm>
                <a:off x="4167" y="2275"/>
                <a:ext cx="223" cy="474"/>
              </a:xfrm>
              <a:custGeom>
                <a:avLst/>
                <a:gdLst>
                  <a:gd name="T0" fmla="*/ 174 w 223"/>
                  <a:gd name="T1" fmla="*/ 0 h 474"/>
                  <a:gd name="T2" fmla="*/ 215 w 223"/>
                  <a:gd name="T3" fmla="*/ 92 h 474"/>
                  <a:gd name="T4" fmla="*/ 222 w 223"/>
                  <a:gd name="T5" fmla="*/ 204 h 474"/>
                  <a:gd name="T6" fmla="*/ 199 w 223"/>
                  <a:gd name="T7" fmla="*/ 282 h 474"/>
                  <a:gd name="T8" fmla="*/ 154 w 223"/>
                  <a:gd name="T9" fmla="*/ 359 h 474"/>
                  <a:gd name="T10" fmla="*/ 82 w 223"/>
                  <a:gd name="T11" fmla="*/ 427 h 474"/>
                  <a:gd name="T12" fmla="*/ 0 w 223"/>
                  <a:gd name="T13" fmla="*/ 473 h 474"/>
                  <a:gd name="T14" fmla="*/ 88 w 223"/>
                  <a:gd name="T15" fmla="*/ 400 h 474"/>
                  <a:gd name="T16" fmla="*/ 156 w 223"/>
                  <a:gd name="T17" fmla="*/ 322 h 474"/>
                  <a:gd name="T18" fmla="*/ 198 w 223"/>
                  <a:gd name="T19" fmla="*/ 220 h 474"/>
                  <a:gd name="T20" fmla="*/ 200 w 223"/>
                  <a:gd name="T21" fmla="*/ 105 h 474"/>
                  <a:gd name="T22" fmla="*/ 174 w 223"/>
                  <a:gd name="T23" fmla="*/ 0 h 474"/>
                  <a:gd name="T24" fmla="*/ 174 w 223"/>
                  <a:gd name="T25" fmla="*/ 0 h 47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3"/>
                  <a:gd name="T40" fmla="*/ 0 h 474"/>
                  <a:gd name="T41" fmla="*/ 223 w 223"/>
                  <a:gd name="T42" fmla="*/ 474 h 47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3" h="474">
                    <a:moveTo>
                      <a:pt x="174" y="0"/>
                    </a:moveTo>
                    <a:lnTo>
                      <a:pt x="215" y="92"/>
                    </a:lnTo>
                    <a:lnTo>
                      <a:pt x="222" y="204"/>
                    </a:lnTo>
                    <a:lnTo>
                      <a:pt x="199" y="282"/>
                    </a:lnTo>
                    <a:lnTo>
                      <a:pt x="154" y="359"/>
                    </a:lnTo>
                    <a:lnTo>
                      <a:pt x="82" y="427"/>
                    </a:lnTo>
                    <a:lnTo>
                      <a:pt x="0" y="473"/>
                    </a:lnTo>
                    <a:lnTo>
                      <a:pt x="88" y="400"/>
                    </a:lnTo>
                    <a:lnTo>
                      <a:pt x="156" y="322"/>
                    </a:lnTo>
                    <a:lnTo>
                      <a:pt x="198" y="220"/>
                    </a:lnTo>
                    <a:lnTo>
                      <a:pt x="200" y="105"/>
                    </a:lnTo>
                    <a:lnTo>
                      <a:pt x="174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737" name="Group 87"/>
          <p:cNvGrpSpPr>
            <a:grpSpLocks/>
          </p:cNvGrpSpPr>
          <p:nvPr/>
        </p:nvGrpSpPr>
        <p:grpSpPr bwMode="auto">
          <a:xfrm>
            <a:off x="5337175" y="2741613"/>
            <a:ext cx="1014413" cy="1001712"/>
            <a:chOff x="3386" y="2170"/>
            <a:chExt cx="639" cy="631"/>
          </a:xfrm>
        </p:grpSpPr>
        <p:sp>
          <p:nvSpPr>
            <p:cNvPr id="30778" name="Freeform 88"/>
            <p:cNvSpPr>
              <a:spLocks/>
            </p:cNvSpPr>
            <p:nvPr/>
          </p:nvSpPr>
          <p:spPr bwMode="auto">
            <a:xfrm>
              <a:off x="3824" y="2603"/>
              <a:ext cx="38" cy="194"/>
            </a:xfrm>
            <a:custGeom>
              <a:avLst/>
              <a:gdLst>
                <a:gd name="T0" fmla="*/ 0 w 38"/>
                <a:gd name="T1" fmla="*/ 193 h 194"/>
                <a:gd name="T2" fmla="*/ 1 w 38"/>
                <a:gd name="T3" fmla="*/ 6 h 194"/>
                <a:gd name="T4" fmla="*/ 24 w 38"/>
                <a:gd name="T5" fmla="*/ 0 h 194"/>
                <a:gd name="T6" fmla="*/ 37 w 38"/>
                <a:gd name="T7" fmla="*/ 87 h 194"/>
                <a:gd name="T8" fmla="*/ 27 w 38"/>
                <a:gd name="T9" fmla="*/ 180 h 194"/>
                <a:gd name="T10" fmla="*/ 0 w 38"/>
                <a:gd name="T11" fmla="*/ 193 h 194"/>
                <a:gd name="T12" fmla="*/ 0 w 38"/>
                <a:gd name="T13" fmla="*/ 193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94"/>
                <a:gd name="T23" fmla="*/ 38 w 38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94">
                  <a:moveTo>
                    <a:pt x="0" y="193"/>
                  </a:moveTo>
                  <a:lnTo>
                    <a:pt x="1" y="6"/>
                  </a:lnTo>
                  <a:lnTo>
                    <a:pt x="24" y="0"/>
                  </a:lnTo>
                  <a:lnTo>
                    <a:pt x="37" y="87"/>
                  </a:lnTo>
                  <a:lnTo>
                    <a:pt x="27" y="180"/>
                  </a:lnTo>
                  <a:lnTo>
                    <a:pt x="0" y="19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89"/>
            <p:cNvSpPr>
              <a:spLocks/>
            </p:cNvSpPr>
            <p:nvPr/>
          </p:nvSpPr>
          <p:spPr bwMode="auto">
            <a:xfrm>
              <a:off x="3823" y="2669"/>
              <a:ext cx="35" cy="129"/>
            </a:xfrm>
            <a:custGeom>
              <a:avLst/>
              <a:gdLst>
                <a:gd name="T0" fmla="*/ 34 w 35"/>
                <a:gd name="T1" fmla="*/ 125 h 129"/>
                <a:gd name="T2" fmla="*/ 0 w 35"/>
                <a:gd name="T3" fmla="*/ 128 h 129"/>
                <a:gd name="T4" fmla="*/ 15 w 35"/>
                <a:gd name="T5" fmla="*/ 0 h 129"/>
                <a:gd name="T6" fmla="*/ 34 w 35"/>
                <a:gd name="T7" fmla="*/ 8 h 129"/>
                <a:gd name="T8" fmla="*/ 34 w 35"/>
                <a:gd name="T9" fmla="*/ 125 h 129"/>
                <a:gd name="T10" fmla="*/ 34 w 35"/>
                <a:gd name="T11" fmla="*/ 125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29"/>
                <a:gd name="T20" fmla="*/ 35 w 35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29">
                  <a:moveTo>
                    <a:pt x="34" y="125"/>
                  </a:moveTo>
                  <a:lnTo>
                    <a:pt x="0" y="128"/>
                  </a:lnTo>
                  <a:lnTo>
                    <a:pt x="15" y="0"/>
                  </a:lnTo>
                  <a:lnTo>
                    <a:pt x="34" y="8"/>
                  </a:lnTo>
                  <a:lnTo>
                    <a:pt x="34" y="125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Freeform 90"/>
            <p:cNvSpPr>
              <a:spLocks/>
            </p:cNvSpPr>
            <p:nvPr/>
          </p:nvSpPr>
          <p:spPr bwMode="auto">
            <a:xfrm>
              <a:off x="3823" y="2480"/>
              <a:ext cx="40" cy="321"/>
            </a:xfrm>
            <a:custGeom>
              <a:avLst/>
              <a:gdLst>
                <a:gd name="T0" fmla="*/ 30 w 40"/>
                <a:gd name="T1" fmla="*/ 0 h 321"/>
                <a:gd name="T2" fmla="*/ 13 w 40"/>
                <a:gd name="T3" fmla="*/ 22 h 321"/>
                <a:gd name="T4" fmla="*/ 13 w 40"/>
                <a:gd name="T5" fmla="*/ 111 h 321"/>
                <a:gd name="T6" fmla="*/ 0 w 40"/>
                <a:gd name="T7" fmla="*/ 121 h 321"/>
                <a:gd name="T8" fmla="*/ 0 w 40"/>
                <a:gd name="T9" fmla="*/ 317 h 321"/>
                <a:gd name="T10" fmla="*/ 8 w 40"/>
                <a:gd name="T11" fmla="*/ 163 h 321"/>
                <a:gd name="T12" fmla="*/ 27 w 40"/>
                <a:gd name="T13" fmla="*/ 188 h 321"/>
                <a:gd name="T14" fmla="*/ 30 w 40"/>
                <a:gd name="T15" fmla="*/ 315 h 321"/>
                <a:gd name="T16" fmla="*/ 39 w 40"/>
                <a:gd name="T17" fmla="*/ 320 h 321"/>
                <a:gd name="T18" fmla="*/ 39 w 40"/>
                <a:gd name="T19" fmla="*/ 122 h 321"/>
                <a:gd name="T20" fmla="*/ 30 w 40"/>
                <a:gd name="T21" fmla="*/ 113 h 321"/>
                <a:gd name="T22" fmla="*/ 30 w 40"/>
                <a:gd name="T23" fmla="*/ 0 h 321"/>
                <a:gd name="T24" fmla="*/ 30 w 40"/>
                <a:gd name="T25" fmla="*/ 0 h 3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321"/>
                <a:gd name="T41" fmla="*/ 40 w 40"/>
                <a:gd name="T42" fmla="*/ 321 h 3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321">
                  <a:moveTo>
                    <a:pt x="30" y="0"/>
                  </a:moveTo>
                  <a:lnTo>
                    <a:pt x="13" y="22"/>
                  </a:lnTo>
                  <a:lnTo>
                    <a:pt x="13" y="111"/>
                  </a:lnTo>
                  <a:lnTo>
                    <a:pt x="0" y="121"/>
                  </a:lnTo>
                  <a:lnTo>
                    <a:pt x="0" y="317"/>
                  </a:lnTo>
                  <a:lnTo>
                    <a:pt x="8" y="163"/>
                  </a:lnTo>
                  <a:lnTo>
                    <a:pt x="27" y="188"/>
                  </a:lnTo>
                  <a:lnTo>
                    <a:pt x="30" y="315"/>
                  </a:lnTo>
                  <a:lnTo>
                    <a:pt x="39" y="320"/>
                  </a:lnTo>
                  <a:lnTo>
                    <a:pt x="39" y="122"/>
                  </a:lnTo>
                  <a:lnTo>
                    <a:pt x="30" y="113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Freeform 91"/>
            <p:cNvSpPr>
              <a:spLocks/>
            </p:cNvSpPr>
            <p:nvPr/>
          </p:nvSpPr>
          <p:spPr bwMode="auto">
            <a:xfrm>
              <a:off x="3531" y="2185"/>
              <a:ext cx="493" cy="456"/>
            </a:xfrm>
            <a:custGeom>
              <a:avLst/>
              <a:gdLst>
                <a:gd name="T0" fmla="*/ 323 w 493"/>
                <a:gd name="T1" fmla="*/ 282 h 456"/>
                <a:gd name="T2" fmla="*/ 302 w 493"/>
                <a:gd name="T3" fmla="*/ 380 h 456"/>
                <a:gd name="T4" fmla="*/ 265 w 493"/>
                <a:gd name="T5" fmla="*/ 420 h 456"/>
                <a:gd name="T6" fmla="*/ 238 w 493"/>
                <a:gd name="T7" fmla="*/ 443 h 456"/>
                <a:gd name="T8" fmla="*/ 203 w 493"/>
                <a:gd name="T9" fmla="*/ 455 h 456"/>
                <a:gd name="T10" fmla="*/ 167 w 493"/>
                <a:gd name="T11" fmla="*/ 450 h 456"/>
                <a:gd name="T12" fmla="*/ 140 w 493"/>
                <a:gd name="T13" fmla="*/ 430 h 456"/>
                <a:gd name="T14" fmla="*/ 115 w 493"/>
                <a:gd name="T15" fmla="*/ 399 h 456"/>
                <a:gd name="T16" fmla="*/ 97 w 493"/>
                <a:gd name="T17" fmla="*/ 360 h 456"/>
                <a:gd name="T18" fmla="*/ 81 w 493"/>
                <a:gd name="T19" fmla="*/ 327 h 456"/>
                <a:gd name="T20" fmla="*/ 68 w 493"/>
                <a:gd name="T21" fmla="*/ 288 h 456"/>
                <a:gd name="T22" fmla="*/ 63 w 493"/>
                <a:gd name="T23" fmla="*/ 258 h 456"/>
                <a:gd name="T24" fmla="*/ 9 w 493"/>
                <a:gd name="T25" fmla="*/ 259 h 456"/>
                <a:gd name="T26" fmla="*/ 0 w 493"/>
                <a:gd name="T27" fmla="*/ 241 h 456"/>
                <a:gd name="T28" fmla="*/ 8 w 493"/>
                <a:gd name="T29" fmla="*/ 215 h 456"/>
                <a:gd name="T30" fmla="*/ 57 w 493"/>
                <a:gd name="T31" fmla="*/ 207 h 456"/>
                <a:gd name="T32" fmla="*/ 51 w 493"/>
                <a:gd name="T33" fmla="*/ 172 h 456"/>
                <a:gd name="T34" fmla="*/ 56 w 493"/>
                <a:gd name="T35" fmla="*/ 126 h 456"/>
                <a:gd name="T36" fmla="*/ 67 w 493"/>
                <a:gd name="T37" fmla="*/ 85 h 456"/>
                <a:gd name="T38" fmla="*/ 92 w 493"/>
                <a:gd name="T39" fmla="*/ 41 h 456"/>
                <a:gd name="T40" fmla="*/ 120 w 493"/>
                <a:gd name="T41" fmla="*/ 18 h 456"/>
                <a:gd name="T42" fmla="*/ 153 w 493"/>
                <a:gd name="T43" fmla="*/ 0 h 456"/>
                <a:gd name="T44" fmla="*/ 187 w 493"/>
                <a:gd name="T45" fmla="*/ 3 h 456"/>
                <a:gd name="T46" fmla="*/ 217 w 493"/>
                <a:gd name="T47" fmla="*/ 21 h 456"/>
                <a:gd name="T48" fmla="*/ 260 w 493"/>
                <a:gd name="T49" fmla="*/ 73 h 456"/>
                <a:gd name="T50" fmla="*/ 302 w 493"/>
                <a:gd name="T51" fmla="*/ 149 h 456"/>
                <a:gd name="T52" fmla="*/ 334 w 493"/>
                <a:gd name="T53" fmla="*/ 221 h 456"/>
                <a:gd name="T54" fmla="*/ 421 w 493"/>
                <a:gd name="T55" fmla="*/ 230 h 456"/>
                <a:gd name="T56" fmla="*/ 428 w 493"/>
                <a:gd name="T57" fmla="*/ 244 h 456"/>
                <a:gd name="T58" fmla="*/ 442 w 493"/>
                <a:gd name="T59" fmla="*/ 244 h 456"/>
                <a:gd name="T60" fmla="*/ 447 w 493"/>
                <a:gd name="T61" fmla="*/ 232 h 456"/>
                <a:gd name="T62" fmla="*/ 488 w 493"/>
                <a:gd name="T63" fmla="*/ 231 h 456"/>
                <a:gd name="T64" fmla="*/ 492 w 493"/>
                <a:gd name="T65" fmla="*/ 249 h 456"/>
                <a:gd name="T66" fmla="*/ 466 w 493"/>
                <a:gd name="T67" fmla="*/ 263 h 456"/>
                <a:gd name="T68" fmla="*/ 418 w 493"/>
                <a:gd name="T69" fmla="*/ 254 h 456"/>
                <a:gd name="T70" fmla="*/ 405 w 493"/>
                <a:gd name="T71" fmla="*/ 244 h 456"/>
                <a:gd name="T72" fmla="*/ 340 w 493"/>
                <a:gd name="T73" fmla="*/ 239 h 456"/>
                <a:gd name="T74" fmla="*/ 323 w 493"/>
                <a:gd name="T75" fmla="*/ 282 h 456"/>
                <a:gd name="T76" fmla="*/ 323 w 493"/>
                <a:gd name="T77" fmla="*/ 282 h 4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3"/>
                <a:gd name="T118" fmla="*/ 0 h 456"/>
                <a:gd name="T119" fmla="*/ 493 w 493"/>
                <a:gd name="T120" fmla="*/ 456 h 4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3" h="456">
                  <a:moveTo>
                    <a:pt x="323" y="282"/>
                  </a:moveTo>
                  <a:lnTo>
                    <a:pt x="302" y="380"/>
                  </a:lnTo>
                  <a:lnTo>
                    <a:pt x="265" y="420"/>
                  </a:lnTo>
                  <a:lnTo>
                    <a:pt x="238" y="443"/>
                  </a:lnTo>
                  <a:lnTo>
                    <a:pt x="203" y="455"/>
                  </a:lnTo>
                  <a:lnTo>
                    <a:pt x="167" y="450"/>
                  </a:lnTo>
                  <a:lnTo>
                    <a:pt x="140" y="430"/>
                  </a:lnTo>
                  <a:lnTo>
                    <a:pt x="115" y="399"/>
                  </a:lnTo>
                  <a:lnTo>
                    <a:pt x="97" y="360"/>
                  </a:lnTo>
                  <a:lnTo>
                    <a:pt x="81" y="327"/>
                  </a:lnTo>
                  <a:lnTo>
                    <a:pt x="68" y="288"/>
                  </a:lnTo>
                  <a:lnTo>
                    <a:pt x="63" y="258"/>
                  </a:lnTo>
                  <a:lnTo>
                    <a:pt x="9" y="259"/>
                  </a:lnTo>
                  <a:lnTo>
                    <a:pt x="0" y="241"/>
                  </a:lnTo>
                  <a:lnTo>
                    <a:pt x="8" y="215"/>
                  </a:lnTo>
                  <a:lnTo>
                    <a:pt x="57" y="207"/>
                  </a:lnTo>
                  <a:lnTo>
                    <a:pt x="51" y="172"/>
                  </a:lnTo>
                  <a:lnTo>
                    <a:pt x="56" y="126"/>
                  </a:lnTo>
                  <a:lnTo>
                    <a:pt x="67" y="85"/>
                  </a:lnTo>
                  <a:lnTo>
                    <a:pt x="92" y="41"/>
                  </a:lnTo>
                  <a:lnTo>
                    <a:pt x="120" y="18"/>
                  </a:lnTo>
                  <a:lnTo>
                    <a:pt x="153" y="0"/>
                  </a:lnTo>
                  <a:lnTo>
                    <a:pt x="187" y="3"/>
                  </a:lnTo>
                  <a:lnTo>
                    <a:pt x="217" y="21"/>
                  </a:lnTo>
                  <a:lnTo>
                    <a:pt x="260" y="73"/>
                  </a:lnTo>
                  <a:lnTo>
                    <a:pt x="302" y="149"/>
                  </a:lnTo>
                  <a:lnTo>
                    <a:pt x="334" y="221"/>
                  </a:lnTo>
                  <a:lnTo>
                    <a:pt x="421" y="230"/>
                  </a:lnTo>
                  <a:lnTo>
                    <a:pt x="428" y="244"/>
                  </a:lnTo>
                  <a:lnTo>
                    <a:pt x="442" y="244"/>
                  </a:lnTo>
                  <a:lnTo>
                    <a:pt x="447" y="232"/>
                  </a:lnTo>
                  <a:lnTo>
                    <a:pt x="488" y="231"/>
                  </a:lnTo>
                  <a:lnTo>
                    <a:pt x="492" y="249"/>
                  </a:lnTo>
                  <a:lnTo>
                    <a:pt x="466" y="263"/>
                  </a:lnTo>
                  <a:lnTo>
                    <a:pt x="418" y="254"/>
                  </a:lnTo>
                  <a:lnTo>
                    <a:pt x="405" y="244"/>
                  </a:lnTo>
                  <a:lnTo>
                    <a:pt x="340" y="239"/>
                  </a:lnTo>
                  <a:lnTo>
                    <a:pt x="323" y="28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Freeform 92"/>
            <p:cNvSpPr>
              <a:spLocks/>
            </p:cNvSpPr>
            <p:nvPr/>
          </p:nvSpPr>
          <p:spPr bwMode="auto">
            <a:xfrm>
              <a:off x="3616" y="2415"/>
              <a:ext cx="206" cy="198"/>
            </a:xfrm>
            <a:custGeom>
              <a:avLst/>
              <a:gdLst>
                <a:gd name="T0" fmla="*/ 70 w 206"/>
                <a:gd name="T1" fmla="*/ 21 h 198"/>
                <a:gd name="T2" fmla="*/ 74 w 206"/>
                <a:gd name="T3" fmla="*/ 28 h 198"/>
                <a:gd name="T4" fmla="*/ 33 w 206"/>
                <a:gd name="T5" fmla="*/ 108 h 198"/>
                <a:gd name="T6" fmla="*/ 41 w 206"/>
                <a:gd name="T7" fmla="*/ 118 h 198"/>
                <a:gd name="T8" fmla="*/ 84 w 206"/>
                <a:gd name="T9" fmla="*/ 43 h 198"/>
                <a:gd name="T10" fmla="*/ 99 w 206"/>
                <a:gd name="T11" fmla="*/ 68 h 198"/>
                <a:gd name="T12" fmla="*/ 132 w 206"/>
                <a:gd name="T13" fmla="*/ 94 h 198"/>
                <a:gd name="T14" fmla="*/ 180 w 206"/>
                <a:gd name="T15" fmla="*/ 97 h 198"/>
                <a:gd name="T16" fmla="*/ 200 w 206"/>
                <a:gd name="T17" fmla="*/ 48 h 198"/>
                <a:gd name="T18" fmla="*/ 202 w 206"/>
                <a:gd name="T19" fmla="*/ 11 h 198"/>
                <a:gd name="T20" fmla="*/ 205 w 206"/>
                <a:gd name="T21" fmla="*/ 46 h 198"/>
                <a:gd name="T22" fmla="*/ 203 w 206"/>
                <a:gd name="T23" fmla="*/ 74 h 198"/>
                <a:gd name="T24" fmla="*/ 194 w 206"/>
                <a:gd name="T25" fmla="*/ 108 h 198"/>
                <a:gd name="T26" fmla="*/ 182 w 206"/>
                <a:gd name="T27" fmla="*/ 132 h 198"/>
                <a:gd name="T28" fmla="*/ 149 w 206"/>
                <a:gd name="T29" fmla="*/ 180 h 198"/>
                <a:gd name="T30" fmla="*/ 128 w 206"/>
                <a:gd name="T31" fmla="*/ 192 h 198"/>
                <a:gd name="T32" fmla="*/ 104 w 206"/>
                <a:gd name="T33" fmla="*/ 197 h 198"/>
                <a:gd name="T34" fmla="*/ 77 w 206"/>
                <a:gd name="T35" fmla="*/ 188 h 198"/>
                <a:gd name="T36" fmla="*/ 57 w 206"/>
                <a:gd name="T37" fmla="*/ 161 h 198"/>
                <a:gd name="T38" fmla="*/ 38 w 206"/>
                <a:gd name="T39" fmla="*/ 131 h 198"/>
                <a:gd name="T40" fmla="*/ 15 w 206"/>
                <a:gd name="T41" fmla="*/ 83 h 198"/>
                <a:gd name="T42" fmla="*/ 0 w 206"/>
                <a:gd name="T43" fmla="*/ 23 h 198"/>
                <a:gd name="T44" fmla="*/ 0 w 206"/>
                <a:gd name="T45" fmla="*/ 2 h 198"/>
                <a:gd name="T46" fmla="*/ 45 w 206"/>
                <a:gd name="T47" fmla="*/ 0 h 198"/>
                <a:gd name="T48" fmla="*/ 70 w 206"/>
                <a:gd name="T49" fmla="*/ 21 h 198"/>
                <a:gd name="T50" fmla="*/ 70 w 206"/>
                <a:gd name="T51" fmla="*/ 21 h 1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6"/>
                <a:gd name="T79" fmla="*/ 0 h 198"/>
                <a:gd name="T80" fmla="*/ 206 w 206"/>
                <a:gd name="T81" fmla="*/ 198 h 1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6" h="198">
                  <a:moveTo>
                    <a:pt x="70" y="21"/>
                  </a:moveTo>
                  <a:lnTo>
                    <a:pt x="74" y="28"/>
                  </a:lnTo>
                  <a:lnTo>
                    <a:pt x="33" y="108"/>
                  </a:lnTo>
                  <a:lnTo>
                    <a:pt x="41" y="118"/>
                  </a:lnTo>
                  <a:lnTo>
                    <a:pt x="84" y="43"/>
                  </a:lnTo>
                  <a:lnTo>
                    <a:pt x="99" y="68"/>
                  </a:lnTo>
                  <a:lnTo>
                    <a:pt x="132" y="94"/>
                  </a:lnTo>
                  <a:lnTo>
                    <a:pt x="180" y="97"/>
                  </a:lnTo>
                  <a:lnTo>
                    <a:pt x="200" y="48"/>
                  </a:lnTo>
                  <a:lnTo>
                    <a:pt x="202" y="11"/>
                  </a:lnTo>
                  <a:lnTo>
                    <a:pt x="205" y="46"/>
                  </a:lnTo>
                  <a:lnTo>
                    <a:pt x="203" y="74"/>
                  </a:lnTo>
                  <a:lnTo>
                    <a:pt x="194" y="108"/>
                  </a:lnTo>
                  <a:lnTo>
                    <a:pt x="182" y="132"/>
                  </a:lnTo>
                  <a:lnTo>
                    <a:pt x="149" y="180"/>
                  </a:lnTo>
                  <a:lnTo>
                    <a:pt x="128" y="192"/>
                  </a:lnTo>
                  <a:lnTo>
                    <a:pt x="104" y="197"/>
                  </a:lnTo>
                  <a:lnTo>
                    <a:pt x="77" y="188"/>
                  </a:lnTo>
                  <a:lnTo>
                    <a:pt x="57" y="161"/>
                  </a:lnTo>
                  <a:lnTo>
                    <a:pt x="38" y="131"/>
                  </a:lnTo>
                  <a:lnTo>
                    <a:pt x="15" y="83"/>
                  </a:lnTo>
                  <a:lnTo>
                    <a:pt x="0" y="23"/>
                  </a:lnTo>
                  <a:lnTo>
                    <a:pt x="0" y="2"/>
                  </a:lnTo>
                  <a:lnTo>
                    <a:pt x="45" y="0"/>
                  </a:lnTo>
                  <a:lnTo>
                    <a:pt x="70" y="21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Freeform 93"/>
            <p:cNvSpPr>
              <a:spLocks/>
            </p:cNvSpPr>
            <p:nvPr/>
          </p:nvSpPr>
          <p:spPr bwMode="auto">
            <a:xfrm>
              <a:off x="3709" y="2197"/>
              <a:ext cx="165" cy="441"/>
            </a:xfrm>
            <a:custGeom>
              <a:avLst/>
              <a:gdLst>
                <a:gd name="T0" fmla="*/ 0 w 165"/>
                <a:gd name="T1" fmla="*/ 0 h 441"/>
                <a:gd name="T2" fmla="*/ 33 w 165"/>
                <a:gd name="T3" fmla="*/ 8 h 441"/>
                <a:gd name="T4" fmla="*/ 65 w 165"/>
                <a:gd name="T5" fmla="*/ 38 h 441"/>
                <a:gd name="T6" fmla="*/ 99 w 165"/>
                <a:gd name="T7" fmla="*/ 85 h 441"/>
                <a:gd name="T8" fmla="*/ 124 w 165"/>
                <a:gd name="T9" fmla="*/ 127 h 441"/>
                <a:gd name="T10" fmla="*/ 146 w 165"/>
                <a:gd name="T11" fmla="*/ 184 h 441"/>
                <a:gd name="T12" fmla="*/ 164 w 165"/>
                <a:gd name="T13" fmla="*/ 245 h 441"/>
                <a:gd name="T14" fmla="*/ 130 w 165"/>
                <a:gd name="T15" fmla="*/ 327 h 441"/>
                <a:gd name="T16" fmla="*/ 97 w 165"/>
                <a:gd name="T17" fmla="*/ 402 h 441"/>
                <a:gd name="T18" fmla="*/ 55 w 165"/>
                <a:gd name="T19" fmla="*/ 432 h 441"/>
                <a:gd name="T20" fmla="*/ 34 w 165"/>
                <a:gd name="T21" fmla="*/ 440 h 441"/>
                <a:gd name="T22" fmla="*/ 61 w 165"/>
                <a:gd name="T23" fmla="*/ 419 h 441"/>
                <a:gd name="T24" fmla="*/ 88 w 165"/>
                <a:gd name="T25" fmla="*/ 390 h 441"/>
                <a:gd name="T26" fmla="*/ 111 w 165"/>
                <a:gd name="T27" fmla="*/ 342 h 441"/>
                <a:gd name="T28" fmla="*/ 120 w 165"/>
                <a:gd name="T29" fmla="*/ 286 h 441"/>
                <a:gd name="T30" fmla="*/ 113 w 165"/>
                <a:gd name="T31" fmla="*/ 172 h 441"/>
                <a:gd name="T32" fmla="*/ 77 w 165"/>
                <a:gd name="T33" fmla="*/ 80 h 441"/>
                <a:gd name="T34" fmla="*/ 43 w 165"/>
                <a:gd name="T35" fmla="*/ 27 h 441"/>
                <a:gd name="T36" fmla="*/ 0 w 165"/>
                <a:gd name="T37" fmla="*/ 0 h 441"/>
                <a:gd name="T38" fmla="*/ 0 w 165"/>
                <a:gd name="T39" fmla="*/ 0 h 4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"/>
                <a:gd name="T61" fmla="*/ 0 h 441"/>
                <a:gd name="T62" fmla="*/ 165 w 165"/>
                <a:gd name="T63" fmla="*/ 441 h 4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" h="441">
                  <a:moveTo>
                    <a:pt x="0" y="0"/>
                  </a:moveTo>
                  <a:lnTo>
                    <a:pt x="33" y="8"/>
                  </a:lnTo>
                  <a:lnTo>
                    <a:pt x="65" y="38"/>
                  </a:lnTo>
                  <a:lnTo>
                    <a:pt x="99" y="85"/>
                  </a:lnTo>
                  <a:lnTo>
                    <a:pt x="124" y="127"/>
                  </a:lnTo>
                  <a:lnTo>
                    <a:pt x="146" y="184"/>
                  </a:lnTo>
                  <a:lnTo>
                    <a:pt x="164" y="245"/>
                  </a:lnTo>
                  <a:lnTo>
                    <a:pt x="130" y="327"/>
                  </a:lnTo>
                  <a:lnTo>
                    <a:pt x="97" y="402"/>
                  </a:lnTo>
                  <a:lnTo>
                    <a:pt x="55" y="432"/>
                  </a:lnTo>
                  <a:lnTo>
                    <a:pt x="34" y="440"/>
                  </a:lnTo>
                  <a:lnTo>
                    <a:pt x="61" y="419"/>
                  </a:lnTo>
                  <a:lnTo>
                    <a:pt x="88" y="390"/>
                  </a:lnTo>
                  <a:lnTo>
                    <a:pt x="111" y="342"/>
                  </a:lnTo>
                  <a:lnTo>
                    <a:pt x="120" y="286"/>
                  </a:lnTo>
                  <a:lnTo>
                    <a:pt x="113" y="172"/>
                  </a:lnTo>
                  <a:lnTo>
                    <a:pt x="77" y="80"/>
                  </a:lnTo>
                  <a:lnTo>
                    <a:pt x="43" y="27"/>
                  </a:lnTo>
                  <a:lnTo>
                    <a:pt x="0" y="0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94"/>
            <p:cNvSpPr>
              <a:spLocks/>
            </p:cNvSpPr>
            <p:nvPr/>
          </p:nvSpPr>
          <p:spPr bwMode="auto">
            <a:xfrm>
              <a:off x="3596" y="2216"/>
              <a:ext cx="191" cy="192"/>
            </a:xfrm>
            <a:custGeom>
              <a:avLst/>
              <a:gdLst>
                <a:gd name="T0" fmla="*/ 190 w 191"/>
                <a:gd name="T1" fmla="*/ 104 h 192"/>
                <a:gd name="T2" fmla="*/ 169 w 191"/>
                <a:gd name="T3" fmla="*/ 78 h 192"/>
                <a:gd name="T4" fmla="*/ 145 w 191"/>
                <a:gd name="T5" fmla="*/ 65 h 192"/>
                <a:gd name="T6" fmla="*/ 126 w 191"/>
                <a:gd name="T7" fmla="*/ 64 h 192"/>
                <a:gd name="T8" fmla="*/ 87 w 191"/>
                <a:gd name="T9" fmla="*/ 83 h 192"/>
                <a:gd name="T10" fmla="*/ 68 w 191"/>
                <a:gd name="T11" fmla="*/ 117 h 192"/>
                <a:gd name="T12" fmla="*/ 65 w 191"/>
                <a:gd name="T13" fmla="*/ 156 h 192"/>
                <a:gd name="T14" fmla="*/ 73 w 191"/>
                <a:gd name="T15" fmla="*/ 188 h 192"/>
                <a:gd name="T16" fmla="*/ 32 w 191"/>
                <a:gd name="T17" fmla="*/ 191 h 192"/>
                <a:gd name="T18" fmla="*/ 24 w 191"/>
                <a:gd name="T19" fmla="*/ 176 h 192"/>
                <a:gd name="T20" fmla="*/ 1 w 191"/>
                <a:gd name="T21" fmla="*/ 174 h 192"/>
                <a:gd name="T22" fmla="*/ 0 w 191"/>
                <a:gd name="T23" fmla="*/ 113 h 192"/>
                <a:gd name="T24" fmla="*/ 42 w 191"/>
                <a:gd name="T25" fmla="*/ 41 h 192"/>
                <a:gd name="T26" fmla="*/ 111 w 191"/>
                <a:gd name="T27" fmla="*/ 0 h 192"/>
                <a:gd name="T28" fmla="*/ 146 w 191"/>
                <a:gd name="T29" fmla="*/ 25 h 192"/>
                <a:gd name="T30" fmla="*/ 167 w 191"/>
                <a:gd name="T31" fmla="*/ 56 h 192"/>
                <a:gd name="T32" fmla="*/ 190 w 191"/>
                <a:gd name="T33" fmla="*/ 104 h 192"/>
                <a:gd name="T34" fmla="*/ 190 w 191"/>
                <a:gd name="T35" fmla="*/ 104 h 1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1"/>
                <a:gd name="T55" fmla="*/ 0 h 192"/>
                <a:gd name="T56" fmla="*/ 191 w 191"/>
                <a:gd name="T57" fmla="*/ 192 h 1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1" h="192">
                  <a:moveTo>
                    <a:pt x="190" y="104"/>
                  </a:moveTo>
                  <a:lnTo>
                    <a:pt x="169" y="78"/>
                  </a:lnTo>
                  <a:lnTo>
                    <a:pt x="145" y="65"/>
                  </a:lnTo>
                  <a:lnTo>
                    <a:pt x="126" y="64"/>
                  </a:lnTo>
                  <a:lnTo>
                    <a:pt x="87" y="83"/>
                  </a:lnTo>
                  <a:lnTo>
                    <a:pt x="68" y="117"/>
                  </a:lnTo>
                  <a:lnTo>
                    <a:pt x="65" y="156"/>
                  </a:lnTo>
                  <a:lnTo>
                    <a:pt x="73" y="188"/>
                  </a:lnTo>
                  <a:lnTo>
                    <a:pt x="32" y="191"/>
                  </a:lnTo>
                  <a:lnTo>
                    <a:pt x="24" y="176"/>
                  </a:lnTo>
                  <a:lnTo>
                    <a:pt x="1" y="174"/>
                  </a:lnTo>
                  <a:lnTo>
                    <a:pt x="0" y="113"/>
                  </a:lnTo>
                  <a:lnTo>
                    <a:pt x="42" y="41"/>
                  </a:lnTo>
                  <a:lnTo>
                    <a:pt x="111" y="0"/>
                  </a:lnTo>
                  <a:lnTo>
                    <a:pt x="146" y="25"/>
                  </a:lnTo>
                  <a:lnTo>
                    <a:pt x="167" y="56"/>
                  </a:lnTo>
                  <a:lnTo>
                    <a:pt x="190" y="104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95"/>
            <p:cNvSpPr>
              <a:spLocks/>
            </p:cNvSpPr>
            <p:nvPr/>
          </p:nvSpPr>
          <p:spPr bwMode="auto">
            <a:xfrm>
              <a:off x="3541" y="2409"/>
              <a:ext cx="69" cy="34"/>
            </a:xfrm>
            <a:custGeom>
              <a:avLst/>
              <a:gdLst>
                <a:gd name="T0" fmla="*/ 66 w 69"/>
                <a:gd name="T1" fmla="*/ 4 h 34"/>
                <a:gd name="T2" fmla="*/ 17 w 69"/>
                <a:gd name="T3" fmla="*/ 0 h 34"/>
                <a:gd name="T4" fmla="*/ 0 w 69"/>
                <a:gd name="T5" fmla="*/ 16 h 34"/>
                <a:gd name="T6" fmla="*/ 0 w 69"/>
                <a:gd name="T7" fmla="*/ 33 h 34"/>
                <a:gd name="T8" fmla="*/ 68 w 69"/>
                <a:gd name="T9" fmla="*/ 18 h 34"/>
                <a:gd name="T10" fmla="*/ 66 w 69"/>
                <a:gd name="T11" fmla="*/ 4 h 34"/>
                <a:gd name="T12" fmla="*/ 66 w 69"/>
                <a:gd name="T13" fmla="*/ 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4"/>
                <a:gd name="T23" fmla="*/ 69 w 69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4">
                  <a:moveTo>
                    <a:pt x="66" y="4"/>
                  </a:moveTo>
                  <a:lnTo>
                    <a:pt x="17" y="0"/>
                  </a:lnTo>
                  <a:lnTo>
                    <a:pt x="0" y="16"/>
                  </a:lnTo>
                  <a:lnTo>
                    <a:pt x="0" y="33"/>
                  </a:lnTo>
                  <a:lnTo>
                    <a:pt x="68" y="18"/>
                  </a:lnTo>
                  <a:lnTo>
                    <a:pt x="66" y="4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96"/>
            <p:cNvSpPr>
              <a:spLocks/>
            </p:cNvSpPr>
            <p:nvPr/>
          </p:nvSpPr>
          <p:spPr bwMode="auto">
            <a:xfrm>
              <a:off x="3541" y="2402"/>
              <a:ext cx="83" cy="45"/>
            </a:xfrm>
            <a:custGeom>
              <a:avLst/>
              <a:gdLst>
                <a:gd name="T0" fmla="*/ 78 w 83"/>
                <a:gd name="T1" fmla="*/ 1 h 45"/>
                <a:gd name="T2" fmla="*/ 82 w 83"/>
                <a:gd name="T3" fmla="*/ 13 h 45"/>
                <a:gd name="T4" fmla="*/ 82 w 83"/>
                <a:gd name="T5" fmla="*/ 30 h 45"/>
                <a:gd name="T6" fmla="*/ 71 w 83"/>
                <a:gd name="T7" fmla="*/ 44 h 45"/>
                <a:gd name="T8" fmla="*/ 0 w 83"/>
                <a:gd name="T9" fmla="*/ 43 h 45"/>
                <a:gd name="T10" fmla="*/ 14 w 83"/>
                <a:gd name="T11" fmla="*/ 31 h 45"/>
                <a:gd name="T12" fmla="*/ 18 w 83"/>
                <a:gd name="T13" fmla="*/ 20 h 45"/>
                <a:gd name="T14" fmla="*/ 73 w 83"/>
                <a:gd name="T15" fmla="*/ 16 h 45"/>
                <a:gd name="T16" fmla="*/ 22 w 83"/>
                <a:gd name="T17" fmla="*/ 0 h 45"/>
                <a:gd name="T18" fmla="*/ 78 w 83"/>
                <a:gd name="T19" fmla="*/ 1 h 45"/>
                <a:gd name="T20" fmla="*/ 78 w 83"/>
                <a:gd name="T21" fmla="*/ 1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45"/>
                <a:gd name="T35" fmla="*/ 83 w 83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45">
                  <a:moveTo>
                    <a:pt x="78" y="1"/>
                  </a:moveTo>
                  <a:lnTo>
                    <a:pt x="82" y="13"/>
                  </a:lnTo>
                  <a:lnTo>
                    <a:pt x="82" y="30"/>
                  </a:lnTo>
                  <a:lnTo>
                    <a:pt x="71" y="44"/>
                  </a:lnTo>
                  <a:lnTo>
                    <a:pt x="0" y="43"/>
                  </a:lnTo>
                  <a:lnTo>
                    <a:pt x="14" y="31"/>
                  </a:lnTo>
                  <a:lnTo>
                    <a:pt x="18" y="20"/>
                  </a:lnTo>
                  <a:lnTo>
                    <a:pt x="73" y="16"/>
                  </a:lnTo>
                  <a:lnTo>
                    <a:pt x="22" y="0"/>
                  </a:lnTo>
                  <a:lnTo>
                    <a:pt x="78" y="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97"/>
            <p:cNvSpPr>
              <a:spLocks/>
            </p:cNvSpPr>
            <p:nvPr/>
          </p:nvSpPr>
          <p:spPr bwMode="auto">
            <a:xfrm>
              <a:off x="3535" y="2404"/>
              <a:ext cx="17" cy="38"/>
            </a:xfrm>
            <a:custGeom>
              <a:avLst/>
              <a:gdLst>
                <a:gd name="T0" fmla="*/ 14 w 17"/>
                <a:gd name="T1" fmla="*/ 0 h 38"/>
                <a:gd name="T2" fmla="*/ 2 w 17"/>
                <a:gd name="T3" fmla="*/ 10 h 38"/>
                <a:gd name="T4" fmla="*/ 0 w 17"/>
                <a:gd name="T5" fmla="*/ 24 h 38"/>
                <a:gd name="T6" fmla="*/ 3 w 17"/>
                <a:gd name="T7" fmla="*/ 37 h 38"/>
                <a:gd name="T8" fmla="*/ 16 w 17"/>
                <a:gd name="T9" fmla="*/ 24 h 38"/>
                <a:gd name="T10" fmla="*/ 14 w 17"/>
                <a:gd name="T11" fmla="*/ 0 h 38"/>
                <a:gd name="T12" fmla="*/ 14 w 17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8"/>
                <a:gd name="T23" fmla="*/ 17 w 17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8">
                  <a:moveTo>
                    <a:pt x="14" y="0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3" y="37"/>
                  </a:lnTo>
                  <a:lnTo>
                    <a:pt x="16" y="24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98"/>
            <p:cNvSpPr>
              <a:spLocks/>
            </p:cNvSpPr>
            <p:nvPr/>
          </p:nvSpPr>
          <p:spPr bwMode="auto">
            <a:xfrm>
              <a:off x="3738" y="2203"/>
              <a:ext cx="143" cy="424"/>
            </a:xfrm>
            <a:custGeom>
              <a:avLst/>
              <a:gdLst>
                <a:gd name="T0" fmla="*/ 53 w 143"/>
                <a:gd name="T1" fmla="*/ 63 h 424"/>
                <a:gd name="T2" fmla="*/ 63 w 143"/>
                <a:gd name="T3" fmla="*/ 83 h 424"/>
                <a:gd name="T4" fmla="*/ 76 w 143"/>
                <a:gd name="T5" fmla="*/ 120 h 424"/>
                <a:gd name="T6" fmla="*/ 92 w 143"/>
                <a:gd name="T7" fmla="*/ 168 h 424"/>
                <a:gd name="T8" fmla="*/ 99 w 143"/>
                <a:gd name="T9" fmla="*/ 226 h 424"/>
                <a:gd name="T10" fmla="*/ 103 w 143"/>
                <a:gd name="T11" fmla="*/ 281 h 424"/>
                <a:gd name="T12" fmla="*/ 88 w 143"/>
                <a:gd name="T13" fmla="*/ 343 h 424"/>
                <a:gd name="T14" fmla="*/ 63 w 143"/>
                <a:gd name="T15" fmla="*/ 386 h 424"/>
                <a:gd name="T16" fmla="*/ 32 w 143"/>
                <a:gd name="T17" fmla="*/ 423 h 424"/>
                <a:gd name="T18" fmla="*/ 72 w 143"/>
                <a:gd name="T19" fmla="*/ 397 h 424"/>
                <a:gd name="T20" fmla="*/ 105 w 143"/>
                <a:gd name="T21" fmla="*/ 357 h 424"/>
                <a:gd name="T22" fmla="*/ 123 w 143"/>
                <a:gd name="T23" fmla="*/ 302 h 424"/>
                <a:gd name="T24" fmla="*/ 141 w 143"/>
                <a:gd name="T25" fmla="*/ 248 h 424"/>
                <a:gd name="T26" fmla="*/ 142 w 143"/>
                <a:gd name="T27" fmla="*/ 218 h 424"/>
                <a:gd name="T28" fmla="*/ 118 w 143"/>
                <a:gd name="T29" fmla="*/ 155 h 424"/>
                <a:gd name="T30" fmla="*/ 88 w 143"/>
                <a:gd name="T31" fmla="*/ 97 h 424"/>
                <a:gd name="T32" fmla="*/ 62 w 143"/>
                <a:gd name="T33" fmla="*/ 60 h 424"/>
                <a:gd name="T34" fmla="*/ 35 w 143"/>
                <a:gd name="T35" fmla="*/ 26 h 424"/>
                <a:gd name="T36" fmla="*/ 0 w 143"/>
                <a:gd name="T37" fmla="*/ 0 h 424"/>
                <a:gd name="T38" fmla="*/ 33 w 143"/>
                <a:gd name="T39" fmla="*/ 38 h 424"/>
                <a:gd name="T40" fmla="*/ 53 w 143"/>
                <a:gd name="T41" fmla="*/ 63 h 424"/>
                <a:gd name="T42" fmla="*/ 53 w 143"/>
                <a:gd name="T43" fmla="*/ 63 h 4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3"/>
                <a:gd name="T67" fmla="*/ 0 h 424"/>
                <a:gd name="T68" fmla="*/ 143 w 143"/>
                <a:gd name="T69" fmla="*/ 424 h 4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3" h="424">
                  <a:moveTo>
                    <a:pt x="53" y="63"/>
                  </a:moveTo>
                  <a:lnTo>
                    <a:pt x="63" y="83"/>
                  </a:lnTo>
                  <a:lnTo>
                    <a:pt x="76" y="120"/>
                  </a:lnTo>
                  <a:lnTo>
                    <a:pt x="92" y="168"/>
                  </a:lnTo>
                  <a:lnTo>
                    <a:pt x="99" y="226"/>
                  </a:lnTo>
                  <a:lnTo>
                    <a:pt x="103" y="281"/>
                  </a:lnTo>
                  <a:lnTo>
                    <a:pt x="88" y="343"/>
                  </a:lnTo>
                  <a:lnTo>
                    <a:pt x="63" y="386"/>
                  </a:lnTo>
                  <a:lnTo>
                    <a:pt x="32" y="423"/>
                  </a:lnTo>
                  <a:lnTo>
                    <a:pt x="72" y="397"/>
                  </a:lnTo>
                  <a:lnTo>
                    <a:pt x="105" y="357"/>
                  </a:lnTo>
                  <a:lnTo>
                    <a:pt x="123" y="302"/>
                  </a:lnTo>
                  <a:lnTo>
                    <a:pt x="141" y="248"/>
                  </a:lnTo>
                  <a:lnTo>
                    <a:pt x="142" y="218"/>
                  </a:lnTo>
                  <a:lnTo>
                    <a:pt x="118" y="155"/>
                  </a:lnTo>
                  <a:lnTo>
                    <a:pt x="88" y="97"/>
                  </a:lnTo>
                  <a:lnTo>
                    <a:pt x="62" y="60"/>
                  </a:lnTo>
                  <a:lnTo>
                    <a:pt x="35" y="26"/>
                  </a:lnTo>
                  <a:lnTo>
                    <a:pt x="0" y="0"/>
                  </a:lnTo>
                  <a:lnTo>
                    <a:pt x="33" y="38"/>
                  </a:lnTo>
                  <a:lnTo>
                    <a:pt x="53" y="6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99"/>
            <p:cNvSpPr>
              <a:spLocks/>
            </p:cNvSpPr>
            <p:nvPr/>
          </p:nvSpPr>
          <p:spPr bwMode="auto">
            <a:xfrm>
              <a:off x="3617" y="2412"/>
              <a:ext cx="196" cy="137"/>
            </a:xfrm>
            <a:custGeom>
              <a:avLst/>
              <a:gdLst>
                <a:gd name="T0" fmla="*/ 57 w 196"/>
                <a:gd name="T1" fmla="*/ 0 h 137"/>
                <a:gd name="T2" fmla="*/ 180 w 196"/>
                <a:gd name="T3" fmla="*/ 5 h 137"/>
                <a:gd name="T4" fmla="*/ 181 w 196"/>
                <a:gd name="T5" fmla="*/ 14 h 137"/>
                <a:gd name="T6" fmla="*/ 109 w 196"/>
                <a:gd name="T7" fmla="*/ 18 h 137"/>
                <a:gd name="T8" fmla="*/ 195 w 196"/>
                <a:gd name="T9" fmla="*/ 91 h 137"/>
                <a:gd name="T10" fmla="*/ 183 w 196"/>
                <a:gd name="T11" fmla="*/ 113 h 137"/>
                <a:gd name="T12" fmla="*/ 99 w 196"/>
                <a:gd name="T13" fmla="*/ 24 h 137"/>
                <a:gd name="T14" fmla="*/ 43 w 196"/>
                <a:gd name="T15" fmla="*/ 136 h 137"/>
                <a:gd name="T16" fmla="*/ 34 w 196"/>
                <a:gd name="T17" fmla="*/ 121 h 137"/>
                <a:gd name="T18" fmla="*/ 83 w 196"/>
                <a:gd name="T19" fmla="*/ 19 h 137"/>
                <a:gd name="T20" fmla="*/ 0 w 196"/>
                <a:gd name="T21" fmla="*/ 21 h 137"/>
                <a:gd name="T22" fmla="*/ 2 w 196"/>
                <a:gd name="T23" fmla="*/ 9 h 137"/>
                <a:gd name="T24" fmla="*/ 62 w 196"/>
                <a:gd name="T25" fmla="*/ 11 h 137"/>
                <a:gd name="T26" fmla="*/ 57 w 196"/>
                <a:gd name="T27" fmla="*/ 0 h 137"/>
                <a:gd name="T28" fmla="*/ 57 w 196"/>
                <a:gd name="T29" fmla="*/ 0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137"/>
                <a:gd name="T47" fmla="*/ 196 w 196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137">
                  <a:moveTo>
                    <a:pt x="57" y="0"/>
                  </a:moveTo>
                  <a:lnTo>
                    <a:pt x="180" y="5"/>
                  </a:lnTo>
                  <a:lnTo>
                    <a:pt x="181" y="14"/>
                  </a:lnTo>
                  <a:lnTo>
                    <a:pt x="109" y="18"/>
                  </a:lnTo>
                  <a:lnTo>
                    <a:pt x="195" y="91"/>
                  </a:lnTo>
                  <a:lnTo>
                    <a:pt x="183" y="113"/>
                  </a:lnTo>
                  <a:lnTo>
                    <a:pt x="99" y="24"/>
                  </a:lnTo>
                  <a:lnTo>
                    <a:pt x="43" y="136"/>
                  </a:lnTo>
                  <a:lnTo>
                    <a:pt x="34" y="121"/>
                  </a:lnTo>
                  <a:lnTo>
                    <a:pt x="83" y="19"/>
                  </a:lnTo>
                  <a:lnTo>
                    <a:pt x="0" y="21"/>
                  </a:lnTo>
                  <a:lnTo>
                    <a:pt x="2" y="9"/>
                  </a:lnTo>
                  <a:lnTo>
                    <a:pt x="62" y="11"/>
                  </a:lnTo>
                  <a:lnTo>
                    <a:pt x="57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Freeform 100"/>
            <p:cNvSpPr>
              <a:spLocks/>
            </p:cNvSpPr>
            <p:nvPr/>
          </p:nvSpPr>
          <p:spPr bwMode="auto">
            <a:xfrm>
              <a:off x="3599" y="2439"/>
              <a:ext cx="222" cy="200"/>
            </a:xfrm>
            <a:custGeom>
              <a:avLst/>
              <a:gdLst>
                <a:gd name="T0" fmla="*/ 9 w 222"/>
                <a:gd name="T1" fmla="*/ 4 h 200"/>
                <a:gd name="T2" fmla="*/ 16 w 222"/>
                <a:gd name="T3" fmla="*/ 33 h 200"/>
                <a:gd name="T4" fmla="*/ 28 w 222"/>
                <a:gd name="T5" fmla="*/ 70 h 200"/>
                <a:gd name="T6" fmla="*/ 48 w 222"/>
                <a:gd name="T7" fmla="*/ 109 h 200"/>
                <a:gd name="T8" fmla="*/ 64 w 222"/>
                <a:gd name="T9" fmla="*/ 138 h 200"/>
                <a:gd name="T10" fmla="*/ 91 w 222"/>
                <a:gd name="T11" fmla="*/ 169 h 200"/>
                <a:gd name="T12" fmla="*/ 123 w 222"/>
                <a:gd name="T13" fmla="*/ 183 h 200"/>
                <a:gd name="T14" fmla="*/ 153 w 222"/>
                <a:gd name="T15" fmla="*/ 169 h 200"/>
                <a:gd name="T16" fmla="*/ 176 w 222"/>
                <a:gd name="T17" fmla="*/ 134 h 200"/>
                <a:gd name="T18" fmla="*/ 199 w 222"/>
                <a:gd name="T19" fmla="*/ 95 h 200"/>
                <a:gd name="T20" fmla="*/ 221 w 222"/>
                <a:gd name="T21" fmla="*/ 40 h 200"/>
                <a:gd name="T22" fmla="*/ 202 w 222"/>
                <a:gd name="T23" fmla="*/ 109 h 200"/>
                <a:gd name="T24" fmla="*/ 178 w 222"/>
                <a:gd name="T25" fmla="*/ 149 h 200"/>
                <a:gd name="T26" fmla="*/ 150 w 222"/>
                <a:gd name="T27" fmla="*/ 184 h 200"/>
                <a:gd name="T28" fmla="*/ 128 w 222"/>
                <a:gd name="T29" fmla="*/ 199 h 200"/>
                <a:gd name="T30" fmla="*/ 103 w 222"/>
                <a:gd name="T31" fmla="*/ 196 h 200"/>
                <a:gd name="T32" fmla="*/ 73 w 222"/>
                <a:gd name="T33" fmla="*/ 173 h 200"/>
                <a:gd name="T34" fmla="*/ 45 w 222"/>
                <a:gd name="T35" fmla="*/ 133 h 200"/>
                <a:gd name="T36" fmla="*/ 22 w 222"/>
                <a:gd name="T37" fmla="*/ 83 h 200"/>
                <a:gd name="T38" fmla="*/ 5 w 222"/>
                <a:gd name="T39" fmla="*/ 34 h 200"/>
                <a:gd name="T40" fmla="*/ 0 w 222"/>
                <a:gd name="T41" fmla="*/ 0 h 200"/>
                <a:gd name="T42" fmla="*/ 9 w 222"/>
                <a:gd name="T43" fmla="*/ 4 h 200"/>
                <a:gd name="T44" fmla="*/ 9 w 222"/>
                <a:gd name="T45" fmla="*/ 4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2"/>
                <a:gd name="T70" fmla="*/ 0 h 200"/>
                <a:gd name="T71" fmla="*/ 222 w 222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2" h="200">
                  <a:moveTo>
                    <a:pt x="9" y="4"/>
                  </a:moveTo>
                  <a:lnTo>
                    <a:pt x="16" y="33"/>
                  </a:lnTo>
                  <a:lnTo>
                    <a:pt x="28" y="70"/>
                  </a:lnTo>
                  <a:lnTo>
                    <a:pt x="48" y="109"/>
                  </a:lnTo>
                  <a:lnTo>
                    <a:pt x="64" y="138"/>
                  </a:lnTo>
                  <a:lnTo>
                    <a:pt x="91" y="169"/>
                  </a:lnTo>
                  <a:lnTo>
                    <a:pt x="123" y="183"/>
                  </a:lnTo>
                  <a:lnTo>
                    <a:pt x="153" y="169"/>
                  </a:lnTo>
                  <a:lnTo>
                    <a:pt x="176" y="134"/>
                  </a:lnTo>
                  <a:lnTo>
                    <a:pt x="199" y="95"/>
                  </a:lnTo>
                  <a:lnTo>
                    <a:pt x="221" y="40"/>
                  </a:lnTo>
                  <a:lnTo>
                    <a:pt x="202" y="109"/>
                  </a:lnTo>
                  <a:lnTo>
                    <a:pt x="178" y="149"/>
                  </a:lnTo>
                  <a:lnTo>
                    <a:pt x="150" y="184"/>
                  </a:lnTo>
                  <a:lnTo>
                    <a:pt x="128" y="199"/>
                  </a:lnTo>
                  <a:lnTo>
                    <a:pt x="103" y="196"/>
                  </a:lnTo>
                  <a:lnTo>
                    <a:pt x="73" y="173"/>
                  </a:lnTo>
                  <a:lnTo>
                    <a:pt x="45" y="133"/>
                  </a:lnTo>
                  <a:lnTo>
                    <a:pt x="22" y="83"/>
                  </a:lnTo>
                  <a:lnTo>
                    <a:pt x="5" y="34"/>
                  </a:lnTo>
                  <a:lnTo>
                    <a:pt x="0" y="0"/>
                  </a:lnTo>
                  <a:lnTo>
                    <a:pt x="9" y="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Freeform 101"/>
            <p:cNvSpPr>
              <a:spLocks/>
            </p:cNvSpPr>
            <p:nvPr/>
          </p:nvSpPr>
          <p:spPr bwMode="auto">
            <a:xfrm>
              <a:off x="3875" y="2418"/>
              <a:ext cx="150" cy="37"/>
            </a:xfrm>
            <a:custGeom>
              <a:avLst/>
              <a:gdLst>
                <a:gd name="T0" fmla="*/ 0 w 150"/>
                <a:gd name="T1" fmla="*/ 0 h 37"/>
                <a:gd name="T2" fmla="*/ 72 w 150"/>
                <a:gd name="T3" fmla="*/ 4 h 37"/>
                <a:gd name="T4" fmla="*/ 81 w 150"/>
                <a:gd name="T5" fmla="*/ 19 h 37"/>
                <a:gd name="T6" fmla="*/ 104 w 150"/>
                <a:gd name="T7" fmla="*/ 17 h 37"/>
                <a:gd name="T8" fmla="*/ 108 w 150"/>
                <a:gd name="T9" fmla="*/ 9 h 37"/>
                <a:gd name="T10" fmla="*/ 143 w 150"/>
                <a:gd name="T11" fmla="*/ 12 h 37"/>
                <a:gd name="T12" fmla="*/ 149 w 150"/>
                <a:gd name="T13" fmla="*/ 22 h 37"/>
                <a:gd name="T14" fmla="*/ 138 w 150"/>
                <a:gd name="T15" fmla="*/ 36 h 37"/>
                <a:gd name="T16" fmla="*/ 102 w 150"/>
                <a:gd name="T17" fmla="*/ 36 h 37"/>
                <a:gd name="T18" fmla="*/ 96 w 150"/>
                <a:gd name="T19" fmla="*/ 29 h 37"/>
                <a:gd name="T20" fmla="*/ 70 w 150"/>
                <a:gd name="T21" fmla="*/ 29 h 37"/>
                <a:gd name="T22" fmla="*/ 59 w 150"/>
                <a:gd name="T23" fmla="*/ 12 h 37"/>
                <a:gd name="T24" fmla="*/ 0 w 150"/>
                <a:gd name="T25" fmla="*/ 12 h 37"/>
                <a:gd name="T26" fmla="*/ 0 w 150"/>
                <a:gd name="T27" fmla="*/ 0 h 37"/>
                <a:gd name="T28" fmla="*/ 0 w 1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"/>
                <a:gd name="T46" fmla="*/ 0 h 37"/>
                <a:gd name="T47" fmla="*/ 150 w 1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" h="37">
                  <a:moveTo>
                    <a:pt x="0" y="0"/>
                  </a:moveTo>
                  <a:lnTo>
                    <a:pt x="72" y="4"/>
                  </a:lnTo>
                  <a:lnTo>
                    <a:pt x="81" y="19"/>
                  </a:lnTo>
                  <a:lnTo>
                    <a:pt x="104" y="17"/>
                  </a:lnTo>
                  <a:lnTo>
                    <a:pt x="108" y="9"/>
                  </a:lnTo>
                  <a:lnTo>
                    <a:pt x="143" y="12"/>
                  </a:lnTo>
                  <a:lnTo>
                    <a:pt x="149" y="22"/>
                  </a:lnTo>
                  <a:lnTo>
                    <a:pt x="138" y="36"/>
                  </a:lnTo>
                  <a:lnTo>
                    <a:pt x="102" y="36"/>
                  </a:lnTo>
                  <a:lnTo>
                    <a:pt x="96" y="29"/>
                  </a:lnTo>
                  <a:lnTo>
                    <a:pt x="70" y="29"/>
                  </a:lnTo>
                  <a:lnTo>
                    <a:pt x="59" y="12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102"/>
            <p:cNvSpPr>
              <a:spLocks/>
            </p:cNvSpPr>
            <p:nvPr/>
          </p:nvSpPr>
          <p:spPr bwMode="auto">
            <a:xfrm>
              <a:off x="3588" y="2201"/>
              <a:ext cx="219" cy="192"/>
            </a:xfrm>
            <a:custGeom>
              <a:avLst/>
              <a:gdLst>
                <a:gd name="T0" fmla="*/ 198 w 219"/>
                <a:gd name="T1" fmla="*/ 107 h 192"/>
                <a:gd name="T2" fmla="*/ 179 w 219"/>
                <a:gd name="T3" fmla="*/ 63 h 192"/>
                <a:gd name="T4" fmla="*/ 152 w 219"/>
                <a:gd name="T5" fmla="*/ 24 h 192"/>
                <a:gd name="T6" fmla="*/ 122 w 219"/>
                <a:gd name="T7" fmla="*/ 3 h 192"/>
                <a:gd name="T8" fmla="*/ 93 w 219"/>
                <a:gd name="T9" fmla="*/ 0 h 192"/>
                <a:gd name="T10" fmla="*/ 64 w 219"/>
                <a:gd name="T11" fmla="*/ 10 h 192"/>
                <a:gd name="T12" fmla="*/ 38 w 219"/>
                <a:gd name="T13" fmla="*/ 33 h 192"/>
                <a:gd name="T14" fmla="*/ 16 w 219"/>
                <a:gd name="T15" fmla="*/ 79 h 192"/>
                <a:gd name="T16" fmla="*/ 0 w 219"/>
                <a:gd name="T17" fmla="*/ 148 h 192"/>
                <a:gd name="T18" fmla="*/ 3 w 219"/>
                <a:gd name="T19" fmla="*/ 191 h 192"/>
                <a:gd name="T20" fmla="*/ 14 w 219"/>
                <a:gd name="T21" fmla="*/ 189 h 192"/>
                <a:gd name="T22" fmla="*/ 19 w 219"/>
                <a:gd name="T23" fmla="*/ 150 h 192"/>
                <a:gd name="T24" fmla="*/ 32 w 219"/>
                <a:gd name="T25" fmla="*/ 116 h 192"/>
                <a:gd name="T26" fmla="*/ 48 w 219"/>
                <a:gd name="T27" fmla="*/ 84 h 192"/>
                <a:gd name="T28" fmla="*/ 82 w 219"/>
                <a:gd name="T29" fmla="*/ 50 h 192"/>
                <a:gd name="T30" fmla="*/ 136 w 219"/>
                <a:gd name="T31" fmla="*/ 39 h 192"/>
                <a:gd name="T32" fmla="*/ 158 w 219"/>
                <a:gd name="T33" fmla="*/ 56 h 192"/>
                <a:gd name="T34" fmla="*/ 182 w 219"/>
                <a:gd name="T35" fmla="*/ 93 h 192"/>
                <a:gd name="T36" fmla="*/ 218 w 219"/>
                <a:gd name="T37" fmla="*/ 164 h 192"/>
                <a:gd name="T38" fmla="*/ 198 w 219"/>
                <a:gd name="T39" fmla="*/ 107 h 192"/>
                <a:gd name="T40" fmla="*/ 198 w 219"/>
                <a:gd name="T41" fmla="*/ 107 h 1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9"/>
                <a:gd name="T64" fmla="*/ 0 h 192"/>
                <a:gd name="T65" fmla="*/ 219 w 219"/>
                <a:gd name="T66" fmla="*/ 192 h 1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9" h="192">
                  <a:moveTo>
                    <a:pt x="198" y="107"/>
                  </a:moveTo>
                  <a:lnTo>
                    <a:pt x="179" y="63"/>
                  </a:lnTo>
                  <a:lnTo>
                    <a:pt x="152" y="24"/>
                  </a:lnTo>
                  <a:lnTo>
                    <a:pt x="122" y="3"/>
                  </a:lnTo>
                  <a:lnTo>
                    <a:pt x="93" y="0"/>
                  </a:lnTo>
                  <a:lnTo>
                    <a:pt x="64" y="10"/>
                  </a:lnTo>
                  <a:lnTo>
                    <a:pt x="38" y="33"/>
                  </a:lnTo>
                  <a:lnTo>
                    <a:pt x="16" y="79"/>
                  </a:lnTo>
                  <a:lnTo>
                    <a:pt x="0" y="148"/>
                  </a:lnTo>
                  <a:lnTo>
                    <a:pt x="3" y="191"/>
                  </a:lnTo>
                  <a:lnTo>
                    <a:pt x="14" y="189"/>
                  </a:lnTo>
                  <a:lnTo>
                    <a:pt x="19" y="150"/>
                  </a:lnTo>
                  <a:lnTo>
                    <a:pt x="32" y="116"/>
                  </a:lnTo>
                  <a:lnTo>
                    <a:pt x="48" y="84"/>
                  </a:lnTo>
                  <a:lnTo>
                    <a:pt x="82" y="50"/>
                  </a:lnTo>
                  <a:lnTo>
                    <a:pt x="136" y="39"/>
                  </a:lnTo>
                  <a:lnTo>
                    <a:pt x="158" y="56"/>
                  </a:lnTo>
                  <a:lnTo>
                    <a:pt x="182" y="93"/>
                  </a:lnTo>
                  <a:lnTo>
                    <a:pt x="218" y="164"/>
                  </a:lnTo>
                  <a:lnTo>
                    <a:pt x="198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Freeform 103"/>
            <p:cNvSpPr>
              <a:spLocks/>
            </p:cNvSpPr>
            <p:nvPr/>
          </p:nvSpPr>
          <p:spPr bwMode="auto">
            <a:xfrm>
              <a:off x="3451" y="2222"/>
              <a:ext cx="143" cy="427"/>
            </a:xfrm>
            <a:custGeom>
              <a:avLst/>
              <a:gdLst>
                <a:gd name="T0" fmla="*/ 97 w 143"/>
                <a:gd name="T1" fmla="*/ 0 h 427"/>
                <a:gd name="T2" fmla="*/ 41 w 143"/>
                <a:gd name="T3" fmla="*/ 102 h 427"/>
                <a:gd name="T4" fmla="*/ 24 w 143"/>
                <a:gd name="T5" fmla="*/ 163 h 427"/>
                <a:gd name="T6" fmla="*/ 31 w 143"/>
                <a:gd name="T7" fmla="*/ 234 h 427"/>
                <a:gd name="T8" fmla="*/ 56 w 143"/>
                <a:gd name="T9" fmla="*/ 307 h 427"/>
                <a:gd name="T10" fmla="*/ 100 w 143"/>
                <a:gd name="T11" fmla="*/ 380 h 427"/>
                <a:gd name="T12" fmla="*/ 142 w 143"/>
                <a:gd name="T13" fmla="*/ 426 h 427"/>
                <a:gd name="T14" fmla="*/ 84 w 143"/>
                <a:gd name="T15" fmla="*/ 384 h 427"/>
                <a:gd name="T16" fmla="*/ 32 w 143"/>
                <a:gd name="T17" fmla="*/ 307 h 427"/>
                <a:gd name="T18" fmla="*/ 0 w 143"/>
                <a:gd name="T19" fmla="*/ 216 h 427"/>
                <a:gd name="T20" fmla="*/ 3 w 143"/>
                <a:gd name="T21" fmla="*/ 139 h 427"/>
                <a:gd name="T22" fmla="*/ 34 w 143"/>
                <a:gd name="T23" fmla="*/ 68 h 427"/>
                <a:gd name="T24" fmla="*/ 97 w 143"/>
                <a:gd name="T25" fmla="*/ 0 h 427"/>
                <a:gd name="T26" fmla="*/ 97 w 143"/>
                <a:gd name="T27" fmla="*/ 0 h 4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3"/>
                <a:gd name="T43" fmla="*/ 0 h 427"/>
                <a:gd name="T44" fmla="*/ 143 w 143"/>
                <a:gd name="T45" fmla="*/ 427 h 4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3" h="427">
                  <a:moveTo>
                    <a:pt x="97" y="0"/>
                  </a:moveTo>
                  <a:lnTo>
                    <a:pt x="41" y="102"/>
                  </a:lnTo>
                  <a:lnTo>
                    <a:pt x="24" y="163"/>
                  </a:lnTo>
                  <a:lnTo>
                    <a:pt x="31" y="234"/>
                  </a:lnTo>
                  <a:lnTo>
                    <a:pt x="56" y="307"/>
                  </a:lnTo>
                  <a:lnTo>
                    <a:pt x="100" y="380"/>
                  </a:lnTo>
                  <a:lnTo>
                    <a:pt x="142" y="426"/>
                  </a:lnTo>
                  <a:lnTo>
                    <a:pt x="84" y="384"/>
                  </a:lnTo>
                  <a:lnTo>
                    <a:pt x="32" y="307"/>
                  </a:lnTo>
                  <a:lnTo>
                    <a:pt x="0" y="216"/>
                  </a:lnTo>
                  <a:lnTo>
                    <a:pt x="3" y="139"/>
                  </a:lnTo>
                  <a:lnTo>
                    <a:pt x="34" y="68"/>
                  </a:lnTo>
                  <a:lnTo>
                    <a:pt x="97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104"/>
            <p:cNvSpPr>
              <a:spLocks/>
            </p:cNvSpPr>
            <p:nvPr/>
          </p:nvSpPr>
          <p:spPr bwMode="auto">
            <a:xfrm>
              <a:off x="3386" y="2170"/>
              <a:ext cx="125" cy="504"/>
            </a:xfrm>
            <a:custGeom>
              <a:avLst/>
              <a:gdLst>
                <a:gd name="T0" fmla="*/ 124 w 125"/>
                <a:gd name="T1" fmla="*/ 0 h 504"/>
                <a:gd name="T2" fmla="*/ 53 w 125"/>
                <a:gd name="T3" fmla="*/ 71 h 504"/>
                <a:gd name="T4" fmla="*/ 7 w 125"/>
                <a:gd name="T5" fmla="*/ 173 h 504"/>
                <a:gd name="T6" fmla="*/ 0 w 125"/>
                <a:gd name="T7" fmla="*/ 254 h 504"/>
                <a:gd name="T8" fmla="*/ 15 w 125"/>
                <a:gd name="T9" fmla="*/ 342 h 504"/>
                <a:gd name="T10" fmla="*/ 57 w 125"/>
                <a:gd name="T11" fmla="*/ 431 h 504"/>
                <a:gd name="T12" fmla="*/ 117 w 125"/>
                <a:gd name="T13" fmla="*/ 503 h 504"/>
                <a:gd name="T14" fmla="*/ 62 w 125"/>
                <a:gd name="T15" fmla="*/ 404 h 504"/>
                <a:gd name="T16" fmla="*/ 25 w 125"/>
                <a:gd name="T17" fmla="*/ 307 h 504"/>
                <a:gd name="T18" fmla="*/ 23 w 125"/>
                <a:gd name="T19" fmla="*/ 196 h 504"/>
                <a:gd name="T20" fmla="*/ 63 w 125"/>
                <a:gd name="T21" fmla="*/ 89 h 504"/>
                <a:gd name="T22" fmla="*/ 124 w 125"/>
                <a:gd name="T23" fmla="*/ 0 h 504"/>
                <a:gd name="T24" fmla="*/ 124 w 125"/>
                <a:gd name="T25" fmla="*/ 0 h 5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504"/>
                <a:gd name="T41" fmla="*/ 125 w 125"/>
                <a:gd name="T42" fmla="*/ 504 h 5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504">
                  <a:moveTo>
                    <a:pt x="124" y="0"/>
                  </a:moveTo>
                  <a:lnTo>
                    <a:pt x="53" y="71"/>
                  </a:lnTo>
                  <a:lnTo>
                    <a:pt x="7" y="173"/>
                  </a:lnTo>
                  <a:lnTo>
                    <a:pt x="0" y="254"/>
                  </a:lnTo>
                  <a:lnTo>
                    <a:pt x="15" y="342"/>
                  </a:lnTo>
                  <a:lnTo>
                    <a:pt x="57" y="431"/>
                  </a:lnTo>
                  <a:lnTo>
                    <a:pt x="117" y="503"/>
                  </a:lnTo>
                  <a:lnTo>
                    <a:pt x="62" y="404"/>
                  </a:lnTo>
                  <a:lnTo>
                    <a:pt x="25" y="307"/>
                  </a:lnTo>
                  <a:lnTo>
                    <a:pt x="23" y="196"/>
                  </a:lnTo>
                  <a:lnTo>
                    <a:pt x="63" y="89"/>
                  </a:lnTo>
                  <a:lnTo>
                    <a:pt x="124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8" name="Group 105"/>
          <p:cNvGrpSpPr>
            <a:grpSpLocks/>
          </p:cNvGrpSpPr>
          <p:nvPr/>
        </p:nvGrpSpPr>
        <p:grpSpPr bwMode="auto">
          <a:xfrm>
            <a:off x="3219450" y="2668588"/>
            <a:ext cx="1014413" cy="1001712"/>
            <a:chOff x="2052" y="2124"/>
            <a:chExt cx="639" cy="631"/>
          </a:xfrm>
        </p:grpSpPr>
        <p:sp>
          <p:nvSpPr>
            <p:cNvPr id="30761" name="Freeform 106"/>
            <p:cNvSpPr>
              <a:spLocks/>
            </p:cNvSpPr>
            <p:nvPr/>
          </p:nvSpPr>
          <p:spPr bwMode="auto">
            <a:xfrm>
              <a:off x="2215" y="2557"/>
              <a:ext cx="38" cy="194"/>
            </a:xfrm>
            <a:custGeom>
              <a:avLst/>
              <a:gdLst>
                <a:gd name="T0" fmla="*/ 37 w 38"/>
                <a:gd name="T1" fmla="*/ 193 h 194"/>
                <a:gd name="T2" fmla="*/ 36 w 38"/>
                <a:gd name="T3" fmla="*/ 6 h 194"/>
                <a:gd name="T4" fmla="*/ 13 w 38"/>
                <a:gd name="T5" fmla="*/ 0 h 194"/>
                <a:gd name="T6" fmla="*/ 0 w 38"/>
                <a:gd name="T7" fmla="*/ 87 h 194"/>
                <a:gd name="T8" fmla="*/ 10 w 38"/>
                <a:gd name="T9" fmla="*/ 180 h 194"/>
                <a:gd name="T10" fmla="*/ 37 w 38"/>
                <a:gd name="T11" fmla="*/ 193 h 194"/>
                <a:gd name="T12" fmla="*/ 37 w 38"/>
                <a:gd name="T13" fmla="*/ 193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94"/>
                <a:gd name="T23" fmla="*/ 38 w 38"/>
                <a:gd name="T24" fmla="*/ 194 h 1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94">
                  <a:moveTo>
                    <a:pt x="37" y="193"/>
                  </a:moveTo>
                  <a:lnTo>
                    <a:pt x="36" y="6"/>
                  </a:lnTo>
                  <a:lnTo>
                    <a:pt x="13" y="0"/>
                  </a:lnTo>
                  <a:lnTo>
                    <a:pt x="0" y="87"/>
                  </a:lnTo>
                  <a:lnTo>
                    <a:pt x="10" y="180"/>
                  </a:lnTo>
                  <a:lnTo>
                    <a:pt x="37" y="193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107"/>
            <p:cNvSpPr>
              <a:spLocks/>
            </p:cNvSpPr>
            <p:nvPr/>
          </p:nvSpPr>
          <p:spPr bwMode="auto">
            <a:xfrm>
              <a:off x="2219" y="2623"/>
              <a:ext cx="35" cy="129"/>
            </a:xfrm>
            <a:custGeom>
              <a:avLst/>
              <a:gdLst>
                <a:gd name="T0" fmla="*/ 0 w 35"/>
                <a:gd name="T1" fmla="*/ 125 h 129"/>
                <a:gd name="T2" fmla="*/ 34 w 35"/>
                <a:gd name="T3" fmla="*/ 128 h 129"/>
                <a:gd name="T4" fmla="*/ 19 w 35"/>
                <a:gd name="T5" fmla="*/ 0 h 129"/>
                <a:gd name="T6" fmla="*/ 0 w 35"/>
                <a:gd name="T7" fmla="*/ 8 h 129"/>
                <a:gd name="T8" fmla="*/ 0 w 35"/>
                <a:gd name="T9" fmla="*/ 125 h 129"/>
                <a:gd name="T10" fmla="*/ 0 w 35"/>
                <a:gd name="T11" fmla="*/ 125 h 1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129"/>
                <a:gd name="T20" fmla="*/ 35 w 35"/>
                <a:gd name="T21" fmla="*/ 129 h 1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129">
                  <a:moveTo>
                    <a:pt x="0" y="125"/>
                  </a:moveTo>
                  <a:lnTo>
                    <a:pt x="34" y="128"/>
                  </a:lnTo>
                  <a:lnTo>
                    <a:pt x="19" y="0"/>
                  </a:lnTo>
                  <a:lnTo>
                    <a:pt x="0" y="8"/>
                  </a:lnTo>
                  <a:lnTo>
                    <a:pt x="0" y="125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Freeform 108"/>
            <p:cNvSpPr>
              <a:spLocks/>
            </p:cNvSpPr>
            <p:nvPr/>
          </p:nvSpPr>
          <p:spPr bwMode="auto">
            <a:xfrm>
              <a:off x="2214" y="2434"/>
              <a:ext cx="40" cy="321"/>
            </a:xfrm>
            <a:custGeom>
              <a:avLst/>
              <a:gdLst>
                <a:gd name="T0" fmla="*/ 9 w 40"/>
                <a:gd name="T1" fmla="*/ 0 h 321"/>
                <a:gd name="T2" fmla="*/ 26 w 40"/>
                <a:gd name="T3" fmla="*/ 22 h 321"/>
                <a:gd name="T4" fmla="*/ 26 w 40"/>
                <a:gd name="T5" fmla="*/ 111 h 321"/>
                <a:gd name="T6" fmla="*/ 39 w 40"/>
                <a:gd name="T7" fmla="*/ 121 h 321"/>
                <a:gd name="T8" fmla="*/ 39 w 40"/>
                <a:gd name="T9" fmla="*/ 317 h 321"/>
                <a:gd name="T10" fmla="*/ 31 w 40"/>
                <a:gd name="T11" fmla="*/ 163 h 321"/>
                <a:gd name="T12" fmla="*/ 12 w 40"/>
                <a:gd name="T13" fmla="*/ 188 h 321"/>
                <a:gd name="T14" fmla="*/ 9 w 40"/>
                <a:gd name="T15" fmla="*/ 315 h 321"/>
                <a:gd name="T16" fmla="*/ 0 w 40"/>
                <a:gd name="T17" fmla="*/ 320 h 321"/>
                <a:gd name="T18" fmla="*/ 0 w 40"/>
                <a:gd name="T19" fmla="*/ 122 h 321"/>
                <a:gd name="T20" fmla="*/ 9 w 40"/>
                <a:gd name="T21" fmla="*/ 113 h 321"/>
                <a:gd name="T22" fmla="*/ 9 w 40"/>
                <a:gd name="T23" fmla="*/ 0 h 321"/>
                <a:gd name="T24" fmla="*/ 9 w 40"/>
                <a:gd name="T25" fmla="*/ 0 h 3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321"/>
                <a:gd name="T41" fmla="*/ 40 w 40"/>
                <a:gd name="T42" fmla="*/ 321 h 3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321">
                  <a:moveTo>
                    <a:pt x="9" y="0"/>
                  </a:moveTo>
                  <a:lnTo>
                    <a:pt x="26" y="22"/>
                  </a:lnTo>
                  <a:lnTo>
                    <a:pt x="26" y="111"/>
                  </a:lnTo>
                  <a:lnTo>
                    <a:pt x="39" y="121"/>
                  </a:lnTo>
                  <a:lnTo>
                    <a:pt x="39" y="317"/>
                  </a:lnTo>
                  <a:lnTo>
                    <a:pt x="31" y="163"/>
                  </a:lnTo>
                  <a:lnTo>
                    <a:pt x="12" y="188"/>
                  </a:lnTo>
                  <a:lnTo>
                    <a:pt x="9" y="315"/>
                  </a:lnTo>
                  <a:lnTo>
                    <a:pt x="0" y="320"/>
                  </a:lnTo>
                  <a:lnTo>
                    <a:pt x="0" y="122"/>
                  </a:lnTo>
                  <a:lnTo>
                    <a:pt x="9" y="11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109"/>
            <p:cNvSpPr>
              <a:spLocks/>
            </p:cNvSpPr>
            <p:nvPr/>
          </p:nvSpPr>
          <p:spPr bwMode="auto">
            <a:xfrm>
              <a:off x="2053" y="2139"/>
              <a:ext cx="493" cy="456"/>
            </a:xfrm>
            <a:custGeom>
              <a:avLst/>
              <a:gdLst>
                <a:gd name="T0" fmla="*/ 169 w 493"/>
                <a:gd name="T1" fmla="*/ 282 h 456"/>
                <a:gd name="T2" fmla="*/ 190 w 493"/>
                <a:gd name="T3" fmla="*/ 380 h 456"/>
                <a:gd name="T4" fmla="*/ 227 w 493"/>
                <a:gd name="T5" fmla="*/ 420 h 456"/>
                <a:gd name="T6" fmla="*/ 254 w 493"/>
                <a:gd name="T7" fmla="*/ 443 h 456"/>
                <a:gd name="T8" fmla="*/ 289 w 493"/>
                <a:gd name="T9" fmla="*/ 455 h 456"/>
                <a:gd name="T10" fmla="*/ 325 w 493"/>
                <a:gd name="T11" fmla="*/ 450 h 456"/>
                <a:gd name="T12" fmla="*/ 352 w 493"/>
                <a:gd name="T13" fmla="*/ 430 h 456"/>
                <a:gd name="T14" fmla="*/ 377 w 493"/>
                <a:gd name="T15" fmla="*/ 399 h 456"/>
                <a:gd name="T16" fmla="*/ 395 w 493"/>
                <a:gd name="T17" fmla="*/ 360 h 456"/>
                <a:gd name="T18" fmla="*/ 411 w 493"/>
                <a:gd name="T19" fmla="*/ 327 h 456"/>
                <a:gd name="T20" fmla="*/ 424 w 493"/>
                <a:gd name="T21" fmla="*/ 288 h 456"/>
                <a:gd name="T22" fmla="*/ 429 w 493"/>
                <a:gd name="T23" fmla="*/ 258 h 456"/>
                <a:gd name="T24" fmla="*/ 483 w 493"/>
                <a:gd name="T25" fmla="*/ 259 h 456"/>
                <a:gd name="T26" fmla="*/ 492 w 493"/>
                <a:gd name="T27" fmla="*/ 241 h 456"/>
                <a:gd name="T28" fmla="*/ 484 w 493"/>
                <a:gd name="T29" fmla="*/ 215 h 456"/>
                <a:gd name="T30" fmla="*/ 435 w 493"/>
                <a:gd name="T31" fmla="*/ 207 h 456"/>
                <a:gd name="T32" fmla="*/ 441 w 493"/>
                <a:gd name="T33" fmla="*/ 172 h 456"/>
                <a:gd name="T34" fmla="*/ 436 w 493"/>
                <a:gd name="T35" fmla="*/ 126 h 456"/>
                <a:gd name="T36" fmla="*/ 425 w 493"/>
                <a:gd name="T37" fmla="*/ 85 h 456"/>
                <a:gd name="T38" fmla="*/ 400 w 493"/>
                <a:gd name="T39" fmla="*/ 41 h 456"/>
                <a:gd name="T40" fmla="*/ 372 w 493"/>
                <a:gd name="T41" fmla="*/ 18 h 456"/>
                <a:gd name="T42" fmla="*/ 339 w 493"/>
                <a:gd name="T43" fmla="*/ 0 h 456"/>
                <a:gd name="T44" fmla="*/ 305 w 493"/>
                <a:gd name="T45" fmla="*/ 3 h 456"/>
                <a:gd name="T46" fmla="*/ 275 w 493"/>
                <a:gd name="T47" fmla="*/ 21 h 456"/>
                <a:gd name="T48" fmla="*/ 232 w 493"/>
                <a:gd name="T49" fmla="*/ 73 h 456"/>
                <a:gd name="T50" fmla="*/ 190 w 493"/>
                <a:gd name="T51" fmla="*/ 149 h 456"/>
                <a:gd name="T52" fmla="*/ 158 w 493"/>
                <a:gd name="T53" fmla="*/ 221 h 456"/>
                <a:gd name="T54" fmla="*/ 71 w 493"/>
                <a:gd name="T55" fmla="*/ 230 h 456"/>
                <a:gd name="T56" fmla="*/ 64 w 493"/>
                <a:gd name="T57" fmla="*/ 244 h 456"/>
                <a:gd name="T58" fmla="*/ 50 w 493"/>
                <a:gd name="T59" fmla="*/ 244 h 456"/>
                <a:gd name="T60" fmla="*/ 45 w 493"/>
                <a:gd name="T61" fmla="*/ 232 h 456"/>
                <a:gd name="T62" fmla="*/ 4 w 493"/>
                <a:gd name="T63" fmla="*/ 231 h 456"/>
                <a:gd name="T64" fmla="*/ 0 w 493"/>
                <a:gd name="T65" fmla="*/ 249 h 456"/>
                <a:gd name="T66" fmla="*/ 26 w 493"/>
                <a:gd name="T67" fmla="*/ 263 h 456"/>
                <a:gd name="T68" fmla="*/ 74 w 493"/>
                <a:gd name="T69" fmla="*/ 254 h 456"/>
                <a:gd name="T70" fmla="*/ 87 w 493"/>
                <a:gd name="T71" fmla="*/ 244 h 456"/>
                <a:gd name="T72" fmla="*/ 152 w 493"/>
                <a:gd name="T73" fmla="*/ 239 h 456"/>
                <a:gd name="T74" fmla="*/ 169 w 493"/>
                <a:gd name="T75" fmla="*/ 282 h 456"/>
                <a:gd name="T76" fmla="*/ 169 w 493"/>
                <a:gd name="T77" fmla="*/ 282 h 4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93"/>
                <a:gd name="T118" fmla="*/ 0 h 456"/>
                <a:gd name="T119" fmla="*/ 493 w 493"/>
                <a:gd name="T120" fmla="*/ 456 h 4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93" h="456">
                  <a:moveTo>
                    <a:pt x="169" y="282"/>
                  </a:moveTo>
                  <a:lnTo>
                    <a:pt x="190" y="380"/>
                  </a:lnTo>
                  <a:lnTo>
                    <a:pt x="227" y="420"/>
                  </a:lnTo>
                  <a:lnTo>
                    <a:pt x="254" y="443"/>
                  </a:lnTo>
                  <a:lnTo>
                    <a:pt x="289" y="455"/>
                  </a:lnTo>
                  <a:lnTo>
                    <a:pt x="325" y="450"/>
                  </a:lnTo>
                  <a:lnTo>
                    <a:pt x="352" y="430"/>
                  </a:lnTo>
                  <a:lnTo>
                    <a:pt x="377" y="399"/>
                  </a:lnTo>
                  <a:lnTo>
                    <a:pt x="395" y="360"/>
                  </a:lnTo>
                  <a:lnTo>
                    <a:pt x="411" y="327"/>
                  </a:lnTo>
                  <a:lnTo>
                    <a:pt x="424" y="288"/>
                  </a:lnTo>
                  <a:lnTo>
                    <a:pt x="429" y="258"/>
                  </a:lnTo>
                  <a:lnTo>
                    <a:pt x="483" y="259"/>
                  </a:lnTo>
                  <a:lnTo>
                    <a:pt x="492" y="241"/>
                  </a:lnTo>
                  <a:lnTo>
                    <a:pt x="484" y="215"/>
                  </a:lnTo>
                  <a:lnTo>
                    <a:pt x="435" y="207"/>
                  </a:lnTo>
                  <a:lnTo>
                    <a:pt x="441" y="172"/>
                  </a:lnTo>
                  <a:lnTo>
                    <a:pt x="436" y="126"/>
                  </a:lnTo>
                  <a:lnTo>
                    <a:pt x="425" y="85"/>
                  </a:lnTo>
                  <a:lnTo>
                    <a:pt x="400" y="41"/>
                  </a:lnTo>
                  <a:lnTo>
                    <a:pt x="372" y="18"/>
                  </a:lnTo>
                  <a:lnTo>
                    <a:pt x="339" y="0"/>
                  </a:lnTo>
                  <a:lnTo>
                    <a:pt x="305" y="3"/>
                  </a:lnTo>
                  <a:lnTo>
                    <a:pt x="275" y="21"/>
                  </a:lnTo>
                  <a:lnTo>
                    <a:pt x="232" y="73"/>
                  </a:lnTo>
                  <a:lnTo>
                    <a:pt x="190" y="149"/>
                  </a:lnTo>
                  <a:lnTo>
                    <a:pt x="158" y="221"/>
                  </a:lnTo>
                  <a:lnTo>
                    <a:pt x="71" y="230"/>
                  </a:lnTo>
                  <a:lnTo>
                    <a:pt x="64" y="244"/>
                  </a:lnTo>
                  <a:lnTo>
                    <a:pt x="50" y="244"/>
                  </a:lnTo>
                  <a:lnTo>
                    <a:pt x="45" y="232"/>
                  </a:lnTo>
                  <a:lnTo>
                    <a:pt x="4" y="231"/>
                  </a:lnTo>
                  <a:lnTo>
                    <a:pt x="0" y="249"/>
                  </a:lnTo>
                  <a:lnTo>
                    <a:pt x="26" y="263"/>
                  </a:lnTo>
                  <a:lnTo>
                    <a:pt x="74" y="254"/>
                  </a:lnTo>
                  <a:lnTo>
                    <a:pt x="87" y="244"/>
                  </a:lnTo>
                  <a:lnTo>
                    <a:pt x="152" y="239"/>
                  </a:lnTo>
                  <a:lnTo>
                    <a:pt x="169" y="282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110"/>
            <p:cNvSpPr>
              <a:spLocks/>
            </p:cNvSpPr>
            <p:nvPr/>
          </p:nvSpPr>
          <p:spPr bwMode="auto">
            <a:xfrm>
              <a:off x="2255" y="2369"/>
              <a:ext cx="206" cy="198"/>
            </a:xfrm>
            <a:custGeom>
              <a:avLst/>
              <a:gdLst>
                <a:gd name="T0" fmla="*/ 135 w 206"/>
                <a:gd name="T1" fmla="*/ 21 h 198"/>
                <a:gd name="T2" fmla="*/ 131 w 206"/>
                <a:gd name="T3" fmla="*/ 28 h 198"/>
                <a:gd name="T4" fmla="*/ 172 w 206"/>
                <a:gd name="T5" fmla="*/ 108 h 198"/>
                <a:gd name="T6" fmla="*/ 164 w 206"/>
                <a:gd name="T7" fmla="*/ 118 h 198"/>
                <a:gd name="T8" fmla="*/ 121 w 206"/>
                <a:gd name="T9" fmla="*/ 43 h 198"/>
                <a:gd name="T10" fmla="*/ 106 w 206"/>
                <a:gd name="T11" fmla="*/ 68 h 198"/>
                <a:gd name="T12" fmla="*/ 73 w 206"/>
                <a:gd name="T13" fmla="*/ 94 h 198"/>
                <a:gd name="T14" fmla="*/ 25 w 206"/>
                <a:gd name="T15" fmla="*/ 97 h 198"/>
                <a:gd name="T16" fmla="*/ 5 w 206"/>
                <a:gd name="T17" fmla="*/ 48 h 198"/>
                <a:gd name="T18" fmla="*/ 3 w 206"/>
                <a:gd name="T19" fmla="*/ 11 h 198"/>
                <a:gd name="T20" fmla="*/ 0 w 206"/>
                <a:gd name="T21" fmla="*/ 46 h 198"/>
                <a:gd name="T22" fmla="*/ 2 w 206"/>
                <a:gd name="T23" fmla="*/ 74 h 198"/>
                <a:gd name="T24" fmla="*/ 11 w 206"/>
                <a:gd name="T25" fmla="*/ 108 h 198"/>
                <a:gd name="T26" fmla="*/ 23 w 206"/>
                <a:gd name="T27" fmla="*/ 132 h 198"/>
                <a:gd name="T28" fmla="*/ 56 w 206"/>
                <a:gd name="T29" fmla="*/ 180 h 198"/>
                <a:gd name="T30" fmla="*/ 77 w 206"/>
                <a:gd name="T31" fmla="*/ 192 h 198"/>
                <a:gd name="T32" fmla="*/ 101 w 206"/>
                <a:gd name="T33" fmla="*/ 197 h 198"/>
                <a:gd name="T34" fmla="*/ 128 w 206"/>
                <a:gd name="T35" fmla="*/ 188 h 198"/>
                <a:gd name="T36" fmla="*/ 148 w 206"/>
                <a:gd name="T37" fmla="*/ 161 h 198"/>
                <a:gd name="T38" fmla="*/ 167 w 206"/>
                <a:gd name="T39" fmla="*/ 131 h 198"/>
                <a:gd name="T40" fmla="*/ 190 w 206"/>
                <a:gd name="T41" fmla="*/ 83 h 198"/>
                <a:gd name="T42" fmla="*/ 205 w 206"/>
                <a:gd name="T43" fmla="*/ 23 h 198"/>
                <a:gd name="T44" fmla="*/ 205 w 206"/>
                <a:gd name="T45" fmla="*/ 2 h 198"/>
                <a:gd name="T46" fmla="*/ 160 w 206"/>
                <a:gd name="T47" fmla="*/ 0 h 198"/>
                <a:gd name="T48" fmla="*/ 135 w 206"/>
                <a:gd name="T49" fmla="*/ 21 h 198"/>
                <a:gd name="T50" fmla="*/ 135 w 206"/>
                <a:gd name="T51" fmla="*/ 21 h 19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06"/>
                <a:gd name="T79" fmla="*/ 0 h 198"/>
                <a:gd name="T80" fmla="*/ 206 w 206"/>
                <a:gd name="T81" fmla="*/ 198 h 19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06" h="198">
                  <a:moveTo>
                    <a:pt x="135" y="21"/>
                  </a:moveTo>
                  <a:lnTo>
                    <a:pt x="131" y="28"/>
                  </a:lnTo>
                  <a:lnTo>
                    <a:pt x="172" y="108"/>
                  </a:lnTo>
                  <a:lnTo>
                    <a:pt x="164" y="118"/>
                  </a:lnTo>
                  <a:lnTo>
                    <a:pt x="121" y="43"/>
                  </a:lnTo>
                  <a:lnTo>
                    <a:pt x="106" y="68"/>
                  </a:lnTo>
                  <a:lnTo>
                    <a:pt x="73" y="94"/>
                  </a:lnTo>
                  <a:lnTo>
                    <a:pt x="25" y="97"/>
                  </a:lnTo>
                  <a:lnTo>
                    <a:pt x="5" y="48"/>
                  </a:lnTo>
                  <a:lnTo>
                    <a:pt x="3" y="11"/>
                  </a:lnTo>
                  <a:lnTo>
                    <a:pt x="0" y="46"/>
                  </a:lnTo>
                  <a:lnTo>
                    <a:pt x="2" y="74"/>
                  </a:lnTo>
                  <a:lnTo>
                    <a:pt x="11" y="108"/>
                  </a:lnTo>
                  <a:lnTo>
                    <a:pt x="23" y="132"/>
                  </a:lnTo>
                  <a:lnTo>
                    <a:pt x="56" y="180"/>
                  </a:lnTo>
                  <a:lnTo>
                    <a:pt x="77" y="192"/>
                  </a:lnTo>
                  <a:lnTo>
                    <a:pt x="101" y="197"/>
                  </a:lnTo>
                  <a:lnTo>
                    <a:pt x="128" y="188"/>
                  </a:lnTo>
                  <a:lnTo>
                    <a:pt x="148" y="161"/>
                  </a:lnTo>
                  <a:lnTo>
                    <a:pt x="167" y="131"/>
                  </a:lnTo>
                  <a:lnTo>
                    <a:pt x="190" y="83"/>
                  </a:lnTo>
                  <a:lnTo>
                    <a:pt x="205" y="23"/>
                  </a:lnTo>
                  <a:lnTo>
                    <a:pt x="205" y="2"/>
                  </a:lnTo>
                  <a:lnTo>
                    <a:pt x="160" y="0"/>
                  </a:lnTo>
                  <a:lnTo>
                    <a:pt x="135" y="21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111"/>
            <p:cNvSpPr>
              <a:spLocks/>
            </p:cNvSpPr>
            <p:nvPr/>
          </p:nvSpPr>
          <p:spPr bwMode="auto">
            <a:xfrm>
              <a:off x="2203" y="2151"/>
              <a:ext cx="165" cy="441"/>
            </a:xfrm>
            <a:custGeom>
              <a:avLst/>
              <a:gdLst>
                <a:gd name="T0" fmla="*/ 164 w 165"/>
                <a:gd name="T1" fmla="*/ 0 h 441"/>
                <a:gd name="T2" fmla="*/ 131 w 165"/>
                <a:gd name="T3" fmla="*/ 8 h 441"/>
                <a:gd name="T4" fmla="*/ 99 w 165"/>
                <a:gd name="T5" fmla="*/ 38 h 441"/>
                <a:gd name="T6" fmla="*/ 65 w 165"/>
                <a:gd name="T7" fmla="*/ 85 h 441"/>
                <a:gd name="T8" fmla="*/ 40 w 165"/>
                <a:gd name="T9" fmla="*/ 127 h 441"/>
                <a:gd name="T10" fmla="*/ 18 w 165"/>
                <a:gd name="T11" fmla="*/ 184 h 441"/>
                <a:gd name="T12" fmla="*/ 0 w 165"/>
                <a:gd name="T13" fmla="*/ 245 h 441"/>
                <a:gd name="T14" fmla="*/ 34 w 165"/>
                <a:gd name="T15" fmla="*/ 327 h 441"/>
                <a:gd name="T16" fmla="*/ 67 w 165"/>
                <a:gd name="T17" fmla="*/ 402 h 441"/>
                <a:gd name="T18" fmla="*/ 109 w 165"/>
                <a:gd name="T19" fmla="*/ 432 h 441"/>
                <a:gd name="T20" fmla="*/ 130 w 165"/>
                <a:gd name="T21" fmla="*/ 440 h 441"/>
                <a:gd name="T22" fmla="*/ 103 w 165"/>
                <a:gd name="T23" fmla="*/ 419 h 441"/>
                <a:gd name="T24" fmla="*/ 76 w 165"/>
                <a:gd name="T25" fmla="*/ 390 h 441"/>
                <a:gd name="T26" fmla="*/ 53 w 165"/>
                <a:gd name="T27" fmla="*/ 342 h 441"/>
                <a:gd name="T28" fmla="*/ 44 w 165"/>
                <a:gd name="T29" fmla="*/ 286 h 441"/>
                <a:gd name="T30" fmla="*/ 51 w 165"/>
                <a:gd name="T31" fmla="*/ 172 h 441"/>
                <a:gd name="T32" fmla="*/ 87 w 165"/>
                <a:gd name="T33" fmla="*/ 80 h 441"/>
                <a:gd name="T34" fmla="*/ 121 w 165"/>
                <a:gd name="T35" fmla="*/ 27 h 441"/>
                <a:gd name="T36" fmla="*/ 164 w 165"/>
                <a:gd name="T37" fmla="*/ 0 h 441"/>
                <a:gd name="T38" fmla="*/ 164 w 165"/>
                <a:gd name="T39" fmla="*/ 0 h 4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5"/>
                <a:gd name="T61" fmla="*/ 0 h 441"/>
                <a:gd name="T62" fmla="*/ 165 w 165"/>
                <a:gd name="T63" fmla="*/ 441 h 4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5" h="441">
                  <a:moveTo>
                    <a:pt x="164" y="0"/>
                  </a:moveTo>
                  <a:lnTo>
                    <a:pt x="131" y="8"/>
                  </a:lnTo>
                  <a:lnTo>
                    <a:pt x="99" y="38"/>
                  </a:lnTo>
                  <a:lnTo>
                    <a:pt x="65" y="85"/>
                  </a:lnTo>
                  <a:lnTo>
                    <a:pt x="40" y="127"/>
                  </a:lnTo>
                  <a:lnTo>
                    <a:pt x="18" y="184"/>
                  </a:lnTo>
                  <a:lnTo>
                    <a:pt x="0" y="245"/>
                  </a:lnTo>
                  <a:lnTo>
                    <a:pt x="34" y="327"/>
                  </a:lnTo>
                  <a:lnTo>
                    <a:pt x="67" y="402"/>
                  </a:lnTo>
                  <a:lnTo>
                    <a:pt x="109" y="432"/>
                  </a:lnTo>
                  <a:lnTo>
                    <a:pt x="130" y="440"/>
                  </a:lnTo>
                  <a:lnTo>
                    <a:pt x="103" y="419"/>
                  </a:lnTo>
                  <a:lnTo>
                    <a:pt x="76" y="390"/>
                  </a:lnTo>
                  <a:lnTo>
                    <a:pt x="53" y="342"/>
                  </a:lnTo>
                  <a:lnTo>
                    <a:pt x="44" y="286"/>
                  </a:lnTo>
                  <a:lnTo>
                    <a:pt x="51" y="172"/>
                  </a:lnTo>
                  <a:lnTo>
                    <a:pt x="87" y="80"/>
                  </a:lnTo>
                  <a:lnTo>
                    <a:pt x="121" y="27"/>
                  </a:lnTo>
                  <a:lnTo>
                    <a:pt x="164" y="0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112"/>
            <p:cNvSpPr>
              <a:spLocks/>
            </p:cNvSpPr>
            <p:nvPr/>
          </p:nvSpPr>
          <p:spPr bwMode="auto">
            <a:xfrm>
              <a:off x="2290" y="2170"/>
              <a:ext cx="191" cy="192"/>
            </a:xfrm>
            <a:custGeom>
              <a:avLst/>
              <a:gdLst>
                <a:gd name="T0" fmla="*/ 0 w 191"/>
                <a:gd name="T1" fmla="*/ 104 h 192"/>
                <a:gd name="T2" fmla="*/ 21 w 191"/>
                <a:gd name="T3" fmla="*/ 78 h 192"/>
                <a:gd name="T4" fmla="*/ 45 w 191"/>
                <a:gd name="T5" fmla="*/ 65 h 192"/>
                <a:gd name="T6" fmla="*/ 64 w 191"/>
                <a:gd name="T7" fmla="*/ 64 h 192"/>
                <a:gd name="T8" fmla="*/ 103 w 191"/>
                <a:gd name="T9" fmla="*/ 83 h 192"/>
                <a:gd name="T10" fmla="*/ 122 w 191"/>
                <a:gd name="T11" fmla="*/ 117 h 192"/>
                <a:gd name="T12" fmla="*/ 125 w 191"/>
                <a:gd name="T13" fmla="*/ 156 h 192"/>
                <a:gd name="T14" fmla="*/ 117 w 191"/>
                <a:gd name="T15" fmla="*/ 188 h 192"/>
                <a:gd name="T16" fmla="*/ 158 w 191"/>
                <a:gd name="T17" fmla="*/ 191 h 192"/>
                <a:gd name="T18" fmla="*/ 166 w 191"/>
                <a:gd name="T19" fmla="*/ 176 h 192"/>
                <a:gd name="T20" fmla="*/ 189 w 191"/>
                <a:gd name="T21" fmla="*/ 174 h 192"/>
                <a:gd name="T22" fmla="*/ 190 w 191"/>
                <a:gd name="T23" fmla="*/ 113 h 192"/>
                <a:gd name="T24" fmla="*/ 148 w 191"/>
                <a:gd name="T25" fmla="*/ 41 h 192"/>
                <a:gd name="T26" fmla="*/ 79 w 191"/>
                <a:gd name="T27" fmla="*/ 0 h 192"/>
                <a:gd name="T28" fmla="*/ 44 w 191"/>
                <a:gd name="T29" fmla="*/ 25 h 192"/>
                <a:gd name="T30" fmla="*/ 23 w 191"/>
                <a:gd name="T31" fmla="*/ 56 h 192"/>
                <a:gd name="T32" fmla="*/ 0 w 191"/>
                <a:gd name="T33" fmla="*/ 104 h 192"/>
                <a:gd name="T34" fmla="*/ 0 w 191"/>
                <a:gd name="T35" fmla="*/ 104 h 1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1"/>
                <a:gd name="T55" fmla="*/ 0 h 192"/>
                <a:gd name="T56" fmla="*/ 191 w 191"/>
                <a:gd name="T57" fmla="*/ 192 h 1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1" h="192">
                  <a:moveTo>
                    <a:pt x="0" y="104"/>
                  </a:moveTo>
                  <a:lnTo>
                    <a:pt x="21" y="78"/>
                  </a:lnTo>
                  <a:lnTo>
                    <a:pt x="45" y="65"/>
                  </a:lnTo>
                  <a:lnTo>
                    <a:pt x="64" y="64"/>
                  </a:lnTo>
                  <a:lnTo>
                    <a:pt x="103" y="83"/>
                  </a:lnTo>
                  <a:lnTo>
                    <a:pt x="122" y="117"/>
                  </a:lnTo>
                  <a:lnTo>
                    <a:pt x="125" y="156"/>
                  </a:lnTo>
                  <a:lnTo>
                    <a:pt x="117" y="188"/>
                  </a:lnTo>
                  <a:lnTo>
                    <a:pt x="158" y="191"/>
                  </a:lnTo>
                  <a:lnTo>
                    <a:pt x="166" y="176"/>
                  </a:lnTo>
                  <a:lnTo>
                    <a:pt x="189" y="174"/>
                  </a:lnTo>
                  <a:lnTo>
                    <a:pt x="190" y="113"/>
                  </a:lnTo>
                  <a:lnTo>
                    <a:pt x="148" y="41"/>
                  </a:lnTo>
                  <a:lnTo>
                    <a:pt x="79" y="0"/>
                  </a:lnTo>
                  <a:lnTo>
                    <a:pt x="44" y="25"/>
                  </a:lnTo>
                  <a:lnTo>
                    <a:pt x="23" y="56"/>
                  </a:lnTo>
                  <a:lnTo>
                    <a:pt x="0" y="104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Freeform 113"/>
            <p:cNvSpPr>
              <a:spLocks/>
            </p:cNvSpPr>
            <p:nvPr/>
          </p:nvSpPr>
          <p:spPr bwMode="auto">
            <a:xfrm>
              <a:off x="2467" y="2363"/>
              <a:ext cx="69" cy="34"/>
            </a:xfrm>
            <a:custGeom>
              <a:avLst/>
              <a:gdLst>
                <a:gd name="T0" fmla="*/ 2 w 69"/>
                <a:gd name="T1" fmla="*/ 4 h 34"/>
                <a:gd name="T2" fmla="*/ 51 w 69"/>
                <a:gd name="T3" fmla="*/ 0 h 34"/>
                <a:gd name="T4" fmla="*/ 68 w 69"/>
                <a:gd name="T5" fmla="*/ 16 h 34"/>
                <a:gd name="T6" fmla="*/ 68 w 69"/>
                <a:gd name="T7" fmla="*/ 33 h 34"/>
                <a:gd name="T8" fmla="*/ 0 w 69"/>
                <a:gd name="T9" fmla="*/ 18 h 34"/>
                <a:gd name="T10" fmla="*/ 2 w 69"/>
                <a:gd name="T11" fmla="*/ 4 h 34"/>
                <a:gd name="T12" fmla="*/ 2 w 69"/>
                <a:gd name="T13" fmla="*/ 4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4"/>
                <a:gd name="T23" fmla="*/ 69 w 69"/>
                <a:gd name="T24" fmla="*/ 34 h 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4">
                  <a:moveTo>
                    <a:pt x="2" y="4"/>
                  </a:moveTo>
                  <a:lnTo>
                    <a:pt x="51" y="0"/>
                  </a:lnTo>
                  <a:lnTo>
                    <a:pt x="68" y="16"/>
                  </a:lnTo>
                  <a:lnTo>
                    <a:pt x="68" y="33"/>
                  </a:lnTo>
                  <a:lnTo>
                    <a:pt x="0" y="18"/>
                  </a:lnTo>
                  <a:lnTo>
                    <a:pt x="2" y="4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Freeform 114"/>
            <p:cNvSpPr>
              <a:spLocks/>
            </p:cNvSpPr>
            <p:nvPr/>
          </p:nvSpPr>
          <p:spPr bwMode="auto">
            <a:xfrm>
              <a:off x="2453" y="2356"/>
              <a:ext cx="83" cy="45"/>
            </a:xfrm>
            <a:custGeom>
              <a:avLst/>
              <a:gdLst>
                <a:gd name="T0" fmla="*/ 4 w 83"/>
                <a:gd name="T1" fmla="*/ 1 h 45"/>
                <a:gd name="T2" fmla="*/ 0 w 83"/>
                <a:gd name="T3" fmla="*/ 13 h 45"/>
                <a:gd name="T4" fmla="*/ 0 w 83"/>
                <a:gd name="T5" fmla="*/ 30 h 45"/>
                <a:gd name="T6" fmla="*/ 11 w 83"/>
                <a:gd name="T7" fmla="*/ 44 h 45"/>
                <a:gd name="T8" fmla="*/ 82 w 83"/>
                <a:gd name="T9" fmla="*/ 43 h 45"/>
                <a:gd name="T10" fmla="*/ 68 w 83"/>
                <a:gd name="T11" fmla="*/ 31 h 45"/>
                <a:gd name="T12" fmla="*/ 64 w 83"/>
                <a:gd name="T13" fmla="*/ 20 h 45"/>
                <a:gd name="T14" fmla="*/ 9 w 83"/>
                <a:gd name="T15" fmla="*/ 16 h 45"/>
                <a:gd name="T16" fmla="*/ 60 w 83"/>
                <a:gd name="T17" fmla="*/ 0 h 45"/>
                <a:gd name="T18" fmla="*/ 4 w 83"/>
                <a:gd name="T19" fmla="*/ 1 h 45"/>
                <a:gd name="T20" fmla="*/ 4 w 83"/>
                <a:gd name="T21" fmla="*/ 1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3"/>
                <a:gd name="T34" fmla="*/ 0 h 45"/>
                <a:gd name="T35" fmla="*/ 83 w 83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3" h="45">
                  <a:moveTo>
                    <a:pt x="4" y="1"/>
                  </a:moveTo>
                  <a:lnTo>
                    <a:pt x="0" y="13"/>
                  </a:lnTo>
                  <a:lnTo>
                    <a:pt x="0" y="30"/>
                  </a:lnTo>
                  <a:lnTo>
                    <a:pt x="11" y="44"/>
                  </a:lnTo>
                  <a:lnTo>
                    <a:pt x="82" y="43"/>
                  </a:lnTo>
                  <a:lnTo>
                    <a:pt x="68" y="31"/>
                  </a:lnTo>
                  <a:lnTo>
                    <a:pt x="64" y="20"/>
                  </a:lnTo>
                  <a:lnTo>
                    <a:pt x="9" y="16"/>
                  </a:lnTo>
                  <a:lnTo>
                    <a:pt x="60" y="0"/>
                  </a:lnTo>
                  <a:lnTo>
                    <a:pt x="4" y="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Freeform 115"/>
            <p:cNvSpPr>
              <a:spLocks/>
            </p:cNvSpPr>
            <p:nvPr/>
          </p:nvSpPr>
          <p:spPr bwMode="auto">
            <a:xfrm>
              <a:off x="2525" y="2358"/>
              <a:ext cx="17" cy="38"/>
            </a:xfrm>
            <a:custGeom>
              <a:avLst/>
              <a:gdLst>
                <a:gd name="T0" fmla="*/ 2 w 17"/>
                <a:gd name="T1" fmla="*/ 0 h 38"/>
                <a:gd name="T2" fmla="*/ 14 w 17"/>
                <a:gd name="T3" fmla="*/ 10 h 38"/>
                <a:gd name="T4" fmla="*/ 16 w 17"/>
                <a:gd name="T5" fmla="*/ 24 h 38"/>
                <a:gd name="T6" fmla="*/ 13 w 17"/>
                <a:gd name="T7" fmla="*/ 37 h 38"/>
                <a:gd name="T8" fmla="*/ 0 w 17"/>
                <a:gd name="T9" fmla="*/ 24 h 38"/>
                <a:gd name="T10" fmla="*/ 2 w 17"/>
                <a:gd name="T11" fmla="*/ 0 h 38"/>
                <a:gd name="T12" fmla="*/ 2 w 17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38"/>
                <a:gd name="T23" fmla="*/ 17 w 17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38">
                  <a:moveTo>
                    <a:pt x="2" y="0"/>
                  </a:moveTo>
                  <a:lnTo>
                    <a:pt x="14" y="10"/>
                  </a:lnTo>
                  <a:lnTo>
                    <a:pt x="16" y="24"/>
                  </a:lnTo>
                  <a:lnTo>
                    <a:pt x="13" y="37"/>
                  </a:lnTo>
                  <a:lnTo>
                    <a:pt x="0" y="2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Freeform 116"/>
            <p:cNvSpPr>
              <a:spLocks/>
            </p:cNvSpPr>
            <p:nvPr/>
          </p:nvSpPr>
          <p:spPr bwMode="auto">
            <a:xfrm>
              <a:off x="2196" y="2157"/>
              <a:ext cx="143" cy="424"/>
            </a:xfrm>
            <a:custGeom>
              <a:avLst/>
              <a:gdLst>
                <a:gd name="T0" fmla="*/ 89 w 143"/>
                <a:gd name="T1" fmla="*/ 63 h 424"/>
                <a:gd name="T2" fmla="*/ 79 w 143"/>
                <a:gd name="T3" fmla="*/ 83 h 424"/>
                <a:gd name="T4" fmla="*/ 66 w 143"/>
                <a:gd name="T5" fmla="*/ 120 h 424"/>
                <a:gd name="T6" fmla="*/ 50 w 143"/>
                <a:gd name="T7" fmla="*/ 168 h 424"/>
                <a:gd name="T8" fmla="*/ 43 w 143"/>
                <a:gd name="T9" fmla="*/ 226 h 424"/>
                <a:gd name="T10" fmla="*/ 39 w 143"/>
                <a:gd name="T11" fmla="*/ 281 h 424"/>
                <a:gd name="T12" fmla="*/ 54 w 143"/>
                <a:gd name="T13" fmla="*/ 343 h 424"/>
                <a:gd name="T14" fmla="*/ 79 w 143"/>
                <a:gd name="T15" fmla="*/ 386 h 424"/>
                <a:gd name="T16" fmla="*/ 110 w 143"/>
                <a:gd name="T17" fmla="*/ 423 h 424"/>
                <a:gd name="T18" fmla="*/ 70 w 143"/>
                <a:gd name="T19" fmla="*/ 397 h 424"/>
                <a:gd name="T20" fmla="*/ 37 w 143"/>
                <a:gd name="T21" fmla="*/ 357 h 424"/>
                <a:gd name="T22" fmla="*/ 19 w 143"/>
                <a:gd name="T23" fmla="*/ 302 h 424"/>
                <a:gd name="T24" fmla="*/ 1 w 143"/>
                <a:gd name="T25" fmla="*/ 248 h 424"/>
                <a:gd name="T26" fmla="*/ 0 w 143"/>
                <a:gd name="T27" fmla="*/ 218 h 424"/>
                <a:gd name="T28" fmla="*/ 24 w 143"/>
                <a:gd name="T29" fmla="*/ 155 h 424"/>
                <a:gd name="T30" fmla="*/ 54 w 143"/>
                <a:gd name="T31" fmla="*/ 97 h 424"/>
                <a:gd name="T32" fmla="*/ 80 w 143"/>
                <a:gd name="T33" fmla="*/ 60 h 424"/>
                <a:gd name="T34" fmla="*/ 107 w 143"/>
                <a:gd name="T35" fmla="*/ 26 h 424"/>
                <a:gd name="T36" fmla="*/ 142 w 143"/>
                <a:gd name="T37" fmla="*/ 0 h 424"/>
                <a:gd name="T38" fmla="*/ 109 w 143"/>
                <a:gd name="T39" fmla="*/ 38 h 424"/>
                <a:gd name="T40" fmla="*/ 89 w 143"/>
                <a:gd name="T41" fmla="*/ 63 h 424"/>
                <a:gd name="T42" fmla="*/ 89 w 143"/>
                <a:gd name="T43" fmla="*/ 63 h 4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3"/>
                <a:gd name="T67" fmla="*/ 0 h 424"/>
                <a:gd name="T68" fmla="*/ 143 w 143"/>
                <a:gd name="T69" fmla="*/ 424 h 4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3" h="424">
                  <a:moveTo>
                    <a:pt x="89" y="63"/>
                  </a:moveTo>
                  <a:lnTo>
                    <a:pt x="79" y="83"/>
                  </a:lnTo>
                  <a:lnTo>
                    <a:pt x="66" y="120"/>
                  </a:lnTo>
                  <a:lnTo>
                    <a:pt x="50" y="168"/>
                  </a:lnTo>
                  <a:lnTo>
                    <a:pt x="43" y="226"/>
                  </a:lnTo>
                  <a:lnTo>
                    <a:pt x="39" y="281"/>
                  </a:lnTo>
                  <a:lnTo>
                    <a:pt x="54" y="343"/>
                  </a:lnTo>
                  <a:lnTo>
                    <a:pt x="79" y="386"/>
                  </a:lnTo>
                  <a:lnTo>
                    <a:pt x="110" y="423"/>
                  </a:lnTo>
                  <a:lnTo>
                    <a:pt x="70" y="397"/>
                  </a:lnTo>
                  <a:lnTo>
                    <a:pt x="37" y="357"/>
                  </a:lnTo>
                  <a:lnTo>
                    <a:pt x="19" y="302"/>
                  </a:lnTo>
                  <a:lnTo>
                    <a:pt x="1" y="248"/>
                  </a:lnTo>
                  <a:lnTo>
                    <a:pt x="0" y="218"/>
                  </a:lnTo>
                  <a:lnTo>
                    <a:pt x="24" y="155"/>
                  </a:lnTo>
                  <a:lnTo>
                    <a:pt x="54" y="97"/>
                  </a:lnTo>
                  <a:lnTo>
                    <a:pt x="80" y="60"/>
                  </a:lnTo>
                  <a:lnTo>
                    <a:pt x="107" y="26"/>
                  </a:lnTo>
                  <a:lnTo>
                    <a:pt x="142" y="0"/>
                  </a:lnTo>
                  <a:lnTo>
                    <a:pt x="109" y="38"/>
                  </a:lnTo>
                  <a:lnTo>
                    <a:pt x="89" y="6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Freeform 117"/>
            <p:cNvSpPr>
              <a:spLocks/>
            </p:cNvSpPr>
            <p:nvPr/>
          </p:nvSpPr>
          <p:spPr bwMode="auto">
            <a:xfrm>
              <a:off x="2264" y="2366"/>
              <a:ext cx="196" cy="137"/>
            </a:xfrm>
            <a:custGeom>
              <a:avLst/>
              <a:gdLst>
                <a:gd name="T0" fmla="*/ 138 w 196"/>
                <a:gd name="T1" fmla="*/ 0 h 137"/>
                <a:gd name="T2" fmla="*/ 15 w 196"/>
                <a:gd name="T3" fmla="*/ 5 h 137"/>
                <a:gd name="T4" fmla="*/ 14 w 196"/>
                <a:gd name="T5" fmla="*/ 14 h 137"/>
                <a:gd name="T6" fmla="*/ 86 w 196"/>
                <a:gd name="T7" fmla="*/ 18 h 137"/>
                <a:gd name="T8" fmla="*/ 0 w 196"/>
                <a:gd name="T9" fmla="*/ 91 h 137"/>
                <a:gd name="T10" fmla="*/ 12 w 196"/>
                <a:gd name="T11" fmla="*/ 113 h 137"/>
                <a:gd name="T12" fmla="*/ 96 w 196"/>
                <a:gd name="T13" fmla="*/ 24 h 137"/>
                <a:gd name="T14" fmla="*/ 152 w 196"/>
                <a:gd name="T15" fmla="*/ 136 h 137"/>
                <a:gd name="T16" fmla="*/ 161 w 196"/>
                <a:gd name="T17" fmla="*/ 121 h 137"/>
                <a:gd name="T18" fmla="*/ 112 w 196"/>
                <a:gd name="T19" fmla="*/ 19 h 137"/>
                <a:gd name="T20" fmla="*/ 195 w 196"/>
                <a:gd name="T21" fmla="*/ 21 h 137"/>
                <a:gd name="T22" fmla="*/ 193 w 196"/>
                <a:gd name="T23" fmla="*/ 9 h 137"/>
                <a:gd name="T24" fmla="*/ 133 w 196"/>
                <a:gd name="T25" fmla="*/ 11 h 137"/>
                <a:gd name="T26" fmla="*/ 138 w 196"/>
                <a:gd name="T27" fmla="*/ 0 h 137"/>
                <a:gd name="T28" fmla="*/ 138 w 196"/>
                <a:gd name="T29" fmla="*/ 0 h 1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6"/>
                <a:gd name="T46" fmla="*/ 0 h 137"/>
                <a:gd name="T47" fmla="*/ 196 w 196"/>
                <a:gd name="T48" fmla="*/ 137 h 1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6" h="137">
                  <a:moveTo>
                    <a:pt x="138" y="0"/>
                  </a:moveTo>
                  <a:lnTo>
                    <a:pt x="15" y="5"/>
                  </a:lnTo>
                  <a:lnTo>
                    <a:pt x="14" y="14"/>
                  </a:lnTo>
                  <a:lnTo>
                    <a:pt x="86" y="18"/>
                  </a:lnTo>
                  <a:lnTo>
                    <a:pt x="0" y="91"/>
                  </a:lnTo>
                  <a:lnTo>
                    <a:pt x="12" y="113"/>
                  </a:lnTo>
                  <a:lnTo>
                    <a:pt x="96" y="24"/>
                  </a:lnTo>
                  <a:lnTo>
                    <a:pt x="152" y="136"/>
                  </a:lnTo>
                  <a:lnTo>
                    <a:pt x="161" y="121"/>
                  </a:lnTo>
                  <a:lnTo>
                    <a:pt x="112" y="19"/>
                  </a:lnTo>
                  <a:lnTo>
                    <a:pt x="195" y="21"/>
                  </a:lnTo>
                  <a:lnTo>
                    <a:pt x="193" y="9"/>
                  </a:lnTo>
                  <a:lnTo>
                    <a:pt x="133" y="11"/>
                  </a:lnTo>
                  <a:lnTo>
                    <a:pt x="138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Freeform 118"/>
            <p:cNvSpPr>
              <a:spLocks/>
            </p:cNvSpPr>
            <p:nvPr/>
          </p:nvSpPr>
          <p:spPr bwMode="auto">
            <a:xfrm>
              <a:off x="2256" y="2393"/>
              <a:ext cx="222" cy="200"/>
            </a:xfrm>
            <a:custGeom>
              <a:avLst/>
              <a:gdLst>
                <a:gd name="T0" fmla="*/ 212 w 222"/>
                <a:gd name="T1" fmla="*/ 4 h 200"/>
                <a:gd name="T2" fmla="*/ 205 w 222"/>
                <a:gd name="T3" fmla="*/ 33 h 200"/>
                <a:gd name="T4" fmla="*/ 193 w 222"/>
                <a:gd name="T5" fmla="*/ 70 h 200"/>
                <a:gd name="T6" fmla="*/ 173 w 222"/>
                <a:gd name="T7" fmla="*/ 109 h 200"/>
                <a:gd name="T8" fmla="*/ 157 w 222"/>
                <a:gd name="T9" fmla="*/ 138 h 200"/>
                <a:gd name="T10" fmla="*/ 130 w 222"/>
                <a:gd name="T11" fmla="*/ 169 h 200"/>
                <a:gd name="T12" fmla="*/ 98 w 222"/>
                <a:gd name="T13" fmla="*/ 183 h 200"/>
                <a:gd name="T14" fmla="*/ 68 w 222"/>
                <a:gd name="T15" fmla="*/ 169 h 200"/>
                <a:gd name="T16" fmla="*/ 45 w 222"/>
                <a:gd name="T17" fmla="*/ 134 h 200"/>
                <a:gd name="T18" fmla="*/ 22 w 222"/>
                <a:gd name="T19" fmla="*/ 95 h 200"/>
                <a:gd name="T20" fmla="*/ 0 w 222"/>
                <a:gd name="T21" fmla="*/ 40 h 200"/>
                <a:gd name="T22" fmla="*/ 19 w 222"/>
                <a:gd name="T23" fmla="*/ 109 h 200"/>
                <a:gd name="T24" fmla="*/ 43 w 222"/>
                <a:gd name="T25" fmla="*/ 149 h 200"/>
                <a:gd name="T26" fmla="*/ 71 w 222"/>
                <a:gd name="T27" fmla="*/ 184 h 200"/>
                <a:gd name="T28" fmla="*/ 93 w 222"/>
                <a:gd name="T29" fmla="*/ 199 h 200"/>
                <a:gd name="T30" fmla="*/ 118 w 222"/>
                <a:gd name="T31" fmla="*/ 196 h 200"/>
                <a:gd name="T32" fmla="*/ 148 w 222"/>
                <a:gd name="T33" fmla="*/ 173 h 200"/>
                <a:gd name="T34" fmla="*/ 176 w 222"/>
                <a:gd name="T35" fmla="*/ 133 h 200"/>
                <a:gd name="T36" fmla="*/ 199 w 222"/>
                <a:gd name="T37" fmla="*/ 83 h 200"/>
                <a:gd name="T38" fmla="*/ 216 w 222"/>
                <a:gd name="T39" fmla="*/ 34 h 200"/>
                <a:gd name="T40" fmla="*/ 221 w 222"/>
                <a:gd name="T41" fmla="*/ 0 h 200"/>
                <a:gd name="T42" fmla="*/ 212 w 222"/>
                <a:gd name="T43" fmla="*/ 4 h 200"/>
                <a:gd name="T44" fmla="*/ 212 w 222"/>
                <a:gd name="T45" fmla="*/ 4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22"/>
                <a:gd name="T70" fmla="*/ 0 h 200"/>
                <a:gd name="T71" fmla="*/ 222 w 222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22" h="200">
                  <a:moveTo>
                    <a:pt x="212" y="4"/>
                  </a:moveTo>
                  <a:lnTo>
                    <a:pt x="205" y="33"/>
                  </a:lnTo>
                  <a:lnTo>
                    <a:pt x="193" y="70"/>
                  </a:lnTo>
                  <a:lnTo>
                    <a:pt x="173" y="109"/>
                  </a:lnTo>
                  <a:lnTo>
                    <a:pt x="157" y="138"/>
                  </a:lnTo>
                  <a:lnTo>
                    <a:pt x="130" y="169"/>
                  </a:lnTo>
                  <a:lnTo>
                    <a:pt x="98" y="183"/>
                  </a:lnTo>
                  <a:lnTo>
                    <a:pt x="68" y="169"/>
                  </a:lnTo>
                  <a:lnTo>
                    <a:pt x="45" y="134"/>
                  </a:lnTo>
                  <a:lnTo>
                    <a:pt x="22" y="95"/>
                  </a:lnTo>
                  <a:lnTo>
                    <a:pt x="0" y="40"/>
                  </a:lnTo>
                  <a:lnTo>
                    <a:pt x="19" y="109"/>
                  </a:lnTo>
                  <a:lnTo>
                    <a:pt x="43" y="149"/>
                  </a:lnTo>
                  <a:lnTo>
                    <a:pt x="71" y="184"/>
                  </a:lnTo>
                  <a:lnTo>
                    <a:pt x="93" y="199"/>
                  </a:lnTo>
                  <a:lnTo>
                    <a:pt x="118" y="196"/>
                  </a:lnTo>
                  <a:lnTo>
                    <a:pt x="148" y="173"/>
                  </a:lnTo>
                  <a:lnTo>
                    <a:pt x="176" y="133"/>
                  </a:lnTo>
                  <a:lnTo>
                    <a:pt x="199" y="83"/>
                  </a:lnTo>
                  <a:lnTo>
                    <a:pt x="216" y="34"/>
                  </a:lnTo>
                  <a:lnTo>
                    <a:pt x="221" y="0"/>
                  </a:lnTo>
                  <a:lnTo>
                    <a:pt x="212" y="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Freeform 119"/>
            <p:cNvSpPr>
              <a:spLocks/>
            </p:cNvSpPr>
            <p:nvPr/>
          </p:nvSpPr>
          <p:spPr bwMode="auto">
            <a:xfrm>
              <a:off x="2052" y="2372"/>
              <a:ext cx="150" cy="37"/>
            </a:xfrm>
            <a:custGeom>
              <a:avLst/>
              <a:gdLst>
                <a:gd name="T0" fmla="*/ 149 w 150"/>
                <a:gd name="T1" fmla="*/ 0 h 37"/>
                <a:gd name="T2" fmla="*/ 77 w 150"/>
                <a:gd name="T3" fmla="*/ 4 h 37"/>
                <a:gd name="T4" fmla="*/ 68 w 150"/>
                <a:gd name="T5" fmla="*/ 19 h 37"/>
                <a:gd name="T6" fmla="*/ 45 w 150"/>
                <a:gd name="T7" fmla="*/ 17 h 37"/>
                <a:gd name="T8" fmla="*/ 41 w 150"/>
                <a:gd name="T9" fmla="*/ 9 h 37"/>
                <a:gd name="T10" fmla="*/ 6 w 150"/>
                <a:gd name="T11" fmla="*/ 12 h 37"/>
                <a:gd name="T12" fmla="*/ 0 w 150"/>
                <a:gd name="T13" fmla="*/ 22 h 37"/>
                <a:gd name="T14" fmla="*/ 11 w 150"/>
                <a:gd name="T15" fmla="*/ 36 h 37"/>
                <a:gd name="T16" fmla="*/ 47 w 150"/>
                <a:gd name="T17" fmla="*/ 36 h 37"/>
                <a:gd name="T18" fmla="*/ 53 w 150"/>
                <a:gd name="T19" fmla="*/ 29 h 37"/>
                <a:gd name="T20" fmla="*/ 79 w 150"/>
                <a:gd name="T21" fmla="*/ 29 h 37"/>
                <a:gd name="T22" fmla="*/ 90 w 150"/>
                <a:gd name="T23" fmla="*/ 12 h 37"/>
                <a:gd name="T24" fmla="*/ 149 w 150"/>
                <a:gd name="T25" fmla="*/ 12 h 37"/>
                <a:gd name="T26" fmla="*/ 149 w 150"/>
                <a:gd name="T27" fmla="*/ 0 h 37"/>
                <a:gd name="T28" fmla="*/ 149 w 150"/>
                <a:gd name="T29" fmla="*/ 0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"/>
                <a:gd name="T46" fmla="*/ 0 h 37"/>
                <a:gd name="T47" fmla="*/ 150 w 150"/>
                <a:gd name="T48" fmla="*/ 37 h 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" h="37">
                  <a:moveTo>
                    <a:pt x="149" y="0"/>
                  </a:moveTo>
                  <a:lnTo>
                    <a:pt x="77" y="4"/>
                  </a:lnTo>
                  <a:lnTo>
                    <a:pt x="68" y="19"/>
                  </a:lnTo>
                  <a:lnTo>
                    <a:pt x="45" y="17"/>
                  </a:lnTo>
                  <a:lnTo>
                    <a:pt x="41" y="9"/>
                  </a:lnTo>
                  <a:lnTo>
                    <a:pt x="6" y="12"/>
                  </a:lnTo>
                  <a:lnTo>
                    <a:pt x="0" y="22"/>
                  </a:lnTo>
                  <a:lnTo>
                    <a:pt x="11" y="36"/>
                  </a:lnTo>
                  <a:lnTo>
                    <a:pt x="47" y="36"/>
                  </a:lnTo>
                  <a:lnTo>
                    <a:pt x="53" y="29"/>
                  </a:lnTo>
                  <a:lnTo>
                    <a:pt x="79" y="29"/>
                  </a:lnTo>
                  <a:lnTo>
                    <a:pt x="90" y="12"/>
                  </a:lnTo>
                  <a:lnTo>
                    <a:pt x="149" y="12"/>
                  </a:lnTo>
                  <a:lnTo>
                    <a:pt x="149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Freeform 120"/>
            <p:cNvSpPr>
              <a:spLocks/>
            </p:cNvSpPr>
            <p:nvPr/>
          </p:nvSpPr>
          <p:spPr bwMode="auto">
            <a:xfrm>
              <a:off x="2270" y="2155"/>
              <a:ext cx="219" cy="192"/>
            </a:xfrm>
            <a:custGeom>
              <a:avLst/>
              <a:gdLst>
                <a:gd name="T0" fmla="*/ 20 w 219"/>
                <a:gd name="T1" fmla="*/ 107 h 192"/>
                <a:gd name="T2" fmla="*/ 39 w 219"/>
                <a:gd name="T3" fmla="*/ 63 h 192"/>
                <a:gd name="T4" fmla="*/ 66 w 219"/>
                <a:gd name="T5" fmla="*/ 24 h 192"/>
                <a:gd name="T6" fmla="*/ 96 w 219"/>
                <a:gd name="T7" fmla="*/ 3 h 192"/>
                <a:gd name="T8" fmla="*/ 125 w 219"/>
                <a:gd name="T9" fmla="*/ 0 h 192"/>
                <a:gd name="T10" fmla="*/ 154 w 219"/>
                <a:gd name="T11" fmla="*/ 10 h 192"/>
                <a:gd name="T12" fmla="*/ 180 w 219"/>
                <a:gd name="T13" fmla="*/ 33 h 192"/>
                <a:gd name="T14" fmla="*/ 202 w 219"/>
                <a:gd name="T15" fmla="*/ 79 h 192"/>
                <a:gd name="T16" fmla="*/ 218 w 219"/>
                <a:gd name="T17" fmla="*/ 148 h 192"/>
                <a:gd name="T18" fmla="*/ 215 w 219"/>
                <a:gd name="T19" fmla="*/ 191 h 192"/>
                <a:gd name="T20" fmla="*/ 204 w 219"/>
                <a:gd name="T21" fmla="*/ 189 h 192"/>
                <a:gd name="T22" fmla="*/ 199 w 219"/>
                <a:gd name="T23" fmla="*/ 150 h 192"/>
                <a:gd name="T24" fmla="*/ 186 w 219"/>
                <a:gd name="T25" fmla="*/ 116 h 192"/>
                <a:gd name="T26" fmla="*/ 170 w 219"/>
                <a:gd name="T27" fmla="*/ 84 h 192"/>
                <a:gd name="T28" fmla="*/ 136 w 219"/>
                <a:gd name="T29" fmla="*/ 50 h 192"/>
                <a:gd name="T30" fmla="*/ 82 w 219"/>
                <a:gd name="T31" fmla="*/ 39 h 192"/>
                <a:gd name="T32" fmla="*/ 60 w 219"/>
                <a:gd name="T33" fmla="*/ 56 h 192"/>
                <a:gd name="T34" fmla="*/ 36 w 219"/>
                <a:gd name="T35" fmla="*/ 93 h 192"/>
                <a:gd name="T36" fmla="*/ 0 w 219"/>
                <a:gd name="T37" fmla="*/ 164 h 192"/>
                <a:gd name="T38" fmla="*/ 20 w 219"/>
                <a:gd name="T39" fmla="*/ 107 h 192"/>
                <a:gd name="T40" fmla="*/ 20 w 219"/>
                <a:gd name="T41" fmla="*/ 107 h 1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9"/>
                <a:gd name="T64" fmla="*/ 0 h 192"/>
                <a:gd name="T65" fmla="*/ 219 w 219"/>
                <a:gd name="T66" fmla="*/ 192 h 1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9" h="192">
                  <a:moveTo>
                    <a:pt x="20" y="107"/>
                  </a:moveTo>
                  <a:lnTo>
                    <a:pt x="39" y="63"/>
                  </a:lnTo>
                  <a:lnTo>
                    <a:pt x="66" y="24"/>
                  </a:lnTo>
                  <a:lnTo>
                    <a:pt x="96" y="3"/>
                  </a:lnTo>
                  <a:lnTo>
                    <a:pt x="125" y="0"/>
                  </a:lnTo>
                  <a:lnTo>
                    <a:pt x="154" y="10"/>
                  </a:lnTo>
                  <a:lnTo>
                    <a:pt x="180" y="33"/>
                  </a:lnTo>
                  <a:lnTo>
                    <a:pt x="202" y="79"/>
                  </a:lnTo>
                  <a:lnTo>
                    <a:pt x="218" y="148"/>
                  </a:lnTo>
                  <a:lnTo>
                    <a:pt x="215" y="191"/>
                  </a:lnTo>
                  <a:lnTo>
                    <a:pt x="204" y="189"/>
                  </a:lnTo>
                  <a:lnTo>
                    <a:pt x="199" y="150"/>
                  </a:lnTo>
                  <a:lnTo>
                    <a:pt x="186" y="116"/>
                  </a:lnTo>
                  <a:lnTo>
                    <a:pt x="170" y="84"/>
                  </a:lnTo>
                  <a:lnTo>
                    <a:pt x="136" y="50"/>
                  </a:lnTo>
                  <a:lnTo>
                    <a:pt x="82" y="39"/>
                  </a:lnTo>
                  <a:lnTo>
                    <a:pt x="60" y="56"/>
                  </a:lnTo>
                  <a:lnTo>
                    <a:pt x="36" y="93"/>
                  </a:lnTo>
                  <a:lnTo>
                    <a:pt x="0" y="164"/>
                  </a:lnTo>
                  <a:lnTo>
                    <a:pt x="20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Freeform 121"/>
            <p:cNvSpPr>
              <a:spLocks/>
            </p:cNvSpPr>
            <p:nvPr/>
          </p:nvSpPr>
          <p:spPr bwMode="auto">
            <a:xfrm>
              <a:off x="2483" y="2176"/>
              <a:ext cx="143" cy="427"/>
            </a:xfrm>
            <a:custGeom>
              <a:avLst/>
              <a:gdLst>
                <a:gd name="T0" fmla="*/ 45 w 143"/>
                <a:gd name="T1" fmla="*/ 0 h 427"/>
                <a:gd name="T2" fmla="*/ 101 w 143"/>
                <a:gd name="T3" fmla="*/ 102 h 427"/>
                <a:gd name="T4" fmla="*/ 118 w 143"/>
                <a:gd name="T5" fmla="*/ 163 h 427"/>
                <a:gd name="T6" fmla="*/ 111 w 143"/>
                <a:gd name="T7" fmla="*/ 234 h 427"/>
                <a:gd name="T8" fmla="*/ 86 w 143"/>
                <a:gd name="T9" fmla="*/ 307 h 427"/>
                <a:gd name="T10" fmla="*/ 42 w 143"/>
                <a:gd name="T11" fmla="*/ 380 h 427"/>
                <a:gd name="T12" fmla="*/ 0 w 143"/>
                <a:gd name="T13" fmla="*/ 426 h 427"/>
                <a:gd name="T14" fmla="*/ 58 w 143"/>
                <a:gd name="T15" fmla="*/ 384 h 427"/>
                <a:gd name="T16" fmla="*/ 110 w 143"/>
                <a:gd name="T17" fmla="*/ 307 h 427"/>
                <a:gd name="T18" fmla="*/ 142 w 143"/>
                <a:gd name="T19" fmla="*/ 216 h 427"/>
                <a:gd name="T20" fmla="*/ 139 w 143"/>
                <a:gd name="T21" fmla="*/ 139 h 427"/>
                <a:gd name="T22" fmla="*/ 108 w 143"/>
                <a:gd name="T23" fmla="*/ 68 h 427"/>
                <a:gd name="T24" fmla="*/ 45 w 143"/>
                <a:gd name="T25" fmla="*/ 0 h 427"/>
                <a:gd name="T26" fmla="*/ 45 w 143"/>
                <a:gd name="T27" fmla="*/ 0 h 42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3"/>
                <a:gd name="T43" fmla="*/ 0 h 427"/>
                <a:gd name="T44" fmla="*/ 143 w 143"/>
                <a:gd name="T45" fmla="*/ 427 h 42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3" h="427">
                  <a:moveTo>
                    <a:pt x="45" y="0"/>
                  </a:moveTo>
                  <a:lnTo>
                    <a:pt x="101" y="102"/>
                  </a:lnTo>
                  <a:lnTo>
                    <a:pt x="118" y="163"/>
                  </a:lnTo>
                  <a:lnTo>
                    <a:pt x="111" y="234"/>
                  </a:lnTo>
                  <a:lnTo>
                    <a:pt x="86" y="307"/>
                  </a:lnTo>
                  <a:lnTo>
                    <a:pt x="42" y="380"/>
                  </a:lnTo>
                  <a:lnTo>
                    <a:pt x="0" y="426"/>
                  </a:lnTo>
                  <a:lnTo>
                    <a:pt x="58" y="384"/>
                  </a:lnTo>
                  <a:lnTo>
                    <a:pt x="110" y="307"/>
                  </a:lnTo>
                  <a:lnTo>
                    <a:pt x="142" y="216"/>
                  </a:lnTo>
                  <a:lnTo>
                    <a:pt x="139" y="139"/>
                  </a:lnTo>
                  <a:lnTo>
                    <a:pt x="108" y="68"/>
                  </a:lnTo>
                  <a:lnTo>
                    <a:pt x="4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122"/>
            <p:cNvSpPr>
              <a:spLocks/>
            </p:cNvSpPr>
            <p:nvPr/>
          </p:nvSpPr>
          <p:spPr bwMode="auto">
            <a:xfrm>
              <a:off x="2566" y="2124"/>
              <a:ext cx="125" cy="504"/>
            </a:xfrm>
            <a:custGeom>
              <a:avLst/>
              <a:gdLst>
                <a:gd name="T0" fmla="*/ 0 w 125"/>
                <a:gd name="T1" fmla="*/ 0 h 504"/>
                <a:gd name="T2" fmla="*/ 71 w 125"/>
                <a:gd name="T3" fmla="*/ 71 h 504"/>
                <a:gd name="T4" fmla="*/ 117 w 125"/>
                <a:gd name="T5" fmla="*/ 173 h 504"/>
                <a:gd name="T6" fmla="*/ 124 w 125"/>
                <a:gd name="T7" fmla="*/ 254 h 504"/>
                <a:gd name="T8" fmla="*/ 109 w 125"/>
                <a:gd name="T9" fmla="*/ 342 h 504"/>
                <a:gd name="T10" fmla="*/ 67 w 125"/>
                <a:gd name="T11" fmla="*/ 431 h 504"/>
                <a:gd name="T12" fmla="*/ 7 w 125"/>
                <a:gd name="T13" fmla="*/ 503 h 504"/>
                <a:gd name="T14" fmla="*/ 62 w 125"/>
                <a:gd name="T15" fmla="*/ 404 h 504"/>
                <a:gd name="T16" fmla="*/ 99 w 125"/>
                <a:gd name="T17" fmla="*/ 307 h 504"/>
                <a:gd name="T18" fmla="*/ 101 w 125"/>
                <a:gd name="T19" fmla="*/ 196 h 504"/>
                <a:gd name="T20" fmla="*/ 61 w 125"/>
                <a:gd name="T21" fmla="*/ 89 h 504"/>
                <a:gd name="T22" fmla="*/ 0 w 125"/>
                <a:gd name="T23" fmla="*/ 0 h 504"/>
                <a:gd name="T24" fmla="*/ 0 w 125"/>
                <a:gd name="T25" fmla="*/ 0 h 5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504"/>
                <a:gd name="T41" fmla="*/ 125 w 125"/>
                <a:gd name="T42" fmla="*/ 504 h 5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504">
                  <a:moveTo>
                    <a:pt x="0" y="0"/>
                  </a:moveTo>
                  <a:lnTo>
                    <a:pt x="71" y="71"/>
                  </a:lnTo>
                  <a:lnTo>
                    <a:pt x="117" y="173"/>
                  </a:lnTo>
                  <a:lnTo>
                    <a:pt x="124" y="254"/>
                  </a:lnTo>
                  <a:lnTo>
                    <a:pt x="109" y="342"/>
                  </a:lnTo>
                  <a:lnTo>
                    <a:pt x="67" y="431"/>
                  </a:lnTo>
                  <a:lnTo>
                    <a:pt x="7" y="503"/>
                  </a:lnTo>
                  <a:lnTo>
                    <a:pt x="62" y="404"/>
                  </a:lnTo>
                  <a:lnTo>
                    <a:pt x="99" y="307"/>
                  </a:lnTo>
                  <a:lnTo>
                    <a:pt x="101" y="196"/>
                  </a:lnTo>
                  <a:lnTo>
                    <a:pt x="61" y="8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9" name="Rectangle 123"/>
          <p:cNvSpPr>
            <a:spLocks noChangeArrowheads="1"/>
          </p:cNvSpPr>
          <p:nvPr/>
        </p:nvSpPr>
        <p:spPr bwMode="auto">
          <a:xfrm flipH="1">
            <a:off x="1420813" y="5638800"/>
            <a:ext cx="785812" cy="1571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Rectangle 124"/>
          <p:cNvSpPr>
            <a:spLocks noChangeArrowheads="1"/>
          </p:cNvSpPr>
          <p:nvPr/>
        </p:nvSpPr>
        <p:spPr bwMode="auto">
          <a:xfrm>
            <a:off x="2487613" y="5562600"/>
            <a:ext cx="261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地面站之间的直视线路 </a:t>
            </a:r>
          </a:p>
        </p:txBody>
      </p:sp>
      <p:sp>
        <p:nvSpPr>
          <p:cNvPr id="30741" name="Rectangle 125"/>
          <p:cNvSpPr>
            <a:spLocks noChangeArrowheads="1"/>
          </p:cNvSpPr>
          <p:nvPr/>
        </p:nvSpPr>
        <p:spPr bwMode="auto">
          <a:xfrm>
            <a:off x="6705600" y="5562600"/>
            <a:ext cx="1658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sz="1800" b="1">
                <a:latin typeface="Arial" pitchFamily="34" charset="0"/>
                <a:ea typeface="宋体" pitchFamily="2" charset="-122"/>
              </a:rPr>
              <a:t>微波传送塔</a:t>
            </a:r>
          </a:p>
        </p:txBody>
      </p:sp>
      <p:grpSp>
        <p:nvGrpSpPr>
          <p:cNvPr id="30742" name="Group 126"/>
          <p:cNvGrpSpPr>
            <a:grpSpLocks/>
          </p:cNvGrpSpPr>
          <p:nvPr/>
        </p:nvGrpSpPr>
        <p:grpSpPr bwMode="auto">
          <a:xfrm>
            <a:off x="5638800" y="5410200"/>
            <a:ext cx="582613" cy="806450"/>
            <a:chOff x="3138" y="1474"/>
            <a:chExt cx="367" cy="508"/>
          </a:xfrm>
        </p:grpSpPr>
        <p:sp>
          <p:nvSpPr>
            <p:cNvPr id="30744" name="Freeform 127"/>
            <p:cNvSpPr>
              <a:spLocks/>
            </p:cNvSpPr>
            <p:nvPr/>
          </p:nvSpPr>
          <p:spPr bwMode="auto">
            <a:xfrm>
              <a:off x="3250" y="1851"/>
              <a:ext cx="24" cy="128"/>
            </a:xfrm>
            <a:custGeom>
              <a:avLst/>
              <a:gdLst>
                <a:gd name="T0" fmla="*/ 23 w 24"/>
                <a:gd name="T1" fmla="*/ 127 h 128"/>
                <a:gd name="T2" fmla="*/ 22 w 24"/>
                <a:gd name="T3" fmla="*/ 3 h 128"/>
                <a:gd name="T4" fmla="*/ 8 w 24"/>
                <a:gd name="T5" fmla="*/ 0 h 128"/>
                <a:gd name="T6" fmla="*/ 0 w 24"/>
                <a:gd name="T7" fmla="*/ 57 h 128"/>
                <a:gd name="T8" fmla="*/ 6 w 24"/>
                <a:gd name="T9" fmla="*/ 119 h 128"/>
                <a:gd name="T10" fmla="*/ 23 w 24"/>
                <a:gd name="T11" fmla="*/ 127 h 128"/>
                <a:gd name="T12" fmla="*/ 23 w 24"/>
                <a:gd name="T13" fmla="*/ 127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128"/>
                <a:gd name="T23" fmla="*/ 24 w 24"/>
                <a:gd name="T24" fmla="*/ 128 h 1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128">
                  <a:moveTo>
                    <a:pt x="23" y="127"/>
                  </a:moveTo>
                  <a:lnTo>
                    <a:pt x="22" y="3"/>
                  </a:lnTo>
                  <a:lnTo>
                    <a:pt x="8" y="0"/>
                  </a:lnTo>
                  <a:lnTo>
                    <a:pt x="0" y="57"/>
                  </a:lnTo>
                  <a:lnTo>
                    <a:pt x="6" y="119"/>
                  </a:lnTo>
                  <a:lnTo>
                    <a:pt x="23" y="12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128"/>
            <p:cNvSpPr>
              <a:spLocks/>
            </p:cNvSpPr>
            <p:nvPr/>
          </p:nvSpPr>
          <p:spPr bwMode="auto">
            <a:xfrm>
              <a:off x="3138" y="1536"/>
              <a:ext cx="270" cy="286"/>
            </a:xfrm>
            <a:custGeom>
              <a:avLst/>
              <a:gdLst>
                <a:gd name="T0" fmla="*/ 104 w 270"/>
                <a:gd name="T1" fmla="*/ 217 h 286"/>
                <a:gd name="T2" fmla="*/ 143 w 270"/>
                <a:gd name="T3" fmla="*/ 268 h 286"/>
                <a:gd name="T4" fmla="*/ 174 w 270"/>
                <a:gd name="T5" fmla="*/ 280 h 286"/>
                <a:gd name="T6" fmla="*/ 195 w 270"/>
                <a:gd name="T7" fmla="*/ 285 h 286"/>
                <a:gd name="T8" fmla="*/ 218 w 270"/>
                <a:gd name="T9" fmla="*/ 282 h 286"/>
                <a:gd name="T10" fmla="*/ 236 w 270"/>
                <a:gd name="T11" fmla="*/ 268 h 286"/>
                <a:gd name="T12" fmla="*/ 245 w 270"/>
                <a:gd name="T13" fmla="*/ 248 h 286"/>
                <a:gd name="T14" fmla="*/ 250 w 270"/>
                <a:gd name="T15" fmla="*/ 223 h 286"/>
                <a:gd name="T16" fmla="*/ 249 w 270"/>
                <a:gd name="T17" fmla="*/ 194 h 286"/>
                <a:gd name="T18" fmla="*/ 248 w 270"/>
                <a:gd name="T19" fmla="*/ 170 h 286"/>
                <a:gd name="T20" fmla="*/ 245 w 270"/>
                <a:gd name="T21" fmla="*/ 142 h 286"/>
                <a:gd name="T22" fmla="*/ 239 w 270"/>
                <a:gd name="T23" fmla="*/ 123 h 286"/>
                <a:gd name="T24" fmla="*/ 269 w 270"/>
                <a:gd name="T25" fmla="*/ 108 h 286"/>
                <a:gd name="T26" fmla="*/ 269 w 270"/>
                <a:gd name="T27" fmla="*/ 95 h 286"/>
                <a:gd name="T28" fmla="*/ 258 w 270"/>
                <a:gd name="T29" fmla="*/ 82 h 286"/>
                <a:gd name="T30" fmla="*/ 228 w 270"/>
                <a:gd name="T31" fmla="*/ 92 h 286"/>
                <a:gd name="T32" fmla="*/ 221 w 270"/>
                <a:gd name="T33" fmla="*/ 70 h 286"/>
                <a:gd name="T34" fmla="*/ 206 w 270"/>
                <a:gd name="T35" fmla="*/ 45 h 286"/>
                <a:gd name="T36" fmla="*/ 188 w 270"/>
                <a:gd name="T37" fmla="*/ 23 h 286"/>
                <a:gd name="T38" fmla="*/ 163 w 270"/>
                <a:gd name="T39" fmla="*/ 5 h 286"/>
                <a:gd name="T40" fmla="*/ 141 w 270"/>
                <a:gd name="T41" fmla="*/ 0 h 286"/>
                <a:gd name="T42" fmla="*/ 118 w 270"/>
                <a:gd name="T43" fmla="*/ 0 h 286"/>
                <a:gd name="T44" fmla="*/ 100 w 270"/>
                <a:gd name="T45" fmla="*/ 11 h 286"/>
                <a:gd name="T46" fmla="*/ 89 w 270"/>
                <a:gd name="T47" fmla="*/ 31 h 286"/>
                <a:gd name="T48" fmla="*/ 81 w 270"/>
                <a:gd name="T49" fmla="*/ 74 h 286"/>
                <a:gd name="T50" fmla="*/ 79 w 270"/>
                <a:gd name="T51" fmla="*/ 131 h 286"/>
                <a:gd name="T52" fmla="*/ 81 w 270"/>
                <a:gd name="T53" fmla="*/ 183 h 286"/>
                <a:gd name="T54" fmla="*/ 36 w 270"/>
                <a:gd name="T55" fmla="*/ 215 h 286"/>
                <a:gd name="T56" fmla="*/ 36 w 270"/>
                <a:gd name="T57" fmla="*/ 225 h 286"/>
                <a:gd name="T58" fmla="*/ 28 w 270"/>
                <a:gd name="T59" fmla="*/ 229 h 286"/>
                <a:gd name="T60" fmla="*/ 22 w 270"/>
                <a:gd name="T61" fmla="*/ 223 h 286"/>
                <a:gd name="T62" fmla="*/ 0 w 270"/>
                <a:gd name="T63" fmla="*/ 236 h 286"/>
                <a:gd name="T64" fmla="*/ 3 w 270"/>
                <a:gd name="T65" fmla="*/ 247 h 286"/>
                <a:gd name="T66" fmla="*/ 21 w 270"/>
                <a:gd name="T67" fmla="*/ 248 h 286"/>
                <a:gd name="T68" fmla="*/ 44 w 270"/>
                <a:gd name="T69" fmla="*/ 228 h 286"/>
                <a:gd name="T70" fmla="*/ 48 w 270"/>
                <a:gd name="T71" fmla="*/ 218 h 286"/>
                <a:gd name="T72" fmla="*/ 82 w 270"/>
                <a:gd name="T73" fmla="*/ 195 h 286"/>
                <a:gd name="T74" fmla="*/ 104 w 270"/>
                <a:gd name="T75" fmla="*/ 217 h 286"/>
                <a:gd name="T76" fmla="*/ 104 w 270"/>
                <a:gd name="T77" fmla="*/ 217 h 28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0"/>
                <a:gd name="T118" fmla="*/ 0 h 286"/>
                <a:gd name="T119" fmla="*/ 270 w 270"/>
                <a:gd name="T120" fmla="*/ 286 h 28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0" h="286">
                  <a:moveTo>
                    <a:pt x="104" y="217"/>
                  </a:moveTo>
                  <a:lnTo>
                    <a:pt x="143" y="268"/>
                  </a:lnTo>
                  <a:lnTo>
                    <a:pt x="174" y="280"/>
                  </a:lnTo>
                  <a:lnTo>
                    <a:pt x="195" y="285"/>
                  </a:lnTo>
                  <a:lnTo>
                    <a:pt x="218" y="282"/>
                  </a:lnTo>
                  <a:lnTo>
                    <a:pt x="236" y="268"/>
                  </a:lnTo>
                  <a:lnTo>
                    <a:pt x="245" y="248"/>
                  </a:lnTo>
                  <a:lnTo>
                    <a:pt x="250" y="223"/>
                  </a:lnTo>
                  <a:lnTo>
                    <a:pt x="249" y="194"/>
                  </a:lnTo>
                  <a:lnTo>
                    <a:pt x="248" y="170"/>
                  </a:lnTo>
                  <a:lnTo>
                    <a:pt x="245" y="142"/>
                  </a:lnTo>
                  <a:lnTo>
                    <a:pt x="239" y="123"/>
                  </a:lnTo>
                  <a:lnTo>
                    <a:pt x="269" y="108"/>
                  </a:lnTo>
                  <a:lnTo>
                    <a:pt x="269" y="95"/>
                  </a:lnTo>
                  <a:lnTo>
                    <a:pt x="258" y="82"/>
                  </a:lnTo>
                  <a:lnTo>
                    <a:pt x="228" y="92"/>
                  </a:lnTo>
                  <a:lnTo>
                    <a:pt x="221" y="70"/>
                  </a:lnTo>
                  <a:lnTo>
                    <a:pt x="206" y="45"/>
                  </a:lnTo>
                  <a:lnTo>
                    <a:pt x="188" y="23"/>
                  </a:lnTo>
                  <a:lnTo>
                    <a:pt x="163" y="5"/>
                  </a:lnTo>
                  <a:lnTo>
                    <a:pt x="141" y="0"/>
                  </a:lnTo>
                  <a:lnTo>
                    <a:pt x="118" y="0"/>
                  </a:lnTo>
                  <a:lnTo>
                    <a:pt x="100" y="11"/>
                  </a:lnTo>
                  <a:lnTo>
                    <a:pt x="89" y="31"/>
                  </a:lnTo>
                  <a:lnTo>
                    <a:pt x="81" y="74"/>
                  </a:lnTo>
                  <a:lnTo>
                    <a:pt x="79" y="131"/>
                  </a:lnTo>
                  <a:lnTo>
                    <a:pt x="81" y="183"/>
                  </a:lnTo>
                  <a:lnTo>
                    <a:pt x="36" y="215"/>
                  </a:lnTo>
                  <a:lnTo>
                    <a:pt x="36" y="225"/>
                  </a:lnTo>
                  <a:lnTo>
                    <a:pt x="28" y="229"/>
                  </a:lnTo>
                  <a:lnTo>
                    <a:pt x="22" y="223"/>
                  </a:lnTo>
                  <a:lnTo>
                    <a:pt x="0" y="236"/>
                  </a:lnTo>
                  <a:lnTo>
                    <a:pt x="3" y="247"/>
                  </a:lnTo>
                  <a:lnTo>
                    <a:pt x="21" y="248"/>
                  </a:lnTo>
                  <a:lnTo>
                    <a:pt x="44" y="228"/>
                  </a:lnTo>
                  <a:lnTo>
                    <a:pt x="48" y="218"/>
                  </a:lnTo>
                  <a:lnTo>
                    <a:pt x="82" y="195"/>
                  </a:lnTo>
                  <a:lnTo>
                    <a:pt x="104" y="217"/>
                  </a:lnTo>
                </a:path>
              </a:pathLst>
            </a:custGeom>
            <a:solidFill>
              <a:srgbClr val="FFFF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Freeform 129"/>
            <p:cNvSpPr>
              <a:spLocks/>
            </p:cNvSpPr>
            <p:nvPr/>
          </p:nvSpPr>
          <p:spPr bwMode="auto">
            <a:xfrm>
              <a:off x="3251" y="1651"/>
              <a:ext cx="123" cy="151"/>
            </a:xfrm>
            <a:custGeom>
              <a:avLst/>
              <a:gdLst>
                <a:gd name="T0" fmla="*/ 73 w 123"/>
                <a:gd name="T1" fmla="*/ 31 h 151"/>
                <a:gd name="T2" fmla="*/ 73 w 123"/>
                <a:gd name="T3" fmla="*/ 37 h 151"/>
                <a:gd name="T4" fmla="*/ 118 w 123"/>
                <a:gd name="T5" fmla="*/ 72 h 151"/>
                <a:gd name="T6" fmla="*/ 116 w 123"/>
                <a:gd name="T7" fmla="*/ 80 h 151"/>
                <a:gd name="T8" fmla="*/ 72 w 123"/>
                <a:gd name="T9" fmla="*/ 49 h 151"/>
                <a:gd name="T10" fmla="*/ 71 w 123"/>
                <a:gd name="T11" fmla="*/ 68 h 151"/>
                <a:gd name="T12" fmla="*/ 61 w 123"/>
                <a:gd name="T13" fmla="*/ 93 h 151"/>
                <a:gd name="T14" fmla="*/ 35 w 123"/>
                <a:gd name="T15" fmla="*/ 109 h 151"/>
                <a:gd name="T16" fmla="*/ 10 w 123"/>
                <a:gd name="T17" fmla="*/ 86 h 151"/>
                <a:gd name="T18" fmla="*/ 0 w 123"/>
                <a:gd name="T19" fmla="*/ 66 h 151"/>
                <a:gd name="T20" fmla="*/ 7 w 123"/>
                <a:gd name="T21" fmla="*/ 87 h 151"/>
                <a:gd name="T22" fmla="*/ 17 w 123"/>
                <a:gd name="T23" fmla="*/ 102 h 151"/>
                <a:gd name="T24" fmla="*/ 31 w 123"/>
                <a:gd name="T25" fmla="*/ 119 h 151"/>
                <a:gd name="T26" fmla="*/ 44 w 123"/>
                <a:gd name="T27" fmla="*/ 131 h 151"/>
                <a:gd name="T28" fmla="*/ 75 w 123"/>
                <a:gd name="T29" fmla="*/ 148 h 151"/>
                <a:gd name="T30" fmla="*/ 90 w 123"/>
                <a:gd name="T31" fmla="*/ 150 h 151"/>
                <a:gd name="T32" fmla="*/ 105 w 123"/>
                <a:gd name="T33" fmla="*/ 145 h 151"/>
                <a:gd name="T34" fmla="*/ 116 w 123"/>
                <a:gd name="T35" fmla="*/ 132 h 151"/>
                <a:gd name="T36" fmla="*/ 119 w 123"/>
                <a:gd name="T37" fmla="*/ 110 h 151"/>
                <a:gd name="T38" fmla="*/ 122 w 123"/>
                <a:gd name="T39" fmla="*/ 86 h 151"/>
                <a:gd name="T40" fmla="*/ 120 w 123"/>
                <a:gd name="T41" fmla="*/ 52 h 151"/>
                <a:gd name="T42" fmla="*/ 113 w 123"/>
                <a:gd name="T43" fmla="*/ 12 h 151"/>
                <a:gd name="T44" fmla="*/ 106 w 123"/>
                <a:gd name="T45" fmla="*/ 0 h 151"/>
                <a:gd name="T46" fmla="*/ 81 w 123"/>
                <a:gd name="T47" fmla="*/ 12 h 151"/>
                <a:gd name="T48" fmla="*/ 73 w 123"/>
                <a:gd name="T49" fmla="*/ 31 h 151"/>
                <a:gd name="T50" fmla="*/ 73 w 123"/>
                <a:gd name="T51" fmla="*/ 31 h 15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3"/>
                <a:gd name="T79" fmla="*/ 0 h 151"/>
                <a:gd name="T80" fmla="*/ 123 w 123"/>
                <a:gd name="T81" fmla="*/ 151 h 15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3" h="151">
                  <a:moveTo>
                    <a:pt x="73" y="31"/>
                  </a:moveTo>
                  <a:lnTo>
                    <a:pt x="73" y="37"/>
                  </a:lnTo>
                  <a:lnTo>
                    <a:pt x="118" y="72"/>
                  </a:lnTo>
                  <a:lnTo>
                    <a:pt x="116" y="80"/>
                  </a:lnTo>
                  <a:lnTo>
                    <a:pt x="72" y="49"/>
                  </a:lnTo>
                  <a:lnTo>
                    <a:pt x="71" y="68"/>
                  </a:lnTo>
                  <a:lnTo>
                    <a:pt x="61" y="93"/>
                  </a:lnTo>
                  <a:lnTo>
                    <a:pt x="35" y="109"/>
                  </a:lnTo>
                  <a:lnTo>
                    <a:pt x="10" y="86"/>
                  </a:lnTo>
                  <a:lnTo>
                    <a:pt x="0" y="66"/>
                  </a:lnTo>
                  <a:lnTo>
                    <a:pt x="7" y="87"/>
                  </a:lnTo>
                  <a:lnTo>
                    <a:pt x="17" y="102"/>
                  </a:lnTo>
                  <a:lnTo>
                    <a:pt x="31" y="119"/>
                  </a:lnTo>
                  <a:lnTo>
                    <a:pt x="44" y="131"/>
                  </a:lnTo>
                  <a:lnTo>
                    <a:pt x="75" y="148"/>
                  </a:lnTo>
                  <a:lnTo>
                    <a:pt x="90" y="150"/>
                  </a:lnTo>
                  <a:lnTo>
                    <a:pt x="105" y="145"/>
                  </a:lnTo>
                  <a:lnTo>
                    <a:pt x="116" y="132"/>
                  </a:lnTo>
                  <a:lnTo>
                    <a:pt x="119" y="110"/>
                  </a:lnTo>
                  <a:lnTo>
                    <a:pt x="122" y="86"/>
                  </a:lnTo>
                  <a:lnTo>
                    <a:pt x="120" y="52"/>
                  </a:lnTo>
                  <a:lnTo>
                    <a:pt x="113" y="12"/>
                  </a:lnTo>
                  <a:lnTo>
                    <a:pt x="106" y="0"/>
                  </a:lnTo>
                  <a:lnTo>
                    <a:pt x="81" y="12"/>
                  </a:lnTo>
                  <a:lnTo>
                    <a:pt x="73" y="31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Freeform 130"/>
            <p:cNvSpPr>
              <a:spLocks/>
            </p:cNvSpPr>
            <p:nvPr/>
          </p:nvSpPr>
          <p:spPr bwMode="auto">
            <a:xfrm>
              <a:off x="3214" y="1549"/>
              <a:ext cx="137" cy="272"/>
            </a:xfrm>
            <a:custGeom>
              <a:avLst/>
              <a:gdLst>
                <a:gd name="T0" fmla="*/ 31 w 137"/>
                <a:gd name="T1" fmla="*/ 0 h 272"/>
                <a:gd name="T2" fmla="*/ 16 w 137"/>
                <a:gd name="T3" fmla="*/ 15 h 272"/>
                <a:gd name="T4" fmla="*/ 7 w 137"/>
                <a:gd name="T5" fmla="*/ 41 h 272"/>
                <a:gd name="T6" fmla="*/ 1 w 137"/>
                <a:gd name="T7" fmla="*/ 79 h 272"/>
                <a:gd name="T8" fmla="*/ 0 w 137"/>
                <a:gd name="T9" fmla="*/ 111 h 272"/>
                <a:gd name="T10" fmla="*/ 3 w 137"/>
                <a:gd name="T11" fmla="*/ 152 h 272"/>
                <a:gd name="T12" fmla="*/ 11 w 137"/>
                <a:gd name="T13" fmla="*/ 193 h 272"/>
                <a:gd name="T14" fmla="*/ 52 w 137"/>
                <a:gd name="T15" fmla="*/ 231 h 272"/>
                <a:gd name="T16" fmla="*/ 91 w 137"/>
                <a:gd name="T17" fmla="*/ 266 h 272"/>
                <a:gd name="T18" fmla="*/ 122 w 137"/>
                <a:gd name="T19" fmla="*/ 271 h 272"/>
                <a:gd name="T20" fmla="*/ 136 w 137"/>
                <a:gd name="T21" fmla="*/ 269 h 272"/>
                <a:gd name="T22" fmla="*/ 115 w 137"/>
                <a:gd name="T23" fmla="*/ 265 h 272"/>
                <a:gd name="T24" fmla="*/ 93 w 137"/>
                <a:gd name="T25" fmla="*/ 256 h 272"/>
                <a:gd name="T26" fmla="*/ 66 w 137"/>
                <a:gd name="T27" fmla="*/ 235 h 272"/>
                <a:gd name="T28" fmla="*/ 45 w 137"/>
                <a:gd name="T29" fmla="*/ 204 h 272"/>
                <a:gd name="T30" fmla="*/ 18 w 137"/>
                <a:gd name="T31" fmla="*/ 135 h 272"/>
                <a:gd name="T32" fmla="*/ 12 w 137"/>
                <a:gd name="T33" fmla="*/ 70 h 272"/>
                <a:gd name="T34" fmla="*/ 16 w 137"/>
                <a:gd name="T35" fmla="*/ 28 h 272"/>
                <a:gd name="T36" fmla="*/ 31 w 137"/>
                <a:gd name="T37" fmla="*/ 0 h 272"/>
                <a:gd name="T38" fmla="*/ 31 w 137"/>
                <a:gd name="T39" fmla="*/ 0 h 2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7"/>
                <a:gd name="T61" fmla="*/ 0 h 272"/>
                <a:gd name="T62" fmla="*/ 137 w 137"/>
                <a:gd name="T63" fmla="*/ 272 h 27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7" h="272">
                  <a:moveTo>
                    <a:pt x="31" y="0"/>
                  </a:moveTo>
                  <a:lnTo>
                    <a:pt x="16" y="15"/>
                  </a:lnTo>
                  <a:lnTo>
                    <a:pt x="7" y="41"/>
                  </a:lnTo>
                  <a:lnTo>
                    <a:pt x="1" y="79"/>
                  </a:lnTo>
                  <a:lnTo>
                    <a:pt x="0" y="111"/>
                  </a:lnTo>
                  <a:lnTo>
                    <a:pt x="3" y="152"/>
                  </a:lnTo>
                  <a:lnTo>
                    <a:pt x="11" y="193"/>
                  </a:lnTo>
                  <a:lnTo>
                    <a:pt x="52" y="231"/>
                  </a:lnTo>
                  <a:lnTo>
                    <a:pt x="91" y="266"/>
                  </a:lnTo>
                  <a:lnTo>
                    <a:pt x="122" y="271"/>
                  </a:lnTo>
                  <a:lnTo>
                    <a:pt x="136" y="269"/>
                  </a:lnTo>
                  <a:lnTo>
                    <a:pt x="115" y="265"/>
                  </a:lnTo>
                  <a:lnTo>
                    <a:pt x="93" y="256"/>
                  </a:lnTo>
                  <a:lnTo>
                    <a:pt x="66" y="235"/>
                  </a:lnTo>
                  <a:lnTo>
                    <a:pt x="45" y="204"/>
                  </a:lnTo>
                  <a:lnTo>
                    <a:pt x="18" y="135"/>
                  </a:lnTo>
                  <a:lnTo>
                    <a:pt x="12" y="70"/>
                  </a:lnTo>
                  <a:lnTo>
                    <a:pt x="16" y="28"/>
                  </a:lnTo>
                  <a:lnTo>
                    <a:pt x="31" y="0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131"/>
            <p:cNvSpPr>
              <a:spLocks/>
            </p:cNvSpPr>
            <p:nvPr/>
          </p:nvSpPr>
          <p:spPr bwMode="auto">
            <a:xfrm>
              <a:off x="3253" y="1895"/>
              <a:ext cx="21" cy="85"/>
            </a:xfrm>
            <a:custGeom>
              <a:avLst/>
              <a:gdLst>
                <a:gd name="T0" fmla="*/ 0 w 21"/>
                <a:gd name="T1" fmla="*/ 81 h 85"/>
                <a:gd name="T2" fmla="*/ 20 w 21"/>
                <a:gd name="T3" fmla="*/ 84 h 85"/>
                <a:gd name="T4" fmla="*/ 10 w 21"/>
                <a:gd name="T5" fmla="*/ 0 h 85"/>
                <a:gd name="T6" fmla="*/ 0 w 21"/>
                <a:gd name="T7" fmla="*/ 5 h 85"/>
                <a:gd name="T8" fmla="*/ 0 w 21"/>
                <a:gd name="T9" fmla="*/ 81 h 85"/>
                <a:gd name="T10" fmla="*/ 0 w 21"/>
                <a:gd name="T11" fmla="*/ 81 h 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85"/>
                <a:gd name="T20" fmla="*/ 21 w 21"/>
                <a:gd name="T21" fmla="*/ 85 h 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85">
                  <a:moveTo>
                    <a:pt x="0" y="81"/>
                  </a:moveTo>
                  <a:lnTo>
                    <a:pt x="20" y="84"/>
                  </a:lnTo>
                  <a:lnTo>
                    <a:pt x="10" y="0"/>
                  </a:lnTo>
                  <a:lnTo>
                    <a:pt x="0" y="5"/>
                  </a:lnTo>
                  <a:lnTo>
                    <a:pt x="0" y="81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32"/>
            <p:cNvSpPr>
              <a:spLocks/>
            </p:cNvSpPr>
            <p:nvPr/>
          </p:nvSpPr>
          <p:spPr bwMode="auto">
            <a:xfrm>
              <a:off x="3238" y="1560"/>
              <a:ext cx="124" cy="101"/>
            </a:xfrm>
            <a:custGeom>
              <a:avLst/>
              <a:gdLst>
                <a:gd name="T0" fmla="*/ 0 w 124"/>
                <a:gd name="T1" fmla="*/ 85 h 101"/>
                <a:gd name="T2" fmla="*/ 5 w 124"/>
                <a:gd name="T3" fmla="*/ 63 h 101"/>
                <a:gd name="T4" fmla="*/ 14 w 124"/>
                <a:gd name="T5" fmla="*/ 48 h 101"/>
                <a:gd name="T6" fmla="*/ 25 w 124"/>
                <a:gd name="T7" fmla="*/ 41 h 101"/>
                <a:gd name="T8" fmla="*/ 50 w 124"/>
                <a:gd name="T9" fmla="*/ 41 h 101"/>
                <a:gd name="T10" fmla="*/ 70 w 124"/>
                <a:gd name="T11" fmla="*/ 55 h 101"/>
                <a:gd name="T12" fmla="*/ 83 w 124"/>
                <a:gd name="T13" fmla="*/ 77 h 101"/>
                <a:gd name="T14" fmla="*/ 87 w 124"/>
                <a:gd name="T15" fmla="*/ 100 h 101"/>
                <a:gd name="T16" fmla="*/ 110 w 124"/>
                <a:gd name="T17" fmla="*/ 89 h 101"/>
                <a:gd name="T18" fmla="*/ 110 w 124"/>
                <a:gd name="T19" fmla="*/ 77 h 101"/>
                <a:gd name="T20" fmla="*/ 123 w 124"/>
                <a:gd name="T21" fmla="*/ 69 h 101"/>
                <a:gd name="T22" fmla="*/ 106 w 124"/>
                <a:gd name="T23" fmla="*/ 33 h 101"/>
                <a:gd name="T24" fmla="*/ 63 w 124"/>
                <a:gd name="T25" fmla="*/ 3 h 101"/>
                <a:gd name="T26" fmla="*/ 15 w 124"/>
                <a:gd name="T27" fmla="*/ 0 h 101"/>
                <a:gd name="T28" fmla="*/ 2 w 124"/>
                <a:gd name="T29" fmla="*/ 25 h 101"/>
                <a:gd name="T30" fmla="*/ 0 w 124"/>
                <a:gd name="T31" fmla="*/ 49 h 101"/>
                <a:gd name="T32" fmla="*/ 0 w 124"/>
                <a:gd name="T33" fmla="*/ 85 h 101"/>
                <a:gd name="T34" fmla="*/ 0 w 124"/>
                <a:gd name="T35" fmla="*/ 85 h 10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4"/>
                <a:gd name="T55" fmla="*/ 0 h 101"/>
                <a:gd name="T56" fmla="*/ 124 w 124"/>
                <a:gd name="T57" fmla="*/ 101 h 10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4" h="101">
                  <a:moveTo>
                    <a:pt x="0" y="85"/>
                  </a:moveTo>
                  <a:lnTo>
                    <a:pt x="5" y="63"/>
                  </a:lnTo>
                  <a:lnTo>
                    <a:pt x="14" y="48"/>
                  </a:lnTo>
                  <a:lnTo>
                    <a:pt x="25" y="41"/>
                  </a:lnTo>
                  <a:lnTo>
                    <a:pt x="50" y="41"/>
                  </a:lnTo>
                  <a:lnTo>
                    <a:pt x="70" y="55"/>
                  </a:lnTo>
                  <a:lnTo>
                    <a:pt x="83" y="77"/>
                  </a:lnTo>
                  <a:lnTo>
                    <a:pt x="87" y="100"/>
                  </a:lnTo>
                  <a:lnTo>
                    <a:pt x="110" y="89"/>
                  </a:lnTo>
                  <a:lnTo>
                    <a:pt x="110" y="77"/>
                  </a:lnTo>
                  <a:lnTo>
                    <a:pt x="123" y="69"/>
                  </a:lnTo>
                  <a:lnTo>
                    <a:pt x="106" y="33"/>
                  </a:lnTo>
                  <a:lnTo>
                    <a:pt x="63" y="3"/>
                  </a:lnTo>
                  <a:lnTo>
                    <a:pt x="15" y="0"/>
                  </a:lnTo>
                  <a:lnTo>
                    <a:pt x="2" y="25"/>
                  </a:lnTo>
                  <a:lnTo>
                    <a:pt x="0" y="49"/>
                  </a:lnTo>
                  <a:lnTo>
                    <a:pt x="0" y="85"/>
                  </a:lnTo>
                </a:path>
              </a:pathLst>
            </a:custGeom>
            <a:solidFill>
              <a:srgbClr val="CCCCFF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133"/>
            <p:cNvSpPr>
              <a:spLocks/>
            </p:cNvSpPr>
            <p:nvPr/>
          </p:nvSpPr>
          <p:spPr bwMode="auto">
            <a:xfrm>
              <a:off x="3362" y="1629"/>
              <a:ext cx="45" cy="28"/>
            </a:xfrm>
            <a:custGeom>
              <a:avLst/>
              <a:gdLst>
                <a:gd name="T0" fmla="*/ 0 w 45"/>
                <a:gd name="T1" fmla="*/ 17 h 28"/>
                <a:gd name="T2" fmla="*/ 25 w 45"/>
                <a:gd name="T3" fmla="*/ 0 h 28"/>
                <a:gd name="T4" fmla="*/ 39 w 45"/>
                <a:gd name="T5" fmla="*/ 4 h 28"/>
                <a:gd name="T6" fmla="*/ 44 w 45"/>
                <a:gd name="T7" fmla="*/ 14 h 28"/>
                <a:gd name="T8" fmla="*/ 2 w 45"/>
                <a:gd name="T9" fmla="*/ 27 h 28"/>
                <a:gd name="T10" fmla="*/ 0 w 45"/>
                <a:gd name="T11" fmla="*/ 17 h 28"/>
                <a:gd name="T12" fmla="*/ 0 w 45"/>
                <a:gd name="T13" fmla="*/ 17 h 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"/>
                <a:gd name="T22" fmla="*/ 0 h 28"/>
                <a:gd name="T23" fmla="*/ 45 w 45"/>
                <a:gd name="T24" fmla="*/ 28 h 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" h="28">
                  <a:moveTo>
                    <a:pt x="0" y="17"/>
                  </a:moveTo>
                  <a:lnTo>
                    <a:pt x="25" y="0"/>
                  </a:lnTo>
                  <a:lnTo>
                    <a:pt x="39" y="4"/>
                  </a:lnTo>
                  <a:lnTo>
                    <a:pt x="44" y="14"/>
                  </a:lnTo>
                  <a:lnTo>
                    <a:pt x="2" y="27"/>
                  </a:lnTo>
                  <a:lnTo>
                    <a:pt x="0" y="17"/>
                  </a:lnTo>
                </a:path>
              </a:pathLst>
            </a:custGeom>
            <a:solidFill>
              <a:srgbClr val="A3A3D6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134"/>
            <p:cNvSpPr>
              <a:spLocks/>
            </p:cNvSpPr>
            <p:nvPr/>
          </p:nvSpPr>
          <p:spPr bwMode="auto">
            <a:xfrm>
              <a:off x="3353" y="1626"/>
              <a:ext cx="56" cy="42"/>
            </a:xfrm>
            <a:custGeom>
              <a:avLst/>
              <a:gdLst>
                <a:gd name="T0" fmla="*/ 0 w 56"/>
                <a:gd name="T1" fmla="*/ 17 h 42"/>
                <a:gd name="T2" fmla="*/ 1 w 56"/>
                <a:gd name="T3" fmla="*/ 26 h 42"/>
                <a:gd name="T4" fmla="*/ 5 w 56"/>
                <a:gd name="T5" fmla="*/ 36 h 42"/>
                <a:gd name="T6" fmla="*/ 14 w 56"/>
                <a:gd name="T7" fmla="*/ 41 h 42"/>
                <a:gd name="T8" fmla="*/ 55 w 56"/>
                <a:gd name="T9" fmla="*/ 18 h 42"/>
                <a:gd name="T10" fmla="*/ 43 w 56"/>
                <a:gd name="T11" fmla="*/ 15 h 42"/>
                <a:gd name="T12" fmla="*/ 38 w 56"/>
                <a:gd name="T13" fmla="*/ 10 h 42"/>
                <a:gd name="T14" fmla="*/ 7 w 56"/>
                <a:gd name="T15" fmla="*/ 24 h 42"/>
                <a:gd name="T16" fmla="*/ 30 w 56"/>
                <a:gd name="T17" fmla="*/ 0 h 42"/>
                <a:gd name="T18" fmla="*/ 0 w 56"/>
                <a:gd name="T19" fmla="*/ 17 h 42"/>
                <a:gd name="T20" fmla="*/ 0 w 56"/>
                <a:gd name="T21" fmla="*/ 17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42"/>
                <a:gd name="T35" fmla="*/ 56 w 56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42">
                  <a:moveTo>
                    <a:pt x="0" y="17"/>
                  </a:moveTo>
                  <a:lnTo>
                    <a:pt x="1" y="26"/>
                  </a:lnTo>
                  <a:lnTo>
                    <a:pt x="5" y="36"/>
                  </a:lnTo>
                  <a:lnTo>
                    <a:pt x="14" y="41"/>
                  </a:lnTo>
                  <a:lnTo>
                    <a:pt x="55" y="18"/>
                  </a:lnTo>
                  <a:lnTo>
                    <a:pt x="43" y="15"/>
                  </a:lnTo>
                  <a:lnTo>
                    <a:pt x="38" y="10"/>
                  </a:lnTo>
                  <a:lnTo>
                    <a:pt x="7" y="24"/>
                  </a:lnTo>
                  <a:lnTo>
                    <a:pt x="30" y="0"/>
                  </a:lnTo>
                  <a:lnTo>
                    <a:pt x="0" y="1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135"/>
            <p:cNvSpPr>
              <a:spLocks/>
            </p:cNvSpPr>
            <p:nvPr/>
          </p:nvSpPr>
          <p:spPr bwMode="auto">
            <a:xfrm>
              <a:off x="3392" y="1623"/>
              <a:ext cx="17" cy="19"/>
            </a:xfrm>
            <a:custGeom>
              <a:avLst/>
              <a:gdLst>
                <a:gd name="T0" fmla="*/ 0 w 17"/>
                <a:gd name="T1" fmla="*/ 0 h 19"/>
                <a:gd name="T2" fmla="*/ 8 w 17"/>
                <a:gd name="T3" fmla="*/ 3 h 19"/>
                <a:gd name="T4" fmla="*/ 13 w 17"/>
                <a:gd name="T5" fmla="*/ 10 h 19"/>
                <a:gd name="T6" fmla="*/ 16 w 17"/>
                <a:gd name="T7" fmla="*/ 18 h 19"/>
                <a:gd name="T8" fmla="*/ 5 w 17"/>
                <a:gd name="T9" fmla="*/ 13 h 19"/>
                <a:gd name="T10" fmla="*/ 0 w 17"/>
                <a:gd name="T11" fmla="*/ 0 h 19"/>
                <a:gd name="T12" fmla="*/ 0 w 17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19"/>
                <a:gd name="T23" fmla="*/ 17 w 1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19">
                  <a:moveTo>
                    <a:pt x="0" y="0"/>
                  </a:moveTo>
                  <a:lnTo>
                    <a:pt x="8" y="3"/>
                  </a:lnTo>
                  <a:lnTo>
                    <a:pt x="13" y="10"/>
                  </a:lnTo>
                  <a:lnTo>
                    <a:pt x="16" y="18"/>
                  </a:lnTo>
                  <a:lnTo>
                    <a:pt x="5" y="1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136"/>
            <p:cNvSpPr>
              <a:spLocks/>
            </p:cNvSpPr>
            <p:nvPr/>
          </p:nvSpPr>
          <p:spPr bwMode="auto">
            <a:xfrm>
              <a:off x="3211" y="1562"/>
              <a:ext cx="122" cy="260"/>
            </a:xfrm>
            <a:custGeom>
              <a:avLst/>
              <a:gdLst>
                <a:gd name="T0" fmla="*/ 9 w 122"/>
                <a:gd name="T1" fmla="*/ 52 h 260"/>
                <a:gd name="T2" fmla="*/ 10 w 122"/>
                <a:gd name="T3" fmla="*/ 67 h 260"/>
                <a:gd name="T4" fmla="*/ 12 w 122"/>
                <a:gd name="T5" fmla="*/ 93 h 260"/>
                <a:gd name="T6" fmla="*/ 17 w 122"/>
                <a:gd name="T7" fmla="*/ 126 h 260"/>
                <a:gd name="T8" fmla="*/ 29 w 122"/>
                <a:gd name="T9" fmla="*/ 162 h 260"/>
                <a:gd name="T10" fmla="*/ 43 w 122"/>
                <a:gd name="T11" fmla="*/ 195 h 260"/>
                <a:gd name="T12" fmla="*/ 68 w 122"/>
                <a:gd name="T13" fmla="*/ 227 h 260"/>
                <a:gd name="T14" fmla="*/ 93 w 122"/>
                <a:gd name="T15" fmla="*/ 245 h 260"/>
                <a:gd name="T16" fmla="*/ 121 w 122"/>
                <a:gd name="T17" fmla="*/ 259 h 260"/>
                <a:gd name="T18" fmla="*/ 91 w 122"/>
                <a:gd name="T19" fmla="*/ 254 h 260"/>
                <a:gd name="T20" fmla="*/ 62 w 122"/>
                <a:gd name="T21" fmla="*/ 241 h 260"/>
                <a:gd name="T22" fmla="*/ 37 w 122"/>
                <a:gd name="T23" fmla="*/ 214 h 260"/>
                <a:gd name="T24" fmla="*/ 13 w 122"/>
                <a:gd name="T25" fmla="*/ 188 h 260"/>
                <a:gd name="T26" fmla="*/ 3 w 122"/>
                <a:gd name="T27" fmla="*/ 170 h 260"/>
                <a:gd name="T28" fmla="*/ 0 w 122"/>
                <a:gd name="T29" fmla="*/ 126 h 260"/>
                <a:gd name="T30" fmla="*/ 0 w 122"/>
                <a:gd name="T31" fmla="*/ 82 h 260"/>
                <a:gd name="T32" fmla="*/ 3 w 122"/>
                <a:gd name="T33" fmla="*/ 53 h 260"/>
                <a:gd name="T34" fmla="*/ 9 w 122"/>
                <a:gd name="T35" fmla="*/ 25 h 260"/>
                <a:gd name="T36" fmla="*/ 20 w 122"/>
                <a:gd name="T37" fmla="*/ 0 h 260"/>
                <a:gd name="T38" fmla="*/ 13 w 122"/>
                <a:gd name="T39" fmla="*/ 32 h 260"/>
                <a:gd name="T40" fmla="*/ 9 w 122"/>
                <a:gd name="T41" fmla="*/ 52 h 260"/>
                <a:gd name="T42" fmla="*/ 9 w 122"/>
                <a:gd name="T43" fmla="*/ 52 h 2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2"/>
                <a:gd name="T67" fmla="*/ 0 h 260"/>
                <a:gd name="T68" fmla="*/ 122 w 122"/>
                <a:gd name="T69" fmla="*/ 260 h 26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2" h="260">
                  <a:moveTo>
                    <a:pt x="9" y="52"/>
                  </a:moveTo>
                  <a:lnTo>
                    <a:pt x="10" y="67"/>
                  </a:lnTo>
                  <a:lnTo>
                    <a:pt x="12" y="93"/>
                  </a:lnTo>
                  <a:lnTo>
                    <a:pt x="17" y="126"/>
                  </a:lnTo>
                  <a:lnTo>
                    <a:pt x="29" y="162"/>
                  </a:lnTo>
                  <a:lnTo>
                    <a:pt x="43" y="195"/>
                  </a:lnTo>
                  <a:lnTo>
                    <a:pt x="68" y="227"/>
                  </a:lnTo>
                  <a:lnTo>
                    <a:pt x="93" y="245"/>
                  </a:lnTo>
                  <a:lnTo>
                    <a:pt x="121" y="259"/>
                  </a:lnTo>
                  <a:lnTo>
                    <a:pt x="91" y="254"/>
                  </a:lnTo>
                  <a:lnTo>
                    <a:pt x="62" y="241"/>
                  </a:lnTo>
                  <a:lnTo>
                    <a:pt x="37" y="214"/>
                  </a:lnTo>
                  <a:lnTo>
                    <a:pt x="13" y="188"/>
                  </a:lnTo>
                  <a:lnTo>
                    <a:pt x="3" y="170"/>
                  </a:lnTo>
                  <a:lnTo>
                    <a:pt x="0" y="126"/>
                  </a:lnTo>
                  <a:lnTo>
                    <a:pt x="0" y="82"/>
                  </a:lnTo>
                  <a:lnTo>
                    <a:pt x="3" y="53"/>
                  </a:lnTo>
                  <a:lnTo>
                    <a:pt x="9" y="25"/>
                  </a:lnTo>
                  <a:lnTo>
                    <a:pt x="20" y="0"/>
                  </a:lnTo>
                  <a:lnTo>
                    <a:pt x="13" y="32"/>
                  </a:lnTo>
                  <a:lnTo>
                    <a:pt x="9" y="52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137"/>
            <p:cNvSpPr>
              <a:spLocks/>
            </p:cNvSpPr>
            <p:nvPr/>
          </p:nvSpPr>
          <p:spPr bwMode="auto">
            <a:xfrm>
              <a:off x="3260" y="1654"/>
              <a:ext cx="112" cy="117"/>
            </a:xfrm>
            <a:custGeom>
              <a:avLst/>
              <a:gdLst>
                <a:gd name="T0" fmla="*/ 65 w 112"/>
                <a:gd name="T1" fmla="*/ 11 h 117"/>
                <a:gd name="T2" fmla="*/ 0 w 112"/>
                <a:gd name="T3" fmla="*/ 51 h 117"/>
                <a:gd name="T4" fmla="*/ 2 w 112"/>
                <a:gd name="T5" fmla="*/ 56 h 117"/>
                <a:gd name="T6" fmla="*/ 42 w 112"/>
                <a:gd name="T7" fmla="*/ 37 h 117"/>
                <a:gd name="T8" fmla="*/ 15 w 112"/>
                <a:gd name="T9" fmla="*/ 105 h 117"/>
                <a:gd name="T10" fmla="*/ 27 w 112"/>
                <a:gd name="T11" fmla="*/ 116 h 117"/>
                <a:gd name="T12" fmla="*/ 49 w 112"/>
                <a:gd name="T13" fmla="*/ 37 h 117"/>
                <a:gd name="T14" fmla="*/ 111 w 112"/>
                <a:gd name="T15" fmla="*/ 87 h 117"/>
                <a:gd name="T16" fmla="*/ 111 w 112"/>
                <a:gd name="T17" fmla="*/ 76 h 117"/>
                <a:gd name="T18" fmla="*/ 56 w 112"/>
                <a:gd name="T19" fmla="*/ 30 h 117"/>
                <a:gd name="T20" fmla="*/ 101 w 112"/>
                <a:gd name="T21" fmla="*/ 6 h 117"/>
                <a:gd name="T22" fmla="*/ 98 w 112"/>
                <a:gd name="T23" fmla="*/ 0 h 117"/>
                <a:gd name="T24" fmla="*/ 65 w 112"/>
                <a:gd name="T25" fmla="*/ 19 h 117"/>
                <a:gd name="T26" fmla="*/ 65 w 112"/>
                <a:gd name="T27" fmla="*/ 11 h 117"/>
                <a:gd name="T28" fmla="*/ 65 w 112"/>
                <a:gd name="T29" fmla="*/ 11 h 1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17"/>
                <a:gd name="T47" fmla="*/ 112 w 112"/>
                <a:gd name="T48" fmla="*/ 117 h 1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17">
                  <a:moveTo>
                    <a:pt x="65" y="11"/>
                  </a:moveTo>
                  <a:lnTo>
                    <a:pt x="0" y="51"/>
                  </a:lnTo>
                  <a:lnTo>
                    <a:pt x="2" y="56"/>
                  </a:lnTo>
                  <a:lnTo>
                    <a:pt x="42" y="37"/>
                  </a:lnTo>
                  <a:lnTo>
                    <a:pt x="15" y="105"/>
                  </a:lnTo>
                  <a:lnTo>
                    <a:pt x="27" y="116"/>
                  </a:lnTo>
                  <a:lnTo>
                    <a:pt x="49" y="37"/>
                  </a:lnTo>
                  <a:lnTo>
                    <a:pt x="111" y="87"/>
                  </a:lnTo>
                  <a:lnTo>
                    <a:pt x="111" y="76"/>
                  </a:lnTo>
                  <a:lnTo>
                    <a:pt x="56" y="30"/>
                  </a:lnTo>
                  <a:lnTo>
                    <a:pt x="101" y="6"/>
                  </a:lnTo>
                  <a:lnTo>
                    <a:pt x="98" y="0"/>
                  </a:lnTo>
                  <a:lnTo>
                    <a:pt x="65" y="19"/>
                  </a:lnTo>
                  <a:lnTo>
                    <a:pt x="65" y="1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138"/>
            <p:cNvSpPr>
              <a:spLocks/>
            </p:cNvSpPr>
            <p:nvPr/>
          </p:nvSpPr>
          <p:spPr bwMode="auto">
            <a:xfrm>
              <a:off x="3264" y="1659"/>
              <a:ext cx="123" cy="157"/>
            </a:xfrm>
            <a:custGeom>
              <a:avLst/>
              <a:gdLst>
                <a:gd name="T0" fmla="*/ 105 w 123"/>
                <a:gd name="T1" fmla="*/ 4 h 157"/>
                <a:gd name="T2" fmla="*/ 110 w 123"/>
                <a:gd name="T3" fmla="*/ 24 h 157"/>
                <a:gd name="T4" fmla="*/ 113 w 123"/>
                <a:gd name="T5" fmla="*/ 49 h 157"/>
                <a:gd name="T6" fmla="*/ 113 w 123"/>
                <a:gd name="T7" fmla="*/ 79 h 157"/>
                <a:gd name="T8" fmla="*/ 113 w 123"/>
                <a:gd name="T9" fmla="*/ 101 h 157"/>
                <a:gd name="T10" fmla="*/ 106 w 123"/>
                <a:gd name="T11" fmla="*/ 127 h 157"/>
                <a:gd name="T12" fmla="*/ 93 w 123"/>
                <a:gd name="T13" fmla="*/ 144 h 157"/>
                <a:gd name="T14" fmla="*/ 73 w 123"/>
                <a:gd name="T15" fmla="*/ 144 h 157"/>
                <a:gd name="T16" fmla="*/ 50 w 123"/>
                <a:gd name="T17" fmla="*/ 131 h 157"/>
                <a:gd name="T18" fmla="*/ 28 w 123"/>
                <a:gd name="T19" fmla="*/ 115 h 157"/>
                <a:gd name="T20" fmla="*/ 0 w 123"/>
                <a:gd name="T21" fmla="*/ 89 h 157"/>
                <a:gd name="T22" fmla="*/ 29 w 123"/>
                <a:gd name="T23" fmla="*/ 124 h 157"/>
                <a:gd name="T24" fmla="*/ 53 w 123"/>
                <a:gd name="T25" fmla="*/ 141 h 157"/>
                <a:gd name="T26" fmla="*/ 78 w 123"/>
                <a:gd name="T27" fmla="*/ 153 h 157"/>
                <a:gd name="T28" fmla="*/ 95 w 123"/>
                <a:gd name="T29" fmla="*/ 156 h 157"/>
                <a:gd name="T30" fmla="*/ 107 w 123"/>
                <a:gd name="T31" fmla="*/ 146 h 157"/>
                <a:gd name="T32" fmla="*/ 117 w 123"/>
                <a:gd name="T33" fmla="*/ 123 h 157"/>
                <a:gd name="T34" fmla="*/ 122 w 123"/>
                <a:gd name="T35" fmla="*/ 92 h 157"/>
                <a:gd name="T36" fmla="*/ 121 w 123"/>
                <a:gd name="T37" fmla="*/ 55 h 157"/>
                <a:gd name="T38" fmla="*/ 116 w 123"/>
                <a:gd name="T39" fmla="*/ 21 h 157"/>
                <a:gd name="T40" fmla="*/ 109 w 123"/>
                <a:gd name="T41" fmla="*/ 0 h 157"/>
                <a:gd name="T42" fmla="*/ 105 w 123"/>
                <a:gd name="T43" fmla="*/ 4 h 157"/>
                <a:gd name="T44" fmla="*/ 105 w 123"/>
                <a:gd name="T45" fmla="*/ 4 h 15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3"/>
                <a:gd name="T70" fmla="*/ 0 h 157"/>
                <a:gd name="T71" fmla="*/ 123 w 123"/>
                <a:gd name="T72" fmla="*/ 157 h 15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3" h="157">
                  <a:moveTo>
                    <a:pt x="105" y="4"/>
                  </a:moveTo>
                  <a:lnTo>
                    <a:pt x="110" y="24"/>
                  </a:lnTo>
                  <a:lnTo>
                    <a:pt x="113" y="49"/>
                  </a:lnTo>
                  <a:lnTo>
                    <a:pt x="113" y="79"/>
                  </a:lnTo>
                  <a:lnTo>
                    <a:pt x="113" y="101"/>
                  </a:lnTo>
                  <a:lnTo>
                    <a:pt x="106" y="127"/>
                  </a:lnTo>
                  <a:lnTo>
                    <a:pt x="93" y="144"/>
                  </a:lnTo>
                  <a:lnTo>
                    <a:pt x="73" y="144"/>
                  </a:lnTo>
                  <a:lnTo>
                    <a:pt x="50" y="131"/>
                  </a:lnTo>
                  <a:lnTo>
                    <a:pt x="28" y="115"/>
                  </a:lnTo>
                  <a:lnTo>
                    <a:pt x="0" y="89"/>
                  </a:lnTo>
                  <a:lnTo>
                    <a:pt x="29" y="124"/>
                  </a:lnTo>
                  <a:lnTo>
                    <a:pt x="53" y="141"/>
                  </a:lnTo>
                  <a:lnTo>
                    <a:pt x="78" y="153"/>
                  </a:lnTo>
                  <a:lnTo>
                    <a:pt x="95" y="156"/>
                  </a:lnTo>
                  <a:lnTo>
                    <a:pt x="107" y="146"/>
                  </a:lnTo>
                  <a:lnTo>
                    <a:pt x="117" y="123"/>
                  </a:lnTo>
                  <a:lnTo>
                    <a:pt x="122" y="92"/>
                  </a:lnTo>
                  <a:lnTo>
                    <a:pt x="121" y="55"/>
                  </a:lnTo>
                  <a:lnTo>
                    <a:pt x="116" y="21"/>
                  </a:lnTo>
                  <a:lnTo>
                    <a:pt x="109" y="0"/>
                  </a:lnTo>
                  <a:lnTo>
                    <a:pt x="105" y="4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139"/>
            <p:cNvSpPr>
              <a:spLocks/>
            </p:cNvSpPr>
            <p:nvPr/>
          </p:nvSpPr>
          <p:spPr bwMode="auto">
            <a:xfrm>
              <a:off x="3250" y="1770"/>
              <a:ext cx="24" cy="212"/>
            </a:xfrm>
            <a:custGeom>
              <a:avLst/>
              <a:gdLst>
                <a:gd name="T0" fmla="*/ 5 w 24"/>
                <a:gd name="T1" fmla="*/ 0 h 212"/>
                <a:gd name="T2" fmla="*/ 15 w 24"/>
                <a:gd name="T3" fmla="*/ 14 h 212"/>
                <a:gd name="T4" fmla="*/ 15 w 24"/>
                <a:gd name="T5" fmla="*/ 73 h 212"/>
                <a:gd name="T6" fmla="*/ 23 w 24"/>
                <a:gd name="T7" fmla="*/ 79 h 212"/>
                <a:gd name="T8" fmla="*/ 23 w 24"/>
                <a:gd name="T9" fmla="*/ 208 h 212"/>
                <a:gd name="T10" fmla="*/ 18 w 24"/>
                <a:gd name="T11" fmla="*/ 107 h 212"/>
                <a:gd name="T12" fmla="*/ 7 w 24"/>
                <a:gd name="T13" fmla="*/ 124 h 212"/>
                <a:gd name="T14" fmla="*/ 5 w 24"/>
                <a:gd name="T15" fmla="*/ 207 h 212"/>
                <a:gd name="T16" fmla="*/ 0 w 24"/>
                <a:gd name="T17" fmla="*/ 211 h 212"/>
                <a:gd name="T18" fmla="*/ 0 w 24"/>
                <a:gd name="T19" fmla="*/ 80 h 212"/>
                <a:gd name="T20" fmla="*/ 5 w 24"/>
                <a:gd name="T21" fmla="*/ 74 h 212"/>
                <a:gd name="T22" fmla="*/ 5 w 24"/>
                <a:gd name="T23" fmla="*/ 0 h 212"/>
                <a:gd name="T24" fmla="*/ 5 w 24"/>
                <a:gd name="T25" fmla="*/ 0 h 21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212"/>
                <a:gd name="T41" fmla="*/ 24 w 24"/>
                <a:gd name="T42" fmla="*/ 212 h 21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212">
                  <a:moveTo>
                    <a:pt x="5" y="0"/>
                  </a:moveTo>
                  <a:lnTo>
                    <a:pt x="15" y="14"/>
                  </a:lnTo>
                  <a:lnTo>
                    <a:pt x="15" y="73"/>
                  </a:lnTo>
                  <a:lnTo>
                    <a:pt x="23" y="79"/>
                  </a:lnTo>
                  <a:lnTo>
                    <a:pt x="23" y="208"/>
                  </a:lnTo>
                  <a:lnTo>
                    <a:pt x="18" y="107"/>
                  </a:lnTo>
                  <a:lnTo>
                    <a:pt x="7" y="124"/>
                  </a:lnTo>
                  <a:lnTo>
                    <a:pt x="5" y="207"/>
                  </a:lnTo>
                  <a:lnTo>
                    <a:pt x="0" y="211"/>
                  </a:lnTo>
                  <a:lnTo>
                    <a:pt x="0" y="80"/>
                  </a:lnTo>
                  <a:lnTo>
                    <a:pt x="5" y="74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Freeform 140"/>
            <p:cNvSpPr>
              <a:spLocks/>
            </p:cNvSpPr>
            <p:nvPr/>
          </p:nvSpPr>
          <p:spPr bwMode="auto">
            <a:xfrm>
              <a:off x="3142" y="1729"/>
              <a:ext cx="80" cy="64"/>
            </a:xfrm>
            <a:custGeom>
              <a:avLst/>
              <a:gdLst>
                <a:gd name="T0" fmla="*/ 75 w 80"/>
                <a:gd name="T1" fmla="*/ 0 h 64"/>
                <a:gd name="T2" fmla="*/ 37 w 80"/>
                <a:gd name="T3" fmla="*/ 23 h 64"/>
                <a:gd name="T4" fmla="*/ 36 w 80"/>
                <a:gd name="T5" fmla="*/ 35 h 64"/>
                <a:gd name="T6" fmla="*/ 24 w 80"/>
                <a:gd name="T7" fmla="*/ 41 h 64"/>
                <a:gd name="T8" fmla="*/ 19 w 80"/>
                <a:gd name="T9" fmla="*/ 38 h 64"/>
                <a:gd name="T10" fmla="*/ 1 w 80"/>
                <a:gd name="T11" fmla="*/ 49 h 64"/>
                <a:gd name="T12" fmla="*/ 0 w 80"/>
                <a:gd name="T13" fmla="*/ 58 h 64"/>
                <a:gd name="T14" fmla="*/ 9 w 80"/>
                <a:gd name="T15" fmla="*/ 63 h 64"/>
                <a:gd name="T16" fmla="*/ 29 w 80"/>
                <a:gd name="T17" fmla="*/ 52 h 64"/>
                <a:gd name="T18" fmla="*/ 31 w 80"/>
                <a:gd name="T19" fmla="*/ 45 h 64"/>
                <a:gd name="T20" fmla="*/ 45 w 80"/>
                <a:gd name="T21" fmla="*/ 38 h 64"/>
                <a:gd name="T22" fmla="*/ 46 w 80"/>
                <a:gd name="T23" fmla="*/ 25 h 64"/>
                <a:gd name="T24" fmla="*/ 79 w 80"/>
                <a:gd name="T25" fmla="*/ 7 h 64"/>
                <a:gd name="T26" fmla="*/ 75 w 80"/>
                <a:gd name="T27" fmla="*/ 0 h 64"/>
                <a:gd name="T28" fmla="*/ 75 w 80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64"/>
                <a:gd name="T47" fmla="*/ 80 w 80"/>
                <a:gd name="T48" fmla="*/ 64 h 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64">
                  <a:moveTo>
                    <a:pt x="75" y="0"/>
                  </a:moveTo>
                  <a:lnTo>
                    <a:pt x="37" y="23"/>
                  </a:lnTo>
                  <a:lnTo>
                    <a:pt x="36" y="35"/>
                  </a:lnTo>
                  <a:lnTo>
                    <a:pt x="24" y="41"/>
                  </a:lnTo>
                  <a:lnTo>
                    <a:pt x="19" y="38"/>
                  </a:lnTo>
                  <a:lnTo>
                    <a:pt x="1" y="49"/>
                  </a:lnTo>
                  <a:lnTo>
                    <a:pt x="0" y="58"/>
                  </a:lnTo>
                  <a:lnTo>
                    <a:pt x="9" y="63"/>
                  </a:lnTo>
                  <a:lnTo>
                    <a:pt x="29" y="52"/>
                  </a:lnTo>
                  <a:lnTo>
                    <a:pt x="31" y="45"/>
                  </a:lnTo>
                  <a:lnTo>
                    <a:pt x="45" y="38"/>
                  </a:lnTo>
                  <a:lnTo>
                    <a:pt x="46" y="25"/>
                  </a:lnTo>
                  <a:lnTo>
                    <a:pt x="79" y="7"/>
                  </a:lnTo>
                  <a:lnTo>
                    <a:pt x="75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141"/>
            <p:cNvSpPr>
              <a:spLocks/>
            </p:cNvSpPr>
            <p:nvPr/>
          </p:nvSpPr>
          <p:spPr bwMode="auto">
            <a:xfrm>
              <a:off x="3234" y="1541"/>
              <a:ext cx="132" cy="138"/>
            </a:xfrm>
            <a:custGeom>
              <a:avLst/>
              <a:gdLst>
                <a:gd name="T0" fmla="*/ 1 w 132"/>
                <a:gd name="T1" fmla="*/ 97 h 138"/>
                <a:gd name="T2" fmla="*/ 0 w 132"/>
                <a:gd name="T3" fmla="*/ 65 h 138"/>
                <a:gd name="T4" fmla="*/ 3 w 132"/>
                <a:gd name="T5" fmla="*/ 34 h 138"/>
                <a:gd name="T6" fmla="*/ 14 w 132"/>
                <a:gd name="T7" fmla="*/ 13 h 138"/>
                <a:gd name="T8" fmla="*/ 28 w 132"/>
                <a:gd name="T9" fmla="*/ 2 h 138"/>
                <a:gd name="T10" fmla="*/ 47 w 132"/>
                <a:gd name="T11" fmla="*/ 0 h 138"/>
                <a:gd name="T12" fmla="*/ 68 w 132"/>
                <a:gd name="T13" fmla="*/ 5 h 138"/>
                <a:gd name="T14" fmla="*/ 93 w 132"/>
                <a:gd name="T15" fmla="*/ 25 h 138"/>
                <a:gd name="T16" fmla="*/ 120 w 132"/>
                <a:gd name="T17" fmla="*/ 60 h 138"/>
                <a:gd name="T18" fmla="*/ 131 w 132"/>
                <a:gd name="T19" fmla="*/ 88 h 138"/>
                <a:gd name="T20" fmla="*/ 124 w 132"/>
                <a:gd name="T21" fmla="*/ 90 h 138"/>
                <a:gd name="T22" fmla="*/ 111 w 132"/>
                <a:gd name="T23" fmla="*/ 68 h 138"/>
                <a:gd name="T24" fmla="*/ 94 w 132"/>
                <a:gd name="T25" fmla="*/ 52 h 138"/>
                <a:gd name="T26" fmla="*/ 76 w 132"/>
                <a:gd name="T27" fmla="*/ 38 h 138"/>
                <a:gd name="T28" fmla="*/ 48 w 132"/>
                <a:gd name="T29" fmla="*/ 28 h 138"/>
                <a:gd name="T30" fmla="*/ 16 w 132"/>
                <a:gd name="T31" fmla="*/ 37 h 138"/>
                <a:gd name="T32" fmla="*/ 8 w 132"/>
                <a:gd name="T33" fmla="*/ 55 h 138"/>
                <a:gd name="T34" fmla="*/ 5 w 132"/>
                <a:gd name="T35" fmla="*/ 84 h 138"/>
                <a:gd name="T36" fmla="*/ 5 w 132"/>
                <a:gd name="T37" fmla="*/ 137 h 138"/>
                <a:gd name="T38" fmla="*/ 1 w 132"/>
                <a:gd name="T39" fmla="*/ 97 h 138"/>
                <a:gd name="T40" fmla="*/ 1 w 132"/>
                <a:gd name="T41" fmla="*/ 97 h 1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2"/>
                <a:gd name="T64" fmla="*/ 0 h 138"/>
                <a:gd name="T65" fmla="*/ 132 w 132"/>
                <a:gd name="T66" fmla="*/ 138 h 1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2" h="138">
                  <a:moveTo>
                    <a:pt x="1" y="97"/>
                  </a:moveTo>
                  <a:lnTo>
                    <a:pt x="0" y="65"/>
                  </a:lnTo>
                  <a:lnTo>
                    <a:pt x="3" y="34"/>
                  </a:lnTo>
                  <a:lnTo>
                    <a:pt x="14" y="13"/>
                  </a:lnTo>
                  <a:lnTo>
                    <a:pt x="28" y="2"/>
                  </a:lnTo>
                  <a:lnTo>
                    <a:pt x="47" y="0"/>
                  </a:lnTo>
                  <a:lnTo>
                    <a:pt x="68" y="5"/>
                  </a:lnTo>
                  <a:lnTo>
                    <a:pt x="93" y="25"/>
                  </a:lnTo>
                  <a:lnTo>
                    <a:pt x="120" y="60"/>
                  </a:lnTo>
                  <a:lnTo>
                    <a:pt x="131" y="88"/>
                  </a:lnTo>
                  <a:lnTo>
                    <a:pt x="124" y="90"/>
                  </a:lnTo>
                  <a:lnTo>
                    <a:pt x="111" y="68"/>
                  </a:lnTo>
                  <a:lnTo>
                    <a:pt x="94" y="52"/>
                  </a:lnTo>
                  <a:lnTo>
                    <a:pt x="76" y="38"/>
                  </a:lnTo>
                  <a:lnTo>
                    <a:pt x="48" y="28"/>
                  </a:lnTo>
                  <a:lnTo>
                    <a:pt x="16" y="37"/>
                  </a:lnTo>
                  <a:lnTo>
                    <a:pt x="8" y="55"/>
                  </a:lnTo>
                  <a:lnTo>
                    <a:pt x="5" y="84"/>
                  </a:lnTo>
                  <a:lnTo>
                    <a:pt x="5" y="137"/>
                  </a:lnTo>
                  <a:lnTo>
                    <a:pt x="1" y="9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142"/>
            <p:cNvSpPr>
              <a:spLocks/>
            </p:cNvSpPr>
            <p:nvPr/>
          </p:nvSpPr>
          <p:spPr bwMode="auto">
            <a:xfrm>
              <a:off x="3342" y="1516"/>
              <a:ext cx="121" cy="265"/>
            </a:xfrm>
            <a:custGeom>
              <a:avLst/>
              <a:gdLst>
                <a:gd name="T0" fmla="*/ 0 w 121"/>
                <a:gd name="T1" fmla="*/ 0 h 265"/>
                <a:gd name="T2" fmla="*/ 58 w 121"/>
                <a:gd name="T3" fmla="*/ 43 h 265"/>
                <a:gd name="T4" fmla="*/ 84 w 121"/>
                <a:gd name="T5" fmla="*/ 74 h 265"/>
                <a:gd name="T6" fmla="*/ 100 w 121"/>
                <a:gd name="T7" fmla="*/ 118 h 265"/>
                <a:gd name="T8" fmla="*/ 106 w 121"/>
                <a:gd name="T9" fmla="*/ 168 h 265"/>
                <a:gd name="T10" fmla="*/ 102 w 121"/>
                <a:gd name="T11" fmla="*/ 224 h 265"/>
                <a:gd name="T12" fmla="*/ 93 w 121"/>
                <a:gd name="T13" fmla="*/ 264 h 265"/>
                <a:gd name="T14" fmla="*/ 112 w 121"/>
                <a:gd name="T15" fmla="*/ 221 h 265"/>
                <a:gd name="T16" fmla="*/ 120 w 121"/>
                <a:gd name="T17" fmla="*/ 161 h 265"/>
                <a:gd name="T18" fmla="*/ 112 w 121"/>
                <a:gd name="T19" fmla="*/ 98 h 265"/>
                <a:gd name="T20" fmla="*/ 88 w 121"/>
                <a:gd name="T21" fmla="*/ 54 h 265"/>
                <a:gd name="T22" fmla="*/ 53 w 121"/>
                <a:gd name="T23" fmla="*/ 21 h 265"/>
                <a:gd name="T24" fmla="*/ 0 w 121"/>
                <a:gd name="T25" fmla="*/ 0 h 265"/>
                <a:gd name="T26" fmla="*/ 0 w 121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"/>
                <a:gd name="T43" fmla="*/ 0 h 265"/>
                <a:gd name="T44" fmla="*/ 121 w 121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" h="265">
                  <a:moveTo>
                    <a:pt x="0" y="0"/>
                  </a:moveTo>
                  <a:lnTo>
                    <a:pt x="58" y="43"/>
                  </a:lnTo>
                  <a:lnTo>
                    <a:pt x="84" y="74"/>
                  </a:lnTo>
                  <a:lnTo>
                    <a:pt x="100" y="118"/>
                  </a:lnTo>
                  <a:lnTo>
                    <a:pt x="106" y="168"/>
                  </a:lnTo>
                  <a:lnTo>
                    <a:pt x="102" y="224"/>
                  </a:lnTo>
                  <a:lnTo>
                    <a:pt x="93" y="264"/>
                  </a:lnTo>
                  <a:lnTo>
                    <a:pt x="112" y="221"/>
                  </a:lnTo>
                  <a:lnTo>
                    <a:pt x="120" y="161"/>
                  </a:lnTo>
                  <a:lnTo>
                    <a:pt x="112" y="98"/>
                  </a:lnTo>
                  <a:lnTo>
                    <a:pt x="88" y="54"/>
                  </a:lnTo>
                  <a:lnTo>
                    <a:pt x="53" y="2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143"/>
            <p:cNvSpPr>
              <a:spLocks/>
            </p:cNvSpPr>
            <p:nvPr/>
          </p:nvSpPr>
          <p:spPr bwMode="auto">
            <a:xfrm>
              <a:off x="3347" y="1474"/>
              <a:ext cx="158" cy="295"/>
            </a:xfrm>
            <a:custGeom>
              <a:avLst/>
              <a:gdLst>
                <a:gd name="T0" fmla="*/ 0 w 158"/>
                <a:gd name="T1" fmla="*/ 0 h 295"/>
                <a:gd name="T2" fmla="*/ 58 w 158"/>
                <a:gd name="T3" fmla="*/ 20 h 295"/>
                <a:gd name="T4" fmla="*/ 112 w 158"/>
                <a:gd name="T5" fmla="*/ 66 h 295"/>
                <a:gd name="T6" fmla="*/ 138 w 158"/>
                <a:gd name="T7" fmla="*/ 112 h 295"/>
                <a:gd name="T8" fmla="*/ 155 w 158"/>
                <a:gd name="T9" fmla="*/ 168 h 295"/>
                <a:gd name="T10" fmla="*/ 157 w 158"/>
                <a:gd name="T11" fmla="*/ 233 h 295"/>
                <a:gd name="T12" fmla="*/ 143 w 158"/>
                <a:gd name="T13" fmla="*/ 294 h 295"/>
                <a:gd name="T14" fmla="*/ 147 w 158"/>
                <a:gd name="T15" fmla="*/ 218 h 295"/>
                <a:gd name="T16" fmla="*/ 138 w 158"/>
                <a:gd name="T17" fmla="*/ 150 h 295"/>
                <a:gd name="T18" fmla="*/ 110 w 158"/>
                <a:gd name="T19" fmla="*/ 85 h 295"/>
                <a:gd name="T20" fmla="*/ 58 w 158"/>
                <a:gd name="T21" fmla="*/ 33 h 295"/>
                <a:gd name="T22" fmla="*/ 0 w 158"/>
                <a:gd name="T23" fmla="*/ 0 h 295"/>
                <a:gd name="T24" fmla="*/ 0 w 158"/>
                <a:gd name="T25" fmla="*/ 0 h 2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8"/>
                <a:gd name="T40" fmla="*/ 0 h 295"/>
                <a:gd name="T41" fmla="*/ 158 w 158"/>
                <a:gd name="T42" fmla="*/ 295 h 2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8" h="295">
                  <a:moveTo>
                    <a:pt x="0" y="0"/>
                  </a:moveTo>
                  <a:lnTo>
                    <a:pt x="58" y="20"/>
                  </a:lnTo>
                  <a:lnTo>
                    <a:pt x="112" y="66"/>
                  </a:lnTo>
                  <a:lnTo>
                    <a:pt x="138" y="112"/>
                  </a:lnTo>
                  <a:lnTo>
                    <a:pt x="155" y="168"/>
                  </a:lnTo>
                  <a:lnTo>
                    <a:pt x="157" y="233"/>
                  </a:lnTo>
                  <a:lnTo>
                    <a:pt x="143" y="294"/>
                  </a:lnTo>
                  <a:lnTo>
                    <a:pt x="147" y="218"/>
                  </a:lnTo>
                  <a:lnTo>
                    <a:pt x="138" y="150"/>
                  </a:lnTo>
                  <a:lnTo>
                    <a:pt x="110" y="85"/>
                  </a:lnTo>
                  <a:lnTo>
                    <a:pt x="58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3" name="Rectangle 144"/>
          <p:cNvSpPr>
            <a:spLocks noChangeArrowheads="1"/>
          </p:cNvSpPr>
          <p:nvPr/>
        </p:nvSpPr>
        <p:spPr bwMode="auto">
          <a:xfrm>
            <a:off x="914400" y="5334000"/>
            <a:ext cx="7620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58AAB4-E87B-4567-B5B9-BEEE72113FBB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C0217-7831-4765-AFFF-5827D6922DB0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4897438" cy="4248150"/>
          </a:xfrm>
        </p:spPr>
        <p:txBody>
          <a:bodyPr/>
          <a:lstStyle/>
          <a:p>
            <a:pPr>
              <a:defRPr/>
            </a:pPr>
            <a:r>
              <a:rPr lang="zh-CN" altLang="en-US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地球同步卫星</a:t>
            </a:r>
          </a:p>
          <a:p>
            <a:pPr lvl="1">
              <a:defRPr/>
            </a:pPr>
            <a:r>
              <a:rPr kumimoji="0" lang="zh-CN" altLang="en-US" sz="2400" smtClean="0"/>
              <a:t>与地面站相对固定位置</a:t>
            </a:r>
          </a:p>
          <a:p>
            <a:pPr lvl="1">
              <a:defRPr/>
            </a:pPr>
            <a:r>
              <a:rPr kumimoji="0" lang="zh-CN" altLang="en-US" sz="2400" smtClean="0"/>
              <a:t>使用</a:t>
            </a:r>
            <a:r>
              <a:rPr kumimoji="0" lang="en-US" altLang="zh-CN" sz="2400" smtClean="0"/>
              <a:t>3</a:t>
            </a:r>
            <a:r>
              <a:rPr kumimoji="0" lang="zh-CN" altLang="en-US" sz="2400" smtClean="0"/>
              <a:t>颗卫星即可覆盖全球</a:t>
            </a:r>
          </a:p>
          <a:p>
            <a:pPr lvl="1">
              <a:defRPr/>
            </a:pPr>
            <a:r>
              <a:rPr kumimoji="0" lang="zh-CN" altLang="en-US" sz="2400" smtClean="0"/>
              <a:t>传输延迟时间长（≈</a:t>
            </a:r>
            <a:r>
              <a:rPr kumimoji="0" lang="en-US" altLang="zh-CN" sz="2400" smtClean="0"/>
              <a:t>270ms</a:t>
            </a:r>
            <a:r>
              <a:rPr kumimoji="0" lang="zh-CN" altLang="en-US" sz="2400" smtClean="0"/>
              <a:t>）</a:t>
            </a:r>
          </a:p>
          <a:p>
            <a:pPr lvl="1">
              <a:defRPr/>
            </a:pPr>
            <a:r>
              <a:rPr kumimoji="0" lang="zh-CN" altLang="en-US" sz="2400" smtClean="0"/>
              <a:t>广播式传输</a:t>
            </a:r>
          </a:p>
          <a:p>
            <a:pPr lvl="1">
              <a:defRPr/>
            </a:pPr>
            <a:r>
              <a:rPr kumimoji="0" lang="zh-CN" altLang="en-US" sz="2400" smtClean="0"/>
              <a:t>应用领域：</a:t>
            </a:r>
          </a:p>
          <a:p>
            <a:pPr lvl="2">
              <a:defRPr/>
            </a:pPr>
            <a:r>
              <a:rPr kumimoji="0" lang="zh-CN" altLang="en-US" sz="2000" smtClean="0"/>
              <a:t>电视传输</a:t>
            </a:r>
          </a:p>
          <a:p>
            <a:pPr lvl="2">
              <a:defRPr/>
            </a:pPr>
            <a:r>
              <a:rPr kumimoji="0" lang="zh-CN" altLang="en-US" sz="2000" smtClean="0"/>
              <a:t>长途电话</a:t>
            </a:r>
          </a:p>
          <a:p>
            <a:pPr lvl="2">
              <a:defRPr/>
            </a:pPr>
            <a:r>
              <a:rPr kumimoji="0" lang="zh-CN" altLang="en-US" sz="2000" smtClean="0"/>
              <a:t>专用网络</a:t>
            </a:r>
          </a:p>
          <a:p>
            <a:pPr lvl="2">
              <a:defRPr/>
            </a:pPr>
            <a:r>
              <a:rPr kumimoji="0" lang="zh-CN" altLang="en-US" sz="2000" smtClean="0"/>
              <a:t>广域网</a:t>
            </a:r>
          </a:p>
        </p:txBody>
      </p:sp>
      <p:grpSp>
        <p:nvGrpSpPr>
          <p:cNvPr id="2054" name="Group 491"/>
          <p:cNvGrpSpPr>
            <a:grpSpLocks/>
          </p:cNvGrpSpPr>
          <p:nvPr/>
        </p:nvGrpSpPr>
        <p:grpSpPr bwMode="auto">
          <a:xfrm>
            <a:off x="2627313" y="2924175"/>
            <a:ext cx="5056187" cy="3530600"/>
            <a:chOff x="2362" y="1448"/>
            <a:chExt cx="3185" cy="2224"/>
          </a:xfrm>
        </p:grpSpPr>
        <p:sp>
          <p:nvSpPr>
            <p:cNvPr id="2112" name="Line 3"/>
            <p:cNvSpPr>
              <a:spLocks noChangeShapeType="1"/>
            </p:cNvSpPr>
            <p:nvPr/>
          </p:nvSpPr>
          <p:spPr bwMode="auto">
            <a:xfrm flipH="1">
              <a:off x="2937" y="2745"/>
              <a:ext cx="671" cy="577"/>
            </a:xfrm>
            <a:prstGeom prst="line">
              <a:avLst/>
            </a:prstGeom>
            <a:noFill/>
            <a:ln w="12699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3" name="Line 4"/>
            <p:cNvSpPr>
              <a:spLocks noChangeShapeType="1"/>
            </p:cNvSpPr>
            <p:nvPr/>
          </p:nvSpPr>
          <p:spPr bwMode="auto">
            <a:xfrm flipV="1">
              <a:off x="2947" y="3108"/>
              <a:ext cx="896" cy="203"/>
            </a:xfrm>
            <a:prstGeom prst="line">
              <a:avLst/>
            </a:prstGeom>
            <a:noFill/>
            <a:ln w="12699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4" name="Line 5"/>
            <p:cNvSpPr>
              <a:spLocks noChangeShapeType="1"/>
            </p:cNvSpPr>
            <p:nvPr/>
          </p:nvSpPr>
          <p:spPr bwMode="auto">
            <a:xfrm flipH="1" flipV="1">
              <a:off x="3811" y="3108"/>
              <a:ext cx="896" cy="203"/>
            </a:xfrm>
            <a:prstGeom prst="line">
              <a:avLst/>
            </a:prstGeom>
            <a:noFill/>
            <a:ln w="12699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5" name="Line 6"/>
            <p:cNvSpPr>
              <a:spLocks noChangeShapeType="1"/>
            </p:cNvSpPr>
            <p:nvPr/>
          </p:nvSpPr>
          <p:spPr bwMode="auto">
            <a:xfrm flipH="1" flipV="1">
              <a:off x="3960" y="2745"/>
              <a:ext cx="779" cy="576"/>
            </a:xfrm>
            <a:prstGeom prst="line">
              <a:avLst/>
            </a:prstGeom>
            <a:noFill/>
            <a:ln w="12699">
              <a:solidFill>
                <a:srgbClr val="FF99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6" name="Line 7"/>
            <p:cNvSpPr>
              <a:spLocks noChangeShapeType="1"/>
            </p:cNvSpPr>
            <p:nvPr/>
          </p:nvSpPr>
          <p:spPr bwMode="auto">
            <a:xfrm flipH="1">
              <a:off x="3608" y="2020"/>
              <a:ext cx="160" cy="715"/>
            </a:xfrm>
            <a:prstGeom prst="line">
              <a:avLst/>
            </a:prstGeom>
            <a:noFill/>
            <a:ln w="12699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7" name="Line 8"/>
            <p:cNvSpPr>
              <a:spLocks noChangeShapeType="1"/>
            </p:cNvSpPr>
            <p:nvPr/>
          </p:nvSpPr>
          <p:spPr bwMode="auto">
            <a:xfrm>
              <a:off x="3768" y="2009"/>
              <a:ext cx="235" cy="758"/>
            </a:xfrm>
            <a:prstGeom prst="line">
              <a:avLst/>
            </a:prstGeom>
            <a:noFill/>
            <a:ln w="12699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8" name="Line 9"/>
            <p:cNvSpPr>
              <a:spLocks noChangeShapeType="1"/>
            </p:cNvSpPr>
            <p:nvPr/>
          </p:nvSpPr>
          <p:spPr bwMode="auto">
            <a:xfrm>
              <a:off x="3152" y="1842"/>
              <a:ext cx="278" cy="0"/>
            </a:xfrm>
            <a:prstGeom prst="line">
              <a:avLst/>
            </a:prstGeom>
            <a:noFill/>
            <a:ln w="25399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" name="Line 10"/>
            <p:cNvSpPr>
              <a:spLocks noChangeShapeType="1"/>
            </p:cNvSpPr>
            <p:nvPr/>
          </p:nvSpPr>
          <p:spPr bwMode="auto">
            <a:xfrm>
              <a:off x="3152" y="2750"/>
              <a:ext cx="278" cy="0"/>
            </a:xfrm>
            <a:prstGeom prst="line">
              <a:avLst/>
            </a:prstGeom>
            <a:noFill/>
            <a:ln w="25399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" name="Line 11"/>
            <p:cNvSpPr>
              <a:spLocks noChangeShapeType="1"/>
            </p:cNvSpPr>
            <p:nvPr/>
          </p:nvSpPr>
          <p:spPr bwMode="auto">
            <a:xfrm>
              <a:off x="3288" y="1842"/>
              <a:ext cx="2" cy="90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1" name="Rectangle 12"/>
            <p:cNvSpPr>
              <a:spLocks noChangeArrowheads="1"/>
            </p:cNvSpPr>
            <p:nvPr/>
          </p:nvSpPr>
          <p:spPr bwMode="auto">
            <a:xfrm>
              <a:off x="2835" y="2160"/>
              <a:ext cx="45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zh-CN" sz="1400" b="1">
                  <a:latin typeface="Arial" pitchFamily="34" charset="0"/>
                  <a:ea typeface="宋体" pitchFamily="2" charset="-122"/>
                </a:rPr>
                <a:t>35,784</a:t>
              </a:r>
            </a:p>
            <a:p>
              <a:pPr algn="ctr"/>
              <a:r>
                <a:rPr lang="zh-CN" altLang="en-US" sz="1400" b="1">
                  <a:latin typeface="Arial" pitchFamily="34" charset="0"/>
                  <a:ea typeface="宋体" pitchFamily="2" charset="-122"/>
                </a:rPr>
                <a:t>公里</a:t>
              </a:r>
            </a:p>
          </p:txBody>
        </p:sp>
        <p:sp>
          <p:nvSpPr>
            <p:cNvPr id="2122" name="Rectangle 13"/>
            <p:cNvSpPr>
              <a:spLocks noChangeArrowheads="1"/>
            </p:cNvSpPr>
            <p:nvPr/>
          </p:nvSpPr>
          <p:spPr bwMode="auto">
            <a:xfrm>
              <a:off x="3568" y="3175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tx2"/>
                  </a:solidFill>
                  <a:latin typeface="Arial" pitchFamily="34" charset="0"/>
                  <a:ea typeface="宋体" pitchFamily="2" charset="-122"/>
                </a:rPr>
                <a:t>地球</a:t>
              </a:r>
            </a:p>
          </p:txBody>
        </p:sp>
        <p:grpSp>
          <p:nvGrpSpPr>
            <p:cNvPr id="2123" name="Group 14"/>
            <p:cNvGrpSpPr>
              <a:grpSpLocks noChangeAspect="1"/>
            </p:cNvGrpSpPr>
            <p:nvPr/>
          </p:nvGrpSpPr>
          <p:grpSpPr bwMode="auto">
            <a:xfrm>
              <a:off x="3369" y="1448"/>
              <a:ext cx="1101" cy="591"/>
              <a:chOff x="1782" y="1200"/>
              <a:chExt cx="1101" cy="591"/>
            </a:xfrm>
          </p:grpSpPr>
          <p:sp>
            <p:nvSpPr>
              <p:cNvPr id="2408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1782" y="1200"/>
                <a:ext cx="1101" cy="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9" name="Freeform 16"/>
              <p:cNvSpPr>
                <a:spLocks/>
              </p:cNvSpPr>
              <p:nvPr/>
            </p:nvSpPr>
            <p:spPr bwMode="auto">
              <a:xfrm>
                <a:off x="2190" y="1223"/>
                <a:ext cx="685" cy="364"/>
              </a:xfrm>
              <a:custGeom>
                <a:avLst/>
                <a:gdLst>
                  <a:gd name="T0" fmla="*/ 0 w 2054"/>
                  <a:gd name="T1" fmla="*/ 0 h 1092"/>
                  <a:gd name="T2" fmla="*/ 0 w 2054"/>
                  <a:gd name="T3" fmla="*/ 0 h 1092"/>
                  <a:gd name="T4" fmla="*/ 0 w 2054"/>
                  <a:gd name="T5" fmla="*/ 0 h 1092"/>
                  <a:gd name="T6" fmla="*/ 0 w 2054"/>
                  <a:gd name="T7" fmla="*/ 0 h 1092"/>
                  <a:gd name="T8" fmla="*/ 0 w 2054"/>
                  <a:gd name="T9" fmla="*/ 0 h 1092"/>
                  <a:gd name="T10" fmla="*/ 0 w 2054"/>
                  <a:gd name="T11" fmla="*/ 0 h 10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54"/>
                  <a:gd name="T19" fmla="*/ 0 h 1092"/>
                  <a:gd name="T20" fmla="*/ 2054 w 2054"/>
                  <a:gd name="T21" fmla="*/ 1092 h 10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54" h="1092">
                    <a:moveTo>
                      <a:pt x="0" y="819"/>
                    </a:moveTo>
                    <a:lnTo>
                      <a:pt x="1366" y="0"/>
                    </a:lnTo>
                    <a:lnTo>
                      <a:pt x="2054" y="390"/>
                    </a:lnTo>
                    <a:lnTo>
                      <a:pt x="581" y="1092"/>
                    </a:ln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0" name="Freeform 17"/>
              <p:cNvSpPr>
                <a:spLocks/>
              </p:cNvSpPr>
              <p:nvPr/>
            </p:nvSpPr>
            <p:spPr bwMode="auto">
              <a:xfrm>
                <a:off x="1785" y="1625"/>
                <a:ext cx="163" cy="88"/>
              </a:xfrm>
              <a:custGeom>
                <a:avLst/>
                <a:gdLst>
                  <a:gd name="T0" fmla="*/ 0 w 488"/>
                  <a:gd name="T1" fmla="*/ 0 h 263"/>
                  <a:gd name="T2" fmla="*/ 0 w 488"/>
                  <a:gd name="T3" fmla="*/ 0 h 263"/>
                  <a:gd name="T4" fmla="*/ 0 w 488"/>
                  <a:gd name="T5" fmla="*/ 0 h 263"/>
                  <a:gd name="T6" fmla="*/ 0 w 488"/>
                  <a:gd name="T7" fmla="*/ 0 h 263"/>
                  <a:gd name="T8" fmla="*/ 0 w 488"/>
                  <a:gd name="T9" fmla="*/ 0 h 263"/>
                  <a:gd name="T10" fmla="*/ 0 w 488"/>
                  <a:gd name="T11" fmla="*/ 0 h 2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8"/>
                  <a:gd name="T19" fmla="*/ 0 h 263"/>
                  <a:gd name="T20" fmla="*/ 488 w 488"/>
                  <a:gd name="T21" fmla="*/ 263 h 2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8" h="263">
                    <a:moveTo>
                      <a:pt x="0" y="237"/>
                    </a:moveTo>
                    <a:lnTo>
                      <a:pt x="0" y="263"/>
                    </a:lnTo>
                    <a:lnTo>
                      <a:pt x="488" y="0"/>
                    </a:lnTo>
                    <a:lnTo>
                      <a:pt x="443" y="0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1" name="Freeform 18"/>
              <p:cNvSpPr>
                <a:spLocks/>
              </p:cNvSpPr>
              <p:nvPr/>
            </p:nvSpPr>
            <p:spPr bwMode="auto">
              <a:xfrm>
                <a:off x="2465" y="1232"/>
                <a:ext cx="387" cy="216"/>
              </a:xfrm>
              <a:custGeom>
                <a:avLst/>
                <a:gdLst>
                  <a:gd name="T0" fmla="*/ 0 w 1161"/>
                  <a:gd name="T1" fmla="*/ 0 h 646"/>
                  <a:gd name="T2" fmla="*/ 0 w 1161"/>
                  <a:gd name="T3" fmla="*/ 0 h 646"/>
                  <a:gd name="T4" fmla="*/ 0 w 1161"/>
                  <a:gd name="T5" fmla="*/ 0 h 646"/>
                  <a:gd name="T6" fmla="*/ 0 w 1161"/>
                  <a:gd name="T7" fmla="*/ 0 h 646"/>
                  <a:gd name="T8" fmla="*/ 0 w 1161"/>
                  <a:gd name="T9" fmla="*/ 0 h 646"/>
                  <a:gd name="T10" fmla="*/ 0 w 1161"/>
                  <a:gd name="T11" fmla="*/ 0 h 6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1"/>
                  <a:gd name="T19" fmla="*/ 0 h 646"/>
                  <a:gd name="T20" fmla="*/ 1161 w 1161"/>
                  <a:gd name="T21" fmla="*/ 646 h 6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1" h="646">
                    <a:moveTo>
                      <a:pt x="532" y="0"/>
                    </a:moveTo>
                    <a:lnTo>
                      <a:pt x="0" y="322"/>
                    </a:lnTo>
                    <a:lnTo>
                      <a:pt x="578" y="646"/>
                    </a:lnTo>
                    <a:lnTo>
                      <a:pt x="1161" y="351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2" name="Freeform 19"/>
              <p:cNvSpPr>
                <a:spLocks/>
              </p:cNvSpPr>
              <p:nvPr/>
            </p:nvSpPr>
            <p:spPr bwMode="auto">
              <a:xfrm>
                <a:off x="2329" y="1332"/>
                <a:ext cx="361" cy="181"/>
              </a:xfrm>
              <a:custGeom>
                <a:avLst/>
                <a:gdLst>
                  <a:gd name="T0" fmla="*/ 0 w 1083"/>
                  <a:gd name="T1" fmla="*/ 0 h 544"/>
                  <a:gd name="T2" fmla="*/ 0 w 1083"/>
                  <a:gd name="T3" fmla="*/ 0 h 544"/>
                  <a:gd name="T4" fmla="*/ 0 w 1083"/>
                  <a:gd name="T5" fmla="*/ 0 h 544"/>
                  <a:gd name="T6" fmla="*/ 0 w 1083"/>
                  <a:gd name="T7" fmla="*/ 0 h 544"/>
                  <a:gd name="T8" fmla="*/ 0 w 1083"/>
                  <a:gd name="T9" fmla="*/ 0 h 544"/>
                  <a:gd name="T10" fmla="*/ 0 w 1083"/>
                  <a:gd name="T11" fmla="*/ 0 h 5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3"/>
                  <a:gd name="T19" fmla="*/ 0 h 544"/>
                  <a:gd name="T20" fmla="*/ 1083 w 1083"/>
                  <a:gd name="T21" fmla="*/ 544 h 5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3" h="544">
                    <a:moveTo>
                      <a:pt x="449" y="0"/>
                    </a:moveTo>
                    <a:lnTo>
                      <a:pt x="0" y="270"/>
                    </a:lnTo>
                    <a:lnTo>
                      <a:pt x="587" y="544"/>
                    </a:lnTo>
                    <a:lnTo>
                      <a:pt x="1083" y="30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3" name="Freeform 20"/>
              <p:cNvSpPr>
                <a:spLocks/>
              </p:cNvSpPr>
              <p:nvPr/>
            </p:nvSpPr>
            <p:spPr bwMode="auto">
              <a:xfrm>
                <a:off x="2192" y="1208"/>
                <a:ext cx="684" cy="290"/>
              </a:xfrm>
              <a:custGeom>
                <a:avLst/>
                <a:gdLst>
                  <a:gd name="T0" fmla="*/ 0 w 2051"/>
                  <a:gd name="T1" fmla="*/ 0 h 871"/>
                  <a:gd name="T2" fmla="*/ 0 w 2051"/>
                  <a:gd name="T3" fmla="*/ 0 h 871"/>
                  <a:gd name="T4" fmla="*/ 0 w 2051"/>
                  <a:gd name="T5" fmla="*/ 0 h 871"/>
                  <a:gd name="T6" fmla="*/ 0 w 2051"/>
                  <a:gd name="T7" fmla="*/ 0 h 871"/>
                  <a:gd name="T8" fmla="*/ 0 w 2051"/>
                  <a:gd name="T9" fmla="*/ 0 h 871"/>
                  <a:gd name="T10" fmla="*/ 0 w 2051"/>
                  <a:gd name="T11" fmla="*/ 0 h 871"/>
                  <a:gd name="T12" fmla="*/ 0 w 2051"/>
                  <a:gd name="T13" fmla="*/ 0 h 871"/>
                  <a:gd name="T14" fmla="*/ 0 w 2051"/>
                  <a:gd name="T15" fmla="*/ 0 h 8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1"/>
                  <a:gd name="T25" fmla="*/ 0 h 871"/>
                  <a:gd name="T26" fmla="*/ 2051 w 2051"/>
                  <a:gd name="T27" fmla="*/ 871 h 8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1" h="871">
                    <a:moveTo>
                      <a:pt x="0" y="834"/>
                    </a:moveTo>
                    <a:lnTo>
                      <a:pt x="1380" y="0"/>
                    </a:lnTo>
                    <a:lnTo>
                      <a:pt x="2051" y="389"/>
                    </a:lnTo>
                    <a:lnTo>
                      <a:pt x="2031" y="432"/>
                    </a:lnTo>
                    <a:lnTo>
                      <a:pt x="1362" y="49"/>
                    </a:lnTo>
                    <a:lnTo>
                      <a:pt x="3" y="871"/>
                    </a:lnTo>
                    <a:lnTo>
                      <a:pt x="0" y="83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4" name="Freeform 21"/>
              <p:cNvSpPr>
                <a:spLocks/>
              </p:cNvSpPr>
              <p:nvPr/>
            </p:nvSpPr>
            <p:spPr bwMode="auto">
              <a:xfrm>
                <a:off x="1893" y="1344"/>
                <a:ext cx="174" cy="101"/>
              </a:xfrm>
              <a:custGeom>
                <a:avLst/>
                <a:gdLst>
                  <a:gd name="T0" fmla="*/ 0 w 523"/>
                  <a:gd name="T1" fmla="*/ 0 h 303"/>
                  <a:gd name="T2" fmla="*/ 0 w 523"/>
                  <a:gd name="T3" fmla="*/ 0 h 303"/>
                  <a:gd name="T4" fmla="*/ 0 w 523"/>
                  <a:gd name="T5" fmla="*/ 0 h 303"/>
                  <a:gd name="T6" fmla="*/ 0 w 523"/>
                  <a:gd name="T7" fmla="*/ 0 h 303"/>
                  <a:gd name="T8" fmla="*/ 0 w 523"/>
                  <a:gd name="T9" fmla="*/ 0 h 303"/>
                  <a:gd name="T10" fmla="*/ 0 w 523"/>
                  <a:gd name="T11" fmla="*/ 0 h 303"/>
                  <a:gd name="T12" fmla="*/ 0 w 523"/>
                  <a:gd name="T13" fmla="*/ 0 h 303"/>
                  <a:gd name="T14" fmla="*/ 0 w 523"/>
                  <a:gd name="T15" fmla="*/ 0 h 303"/>
                  <a:gd name="T16" fmla="*/ 0 w 523"/>
                  <a:gd name="T17" fmla="*/ 0 h 303"/>
                  <a:gd name="T18" fmla="*/ 0 w 523"/>
                  <a:gd name="T19" fmla="*/ 0 h 303"/>
                  <a:gd name="T20" fmla="*/ 0 w 523"/>
                  <a:gd name="T21" fmla="*/ 0 h 303"/>
                  <a:gd name="T22" fmla="*/ 0 w 523"/>
                  <a:gd name="T23" fmla="*/ 0 h 303"/>
                  <a:gd name="T24" fmla="*/ 0 w 523"/>
                  <a:gd name="T25" fmla="*/ 0 h 303"/>
                  <a:gd name="T26" fmla="*/ 0 w 523"/>
                  <a:gd name="T27" fmla="*/ 0 h 303"/>
                  <a:gd name="T28" fmla="*/ 0 w 523"/>
                  <a:gd name="T29" fmla="*/ 0 h 303"/>
                  <a:gd name="T30" fmla="*/ 0 w 523"/>
                  <a:gd name="T31" fmla="*/ 0 h 303"/>
                  <a:gd name="T32" fmla="*/ 0 w 523"/>
                  <a:gd name="T33" fmla="*/ 0 h 303"/>
                  <a:gd name="T34" fmla="*/ 0 w 523"/>
                  <a:gd name="T35" fmla="*/ 0 h 303"/>
                  <a:gd name="T36" fmla="*/ 0 w 523"/>
                  <a:gd name="T37" fmla="*/ 0 h 303"/>
                  <a:gd name="T38" fmla="*/ 0 w 523"/>
                  <a:gd name="T39" fmla="*/ 0 h 303"/>
                  <a:gd name="T40" fmla="*/ 0 w 523"/>
                  <a:gd name="T41" fmla="*/ 0 h 303"/>
                  <a:gd name="T42" fmla="*/ 0 w 523"/>
                  <a:gd name="T43" fmla="*/ 0 h 303"/>
                  <a:gd name="T44" fmla="*/ 0 w 523"/>
                  <a:gd name="T45" fmla="*/ 0 h 303"/>
                  <a:gd name="T46" fmla="*/ 0 w 523"/>
                  <a:gd name="T47" fmla="*/ 0 h 303"/>
                  <a:gd name="T48" fmla="*/ 0 w 523"/>
                  <a:gd name="T49" fmla="*/ 0 h 303"/>
                  <a:gd name="T50" fmla="*/ 0 w 523"/>
                  <a:gd name="T51" fmla="*/ 0 h 303"/>
                  <a:gd name="T52" fmla="*/ 0 w 523"/>
                  <a:gd name="T53" fmla="*/ 0 h 303"/>
                  <a:gd name="T54" fmla="*/ 0 w 523"/>
                  <a:gd name="T55" fmla="*/ 0 h 303"/>
                  <a:gd name="T56" fmla="*/ 0 w 523"/>
                  <a:gd name="T57" fmla="*/ 0 h 303"/>
                  <a:gd name="T58" fmla="*/ 0 w 523"/>
                  <a:gd name="T59" fmla="*/ 0 h 303"/>
                  <a:gd name="T60" fmla="*/ 0 w 523"/>
                  <a:gd name="T61" fmla="*/ 0 h 303"/>
                  <a:gd name="T62" fmla="*/ 0 w 523"/>
                  <a:gd name="T63" fmla="*/ 0 h 303"/>
                  <a:gd name="T64" fmla="*/ 0 w 523"/>
                  <a:gd name="T65" fmla="*/ 0 h 303"/>
                  <a:gd name="T66" fmla="*/ 0 w 523"/>
                  <a:gd name="T67" fmla="*/ 0 h 303"/>
                  <a:gd name="T68" fmla="*/ 0 w 523"/>
                  <a:gd name="T69" fmla="*/ 0 h 303"/>
                  <a:gd name="T70" fmla="*/ 0 w 523"/>
                  <a:gd name="T71" fmla="*/ 0 h 303"/>
                  <a:gd name="T72" fmla="*/ 0 w 523"/>
                  <a:gd name="T73" fmla="*/ 0 h 303"/>
                  <a:gd name="T74" fmla="*/ 0 w 523"/>
                  <a:gd name="T75" fmla="*/ 0 h 303"/>
                  <a:gd name="T76" fmla="*/ 0 w 523"/>
                  <a:gd name="T77" fmla="*/ 0 h 303"/>
                  <a:gd name="T78" fmla="*/ 0 w 523"/>
                  <a:gd name="T79" fmla="*/ 0 h 303"/>
                  <a:gd name="T80" fmla="*/ 0 w 523"/>
                  <a:gd name="T81" fmla="*/ 0 h 303"/>
                  <a:gd name="T82" fmla="*/ 0 w 523"/>
                  <a:gd name="T83" fmla="*/ 0 h 303"/>
                  <a:gd name="T84" fmla="*/ 0 w 523"/>
                  <a:gd name="T85" fmla="*/ 0 h 3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3"/>
                  <a:gd name="T130" fmla="*/ 0 h 303"/>
                  <a:gd name="T131" fmla="*/ 523 w 523"/>
                  <a:gd name="T132" fmla="*/ 303 h 3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3" h="303">
                    <a:moveTo>
                      <a:pt x="2" y="89"/>
                    </a:moveTo>
                    <a:lnTo>
                      <a:pt x="0" y="99"/>
                    </a:lnTo>
                    <a:lnTo>
                      <a:pt x="0" y="109"/>
                    </a:lnTo>
                    <a:lnTo>
                      <a:pt x="2" y="121"/>
                    </a:lnTo>
                    <a:lnTo>
                      <a:pt x="5" y="134"/>
                    </a:lnTo>
                    <a:lnTo>
                      <a:pt x="10" y="146"/>
                    </a:lnTo>
                    <a:lnTo>
                      <a:pt x="16" y="156"/>
                    </a:lnTo>
                    <a:lnTo>
                      <a:pt x="21" y="166"/>
                    </a:lnTo>
                    <a:lnTo>
                      <a:pt x="28" y="175"/>
                    </a:lnTo>
                    <a:lnTo>
                      <a:pt x="37" y="184"/>
                    </a:lnTo>
                    <a:lnTo>
                      <a:pt x="43" y="191"/>
                    </a:lnTo>
                    <a:lnTo>
                      <a:pt x="49" y="197"/>
                    </a:lnTo>
                    <a:lnTo>
                      <a:pt x="57" y="204"/>
                    </a:lnTo>
                    <a:lnTo>
                      <a:pt x="66" y="210"/>
                    </a:lnTo>
                    <a:lnTo>
                      <a:pt x="78" y="221"/>
                    </a:lnTo>
                    <a:lnTo>
                      <a:pt x="92" y="231"/>
                    </a:lnTo>
                    <a:lnTo>
                      <a:pt x="107" y="239"/>
                    </a:lnTo>
                    <a:lnTo>
                      <a:pt x="123" y="248"/>
                    </a:lnTo>
                    <a:lnTo>
                      <a:pt x="138" y="256"/>
                    </a:lnTo>
                    <a:lnTo>
                      <a:pt x="150" y="262"/>
                    </a:lnTo>
                    <a:lnTo>
                      <a:pt x="163" y="266"/>
                    </a:lnTo>
                    <a:lnTo>
                      <a:pt x="177" y="273"/>
                    </a:lnTo>
                    <a:lnTo>
                      <a:pt x="193" y="278"/>
                    </a:lnTo>
                    <a:lnTo>
                      <a:pt x="210" y="284"/>
                    </a:lnTo>
                    <a:lnTo>
                      <a:pt x="224" y="287"/>
                    </a:lnTo>
                    <a:lnTo>
                      <a:pt x="240" y="291"/>
                    </a:lnTo>
                    <a:lnTo>
                      <a:pt x="257" y="295"/>
                    </a:lnTo>
                    <a:lnTo>
                      <a:pt x="275" y="298"/>
                    </a:lnTo>
                    <a:lnTo>
                      <a:pt x="291" y="299"/>
                    </a:lnTo>
                    <a:lnTo>
                      <a:pt x="308" y="302"/>
                    </a:lnTo>
                    <a:lnTo>
                      <a:pt x="326" y="303"/>
                    </a:lnTo>
                    <a:lnTo>
                      <a:pt x="342" y="302"/>
                    </a:lnTo>
                    <a:lnTo>
                      <a:pt x="354" y="302"/>
                    </a:lnTo>
                    <a:lnTo>
                      <a:pt x="372" y="302"/>
                    </a:lnTo>
                    <a:lnTo>
                      <a:pt x="387" y="301"/>
                    </a:lnTo>
                    <a:lnTo>
                      <a:pt x="403" y="299"/>
                    </a:lnTo>
                    <a:lnTo>
                      <a:pt x="417" y="296"/>
                    </a:lnTo>
                    <a:lnTo>
                      <a:pt x="428" y="294"/>
                    </a:lnTo>
                    <a:lnTo>
                      <a:pt x="442" y="290"/>
                    </a:lnTo>
                    <a:lnTo>
                      <a:pt x="457" y="285"/>
                    </a:lnTo>
                    <a:lnTo>
                      <a:pt x="467" y="279"/>
                    </a:lnTo>
                    <a:lnTo>
                      <a:pt x="477" y="274"/>
                    </a:lnTo>
                    <a:lnTo>
                      <a:pt x="488" y="265"/>
                    </a:lnTo>
                    <a:lnTo>
                      <a:pt x="497" y="258"/>
                    </a:lnTo>
                    <a:lnTo>
                      <a:pt x="505" y="249"/>
                    </a:lnTo>
                    <a:lnTo>
                      <a:pt x="513" y="238"/>
                    </a:lnTo>
                    <a:lnTo>
                      <a:pt x="518" y="227"/>
                    </a:lnTo>
                    <a:lnTo>
                      <a:pt x="522" y="215"/>
                    </a:lnTo>
                    <a:lnTo>
                      <a:pt x="523" y="204"/>
                    </a:lnTo>
                    <a:lnTo>
                      <a:pt x="523" y="193"/>
                    </a:lnTo>
                    <a:lnTo>
                      <a:pt x="520" y="179"/>
                    </a:lnTo>
                    <a:lnTo>
                      <a:pt x="515" y="166"/>
                    </a:lnTo>
                    <a:lnTo>
                      <a:pt x="510" y="155"/>
                    </a:lnTo>
                    <a:lnTo>
                      <a:pt x="501" y="140"/>
                    </a:lnTo>
                    <a:lnTo>
                      <a:pt x="492" y="128"/>
                    </a:lnTo>
                    <a:lnTo>
                      <a:pt x="479" y="114"/>
                    </a:lnTo>
                    <a:lnTo>
                      <a:pt x="465" y="101"/>
                    </a:lnTo>
                    <a:lnTo>
                      <a:pt x="448" y="88"/>
                    </a:lnTo>
                    <a:lnTo>
                      <a:pt x="430" y="76"/>
                    </a:lnTo>
                    <a:lnTo>
                      <a:pt x="414" y="66"/>
                    </a:lnTo>
                    <a:lnTo>
                      <a:pt x="397" y="55"/>
                    </a:lnTo>
                    <a:lnTo>
                      <a:pt x="374" y="44"/>
                    </a:lnTo>
                    <a:lnTo>
                      <a:pt x="349" y="34"/>
                    </a:lnTo>
                    <a:lnTo>
                      <a:pt x="326" y="26"/>
                    </a:lnTo>
                    <a:lnTo>
                      <a:pt x="301" y="19"/>
                    </a:lnTo>
                    <a:lnTo>
                      <a:pt x="279" y="14"/>
                    </a:lnTo>
                    <a:lnTo>
                      <a:pt x="254" y="8"/>
                    </a:lnTo>
                    <a:lnTo>
                      <a:pt x="235" y="6"/>
                    </a:lnTo>
                    <a:lnTo>
                      <a:pt x="218" y="0"/>
                    </a:lnTo>
                    <a:lnTo>
                      <a:pt x="192" y="2"/>
                    </a:lnTo>
                    <a:lnTo>
                      <a:pt x="175" y="2"/>
                    </a:lnTo>
                    <a:lnTo>
                      <a:pt x="155" y="3"/>
                    </a:lnTo>
                    <a:lnTo>
                      <a:pt x="138" y="3"/>
                    </a:lnTo>
                    <a:lnTo>
                      <a:pt x="119" y="6"/>
                    </a:lnTo>
                    <a:lnTo>
                      <a:pt x="102" y="11"/>
                    </a:lnTo>
                    <a:lnTo>
                      <a:pt x="85" y="13"/>
                    </a:lnTo>
                    <a:lnTo>
                      <a:pt x="71" y="20"/>
                    </a:lnTo>
                    <a:lnTo>
                      <a:pt x="57" y="25"/>
                    </a:lnTo>
                    <a:lnTo>
                      <a:pt x="45" y="31"/>
                    </a:lnTo>
                    <a:lnTo>
                      <a:pt x="31" y="41"/>
                    </a:lnTo>
                    <a:lnTo>
                      <a:pt x="25" y="47"/>
                    </a:lnTo>
                    <a:lnTo>
                      <a:pt x="17" y="56"/>
                    </a:lnTo>
                    <a:lnTo>
                      <a:pt x="12" y="64"/>
                    </a:lnTo>
                    <a:lnTo>
                      <a:pt x="6" y="72"/>
                    </a:lnTo>
                    <a:lnTo>
                      <a:pt x="3" y="80"/>
                    </a:lnTo>
                    <a:lnTo>
                      <a:pt x="2" y="89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5" name="Freeform 22"/>
              <p:cNvSpPr>
                <a:spLocks/>
              </p:cNvSpPr>
              <p:nvPr/>
            </p:nvSpPr>
            <p:spPr bwMode="auto">
              <a:xfrm>
                <a:off x="1895" y="1373"/>
                <a:ext cx="88" cy="45"/>
              </a:xfrm>
              <a:custGeom>
                <a:avLst/>
                <a:gdLst>
                  <a:gd name="T0" fmla="*/ 0 w 264"/>
                  <a:gd name="T1" fmla="*/ 0 h 135"/>
                  <a:gd name="T2" fmla="*/ 0 w 264"/>
                  <a:gd name="T3" fmla="*/ 0 h 135"/>
                  <a:gd name="T4" fmla="*/ 0 w 264"/>
                  <a:gd name="T5" fmla="*/ 0 h 135"/>
                  <a:gd name="T6" fmla="*/ 0 w 264"/>
                  <a:gd name="T7" fmla="*/ 0 h 135"/>
                  <a:gd name="T8" fmla="*/ 0 w 264"/>
                  <a:gd name="T9" fmla="*/ 0 h 135"/>
                  <a:gd name="T10" fmla="*/ 0 w 264"/>
                  <a:gd name="T11" fmla="*/ 0 h 135"/>
                  <a:gd name="T12" fmla="*/ 0 w 264"/>
                  <a:gd name="T13" fmla="*/ 0 h 135"/>
                  <a:gd name="T14" fmla="*/ 0 w 264"/>
                  <a:gd name="T15" fmla="*/ 0 h 135"/>
                  <a:gd name="T16" fmla="*/ 0 w 264"/>
                  <a:gd name="T17" fmla="*/ 0 h 1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4"/>
                  <a:gd name="T28" fmla="*/ 0 h 135"/>
                  <a:gd name="T29" fmla="*/ 264 w 264"/>
                  <a:gd name="T30" fmla="*/ 135 h 1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4" h="135">
                    <a:moveTo>
                      <a:pt x="6" y="0"/>
                    </a:moveTo>
                    <a:lnTo>
                      <a:pt x="0" y="20"/>
                    </a:lnTo>
                    <a:lnTo>
                      <a:pt x="5" y="49"/>
                    </a:lnTo>
                    <a:lnTo>
                      <a:pt x="21" y="76"/>
                    </a:lnTo>
                    <a:lnTo>
                      <a:pt x="45" y="104"/>
                    </a:lnTo>
                    <a:lnTo>
                      <a:pt x="87" y="135"/>
                    </a:lnTo>
                    <a:lnTo>
                      <a:pt x="264" y="4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6" name="Freeform 23"/>
              <p:cNvSpPr>
                <a:spLocks/>
              </p:cNvSpPr>
              <p:nvPr/>
            </p:nvSpPr>
            <p:spPr bwMode="auto">
              <a:xfrm>
                <a:off x="1983" y="1379"/>
                <a:ext cx="80" cy="48"/>
              </a:xfrm>
              <a:custGeom>
                <a:avLst/>
                <a:gdLst>
                  <a:gd name="T0" fmla="*/ 0 w 238"/>
                  <a:gd name="T1" fmla="*/ 0 h 143"/>
                  <a:gd name="T2" fmla="*/ 0 w 238"/>
                  <a:gd name="T3" fmla="*/ 0 h 143"/>
                  <a:gd name="T4" fmla="*/ 0 w 238"/>
                  <a:gd name="T5" fmla="*/ 0 h 143"/>
                  <a:gd name="T6" fmla="*/ 0 w 238"/>
                  <a:gd name="T7" fmla="*/ 0 h 143"/>
                  <a:gd name="T8" fmla="*/ 0 w 238"/>
                  <a:gd name="T9" fmla="*/ 0 h 143"/>
                  <a:gd name="T10" fmla="*/ 0 w 238"/>
                  <a:gd name="T11" fmla="*/ 0 h 143"/>
                  <a:gd name="T12" fmla="*/ 0 w 238"/>
                  <a:gd name="T13" fmla="*/ 0 h 143"/>
                  <a:gd name="T14" fmla="*/ 0 w 238"/>
                  <a:gd name="T15" fmla="*/ 0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8"/>
                  <a:gd name="T25" fmla="*/ 0 h 143"/>
                  <a:gd name="T26" fmla="*/ 238 w 238"/>
                  <a:gd name="T27" fmla="*/ 143 h 1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8" h="143">
                    <a:moveTo>
                      <a:pt x="0" y="15"/>
                    </a:moveTo>
                    <a:lnTo>
                      <a:pt x="214" y="143"/>
                    </a:lnTo>
                    <a:lnTo>
                      <a:pt x="237" y="112"/>
                    </a:lnTo>
                    <a:lnTo>
                      <a:pt x="238" y="81"/>
                    </a:lnTo>
                    <a:lnTo>
                      <a:pt x="221" y="51"/>
                    </a:lnTo>
                    <a:lnTo>
                      <a:pt x="9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7" name="Freeform 24"/>
              <p:cNvSpPr>
                <a:spLocks/>
              </p:cNvSpPr>
              <p:nvPr/>
            </p:nvSpPr>
            <p:spPr bwMode="auto">
              <a:xfrm>
                <a:off x="1790" y="1625"/>
                <a:ext cx="253" cy="146"/>
              </a:xfrm>
              <a:custGeom>
                <a:avLst/>
                <a:gdLst>
                  <a:gd name="T0" fmla="*/ 0 w 759"/>
                  <a:gd name="T1" fmla="*/ 0 h 438"/>
                  <a:gd name="T2" fmla="*/ 0 w 759"/>
                  <a:gd name="T3" fmla="*/ 0 h 438"/>
                  <a:gd name="T4" fmla="*/ 0 w 759"/>
                  <a:gd name="T5" fmla="*/ 0 h 438"/>
                  <a:gd name="T6" fmla="*/ 0 w 759"/>
                  <a:gd name="T7" fmla="*/ 0 h 438"/>
                  <a:gd name="T8" fmla="*/ 0 w 759"/>
                  <a:gd name="T9" fmla="*/ 0 h 438"/>
                  <a:gd name="T10" fmla="*/ 0 w 759"/>
                  <a:gd name="T11" fmla="*/ 0 h 4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9"/>
                  <a:gd name="T19" fmla="*/ 0 h 438"/>
                  <a:gd name="T20" fmla="*/ 759 w 759"/>
                  <a:gd name="T21" fmla="*/ 438 h 4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9" h="438">
                    <a:moveTo>
                      <a:pt x="0" y="257"/>
                    </a:moveTo>
                    <a:lnTo>
                      <a:pt x="478" y="0"/>
                    </a:lnTo>
                    <a:lnTo>
                      <a:pt x="759" y="268"/>
                    </a:lnTo>
                    <a:lnTo>
                      <a:pt x="383" y="4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8" name="Freeform 25"/>
              <p:cNvSpPr>
                <a:spLocks/>
              </p:cNvSpPr>
              <p:nvPr/>
            </p:nvSpPr>
            <p:spPr bwMode="auto">
              <a:xfrm>
                <a:off x="1962" y="1441"/>
                <a:ext cx="358" cy="321"/>
              </a:xfrm>
              <a:custGeom>
                <a:avLst/>
                <a:gdLst>
                  <a:gd name="T0" fmla="*/ 0 w 1075"/>
                  <a:gd name="T1" fmla="*/ 0 h 965"/>
                  <a:gd name="T2" fmla="*/ 0 w 1075"/>
                  <a:gd name="T3" fmla="*/ 0 h 965"/>
                  <a:gd name="T4" fmla="*/ 0 w 1075"/>
                  <a:gd name="T5" fmla="*/ 0 h 965"/>
                  <a:gd name="T6" fmla="*/ 0 w 1075"/>
                  <a:gd name="T7" fmla="*/ 0 h 965"/>
                  <a:gd name="T8" fmla="*/ 0 w 1075"/>
                  <a:gd name="T9" fmla="*/ 0 h 965"/>
                  <a:gd name="T10" fmla="*/ 0 w 1075"/>
                  <a:gd name="T11" fmla="*/ 0 h 965"/>
                  <a:gd name="T12" fmla="*/ 0 w 1075"/>
                  <a:gd name="T13" fmla="*/ 0 h 965"/>
                  <a:gd name="T14" fmla="*/ 0 w 1075"/>
                  <a:gd name="T15" fmla="*/ 0 h 965"/>
                  <a:gd name="T16" fmla="*/ 0 w 1075"/>
                  <a:gd name="T17" fmla="*/ 0 h 965"/>
                  <a:gd name="T18" fmla="*/ 0 w 1075"/>
                  <a:gd name="T19" fmla="*/ 0 h 965"/>
                  <a:gd name="T20" fmla="*/ 0 w 1075"/>
                  <a:gd name="T21" fmla="*/ 0 h 965"/>
                  <a:gd name="T22" fmla="*/ 0 w 1075"/>
                  <a:gd name="T23" fmla="*/ 0 h 965"/>
                  <a:gd name="T24" fmla="*/ 0 w 1075"/>
                  <a:gd name="T25" fmla="*/ 0 h 965"/>
                  <a:gd name="T26" fmla="*/ 0 w 1075"/>
                  <a:gd name="T27" fmla="*/ 0 h 965"/>
                  <a:gd name="T28" fmla="*/ 0 w 1075"/>
                  <a:gd name="T29" fmla="*/ 0 h 965"/>
                  <a:gd name="T30" fmla="*/ 0 w 1075"/>
                  <a:gd name="T31" fmla="*/ 0 h 965"/>
                  <a:gd name="T32" fmla="*/ 0 w 1075"/>
                  <a:gd name="T33" fmla="*/ 0 h 965"/>
                  <a:gd name="T34" fmla="*/ 0 w 1075"/>
                  <a:gd name="T35" fmla="*/ 0 h 965"/>
                  <a:gd name="T36" fmla="*/ 0 w 1075"/>
                  <a:gd name="T37" fmla="*/ 0 h 965"/>
                  <a:gd name="T38" fmla="*/ 0 w 1075"/>
                  <a:gd name="T39" fmla="*/ 0 h 9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75"/>
                  <a:gd name="T61" fmla="*/ 0 h 965"/>
                  <a:gd name="T62" fmla="*/ 1075 w 1075"/>
                  <a:gd name="T63" fmla="*/ 965 h 9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75" h="965">
                    <a:moveTo>
                      <a:pt x="35" y="522"/>
                    </a:moveTo>
                    <a:lnTo>
                      <a:pt x="351" y="75"/>
                    </a:lnTo>
                    <a:lnTo>
                      <a:pt x="531" y="0"/>
                    </a:lnTo>
                    <a:lnTo>
                      <a:pt x="722" y="156"/>
                    </a:lnTo>
                    <a:lnTo>
                      <a:pt x="715" y="165"/>
                    </a:lnTo>
                    <a:lnTo>
                      <a:pt x="915" y="300"/>
                    </a:lnTo>
                    <a:lnTo>
                      <a:pt x="906" y="317"/>
                    </a:lnTo>
                    <a:lnTo>
                      <a:pt x="951" y="295"/>
                    </a:lnTo>
                    <a:lnTo>
                      <a:pt x="968" y="306"/>
                    </a:lnTo>
                    <a:lnTo>
                      <a:pt x="886" y="344"/>
                    </a:lnTo>
                    <a:lnTo>
                      <a:pt x="1075" y="483"/>
                    </a:lnTo>
                    <a:lnTo>
                      <a:pt x="807" y="926"/>
                    </a:lnTo>
                    <a:lnTo>
                      <a:pt x="690" y="965"/>
                    </a:lnTo>
                    <a:lnTo>
                      <a:pt x="379" y="782"/>
                    </a:lnTo>
                    <a:lnTo>
                      <a:pt x="265" y="821"/>
                    </a:lnTo>
                    <a:lnTo>
                      <a:pt x="238" y="853"/>
                    </a:lnTo>
                    <a:lnTo>
                      <a:pt x="238" y="814"/>
                    </a:lnTo>
                    <a:lnTo>
                      <a:pt x="0" y="602"/>
                    </a:lnTo>
                    <a:lnTo>
                      <a:pt x="35" y="522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9" name="Freeform 26"/>
              <p:cNvSpPr>
                <a:spLocks/>
              </p:cNvSpPr>
              <p:nvPr/>
            </p:nvSpPr>
            <p:spPr bwMode="auto">
              <a:xfrm>
                <a:off x="2001" y="1420"/>
                <a:ext cx="133" cy="177"/>
              </a:xfrm>
              <a:custGeom>
                <a:avLst/>
                <a:gdLst>
                  <a:gd name="T0" fmla="*/ 0 w 400"/>
                  <a:gd name="T1" fmla="*/ 0 h 531"/>
                  <a:gd name="T2" fmla="*/ 0 w 400"/>
                  <a:gd name="T3" fmla="*/ 0 h 531"/>
                  <a:gd name="T4" fmla="*/ 0 w 400"/>
                  <a:gd name="T5" fmla="*/ 0 h 531"/>
                  <a:gd name="T6" fmla="*/ 0 w 400"/>
                  <a:gd name="T7" fmla="*/ 0 h 531"/>
                  <a:gd name="T8" fmla="*/ 0 w 400"/>
                  <a:gd name="T9" fmla="*/ 0 h 531"/>
                  <a:gd name="T10" fmla="*/ 0 w 400"/>
                  <a:gd name="T11" fmla="*/ 0 h 531"/>
                  <a:gd name="T12" fmla="*/ 0 w 400"/>
                  <a:gd name="T13" fmla="*/ 0 h 531"/>
                  <a:gd name="T14" fmla="*/ 0 w 400"/>
                  <a:gd name="T15" fmla="*/ 0 h 531"/>
                  <a:gd name="T16" fmla="*/ 0 w 400"/>
                  <a:gd name="T17" fmla="*/ 0 h 531"/>
                  <a:gd name="T18" fmla="*/ 0 w 400"/>
                  <a:gd name="T19" fmla="*/ 0 h 531"/>
                  <a:gd name="T20" fmla="*/ 0 w 400"/>
                  <a:gd name="T21" fmla="*/ 0 h 531"/>
                  <a:gd name="T22" fmla="*/ 0 w 400"/>
                  <a:gd name="T23" fmla="*/ 0 h 531"/>
                  <a:gd name="T24" fmla="*/ 0 w 400"/>
                  <a:gd name="T25" fmla="*/ 0 h 531"/>
                  <a:gd name="T26" fmla="*/ 0 w 400"/>
                  <a:gd name="T27" fmla="*/ 0 h 531"/>
                  <a:gd name="T28" fmla="*/ 0 w 400"/>
                  <a:gd name="T29" fmla="*/ 0 h 531"/>
                  <a:gd name="T30" fmla="*/ 0 w 400"/>
                  <a:gd name="T31" fmla="*/ 0 h 531"/>
                  <a:gd name="T32" fmla="*/ 0 w 400"/>
                  <a:gd name="T33" fmla="*/ 0 h 531"/>
                  <a:gd name="T34" fmla="*/ 0 w 400"/>
                  <a:gd name="T35" fmla="*/ 0 h 5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0"/>
                  <a:gd name="T55" fmla="*/ 0 h 531"/>
                  <a:gd name="T56" fmla="*/ 400 w 400"/>
                  <a:gd name="T57" fmla="*/ 531 h 5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0" h="531">
                    <a:moveTo>
                      <a:pt x="0" y="441"/>
                    </a:moveTo>
                    <a:lnTo>
                      <a:pt x="66" y="343"/>
                    </a:lnTo>
                    <a:lnTo>
                      <a:pt x="162" y="54"/>
                    </a:lnTo>
                    <a:lnTo>
                      <a:pt x="187" y="36"/>
                    </a:lnTo>
                    <a:lnTo>
                      <a:pt x="185" y="20"/>
                    </a:lnTo>
                    <a:lnTo>
                      <a:pt x="196" y="3"/>
                    </a:lnTo>
                    <a:lnTo>
                      <a:pt x="220" y="25"/>
                    </a:lnTo>
                    <a:lnTo>
                      <a:pt x="186" y="52"/>
                    </a:lnTo>
                    <a:lnTo>
                      <a:pt x="89" y="331"/>
                    </a:lnTo>
                    <a:lnTo>
                      <a:pt x="159" y="237"/>
                    </a:lnTo>
                    <a:lnTo>
                      <a:pt x="237" y="0"/>
                    </a:lnTo>
                    <a:lnTo>
                      <a:pt x="255" y="0"/>
                    </a:lnTo>
                    <a:lnTo>
                      <a:pt x="187" y="199"/>
                    </a:lnTo>
                    <a:lnTo>
                      <a:pt x="232" y="137"/>
                    </a:lnTo>
                    <a:lnTo>
                      <a:pt x="400" y="65"/>
                    </a:lnTo>
                    <a:lnTo>
                      <a:pt x="73" y="531"/>
                    </a:lnTo>
                    <a:lnTo>
                      <a:pt x="0" y="441"/>
                    </a:lnTo>
                    <a:close/>
                  </a:path>
                </a:pathLst>
              </a:custGeom>
              <a:solidFill>
                <a:srgbClr val="FFB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0" name="Freeform 27"/>
              <p:cNvSpPr>
                <a:spLocks/>
              </p:cNvSpPr>
              <p:nvPr/>
            </p:nvSpPr>
            <p:spPr bwMode="auto">
              <a:xfrm>
                <a:off x="1953" y="1564"/>
                <a:ext cx="123" cy="160"/>
              </a:xfrm>
              <a:custGeom>
                <a:avLst/>
                <a:gdLst>
                  <a:gd name="T0" fmla="*/ 0 w 369"/>
                  <a:gd name="T1" fmla="*/ 0 h 479"/>
                  <a:gd name="T2" fmla="*/ 0 w 369"/>
                  <a:gd name="T3" fmla="*/ 0 h 479"/>
                  <a:gd name="T4" fmla="*/ 0 w 369"/>
                  <a:gd name="T5" fmla="*/ 0 h 479"/>
                  <a:gd name="T6" fmla="*/ 0 w 369"/>
                  <a:gd name="T7" fmla="*/ 0 h 479"/>
                  <a:gd name="T8" fmla="*/ 0 w 369"/>
                  <a:gd name="T9" fmla="*/ 0 h 479"/>
                  <a:gd name="T10" fmla="*/ 0 w 369"/>
                  <a:gd name="T11" fmla="*/ 0 h 479"/>
                  <a:gd name="T12" fmla="*/ 0 w 369"/>
                  <a:gd name="T13" fmla="*/ 0 h 479"/>
                  <a:gd name="T14" fmla="*/ 0 w 369"/>
                  <a:gd name="T15" fmla="*/ 0 h 479"/>
                  <a:gd name="T16" fmla="*/ 0 w 369"/>
                  <a:gd name="T17" fmla="*/ 0 h 479"/>
                  <a:gd name="T18" fmla="*/ 0 w 369"/>
                  <a:gd name="T19" fmla="*/ 0 h 479"/>
                  <a:gd name="T20" fmla="*/ 0 w 369"/>
                  <a:gd name="T21" fmla="*/ 0 h 479"/>
                  <a:gd name="T22" fmla="*/ 0 w 369"/>
                  <a:gd name="T23" fmla="*/ 0 h 479"/>
                  <a:gd name="T24" fmla="*/ 0 w 369"/>
                  <a:gd name="T25" fmla="*/ 0 h 479"/>
                  <a:gd name="T26" fmla="*/ 0 w 369"/>
                  <a:gd name="T27" fmla="*/ 0 h 479"/>
                  <a:gd name="T28" fmla="*/ 0 w 369"/>
                  <a:gd name="T29" fmla="*/ 0 h 479"/>
                  <a:gd name="T30" fmla="*/ 0 w 369"/>
                  <a:gd name="T31" fmla="*/ 0 h 479"/>
                  <a:gd name="T32" fmla="*/ 0 w 369"/>
                  <a:gd name="T33" fmla="*/ 0 h 479"/>
                  <a:gd name="T34" fmla="*/ 0 w 369"/>
                  <a:gd name="T35" fmla="*/ 0 h 479"/>
                  <a:gd name="T36" fmla="*/ 0 w 369"/>
                  <a:gd name="T37" fmla="*/ 0 h 479"/>
                  <a:gd name="T38" fmla="*/ 0 w 369"/>
                  <a:gd name="T39" fmla="*/ 0 h 479"/>
                  <a:gd name="T40" fmla="*/ 0 w 369"/>
                  <a:gd name="T41" fmla="*/ 0 h 479"/>
                  <a:gd name="T42" fmla="*/ 0 w 369"/>
                  <a:gd name="T43" fmla="*/ 0 h 479"/>
                  <a:gd name="T44" fmla="*/ 0 w 369"/>
                  <a:gd name="T45" fmla="*/ 0 h 479"/>
                  <a:gd name="T46" fmla="*/ 0 w 369"/>
                  <a:gd name="T47" fmla="*/ 0 h 479"/>
                  <a:gd name="T48" fmla="*/ 0 w 369"/>
                  <a:gd name="T49" fmla="*/ 0 h 479"/>
                  <a:gd name="T50" fmla="*/ 0 w 369"/>
                  <a:gd name="T51" fmla="*/ 0 h 479"/>
                  <a:gd name="T52" fmla="*/ 0 w 369"/>
                  <a:gd name="T53" fmla="*/ 0 h 479"/>
                  <a:gd name="T54" fmla="*/ 0 w 369"/>
                  <a:gd name="T55" fmla="*/ 0 h 479"/>
                  <a:gd name="T56" fmla="*/ 0 w 369"/>
                  <a:gd name="T57" fmla="*/ 0 h 4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69"/>
                  <a:gd name="T88" fmla="*/ 0 h 479"/>
                  <a:gd name="T89" fmla="*/ 369 w 369"/>
                  <a:gd name="T90" fmla="*/ 479 h 4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69" h="479">
                    <a:moveTo>
                      <a:pt x="5" y="209"/>
                    </a:moveTo>
                    <a:lnTo>
                      <a:pt x="0" y="226"/>
                    </a:lnTo>
                    <a:lnTo>
                      <a:pt x="197" y="400"/>
                    </a:lnTo>
                    <a:lnTo>
                      <a:pt x="232" y="389"/>
                    </a:lnTo>
                    <a:lnTo>
                      <a:pt x="264" y="479"/>
                    </a:lnTo>
                    <a:lnTo>
                      <a:pt x="360" y="368"/>
                    </a:lnTo>
                    <a:lnTo>
                      <a:pt x="369" y="303"/>
                    </a:lnTo>
                    <a:lnTo>
                      <a:pt x="270" y="356"/>
                    </a:lnTo>
                    <a:lnTo>
                      <a:pt x="212" y="357"/>
                    </a:lnTo>
                    <a:lnTo>
                      <a:pt x="178" y="346"/>
                    </a:lnTo>
                    <a:lnTo>
                      <a:pt x="140" y="328"/>
                    </a:lnTo>
                    <a:lnTo>
                      <a:pt x="110" y="293"/>
                    </a:lnTo>
                    <a:lnTo>
                      <a:pt x="87" y="259"/>
                    </a:lnTo>
                    <a:lnTo>
                      <a:pt x="85" y="227"/>
                    </a:lnTo>
                    <a:lnTo>
                      <a:pt x="90" y="200"/>
                    </a:lnTo>
                    <a:lnTo>
                      <a:pt x="101" y="180"/>
                    </a:lnTo>
                    <a:lnTo>
                      <a:pt x="118" y="163"/>
                    </a:lnTo>
                    <a:lnTo>
                      <a:pt x="133" y="155"/>
                    </a:lnTo>
                    <a:lnTo>
                      <a:pt x="155" y="143"/>
                    </a:lnTo>
                    <a:lnTo>
                      <a:pt x="179" y="136"/>
                    </a:lnTo>
                    <a:lnTo>
                      <a:pt x="208" y="72"/>
                    </a:lnTo>
                    <a:lnTo>
                      <a:pt x="204" y="48"/>
                    </a:lnTo>
                    <a:lnTo>
                      <a:pt x="141" y="0"/>
                    </a:lnTo>
                    <a:lnTo>
                      <a:pt x="115" y="2"/>
                    </a:lnTo>
                    <a:lnTo>
                      <a:pt x="95" y="10"/>
                    </a:lnTo>
                    <a:lnTo>
                      <a:pt x="59" y="103"/>
                    </a:lnTo>
                    <a:lnTo>
                      <a:pt x="67" y="138"/>
                    </a:lnTo>
                    <a:lnTo>
                      <a:pt x="5" y="20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1" name="Freeform 28"/>
              <p:cNvSpPr>
                <a:spLocks/>
              </p:cNvSpPr>
              <p:nvPr/>
            </p:nvSpPr>
            <p:spPr bwMode="auto">
              <a:xfrm>
                <a:off x="2295" y="1621"/>
                <a:ext cx="139" cy="162"/>
              </a:xfrm>
              <a:custGeom>
                <a:avLst/>
                <a:gdLst>
                  <a:gd name="T0" fmla="*/ 0 w 415"/>
                  <a:gd name="T1" fmla="*/ 0 h 484"/>
                  <a:gd name="T2" fmla="*/ 0 w 415"/>
                  <a:gd name="T3" fmla="*/ 0 h 484"/>
                  <a:gd name="T4" fmla="*/ 0 w 415"/>
                  <a:gd name="T5" fmla="*/ 0 h 484"/>
                  <a:gd name="T6" fmla="*/ 0 w 415"/>
                  <a:gd name="T7" fmla="*/ 0 h 484"/>
                  <a:gd name="T8" fmla="*/ 0 w 415"/>
                  <a:gd name="T9" fmla="*/ 0 h 484"/>
                  <a:gd name="T10" fmla="*/ 0 w 415"/>
                  <a:gd name="T11" fmla="*/ 0 h 484"/>
                  <a:gd name="T12" fmla="*/ 0 w 415"/>
                  <a:gd name="T13" fmla="*/ 0 h 484"/>
                  <a:gd name="T14" fmla="*/ 0 w 415"/>
                  <a:gd name="T15" fmla="*/ 0 h 484"/>
                  <a:gd name="T16" fmla="*/ 0 w 415"/>
                  <a:gd name="T17" fmla="*/ 0 h 484"/>
                  <a:gd name="T18" fmla="*/ 0 w 415"/>
                  <a:gd name="T19" fmla="*/ 0 h 484"/>
                  <a:gd name="T20" fmla="*/ 0 w 415"/>
                  <a:gd name="T21" fmla="*/ 0 h 484"/>
                  <a:gd name="T22" fmla="*/ 0 w 415"/>
                  <a:gd name="T23" fmla="*/ 0 h 484"/>
                  <a:gd name="T24" fmla="*/ 0 w 415"/>
                  <a:gd name="T25" fmla="*/ 0 h 484"/>
                  <a:gd name="T26" fmla="*/ 0 w 415"/>
                  <a:gd name="T27" fmla="*/ 0 h 484"/>
                  <a:gd name="T28" fmla="*/ 0 w 415"/>
                  <a:gd name="T29" fmla="*/ 0 h 484"/>
                  <a:gd name="T30" fmla="*/ 0 w 415"/>
                  <a:gd name="T31" fmla="*/ 0 h 484"/>
                  <a:gd name="T32" fmla="*/ 0 w 415"/>
                  <a:gd name="T33" fmla="*/ 0 h 484"/>
                  <a:gd name="T34" fmla="*/ 0 w 415"/>
                  <a:gd name="T35" fmla="*/ 0 h 484"/>
                  <a:gd name="T36" fmla="*/ 0 w 415"/>
                  <a:gd name="T37" fmla="*/ 0 h 484"/>
                  <a:gd name="T38" fmla="*/ 0 w 415"/>
                  <a:gd name="T39" fmla="*/ 0 h 484"/>
                  <a:gd name="T40" fmla="*/ 0 w 415"/>
                  <a:gd name="T41" fmla="*/ 0 h 484"/>
                  <a:gd name="T42" fmla="*/ 0 w 415"/>
                  <a:gd name="T43" fmla="*/ 0 h 484"/>
                  <a:gd name="T44" fmla="*/ 0 w 415"/>
                  <a:gd name="T45" fmla="*/ 0 h 484"/>
                  <a:gd name="T46" fmla="*/ 0 w 415"/>
                  <a:gd name="T47" fmla="*/ 0 h 484"/>
                  <a:gd name="T48" fmla="*/ 0 w 415"/>
                  <a:gd name="T49" fmla="*/ 0 h 484"/>
                  <a:gd name="T50" fmla="*/ 0 w 415"/>
                  <a:gd name="T51" fmla="*/ 0 h 484"/>
                  <a:gd name="T52" fmla="*/ 0 w 415"/>
                  <a:gd name="T53" fmla="*/ 0 h 484"/>
                  <a:gd name="T54" fmla="*/ 0 w 415"/>
                  <a:gd name="T55" fmla="*/ 0 h 484"/>
                  <a:gd name="T56" fmla="*/ 0 w 415"/>
                  <a:gd name="T57" fmla="*/ 0 h 484"/>
                  <a:gd name="T58" fmla="*/ 0 w 415"/>
                  <a:gd name="T59" fmla="*/ 0 h 484"/>
                  <a:gd name="T60" fmla="*/ 0 w 415"/>
                  <a:gd name="T61" fmla="*/ 0 h 484"/>
                  <a:gd name="T62" fmla="*/ 0 w 415"/>
                  <a:gd name="T63" fmla="*/ 0 h 484"/>
                  <a:gd name="T64" fmla="*/ 0 w 415"/>
                  <a:gd name="T65" fmla="*/ 0 h 484"/>
                  <a:gd name="T66" fmla="*/ 0 w 415"/>
                  <a:gd name="T67" fmla="*/ 0 h 484"/>
                  <a:gd name="T68" fmla="*/ 0 w 415"/>
                  <a:gd name="T69" fmla="*/ 0 h 484"/>
                  <a:gd name="T70" fmla="*/ 0 w 415"/>
                  <a:gd name="T71" fmla="*/ 0 h 484"/>
                  <a:gd name="T72" fmla="*/ 0 w 415"/>
                  <a:gd name="T73" fmla="*/ 0 h 484"/>
                  <a:gd name="T74" fmla="*/ 0 w 415"/>
                  <a:gd name="T75" fmla="*/ 0 h 484"/>
                  <a:gd name="T76" fmla="*/ 0 w 415"/>
                  <a:gd name="T77" fmla="*/ 0 h 484"/>
                  <a:gd name="T78" fmla="*/ 0 w 415"/>
                  <a:gd name="T79" fmla="*/ 0 h 484"/>
                  <a:gd name="T80" fmla="*/ 0 w 415"/>
                  <a:gd name="T81" fmla="*/ 0 h 48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15"/>
                  <a:gd name="T124" fmla="*/ 0 h 484"/>
                  <a:gd name="T125" fmla="*/ 415 w 415"/>
                  <a:gd name="T126" fmla="*/ 484 h 48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15" h="484">
                    <a:moveTo>
                      <a:pt x="19" y="58"/>
                    </a:moveTo>
                    <a:lnTo>
                      <a:pt x="12" y="70"/>
                    </a:lnTo>
                    <a:lnTo>
                      <a:pt x="7" y="85"/>
                    </a:lnTo>
                    <a:lnTo>
                      <a:pt x="3" y="101"/>
                    </a:lnTo>
                    <a:lnTo>
                      <a:pt x="0" y="120"/>
                    </a:lnTo>
                    <a:lnTo>
                      <a:pt x="0" y="137"/>
                    </a:lnTo>
                    <a:lnTo>
                      <a:pt x="0" y="154"/>
                    </a:lnTo>
                    <a:lnTo>
                      <a:pt x="1" y="170"/>
                    </a:lnTo>
                    <a:lnTo>
                      <a:pt x="3" y="187"/>
                    </a:lnTo>
                    <a:lnTo>
                      <a:pt x="8" y="205"/>
                    </a:lnTo>
                    <a:lnTo>
                      <a:pt x="12" y="222"/>
                    </a:lnTo>
                    <a:lnTo>
                      <a:pt x="19" y="240"/>
                    </a:lnTo>
                    <a:lnTo>
                      <a:pt x="26" y="257"/>
                    </a:lnTo>
                    <a:lnTo>
                      <a:pt x="33" y="274"/>
                    </a:lnTo>
                    <a:lnTo>
                      <a:pt x="40" y="290"/>
                    </a:lnTo>
                    <a:lnTo>
                      <a:pt x="48" y="303"/>
                    </a:lnTo>
                    <a:lnTo>
                      <a:pt x="58" y="318"/>
                    </a:lnTo>
                    <a:lnTo>
                      <a:pt x="66" y="332"/>
                    </a:lnTo>
                    <a:lnTo>
                      <a:pt x="77" y="347"/>
                    </a:lnTo>
                    <a:lnTo>
                      <a:pt x="88" y="359"/>
                    </a:lnTo>
                    <a:lnTo>
                      <a:pt x="99" y="372"/>
                    </a:lnTo>
                    <a:lnTo>
                      <a:pt x="109" y="384"/>
                    </a:lnTo>
                    <a:lnTo>
                      <a:pt x="120" y="396"/>
                    </a:lnTo>
                    <a:lnTo>
                      <a:pt x="133" y="408"/>
                    </a:lnTo>
                    <a:lnTo>
                      <a:pt x="146" y="419"/>
                    </a:lnTo>
                    <a:lnTo>
                      <a:pt x="157" y="428"/>
                    </a:lnTo>
                    <a:lnTo>
                      <a:pt x="170" y="436"/>
                    </a:lnTo>
                    <a:lnTo>
                      <a:pt x="183" y="445"/>
                    </a:lnTo>
                    <a:lnTo>
                      <a:pt x="197" y="454"/>
                    </a:lnTo>
                    <a:lnTo>
                      <a:pt x="211" y="460"/>
                    </a:lnTo>
                    <a:lnTo>
                      <a:pt x="223" y="466"/>
                    </a:lnTo>
                    <a:lnTo>
                      <a:pt x="238" y="472"/>
                    </a:lnTo>
                    <a:lnTo>
                      <a:pt x="252" y="476"/>
                    </a:lnTo>
                    <a:lnTo>
                      <a:pt x="268" y="480"/>
                    </a:lnTo>
                    <a:lnTo>
                      <a:pt x="283" y="483"/>
                    </a:lnTo>
                    <a:lnTo>
                      <a:pt x="298" y="484"/>
                    </a:lnTo>
                    <a:lnTo>
                      <a:pt x="313" y="482"/>
                    </a:lnTo>
                    <a:lnTo>
                      <a:pt x="326" y="480"/>
                    </a:lnTo>
                    <a:lnTo>
                      <a:pt x="343" y="474"/>
                    </a:lnTo>
                    <a:lnTo>
                      <a:pt x="357" y="469"/>
                    </a:lnTo>
                    <a:lnTo>
                      <a:pt x="367" y="462"/>
                    </a:lnTo>
                    <a:lnTo>
                      <a:pt x="377" y="454"/>
                    </a:lnTo>
                    <a:lnTo>
                      <a:pt x="385" y="444"/>
                    </a:lnTo>
                    <a:lnTo>
                      <a:pt x="393" y="434"/>
                    </a:lnTo>
                    <a:lnTo>
                      <a:pt x="401" y="420"/>
                    </a:lnTo>
                    <a:lnTo>
                      <a:pt x="407" y="406"/>
                    </a:lnTo>
                    <a:lnTo>
                      <a:pt x="411" y="392"/>
                    </a:lnTo>
                    <a:lnTo>
                      <a:pt x="413" y="375"/>
                    </a:lnTo>
                    <a:lnTo>
                      <a:pt x="414" y="359"/>
                    </a:lnTo>
                    <a:lnTo>
                      <a:pt x="415" y="343"/>
                    </a:lnTo>
                    <a:lnTo>
                      <a:pt x="415" y="326"/>
                    </a:lnTo>
                    <a:lnTo>
                      <a:pt x="413" y="304"/>
                    </a:lnTo>
                    <a:lnTo>
                      <a:pt x="409" y="287"/>
                    </a:lnTo>
                    <a:lnTo>
                      <a:pt x="405" y="269"/>
                    </a:lnTo>
                    <a:lnTo>
                      <a:pt x="397" y="248"/>
                    </a:lnTo>
                    <a:lnTo>
                      <a:pt x="387" y="224"/>
                    </a:lnTo>
                    <a:lnTo>
                      <a:pt x="377" y="202"/>
                    </a:lnTo>
                    <a:lnTo>
                      <a:pt x="363" y="176"/>
                    </a:lnTo>
                    <a:lnTo>
                      <a:pt x="348" y="152"/>
                    </a:lnTo>
                    <a:lnTo>
                      <a:pt x="331" y="127"/>
                    </a:lnTo>
                    <a:lnTo>
                      <a:pt x="312" y="106"/>
                    </a:lnTo>
                    <a:lnTo>
                      <a:pt x="296" y="88"/>
                    </a:lnTo>
                    <a:lnTo>
                      <a:pt x="277" y="72"/>
                    </a:lnTo>
                    <a:lnTo>
                      <a:pt x="257" y="55"/>
                    </a:lnTo>
                    <a:lnTo>
                      <a:pt x="240" y="43"/>
                    </a:lnTo>
                    <a:lnTo>
                      <a:pt x="224" y="33"/>
                    </a:lnTo>
                    <a:lnTo>
                      <a:pt x="208" y="24"/>
                    </a:lnTo>
                    <a:lnTo>
                      <a:pt x="194" y="18"/>
                    </a:lnTo>
                    <a:lnTo>
                      <a:pt x="177" y="10"/>
                    </a:lnTo>
                    <a:lnTo>
                      <a:pt x="164" y="7"/>
                    </a:lnTo>
                    <a:lnTo>
                      <a:pt x="146" y="4"/>
                    </a:lnTo>
                    <a:lnTo>
                      <a:pt x="129" y="0"/>
                    </a:lnTo>
                    <a:lnTo>
                      <a:pt x="116" y="0"/>
                    </a:lnTo>
                    <a:lnTo>
                      <a:pt x="100" y="1"/>
                    </a:lnTo>
                    <a:lnTo>
                      <a:pt x="86" y="5"/>
                    </a:lnTo>
                    <a:lnTo>
                      <a:pt x="70" y="10"/>
                    </a:lnTo>
                    <a:lnTo>
                      <a:pt x="59" y="16"/>
                    </a:lnTo>
                    <a:lnTo>
                      <a:pt x="46" y="23"/>
                    </a:lnTo>
                    <a:lnTo>
                      <a:pt x="36" y="34"/>
                    </a:lnTo>
                    <a:lnTo>
                      <a:pt x="28" y="43"/>
                    </a:lnTo>
                    <a:lnTo>
                      <a:pt x="19" y="58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2" name="Freeform 29"/>
              <p:cNvSpPr>
                <a:spLocks/>
              </p:cNvSpPr>
              <p:nvPr/>
            </p:nvSpPr>
            <p:spPr bwMode="auto">
              <a:xfrm>
                <a:off x="2114" y="1748"/>
                <a:ext cx="23" cy="25"/>
              </a:xfrm>
              <a:custGeom>
                <a:avLst/>
                <a:gdLst>
                  <a:gd name="T0" fmla="*/ 0 w 68"/>
                  <a:gd name="T1" fmla="*/ 0 h 75"/>
                  <a:gd name="T2" fmla="*/ 0 w 68"/>
                  <a:gd name="T3" fmla="*/ 0 h 75"/>
                  <a:gd name="T4" fmla="*/ 0 w 68"/>
                  <a:gd name="T5" fmla="*/ 0 h 75"/>
                  <a:gd name="T6" fmla="*/ 0 w 68"/>
                  <a:gd name="T7" fmla="*/ 0 h 75"/>
                  <a:gd name="T8" fmla="*/ 0 w 68"/>
                  <a:gd name="T9" fmla="*/ 0 h 75"/>
                  <a:gd name="T10" fmla="*/ 0 w 68"/>
                  <a:gd name="T11" fmla="*/ 0 h 75"/>
                  <a:gd name="T12" fmla="*/ 0 w 68"/>
                  <a:gd name="T13" fmla="*/ 0 h 75"/>
                  <a:gd name="T14" fmla="*/ 0 w 68"/>
                  <a:gd name="T15" fmla="*/ 0 h 75"/>
                  <a:gd name="T16" fmla="*/ 0 w 68"/>
                  <a:gd name="T17" fmla="*/ 0 h 75"/>
                  <a:gd name="T18" fmla="*/ 0 w 68"/>
                  <a:gd name="T19" fmla="*/ 0 h 75"/>
                  <a:gd name="T20" fmla="*/ 0 w 68"/>
                  <a:gd name="T21" fmla="*/ 0 h 75"/>
                  <a:gd name="T22" fmla="*/ 0 w 68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8"/>
                  <a:gd name="T37" fmla="*/ 0 h 75"/>
                  <a:gd name="T38" fmla="*/ 68 w 68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8" h="75">
                    <a:moveTo>
                      <a:pt x="4" y="0"/>
                    </a:moveTo>
                    <a:lnTo>
                      <a:pt x="0" y="31"/>
                    </a:lnTo>
                    <a:lnTo>
                      <a:pt x="6" y="50"/>
                    </a:lnTo>
                    <a:lnTo>
                      <a:pt x="11" y="67"/>
                    </a:lnTo>
                    <a:lnTo>
                      <a:pt x="24" y="75"/>
                    </a:lnTo>
                    <a:lnTo>
                      <a:pt x="48" y="64"/>
                    </a:lnTo>
                    <a:lnTo>
                      <a:pt x="68" y="53"/>
                    </a:lnTo>
                    <a:lnTo>
                      <a:pt x="55" y="43"/>
                    </a:lnTo>
                    <a:lnTo>
                      <a:pt x="34" y="54"/>
                    </a:lnTo>
                    <a:lnTo>
                      <a:pt x="20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D9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3" name="Freeform 30"/>
              <p:cNvSpPr>
                <a:spLocks/>
              </p:cNvSpPr>
              <p:nvPr/>
            </p:nvSpPr>
            <p:spPr bwMode="auto">
              <a:xfrm>
                <a:off x="2045" y="1632"/>
                <a:ext cx="187" cy="149"/>
              </a:xfrm>
              <a:custGeom>
                <a:avLst/>
                <a:gdLst>
                  <a:gd name="T0" fmla="*/ 0 w 560"/>
                  <a:gd name="T1" fmla="*/ 0 h 447"/>
                  <a:gd name="T2" fmla="*/ 0 w 560"/>
                  <a:gd name="T3" fmla="*/ 0 h 447"/>
                  <a:gd name="T4" fmla="*/ 0 w 560"/>
                  <a:gd name="T5" fmla="*/ 0 h 447"/>
                  <a:gd name="T6" fmla="*/ 0 w 560"/>
                  <a:gd name="T7" fmla="*/ 0 h 447"/>
                  <a:gd name="T8" fmla="*/ 0 w 560"/>
                  <a:gd name="T9" fmla="*/ 0 h 447"/>
                  <a:gd name="T10" fmla="*/ 0 w 560"/>
                  <a:gd name="T11" fmla="*/ 0 h 447"/>
                  <a:gd name="T12" fmla="*/ 0 w 560"/>
                  <a:gd name="T13" fmla="*/ 0 h 447"/>
                  <a:gd name="T14" fmla="*/ 0 w 560"/>
                  <a:gd name="T15" fmla="*/ 0 h 447"/>
                  <a:gd name="T16" fmla="*/ 0 w 560"/>
                  <a:gd name="T17" fmla="*/ 0 h 447"/>
                  <a:gd name="T18" fmla="*/ 0 w 560"/>
                  <a:gd name="T19" fmla="*/ 0 h 447"/>
                  <a:gd name="T20" fmla="*/ 0 w 560"/>
                  <a:gd name="T21" fmla="*/ 0 h 447"/>
                  <a:gd name="T22" fmla="*/ 0 w 560"/>
                  <a:gd name="T23" fmla="*/ 0 h 447"/>
                  <a:gd name="T24" fmla="*/ 0 w 560"/>
                  <a:gd name="T25" fmla="*/ 0 h 447"/>
                  <a:gd name="T26" fmla="*/ 0 w 560"/>
                  <a:gd name="T27" fmla="*/ 0 h 447"/>
                  <a:gd name="T28" fmla="*/ 0 w 560"/>
                  <a:gd name="T29" fmla="*/ 0 h 447"/>
                  <a:gd name="T30" fmla="*/ 0 w 560"/>
                  <a:gd name="T31" fmla="*/ 0 h 447"/>
                  <a:gd name="T32" fmla="*/ 0 w 560"/>
                  <a:gd name="T33" fmla="*/ 0 h 447"/>
                  <a:gd name="T34" fmla="*/ 0 w 560"/>
                  <a:gd name="T35" fmla="*/ 0 h 447"/>
                  <a:gd name="T36" fmla="*/ 0 w 560"/>
                  <a:gd name="T37" fmla="*/ 0 h 447"/>
                  <a:gd name="T38" fmla="*/ 0 w 560"/>
                  <a:gd name="T39" fmla="*/ 0 h 447"/>
                  <a:gd name="T40" fmla="*/ 0 w 560"/>
                  <a:gd name="T41" fmla="*/ 0 h 4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0"/>
                  <a:gd name="T64" fmla="*/ 0 h 447"/>
                  <a:gd name="T65" fmla="*/ 560 w 560"/>
                  <a:gd name="T66" fmla="*/ 447 h 4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0" h="447">
                    <a:moveTo>
                      <a:pt x="111" y="286"/>
                    </a:moveTo>
                    <a:lnTo>
                      <a:pt x="298" y="426"/>
                    </a:lnTo>
                    <a:lnTo>
                      <a:pt x="375" y="447"/>
                    </a:lnTo>
                    <a:lnTo>
                      <a:pt x="472" y="396"/>
                    </a:lnTo>
                    <a:lnTo>
                      <a:pt x="514" y="387"/>
                    </a:lnTo>
                    <a:lnTo>
                      <a:pt x="549" y="364"/>
                    </a:lnTo>
                    <a:lnTo>
                      <a:pt x="560" y="350"/>
                    </a:lnTo>
                    <a:lnTo>
                      <a:pt x="540" y="350"/>
                    </a:lnTo>
                    <a:lnTo>
                      <a:pt x="534" y="355"/>
                    </a:lnTo>
                    <a:lnTo>
                      <a:pt x="345" y="210"/>
                    </a:lnTo>
                    <a:lnTo>
                      <a:pt x="350" y="190"/>
                    </a:lnTo>
                    <a:lnTo>
                      <a:pt x="376" y="146"/>
                    </a:lnTo>
                    <a:lnTo>
                      <a:pt x="182" y="0"/>
                    </a:lnTo>
                    <a:lnTo>
                      <a:pt x="125" y="81"/>
                    </a:lnTo>
                    <a:lnTo>
                      <a:pt x="96" y="77"/>
                    </a:lnTo>
                    <a:lnTo>
                      <a:pt x="77" y="90"/>
                    </a:lnTo>
                    <a:lnTo>
                      <a:pt x="0" y="254"/>
                    </a:lnTo>
                    <a:lnTo>
                      <a:pt x="120" y="211"/>
                    </a:lnTo>
                    <a:lnTo>
                      <a:pt x="121" y="257"/>
                    </a:lnTo>
                    <a:lnTo>
                      <a:pt x="111" y="28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4" name="Freeform 31"/>
              <p:cNvSpPr>
                <a:spLocks/>
              </p:cNvSpPr>
              <p:nvPr/>
            </p:nvSpPr>
            <p:spPr bwMode="auto">
              <a:xfrm>
                <a:off x="1983" y="1610"/>
                <a:ext cx="90" cy="71"/>
              </a:xfrm>
              <a:custGeom>
                <a:avLst/>
                <a:gdLst>
                  <a:gd name="T0" fmla="*/ 0 w 268"/>
                  <a:gd name="T1" fmla="*/ 0 h 212"/>
                  <a:gd name="T2" fmla="*/ 0 w 268"/>
                  <a:gd name="T3" fmla="*/ 0 h 212"/>
                  <a:gd name="T4" fmla="*/ 0 w 268"/>
                  <a:gd name="T5" fmla="*/ 0 h 212"/>
                  <a:gd name="T6" fmla="*/ 0 w 268"/>
                  <a:gd name="T7" fmla="*/ 0 h 212"/>
                  <a:gd name="T8" fmla="*/ 0 w 268"/>
                  <a:gd name="T9" fmla="*/ 0 h 212"/>
                  <a:gd name="T10" fmla="*/ 0 w 268"/>
                  <a:gd name="T11" fmla="*/ 0 h 212"/>
                  <a:gd name="T12" fmla="*/ 0 w 268"/>
                  <a:gd name="T13" fmla="*/ 0 h 212"/>
                  <a:gd name="T14" fmla="*/ 0 w 268"/>
                  <a:gd name="T15" fmla="*/ 0 h 212"/>
                  <a:gd name="T16" fmla="*/ 0 w 268"/>
                  <a:gd name="T17" fmla="*/ 0 h 212"/>
                  <a:gd name="T18" fmla="*/ 0 w 268"/>
                  <a:gd name="T19" fmla="*/ 0 h 212"/>
                  <a:gd name="T20" fmla="*/ 0 w 268"/>
                  <a:gd name="T21" fmla="*/ 0 h 212"/>
                  <a:gd name="T22" fmla="*/ 0 w 268"/>
                  <a:gd name="T23" fmla="*/ 0 h 212"/>
                  <a:gd name="T24" fmla="*/ 0 w 268"/>
                  <a:gd name="T25" fmla="*/ 0 h 212"/>
                  <a:gd name="T26" fmla="*/ 0 w 268"/>
                  <a:gd name="T27" fmla="*/ 0 h 212"/>
                  <a:gd name="T28" fmla="*/ 0 w 268"/>
                  <a:gd name="T29" fmla="*/ 0 h 212"/>
                  <a:gd name="T30" fmla="*/ 0 w 268"/>
                  <a:gd name="T31" fmla="*/ 0 h 212"/>
                  <a:gd name="T32" fmla="*/ 0 w 268"/>
                  <a:gd name="T33" fmla="*/ 0 h 212"/>
                  <a:gd name="T34" fmla="*/ 0 w 268"/>
                  <a:gd name="T35" fmla="*/ 0 h 212"/>
                  <a:gd name="T36" fmla="*/ 0 w 268"/>
                  <a:gd name="T37" fmla="*/ 0 h 212"/>
                  <a:gd name="T38" fmla="*/ 0 w 268"/>
                  <a:gd name="T39" fmla="*/ 0 h 212"/>
                  <a:gd name="T40" fmla="*/ 0 w 268"/>
                  <a:gd name="T41" fmla="*/ 0 h 212"/>
                  <a:gd name="T42" fmla="*/ 0 w 268"/>
                  <a:gd name="T43" fmla="*/ 0 h 212"/>
                  <a:gd name="T44" fmla="*/ 0 w 268"/>
                  <a:gd name="T45" fmla="*/ 0 h 212"/>
                  <a:gd name="T46" fmla="*/ 0 w 268"/>
                  <a:gd name="T47" fmla="*/ 0 h 212"/>
                  <a:gd name="T48" fmla="*/ 0 w 268"/>
                  <a:gd name="T49" fmla="*/ 0 h 212"/>
                  <a:gd name="T50" fmla="*/ 0 w 268"/>
                  <a:gd name="T51" fmla="*/ 0 h 212"/>
                  <a:gd name="T52" fmla="*/ 0 w 268"/>
                  <a:gd name="T53" fmla="*/ 0 h 212"/>
                  <a:gd name="T54" fmla="*/ 0 w 268"/>
                  <a:gd name="T55" fmla="*/ 0 h 212"/>
                  <a:gd name="T56" fmla="*/ 0 w 268"/>
                  <a:gd name="T57" fmla="*/ 0 h 212"/>
                  <a:gd name="T58" fmla="*/ 0 w 268"/>
                  <a:gd name="T59" fmla="*/ 0 h 212"/>
                  <a:gd name="T60" fmla="*/ 0 w 268"/>
                  <a:gd name="T61" fmla="*/ 0 h 212"/>
                  <a:gd name="T62" fmla="*/ 0 w 268"/>
                  <a:gd name="T63" fmla="*/ 0 h 212"/>
                  <a:gd name="T64" fmla="*/ 0 w 268"/>
                  <a:gd name="T65" fmla="*/ 0 h 212"/>
                  <a:gd name="T66" fmla="*/ 0 w 268"/>
                  <a:gd name="T67" fmla="*/ 0 h 212"/>
                  <a:gd name="T68" fmla="*/ 0 w 268"/>
                  <a:gd name="T69" fmla="*/ 0 h 212"/>
                  <a:gd name="T70" fmla="*/ 0 w 268"/>
                  <a:gd name="T71" fmla="*/ 0 h 212"/>
                  <a:gd name="T72" fmla="*/ 0 w 268"/>
                  <a:gd name="T73" fmla="*/ 0 h 212"/>
                  <a:gd name="T74" fmla="*/ 0 w 268"/>
                  <a:gd name="T75" fmla="*/ 0 h 212"/>
                  <a:gd name="T76" fmla="*/ 0 w 268"/>
                  <a:gd name="T77" fmla="*/ 0 h 212"/>
                  <a:gd name="T78" fmla="*/ 0 w 268"/>
                  <a:gd name="T79" fmla="*/ 0 h 212"/>
                  <a:gd name="T80" fmla="*/ 0 w 268"/>
                  <a:gd name="T81" fmla="*/ 0 h 212"/>
                  <a:gd name="T82" fmla="*/ 0 w 268"/>
                  <a:gd name="T83" fmla="*/ 0 h 212"/>
                  <a:gd name="T84" fmla="*/ 0 w 268"/>
                  <a:gd name="T85" fmla="*/ 0 h 212"/>
                  <a:gd name="T86" fmla="*/ 0 w 268"/>
                  <a:gd name="T87" fmla="*/ 0 h 212"/>
                  <a:gd name="T88" fmla="*/ 0 w 268"/>
                  <a:gd name="T89" fmla="*/ 0 h 212"/>
                  <a:gd name="T90" fmla="*/ 0 w 268"/>
                  <a:gd name="T91" fmla="*/ 0 h 212"/>
                  <a:gd name="T92" fmla="*/ 0 w 268"/>
                  <a:gd name="T93" fmla="*/ 0 h 212"/>
                  <a:gd name="T94" fmla="*/ 0 w 268"/>
                  <a:gd name="T95" fmla="*/ 0 h 212"/>
                  <a:gd name="T96" fmla="*/ 0 w 268"/>
                  <a:gd name="T97" fmla="*/ 0 h 212"/>
                  <a:gd name="T98" fmla="*/ 0 w 268"/>
                  <a:gd name="T99" fmla="*/ 0 h 212"/>
                  <a:gd name="T100" fmla="*/ 0 w 268"/>
                  <a:gd name="T101" fmla="*/ 0 h 212"/>
                  <a:gd name="T102" fmla="*/ 0 w 268"/>
                  <a:gd name="T103" fmla="*/ 0 h 212"/>
                  <a:gd name="T104" fmla="*/ 0 w 268"/>
                  <a:gd name="T105" fmla="*/ 0 h 212"/>
                  <a:gd name="T106" fmla="*/ 0 w 268"/>
                  <a:gd name="T107" fmla="*/ 0 h 212"/>
                  <a:gd name="T108" fmla="*/ 0 w 268"/>
                  <a:gd name="T109" fmla="*/ 0 h 21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8"/>
                  <a:gd name="T166" fmla="*/ 0 h 212"/>
                  <a:gd name="T167" fmla="*/ 268 w 268"/>
                  <a:gd name="T168" fmla="*/ 212 h 21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8" h="212">
                    <a:moveTo>
                      <a:pt x="115" y="6"/>
                    </a:moveTo>
                    <a:lnTo>
                      <a:pt x="97" y="0"/>
                    </a:lnTo>
                    <a:lnTo>
                      <a:pt x="75" y="4"/>
                    </a:lnTo>
                    <a:lnTo>
                      <a:pt x="45" y="17"/>
                    </a:lnTo>
                    <a:lnTo>
                      <a:pt x="24" y="35"/>
                    </a:lnTo>
                    <a:lnTo>
                      <a:pt x="14" y="47"/>
                    </a:lnTo>
                    <a:lnTo>
                      <a:pt x="7" y="59"/>
                    </a:lnTo>
                    <a:lnTo>
                      <a:pt x="2" y="75"/>
                    </a:lnTo>
                    <a:lnTo>
                      <a:pt x="0" y="88"/>
                    </a:lnTo>
                    <a:lnTo>
                      <a:pt x="1" y="98"/>
                    </a:lnTo>
                    <a:lnTo>
                      <a:pt x="3" y="110"/>
                    </a:lnTo>
                    <a:lnTo>
                      <a:pt x="7" y="123"/>
                    </a:lnTo>
                    <a:lnTo>
                      <a:pt x="14" y="135"/>
                    </a:lnTo>
                    <a:lnTo>
                      <a:pt x="19" y="144"/>
                    </a:lnTo>
                    <a:lnTo>
                      <a:pt x="28" y="155"/>
                    </a:lnTo>
                    <a:lnTo>
                      <a:pt x="38" y="165"/>
                    </a:lnTo>
                    <a:lnTo>
                      <a:pt x="50" y="176"/>
                    </a:lnTo>
                    <a:lnTo>
                      <a:pt x="64" y="188"/>
                    </a:lnTo>
                    <a:lnTo>
                      <a:pt x="76" y="195"/>
                    </a:lnTo>
                    <a:lnTo>
                      <a:pt x="90" y="200"/>
                    </a:lnTo>
                    <a:lnTo>
                      <a:pt x="107" y="207"/>
                    </a:lnTo>
                    <a:lnTo>
                      <a:pt x="126" y="210"/>
                    </a:lnTo>
                    <a:lnTo>
                      <a:pt x="142" y="212"/>
                    </a:lnTo>
                    <a:lnTo>
                      <a:pt x="162" y="212"/>
                    </a:lnTo>
                    <a:lnTo>
                      <a:pt x="180" y="209"/>
                    </a:lnTo>
                    <a:lnTo>
                      <a:pt x="201" y="204"/>
                    </a:lnTo>
                    <a:lnTo>
                      <a:pt x="220" y="196"/>
                    </a:lnTo>
                    <a:lnTo>
                      <a:pt x="242" y="181"/>
                    </a:lnTo>
                    <a:lnTo>
                      <a:pt x="260" y="166"/>
                    </a:lnTo>
                    <a:lnTo>
                      <a:pt x="268" y="133"/>
                    </a:lnTo>
                    <a:lnTo>
                      <a:pt x="266" y="126"/>
                    </a:lnTo>
                    <a:lnTo>
                      <a:pt x="254" y="111"/>
                    </a:lnTo>
                    <a:lnTo>
                      <a:pt x="237" y="111"/>
                    </a:lnTo>
                    <a:lnTo>
                      <a:pt x="236" y="119"/>
                    </a:lnTo>
                    <a:lnTo>
                      <a:pt x="224" y="122"/>
                    </a:lnTo>
                    <a:lnTo>
                      <a:pt x="213" y="142"/>
                    </a:lnTo>
                    <a:lnTo>
                      <a:pt x="206" y="155"/>
                    </a:lnTo>
                    <a:lnTo>
                      <a:pt x="195" y="162"/>
                    </a:lnTo>
                    <a:lnTo>
                      <a:pt x="183" y="175"/>
                    </a:lnTo>
                    <a:lnTo>
                      <a:pt x="171" y="191"/>
                    </a:lnTo>
                    <a:lnTo>
                      <a:pt x="162" y="198"/>
                    </a:lnTo>
                    <a:lnTo>
                      <a:pt x="154" y="197"/>
                    </a:lnTo>
                    <a:lnTo>
                      <a:pt x="121" y="176"/>
                    </a:lnTo>
                    <a:lnTo>
                      <a:pt x="119" y="169"/>
                    </a:lnTo>
                    <a:lnTo>
                      <a:pt x="152" y="111"/>
                    </a:lnTo>
                    <a:lnTo>
                      <a:pt x="106" y="126"/>
                    </a:lnTo>
                    <a:lnTo>
                      <a:pt x="94" y="134"/>
                    </a:lnTo>
                    <a:lnTo>
                      <a:pt x="84" y="137"/>
                    </a:lnTo>
                    <a:lnTo>
                      <a:pt x="75" y="133"/>
                    </a:lnTo>
                    <a:lnTo>
                      <a:pt x="71" y="119"/>
                    </a:lnTo>
                    <a:lnTo>
                      <a:pt x="77" y="105"/>
                    </a:lnTo>
                    <a:lnTo>
                      <a:pt x="84" y="83"/>
                    </a:lnTo>
                    <a:lnTo>
                      <a:pt x="116" y="13"/>
                    </a:lnTo>
                    <a:lnTo>
                      <a:pt x="115" y="6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5" name="Freeform 32"/>
              <p:cNvSpPr>
                <a:spLocks/>
              </p:cNvSpPr>
              <p:nvPr/>
            </p:nvSpPr>
            <p:spPr bwMode="auto">
              <a:xfrm>
                <a:off x="2010" y="1686"/>
                <a:ext cx="27" cy="9"/>
              </a:xfrm>
              <a:custGeom>
                <a:avLst/>
                <a:gdLst>
                  <a:gd name="T0" fmla="*/ 0 w 82"/>
                  <a:gd name="T1" fmla="*/ 0 h 28"/>
                  <a:gd name="T2" fmla="*/ 0 w 82"/>
                  <a:gd name="T3" fmla="*/ 0 h 28"/>
                  <a:gd name="T4" fmla="*/ 0 w 82"/>
                  <a:gd name="T5" fmla="*/ 0 h 28"/>
                  <a:gd name="T6" fmla="*/ 0 w 82"/>
                  <a:gd name="T7" fmla="*/ 0 h 28"/>
                  <a:gd name="T8" fmla="*/ 0 w 82"/>
                  <a:gd name="T9" fmla="*/ 0 h 28"/>
                  <a:gd name="T10" fmla="*/ 0 w 82"/>
                  <a:gd name="T11" fmla="*/ 0 h 28"/>
                  <a:gd name="T12" fmla="*/ 0 w 82"/>
                  <a:gd name="T13" fmla="*/ 0 h 28"/>
                  <a:gd name="T14" fmla="*/ 0 w 82"/>
                  <a:gd name="T15" fmla="*/ 0 h 28"/>
                  <a:gd name="T16" fmla="*/ 0 w 82"/>
                  <a:gd name="T17" fmla="*/ 0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"/>
                  <a:gd name="T28" fmla="*/ 0 h 28"/>
                  <a:gd name="T29" fmla="*/ 82 w 82"/>
                  <a:gd name="T30" fmla="*/ 28 h 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" h="28">
                    <a:moveTo>
                      <a:pt x="0" y="17"/>
                    </a:moveTo>
                    <a:lnTo>
                      <a:pt x="20" y="15"/>
                    </a:lnTo>
                    <a:lnTo>
                      <a:pt x="49" y="8"/>
                    </a:lnTo>
                    <a:lnTo>
                      <a:pt x="51" y="0"/>
                    </a:lnTo>
                    <a:lnTo>
                      <a:pt x="60" y="5"/>
                    </a:lnTo>
                    <a:lnTo>
                      <a:pt x="82" y="2"/>
                    </a:lnTo>
                    <a:lnTo>
                      <a:pt x="15" y="2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6" name="Freeform 33"/>
              <p:cNvSpPr>
                <a:spLocks/>
              </p:cNvSpPr>
              <p:nvPr/>
            </p:nvSpPr>
            <p:spPr bwMode="auto">
              <a:xfrm>
                <a:off x="2131" y="1651"/>
                <a:ext cx="13" cy="10"/>
              </a:xfrm>
              <a:custGeom>
                <a:avLst/>
                <a:gdLst>
                  <a:gd name="T0" fmla="*/ 0 w 39"/>
                  <a:gd name="T1" fmla="*/ 0 h 28"/>
                  <a:gd name="T2" fmla="*/ 0 w 39"/>
                  <a:gd name="T3" fmla="*/ 0 h 28"/>
                  <a:gd name="T4" fmla="*/ 0 w 39"/>
                  <a:gd name="T5" fmla="*/ 0 h 28"/>
                  <a:gd name="T6" fmla="*/ 0 w 39"/>
                  <a:gd name="T7" fmla="*/ 0 h 28"/>
                  <a:gd name="T8" fmla="*/ 0 w 39"/>
                  <a:gd name="T9" fmla="*/ 0 h 28"/>
                  <a:gd name="T10" fmla="*/ 0 w 3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8"/>
                  <a:gd name="T20" fmla="*/ 39 w 3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8">
                    <a:moveTo>
                      <a:pt x="0" y="0"/>
                    </a:moveTo>
                    <a:lnTo>
                      <a:pt x="39" y="28"/>
                    </a:lnTo>
                    <a:lnTo>
                      <a:pt x="20" y="24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7" name="Freeform 34"/>
              <p:cNvSpPr>
                <a:spLocks/>
              </p:cNvSpPr>
              <p:nvPr/>
            </p:nvSpPr>
            <p:spPr bwMode="auto">
              <a:xfrm>
                <a:off x="2161" y="1737"/>
                <a:ext cx="28" cy="32"/>
              </a:xfrm>
              <a:custGeom>
                <a:avLst/>
                <a:gdLst>
                  <a:gd name="T0" fmla="*/ 0 w 84"/>
                  <a:gd name="T1" fmla="*/ 0 h 95"/>
                  <a:gd name="T2" fmla="*/ 0 w 84"/>
                  <a:gd name="T3" fmla="*/ 0 h 95"/>
                  <a:gd name="T4" fmla="*/ 0 w 84"/>
                  <a:gd name="T5" fmla="*/ 0 h 95"/>
                  <a:gd name="T6" fmla="*/ 0 w 84"/>
                  <a:gd name="T7" fmla="*/ 0 h 95"/>
                  <a:gd name="T8" fmla="*/ 0 w 84"/>
                  <a:gd name="T9" fmla="*/ 0 h 95"/>
                  <a:gd name="T10" fmla="*/ 0 w 84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95"/>
                  <a:gd name="T20" fmla="*/ 84 w 84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95">
                    <a:moveTo>
                      <a:pt x="0" y="28"/>
                    </a:moveTo>
                    <a:lnTo>
                      <a:pt x="23" y="95"/>
                    </a:lnTo>
                    <a:lnTo>
                      <a:pt x="84" y="67"/>
                    </a:lnTo>
                    <a:lnTo>
                      <a:pt x="60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8" name="Freeform 35"/>
              <p:cNvSpPr>
                <a:spLocks/>
              </p:cNvSpPr>
              <p:nvPr/>
            </p:nvSpPr>
            <p:spPr bwMode="auto">
              <a:xfrm>
                <a:off x="2046" y="1419"/>
                <a:ext cx="42" cy="113"/>
              </a:xfrm>
              <a:custGeom>
                <a:avLst/>
                <a:gdLst>
                  <a:gd name="T0" fmla="*/ 0 w 126"/>
                  <a:gd name="T1" fmla="*/ 0 h 340"/>
                  <a:gd name="T2" fmla="*/ 0 w 126"/>
                  <a:gd name="T3" fmla="*/ 0 h 340"/>
                  <a:gd name="T4" fmla="*/ 0 w 126"/>
                  <a:gd name="T5" fmla="*/ 0 h 340"/>
                  <a:gd name="T6" fmla="*/ 0 w 126"/>
                  <a:gd name="T7" fmla="*/ 0 h 340"/>
                  <a:gd name="T8" fmla="*/ 0 w 126"/>
                  <a:gd name="T9" fmla="*/ 0 h 340"/>
                  <a:gd name="T10" fmla="*/ 0 w 126"/>
                  <a:gd name="T11" fmla="*/ 0 h 340"/>
                  <a:gd name="T12" fmla="*/ 0 w 126"/>
                  <a:gd name="T13" fmla="*/ 0 h 3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340"/>
                  <a:gd name="T23" fmla="*/ 126 w 126"/>
                  <a:gd name="T24" fmla="*/ 340 h 3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340">
                    <a:moveTo>
                      <a:pt x="116" y="0"/>
                    </a:moveTo>
                    <a:lnTo>
                      <a:pt x="31" y="252"/>
                    </a:lnTo>
                    <a:lnTo>
                      <a:pt x="0" y="340"/>
                    </a:lnTo>
                    <a:lnTo>
                      <a:pt x="15" y="327"/>
                    </a:lnTo>
                    <a:lnTo>
                      <a:pt x="126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9" name="Freeform 36"/>
              <p:cNvSpPr>
                <a:spLocks/>
              </p:cNvSpPr>
              <p:nvPr/>
            </p:nvSpPr>
            <p:spPr bwMode="auto">
              <a:xfrm>
                <a:off x="2025" y="1434"/>
                <a:ext cx="42" cy="113"/>
              </a:xfrm>
              <a:custGeom>
                <a:avLst/>
                <a:gdLst>
                  <a:gd name="T0" fmla="*/ 0 w 126"/>
                  <a:gd name="T1" fmla="*/ 0 h 340"/>
                  <a:gd name="T2" fmla="*/ 0 w 126"/>
                  <a:gd name="T3" fmla="*/ 0 h 340"/>
                  <a:gd name="T4" fmla="*/ 0 w 126"/>
                  <a:gd name="T5" fmla="*/ 0 h 340"/>
                  <a:gd name="T6" fmla="*/ 0 w 126"/>
                  <a:gd name="T7" fmla="*/ 0 h 340"/>
                  <a:gd name="T8" fmla="*/ 0 w 126"/>
                  <a:gd name="T9" fmla="*/ 0 h 340"/>
                  <a:gd name="T10" fmla="*/ 0 w 126"/>
                  <a:gd name="T11" fmla="*/ 0 h 3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6"/>
                  <a:gd name="T19" fmla="*/ 0 h 340"/>
                  <a:gd name="T20" fmla="*/ 126 w 126"/>
                  <a:gd name="T21" fmla="*/ 340 h 3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6" h="340">
                    <a:moveTo>
                      <a:pt x="0" y="340"/>
                    </a:moveTo>
                    <a:lnTo>
                      <a:pt x="104" y="17"/>
                    </a:lnTo>
                    <a:lnTo>
                      <a:pt x="126" y="0"/>
                    </a:lnTo>
                    <a:lnTo>
                      <a:pt x="25" y="30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0" name="Freeform 37"/>
              <p:cNvSpPr>
                <a:spLocks/>
              </p:cNvSpPr>
              <p:nvPr/>
            </p:nvSpPr>
            <p:spPr bwMode="auto">
              <a:xfrm>
                <a:off x="2017" y="1682"/>
                <a:ext cx="39" cy="34"/>
              </a:xfrm>
              <a:custGeom>
                <a:avLst/>
                <a:gdLst>
                  <a:gd name="T0" fmla="*/ 0 w 117"/>
                  <a:gd name="T1" fmla="*/ 0 h 101"/>
                  <a:gd name="T2" fmla="*/ 0 w 117"/>
                  <a:gd name="T3" fmla="*/ 0 h 101"/>
                  <a:gd name="T4" fmla="*/ 0 w 117"/>
                  <a:gd name="T5" fmla="*/ 0 h 101"/>
                  <a:gd name="T6" fmla="*/ 0 w 117"/>
                  <a:gd name="T7" fmla="*/ 0 h 101"/>
                  <a:gd name="T8" fmla="*/ 0 w 117"/>
                  <a:gd name="T9" fmla="*/ 0 h 101"/>
                  <a:gd name="T10" fmla="*/ 0 w 117"/>
                  <a:gd name="T11" fmla="*/ 0 h 101"/>
                  <a:gd name="T12" fmla="*/ 0 w 117"/>
                  <a:gd name="T13" fmla="*/ 0 h 101"/>
                  <a:gd name="T14" fmla="*/ 0 w 117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7"/>
                  <a:gd name="T25" fmla="*/ 0 h 101"/>
                  <a:gd name="T26" fmla="*/ 117 w 117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7" h="101">
                    <a:moveTo>
                      <a:pt x="0" y="43"/>
                    </a:moveTo>
                    <a:lnTo>
                      <a:pt x="98" y="0"/>
                    </a:lnTo>
                    <a:lnTo>
                      <a:pt x="117" y="14"/>
                    </a:lnTo>
                    <a:lnTo>
                      <a:pt x="86" y="57"/>
                    </a:lnTo>
                    <a:lnTo>
                      <a:pt x="74" y="82"/>
                    </a:lnTo>
                    <a:lnTo>
                      <a:pt x="67" y="10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1" name="Freeform 38"/>
              <p:cNvSpPr>
                <a:spLocks/>
              </p:cNvSpPr>
              <p:nvPr/>
            </p:nvSpPr>
            <p:spPr bwMode="auto">
              <a:xfrm>
                <a:off x="2058" y="1698"/>
                <a:ext cx="19" cy="11"/>
              </a:xfrm>
              <a:custGeom>
                <a:avLst/>
                <a:gdLst>
                  <a:gd name="T0" fmla="*/ 0 w 58"/>
                  <a:gd name="T1" fmla="*/ 0 h 34"/>
                  <a:gd name="T2" fmla="*/ 0 w 58"/>
                  <a:gd name="T3" fmla="*/ 0 h 34"/>
                  <a:gd name="T4" fmla="*/ 0 w 58"/>
                  <a:gd name="T5" fmla="*/ 0 h 34"/>
                  <a:gd name="T6" fmla="*/ 0 w 58"/>
                  <a:gd name="T7" fmla="*/ 0 h 34"/>
                  <a:gd name="T8" fmla="*/ 0 w 5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34"/>
                  <a:gd name="T17" fmla="*/ 58 w 5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34">
                    <a:moveTo>
                      <a:pt x="0" y="34"/>
                    </a:moveTo>
                    <a:lnTo>
                      <a:pt x="46" y="0"/>
                    </a:lnTo>
                    <a:lnTo>
                      <a:pt x="58" y="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2" name="Freeform 39"/>
              <p:cNvSpPr>
                <a:spLocks/>
              </p:cNvSpPr>
              <p:nvPr/>
            </p:nvSpPr>
            <p:spPr bwMode="auto">
              <a:xfrm>
                <a:off x="2299" y="1630"/>
                <a:ext cx="74" cy="69"/>
              </a:xfrm>
              <a:custGeom>
                <a:avLst/>
                <a:gdLst>
                  <a:gd name="T0" fmla="*/ 0 w 223"/>
                  <a:gd name="T1" fmla="*/ 0 h 208"/>
                  <a:gd name="T2" fmla="*/ 0 w 223"/>
                  <a:gd name="T3" fmla="*/ 0 h 208"/>
                  <a:gd name="T4" fmla="*/ 0 w 223"/>
                  <a:gd name="T5" fmla="*/ 0 h 208"/>
                  <a:gd name="T6" fmla="*/ 0 w 223"/>
                  <a:gd name="T7" fmla="*/ 0 h 208"/>
                  <a:gd name="T8" fmla="*/ 0 w 223"/>
                  <a:gd name="T9" fmla="*/ 0 h 208"/>
                  <a:gd name="T10" fmla="*/ 0 w 223"/>
                  <a:gd name="T11" fmla="*/ 0 h 208"/>
                  <a:gd name="T12" fmla="*/ 0 w 223"/>
                  <a:gd name="T13" fmla="*/ 0 h 2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3"/>
                  <a:gd name="T22" fmla="*/ 0 h 208"/>
                  <a:gd name="T23" fmla="*/ 223 w 223"/>
                  <a:gd name="T24" fmla="*/ 208 h 2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3" h="208">
                    <a:moveTo>
                      <a:pt x="51" y="0"/>
                    </a:moveTo>
                    <a:lnTo>
                      <a:pt x="15" y="37"/>
                    </a:lnTo>
                    <a:lnTo>
                      <a:pt x="7" y="67"/>
                    </a:lnTo>
                    <a:lnTo>
                      <a:pt x="0" y="109"/>
                    </a:lnTo>
                    <a:lnTo>
                      <a:pt x="223" y="20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3" name="Freeform 40"/>
              <p:cNvSpPr>
                <a:spLocks/>
              </p:cNvSpPr>
              <p:nvPr/>
            </p:nvSpPr>
            <p:spPr bwMode="auto">
              <a:xfrm>
                <a:off x="2372" y="1696"/>
                <a:ext cx="56" cy="82"/>
              </a:xfrm>
              <a:custGeom>
                <a:avLst/>
                <a:gdLst>
                  <a:gd name="T0" fmla="*/ 0 w 168"/>
                  <a:gd name="T1" fmla="*/ 0 h 246"/>
                  <a:gd name="T2" fmla="*/ 0 w 168"/>
                  <a:gd name="T3" fmla="*/ 0 h 246"/>
                  <a:gd name="T4" fmla="*/ 0 w 168"/>
                  <a:gd name="T5" fmla="*/ 0 h 246"/>
                  <a:gd name="T6" fmla="*/ 0 w 168"/>
                  <a:gd name="T7" fmla="*/ 0 h 246"/>
                  <a:gd name="T8" fmla="*/ 0 w 168"/>
                  <a:gd name="T9" fmla="*/ 0 h 246"/>
                  <a:gd name="T10" fmla="*/ 0 w 168"/>
                  <a:gd name="T11" fmla="*/ 0 h 246"/>
                  <a:gd name="T12" fmla="*/ 0 w 168"/>
                  <a:gd name="T13" fmla="*/ 0 h 246"/>
                  <a:gd name="T14" fmla="*/ 0 w 168"/>
                  <a:gd name="T15" fmla="*/ 0 h 246"/>
                  <a:gd name="T16" fmla="*/ 0 w 168"/>
                  <a:gd name="T17" fmla="*/ 0 h 246"/>
                  <a:gd name="T18" fmla="*/ 0 w 168"/>
                  <a:gd name="T19" fmla="*/ 0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8"/>
                  <a:gd name="T31" fmla="*/ 0 h 246"/>
                  <a:gd name="T32" fmla="*/ 168 w 168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8" h="246">
                    <a:moveTo>
                      <a:pt x="0" y="0"/>
                    </a:moveTo>
                    <a:lnTo>
                      <a:pt x="19" y="235"/>
                    </a:lnTo>
                    <a:lnTo>
                      <a:pt x="58" y="246"/>
                    </a:lnTo>
                    <a:lnTo>
                      <a:pt x="101" y="245"/>
                    </a:lnTo>
                    <a:lnTo>
                      <a:pt x="140" y="218"/>
                    </a:lnTo>
                    <a:lnTo>
                      <a:pt x="158" y="189"/>
                    </a:lnTo>
                    <a:lnTo>
                      <a:pt x="168" y="145"/>
                    </a:lnTo>
                    <a:lnTo>
                      <a:pt x="153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4" name="Freeform 41"/>
              <p:cNvSpPr>
                <a:spLocks/>
              </p:cNvSpPr>
              <p:nvPr/>
            </p:nvSpPr>
            <p:spPr bwMode="auto">
              <a:xfrm>
                <a:off x="2023" y="1441"/>
                <a:ext cx="112" cy="160"/>
              </a:xfrm>
              <a:custGeom>
                <a:avLst/>
                <a:gdLst>
                  <a:gd name="T0" fmla="*/ 0 w 336"/>
                  <a:gd name="T1" fmla="*/ 0 h 479"/>
                  <a:gd name="T2" fmla="*/ 0 w 336"/>
                  <a:gd name="T3" fmla="*/ 0 h 479"/>
                  <a:gd name="T4" fmla="*/ 0 w 336"/>
                  <a:gd name="T5" fmla="*/ 0 h 479"/>
                  <a:gd name="T6" fmla="*/ 0 w 336"/>
                  <a:gd name="T7" fmla="*/ 0 h 479"/>
                  <a:gd name="T8" fmla="*/ 0 w 336"/>
                  <a:gd name="T9" fmla="*/ 0 h 479"/>
                  <a:gd name="T10" fmla="*/ 0 w 336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79"/>
                  <a:gd name="T20" fmla="*/ 336 w 336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79">
                    <a:moveTo>
                      <a:pt x="16" y="441"/>
                    </a:moveTo>
                    <a:lnTo>
                      <a:pt x="328" y="5"/>
                    </a:lnTo>
                    <a:lnTo>
                      <a:pt x="336" y="0"/>
                    </a:lnTo>
                    <a:lnTo>
                      <a:pt x="0" y="479"/>
                    </a:lnTo>
                    <a:lnTo>
                      <a:pt x="16" y="4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5" name="Freeform 42"/>
              <p:cNvSpPr>
                <a:spLocks/>
              </p:cNvSpPr>
              <p:nvPr/>
            </p:nvSpPr>
            <p:spPr bwMode="auto">
              <a:xfrm>
                <a:off x="2065" y="1419"/>
                <a:ext cx="13" cy="9"/>
              </a:xfrm>
              <a:custGeom>
                <a:avLst/>
                <a:gdLst>
                  <a:gd name="T0" fmla="*/ 0 w 38"/>
                  <a:gd name="T1" fmla="*/ 0 h 28"/>
                  <a:gd name="T2" fmla="*/ 0 w 38"/>
                  <a:gd name="T3" fmla="*/ 0 h 28"/>
                  <a:gd name="T4" fmla="*/ 0 w 38"/>
                  <a:gd name="T5" fmla="*/ 0 h 28"/>
                  <a:gd name="T6" fmla="*/ 0 w 38"/>
                  <a:gd name="T7" fmla="*/ 0 h 28"/>
                  <a:gd name="T8" fmla="*/ 0 w 38"/>
                  <a:gd name="T9" fmla="*/ 0 h 28"/>
                  <a:gd name="T10" fmla="*/ 0 w 38"/>
                  <a:gd name="T11" fmla="*/ 0 h 28"/>
                  <a:gd name="T12" fmla="*/ 0 w 38"/>
                  <a:gd name="T13" fmla="*/ 0 h 28"/>
                  <a:gd name="T14" fmla="*/ 0 w 38"/>
                  <a:gd name="T15" fmla="*/ 0 h 28"/>
                  <a:gd name="T16" fmla="*/ 0 w 38"/>
                  <a:gd name="T17" fmla="*/ 0 h 28"/>
                  <a:gd name="T18" fmla="*/ 0 w 38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28"/>
                  <a:gd name="T32" fmla="*/ 38 w 38"/>
                  <a:gd name="T33" fmla="*/ 28 h 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28">
                    <a:moveTo>
                      <a:pt x="12" y="25"/>
                    </a:moveTo>
                    <a:lnTo>
                      <a:pt x="0" y="12"/>
                    </a:lnTo>
                    <a:lnTo>
                      <a:pt x="12" y="2"/>
                    </a:lnTo>
                    <a:lnTo>
                      <a:pt x="22" y="12"/>
                    </a:lnTo>
                    <a:lnTo>
                      <a:pt x="30" y="9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35" y="28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6" name="Freeform 43"/>
              <p:cNvSpPr>
                <a:spLocks/>
              </p:cNvSpPr>
              <p:nvPr/>
            </p:nvSpPr>
            <p:spPr bwMode="auto">
              <a:xfrm>
                <a:off x="2065" y="1419"/>
                <a:ext cx="15" cy="19"/>
              </a:xfrm>
              <a:custGeom>
                <a:avLst/>
                <a:gdLst>
                  <a:gd name="T0" fmla="*/ 0 w 46"/>
                  <a:gd name="T1" fmla="*/ 0 h 59"/>
                  <a:gd name="T2" fmla="*/ 0 w 46"/>
                  <a:gd name="T3" fmla="*/ 0 h 59"/>
                  <a:gd name="T4" fmla="*/ 0 w 46"/>
                  <a:gd name="T5" fmla="*/ 0 h 59"/>
                  <a:gd name="T6" fmla="*/ 0 w 46"/>
                  <a:gd name="T7" fmla="*/ 0 h 59"/>
                  <a:gd name="T8" fmla="*/ 0 w 46"/>
                  <a:gd name="T9" fmla="*/ 0 h 59"/>
                  <a:gd name="T10" fmla="*/ 0 w 46"/>
                  <a:gd name="T11" fmla="*/ 0 h 59"/>
                  <a:gd name="T12" fmla="*/ 0 w 46"/>
                  <a:gd name="T13" fmla="*/ 0 h 59"/>
                  <a:gd name="T14" fmla="*/ 0 w 46"/>
                  <a:gd name="T15" fmla="*/ 0 h 59"/>
                  <a:gd name="T16" fmla="*/ 0 w 46"/>
                  <a:gd name="T17" fmla="*/ 0 h 59"/>
                  <a:gd name="T18" fmla="*/ 0 w 46"/>
                  <a:gd name="T19" fmla="*/ 0 h 59"/>
                  <a:gd name="T20" fmla="*/ 0 w 46"/>
                  <a:gd name="T21" fmla="*/ 0 h 59"/>
                  <a:gd name="T22" fmla="*/ 0 w 46"/>
                  <a:gd name="T23" fmla="*/ 0 h 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6"/>
                  <a:gd name="T37" fmla="*/ 0 h 59"/>
                  <a:gd name="T38" fmla="*/ 46 w 46"/>
                  <a:gd name="T39" fmla="*/ 59 h 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6" h="59">
                    <a:moveTo>
                      <a:pt x="17" y="38"/>
                    </a:moveTo>
                    <a:lnTo>
                      <a:pt x="11" y="24"/>
                    </a:lnTo>
                    <a:lnTo>
                      <a:pt x="23" y="14"/>
                    </a:lnTo>
                    <a:lnTo>
                      <a:pt x="33" y="26"/>
                    </a:lnTo>
                    <a:lnTo>
                      <a:pt x="35" y="3"/>
                    </a:lnTo>
                    <a:lnTo>
                      <a:pt x="46" y="0"/>
                    </a:lnTo>
                    <a:lnTo>
                      <a:pt x="46" y="14"/>
                    </a:lnTo>
                    <a:lnTo>
                      <a:pt x="27" y="59"/>
                    </a:lnTo>
                    <a:lnTo>
                      <a:pt x="8" y="48"/>
                    </a:lnTo>
                    <a:lnTo>
                      <a:pt x="0" y="28"/>
                    </a:ln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7" name="Freeform 44"/>
              <p:cNvSpPr>
                <a:spLocks/>
              </p:cNvSpPr>
              <p:nvPr/>
            </p:nvSpPr>
            <p:spPr bwMode="auto">
              <a:xfrm>
                <a:off x="2312" y="1611"/>
                <a:ext cx="11" cy="12"/>
              </a:xfrm>
              <a:custGeom>
                <a:avLst/>
                <a:gdLst>
                  <a:gd name="T0" fmla="*/ 0 w 31"/>
                  <a:gd name="T1" fmla="*/ 0 h 37"/>
                  <a:gd name="T2" fmla="*/ 0 w 31"/>
                  <a:gd name="T3" fmla="*/ 0 h 37"/>
                  <a:gd name="T4" fmla="*/ 0 w 31"/>
                  <a:gd name="T5" fmla="*/ 0 h 37"/>
                  <a:gd name="T6" fmla="*/ 0 w 31"/>
                  <a:gd name="T7" fmla="*/ 0 h 37"/>
                  <a:gd name="T8" fmla="*/ 0 w 31"/>
                  <a:gd name="T9" fmla="*/ 0 h 37"/>
                  <a:gd name="T10" fmla="*/ 0 w 31"/>
                  <a:gd name="T11" fmla="*/ 0 h 37"/>
                  <a:gd name="T12" fmla="*/ 0 w 31"/>
                  <a:gd name="T13" fmla="*/ 0 h 37"/>
                  <a:gd name="T14" fmla="*/ 0 w 31"/>
                  <a:gd name="T15" fmla="*/ 0 h 37"/>
                  <a:gd name="T16" fmla="*/ 0 w 31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7"/>
                  <a:gd name="T29" fmla="*/ 31 w 31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7">
                    <a:moveTo>
                      <a:pt x="0" y="11"/>
                    </a:moveTo>
                    <a:lnTo>
                      <a:pt x="7" y="12"/>
                    </a:lnTo>
                    <a:lnTo>
                      <a:pt x="15" y="37"/>
                    </a:lnTo>
                    <a:lnTo>
                      <a:pt x="31" y="30"/>
                    </a:lnTo>
                    <a:lnTo>
                      <a:pt x="21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9AA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8" name="Freeform 45"/>
              <p:cNvSpPr>
                <a:spLocks/>
              </p:cNvSpPr>
              <p:nvPr/>
            </p:nvSpPr>
            <p:spPr bwMode="auto">
              <a:xfrm>
                <a:off x="2316" y="1609"/>
                <a:ext cx="9" cy="12"/>
              </a:xfrm>
              <a:custGeom>
                <a:avLst/>
                <a:gdLst>
                  <a:gd name="T0" fmla="*/ 0 w 27"/>
                  <a:gd name="T1" fmla="*/ 0 h 36"/>
                  <a:gd name="T2" fmla="*/ 0 w 27"/>
                  <a:gd name="T3" fmla="*/ 0 h 36"/>
                  <a:gd name="T4" fmla="*/ 0 w 27"/>
                  <a:gd name="T5" fmla="*/ 0 h 36"/>
                  <a:gd name="T6" fmla="*/ 0 w 27"/>
                  <a:gd name="T7" fmla="*/ 0 h 36"/>
                  <a:gd name="T8" fmla="*/ 0 w 27"/>
                  <a:gd name="T9" fmla="*/ 0 h 36"/>
                  <a:gd name="T10" fmla="*/ 0 w 27"/>
                  <a:gd name="T11" fmla="*/ 0 h 36"/>
                  <a:gd name="T12" fmla="*/ 0 w 27"/>
                  <a:gd name="T13" fmla="*/ 0 h 36"/>
                  <a:gd name="T14" fmla="*/ 0 w 27"/>
                  <a:gd name="T15" fmla="*/ 0 h 36"/>
                  <a:gd name="T16" fmla="*/ 0 w 27"/>
                  <a:gd name="T17" fmla="*/ 0 h 36"/>
                  <a:gd name="T18" fmla="*/ 0 w 27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36"/>
                  <a:gd name="T32" fmla="*/ 27 w 27"/>
                  <a:gd name="T33" fmla="*/ 36 h 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36">
                    <a:moveTo>
                      <a:pt x="0" y="6"/>
                    </a:moveTo>
                    <a:lnTo>
                      <a:pt x="2" y="11"/>
                    </a:lnTo>
                    <a:lnTo>
                      <a:pt x="11" y="11"/>
                    </a:lnTo>
                    <a:lnTo>
                      <a:pt x="20" y="36"/>
                    </a:lnTo>
                    <a:lnTo>
                      <a:pt x="27" y="36"/>
                    </a:lnTo>
                    <a:lnTo>
                      <a:pt x="16" y="10"/>
                    </a:lnTo>
                    <a:lnTo>
                      <a:pt x="8" y="7"/>
                    </a:lnTo>
                    <a:lnTo>
                      <a:pt x="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9" name="Freeform 46"/>
              <p:cNvSpPr>
                <a:spLocks/>
              </p:cNvSpPr>
              <p:nvPr/>
            </p:nvSpPr>
            <p:spPr bwMode="auto">
              <a:xfrm>
                <a:off x="2110" y="1503"/>
                <a:ext cx="145" cy="172"/>
              </a:xfrm>
              <a:custGeom>
                <a:avLst/>
                <a:gdLst>
                  <a:gd name="T0" fmla="*/ 0 w 433"/>
                  <a:gd name="T1" fmla="*/ 0 h 516"/>
                  <a:gd name="T2" fmla="*/ 0 w 433"/>
                  <a:gd name="T3" fmla="*/ 0 h 516"/>
                  <a:gd name="T4" fmla="*/ 0 w 433"/>
                  <a:gd name="T5" fmla="*/ 0 h 516"/>
                  <a:gd name="T6" fmla="*/ 0 w 433"/>
                  <a:gd name="T7" fmla="*/ 0 h 516"/>
                  <a:gd name="T8" fmla="*/ 0 w 433"/>
                  <a:gd name="T9" fmla="*/ 0 h 516"/>
                  <a:gd name="T10" fmla="*/ 0 w 433"/>
                  <a:gd name="T11" fmla="*/ 0 h 516"/>
                  <a:gd name="T12" fmla="*/ 0 w 433"/>
                  <a:gd name="T13" fmla="*/ 0 h 516"/>
                  <a:gd name="T14" fmla="*/ 0 w 433"/>
                  <a:gd name="T15" fmla="*/ 0 h 516"/>
                  <a:gd name="T16" fmla="*/ 0 w 433"/>
                  <a:gd name="T17" fmla="*/ 0 h 516"/>
                  <a:gd name="T18" fmla="*/ 0 w 433"/>
                  <a:gd name="T19" fmla="*/ 0 h 516"/>
                  <a:gd name="T20" fmla="*/ 0 w 433"/>
                  <a:gd name="T21" fmla="*/ 0 h 516"/>
                  <a:gd name="T22" fmla="*/ 0 w 433"/>
                  <a:gd name="T23" fmla="*/ 0 h 516"/>
                  <a:gd name="T24" fmla="*/ 0 w 433"/>
                  <a:gd name="T25" fmla="*/ 0 h 5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3"/>
                  <a:gd name="T40" fmla="*/ 0 h 516"/>
                  <a:gd name="T41" fmla="*/ 433 w 433"/>
                  <a:gd name="T42" fmla="*/ 516 h 5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3" h="516">
                    <a:moveTo>
                      <a:pt x="0" y="383"/>
                    </a:moveTo>
                    <a:lnTo>
                      <a:pt x="177" y="516"/>
                    </a:lnTo>
                    <a:lnTo>
                      <a:pt x="389" y="190"/>
                    </a:lnTo>
                    <a:lnTo>
                      <a:pt x="361" y="194"/>
                    </a:lnTo>
                    <a:lnTo>
                      <a:pt x="277" y="250"/>
                    </a:lnTo>
                    <a:lnTo>
                      <a:pt x="248" y="235"/>
                    </a:lnTo>
                    <a:lnTo>
                      <a:pt x="257" y="208"/>
                    </a:lnTo>
                    <a:lnTo>
                      <a:pt x="294" y="203"/>
                    </a:lnTo>
                    <a:lnTo>
                      <a:pt x="408" y="155"/>
                    </a:lnTo>
                    <a:lnTo>
                      <a:pt x="433" y="118"/>
                    </a:lnTo>
                    <a:lnTo>
                      <a:pt x="259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00408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0" name="Freeform 47"/>
              <p:cNvSpPr>
                <a:spLocks/>
              </p:cNvSpPr>
              <p:nvPr/>
            </p:nvSpPr>
            <p:spPr bwMode="auto">
              <a:xfrm>
                <a:off x="2168" y="1561"/>
                <a:ext cx="142" cy="184"/>
              </a:xfrm>
              <a:custGeom>
                <a:avLst/>
                <a:gdLst>
                  <a:gd name="T0" fmla="*/ 0 w 428"/>
                  <a:gd name="T1" fmla="*/ 0 h 551"/>
                  <a:gd name="T2" fmla="*/ 0 w 428"/>
                  <a:gd name="T3" fmla="*/ 0 h 551"/>
                  <a:gd name="T4" fmla="*/ 0 w 428"/>
                  <a:gd name="T5" fmla="*/ 0 h 551"/>
                  <a:gd name="T6" fmla="*/ 0 w 428"/>
                  <a:gd name="T7" fmla="*/ 0 h 551"/>
                  <a:gd name="T8" fmla="*/ 0 w 428"/>
                  <a:gd name="T9" fmla="*/ 0 h 551"/>
                  <a:gd name="T10" fmla="*/ 0 w 428"/>
                  <a:gd name="T11" fmla="*/ 0 h 5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8"/>
                  <a:gd name="T19" fmla="*/ 0 h 551"/>
                  <a:gd name="T20" fmla="*/ 428 w 428"/>
                  <a:gd name="T21" fmla="*/ 551 h 5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8" h="551">
                    <a:moveTo>
                      <a:pt x="0" y="413"/>
                    </a:moveTo>
                    <a:lnTo>
                      <a:pt x="258" y="0"/>
                    </a:lnTo>
                    <a:lnTo>
                      <a:pt x="428" y="132"/>
                    </a:lnTo>
                    <a:lnTo>
                      <a:pt x="172" y="551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59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1" name="Freeform 48"/>
              <p:cNvSpPr>
                <a:spLocks/>
              </p:cNvSpPr>
              <p:nvPr/>
            </p:nvSpPr>
            <p:spPr bwMode="auto">
              <a:xfrm>
                <a:off x="2025" y="1452"/>
                <a:ext cx="165" cy="198"/>
              </a:xfrm>
              <a:custGeom>
                <a:avLst/>
                <a:gdLst>
                  <a:gd name="T0" fmla="*/ 0 w 495"/>
                  <a:gd name="T1" fmla="*/ 0 h 596"/>
                  <a:gd name="T2" fmla="*/ 0 w 495"/>
                  <a:gd name="T3" fmla="*/ 0 h 596"/>
                  <a:gd name="T4" fmla="*/ 0 w 495"/>
                  <a:gd name="T5" fmla="*/ 0 h 596"/>
                  <a:gd name="T6" fmla="*/ 0 w 495"/>
                  <a:gd name="T7" fmla="*/ 0 h 596"/>
                  <a:gd name="T8" fmla="*/ 0 w 495"/>
                  <a:gd name="T9" fmla="*/ 0 h 596"/>
                  <a:gd name="T10" fmla="*/ 0 w 495"/>
                  <a:gd name="T11" fmla="*/ 0 h 5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5"/>
                  <a:gd name="T19" fmla="*/ 0 h 596"/>
                  <a:gd name="T20" fmla="*/ 495 w 495"/>
                  <a:gd name="T21" fmla="*/ 596 h 5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5" h="596">
                    <a:moveTo>
                      <a:pt x="0" y="461"/>
                    </a:moveTo>
                    <a:lnTo>
                      <a:pt x="331" y="0"/>
                    </a:lnTo>
                    <a:lnTo>
                      <a:pt x="495" y="122"/>
                    </a:lnTo>
                    <a:lnTo>
                      <a:pt x="170" y="596"/>
                    </a:lnTo>
                    <a:lnTo>
                      <a:pt x="0" y="461"/>
                    </a:lnTo>
                    <a:close/>
                  </a:path>
                </a:pathLst>
              </a:custGeom>
              <a:solidFill>
                <a:srgbClr val="0033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2" name="Freeform 49"/>
              <p:cNvSpPr>
                <a:spLocks/>
              </p:cNvSpPr>
              <p:nvPr/>
            </p:nvSpPr>
            <p:spPr bwMode="auto">
              <a:xfrm>
                <a:off x="2315" y="1698"/>
                <a:ext cx="57" cy="70"/>
              </a:xfrm>
              <a:custGeom>
                <a:avLst/>
                <a:gdLst>
                  <a:gd name="T0" fmla="*/ 0 w 170"/>
                  <a:gd name="T1" fmla="*/ 0 h 210"/>
                  <a:gd name="T2" fmla="*/ 0 w 170"/>
                  <a:gd name="T3" fmla="*/ 0 h 210"/>
                  <a:gd name="T4" fmla="*/ 0 w 170"/>
                  <a:gd name="T5" fmla="*/ 0 h 210"/>
                  <a:gd name="T6" fmla="*/ 0 w 170"/>
                  <a:gd name="T7" fmla="*/ 0 h 210"/>
                  <a:gd name="T8" fmla="*/ 0 w 170"/>
                  <a:gd name="T9" fmla="*/ 0 h 210"/>
                  <a:gd name="T10" fmla="*/ 0 w 170"/>
                  <a:gd name="T11" fmla="*/ 0 h 210"/>
                  <a:gd name="T12" fmla="*/ 0 w 170"/>
                  <a:gd name="T13" fmla="*/ 0 h 210"/>
                  <a:gd name="T14" fmla="*/ 0 w 170"/>
                  <a:gd name="T15" fmla="*/ 0 h 2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0"/>
                  <a:gd name="T25" fmla="*/ 0 h 210"/>
                  <a:gd name="T26" fmla="*/ 170 w 170"/>
                  <a:gd name="T27" fmla="*/ 210 h 2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0" h="210">
                    <a:moveTo>
                      <a:pt x="0" y="67"/>
                    </a:moveTo>
                    <a:lnTo>
                      <a:pt x="29" y="113"/>
                    </a:lnTo>
                    <a:lnTo>
                      <a:pt x="61" y="147"/>
                    </a:lnTo>
                    <a:lnTo>
                      <a:pt x="100" y="181"/>
                    </a:lnTo>
                    <a:lnTo>
                      <a:pt x="135" y="210"/>
                    </a:lnTo>
                    <a:lnTo>
                      <a:pt x="17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3" name="Freeform 50"/>
              <p:cNvSpPr>
                <a:spLocks/>
              </p:cNvSpPr>
              <p:nvPr/>
            </p:nvSpPr>
            <p:spPr bwMode="auto">
              <a:xfrm>
                <a:off x="2299" y="1617"/>
                <a:ext cx="137" cy="166"/>
              </a:xfrm>
              <a:custGeom>
                <a:avLst/>
                <a:gdLst>
                  <a:gd name="T0" fmla="*/ 0 w 412"/>
                  <a:gd name="T1" fmla="*/ 0 h 499"/>
                  <a:gd name="T2" fmla="*/ 0 w 412"/>
                  <a:gd name="T3" fmla="*/ 0 h 499"/>
                  <a:gd name="T4" fmla="*/ 0 w 412"/>
                  <a:gd name="T5" fmla="*/ 0 h 499"/>
                  <a:gd name="T6" fmla="*/ 0 w 412"/>
                  <a:gd name="T7" fmla="*/ 0 h 499"/>
                  <a:gd name="T8" fmla="*/ 0 w 412"/>
                  <a:gd name="T9" fmla="*/ 0 h 499"/>
                  <a:gd name="T10" fmla="*/ 0 w 412"/>
                  <a:gd name="T11" fmla="*/ 0 h 499"/>
                  <a:gd name="T12" fmla="*/ 0 w 412"/>
                  <a:gd name="T13" fmla="*/ 0 h 499"/>
                  <a:gd name="T14" fmla="*/ 0 w 412"/>
                  <a:gd name="T15" fmla="*/ 0 h 499"/>
                  <a:gd name="T16" fmla="*/ 0 w 412"/>
                  <a:gd name="T17" fmla="*/ 0 h 499"/>
                  <a:gd name="T18" fmla="*/ 0 w 412"/>
                  <a:gd name="T19" fmla="*/ 0 h 499"/>
                  <a:gd name="T20" fmla="*/ 0 w 412"/>
                  <a:gd name="T21" fmla="*/ 0 h 499"/>
                  <a:gd name="T22" fmla="*/ 0 w 412"/>
                  <a:gd name="T23" fmla="*/ 0 h 499"/>
                  <a:gd name="T24" fmla="*/ 0 w 412"/>
                  <a:gd name="T25" fmla="*/ 0 h 499"/>
                  <a:gd name="T26" fmla="*/ 0 w 412"/>
                  <a:gd name="T27" fmla="*/ 0 h 499"/>
                  <a:gd name="T28" fmla="*/ 0 w 412"/>
                  <a:gd name="T29" fmla="*/ 0 h 499"/>
                  <a:gd name="T30" fmla="*/ 0 w 412"/>
                  <a:gd name="T31" fmla="*/ 0 h 499"/>
                  <a:gd name="T32" fmla="*/ 0 w 412"/>
                  <a:gd name="T33" fmla="*/ 0 h 499"/>
                  <a:gd name="T34" fmla="*/ 0 w 412"/>
                  <a:gd name="T35" fmla="*/ 0 h 499"/>
                  <a:gd name="T36" fmla="*/ 0 w 412"/>
                  <a:gd name="T37" fmla="*/ 0 h 499"/>
                  <a:gd name="T38" fmla="*/ 0 w 412"/>
                  <a:gd name="T39" fmla="*/ 0 h 499"/>
                  <a:gd name="T40" fmla="*/ 0 w 412"/>
                  <a:gd name="T41" fmla="*/ 0 h 499"/>
                  <a:gd name="T42" fmla="*/ 0 w 412"/>
                  <a:gd name="T43" fmla="*/ 0 h 499"/>
                  <a:gd name="T44" fmla="*/ 0 w 412"/>
                  <a:gd name="T45" fmla="*/ 0 h 499"/>
                  <a:gd name="T46" fmla="*/ 0 w 412"/>
                  <a:gd name="T47" fmla="*/ 0 h 499"/>
                  <a:gd name="T48" fmla="*/ 0 w 412"/>
                  <a:gd name="T49" fmla="*/ 0 h 499"/>
                  <a:gd name="T50" fmla="*/ 0 w 412"/>
                  <a:gd name="T51" fmla="*/ 0 h 499"/>
                  <a:gd name="T52" fmla="*/ 0 w 412"/>
                  <a:gd name="T53" fmla="*/ 0 h 499"/>
                  <a:gd name="T54" fmla="*/ 0 w 412"/>
                  <a:gd name="T55" fmla="*/ 0 h 499"/>
                  <a:gd name="T56" fmla="*/ 0 w 412"/>
                  <a:gd name="T57" fmla="*/ 0 h 499"/>
                  <a:gd name="T58" fmla="*/ 0 w 412"/>
                  <a:gd name="T59" fmla="*/ 0 h 499"/>
                  <a:gd name="T60" fmla="*/ 0 w 412"/>
                  <a:gd name="T61" fmla="*/ 0 h 499"/>
                  <a:gd name="T62" fmla="*/ 0 w 412"/>
                  <a:gd name="T63" fmla="*/ 0 h 499"/>
                  <a:gd name="T64" fmla="*/ 0 w 412"/>
                  <a:gd name="T65" fmla="*/ 0 h 499"/>
                  <a:gd name="T66" fmla="*/ 0 w 412"/>
                  <a:gd name="T67" fmla="*/ 0 h 499"/>
                  <a:gd name="T68" fmla="*/ 0 w 412"/>
                  <a:gd name="T69" fmla="*/ 0 h 499"/>
                  <a:gd name="T70" fmla="*/ 0 w 412"/>
                  <a:gd name="T71" fmla="*/ 0 h 499"/>
                  <a:gd name="T72" fmla="*/ 0 w 412"/>
                  <a:gd name="T73" fmla="*/ 0 h 499"/>
                  <a:gd name="T74" fmla="*/ 0 w 412"/>
                  <a:gd name="T75" fmla="*/ 0 h 499"/>
                  <a:gd name="T76" fmla="*/ 0 w 412"/>
                  <a:gd name="T77" fmla="*/ 0 h 499"/>
                  <a:gd name="T78" fmla="*/ 0 w 412"/>
                  <a:gd name="T79" fmla="*/ 0 h 499"/>
                  <a:gd name="T80" fmla="*/ 0 w 412"/>
                  <a:gd name="T81" fmla="*/ 0 h 499"/>
                  <a:gd name="T82" fmla="*/ 0 w 412"/>
                  <a:gd name="T83" fmla="*/ 0 h 499"/>
                  <a:gd name="T84" fmla="*/ 0 w 412"/>
                  <a:gd name="T85" fmla="*/ 0 h 499"/>
                  <a:gd name="T86" fmla="*/ 0 w 412"/>
                  <a:gd name="T87" fmla="*/ 0 h 499"/>
                  <a:gd name="T88" fmla="*/ 0 w 412"/>
                  <a:gd name="T89" fmla="*/ 0 h 499"/>
                  <a:gd name="T90" fmla="*/ 0 w 412"/>
                  <a:gd name="T91" fmla="*/ 0 h 499"/>
                  <a:gd name="T92" fmla="*/ 0 w 412"/>
                  <a:gd name="T93" fmla="*/ 0 h 499"/>
                  <a:gd name="T94" fmla="*/ 0 w 412"/>
                  <a:gd name="T95" fmla="*/ 0 h 499"/>
                  <a:gd name="T96" fmla="*/ 0 w 412"/>
                  <a:gd name="T97" fmla="*/ 0 h 499"/>
                  <a:gd name="T98" fmla="*/ 0 w 412"/>
                  <a:gd name="T99" fmla="*/ 0 h 499"/>
                  <a:gd name="T100" fmla="*/ 0 w 412"/>
                  <a:gd name="T101" fmla="*/ 0 h 499"/>
                  <a:gd name="T102" fmla="*/ 0 w 412"/>
                  <a:gd name="T103" fmla="*/ 0 h 499"/>
                  <a:gd name="T104" fmla="*/ 0 w 412"/>
                  <a:gd name="T105" fmla="*/ 0 h 499"/>
                  <a:gd name="T106" fmla="*/ 0 w 412"/>
                  <a:gd name="T107" fmla="*/ 0 h 49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12"/>
                  <a:gd name="T163" fmla="*/ 0 h 499"/>
                  <a:gd name="T164" fmla="*/ 412 w 412"/>
                  <a:gd name="T165" fmla="*/ 499 h 49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12" h="499">
                    <a:moveTo>
                      <a:pt x="0" y="80"/>
                    </a:moveTo>
                    <a:lnTo>
                      <a:pt x="17" y="57"/>
                    </a:lnTo>
                    <a:lnTo>
                      <a:pt x="32" y="41"/>
                    </a:lnTo>
                    <a:lnTo>
                      <a:pt x="52" y="28"/>
                    </a:lnTo>
                    <a:lnTo>
                      <a:pt x="75" y="17"/>
                    </a:lnTo>
                    <a:lnTo>
                      <a:pt x="97" y="13"/>
                    </a:lnTo>
                    <a:lnTo>
                      <a:pt x="119" y="13"/>
                    </a:lnTo>
                    <a:lnTo>
                      <a:pt x="147" y="19"/>
                    </a:lnTo>
                    <a:lnTo>
                      <a:pt x="174" y="26"/>
                    </a:lnTo>
                    <a:lnTo>
                      <a:pt x="206" y="43"/>
                    </a:lnTo>
                    <a:lnTo>
                      <a:pt x="241" y="63"/>
                    </a:lnTo>
                    <a:lnTo>
                      <a:pt x="270" y="86"/>
                    </a:lnTo>
                    <a:lnTo>
                      <a:pt x="298" y="113"/>
                    </a:lnTo>
                    <a:lnTo>
                      <a:pt x="327" y="150"/>
                    </a:lnTo>
                    <a:lnTo>
                      <a:pt x="351" y="188"/>
                    </a:lnTo>
                    <a:lnTo>
                      <a:pt x="371" y="226"/>
                    </a:lnTo>
                    <a:lnTo>
                      <a:pt x="387" y="265"/>
                    </a:lnTo>
                    <a:lnTo>
                      <a:pt x="397" y="301"/>
                    </a:lnTo>
                    <a:lnTo>
                      <a:pt x="402" y="329"/>
                    </a:lnTo>
                    <a:lnTo>
                      <a:pt x="403" y="365"/>
                    </a:lnTo>
                    <a:lnTo>
                      <a:pt x="400" y="401"/>
                    </a:lnTo>
                    <a:lnTo>
                      <a:pt x="391" y="430"/>
                    </a:lnTo>
                    <a:lnTo>
                      <a:pt x="378" y="454"/>
                    </a:lnTo>
                    <a:lnTo>
                      <a:pt x="360" y="470"/>
                    </a:lnTo>
                    <a:lnTo>
                      <a:pt x="334" y="487"/>
                    </a:lnTo>
                    <a:lnTo>
                      <a:pt x="308" y="495"/>
                    </a:lnTo>
                    <a:lnTo>
                      <a:pt x="280" y="497"/>
                    </a:lnTo>
                    <a:lnTo>
                      <a:pt x="297" y="499"/>
                    </a:lnTo>
                    <a:lnTo>
                      <a:pt x="313" y="499"/>
                    </a:lnTo>
                    <a:lnTo>
                      <a:pt x="345" y="491"/>
                    </a:lnTo>
                    <a:lnTo>
                      <a:pt x="371" y="472"/>
                    </a:lnTo>
                    <a:lnTo>
                      <a:pt x="389" y="454"/>
                    </a:lnTo>
                    <a:lnTo>
                      <a:pt x="402" y="423"/>
                    </a:lnTo>
                    <a:lnTo>
                      <a:pt x="412" y="379"/>
                    </a:lnTo>
                    <a:lnTo>
                      <a:pt x="412" y="341"/>
                    </a:lnTo>
                    <a:lnTo>
                      <a:pt x="407" y="302"/>
                    </a:lnTo>
                    <a:lnTo>
                      <a:pt x="396" y="257"/>
                    </a:lnTo>
                    <a:lnTo>
                      <a:pt x="378" y="216"/>
                    </a:lnTo>
                    <a:lnTo>
                      <a:pt x="357" y="175"/>
                    </a:lnTo>
                    <a:lnTo>
                      <a:pt x="327" y="129"/>
                    </a:lnTo>
                    <a:lnTo>
                      <a:pt x="302" y="98"/>
                    </a:lnTo>
                    <a:lnTo>
                      <a:pt x="270" y="68"/>
                    </a:lnTo>
                    <a:lnTo>
                      <a:pt x="233" y="42"/>
                    </a:lnTo>
                    <a:lnTo>
                      <a:pt x="198" y="23"/>
                    </a:lnTo>
                    <a:lnTo>
                      <a:pt x="162" y="9"/>
                    </a:lnTo>
                    <a:lnTo>
                      <a:pt x="139" y="4"/>
                    </a:lnTo>
                    <a:lnTo>
                      <a:pt x="114" y="0"/>
                    </a:lnTo>
                    <a:lnTo>
                      <a:pt x="89" y="5"/>
                    </a:lnTo>
                    <a:lnTo>
                      <a:pt x="63" y="12"/>
                    </a:lnTo>
                    <a:lnTo>
                      <a:pt x="41" y="24"/>
                    </a:lnTo>
                    <a:lnTo>
                      <a:pt x="23" y="42"/>
                    </a:lnTo>
                    <a:lnTo>
                      <a:pt x="13" y="55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4" name="Freeform 51"/>
              <p:cNvSpPr>
                <a:spLocks/>
              </p:cNvSpPr>
              <p:nvPr/>
            </p:nvSpPr>
            <p:spPr bwMode="auto">
              <a:xfrm>
                <a:off x="1893" y="1341"/>
                <a:ext cx="176" cy="101"/>
              </a:xfrm>
              <a:custGeom>
                <a:avLst/>
                <a:gdLst>
                  <a:gd name="T0" fmla="*/ 0 w 528"/>
                  <a:gd name="T1" fmla="*/ 0 h 305"/>
                  <a:gd name="T2" fmla="*/ 0 w 528"/>
                  <a:gd name="T3" fmla="*/ 0 h 305"/>
                  <a:gd name="T4" fmla="*/ 0 w 528"/>
                  <a:gd name="T5" fmla="*/ 0 h 305"/>
                  <a:gd name="T6" fmla="*/ 0 w 528"/>
                  <a:gd name="T7" fmla="*/ 0 h 305"/>
                  <a:gd name="T8" fmla="*/ 0 w 528"/>
                  <a:gd name="T9" fmla="*/ 0 h 305"/>
                  <a:gd name="T10" fmla="*/ 0 w 528"/>
                  <a:gd name="T11" fmla="*/ 0 h 305"/>
                  <a:gd name="T12" fmla="*/ 0 w 528"/>
                  <a:gd name="T13" fmla="*/ 0 h 305"/>
                  <a:gd name="T14" fmla="*/ 0 w 528"/>
                  <a:gd name="T15" fmla="*/ 0 h 305"/>
                  <a:gd name="T16" fmla="*/ 0 w 528"/>
                  <a:gd name="T17" fmla="*/ 0 h 305"/>
                  <a:gd name="T18" fmla="*/ 0 w 528"/>
                  <a:gd name="T19" fmla="*/ 0 h 305"/>
                  <a:gd name="T20" fmla="*/ 0 w 528"/>
                  <a:gd name="T21" fmla="*/ 0 h 305"/>
                  <a:gd name="T22" fmla="*/ 0 w 528"/>
                  <a:gd name="T23" fmla="*/ 0 h 305"/>
                  <a:gd name="T24" fmla="*/ 0 w 528"/>
                  <a:gd name="T25" fmla="*/ 0 h 305"/>
                  <a:gd name="T26" fmla="*/ 0 w 528"/>
                  <a:gd name="T27" fmla="*/ 0 h 305"/>
                  <a:gd name="T28" fmla="*/ 0 w 528"/>
                  <a:gd name="T29" fmla="*/ 0 h 305"/>
                  <a:gd name="T30" fmla="*/ 0 w 528"/>
                  <a:gd name="T31" fmla="*/ 0 h 305"/>
                  <a:gd name="T32" fmla="*/ 0 w 528"/>
                  <a:gd name="T33" fmla="*/ 0 h 305"/>
                  <a:gd name="T34" fmla="*/ 0 w 528"/>
                  <a:gd name="T35" fmla="*/ 0 h 305"/>
                  <a:gd name="T36" fmla="*/ 0 w 528"/>
                  <a:gd name="T37" fmla="*/ 0 h 305"/>
                  <a:gd name="T38" fmla="*/ 0 w 528"/>
                  <a:gd name="T39" fmla="*/ 0 h 305"/>
                  <a:gd name="T40" fmla="*/ 0 w 528"/>
                  <a:gd name="T41" fmla="*/ 0 h 305"/>
                  <a:gd name="T42" fmla="*/ 0 w 528"/>
                  <a:gd name="T43" fmla="*/ 0 h 305"/>
                  <a:gd name="T44" fmla="*/ 0 w 528"/>
                  <a:gd name="T45" fmla="*/ 0 h 305"/>
                  <a:gd name="T46" fmla="*/ 0 w 528"/>
                  <a:gd name="T47" fmla="*/ 0 h 305"/>
                  <a:gd name="T48" fmla="*/ 0 w 528"/>
                  <a:gd name="T49" fmla="*/ 0 h 305"/>
                  <a:gd name="T50" fmla="*/ 0 w 528"/>
                  <a:gd name="T51" fmla="*/ 0 h 305"/>
                  <a:gd name="T52" fmla="*/ 0 w 528"/>
                  <a:gd name="T53" fmla="*/ 0 h 305"/>
                  <a:gd name="T54" fmla="*/ 0 w 528"/>
                  <a:gd name="T55" fmla="*/ 0 h 305"/>
                  <a:gd name="T56" fmla="*/ 0 w 528"/>
                  <a:gd name="T57" fmla="*/ 0 h 305"/>
                  <a:gd name="T58" fmla="*/ 0 w 528"/>
                  <a:gd name="T59" fmla="*/ 0 h 305"/>
                  <a:gd name="T60" fmla="*/ 0 w 528"/>
                  <a:gd name="T61" fmla="*/ 0 h 305"/>
                  <a:gd name="T62" fmla="*/ 0 w 528"/>
                  <a:gd name="T63" fmla="*/ 0 h 305"/>
                  <a:gd name="T64" fmla="*/ 0 w 528"/>
                  <a:gd name="T65" fmla="*/ 0 h 305"/>
                  <a:gd name="T66" fmla="*/ 0 w 528"/>
                  <a:gd name="T67" fmla="*/ 0 h 305"/>
                  <a:gd name="T68" fmla="*/ 0 w 528"/>
                  <a:gd name="T69" fmla="*/ 0 h 305"/>
                  <a:gd name="T70" fmla="*/ 0 w 528"/>
                  <a:gd name="T71" fmla="*/ 0 h 305"/>
                  <a:gd name="T72" fmla="*/ 0 w 528"/>
                  <a:gd name="T73" fmla="*/ 0 h 305"/>
                  <a:gd name="T74" fmla="*/ 0 w 528"/>
                  <a:gd name="T75" fmla="*/ 0 h 305"/>
                  <a:gd name="T76" fmla="*/ 0 w 528"/>
                  <a:gd name="T77" fmla="*/ 0 h 305"/>
                  <a:gd name="T78" fmla="*/ 0 w 528"/>
                  <a:gd name="T79" fmla="*/ 0 h 305"/>
                  <a:gd name="T80" fmla="*/ 0 w 528"/>
                  <a:gd name="T81" fmla="*/ 0 h 305"/>
                  <a:gd name="T82" fmla="*/ 0 w 528"/>
                  <a:gd name="T83" fmla="*/ 0 h 305"/>
                  <a:gd name="T84" fmla="*/ 0 w 528"/>
                  <a:gd name="T85" fmla="*/ 0 h 305"/>
                  <a:gd name="T86" fmla="*/ 0 w 528"/>
                  <a:gd name="T87" fmla="*/ 0 h 305"/>
                  <a:gd name="T88" fmla="*/ 0 w 528"/>
                  <a:gd name="T89" fmla="*/ 0 h 305"/>
                  <a:gd name="T90" fmla="*/ 0 w 528"/>
                  <a:gd name="T91" fmla="*/ 0 h 305"/>
                  <a:gd name="T92" fmla="*/ 0 w 528"/>
                  <a:gd name="T93" fmla="*/ 0 h 305"/>
                  <a:gd name="T94" fmla="*/ 0 w 528"/>
                  <a:gd name="T95" fmla="*/ 0 h 305"/>
                  <a:gd name="T96" fmla="*/ 0 w 528"/>
                  <a:gd name="T97" fmla="*/ 0 h 305"/>
                  <a:gd name="T98" fmla="*/ 0 w 528"/>
                  <a:gd name="T99" fmla="*/ 0 h 30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28"/>
                  <a:gd name="T151" fmla="*/ 0 h 305"/>
                  <a:gd name="T152" fmla="*/ 528 w 528"/>
                  <a:gd name="T153" fmla="*/ 305 h 30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28" h="305">
                    <a:moveTo>
                      <a:pt x="0" y="95"/>
                    </a:moveTo>
                    <a:lnTo>
                      <a:pt x="11" y="74"/>
                    </a:lnTo>
                    <a:lnTo>
                      <a:pt x="30" y="52"/>
                    </a:lnTo>
                    <a:lnTo>
                      <a:pt x="52" y="39"/>
                    </a:lnTo>
                    <a:lnTo>
                      <a:pt x="86" y="25"/>
                    </a:lnTo>
                    <a:lnTo>
                      <a:pt x="128" y="15"/>
                    </a:lnTo>
                    <a:lnTo>
                      <a:pt x="165" y="13"/>
                    </a:lnTo>
                    <a:lnTo>
                      <a:pt x="215" y="15"/>
                    </a:lnTo>
                    <a:lnTo>
                      <a:pt x="259" y="22"/>
                    </a:lnTo>
                    <a:lnTo>
                      <a:pt x="314" y="35"/>
                    </a:lnTo>
                    <a:lnTo>
                      <a:pt x="363" y="52"/>
                    </a:lnTo>
                    <a:lnTo>
                      <a:pt x="400" y="70"/>
                    </a:lnTo>
                    <a:lnTo>
                      <a:pt x="426" y="86"/>
                    </a:lnTo>
                    <a:lnTo>
                      <a:pt x="457" y="107"/>
                    </a:lnTo>
                    <a:lnTo>
                      <a:pt x="482" y="131"/>
                    </a:lnTo>
                    <a:lnTo>
                      <a:pt x="499" y="152"/>
                    </a:lnTo>
                    <a:lnTo>
                      <a:pt x="510" y="173"/>
                    </a:lnTo>
                    <a:lnTo>
                      <a:pt x="519" y="198"/>
                    </a:lnTo>
                    <a:lnTo>
                      <a:pt x="520" y="219"/>
                    </a:lnTo>
                    <a:lnTo>
                      <a:pt x="515" y="237"/>
                    </a:lnTo>
                    <a:lnTo>
                      <a:pt x="506" y="257"/>
                    </a:lnTo>
                    <a:lnTo>
                      <a:pt x="488" y="274"/>
                    </a:lnTo>
                    <a:lnTo>
                      <a:pt x="469" y="286"/>
                    </a:lnTo>
                    <a:lnTo>
                      <a:pt x="446" y="297"/>
                    </a:lnTo>
                    <a:lnTo>
                      <a:pt x="421" y="305"/>
                    </a:lnTo>
                    <a:lnTo>
                      <a:pt x="448" y="300"/>
                    </a:lnTo>
                    <a:lnTo>
                      <a:pt x="474" y="289"/>
                    </a:lnTo>
                    <a:lnTo>
                      <a:pt x="509" y="261"/>
                    </a:lnTo>
                    <a:lnTo>
                      <a:pt x="524" y="235"/>
                    </a:lnTo>
                    <a:lnTo>
                      <a:pt x="528" y="209"/>
                    </a:lnTo>
                    <a:lnTo>
                      <a:pt x="524" y="184"/>
                    </a:lnTo>
                    <a:lnTo>
                      <a:pt x="510" y="155"/>
                    </a:lnTo>
                    <a:lnTo>
                      <a:pt x="490" y="129"/>
                    </a:lnTo>
                    <a:lnTo>
                      <a:pt x="466" y="101"/>
                    </a:lnTo>
                    <a:lnTo>
                      <a:pt x="438" y="79"/>
                    </a:lnTo>
                    <a:lnTo>
                      <a:pt x="402" y="55"/>
                    </a:lnTo>
                    <a:lnTo>
                      <a:pt x="358" y="31"/>
                    </a:lnTo>
                    <a:lnTo>
                      <a:pt x="324" y="20"/>
                    </a:lnTo>
                    <a:lnTo>
                      <a:pt x="262" y="5"/>
                    </a:lnTo>
                    <a:lnTo>
                      <a:pt x="215" y="0"/>
                    </a:lnTo>
                    <a:lnTo>
                      <a:pt x="167" y="2"/>
                    </a:lnTo>
                    <a:lnTo>
                      <a:pt x="134" y="5"/>
                    </a:lnTo>
                    <a:lnTo>
                      <a:pt x="96" y="14"/>
                    </a:lnTo>
                    <a:lnTo>
                      <a:pt x="64" y="25"/>
                    </a:lnTo>
                    <a:lnTo>
                      <a:pt x="41" y="38"/>
                    </a:lnTo>
                    <a:lnTo>
                      <a:pt x="25" y="49"/>
                    </a:lnTo>
                    <a:lnTo>
                      <a:pt x="12" y="65"/>
                    </a:lnTo>
                    <a:lnTo>
                      <a:pt x="4" y="79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5" name="Freeform 52"/>
              <p:cNvSpPr>
                <a:spLocks/>
              </p:cNvSpPr>
              <p:nvPr/>
            </p:nvSpPr>
            <p:spPr bwMode="auto">
              <a:xfrm>
                <a:off x="2023" y="1448"/>
                <a:ext cx="171" cy="207"/>
              </a:xfrm>
              <a:custGeom>
                <a:avLst/>
                <a:gdLst>
                  <a:gd name="T0" fmla="*/ 0 w 513"/>
                  <a:gd name="T1" fmla="*/ 0 h 621"/>
                  <a:gd name="T2" fmla="*/ 0 w 513"/>
                  <a:gd name="T3" fmla="*/ 0 h 621"/>
                  <a:gd name="T4" fmla="*/ 0 w 513"/>
                  <a:gd name="T5" fmla="*/ 0 h 621"/>
                  <a:gd name="T6" fmla="*/ 0 w 513"/>
                  <a:gd name="T7" fmla="*/ 0 h 621"/>
                  <a:gd name="T8" fmla="*/ 0 w 513"/>
                  <a:gd name="T9" fmla="*/ 0 h 621"/>
                  <a:gd name="T10" fmla="*/ 0 w 513"/>
                  <a:gd name="T11" fmla="*/ 0 h 621"/>
                  <a:gd name="T12" fmla="*/ 0 w 513"/>
                  <a:gd name="T13" fmla="*/ 0 h 621"/>
                  <a:gd name="T14" fmla="*/ 0 w 513"/>
                  <a:gd name="T15" fmla="*/ 0 h 621"/>
                  <a:gd name="T16" fmla="*/ 0 w 513"/>
                  <a:gd name="T17" fmla="*/ 0 h 621"/>
                  <a:gd name="T18" fmla="*/ 0 w 513"/>
                  <a:gd name="T19" fmla="*/ 0 h 621"/>
                  <a:gd name="T20" fmla="*/ 0 w 513"/>
                  <a:gd name="T21" fmla="*/ 0 h 6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3"/>
                  <a:gd name="T34" fmla="*/ 0 h 621"/>
                  <a:gd name="T35" fmla="*/ 513 w 513"/>
                  <a:gd name="T36" fmla="*/ 621 h 6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3" h="621">
                    <a:moveTo>
                      <a:pt x="0" y="479"/>
                    </a:moveTo>
                    <a:lnTo>
                      <a:pt x="174" y="621"/>
                    </a:lnTo>
                    <a:lnTo>
                      <a:pt x="513" y="138"/>
                    </a:lnTo>
                    <a:lnTo>
                      <a:pt x="337" y="0"/>
                    </a:lnTo>
                    <a:lnTo>
                      <a:pt x="20" y="451"/>
                    </a:lnTo>
                    <a:lnTo>
                      <a:pt x="343" y="17"/>
                    </a:lnTo>
                    <a:lnTo>
                      <a:pt x="494" y="134"/>
                    </a:lnTo>
                    <a:lnTo>
                      <a:pt x="172" y="605"/>
                    </a:lnTo>
                    <a:lnTo>
                      <a:pt x="8" y="470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6" name="Freeform 53"/>
              <p:cNvSpPr>
                <a:spLocks/>
              </p:cNvSpPr>
              <p:nvPr/>
            </p:nvSpPr>
            <p:spPr bwMode="auto">
              <a:xfrm>
                <a:off x="1784" y="1623"/>
                <a:ext cx="255" cy="150"/>
              </a:xfrm>
              <a:custGeom>
                <a:avLst/>
                <a:gdLst>
                  <a:gd name="T0" fmla="*/ 0 w 765"/>
                  <a:gd name="T1" fmla="*/ 0 h 451"/>
                  <a:gd name="T2" fmla="*/ 0 w 765"/>
                  <a:gd name="T3" fmla="*/ 0 h 451"/>
                  <a:gd name="T4" fmla="*/ 0 w 765"/>
                  <a:gd name="T5" fmla="*/ 0 h 451"/>
                  <a:gd name="T6" fmla="*/ 0 w 765"/>
                  <a:gd name="T7" fmla="*/ 0 h 451"/>
                  <a:gd name="T8" fmla="*/ 0 w 765"/>
                  <a:gd name="T9" fmla="*/ 0 h 451"/>
                  <a:gd name="T10" fmla="*/ 0 w 765"/>
                  <a:gd name="T11" fmla="*/ 0 h 451"/>
                  <a:gd name="T12" fmla="*/ 0 w 765"/>
                  <a:gd name="T13" fmla="*/ 0 h 451"/>
                  <a:gd name="T14" fmla="*/ 0 w 765"/>
                  <a:gd name="T15" fmla="*/ 0 h 451"/>
                  <a:gd name="T16" fmla="*/ 0 w 765"/>
                  <a:gd name="T17" fmla="*/ 0 h 451"/>
                  <a:gd name="T18" fmla="*/ 0 w 765"/>
                  <a:gd name="T19" fmla="*/ 0 h 451"/>
                  <a:gd name="T20" fmla="*/ 0 w 765"/>
                  <a:gd name="T21" fmla="*/ 0 h 451"/>
                  <a:gd name="T22" fmla="*/ 0 w 765"/>
                  <a:gd name="T23" fmla="*/ 0 h 451"/>
                  <a:gd name="T24" fmla="*/ 0 w 765"/>
                  <a:gd name="T25" fmla="*/ 0 h 451"/>
                  <a:gd name="T26" fmla="*/ 0 w 765"/>
                  <a:gd name="T27" fmla="*/ 0 h 451"/>
                  <a:gd name="T28" fmla="*/ 0 w 765"/>
                  <a:gd name="T29" fmla="*/ 0 h 451"/>
                  <a:gd name="T30" fmla="*/ 0 w 765"/>
                  <a:gd name="T31" fmla="*/ 0 h 451"/>
                  <a:gd name="T32" fmla="*/ 0 w 765"/>
                  <a:gd name="T33" fmla="*/ 0 h 4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5"/>
                  <a:gd name="T52" fmla="*/ 0 h 451"/>
                  <a:gd name="T53" fmla="*/ 765 w 765"/>
                  <a:gd name="T54" fmla="*/ 451 h 45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5" h="451">
                    <a:moveTo>
                      <a:pt x="493" y="0"/>
                    </a:moveTo>
                    <a:lnTo>
                      <a:pt x="440" y="3"/>
                    </a:lnTo>
                    <a:lnTo>
                      <a:pt x="316" y="65"/>
                    </a:lnTo>
                    <a:lnTo>
                      <a:pt x="328" y="74"/>
                    </a:lnTo>
                    <a:lnTo>
                      <a:pt x="444" y="16"/>
                    </a:lnTo>
                    <a:lnTo>
                      <a:pt x="475" y="11"/>
                    </a:lnTo>
                    <a:lnTo>
                      <a:pt x="0" y="269"/>
                    </a:lnTo>
                    <a:lnTo>
                      <a:pt x="399" y="451"/>
                    </a:lnTo>
                    <a:lnTo>
                      <a:pt x="765" y="283"/>
                    </a:lnTo>
                    <a:lnTo>
                      <a:pt x="765" y="262"/>
                    </a:lnTo>
                    <a:lnTo>
                      <a:pt x="401" y="432"/>
                    </a:lnTo>
                    <a:lnTo>
                      <a:pt x="38" y="263"/>
                    </a:lnTo>
                    <a:lnTo>
                      <a:pt x="493" y="19"/>
                    </a:lnTo>
                    <a:lnTo>
                      <a:pt x="504" y="29"/>
                    </a:lnTo>
                    <a:lnTo>
                      <a:pt x="518" y="1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7" name="Freeform 54"/>
              <p:cNvSpPr>
                <a:spLocks/>
              </p:cNvSpPr>
              <p:nvPr/>
            </p:nvSpPr>
            <p:spPr bwMode="auto">
              <a:xfrm>
                <a:off x="1886" y="1697"/>
                <a:ext cx="125" cy="62"/>
              </a:xfrm>
              <a:custGeom>
                <a:avLst/>
                <a:gdLst>
                  <a:gd name="T0" fmla="*/ 0 w 375"/>
                  <a:gd name="T1" fmla="*/ 0 h 187"/>
                  <a:gd name="T2" fmla="*/ 0 w 375"/>
                  <a:gd name="T3" fmla="*/ 0 h 187"/>
                  <a:gd name="T4" fmla="*/ 0 w 375"/>
                  <a:gd name="T5" fmla="*/ 0 h 187"/>
                  <a:gd name="T6" fmla="*/ 0 w 375"/>
                  <a:gd name="T7" fmla="*/ 0 h 187"/>
                  <a:gd name="T8" fmla="*/ 0 w 375"/>
                  <a:gd name="T9" fmla="*/ 0 h 187"/>
                  <a:gd name="T10" fmla="*/ 0 w 375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5"/>
                  <a:gd name="T19" fmla="*/ 0 h 187"/>
                  <a:gd name="T20" fmla="*/ 375 w 375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5" h="187">
                    <a:moveTo>
                      <a:pt x="0" y="178"/>
                    </a:moveTo>
                    <a:lnTo>
                      <a:pt x="362" y="0"/>
                    </a:lnTo>
                    <a:lnTo>
                      <a:pt x="375" y="9"/>
                    </a:lnTo>
                    <a:lnTo>
                      <a:pt x="14" y="18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8" name="Freeform 55"/>
              <p:cNvSpPr>
                <a:spLocks/>
              </p:cNvSpPr>
              <p:nvPr/>
            </p:nvSpPr>
            <p:spPr bwMode="auto">
              <a:xfrm>
                <a:off x="1819" y="1653"/>
                <a:ext cx="144" cy="71"/>
              </a:xfrm>
              <a:custGeom>
                <a:avLst/>
                <a:gdLst>
                  <a:gd name="T0" fmla="*/ 0 w 431"/>
                  <a:gd name="T1" fmla="*/ 0 h 214"/>
                  <a:gd name="T2" fmla="*/ 0 w 431"/>
                  <a:gd name="T3" fmla="*/ 0 h 214"/>
                  <a:gd name="T4" fmla="*/ 0 w 431"/>
                  <a:gd name="T5" fmla="*/ 0 h 214"/>
                  <a:gd name="T6" fmla="*/ 0 w 431"/>
                  <a:gd name="T7" fmla="*/ 0 h 214"/>
                  <a:gd name="T8" fmla="*/ 0 w 431"/>
                  <a:gd name="T9" fmla="*/ 0 h 214"/>
                  <a:gd name="T10" fmla="*/ 0 w 431"/>
                  <a:gd name="T11" fmla="*/ 0 h 2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14"/>
                  <a:gd name="T20" fmla="*/ 431 w 431"/>
                  <a:gd name="T21" fmla="*/ 214 h 2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14">
                    <a:moveTo>
                      <a:pt x="0" y="209"/>
                    </a:moveTo>
                    <a:lnTo>
                      <a:pt x="421" y="0"/>
                    </a:lnTo>
                    <a:lnTo>
                      <a:pt x="431" y="7"/>
                    </a:lnTo>
                    <a:lnTo>
                      <a:pt x="22" y="214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9" name="Freeform 56"/>
              <p:cNvSpPr>
                <a:spLocks/>
              </p:cNvSpPr>
              <p:nvPr/>
            </p:nvSpPr>
            <p:spPr bwMode="auto">
              <a:xfrm>
                <a:off x="1824" y="1691"/>
                <a:ext cx="37" cy="15"/>
              </a:xfrm>
              <a:custGeom>
                <a:avLst/>
                <a:gdLst>
                  <a:gd name="T0" fmla="*/ 0 w 112"/>
                  <a:gd name="T1" fmla="*/ 0 h 43"/>
                  <a:gd name="T2" fmla="*/ 0 w 112"/>
                  <a:gd name="T3" fmla="*/ 0 h 43"/>
                  <a:gd name="T4" fmla="*/ 0 w 112"/>
                  <a:gd name="T5" fmla="*/ 0 h 43"/>
                  <a:gd name="T6" fmla="*/ 0 w 112"/>
                  <a:gd name="T7" fmla="*/ 0 h 43"/>
                  <a:gd name="T8" fmla="*/ 0 w 112"/>
                  <a:gd name="T9" fmla="*/ 0 h 43"/>
                  <a:gd name="T10" fmla="*/ 0 w 112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3"/>
                  <a:gd name="T20" fmla="*/ 112 w 112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3">
                    <a:moveTo>
                      <a:pt x="0" y="5"/>
                    </a:moveTo>
                    <a:lnTo>
                      <a:pt x="102" y="43"/>
                    </a:lnTo>
                    <a:lnTo>
                      <a:pt x="112" y="38"/>
                    </a:lnTo>
                    <a:lnTo>
                      <a:pt x="1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0" name="Freeform 57"/>
              <p:cNvSpPr>
                <a:spLocks/>
              </p:cNvSpPr>
              <p:nvPr/>
            </p:nvSpPr>
            <p:spPr bwMode="auto">
              <a:xfrm>
                <a:off x="1860" y="1672"/>
                <a:ext cx="38" cy="15"/>
              </a:xfrm>
              <a:custGeom>
                <a:avLst/>
                <a:gdLst>
                  <a:gd name="T0" fmla="*/ 0 w 112"/>
                  <a:gd name="T1" fmla="*/ 0 h 44"/>
                  <a:gd name="T2" fmla="*/ 0 w 112"/>
                  <a:gd name="T3" fmla="*/ 0 h 44"/>
                  <a:gd name="T4" fmla="*/ 0 w 112"/>
                  <a:gd name="T5" fmla="*/ 0 h 44"/>
                  <a:gd name="T6" fmla="*/ 0 w 112"/>
                  <a:gd name="T7" fmla="*/ 0 h 44"/>
                  <a:gd name="T8" fmla="*/ 0 w 112"/>
                  <a:gd name="T9" fmla="*/ 0 h 44"/>
                  <a:gd name="T10" fmla="*/ 0 w 112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4"/>
                  <a:gd name="T20" fmla="*/ 112 w 112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4">
                    <a:moveTo>
                      <a:pt x="0" y="6"/>
                    </a:moveTo>
                    <a:lnTo>
                      <a:pt x="102" y="44"/>
                    </a:lnTo>
                    <a:lnTo>
                      <a:pt x="112" y="38"/>
                    </a:lnTo>
                    <a:lnTo>
                      <a:pt x="1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1" name="Freeform 58"/>
              <p:cNvSpPr>
                <a:spLocks/>
              </p:cNvSpPr>
              <p:nvPr/>
            </p:nvSpPr>
            <p:spPr bwMode="auto">
              <a:xfrm>
                <a:off x="1900" y="1651"/>
                <a:ext cx="38" cy="15"/>
              </a:xfrm>
              <a:custGeom>
                <a:avLst/>
                <a:gdLst>
                  <a:gd name="T0" fmla="*/ 0 w 112"/>
                  <a:gd name="T1" fmla="*/ 0 h 44"/>
                  <a:gd name="T2" fmla="*/ 0 w 112"/>
                  <a:gd name="T3" fmla="*/ 0 h 44"/>
                  <a:gd name="T4" fmla="*/ 0 w 112"/>
                  <a:gd name="T5" fmla="*/ 0 h 44"/>
                  <a:gd name="T6" fmla="*/ 0 w 112"/>
                  <a:gd name="T7" fmla="*/ 0 h 44"/>
                  <a:gd name="T8" fmla="*/ 0 w 112"/>
                  <a:gd name="T9" fmla="*/ 0 h 44"/>
                  <a:gd name="T10" fmla="*/ 0 w 112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4"/>
                  <a:gd name="T20" fmla="*/ 112 w 112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4">
                    <a:moveTo>
                      <a:pt x="0" y="5"/>
                    </a:moveTo>
                    <a:lnTo>
                      <a:pt x="102" y="44"/>
                    </a:lnTo>
                    <a:lnTo>
                      <a:pt x="112" y="37"/>
                    </a:lnTo>
                    <a:lnTo>
                      <a:pt x="1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2" name="Freeform 59"/>
              <p:cNvSpPr>
                <a:spLocks/>
              </p:cNvSpPr>
              <p:nvPr/>
            </p:nvSpPr>
            <p:spPr bwMode="auto">
              <a:xfrm>
                <a:off x="1839" y="1714"/>
                <a:ext cx="68" cy="29"/>
              </a:xfrm>
              <a:custGeom>
                <a:avLst/>
                <a:gdLst>
                  <a:gd name="T0" fmla="*/ 0 w 204"/>
                  <a:gd name="T1" fmla="*/ 0 h 87"/>
                  <a:gd name="T2" fmla="*/ 0 w 204"/>
                  <a:gd name="T3" fmla="*/ 0 h 87"/>
                  <a:gd name="T4" fmla="*/ 0 w 204"/>
                  <a:gd name="T5" fmla="*/ 0 h 87"/>
                  <a:gd name="T6" fmla="*/ 0 w 204"/>
                  <a:gd name="T7" fmla="*/ 0 h 87"/>
                  <a:gd name="T8" fmla="*/ 0 w 204"/>
                  <a:gd name="T9" fmla="*/ 0 h 87"/>
                  <a:gd name="T10" fmla="*/ 0 w 204"/>
                  <a:gd name="T11" fmla="*/ 0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87"/>
                  <a:gd name="T20" fmla="*/ 204 w 204"/>
                  <a:gd name="T21" fmla="*/ 87 h 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87">
                    <a:moveTo>
                      <a:pt x="0" y="1"/>
                    </a:moveTo>
                    <a:lnTo>
                      <a:pt x="193" y="87"/>
                    </a:lnTo>
                    <a:lnTo>
                      <a:pt x="204" y="82"/>
                    </a:lnTo>
                    <a:lnTo>
                      <a:pt x="1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3" name="Freeform 60"/>
              <p:cNvSpPr>
                <a:spLocks/>
              </p:cNvSpPr>
              <p:nvPr/>
            </p:nvSpPr>
            <p:spPr bwMode="auto">
              <a:xfrm>
                <a:off x="1877" y="1696"/>
                <a:ext cx="69" cy="29"/>
              </a:xfrm>
              <a:custGeom>
                <a:avLst/>
                <a:gdLst>
                  <a:gd name="T0" fmla="*/ 0 w 206"/>
                  <a:gd name="T1" fmla="*/ 0 h 88"/>
                  <a:gd name="T2" fmla="*/ 0 w 206"/>
                  <a:gd name="T3" fmla="*/ 0 h 88"/>
                  <a:gd name="T4" fmla="*/ 0 w 206"/>
                  <a:gd name="T5" fmla="*/ 0 h 88"/>
                  <a:gd name="T6" fmla="*/ 0 w 206"/>
                  <a:gd name="T7" fmla="*/ 0 h 88"/>
                  <a:gd name="T8" fmla="*/ 0 w 206"/>
                  <a:gd name="T9" fmla="*/ 0 h 88"/>
                  <a:gd name="T10" fmla="*/ 0 w 206"/>
                  <a:gd name="T11" fmla="*/ 0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"/>
                  <a:gd name="T19" fmla="*/ 0 h 88"/>
                  <a:gd name="T20" fmla="*/ 206 w 206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" h="88">
                    <a:moveTo>
                      <a:pt x="0" y="2"/>
                    </a:moveTo>
                    <a:lnTo>
                      <a:pt x="195" y="88"/>
                    </a:lnTo>
                    <a:lnTo>
                      <a:pt x="206" y="83"/>
                    </a:lnTo>
                    <a:lnTo>
                      <a:pt x="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4" name="Freeform 61"/>
              <p:cNvSpPr>
                <a:spLocks/>
              </p:cNvSpPr>
              <p:nvPr/>
            </p:nvSpPr>
            <p:spPr bwMode="auto">
              <a:xfrm>
                <a:off x="1914" y="1676"/>
                <a:ext cx="73" cy="31"/>
              </a:xfrm>
              <a:custGeom>
                <a:avLst/>
                <a:gdLst>
                  <a:gd name="T0" fmla="*/ 0 w 217"/>
                  <a:gd name="T1" fmla="*/ 0 h 93"/>
                  <a:gd name="T2" fmla="*/ 0 w 217"/>
                  <a:gd name="T3" fmla="*/ 0 h 93"/>
                  <a:gd name="T4" fmla="*/ 0 w 217"/>
                  <a:gd name="T5" fmla="*/ 0 h 93"/>
                  <a:gd name="T6" fmla="*/ 0 w 217"/>
                  <a:gd name="T7" fmla="*/ 0 h 93"/>
                  <a:gd name="T8" fmla="*/ 0 w 217"/>
                  <a:gd name="T9" fmla="*/ 0 h 93"/>
                  <a:gd name="T10" fmla="*/ 0 w 217"/>
                  <a:gd name="T11" fmla="*/ 0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93"/>
                  <a:gd name="T20" fmla="*/ 217 w 217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93">
                    <a:moveTo>
                      <a:pt x="0" y="3"/>
                    </a:moveTo>
                    <a:lnTo>
                      <a:pt x="207" y="93"/>
                    </a:lnTo>
                    <a:lnTo>
                      <a:pt x="217" y="89"/>
                    </a:lnTo>
                    <a:lnTo>
                      <a:pt x="1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5" name="Freeform 62"/>
              <p:cNvSpPr>
                <a:spLocks/>
              </p:cNvSpPr>
              <p:nvPr/>
            </p:nvSpPr>
            <p:spPr bwMode="auto">
              <a:xfrm>
                <a:off x="2193" y="1541"/>
                <a:ext cx="97" cy="48"/>
              </a:xfrm>
              <a:custGeom>
                <a:avLst/>
                <a:gdLst>
                  <a:gd name="T0" fmla="*/ 0 w 292"/>
                  <a:gd name="T1" fmla="*/ 0 h 143"/>
                  <a:gd name="T2" fmla="*/ 0 w 292"/>
                  <a:gd name="T3" fmla="*/ 0 h 143"/>
                  <a:gd name="T4" fmla="*/ 0 w 292"/>
                  <a:gd name="T5" fmla="*/ 0 h 143"/>
                  <a:gd name="T6" fmla="*/ 0 w 292"/>
                  <a:gd name="T7" fmla="*/ 0 h 143"/>
                  <a:gd name="T8" fmla="*/ 0 w 292"/>
                  <a:gd name="T9" fmla="*/ 0 h 143"/>
                  <a:gd name="T10" fmla="*/ 0 w 292"/>
                  <a:gd name="T11" fmla="*/ 0 h 143"/>
                  <a:gd name="T12" fmla="*/ 0 w 292"/>
                  <a:gd name="T13" fmla="*/ 0 h 143"/>
                  <a:gd name="T14" fmla="*/ 0 w 292"/>
                  <a:gd name="T15" fmla="*/ 0 h 143"/>
                  <a:gd name="T16" fmla="*/ 0 w 292"/>
                  <a:gd name="T17" fmla="*/ 0 h 143"/>
                  <a:gd name="T18" fmla="*/ 0 w 292"/>
                  <a:gd name="T19" fmla="*/ 0 h 143"/>
                  <a:gd name="T20" fmla="*/ 0 w 292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2"/>
                  <a:gd name="T34" fmla="*/ 0 h 143"/>
                  <a:gd name="T35" fmla="*/ 292 w 292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2" h="143">
                    <a:moveTo>
                      <a:pt x="20" y="119"/>
                    </a:moveTo>
                    <a:lnTo>
                      <a:pt x="37" y="122"/>
                    </a:lnTo>
                    <a:lnTo>
                      <a:pt x="99" y="82"/>
                    </a:lnTo>
                    <a:lnTo>
                      <a:pt x="274" y="0"/>
                    </a:lnTo>
                    <a:lnTo>
                      <a:pt x="292" y="7"/>
                    </a:lnTo>
                    <a:lnTo>
                      <a:pt x="98" y="95"/>
                    </a:lnTo>
                    <a:lnTo>
                      <a:pt x="37" y="143"/>
                    </a:lnTo>
                    <a:lnTo>
                      <a:pt x="1" y="143"/>
                    </a:lnTo>
                    <a:lnTo>
                      <a:pt x="0" y="121"/>
                    </a:lnTo>
                    <a:lnTo>
                      <a:pt x="2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6" name="Freeform 63"/>
              <p:cNvSpPr>
                <a:spLocks/>
              </p:cNvSpPr>
              <p:nvPr/>
            </p:nvSpPr>
            <p:spPr bwMode="auto">
              <a:xfrm>
                <a:off x="2184" y="1219"/>
                <a:ext cx="690" cy="370"/>
              </a:xfrm>
              <a:custGeom>
                <a:avLst/>
                <a:gdLst>
                  <a:gd name="T0" fmla="*/ 0 w 2070"/>
                  <a:gd name="T1" fmla="*/ 0 h 1111"/>
                  <a:gd name="T2" fmla="*/ 0 w 2070"/>
                  <a:gd name="T3" fmla="*/ 0 h 1111"/>
                  <a:gd name="T4" fmla="*/ 0 w 2070"/>
                  <a:gd name="T5" fmla="*/ 0 h 1111"/>
                  <a:gd name="T6" fmla="*/ 0 w 2070"/>
                  <a:gd name="T7" fmla="*/ 0 h 1111"/>
                  <a:gd name="T8" fmla="*/ 0 w 2070"/>
                  <a:gd name="T9" fmla="*/ 0 h 1111"/>
                  <a:gd name="T10" fmla="*/ 0 w 2070"/>
                  <a:gd name="T11" fmla="*/ 0 h 1111"/>
                  <a:gd name="T12" fmla="*/ 0 w 2070"/>
                  <a:gd name="T13" fmla="*/ 0 h 1111"/>
                  <a:gd name="T14" fmla="*/ 0 w 2070"/>
                  <a:gd name="T15" fmla="*/ 0 h 1111"/>
                  <a:gd name="T16" fmla="*/ 0 w 2070"/>
                  <a:gd name="T17" fmla="*/ 0 h 1111"/>
                  <a:gd name="T18" fmla="*/ 0 w 2070"/>
                  <a:gd name="T19" fmla="*/ 0 h 1111"/>
                  <a:gd name="T20" fmla="*/ 0 w 2070"/>
                  <a:gd name="T21" fmla="*/ 0 h 1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70"/>
                  <a:gd name="T34" fmla="*/ 0 h 1111"/>
                  <a:gd name="T35" fmla="*/ 2070 w 2070"/>
                  <a:gd name="T36" fmla="*/ 1111 h 1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70" h="1111">
                    <a:moveTo>
                      <a:pt x="0" y="841"/>
                    </a:moveTo>
                    <a:lnTo>
                      <a:pt x="1389" y="0"/>
                    </a:lnTo>
                    <a:lnTo>
                      <a:pt x="2066" y="382"/>
                    </a:lnTo>
                    <a:lnTo>
                      <a:pt x="2070" y="408"/>
                    </a:lnTo>
                    <a:lnTo>
                      <a:pt x="597" y="1111"/>
                    </a:lnTo>
                    <a:lnTo>
                      <a:pt x="592" y="1105"/>
                    </a:lnTo>
                    <a:lnTo>
                      <a:pt x="2058" y="398"/>
                    </a:lnTo>
                    <a:lnTo>
                      <a:pt x="1382" y="20"/>
                    </a:lnTo>
                    <a:lnTo>
                      <a:pt x="19" y="848"/>
                    </a:lnTo>
                    <a:lnTo>
                      <a:pt x="0" y="8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7" name="Freeform 64"/>
              <p:cNvSpPr>
                <a:spLocks/>
              </p:cNvSpPr>
              <p:nvPr/>
            </p:nvSpPr>
            <p:spPr bwMode="auto">
              <a:xfrm>
                <a:off x="2185" y="1496"/>
                <a:ext cx="201" cy="93"/>
              </a:xfrm>
              <a:custGeom>
                <a:avLst/>
                <a:gdLst>
                  <a:gd name="T0" fmla="*/ 0 w 603"/>
                  <a:gd name="T1" fmla="*/ 0 h 280"/>
                  <a:gd name="T2" fmla="*/ 0 w 603"/>
                  <a:gd name="T3" fmla="*/ 0 h 280"/>
                  <a:gd name="T4" fmla="*/ 0 w 603"/>
                  <a:gd name="T5" fmla="*/ 0 h 280"/>
                  <a:gd name="T6" fmla="*/ 0 w 603"/>
                  <a:gd name="T7" fmla="*/ 0 h 280"/>
                  <a:gd name="T8" fmla="*/ 0 w 603"/>
                  <a:gd name="T9" fmla="*/ 0 h 280"/>
                  <a:gd name="T10" fmla="*/ 0 w 603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3"/>
                  <a:gd name="T19" fmla="*/ 0 h 280"/>
                  <a:gd name="T20" fmla="*/ 603 w 603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3" h="280">
                    <a:moveTo>
                      <a:pt x="0" y="12"/>
                    </a:moveTo>
                    <a:lnTo>
                      <a:pt x="594" y="280"/>
                    </a:lnTo>
                    <a:lnTo>
                      <a:pt x="603" y="270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8" name="Freeform 65"/>
              <p:cNvSpPr>
                <a:spLocks/>
              </p:cNvSpPr>
              <p:nvPr/>
            </p:nvSpPr>
            <p:spPr bwMode="auto">
              <a:xfrm>
                <a:off x="2260" y="1450"/>
                <a:ext cx="215" cy="96"/>
              </a:xfrm>
              <a:custGeom>
                <a:avLst/>
                <a:gdLst>
                  <a:gd name="T0" fmla="*/ 0 w 646"/>
                  <a:gd name="T1" fmla="*/ 0 h 290"/>
                  <a:gd name="T2" fmla="*/ 0 w 646"/>
                  <a:gd name="T3" fmla="*/ 0 h 290"/>
                  <a:gd name="T4" fmla="*/ 0 w 646"/>
                  <a:gd name="T5" fmla="*/ 0 h 290"/>
                  <a:gd name="T6" fmla="*/ 0 w 646"/>
                  <a:gd name="T7" fmla="*/ 0 h 290"/>
                  <a:gd name="T8" fmla="*/ 0 w 646"/>
                  <a:gd name="T9" fmla="*/ 0 h 290"/>
                  <a:gd name="T10" fmla="*/ 0 w 646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6"/>
                  <a:gd name="T19" fmla="*/ 0 h 290"/>
                  <a:gd name="T20" fmla="*/ 646 w 646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6" h="290">
                    <a:moveTo>
                      <a:pt x="0" y="8"/>
                    </a:moveTo>
                    <a:lnTo>
                      <a:pt x="630" y="290"/>
                    </a:lnTo>
                    <a:lnTo>
                      <a:pt x="646" y="280"/>
                    </a:lnTo>
                    <a:lnTo>
                      <a:pt x="3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" name="Freeform 66"/>
              <p:cNvSpPr>
                <a:spLocks/>
              </p:cNvSpPr>
              <p:nvPr/>
            </p:nvSpPr>
            <p:spPr bwMode="auto">
              <a:xfrm>
                <a:off x="2370" y="1387"/>
                <a:ext cx="224" cy="103"/>
              </a:xfrm>
              <a:custGeom>
                <a:avLst/>
                <a:gdLst>
                  <a:gd name="T0" fmla="*/ 0 w 673"/>
                  <a:gd name="T1" fmla="*/ 0 h 308"/>
                  <a:gd name="T2" fmla="*/ 0 w 673"/>
                  <a:gd name="T3" fmla="*/ 0 h 308"/>
                  <a:gd name="T4" fmla="*/ 0 w 673"/>
                  <a:gd name="T5" fmla="*/ 0 h 308"/>
                  <a:gd name="T6" fmla="*/ 0 w 673"/>
                  <a:gd name="T7" fmla="*/ 0 h 308"/>
                  <a:gd name="T8" fmla="*/ 0 w 673"/>
                  <a:gd name="T9" fmla="*/ 0 h 308"/>
                  <a:gd name="T10" fmla="*/ 0 w 673"/>
                  <a:gd name="T11" fmla="*/ 0 h 3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3"/>
                  <a:gd name="T19" fmla="*/ 0 h 308"/>
                  <a:gd name="T20" fmla="*/ 673 w 673"/>
                  <a:gd name="T21" fmla="*/ 308 h 3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3" h="308">
                    <a:moveTo>
                      <a:pt x="0" y="8"/>
                    </a:moveTo>
                    <a:lnTo>
                      <a:pt x="656" y="308"/>
                    </a:lnTo>
                    <a:lnTo>
                      <a:pt x="673" y="297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" name="Freeform 67"/>
              <p:cNvSpPr>
                <a:spLocks/>
              </p:cNvSpPr>
              <p:nvPr/>
            </p:nvSpPr>
            <p:spPr bwMode="auto">
              <a:xfrm>
                <a:off x="2552" y="1339"/>
                <a:ext cx="178" cy="83"/>
              </a:xfrm>
              <a:custGeom>
                <a:avLst/>
                <a:gdLst>
                  <a:gd name="T0" fmla="*/ 0 w 536"/>
                  <a:gd name="T1" fmla="*/ 0 h 250"/>
                  <a:gd name="T2" fmla="*/ 0 w 536"/>
                  <a:gd name="T3" fmla="*/ 0 h 250"/>
                  <a:gd name="T4" fmla="*/ 0 w 536"/>
                  <a:gd name="T5" fmla="*/ 0 h 250"/>
                  <a:gd name="T6" fmla="*/ 0 w 536"/>
                  <a:gd name="T7" fmla="*/ 0 h 250"/>
                  <a:gd name="T8" fmla="*/ 0 w 536"/>
                  <a:gd name="T9" fmla="*/ 0 h 250"/>
                  <a:gd name="T10" fmla="*/ 0 w 536"/>
                  <a:gd name="T11" fmla="*/ 0 h 2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6"/>
                  <a:gd name="T19" fmla="*/ 0 h 250"/>
                  <a:gd name="T20" fmla="*/ 536 w 536"/>
                  <a:gd name="T21" fmla="*/ 250 h 2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6" h="250">
                    <a:moveTo>
                      <a:pt x="0" y="8"/>
                    </a:moveTo>
                    <a:lnTo>
                      <a:pt x="523" y="250"/>
                    </a:lnTo>
                    <a:lnTo>
                      <a:pt x="536" y="241"/>
                    </a:lnTo>
                    <a:lnTo>
                      <a:pt x="1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" name="Freeform 68"/>
              <p:cNvSpPr>
                <a:spLocks/>
              </p:cNvSpPr>
              <p:nvPr/>
            </p:nvSpPr>
            <p:spPr bwMode="auto">
              <a:xfrm>
                <a:off x="2234" y="1252"/>
                <a:ext cx="471" cy="269"/>
              </a:xfrm>
              <a:custGeom>
                <a:avLst/>
                <a:gdLst>
                  <a:gd name="T0" fmla="*/ 0 w 1414"/>
                  <a:gd name="T1" fmla="*/ 0 h 806"/>
                  <a:gd name="T2" fmla="*/ 0 w 1414"/>
                  <a:gd name="T3" fmla="*/ 0 h 806"/>
                  <a:gd name="T4" fmla="*/ 0 w 1414"/>
                  <a:gd name="T5" fmla="*/ 0 h 806"/>
                  <a:gd name="T6" fmla="*/ 0 w 1414"/>
                  <a:gd name="T7" fmla="*/ 0 h 806"/>
                  <a:gd name="T8" fmla="*/ 0 w 1414"/>
                  <a:gd name="T9" fmla="*/ 0 h 806"/>
                  <a:gd name="T10" fmla="*/ 0 w 1414"/>
                  <a:gd name="T11" fmla="*/ 0 h 8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14"/>
                  <a:gd name="T19" fmla="*/ 0 h 806"/>
                  <a:gd name="T20" fmla="*/ 1414 w 1414"/>
                  <a:gd name="T21" fmla="*/ 806 h 8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14" h="806">
                    <a:moveTo>
                      <a:pt x="0" y="803"/>
                    </a:moveTo>
                    <a:lnTo>
                      <a:pt x="1408" y="0"/>
                    </a:lnTo>
                    <a:lnTo>
                      <a:pt x="1414" y="10"/>
                    </a:lnTo>
                    <a:lnTo>
                      <a:pt x="21" y="806"/>
                    </a:lnTo>
                    <a:lnTo>
                      <a:pt x="0" y="8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" name="Freeform 69"/>
              <p:cNvSpPr>
                <a:spLocks/>
              </p:cNvSpPr>
              <p:nvPr/>
            </p:nvSpPr>
            <p:spPr bwMode="auto">
              <a:xfrm>
                <a:off x="2327" y="1317"/>
                <a:ext cx="495" cy="247"/>
              </a:xfrm>
              <a:custGeom>
                <a:avLst/>
                <a:gdLst>
                  <a:gd name="T0" fmla="*/ 0 w 1484"/>
                  <a:gd name="T1" fmla="*/ 0 h 742"/>
                  <a:gd name="T2" fmla="*/ 0 w 1484"/>
                  <a:gd name="T3" fmla="*/ 0 h 742"/>
                  <a:gd name="T4" fmla="*/ 0 w 1484"/>
                  <a:gd name="T5" fmla="*/ 0 h 742"/>
                  <a:gd name="T6" fmla="*/ 0 w 1484"/>
                  <a:gd name="T7" fmla="*/ 0 h 742"/>
                  <a:gd name="T8" fmla="*/ 0 w 1484"/>
                  <a:gd name="T9" fmla="*/ 0 h 742"/>
                  <a:gd name="T10" fmla="*/ 0 w 1484"/>
                  <a:gd name="T11" fmla="*/ 0 h 7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4"/>
                  <a:gd name="T19" fmla="*/ 0 h 742"/>
                  <a:gd name="T20" fmla="*/ 1484 w 1484"/>
                  <a:gd name="T21" fmla="*/ 742 h 7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4" h="742">
                    <a:moveTo>
                      <a:pt x="0" y="738"/>
                    </a:moveTo>
                    <a:lnTo>
                      <a:pt x="1484" y="0"/>
                    </a:lnTo>
                    <a:lnTo>
                      <a:pt x="1482" y="21"/>
                    </a:lnTo>
                    <a:lnTo>
                      <a:pt x="24" y="742"/>
                    </a:lnTo>
                    <a:lnTo>
                      <a:pt x="0" y="7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" name="Freeform 70"/>
              <p:cNvSpPr>
                <a:spLocks/>
              </p:cNvSpPr>
              <p:nvPr/>
            </p:nvSpPr>
            <p:spPr bwMode="auto">
              <a:xfrm>
                <a:off x="2271" y="1497"/>
                <a:ext cx="102" cy="48"/>
              </a:xfrm>
              <a:custGeom>
                <a:avLst/>
                <a:gdLst>
                  <a:gd name="T0" fmla="*/ 0 w 305"/>
                  <a:gd name="T1" fmla="*/ 0 h 145"/>
                  <a:gd name="T2" fmla="*/ 0 w 305"/>
                  <a:gd name="T3" fmla="*/ 0 h 145"/>
                  <a:gd name="T4" fmla="*/ 0 w 305"/>
                  <a:gd name="T5" fmla="*/ 0 h 145"/>
                  <a:gd name="T6" fmla="*/ 0 w 305"/>
                  <a:gd name="T7" fmla="*/ 0 h 145"/>
                  <a:gd name="T8" fmla="*/ 0 w 305"/>
                  <a:gd name="T9" fmla="*/ 0 h 145"/>
                  <a:gd name="T10" fmla="*/ 0 w 305"/>
                  <a:gd name="T11" fmla="*/ 0 h 1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"/>
                  <a:gd name="T19" fmla="*/ 0 h 145"/>
                  <a:gd name="T20" fmla="*/ 305 w 305"/>
                  <a:gd name="T21" fmla="*/ 145 h 1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" h="145">
                    <a:moveTo>
                      <a:pt x="0" y="12"/>
                    </a:moveTo>
                    <a:lnTo>
                      <a:pt x="291" y="145"/>
                    </a:lnTo>
                    <a:lnTo>
                      <a:pt x="305" y="136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4" name="Freeform 71"/>
              <p:cNvSpPr>
                <a:spLocks/>
              </p:cNvSpPr>
              <p:nvPr/>
            </p:nvSpPr>
            <p:spPr bwMode="auto">
              <a:xfrm>
                <a:off x="2372" y="1441"/>
                <a:ext cx="106" cy="53"/>
              </a:xfrm>
              <a:custGeom>
                <a:avLst/>
                <a:gdLst>
                  <a:gd name="T0" fmla="*/ 0 w 317"/>
                  <a:gd name="T1" fmla="*/ 0 h 159"/>
                  <a:gd name="T2" fmla="*/ 0 w 317"/>
                  <a:gd name="T3" fmla="*/ 0 h 159"/>
                  <a:gd name="T4" fmla="*/ 0 w 317"/>
                  <a:gd name="T5" fmla="*/ 0 h 159"/>
                  <a:gd name="T6" fmla="*/ 0 w 317"/>
                  <a:gd name="T7" fmla="*/ 0 h 159"/>
                  <a:gd name="T8" fmla="*/ 0 w 317"/>
                  <a:gd name="T9" fmla="*/ 0 h 159"/>
                  <a:gd name="T10" fmla="*/ 0 w 317"/>
                  <a:gd name="T11" fmla="*/ 0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159"/>
                  <a:gd name="T20" fmla="*/ 317 w 317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159">
                    <a:moveTo>
                      <a:pt x="0" y="13"/>
                    </a:moveTo>
                    <a:lnTo>
                      <a:pt x="292" y="159"/>
                    </a:lnTo>
                    <a:lnTo>
                      <a:pt x="317" y="149"/>
                    </a:lnTo>
                    <a:lnTo>
                      <a:pt x="1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5" name="Freeform 72"/>
              <p:cNvSpPr>
                <a:spLocks/>
              </p:cNvSpPr>
              <p:nvPr/>
            </p:nvSpPr>
            <p:spPr bwMode="auto">
              <a:xfrm>
                <a:off x="2481" y="1376"/>
                <a:ext cx="122" cy="59"/>
              </a:xfrm>
              <a:custGeom>
                <a:avLst/>
                <a:gdLst>
                  <a:gd name="T0" fmla="*/ 0 w 364"/>
                  <a:gd name="T1" fmla="*/ 0 h 179"/>
                  <a:gd name="T2" fmla="*/ 0 w 364"/>
                  <a:gd name="T3" fmla="*/ 0 h 179"/>
                  <a:gd name="T4" fmla="*/ 0 w 364"/>
                  <a:gd name="T5" fmla="*/ 0 h 179"/>
                  <a:gd name="T6" fmla="*/ 0 w 364"/>
                  <a:gd name="T7" fmla="*/ 0 h 179"/>
                  <a:gd name="T8" fmla="*/ 0 w 364"/>
                  <a:gd name="T9" fmla="*/ 0 h 179"/>
                  <a:gd name="T10" fmla="*/ 0 w 364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179"/>
                  <a:gd name="T20" fmla="*/ 364 w 364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179">
                    <a:moveTo>
                      <a:pt x="0" y="8"/>
                    </a:moveTo>
                    <a:lnTo>
                      <a:pt x="343" y="179"/>
                    </a:lnTo>
                    <a:lnTo>
                      <a:pt x="364" y="165"/>
                    </a:lnTo>
                    <a:lnTo>
                      <a:pt x="2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6" name="Freeform 73"/>
              <p:cNvSpPr>
                <a:spLocks/>
              </p:cNvSpPr>
              <p:nvPr/>
            </p:nvSpPr>
            <p:spPr bwMode="auto">
              <a:xfrm>
                <a:off x="2617" y="1298"/>
                <a:ext cx="134" cy="64"/>
              </a:xfrm>
              <a:custGeom>
                <a:avLst/>
                <a:gdLst>
                  <a:gd name="T0" fmla="*/ 0 w 404"/>
                  <a:gd name="T1" fmla="*/ 0 h 194"/>
                  <a:gd name="T2" fmla="*/ 0 w 404"/>
                  <a:gd name="T3" fmla="*/ 0 h 194"/>
                  <a:gd name="T4" fmla="*/ 0 w 404"/>
                  <a:gd name="T5" fmla="*/ 0 h 194"/>
                  <a:gd name="T6" fmla="*/ 0 w 404"/>
                  <a:gd name="T7" fmla="*/ 0 h 194"/>
                  <a:gd name="T8" fmla="*/ 0 w 404"/>
                  <a:gd name="T9" fmla="*/ 0 h 194"/>
                  <a:gd name="T10" fmla="*/ 0 w 404"/>
                  <a:gd name="T11" fmla="*/ 0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194"/>
                  <a:gd name="T20" fmla="*/ 404 w 404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194">
                    <a:moveTo>
                      <a:pt x="0" y="12"/>
                    </a:moveTo>
                    <a:lnTo>
                      <a:pt x="378" y="194"/>
                    </a:lnTo>
                    <a:lnTo>
                      <a:pt x="404" y="181"/>
                    </a:lnTo>
                    <a:lnTo>
                      <a:pt x="19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7" name="Freeform 74"/>
              <p:cNvSpPr>
                <a:spLocks/>
              </p:cNvSpPr>
              <p:nvPr/>
            </p:nvSpPr>
            <p:spPr bwMode="auto">
              <a:xfrm>
                <a:off x="2110" y="1502"/>
                <a:ext cx="143" cy="173"/>
              </a:xfrm>
              <a:custGeom>
                <a:avLst/>
                <a:gdLst>
                  <a:gd name="T0" fmla="*/ 0 w 428"/>
                  <a:gd name="T1" fmla="*/ 0 h 518"/>
                  <a:gd name="T2" fmla="*/ 0 w 428"/>
                  <a:gd name="T3" fmla="*/ 0 h 518"/>
                  <a:gd name="T4" fmla="*/ 0 w 428"/>
                  <a:gd name="T5" fmla="*/ 0 h 518"/>
                  <a:gd name="T6" fmla="*/ 0 w 428"/>
                  <a:gd name="T7" fmla="*/ 0 h 518"/>
                  <a:gd name="T8" fmla="*/ 0 w 428"/>
                  <a:gd name="T9" fmla="*/ 0 h 518"/>
                  <a:gd name="T10" fmla="*/ 0 w 428"/>
                  <a:gd name="T11" fmla="*/ 0 h 518"/>
                  <a:gd name="T12" fmla="*/ 0 w 428"/>
                  <a:gd name="T13" fmla="*/ 0 h 518"/>
                  <a:gd name="T14" fmla="*/ 0 w 428"/>
                  <a:gd name="T15" fmla="*/ 0 h 518"/>
                  <a:gd name="T16" fmla="*/ 0 w 428"/>
                  <a:gd name="T17" fmla="*/ 0 h 518"/>
                  <a:gd name="T18" fmla="*/ 0 w 428"/>
                  <a:gd name="T19" fmla="*/ 0 h 518"/>
                  <a:gd name="T20" fmla="*/ 0 w 428"/>
                  <a:gd name="T21" fmla="*/ 0 h 518"/>
                  <a:gd name="T22" fmla="*/ 0 w 428"/>
                  <a:gd name="T23" fmla="*/ 0 h 518"/>
                  <a:gd name="T24" fmla="*/ 0 w 428"/>
                  <a:gd name="T25" fmla="*/ 0 h 518"/>
                  <a:gd name="T26" fmla="*/ 0 w 428"/>
                  <a:gd name="T27" fmla="*/ 0 h 5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518"/>
                  <a:gd name="T44" fmla="*/ 428 w 428"/>
                  <a:gd name="T45" fmla="*/ 518 h 51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518">
                    <a:moveTo>
                      <a:pt x="0" y="387"/>
                    </a:moveTo>
                    <a:lnTo>
                      <a:pt x="260" y="0"/>
                    </a:lnTo>
                    <a:lnTo>
                      <a:pt x="428" y="118"/>
                    </a:lnTo>
                    <a:lnTo>
                      <a:pt x="406" y="157"/>
                    </a:lnTo>
                    <a:lnTo>
                      <a:pt x="393" y="160"/>
                    </a:lnTo>
                    <a:lnTo>
                      <a:pt x="415" y="125"/>
                    </a:lnTo>
                    <a:lnTo>
                      <a:pt x="264" y="14"/>
                    </a:lnTo>
                    <a:lnTo>
                      <a:pt x="13" y="383"/>
                    </a:lnTo>
                    <a:lnTo>
                      <a:pt x="175" y="505"/>
                    </a:lnTo>
                    <a:lnTo>
                      <a:pt x="377" y="188"/>
                    </a:lnTo>
                    <a:lnTo>
                      <a:pt x="389" y="184"/>
                    </a:lnTo>
                    <a:lnTo>
                      <a:pt x="178" y="518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8" name="Freeform 75"/>
              <p:cNvSpPr>
                <a:spLocks/>
              </p:cNvSpPr>
              <p:nvPr/>
            </p:nvSpPr>
            <p:spPr bwMode="auto">
              <a:xfrm>
                <a:off x="2165" y="1560"/>
                <a:ext cx="147" cy="187"/>
              </a:xfrm>
              <a:custGeom>
                <a:avLst/>
                <a:gdLst>
                  <a:gd name="T0" fmla="*/ 0 w 441"/>
                  <a:gd name="T1" fmla="*/ 0 h 561"/>
                  <a:gd name="T2" fmla="*/ 0 w 441"/>
                  <a:gd name="T3" fmla="*/ 0 h 561"/>
                  <a:gd name="T4" fmla="*/ 0 w 441"/>
                  <a:gd name="T5" fmla="*/ 0 h 561"/>
                  <a:gd name="T6" fmla="*/ 0 w 441"/>
                  <a:gd name="T7" fmla="*/ 0 h 561"/>
                  <a:gd name="T8" fmla="*/ 0 w 441"/>
                  <a:gd name="T9" fmla="*/ 0 h 561"/>
                  <a:gd name="T10" fmla="*/ 0 w 441"/>
                  <a:gd name="T11" fmla="*/ 0 h 561"/>
                  <a:gd name="T12" fmla="*/ 0 w 441"/>
                  <a:gd name="T13" fmla="*/ 0 h 561"/>
                  <a:gd name="T14" fmla="*/ 0 w 441"/>
                  <a:gd name="T15" fmla="*/ 0 h 561"/>
                  <a:gd name="T16" fmla="*/ 0 w 441"/>
                  <a:gd name="T17" fmla="*/ 0 h 561"/>
                  <a:gd name="T18" fmla="*/ 0 w 441"/>
                  <a:gd name="T19" fmla="*/ 0 h 561"/>
                  <a:gd name="T20" fmla="*/ 0 w 441"/>
                  <a:gd name="T21" fmla="*/ 0 h 5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1"/>
                  <a:gd name="T34" fmla="*/ 0 h 561"/>
                  <a:gd name="T35" fmla="*/ 441 w 441"/>
                  <a:gd name="T36" fmla="*/ 561 h 5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1" h="561">
                    <a:moveTo>
                      <a:pt x="0" y="418"/>
                    </a:moveTo>
                    <a:lnTo>
                      <a:pt x="180" y="561"/>
                    </a:lnTo>
                    <a:lnTo>
                      <a:pt x="441" y="130"/>
                    </a:lnTo>
                    <a:lnTo>
                      <a:pt x="265" y="0"/>
                    </a:lnTo>
                    <a:lnTo>
                      <a:pt x="258" y="9"/>
                    </a:lnTo>
                    <a:lnTo>
                      <a:pt x="424" y="131"/>
                    </a:lnTo>
                    <a:lnTo>
                      <a:pt x="179" y="544"/>
                    </a:lnTo>
                    <a:lnTo>
                      <a:pt x="14" y="413"/>
                    </a:lnTo>
                    <a:lnTo>
                      <a:pt x="248" y="32"/>
                    </a:lnTo>
                    <a:lnTo>
                      <a:pt x="0" y="4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9" name="Freeform 76"/>
              <p:cNvSpPr>
                <a:spLocks/>
              </p:cNvSpPr>
              <p:nvPr/>
            </p:nvSpPr>
            <p:spPr bwMode="auto">
              <a:xfrm>
                <a:off x="2225" y="1556"/>
                <a:ext cx="96" cy="199"/>
              </a:xfrm>
              <a:custGeom>
                <a:avLst/>
                <a:gdLst>
                  <a:gd name="T0" fmla="*/ 0 w 288"/>
                  <a:gd name="T1" fmla="*/ 0 h 598"/>
                  <a:gd name="T2" fmla="*/ 0 w 288"/>
                  <a:gd name="T3" fmla="*/ 0 h 598"/>
                  <a:gd name="T4" fmla="*/ 0 w 288"/>
                  <a:gd name="T5" fmla="*/ 0 h 598"/>
                  <a:gd name="T6" fmla="*/ 0 w 288"/>
                  <a:gd name="T7" fmla="*/ 0 h 598"/>
                  <a:gd name="T8" fmla="*/ 0 w 288"/>
                  <a:gd name="T9" fmla="*/ 0 h 598"/>
                  <a:gd name="T10" fmla="*/ 0 w 288"/>
                  <a:gd name="T11" fmla="*/ 0 h 598"/>
                  <a:gd name="T12" fmla="*/ 0 w 288"/>
                  <a:gd name="T13" fmla="*/ 0 h 598"/>
                  <a:gd name="T14" fmla="*/ 0 w 288"/>
                  <a:gd name="T15" fmla="*/ 0 h 5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8"/>
                  <a:gd name="T25" fmla="*/ 0 h 598"/>
                  <a:gd name="T26" fmla="*/ 288 w 288"/>
                  <a:gd name="T27" fmla="*/ 598 h 59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8" h="598">
                    <a:moveTo>
                      <a:pt x="0" y="598"/>
                    </a:moveTo>
                    <a:lnTo>
                      <a:pt x="276" y="139"/>
                    </a:lnTo>
                    <a:lnTo>
                      <a:pt x="90" y="2"/>
                    </a:lnTo>
                    <a:lnTo>
                      <a:pt x="103" y="0"/>
                    </a:lnTo>
                    <a:lnTo>
                      <a:pt x="288" y="135"/>
                    </a:lnTo>
                    <a:lnTo>
                      <a:pt x="18" y="590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0" name="Freeform 77"/>
              <p:cNvSpPr>
                <a:spLocks/>
              </p:cNvSpPr>
              <p:nvPr/>
            </p:nvSpPr>
            <p:spPr bwMode="auto">
              <a:xfrm>
                <a:off x="2237" y="1522"/>
                <a:ext cx="32" cy="26"/>
              </a:xfrm>
              <a:custGeom>
                <a:avLst/>
                <a:gdLst>
                  <a:gd name="T0" fmla="*/ 0 w 97"/>
                  <a:gd name="T1" fmla="*/ 0 h 79"/>
                  <a:gd name="T2" fmla="*/ 0 w 97"/>
                  <a:gd name="T3" fmla="*/ 0 h 79"/>
                  <a:gd name="T4" fmla="*/ 0 w 97"/>
                  <a:gd name="T5" fmla="*/ 0 h 79"/>
                  <a:gd name="T6" fmla="*/ 0 w 97"/>
                  <a:gd name="T7" fmla="*/ 0 h 79"/>
                  <a:gd name="T8" fmla="*/ 0 w 97"/>
                  <a:gd name="T9" fmla="*/ 0 h 79"/>
                  <a:gd name="T10" fmla="*/ 0 w 97"/>
                  <a:gd name="T11" fmla="*/ 0 h 79"/>
                  <a:gd name="T12" fmla="*/ 0 w 97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79"/>
                  <a:gd name="T23" fmla="*/ 97 w 97"/>
                  <a:gd name="T24" fmla="*/ 79 h 7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79">
                    <a:moveTo>
                      <a:pt x="67" y="79"/>
                    </a:moveTo>
                    <a:lnTo>
                      <a:pt x="82" y="59"/>
                    </a:lnTo>
                    <a:lnTo>
                      <a:pt x="0" y="0"/>
                    </a:lnTo>
                    <a:lnTo>
                      <a:pt x="97" y="56"/>
                    </a:lnTo>
                    <a:lnTo>
                      <a:pt x="86" y="70"/>
                    </a:lnTo>
                    <a:lnTo>
                      <a:pt x="67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1" name="Freeform 78"/>
              <p:cNvSpPr>
                <a:spLocks/>
              </p:cNvSpPr>
              <p:nvPr/>
            </p:nvSpPr>
            <p:spPr bwMode="auto">
              <a:xfrm>
                <a:off x="1999" y="1437"/>
                <a:ext cx="56" cy="129"/>
              </a:xfrm>
              <a:custGeom>
                <a:avLst/>
                <a:gdLst>
                  <a:gd name="T0" fmla="*/ 0 w 169"/>
                  <a:gd name="T1" fmla="*/ 0 h 385"/>
                  <a:gd name="T2" fmla="*/ 0 w 169"/>
                  <a:gd name="T3" fmla="*/ 0 h 385"/>
                  <a:gd name="T4" fmla="*/ 0 w 169"/>
                  <a:gd name="T5" fmla="*/ 0 h 385"/>
                  <a:gd name="T6" fmla="*/ 0 w 169"/>
                  <a:gd name="T7" fmla="*/ 0 h 385"/>
                  <a:gd name="T8" fmla="*/ 0 w 169"/>
                  <a:gd name="T9" fmla="*/ 0 h 385"/>
                  <a:gd name="T10" fmla="*/ 0 w 169"/>
                  <a:gd name="T11" fmla="*/ 0 h 385"/>
                  <a:gd name="T12" fmla="*/ 0 w 169"/>
                  <a:gd name="T13" fmla="*/ 0 h 385"/>
                  <a:gd name="T14" fmla="*/ 0 w 169"/>
                  <a:gd name="T15" fmla="*/ 0 h 385"/>
                  <a:gd name="T16" fmla="*/ 0 w 169"/>
                  <a:gd name="T17" fmla="*/ 0 h 3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9"/>
                  <a:gd name="T28" fmla="*/ 0 h 385"/>
                  <a:gd name="T29" fmla="*/ 169 w 169"/>
                  <a:gd name="T30" fmla="*/ 385 h 3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9" h="385">
                    <a:moveTo>
                      <a:pt x="8" y="385"/>
                    </a:moveTo>
                    <a:lnTo>
                      <a:pt x="59" y="321"/>
                    </a:lnTo>
                    <a:lnTo>
                      <a:pt x="55" y="346"/>
                    </a:lnTo>
                    <a:lnTo>
                      <a:pt x="169" y="0"/>
                    </a:lnTo>
                    <a:lnTo>
                      <a:pt x="160" y="7"/>
                    </a:lnTo>
                    <a:lnTo>
                      <a:pt x="58" y="311"/>
                    </a:lnTo>
                    <a:lnTo>
                      <a:pt x="0" y="383"/>
                    </a:lnTo>
                    <a:lnTo>
                      <a:pt x="8" y="3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2" name="Freeform 79"/>
              <p:cNvSpPr>
                <a:spLocks/>
              </p:cNvSpPr>
              <p:nvPr/>
            </p:nvSpPr>
            <p:spPr bwMode="auto">
              <a:xfrm>
                <a:off x="2032" y="1423"/>
                <a:ext cx="49" cy="106"/>
              </a:xfrm>
              <a:custGeom>
                <a:avLst/>
                <a:gdLst>
                  <a:gd name="T0" fmla="*/ 0 w 147"/>
                  <a:gd name="T1" fmla="*/ 0 h 319"/>
                  <a:gd name="T2" fmla="*/ 0 w 147"/>
                  <a:gd name="T3" fmla="*/ 0 h 319"/>
                  <a:gd name="T4" fmla="*/ 0 w 147"/>
                  <a:gd name="T5" fmla="*/ 0 h 319"/>
                  <a:gd name="T6" fmla="*/ 0 w 147"/>
                  <a:gd name="T7" fmla="*/ 0 h 319"/>
                  <a:gd name="T8" fmla="*/ 0 w 147"/>
                  <a:gd name="T9" fmla="*/ 0 h 319"/>
                  <a:gd name="T10" fmla="*/ 0 w 147"/>
                  <a:gd name="T11" fmla="*/ 0 h 319"/>
                  <a:gd name="T12" fmla="*/ 0 w 147"/>
                  <a:gd name="T13" fmla="*/ 0 h 319"/>
                  <a:gd name="T14" fmla="*/ 0 w 147"/>
                  <a:gd name="T15" fmla="*/ 0 h 319"/>
                  <a:gd name="T16" fmla="*/ 0 w 147"/>
                  <a:gd name="T17" fmla="*/ 0 h 319"/>
                  <a:gd name="T18" fmla="*/ 0 w 147"/>
                  <a:gd name="T19" fmla="*/ 0 h 3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7"/>
                  <a:gd name="T31" fmla="*/ 0 h 319"/>
                  <a:gd name="T32" fmla="*/ 147 w 147"/>
                  <a:gd name="T33" fmla="*/ 319 h 3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7" h="319">
                    <a:moveTo>
                      <a:pt x="123" y="38"/>
                    </a:moveTo>
                    <a:lnTo>
                      <a:pt x="62" y="229"/>
                    </a:lnTo>
                    <a:lnTo>
                      <a:pt x="6" y="299"/>
                    </a:lnTo>
                    <a:lnTo>
                      <a:pt x="0" y="319"/>
                    </a:lnTo>
                    <a:lnTo>
                      <a:pt x="53" y="255"/>
                    </a:lnTo>
                    <a:lnTo>
                      <a:pt x="33" y="313"/>
                    </a:lnTo>
                    <a:lnTo>
                      <a:pt x="65" y="246"/>
                    </a:lnTo>
                    <a:lnTo>
                      <a:pt x="147" y="0"/>
                    </a:lnTo>
                    <a:lnTo>
                      <a:pt x="12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3" name="Freeform 80"/>
              <p:cNvSpPr>
                <a:spLocks/>
              </p:cNvSpPr>
              <p:nvPr/>
            </p:nvSpPr>
            <p:spPr bwMode="auto">
              <a:xfrm>
                <a:off x="2062" y="1439"/>
                <a:ext cx="138" cy="52"/>
              </a:xfrm>
              <a:custGeom>
                <a:avLst/>
                <a:gdLst>
                  <a:gd name="T0" fmla="*/ 0 w 414"/>
                  <a:gd name="T1" fmla="*/ 0 h 155"/>
                  <a:gd name="T2" fmla="*/ 0 w 414"/>
                  <a:gd name="T3" fmla="*/ 0 h 155"/>
                  <a:gd name="T4" fmla="*/ 0 w 414"/>
                  <a:gd name="T5" fmla="*/ 0 h 155"/>
                  <a:gd name="T6" fmla="*/ 0 w 414"/>
                  <a:gd name="T7" fmla="*/ 0 h 155"/>
                  <a:gd name="T8" fmla="*/ 0 w 414"/>
                  <a:gd name="T9" fmla="*/ 0 h 155"/>
                  <a:gd name="T10" fmla="*/ 0 w 414"/>
                  <a:gd name="T11" fmla="*/ 0 h 155"/>
                  <a:gd name="T12" fmla="*/ 0 w 414"/>
                  <a:gd name="T13" fmla="*/ 0 h 155"/>
                  <a:gd name="T14" fmla="*/ 0 w 414"/>
                  <a:gd name="T15" fmla="*/ 0 h 155"/>
                  <a:gd name="T16" fmla="*/ 0 w 414"/>
                  <a:gd name="T17" fmla="*/ 0 h 155"/>
                  <a:gd name="T18" fmla="*/ 0 w 414"/>
                  <a:gd name="T19" fmla="*/ 0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14"/>
                  <a:gd name="T31" fmla="*/ 0 h 155"/>
                  <a:gd name="T32" fmla="*/ 414 w 414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14" h="155">
                    <a:moveTo>
                      <a:pt x="9" y="128"/>
                    </a:moveTo>
                    <a:lnTo>
                      <a:pt x="44" y="76"/>
                    </a:lnTo>
                    <a:lnTo>
                      <a:pt x="221" y="0"/>
                    </a:lnTo>
                    <a:lnTo>
                      <a:pt x="414" y="147"/>
                    </a:lnTo>
                    <a:lnTo>
                      <a:pt x="407" y="152"/>
                    </a:lnTo>
                    <a:lnTo>
                      <a:pt x="218" y="11"/>
                    </a:lnTo>
                    <a:lnTo>
                      <a:pt x="49" y="81"/>
                    </a:lnTo>
                    <a:lnTo>
                      <a:pt x="0" y="155"/>
                    </a:lnTo>
                    <a:lnTo>
                      <a:pt x="9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4" name="Freeform 81"/>
              <p:cNvSpPr>
                <a:spLocks/>
              </p:cNvSpPr>
              <p:nvPr/>
            </p:nvSpPr>
            <p:spPr bwMode="auto">
              <a:xfrm>
                <a:off x="2165" y="1446"/>
                <a:ext cx="106" cy="52"/>
              </a:xfrm>
              <a:custGeom>
                <a:avLst/>
                <a:gdLst>
                  <a:gd name="T0" fmla="*/ 0 w 318"/>
                  <a:gd name="T1" fmla="*/ 0 h 156"/>
                  <a:gd name="T2" fmla="*/ 0 w 318"/>
                  <a:gd name="T3" fmla="*/ 0 h 156"/>
                  <a:gd name="T4" fmla="*/ 0 w 318"/>
                  <a:gd name="T5" fmla="*/ 0 h 156"/>
                  <a:gd name="T6" fmla="*/ 0 w 318"/>
                  <a:gd name="T7" fmla="*/ 0 h 156"/>
                  <a:gd name="T8" fmla="*/ 0 w 318"/>
                  <a:gd name="T9" fmla="*/ 0 h 156"/>
                  <a:gd name="T10" fmla="*/ 0 w 318"/>
                  <a:gd name="T11" fmla="*/ 0 h 156"/>
                  <a:gd name="T12" fmla="*/ 0 w 318"/>
                  <a:gd name="T13" fmla="*/ 0 h 156"/>
                  <a:gd name="T14" fmla="*/ 0 w 318"/>
                  <a:gd name="T15" fmla="*/ 0 h 1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8"/>
                  <a:gd name="T25" fmla="*/ 0 h 156"/>
                  <a:gd name="T26" fmla="*/ 318 w 318"/>
                  <a:gd name="T27" fmla="*/ 156 h 1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8" h="156">
                    <a:moveTo>
                      <a:pt x="0" y="144"/>
                    </a:moveTo>
                    <a:lnTo>
                      <a:pt x="213" y="9"/>
                    </a:lnTo>
                    <a:lnTo>
                      <a:pt x="318" y="0"/>
                    </a:lnTo>
                    <a:lnTo>
                      <a:pt x="295" y="20"/>
                    </a:lnTo>
                    <a:lnTo>
                      <a:pt x="206" y="30"/>
                    </a:lnTo>
                    <a:lnTo>
                      <a:pt x="16" y="15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5" name="Freeform 82"/>
              <p:cNvSpPr>
                <a:spLocks/>
              </p:cNvSpPr>
              <p:nvPr/>
            </p:nvSpPr>
            <p:spPr bwMode="auto">
              <a:xfrm>
                <a:off x="1971" y="1615"/>
                <a:ext cx="107" cy="71"/>
              </a:xfrm>
              <a:custGeom>
                <a:avLst/>
                <a:gdLst>
                  <a:gd name="T0" fmla="*/ 0 w 320"/>
                  <a:gd name="T1" fmla="*/ 0 h 211"/>
                  <a:gd name="T2" fmla="*/ 0 w 320"/>
                  <a:gd name="T3" fmla="*/ 0 h 211"/>
                  <a:gd name="T4" fmla="*/ 0 w 320"/>
                  <a:gd name="T5" fmla="*/ 0 h 211"/>
                  <a:gd name="T6" fmla="*/ 0 w 320"/>
                  <a:gd name="T7" fmla="*/ 0 h 211"/>
                  <a:gd name="T8" fmla="*/ 0 w 320"/>
                  <a:gd name="T9" fmla="*/ 0 h 211"/>
                  <a:gd name="T10" fmla="*/ 0 w 320"/>
                  <a:gd name="T11" fmla="*/ 0 h 211"/>
                  <a:gd name="T12" fmla="*/ 0 w 320"/>
                  <a:gd name="T13" fmla="*/ 0 h 211"/>
                  <a:gd name="T14" fmla="*/ 0 w 320"/>
                  <a:gd name="T15" fmla="*/ 0 h 211"/>
                  <a:gd name="T16" fmla="*/ 0 w 320"/>
                  <a:gd name="T17" fmla="*/ 0 h 211"/>
                  <a:gd name="T18" fmla="*/ 0 w 320"/>
                  <a:gd name="T19" fmla="*/ 0 h 211"/>
                  <a:gd name="T20" fmla="*/ 0 w 320"/>
                  <a:gd name="T21" fmla="*/ 0 h 211"/>
                  <a:gd name="T22" fmla="*/ 0 w 320"/>
                  <a:gd name="T23" fmla="*/ 0 h 211"/>
                  <a:gd name="T24" fmla="*/ 0 w 320"/>
                  <a:gd name="T25" fmla="*/ 0 h 211"/>
                  <a:gd name="T26" fmla="*/ 0 w 320"/>
                  <a:gd name="T27" fmla="*/ 0 h 211"/>
                  <a:gd name="T28" fmla="*/ 0 w 320"/>
                  <a:gd name="T29" fmla="*/ 0 h 211"/>
                  <a:gd name="T30" fmla="*/ 0 w 320"/>
                  <a:gd name="T31" fmla="*/ 0 h 211"/>
                  <a:gd name="T32" fmla="*/ 0 w 320"/>
                  <a:gd name="T33" fmla="*/ 0 h 211"/>
                  <a:gd name="T34" fmla="*/ 0 w 320"/>
                  <a:gd name="T35" fmla="*/ 0 h 211"/>
                  <a:gd name="T36" fmla="*/ 0 w 320"/>
                  <a:gd name="T37" fmla="*/ 0 h 211"/>
                  <a:gd name="T38" fmla="*/ 0 w 320"/>
                  <a:gd name="T39" fmla="*/ 0 h 211"/>
                  <a:gd name="T40" fmla="*/ 0 w 320"/>
                  <a:gd name="T41" fmla="*/ 0 h 211"/>
                  <a:gd name="T42" fmla="*/ 0 w 320"/>
                  <a:gd name="T43" fmla="*/ 0 h 211"/>
                  <a:gd name="T44" fmla="*/ 0 w 320"/>
                  <a:gd name="T45" fmla="*/ 0 h 211"/>
                  <a:gd name="T46" fmla="*/ 0 w 320"/>
                  <a:gd name="T47" fmla="*/ 0 h 211"/>
                  <a:gd name="T48" fmla="*/ 0 w 320"/>
                  <a:gd name="T49" fmla="*/ 0 h 211"/>
                  <a:gd name="T50" fmla="*/ 0 w 320"/>
                  <a:gd name="T51" fmla="*/ 0 h 211"/>
                  <a:gd name="T52" fmla="*/ 0 w 320"/>
                  <a:gd name="T53" fmla="*/ 0 h 211"/>
                  <a:gd name="T54" fmla="*/ 0 w 320"/>
                  <a:gd name="T55" fmla="*/ 0 h 211"/>
                  <a:gd name="T56" fmla="*/ 0 w 320"/>
                  <a:gd name="T57" fmla="*/ 0 h 211"/>
                  <a:gd name="T58" fmla="*/ 0 w 320"/>
                  <a:gd name="T59" fmla="*/ 0 h 211"/>
                  <a:gd name="T60" fmla="*/ 0 w 320"/>
                  <a:gd name="T61" fmla="*/ 0 h 211"/>
                  <a:gd name="T62" fmla="*/ 0 w 320"/>
                  <a:gd name="T63" fmla="*/ 0 h 211"/>
                  <a:gd name="T64" fmla="*/ 0 w 320"/>
                  <a:gd name="T65" fmla="*/ 0 h 211"/>
                  <a:gd name="T66" fmla="*/ 0 w 320"/>
                  <a:gd name="T67" fmla="*/ 0 h 211"/>
                  <a:gd name="T68" fmla="*/ 0 w 320"/>
                  <a:gd name="T69" fmla="*/ 0 h 211"/>
                  <a:gd name="T70" fmla="*/ 0 w 320"/>
                  <a:gd name="T71" fmla="*/ 0 h 211"/>
                  <a:gd name="T72" fmla="*/ 0 w 320"/>
                  <a:gd name="T73" fmla="*/ 0 h 211"/>
                  <a:gd name="T74" fmla="*/ 0 w 320"/>
                  <a:gd name="T75" fmla="*/ 0 h 211"/>
                  <a:gd name="T76" fmla="*/ 0 w 320"/>
                  <a:gd name="T77" fmla="*/ 0 h 211"/>
                  <a:gd name="T78" fmla="*/ 0 w 320"/>
                  <a:gd name="T79" fmla="*/ 0 h 211"/>
                  <a:gd name="T80" fmla="*/ 0 w 320"/>
                  <a:gd name="T81" fmla="*/ 0 h 211"/>
                  <a:gd name="T82" fmla="*/ 0 w 320"/>
                  <a:gd name="T83" fmla="*/ 0 h 211"/>
                  <a:gd name="T84" fmla="*/ 0 w 320"/>
                  <a:gd name="T85" fmla="*/ 0 h 211"/>
                  <a:gd name="T86" fmla="*/ 0 w 320"/>
                  <a:gd name="T87" fmla="*/ 0 h 211"/>
                  <a:gd name="T88" fmla="*/ 0 w 320"/>
                  <a:gd name="T89" fmla="*/ 0 h 211"/>
                  <a:gd name="T90" fmla="*/ 0 w 320"/>
                  <a:gd name="T91" fmla="*/ 0 h 211"/>
                  <a:gd name="T92" fmla="*/ 0 w 320"/>
                  <a:gd name="T93" fmla="*/ 0 h 211"/>
                  <a:gd name="T94" fmla="*/ 0 w 320"/>
                  <a:gd name="T95" fmla="*/ 0 h 211"/>
                  <a:gd name="T96" fmla="*/ 0 w 320"/>
                  <a:gd name="T97" fmla="*/ 0 h 211"/>
                  <a:gd name="T98" fmla="*/ 0 w 320"/>
                  <a:gd name="T99" fmla="*/ 0 h 211"/>
                  <a:gd name="T100" fmla="*/ 0 w 320"/>
                  <a:gd name="T101" fmla="*/ 0 h 211"/>
                  <a:gd name="T102" fmla="*/ 0 w 320"/>
                  <a:gd name="T103" fmla="*/ 0 h 211"/>
                  <a:gd name="T104" fmla="*/ 0 w 320"/>
                  <a:gd name="T105" fmla="*/ 0 h 211"/>
                  <a:gd name="T106" fmla="*/ 0 w 320"/>
                  <a:gd name="T107" fmla="*/ 0 h 211"/>
                  <a:gd name="T108" fmla="*/ 0 w 320"/>
                  <a:gd name="T109" fmla="*/ 0 h 211"/>
                  <a:gd name="T110" fmla="*/ 0 w 320"/>
                  <a:gd name="T111" fmla="*/ 0 h 211"/>
                  <a:gd name="T112" fmla="*/ 0 w 320"/>
                  <a:gd name="T113" fmla="*/ 0 h 211"/>
                  <a:gd name="T114" fmla="*/ 0 w 320"/>
                  <a:gd name="T115" fmla="*/ 0 h 211"/>
                  <a:gd name="T116" fmla="*/ 0 w 320"/>
                  <a:gd name="T117" fmla="*/ 0 h 211"/>
                  <a:gd name="T118" fmla="*/ 0 w 320"/>
                  <a:gd name="T119" fmla="*/ 0 h 211"/>
                  <a:gd name="T120" fmla="*/ 0 w 320"/>
                  <a:gd name="T121" fmla="*/ 0 h 211"/>
                  <a:gd name="T122" fmla="*/ 0 w 320"/>
                  <a:gd name="T123" fmla="*/ 0 h 21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0"/>
                  <a:gd name="T187" fmla="*/ 0 h 211"/>
                  <a:gd name="T188" fmla="*/ 320 w 320"/>
                  <a:gd name="T189" fmla="*/ 211 h 21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0" h="211">
                    <a:moveTo>
                      <a:pt x="84" y="0"/>
                    </a:moveTo>
                    <a:lnTo>
                      <a:pt x="63" y="14"/>
                    </a:lnTo>
                    <a:lnTo>
                      <a:pt x="45" y="33"/>
                    </a:lnTo>
                    <a:lnTo>
                      <a:pt x="37" y="49"/>
                    </a:lnTo>
                    <a:lnTo>
                      <a:pt x="33" y="66"/>
                    </a:lnTo>
                    <a:lnTo>
                      <a:pt x="34" y="91"/>
                    </a:lnTo>
                    <a:lnTo>
                      <a:pt x="42" y="116"/>
                    </a:lnTo>
                    <a:lnTo>
                      <a:pt x="55" y="137"/>
                    </a:lnTo>
                    <a:lnTo>
                      <a:pt x="76" y="162"/>
                    </a:lnTo>
                    <a:lnTo>
                      <a:pt x="107" y="183"/>
                    </a:lnTo>
                    <a:lnTo>
                      <a:pt x="137" y="194"/>
                    </a:lnTo>
                    <a:lnTo>
                      <a:pt x="165" y="201"/>
                    </a:lnTo>
                    <a:lnTo>
                      <a:pt x="198" y="202"/>
                    </a:lnTo>
                    <a:lnTo>
                      <a:pt x="230" y="191"/>
                    </a:lnTo>
                    <a:lnTo>
                      <a:pt x="253" y="182"/>
                    </a:lnTo>
                    <a:lnTo>
                      <a:pt x="281" y="160"/>
                    </a:lnTo>
                    <a:lnTo>
                      <a:pt x="298" y="136"/>
                    </a:lnTo>
                    <a:lnTo>
                      <a:pt x="303" y="115"/>
                    </a:lnTo>
                    <a:lnTo>
                      <a:pt x="320" y="126"/>
                    </a:lnTo>
                    <a:lnTo>
                      <a:pt x="302" y="144"/>
                    </a:lnTo>
                    <a:lnTo>
                      <a:pt x="293" y="165"/>
                    </a:lnTo>
                    <a:lnTo>
                      <a:pt x="277" y="173"/>
                    </a:lnTo>
                    <a:lnTo>
                      <a:pt x="280" y="185"/>
                    </a:lnTo>
                    <a:lnTo>
                      <a:pt x="269" y="194"/>
                    </a:lnTo>
                    <a:lnTo>
                      <a:pt x="261" y="188"/>
                    </a:lnTo>
                    <a:lnTo>
                      <a:pt x="240" y="196"/>
                    </a:lnTo>
                    <a:lnTo>
                      <a:pt x="233" y="195"/>
                    </a:lnTo>
                    <a:lnTo>
                      <a:pt x="227" y="202"/>
                    </a:lnTo>
                    <a:lnTo>
                      <a:pt x="193" y="210"/>
                    </a:lnTo>
                    <a:lnTo>
                      <a:pt x="185" y="206"/>
                    </a:lnTo>
                    <a:lnTo>
                      <a:pt x="174" y="211"/>
                    </a:lnTo>
                    <a:lnTo>
                      <a:pt x="150" y="207"/>
                    </a:lnTo>
                    <a:lnTo>
                      <a:pt x="139" y="208"/>
                    </a:lnTo>
                    <a:lnTo>
                      <a:pt x="132" y="197"/>
                    </a:lnTo>
                    <a:lnTo>
                      <a:pt x="113" y="196"/>
                    </a:lnTo>
                    <a:lnTo>
                      <a:pt x="107" y="188"/>
                    </a:lnTo>
                    <a:lnTo>
                      <a:pt x="93" y="182"/>
                    </a:lnTo>
                    <a:lnTo>
                      <a:pt x="81" y="194"/>
                    </a:lnTo>
                    <a:lnTo>
                      <a:pt x="74" y="173"/>
                    </a:lnTo>
                    <a:lnTo>
                      <a:pt x="59" y="175"/>
                    </a:lnTo>
                    <a:lnTo>
                      <a:pt x="39" y="163"/>
                    </a:lnTo>
                    <a:lnTo>
                      <a:pt x="61" y="162"/>
                    </a:lnTo>
                    <a:lnTo>
                      <a:pt x="52" y="149"/>
                    </a:lnTo>
                    <a:lnTo>
                      <a:pt x="41" y="144"/>
                    </a:lnTo>
                    <a:lnTo>
                      <a:pt x="31" y="134"/>
                    </a:lnTo>
                    <a:lnTo>
                      <a:pt x="44" y="137"/>
                    </a:lnTo>
                    <a:lnTo>
                      <a:pt x="34" y="116"/>
                    </a:lnTo>
                    <a:lnTo>
                      <a:pt x="22" y="129"/>
                    </a:lnTo>
                    <a:lnTo>
                      <a:pt x="5" y="126"/>
                    </a:lnTo>
                    <a:lnTo>
                      <a:pt x="0" y="112"/>
                    </a:lnTo>
                    <a:lnTo>
                      <a:pt x="5" y="100"/>
                    </a:lnTo>
                    <a:lnTo>
                      <a:pt x="12" y="112"/>
                    </a:lnTo>
                    <a:lnTo>
                      <a:pt x="27" y="99"/>
                    </a:lnTo>
                    <a:lnTo>
                      <a:pt x="19" y="88"/>
                    </a:lnTo>
                    <a:lnTo>
                      <a:pt x="26" y="74"/>
                    </a:lnTo>
                    <a:lnTo>
                      <a:pt x="27" y="57"/>
                    </a:lnTo>
                    <a:lnTo>
                      <a:pt x="31" y="55"/>
                    </a:lnTo>
                    <a:lnTo>
                      <a:pt x="30" y="39"/>
                    </a:lnTo>
                    <a:lnTo>
                      <a:pt x="39" y="37"/>
                    </a:lnTo>
                    <a:lnTo>
                      <a:pt x="49" y="1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6" name="Freeform 83"/>
              <p:cNvSpPr>
                <a:spLocks/>
              </p:cNvSpPr>
              <p:nvPr/>
            </p:nvSpPr>
            <p:spPr bwMode="auto">
              <a:xfrm>
                <a:off x="2170" y="1749"/>
                <a:ext cx="59" cy="32"/>
              </a:xfrm>
              <a:custGeom>
                <a:avLst/>
                <a:gdLst>
                  <a:gd name="T0" fmla="*/ 0 w 179"/>
                  <a:gd name="T1" fmla="*/ 0 h 96"/>
                  <a:gd name="T2" fmla="*/ 0 w 179"/>
                  <a:gd name="T3" fmla="*/ 0 h 96"/>
                  <a:gd name="T4" fmla="*/ 0 w 179"/>
                  <a:gd name="T5" fmla="*/ 0 h 96"/>
                  <a:gd name="T6" fmla="*/ 0 w 179"/>
                  <a:gd name="T7" fmla="*/ 0 h 96"/>
                  <a:gd name="T8" fmla="*/ 0 w 179"/>
                  <a:gd name="T9" fmla="*/ 0 h 96"/>
                  <a:gd name="T10" fmla="*/ 0 w 179"/>
                  <a:gd name="T11" fmla="*/ 0 h 96"/>
                  <a:gd name="T12" fmla="*/ 0 w 179"/>
                  <a:gd name="T13" fmla="*/ 0 h 96"/>
                  <a:gd name="T14" fmla="*/ 0 w 179"/>
                  <a:gd name="T15" fmla="*/ 0 h 96"/>
                  <a:gd name="T16" fmla="*/ 0 w 179"/>
                  <a:gd name="T17" fmla="*/ 0 h 96"/>
                  <a:gd name="T18" fmla="*/ 0 w 179"/>
                  <a:gd name="T19" fmla="*/ 0 h 96"/>
                  <a:gd name="T20" fmla="*/ 0 w 179"/>
                  <a:gd name="T21" fmla="*/ 0 h 96"/>
                  <a:gd name="T22" fmla="*/ 0 w 179"/>
                  <a:gd name="T23" fmla="*/ 0 h 96"/>
                  <a:gd name="T24" fmla="*/ 0 w 179"/>
                  <a:gd name="T25" fmla="*/ 0 h 96"/>
                  <a:gd name="T26" fmla="*/ 0 w 179"/>
                  <a:gd name="T27" fmla="*/ 0 h 96"/>
                  <a:gd name="T28" fmla="*/ 0 w 179"/>
                  <a:gd name="T29" fmla="*/ 0 h 96"/>
                  <a:gd name="T30" fmla="*/ 0 w 179"/>
                  <a:gd name="T31" fmla="*/ 0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9"/>
                  <a:gd name="T49" fmla="*/ 0 h 96"/>
                  <a:gd name="T50" fmla="*/ 179 w 179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9" h="96">
                    <a:moveTo>
                      <a:pt x="0" y="96"/>
                    </a:moveTo>
                    <a:lnTo>
                      <a:pt x="3" y="84"/>
                    </a:lnTo>
                    <a:lnTo>
                      <a:pt x="22" y="76"/>
                    </a:lnTo>
                    <a:lnTo>
                      <a:pt x="34" y="64"/>
                    </a:lnTo>
                    <a:lnTo>
                      <a:pt x="64" y="52"/>
                    </a:lnTo>
                    <a:lnTo>
                      <a:pt x="92" y="28"/>
                    </a:lnTo>
                    <a:lnTo>
                      <a:pt x="108" y="30"/>
                    </a:lnTo>
                    <a:lnTo>
                      <a:pt x="116" y="10"/>
                    </a:lnTo>
                    <a:lnTo>
                      <a:pt x="142" y="10"/>
                    </a:lnTo>
                    <a:lnTo>
                      <a:pt x="155" y="0"/>
                    </a:lnTo>
                    <a:lnTo>
                      <a:pt x="179" y="0"/>
                    </a:lnTo>
                    <a:lnTo>
                      <a:pt x="167" y="20"/>
                    </a:lnTo>
                    <a:lnTo>
                      <a:pt x="123" y="41"/>
                    </a:lnTo>
                    <a:lnTo>
                      <a:pt x="91" y="5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7" name="Freeform 84"/>
              <p:cNvSpPr>
                <a:spLocks/>
              </p:cNvSpPr>
              <p:nvPr/>
            </p:nvSpPr>
            <p:spPr bwMode="auto">
              <a:xfrm>
                <a:off x="2125" y="1749"/>
                <a:ext cx="30" cy="23"/>
              </a:xfrm>
              <a:custGeom>
                <a:avLst/>
                <a:gdLst>
                  <a:gd name="T0" fmla="*/ 0 w 92"/>
                  <a:gd name="T1" fmla="*/ 0 h 71"/>
                  <a:gd name="T2" fmla="*/ 0 w 92"/>
                  <a:gd name="T3" fmla="*/ 0 h 71"/>
                  <a:gd name="T4" fmla="*/ 0 w 92"/>
                  <a:gd name="T5" fmla="*/ 0 h 71"/>
                  <a:gd name="T6" fmla="*/ 0 w 92"/>
                  <a:gd name="T7" fmla="*/ 0 h 71"/>
                  <a:gd name="T8" fmla="*/ 0 w 92"/>
                  <a:gd name="T9" fmla="*/ 0 h 71"/>
                  <a:gd name="T10" fmla="*/ 0 w 92"/>
                  <a:gd name="T11" fmla="*/ 0 h 71"/>
                  <a:gd name="T12" fmla="*/ 0 w 92"/>
                  <a:gd name="T13" fmla="*/ 0 h 71"/>
                  <a:gd name="T14" fmla="*/ 0 w 92"/>
                  <a:gd name="T15" fmla="*/ 0 h 71"/>
                  <a:gd name="T16" fmla="*/ 0 w 92"/>
                  <a:gd name="T17" fmla="*/ 0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71"/>
                  <a:gd name="T29" fmla="*/ 92 w 92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71">
                    <a:moveTo>
                      <a:pt x="5" y="62"/>
                    </a:moveTo>
                    <a:lnTo>
                      <a:pt x="48" y="30"/>
                    </a:lnTo>
                    <a:lnTo>
                      <a:pt x="70" y="9"/>
                    </a:lnTo>
                    <a:lnTo>
                      <a:pt x="92" y="0"/>
                    </a:lnTo>
                    <a:lnTo>
                      <a:pt x="92" y="19"/>
                    </a:lnTo>
                    <a:lnTo>
                      <a:pt x="55" y="38"/>
                    </a:lnTo>
                    <a:lnTo>
                      <a:pt x="0" y="71"/>
                    </a:lnTo>
                    <a:lnTo>
                      <a:pt x="5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8" name="Freeform 85"/>
              <p:cNvSpPr>
                <a:spLocks/>
              </p:cNvSpPr>
              <p:nvPr/>
            </p:nvSpPr>
            <p:spPr bwMode="auto">
              <a:xfrm>
                <a:off x="2127" y="1678"/>
                <a:ext cx="89" cy="75"/>
              </a:xfrm>
              <a:custGeom>
                <a:avLst/>
                <a:gdLst>
                  <a:gd name="T0" fmla="*/ 0 w 266"/>
                  <a:gd name="T1" fmla="*/ 0 h 226"/>
                  <a:gd name="T2" fmla="*/ 0 w 266"/>
                  <a:gd name="T3" fmla="*/ 0 h 226"/>
                  <a:gd name="T4" fmla="*/ 0 w 266"/>
                  <a:gd name="T5" fmla="*/ 0 h 226"/>
                  <a:gd name="T6" fmla="*/ 0 w 266"/>
                  <a:gd name="T7" fmla="*/ 0 h 226"/>
                  <a:gd name="T8" fmla="*/ 0 w 266"/>
                  <a:gd name="T9" fmla="*/ 0 h 226"/>
                  <a:gd name="T10" fmla="*/ 0 w 266"/>
                  <a:gd name="T11" fmla="*/ 0 h 226"/>
                  <a:gd name="T12" fmla="*/ 0 w 266"/>
                  <a:gd name="T13" fmla="*/ 0 h 226"/>
                  <a:gd name="T14" fmla="*/ 0 w 266"/>
                  <a:gd name="T15" fmla="*/ 0 h 226"/>
                  <a:gd name="T16" fmla="*/ 0 w 266"/>
                  <a:gd name="T17" fmla="*/ 0 h 226"/>
                  <a:gd name="T18" fmla="*/ 0 w 266"/>
                  <a:gd name="T19" fmla="*/ 0 h 226"/>
                  <a:gd name="T20" fmla="*/ 0 w 266"/>
                  <a:gd name="T21" fmla="*/ 0 h 226"/>
                  <a:gd name="T22" fmla="*/ 0 w 266"/>
                  <a:gd name="T23" fmla="*/ 0 h 226"/>
                  <a:gd name="T24" fmla="*/ 0 w 266"/>
                  <a:gd name="T25" fmla="*/ 0 h 226"/>
                  <a:gd name="T26" fmla="*/ 0 w 266"/>
                  <a:gd name="T27" fmla="*/ 0 h 226"/>
                  <a:gd name="T28" fmla="*/ 0 w 266"/>
                  <a:gd name="T29" fmla="*/ 0 h 226"/>
                  <a:gd name="T30" fmla="*/ 0 w 266"/>
                  <a:gd name="T31" fmla="*/ 0 h 226"/>
                  <a:gd name="T32" fmla="*/ 0 w 266"/>
                  <a:gd name="T33" fmla="*/ 0 h 226"/>
                  <a:gd name="T34" fmla="*/ 0 w 266"/>
                  <a:gd name="T35" fmla="*/ 0 h 226"/>
                  <a:gd name="T36" fmla="*/ 0 w 266"/>
                  <a:gd name="T37" fmla="*/ 0 h 226"/>
                  <a:gd name="T38" fmla="*/ 0 w 266"/>
                  <a:gd name="T39" fmla="*/ 0 h 226"/>
                  <a:gd name="T40" fmla="*/ 0 w 266"/>
                  <a:gd name="T41" fmla="*/ 0 h 226"/>
                  <a:gd name="T42" fmla="*/ 0 w 266"/>
                  <a:gd name="T43" fmla="*/ 0 h 226"/>
                  <a:gd name="T44" fmla="*/ 0 w 266"/>
                  <a:gd name="T45" fmla="*/ 0 h 226"/>
                  <a:gd name="T46" fmla="*/ 0 w 266"/>
                  <a:gd name="T47" fmla="*/ 0 h 226"/>
                  <a:gd name="T48" fmla="*/ 0 w 266"/>
                  <a:gd name="T49" fmla="*/ 0 h 226"/>
                  <a:gd name="T50" fmla="*/ 0 w 266"/>
                  <a:gd name="T51" fmla="*/ 0 h 226"/>
                  <a:gd name="T52" fmla="*/ 0 w 266"/>
                  <a:gd name="T53" fmla="*/ 0 h 226"/>
                  <a:gd name="T54" fmla="*/ 0 w 266"/>
                  <a:gd name="T55" fmla="*/ 0 h 226"/>
                  <a:gd name="T56" fmla="*/ 0 w 266"/>
                  <a:gd name="T57" fmla="*/ 0 h 226"/>
                  <a:gd name="T58" fmla="*/ 0 w 266"/>
                  <a:gd name="T59" fmla="*/ 0 h 226"/>
                  <a:gd name="T60" fmla="*/ 0 w 266"/>
                  <a:gd name="T61" fmla="*/ 0 h 226"/>
                  <a:gd name="T62" fmla="*/ 0 w 266"/>
                  <a:gd name="T63" fmla="*/ 0 h 226"/>
                  <a:gd name="T64" fmla="*/ 0 w 266"/>
                  <a:gd name="T65" fmla="*/ 0 h 226"/>
                  <a:gd name="T66" fmla="*/ 0 w 266"/>
                  <a:gd name="T67" fmla="*/ 0 h 226"/>
                  <a:gd name="T68" fmla="*/ 0 w 266"/>
                  <a:gd name="T69" fmla="*/ 0 h 226"/>
                  <a:gd name="T70" fmla="*/ 0 w 266"/>
                  <a:gd name="T71" fmla="*/ 0 h 226"/>
                  <a:gd name="T72" fmla="*/ 0 w 266"/>
                  <a:gd name="T73" fmla="*/ 0 h 226"/>
                  <a:gd name="T74" fmla="*/ 0 w 266"/>
                  <a:gd name="T75" fmla="*/ 0 h 226"/>
                  <a:gd name="T76" fmla="*/ 0 w 266"/>
                  <a:gd name="T77" fmla="*/ 0 h 226"/>
                  <a:gd name="T78" fmla="*/ 0 w 266"/>
                  <a:gd name="T79" fmla="*/ 0 h 226"/>
                  <a:gd name="T80" fmla="*/ 0 w 266"/>
                  <a:gd name="T81" fmla="*/ 0 h 226"/>
                  <a:gd name="T82" fmla="*/ 0 w 266"/>
                  <a:gd name="T83" fmla="*/ 0 h 226"/>
                  <a:gd name="T84" fmla="*/ 0 w 266"/>
                  <a:gd name="T85" fmla="*/ 0 h 22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66"/>
                  <a:gd name="T130" fmla="*/ 0 h 226"/>
                  <a:gd name="T131" fmla="*/ 266 w 266"/>
                  <a:gd name="T132" fmla="*/ 226 h 22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66" h="226">
                    <a:moveTo>
                      <a:pt x="97" y="69"/>
                    </a:moveTo>
                    <a:lnTo>
                      <a:pt x="171" y="126"/>
                    </a:lnTo>
                    <a:lnTo>
                      <a:pt x="266" y="199"/>
                    </a:lnTo>
                    <a:lnTo>
                      <a:pt x="229" y="210"/>
                    </a:lnTo>
                    <a:lnTo>
                      <a:pt x="211" y="226"/>
                    </a:lnTo>
                    <a:lnTo>
                      <a:pt x="183" y="172"/>
                    </a:lnTo>
                    <a:lnTo>
                      <a:pt x="210" y="201"/>
                    </a:lnTo>
                    <a:lnTo>
                      <a:pt x="196" y="175"/>
                    </a:lnTo>
                    <a:lnTo>
                      <a:pt x="223" y="189"/>
                    </a:lnTo>
                    <a:lnTo>
                      <a:pt x="184" y="148"/>
                    </a:lnTo>
                    <a:lnTo>
                      <a:pt x="155" y="129"/>
                    </a:lnTo>
                    <a:lnTo>
                      <a:pt x="134" y="139"/>
                    </a:lnTo>
                    <a:lnTo>
                      <a:pt x="141" y="162"/>
                    </a:lnTo>
                    <a:lnTo>
                      <a:pt x="129" y="170"/>
                    </a:lnTo>
                    <a:lnTo>
                      <a:pt x="119" y="147"/>
                    </a:lnTo>
                    <a:lnTo>
                      <a:pt x="104" y="177"/>
                    </a:lnTo>
                    <a:lnTo>
                      <a:pt x="90" y="176"/>
                    </a:lnTo>
                    <a:lnTo>
                      <a:pt x="73" y="188"/>
                    </a:lnTo>
                    <a:lnTo>
                      <a:pt x="67" y="199"/>
                    </a:lnTo>
                    <a:lnTo>
                      <a:pt x="57" y="196"/>
                    </a:lnTo>
                    <a:lnTo>
                      <a:pt x="64" y="176"/>
                    </a:lnTo>
                    <a:lnTo>
                      <a:pt x="54" y="159"/>
                    </a:lnTo>
                    <a:lnTo>
                      <a:pt x="37" y="151"/>
                    </a:lnTo>
                    <a:lnTo>
                      <a:pt x="24" y="163"/>
                    </a:lnTo>
                    <a:lnTo>
                      <a:pt x="17" y="155"/>
                    </a:lnTo>
                    <a:lnTo>
                      <a:pt x="15" y="105"/>
                    </a:lnTo>
                    <a:lnTo>
                      <a:pt x="0" y="89"/>
                    </a:lnTo>
                    <a:lnTo>
                      <a:pt x="20" y="67"/>
                    </a:lnTo>
                    <a:lnTo>
                      <a:pt x="24" y="89"/>
                    </a:lnTo>
                    <a:lnTo>
                      <a:pt x="41" y="97"/>
                    </a:lnTo>
                    <a:lnTo>
                      <a:pt x="33" y="120"/>
                    </a:lnTo>
                    <a:lnTo>
                      <a:pt x="57" y="124"/>
                    </a:lnTo>
                    <a:lnTo>
                      <a:pt x="82" y="148"/>
                    </a:lnTo>
                    <a:lnTo>
                      <a:pt x="83" y="102"/>
                    </a:lnTo>
                    <a:lnTo>
                      <a:pt x="110" y="96"/>
                    </a:lnTo>
                    <a:lnTo>
                      <a:pt x="87" y="72"/>
                    </a:lnTo>
                    <a:lnTo>
                      <a:pt x="101" y="40"/>
                    </a:lnTo>
                    <a:lnTo>
                      <a:pt x="89" y="40"/>
                    </a:lnTo>
                    <a:lnTo>
                      <a:pt x="92" y="3"/>
                    </a:lnTo>
                    <a:lnTo>
                      <a:pt x="124" y="0"/>
                    </a:lnTo>
                    <a:lnTo>
                      <a:pt x="134" y="9"/>
                    </a:lnTo>
                    <a:lnTo>
                      <a:pt x="97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9" name="Freeform 86"/>
              <p:cNvSpPr>
                <a:spLocks/>
              </p:cNvSpPr>
              <p:nvPr/>
            </p:nvSpPr>
            <p:spPr bwMode="auto">
              <a:xfrm>
                <a:off x="2115" y="1717"/>
                <a:ext cx="29" cy="55"/>
              </a:xfrm>
              <a:custGeom>
                <a:avLst/>
                <a:gdLst>
                  <a:gd name="T0" fmla="*/ 0 w 87"/>
                  <a:gd name="T1" fmla="*/ 0 h 167"/>
                  <a:gd name="T2" fmla="*/ 0 w 87"/>
                  <a:gd name="T3" fmla="*/ 0 h 167"/>
                  <a:gd name="T4" fmla="*/ 0 w 87"/>
                  <a:gd name="T5" fmla="*/ 0 h 167"/>
                  <a:gd name="T6" fmla="*/ 0 w 87"/>
                  <a:gd name="T7" fmla="*/ 0 h 167"/>
                  <a:gd name="T8" fmla="*/ 0 w 87"/>
                  <a:gd name="T9" fmla="*/ 0 h 167"/>
                  <a:gd name="T10" fmla="*/ 0 w 87"/>
                  <a:gd name="T11" fmla="*/ 0 h 167"/>
                  <a:gd name="T12" fmla="*/ 0 w 87"/>
                  <a:gd name="T13" fmla="*/ 0 h 167"/>
                  <a:gd name="T14" fmla="*/ 0 w 87"/>
                  <a:gd name="T15" fmla="*/ 0 h 167"/>
                  <a:gd name="T16" fmla="*/ 0 w 87"/>
                  <a:gd name="T17" fmla="*/ 0 h 167"/>
                  <a:gd name="T18" fmla="*/ 0 w 87"/>
                  <a:gd name="T19" fmla="*/ 0 h 167"/>
                  <a:gd name="T20" fmla="*/ 0 w 87"/>
                  <a:gd name="T21" fmla="*/ 0 h 167"/>
                  <a:gd name="T22" fmla="*/ 0 w 87"/>
                  <a:gd name="T23" fmla="*/ 0 h 167"/>
                  <a:gd name="T24" fmla="*/ 0 w 87"/>
                  <a:gd name="T25" fmla="*/ 0 h 167"/>
                  <a:gd name="T26" fmla="*/ 0 w 87"/>
                  <a:gd name="T27" fmla="*/ 0 h 167"/>
                  <a:gd name="T28" fmla="*/ 0 w 87"/>
                  <a:gd name="T29" fmla="*/ 0 h 167"/>
                  <a:gd name="T30" fmla="*/ 0 w 87"/>
                  <a:gd name="T31" fmla="*/ 0 h 167"/>
                  <a:gd name="T32" fmla="*/ 0 w 87"/>
                  <a:gd name="T33" fmla="*/ 0 h 167"/>
                  <a:gd name="T34" fmla="*/ 0 w 87"/>
                  <a:gd name="T35" fmla="*/ 0 h 167"/>
                  <a:gd name="T36" fmla="*/ 0 w 87"/>
                  <a:gd name="T37" fmla="*/ 0 h 167"/>
                  <a:gd name="T38" fmla="*/ 0 w 87"/>
                  <a:gd name="T39" fmla="*/ 0 h 167"/>
                  <a:gd name="T40" fmla="*/ 0 w 87"/>
                  <a:gd name="T41" fmla="*/ 0 h 167"/>
                  <a:gd name="T42" fmla="*/ 0 w 87"/>
                  <a:gd name="T43" fmla="*/ 0 h 167"/>
                  <a:gd name="T44" fmla="*/ 0 w 87"/>
                  <a:gd name="T45" fmla="*/ 0 h 1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167"/>
                  <a:gd name="T71" fmla="*/ 87 w 87"/>
                  <a:gd name="T72" fmla="*/ 167 h 1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167">
                    <a:moveTo>
                      <a:pt x="13" y="0"/>
                    </a:moveTo>
                    <a:lnTo>
                      <a:pt x="0" y="12"/>
                    </a:lnTo>
                    <a:lnTo>
                      <a:pt x="12" y="56"/>
                    </a:lnTo>
                    <a:lnTo>
                      <a:pt x="18" y="106"/>
                    </a:lnTo>
                    <a:lnTo>
                      <a:pt x="10" y="129"/>
                    </a:lnTo>
                    <a:lnTo>
                      <a:pt x="20" y="158"/>
                    </a:lnTo>
                    <a:lnTo>
                      <a:pt x="28" y="167"/>
                    </a:lnTo>
                    <a:lnTo>
                      <a:pt x="42" y="158"/>
                    </a:lnTo>
                    <a:lnTo>
                      <a:pt x="42" y="144"/>
                    </a:lnTo>
                    <a:lnTo>
                      <a:pt x="28" y="136"/>
                    </a:lnTo>
                    <a:lnTo>
                      <a:pt x="22" y="121"/>
                    </a:lnTo>
                    <a:lnTo>
                      <a:pt x="56" y="126"/>
                    </a:lnTo>
                    <a:lnTo>
                      <a:pt x="32" y="102"/>
                    </a:lnTo>
                    <a:lnTo>
                      <a:pt x="66" y="104"/>
                    </a:lnTo>
                    <a:lnTo>
                      <a:pt x="78" y="95"/>
                    </a:lnTo>
                    <a:lnTo>
                      <a:pt x="71" y="84"/>
                    </a:lnTo>
                    <a:lnTo>
                      <a:pt x="87" y="76"/>
                    </a:lnTo>
                    <a:lnTo>
                      <a:pt x="85" y="56"/>
                    </a:lnTo>
                    <a:lnTo>
                      <a:pt x="44" y="68"/>
                    </a:lnTo>
                    <a:lnTo>
                      <a:pt x="44" y="41"/>
                    </a:lnTo>
                    <a:lnTo>
                      <a:pt x="20" y="3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0" name="Freeform 87"/>
              <p:cNvSpPr>
                <a:spLocks/>
              </p:cNvSpPr>
              <p:nvPr/>
            </p:nvSpPr>
            <p:spPr bwMode="auto">
              <a:xfrm>
                <a:off x="2136" y="1682"/>
                <a:ext cx="20" cy="28"/>
              </a:xfrm>
              <a:custGeom>
                <a:avLst/>
                <a:gdLst>
                  <a:gd name="T0" fmla="*/ 0 w 58"/>
                  <a:gd name="T1" fmla="*/ 0 h 84"/>
                  <a:gd name="T2" fmla="*/ 0 w 58"/>
                  <a:gd name="T3" fmla="*/ 0 h 84"/>
                  <a:gd name="T4" fmla="*/ 0 w 58"/>
                  <a:gd name="T5" fmla="*/ 0 h 84"/>
                  <a:gd name="T6" fmla="*/ 0 w 58"/>
                  <a:gd name="T7" fmla="*/ 0 h 84"/>
                  <a:gd name="T8" fmla="*/ 0 w 58"/>
                  <a:gd name="T9" fmla="*/ 0 h 84"/>
                  <a:gd name="T10" fmla="*/ 0 w 58"/>
                  <a:gd name="T11" fmla="*/ 0 h 84"/>
                  <a:gd name="T12" fmla="*/ 0 w 58"/>
                  <a:gd name="T13" fmla="*/ 0 h 84"/>
                  <a:gd name="T14" fmla="*/ 0 w 58"/>
                  <a:gd name="T15" fmla="*/ 0 h 84"/>
                  <a:gd name="T16" fmla="*/ 0 w 58"/>
                  <a:gd name="T17" fmla="*/ 0 h 84"/>
                  <a:gd name="T18" fmla="*/ 0 w 58"/>
                  <a:gd name="T19" fmla="*/ 0 h 84"/>
                  <a:gd name="T20" fmla="*/ 0 w 58"/>
                  <a:gd name="T21" fmla="*/ 0 h 84"/>
                  <a:gd name="T22" fmla="*/ 0 w 58"/>
                  <a:gd name="T23" fmla="*/ 0 h 84"/>
                  <a:gd name="T24" fmla="*/ 0 w 58"/>
                  <a:gd name="T25" fmla="*/ 0 h 84"/>
                  <a:gd name="T26" fmla="*/ 0 w 58"/>
                  <a:gd name="T27" fmla="*/ 0 h 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8"/>
                  <a:gd name="T43" fmla="*/ 0 h 84"/>
                  <a:gd name="T44" fmla="*/ 58 w 58"/>
                  <a:gd name="T45" fmla="*/ 84 h 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8" h="84">
                    <a:moveTo>
                      <a:pt x="26" y="84"/>
                    </a:moveTo>
                    <a:lnTo>
                      <a:pt x="31" y="60"/>
                    </a:lnTo>
                    <a:lnTo>
                      <a:pt x="2" y="57"/>
                    </a:lnTo>
                    <a:lnTo>
                      <a:pt x="0" y="39"/>
                    </a:lnTo>
                    <a:lnTo>
                      <a:pt x="25" y="31"/>
                    </a:lnTo>
                    <a:lnTo>
                      <a:pt x="34" y="11"/>
                    </a:lnTo>
                    <a:lnTo>
                      <a:pt x="58" y="0"/>
                    </a:lnTo>
                    <a:lnTo>
                      <a:pt x="51" y="36"/>
                    </a:lnTo>
                    <a:lnTo>
                      <a:pt x="32" y="43"/>
                    </a:lnTo>
                    <a:lnTo>
                      <a:pt x="51" y="52"/>
                    </a:lnTo>
                    <a:lnTo>
                      <a:pt x="41" y="67"/>
                    </a:lnTo>
                    <a:lnTo>
                      <a:pt x="52" y="83"/>
                    </a:lnTo>
                    <a:lnTo>
                      <a:pt x="26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1" name="Freeform 88"/>
              <p:cNvSpPr>
                <a:spLocks/>
              </p:cNvSpPr>
              <p:nvPr/>
            </p:nvSpPr>
            <p:spPr bwMode="auto">
              <a:xfrm>
                <a:off x="2109" y="1741"/>
                <a:ext cx="8" cy="7"/>
              </a:xfrm>
              <a:custGeom>
                <a:avLst/>
                <a:gdLst>
                  <a:gd name="T0" fmla="*/ 0 w 22"/>
                  <a:gd name="T1" fmla="*/ 0 h 19"/>
                  <a:gd name="T2" fmla="*/ 0 w 22"/>
                  <a:gd name="T3" fmla="*/ 0 h 19"/>
                  <a:gd name="T4" fmla="*/ 0 w 22"/>
                  <a:gd name="T5" fmla="*/ 0 h 19"/>
                  <a:gd name="T6" fmla="*/ 0 w 22"/>
                  <a:gd name="T7" fmla="*/ 0 h 19"/>
                  <a:gd name="T8" fmla="*/ 0 w 22"/>
                  <a:gd name="T9" fmla="*/ 0 h 19"/>
                  <a:gd name="T10" fmla="*/ 0 w 22"/>
                  <a:gd name="T11" fmla="*/ 0 h 19"/>
                  <a:gd name="T12" fmla="*/ 0 w 22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19"/>
                  <a:gd name="T23" fmla="*/ 22 w 22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19">
                    <a:moveTo>
                      <a:pt x="0" y="19"/>
                    </a:moveTo>
                    <a:lnTo>
                      <a:pt x="7" y="4"/>
                    </a:lnTo>
                    <a:lnTo>
                      <a:pt x="17" y="0"/>
                    </a:lnTo>
                    <a:lnTo>
                      <a:pt x="22" y="16"/>
                    </a:lnTo>
                    <a:lnTo>
                      <a:pt x="13" y="15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2" name="Freeform 89"/>
              <p:cNvSpPr>
                <a:spLocks/>
              </p:cNvSpPr>
              <p:nvPr/>
            </p:nvSpPr>
            <p:spPr bwMode="auto">
              <a:xfrm>
                <a:off x="2083" y="1705"/>
                <a:ext cx="34" cy="33"/>
              </a:xfrm>
              <a:custGeom>
                <a:avLst/>
                <a:gdLst>
                  <a:gd name="T0" fmla="*/ 0 w 102"/>
                  <a:gd name="T1" fmla="*/ 0 h 100"/>
                  <a:gd name="T2" fmla="*/ 0 w 102"/>
                  <a:gd name="T3" fmla="*/ 0 h 100"/>
                  <a:gd name="T4" fmla="*/ 0 w 102"/>
                  <a:gd name="T5" fmla="*/ 0 h 100"/>
                  <a:gd name="T6" fmla="*/ 0 w 102"/>
                  <a:gd name="T7" fmla="*/ 0 h 100"/>
                  <a:gd name="T8" fmla="*/ 0 w 102"/>
                  <a:gd name="T9" fmla="*/ 0 h 100"/>
                  <a:gd name="T10" fmla="*/ 0 w 102"/>
                  <a:gd name="T11" fmla="*/ 0 h 100"/>
                  <a:gd name="T12" fmla="*/ 0 w 102"/>
                  <a:gd name="T13" fmla="*/ 0 h 100"/>
                  <a:gd name="T14" fmla="*/ 0 w 102"/>
                  <a:gd name="T15" fmla="*/ 0 h 100"/>
                  <a:gd name="T16" fmla="*/ 0 w 102"/>
                  <a:gd name="T17" fmla="*/ 0 h 100"/>
                  <a:gd name="T18" fmla="*/ 0 w 102"/>
                  <a:gd name="T19" fmla="*/ 0 h 100"/>
                  <a:gd name="T20" fmla="*/ 0 w 102"/>
                  <a:gd name="T21" fmla="*/ 0 h 100"/>
                  <a:gd name="T22" fmla="*/ 0 w 102"/>
                  <a:gd name="T23" fmla="*/ 0 h 100"/>
                  <a:gd name="T24" fmla="*/ 0 w 102"/>
                  <a:gd name="T25" fmla="*/ 0 h 100"/>
                  <a:gd name="T26" fmla="*/ 0 w 102"/>
                  <a:gd name="T27" fmla="*/ 0 h 100"/>
                  <a:gd name="T28" fmla="*/ 0 w 102"/>
                  <a:gd name="T29" fmla="*/ 0 h 100"/>
                  <a:gd name="T30" fmla="*/ 0 w 102"/>
                  <a:gd name="T31" fmla="*/ 0 h 100"/>
                  <a:gd name="T32" fmla="*/ 0 w 102"/>
                  <a:gd name="T33" fmla="*/ 0 h 100"/>
                  <a:gd name="T34" fmla="*/ 0 w 102"/>
                  <a:gd name="T35" fmla="*/ 0 h 100"/>
                  <a:gd name="T36" fmla="*/ 0 w 102"/>
                  <a:gd name="T37" fmla="*/ 0 h 100"/>
                  <a:gd name="T38" fmla="*/ 0 w 102"/>
                  <a:gd name="T39" fmla="*/ 0 h 100"/>
                  <a:gd name="T40" fmla="*/ 0 w 102"/>
                  <a:gd name="T41" fmla="*/ 0 h 100"/>
                  <a:gd name="T42" fmla="*/ 0 w 102"/>
                  <a:gd name="T43" fmla="*/ 0 h 100"/>
                  <a:gd name="T44" fmla="*/ 0 w 102"/>
                  <a:gd name="T45" fmla="*/ 0 h 100"/>
                  <a:gd name="T46" fmla="*/ 0 w 102"/>
                  <a:gd name="T47" fmla="*/ 0 h 100"/>
                  <a:gd name="T48" fmla="*/ 0 w 102"/>
                  <a:gd name="T49" fmla="*/ 0 h 100"/>
                  <a:gd name="T50" fmla="*/ 0 w 102"/>
                  <a:gd name="T51" fmla="*/ 0 h 100"/>
                  <a:gd name="T52" fmla="*/ 0 w 102"/>
                  <a:gd name="T53" fmla="*/ 0 h 100"/>
                  <a:gd name="T54" fmla="*/ 0 w 102"/>
                  <a:gd name="T55" fmla="*/ 0 h 100"/>
                  <a:gd name="T56" fmla="*/ 0 w 102"/>
                  <a:gd name="T57" fmla="*/ 0 h 1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2"/>
                  <a:gd name="T88" fmla="*/ 0 h 100"/>
                  <a:gd name="T89" fmla="*/ 102 w 102"/>
                  <a:gd name="T90" fmla="*/ 100 h 1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2" h="100">
                    <a:moveTo>
                      <a:pt x="96" y="100"/>
                    </a:moveTo>
                    <a:lnTo>
                      <a:pt x="82" y="75"/>
                    </a:lnTo>
                    <a:lnTo>
                      <a:pt x="71" y="76"/>
                    </a:lnTo>
                    <a:lnTo>
                      <a:pt x="76" y="63"/>
                    </a:lnTo>
                    <a:lnTo>
                      <a:pt x="61" y="48"/>
                    </a:lnTo>
                    <a:lnTo>
                      <a:pt x="42" y="61"/>
                    </a:lnTo>
                    <a:lnTo>
                      <a:pt x="33" y="57"/>
                    </a:lnTo>
                    <a:lnTo>
                      <a:pt x="20" y="69"/>
                    </a:lnTo>
                    <a:lnTo>
                      <a:pt x="18" y="58"/>
                    </a:lnTo>
                    <a:lnTo>
                      <a:pt x="0" y="67"/>
                    </a:lnTo>
                    <a:lnTo>
                      <a:pt x="17" y="43"/>
                    </a:lnTo>
                    <a:lnTo>
                      <a:pt x="21" y="25"/>
                    </a:lnTo>
                    <a:lnTo>
                      <a:pt x="39" y="19"/>
                    </a:lnTo>
                    <a:lnTo>
                      <a:pt x="24" y="4"/>
                    </a:lnTo>
                    <a:lnTo>
                      <a:pt x="44" y="3"/>
                    </a:lnTo>
                    <a:lnTo>
                      <a:pt x="50" y="17"/>
                    </a:lnTo>
                    <a:lnTo>
                      <a:pt x="34" y="32"/>
                    </a:lnTo>
                    <a:lnTo>
                      <a:pt x="47" y="38"/>
                    </a:lnTo>
                    <a:lnTo>
                      <a:pt x="82" y="0"/>
                    </a:lnTo>
                    <a:lnTo>
                      <a:pt x="91" y="0"/>
                    </a:lnTo>
                    <a:lnTo>
                      <a:pt x="70" y="30"/>
                    </a:lnTo>
                    <a:lnTo>
                      <a:pt x="72" y="41"/>
                    </a:lnTo>
                    <a:lnTo>
                      <a:pt x="92" y="29"/>
                    </a:lnTo>
                    <a:lnTo>
                      <a:pt x="102" y="11"/>
                    </a:lnTo>
                    <a:lnTo>
                      <a:pt x="94" y="44"/>
                    </a:lnTo>
                    <a:lnTo>
                      <a:pt x="81" y="66"/>
                    </a:lnTo>
                    <a:lnTo>
                      <a:pt x="92" y="69"/>
                    </a:lnTo>
                    <a:lnTo>
                      <a:pt x="96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3" name="Freeform 90"/>
              <p:cNvSpPr>
                <a:spLocks/>
              </p:cNvSpPr>
              <p:nvPr/>
            </p:nvSpPr>
            <p:spPr bwMode="auto">
              <a:xfrm>
                <a:off x="2098" y="1735"/>
                <a:ext cx="11" cy="6"/>
              </a:xfrm>
              <a:custGeom>
                <a:avLst/>
                <a:gdLst>
                  <a:gd name="T0" fmla="*/ 0 w 33"/>
                  <a:gd name="T1" fmla="*/ 0 h 20"/>
                  <a:gd name="T2" fmla="*/ 0 w 33"/>
                  <a:gd name="T3" fmla="*/ 0 h 20"/>
                  <a:gd name="T4" fmla="*/ 0 w 33"/>
                  <a:gd name="T5" fmla="*/ 0 h 20"/>
                  <a:gd name="T6" fmla="*/ 0 w 33"/>
                  <a:gd name="T7" fmla="*/ 0 h 20"/>
                  <a:gd name="T8" fmla="*/ 0 w 33"/>
                  <a:gd name="T9" fmla="*/ 0 h 20"/>
                  <a:gd name="T10" fmla="*/ 0 w 33"/>
                  <a:gd name="T11" fmla="*/ 0 h 20"/>
                  <a:gd name="T12" fmla="*/ 0 w 33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20"/>
                  <a:gd name="T23" fmla="*/ 33 w 33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20">
                    <a:moveTo>
                      <a:pt x="0" y="6"/>
                    </a:moveTo>
                    <a:lnTo>
                      <a:pt x="19" y="9"/>
                    </a:lnTo>
                    <a:lnTo>
                      <a:pt x="27" y="20"/>
                    </a:lnTo>
                    <a:lnTo>
                      <a:pt x="33" y="12"/>
                    </a:lnTo>
                    <a:lnTo>
                      <a:pt x="23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4" name="Freeform 91"/>
              <p:cNvSpPr>
                <a:spLocks/>
              </p:cNvSpPr>
              <p:nvPr/>
            </p:nvSpPr>
            <p:spPr bwMode="auto">
              <a:xfrm>
                <a:off x="2096" y="1687"/>
                <a:ext cx="13" cy="22"/>
              </a:xfrm>
              <a:custGeom>
                <a:avLst/>
                <a:gdLst>
                  <a:gd name="T0" fmla="*/ 0 w 40"/>
                  <a:gd name="T1" fmla="*/ 0 h 65"/>
                  <a:gd name="T2" fmla="*/ 0 w 40"/>
                  <a:gd name="T3" fmla="*/ 0 h 65"/>
                  <a:gd name="T4" fmla="*/ 0 w 40"/>
                  <a:gd name="T5" fmla="*/ 0 h 65"/>
                  <a:gd name="T6" fmla="*/ 0 w 40"/>
                  <a:gd name="T7" fmla="*/ 0 h 65"/>
                  <a:gd name="T8" fmla="*/ 0 w 40"/>
                  <a:gd name="T9" fmla="*/ 0 h 65"/>
                  <a:gd name="T10" fmla="*/ 0 w 40"/>
                  <a:gd name="T11" fmla="*/ 0 h 65"/>
                  <a:gd name="T12" fmla="*/ 0 w 40"/>
                  <a:gd name="T13" fmla="*/ 0 h 65"/>
                  <a:gd name="T14" fmla="*/ 0 w 40"/>
                  <a:gd name="T15" fmla="*/ 0 h 65"/>
                  <a:gd name="T16" fmla="*/ 0 w 40"/>
                  <a:gd name="T17" fmla="*/ 0 h 65"/>
                  <a:gd name="T18" fmla="*/ 0 w 40"/>
                  <a:gd name="T19" fmla="*/ 0 h 65"/>
                  <a:gd name="T20" fmla="*/ 0 w 40"/>
                  <a:gd name="T21" fmla="*/ 0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0"/>
                  <a:gd name="T34" fmla="*/ 0 h 65"/>
                  <a:gd name="T35" fmla="*/ 40 w 4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0" h="65">
                    <a:moveTo>
                      <a:pt x="0" y="59"/>
                    </a:moveTo>
                    <a:lnTo>
                      <a:pt x="3" y="45"/>
                    </a:lnTo>
                    <a:lnTo>
                      <a:pt x="30" y="0"/>
                    </a:lnTo>
                    <a:lnTo>
                      <a:pt x="34" y="25"/>
                    </a:lnTo>
                    <a:lnTo>
                      <a:pt x="24" y="30"/>
                    </a:lnTo>
                    <a:lnTo>
                      <a:pt x="27" y="40"/>
                    </a:lnTo>
                    <a:lnTo>
                      <a:pt x="40" y="34"/>
                    </a:lnTo>
                    <a:lnTo>
                      <a:pt x="17" y="65"/>
                    </a:lnTo>
                    <a:lnTo>
                      <a:pt x="11" y="55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5" name="Freeform 92"/>
              <p:cNvSpPr>
                <a:spLocks/>
              </p:cNvSpPr>
              <p:nvPr/>
            </p:nvSpPr>
            <p:spPr bwMode="auto">
              <a:xfrm>
                <a:off x="2114" y="1680"/>
                <a:ext cx="26" cy="44"/>
              </a:xfrm>
              <a:custGeom>
                <a:avLst/>
                <a:gdLst>
                  <a:gd name="T0" fmla="*/ 0 w 76"/>
                  <a:gd name="T1" fmla="*/ 0 h 130"/>
                  <a:gd name="T2" fmla="*/ 0 w 76"/>
                  <a:gd name="T3" fmla="*/ 0 h 130"/>
                  <a:gd name="T4" fmla="*/ 0 w 76"/>
                  <a:gd name="T5" fmla="*/ 0 h 130"/>
                  <a:gd name="T6" fmla="*/ 0 w 76"/>
                  <a:gd name="T7" fmla="*/ 0 h 130"/>
                  <a:gd name="T8" fmla="*/ 0 w 76"/>
                  <a:gd name="T9" fmla="*/ 0 h 130"/>
                  <a:gd name="T10" fmla="*/ 0 w 76"/>
                  <a:gd name="T11" fmla="*/ 0 h 130"/>
                  <a:gd name="T12" fmla="*/ 0 w 76"/>
                  <a:gd name="T13" fmla="*/ 0 h 130"/>
                  <a:gd name="T14" fmla="*/ 0 w 76"/>
                  <a:gd name="T15" fmla="*/ 0 h 130"/>
                  <a:gd name="T16" fmla="*/ 0 w 76"/>
                  <a:gd name="T17" fmla="*/ 0 h 130"/>
                  <a:gd name="T18" fmla="*/ 0 w 76"/>
                  <a:gd name="T19" fmla="*/ 0 h 130"/>
                  <a:gd name="T20" fmla="*/ 0 w 76"/>
                  <a:gd name="T21" fmla="*/ 0 h 130"/>
                  <a:gd name="T22" fmla="*/ 0 w 76"/>
                  <a:gd name="T23" fmla="*/ 0 h 130"/>
                  <a:gd name="T24" fmla="*/ 0 w 76"/>
                  <a:gd name="T25" fmla="*/ 0 h 130"/>
                  <a:gd name="T26" fmla="*/ 0 w 76"/>
                  <a:gd name="T27" fmla="*/ 0 h 130"/>
                  <a:gd name="T28" fmla="*/ 0 w 76"/>
                  <a:gd name="T29" fmla="*/ 0 h 130"/>
                  <a:gd name="T30" fmla="*/ 0 w 76"/>
                  <a:gd name="T31" fmla="*/ 0 h 130"/>
                  <a:gd name="T32" fmla="*/ 0 w 76"/>
                  <a:gd name="T33" fmla="*/ 0 h 130"/>
                  <a:gd name="T34" fmla="*/ 0 w 76"/>
                  <a:gd name="T35" fmla="*/ 0 h 130"/>
                  <a:gd name="T36" fmla="*/ 0 w 76"/>
                  <a:gd name="T37" fmla="*/ 0 h 130"/>
                  <a:gd name="T38" fmla="*/ 0 w 76"/>
                  <a:gd name="T39" fmla="*/ 0 h 130"/>
                  <a:gd name="T40" fmla="*/ 0 w 76"/>
                  <a:gd name="T41" fmla="*/ 0 h 1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6"/>
                  <a:gd name="T64" fmla="*/ 0 h 130"/>
                  <a:gd name="T65" fmla="*/ 76 w 76"/>
                  <a:gd name="T66" fmla="*/ 130 h 1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6" h="130">
                    <a:moveTo>
                      <a:pt x="6" y="59"/>
                    </a:moveTo>
                    <a:lnTo>
                      <a:pt x="0" y="91"/>
                    </a:lnTo>
                    <a:lnTo>
                      <a:pt x="10" y="83"/>
                    </a:lnTo>
                    <a:lnTo>
                      <a:pt x="14" y="96"/>
                    </a:lnTo>
                    <a:lnTo>
                      <a:pt x="13" y="128"/>
                    </a:lnTo>
                    <a:lnTo>
                      <a:pt x="21" y="104"/>
                    </a:lnTo>
                    <a:lnTo>
                      <a:pt x="34" y="130"/>
                    </a:lnTo>
                    <a:lnTo>
                      <a:pt x="32" y="96"/>
                    </a:lnTo>
                    <a:lnTo>
                      <a:pt x="24" y="84"/>
                    </a:lnTo>
                    <a:lnTo>
                      <a:pt x="34" y="62"/>
                    </a:lnTo>
                    <a:lnTo>
                      <a:pt x="26" y="44"/>
                    </a:lnTo>
                    <a:lnTo>
                      <a:pt x="39" y="32"/>
                    </a:lnTo>
                    <a:lnTo>
                      <a:pt x="50" y="53"/>
                    </a:lnTo>
                    <a:lnTo>
                      <a:pt x="76" y="15"/>
                    </a:lnTo>
                    <a:lnTo>
                      <a:pt x="57" y="0"/>
                    </a:lnTo>
                    <a:lnTo>
                      <a:pt x="33" y="2"/>
                    </a:lnTo>
                    <a:lnTo>
                      <a:pt x="14" y="35"/>
                    </a:lnTo>
                    <a:lnTo>
                      <a:pt x="0" y="44"/>
                    </a:lnTo>
                    <a:lnTo>
                      <a:pt x="21" y="58"/>
                    </a:lnTo>
                    <a:lnTo>
                      <a:pt x="6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6" name="Freeform 93"/>
              <p:cNvSpPr>
                <a:spLocks/>
              </p:cNvSpPr>
              <p:nvPr/>
            </p:nvSpPr>
            <p:spPr bwMode="auto">
              <a:xfrm>
                <a:off x="2080" y="1634"/>
                <a:ext cx="40" cy="29"/>
              </a:xfrm>
              <a:custGeom>
                <a:avLst/>
                <a:gdLst>
                  <a:gd name="T0" fmla="*/ 0 w 119"/>
                  <a:gd name="T1" fmla="*/ 0 h 87"/>
                  <a:gd name="T2" fmla="*/ 0 w 119"/>
                  <a:gd name="T3" fmla="*/ 0 h 87"/>
                  <a:gd name="T4" fmla="*/ 0 w 119"/>
                  <a:gd name="T5" fmla="*/ 0 h 87"/>
                  <a:gd name="T6" fmla="*/ 0 w 119"/>
                  <a:gd name="T7" fmla="*/ 0 h 87"/>
                  <a:gd name="T8" fmla="*/ 0 w 119"/>
                  <a:gd name="T9" fmla="*/ 0 h 87"/>
                  <a:gd name="T10" fmla="*/ 0 w 119"/>
                  <a:gd name="T11" fmla="*/ 0 h 87"/>
                  <a:gd name="T12" fmla="*/ 0 w 119"/>
                  <a:gd name="T13" fmla="*/ 0 h 87"/>
                  <a:gd name="T14" fmla="*/ 0 w 119"/>
                  <a:gd name="T15" fmla="*/ 0 h 87"/>
                  <a:gd name="T16" fmla="*/ 0 w 119"/>
                  <a:gd name="T17" fmla="*/ 0 h 87"/>
                  <a:gd name="T18" fmla="*/ 0 w 119"/>
                  <a:gd name="T19" fmla="*/ 0 h 87"/>
                  <a:gd name="T20" fmla="*/ 0 w 119"/>
                  <a:gd name="T21" fmla="*/ 0 h 87"/>
                  <a:gd name="T22" fmla="*/ 0 w 119"/>
                  <a:gd name="T23" fmla="*/ 0 h 87"/>
                  <a:gd name="T24" fmla="*/ 0 w 119"/>
                  <a:gd name="T25" fmla="*/ 0 h 87"/>
                  <a:gd name="T26" fmla="*/ 0 w 119"/>
                  <a:gd name="T27" fmla="*/ 0 h 87"/>
                  <a:gd name="T28" fmla="*/ 0 w 119"/>
                  <a:gd name="T29" fmla="*/ 0 h 87"/>
                  <a:gd name="T30" fmla="*/ 0 w 119"/>
                  <a:gd name="T31" fmla="*/ 0 h 87"/>
                  <a:gd name="T32" fmla="*/ 0 w 119"/>
                  <a:gd name="T33" fmla="*/ 0 h 87"/>
                  <a:gd name="T34" fmla="*/ 0 w 119"/>
                  <a:gd name="T35" fmla="*/ 0 h 8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87"/>
                  <a:gd name="T56" fmla="*/ 119 w 119"/>
                  <a:gd name="T57" fmla="*/ 87 h 8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87">
                    <a:moveTo>
                      <a:pt x="0" y="73"/>
                    </a:moveTo>
                    <a:lnTo>
                      <a:pt x="3" y="87"/>
                    </a:lnTo>
                    <a:lnTo>
                      <a:pt x="20" y="83"/>
                    </a:lnTo>
                    <a:lnTo>
                      <a:pt x="57" y="71"/>
                    </a:lnTo>
                    <a:lnTo>
                      <a:pt x="86" y="58"/>
                    </a:lnTo>
                    <a:lnTo>
                      <a:pt x="119" y="42"/>
                    </a:lnTo>
                    <a:lnTo>
                      <a:pt x="75" y="45"/>
                    </a:lnTo>
                    <a:lnTo>
                      <a:pt x="77" y="25"/>
                    </a:lnTo>
                    <a:lnTo>
                      <a:pt x="97" y="19"/>
                    </a:lnTo>
                    <a:lnTo>
                      <a:pt x="111" y="32"/>
                    </a:lnTo>
                    <a:lnTo>
                      <a:pt x="110" y="24"/>
                    </a:lnTo>
                    <a:lnTo>
                      <a:pt x="85" y="0"/>
                    </a:lnTo>
                    <a:lnTo>
                      <a:pt x="71" y="9"/>
                    </a:lnTo>
                    <a:lnTo>
                      <a:pt x="59" y="34"/>
                    </a:lnTo>
                    <a:lnTo>
                      <a:pt x="53" y="55"/>
                    </a:lnTo>
                    <a:lnTo>
                      <a:pt x="18" y="7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7" name="Freeform 94"/>
              <p:cNvSpPr>
                <a:spLocks/>
              </p:cNvSpPr>
              <p:nvPr/>
            </p:nvSpPr>
            <p:spPr bwMode="auto">
              <a:xfrm>
                <a:off x="2077" y="1656"/>
                <a:ext cx="39" cy="58"/>
              </a:xfrm>
              <a:custGeom>
                <a:avLst/>
                <a:gdLst>
                  <a:gd name="T0" fmla="*/ 0 w 116"/>
                  <a:gd name="T1" fmla="*/ 0 h 175"/>
                  <a:gd name="T2" fmla="*/ 0 w 116"/>
                  <a:gd name="T3" fmla="*/ 0 h 175"/>
                  <a:gd name="T4" fmla="*/ 0 w 116"/>
                  <a:gd name="T5" fmla="*/ 0 h 175"/>
                  <a:gd name="T6" fmla="*/ 0 w 116"/>
                  <a:gd name="T7" fmla="*/ 0 h 175"/>
                  <a:gd name="T8" fmla="*/ 0 w 116"/>
                  <a:gd name="T9" fmla="*/ 0 h 175"/>
                  <a:gd name="T10" fmla="*/ 0 w 116"/>
                  <a:gd name="T11" fmla="*/ 0 h 175"/>
                  <a:gd name="T12" fmla="*/ 0 w 116"/>
                  <a:gd name="T13" fmla="*/ 0 h 175"/>
                  <a:gd name="T14" fmla="*/ 0 w 116"/>
                  <a:gd name="T15" fmla="*/ 0 h 175"/>
                  <a:gd name="T16" fmla="*/ 0 w 116"/>
                  <a:gd name="T17" fmla="*/ 0 h 175"/>
                  <a:gd name="T18" fmla="*/ 0 w 116"/>
                  <a:gd name="T19" fmla="*/ 0 h 175"/>
                  <a:gd name="T20" fmla="*/ 0 w 116"/>
                  <a:gd name="T21" fmla="*/ 0 h 175"/>
                  <a:gd name="T22" fmla="*/ 0 w 116"/>
                  <a:gd name="T23" fmla="*/ 0 h 175"/>
                  <a:gd name="T24" fmla="*/ 0 w 116"/>
                  <a:gd name="T25" fmla="*/ 0 h 175"/>
                  <a:gd name="T26" fmla="*/ 0 w 116"/>
                  <a:gd name="T27" fmla="*/ 0 h 175"/>
                  <a:gd name="T28" fmla="*/ 0 w 116"/>
                  <a:gd name="T29" fmla="*/ 0 h 175"/>
                  <a:gd name="T30" fmla="*/ 0 w 116"/>
                  <a:gd name="T31" fmla="*/ 0 h 175"/>
                  <a:gd name="T32" fmla="*/ 0 w 116"/>
                  <a:gd name="T33" fmla="*/ 0 h 175"/>
                  <a:gd name="T34" fmla="*/ 0 w 116"/>
                  <a:gd name="T35" fmla="*/ 0 h 175"/>
                  <a:gd name="T36" fmla="*/ 0 w 116"/>
                  <a:gd name="T37" fmla="*/ 0 h 175"/>
                  <a:gd name="T38" fmla="*/ 0 w 116"/>
                  <a:gd name="T39" fmla="*/ 0 h 175"/>
                  <a:gd name="T40" fmla="*/ 0 w 116"/>
                  <a:gd name="T41" fmla="*/ 0 h 175"/>
                  <a:gd name="T42" fmla="*/ 0 w 116"/>
                  <a:gd name="T43" fmla="*/ 0 h 175"/>
                  <a:gd name="T44" fmla="*/ 0 w 116"/>
                  <a:gd name="T45" fmla="*/ 0 h 175"/>
                  <a:gd name="T46" fmla="*/ 0 w 116"/>
                  <a:gd name="T47" fmla="*/ 0 h 175"/>
                  <a:gd name="T48" fmla="*/ 0 w 116"/>
                  <a:gd name="T49" fmla="*/ 0 h 175"/>
                  <a:gd name="T50" fmla="*/ 0 w 116"/>
                  <a:gd name="T51" fmla="*/ 0 h 175"/>
                  <a:gd name="T52" fmla="*/ 0 w 116"/>
                  <a:gd name="T53" fmla="*/ 0 h 175"/>
                  <a:gd name="T54" fmla="*/ 0 w 116"/>
                  <a:gd name="T55" fmla="*/ 0 h 175"/>
                  <a:gd name="T56" fmla="*/ 0 w 116"/>
                  <a:gd name="T57" fmla="*/ 0 h 175"/>
                  <a:gd name="T58" fmla="*/ 0 w 116"/>
                  <a:gd name="T59" fmla="*/ 0 h 175"/>
                  <a:gd name="T60" fmla="*/ 0 w 116"/>
                  <a:gd name="T61" fmla="*/ 0 h 17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6"/>
                  <a:gd name="T94" fmla="*/ 0 h 175"/>
                  <a:gd name="T95" fmla="*/ 116 w 116"/>
                  <a:gd name="T96" fmla="*/ 175 h 17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6" h="175">
                    <a:moveTo>
                      <a:pt x="32" y="39"/>
                    </a:moveTo>
                    <a:lnTo>
                      <a:pt x="61" y="74"/>
                    </a:lnTo>
                    <a:lnTo>
                      <a:pt x="0" y="122"/>
                    </a:lnTo>
                    <a:lnTo>
                      <a:pt x="52" y="175"/>
                    </a:lnTo>
                    <a:lnTo>
                      <a:pt x="60" y="167"/>
                    </a:lnTo>
                    <a:lnTo>
                      <a:pt x="41" y="147"/>
                    </a:lnTo>
                    <a:lnTo>
                      <a:pt x="66" y="106"/>
                    </a:lnTo>
                    <a:lnTo>
                      <a:pt x="78" y="88"/>
                    </a:lnTo>
                    <a:lnTo>
                      <a:pt x="83" y="49"/>
                    </a:lnTo>
                    <a:lnTo>
                      <a:pt x="95" y="38"/>
                    </a:lnTo>
                    <a:lnTo>
                      <a:pt x="98" y="62"/>
                    </a:lnTo>
                    <a:lnTo>
                      <a:pt x="86" y="70"/>
                    </a:lnTo>
                    <a:lnTo>
                      <a:pt x="89" y="83"/>
                    </a:lnTo>
                    <a:lnTo>
                      <a:pt x="99" y="76"/>
                    </a:lnTo>
                    <a:lnTo>
                      <a:pt x="98" y="88"/>
                    </a:lnTo>
                    <a:lnTo>
                      <a:pt x="96" y="100"/>
                    </a:lnTo>
                    <a:lnTo>
                      <a:pt x="103" y="100"/>
                    </a:lnTo>
                    <a:lnTo>
                      <a:pt x="116" y="83"/>
                    </a:lnTo>
                    <a:lnTo>
                      <a:pt x="105" y="59"/>
                    </a:lnTo>
                    <a:lnTo>
                      <a:pt x="110" y="33"/>
                    </a:lnTo>
                    <a:lnTo>
                      <a:pt x="101" y="22"/>
                    </a:lnTo>
                    <a:lnTo>
                      <a:pt x="88" y="28"/>
                    </a:lnTo>
                    <a:lnTo>
                      <a:pt x="68" y="60"/>
                    </a:lnTo>
                    <a:lnTo>
                      <a:pt x="63" y="46"/>
                    </a:lnTo>
                    <a:lnTo>
                      <a:pt x="76" y="24"/>
                    </a:lnTo>
                    <a:lnTo>
                      <a:pt x="94" y="9"/>
                    </a:lnTo>
                    <a:lnTo>
                      <a:pt x="93" y="0"/>
                    </a:lnTo>
                    <a:lnTo>
                      <a:pt x="63" y="22"/>
                    </a:lnTo>
                    <a:lnTo>
                      <a:pt x="45" y="25"/>
                    </a:ln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8" name="Freeform 95"/>
              <p:cNvSpPr>
                <a:spLocks/>
              </p:cNvSpPr>
              <p:nvPr/>
            </p:nvSpPr>
            <p:spPr bwMode="auto">
              <a:xfrm>
                <a:off x="2114" y="1650"/>
                <a:ext cx="23" cy="32"/>
              </a:xfrm>
              <a:custGeom>
                <a:avLst/>
                <a:gdLst>
                  <a:gd name="T0" fmla="*/ 0 w 69"/>
                  <a:gd name="T1" fmla="*/ 0 h 98"/>
                  <a:gd name="T2" fmla="*/ 0 w 69"/>
                  <a:gd name="T3" fmla="*/ 0 h 98"/>
                  <a:gd name="T4" fmla="*/ 0 w 69"/>
                  <a:gd name="T5" fmla="*/ 0 h 98"/>
                  <a:gd name="T6" fmla="*/ 0 w 69"/>
                  <a:gd name="T7" fmla="*/ 0 h 98"/>
                  <a:gd name="T8" fmla="*/ 0 w 69"/>
                  <a:gd name="T9" fmla="*/ 0 h 98"/>
                  <a:gd name="T10" fmla="*/ 0 w 69"/>
                  <a:gd name="T11" fmla="*/ 0 h 98"/>
                  <a:gd name="T12" fmla="*/ 0 w 69"/>
                  <a:gd name="T13" fmla="*/ 0 h 98"/>
                  <a:gd name="T14" fmla="*/ 0 w 69"/>
                  <a:gd name="T15" fmla="*/ 0 h 98"/>
                  <a:gd name="T16" fmla="*/ 0 w 69"/>
                  <a:gd name="T17" fmla="*/ 0 h 98"/>
                  <a:gd name="T18" fmla="*/ 0 w 69"/>
                  <a:gd name="T19" fmla="*/ 0 h 98"/>
                  <a:gd name="T20" fmla="*/ 0 w 69"/>
                  <a:gd name="T21" fmla="*/ 0 h 98"/>
                  <a:gd name="T22" fmla="*/ 0 w 69"/>
                  <a:gd name="T23" fmla="*/ 0 h 98"/>
                  <a:gd name="T24" fmla="*/ 0 w 69"/>
                  <a:gd name="T25" fmla="*/ 0 h 98"/>
                  <a:gd name="T26" fmla="*/ 0 w 69"/>
                  <a:gd name="T27" fmla="*/ 0 h 98"/>
                  <a:gd name="T28" fmla="*/ 0 w 69"/>
                  <a:gd name="T29" fmla="*/ 0 h 98"/>
                  <a:gd name="T30" fmla="*/ 0 w 69"/>
                  <a:gd name="T31" fmla="*/ 0 h 98"/>
                  <a:gd name="T32" fmla="*/ 0 w 69"/>
                  <a:gd name="T33" fmla="*/ 0 h 98"/>
                  <a:gd name="T34" fmla="*/ 0 w 69"/>
                  <a:gd name="T35" fmla="*/ 0 h 98"/>
                  <a:gd name="T36" fmla="*/ 0 w 69"/>
                  <a:gd name="T37" fmla="*/ 0 h 98"/>
                  <a:gd name="T38" fmla="*/ 0 w 69"/>
                  <a:gd name="T39" fmla="*/ 0 h 98"/>
                  <a:gd name="T40" fmla="*/ 0 w 69"/>
                  <a:gd name="T41" fmla="*/ 0 h 98"/>
                  <a:gd name="T42" fmla="*/ 0 w 69"/>
                  <a:gd name="T43" fmla="*/ 0 h 98"/>
                  <a:gd name="T44" fmla="*/ 0 w 69"/>
                  <a:gd name="T45" fmla="*/ 0 h 98"/>
                  <a:gd name="T46" fmla="*/ 0 w 69"/>
                  <a:gd name="T47" fmla="*/ 0 h 9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9"/>
                  <a:gd name="T73" fmla="*/ 0 h 98"/>
                  <a:gd name="T74" fmla="*/ 69 w 69"/>
                  <a:gd name="T75" fmla="*/ 98 h 9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9" h="98">
                    <a:moveTo>
                      <a:pt x="0" y="13"/>
                    </a:moveTo>
                    <a:lnTo>
                      <a:pt x="0" y="25"/>
                    </a:lnTo>
                    <a:lnTo>
                      <a:pt x="16" y="30"/>
                    </a:lnTo>
                    <a:lnTo>
                      <a:pt x="6" y="73"/>
                    </a:lnTo>
                    <a:lnTo>
                      <a:pt x="18" y="75"/>
                    </a:lnTo>
                    <a:lnTo>
                      <a:pt x="13" y="98"/>
                    </a:lnTo>
                    <a:lnTo>
                      <a:pt x="50" y="70"/>
                    </a:lnTo>
                    <a:lnTo>
                      <a:pt x="53" y="61"/>
                    </a:lnTo>
                    <a:lnTo>
                      <a:pt x="32" y="70"/>
                    </a:lnTo>
                    <a:lnTo>
                      <a:pt x="49" y="48"/>
                    </a:lnTo>
                    <a:lnTo>
                      <a:pt x="61" y="53"/>
                    </a:lnTo>
                    <a:lnTo>
                      <a:pt x="69" y="35"/>
                    </a:lnTo>
                    <a:lnTo>
                      <a:pt x="50" y="35"/>
                    </a:lnTo>
                    <a:lnTo>
                      <a:pt x="32" y="54"/>
                    </a:lnTo>
                    <a:lnTo>
                      <a:pt x="22" y="49"/>
                    </a:lnTo>
                    <a:lnTo>
                      <a:pt x="23" y="27"/>
                    </a:lnTo>
                    <a:lnTo>
                      <a:pt x="29" y="38"/>
                    </a:lnTo>
                    <a:lnTo>
                      <a:pt x="39" y="31"/>
                    </a:lnTo>
                    <a:lnTo>
                      <a:pt x="43" y="8"/>
                    </a:lnTo>
                    <a:lnTo>
                      <a:pt x="31" y="0"/>
                    </a:lnTo>
                    <a:lnTo>
                      <a:pt x="26" y="15"/>
                    </a:lnTo>
                    <a:lnTo>
                      <a:pt x="2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9" name="Freeform 96"/>
              <p:cNvSpPr>
                <a:spLocks/>
              </p:cNvSpPr>
              <p:nvPr/>
            </p:nvSpPr>
            <p:spPr bwMode="auto">
              <a:xfrm>
                <a:off x="2024" y="1638"/>
                <a:ext cx="41" cy="28"/>
              </a:xfrm>
              <a:custGeom>
                <a:avLst/>
                <a:gdLst>
                  <a:gd name="T0" fmla="*/ 0 w 123"/>
                  <a:gd name="T1" fmla="*/ 0 h 82"/>
                  <a:gd name="T2" fmla="*/ 0 w 123"/>
                  <a:gd name="T3" fmla="*/ 0 h 82"/>
                  <a:gd name="T4" fmla="*/ 0 w 123"/>
                  <a:gd name="T5" fmla="*/ 0 h 82"/>
                  <a:gd name="T6" fmla="*/ 0 w 123"/>
                  <a:gd name="T7" fmla="*/ 0 h 82"/>
                  <a:gd name="T8" fmla="*/ 0 w 123"/>
                  <a:gd name="T9" fmla="*/ 0 h 82"/>
                  <a:gd name="T10" fmla="*/ 0 w 123"/>
                  <a:gd name="T11" fmla="*/ 0 h 82"/>
                  <a:gd name="T12" fmla="*/ 0 w 123"/>
                  <a:gd name="T13" fmla="*/ 0 h 82"/>
                  <a:gd name="T14" fmla="*/ 0 w 123"/>
                  <a:gd name="T15" fmla="*/ 0 h 82"/>
                  <a:gd name="T16" fmla="*/ 0 w 123"/>
                  <a:gd name="T17" fmla="*/ 0 h 82"/>
                  <a:gd name="T18" fmla="*/ 0 w 123"/>
                  <a:gd name="T19" fmla="*/ 0 h 82"/>
                  <a:gd name="T20" fmla="*/ 0 w 123"/>
                  <a:gd name="T21" fmla="*/ 0 h 82"/>
                  <a:gd name="T22" fmla="*/ 0 w 123"/>
                  <a:gd name="T23" fmla="*/ 0 h 82"/>
                  <a:gd name="T24" fmla="*/ 0 w 123"/>
                  <a:gd name="T25" fmla="*/ 0 h 82"/>
                  <a:gd name="T26" fmla="*/ 0 w 123"/>
                  <a:gd name="T27" fmla="*/ 0 h 82"/>
                  <a:gd name="T28" fmla="*/ 0 w 123"/>
                  <a:gd name="T29" fmla="*/ 0 h 82"/>
                  <a:gd name="T30" fmla="*/ 0 w 123"/>
                  <a:gd name="T31" fmla="*/ 0 h 82"/>
                  <a:gd name="T32" fmla="*/ 0 w 123"/>
                  <a:gd name="T33" fmla="*/ 0 h 82"/>
                  <a:gd name="T34" fmla="*/ 0 w 123"/>
                  <a:gd name="T35" fmla="*/ 0 h 82"/>
                  <a:gd name="T36" fmla="*/ 0 w 123"/>
                  <a:gd name="T37" fmla="*/ 0 h 82"/>
                  <a:gd name="T38" fmla="*/ 0 w 123"/>
                  <a:gd name="T39" fmla="*/ 0 h 82"/>
                  <a:gd name="T40" fmla="*/ 0 w 123"/>
                  <a:gd name="T41" fmla="*/ 0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3"/>
                  <a:gd name="T64" fmla="*/ 0 h 82"/>
                  <a:gd name="T65" fmla="*/ 123 w 123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3" h="82">
                    <a:moveTo>
                      <a:pt x="0" y="82"/>
                    </a:moveTo>
                    <a:lnTo>
                      <a:pt x="31" y="31"/>
                    </a:lnTo>
                    <a:lnTo>
                      <a:pt x="91" y="0"/>
                    </a:lnTo>
                    <a:lnTo>
                      <a:pt x="109" y="13"/>
                    </a:lnTo>
                    <a:lnTo>
                      <a:pt x="123" y="30"/>
                    </a:lnTo>
                    <a:lnTo>
                      <a:pt x="105" y="33"/>
                    </a:lnTo>
                    <a:lnTo>
                      <a:pt x="99" y="46"/>
                    </a:lnTo>
                    <a:lnTo>
                      <a:pt x="91" y="22"/>
                    </a:lnTo>
                    <a:lnTo>
                      <a:pt x="73" y="17"/>
                    </a:lnTo>
                    <a:lnTo>
                      <a:pt x="82" y="35"/>
                    </a:lnTo>
                    <a:lnTo>
                      <a:pt x="80" y="52"/>
                    </a:lnTo>
                    <a:lnTo>
                      <a:pt x="71" y="26"/>
                    </a:lnTo>
                    <a:lnTo>
                      <a:pt x="54" y="26"/>
                    </a:lnTo>
                    <a:lnTo>
                      <a:pt x="50" y="42"/>
                    </a:lnTo>
                    <a:lnTo>
                      <a:pt x="70" y="52"/>
                    </a:lnTo>
                    <a:lnTo>
                      <a:pt x="59" y="65"/>
                    </a:lnTo>
                    <a:lnTo>
                      <a:pt x="44" y="46"/>
                    </a:lnTo>
                    <a:lnTo>
                      <a:pt x="38" y="34"/>
                    </a:lnTo>
                    <a:lnTo>
                      <a:pt x="23" y="61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0" name="Freeform 97"/>
              <p:cNvSpPr>
                <a:spLocks/>
              </p:cNvSpPr>
              <p:nvPr/>
            </p:nvSpPr>
            <p:spPr bwMode="auto">
              <a:xfrm>
                <a:off x="2027" y="1664"/>
                <a:ext cx="19" cy="7"/>
              </a:xfrm>
              <a:custGeom>
                <a:avLst/>
                <a:gdLst>
                  <a:gd name="T0" fmla="*/ 0 w 59"/>
                  <a:gd name="T1" fmla="*/ 0 h 21"/>
                  <a:gd name="T2" fmla="*/ 0 w 59"/>
                  <a:gd name="T3" fmla="*/ 0 h 21"/>
                  <a:gd name="T4" fmla="*/ 0 w 59"/>
                  <a:gd name="T5" fmla="*/ 0 h 21"/>
                  <a:gd name="T6" fmla="*/ 0 w 59"/>
                  <a:gd name="T7" fmla="*/ 0 h 21"/>
                  <a:gd name="T8" fmla="*/ 0 w 59"/>
                  <a:gd name="T9" fmla="*/ 0 h 21"/>
                  <a:gd name="T10" fmla="*/ 0 w 59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1"/>
                  <a:gd name="T20" fmla="*/ 59 w 59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1">
                    <a:moveTo>
                      <a:pt x="0" y="10"/>
                    </a:moveTo>
                    <a:lnTo>
                      <a:pt x="23" y="21"/>
                    </a:lnTo>
                    <a:lnTo>
                      <a:pt x="59" y="10"/>
                    </a:lnTo>
                    <a:lnTo>
                      <a:pt x="3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1" name="Freeform 98"/>
              <p:cNvSpPr>
                <a:spLocks/>
              </p:cNvSpPr>
              <p:nvPr/>
            </p:nvSpPr>
            <p:spPr bwMode="auto">
              <a:xfrm>
                <a:off x="2045" y="1656"/>
                <a:ext cx="17" cy="12"/>
              </a:xfrm>
              <a:custGeom>
                <a:avLst/>
                <a:gdLst>
                  <a:gd name="T0" fmla="*/ 0 w 50"/>
                  <a:gd name="T1" fmla="*/ 0 h 36"/>
                  <a:gd name="T2" fmla="*/ 0 w 50"/>
                  <a:gd name="T3" fmla="*/ 0 h 36"/>
                  <a:gd name="T4" fmla="*/ 0 w 50"/>
                  <a:gd name="T5" fmla="*/ 0 h 36"/>
                  <a:gd name="T6" fmla="*/ 0 w 50"/>
                  <a:gd name="T7" fmla="*/ 0 h 36"/>
                  <a:gd name="T8" fmla="*/ 0 w 50"/>
                  <a:gd name="T9" fmla="*/ 0 h 36"/>
                  <a:gd name="T10" fmla="*/ 0 w 50"/>
                  <a:gd name="T11" fmla="*/ 0 h 36"/>
                  <a:gd name="T12" fmla="*/ 0 w 50"/>
                  <a:gd name="T13" fmla="*/ 0 h 36"/>
                  <a:gd name="T14" fmla="*/ 0 w 50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6"/>
                  <a:gd name="T26" fmla="*/ 50 w 50"/>
                  <a:gd name="T27" fmla="*/ 36 h 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6">
                    <a:moveTo>
                      <a:pt x="20" y="6"/>
                    </a:moveTo>
                    <a:lnTo>
                      <a:pt x="0" y="28"/>
                    </a:lnTo>
                    <a:lnTo>
                      <a:pt x="25" y="36"/>
                    </a:lnTo>
                    <a:lnTo>
                      <a:pt x="50" y="16"/>
                    </a:lnTo>
                    <a:lnTo>
                      <a:pt x="27" y="18"/>
                    </a:lnTo>
                    <a:lnTo>
                      <a:pt x="40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2" name="Freeform 99"/>
              <p:cNvSpPr>
                <a:spLocks/>
              </p:cNvSpPr>
              <p:nvPr/>
            </p:nvSpPr>
            <p:spPr bwMode="auto">
              <a:xfrm>
                <a:off x="1954" y="1637"/>
                <a:ext cx="62" cy="56"/>
              </a:xfrm>
              <a:custGeom>
                <a:avLst/>
                <a:gdLst>
                  <a:gd name="T0" fmla="*/ 0 w 185"/>
                  <a:gd name="T1" fmla="*/ 0 h 168"/>
                  <a:gd name="T2" fmla="*/ 0 w 185"/>
                  <a:gd name="T3" fmla="*/ 0 h 168"/>
                  <a:gd name="T4" fmla="*/ 0 w 185"/>
                  <a:gd name="T5" fmla="*/ 0 h 168"/>
                  <a:gd name="T6" fmla="*/ 0 w 185"/>
                  <a:gd name="T7" fmla="*/ 0 h 168"/>
                  <a:gd name="T8" fmla="*/ 0 w 185"/>
                  <a:gd name="T9" fmla="*/ 0 h 168"/>
                  <a:gd name="T10" fmla="*/ 0 w 185"/>
                  <a:gd name="T11" fmla="*/ 0 h 168"/>
                  <a:gd name="T12" fmla="*/ 0 w 185"/>
                  <a:gd name="T13" fmla="*/ 0 h 168"/>
                  <a:gd name="T14" fmla="*/ 0 w 185"/>
                  <a:gd name="T15" fmla="*/ 0 h 168"/>
                  <a:gd name="T16" fmla="*/ 0 w 185"/>
                  <a:gd name="T17" fmla="*/ 0 h 168"/>
                  <a:gd name="T18" fmla="*/ 0 w 185"/>
                  <a:gd name="T19" fmla="*/ 0 h 168"/>
                  <a:gd name="T20" fmla="*/ 0 w 185"/>
                  <a:gd name="T21" fmla="*/ 0 h 168"/>
                  <a:gd name="T22" fmla="*/ 0 w 185"/>
                  <a:gd name="T23" fmla="*/ 0 h 168"/>
                  <a:gd name="T24" fmla="*/ 0 w 185"/>
                  <a:gd name="T25" fmla="*/ 0 h 168"/>
                  <a:gd name="T26" fmla="*/ 0 w 185"/>
                  <a:gd name="T27" fmla="*/ 0 h 168"/>
                  <a:gd name="T28" fmla="*/ 0 w 185"/>
                  <a:gd name="T29" fmla="*/ 0 h 1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5"/>
                  <a:gd name="T46" fmla="*/ 0 h 168"/>
                  <a:gd name="T47" fmla="*/ 185 w 185"/>
                  <a:gd name="T48" fmla="*/ 168 h 1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5" h="168">
                    <a:moveTo>
                      <a:pt x="0" y="8"/>
                    </a:moveTo>
                    <a:lnTo>
                      <a:pt x="16" y="28"/>
                    </a:lnTo>
                    <a:lnTo>
                      <a:pt x="102" y="106"/>
                    </a:lnTo>
                    <a:lnTo>
                      <a:pt x="145" y="144"/>
                    </a:lnTo>
                    <a:lnTo>
                      <a:pt x="174" y="168"/>
                    </a:lnTo>
                    <a:lnTo>
                      <a:pt x="185" y="168"/>
                    </a:lnTo>
                    <a:lnTo>
                      <a:pt x="145" y="135"/>
                    </a:lnTo>
                    <a:lnTo>
                      <a:pt x="98" y="96"/>
                    </a:lnTo>
                    <a:lnTo>
                      <a:pt x="83" y="78"/>
                    </a:lnTo>
                    <a:lnTo>
                      <a:pt x="54" y="58"/>
                    </a:lnTo>
                    <a:lnTo>
                      <a:pt x="28" y="25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3" name="Freeform 100"/>
              <p:cNvSpPr>
                <a:spLocks/>
              </p:cNvSpPr>
              <p:nvPr/>
            </p:nvSpPr>
            <p:spPr bwMode="auto">
              <a:xfrm>
                <a:off x="2045" y="1702"/>
                <a:ext cx="42" cy="21"/>
              </a:xfrm>
              <a:custGeom>
                <a:avLst/>
                <a:gdLst>
                  <a:gd name="T0" fmla="*/ 0 w 125"/>
                  <a:gd name="T1" fmla="*/ 0 h 62"/>
                  <a:gd name="T2" fmla="*/ 0 w 125"/>
                  <a:gd name="T3" fmla="*/ 0 h 62"/>
                  <a:gd name="T4" fmla="*/ 0 w 125"/>
                  <a:gd name="T5" fmla="*/ 0 h 62"/>
                  <a:gd name="T6" fmla="*/ 0 w 125"/>
                  <a:gd name="T7" fmla="*/ 0 h 62"/>
                  <a:gd name="T8" fmla="*/ 0 w 125"/>
                  <a:gd name="T9" fmla="*/ 0 h 62"/>
                  <a:gd name="T10" fmla="*/ 0 w 125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5"/>
                  <a:gd name="T19" fmla="*/ 0 h 62"/>
                  <a:gd name="T20" fmla="*/ 125 w 125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5" h="62">
                    <a:moveTo>
                      <a:pt x="5" y="39"/>
                    </a:moveTo>
                    <a:lnTo>
                      <a:pt x="119" y="0"/>
                    </a:lnTo>
                    <a:lnTo>
                      <a:pt x="125" y="18"/>
                    </a:lnTo>
                    <a:lnTo>
                      <a:pt x="0" y="62"/>
                    </a:lnTo>
                    <a:lnTo>
                      <a:pt x="5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4" name="Freeform 101"/>
              <p:cNvSpPr>
                <a:spLocks/>
              </p:cNvSpPr>
              <p:nvPr/>
            </p:nvSpPr>
            <p:spPr bwMode="auto">
              <a:xfrm>
                <a:off x="2040" y="1662"/>
                <a:ext cx="44" cy="62"/>
              </a:xfrm>
              <a:custGeom>
                <a:avLst/>
                <a:gdLst>
                  <a:gd name="T0" fmla="*/ 0 w 131"/>
                  <a:gd name="T1" fmla="*/ 0 h 185"/>
                  <a:gd name="T2" fmla="*/ 0 w 131"/>
                  <a:gd name="T3" fmla="*/ 0 h 185"/>
                  <a:gd name="T4" fmla="*/ 0 w 131"/>
                  <a:gd name="T5" fmla="*/ 0 h 185"/>
                  <a:gd name="T6" fmla="*/ 0 w 131"/>
                  <a:gd name="T7" fmla="*/ 0 h 185"/>
                  <a:gd name="T8" fmla="*/ 0 w 131"/>
                  <a:gd name="T9" fmla="*/ 0 h 185"/>
                  <a:gd name="T10" fmla="*/ 0 w 131"/>
                  <a:gd name="T11" fmla="*/ 0 h 185"/>
                  <a:gd name="T12" fmla="*/ 0 w 131"/>
                  <a:gd name="T13" fmla="*/ 0 h 185"/>
                  <a:gd name="T14" fmla="*/ 0 w 131"/>
                  <a:gd name="T15" fmla="*/ 0 h 185"/>
                  <a:gd name="T16" fmla="*/ 0 w 131"/>
                  <a:gd name="T17" fmla="*/ 0 h 185"/>
                  <a:gd name="T18" fmla="*/ 0 w 131"/>
                  <a:gd name="T19" fmla="*/ 0 h 185"/>
                  <a:gd name="T20" fmla="*/ 0 w 131"/>
                  <a:gd name="T21" fmla="*/ 0 h 185"/>
                  <a:gd name="T22" fmla="*/ 0 w 131"/>
                  <a:gd name="T23" fmla="*/ 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1"/>
                  <a:gd name="T37" fmla="*/ 0 h 185"/>
                  <a:gd name="T38" fmla="*/ 131 w 131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1" h="185">
                    <a:moveTo>
                      <a:pt x="0" y="185"/>
                    </a:moveTo>
                    <a:lnTo>
                      <a:pt x="25" y="179"/>
                    </a:lnTo>
                    <a:lnTo>
                      <a:pt x="34" y="145"/>
                    </a:lnTo>
                    <a:lnTo>
                      <a:pt x="75" y="89"/>
                    </a:lnTo>
                    <a:lnTo>
                      <a:pt x="92" y="92"/>
                    </a:lnTo>
                    <a:lnTo>
                      <a:pt x="131" y="61"/>
                    </a:lnTo>
                    <a:lnTo>
                      <a:pt x="119" y="23"/>
                    </a:lnTo>
                    <a:lnTo>
                      <a:pt x="114" y="0"/>
                    </a:lnTo>
                    <a:lnTo>
                      <a:pt x="70" y="56"/>
                    </a:lnTo>
                    <a:lnTo>
                      <a:pt x="10" y="151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5" name="Freeform 102"/>
              <p:cNvSpPr>
                <a:spLocks/>
              </p:cNvSpPr>
              <p:nvPr/>
            </p:nvSpPr>
            <p:spPr bwMode="auto">
              <a:xfrm>
                <a:off x="2005" y="1607"/>
                <a:ext cx="17" cy="5"/>
              </a:xfrm>
              <a:custGeom>
                <a:avLst/>
                <a:gdLst>
                  <a:gd name="T0" fmla="*/ 0 w 52"/>
                  <a:gd name="T1" fmla="*/ 0 h 16"/>
                  <a:gd name="T2" fmla="*/ 0 w 52"/>
                  <a:gd name="T3" fmla="*/ 0 h 16"/>
                  <a:gd name="T4" fmla="*/ 0 w 52"/>
                  <a:gd name="T5" fmla="*/ 0 h 16"/>
                  <a:gd name="T6" fmla="*/ 0 w 52"/>
                  <a:gd name="T7" fmla="*/ 0 h 16"/>
                  <a:gd name="T8" fmla="*/ 0 w 52"/>
                  <a:gd name="T9" fmla="*/ 0 h 16"/>
                  <a:gd name="T10" fmla="*/ 0 w 52"/>
                  <a:gd name="T11" fmla="*/ 0 h 16"/>
                  <a:gd name="T12" fmla="*/ 0 w 52"/>
                  <a:gd name="T13" fmla="*/ 0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6"/>
                  <a:gd name="T23" fmla="*/ 52 w 52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6">
                    <a:moveTo>
                      <a:pt x="0" y="16"/>
                    </a:moveTo>
                    <a:lnTo>
                      <a:pt x="23" y="12"/>
                    </a:lnTo>
                    <a:lnTo>
                      <a:pt x="52" y="13"/>
                    </a:lnTo>
                    <a:lnTo>
                      <a:pt x="43" y="0"/>
                    </a:lnTo>
                    <a:lnTo>
                      <a:pt x="17" y="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6" name="Freeform 103"/>
              <p:cNvSpPr>
                <a:spLocks/>
              </p:cNvSpPr>
              <p:nvPr/>
            </p:nvSpPr>
            <p:spPr bwMode="auto">
              <a:xfrm>
                <a:off x="1993" y="1657"/>
                <a:ext cx="57" cy="23"/>
              </a:xfrm>
              <a:custGeom>
                <a:avLst/>
                <a:gdLst>
                  <a:gd name="T0" fmla="*/ 0 w 173"/>
                  <a:gd name="T1" fmla="*/ 0 h 70"/>
                  <a:gd name="T2" fmla="*/ 0 w 173"/>
                  <a:gd name="T3" fmla="*/ 0 h 70"/>
                  <a:gd name="T4" fmla="*/ 0 w 173"/>
                  <a:gd name="T5" fmla="*/ 0 h 70"/>
                  <a:gd name="T6" fmla="*/ 0 w 173"/>
                  <a:gd name="T7" fmla="*/ 0 h 70"/>
                  <a:gd name="T8" fmla="*/ 0 w 173"/>
                  <a:gd name="T9" fmla="*/ 0 h 70"/>
                  <a:gd name="T10" fmla="*/ 0 w 173"/>
                  <a:gd name="T11" fmla="*/ 0 h 70"/>
                  <a:gd name="T12" fmla="*/ 0 w 173"/>
                  <a:gd name="T13" fmla="*/ 0 h 70"/>
                  <a:gd name="T14" fmla="*/ 0 w 173"/>
                  <a:gd name="T15" fmla="*/ 0 h 70"/>
                  <a:gd name="T16" fmla="*/ 0 w 173"/>
                  <a:gd name="T17" fmla="*/ 0 h 70"/>
                  <a:gd name="T18" fmla="*/ 0 w 173"/>
                  <a:gd name="T19" fmla="*/ 0 h 70"/>
                  <a:gd name="T20" fmla="*/ 0 w 173"/>
                  <a:gd name="T21" fmla="*/ 0 h 70"/>
                  <a:gd name="T22" fmla="*/ 0 w 173"/>
                  <a:gd name="T23" fmla="*/ 0 h 70"/>
                  <a:gd name="T24" fmla="*/ 0 w 173"/>
                  <a:gd name="T25" fmla="*/ 0 h 70"/>
                  <a:gd name="T26" fmla="*/ 0 w 173"/>
                  <a:gd name="T27" fmla="*/ 0 h 70"/>
                  <a:gd name="T28" fmla="*/ 0 w 173"/>
                  <a:gd name="T29" fmla="*/ 0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3"/>
                  <a:gd name="T46" fmla="*/ 0 h 70"/>
                  <a:gd name="T47" fmla="*/ 173 w 173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3" h="70">
                    <a:moveTo>
                      <a:pt x="14" y="22"/>
                    </a:moveTo>
                    <a:lnTo>
                      <a:pt x="38" y="45"/>
                    </a:lnTo>
                    <a:lnTo>
                      <a:pt x="61" y="57"/>
                    </a:lnTo>
                    <a:lnTo>
                      <a:pt x="87" y="65"/>
                    </a:lnTo>
                    <a:lnTo>
                      <a:pt x="114" y="70"/>
                    </a:lnTo>
                    <a:lnTo>
                      <a:pt x="140" y="66"/>
                    </a:lnTo>
                    <a:lnTo>
                      <a:pt x="173" y="54"/>
                    </a:lnTo>
                    <a:lnTo>
                      <a:pt x="157" y="43"/>
                    </a:lnTo>
                    <a:lnTo>
                      <a:pt x="118" y="52"/>
                    </a:lnTo>
                    <a:lnTo>
                      <a:pt x="86" y="45"/>
                    </a:lnTo>
                    <a:lnTo>
                      <a:pt x="59" y="37"/>
                    </a:lnTo>
                    <a:lnTo>
                      <a:pt x="30" y="22"/>
                    </a:lnTo>
                    <a:lnTo>
                      <a:pt x="0" y="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7" name="Freeform 104"/>
              <p:cNvSpPr>
                <a:spLocks/>
              </p:cNvSpPr>
              <p:nvPr/>
            </p:nvSpPr>
            <p:spPr bwMode="auto">
              <a:xfrm>
                <a:off x="1896" y="1349"/>
                <a:ext cx="164" cy="52"/>
              </a:xfrm>
              <a:custGeom>
                <a:avLst/>
                <a:gdLst>
                  <a:gd name="T0" fmla="*/ 0 w 492"/>
                  <a:gd name="T1" fmla="*/ 0 h 157"/>
                  <a:gd name="T2" fmla="*/ 0 w 492"/>
                  <a:gd name="T3" fmla="*/ 0 h 157"/>
                  <a:gd name="T4" fmla="*/ 0 w 492"/>
                  <a:gd name="T5" fmla="*/ 0 h 157"/>
                  <a:gd name="T6" fmla="*/ 0 w 492"/>
                  <a:gd name="T7" fmla="*/ 0 h 157"/>
                  <a:gd name="T8" fmla="*/ 0 w 492"/>
                  <a:gd name="T9" fmla="*/ 0 h 157"/>
                  <a:gd name="T10" fmla="*/ 0 w 492"/>
                  <a:gd name="T11" fmla="*/ 0 h 157"/>
                  <a:gd name="T12" fmla="*/ 0 w 492"/>
                  <a:gd name="T13" fmla="*/ 0 h 157"/>
                  <a:gd name="T14" fmla="*/ 0 w 492"/>
                  <a:gd name="T15" fmla="*/ 0 h 157"/>
                  <a:gd name="T16" fmla="*/ 0 w 492"/>
                  <a:gd name="T17" fmla="*/ 0 h 157"/>
                  <a:gd name="T18" fmla="*/ 0 w 492"/>
                  <a:gd name="T19" fmla="*/ 0 h 157"/>
                  <a:gd name="T20" fmla="*/ 0 w 492"/>
                  <a:gd name="T21" fmla="*/ 0 h 157"/>
                  <a:gd name="T22" fmla="*/ 0 w 492"/>
                  <a:gd name="T23" fmla="*/ 0 h 157"/>
                  <a:gd name="T24" fmla="*/ 0 w 492"/>
                  <a:gd name="T25" fmla="*/ 0 h 157"/>
                  <a:gd name="T26" fmla="*/ 0 w 492"/>
                  <a:gd name="T27" fmla="*/ 0 h 157"/>
                  <a:gd name="T28" fmla="*/ 0 w 492"/>
                  <a:gd name="T29" fmla="*/ 0 h 157"/>
                  <a:gd name="T30" fmla="*/ 0 w 492"/>
                  <a:gd name="T31" fmla="*/ 0 h 157"/>
                  <a:gd name="T32" fmla="*/ 0 w 492"/>
                  <a:gd name="T33" fmla="*/ 0 h 1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2"/>
                  <a:gd name="T52" fmla="*/ 0 h 157"/>
                  <a:gd name="T53" fmla="*/ 492 w 492"/>
                  <a:gd name="T54" fmla="*/ 157 h 1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2" h="157">
                    <a:moveTo>
                      <a:pt x="0" y="77"/>
                    </a:moveTo>
                    <a:lnTo>
                      <a:pt x="10" y="57"/>
                    </a:lnTo>
                    <a:lnTo>
                      <a:pt x="25" y="38"/>
                    </a:lnTo>
                    <a:lnTo>
                      <a:pt x="54" y="19"/>
                    </a:lnTo>
                    <a:lnTo>
                      <a:pt x="91" y="7"/>
                    </a:lnTo>
                    <a:lnTo>
                      <a:pt x="146" y="0"/>
                    </a:lnTo>
                    <a:lnTo>
                      <a:pt x="208" y="3"/>
                    </a:lnTo>
                    <a:lnTo>
                      <a:pt x="286" y="16"/>
                    </a:lnTo>
                    <a:lnTo>
                      <a:pt x="341" y="33"/>
                    </a:lnTo>
                    <a:lnTo>
                      <a:pt x="393" y="60"/>
                    </a:lnTo>
                    <a:lnTo>
                      <a:pt x="435" y="83"/>
                    </a:lnTo>
                    <a:lnTo>
                      <a:pt x="470" y="119"/>
                    </a:lnTo>
                    <a:lnTo>
                      <a:pt x="492" y="157"/>
                    </a:lnTo>
                    <a:lnTo>
                      <a:pt x="439" y="131"/>
                    </a:lnTo>
                    <a:lnTo>
                      <a:pt x="254" y="115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8" name="Freeform 105"/>
              <p:cNvSpPr>
                <a:spLocks/>
              </p:cNvSpPr>
              <p:nvPr/>
            </p:nvSpPr>
            <p:spPr bwMode="auto">
              <a:xfrm>
                <a:off x="1943" y="1388"/>
                <a:ext cx="64" cy="55"/>
              </a:xfrm>
              <a:custGeom>
                <a:avLst/>
                <a:gdLst>
                  <a:gd name="T0" fmla="*/ 0 w 190"/>
                  <a:gd name="T1" fmla="*/ 0 h 165"/>
                  <a:gd name="T2" fmla="*/ 0 w 190"/>
                  <a:gd name="T3" fmla="*/ 0 h 165"/>
                  <a:gd name="T4" fmla="*/ 0 w 190"/>
                  <a:gd name="T5" fmla="*/ 0 h 165"/>
                  <a:gd name="T6" fmla="*/ 0 w 190"/>
                  <a:gd name="T7" fmla="*/ 0 h 165"/>
                  <a:gd name="T8" fmla="*/ 0 w 190"/>
                  <a:gd name="T9" fmla="*/ 0 h 165"/>
                  <a:gd name="T10" fmla="*/ 0 w 190"/>
                  <a:gd name="T11" fmla="*/ 0 h 165"/>
                  <a:gd name="T12" fmla="*/ 0 w 190"/>
                  <a:gd name="T13" fmla="*/ 0 h 165"/>
                  <a:gd name="T14" fmla="*/ 0 w 190"/>
                  <a:gd name="T15" fmla="*/ 0 h 1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0"/>
                  <a:gd name="T25" fmla="*/ 0 h 165"/>
                  <a:gd name="T26" fmla="*/ 190 w 190"/>
                  <a:gd name="T27" fmla="*/ 165 h 1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0" h="165">
                    <a:moveTo>
                      <a:pt x="0" y="118"/>
                    </a:moveTo>
                    <a:lnTo>
                      <a:pt x="40" y="136"/>
                    </a:lnTo>
                    <a:lnTo>
                      <a:pt x="83" y="151"/>
                    </a:lnTo>
                    <a:lnTo>
                      <a:pt x="132" y="160"/>
                    </a:lnTo>
                    <a:lnTo>
                      <a:pt x="190" y="165"/>
                    </a:lnTo>
                    <a:lnTo>
                      <a:pt x="127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9" name="Freeform 106"/>
              <p:cNvSpPr>
                <a:spLocks/>
              </p:cNvSpPr>
              <p:nvPr/>
            </p:nvSpPr>
            <p:spPr bwMode="auto">
              <a:xfrm>
                <a:off x="1978" y="1561"/>
                <a:ext cx="53" cy="53"/>
              </a:xfrm>
              <a:custGeom>
                <a:avLst/>
                <a:gdLst>
                  <a:gd name="T0" fmla="*/ 0 w 157"/>
                  <a:gd name="T1" fmla="*/ 0 h 161"/>
                  <a:gd name="T2" fmla="*/ 0 w 157"/>
                  <a:gd name="T3" fmla="*/ 0 h 161"/>
                  <a:gd name="T4" fmla="*/ 0 w 157"/>
                  <a:gd name="T5" fmla="*/ 0 h 161"/>
                  <a:gd name="T6" fmla="*/ 0 w 157"/>
                  <a:gd name="T7" fmla="*/ 0 h 161"/>
                  <a:gd name="T8" fmla="*/ 0 w 157"/>
                  <a:gd name="T9" fmla="*/ 0 h 161"/>
                  <a:gd name="T10" fmla="*/ 0 w 157"/>
                  <a:gd name="T11" fmla="*/ 0 h 161"/>
                  <a:gd name="T12" fmla="*/ 0 w 157"/>
                  <a:gd name="T13" fmla="*/ 0 h 161"/>
                  <a:gd name="T14" fmla="*/ 0 w 157"/>
                  <a:gd name="T15" fmla="*/ 0 h 161"/>
                  <a:gd name="T16" fmla="*/ 0 w 157"/>
                  <a:gd name="T17" fmla="*/ 0 h 161"/>
                  <a:gd name="T18" fmla="*/ 0 w 157"/>
                  <a:gd name="T19" fmla="*/ 0 h 161"/>
                  <a:gd name="T20" fmla="*/ 0 w 157"/>
                  <a:gd name="T21" fmla="*/ 0 h 161"/>
                  <a:gd name="T22" fmla="*/ 0 w 157"/>
                  <a:gd name="T23" fmla="*/ 0 h 161"/>
                  <a:gd name="T24" fmla="*/ 0 w 157"/>
                  <a:gd name="T25" fmla="*/ 0 h 161"/>
                  <a:gd name="T26" fmla="*/ 0 w 157"/>
                  <a:gd name="T27" fmla="*/ 0 h 161"/>
                  <a:gd name="T28" fmla="*/ 0 w 157"/>
                  <a:gd name="T29" fmla="*/ 0 h 161"/>
                  <a:gd name="T30" fmla="*/ 0 w 157"/>
                  <a:gd name="T31" fmla="*/ 0 h 161"/>
                  <a:gd name="T32" fmla="*/ 0 w 157"/>
                  <a:gd name="T33" fmla="*/ 0 h 161"/>
                  <a:gd name="T34" fmla="*/ 0 w 157"/>
                  <a:gd name="T35" fmla="*/ 0 h 161"/>
                  <a:gd name="T36" fmla="*/ 0 w 157"/>
                  <a:gd name="T37" fmla="*/ 0 h 161"/>
                  <a:gd name="T38" fmla="*/ 0 w 157"/>
                  <a:gd name="T39" fmla="*/ 0 h 161"/>
                  <a:gd name="T40" fmla="*/ 0 w 157"/>
                  <a:gd name="T41" fmla="*/ 0 h 161"/>
                  <a:gd name="T42" fmla="*/ 0 w 157"/>
                  <a:gd name="T43" fmla="*/ 0 h 161"/>
                  <a:gd name="T44" fmla="*/ 0 w 157"/>
                  <a:gd name="T45" fmla="*/ 0 h 161"/>
                  <a:gd name="T46" fmla="*/ 0 w 157"/>
                  <a:gd name="T47" fmla="*/ 0 h 161"/>
                  <a:gd name="T48" fmla="*/ 0 w 157"/>
                  <a:gd name="T49" fmla="*/ 0 h 161"/>
                  <a:gd name="T50" fmla="*/ 0 w 157"/>
                  <a:gd name="T51" fmla="*/ 0 h 161"/>
                  <a:gd name="T52" fmla="*/ 0 w 157"/>
                  <a:gd name="T53" fmla="*/ 0 h 16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7"/>
                  <a:gd name="T82" fmla="*/ 0 h 161"/>
                  <a:gd name="T83" fmla="*/ 157 w 157"/>
                  <a:gd name="T84" fmla="*/ 161 h 16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7" h="161">
                    <a:moveTo>
                      <a:pt x="103" y="13"/>
                    </a:moveTo>
                    <a:lnTo>
                      <a:pt x="68" y="27"/>
                    </a:lnTo>
                    <a:lnTo>
                      <a:pt x="51" y="72"/>
                    </a:lnTo>
                    <a:lnTo>
                      <a:pt x="33" y="88"/>
                    </a:lnTo>
                    <a:lnTo>
                      <a:pt x="41" y="41"/>
                    </a:lnTo>
                    <a:lnTo>
                      <a:pt x="27" y="26"/>
                    </a:lnTo>
                    <a:lnTo>
                      <a:pt x="12" y="59"/>
                    </a:lnTo>
                    <a:lnTo>
                      <a:pt x="0" y="107"/>
                    </a:lnTo>
                    <a:lnTo>
                      <a:pt x="18" y="136"/>
                    </a:lnTo>
                    <a:lnTo>
                      <a:pt x="14" y="161"/>
                    </a:lnTo>
                    <a:lnTo>
                      <a:pt x="40" y="127"/>
                    </a:lnTo>
                    <a:lnTo>
                      <a:pt x="64" y="86"/>
                    </a:lnTo>
                    <a:lnTo>
                      <a:pt x="85" y="71"/>
                    </a:lnTo>
                    <a:lnTo>
                      <a:pt x="112" y="75"/>
                    </a:lnTo>
                    <a:lnTo>
                      <a:pt x="109" y="101"/>
                    </a:lnTo>
                    <a:lnTo>
                      <a:pt x="61" y="137"/>
                    </a:lnTo>
                    <a:lnTo>
                      <a:pt x="95" y="142"/>
                    </a:lnTo>
                    <a:lnTo>
                      <a:pt x="122" y="141"/>
                    </a:lnTo>
                    <a:lnTo>
                      <a:pt x="121" y="121"/>
                    </a:lnTo>
                    <a:lnTo>
                      <a:pt x="145" y="103"/>
                    </a:lnTo>
                    <a:lnTo>
                      <a:pt x="157" y="77"/>
                    </a:lnTo>
                    <a:lnTo>
                      <a:pt x="133" y="57"/>
                    </a:lnTo>
                    <a:lnTo>
                      <a:pt x="153" y="0"/>
                    </a:lnTo>
                    <a:lnTo>
                      <a:pt x="133" y="12"/>
                    </a:lnTo>
                    <a:lnTo>
                      <a:pt x="112" y="4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0" name="Freeform 107"/>
              <p:cNvSpPr>
                <a:spLocks/>
              </p:cNvSpPr>
              <p:nvPr/>
            </p:nvSpPr>
            <p:spPr bwMode="auto">
              <a:xfrm>
                <a:off x="1960" y="1617"/>
                <a:ext cx="26" cy="28"/>
              </a:xfrm>
              <a:custGeom>
                <a:avLst/>
                <a:gdLst>
                  <a:gd name="T0" fmla="*/ 0 w 80"/>
                  <a:gd name="T1" fmla="*/ 0 h 85"/>
                  <a:gd name="T2" fmla="*/ 0 w 80"/>
                  <a:gd name="T3" fmla="*/ 0 h 85"/>
                  <a:gd name="T4" fmla="*/ 0 w 80"/>
                  <a:gd name="T5" fmla="*/ 0 h 85"/>
                  <a:gd name="T6" fmla="*/ 0 w 80"/>
                  <a:gd name="T7" fmla="*/ 0 h 85"/>
                  <a:gd name="T8" fmla="*/ 0 w 80"/>
                  <a:gd name="T9" fmla="*/ 0 h 85"/>
                  <a:gd name="T10" fmla="*/ 0 w 80"/>
                  <a:gd name="T11" fmla="*/ 0 h 85"/>
                  <a:gd name="T12" fmla="*/ 0 w 80"/>
                  <a:gd name="T13" fmla="*/ 0 h 85"/>
                  <a:gd name="T14" fmla="*/ 0 w 80"/>
                  <a:gd name="T15" fmla="*/ 0 h 85"/>
                  <a:gd name="T16" fmla="*/ 0 w 80"/>
                  <a:gd name="T17" fmla="*/ 0 h 85"/>
                  <a:gd name="T18" fmla="*/ 0 w 80"/>
                  <a:gd name="T19" fmla="*/ 0 h 85"/>
                  <a:gd name="T20" fmla="*/ 0 w 80"/>
                  <a:gd name="T21" fmla="*/ 0 h 85"/>
                  <a:gd name="T22" fmla="*/ 0 w 80"/>
                  <a:gd name="T23" fmla="*/ 0 h 85"/>
                  <a:gd name="T24" fmla="*/ 0 w 80"/>
                  <a:gd name="T25" fmla="*/ 0 h 85"/>
                  <a:gd name="T26" fmla="*/ 0 w 80"/>
                  <a:gd name="T27" fmla="*/ 0 h 85"/>
                  <a:gd name="T28" fmla="*/ 0 w 80"/>
                  <a:gd name="T29" fmla="*/ 0 h 85"/>
                  <a:gd name="T30" fmla="*/ 0 w 80"/>
                  <a:gd name="T31" fmla="*/ 0 h 85"/>
                  <a:gd name="T32" fmla="*/ 0 w 80"/>
                  <a:gd name="T33" fmla="*/ 0 h 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0"/>
                  <a:gd name="T52" fmla="*/ 0 h 85"/>
                  <a:gd name="T53" fmla="*/ 80 w 80"/>
                  <a:gd name="T54" fmla="*/ 85 h 8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0" h="85">
                    <a:moveTo>
                      <a:pt x="80" y="5"/>
                    </a:moveTo>
                    <a:lnTo>
                      <a:pt x="51" y="9"/>
                    </a:lnTo>
                    <a:lnTo>
                      <a:pt x="30" y="0"/>
                    </a:lnTo>
                    <a:lnTo>
                      <a:pt x="17" y="14"/>
                    </a:lnTo>
                    <a:lnTo>
                      <a:pt x="36" y="22"/>
                    </a:lnTo>
                    <a:lnTo>
                      <a:pt x="5" y="27"/>
                    </a:lnTo>
                    <a:lnTo>
                      <a:pt x="0" y="39"/>
                    </a:lnTo>
                    <a:lnTo>
                      <a:pt x="18" y="50"/>
                    </a:lnTo>
                    <a:lnTo>
                      <a:pt x="11" y="64"/>
                    </a:lnTo>
                    <a:lnTo>
                      <a:pt x="22" y="85"/>
                    </a:lnTo>
                    <a:lnTo>
                      <a:pt x="29" y="58"/>
                    </a:lnTo>
                    <a:lnTo>
                      <a:pt x="41" y="44"/>
                    </a:lnTo>
                    <a:lnTo>
                      <a:pt x="31" y="35"/>
                    </a:lnTo>
                    <a:lnTo>
                      <a:pt x="52" y="29"/>
                    </a:lnTo>
                    <a:lnTo>
                      <a:pt x="68" y="23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1" name="Freeform 108"/>
              <p:cNvSpPr>
                <a:spLocks/>
              </p:cNvSpPr>
              <p:nvPr/>
            </p:nvSpPr>
            <p:spPr bwMode="auto">
              <a:xfrm>
                <a:off x="1984" y="1589"/>
                <a:ext cx="29" cy="27"/>
              </a:xfrm>
              <a:custGeom>
                <a:avLst/>
                <a:gdLst>
                  <a:gd name="T0" fmla="*/ 0 w 86"/>
                  <a:gd name="T1" fmla="*/ 0 h 82"/>
                  <a:gd name="T2" fmla="*/ 0 w 86"/>
                  <a:gd name="T3" fmla="*/ 0 h 82"/>
                  <a:gd name="T4" fmla="*/ 0 w 86"/>
                  <a:gd name="T5" fmla="*/ 0 h 82"/>
                  <a:gd name="T6" fmla="*/ 0 w 86"/>
                  <a:gd name="T7" fmla="*/ 0 h 82"/>
                  <a:gd name="T8" fmla="*/ 0 w 86"/>
                  <a:gd name="T9" fmla="*/ 0 h 82"/>
                  <a:gd name="T10" fmla="*/ 0 w 86"/>
                  <a:gd name="T11" fmla="*/ 0 h 82"/>
                  <a:gd name="T12" fmla="*/ 0 w 86"/>
                  <a:gd name="T13" fmla="*/ 0 h 82"/>
                  <a:gd name="T14" fmla="*/ 0 w 86"/>
                  <a:gd name="T15" fmla="*/ 0 h 82"/>
                  <a:gd name="T16" fmla="*/ 0 w 86"/>
                  <a:gd name="T17" fmla="*/ 0 h 82"/>
                  <a:gd name="T18" fmla="*/ 0 w 86"/>
                  <a:gd name="T19" fmla="*/ 0 h 82"/>
                  <a:gd name="T20" fmla="*/ 0 w 86"/>
                  <a:gd name="T21" fmla="*/ 0 h 82"/>
                  <a:gd name="T22" fmla="*/ 0 w 86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82"/>
                  <a:gd name="T38" fmla="*/ 86 w 86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82">
                    <a:moveTo>
                      <a:pt x="0" y="82"/>
                    </a:moveTo>
                    <a:lnTo>
                      <a:pt x="3" y="74"/>
                    </a:lnTo>
                    <a:lnTo>
                      <a:pt x="35" y="31"/>
                    </a:lnTo>
                    <a:lnTo>
                      <a:pt x="47" y="8"/>
                    </a:lnTo>
                    <a:lnTo>
                      <a:pt x="66" y="0"/>
                    </a:lnTo>
                    <a:lnTo>
                      <a:pt x="86" y="5"/>
                    </a:lnTo>
                    <a:lnTo>
                      <a:pt x="34" y="46"/>
                    </a:lnTo>
                    <a:lnTo>
                      <a:pt x="26" y="62"/>
                    </a:lnTo>
                    <a:lnTo>
                      <a:pt x="60" y="63"/>
                    </a:lnTo>
                    <a:lnTo>
                      <a:pt x="29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2" name="Freeform 109"/>
              <p:cNvSpPr>
                <a:spLocks/>
              </p:cNvSpPr>
              <p:nvPr/>
            </p:nvSpPr>
            <p:spPr bwMode="auto">
              <a:xfrm>
                <a:off x="1969" y="1629"/>
                <a:ext cx="9" cy="22"/>
              </a:xfrm>
              <a:custGeom>
                <a:avLst/>
                <a:gdLst>
                  <a:gd name="T0" fmla="*/ 0 w 26"/>
                  <a:gd name="T1" fmla="*/ 0 h 66"/>
                  <a:gd name="T2" fmla="*/ 0 w 26"/>
                  <a:gd name="T3" fmla="*/ 0 h 66"/>
                  <a:gd name="T4" fmla="*/ 0 w 26"/>
                  <a:gd name="T5" fmla="*/ 0 h 66"/>
                  <a:gd name="T6" fmla="*/ 0 w 26"/>
                  <a:gd name="T7" fmla="*/ 0 h 66"/>
                  <a:gd name="T8" fmla="*/ 0 w 26"/>
                  <a:gd name="T9" fmla="*/ 0 h 66"/>
                  <a:gd name="T10" fmla="*/ 0 w 26"/>
                  <a:gd name="T11" fmla="*/ 0 h 66"/>
                  <a:gd name="T12" fmla="*/ 0 w 26"/>
                  <a:gd name="T13" fmla="*/ 0 h 66"/>
                  <a:gd name="T14" fmla="*/ 0 w 26"/>
                  <a:gd name="T15" fmla="*/ 0 h 66"/>
                  <a:gd name="T16" fmla="*/ 0 w 26"/>
                  <a:gd name="T17" fmla="*/ 0 h 66"/>
                  <a:gd name="T18" fmla="*/ 0 w 26"/>
                  <a:gd name="T19" fmla="*/ 0 h 66"/>
                  <a:gd name="T20" fmla="*/ 0 w 26"/>
                  <a:gd name="T21" fmla="*/ 0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66"/>
                  <a:gd name="T35" fmla="*/ 26 w 26"/>
                  <a:gd name="T36" fmla="*/ 66 h 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66">
                    <a:moveTo>
                      <a:pt x="25" y="0"/>
                    </a:moveTo>
                    <a:lnTo>
                      <a:pt x="26" y="25"/>
                    </a:lnTo>
                    <a:lnTo>
                      <a:pt x="17" y="45"/>
                    </a:lnTo>
                    <a:lnTo>
                      <a:pt x="24" y="57"/>
                    </a:lnTo>
                    <a:lnTo>
                      <a:pt x="8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3" name="Freeform 110"/>
              <p:cNvSpPr>
                <a:spLocks/>
              </p:cNvSpPr>
              <p:nvPr/>
            </p:nvSpPr>
            <p:spPr bwMode="auto">
              <a:xfrm>
                <a:off x="1956" y="1633"/>
                <a:ext cx="11" cy="15"/>
              </a:xfrm>
              <a:custGeom>
                <a:avLst/>
                <a:gdLst>
                  <a:gd name="T0" fmla="*/ 0 w 32"/>
                  <a:gd name="T1" fmla="*/ 0 h 44"/>
                  <a:gd name="T2" fmla="*/ 0 w 32"/>
                  <a:gd name="T3" fmla="*/ 0 h 44"/>
                  <a:gd name="T4" fmla="*/ 0 w 32"/>
                  <a:gd name="T5" fmla="*/ 0 h 44"/>
                  <a:gd name="T6" fmla="*/ 0 w 32"/>
                  <a:gd name="T7" fmla="*/ 0 h 44"/>
                  <a:gd name="T8" fmla="*/ 0 w 32"/>
                  <a:gd name="T9" fmla="*/ 0 h 44"/>
                  <a:gd name="T10" fmla="*/ 0 w 32"/>
                  <a:gd name="T11" fmla="*/ 0 h 44"/>
                  <a:gd name="T12" fmla="*/ 0 w 32"/>
                  <a:gd name="T13" fmla="*/ 0 h 44"/>
                  <a:gd name="T14" fmla="*/ 0 w 32"/>
                  <a:gd name="T15" fmla="*/ 0 h 44"/>
                  <a:gd name="T16" fmla="*/ 0 w 32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4"/>
                  <a:gd name="T29" fmla="*/ 32 w 32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4">
                    <a:moveTo>
                      <a:pt x="0" y="7"/>
                    </a:moveTo>
                    <a:lnTo>
                      <a:pt x="8" y="22"/>
                    </a:lnTo>
                    <a:lnTo>
                      <a:pt x="20" y="32"/>
                    </a:lnTo>
                    <a:lnTo>
                      <a:pt x="32" y="44"/>
                    </a:lnTo>
                    <a:lnTo>
                      <a:pt x="18" y="15"/>
                    </a:lnTo>
                    <a:lnTo>
                      <a:pt x="20" y="3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4" name="Freeform 111"/>
              <p:cNvSpPr>
                <a:spLocks/>
              </p:cNvSpPr>
              <p:nvPr/>
            </p:nvSpPr>
            <p:spPr bwMode="auto">
              <a:xfrm>
                <a:off x="1973" y="1599"/>
                <a:ext cx="9" cy="18"/>
              </a:xfrm>
              <a:custGeom>
                <a:avLst/>
                <a:gdLst>
                  <a:gd name="T0" fmla="*/ 0 w 27"/>
                  <a:gd name="T1" fmla="*/ 0 h 55"/>
                  <a:gd name="T2" fmla="*/ 0 w 27"/>
                  <a:gd name="T3" fmla="*/ 0 h 55"/>
                  <a:gd name="T4" fmla="*/ 0 w 27"/>
                  <a:gd name="T5" fmla="*/ 0 h 55"/>
                  <a:gd name="T6" fmla="*/ 0 w 27"/>
                  <a:gd name="T7" fmla="*/ 0 h 55"/>
                  <a:gd name="T8" fmla="*/ 0 w 27"/>
                  <a:gd name="T9" fmla="*/ 0 h 55"/>
                  <a:gd name="T10" fmla="*/ 0 w 27"/>
                  <a:gd name="T11" fmla="*/ 0 h 55"/>
                  <a:gd name="T12" fmla="*/ 0 w 27"/>
                  <a:gd name="T13" fmla="*/ 0 h 55"/>
                  <a:gd name="T14" fmla="*/ 0 w 27"/>
                  <a:gd name="T15" fmla="*/ 0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55"/>
                  <a:gd name="T26" fmla="*/ 27 w 27"/>
                  <a:gd name="T27" fmla="*/ 55 h 5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55">
                    <a:moveTo>
                      <a:pt x="2" y="0"/>
                    </a:moveTo>
                    <a:lnTo>
                      <a:pt x="14" y="35"/>
                    </a:lnTo>
                    <a:lnTo>
                      <a:pt x="0" y="50"/>
                    </a:lnTo>
                    <a:lnTo>
                      <a:pt x="14" y="51"/>
                    </a:lnTo>
                    <a:lnTo>
                      <a:pt x="22" y="55"/>
                    </a:lnTo>
                    <a:lnTo>
                      <a:pt x="27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5" name="Freeform 112"/>
              <p:cNvSpPr>
                <a:spLocks/>
              </p:cNvSpPr>
              <p:nvPr/>
            </p:nvSpPr>
            <p:spPr bwMode="auto">
              <a:xfrm>
                <a:off x="1992" y="1568"/>
                <a:ext cx="8" cy="16"/>
              </a:xfrm>
              <a:custGeom>
                <a:avLst/>
                <a:gdLst>
                  <a:gd name="T0" fmla="*/ 0 w 23"/>
                  <a:gd name="T1" fmla="*/ 0 h 46"/>
                  <a:gd name="T2" fmla="*/ 0 w 23"/>
                  <a:gd name="T3" fmla="*/ 0 h 46"/>
                  <a:gd name="T4" fmla="*/ 0 w 23"/>
                  <a:gd name="T5" fmla="*/ 0 h 46"/>
                  <a:gd name="T6" fmla="*/ 0 w 23"/>
                  <a:gd name="T7" fmla="*/ 0 h 46"/>
                  <a:gd name="T8" fmla="*/ 0 w 23"/>
                  <a:gd name="T9" fmla="*/ 0 h 46"/>
                  <a:gd name="T10" fmla="*/ 0 w 23"/>
                  <a:gd name="T11" fmla="*/ 0 h 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46"/>
                  <a:gd name="T20" fmla="*/ 23 w 23"/>
                  <a:gd name="T21" fmla="*/ 46 h 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46">
                    <a:moveTo>
                      <a:pt x="10" y="0"/>
                    </a:moveTo>
                    <a:lnTo>
                      <a:pt x="0" y="46"/>
                    </a:lnTo>
                    <a:lnTo>
                      <a:pt x="11" y="35"/>
                    </a:lnTo>
                    <a:lnTo>
                      <a:pt x="2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6" name="Freeform 113"/>
              <p:cNvSpPr>
                <a:spLocks/>
              </p:cNvSpPr>
              <p:nvPr/>
            </p:nvSpPr>
            <p:spPr bwMode="auto">
              <a:xfrm>
                <a:off x="2001" y="1679"/>
                <a:ext cx="24" cy="10"/>
              </a:xfrm>
              <a:custGeom>
                <a:avLst/>
                <a:gdLst>
                  <a:gd name="T0" fmla="*/ 0 w 71"/>
                  <a:gd name="T1" fmla="*/ 0 h 31"/>
                  <a:gd name="T2" fmla="*/ 0 w 71"/>
                  <a:gd name="T3" fmla="*/ 0 h 31"/>
                  <a:gd name="T4" fmla="*/ 0 w 71"/>
                  <a:gd name="T5" fmla="*/ 0 h 31"/>
                  <a:gd name="T6" fmla="*/ 0 w 71"/>
                  <a:gd name="T7" fmla="*/ 0 h 31"/>
                  <a:gd name="T8" fmla="*/ 0 w 71"/>
                  <a:gd name="T9" fmla="*/ 0 h 31"/>
                  <a:gd name="T10" fmla="*/ 0 w 71"/>
                  <a:gd name="T11" fmla="*/ 0 h 31"/>
                  <a:gd name="T12" fmla="*/ 0 w 71"/>
                  <a:gd name="T13" fmla="*/ 0 h 31"/>
                  <a:gd name="T14" fmla="*/ 0 w 71"/>
                  <a:gd name="T15" fmla="*/ 0 h 31"/>
                  <a:gd name="T16" fmla="*/ 0 w 71"/>
                  <a:gd name="T17" fmla="*/ 0 h 31"/>
                  <a:gd name="T18" fmla="*/ 0 w 71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31"/>
                  <a:gd name="T32" fmla="*/ 71 w 71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31">
                    <a:moveTo>
                      <a:pt x="0" y="3"/>
                    </a:moveTo>
                    <a:lnTo>
                      <a:pt x="37" y="31"/>
                    </a:lnTo>
                    <a:lnTo>
                      <a:pt x="71" y="26"/>
                    </a:lnTo>
                    <a:lnTo>
                      <a:pt x="56" y="20"/>
                    </a:lnTo>
                    <a:lnTo>
                      <a:pt x="42" y="23"/>
                    </a:lnTo>
                    <a:lnTo>
                      <a:pt x="38" y="10"/>
                    </a:lnTo>
                    <a:lnTo>
                      <a:pt x="22" y="12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7" name="Freeform 114"/>
              <p:cNvSpPr>
                <a:spLocks/>
              </p:cNvSpPr>
              <p:nvPr/>
            </p:nvSpPr>
            <p:spPr bwMode="auto">
              <a:xfrm>
                <a:off x="2056" y="1668"/>
                <a:ext cx="38" cy="41"/>
              </a:xfrm>
              <a:custGeom>
                <a:avLst/>
                <a:gdLst>
                  <a:gd name="T0" fmla="*/ 0 w 116"/>
                  <a:gd name="T1" fmla="*/ 0 h 121"/>
                  <a:gd name="T2" fmla="*/ 0 w 116"/>
                  <a:gd name="T3" fmla="*/ 0 h 121"/>
                  <a:gd name="T4" fmla="*/ 0 w 116"/>
                  <a:gd name="T5" fmla="*/ 0 h 121"/>
                  <a:gd name="T6" fmla="*/ 0 w 116"/>
                  <a:gd name="T7" fmla="*/ 0 h 121"/>
                  <a:gd name="T8" fmla="*/ 0 w 116"/>
                  <a:gd name="T9" fmla="*/ 0 h 121"/>
                  <a:gd name="T10" fmla="*/ 0 w 116"/>
                  <a:gd name="T11" fmla="*/ 0 h 121"/>
                  <a:gd name="T12" fmla="*/ 0 w 116"/>
                  <a:gd name="T13" fmla="*/ 0 h 121"/>
                  <a:gd name="T14" fmla="*/ 0 w 116"/>
                  <a:gd name="T15" fmla="*/ 0 h 121"/>
                  <a:gd name="T16" fmla="*/ 0 w 116"/>
                  <a:gd name="T17" fmla="*/ 0 h 1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21"/>
                  <a:gd name="T29" fmla="*/ 116 w 116"/>
                  <a:gd name="T30" fmla="*/ 121 h 1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21">
                    <a:moveTo>
                      <a:pt x="0" y="121"/>
                    </a:moveTo>
                    <a:lnTo>
                      <a:pt x="28" y="82"/>
                    </a:lnTo>
                    <a:lnTo>
                      <a:pt x="46" y="80"/>
                    </a:lnTo>
                    <a:lnTo>
                      <a:pt x="94" y="41"/>
                    </a:lnTo>
                    <a:lnTo>
                      <a:pt x="81" y="0"/>
                    </a:lnTo>
                    <a:lnTo>
                      <a:pt x="116" y="33"/>
                    </a:lnTo>
                    <a:lnTo>
                      <a:pt x="106" y="4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" name="Freeform 115"/>
              <p:cNvSpPr>
                <a:spLocks/>
              </p:cNvSpPr>
              <p:nvPr/>
            </p:nvSpPr>
            <p:spPr bwMode="auto">
              <a:xfrm>
                <a:off x="2052" y="1680"/>
                <a:ext cx="8" cy="5"/>
              </a:xfrm>
              <a:custGeom>
                <a:avLst/>
                <a:gdLst>
                  <a:gd name="T0" fmla="*/ 0 w 24"/>
                  <a:gd name="T1" fmla="*/ 0 h 16"/>
                  <a:gd name="T2" fmla="*/ 0 w 24"/>
                  <a:gd name="T3" fmla="*/ 0 h 16"/>
                  <a:gd name="T4" fmla="*/ 0 w 24"/>
                  <a:gd name="T5" fmla="*/ 0 h 16"/>
                  <a:gd name="T6" fmla="*/ 0 w 24"/>
                  <a:gd name="T7" fmla="*/ 0 h 16"/>
                  <a:gd name="T8" fmla="*/ 0 w 24"/>
                  <a:gd name="T9" fmla="*/ 0 h 16"/>
                  <a:gd name="T10" fmla="*/ 0 w 24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16"/>
                  <a:gd name="T20" fmla="*/ 24 w 24"/>
                  <a:gd name="T21" fmla="*/ 16 h 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16">
                    <a:moveTo>
                      <a:pt x="0" y="5"/>
                    </a:moveTo>
                    <a:lnTo>
                      <a:pt x="18" y="16"/>
                    </a:lnTo>
                    <a:lnTo>
                      <a:pt x="24" y="8"/>
                    </a:lnTo>
                    <a:lnTo>
                      <a:pt x="1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9" name="Freeform 116"/>
              <p:cNvSpPr>
                <a:spLocks/>
              </p:cNvSpPr>
              <p:nvPr/>
            </p:nvSpPr>
            <p:spPr bwMode="auto">
              <a:xfrm>
                <a:off x="2065" y="1672"/>
                <a:ext cx="4" cy="4"/>
              </a:xfrm>
              <a:custGeom>
                <a:avLst/>
                <a:gdLst>
                  <a:gd name="T0" fmla="*/ 0 w 14"/>
                  <a:gd name="T1" fmla="*/ 0 h 12"/>
                  <a:gd name="T2" fmla="*/ 0 w 14"/>
                  <a:gd name="T3" fmla="*/ 0 h 12"/>
                  <a:gd name="T4" fmla="*/ 0 w 14"/>
                  <a:gd name="T5" fmla="*/ 0 h 12"/>
                  <a:gd name="T6" fmla="*/ 0 w 14"/>
                  <a:gd name="T7" fmla="*/ 0 h 12"/>
                  <a:gd name="T8" fmla="*/ 0 w 14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2"/>
                  <a:gd name="T17" fmla="*/ 14 w 1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2">
                    <a:moveTo>
                      <a:pt x="0" y="5"/>
                    </a:moveTo>
                    <a:lnTo>
                      <a:pt x="1" y="12"/>
                    </a:lnTo>
                    <a:lnTo>
                      <a:pt x="1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0" name="Freeform 117"/>
              <p:cNvSpPr>
                <a:spLocks/>
              </p:cNvSpPr>
              <p:nvPr/>
            </p:nvSpPr>
            <p:spPr bwMode="auto">
              <a:xfrm>
                <a:off x="2029" y="1447"/>
                <a:ext cx="100" cy="137"/>
              </a:xfrm>
              <a:custGeom>
                <a:avLst/>
                <a:gdLst>
                  <a:gd name="T0" fmla="*/ 0 w 300"/>
                  <a:gd name="T1" fmla="*/ 0 h 411"/>
                  <a:gd name="T2" fmla="*/ 0 w 300"/>
                  <a:gd name="T3" fmla="*/ 0 h 411"/>
                  <a:gd name="T4" fmla="*/ 0 w 300"/>
                  <a:gd name="T5" fmla="*/ 0 h 411"/>
                  <a:gd name="T6" fmla="*/ 0 w 300"/>
                  <a:gd name="T7" fmla="*/ 0 h 411"/>
                  <a:gd name="T8" fmla="*/ 0 w 300"/>
                  <a:gd name="T9" fmla="*/ 0 h 411"/>
                  <a:gd name="T10" fmla="*/ 0 w 300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411"/>
                  <a:gd name="T20" fmla="*/ 300 w 300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411">
                    <a:moveTo>
                      <a:pt x="0" y="407"/>
                    </a:moveTo>
                    <a:lnTo>
                      <a:pt x="290" y="4"/>
                    </a:lnTo>
                    <a:lnTo>
                      <a:pt x="300" y="0"/>
                    </a:lnTo>
                    <a:lnTo>
                      <a:pt x="4" y="411"/>
                    </a:lnTo>
                    <a:lnTo>
                      <a:pt x="0" y="40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" name="Freeform 118"/>
              <p:cNvSpPr>
                <a:spLocks/>
              </p:cNvSpPr>
              <p:nvPr/>
            </p:nvSpPr>
            <p:spPr bwMode="auto">
              <a:xfrm>
                <a:off x="2021" y="1441"/>
                <a:ext cx="35" cy="105"/>
              </a:xfrm>
              <a:custGeom>
                <a:avLst/>
                <a:gdLst>
                  <a:gd name="T0" fmla="*/ 0 w 105"/>
                  <a:gd name="T1" fmla="*/ 0 h 315"/>
                  <a:gd name="T2" fmla="*/ 0 w 105"/>
                  <a:gd name="T3" fmla="*/ 0 h 315"/>
                  <a:gd name="T4" fmla="*/ 0 w 105"/>
                  <a:gd name="T5" fmla="*/ 0 h 315"/>
                  <a:gd name="T6" fmla="*/ 0 w 105"/>
                  <a:gd name="T7" fmla="*/ 0 h 315"/>
                  <a:gd name="T8" fmla="*/ 0 w 105"/>
                  <a:gd name="T9" fmla="*/ 0 h 315"/>
                  <a:gd name="T10" fmla="*/ 0 w 105"/>
                  <a:gd name="T11" fmla="*/ 0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315"/>
                  <a:gd name="T20" fmla="*/ 105 w 105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315">
                    <a:moveTo>
                      <a:pt x="0" y="315"/>
                    </a:moveTo>
                    <a:lnTo>
                      <a:pt x="101" y="0"/>
                    </a:lnTo>
                    <a:lnTo>
                      <a:pt x="105" y="7"/>
                    </a:lnTo>
                    <a:lnTo>
                      <a:pt x="7" y="313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2" name="Freeform 119"/>
              <p:cNvSpPr>
                <a:spLocks/>
              </p:cNvSpPr>
              <p:nvPr/>
            </p:nvSpPr>
            <p:spPr bwMode="auto">
              <a:xfrm>
                <a:off x="2106" y="1683"/>
                <a:ext cx="16" cy="21"/>
              </a:xfrm>
              <a:custGeom>
                <a:avLst/>
                <a:gdLst>
                  <a:gd name="T0" fmla="*/ 0 w 47"/>
                  <a:gd name="T1" fmla="*/ 0 h 62"/>
                  <a:gd name="T2" fmla="*/ 0 w 47"/>
                  <a:gd name="T3" fmla="*/ 0 h 62"/>
                  <a:gd name="T4" fmla="*/ 0 w 47"/>
                  <a:gd name="T5" fmla="*/ 0 h 62"/>
                  <a:gd name="T6" fmla="*/ 0 w 47"/>
                  <a:gd name="T7" fmla="*/ 0 h 62"/>
                  <a:gd name="T8" fmla="*/ 0 w 47"/>
                  <a:gd name="T9" fmla="*/ 0 h 62"/>
                  <a:gd name="T10" fmla="*/ 0 w 47"/>
                  <a:gd name="T11" fmla="*/ 0 h 62"/>
                  <a:gd name="T12" fmla="*/ 0 w 47"/>
                  <a:gd name="T13" fmla="*/ 0 h 62"/>
                  <a:gd name="T14" fmla="*/ 0 w 47"/>
                  <a:gd name="T15" fmla="*/ 0 h 62"/>
                  <a:gd name="T16" fmla="*/ 0 w 47"/>
                  <a:gd name="T17" fmla="*/ 0 h 62"/>
                  <a:gd name="T18" fmla="*/ 0 w 47"/>
                  <a:gd name="T19" fmla="*/ 0 h 62"/>
                  <a:gd name="T20" fmla="*/ 0 w 47"/>
                  <a:gd name="T21" fmla="*/ 0 h 62"/>
                  <a:gd name="T22" fmla="*/ 0 w 47"/>
                  <a:gd name="T23" fmla="*/ 0 h 62"/>
                  <a:gd name="T24" fmla="*/ 0 w 47"/>
                  <a:gd name="T25" fmla="*/ 0 h 62"/>
                  <a:gd name="T26" fmla="*/ 0 w 47"/>
                  <a:gd name="T27" fmla="*/ 0 h 62"/>
                  <a:gd name="T28" fmla="*/ 0 w 47"/>
                  <a:gd name="T29" fmla="*/ 0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62"/>
                  <a:gd name="T47" fmla="*/ 47 w 47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62">
                    <a:moveTo>
                      <a:pt x="5" y="23"/>
                    </a:moveTo>
                    <a:lnTo>
                      <a:pt x="10" y="39"/>
                    </a:lnTo>
                    <a:lnTo>
                      <a:pt x="0" y="43"/>
                    </a:lnTo>
                    <a:lnTo>
                      <a:pt x="16" y="45"/>
                    </a:lnTo>
                    <a:lnTo>
                      <a:pt x="8" y="58"/>
                    </a:lnTo>
                    <a:lnTo>
                      <a:pt x="23" y="62"/>
                    </a:lnTo>
                    <a:lnTo>
                      <a:pt x="25" y="45"/>
                    </a:lnTo>
                    <a:lnTo>
                      <a:pt x="37" y="46"/>
                    </a:lnTo>
                    <a:lnTo>
                      <a:pt x="18" y="36"/>
                    </a:lnTo>
                    <a:lnTo>
                      <a:pt x="32" y="27"/>
                    </a:lnTo>
                    <a:lnTo>
                      <a:pt x="47" y="0"/>
                    </a:lnTo>
                    <a:lnTo>
                      <a:pt x="31" y="7"/>
                    </a:lnTo>
                    <a:lnTo>
                      <a:pt x="20" y="24"/>
                    </a:lnTo>
                    <a:lnTo>
                      <a:pt x="5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3" name="Freeform 120"/>
              <p:cNvSpPr>
                <a:spLocks/>
              </p:cNvSpPr>
              <p:nvPr/>
            </p:nvSpPr>
            <p:spPr bwMode="auto">
              <a:xfrm>
                <a:off x="2123" y="1708"/>
                <a:ext cx="14" cy="30"/>
              </a:xfrm>
              <a:custGeom>
                <a:avLst/>
                <a:gdLst>
                  <a:gd name="T0" fmla="*/ 0 w 42"/>
                  <a:gd name="T1" fmla="*/ 0 h 88"/>
                  <a:gd name="T2" fmla="*/ 0 w 42"/>
                  <a:gd name="T3" fmla="*/ 0 h 88"/>
                  <a:gd name="T4" fmla="*/ 0 w 42"/>
                  <a:gd name="T5" fmla="*/ 0 h 88"/>
                  <a:gd name="T6" fmla="*/ 0 w 42"/>
                  <a:gd name="T7" fmla="*/ 0 h 88"/>
                  <a:gd name="T8" fmla="*/ 0 w 42"/>
                  <a:gd name="T9" fmla="*/ 0 h 88"/>
                  <a:gd name="T10" fmla="*/ 0 w 42"/>
                  <a:gd name="T11" fmla="*/ 0 h 88"/>
                  <a:gd name="T12" fmla="*/ 0 w 42"/>
                  <a:gd name="T13" fmla="*/ 0 h 88"/>
                  <a:gd name="T14" fmla="*/ 0 w 42"/>
                  <a:gd name="T15" fmla="*/ 0 h 88"/>
                  <a:gd name="T16" fmla="*/ 0 w 42"/>
                  <a:gd name="T17" fmla="*/ 0 h 88"/>
                  <a:gd name="T18" fmla="*/ 0 w 42"/>
                  <a:gd name="T19" fmla="*/ 0 h 88"/>
                  <a:gd name="T20" fmla="*/ 0 w 42"/>
                  <a:gd name="T21" fmla="*/ 0 h 88"/>
                  <a:gd name="T22" fmla="*/ 0 w 42"/>
                  <a:gd name="T23" fmla="*/ 0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2"/>
                  <a:gd name="T37" fmla="*/ 0 h 88"/>
                  <a:gd name="T38" fmla="*/ 42 w 42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2" h="88">
                    <a:moveTo>
                      <a:pt x="3" y="0"/>
                    </a:moveTo>
                    <a:lnTo>
                      <a:pt x="11" y="12"/>
                    </a:lnTo>
                    <a:lnTo>
                      <a:pt x="16" y="53"/>
                    </a:lnTo>
                    <a:lnTo>
                      <a:pt x="0" y="52"/>
                    </a:lnTo>
                    <a:lnTo>
                      <a:pt x="21" y="63"/>
                    </a:lnTo>
                    <a:lnTo>
                      <a:pt x="23" y="88"/>
                    </a:lnTo>
                    <a:lnTo>
                      <a:pt x="42" y="86"/>
                    </a:lnTo>
                    <a:lnTo>
                      <a:pt x="22" y="56"/>
                    </a:lnTo>
                    <a:lnTo>
                      <a:pt x="25" y="17"/>
                    </a:lnTo>
                    <a:lnTo>
                      <a:pt x="12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4" name="Freeform 121"/>
              <p:cNvSpPr>
                <a:spLocks/>
              </p:cNvSpPr>
              <p:nvPr/>
            </p:nvSpPr>
            <p:spPr bwMode="auto">
              <a:xfrm>
                <a:off x="2141" y="1664"/>
                <a:ext cx="22" cy="27"/>
              </a:xfrm>
              <a:custGeom>
                <a:avLst/>
                <a:gdLst>
                  <a:gd name="T0" fmla="*/ 0 w 64"/>
                  <a:gd name="T1" fmla="*/ 0 h 81"/>
                  <a:gd name="T2" fmla="*/ 0 w 64"/>
                  <a:gd name="T3" fmla="*/ 0 h 81"/>
                  <a:gd name="T4" fmla="*/ 0 w 64"/>
                  <a:gd name="T5" fmla="*/ 0 h 81"/>
                  <a:gd name="T6" fmla="*/ 0 w 64"/>
                  <a:gd name="T7" fmla="*/ 0 h 81"/>
                  <a:gd name="T8" fmla="*/ 0 w 64"/>
                  <a:gd name="T9" fmla="*/ 0 h 81"/>
                  <a:gd name="T10" fmla="*/ 0 w 64"/>
                  <a:gd name="T11" fmla="*/ 0 h 81"/>
                  <a:gd name="T12" fmla="*/ 0 w 64"/>
                  <a:gd name="T13" fmla="*/ 0 h 81"/>
                  <a:gd name="T14" fmla="*/ 0 w 64"/>
                  <a:gd name="T15" fmla="*/ 0 h 81"/>
                  <a:gd name="T16" fmla="*/ 0 w 64"/>
                  <a:gd name="T17" fmla="*/ 0 h 81"/>
                  <a:gd name="T18" fmla="*/ 0 w 64"/>
                  <a:gd name="T19" fmla="*/ 0 h 81"/>
                  <a:gd name="T20" fmla="*/ 0 w 64"/>
                  <a:gd name="T21" fmla="*/ 0 h 81"/>
                  <a:gd name="T22" fmla="*/ 0 w 64"/>
                  <a:gd name="T23" fmla="*/ 0 h 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"/>
                  <a:gd name="T37" fmla="*/ 0 h 81"/>
                  <a:gd name="T38" fmla="*/ 64 w 64"/>
                  <a:gd name="T39" fmla="*/ 81 h 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" h="81">
                    <a:moveTo>
                      <a:pt x="0" y="81"/>
                    </a:moveTo>
                    <a:lnTo>
                      <a:pt x="1" y="55"/>
                    </a:lnTo>
                    <a:lnTo>
                      <a:pt x="20" y="49"/>
                    </a:lnTo>
                    <a:lnTo>
                      <a:pt x="30" y="36"/>
                    </a:lnTo>
                    <a:lnTo>
                      <a:pt x="5" y="0"/>
                    </a:lnTo>
                    <a:lnTo>
                      <a:pt x="31" y="11"/>
                    </a:lnTo>
                    <a:lnTo>
                      <a:pt x="64" y="37"/>
                    </a:lnTo>
                    <a:lnTo>
                      <a:pt x="41" y="43"/>
                    </a:lnTo>
                    <a:lnTo>
                      <a:pt x="36" y="54"/>
                    </a:lnTo>
                    <a:lnTo>
                      <a:pt x="12" y="6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5" name="Freeform 122"/>
              <p:cNvSpPr>
                <a:spLocks/>
              </p:cNvSpPr>
              <p:nvPr/>
            </p:nvSpPr>
            <p:spPr bwMode="auto">
              <a:xfrm>
                <a:off x="2133" y="1669"/>
                <a:ext cx="13" cy="9"/>
              </a:xfrm>
              <a:custGeom>
                <a:avLst/>
                <a:gdLst>
                  <a:gd name="T0" fmla="*/ 0 w 39"/>
                  <a:gd name="T1" fmla="*/ 0 h 27"/>
                  <a:gd name="T2" fmla="*/ 0 w 39"/>
                  <a:gd name="T3" fmla="*/ 0 h 27"/>
                  <a:gd name="T4" fmla="*/ 0 w 39"/>
                  <a:gd name="T5" fmla="*/ 0 h 27"/>
                  <a:gd name="T6" fmla="*/ 0 w 39"/>
                  <a:gd name="T7" fmla="*/ 0 h 27"/>
                  <a:gd name="T8" fmla="*/ 0 w 39"/>
                  <a:gd name="T9" fmla="*/ 0 h 27"/>
                  <a:gd name="T10" fmla="*/ 0 w 39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7"/>
                  <a:gd name="T20" fmla="*/ 39 w 39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7">
                    <a:moveTo>
                      <a:pt x="2" y="0"/>
                    </a:moveTo>
                    <a:lnTo>
                      <a:pt x="0" y="18"/>
                    </a:lnTo>
                    <a:lnTo>
                      <a:pt x="28" y="27"/>
                    </a:lnTo>
                    <a:lnTo>
                      <a:pt x="39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6" name="Freeform 123"/>
              <p:cNvSpPr>
                <a:spLocks/>
              </p:cNvSpPr>
              <p:nvPr/>
            </p:nvSpPr>
            <p:spPr bwMode="auto">
              <a:xfrm>
                <a:off x="2110" y="1659"/>
                <a:ext cx="9" cy="7"/>
              </a:xfrm>
              <a:custGeom>
                <a:avLst/>
                <a:gdLst>
                  <a:gd name="T0" fmla="*/ 0 w 25"/>
                  <a:gd name="T1" fmla="*/ 0 h 19"/>
                  <a:gd name="T2" fmla="*/ 0 w 25"/>
                  <a:gd name="T3" fmla="*/ 0 h 19"/>
                  <a:gd name="T4" fmla="*/ 0 w 25"/>
                  <a:gd name="T5" fmla="*/ 0 h 19"/>
                  <a:gd name="T6" fmla="*/ 0 w 25"/>
                  <a:gd name="T7" fmla="*/ 0 h 19"/>
                  <a:gd name="T8" fmla="*/ 0 w 25"/>
                  <a:gd name="T9" fmla="*/ 0 h 19"/>
                  <a:gd name="T10" fmla="*/ 0 w 2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19"/>
                  <a:gd name="T20" fmla="*/ 25 w 2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19">
                    <a:moveTo>
                      <a:pt x="0" y="6"/>
                    </a:moveTo>
                    <a:lnTo>
                      <a:pt x="11" y="19"/>
                    </a:lnTo>
                    <a:lnTo>
                      <a:pt x="25" y="5"/>
                    </a:lnTo>
                    <a:lnTo>
                      <a:pt x="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7" name="Freeform 124"/>
              <p:cNvSpPr>
                <a:spLocks/>
              </p:cNvSpPr>
              <p:nvPr/>
            </p:nvSpPr>
            <p:spPr bwMode="auto">
              <a:xfrm>
                <a:off x="2113" y="1676"/>
                <a:ext cx="5" cy="6"/>
              </a:xfrm>
              <a:custGeom>
                <a:avLst/>
                <a:gdLst>
                  <a:gd name="T0" fmla="*/ 0 w 14"/>
                  <a:gd name="T1" fmla="*/ 0 h 20"/>
                  <a:gd name="T2" fmla="*/ 0 w 14"/>
                  <a:gd name="T3" fmla="*/ 0 h 20"/>
                  <a:gd name="T4" fmla="*/ 0 w 14"/>
                  <a:gd name="T5" fmla="*/ 0 h 20"/>
                  <a:gd name="T6" fmla="*/ 0 w 14"/>
                  <a:gd name="T7" fmla="*/ 0 h 20"/>
                  <a:gd name="T8" fmla="*/ 0 w 14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0"/>
                  <a:gd name="T17" fmla="*/ 14 w 14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0">
                    <a:moveTo>
                      <a:pt x="0" y="0"/>
                    </a:moveTo>
                    <a:lnTo>
                      <a:pt x="9" y="20"/>
                    </a:lnTo>
                    <a:lnTo>
                      <a:pt x="1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8" name="Freeform 125"/>
              <p:cNvSpPr>
                <a:spLocks/>
              </p:cNvSpPr>
              <p:nvPr/>
            </p:nvSpPr>
            <p:spPr bwMode="auto">
              <a:xfrm>
                <a:off x="2087" y="1723"/>
                <a:ext cx="19" cy="12"/>
              </a:xfrm>
              <a:custGeom>
                <a:avLst/>
                <a:gdLst>
                  <a:gd name="T0" fmla="*/ 0 w 56"/>
                  <a:gd name="T1" fmla="*/ 0 h 35"/>
                  <a:gd name="T2" fmla="*/ 0 w 56"/>
                  <a:gd name="T3" fmla="*/ 0 h 35"/>
                  <a:gd name="T4" fmla="*/ 0 w 56"/>
                  <a:gd name="T5" fmla="*/ 0 h 35"/>
                  <a:gd name="T6" fmla="*/ 0 w 56"/>
                  <a:gd name="T7" fmla="*/ 0 h 35"/>
                  <a:gd name="T8" fmla="*/ 0 w 56"/>
                  <a:gd name="T9" fmla="*/ 0 h 35"/>
                  <a:gd name="T10" fmla="*/ 0 w 56"/>
                  <a:gd name="T11" fmla="*/ 0 h 35"/>
                  <a:gd name="T12" fmla="*/ 0 w 56"/>
                  <a:gd name="T13" fmla="*/ 0 h 35"/>
                  <a:gd name="T14" fmla="*/ 0 w 56"/>
                  <a:gd name="T15" fmla="*/ 0 h 35"/>
                  <a:gd name="T16" fmla="*/ 0 w 56"/>
                  <a:gd name="T17" fmla="*/ 0 h 35"/>
                  <a:gd name="T18" fmla="*/ 0 w 56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6"/>
                  <a:gd name="T31" fmla="*/ 0 h 35"/>
                  <a:gd name="T32" fmla="*/ 56 w 56"/>
                  <a:gd name="T33" fmla="*/ 35 h 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6" h="35">
                    <a:moveTo>
                      <a:pt x="0" y="17"/>
                    </a:moveTo>
                    <a:lnTo>
                      <a:pt x="26" y="35"/>
                    </a:lnTo>
                    <a:lnTo>
                      <a:pt x="50" y="28"/>
                    </a:lnTo>
                    <a:lnTo>
                      <a:pt x="56" y="9"/>
                    </a:lnTo>
                    <a:lnTo>
                      <a:pt x="46" y="0"/>
                    </a:lnTo>
                    <a:lnTo>
                      <a:pt x="34" y="17"/>
                    </a:lnTo>
                    <a:lnTo>
                      <a:pt x="25" y="12"/>
                    </a:lnTo>
                    <a:lnTo>
                      <a:pt x="25" y="2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" name="Freeform 126"/>
              <p:cNvSpPr>
                <a:spLocks/>
              </p:cNvSpPr>
              <p:nvPr/>
            </p:nvSpPr>
            <p:spPr bwMode="auto">
              <a:xfrm>
                <a:off x="2140" y="1712"/>
                <a:ext cx="13" cy="11"/>
              </a:xfrm>
              <a:custGeom>
                <a:avLst/>
                <a:gdLst>
                  <a:gd name="T0" fmla="*/ 0 w 39"/>
                  <a:gd name="T1" fmla="*/ 0 h 33"/>
                  <a:gd name="T2" fmla="*/ 0 w 39"/>
                  <a:gd name="T3" fmla="*/ 0 h 33"/>
                  <a:gd name="T4" fmla="*/ 0 w 39"/>
                  <a:gd name="T5" fmla="*/ 0 h 33"/>
                  <a:gd name="T6" fmla="*/ 0 w 39"/>
                  <a:gd name="T7" fmla="*/ 0 h 33"/>
                  <a:gd name="T8" fmla="*/ 0 w 39"/>
                  <a:gd name="T9" fmla="*/ 0 h 33"/>
                  <a:gd name="T10" fmla="*/ 0 w 39"/>
                  <a:gd name="T11" fmla="*/ 0 h 33"/>
                  <a:gd name="T12" fmla="*/ 0 w 39"/>
                  <a:gd name="T13" fmla="*/ 0 h 33"/>
                  <a:gd name="T14" fmla="*/ 0 w 39"/>
                  <a:gd name="T15" fmla="*/ 0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"/>
                  <a:gd name="T25" fmla="*/ 0 h 33"/>
                  <a:gd name="T26" fmla="*/ 39 w 3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" h="33">
                    <a:moveTo>
                      <a:pt x="12" y="0"/>
                    </a:moveTo>
                    <a:lnTo>
                      <a:pt x="0" y="15"/>
                    </a:lnTo>
                    <a:lnTo>
                      <a:pt x="21" y="16"/>
                    </a:lnTo>
                    <a:lnTo>
                      <a:pt x="39" y="33"/>
                    </a:lnTo>
                    <a:lnTo>
                      <a:pt x="37" y="3"/>
                    </a:lnTo>
                    <a:lnTo>
                      <a:pt x="25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0" name="Freeform 127"/>
              <p:cNvSpPr>
                <a:spLocks/>
              </p:cNvSpPr>
              <p:nvPr/>
            </p:nvSpPr>
            <p:spPr bwMode="auto">
              <a:xfrm>
                <a:off x="2137" y="1704"/>
                <a:ext cx="6" cy="4"/>
              </a:xfrm>
              <a:custGeom>
                <a:avLst/>
                <a:gdLst>
                  <a:gd name="T0" fmla="*/ 0 w 19"/>
                  <a:gd name="T1" fmla="*/ 0 h 13"/>
                  <a:gd name="T2" fmla="*/ 0 w 19"/>
                  <a:gd name="T3" fmla="*/ 0 h 13"/>
                  <a:gd name="T4" fmla="*/ 0 w 19"/>
                  <a:gd name="T5" fmla="*/ 0 h 13"/>
                  <a:gd name="T6" fmla="*/ 0 w 19"/>
                  <a:gd name="T7" fmla="*/ 0 h 13"/>
                  <a:gd name="T8" fmla="*/ 0 w 19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3"/>
                  <a:gd name="T17" fmla="*/ 19 w 19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3">
                    <a:moveTo>
                      <a:pt x="0" y="0"/>
                    </a:moveTo>
                    <a:lnTo>
                      <a:pt x="19" y="0"/>
                    </a:lnTo>
                    <a:lnTo>
                      <a:pt x="1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1" name="Freeform 128"/>
              <p:cNvSpPr>
                <a:spLocks/>
              </p:cNvSpPr>
              <p:nvPr/>
            </p:nvSpPr>
            <p:spPr bwMode="auto">
              <a:xfrm>
                <a:off x="2152" y="1703"/>
                <a:ext cx="9" cy="6"/>
              </a:xfrm>
              <a:custGeom>
                <a:avLst/>
                <a:gdLst>
                  <a:gd name="T0" fmla="*/ 0 w 28"/>
                  <a:gd name="T1" fmla="*/ 0 h 20"/>
                  <a:gd name="T2" fmla="*/ 0 w 28"/>
                  <a:gd name="T3" fmla="*/ 0 h 20"/>
                  <a:gd name="T4" fmla="*/ 0 w 28"/>
                  <a:gd name="T5" fmla="*/ 0 h 20"/>
                  <a:gd name="T6" fmla="*/ 0 w 28"/>
                  <a:gd name="T7" fmla="*/ 0 h 20"/>
                  <a:gd name="T8" fmla="*/ 0 w 28"/>
                  <a:gd name="T9" fmla="*/ 0 h 20"/>
                  <a:gd name="T10" fmla="*/ 0 w 28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20"/>
                  <a:gd name="T20" fmla="*/ 28 w 28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20">
                    <a:moveTo>
                      <a:pt x="0" y="4"/>
                    </a:moveTo>
                    <a:lnTo>
                      <a:pt x="11" y="20"/>
                    </a:lnTo>
                    <a:lnTo>
                      <a:pt x="28" y="18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2" name="Freeform 129"/>
              <p:cNvSpPr>
                <a:spLocks/>
              </p:cNvSpPr>
              <p:nvPr/>
            </p:nvSpPr>
            <p:spPr bwMode="auto">
              <a:xfrm>
                <a:off x="2131" y="1746"/>
                <a:ext cx="20" cy="16"/>
              </a:xfrm>
              <a:custGeom>
                <a:avLst/>
                <a:gdLst>
                  <a:gd name="T0" fmla="*/ 0 w 60"/>
                  <a:gd name="T1" fmla="*/ 0 h 48"/>
                  <a:gd name="T2" fmla="*/ 0 w 60"/>
                  <a:gd name="T3" fmla="*/ 0 h 48"/>
                  <a:gd name="T4" fmla="*/ 0 w 60"/>
                  <a:gd name="T5" fmla="*/ 0 h 48"/>
                  <a:gd name="T6" fmla="*/ 0 w 60"/>
                  <a:gd name="T7" fmla="*/ 0 h 48"/>
                  <a:gd name="T8" fmla="*/ 0 w 60"/>
                  <a:gd name="T9" fmla="*/ 0 h 48"/>
                  <a:gd name="T10" fmla="*/ 0 w 60"/>
                  <a:gd name="T11" fmla="*/ 0 h 48"/>
                  <a:gd name="T12" fmla="*/ 0 w 60"/>
                  <a:gd name="T13" fmla="*/ 0 h 48"/>
                  <a:gd name="T14" fmla="*/ 0 w 60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0"/>
                  <a:gd name="T25" fmla="*/ 0 h 48"/>
                  <a:gd name="T26" fmla="*/ 60 w 60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0" h="48">
                    <a:moveTo>
                      <a:pt x="0" y="48"/>
                    </a:moveTo>
                    <a:lnTo>
                      <a:pt x="18" y="29"/>
                    </a:lnTo>
                    <a:lnTo>
                      <a:pt x="38" y="0"/>
                    </a:lnTo>
                    <a:lnTo>
                      <a:pt x="60" y="5"/>
                    </a:lnTo>
                    <a:lnTo>
                      <a:pt x="38" y="19"/>
                    </a:lnTo>
                    <a:lnTo>
                      <a:pt x="28" y="33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3" name="Freeform 130"/>
              <p:cNvSpPr>
                <a:spLocks/>
              </p:cNvSpPr>
              <p:nvPr/>
            </p:nvSpPr>
            <p:spPr bwMode="auto">
              <a:xfrm>
                <a:off x="2142" y="1747"/>
                <a:ext cx="47" cy="30"/>
              </a:xfrm>
              <a:custGeom>
                <a:avLst/>
                <a:gdLst>
                  <a:gd name="T0" fmla="*/ 0 w 143"/>
                  <a:gd name="T1" fmla="*/ 0 h 89"/>
                  <a:gd name="T2" fmla="*/ 0 w 143"/>
                  <a:gd name="T3" fmla="*/ 0 h 89"/>
                  <a:gd name="T4" fmla="*/ 0 w 143"/>
                  <a:gd name="T5" fmla="*/ 0 h 89"/>
                  <a:gd name="T6" fmla="*/ 0 w 143"/>
                  <a:gd name="T7" fmla="*/ 0 h 89"/>
                  <a:gd name="T8" fmla="*/ 0 w 143"/>
                  <a:gd name="T9" fmla="*/ 0 h 89"/>
                  <a:gd name="T10" fmla="*/ 0 w 143"/>
                  <a:gd name="T11" fmla="*/ 0 h 89"/>
                  <a:gd name="T12" fmla="*/ 0 w 143"/>
                  <a:gd name="T13" fmla="*/ 0 h 89"/>
                  <a:gd name="T14" fmla="*/ 0 w 143"/>
                  <a:gd name="T15" fmla="*/ 0 h 89"/>
                  <a:gd name="T16" fmla="*/ 0 w 143"/>
                  <a:gd name="T17" fmla="*/ 0 h 89"/>
                  <a:gd name="T18" fmla="*/ 0 w 143"/>
                  <a:gd name="T19" fmla="*/ 0 h 89"/>
                  <a:gd name="T20" fmla="*/ 0 w 143"/>
                  <a:gd name="T21" fmla="*/ 0 h 89"/>
                  <a:gd name="T22" fmla="*/ 0 w 143"/>
                  <a:gd name="T23" fmla="*/ 0 h 89"/>
                  <a:gd name="T24" fmla="*/ 0 w 143"/>
                  <a:gd name="T25" fmla="*/ 0 h 89"/>
                  <a:gd name="T26" fmla="*/ 0 w 143"/>
                  <a:gd name="T27" fmla="*/ 0 h 89"/>
                  <a:gd name="T28" fmla="*/ 0 w 143"/>
                  <a:gd name="T29" fmla="*/ 0 h 89"/>
                  <a:gd name="T30" fmla="*/ 0 w 143"/>
                  <a:gd name="T31" fmla="*/ 0 h 89"/>
                  <a:gd name="T32" fmla="*/ 0 w 143"/>
                  <a:gd name="T33" fmla="*/ 0 h 89"/>
                  <a:gd name="T34" fmla="*/ 0 w 143"/>
                  <a:gd name="T35" fmla="*/ 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"/>
                  <a:gd name="T55" fmla="*/ 0 h 89"/>
                  <a:gd name="T56" fmla="*/ 143 w 14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" h="89">
                    <a:moveTo>
                      <a:pt x="0" y="55"/>
                    </a:moveTo>
                    <a:lnTo>
                      <a:pt x="26" y="39"/>
                    </a:lnTo>
                    <a:lnTo>
                      <a:pt x="43" y="48"/>
                    </a:lnTo>
                    <a:lnTo>
                      <a:pt x="56" y="68"/>
                    </a:lnTo>
                    <a:lnTo>
                      <a:pt x="68" y="66"/>
                    </a:lnTo>
                    <a:lnTo>
                      <a:pt x="53" y="32"/>
                    </a:lnTo>
                    <a:lnTo>
                      <a:pt x="53" y="0"/>
                    </a:lnTo>
                    <a:lnTo>
                      <a:pt x="80" y="69"/>
                    </a:lnTo>
                    <a:lnTo>
                      <a:pt x="92" y="69"/>
                    </a:lnTo>
                    <a:lnTo>
                      <a:pt x="143" y="41"/>
                    </a:lnTo>
                    <a:lnTo>
                      <a:pt x="139" y="53"/>
                    </a:lnTo>
                    <a:lnTo>
                      <a:pt x="112" y="68"/>
                    </a:lnTo>
                    <a:lnTo>
                      <a:pt x="91" y="79"/>
                    </a:lnTo>
                    <a:lnTo>
                      <a:pt x="73" y="89"/>
                    </a:lnTo>
                    <a:lnTo>
                      <a:pt x="41" y="79"/>
                    </a:lnTo>
                    <a:lnTo>
                      <a:pt x="27" y="64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4" name="Freeform 131"/>
              <p:cNvSpPr>
                <a:spLocks/>
              </p:cNvSpPr>
              <p:nvPr/>
            </p:nvSpPr>
            <p:spPr bwMode="auto">
              <a:xfrm>
                <a:off x="2161" y="1729"/>
                <a:ext cx="34" cy="28"/>
              </a:xfrm>
              <a:custGeom>
                <a:avLst/>
                <a:gdLst>
                  <a:gd name="T0" fmla="*/ 0 w 101"/>
                  <a:gd name="T1" fmla="*/ 0 h 82"/>
                  <a:gd name="T2" fmla="*/ 0 w 101"/>
                  <a:gd name="T3" fmla="*/ 0 h 82"/>
                  <a:gd name="T4" fmla="*/ 0 w 101"/>
                  <a:gd name="T5" fmla="*/ 0 h 82"/>
                  <a:gd name="T6" fmla="*/ 0 w 101"/>
                  <a:gd name="T7" fmla="*/ 0 h 82"/>
                  <a:gd name="T8" fmla="*/ 0 w 101"/>
                  <a:gd name="T9" fmla="*/ 0 h 82"/>
                  <a:gd name="T10" fmla="*/ 0 w 101"/>
                  <a:gd name="T11" fmla="*/ 0 h 82"/>
                  <a:gd name="T12" fmla="*/ 0 w 101"/>
                  <a:gd name="T13" fmla="*/ 0 h 82"/>
                  <a:gd name="T14" fmla="*/ 0 w 101"/>
                  <a:gd name="T15" fmla="*/ 0 h 82"/>
                  <a:gd name="T16" fmla="*/ 0 w 101"/>
                  <a:gd name="T17" fmla="*/ 0 h 82"/>
                  <a:gd name="T18" fmla="*/ 0 w 101"/>
                  <a:gd name="T19" fmla="*/ 0 h 82"/>
                  <a:gd name="T20" fmla="*/ 0 w 101"/>
                  <a:gd name="T21" fmla="*/ 0 h 82"/>
                  <a:gd name="T22" fmla="*/ 0 w 101"/>
                  <a:gd name="T23" fmla="*/ 0 h 82"/>
                  <a:gd name="T24" fmla="*/ 0 w 101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1"/>
                  <a:gd name="T40" fmla="*/ 0 h 82"/>
                  <a:gd name="T41" fmla="*/ 101 w 101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1" h="82">
                    <a:moveTo>
                      <a:pt x="0" y="41"/>
                    </a:moveTo>
                    <a:lnTo>
                      <a:pt x="15" y="14"/>
                    </a:lnTo>
                    <a:lnTo>
                      <a:pt x="19" y="25"/>
                    </a:lnTo>
                    <a:lnTo>
                      <a:pt x="48" y="11"/>
                    </a:lnTo>
                    <a:lnTo>
                      <a:pt x="58" y="0"/>
                    </a:lnTo>
                    <a:lnTo>
                      <a:pt x="73" y="8"/>
                    </a:lnTo>
                    <a:lnTo>
                      <a:pt x="83" y="39"/>
                    </a:lnTo>
                    <a:lnTo>
                      <a:pt x="101" y="82"/>
                    </a:lnTo>
                    <a:lnTo>
                      <a:pt x="87" y="75"/>
                    </a:lnTo>
                    <a:lnTo>
                      <a:pt x="62" y="14"/>
                    </a:lnTo>
                    <a:lnTo>
                      <a:pt x="39" y="2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5" name="Freeform 132"/>
              <p:cNvSpPr>
                <a:spLocks/>
              </p:cNvSpPr>
              <p:nvPr/>
            </p:nvSpPr>
            <p:spPr bwMode="auto">
              <a:xfrm>
                <a:off x="2201" y="1746"/>
                <a:ext cx="17" cy="11"/>
              </a:xfrm>
              <a:custGeom>
                <a:avLst/>
                <a:gdLst>
                  <a:gd name="T0" fmla="*/ 0 w 51"/>
                  <a:gd name="T1" fmla="*/ 0 h 31"/>
                  <a:gd name="T2" fmla="*/ 0 w 51"/>
                  <a:gd name="T3" fmla="*/ 0 h 31"/>
                  <a:gd name="T4" fmla="*/ 0 w 51"/>
                  <a:gd name="T5" fmla="*/ 0 h 31"/>
                  <a:gd name="T6" fmla="*/ 0 w 51"/>
                  <a:gd name="T7" fmla="*/ 0 h 31"/>
                  <a:gd name="T8" fmla="*/ 0 w 51"/>
                  <a:gd name="T9" fmla="*/ 0 h 31"/>
                  <a:gd name="T10" fmla="*/ 0 w 51"/>
                  <a:gd name="T11" fmla="*/ 0 h 31"/>
                  <a:gd name="T12" fmla="*/ 0 w 51"/>
                  <a:gd name="T13" fmla="*/ 0 h 31"/>
                  <a:gd name="T14" fmla="*/ 0 w 51"/>
                  <a:gd name="T15" fmla="*/ 0 h 31"/>
                  <a:gd name="T16" fmla="*/ 0 w 51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1"/>
                  <a:gd name="T28" fmla="*/ 0 h 31"/>
                  <a:gd name="T29" fmla="*/ 51 w 51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1" h="31">
                    <a:moveTo>
                      <a:pt x="0" y="28"/>
                    </a:moveTo>
                    <a:lnTo>
                      <a:pt x="10" y="9"/>
                    </a:lnTo>
                    <a:lnTo>
                      <a:pt x="45" y="0"/>
                    </a:lnTo>
                    <a:lnTo>
                      <a:pt x="51" y="5"/>
                    </a:lnTo>
                    <a:lnTo>
                      <a:pt x="41" y="11"/>
                    </a:lnTo>
                    <a:lnTo>
                      <a:pt x="18" y="13"/>
                    </a:lnTo>
                    <a:lnTo>
                      <a:pt x="13" y="3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6" name="Freeform 133"/>
              <p:cNvSpPr>
                <a:spLocks/>
              </p:cNvSpPr>
              <p:nvPr/>
            </p:nvSpPr>
            <p:spPr bwMode="auto">
              <a:xfrm>
                <a:off x="2181" y="1724"/>
                <a:ext cx="12" cy="11"/>
              </a:xfrm>
              <a:custGeom>
                <a:avLst/>
                <a:gdLst>
                  <a:gd name="T0" fmla="*/ 0 w 38"/>
                  <a:gd name="T1" fmla="*/ 0 h 32"/>
                  <a:gd name="T2" fmla="*/ 0 w 38"/>
                  <a:gd name="T3" fmla="*/ 0 h 32"/>
                  <a:gd name="T4" fmla="*/ 0 w 38"/>
                  <a:gd name="T5" fmla="*/ 0 h 32"/>
                  <a:gd name="T6" fmla="*/ 0 w 38"/>
                  <a:gd name="T7" fmla="*/ 0 h 32"/>
                  <a:gd name="T8" fmla="*/ 0 w 38"/>
                  <a:gd name="T9" fmla="*/ 0 h 32"/>
                  <a:gd name="T10" fmla="*/ 0 w 38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32"/>
                  <a:gd name="T20" fmla="*/ 38 w 38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32">
                    <a:moveTo>
                      <a:pt x="0" y="0"/>
                    </a:moveTo>
                    <a:lnTo>
                      <a:pt x="17" y="19"/>
                    </a:lnTo>
                    <a:lnTo>
                      <a:pt x="38" y="32"/>
                    </a:lnTo>
                    <a:lnTo>
                      <a:pt x="2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7" name="Freeform 134"/>
              <p:cNvSpPr>
                <a:spLocks/>
              </p:cNvSpPr>
              <p:nvPr/>
            </p:nvSpPr>
            <p:spPr bwMode="auto">
              <a:xfrm>
                <a:off x="2116" y="1735"/>
                <a:ext cx="2" cy="20"/>
              </a:xfrm>
              <a:custGeom>
                <a:avLst/>
                <a:gdLst>
                  <a:gd name="T0" fmla="*/ 0 w 8"/>
                  <a:gd name="T1" fmla="*/ 0 h 60"/>
                  <a:gd name="T2" fmla="*/ 0 w 8"/>
                  <a:gd name="T3" fmla="*/ 0 h 60"/>
                  <a:gd name="T4" fmla="*/ 0 w 8"/>
                  <a:gd name="T5" fmla="*/ 0 h 60"/>
                  <a:gd name="T6" fmla="*/ 0 w 8"/>
                  <a:gd name="T7" fmla="*/ 0 h 60"/>
                  <a:gd name="T8" fmla="*/ 0 w 8"/>
                  <a:gd name="T9" fmla="*/ 0 h 60"/>
                  <a:gd name="T10" fmla="*/ 0 w 8"/>
                  <a:gd name="T11" fmla="*/ 0 h 60"/>
                  <a:gd name="T12" fmla="*/ 0 w 8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0"/>
                  <a:gd name="T23" fmla="*/ 8 w 8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0">
                    <a:moveTo>
                      <a:pt x="1" y="0"/>
                    </a:moveTo>
                    <a:lnTo>
                      <a:pt x="5" y="42"/>
                    </a:lnTo>
                    <a:lnTo>
                      <a:pt x="0" y="60"/>
                    </a:lnTo>
                    <a:lnTo>
                      <a:pt x="8" y="49"/>
                    </a:lnTo>
                    <a:lnTo>
                      <a:pt x="8" y="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8" name="Freeform 135"/>
              <p:cNvSpPr>
                <a:spLocks/>
              </p:cNvSpPr>
              <p:nvPr/>
            </p:nvSpPr>
            <p:spPr bwMode="auto">
              <a:xfrm>
                <a:off x="2308" y="1627"/>
                <a:ext cx="120" cy="117"/>
              </a:xfrm>
              <a:custGeom>
                <a:avLst/>
                <a:gdLst>
                  <a:gd name="T0" fmla="*/ 0 w 360"/>
                  <a:gd name="T1" fmla="*/ 0 h 351"/>
                  <a:gd name="T2" fmla="*/ 0 w 360"/>
                  <a:gd name="T3" fmla="*/ 0 h 351"/>
                  <a:gd name="T4" fmla="*/ 0 w 360"/>
                  <a:gd name="T5" fmla="*/ 0 h 351"/>
                  <a:gd name="T6" fmla="*/ 0 w 360"/>
                  <a:gd name="T7" fmla="*/ 0 h 351"/>
                  <a:gd name="T8" fmla="*/ 0 w 360"/>
                  <a:gd name="T9" fmla="*/ 0 h 351"/>
                  <a:gd name="T10" fmla="*/ 0 w 360"/>
                  <a:gd name="T11" fmla="*/ 0 h 351"/>
                  <a:gd name="T12" fmla="*/ 0 w 360"/>
                  <a:gd name="T13" fmla="*/ 0 h 351"/>
                  <a:gd name="T14" fmla="*/ 0 w 360"/>
                  <a:gd name="T15" fmla="*/ 0 h 351"/>
                  <a:gd name="T16" fmla="*/ 0 w 360"/>
                  <a:gd name="T17" fmla="*/ 0 h 351"/>
                  <a:gd name="T18" fmla="*/ 0 w 360"/>
                  <a:gd name="T19" fmla="*/ 0 h 351"/>
                  <a:gd name="T20" fmla="*/ 0 w 360"/>
                  <a:gd name="T21" fmla="*/ 0 h 351"/>
                  <a:gd name="T22" fmla="*/ 0 w 360"/>
                  <a:gd name="T23" fmla="*/ 0 h 351"/>
                  <a:gd name="T24" fmla="*/ 0 w 360"/>
                  <a:gd name="T25" fmla="*/ 0 h 351"/>
                  <a:gd name="T26" fmla="*/ 0 w 360"/>
                  <a:gd name="T27" fmla="*/ 0 h 351"/>
                  <a:gd name="T28" fmla="*/ 0 w 360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60"/>
                  <a:gd name="T46" fmla="*/ 0 h 351"/>
                  <a:gd name="T47" fmla="*/ 360 w 360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60" h="351">
                    <a:moveTo>
                      <a:pt x="0" y="34"/>
                    </a:moveTo>
                    <a:lnTo>
                      <a:pt x="22" y="12"/>
                    </a:lnTo>
                    <a:lnTo>
                      <a:pt x="59" y="0"/>
                    </a:lnTo>
                    <a:lnTo>
                      <a:pt x="112" y="1"/>
                    </a:lnTo>
                    <a:lnTo>
                      <a:pt x="164" y="18"/>
                    </a:lnTo>
                    <a:lnTo>
                      <a:pt x="205" y="43"/>
                    </a:lnTo>
                    <a:lnTo>
                      <a:pt x="254" y="87"/>
                    </a:lnTo>
                    <a:lnTo>
                      <a:pt x="295" y="144"/>
                    </a:lnTo>
                    <a:lnTo>
                      <a:pt x="333" y="220"/>
                    </a:lnTo>
                    <a:lnTo>
                      <a:pt x="356" y="283"/>
                    </a:lnTo>
                    <a:lnTo>
                      <a:pt x="360" y="351"/>
                    </a:lnTo>
                    <a:lnTo>
                      <a:pt x="317" y="297"/>
                    </a:lnTo>
                    <a:lnTo>
                      <a:pt x="181" y="20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9" name="Freeform 136"/>
              <p:cNvSpPr>
                <a:spLocks/>
              </p:cNvSpPr>
              <p:nvPr/>
            </p:nvSpPr>
            <p:spPr bwMode="auto">
              <a:xfrm>
                <a:off x="1985" y="1623"/>
                <a:ext cx="30" cy="22"/>
              </a:xfrm>
              <a:custGeom>
                <a:avLst/>
                <a:gdLst>
                  <a:gd name="T0" fmla="*/ 0 w 91"/>
                  <a:gd name="T1" fmla="*/ 0 h 66"/>
                  <a:gd name="T2" fmla="*/ 0 w 91"/>
                  <a:gd name="T3" fmla="*/ 0 h 66"/>
                  <a:gd name="T4" fmla="*/ 0 w 91"/>
                  <a:gd name="T5" fmla="*/ 0 h 66"/>
                  <a:gd name="T6" fmla="*/ 0 w 91"/>
                  <a:gd name="T7" fmla="*/ 0 h 66"/>
                  <a:gd name="T8" fmla="*/ 0 w 91"/>
                  <a:gd name="T9" fmla="*/ 0 h 66"/>
                  <a:gd name="T10" fmla="*/ 0 w 91"/>
                  <a:gd name="T11" fmla="*/ 0 h 66"/>
                  <a:gd name="T12" fmla="*/ 0 w 91"/>
                  <a:gd name="T13" fmla="*/ 0 h 66"/>
                  <a:gd name="T14" fmla="*/ 0 w 91"/>
                  <a:gd name="T15" fmla="*/ 0 h 66"/>
                  <a:gd name="T16" fmla="*/ 0 w 91"/>
                  <a:gd name="T17" fmla="*/ 0 h 66"/>
                  <a:gd name="T18" fmla="*/ 0 w 91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66"/>
                  <a:gd name="T32" fmla="*/ 91 w 91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66">
                    <a:moveTo>
                      <a:pt x="25" y="2"/>
                    </a:moveTo>
                    <a:lnTo>
                      <a:pt x="5" y="34"/>
                    </a:lnTo>
                    <a:lnTo>
                      <a:pt x="0" y="66"/>
                    </a:lnTo>
                    <a:lnTo>
                      <a:pt x="17" y="46"/>
                    </a:lnTo>
                    <a:lnTo>
                      <a:pt x="42" y="31"/>
                    </a:lnTo>
                    <a:lnTo>
                      <a:pt x="61" y="25"/>
                    </a:lnTo>
                    <a:lnTo>
                      <a:pt x="82" y="27"/>
                    </a:lnTo>
                    <a:lnTo>
                      <a:pt x="91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0" name="Freeform 137"/>
              <p:cNvSpPr>
                <a:spLocks/>
              </p:cNvSpPr>
              <p:nvPr/>
            </p:nvSpPr>
            <p:spPr bwMode="auto">
              <a:xfrm>
                <a:off x="2016" y="1620"/>
                <a:ext cx="10" cy="14"/>
              </a:xfrm>
              <a:custGeom>
                <a:avLst/>
                <a:gdLst>
                  <a:gd name="T0" fmla="*/ 0 w 30"/>
                  <a:gd name="T1" fmla="*/ 0 h 42"/>
                  <a:gd name="T2" fmla="*/ 0 w 30"/>
                  <a:gd name="T3" fmla="*/ 0 h 42"/>
                  <a:gd name="T4" fmla="*/ 0 w 30"/>
                  <a:gd name="T5" fmla="*/ 0 h 42"/>
                  <a:gd name="T6" fmla="*/ 0 w 30"/>
                  <a:gd name="T7" fmla="*/ 0 h 42"/>
                  <a:gd name="T8" fmla="*/ 0 w 30"/>
                  <a:gd name="T9" fmla="*/ 0 h 42"/>
                  <a:gd name="T10" fmla="*/ 0 w 30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42"/>
                  <a:gd name="T20" fmla="*/ 30 w 30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42">
                    <a:moveTo>
                      <a:pt x="15" y="1"/>
                    </a:moveTo>
                    <a:lnTo>
                      <a:pt x="0" y="42"/>
                    </a:lnTo>
                    <a:lnTo>
                      <a:pt x="20" y="28"/>
                    </a:lnTo>
                    <a:lnTo>
                      <a:pt x="30" y="0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1" name="Freeform 138"/>
              <p:cNvSpPr>
                <a:spLocks/>
              </p:cNvSpPr>
              <p:nvPr/>
            </p:nvSpPr>
            <p:spPr bwMode="auto">
              <a:xfrm>
                <a:off x="1985" y="1614"/>
                <a:ext cx="35" cy="28"/>
              </a:xfrm>
              <a:custGeom>
                <a:avLst/>
                <a:gdLst>
                  <a:gd name="T0" fmla="*/ 0 w 106"/>
                  <a:gd name="T1" fmla="*/ 0 h 83"/>
                  <a:gd name="T2" fmla="*/ 0 w 106"/>
                  <a:gd name="T3" fmla="*/ 0 h 83"/>
                  <a:gd name="T4" fmla="*/ 0 w 106"/>
                  <a:gd name="T5" fmla="*/ 0 h 83"/>
                  <a:gd name="T6" fmla="*/ 0 w 106"/>
                  <a:gd name="T7" fmla="*/ 0 h 83"/>
                  <a:gd name="T8" fmla="*/ 0 w 106"/>
                  <a:gd name="T9" fmla="*/ 0 h 83"/>
                  <a:gd name="T10" fmla="*/ 0 w 106"/>
                  <a:gd name="T11" fmla="*/ 0 h 83"/>
                  <a:gd name="T12" fmla="*/ 0 w 106"/>
                  <a:gd name="T13" fmla="*/ 0 h 83"/>
                  <a:gd name="T14" fmla="*/ 0 w 106"/>
                  <a:gd name="T15" fmla="*/ 0 h 83"/>
                  <a:gd name="T16" fmla="*/ 0 w 106"/>
                  <a:gd name="T17" fmla="*/ 0 h 83"/>
                  <a:gd name="T18" fmla="*/ 0 w 106"/>
                  <a:gd name="T19" fmla="*/ 0 h 83"/>
                  <a:gd name="T20" fmla="*/ 0 w 106"/>
                  <a:gd name="T21" fmla="*/ 0 h 83"/>
                  <a:gd name="T22" fmla="*/ 0 w 106"/>
                  <a:gd name="T23" fmla="*/ 0 h 83"/>
                  <a:gd name="T24" fmla="*/ 0 w 106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3"/>
                  <a:gd name="T41" fmla="*/ 106 w 106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3">
                    <a:moveTo>
                      <a:pt x="1" y="83"/>
                    </a:moveTo>
                    <a:lnTo>
                      <a:pt x="0" y="62"/>
                    </a:lnTo>
                    <a:lnTo>
                      <a:pt x="14" y="36"/>
                    </a:lnTo>
                    <a:lnTo>
                      <a:pt x="38" y="15"/>
                    </a:lnTo>
                    <a:lnTo>
                      <a:pt x="63" y="4"/>
                    </a:lnTo>
                    <a:lnTo>
                      <a:pt x="86" y="0"/>
                    </a:lnTo>
                    <a:lnTo>
                      <a:pt x="106" y="1"/>
                    </a:lnTo>
                    <a:lnTo>
                      <a:pt x="88" y="36"/>
                    </a:lnTo>
                    <a:lnTo>
                      <a:pt x="58" y="36"/>
                    </a:lnTo>
                    <a:lnTo>
                      <a:pt x="32" y="47"/>
                    </a:lnTo>
                    <a:lnTo>
                      <a:pt x="9" y="70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" name="Freeform 139"/>
              <p:cNvSpPr>
                <a:spLocks/>
              </p:cNvSpPr>
              <p:nvPr/>
            </p:nvSpPr>
            <p:spPr bwMode="auto">
              <a:xfrm>
                <a:off x="2010" y="1615"/>
                <a:ext cx="43" cy="39"/>
              </a:xfrm>
              <a:custGeom>
                <a:avLst/>
                <a:gdLst>
                  <a:gd name="T0" fmla="*/ 0 w 129"/>
                  <a:gd name="T1" fmla="*/ 0 h 119"/>
                  <a:gd name="T2" fmla="*/ 0 w 129"/>
                  <a:gd name="T3" fmla="*/ 0 h 119"/>
                  <a:gd name="T4" fmla="*/ 0 w 129"/>
                  <a:gd name="T5" fmla="*/ 0 h 119"/>
                  <a:gd name="T6" fmla="*/ 0 w 129"/>
                  <a:gd name="T7" fmla="*/ 0 h 119"/>
                  <a:gd name="T8" fmla="*/ 0 w 129"/>
                  <a:gd name="T9" fmla="*/ 0 h 119"/>
                  <a:gd name="T10" fmla="*/ 0 w 129"/>
                  <a:gd name="T11" fmla="*/ 0 h 119"/>
                  <a:gd name="T12" fmla="*/ 0 w 129"/>
                  <a:gd name="T13" fmla="*/ 0 h 119"/>
                  <a:gd name="T14" fmla="*/ 0 w 129"/>
                  <a:gd name="T15" fmla="*/ 0 h 119"/>
                  <a:gd name="T16" fmla="*/ 0 w 129"/>
                  <a:gd name="T17" fmla="*/ 0 h 119"/>
                  <a:gd name="T18" fmla="*/ 0 w 129"/>
                  <a:gd name="T19" fmla="*/ 0 h 119"/>
                  <a:gd name="T20" fmla="*/ 0 w 129"/>
                  <a:gd name="T21" fmla="*/ 0 h 119"/>
                  <a:gd name="T22" fmla="*/ 0 w 129"/>
                  <a:gd name="T23" fmla="*/ 0 h 119"/>
                  <a:gd name="T24" fmla="*/ 0 w 129"/>
                  <a:gd name="T25" fmla="*/ 0 h 119"/>
                  <a:gd name="T26" fmla="*/ 0 w 129"/>
                  <a:gd name="T27" fmla="*/ 0 h 119"/>
                  <a:gd name="T28" fmla="*/ 0 w 129"/>
                  <a:gd name="T29" fmla="*/ 0 h 119"/>
                  <a:gd name="T30" fmla="*/ 0 w 129"/>
                  <a:gd name="T31" fmla="*/ 0 h 1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9"/>
                  <a:gd name="T49" fmla="*/ 0 h 119"/>
                  <a:gd name="T50" fmla="*/ 129 w 129"/>
                  <a:gd name="T51" fmla="*/ 119 h 1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9" h="119">
                    <a:moveTo>
                      <a:pt x="39" y="0"/>
                    </a:moveTo>
                    <a:lnTo>
                      <a:pt x="0" y="105"/>
                    </a:lnTo>
                    <a:lnTo>
                      <a:pt x="8" y="109"/>
                    </a:lnTo>
                    <a:lnTo>
                      <a:pt x="10" y="119"/>
                    </a:lnTo>
                    <a:lnTo>
                      <a:pt x="23" y="110"/>
                    </a:lnTo>
                    <a:lnTo>
                      <a:pt x="129" y="66"/>
                    </a:lnTo>
                    <a:lnTo>
                      <a:pt x="97" y="38"/>
                    </a:lnTo>
                    <a:lnTo>
                      <a:pt x="83" y="64"/>
                    </a:lnTo>
                    <a:lnTo>
                      <a:pt x="16" y="100"/>
                    </a:lnTo>
                    <a:lnTo>
                      <a:pt x="10" y="91"/>
                    </a:lnTo>
                    <a:lnTo>
                      <a:pt x="29" y="57"/>
                    </a:lnTo>
                    <a:lnTo>
                      <a:pt x="30" y="35"/>
                    </a:lnTo>
                    <a:lnTo>
                      <a:pt x="45" y="33"/>
                    </a:lnTo>
                    <a:lnTo>
                      <a:pt x="57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3" name="Freeform 140"/>
              <p:cNvSpPr>
                <a:spLocks/>
              </p:cNvSpPr>
              <p:nvPr/>
            </p:nvSpPr>
            <p:spPr bwMode="auto">
              <a:xfrm>
                <a:off x="2192" y="1207"/>
                <a:ext cx="682" cy="280"/>
              </a:xfrm>
              <a:custGeom>
                <a:avLst/>
                <a:gdLst>
                  <a:gd name="T0" fmla="*/ 0 w 2044"/>
                  <a:gd name="T1" fmla="*/ 0 h 840"/>
                  <a:gd name="T2" fmla="*/ 0 w 2044"/>
                  <a:gd name="T3" fmla="*/ 0 h 840"/>
                  <a:gd name="T4" fmla="*/ 0 w 2044"/>
                  <a:gd name="T5" fmla="*/ 0 h 840"/>
                  <a:gd name="T6" fmla="*/ 0 w 2044"/>
                  <a:gd name="T7" fmla="*/ 0 h 840"/>
                  <a:gd name="T8" fmla="*/ 0 w 2044"/>
                  <a:gd name="T9" fmla="*/ 0 h 840"/>
                  <a:gd name="T10" fmla="*/ 0 w 2044"/>
                  <a:gd name="T11" fmla="*/ 0 h 840"/>
                  <a:gd name="T12" fmla="*/ 0 w 2044"/>
                  <a:gd name="T13" fmla="*/ 0 h 8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44"/>
                  <a:gd name="T22" fmla="*/ 0 h 840"/>
                  <a:gd name="T23" fmla="*/ 2044 w 2044"/>
                  <a:gd name="T24" fmla="*/ 840 h 8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44" h="840">
                    <a:moveTo>
                      <a:pt x="10" y="840"/>
                    </a:moveTo>
                    <a:lnTo>
                      <a:pt x="1373" y="18"/>
                    </a:lnTo>
                    <a:lnTo>
                      <a:pt x="2044" y="382"/>
                    </a:lnTo>
                    <a:lnTo>
                      <a:pt x="1376" y="0"/>
                    </a:lnTo>
                    <a:lnTo>
                      <a:pt x="0" y="835"/>
                    </a:lnTo>
                    <a:lnTo>
                      <a:pt x="10" y="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4" name="Freeform 141"/>
              <p:cNvSpPr>
                <a:spLocks/>
              </p:cNvSpPr>
              <p:nvPr/>
            </p:nvSpPr>
            <p:spPr bwMode="auto">
              <a:xfrm>
                <a:off x="1782" y="1651"/>
                <a:ext cx="105" cy="58"/>
              </a:xfrm>
              <a:custGeom>
                <a:avLst/>
                <a:gdLst>
                  <a:gd name="T0" fmla="*/ 0 w 316"/>
                  <a:gd name="T1" fmla="*/ 0 h 172"/>
                  <a:gd name="T2" fmla="*/ 0 w 316"/>
                  <a:gd name="T3" fmla="*/ 0 h 172"/>
                  <a:gd name="T4" fmla="*/ 0 w 316"/>
                  <a:gd name="T5" fmla="*/ 0 h 172"/>
                  <a:gd name="T6" fmla="*/ 0 w 316"/>
                  <a:gd name="T7" fmla="*/ 0 h 172"/>
                  <a:gd name="T8" fmla="*/ 0 w 316"/>
                  <a:gd name="T9" fmla="*/ 0 h 172"/>
                  <a:gd name="T10" fmla="*/ 0 w 316"/>
                  <a:gd name="T11" fmla="*/ 0 h 1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6"/>
                  <a:gd name="T19" fmla="*/ 0 h 172"/>
                  <a:gd name="T20" fmla="*/ 316 w 316"/>
                  <a:gd name="T21" fmla="*/ 172 h 1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6" h="172">
                    <a:moveTo>
                      <a:pt x="0" y="172"/>
                    </a:moveTo>
                    <a:lnTo>
                      <a:pt x="316" y="0"/>
                    </a:lnTo>
                    <a:lnTo>
                      <a:pt x="291" y="0"/>
                    </a:lnTo>
                    <a:lnTo>
                      <a:pt x="10" y="155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5" name="Freeform 142"/>
              <p:cNvSpPr>
                <a:spLocks/>
              </p:cNvSpPr>
              <p:nvPr/>
            </p:nvSpPr>
            <p:spPr bwMode="auto">
              <a:xfrm>
                <a:off x="1890" y="1365"/>
                <a:ext cx="153" cy="82"/>
              </a:xfrm>
              <a:custGeom>
                <a:avLst/>
                <a:gdLst>
                  <a:gd name="T0" fmla="*/ 0 w 458"/>
                  <a:gd name="T1" fmla="*/ 0 h 244"/>
                  <a:gd name="T2" fmla="*/ 0 w 458"/>
                  <a:gd name="T3" fmla="*/ 0 h 244"/>
                  <a:gd name="T4" fmla="*/ 0 w 458"/>
                  <a:gd name="T5" fmla="*/ 0 h 244"/>
                  <a:gd name="T6" fmla="*/ 0 w 458"/>
                  <a:gd name="T7" fmla="*/ 0 h 244"/>
                  <a:gd name="T8" fmla="*/ 0 w 458"/>
                  <a:gd name="T9" fmla="*/ 0 h 244"/>
                  <a:gd name="T10" fmla="*/ 0 w 458"/>
                  <a:gd name="T11" fmla="*/ 0 h 244"/>
                  <a:gd name="T12" fmla="*/ 0 w 458"/>
                  <a:gd name="T13" fmla="*/ 0 h 244"/>
                  <a:gd name="T14" fmla="*/ 0 w 458"/>
                  <a:gd name="T15" fmla="*/ 0 h 244"/>
                  <a:gd name="T16" fmla="*/ 0 w 458"/>
                  <a:gd name="T17" fmla="*/ 0 h 244"/>
                  <a:gd name="T18" fmla="*/ 0 w 458"/>
                  <a:gd name="T19" fmla="*/ 0 h 244"/>
                  <a:gd name="T20" fmla="*/ 0 w 458"/>
                  <a:gd name="T21" fmla="*/ 0 h 244"/>
                  <a:gd name="T22" fmla="*/ 0 w 458"/>
                  <a:gd name="T23" fmla="*/ 0 h 244"/>
                  <a:gd name="T24" fmla="*/ 0 w 458"/>
                  <a:gd name="T25" fmla="*/ 0 h 244"/>
                  <a:gd name="T26" fmla="*/ 0 w 458"/>
                  <a:gd name="T27" fmla="*/ 0 h 244"/>
                  <a:gd name="T28" fmla="*/ 0 w 458"/>
                  <a:gd name="T29" fmla="*/ 0 h 244"/>
                  <a:gd name="T30" fmla="*/ 0 w 458"/>
                  <a:gd name="T31" fmla="*/ 0 h 244"/>
                  <a:gd name="T32" fmla="*/ 0 w 458"/>
                  <a:gd name="T33" fmla="*/ 0 h 244"/>
                  <a:gd name="T34" fmla="*/ 0 w 458"/>
                  <a:gd name="T35" fmla="*/ 0 h 244"/>
                  <a:gd name="T36" fmla="*/ 0 w 458"/>
                  <a:gd name="T37" fmla="*/ 0 h 244"/>
                  <a:gd name="T38" fmla="*/ 0 w 458"/>
                  <a:gd name="T39" fmla="*/ 0 h 244"/>
                  <a:gd name="T40" fmla="*/ 0 w 458"/>
                  <a:gd name="T41" fmla="*/ 0 h 244"/>
                  <a:gd name="T42" fmla="*/ 0 w 458"/>
                  <a:gd name="T43" fmla="*/ 0 h 244"/>
                  <a:gd name="T44" fmla="*/ 0 w 458"/>
                  <a:gd name="T45" fmla="*/ 0 h 244"/>
                  <a:gd name="T46" fmla="*/ 0 w 458"/>
                  <a:gd name="T47" fmla="*/ 0 h 244"/>
                  <a:gd name="T48" fmla="*/ 0 w 458"/>
                  <a:gd name="T49" fmla="*/ 0 h 244"/>
                  <a:gd name="T50" fmla="*/ 0 w 458"/>
                  <a:gd name="T51" fmla="*/ 0 h 244"/>
                  <a:gd name="T52" fmla="*/ 0 w 458"/>
                  <a:gd name="T53" fmla="*/ 0 h 244"/>
                  <a:gd name="T54" fmla="*/ 0 w 458"/>
                  <a:gd name="T55" fmla="*/ 0 h 244"/>
                  <a:gd name="T56" fmla="*/ 0 w 458"/>
                  <a:gd name="T57" fmla="*/ 0 h 244"/>
                  <a:gd name="T58" fmla="*/ 0 w 458"/>
                  <a:gd name="T59" fmla="*/ 0 h 244"/>
                  <a:gd name="T60" fmla="*/ 0 w 458"/>
                  <a:gd name="T61" fmla="*/ 0 h 244"/>
                  <a:gd name="T62" fmla="*/ 0 w 458"/>
                  <a:gd name="T63" fmla="*/ 0 h 244"/>
                  <a:gd name="T64" fmla="*/ 0 w 458"/>
                  <a:gd name="T65" fmla="*/ 0 h 244"/>
                  <a:gd name="T66" fmla="*/ 0 w 458"/>
                  <a:gd name="T67" fmla="*/ 0 h 2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8"/>
                  <a:gd name="T103" fmla="*/ 0 h 244"/>
                  <a:gd name="T104" fmla="*/ 458 w 458"/>
                  <a:gd name="T105" fmla="*/ 244 h 24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8" h="244">
                    <a:moveTo>
                      <a:pt x="14" y="0"/>
                    </a:moveTo>
                    <a:lnTo>
                      <a:pt x="3" y="21"/>
                    </a:lnTo>
                    <a:lnTo>
                      <a:pt x="0" y="42"/>
                    </a:lnTo>
                    <a:lnTo>
                      <a:pt x="3" y="64"/>
                    </a:lnTo>
                    <a:lnTo>
                      <a:pt x="14" y="94"/>
                    </a:lnTo>
                    <a:lnTo>
                      <a:pt x="31" y="118"/>
                    </a:lnTo>
                    <a:lnTo>
                      <a:pt x="55" y="143"/>
                    </a:lnTo>
                    <a:lnTo>
                      <a:pt x="95" y="173"/>
                    </a:lnTo>
                    <a:lnTo>
                      <a:pt x="148" y="201"/>
                    </a:lnTo>
                    <a:lnTo>
                      <a:pt x="184" y="215"/>
                    </a:lnTo>
                    <a:lnTo>
                      <a:pt x="229" y="228"/>
                    </a:lnTo>
                    <a:lnTo>
                      <a:pt x="267" y="237"/>
                    </a:lnTo>
                    <a:lnTo>
                      <a:pt x="308" y="242"/>
                    </a:lnTo>
                    <a:lnTo>
                      <a:pt x="351" y="244"/>
                    </a:lnTo>
                    <a:lnTo>
                      <a:pt x="406" y="239"/>
                    </a:lnTo>
                    <a:lnTo>
                      <a:pt x="458" y="226"/>
                    </a:lnTo>
                    <a:lnTo>
                      <a:pt x="409" y="233"/>
                    </a:lnTo>
                    <a:lnTo>
                      <a:pt x="355" y="237"/>
                    </a:lnTo>
                    <a:lnTo>
                      <a:pt x="319" y="237"/>
                    </a:lnTo>
                    <a:lnTo>
                      <a:pt x="283" y="233"/>
                    </a:lnTo>
                    <a:lnTo>
                      <a:pt x="248" y="226"/>
                    </a:lnTo>
                    <a:lnTo>
                      <a:pt x="197" y="212"/>
                    </a:lnTo>
                    <a:lnTo>
                      <a:pt x="150" y="193"/>
                    </a:lnTo>
                    <a:lnTo>
                      <a:pt x="119" y="177"/>
                    </a:lnTo>
                    <a:lnTo>
                      <a:pt x="84" y="156"/>
                    </a:lnTo>
                    <a:lnTo>
                      <a:pt x="57" y="133"/>
                    </a:lnTo>
                    <a:lnTo>
                      <a:pt x="30" y="107"/>
                    </a:lnTo>
                    <a:lnTo>
                      <a:pt x="19" y="86"/>
                    </a:lnTo>
                    <a:lnTo>
                      <a:pt x="9" y="66"/>
                    </a:lnTo>
                    <a:lnTo>
                      <a:pt x="6" y="48"/>
                    </a:lnTo>
                    <a:lnTo>
                      <a:pt x="6" y="32"/>
                    </a:lnTo>
                    <a:lnTo>
                      <a:pt x="13" y="1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6" name="Freeform 143"/>
              <p:cNvSpPr>
                <a:spLocks/>
              </p:cNvSpPr>
              <p:nvPr/>
            </p:nvSpPr>
            <p:spPr bwMode="auto">
              <a:xfrm>
                <a:off x="1901" y="1349"/>
                <a:ext cx="152" cy="41"/>
              </a:xfrm>
              <a:custGeom>
                <a:avLst/>
                <a:gdLst>
                  <a:gd name="T0" fmla="*/ 0 w 456"/>
                  <a:gd name="T1" fmla="*/ 0 h 122"/>
                  <a:gd name="T2" fmla="*/ 0 w 456"/>
                  <a:gd name="T3" fmla="*/ 0 h 122"/>
                  <a:gd name="T4" fmla="*/ 0 w 456"/>
                  <a:gd name="T5" fmla="*/ 0 h 122"/>
                  <a:gd name="T6" fmla="*/ 0 w 456"/>
                  <a:gd name="T7" fmla="*/ 0 h 122"/>
                  <a:gd name="T8" fmla="*/ 0 w 456"/>
                  <a:gd name="T9" fmla="*/ 0 h 122"/>
                  <a:gd name="T10" fmla="*/ 0 w 456"/>
                  <a:gd name="T11" fmla="*/ 0 h 122"/>
                  <a:gd name="T12" fmla="*/ 0 w 456"/>
                  <a:gd name="T13" fmla="*/ 0 h 122"/>
                  <a:gd name="T14" fmla="*/ 0 w 456"/>
                  <a:gd name="T15" fmla="*/ 0 h 122"/>
                  <a:gd name="T16" fmla="*/ 0 w 456"/>
                  <a:gd name="T17" fmla="*/ 0 h 122"/>
                  <a:gd name="T18" fmla="*/ 0 w 456"/>
                  <a:gd name="T19" fmla="*/ 0 h 122"/>
                  <a:gd name="T20" fmla="*/ 0 w 456"/>
                  <a:gd name="T21" fmla="*/ 0 h 122"/>
                  <a:gd name="T22" fmla="*/ 0 w 456"/>
                  <a:gd name="T23" fmla="*/ 0 h 122"/>
                  <a:gd name="T24" fmla="*/ 0 w 456"/>
                  <a:gd name="T25" fmla="*/ 0 h 122"/>
                  <a:gd name="T26" fmla="*/ 0 w 456"/>
                  <a:gd name="T27" fmla="*/ 0 h 122"/>
                  <a:gd name="T28" fmla="*/ 0 w 456"/>
                  <a:gd name="T29" fmla="*/ 0 h 122"/>
                  <a:gd name="T30" fmla="*/ 0 w 456"/>
                  <a:gd name="T31" fmla="*/ 0 h 122"/>
                  <a:gd name="T32" fmla="*/ 0 w 456"/>
                  <a:gd name="T33" fmla="*/ 0 h 122"/>
                  <a:gd name="T34" fmla="*/ 0 w 456"/>
                  <a:gd name="T35" fmla="*/ 0 h 122"/>
                  <a:gd name="T36" fmla="*/ 0 w 456"/>
                  <a:gd name="T37" fmla="*/ 0 h 122"/>
                  <a:gd name="T38" fmla="*/ 0 w 456"/>
                  <a:gd name="T39" fmla="*/ 0 h 122"/>
                  <a:gd name="T40" fmla="*/ 0 w 456"/>
                  <a:gd name="T41" fmla="*/ 0 h 122"/>
                  <a:gd name="T42" fmla="*/ 0 w 456"/>
                  <a:gd name="T43" fmla="*/ 0 h 122"/>
                  <a:gd name="T44" fmla="*/ 0 w 456"/>
                  <a:gd name="T45" fmla="*/ 0 h 1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56"/>
                  <a:gd name="T70" fmla="*/ 0 h 122"/>
                  <a:gd name="T71" fmla="*/ 456 w 456"/>
                  <a:gd name="T72" fmla="*/ 122 h 12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56" h="122">
                    <a:moveTo>
                      <a:pt x="0" y="50"/>
                    </a:moveTo>
                    <a:lnTo>
                      <a:pt x="18" y="32"/>
                    </a:lnTo>
                    <a:lnTo>
                      <a:pt x="45" y="19"/>
                    </a:lnTo>
                    <a:lnTo>
                      <a:pt x="82" y="5"/>
                    </a:lnTo>
                    <a:lnTo>
                      <a:pt x="129" y="0"/>
                    </a:lnTo>
                    <a:lnTo>
                      <a:pt x="185" y="1"/>
                    </a:lnTo>
                    <a:lnTo>
                      <a:pt x="243" y="12"/>
                    </a:lnTo>
                    <a:lnTo>
                      <a:pt x="299" y="27"/>
                    </a:lnTo>
                    <a:lnTo>
                      <a:pt x="348" y="46"/>
                    </a:lnTo>
                    <a:lnTo>
                      <a:pt x="387" y="66"/>
                    </a:lnTo>
                    <a:lnTo>
                      <a:pt x="429" y="96"/>
                    </a:lnTo>
                    <a:lnTo>
                      <a:pt x="456" y="122"/>
                    </a:lnTo>
                    <a:lnTo>
                      <a:pt x="412" y="90"/>
                    </a:lnTo>
                    <a:lnTo>
                      <a:pt x="382" y="72"/>
                    </a:lnTo>
                    <a:lnTo>
                      <a:pt x="334" y="50"/>
                    </a:lnTo>
                    <a:lnTo>
                      <a:pt x="289" y="34"/>
                    </a:lnTo>
                    <a:lnTo>
                      <a:pt x="245" y="25"/>
                    </a:lnTo>
                    <a:lnTo>
                      <a:pt x="178" y="14"/>
                    </a:lnTo>
                    <a:lnTo>
                      <a:pt x="122" y="14"/>
                    </a:lnTo>
                    <a:lnTo>
                      <a:pt x="84" y="18"/>
                    </a:lnTo>
                    <a:lnTo>
                      <a:pt x="44" y="2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7" name="Freeform 144"/>
              <p:cNvSpPr>
                <a:spLocks/>
              </p:cNvSpPr>
              <p:nvPr/>
            </p:nvSpPr>
            <p:spPr bwMode="auto">
              <a:xfrm>
                <a:off x="2080" y="1708"/>
                <a:ext cx="40" cy="64"/>
              </a:xfrm>
              <a:custGeom>
                <a:avLst/>
                <a:gdLst>
                  <a:gd name="T0" fmla="*/ 0 w 120"/>
                  <a:gd name="T1" fmla="*/ 0 h 193"/>
                  <a:gd name="T2" fmla="*/ 0 w 120"/>
                  <a:gd name="T3" fmla="*/ 0 h 193"/>
                  <a:gd name="T4" fmla="*/ 0 w 120"/>
                  <a:gd name="T5" fmla="*/ 0 h 193"/>
                  <a:gd name="T6" fmla="*/ 0 w 120"/>
                  <a:gd name="T7" fmla="*/ 0 h 193"/>
                  <a:gd name="T8" fmla="*/ 0 w 120"/>
                  <a:gd name="T9" fmla="*/ 0 h 193"/>
                  <a:gd name="T10" fmla="*/ 0 w 120"/>
                  <a:gd name="T11" fmla="*/ 0 h 193"/>
                  <a:gd name="T12" fmla="*/ 0 w 120"/>
                  <a:gd name="T13" fmla="*/ 0 h 193"/>
                  <a:gd name="T14" fmla="*/ 0 w 120"/>
                  <a:gd name="T15" fmla="*/ 0 h 193"/>
                  <a:gd name="T16" fmla="*/ 0 w 120"/>
                  <a:gd name="T17" fmla="*/ 0 h 193"/>
                  <a:gd name="T18" fmla="*/ 0 w 120"/>
                  <a:gd name="T19" fmla="*/ 0 h 193"/>
                  <a:gd name="T20" fmla="*/ 0 w 120"/>
                  <a:gd name="T21" fmla="*/ 0 h 193"/>
                  <a:gd name="T22" fmla="*/ 0 w 120"/>
                  <a:gd name="T23" fmla="*/ 0 h 193"/>
                  <a:gd name="T24" fmla="*/ 0 w 120"/>
                  <a:gd name="T25" fmla="*/ 0 h 193"/>
                  <a:gd name="T26" fmla="*/ 0 w 120"/>
                  <a:gd name="T27" fmla="*/ 0 h 193"/>
                  <a:gd name="T28" fmla="*/ 0 w 120"/>
                  <a:gd name="T29" fmla="*/ 0 h 19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93"/>
                  <a:gd name="T47" fmla="*/ 120 w 120"/>
                  <a:gd name="T48" fmla="*/ 193 h 19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93">
                    <a:moveTo>
                      <a:pt x="12" y="2"/>
                    </a:moveTo>
                    <a:lnTo>
                      <a:pt x="11" y="29"/>
                    </a:lnTo>
                    <a:lnTo>
                      <a:pt x="0" y="60"/>
                    </a:lnTo>
                    <a:lnTo>
                      <a:pt x="97" y="132"/>
                    </a:lnTo>
                    <a:lnTo>
                      <a:pt x="95" y="151"/>
                    </a:lnTo>
                    <a:lnTo>
                      <a:pt x="109" y="188"/>
                    </a:lnTo>
                    <a:lnTo>
                      <a:pt x="120" y="193"/>
                    </a:lnTo>
                    <a:lnTo>
                      <a:pt x="111" y="180"/>
                    </a:lnTo>
                    <a:lnTo>
                      <a:pt x="103" y="150"/>
                    </a:lnTo>
                    <a:lnTo>
                      <a:pt x="106" y="130"/>
                    </a:lnTo>
                    <a:lnTo>
                      <a:pt x="9" y="56"/>
                    </a:lnTo>
                    <a:lnTo>
                      <a:pt x="16" y="28"/>
                    </a:lnTo>
                    <a:lnTo>
                      <a:pt x="16" y="0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8" name="Freeform 145"/>
              <p:cNvSpPr>
                <a:spLocks/>
              </p:cNvSpPr>
              <p:nvPr/>
            </p:nvSpPr>
            <p:spPr bwMode="auto">
              <a:xfrm>
                <a:off x="2133" y="1765"/>
                <a:ext cx="37" cy="16"/>
              </a:xfrm>
              <a:custGeom>
                <a:avLst/>
                <a:gdLst>
                  <a:gd name="T0" fmla="*/ 0 w 112"/>
                  <a:gd name="T1" fmla="*/ 0 h 47"/>
                  <a:gd name="T2" fmla="*/ 0 w 112"/>
                  <a:gd name="T3" fmla="*/ 0 h 47"/>
                  <a:gd name="T4" fmla="*/ 0 w 112"/>
                  <a:gd name="T5" fmla="*/ 0 h 47"/>
                  <a:gd name="T6" fmla="*/ 0 w 112"/>
                  <a:gd name="T7" fmla="*/ 0 h 47"/>
                  <a:gd name="T8" fmla="*/ 0 w 112"/>
                  <a:gd name="T9" fmla="*/ 0 h 47"/>
                  <a:gd name="T10" fmla="*/ 0 w 112"/>
                  <a:gd name="T11" fmla="*/ 0 h 47"/>
                  <a:gd name="T12" fmla="*/ 0 w 112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47"/>
                  <a:gd name="T23" fmla="*/ 112 w 112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47">
                    <a:moveTo>
                      <a:pt x="0" y="4"/>
                    </a:moveTo>
                    <a:lnTo>
                      <a:pt x="32" y="28"/>
                    </a:lnTo>
                    <a:lnTo>
                      <a:pt x="112" y="47"/>
                    </a:lnTo>
                    <a:lnTo>
                      <a:pt x="36" y="22"/>
                    </a:lnTo>
                    <a:lnTo>
                      <a:pt x="8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9" name="Freeform 146"/>
              <p:cNvSpPr>
                <a:spLocks/>
              </p:cNvSpPr>
              <p:nvPr/>
            </p:nvSpPr>
            <p:spPr bwMode="auto">
              <a:xfrm>
                <a:off x="2293" y="1635"/>
                <a:ext cx="109" cy="149"/>
              </a:xfrm>
              <a:custGeom>
                <a:avLst/>
                <a:gdLst>
                  <a:gd name="T0" fmla="*/ 0 w 326"/>
                  <a:gd name="T1" fmla="*/ 0 h 446"/>
                  <a:gd name="T2" fmla="*/ 0 w 326"/>
                  <a:gd name="T3" fmla="*/ 0 h 446"/>
                  <a:gd name="T4" fmla="*/ 0 w 326"/>
                  <a:gd name="T5" fmla="*/ 0 h 446"/>
                  <a:gd name="T6" fmla="*/ 0 w 326"/>
                  <a:gd name="T7" fmla="*/ 0 h 446"/>
                  <a:gd name="T8" fmla="*/ 0 w 326"/>
                  <a:gd name="T9" fmla="*/ 0 h 446"/>
                  <a:gd name="T10" fmla="*/ 0 w 326"/>
                  <a:gd name="T11" fmla="*/ 0 h 446"/>
                  <a:gd name="T12" fmla="*/ 0 w 326"/>
                  <a:gd name="T13" fmla="*/ 0 h 446"/>
                  <a:gd name="T14" fmla="*/ 0 w 326"/>
                  <a:gd name="T15" fmla="*/ 0 h 446"/>
                  <a:gd name="T16" fmla="*/ 0 w 326"/>
                  <a:gd name="T17" fmla="*/ 0 h 446"/>
                  <a:gd name="T18" fmla="*/ 0 w 326"/>
                  <a:gd name="T19" fmla="*/ 0 h 446"/>
                  <a:gd name="T20" fmla="*/ 0 w 326"/>
                  <a:gd name="T21" fmla="*/ 0 h 446"/>
                  <a:gd name="T22" fmla="*/ 0 w 326"/>
                  <a:gd name="T23" fmla="*/ 0 h 446"/>
                  <a:gd name="T24" fmla="*/ 0 w 326"/>
                  <a:gd name="T25" fmla="*/ 0 h 446"/>
                  <a:gd name="T26" fmla="*/ 0 w 326"/>
                  <a:gd name="T27" fmla="*/ 0 h 446"/>
                  <a:gd name="T28" fmla="*/ 0 w 326"/>
                  <a:gd name="T29" fmla="*/ 0 h 446"/>
                  <a:gd name="T30" fmla="*/ 0 w 326"/>
                  <a:gd name="T31" fmla="*/ 0 h 446"/>
                  <a:gd name="T32" fmla="*/ 0 w 326"/>
                  <a:gd name="T33" fmla="*/ 0 h 446"/>
                  <a:gd name="T34" fmla="*/ 0 w 326"/>
                  <a:gd name="T35" fmla="*/ 0 h 446"/>
                  <a:gd name="T36" fmla="*/ 0 w 326"/>
                  <a:gd name="T37" fmla="*/ 0 h 446"/>
                  <a:gd name="T38" fmla="*/ 0 w 326"/>
                  <a:gd name="T39" fmla="*/ 0 h 446"/>
                  <a:gd name="T40" fmla="*/ 0 w 326"/>
                  <a:gd name="T41" fmla="*/ 0 h 446"/>
                  <a:gd name="T42" fmla="*/ 0 w 326"/>
                  <a:gd name="T43" fmla="*/ 0 h 446"/>
                  <a:gd name="T44" fmla="*/ 0 w 326"/>
                  <a:gd name="T45" fmla="*/ 0 h 446"/>
                  <a:gd name="T46" fmla="*/ 0 w 326"/>
                  <a:gd name="T47" fmla="*/ 0 h 446"/>
                  <a:gd name="T48" fmla="*/ 0 w 326"/>
                  <a:gd name="T49" fmla="*/ 0 h 446"/>
                  <a:gd name="T50" fmla="*/ 0 w 326"/>
                  <a:gd name="T51" fmla="*/ 0 h 446"/>
                  <a:gd name="T52" fmla="*/ 0 w 326"/>
                  <a:gd name="T53" fmla="*/ 0 h 446"/>
                  <a:gd name="T54" fmla="*/ 0 w 326"/>
                  <a:gd name="T55" fmla="*/ 0 h 446"/>
                  <a:gd name="T56" fmla="*/ 0 w 326"/>
                  <a:gd name="T57" fmla="*/ 0 h 446"/>
                  <a:gd name="T58" fmla="*/ 0 w 326"/>
                  <a:gd name="T59" fmla="*/ 0 h 446"/>
                  <a:gd name="T60" fmla="*/ 0 w 326"/>
                  <a:gd name="T61" fmla="*/ 0 h 446"/>
                  <a:gd name="T62" fmla="*/ 0 w 326"/>
                  <a:gd name="T63" fmla="*/ 0 h 446"/>
                  <a:gd name="T64" fmla="*/ 0 w 326"/>
                  <a:gd name="T65" fmla="*/ 0 h 446"/>
                  <a:gd name="T66" fmla="*/ 0 w 326"/>
                  <a:gd name="T67" fmla="*/ 0 h 4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6"/>
                  <a:gd name="T103" fmla="*/ 0 h 446"/>
                  <a:gd name="T104" fmla="*/ 326 w 326"/>
                  <a:gd name="T105" fmla="*/ 446 h 44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6" h="446">
                    <a:moveTo>
                      <a:pt x="27" y="3"/>
                    </a:moveTo>
                    <a:lnTo>
                      <a:pt x="14" y="32"/>
                    </a:lnTo>
                    <a:lnTo>
                      <a:pt x="4" y="64"/>
                    </a:lnTo>
                    <a:lnTo>
                      <a:pt x="0" y="98"/>
                    </a:lnTo>
                    <a:lnTo>
                      <a:pt x="3" y="135"/>
                    </a:lnTo>
                    <a:lnTo>
                      <a:pt x="12" y="173"/>
                    </a:lnTo>
                    <a:lnTo>
                      <a:pt x="31" y="225"/>
                    </a:lnTo>
                    <a:lnTo>
                      <a:pt x="56" y="273"/>
                    </a:lnTo>
                    <a:lnTo>
                      <a:pt x="82" y="312"/>
                    </a:lnTo>
                    <a:lnTo>
                      <a:pt x="113" y="349"/>
                    </a:lnTo>
                    <a:lnTo>
                      <a:pt x="151" y="385"/>
                    </a:lnTo>
                    <a:lnTo>
                      <a:pt x="195" y="415"/>
                    </a:lnTo>
                    <a:lnTo>
                      <a:pt x="238" y="432"/>
                    </a:lnTo>
                    <a:lnTo>
                      <a:pt x="281" y="443"/>
                    </a:lnTo>
                    <a:lnTo>
                      <a:pt x="313" y="446"/>
                    </a:lnTo>
                    <a:lnTo>
                      <a:pt x="326" y="442"/>
                    </a:lnTo>
                    <a:lnTo>
                      <a:pt x="290" y="440"/>
                    </a:lnTo>
                    <a:lnTo>
                      <a:pt x="260" y="431"/>
                    </a:lnTo>
                    <a:lnTo>
                      <a:pt x="239" y="427"/>
                    </a:lnTo>
                    <a:lnTo>
                      <a:pt x="208" y="413"/>
                    </a:lnTo>
                    <a:lnTo>
                      <a:pt x="173" y="390"/>
                    </a:lnTo>
                    <a:lnTo>
                      <a:pt x="136" y="361"/>
                    </a:lnTo>
                    <a:lnTo>
                      <a:pt x="104" y="326"/>
                    </a:lnTo>
                    <a:lnTo>
                      <a:pt x="78" y="292"/>
                    </a:lnTo>
                    <a:lnTo>
                      <a:pt x="54" y="254"/>
                    </a:lnTo>
                    <a:lnTo>
                      <a:pt x="33" y="206"/>
                    </a:lnTo>
                    <a:lnTo>
                      <a:pt x="17" y="164"/>
                    </a:lnTo>
                    <a:lnTo>
                      <a:pt x="8" y="119"/>
                    </a:lnTo>
                    <a:lnTo>
                      <a:pt x="8" y="77"/>
                    </a:lnTo>
                    <a:lnTo>
                      <a:pt x="12" y="47"/>
                    </a:lnTo>
                    <a:lnTo>
                      <a:pt x="22" y="23"/>
                    </a:lnTo>
                    <a:lnTo>
                      <a:pt x="36" y="0"/>
                    </a:lnTo>
                    <a:lnTo>
                      <a:pt x="27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0" name="Freeform 147"/>
              <p:cNvSpPr>
                <a:spLocks/>
              </p:cNvSpPr>
              <p:nvPr/>
            </p:nvSpPr>
            <p:spPr bwMode="auto">
              <a:xfrm>
                <a:off x="2312" y="1627"/>
                <a:ext cx="114" cy="96"/>
              </a:xfrm>
              <a:custGeom>
                <a:avLst/>
                <a:gdLst>
                  <a:gd name="T0" fmla="*/ 0 w 343"/>
                  <a:gd name="T1" fmla="*/ 0 h 289"/>
                  <a:gd name="T2" fmla="*/ 0 w 343"/>
                  <a:gd name="T3" fmla="*/ 0 h 289"/>
                  <a:gd name="T4" fmla="*/ 0 w 343"/>
                  <a:gd name="T5" fmla="*/ 0 h 289"/>
                  <a:gd name="T6" fmla="*/ 0 w 343"/>
                  <a:gd name="T7" fmla="*/ 0 h 289"/>
                  <a:gd name="T8" fmla="*/ 0 w 343"/>
                  <a:gd name="T9" fmla="*/ 0 h 289"/>
                  <a:gd name="T10" fmla="*/ 0 w 343"/>
                  <a:gd name="T11" fmla="*/ 0 h 289"/>
                  <a:gd name="T12" fmla="*/ 0 w 343"/>
                  <a:gd name="T13" fmla="*/ 0 h 289"/>
                  <a:gd name="T14" fmla="*/ 0 w 343"/>
                  <a:gd name="T15" fmla="*/ 0 h 289"/>
                  <a:gd name="T16" fmla="*/ 0 w 343"/>
                  <a:gd name="T17" fmla="*/ 0 h 289"/>
                  <a:gd name="T18" fmla="*/ 0 w 343"/>
                  <a:gd name="T19" fmla="*/ 0 h 289"/>
                  <a:gd name="T20" fmla="*/ 0 w 343"/>
                  <a:gd name="T21" fmla="*/ 0 h 289"/>
                  <a:gd name="T22" fmla="*/ 0 w 343"/>
                  <a:gd name="T23" fmla="*/ 0 h 289"/>
                  <a:gd name="T24" fmla="*/ 0 w 343"/>
                  <a:gd name="T25" fmla="*/ 0 h 289"/>
                  <a:gd name="T26" fmla="*/ 0 w 343"/>
                  <a:gd name="T27" fmla="*/ 0 h 289"/>
                  <a:gd name="T28" fmla="*/ 0 w 343"/>
                  <a:gd name="T29" fmla="*/ 0 h 289"/>
                  <a:gd name="T30" fmla="*/ 0 w 343"/>
                  <a:gd name="T31" fmla="*/ 0 h 289"/>
                  <a:gd name="T32" fmla="*/ 0 w 343"/>
                  <a:gd name="T33" fmla="*/ 0 h 289"/>
                  <a:gd name="T34" fmla="*/ 0 w 343"/>
                  <a:gd name="T35" fmla="*/ 0 h 289"/>
                  <a:gd name="T36" fmla="*/ 0 w 343"/>
                  <a:gd name="T37" fmla="*/ 0 h 289"/>
                  <a:gd name="T38" fmla="*/ 0 w 343"/>
                  <a:gd name="T39" fmla="*/ 0 h 289"/>
                  <a:gd name="T40" fmla="*/ 0 w 343"/>
                  <a:gd name="T41" fmla="*/ 0 h 289"/>
                  <a:gd name="T42" fmla="*/ 0 w 343"/>
                  <a:gd name="T43" fmla="*/ 0 h 289"/>
                  <a:gd name="T44" fmla="*/ 0 w 343"/>
                  <a:gd name="T45" fmla="*/ 0 h 28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3"/>
                  <a:gd name="T70" fmla="*/ 0 h 289"/>
                  <a:gd name="T71" fmla="*/ 343 w 343"/>
                  <a:gd name="T72" fmla="*/ 289 h 28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3" h="289">
                    <a:moveTo>
                      <a:pt x="0" y="23"/>
                    </a:moveTo>
                    <a:lnTo>
                      <a:pt x="16" y="8"/>
                    </a:lnTo>
                    <a:lnTo>
                      <a:pt x="47" y="0"/>
                    </a:lnTo>
                    <a:lnTo>
                      <a:pt x="89" y="0"/>
                    </a:lnTo>
                    <a:lnTo>
                      <a:pt x="136" y="12"/>
                    </a:lnTo>
                    <a:lnTo>
                      <a:pt x="180" y="38"/>
                    </a:lnTo>
                    <a:lnTo>
                      <a:pt x="224" y="76"/>
                    </a:lnTo>
                    <a:lnTo>
                      <a:pt x="258" y="108"/>
                    </a:lnTo>
                    <a:lnTo>
                      <a:pt x="289" y="156"/>
                    </a:lnTo>
                    <a:lnTo>
                      <a:pt x="310" y="195"/>
                    </a:lnTo>
                    <a:lnTo>
                      <a:pt x="329" y="236"/>
                    </a:lnTo>
                    <a:lnTo>
                      <a:pt x="343" y="289"/>
                    </a:lnTo>
                    <a:lnTo>
                      <a:pt x="309" y="216"/>
                    </a:lnTo>
                    <a:lnTo>
                      <a:pt x="281" y="161"/>
                    </a:lnTo>
                    <a:lnTo>
                      <a:pt x="247" y="112"/>
                    </a:lnTo>
                    <a:lnTo>
                      <a:pt x="208" y="72"/>
                    </a:lnTo>
                    <a:lnTo>
                      <a:pt x="170" y="43"/>
                    </a:lnTo>
                    <a:lnTo>
                      <a:pt x="124" y="18"/>
                    </a:lnTo>
                    <a:lnTo>
                      <a:pt x="85" y="10"/>
                    </a:lnTo>
                    <a:lnTo>
                      <a:pt x="49" y="10"/>
                    </a:lnTo>
                    <a:lnTo>
                      <a:pt x="21" y="1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1" name="Freeform 148"/>
              <p:cNvSpPr>
                <a:spLocks/>
              </p:cNvSpPr>
              <p:nvPr/>
            </p:nvSpPr>
            <p:spPr bwMode="auto">
              <a:xfrm>
                <a:off x="1970" y="1561"/>
                <a:ext cx="32" cy="50"/>
              </a:xfrm>
              <a:custGeom>
                <a:avLst/>
                <a:gdLst>
                  <a:gd name="T0" fmla="*/ 0 w 97"/>
                  <a:gd name="T1" fmla="*/ 0 h 148"/>
                  <a:gd name="T2" fmla="*/ 0 w 97"/>
                  <a:gd name="T3" fmla="*/ 0 h 148"/>
                  <a:gd name="T4" fmla="*/ 0 w 97"/>
                  <a:gd name="T5" fmla="*/ 0 h 148"/>
                  <a:gd name="T6" fmla="*/ 0 w 97"/>
                  <a:gd name="T7" fmla="*/ 0 h 148"/>
                  <a:gd name="T8" fmla="*/ 0 w 97"/>
                  <a:gd name="T9" fmla="*/ 0 h 148"/>
                  <a:gd name="T10" fmla="*/ 0 w 97"/>
                  <a:gd name="T11" fmla="*/ 0 h 148"/>
                  <a:gd name="T12" fmla="*/ 0 w 97"/>
                  <a:gd name="T13" fmla="*/ 0 h 148"/>
                  <a:gd name="T14" fmla="*/ 0 w 97"/>
                  <a:gd name="T15" fmla="*/ 0 h 148"/>
                  <a:gd name="T16" fmla="*/ 0 w 97"/>
                  <a:gd name="T17" fmla="*/ 0 h 148"/>
                  <a:gd name="T18" fmla="*/ 0 w 97"/>
                  <a:gd name="T19" fmla="*/ 0 h 148"/>
                  <a:gd name="T20" fmla="*/ 0 w 97"/>
                  <a:gd name="T21" fmla="*/ 0 h 1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"/>
                  <a:gd name="T34" fmla="*/ 0 h 148"/>
                  <a:gd name="T35" fmla="*/ 97 w 97"/>
                  <a:gd name="T36" fmla="*/ 148 h 1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" h="148">
                    <a:moveTo>
                      <a:pt x="92" y="15"/>
                    </a:moveTo>
                    <a:lnTo>
                      <a:pt x="70" y="8"/>
                    </a:lnTo>
                    <a:lnTo>
                      <a:pt x="43" y="21"/>
                    </a:lnTo>
                    <a:lnTo>
                      <a:pt x="8" y="112"/>
                    </a:lnTo>
                    <a:lnTo>
                      <a:pt x="15" y="148"/>
                    </a:lnTo>
                    <a:lnTo>
                      <a:pt x="0" y="111"/>
                    </a:lnTo>
                    <a:lnTo>
                      <a:pt x="34" y="17"/>
                    </a:lnTo>
                    <a:lnTo>
                      <a:pt x="70" y="0"/>
                    </a:lnTo>
                    <a:lnTo>
                      <a:pt x="97" y="7"/>
                    </a:lnTo>
                    <a:lnTo>
                      <a:pt x="9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24" name="Group 149"/>
            <p:cNvGrpSpPr>
              <a:grpSpLocks noChangeAspect="1"/>
            </p:cNvGrpSpPr>
            <p:nvPr/>
          </p:nvGrpSpPr>
          <p:grpSpPr bwMode="auto">
            <a:xfrm>
              <a:off x="2362" y="3075"/>
              <a:ext cx="1112" cy="597"/>
              <a:chOff x="775" y="2827"/>
              <a:chExt cx="1112" cy="597"/>
            </a:xfrm>
          </p:grpSpPr>
          <p:sp>
            <p:nvSpPr>
              <p:cNvPr id="2274" name="AutoShape 150"/>
              <p:cNvSpPr>
                <a:spLocks noChangeAspect="1" noChangeArrowheads="1" noTextEdit="1"/>
              </p:cNvSpPr>
              <p:nvPr/>
            </p:nvSpPr>
            <p:spPr bwMode="auto">
              <a:xfrm>
                <a:off x="775" y="2827"/>
                <a:ext cx="1112" cy="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" name="Freeform 151"/>
              <p:cNvSpPr>
                <a:spLocks/>
              </p:cNvSpPr>
              <p:nvPr/>
            </p:nvSpPr>
            <p:spPr bwMode="auto">
              <a:xfrm>
                <a:off x="776" y="2850"/>
                <a:ext cx="692" cy="368"/>
              </a:xfrm>
              <a:custGeom>
                <a:avLst/>
                <a:gdLst>
                  <a:gd name="T0" fmla="*/ 0 w 2075"/>
                  <a:gd name="T1" fmla="*/ 0 h 1103"/>
                  <a:gd name="T2" fmla="*/ 0 w 2075"/>
                  <a:gd name="T3" fmla="*/ 0 h 1103"/>
                  <a:gd name="T4" fmla="*/ 0 w 2075"/>
                  <a:gd name="T5" fmla="*/ 0 h 1103"/>
                  <a:gd name="T6" fmla="*/ 0 w 2075"/>
                  <a:gd name="T7" fmla="*/ 0 h 1103"/>
                  <a:gd name="T8" fmla="*/ 0 w 2075"/>
                  <a:gd name="T9" fmla="*/ 0 h 1103"/>
                  <a:gd name="T10" fmla="*/ 0 w 2075"/>
                  <a:gd name="T11" fmla="*/ 0 h 11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75"/>
                  <a:gd name="T19" fmla="*/ 0 h 1103"/>
                  <a:gd name="T20" fmla="*/ 2075 w 2075"/>
                  <a:gd name="T21" fmla="*/ 1103 h 11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75" h="1103">
                    <a:moveTo>
                      <a:pt x="2075" y="827"/>
                    </a:moveTo>
                    <a:lnTo>
                      <a:pt x="696" y="0"/>
                    </a:lnTo>
                    <a:lnTo>
                      <a:pt x="0" y="393"/>
                    </a:lnTo>
                    <a:lnTo>
                      <a:pt x="1488" y="1103"/>
                    </a:lnTo>
                    <a:lnTo>
                      <a:pt x="2075" y="827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" name="Freeform 152"/>
              <p:cNvSpPr>
                <a:spLocks/>
              </p:cNvSpPr>
              <p:nvPr/>
            </p:nvSpPr>
            <p:spPr bwMode="auto">
              <a:xfrm>
                <a:off x="1712" y="3257"/>
                <a:ext cx="165" cy="88"/>
              </a:xfrm>
              <a:custGeom>
                <a:avLst/>
                <a:gdLst>
                  <a:gd name="T0" fmla="*/ 0 w 493"/>
                  <a:gd name="T1" fmla="*/ 0 h 265"/>
                  <a:gd name="T2" fmla="*/ 0 w 493"/>
                  <a:gd name="T3" fmla="*/ 0 h 265"/>
                  <a:gd name="T4" fmla="*/ 0 w 493"/>
                  <a:gd name="T5" fmla="*/ 0 h 265"/>
                  <a:gd name="T6" fmla="*/ 0 w 493"/>
                  <a:gd name="T7" fmla="*/ 0 h 265"/>
                  <a:gd name="T8" fmla="*/ 0 w 493"/>
                  <a:gd name="T9" fmla="*/ 0 h 265"/>
                  <a:gd name="T10" fmla="*/ 0 w 493"/>
                  <a:gd name="T11" fmla="*/ 0 h 2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3"/>
                  <a:gd name="T19" fmla="*/ 0 h 265"/>
                  <a:gd name="T20" fmla="*/ 493 w 493"/>
                  <a:gd name="T21" fmla="*/ 265 h 26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3" h="265">
                    <a:moveTo>
                      <a:pt x="493" y="239"/>
                    </a:moveTo>
                    <a:lnTo>
                      <a:pt x="493" y="26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93" y="23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7" name="Freeform 153"/>
              <p:cNvSpPr>
                <a:spLocks/>
              </p:cNvSpPr>
              <p:nvPr/>
            </p:nvSpPr>
            <p:spPr bwMode="auto">
              <a:xfrm>
                <a:off x="799" y="2859"/>
                <a:ext cx="390" cy="218"/>
              </a:xfrm>
              <a:custGeom>
                <a:avLst/>
                <a:gdLst>
                  <a:gd name="T0" fmla="*/ 0 w 1172"/>
                  <a:gd name="T1" fmla="*/ 0 h 653"/>
                  <a:gd name="T2" fmla="*/ 0 w 1172"/>
                  <a:gd name="T3" fmla="*/ 0 h 653"/>
                  <a:gd name="T4" fmla="*/ 0 w 1172"/>
                  <a:gd name="T5" fmla="*/ 0 h 653"/>
                  <a:gd name="T6" fmla="*/ 0 w 1172"/>
                  <a:gd name="T7" fmla="*/ 0 h 653"/>
                  <a:gd name="T8" fmla="*/ 0 w 1172"/>
                  <a:gd name="T9" fmla="*/ 0 h 653"/>
                  <a:gd name="T10" fmla="*/ 0 w 1172"/>
                  <a:gd name="T11" fmla="*/ 0 h 6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2"/>
                  <a:gd name="T19" fmla="*/ 0 h 653"/>
                  <a:gd name="T20" fmla="*/ 1172 w 1172"/>
                  <a:gd name="T21" fmla="*/ 653 h 6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2" h="653">
                    <a:moveTo>
                      <a:pt x="635" y="0"/>
                    </a:moveTo>
                    <a:lnTo>
                      <a:pt x="1172" y="326"/>
                    </a:lnTo>
                    <a:lnTo>
                      <a:pt x="589" y="653"/>
                    </a:lnTo>
                    <a:lnTo>
                      <a:pt x="0" y="355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8" name="Freeform 154"/>
              <p:cNvSpPr>
                <a:spLocks/>
              </p:cNvSpPr>
              <p:nvPr/>
            </p:nvSpPr>
            <p:spPr bwMode="auto">
              <a:xfrm>
                <a:off x="963" y="2960"/>
                <a:ext cx="365" cy="184"/>
              </a:xfrm>
              <a:custGeom>
                <a:avLst/>
                <a:gdLst>
                  <a:gd name="T0" fmla="*/ 0 w 1094"/>
                  <a:gd name="T1" fmla="*/ 0 h 550"/>
                  <a:gd name="T2" fmla="*/ 0 w 1094"/>
                  <a:gd name="T3" fmla="*/ 0 h 550"/>
                  <a:gd name="T4" fmla="*/ 0 w 1094"/>
                  <a:gd name="T5" fmla="*/ 0 h 550"/>
                  <a:gd name="T6" fmla="*/ 0 w 1094"/>
                  <a:gd name="T7" fmla="*/ 0 h 550"/>
                  <a:gd name="T8" fmla="*/ 0 w 1094"/>
                  <a:gd name="T9" fmla="*/ 0 h 550"/>
                  <a:gd name="T10" fmla="*/ 0 w 1094"/>
                  <a:gd name="T11" fmla="*/ 0 h 5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94"/>
                  <a:gd name="T19" fmla="*/ 0 h 550"/>
                  <a:gd name="T20" fmla="*/ 1094 w 1094"/>
                  <a:gd name="T21" fmla="*/ 550 h 5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94" h="550">
                    <a:moveTo>
                      <a:pt x="640" y="0"/>
                    </a:moveTo>
                    <a:lnTo>
                      <a:pt x="1094" y="273"/>
                    </a:lnTo>
                    <a:lnTo>
                      <a:pt x="500" y="550"/>
                    </a:lnTo>
                    <a:lnTo>
                      <a:pt x="0" y="303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9" name="Freeform 155"/>
              <p:cNvSpPr>
                <a:spLocks/>
              </p:cNvSpPr>
              <p:nvPr/>
            </p:nvSpPr>
            <p:spPr bwMode="auto">
              <a:xfrm>
                <a:off x="775" y="2835"/>
                <a:ext cx="691" cy="293"/>
              </a:xfrm>
              <a:custGeom>
                <a:avLst/>
                <a:gdLst>
                  <a:gd name="T0" fmla="*/ 0 w 2072"/>
                  <a:gd name="T1" fmla="*/ 0 h 880"/>
                  <a:gd name="T2" fmla="*/ 0 w 2072"/>
                  <a:gd name="T3" fmla="*/ 0 h 880"/>
                  <a:gd name="T4" fmla="*/ 0 w 2072"/>
                  <a:gd name="T5" fmla="*/ 0 h 880"/>
                  <a:gd name="T6" fmla="*/ 0 w 2072"/>
                  <a:gd name="T7" fmla="*/ 0 h 880"/>
                  <a:gd name="T8" fmla="*/ 0 w 2072"/>
                  <a:gd name="T9" fmla="*/ 0 h 880"/>
                  <a:gd name="T10" fmla="*/ 0 w 2072"/>
                  <a:gd name="T11" fmla="*/ 0 h 880"/>
                  <a:gd name="T12" fmla="*/ 0 w 2072"/>
                  <a:gd name="T13" fmla="*/ 0 h 880"/>
                  <a:gd name="T14" fmla="*/ 0 w 2072"/>
                  <a:gd name="T15" fmla="*/ 0 h 8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72"/>
                  <a:gd name="T25" fmla="*/ 0 h 880"/>
                  <a:gd name="T26" fmla="*/ 2072 w 2072"/>
                  <a:gd name="T27" fmla="*/ 880 h 8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72" h="880">
                    <a:moveTo>
                      <a:pt x="2072" y="842"/>
                    </a:moveTo>
                    <a:lnTo>
                      <a:pt x="678" y="0"/>
                    </a:lnTo>
                    <a:lnTo>
                      <a:pt x="0" y="393"/>
                    </a:lnTo>
                    <a:lnTo>
                      <a:pt x="21" y="437"/>
                    </a:lnTo>
                    <a:lnTo>
                      <a:pt x="696" y="49"/>
                    </a:lnTo>
                    <a:lnTo>
                      <a:pt x="2068" y="880"/>
                    </a:lnTo>
                    <a:lnTo>
                      <a:pt x="2072" y="842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0" name="Freeform 156"/>
              <p:cNvSpPr>
                <a:spLocks/>
              </p:cNvSpPr>
              <p:nvPr/>
            </p:nvSpPr>
            <p:spPr bwMode="auto">
              <a:xfrm>
                <a:off x="1592" y="2973"/>
                <a:ext cx="176" cy="102"/>
              </a:xfrm>
              <a:custGeom>
                <a:avLst/>
                <a:gdLst>
                  <a:gd name="T0" fmla="*/ 0 w 528"/>
                  <a:gd name="T1" fmla="*/ 0 h 307"/>
                  <a:gd name="T2" fmla="*/ 0 w 528"/>
                  <a:gd name="T3" fmla="*/ 0 h 307"/>
                  <a:gd name="T4" fmla="*/ 0 w 528"/>
                  <a:gd name="T5" fmla="*/ 0 h 307"/>
                  <a:gd name="T6" fmla="*/ 0 w 528"/>
                  <a:gd name="T7" fmla="*/ 0 h 307"/>
                  <a:gd name="T8" fmla="*/ 0 w 528"/>
                  <a:gd name="T9" fmla="*/ 0 h 307"/>
                  <a:gd name="T10" fmla="*/ 0 w 528"/>
                  <a:gd name="T11" fmla="*/ 0 h 307"/>
                  <a:gd name="T12" fmla="*/ 0 w 528"/>
                  <a:gd name="T13" fmla="*/ 0 h 307"/>
                  <a:gd name="T14" fmla="*/ 0 w 528"/>
                  <a:gd name="T15" fmla="*/ 0 h 307"/>
                  <a:gd name="T16" fmla="*/ 0 w 528"/>
                  <a:gd name="T17" fmla="*/ 0 h 307"/>
                  <a:gd name="T18" fmla="*/ 0 w 528"/>
                  <a:gd name="T19" fmla="*/ 0 h 307"/>
                  <a:gd name="T20" fmla="*/ 0 w 528"/>
                  <a:gd name="T21" fmla="*/ 0 h 307"/>
                  <a:gd name="T22" fmla="*/ 0 w 528"/>
                  <a:gd name="T23" fmla="*/ 0 h 307"/>
                  <a:gd name="T24" fmla="*/ 0 w 528"/>
                  <a:gd name="T25" fmla="*/ 0 h 307"/>
                  <a:gd name="T26" fmla="*/ 0 w 528"/>
                  <a:gd name="T27" fmla="*/ 0 h 307"/>
                  <a:gd name="T28" fmla="*/ 0 w 528"/>
                  <a:gd name="T29" fmla="*/ 0 h 307"/>
                  <a:gd name="T30" fmla="*/ 0 w 528"/>
                  <a:gd name="T31" fmla="*/ 0 h 307"/>
                  <a:gd name="T32" fmla="*/ 0 w 528"/>
                  <a:gd name="T33" fmla="*/ 0 h 307"/>
                  <a:gd name="T34" fmla="*/ 0 w 528"/>
                  <a:gd name="T35" fmla="*/ 0 h 307"/>
                  <a:gd name="T36" fmla="*/ 0 w 528"/>
                  <a:gd name="T37" fmla="*/ 0 h 307"/>
                  <a:gd name="T38" fmla="*/ 0 w 528"/>
                  <a:gd name="T39" fmla="*/ 0 h 307"/>
                  <a:gd name="T40" fmla="*/ 0 w 528"/>
                  <a:gd name="T41" fmla="*/ 0 h 307"/>
                  <a:gd name="T42" fmla="*/ 0 w 528"/>
                  <a:gd name="T43" fmla="*/ 0 h 307"/>
                  <a:gd name="T44" fmla="*/ 0 w 528"/>
                  <a:gd name="T45" fmla="*/ 0 h 307"/>
                  <a:gd name="T46" fmla="*/ 0 w 528"/>
                  <a:gd name="T47" fmla="*/ 0 h 307"/>
                  <a:gd name="T48" fmla="*/ 0 w 528"/>
                  <a:gd name="T49" fmla="*/ 0 h 307"/>
                  <a:gd name="T50" fmla="*/ 0 w 528"/>
                  <a:gd name="T51" fmla="*/ 0 h 307"/>
                  <a:gd name="T52" fmla="*/ 0 w 528"/>
                  <a:gd name="T53" fmla="*/ 0 h 307"/>
                  <a:gd name="T54" fmla="*/ 0 w 528"/>
                  <a:gd name="T55" fmla="*/ 0 h 307"/>
                  <a:gd name="T56" fmla="*/ 0 w 528"/>
                  <a:gd name="T57" fmla="*/ 0 h 307"/>
                  <a:gd name="T58" fmla="*/ 0 w 528"/>
                  <a:gd name="T59" fmla="*/ 0 h 307"/>
                  <a:gd name="T60" fmla="*/ 0 w 528"/>
                  <a:gd name="T61" fmla="*/ 0 h 307"/>
                  <a:gd name="T62" fmla="*/ 0 w 528"/>
                  <a:gd name="T63" fmla="*/ 0 h 307"/>
                  <a:gd name="T64" fmla="*/ 0 w 528"/>
                  <a:gd name="T65" fmla="*/ 0 h 307"/>
                  <a:gd name="T66" fmla="*/ 0 w 528"/>
                  <a:gd name="T67" fmla="*/ 0 h 307"/>
                  <a:gd name="T68" fmla="*/ 0 w 528"/>
                  <a:gd name="T69" fmla="*/ 0 h 307"/>
                  <a:gd name="T70" fmla="*/ 0 w 528"/>
                  <a:gd name="T71" fmla="*/ 0 h 307"/>
                  <a:gd name="T72" fmla="*/ 0 w 528"/>
                  <a:gd name="T73" fmla="*/ 0 h 307"/>
                  <a:gd name="T74" fmla="*/ 0 w 528"/>
                  <a:gd name="T75" fmla="*/ 0 h 307"/>
                  <a:gd name="T76" fmla="*/ 0 w 528"/>
                  <a:gd name="T77" fmla="*/ 0 h 307"/>
                  <a:gd name="T78" fmla="*/ 0 w 528"/>
                  <a:gd name="T79" fmla="*/ 0 h 307"/>
                  <a:gd name="T80" fmla="*/ 0 w 528"/>
                  <a:gd name="T81" fmla="*/ 0 h 307"/>
                  <a:gd name="T82" fmla="*/ 0 w 528"/>
                  <a:gd name="T83" fmla="*/ 0 h 307"/>
                  <a:gd name="T84" fmla="*/ 0 w 528"/>
                  <a:gd name="T85" fmla="*/ 0 h 30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8"/>
                  <a:gd name="T130" fmla="*/ 0 h 307"/>
                  <a:gd name="T131" fmla="*/ 528 w 528"/>
                  <a:gd name="T132" fmla="*/ 307 h 30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8" h="307">
                    <a:moveTo>
                      <a:pt x="526" y="90"/>
                    </a:moveTo>
                    <a:lnTo>
                      <a:pt x="528" y="101"/>
                    </a:lnTo>
                    <a:lnTo>
                      <a:pt x="528" y="111"/>
                    </a:lnTo>
                    <a:lnTo>
                      <a:pt x="526" y="123"/>
                    </a:lnTo>
                    <a:lnTo>
                      <a:pt x="523" y="136"/>
                    </a:lnTo>
                    <a:lnTo>
                      <a:pt x="518" y="148"/>
                    </a:lnTo>
                    <a:lnTo>
                      <a:pt x="512" y="158"/>
                    </a:lnTo>
                    <a:lnTo>
                      <a:pt x="506" y="168"/>
                    </a:lnTo>
                    <a:lnTo>
                      <a:pt x="499" y="178"/>
                    </a:lnTo>
                    <a:lnTo>
                      <a:pt x="491" y="186"/>
                    </a:lnTo>
                    <a:lnTo>
                      <a:pt x="484" y="193"/>
                    </a:lnTo>
                    <a:lnTo>
                      <a:pt x="479" y="199"/>
                    </a:lnTo>
                    <a:lnTo>
                      <a:pt x="470" y="206"/>
                    </a:lnTo>
                    <a:lnTo>
                      <a:pt x="461" y="213"/>
                    </a:lnTo>
                    <a:lnTo>
                      <a:pt x="449" y="224"/>
                    </a:lnTo>
                    <a:lnTo>
                      <a:pt x="435" y="233"/>
                    </a:lnTo>
                    <a:lnTo>
                      <a:pt x="419" y="242"/>
                    </a:lnTo>
                    <a:lnTo>
                      <a:pt x="404" y="251"/>
                    </a:lnTo>
                    <a:lnTo>
                      <a:pt x="388" y="259"/>
                    </a:lnTo>
                    <a:lnTo>
                      <a:pt x="376" y="265"/>
                    </a:lnTo>
                    <a:lnTo>
                      <a:pt x="363" y="270"/>
                    </a:lnTo>
                    <a:lnTo>
                      <a:pt x="349" y="276"/>
                    </a:lnTo>
                    <a:lnTo>
                      <a:pt x="332" y="282"/>
                    </a:lnTo>
                    <a:lnTo>
                      <a:pt x="316" y="287"/>
                    </a:lnTo>
                    <a:lnTo>
                      <a:pt x="302" y="290"/>
                    </a:lnTo>
                    <a:lnTo>
                      <a:pt x="285" y="295"/>
                    </a:lnTo>
                    <a:lnTo>
                      <a:pt x="268" y="298"/>
                    </a:lnTo>
                    <a:lnTo>
                      <a:pt x="250" y="301"/>
                    </a:lnTo>
                    <a:lnTo>
                      <a:pt x="234" y="302"/>
                    </a:lnTo>
                    <a:lnTo>
                      <a:pt x="217" y="306"/>
                    </a:lnTo>
                    <a:lnTo>
                      <a:pt x="198" y="307"/>
                    </a:lnTo>
                    <a:lnTo>
                      <a:pt x="182" y="306"/>
                    </a:lnTo>
                    <a:lnTo>
                      <a:pt x="170" y="306"/>
                    </a:lnTo>
                    <a:lnTo>
                      <a:pt x="152" y="306"/>
                    </a:lnTo>
                    <a:lnTo>
                      <a:pt x="137" y="305"/>
                    </a:lnTo>
                    <a:lnTo>
                      <a:pt x="120" y="302"/>
                    </a:lnTo>
                    <a:lnTo>
                      <a:pt x="106" y="299"/>
                    </a:lnTo>
                    <a:lnTo>
                      <a:pt x="95" y="297"/>
                    </a:lnTo>
                    <a:lnTo>
                      <a:pt x="81" y="294"/>
                    </a:lnTo>
                    <a:lnTo>
                      <a:pt x="67" y="288"/>
                    </a:lnTo>
                    <a:lnTo>
                      <a:pt x="56" y="283"/>
                    </a:lnTo>
                    <a:lnTo>
                      <a:pt x="46" y="277"/>
                    </a:lnTo>
                    <a:lnTo>
                      <a:pt x="35" y="268"/>
                    </a:lnTo>
                    <a:lnTo>
                      <a:pt x="26" y="261"/>
                    </a:lnTo>
                    <a:lnTo>
                      <a:pt x="17" y="252"/>
                    </a:lnTo>
                    <a:lnTo>
                      <a:pt x="10" y="241"/>
                    </a:lnTo>
                    <a:lnTo>
                      <a:pt x="4" y="230"/>
                    </a:lnTo>
                    <a:lnTo>
                      <a:pt x="1" y="218"/>
                    </a:lnTo>
                    <a:lnTo>
                      <a:pt x="0" y="206"/>
                    </a:lnTo>
                    <a:lnTo>
                      <a:pt x="0" y="195"/>
                    </a:lnTo>
                    <a:lnTo>
                      <a:pt x="3" y="181"/>
                    </a:lnTo>
                    <a:lnTo>
                      <a:pt x="7" y="168"/>
                    </a:lnTo>
                    <a:lnTo>
                      <a:pt x="13" y="157"/>
                    </a:lnTo>
                    <a:lnTo>
                      <a:pt x="22" y="141"/>
                    </a:lnTo>
                    <a:lnTo>
                      <a:pt x="30" y="129"/>
                    </a:lnTo>
                    <a:lnTo>
                      <a:pt x="44" y="115"/>
                    </a:lnTo>
                    <a:lnTo>
                      <a:pt x="58" y="102"/>
                    </a:lnTo>
                    <a:lnTo>
                      <a:pt x="75" y="89"/>
                    </a:lnTo>
                    <a:lnTo>
                      <a:pt x="93" y="77"/>
                    </a:lnTo>
                    <a:lnTo>
                      <a:pt x="109" y="67"/>
                    </a:lnTo>
                    <a:lnTo>
                      <a:pt x="127" y="56"/>
                    </a:lnTo>
                    <a:lnTo>
                      <a:pt x="150" y="45"/>
                    </a:lnTo>
                    <a:lnTo>
                      <a:pt x="175" y="35"/>
                    </a:lnTo>
                    <a:lnTo>
                      <a:pt x="198" y="26"/>
                    </a:lnTo>
                    <a:lnTo>
                      <a:pt x="224" y="20"/>
                    </a:lnTo>
                    <a:lnTo>
                      <a:pt x="246" y="14"/>
                    </a:lnTo>
                    <a:lnTo>
                      <a:pt x="271" y="9"/>
                    </a:lnTo>
                    <a:lnTo>
                      <a:pt x="291" y="7"/>
                    </a:lnTo>
                    <a:lnTo>
                      <a:pt x="307" y="0"/>
                    </a:lnTo>
                    <a:lnTo>
                      <a:pt x="334" y="2"/>
                    </a:lnTo>
                    <a:lnTo>
                      <a:pt x="351" y="2"/>
                    </a:lnTo>
                    <a:lnTo>
                      <a:pt x="371" y="3"/>
                    </a:lnTo>
                    <a:lnTo>
                      <a:pt x="388" y="3"/>
                    </a:lnTo>
                    <a:lnTo>
                      <a:pt x="407" y="7"/>
                    </a:lnTo>
                    <a:lnTo>
                      <a:pt x="425" y="11"/>
                    </a:lnTo>
                    <a:lnTo>
                      <a:pt x="442" y="13"/>
                    </a:lnTo>
                    <a:lnTo>
                      <a:pt x="456" y="21"/>
                    </a:lnTo>
                    <a:lnTo>
                      <a:pt x="470" y="25"/>
                    </a:lnTo>
                    <a:lnTo>
                      <a:pt x="482" y="32"/>
                    </a:lnTo>
                    <a:lnTo>
                      <a:pt x="496" y="42"/>
                    </a:lnTo>
                    <a:lnTo>
                      <a:pt x="503" y="48"/>
                    </a:lnTo>
                    <a:lnTo>
                      <a:pt x="510" y="57"/>
                    </a:lnTo>
                    <a:lnTo>
                      <a:pt x="516" y="65"/>
                    </a:lnTo>
                    <a:lnTo>
                      <a:pt x="521" y="73"/>
                    </a:lnTo>
                    <a:lnTo>
                      <a:pt x="525" y="81"/>
                    </a:lnTo>
                    <a:lnTo>
                      <a:pt x="526" y="9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1" name="Freeform 157"/>
              <p:cNvSpPr>
                <a:spLocks/>
              </p:cNvSpPr>
              <p:nvPr/>
            </p:nvSpPr>
            <p:spPr bwMode="auto">
              <a:xfrm>
                <a:off x="1676" y="3002"/>
                <a:ext cx="89" cy="45"/>
              </a:xfrm>
              <a:custGeom>
                <a:avLst/>
                <a:gdLst>
                  <a:gd name="T0" fmla="*/ 0 w 266"/>
                  <a:gd name="T1" fmla="*/ 0 h 135"/>
                  <a:gd name="T2" fmla="*/ 0 w 266"/>
                  <a:gd name="T3" fmla="*/ 0 h 135"/>
                  <a:gd name="T4" fmla="*/ 0 w 266"/>
                  <a:gd name="T5" fmla="*/ 0 h 135"/>
                  <a:gd name="T6" fmla="*/ 0 w 266"/>
                  <a:gd name="T7" fmla="*/ 0 h 135"/>
                  <a:gd name="T8" fmla="*/ 0 w 266"/>
                  <a:gd name="T9" fmla="*/ 0 h 135"/>
                  <a:gd name="T10" fmla="*/ 0 w 266"/>
                  <a:gd name="T11" fmla="*/ 0 h 135"/>
                  <a:gd name="T12" fmla="*/ 0 w 266"/>
                  <a:gd name="T13" fmla="*/ 0 h 135"/>
                  <a:gd name="T14" fmla="*/ 0 w 266"/>
                  <a:gd name="T15" fmla="*/ 0 h 135"/>
                  <a:gd name="T16" fmla="*/ 0 w 266"/>
                  <a:gd name="T17" fmla="*/ 0 h 1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6"/>
                  <a:gd name="T28" fmla="*/ 0 h 135"/>
                  <a:gd name="T29" fmla="*/ 266 w 266"/>
                  <a:gd name="T30" fmla="*/ 135 h 1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6" h="135">
                    <a:moveTo>
                      <a:pt x="261" y="0"/>
                    </a:moveTo>
                    <a:lnTo>
                      <a:pt x="266" y="19"/>
                    </a:lnTo>
                    <a:lnTo>
                      <a:pt x="262" y="49"/>
                    </a:lnTo>
                    <a:lnTo>
                      <a:pt x="245" y="76"/>
                    </a:lnTo>
                    <a:lnTo>
                      <a:pt x="221" y="105"/>
                    </a:lnTo>
                    <a:lnTo>
                      <a:pt x="178" y="135"/>
                    </a:lnTo>
                    <a:lnTo>
                      <a:pt x="0" y="41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2" name="Freeform 158"/>
              <p:cNvSpPr>
                <a:spLocks/>
              </p:cNvSpPr>
              <p:nvPr/>
            </p:nvSpPr>
            <p:spPr bwMode="auto">
              <a:xfrm>
                <a:off x="1596" y="3008"/>
                <a:ext cx="80" cy="48"/>
              </a:xfrm>
              <a:custGeom>
                <a:avLst/>
                <a:gdLst>
                  <a:gd name="T0" fmla="*/ 0 w 240"/>
                  <a:gd name="T1" fmla="*/ 0 h 145"/>
                  <a:gd name="T2" fmla="*/ 0 w 240"/>
                  <a:gd name="T3" fmla="*/ 0 h 145"/>
                  <a:gd name="T4" fmla="*/ 0 w 240"/>
                  <a:gd name="T5" fmla="*/ 0 h 145"/>
                  <a:gd name="T6" fmla="*/ 0 w 240"/>
                  <a:gd name="T7" fmla="*/ 0 h 145"/>
                  <a:gd name="T8" fmla="*/ 0 w 240"/>
                  <a:gd name="T9" fmla="*/ 0 h 145"/>
                  <a:gd name="T10" fmla="*/ 0 w 240"/>
                  <a:gd name="T11" fmla="*/ 0 h 145"/>
                  <a:gd name="T12" fmla="*/ 0 w 240"/>
                  <a:gd name="T13" fmla="*/ 0 h 145"/>
                  <a:gd name="T14" fmla="*/ 0 w 240"/>
                  <a:gd name="T15" fmla="*/ 0 h 1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145"/>
                  <a:gd name="T26" fmla="*/ 240 w 240"/>
                  <a:gd name="T27" fmla="*/ 145 h 14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145">
                    <a:moveTo>
                      <a:pt x="240" y="16"/>
                    </a:moveTo>
                    <a:lnTo>
                      <a:pt x="24" y="145"/>
                    </a:lnTo>
                    <a:lnTo>
                      <a:pt x="1" y="113"/>
                    </a:lnTo>
                    <a:lnTo>
                      <a:pt x="0" y="82"/>
                    </a:lnTo>
                    <a:lnTo>
                      <a:pt x="16" y="52"/>
                    </a:lnTo>
                    <a:lnTo>
                      <a:pt x="145" y="0"/>
                    </a:lnTo>
                    <a:lnTo>
                      <a:pt x="240" y="16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3" name="Freeform 159"/>
              <p:cNvSpPr>
                <a:spLocks/>
              </p:cNvSpPr>
              <p:nvPr/>
            </p:nvSpPr>
            <p:spPr bwMode="auto">
              <a:xfrm>
                <a:off x="1616" y="3257"/>
                <a:ext cx="256" cy="147"/>
              </a:xfrm>
              <a:custGeom>
                <a:avLst/>
                <a:gdLst>
                  <a:gd name="T0" fmla="*/ 0 w 767"/>
                  <a:gd name="T1" fmla="*/ 0 h 443"/>
                  <a:gd name="T2" fmla="*/ 0 w 767"/>
                  <a:gd name="T3" fmla="*/ 0 h 443"/>
                  <a:gd name="T4" fmla="*/ 0 w 767"/>
                  <a:gd name="T5" fmla="*/ 0 h 443"/>
                  <a:gd name="T6" fmla="*/ 0 w 767"/>
                  <a:gd name="T7" fmla="*/ 0 h 443"/>
                  <a:gd name="T8" fmla="*/ 0 w 767"/>
                  <a:gd name="T9" fmla="*/ 0 h 443"/>
                  <a:gd name="T10" fmla="*/ 0 w 767"/>
                  <a:gd name="T11" fmla="*/ 0 h 4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7"/>
                  <a:gd name="T19" fmla="*/ 0 h 443"/>
                  <a:gd name="T20" fmla="*/ 767 w 767"/>
                  <a:gd name="T21" fmla="*/ 443 h 4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7" h="443">
                    <a:moveTo>
                      <a:pt x="767" y="260"/>
                    </a:moveTo>
                    <a:lnTo>
                      <a:pt x="284" y="0"/>
                    </a:lnTo>
                    <a:lnTo>
                      <a:pt x="0" y="271"/>
                    </a:lnTo>
                    <a:lnTo>
                      <a:pt x="380" y="443"/>
                    </a:lnTo>
                    <a:lnTo>
                      <a:pt x="767" y="26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4" name="Freeform 160"/>
              <p:cNvSpPr>
                <a:spLocks/>
              </p:cNvSpPr>
              <p:nvPr/>
            </p:nvSpPr>
            <p:spPr bwMode="auto">
              <a:xfrm>
                <a:off x="1336" y="3070"/>
                <a:ext cx="362" cy="325"/>
              </a:xfrm>
              <a:custGeom>
                <a:avLst/>
                <a:gdLst>
                  <a:gd name="T0" fmla="*/ 0 w 1085"/>
                  <a:gd name="T1" fmla="*/ 0 h 974"/>
                  <a:gd name="T2" fmla="*/ 0 w 1085"/>
                  <a:gd name="T3" fmla="*/ 0 h 974"/>
                  <a:gd name="T4" fmla="*/ 0 w 1085"/>
                  <a:gd name="T5" fmla="*/ 0 h 974"/>
                  <a:gd name="T6" fmla="*/ 0 w 1085"/>
                  <a:gd name="T7" fmla="*/ 0 h 974"/>
                  <a:gd name="T8" fmla="*/ 0 w 1085"/>
                  <a:gd name="T9" fmla="*/ 0 h 974"/>
                  <a:gd name="T10" fmla="*/ 0 w 1085"/>
                  <a:gd name="T11" fmla="*/ 0 h 974"/>
                  <a:gd name="T12" fmla="*/ 0 w 1085"/>
                  <a:gd name="T13" fmla="*/ 0 h 974"/>
                  <a:gd name="T14" fmla="*/ 0 w 1085"/>
                  <a:gd name="T15" fmla="*/ 0 h 974"/>
                  <a:gd name="T16" fmla="*/ 0 w 1085"/>
                  <a:gd name="T17" fmla="*/ 0 h 974"/>
                  <a:gd name="T18" fmla="*/ 0 w 1085"/>
                  <a:gd name="T19" fmla="*/ 0 h 974"/>
                  <a:gd name="T20" fmla="*/ 0 w 1085"/>
                  <a:gd name="T21" fmla="*/ 0 h 974"/>
                  <a:gd name="T22" fmla="*/ 0 w 1085"/>
                  <a:gd name="T23" fmla="*/ 0 h 974"/>
                  <a:gd name="T24" fmla="*/ 0 w 1085"/>
                  <a:gd name="T25" fmla="*/ 0 h 974"/>
                  <a:gd name="T26" fmla="*/ 0 w 1085"/>
                  <a:gd name="T27" fmla="*/ 0 h 974"/>
                  <a:gd name="T28" fmla="*/ 0 w 1085"/>
                  <a:gd name="T29" fmla="*/ 0 h 974"/>
                  <a:gd name="T30" fmla="*/ 0 w 1085"/>
                  <a:gd name="T31" fmla="*/ 0 h 974"/>
                  <a:gd name="T32" fmla="*/ 0 w 1085"/>
                  <a:gd name="T33" fmla="*/ 0 h 974"/>
                  <a:gd name="T34" fmla="*/ 0 w 1085"/>
                  <a:gd name="T35" fmla="*/ 0 h 974"/>
                  <a:gd name="T36" fmla="*/ 0 w 1085"/>
                  <a:gd name="T37" fmla="*/ 0 h 974"/>
                  <a:gd name="T38" fmla="*/ 0 w 1085"/>
                  <a:gd name="T39" fmla="*/ 0 h 97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85"/>
                  <a:gd name="T61" fmla="*/ 0 h 974"/>
                  <a:gd name="T62" fmla="*/ 1085 w 1085"/>
                  <a:gd name="T63" fmla="*/ 974 h 97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85" h="974">
                    <a:moveTo>
                      <a:pt x="1050" y="526"/>
                    </a:moveTo>
                    <a:lnTo>
                      <a:pt x="731" y="75"/>
                    </a:lnTo>
                    <a:lnTo>
                      <a:pt x="549" y="0"/>
                    </a:lnTo>
                    <a:lnTo>
                      <a:pt x="357" y="157"/>
                    </a:lnTo>
                    <a:lnTo>
                      <a:pt x="364" y="166"/>
                    </a:lnTo>
                    <a:lnTo>
                      <a:pt x="161" y="302"/>
                    </a:lnTo>
                    <a:lnTo>
                      <a:pt x="170" y="319"/>
                    </a:lnTo>
                    <a:lnTo>
                      <a:pt x="125" y="297"/>
                    </a:lnTo>
                    <a:lnTo>
                      <a:pt x="108" y="308"/>
                    </a:lnTo>
                    <a:lnTo>
                      <a:pt x="191" y="347"/>
                    </a:lnTo>
                    <a:lnTo>
                      <a:pt x="0" y="487"/>
                    </a:lnTo>
                    <a:lnTo>
                      <a:pt x="270" y="935"/>
                    </a:lnTo>
                    <a:lnTo>
                      <a:pt x="389" y="974"/>
                    </a:lnTo>
                    <a:lnTo>
                      <a:pt x="703" y="789"/>
                    </a:lnTo>
                    <a:lnTo>
                      <a:pt x="818" y="829"/>
                    </a:lnTo>
                    <a:lnTo>
                      <a:pt x="846" y="861"/>
                    </a:lnTo>
                    <a:lnTo>
                      <a:pt x="846" y="821"/>
                    </a:lnTo>
                    <a:lnTo>
                      <a:pt x="1085" y="607"/>
                    </a:lnTo>
                    <a:lnTo>
                      <a:pt x="1050" y="526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5" name="Freeform 161"/>
              <p:cNvSpPr>
                <a:spLocks/>
              </p:cNvSpPr>
              <p:nvPr/>
            </p:nvSpPr>
            <p:spPr bwMode="auto">
              <a:xfrm>
                <a:off x="1524" y="3049"/>
                <a:ext cx="135" cy="179"/>
              </a:xfrm>
              <a:custGeom>
                <a:avLst/>
                <a:gdLst>
                  <a:gd name="T0" fmla="*/ 0 w 405"/>
                  <a:gd name="T1" fmla="*/ 0 h 536"/>
                  <a:gd name="T2" fmla="*/ 0 w 405"/>
                  <a:gd name="T3" fmla="*/ 0 h 536"/>
                  <a:gd name="T4" fmla="*/ 0 w 405"/>
                  <a:gd name="T5" fmla="*/ 0 h 536"/>
                  <a:gd name="T6" fmla="*/ 0 w 405"/>
                  <a:gd name="T7" fmla="*/ 0 h 536"/>
                  <a:gd name="T8" fmla="*/ 0 w 405"/>
                  <a:gd name="T9" fmla="*/ 0 h 536"/>
                  <a:gd name="T10" fmla="*/ 0 w 405"/>
                  <a:gd name="T11" fmla="*/ 0 h 536"/>
                  <a:gd name="T12" fmla="*/ 0 w 405"/>
                  <a:gd name="T13" fmla="*/ 0 h 536"/>
                  <a:gd name="T14" fmla="*/ 0 w 405"/>
                  <a:gd name="T15" fmla="*/ 0 h 536"/>
                  <a:gd name="T16" fmla="*/ 0 w 405"/>
                  <a:gd name="T17" fmla="*/ 0 h 536"/>
                  <a:gd name="T18" fmla="*/ 0 w 405"/>
                  <a:gd name="T19" fmla="*/ 0 h 536"/>
                  <a:gd name="T20" fmla="*/ 0 w 405"/>
                  <a:gd name="T21" fmla="*/ 0 h 536"/>
                  <a:gd name="T22" fmla="*/ 0 w 405"/>
                  <a:gd name="T23" fmla="*/ 0 h 536"/>
                  <a:gd name="T24" fmla="*/ 0 w 405"/>
                  <a:gd name="T25" fmla="*/ 0 h 536"/>
                  <a:gd name="T26" fmla="*/ 0 w 405"/>
                  <a:gd name="T27" fmla="*/ 0 h 536"/>
                  <a:gd name="T28" fmla="*/ 0 w 405"/>
                  <a:gd name="T29" fmla="*/ 0 h 536"/>
                  <a:gd name="T30" fmla="*/ 0 w 405"/>
                  <a:gd name="T31" fmla="*/ 0 h 536"/>
                  <a:gd name="T32" fmla="*/ 0 w 405"/>
                  <a:gd name="T33" fmla="*/ 0 h 536"/>
                  <a:gd name="T34" fmla="*/ 0 w 405"/>
                  <a:gd name="T35" fmla="*/ 0 h 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5"/>
                  <a:gd name="T55" fmla="*/ 0 h 536"/>
                  <a:gd name="T56" fmla="*/ 405 w 405"/>
                  <a:gd name="T57" fmla="*/ 536 h 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5" h="536">
                    <a:moveTo>
                      <a:pt x="405" y="445"/>
                    </a:moveTo>
                    <a:lnTo>
                      <a:pt x="338" y="346"/>
                    </a:lnTo>
                    <a:lnTo>
                      <a:pt x="241" y="54"/>
                    </a:lnTo>
                    <a:lnTo>
                      <a:pt x="216" y="36"/>
                    </a:lnTo>
                    <a:lnTo>
                      <a:pt x="218" y="20"/>
                    </a:lnTo>
                    <a:lnTo>
                      <a:pt x="207" y="2"/>
                    </a:lnTo>
                    <a:lnTo>
                      <a:pt x="183" y="25"/>
                    </a:lnTo>
                    <a:lnTo>
                      <a:pt x="217" y="53"/>
                    </a:lnTo>
                    <a:lnTo>
                      <a:pt x="314" y="334"/>
                    </a:lnTo>
                    <a:lnTo>
                      <a:pt x="244" y="239"/>
                    </a:lnTo>
                    <a:lnTo>
                      <a:pt x="165" y="0"/>
                    </a:lnTo>
                    <a:lnTo>
                      <a:pt x="146" y="0"/>
                    </a:lnTo>
                    <a:lnTo>
                      <a:pt x="216" y="201"/>
                    </a:lnTo>
                    <a:lnTo>
                      <a:pt x="171" y="138"/>
                    </a:lnTo>
                    <a:lnTo>
                      <a:pt x="0" y="66"/>
                    </a:lnTo>
                    <a:lnTo>
                      <a:pt x="331" y="536"/>
                    </a:lnTo>
                    <a:lnTo>
                      <a:pt x="405" y="445"/>
                    </a:lnTo>
                    <a:close/>
                  </a:path>
                </a:pathLst>
              </a:custGeom>
              <a:solidFill>
                <a:srgbClr val="FFB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6" name="Freeform 162"/>
              <p:cNvSpPr>
                <a:spLocks/>
              </p:cNvSpPr>
              <p:nvPr/>
            </p:nvSpPr>
            <p:spPr bwMode="auto">
              <a:xfrm>
                <a:off x="1583" y="3195"/>
                <a:ext cx="124" cy="161"/>
              </a:xfrm>
              <a:custGeom>
                <a:avLst/>
                <a:gdLst>
                  <a:gd name="T0" fmla="*/ 0 w 373"/>
                  <a:gd name="T1" fmla="*/ 0 h 484"/>
                  <a:gd name="T2" fmla="*/ 0 w 373"/>
                  <a:gd name="T3" fmla="*/ 0 h 484"/>
                  <a:gd name="T4" fmla="*/ 0 w 373"/>
                  <a:gd name="T5" fmla="*/ 0 h 484"/>
                  <a:gd name="T6" fmla="*/ 0 w 373"/>
                  <a:gd name="T7" fmla="*/ 0 h 484"/>
                  <a:gd name="T8" fmla="*/ 0 w 373"/>
                  <a:gd name="T9" fmla="*/ 0 h 484"/>
                  <a:gd name="T10" fmla="*/ 0 w 373"/>
                  <a:gd name="T11" fmla="*/ 0 h 484"/>
                  <a:gd name="T12" fmla="*/ 0 w 373"/>
                  <a:gd name="T13" fmla="*/ 0 h 484"/>
                  <a:gd name="T14" fmla="*/ 0 w 373"/>
                  <a:gd name="T15" fmla="*/ 0 h 484"/>
                  <a:gd name="T16" fmla="*/ 0 w 373"/>
                  <a:gd name="T17" fmla="*/ 0 h 484"/>
                  <a:gd name="T18" fmla="*/ 0 w 373"/>
                  <a:gd name="T19" fmla="*/ 0 h 484"/>
                  <a:gd name="T20" fmla="*/ 0 w 373"/>
                  <a:gd name="T21" fmla="*/ 0 h 484"/>
                  <a:gd name="T22" fmla="*/ 0 w 373"/>
                  <a:gd name="T23" fmla="*/ 0 h 484"/>
                  <a:gd name="T24" fmla="*/ 0 w 373"/>
                  <a:gd name="T25" fmla="*/ 0 h 484"/>
                  <a:gd name="T26" fmla="*/ 0 w 373"/>
                  <a:gd name="T27" fmla="*/ 0 h 484"/>
                  <a:gd name="T28" fmla="*/ 0 w 373"/>
                  <a:gd name="T29" fmla="*/ 0 h 484"/>
                  <a:gd name="T30" fmla="*/ 0 w 373"/>
                  <a:gd name="T31" fmla="*/ 0 h 484"/>
                  <a:gd name="T32" fmla="*/ 0 w 373"/>
                  <a:gd name="T33" fmla="*/ 0 h 484"/>
                  <a:gd name="T34" fmla="*/ 0 w 373"/>
                  <a:gd name="T35" fmla="*/ 0 h 484"/>
                  <a:gd name="T36" fmla="*/ 0 w 373"/>
                  <a:gd name="T37" fmla="*/ 0 h 484"/>
                  <a:gd name="T38" fmla="*/ 0 w 373"/>
                  <a:gd name="T39" fmla="*/ 0 h 484"/>
                  <a:gd name="T40" fmla="*/ 0 w 373"/>
                  <a:gd name="T41" fmla="*/ 0 h 484"/>
                  <a:gd name="T42" fmla="*/ 0 w 373"/>
                  <a:gd name="T43" fmla="*/ 0 h 484"/>
                  <a:gd name="T44" fmla="*/ 0 w 373"/>
                  <a:gd name="T45" fmla="*/ 0 h 484"/>
                  <a:gd name="T46" fmla="*/ 0 w 373"/>
                  <a:gd name="T47" fmla="*/ 0 h 484"/>
                  <a:gd name="T48" fmla="*/ 0 w 373"/>
                  <a:gd name="T49" fmla="*/ 0 h 484"/>
                  <a:gd name="T50" fmla="*/ 0 w 373"/>
                  <a:gd name="T51" fmla="*/ 0 h 484"/>
                  <a:gd name="T52" fmla="*/ 0 w 373"/>
                  <a:gd name="T53" fmla="*/ 0 h 484"/>
                  <a:gd name="T54" fmla="*/ 0 w 373"/>
                  <a:gd name="T55" fmla="*/ 0 h 484"/>
                  <a:gd name="T56" fmla="*/ 0 w 373"/>
                  <a:gd name="T57" fmla="*/ 0 h 4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73"/>
                  <a:gd name="T88" fmla="*/ 0 h 484"/>
                  <a:gd name="T89" fmla="*/ 373 w 373"/>
                  <a:gd name="T90" fmla="*/ 484 h 4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73" h="484">
                    <a:moveTo>
                      <a:pt x="368" y="212"/>
                    </a:moveTo>
                    <a:lnTo>
                      <a:pt x="373" y="228"/>
                    </a:lnTo>
                    <a:lnTo>
                      <a:pt x="174" y="404"/>
                    </a:lnTo>
                    <a:lnTo>
                      <a:pt x="139" y="393"/>
                    </a:lnTo>
                    <a:lnTo>
                      <a:pt x="107" y="484"/>
                    </a:lnTo>
                    <a:lnTo>
                      <a:pt x="9" y="372"/>
                    </a:lnTo>
                    <a:lnTo>
                      <a:pt x="0" y="306"/>
                    </a:lnTo>
                    <a:lnTo>
                      <a:pt x="100" y="359"/>
                    </a:lnTo>
                    <a:lnTo>
                      <a:pt x="158" y="361"/>
                    </a:lnTo>
                    <a:lnTo>
                      <a:pt x="194" y="350"/>
                    </a:lnTo>
                    <a:lnTo>
                      <a:pt x="232" y="331"/>
                    </a:lnTo>
                    <a:lnTo>
                      <a:pt x="262" y="296"/>
                    </a:lnTo>
                    <a:lnTo>
                      <a:pt x="285" y="262"/>
                    </a:lnTo>
                    <a:lnTo>
                      <a:pt x="287" y="229"/>
                    </a:lnTo>
                    <a:lnTo>
                      <a:pt x="282" y="202"/>
                    </a:lnTo>
                    <a:lnTo>
                      <a:pt x="270" y="182"/>
                    </a:lnTo>
                    <a:lnTo>
                      <a:pt x="254" y="164"/>
                    </a:lnTo>
                    <a:lnTo>
                      <a:pt x="239" y="157"/>
                    </a:lnTo>
                    <a:lnTo>
                      <a:pt x="217" y="145"/>
                    </a:lnTo>
                    <a:lnTo>
                      <a:pt x="192" y="137"/>
                    </a:lnTo>
                    <a:lnTo>
                      <a:pt x="163" y="72"/>
                    </a:lnTo>
                    <a:lnTo>
                      <a:pt x="167" y="48"/>
                    </a:lnTo>
                    <a:lnTo>
                      <a:pt x="231" y="0"/>
                    </a:lnTo>
                    <a:lnTo>
                      <a:pt x="257" y="2"/>
                    </a:lnTo>
                    <a:lnTo>
                      <a:pt x="277" y="10"/>
                    </a:lnTo>
                    <a:lnTo>
                      <a:pt x="313" y="104"/>
                    </a:lnTo>
                    <a:lnTo>
                      <a:pt x="306" y="139"/>
                    </a:lnTo>
                    <a:lnTo>
                      <a:pt x="368" y="212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7" name="Freeform 163"/>
              <p:cNvSpPr>
                <a:spLocks/>
              </p:cNvSpPr>
              <p:nvPr/>
            </p:nvSpPr>
            <p:spPr bwMode="auto">
              <a:xfrm>
                <a:off x="1221" y="3253"/>
                <a:ext cx="140" cy="163"/>
              </a:xfrm>
              <a:custGeom>
                <a:avLst/>
                <a:gdLst>
                  <a:gd name="T0" fmla="*/ 0 w 420"/>
                  <a:gd name="T1" fmla="*/ 0 h 489"/>
                  <a:gd name="T2" fmla="*/ 0 w 420"/>
                  <a:gd name="T3" fmla="*/ 0 h 489"/>
                  <a:gd name="T4" fmla="*/ 0 w 420"/>
                  <a:gd name="T5" fmla="*/ 0 h 489"/>
                  <a:gd name="T6" fmla="*/ 0 w 420"/>
                  <a:gd name="T7" fmla="*/ 0 h 489"/>
                  <a:gd name="T8" fmla="*/ 0 w 420"/>
                  <a:gd name="T9" fmla="*/ 0 h 489"/>
                  <a:gd name="T10" fmla="*/ 0 w 420"/>
                  <a:gd name="T11" fmla="*/ 0 h 489"/>
                  <a:gd name="T12" fmla="*/ 0 w 420"/>
                  <a:gd name="T13" fmla="*/ 0 h 489"/>
                  <a:gd name="T14" fmla="*/ 0 w 420"/>
                  <a:gd name="T15" fmla="*/ 0 h 489"/>
                  <a:gd name="T16" fmla="*/ 0 w 420"/>
                  <a:gd name="T17" fmla="*/ 0 h 489"/>
                  <a:gd name="T18" fmla="*/ 0 w 420"/>
                  <a:gd name="T19" fmla="*/ 0 h 489"/>
                  <a:gd name="T20" fmla="*/ 0 w 420"/>
                  <a:gd name="T21" fmla="*/ 0 h 489"/>
                  <a:gd name="T22" fmla="*/ 0 w 420"/>
                  <a:gd name="T23" fmla="*/ 0 h 489"/>
                  <a:gd name="T24" fmla="*/ 0 w 420"/>
                  <a:gd name="T25" fmla="*/ 0 h 489"/>
                  <a:gd name="T26" fmla="*/ 0 w 420"/>
                  <a:gd name="T27" fmla="*/ 0 h 489"/>
                  <a:gd name="T28" fmla="*/ 0 w 420"/>
                  <a:gd name="T29" fmla="*/ 0 h 489"/>
                  <a:gd name="T30" fmla="*/ 0 w 420"/>
                  <a:gd name="T31" fmla="*/ 0 h 489"/>
                  <a:gd name="T32" fmla="*/ 0 w 420"/>
                  <a:gd name="T33" fmla="*/ 0 h 489"/>
                  <a:gd name="T34" fmla="*/ 0 w 420"/>
                  <a:gd name="T35" fmla="*/ 0 h 489"/>
                  <a:gd name="T36" fmla="*/ 0 w 420"/>
                  <a:gd name="T37" fmla="*/ 0 h 489"/>
                  <a:gd name="T38" fmla="*/ 0 w 420"/>
                  <a:gd name="T39" fmla="*/ 0 h 489"/>
                  <a:gd name="T40" fmla="*/ 0 w 420"/>
                  <a:gd name="T41" fmla="*/ 0 h 489"/>
                  <a:gd name="T42" fmla="*/ 0 w 420"/>
                  <a:gd name="T43" fmla="*/ 0 h 489"/>
                  <a:gd name="T44" fmla="*/ 0 w 420"/>
                  <a:gd name="T45" fmla="*/ 0 h 489"/>
                  <a:gd name="T46" fmla="*/ 0 w 420"/>
                  <a:gd name="T47" fmla="*/ 0 h 489"/>
                  <a:gd name="T48" fmla="*/ 0 w 420"/>
                  <a:gd name="T49" fmla="*/ 0 h 489"/>
                  <a:gd name="T50" fmla="*/ 0 w 420"/>
                  <a:gd name="T51" fmla="*/ 0 h 489"/>
                  <a:gd name="T52" fmla="*/ 0 w 420"/>
                  <a:gd name="T53" fmla="*/ 0 h 489"/>
                  <a:gd name="T54" fmla="*/ 0 w 420"/>
                  <a:gd name="T55" fmla="*/ 0 h 489"/>
                  <a:gd name="T56" fmla="*/ 0 w 420"/>
                  <a:gd name="T57" fmla="*/ 0 h 489"/>
                  <a:gd name="T58" fmla="*/ 0 w 420"/>
                  <a:gd name="T59" fmla="*/ 0 h 489"/>
                  <a:gd name="T60" fmla="*/ 0 w 420"/>
                  <a:gd name="T61" fmla="*/ 0 h 489"/>
                  <a:gd name="T62" fmla="*/ 0 w 420"/>
                  <a:gd name="T63" fmla="*/ 0 h 489"/>
                  <a:gd name="T64" fmla="*/ 0 w 420"/>
                  <a:gd name="T65" fmla="*/ 0 h 489"/>
                  <a:gd name="T66" fmla="*/ 0 w 420"/>
                  <a:gd name="T67" fmla="*/ 0 h 489"/>
                  <a:gd name="T68" fmla="*/ 0 w 420"/>
                  <a:gd name="T69" fmla="*/ 0 h 489"/>
                  <a:gd name="T70" fmla="*/ 0 w 420"/>
                  <a:gd name="T71" fmla="*/ 0 h 489"/>
                  <a:gd name="T72" fmla="*/ 0 w 420"/>
                  <a:gd name="T73" fmla="*/ 0 h 489"/>
                  <a:gd name="T74" fmla="*/ 0 w 420"/>
                  <a:gd name="T75" fmla="*/ 0 h 489"/>
                  <a:gd name="T76" fmla="*/ 0 w 420"/>
                  <a:gd name="T77" fmla="*/ 0 h 489"/>
                  <a:gd name="T78" fmla="*/ 0 w 420"/>
                  <a:gd name="T79" fmla="*/ 0 h 489"/>
                  <a:gd name="T80" fmla="*/ 0 w 420"/>
                  <a:gd name="T81" fmla="*/ 0 h 48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0"/>
                  <a:gd name="T124" fmla="*/ 0 h 489"/>
                  <a:gd name="T125" fmla="*/ 420 w 420"/>
                  <a:gd name="T126" fmla="*/ 489 h 48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0" h="489">
                    <a:moveTo>
                      <a:pt x="401" y="58"/>
                    </a:moveTo>
                    <a:lnTo>
                      <a:pt x="408" y="70"/>
                    </a:lnTo>
                    <a:lnTo>
                      <a:pt x="413" y="86"/>
                    </a:lnTo>
                    <a:lnTo>
                      <a:pt x="416" y="102"/>
                    </a:lnTo>
                    <a:lnTo>
                      <a:pt x="420" y="121"/>
                    </a:lnTo>
                    <a:lnTo>
                      <a:pt x="420" y="138"/>
                    </a:lnTo>
                    <a:lnTo>
                      <a:pt x="420" y="156"/>
                    </a:lnTo>
                    <a:lnTo>
                      <a:pt x="419" y="171"/>
                    </a:lnTo>
                    <a:lnTo>
                      <a:pt x="416" y="189"/>
                    </a:lnTo>
                    <a:lnTo>
                      <a:pt x="412" y="207"/>
                    </a:lnTo>
                    <a:lnTo>
                      <a:pt x="408" y="224"/>
                    </a:lnTo>
                    <a:lnTo>
                      <a:pt x="401" y="242"/>
                    </a:lnTo>
                    <a:lnTo>
                      <a:pt x="393" y="260"/>
                    </a:lnTo>
                    <a:lnTo>
                      <a:pt x="387" y="276"/>
                    </a:lnTo>
                    <a:lnTo>
                      <a:pt x="379" y="293"/>
                    </a:lnTo>
                    <a:lnTo>
                      <a:pt x="371" y="306"/>
                    </a:lnTo>
                    <a:lnTo>
                      <a:pt x="361" y="321"/>
                    </a:lnTo>
                    <a:lnTo>
                      <a:pt x="353" y="335"/>
                    </a:lnTo>
                    <a:lnTo>
                      <a:pt x="342" y="351"/>
                    </a:lnTo>
                    <a:lnTo>
                      <a:pt x="331" y="363"/>
                    </a:lnTo>
                    <a:lnTo>
                      <a:pt x="320" y="376"/>
                    </a:lnTo>
                    <a:lnTo>
                      <a:pt x="310" y="388"/>
                    </a:lnTo>
                    <a:lnTo>
                      <a:pt x="299" y="400"/>
                    </a:lnTo>
                    <a:lnTo>
                      <a:pt x="286" y="412"/>
                    </a:lnTo>
                    <a:lnTo>
                      <a:pt x="272" y="423"/>
                    </a:lnTo>
                    <a:lnTo>
                      <a:pt x="261" y="432"/>
                    </a:lnTo>
                    <a:lnTo>
                      <a:pt x="248" y="441"/>
                    </a:lnTo>
                    <a:lnTo>
                      <a:pt x="235" y="449"/>
                    </a:lnTo>
                    <a:lnTo>
                      <a:pt x="221" y="458"/>
                    </a:lnTo>
                    <a:lnTo>
                      <a:pt x="207" y="465"/>
                    </a:lnTo>
                    <a:lnTo>
                      <a:pt x="194" y="470"/>
                    </a:lnTo>
                    <a:lnTo>
                      <a:pt x="179" y="477"/>
                    </a:lnTo>
                    <a:lnTo>
                      <a:pt x="165" y="481"/>
                    </a:lnTo>
                    <a:lnTo>
                      <a:pt x="149" y="484"/>
                    </a:lnTo>
                    <a:lnTo>
                      <a:pt x="134" y="488"/>
                    </a:lnTo>
                    <a:lnTo>
                      <a:pt x="119" y="489"/>
                    </a:lnTo>
                    <a:lnTo>
                      <a:pt x="103" y="487"/>
                    </a:lnTo>
                    <a:lnTo>
                      <a:pt x="90" y="484"/>
                    </a:lnTo>
                    <a:lnTo>
                      <a:pt x="74" y="479"/>
                    </a:lnTo>
                    <a:lnTo>
                      <a:pt x="59" y="473"/>
                    </a:lnTo>
                    <a:lnTo>
                      <a:pt x="49" y="467"/>
                    </a:lnTo>
                    <a:lnTo>
                      <a:pt x="38" y="458"/>
                    </a:lnTo>
                    <a:lnTo>
                      <a:pt x="31" y="448"/>
                    </a:lnTo>
                    <a:lnTo>
                      <a:pt x="23" y="438"/>
                    </a:lnTo>
                    <a:lnTo>
                      <a:pt x="14" y="424"/>
                    </a:lnTo>
                    <a:lnTo>
                      <a:pt x="9" y="410"/>
                    </a:lnTo>
                    <a:lnTo>
                      <a:pt x="4" y="396"/>
                    </a:lnTo>
                    <a:lnTo>
                      <a:pt x="2" y="378"/>
                    </a:lnTo>
                    <a:lnTo>
                      <a:pt x="1" y="363"/>
                    </a:lnTo>
                    <a:lnTo>
                      <a:pt x="0" y="346"/>
                    </a:lnTo>
                    <a:lnTo>
                      <a:pt x="0" y="329"/>
                    </a:lnTo>
                    <a:lnTo>
                      <a:pt x="2" y="307"/>
                    </a:lnTo>
                    <a:lnTo>
                      <a:pt x="7" y="289"/>
                    </a:lnTo>
                    <a:lnTo>
                      <a:pt x="11" y="272"/>
                    </a:lnTo>
                    <a:lnTo>
                      <a:pt x="19" y="250"/>
                    </a:lnTo>
                    <a:lnTo>
                      <a:pt x="29" y="226"/>
                    </a:lnTo>
                    <a:lnTo>
                      <a:pt x="38" y="204"/>
                    </a:lnTo>
                    <a:lnTo>
                      <a:pt x="53" y="178"/>
                    </a:lnTo>
                    <a:lnTo>
                      <a:pt x="68" y="154"/>
                    </a:lnTo>
                    <a:lnTo>
                      <a:pt x="86" y="128"/>
                    </a:lnTo>
                    <a:lnTo>
                      <a:pt x="104" y="107"/>
                    </a:lnTo>
                    <a:lnTo>
                      <a:pt x="121" y="89"/>
                    </a:lnTo>
                    <a:lnTo>
                      <a:pt x="140" y="73"/>
                    </a:lnTo>
                    <a:lnTo>
                      <a:pt x="160" y="55"/>
                    </a:lnTo>
                    <a:lnTo>
                      <a:pt x="177" y="43"/>
                    </a:lnTo>
                    <a:lnTo>
                      <a:pt x="193" y="33"/>
                    </a:lnTo>
                    <a:lnTo>
                      <a:pt x="210" y="24"/>
                    </a:lnTo>
                    <a:lnTo>
                      <a:pt x="224" y="18"/>
                    </a:lnTo>
                    <a:lnTo>
                      <a:pt x="241" y="10"/>
                    </a:lnTo>
                    <a:lnTo>
                      <a:pt x="254" y="7"/>
                    </a:lnTo>
                    <a:lnTo>
                      <a:pt x="272" y="4"/>
                    </a:lnTo>
                    <a:lnTo>
                      <a:pt x="289" y="0"/>
                    </a:lnTo>
                    <a:lnTo>
                      <a:pt x="302" y="0"/>
                    </a:lnTo>
                    <a:lnTo>
                      <a:pt x="319" y="1"/>
                    </a:lnTo>
                    <a:lnTo>
                      <a:pt x="333" y="5"/>
                    </a:lnTo>
                    <a:lnTo>
                      <a:pt x="349" y="10"/>
                    </a:lnTo>
                    <a:lnTo>
                      <a:pt x="360" y="16"/>
                    </a:lnTo>
                    <a:lnTo>
                      <a:pt x="373" y="23"/>
                    </a:lnTo>
                    <a:lnTo>
                      <a:pt x="383" y="34"/>
                    </a:lnTo>
                    <a:lnTo>
                      <a:pt x="391" y="43"/>
                    </a:lnTo>
                    <a:lnTo>
                      <a:pt x="401" y="58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8" name="Freeform 164"/>
              <p:cNvSpPr>
                <a:spLocks/>
              </p:cNvSpPr>
              <p:nvPr/>
            </p:nvSpPr>
            <p:spPr bwMode="auto">
              <a:xfrm>
                <a:off x="1521" y="3380"/>
                <a:ext cx="23" cy="25"/>
              </a:xfrm>
              <a:custGeom>
                <a:avLst/>
                <a:gdLst>
                  <a:gd name="T0" fmla="*/ 0 w 68"/>
                  <a:gd name="T1" fmla="*/ 0 h 75"/>
                  <a:gd name="T2" fmla="*/ 0 w 68"/>
                  <a:gd name="T3" fmla="*/ 0 h 75"/>
                  <a:gd name="T4" fmla="*/ 0 w 68"/>
                  <a:gd name="T5" fmla="*/ 0 h 75"/>
                  <a:gd name="T6" fmla="*/ 0 w 68"/>
                  <a:gd name="T7" fmla="*/ 0 h 75"/>
                  <a:gd name="T8" fmla="*/ 0 w 68"/>
                  <a:gd name="T9" fmla="*/ 0 h 75"/>
                  <a:gd name="T10" fmla="*/ 0 w 68"/>
                  <a:gd name="T11" fmla="*/ 0 h 75"/>
                  <a:gd name="T12" fmla="*/ 0 w 68"/>
                  <a:gd name="T13" fmla="*/ 0 h 75"/>
                  <a:gd name="T14" fmla="*/ 0 w 68"/>
                  <a:gd name="T15" fmla="*/ 0 h 75"/>
                  <a:gd name="T16" fmla="*/ 0 w 68"/>
                  <a:gd name="T17" fmla="*/ 0 h 75"/>
                  <a:gd name="T18" fmla="*/ 0 w 68"/>
                  <a:gd name="T19" fmla="*/ 0 h 75"/>
                  <a:gd name="T20" fmla="*/ 0 w 68"/>
                  <a:gd name="T21" fmla="*/ 0 h 75"/>
                  <a:gd name="T22" fmla="*/ 0 w 68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8"/>
                  <a:gd name="T37" fmla="*/ 0 h 75"/>
                  <a:gd name="T38" fmla="*/ 68 w 68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8" h="75">
                    <a:moveTo>
                      <a:pt x="64" y="0"/>
                    </a:moveTo>
                    <a:lnTo>
                      <a:pt x="68" y="31"/>
                    </a:lnTo>
                    <a:lnTo>
                      <a:pt x="62" y="50"/>
                    </a:lnTo>
                    <a:lnTo>
                      <a:pt x="57" y="67"/>
                    </a:lnTo>
                    <a:lnTo>
                      <a:pt x="44" y="75"/>
                    </a:lnTo>
                    <a:lnTo>
                      <a:pt x="19" y="64"/>
                    </a:lnTo>
                    <a:lnTo>
                      <a:pt x="0" y="53"/>
                    </a:lnTo>
                    <a:lnTo>
                      <a:pt x="13" y="43"/>
                    </a:lnTo>
                    <a:lnTo>
                      <a:pt x="34" y="54"/>
                    </a:lnTo>
                    <a:lnTo>
                      <a:pt x="48" y="26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FFD9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9" name="Freeform 165"/>
              <p:cNvSpPr>
                <a:spLocks/>
              </p:cNvSpPr>
              <p:nvPr/>
            </p:nvSpPr>
            <p:spPr bwMode="auto">
              <a:xfrm>
                <a:off x="1425" y="3263"/>
                <a:ext cx="189" cy="150"/>
              </a:xfrm>
              <a:custGeom>
                <a:avLst/>
                <a:gdLst>
                  <a:gd name="T0" fmla="*/ 0 w 566"/>
                  <a:gd name="T1" fmla="*/ 0 h 451"/>
                  <a:gd name="T2" fmla="*/ 0 w 566"/>
                  <a:gd name="T3" fmla="*/ 0 h 451"/>
                  <a:gd name="T4" fmla="*/ 0 w 566"/>
                  <a:gd name="T5" fmla="*/ 0 h 451"/>
                  <a:gd name="T6" fmla="*/ 0 w 566"/>
                  <a:gd name="T7" fmla="*/ 0 h 451"/>
                  <a:gd name="T8" fmla="*/ 0 w 566"/>
                  <a:gd name="T9" fmla="*/ 0 h 451"/>
                  <a:gd name="T10" fmla="*/ 0 w 566"/>
                  <a:gd name="T11" fmla="*/ 0 h 451"/>
                  <a:gd name="T12" fmla="*/ 0 w 566"/>
                  <a:gd name="T13" fmla="*/ 0 h 451"/>
                  <a:gd name="T14" fmla="*/ 0 w 566"/>
                  <a:gd name="T15" fmla="*/ 0 h 451"/>
                  <a:gd name="T16" fmla="*/ 0 w 566"/>
                  <a:gd name="T17" fmla="*/ 0 h 451"/>
                  <a:gd name="T18" fmla="*/ 0 w 566"/>
                  <a:gd name="T19" fmla="*/ 0 h 451"/>
                  <a:gd name="T20" fmla="*/ 0 w 566"/>
                  <a:gd name="T21" fmla="*/ 0 h 451"/>
                  <a:gd name="T22" fmla="*/ 0 w 566"/>
                  <a:gd name="T23" fmla="*/ 0 h 451"/>
                  <a:gd name="T24" fmla="*/ 0 w 566"/>
                  <a:gd name="T25" fmla="*/ 0 h 451"/>
                  <a:gd name="T26" fmla="*/ 0 w 566"/>
                  <a:gd name="T27" fmla="*/ 0 h 451"/>
                  <a:gd name="T28" fmla="*/ 0 w 566"/>
                  <a:gd name="T29" fmla="*/ 0 h 451"/>
                  <a:gd name="T30" fmla="*/ 0 w 566"/>
                  <a:gd name="T31" fmla="*/ 0 h 451"/>
                  <a:gd name="T32" fmla="*/ 0 w 566"/>
                  <a:gd name="T33" fmla="*/ 0 h 451"/>
                  <a:gd name="T34" fmla="*/ 0 w 566"/>
                  <a:gd name="T35" fmla="*/ 0 h 451"/>
                  <a:gd name="T36" fmla="*/ 0 w 566"/>
                  <a:gd name="T37" fmla="*/ 0 h 451"/>
                  <a:gd name="T38" fmla="*/ 0 w 566"/>
                  <a:gd name="T39" fmla="*/ 0 h 451"/>
                  <a:gd name="T40" fmla="*/ 0 w 566"/>
                  <a:gd name="T41" fmla="*/ 0 h 4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6"/>
                  <a:gd name="T64" fmla="*/ 0 h 451"/>
                  <a:gd name="T65" fmla="*/ 566 w 566"/>
                  <a:gd name="T66" fmla="*/ 451 h 4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6" h="451">
                    <a:moveTo>
                      <a:pt x="454" y="289"/>
                    </a:moveTo>
                    <a:lnTo>
                      <a:pt x="265" y="430"/>
                    </a:lnTo>
                    <a:lnTo>
                      <a:pt x="187" y="451"/>
                    </a:lnTo>
                    <a:lnTo>
                      <a:pt x="89" y="400"/>
                    </a:lnTo>
                    <a:lnTo>
                      <a:pt x="46" y="391"/>
                    </a:lnTo>
                    <a:lnTo>
                      <a:pt x="11" y="368"/>
                    </a:lnTo>
                    <a:lnTo>
                      <a:pt x="0" y="354"/>
                    </a:lnTo>
                    <a:lnTo>
                      <a:pt x="20" y="354"/>
                    </a:lnTo>
                    <a:lnTo>
                      <a:pt x="26" y="359"/>
                    </a:lnTo>
                    <a:lnTo>
                      <a:pt x="216" y="212"/>
                    </a:lnTo>
                    <a:lnTo>
                      <a:pt x="212" y="192"/>
                    </a:lnTo>
                    <a:lnTo>
                      <a:pt x="185" y="148"/>
                    </a:lnTo>
                    <a:lnTo>
                      <a:pt x="381" y="0"/>
                    </a:lnTo>
                    <a:lnTo>
                      <a:pt x="439" y="82"/>
                    </a:lnTo>
                    <a:lnTo>
                      <a:pt x="468" y="78"/>
                    </a:lnTo>
                    <a:lnTo>
                      <a:pt x="488" y="91"/>
                    </a:lnTo>
                    <a:lnTo>
                      <a:pt x="566" y="256"/>
                    </a:lnTo>
                    <a:lnTo>
                      <a:pt x="444" y="214"/>
                    </a:lnTo>
                    <a:lnTo>
                      <a:pt x="443" y="260"/>
                    </a:lnTo>
                    <a:lnTo>
                      <a:pt x="454" y="28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0" name="Freeform 166"/>
              <p:cNvSpPr>
                <a:spLocks/>
              </p:cNvSpPr>
              <p:nvPr/>
            </p:nvSpPr>
            <p:spPr bwMode="auto">
              <a:xfrm>
                <a:off x="1586" y="3241"/>
                <a:ext cx="90" cy="72"/>
              </a:xfrm>
              <a:custGeom>
                <a:avLst/>
                <a:gdLst>
                  <a:gd name="T0" fmla="*/ 0 w 271"/>
                  <a:gd name="T1" fmla="*/ 0 h 215"/>
                  <a:gd name="T2" fmla="*/ 0 w 271"/>
                  <a:gd name="T3" fmla="*/ 0 h 215"/>
                  <a:gd name="T4" fmla="*/ 0 w 271"/>
                  <a:gd name="T5" fmla="*/ 0 h 215"/>
                  <a:gd name="T6" fmla="*/ 0 w 271"/>
                  <a:gd name="T7" fmla="*/ 0 h 215"/>
                  <a:gd name="T8" fmla="*/ 0 w 271"/>
                  <a:gd name="T9" fmla="*/ 0 h 215"/>
                  <a:gd name="T10" fmla="*/ 0 w 271"/>
                  <a:gd name="T11" fmla="*/ 0 h 215"/>
                  <a:gd name="T12" fmla="*/ 0 w 271"/>
                  <a:gd name="T13" fmla="*/ 0 h 215"/>
                  <a:gd name="T14" fmla="*/ 0 w 271"/>
                  <a:gd name="T15" fmla="*/ 0 h 215"/>
                  <a:gd name="T16" fmla="*/ 0 w 271"/>
                  <a:gd name="T17" fmla="*/ 0 h 215"/>
                  <a:gd name="T18" fmla="*/ 0 w 271"/>
                  <a:gd name="T19" fmla="*/ 0 h 215"/>
                  <a:gd name="T20" fmla="*/ 0 w 271"/>
                  <a:gd name="T21" fmla="*/ 0 h 215"/>
                  <a:gd name="T22" fmla="*/ 0 w 271"/>
                  <a:gd name="T23" fmla="*/ 0 h 215"/>
                  <a:gd name="T24" fmla="*/ 0 w 271"/>
                  <a:gd name="T25" fmla="*/ 0 h 215"/>
                  <a:gd name="T26" fmla="*/ 0 w 271"/>
                  <a:gd name="T27" fmla="*/ 0 h 215"/>
                  <a:gd name="T28" fmla="*/ 0 w 271"/>
                  <a:gd name="T29" fmla="*/ 0 h 215"/>
                  <a:gd name="T30" fmla="*/ 0 w 271"/>
                  <a:gd name="T31" fmla="*/ 0 h 215"/>
                  <a:gd name="T32" fmla="*/ 0 w 271"/>
                  <a:gd name="T33" fmla="*/ 0 h 215"/>
                  <a:gd name="T34" fmla="*/ 0 w 271"/>
                  <a:gd name="T35" fmla="*/ 0 h 215"/>
                  <a:gd name="T36" fmla="*/ 0 w 271"/>
                  <a:gd name="T37" fmla="*/ 0 h 215"/>
                  <a:gd name="T38" fmla="*/ 0 w 271"/>
                  <a:gd name="T39" fmla="*/ 0 h 215"/>
                  <a:gd name="T40" fmla="*/ 0 w 271"/>
                  <a:gd name="T41" fmla="*/ 0 h 215"/>
                  <a:gd name="T42" fmla="*/ 0 w 271"/>
                  <a:gd name="T43" fmla="*/ 0 h 215"/>
                  <a:gd name="T44" fmla="*/ 0 w 271"/>
                  <a:gd name="T45" fmla="*/ 0 h 215"/>
                  <a:gd name="T46" fmla="*/ 0 w 271"/>
                  <a:gd name="T47" fmla="*/ 0 h 215"/>
                  <a:gd name="T48" fmla="*/ 0 w 271"/>
                  <a:gd name="T49" fmla="*/ 0 h 215"/>
                  <a:gd name="T50" fmla="*/ 0 w 271"/>
                  <a:gd name="T51" fmla="*/ 0 h 215"/>
                  <a:gd name="T52" fmla="*/ 0 w 271"/>
                  <a:gd name="T53" fmla="*/ 0 h 215"/>
                  <a:gd name="T54" fmla="*/ 0 w 271"/>
                  <a:gd name="T55" fmla="*/ 0 h 215"/>
                  <a:gd name="T56" fmla="*/ 0 w 271"/>
                  <a:gd name="T57" fmla="*/ 0 h 215"/>
                  <a:gd name="T58" fmla="*/ 0 w 271"/>
                  <a:gd name="T59" fmla="*/ 0 h 215"/>
                  <a:gd name="T60" fmla="*/ 0 w 271"/>
                  <a:gd name="T61" fmla="*/ 0 h 215"/>
                  <a:gd name="T62" fmla="*/ 0 w 271"/>
                  <a:gd name="T63" fmla="*/ 0 h 215"/>
                  <a:gd name="T64" fmla="*/ 0 w 271"/>
                  <a:gd name="T65" fmla="*/ 0 h 215"/>
                  <a:gd name="T66" fmla="*/ 0 w 271"/>
                  <a:gd name="T67" fmla="*/ 0 h 215"/>
                  <a:gd name="T68" fmla="*/ 0 w 271"/>
                  <a:gd name="T69" fmla="*/ 0 h 215"/>
                  <a:gd name="T70" fmla="*/ 0 w 271"/>
                  <a:gd name="T71" fmla="*/ 0 h 215"/>
                  <a:gd name="T72" fmla="*/ 0 w 271"/>
                  <a:gd name="T73" fmla="*/ 0 h 215"/>
                  <a:gd name="T74" fmla="*/ 0 w 271"/>
                  <a:gd name="T75" fmla="*/ 0 h 215"/>
                  <a:gd name="T76" fmla="*/ 0 w 271"/>
                  <a:gd name="T77" fmla="*/ 0 h 215"/>
                  <a:gd name="T78" fmla="*/ 0 w 271"/>
                  <a:gd name="T79" fmla="*/ 0 h 215"/>
                  <a:gd name="T80" fmla="*/ 0 w 271"/>
                  <a:gd name="T81" fmla="*/ 0 h 215"/>
                  <a:gd name="T82" fmla="*/ 0 w 271"/>
                  <a:gd name="T83" fmla="*/ 0 h 215"/>
                  <a:gd name="T84" fmla="*/ 0 w 271"/>
                  <a:gd name="T85" fmla="*/ 0 h 215"/>
                  <a:gd name="T86" fmla="*/ 0 w 271"/>
                  <a:gd name="T87" fmla="*/ 0 h 215"/>
                  <a:gd name="T88" fmla="*/ 0 w 271"/>
                  <a:gd name="T89" fmla="*/ 0 h 215"/>
                  <a:gd name="T90" fmla="*/ 0 w 271"/>
                  <a:gd name="T91" fmla="*/ 0 h 215"/>
                  <a:gd name="T92" fmla="*/ 0 w 271"/>
                  <a:gd name="T93" fmla="*/ 0 h 215"/>
                  <a:gd name="T94" fmla="*/ 0 w 271"/>
                  <a:gd name="T95" fmla="*/ 0 h 215"/>
                  <a:gd name="T96" fmla="*/ 0 w 271"/>
                  <a:gd name="T97" fmla="*/ 0 h 215"/>
                  <a:gd name="T98" fmla="*/ 0 w 271"/>
                  <a:gd name="T99" fmla="*/ 0 h 215"/>
                  <a:gd name="T100" fmla="*/ 0 w 271"/>
                  <a:gd name="T101" fmla="*/ 0 h 215"/>
                  <a:gd name="T102" fmla="*/ 0 w 271"/>
                  <a:gd name="T103" fmla="*/ 0 h 215"/>
                  <a:gd name="T104" fmla="*/ 0 w 271"/>
                  <a:gd name="T105" fmla="*/ 0 h 215"/>
                  <a:gd name="T106" fmla="*/ 0 w 271"/>
                  <a:gd name="T107" fmla="*/ 0 h 215"/>
                  <a:gd name="T108" fmla="*/ 0 w 271"/>
                  <a:gd name="T109" fmla="*/ 0 h 21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71"/>
                  <a:gd name="T166" fmla="*/ 0 h 215"/>
                  <a:gd name="T167" fmla="*/ 271 w 271"/>
                  <a:gd name="T168" fmla="*/ 215 h 21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71" h="215">
                    <a:moveTo>
                      <a:pt x="155" y="7"/>
                    </a:moveTo>
                    <a:lnTo>
                      <a:pt x="173" y="0"/>
                    </a:lnTo>
                    <a:lnTo>
                      <a:pt x="196" y="5"/>
                    </a:lnTo>
                    <a:lnTo>
                      <a:pt x="225" y="18"/>
                    </a:lnTo>
                    <a:lnTo>
                      <a:pt x="247" y="36"/>
                    </a:lnTo>
                    <a:lnTo>
                      <a:pt x="257" y="48"/>
                    </a:lnTo>
                    <a:lnTo>
                      <a:pt x="264" y="60"/>
                    </a:lnTo>
                    <a:lnTo>
                      <a:pt x="269" y="76"/>
                    </a:lnTo>
                    <a:lnTo>
                      <a:pt x="271" y="89"/>
                    </a:lnTo>
                    <a:lnTo>
                      <a:pt x="270" y="100"/>
                    </a:lnTo>
                    <a:lnTo>
                      <a:pt x="268" y="112"/>
                    </a:lnTo>
                    <a:lnTo>
                      <a:pt x="264" y="125"/>
                    </a:lnTo>
                    <a:lnTo>
                      <a:pt x="257" y="137"/>
                    </a:lnTo>
                    <a:lnTo>
                      <a:pt x="252" y="146"/>
                    </a:lnTo>
                    <a:lnTo>
                      <a:pt x="243" y="157"/>
                    </a:lnTo>
                    <a:lnTo>
                      <a:pt x="233" y="167"/>
                    </a:lnTo>
                    <a:lnTo>
                      <a:pt x="221" y="179"/>
                    </a:lnTo>
                    <a:lnTo>
                      <a:pt x="207" y="191"/>
                    </a:lnTo>
                    <a:lnTo>
                      <a:pt x="194" y="197"/>
                    </a:lnTo>
                    <a:lnTo>
                      <a:pt x="180" y="203"/>
                    </a:lnTo>
                    <a:lnTo>
                      <a:pt x="163" y="209"/>
                    </a:lnTo>
                    <a:lnTo>
                      <a:pt x="144" y="213"/>
                    </a:lnTo>
                    <a:lnTo>
                      <a:pt x="127" y="215"/>
                    </a:lnTo>
                    <a:lnTo>
                      <a:pt x="108" y="215"/>
                    </a:lnTo>
                    <a:lnTo>
                      <a:pt x="89" y="212"/>
                    </a:lnTo>
                    <a:lnTo>
                      <a:pt x="68" y="206"/>
                    </a:lnTo>
                    <a:lnTo>
                      <a:pt x="48" y="198"/>
                    </a:lnTo>
                    <a:lnTo>
                      <a:pt x="26" y="183"/>
                    </a:lnTo>
                    <a:lnTo>
                      <a:pt x="9" y="168"/>
                    </a:lnTo>
                    <a:lnTo>
                      <a:pt x="0" y="135"/>
                    </a:lnTo>
                    <a:lnTo>
                      <a:pt x="2" y="127"/>
                    </a:lnTo>
                    <a:lnTo>
                      <a:pt x="14" y="113"/>
                    </a:lnTo>
                    <a:lnTo>
                      <a:pt x="32" y="113"/>
                    </a:lnTo>
                    <a:lnTo>
                      <a:pt x="33" y="121"/>
                    </a:lnTo>
                    <a:lnTo>
                      <a:pt x="45" y="124"/>
                    </a:lnTo>
                    <a:lnTo>
                      <a:pt x="56" y="144"/>
                    </a:lnTo>
                    <a:lnTo>
                      <a:pt x="63" y="157"/>
                    </a:lnTo>
                    <a:lnTo>
                      <a:pt x="74" y="165"/>
                    </a:lnTo>
                    <a:lnTo>
                      <a:pt x="86" y="178"/>
                    </a:lnTo>
                    <a:lnTo>
                      <a:pt x="98" y="193"/>
                    </a:lnTo>
                    <a:lnTo>
                      <a:pt x="108" y="201"/>
                    </a:lnTo>
                    <a:lnTo>
                      <a:pt x="115" y="200"/>
                    </a:lnTo>
                    <a:lnTo>
                      <a:pt x="148" y="179"/>
                    </a:lnTo>
                    <a:lnTo>
                      <a:pt x="151" y="171"/>
                    </a:lnTo>
                    <a:lnTo>
                      <a:pt x="118" y="113"/>
                    </a:lnTo>
                    <a:lnTo>
                      <a:pt x="164" y="127"/>
                    </a:lnTo>
                    <a:lnTo>
                      <a:pt x="176" y="136"/>
                    </a:lnTo>
                    <a:lnTo>
                      <a:pt x="186" y="139"/>
                    </a:lnTo>
                    <a:lnTo>
                      <a:pt x="196" y="135"/>
                    </a:lnTo>
                    <a:lnTo>
                      <a:pt x="199" y="121"/>
                    </a:lnTo>
                    <a:lnTo>
                      <a:pt x="193" y="106"/>
                    </a:lnTo>
                    <a:lnTo>
                      <a:pt x="186" y="85"/>
                    </a:lnTo>
                    <a:lnTo>
                      <a:pt x="154" y="13"/>
                    </a:lnTo>
                    <a:lnTo>
                      <a:pt x="155" y="7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1" name="Freeform 167"/>
              <p:cNvSpPr>
                <a:spLocks/>
              </p:cNvSpPr>
              <p:nvPr/>
            </p:nvSpPr>
            <p:spPr bwMode="auto">
              <a:xfrm>
                <a:off x="1622" y="3318"/>
                <a:ext cx="28" cy="9"/>
              </a:xfrm>
              <a:custGeom>
                <a:avLst/>
                <a:gdLst>
                  <a:gd name="T0" fmla="*/ 0 w 82"/>
                  <a:gd name="T1" fmla="*/ 0 h 28"/>
                  <a:gd name="T2" fmla="*/ 0 w 82"/>
                  <a:gd name="T3" fmla="*/ 0 h 28"/>
                  <a:gd name="T4" fmla="*/ 0 w 82"/>
                  <a:gd name="T5" fmla="*/ 0 h 28"/>
                  <a:gd name="T6" fmla="*/ 0 w 82"/>
                  <a:gd name="T7" fmla="*/ 0 h 28"/>
                  <a:gd name="T8" fmla="*/ 0 w 82"/>
                  <a:gd name="T9" fmla="*/ 0 h 28"/>
                  <a:gd name="T10" fmla="*/ 0 w 82"/>
                  <a:gd name="T11" fmla="*/ 0 h 28"/>
                  <a:gd name="T12" fmla="*/ 0 w 82"/>
                  <a:gd name="T13" fmla="*/ 0 h 28"/>
                  <a:gd name="T14" fmla="*/ 0 w 82"/>
                  <a:gd name="T15" fmla="*/ 0 h 28"/>
                  <a:gd name="T16" fmla="*/ 0 w 82"/>
                  <a:gd name="T17" fmla="*/ 0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"/>
                  <a:gd name="T28" fmla="*/ 0 h 28"/>
                  <a:gd name="T29" fmla="*/ 82 w 82"/>
                  <a:gd name="T30" fmla="*/ 28 h 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" h="28">
                    <a:moveTo>
                      <a:pt x="82" y="17"/>
                    </a:moveTo>
                    <a:lnTo>
                      <a:pt x="62" y="14"/>
                    </a:lnTo>
                    <a:lnTo>
                      <a:pt x="33" y="8"/>
                    </a:lnTo>
                    <a:lnTo>
                      <a:pt x="31" y="0"/>
                    </a:lnTo>
                    <a:lnTo>
                      <a:pt x="22" y="5"/>
                    </a:lnTo>
                    <a:lnTo>
                      <a:pt x="0" y="1"/>
                    </a:lnTo>
                    <a:lnTo>
                      <a:pt x="67" y="28"/>
                    </a:lnTo>
                    <a:lnTo>
                      <a:pt x="8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2" name="Freeform 168"/>
              <p:cNvSpPr>
                <a:spLocks/>
              </p:cNvSpPr>
              <p:nvPr/>
            </p:nvSpPr>
            <p:spPr bwMode="auto">
              <a:xfrm>
                <a:off x="1514" y="3283"/>
                <a:ext cx="13" cy="9"/>
              </a:xfrm>
              <a:custGeom>
                <a:avLst/>
                <a:gdLst>
                  <a:gd name="T0" fmla="*/ 0 w 39"/>
                  <a:gd name="T1" fmla="*/ 0 h 28"/>
                  <a:gd name="T2" fmla="*/ 0 w 39"/>
                  <a:gd name="T3" fmla="*/ 0 h 28"/>
                  <a:gd name="T4" fmla="*/ 0 w 39"/>
                  <a:gd name="T5" fmla="*/ 0 h 28"/>
                  <a:gd name="T6" fmla="*/ 0 w 39"/>
                  <a:gd name="T7" fmla="*/ 0 h 28"/>
                  <a:gd name="T8" fmla="*/ 0 w 39"/>
                  <a:gd name="T9" fmla="*/ 0 h 28"/>
                  <a:gd name="T10" fmla="*/ 0 w 3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8"/>
                  <a:gd name="T20" fmla="*/ 39 w 3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8">
                    <a:moveTo>
                      <a:pt x="39" y="0"/>
                    </a:moveTo>
                    <a:lnTo>
                      <a:pt x="0" y="28"/>
                    </a:lnTo>
                    <a:lnTo>
                      <a:pt x="19" y="24"/>
                    </a:lnTo>
                    <a:lnTo>
                      <a:pt x="37" y="1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3" name="Freeform 169"/>
              <p:cNvSpPr>
                <a:spLocks/>
              </p:cNvSpPr>
              <p:nvPr/>
            </p:nvSpPr>
            <p:spPr bwMode="auto">
              <a:xfrm>
                <a:off x="1468" y="3370"/>
                <a:ext cx="29" cy="31"/>
              </a:xfrm>
              <a:custGeom>
                <a:avLst/>
                <a:gdLst>
                  <a:gd name="T0" fmla="*/ 0 w 86"/>
                  <a:gd name="T1" fmla="*/ 0 h 95"/>
                  <a:gd name="T2" fmla="*/ 0 w 86"/>
                  <a:gd name="T3" fmla="*/ 0 h 95"/>
                  <a:gd name="T4" fmla="*/ 0 w 86"/>
                  <a:gd name="T5" fmla="*/ 0 h 95"/>
                  <a:gd name="T6" fmla="*/ 0 w 86"/>
                  <a:gd name="T7" fmla="*/ 0 h 95"/>
                  <a:gd name="T8" fmla="*/ 0 w 86"/>
                  <a:gd name="T9" fmla="*/ 0 h 95"/>
                  <a:gd name="T10" fmla="*/ 0 w 86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6"/>
                  <a:gd name="T19" fmla="*/ 0 h 95"/>
                  <a:gd name="T20" fmla="*/ 86 w 86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6" h="95">
                    <a:moveTo>
                      <a:pt x="86" y="27"/>
                    </a:moveTo>
                    <a:lnTo>
                      <a:pt x="62" y="95"/>
                    </a:lnTo>
                    <a:lnTo>
                      <a:pt x="0" y="67"/>
                    </a:lnTo>
                    <a:lnTo>
                      <a:pt x="25" y="0"/>
                    </a:lnTo>
                    <a:lnTo>
                      <a:pt x="8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4" name="Freeform 170"/>
              <p:cNvSpPr>
                <a:spLocks/>
              </p:cNvSpPr>
              <p:nvPr/>
            </p:nvSpPr>
            <p:spPr bwMode="auto">
              <a:xfrm>
                <a:off x="1570" y="3048"/>
                <a:ext cx="43" cy="115"/>
              </a:xfrm>
              <a:custGeom>
                <a:avLst/>
                <a:gdLst>
                  <a:gd name="T0" fmla="*/ 0 w 127"/>
                  <a:gd name="T1" fmla="*/ 0 h 343"/>
                  <a:gd name="T2" fmla="*/ 0 w 127"/>
                  <a:gd name="T3" fmla="*/ 0 h 343"/>
                  <a:gd name="T4" fmla="*/ 0 w 127"/>
                  <a:gd name="T5" fmla="*/ 0 h 343"/>
                  <a:gd name="T6" fmla="*/ 0 w 127"/>
                  <a:gd name="T7" fmla="*/ 0 h 343"/>
                  <a:gd name="T8" fmla="*/ 0 w 127"/>
                  <a:gd name="T9" fmla="*/ 0 h 343"/>
                  <a:gd name="T10" fmla="*/ 0 w 127"/>
                  <a:gd name="T11" fmla="*/ 0 h 343"/>
                  <a:gd name="T12" fmla="*/ 0 w 127"/>
                  <a:gd name="T13" fmla="*/ 0 h 3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343"/>
                  <a:gd name="T23" fmla="*/ 127 w 127"/>
                  <a:gd name="T24" fmla="*/ 343 h 3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343">
                    <a:moveTo>
                      <a:pt x="10" y="0"/>
                    </a:moveTo>
                    <a:lnTo>
                      <a:pt x="95" y="254"/>
                    </a:lnTo>
                    <a:lnTo>
                      <a:pt x="127" y="343"/>
                    </a:lnTo>
                    <a:lnTo>
                      <a:pt x="112" y="330"/>
                    </a:lnTo>
                    <a:lnTo>
                      <a:pt x="0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5" name="Freeform 171"/>
              <p:cNvSpPr>
                <a:spLocks/>
              </p:cNvSpPr>
              <p:nvPr/>
            </p:nvSpPr>
            <p:spPr bwMode="auto">
              <a:xfrm>
                <a:off x="1592" y="3063"/>
                <a:ext cx="43" cy="115"/>
              </a:xfrm>
              <a:custGeom>
                <a:avLst/>
                <a:gdLst>
                  <a:gd name="T0" fmla="*/ 0 w 127"/>
                  <a:gd name="T1" fmla="*/ 0 h 344"/>
                  <a:gd name="T2" fmla="*/ 0 w 127"/>
                  <a:gd name="T3" fmla="*/ 0 h 344"/>
                  <a:gd name="T4" fmla="*/ 0 w 127"/>
                  <a:gd name="T5" fmla="*/ 0 h 344"/>
                  <a:gd name="T6" fmla="*/ 0 w 127"/>
                  <a:gd name="T7" fmla="*/ 0 h 344"/>
                  <a:gd name="T8" fmla="*/ 0 w 127"/>
                  <a:gd name="T9" fmla="*/ 0 h 344"/>
                  <a:gd name="T10" fmla="*/ 0 w 127"/>
                  <a:gd name="T11" fmla="*/ 0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344"/>
                  <a:gd name="T20" fmla="*/ 127 w 127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344">
                    <a:moveTo>
                      <a:pt x="127" y="344"/>
                    </a:moveTo>
                    <a:lnTo>
                      <a:pt x="22" y="17"/>
                    </a:lnTo>
                    <a:lnTo>
                      <a:pt x="0" y="0"/>
                    </a:lnTo>
                    <a:lnTo>
                      <a:pt x="102" y="303"/>
                    </a:lnTo>
                    <a:lnTo>
                      <a:pt x="127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6" name="Freeform 172"/>
              <p:cNvSpPr>
                <a:spLocks/>
              </p:cNvSpPr>
              <p:nvPr/>
            </p:nvSpPr>
            <p:spPr bwMode="auto">
              <a:xfrm>
                <a:off x="1603" y="3314"/>
                <a:ext cx="39" cy="34"/>
              </a:xfrm>
              <a:custGeom>
                <a:avLst/>
                <a:gdLst>
                  <a:gd name="T0" fmla="*/ 0 w 118"/>
                  <a:gd name="T1" fmla="*/ 0 h 103"/>
                  <a:gd name="T2" fmla="*/ 0 w 118"/>
                  <a:gd name="T3" fmla="*/ 0 h 103"/>
                  <a:gd name="T4" fmla="*/ 0 w 118"/>
                  <a:gd name="T5" fmla="*/ 0 h 103"/>
                  <a:gd name="T6" fmla="*/ 0 w 118"/>
                  <a:gd name="T7" fmla="*/ 0 h 103"/>
                  <a:gd name="T8" fmla="*/ 0 w 118"/>
                  <a:gd name="T9" fmla="*/ 0 h 103"/>
                  <a:gd name="T10" fmla="*/ 0 w 118"/>
                  <a:gd name="T11" fmla="*/ 0 h 103"/>
                  <a:gd name="T12" fmla="*/ 0 w 118"/>
                  <a:gd name="T13" fmla="*/ 0 h 103"/>
                  <a:gd name="T14" fmla="*/ 0 w 118"/>
                  <a:gd name="T15" fmla="*/ 0 h 1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8"/>
                  <a:gd name="T25" fmla="*/ 0 h 103"/>
                  <a:gd name="T26" fmla="*/ 118 w 118"/>
                  <a:gd name="T27" fmla="*/ 103 h 1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8" h="103">
                    <a:moveTo>
                      <a:pt x="118" y="44"/>
                    </a:moveTo>
                    <a:lnTo>
                      <a:pt x="19" y="0"/>
                    </a:lnTo>
                    <a:lnTo>
                      <a:pt x="0" y="14"/>
                    </a:lnTo>
                    <a:lnTo>
                      <a:pt x="31" y="58"/>
                    </a:lnTo>
                    <a:lnTo>
                      <a:pt x="43" y="83"/>
                    </a:lnTo>
                    <a:lnTo>
                      <a:pt x="50" y="103"/>
                    </a:lnTo>
                    <a:lnTo>
                      <a:pt x="118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7" name="Freeform 173"/>
              <p:cNvSpPr>
                <a:spLocks/>
              </p:cNvSpPr>
              <p:nvPr/>
            </p:nvSpPr>
            <p:spPr bwMode="auto">
              <a:xfrm>
                <a:off x="1582" y="3330"/>
                <a:ext cx="19" cy="11"/>
              </a:xfrm>
              <a:custGeom>
                <a:avLst/>
                <a:gdLst>
                  <a:gd name="T0" fmla="*/ 0 w 59"/>
                  <a:gd name="T1" fmla="*/ 0 h 34"/>
                  <a:gd name="T2" fmla="*/ 0 w 59"/>
                  <a:gd name="T3" fmla="*/ 0 h 34"/>
                  <a:gd name="T4" fmla="*/ 0 w 59"/>
                  <a:gd name="T5" fmla="*/ 0 h 34"/>
                  <a:gd name="T6" fmla="*/ 0 w 59"/>
                  <a:gd name="T7" fmla="*/ 0 h 34"/>
                  <a:gd name="T8" fmla="*/ 0 w 59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"/>
                  <a:gd name="T16" fmla="*/ 0 h 34"/>
                  <a:gd name="T17" fmla="*/ 59 w 5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" h="34">
                    <a:moveTo>
                      <a:pt x="59" y="34"/>
                    </a:moveTo>
                    <a:lnTo>
                      <a:pt x="12" y="0"/>
                    </a:lnTo>
                    <a:lnTo>
                      <a:pt x="0" y="10"/>
                    </a:lnTo>
                    <a:lnTo>
                      <a:pt x="59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8" name="Freeform 174"/>
              <p:cNvSpPr>
                <a:spLocks/>
              </p:cNvSpPr>
              <p:nvPr/>
            </p:nvSpPr>
            <p:spPr bwMode="auto">
              <a:xfrm>
                <a:off x="1283" y="3262"/>
                <a:ext cx="75" cy="69"/>
              </a:xfrm>
              <a:custGeom>
                <a:avLst/>
                <a:gdLst>
                  <a:gd name="T0" fmla="*/ 0 w 225"/>
                  <a:gd name="T1" fmla="*/ 0 h 209"/>
                  <a:gd name="T2" fmla="*/ 0 w 225"/>
                  <a:gd name="T3" fmla="*/ 0 h 209"/>
                  <a:gd name="T4" fmla="*/ 0 w 225"/>
                  <a:gd name="T5" fmla="*/ 0 h 209"/>
                  <a:gd name="T6" fmla="*/ 0 w 225"/>
                  <a:gd name="T7" fmla="*/ 0 h 209"/>
                  <a:gd name="T8" fmla="*/ 0 w 225"/>
                  <a:gd name="T9" fmla="*/ 0 h 209"/>
                  <a:gd name="T10" fmla="*/ 0 w 225"/>
                  <a:gd name="T11" fmla="*/ 0 h 209"/>
                  <a:gd name="T12" fmla="*/ 0 w 225"/>
                  <a:gd name="T13" fmla="*/ 0 h 2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5"/>
                  <a:gd name="T22" fmla="*/ 0 h 209"/>
                  <a:gd name="T23" fmla="*/ 225 w 225"/>
                  <a:gd name="T24" fmla="*/ 209 h 2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5" h="209">
                    <a:moveTo>
                      <a:pt x="173" y="0"/>
                    </a:moveTo>
                    <a:lnTo>
                      <a:pt x="209" y="37"/>
                    </a:lnTo>
                    <a:lnTo>
                      <a:pt x="217" y="66"/>
                    </a:lnTo>
                    <a:lnTo>
                      <a:pt x="225" y="109"/>
                    </a:lnTo>
                    <a:lnTo>
                      <a:pt x="0" y="209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9" name="Freeform 175"/>
              <p:cNvSpPr>
                <a:spLocks/>
              </p:cNvSpPr>
              <p:nvPr/>
            </p:nvSpPr>
            <p:spPr bwMode="auto">
              <a:xfrm>
                <a:off x="1227" y="3328"/>
                <a:ext cx="57" cy="83"/>
              </a:xfrm>
              <a:custGeom>
                <a:avLst/>
                <a:gdLst>
                  <a:gd name="T0" fmla="*/ 0 w 170"/>
                  <a:gd name="T1" fmla="*/ 0 h 249"/>
                  <a:gd name="T2" fmla="*/ 0 w 170"/>
                  <a:gd name="T3" fmla="*/ 0 h 249"/>
                  <a:gd name="T4" fmla="*/ 0 w 170"/>
                  <a:gd name="T5" fmla="*/ 0 h 249"/>
                  <a:gd name="T6" fmla="*/ 0 w 170"/>
                  <a:gd name="T7" fmla="*/ 0 h 249"/>
                  <a:gd name="T8" fmla="*/ 0 w 170"/>
                  <a:gd name="T9" fmla="*/ 0 h 249"/>
                  <a:gd name="T10" fmla="*/ 0 w 170"/>
                  <a:gd name="T11" fmla="*/ 0 h 249"/>
                  <a:gd name="T12" fmla="*/ 0 w 170"/>
                  <a:gd name="T13" fmla="*/ 0 h 249"/>
                  <a:gd name="T14" fmla="*/ 0 w 170"/>
                  <a:gd name="T15" fmla="*/ 0 h 249"/>
                  <a:gd name="T16" fmla="*/ 0 w 170"/>
                  <a:gd name="T17" fmla="*/ 0 h 249"/>
                  <a:gd name="T18" fmla="*/ 0 w 170"/>
                  <a:gd name="T19" fmla="*/ 0 h 2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0"/>
                  <a:gd name="T31" fmla="*/ 0 h 249"/>
                  <a:gd name="T32" fmla="*/ 170 w 170"/>
                  <a:gd name="T33" fmla="*/ 249 h 2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0" h="249">
                    <a:moveTo>
                      <a:pt x="170" y="0"/>
                    </a:moveTo>
                    <a:lnTo>
                      <a:pt x="150" y="238"/>
                    </a:lnTo>
                    <a:lnTo>
                      <a:pt x="111" y="249"/>
                    </a:lnTo>
                    <a:lnTo>
                      <a:pt x="68" y="248"/>
                    </a:lnTo>
                    <a:lnTo>
                      <a:pt x="28" y="220"/>
                    </a:lnTo>
                    <a:lnTo>
                      <a:pt x="9" y="191"/>
                    </a:lnTo>
                    <a:lnTo>
                      <a:pt x="0" y="147"/>
                    </a:lnTo>
                    <a:lnTo>
                      <a:pt x="15" y="79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0" name="Freeform 176"/>
              <p:cNvSpPr>
                <a:spLocks/>
              </p:cNvSpPr>
              <p:nvPr/>
            </p:nvSpPr>
            <p:spPr bwMode="auto">
              <a:xfrm>
                <a:off x="1523" y="3071"/>
                <a:ext cx="113" cy="161"/>
              </a:xfrm>
              <a:custGeom>
                <a:avLst/>
                <a:gdLst>
                  <a:gd name="T0" fmla="*/ 0 w 339"/>
                  <a:gd name="T1" fmla="*/ 0 h 483"/>
                  <a:gd name="T2" fmla="*/ 0 w 339"/>
                  <a:gd name="T3" fmla="*/ 0 h 483"/>
                  <a:gd name="T4" fmla="*/ 0 w 339"/>
                  <a:gd name="T5" fmla="*/ 0 h 483"/>
                  <a:gd name="T6" fmla="*/ 0 w 339"/>
                  <a:gd name="T7" fmla="*/ 0 h 483"/>
                  <a:gd name="T8" fmla="*/ 0 w 339"/>
                  <a:gd name="T9" fmla="*/ 0 h 483"/>
                  <a:gd name="T10" fmla="*/ 0 w 339"/>
                  <a:gd name="T11" fmla="*/ 0 h 4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9"/>
                  <a:gd name="T19" fmla="*/ 0 h 483"/>
                  <a:gd name="T20" fmla="*/ 339 w 339"/>
                  <a:gd name="T21" fmla="*/ 483 h 4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9" h="483">
                    <a:moveTo>
                      <a:pt x="324" y="444"/>
                    </a:moveTo>
                    <a:lnTo>
                      <a:pt x="9" y="4"/>
                    </a:lnTo>
                    <a:lnTo>
                      <a:pt x="0" y="0"/>
                    </a:lnTo>
                    <a:lnTo>
                      <a:pt x="339" y="483"/>
                    </a:lnTo>
                    <a:lnTo>
                      <a:pt x="324" y="4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1" name="Freeform 177"/>
              <p:cNvSpPr>
                <a:spLocks/>
              </p:cNvSpPr>
              <p:nvPr/>
            </p:nvSpPr>
            <p:spPr bwMode="auto">
              <a:xfrm>
                <a:off x="1581" y="3048"/>
                <a:ext cx="13" cy="9"/>
              </a:xfrm>
              <a:custGeom>
                <a:avLst/>
                <a:gdLst>
                  <a:gd name="T0" fmla="*/ 0 w 38"/>
                  <a:gd name="T1" fmla="*/ 0 h 28"/>
                  <a:gd name="T2" fmla="*/ 0 w 38"/>
                  <a:gd name="T3" fmla="*/ 0 h 28"/>
                  <a:gd name="T4" fmla="*/ 0 w 38"/>
                  <a:gd name="T5" fmla="*/ 0 h 28"/>
                  <a:gd name="T6" fmla="*/ 0 w 38"/>
                  <a:gd name="T7" fmla="*/ 0 h 28"/>
                  <a:gd name="T8" fmla="*/ 0 w 38"/>
                  <a:gd name="T9" fmla="*/ 0 h 28"/>
                  <a:gd name="T10" fmla="*/ 0 w 38"/>
                  <a:gd name="T11" fmla="*/ 0 h 28"/>
                  <a:gd name="T12" fmla="*/ 0 w 38"/>
                  <a:gd name="T13" fmla="*/ 0 h 28"/>
                  <a:gd name="T14" fmla="*/ 0 w 38"/>
                  <a:gd name="T15" fmla="*/ 0 h 28"/>
                  <a:gd name="T16" fmla="*/ 0 w 38"/>
                  <a:gd name="T17" fmla="*/ 0 h 28"/>
                  <a:gd name="T18" fmla="*/ 0 w 38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28"/>
                  <a:gd name="T32" fmla="*/ 38 w 38"/>
                  <a:gd name="T33" fmla="*/ 28 h 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28">
                    <a:moveTo>
                      <a:pt x="26" y="25"/>
                    </a:moveTo>
                    <a:lnTo>
                      <a:pt x="38" y="12"/>
                    </a:lnTo>
                    <a:lnTo>
                      <a:pt x="26" y="2"/>
                    </a:lnTo>
                    <a:lnTo>
                      <a:pt x="16" y="12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3" y="28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2" name="Freeform 178"/>
              <p:cNvSpPr>
                <a:spLocks/>
              </p:cNvSpPr>
              <p:nvPr/>
            </p:nvSpPr>
            <p:spPr bwMode="auto">
              <a:xfrm>
                <a:off x="1578" y="3048"/>
                <a:ext cx="16" cy="20"/>
              </a:xfrm>
              <a:custGeom>
                <a:avLst/>
                <a:gdLst>
                  <a:gd name="T0" fmla="*/ 0 w 46"/>
                  <a:gd name="T1" fmla="*/ 0 h 59"/>
                  <a:gd name="T2" fmla="*/ 0 w 46"/>
                  <a:gd name="T3" fmla="*/ 0 h 59"/>
                  <a:gd name="T4" fmla="*/ 0 w 46"/>
                  <a:gd name="T5" fmla="*/ 0 h 59"/>
                  <a:gd name="T6" fmla="*/ 0 w 46"/>
                  <a:gd name="T7" fmla="*/ 0 h 59"/>
                  <a:gd name="T8" fmla="*/ 0 w 46"/>
                  <a:gd name="T9" fmla="*/ 0 h 59"/>
                  <a:gd name="T10" fmla="*/ 0 w 46"/>
                  <a:gd name="T11" fmla="*/ 0 h 59"/>
                  <a:gd name="T12" fmla="*/ 0 w 46"/>
                  <a:gd name="T13" fmla="*/ 0 h 59"/>
                  <a:gd name="T14" fmla="*/ 0 w 46"/>
                  <a:gd name="T15" fmla="*/ 0 h 59"/>
                  <a:gd name="T16" fmla="*/ 0 w 46"/>
                  <a:gd name="T17" fmla="*/ 0 h 59"/>
                  <a:gd name="T18" fmla="*/ 0 w 46"/>
                  <a:gd name="T19" fmla="*/ 0 h 59"/>
                  <a:gd name="T20" fmla="*/ 0 w 46"/>
                  <a:gd name="T21" fmla="*/ 0 h 59"/>
                  <a:gd name="T22" fmla="*/ 0 w 46"/>
                  <a:gd name="T23" fmla="*/ 0 h 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6"/>
                  <a:gd name="T37" fmla="*/ 0 h 59"/>
                  <a:gd name="T38" fmla="*/ 46 w 46"/>
                  <a:gd name="T39" fmla="*/ 59 h 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6" h="59">
                    <a:moveTo>
                      <a:pt x="30" y="38"/>
                    </a:moveTo>
                    <a:lnTo>
                      <a:pt x="35" y="24"/>
                    </a:lnTo>
                    <a:lnTo>
                      <a:pt x="23" y="14"/>
                    </a:lnTo>
                    <a:lnTo>
                      <a:pt x="13" y="26"/>
                    </a:lnTo>
                    <a:lnTo>
                      <a:pt x="11" y="3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0" y="59"/>
                    </a:lnTo>
                    <a:lnTo>
                      <a:pt x="38" y="48"/>
                    </a:lnTo>
                    <a:lnTo>
                      <a:pt x="46" y="28"/>
                    </a:lnTo>
                    <a:lnTo>
                      <a:pt x="3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3" name="Freeform 179"/>
              <p:cNvSpPr>
                <a:spLocks/>
              </p:cNvSpPr>
              <p:nvPr/>
            </p:nvSpPr>
            <p:spPr bwMode="auto">
              <a:xfrm>
                <a:off x="1334" y="3242"/>
                <a:ext cx="10" cy="13"/>
              </a:xfrm>
              <a:custGeom>
                <a:avLst/>
                <a:gdLst>
                  <a:gd name="T0" fmla="*/ 0 w 31"/>
                  <a:gd name="T1" fmla="*/ 0 h 38"/>
                  <a:gd name="T2" fmla="*/ 0 w 31"/>
                  <a:gd name="T3" fmla="*/ 0 h 38"/>
                  <a:gd name="T4" fmla="*/ 0 w 31"/>
                  <a:gd name="T5" fmla="*/ 0 h 38"/>
                  <a:gd name="T6" fmla="*/ 0 w 31"/>
                  <a:gd name="T7" fmla="*/ 0 h 38"/>
                  <a:gd name="T8" fmla="*/ 0 w 31"/>
                  <a:gd name="T9" fmla="*/ 0 h 38"/>
                  <a:gd name="T10" fmla="*/ 0 w 31"/>
                  <a:gd name="T11" fmla="*/ 0 h 38"/>
                  <a:gd name="T12" fmla="*/ 0 w 31"/>
                  <a:gd name="T13" fmla="*/ 0 h 38"/>
                  <a:gd name="T14" fmla="*/ 0 w 31"/>
                  <a:gd name="T15" fmla="*/ 0 h 38"/>
                  <a:gd name="T16" fmla="*/ 0 w 31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8"/>
                  <a:gd name="T29" fmla="*/ 31 w 31"/>
                  <a:gd name="T30" fmla="*/ 38 h 3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8">
                    <a:moveTo>
                      <a:pt x="31" y="11"/>
                    </a:moveTo>
                    <a:lnTo>
                      <a:pt x="24" y="13"/>
                    </a:lnTo>
                    <a:lnTo>
                      <a:pt x="16" y="38"/>
                    </a:lnTo>
                    <a:lnTo>
                      <a:pt x="0" y="31"/>
                    </a:lnTo>
                    <a:lnTo>
                      <a:pt x="10" y="5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31" y="11"/>
                    </a:lnTo>
                    <a:close/>
                  </a:path>
                </a:pathLst>
              </a:custGeom>
              <a:solidFill>
                <a:srgbClr val="D9AA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4" name="Freeform 180"/>
              <p:cNvSpPr>
                <a:spLocks/>
              </p:cNvSpPr>
              <p:nvPr/>
            </p:nvSpPr>
            <p:spPr bwMode="auto">
              <a:xfrm>
                <a:off x="1332" y="3240"/>
                <a:ext cx="9" cy="12"/>
              </a:xfrm>
              <a:custGeom>
                <a:avLst/>
                <a:gdLst>
                  <a:gd name="T0" fmla="*/ 0 w 27"/>
                  <a:gd name="T1" fmla="*/ 0 h 36"/>
                  <a:gd name="T2" fmla="*/ 0 w 27"/>
                  <a:gd name="T3" fmla="*/ 0 h 36"/>
                  <a:gd name="T4" fmla="*/ 0 w 27"/>
                  <a:gd name="T5" fmla="*/ 0 h 36"/>
                  <a:gd name="T6" fmla="*/ 0 w 27"/>
                  <a:gd name="T7" fmla="*/ 0 h 36"/>
                  <a:gd name="T8" fmla="*/ 0 w 27"/>
                  <a:gd name="T9" fmla="*/ 0 h 36"/>
                  <a:gd name="T10" fmla="*/ 0 w 27"/>
                  <a:gd name="T11" fmla="*/ 0 h 36"/>
                  <a:gd name="T12" fmla="*/ 0 w 27"/>
                  <a:gd name="T13" fmla="*/ 0 h 36"/>
                  <a:gd name="T14" fmla="*/ 0 w 27"/>
                  <a:gd name="T15" fmla="*/ 0 h 36"/>
                  <a:gd name="T16" fmla="*/ 0 w 27"/>
                  <a:gd name="T17" fmla="*/ 0 h 36"/>
                  <a:gd name="T18" fmla="*/ 0 w 27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36"/>
                  <a:gd name="T32" fmla="*/ 27 w 27"/>
                  <a:gd name="T33" fmla="*/ 36 h 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36">
                    <a:moveTo>
                      <a:pt x="27" y="5"/>
                    </a:moveTo>
                    <a:lnTo>
                      <a:pt x="25" y="11"/>
                    </a:lnTo>
                    <a:lnTo>
                      <a:pt x="16" y="11"/>
                    </a:lnTo>
                    <a:lnTo>
                      <a:pt x="7" y="36"/>
                    </a:lnTo>
                    <a:lnTo>
                      <a:pt x="0" y="36"/>
                    </a:lnTo>
                    <a:lnTo>
                      <a:pt x="11" y="10"/>
                    </a:lnTo>
                    <a:lnTo>
                      <a:pt x="19" y="6"/>
                    </a:lnTo>
                    <a:lnTo>
                      <a:pt x="23" y="0"/>
                    </a:lnTo>
                    <a:lnTo>
                      <a:pt x="2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5" name="Freeform 181"/>
              <p:cNvSpPr>
                <a:spLocks/>
              </p:cNvSpPr>
              <p:nvPr/>
            </p:nvSpPr>
            <p:spPr bwMode="auto">
              <a:xfrm>
                <a:off x="1402" y="3133"/>
                <a:ext cx="146" cy="174"/>
              </a:xfrm>
              <a:custGeom>
                <a:avLst/>
                <a:gdLst>
                  <a:gd name="T0" fmla="*/ 0 w 437"/>
                  <a:gd name="T1" fmla="*/ 0 h 521"/>
                  <a:gd name="T2" fmla="*/ 0 w 437"/>
                  <a:gd name="T3" fmla="*/ 0 h 521"/>
                  <a:gd name="T4" fmla="*/ 0 w 437"/>
                  <a:gd name="T5" fmla="*/ 0 h 521"/>
                  <a:gd name="T6" fmla="*/ 0 w 437"/>
                  <a:gd name="T7" fmla="*/ 0 h 521"/>
                  <a:gd name="T8" fmla="*/ 0 w 437"/>
                  <a:gd name="T9" fmla="*/ 0 h 521"/>
                  <a:gd name="T10" fmla="*/ 0 w 437"/>
                  <a:gd name="T11" fmla="*/ 0 h 521"/>
                  <a:gd name="T12" fmla="*/ 0 w 437"/>
                  <a:gd name="T13" fmla="*/ 0 h 521"/>
                  <a:gd name="T14" fmla="*/ 0 w 437"/>
                  <a:gd name="T15" fmla="*/ 0 h 521"/>
                  <a:gd name="T16" fmla="*/ 0 w 437"/>
                  <a:gd name="T17" fmla="*/ 0 h 521"/>
                  <a:gd name="T18" fmla="*/ 0 w 437"/>
                  <a:gd name="T19" fmla="*/ 0 h 521"/>
                  <a:gd name="T20" fmla="*/ 0 w 437"/>
                  <a:gd name="T21" fmla="*/ 0 h 521"/>
                  <a:gd name="T22" fmla="*/ 0 w 437"/>
                  <a:gd name="T23" fmla="*/ 0 h 521"/>
                  <a:gd name="T24" fmla="*/ 0 w 437"/>
                  <a:gd name="T25" fmla="*/ 0 h 52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7"/>
                  <a:gd name="T40" fmla="*/ 0 h 521"/>
                  <a:gd name="T41" fmla="*/ 437 w 437"/>
                  <a:gd name="T42" fmla="*/ 521 h 52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7" h="521">
                    <a:moveTo>
                      <a:pt x="437" y="387"/>
                    </a:moveTo>
                    <a:lnTo>
                      <a:pt x="259" y="521"/>
                    </a:lnTo>
                    <a:lnTo>
                      <a:pt x="45" y="192"/>
                    </a:lnTo>
                    <a:lnTo>
                      <a:pt x="72" y="196"/>
                    </a:lnTo>
                    <a:lnTo>
                      <a:pt x="158" y="253"/>
                    </a:lnTo>
                    <a:lnTo>
                      <a:pt x="186" y="238"/>
                    </a:lnTo>
                    <a:lnTo>
                      <a:pt x="178" y="210"/>
                    </a:lnTo>
                    <a:lnTo>
                      <a:pt x="140" y="205"/>
                    </a:lnTo>
                    <a:lnTo>
                      <a:pt x="25" y="157"/>
                    </a:lnTo>
                    <a:lnTo>
                      <a:pt x="0" y="119"/>
                    </a:lnTo>
                    <a:lnTo>
                      <a:pt x="175" y="0"/>
                    </a:lnTo>
                    <a:lnTo>
                      <a:pt x="437" y="387"/>
                    </a:lnTo>
                    <a:close/>
                  </a:path>
                </a:pathLst>
              </a:custGeom>
              <a:solidFill>
                <a:srgbClr val="00408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6" name="Freeform 182"/>
              <p:cNvSpPr>
                <a:spLocks/>
              </p:cNvSpPr>
              <p:nvPr/>
            </p:nvSpPr>
            <p:spPr bwMode="auto">
              <a:xfrm>
                <a:off x="1346" y="3192"/>
                <a:ext cx="144" cy="185"/>
              </a:xfrm>
              <a:custGeom>
                <a:avLst/>
                <a:gdLst>
                  <a:gd name="T0" fmla="*/ 0 w 431"/>
                  <a:gd name="T1" fmla="*/ 0 h 557"/>
                  <a:gd name="T2" fmla="*/ 0 w 431"/>
                  <a:gd name="T3" fmla="*/ 0 h 557"/>
                  <a:gd name="T4" fmla="*/ 0 w 431"/>
                  <a:gd name="T5" fmla="*/ 0 h 557"/>
                  <a:gd name="T6" fmla="*/ 0 w 431"/>
                  <a:gd name="T7" fmla="*/ 0 h 557"/>
                  <a:gd name="T8" fmla="*/ 0 w 431"/>
                  <a:gd name="T9" fmla="*/ 0 h 557"/>
                  <a:gd name="T10" fmla="*/ 0 w 431"/>
                  <a:gd name="T11" fmla="*/ 0 h 5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557"/>
                  <a:gd name="T20" fmla="*/ 431 w 431"/>
                  <a:gd name="T21" fmla="*/ 557 h 5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557">
                    <a:moveTo>
                      <a:pt x="431" y="418"/>
                    </a:moveTo>
                    <a:lnTo>
                      <a:pt x="171" y="0"/>
                    </a:lnTo>
                    <a:lnTo>
                      <a:pt x="0" y="133"/>
                    </a:lnTo>
                    <a:lnTo>
                      <a:pt x="258" y="557"/>
                    </a:lnTo>
                    <a:lnTo>
                      <a:pt x="431" y="418"/>
                    </a:lnTo>
                    <a:close/>
                  </a:path>
                </a:pathLst>
              </a:custGeom>
              <a:solidFill>
                <a:srgbClr val="0059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7" name="Freeform 183"/>
              <p:cNvSpPr>
                <a:spLocks/>
              </p:cNvSpPr>
              <p:nvPr/>
            </p:nvSpPr>
            <p:spPr bwMode="auto">
              <a:xfrm>
                <a:off x="1468" y="3081"/>
                <a:ext cx="166" cy="201"/>
              </a:xfrm>
              <a:custGeom>
                <a:avLst/>
                <a:gdLst>
                  <a:gd name="T0" fmla="*/ 0 w 500"/>
                  <a:gd name="T1" fmla="*/ 0 h 603"/>
                  <a:gd name="T2" fmla="*/ 0 w 500"/>
                  <a:gd name="T3" fmla="*/ 0 h 603"/>
                  <a:gd name="T4" fmla="*/ 0 w 500"/>
                  <a:gd name="T5" fmla="*/ 0 h 603"/>
                  <a:gd name="T6" fmla="*/ 0 w 500"/>
                  <a:gd name="T7" fmla="*/ 0 h 603"/>
                  <a:gd name="T8" fmla="*/ 0 w 500"/>
                  <a:gd name="T9" fmla="*/ 0 h 603"/>
                  <a:gd name="T10" fmla="*/ 0 w 500"/>
                  <a:gd name="T11" fmla="*/ 0 h 6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00"/>
                  <a:gd name="T19" fmla="*/ 0 h 603"/>
                  <a:gd name="T20" fmla="*/ 500 w 500"/>
                  <a:gd name="T21" fmla="*/ 603 h 6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00" h="603">
                    <a:moveTo>
                      <a:pt x="500" y="466"/>
                    </a:moveTo>
                    <a:lnTo>
                      <a:pt x="165" y="0"/>
                    </a:lnTo>
                    <a:lnTo>
                      <a:pt x="0" y="124"/>
                    </a:lnTo>
                    <a:lnTo>
                      <a:pt x="328" y="603"/>
                    </a:lnTo>
                    <a:lnTo>
                      <a:pt x="500" y="466"/>
                    </a:lnTo>
                    <a:close/>
                  </a:path>
                </a:pathLst>
              </a:custGeom>
              <a:solidFill>
                <a:srgbClr val="0033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8" name="Freeform 184"/>
              <p:cNvSpPr>
                <a:spLocks/>
              </p:cNvSpPr>
              <p:nvPr/>
            </p:nvSpPr>
            <p:spPr bwMode="auto">
              <a:xfrm>
                <a:off x="1284" y="3330"/>
                <a:ext cx="57" cy="70"/>
              </a:xfrm>
              <a:custGeom>
                <a:avLst/>
                <a:gdLst>
                  <a:gd name="T0" fmla="*/ 0 w 171"/>
                  <a:gd name="T1" fmla="*/ 0 h 212"/>
                  <a:gd name="T2" fmla="*/ 0 w 171"/>
                  <a:gd name="T3" fmla="*/ 0 h 212"/>
                  <a:gd name="T4" fmla="*/ 0 w 171"/>
                  <a:gd name="T5" fmla="*/ 0 h 212"/>
                  <a:gd name="T6" fmla="*/ 0 w 171"/>
                  <a:gd name="T7" fmla="*/ 0 h 212"/>
                  <a:gd name="T8" fmla="*/ 0 w 171"/>
                  <a:gd name="T9" fmla="*/ 0 h 212"/>
                  <a:gd name="T10" fmla="*/ 0 w 171"/>
                  <a:gd name="T11" fmla="*/ 0 h 212"/>
                  <a:gd name="T12" fmla="*/ 0 w 171"/>
                  <a:gd name="T13" fmla="*/ 0 h 212"/>
                  <a:gd name="T14" fmla="*/ 0 w 171"/>
                  <a:gd name="T15" fmla="*/ 0 h 2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1"/>
                  <a:gd name="T25" fmla="*/ 0 h 212"/>
                  <a:gd name="T26" fmla="*/ 171 w 171"/>
                  <a:gd name="T27" fmla="*/ 212 h 2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1" h="212">
                    <a:moveTo>
                      <a:pt x="171" y="68"/>
                    </a:moveTo>
                    <a:lnTo>
                      <a:pt x="142" y="114"/>
                    </a:lnTo>
                    <a:lnTo>
                      <a:pt x="110" y="148"/>
                    </a:lnTo>
                    <a:lnTo>
                      <a:pt x="70" y="183"/>
                    </a:lnTo>
                    <a:lnTo>
                      <a:pt x="35" y="212"/>
                    </a:lnTo>
                    <a:lnTo>
                      <a:pt x="0" y="0"/>
                    </a:lnTo>
                    <a:lnTo>
                      <a:pt x="171" y="68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9" name="Freeform 185"/>
              <p:cNvSpPr>
                <a:spLocks/>
              </p:cNvSpPr>
              <p:nvPr/>
            </p:nvSpPr>
            <p:spPr bwMode="auto">
              <a:xfrm>
                <a:off x="1219" y="3248"/>
                <a:ext cx="139" cy="168"/>
              </a:xfrm>
              <a:custGeom>
                <a:avLst/>
                <a:gdLst>
                  <a:gd name="T0" fmla="*/ 0 w 417"/>
                  <a:gd name="T1" fmla="*/ 0 h 504"/>
                  <a:gd name="T2" fmla="*/ 0 w 417"/>
                  <a:gd name="T3" fmla="*/ 0 h 504"/>
                  <a:gd name="T4" fmla="*/ 0 w 417"/>
                  <a:gd name="T5" fmla="*/ 0 h 504"/>
                  <a:gd name="T6" fmla="*/ 0 w 417"/>
                  <a:gd name="T7" fmla="*/ 0 h 504"/>
                  <a:gd name="T8" fmla="*/ 0 w 417"/>
                  <a:gd name="T9" fmla="*/ 0 h 504"/>
                  <a:gd name="T10" fmla="*/ 0 w 417"/>
                  <a:gd name="T11" fmla="*/ 0 h 504"/>
                  <a:gd name="T12" fmla="*/ 0 w 417"/>
                  <a:gd name="T13" fmla="*/ 0 h 504"/>
                  <a:gd name="T14" fmla="*/ 0 w 417"/>
                  <a:gd name="T15" fmla="*/ 0 h 504"/>
                  <a:gd name="T16" fmla="*/ 0 w 417"/>
                  <a:gd name="T17" fmla="*/ 0 h 504"/>
                  <a:gd name="T18" fmla="*/ 0 w 417"/>
                  <a:gd name="T19" fmla="*/ 0 h 504"/>
                  <a:gd name="T20" fmla="*/ 0 w 417"/>
                  <a:gd name="T21" fmla="*/ 0 h 504"/>
                  <a:gd name="T22" fmla="*/ 0 w 417"/>
                  <a:gd name="T23" fmla="*/ 0 h 504"/>
                  <a:gd name="T24" fmla="*/ 0 w 417"/>
                  <a:gd name="T25" fmla="*/ 0 h 504"/>
                  <a:gd name="T26" fmla="*/ 0 w 417"/>
                  <a:gd name="T27" fmla="*/ 0 h 504"/>
                  <a:gd name="T28" fmla="*/ 0 w 417"/>
                  <a:gd name="T29" fmla="*/ 0 h 504"/>
                  <a:gd name="T30" fmla="*/ 0 w 417"/>
                  <a:gd name="T31" fmla="*/ 0 h 504"/>
                  <a:gd name="T32" fmla="*/ 0 w 417"/>
                  <a:gd name="T33" fmla="*/ 0 h 504"/>
                  <a:gd name="T34" fmla="*/ 0 w 417"/>
                  <a:gd name="T35" fmla="*/ 0 h 504"/>
                  <a:gd name="T36" fmla="*/ 0 w 417"/>
                  <a:gd name="T37" fmla="*/ 0 h 504"/>
                  <a:gd name="T38" fmla="*/ 0 w 417"/>
                  <a:gd name="T39" fmla="*/ 0 h 504"/>
                  <a:gd name="T40" fmla="*/ 0 w 417"/>
                  <a:gd name="T41" fmla="*/ 0 h 504"/>
                  <a:gd name="T42" fmla="*/ 0 w 417"/>
                  <a:gd name="T43" fmla="*/ 0 h 504"/>
                  <a:gd name="T44" fmla="*/ 0 w 417"/>
                  <a:gd name="T45" fmla="*/ 0 h 504"/>
                  <a:gd name="T46" fmla="*/ 0 w 417"/>
                  <a:gd name="T47" fmla="*/ 0 h 504"/>
                  <a:gd name="T48" fmla="*/ 0 w 417"/>
                  <a:gd name="T49" fmla="*/ 0 h 504"/>
                  <a:gd name="T50" fmla="*/ 0 w 417"/>
                  <a:gd name="T51" fmla="*/ 0 h 504"/>
                  <a:gd name="T52" fmla="*/ 0 w 417"/>
                  <a:gd name="T53" fmla="*/ 0 h 504"/>
                  <a:gd name="T54" fmla="*/ 0 w 417"/>
                  <a:gd name="T55" fmla="*/ 0 h 504"/>
                  <a:gd name="T56" fmla="*/ 0 w 417"/>
                  <a:gd name="T57" fmla="*/ 0 h 504"/>
                  <a:gd name="T58" fmla="*/ 0 w 417"/>
                  <a:gd name="T59" fmla="*/ 0 h 504"/>
                  <a:gd name="T60" fmla="*/ 0 w 417"/>
                  <a:gd name="T61" fmla="*/ 0 h 504"/>
                  <a:gd name="T62" fmla="*/ 0 w 417"/>
                  <a:gd name="T63" fmla="*/ 0 h 504"/>
                  <a:gd name="T64" fmla="*/ 0 w 417"/>
                  <a:gd name="T65" fmla="*/ 0 h 504"/>
                  <a:gd name="T66" fmla="*/ 0 w 417"/>
                  <a:gd name="T67" fmla="*/ 0 h 504"/>
                  <a:gd name="T68" fmla="*/ 0 w 417"/>
                  <a:gd name="T69" fmla="*/ 0 h 504"/>
                  <a:gd name="T70" fmla="*/ 0 w 417"/>
                  <a:gd name="T71" fmla="*/ 0 h 504"/>
                  <a:gd name="T72" fmla="*/ 0 w 417"/>
                  <a:gd name="T73" fmla="*/ 0 h 504"/>
                  <a:gd name="T74" fmla="*/ 0 w 417"/>
                  <a:gd name="T75" fmla="*/ 0 h 504"/>
                  <a:gd name="T76" fmla="*/ 0 w 417"/>
                  <a:gd name="T77" fmla="*/ 0 h 504"/>
                  <a:gd name="T78" fmla="*/ 0 w 417"/>
                  <a:gd name="T79" fmla="*/ 0 h 504"/>
                  <a:gd name="T80" fmla="*/ 0 w 417"/>
                  <a:gd name="T81" fmla="*/ 0 h 504"/>
                  <a:gd name="T82" fmla="*/ 0 w 417"/>
                  <a:gd name="T83" fmla="*/ 0 h 504"/>
                  <a:gd name="T84" fmla="*/ 0 w 417"/>
                  <a:gd name="T85" fmla="*/ 0 h 504"/>
                  <a:gd name="T86" fmla="*/ 0 w 417"/>
                  <a:gd name="T87" fmla="*/ 0 h 504"/>
                  <a:gd name="T88" fmla="*/ 0 w 417"/>
                  <a:gd name="T89" fmla="*/ 0 h 504"/>
                  <a:gd name="T90" fmla="*/ 0 w 417"/>
                  <a:gd name="T91" fmla="*/ 0 h 504"/>
                  <a:gd name="T92" fmla="*/ 0 w 417"/>
                  <a:gd name="T93" fmla="*/ 0 h 504"/>
                  <a:gd name="T94" fmla="*/ 0 w 417"/>
                  <a:gd name="T95" fmla="*/ 0 h 504"/>
                  <a:gd name="T96" fmla="*/ 0 w 417"/>
                  <a:gd name="T97" fmla="*/ 0 h 504"/>
                  <a:gd name="T98" fmla="*/ 0 w 417"/>
                  <a:gd name="T99" fmla="*/ 0 h 504"/>
                  <a:gd name="T100" fmla="*/ 0 w 417"/>
                  <a:gd name="T101" fmla="*/ 0 h 504"/>
                  <a:gd name="T102" fmla="*/ 0 w 417"/>
                  <a:gd name="T103" fmla="*/ 0 h 504"/>
                  <a:gd name="T104" fmla="*/ 0 w 417"/>
                  <a:gd name="T105" fmla="*/ 0 h 504"/>
                  <a:gd name="T106" fmla="*/ 0 w 417"/>
                  <a:gd name="T107" fmla="*/ 0 h 50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17"/>
                  <a:gd name="T163" fmla="*/ 0 h 504"/>
                  <a:gd name="T164" fmla="*/ 417 w 417"/>
                  <a:gd name="T165" fmla="*/ 504 h 50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17" h="504">
                    <a:moveTo>
                      <a:pt x="417" y="80"/>
                    </a:moveTo>
                    <a:lnTo>
                      <a:pt x="399" y="57"/>
                    </a:lnTo>
                    <a:lnTo>
                      <a:pt x="384" y="41"/>
                    </a:lnTo>
                    <a:lnTo>
                      <a:pt x="364" y="27"/>
                    </a:lnTo>
                    <a:lnTo>
                      <a:pt x="341" y="17"/>
                    </a:lnTo>
                    <a:lnTo>
                      <a:pt x="319" y="13"/>
                    </a:lnTo>
                    <a:lnTo>
                      <a:pt x="296" y="13"/>
                    </a:lnTo>
                    <a:lnTo>
                      <a:pt x="268" y="19"/>
                    </a:lnTo>
                    <a:lnTo>
                      <a:pt x="241" y="26"/>
                    </a:lnTo>
                    <a:lnTo>
                      <a:pt x="208" y="43"/>
                    </a:lnTo>
                    <a:lnTo>
                      <a:pt x="173" y="64"/>
                    </a:lnTo>
                    <a:lnTo>
                      <a:pt x="144" y="87"/>
                    </a:lnTo>
                    <a:lnTo>
                      <a:pt x="116" y="114"/>
                    </a:lnTo>
                    <a:lnTo>
                      <a:pt x="86" y="151"/>
                    </a:lnTo>
                    <a:lnTo>
                      <a:pt x="62" y="190"/>
                    </a:lnTo>
                    <a:lnTo>
                      <a:pt x="42" y="228"/>
                    </a:lnTo>
                    <a:lnTo>
                      <a:pt x="26" y="267"/>
                    </a:lnTo>
                    <a:lnTo>
                      <a:pt x="16" y="304"/>
                    </a:lnTo>
                    <a:lnTo>
                      <a:pt x="10" y="332"/>
                    </a:lnTo>
                    <a:lnTo>
                      <a:pt x="9" y="368"/>
                    </a:lnTo>
                    <a:lnTo>
                      <a:pt x="13" y="404"/>
                    </a:lnTo>
                    <a:lnTo>
                      <a:pt x="21" y="434"/>
                    </a:lnTo>
                    <a:lnTo>
                      <a:pt x="34" y="458"/>
                    </a:lnTo>
                    <a:lnTo>
                      <a:pt x="53" y="474"/>
                    </a:lnTo>
                    <a:lnTo>
                      <a:pt x="80" y="492"/>
                    </a:lnTo>
                    <a:lnTo>
                      <a:pt x="106" y="500"/>
                    </a:lnTo>
                    <a:lnTo>
                      <a:pt x="133" y="502"/>
                    </a:lnTo>
                    <a:lnTo>
                      <a:pt x="117" y="504"/>
                    </a:lnTo>
                    <a:lnTo>
                      <a:pt x="100" y="504"/>
                    </a:lnTo>
                    <a:lnTo>
                      <a:pt x="69" y="495"/>
                    </a:lnTo>
                    <a:lnTo>
                      <a:pt x="42" y="477"/>
                    </a:lnTo>
                    <a:lnTo>
                      <a:pt x="23" y="458"/>
                    </a:lnTo>
                    <a:lnTo>
                      <a:pt x="10" y="427"/>
                    </a:lnTo>
                    <a:lnTo>
                      <a:pt x="0" y="382"/>
                    </a:lnTo>
                    <a:lnTo>
                      <a:pt x="0" y="344"/>
                    </a:lnTo>
                    <a:lnTo>
                      <a:pt x="6" y="305"/>
                    </a:lnTo>
                    <a:lnTo>
                      <a:pt x="17" y="260"/>
                    </a:lnTo>
                    <a:lnTo>
                      <a:pt x="34" y="218"/>
                    </a:lnTo>
                    <a:lnTo>
                      <a:pt x="56" y="176"/>
                    </a:lnTo>
                    <a:lnTo>
                      <a:pt x="86" y="130"/>
                    </a:lnTo>
                    <a:lnTo>
                      <a:pt x="111" y="99"/>
                    </a:lnTo>
                    <a:lnTo>
                      <a:pt x="144" y="68"/>
                    </a:lnTo>
                    <a:lnTo>
                      <a:pt x="182" y="42"/>
                    </a:lnTo>
                    <a:lnTo>
                      <a:pt x="217" y="23"/>
                    </a:lnTo>
                    <a:lnTo>
                      <a:pt x="253" y="9"/>
                    </a:lnTo>
                    <a:lnTo>
                      <a:pt x="276" y="3"/>
                    </a:lnTo>
                    <a:lnTo>
                      <a:pt x="301" y="0"/>
                    </a:lnTo>
                    <a:lnTo>
                      <a:pt x="327" y="4"/>
                    </a:lnTo>
                    <a:lnTo>
                      <a:pt x="353" y="12"/>
                    </a:lnTo>
                    <a:lnTo>
                      <a:pt x="375" y="24"/>
                    </a:lnTo>
                    <a:lnTo>
                      <a:pt x="394" y="42"/>
                    </a:lnTo>
                    <a:lnTo>
                      <a:pt x="404" y="55"/>
                    </a:lnTo>
                    <a:lnTo>
                      <a:pt x="417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0" name="Freeform 186"/>
              <p:cNvSpPr>
                <a:spLocks/>
              </p:cNvSpPr>
              <p:nvPr/>
            </p:nvSpPr>
            <p:spPr bwMode="auto">
              <a:xfrm>
                <a:off x="1589" y="2969"/>
                <a:ext cx="178" cy="103"/>
              </a:xfrm>
              <a:custGeom>
                <a:avLst/>
                <a:gdLst>
                  <a:gd name="T0" fmla="*/ 0 w 534"/>
                  <a:gd name="T1" fmla="*/ 0 h 308"/>
                  <a:gd name="T2" fmla="*/ 0 w 534"/>
                  <a:gd name="T3" fmla="*/ 0 h 308"/>
                  <a:gd name="T4" fmla="*/ 0 w 534"/>
                  <a:gd name="T5" fmla="*/ 0 h 308"/>
                  <a:gd name="T6" fmla="*/ 0 w 534"/>
                  <a:gd name="T7" fmla="*/ 0 h 308"/>
                  <a:gd name="T8" fmla="*/ 0 w 534"/>
                  <a:gd name="T9" fmla="*/ 0 h 308"/>
                  <a:gd name="T10" fmla="*/ 0 w 534"/>
                  <a:gd name="T11" fmla="*/ 0 h 308"/>
                  <a:gd name="T12" fmla="*/ 0 w 534"/>
                  <a:gd name="T13" fmla="*/ 0 h 308"/>
                  <a:gd name="T14" fmla="*/ 0 w 534"/>
                  <a:gd name="T15" fmla="*/ 0 h 308"/>
                  <a:gd name="T16" fmla="*/ 0 w 534"/>
                  <a:gd name="T17" fmla="*/ 0 h 308"/>
                  <a:gd name="T18" fmla="*/ 0 w 534"/>
                  <a:gd name="T19" fmla="*/ 0 h 308"/>
                  <a:gd name="T20" fmla="*/ 0 w 534"/>
                  <a:gd name="T21" fmla="*/ 0 h 308"/>
                  <a:gd name="T22" fmla="*/ 0 w 534"/>
                  <a:gd name="T23" fmla="*/ 0 h 308"/>
                  <a:gd name="T24" fmla="*/ 0 w 534"/>
                  <a:gd name="T25" fmla="*/ 0 h 308"/>
                  <a:gd name="T26" fmla="*/ 0 w 534"/>
                  <a:gd name="T27" fmla="*/ 0 h 308"/>
                  <a:gd name="T28" fmla="*/ 0 w 534"/>
                  <a:gd name="T29" fmla="*/ 0 h 308"/>
                  <a:gd name="T30" fmla="*/ 0 w 534"/>
                  <a:gd name="T31" fmla="*/ 0 h 308"/>
                  <a:gd name="T32" fmla="*/ 0 w 534"/>
                  <a:gd name="T33" fmla="*/ 0 h 308"/>
                  <a:gd name="T34" fmla="*/ 0 w 534"/>
                  <a:gd name="T35" fmla="*/ 0 h 308"/>
                  <a:gd name="T36" fmla="*/ 0 w 534"/>
                  <a:gd name="T37" fmla="*/ 0 h 308"/>
                  <a:gd name="T38" fmla="*/ 0 w 534"/>
                  <a:gd name="T39" fmla="*/ 0 h 308"/>
                  <a:gd name="T40" fmla="*/ 0 w 534"/>
                  <a:gd name="T41" fmla="*/ 0 h 308"/>
                  <a:gd name="T42" fmla="*/ 0 w 534"/>
                  <a:gd name="T43" fmla="*/ 0 h 308"/>
                  <a:gd name="T44" fmla="*/ 0 w 534"/>
                  <a:gd name="T45" fmla="*/ 0 h 308"/>
                  <a:gd name="T46" fmla="*/ 0 w 534"/>
                  <a:gd name="T47" fmla="*/ 0 h 308"/>
                  <a:gd name="T48" fmla="*/ 0 w 534"/>
                  <a:gd name="T49" fmla="*/ 0 h 308"/>
                  <a:gd name="T50" fmla="*/ 0 w 534"/>
                  <a:gd name="T51" fmla="*/ 0 h 308"/>
                  <a:gd name="T52" fmla="*/ 0 w 534"/>
                  <a:gd name="T53" fmla="*/ 0 h 308"/>
                  <a:gd name="T54" fmla="*/ 0 w 534"/>
                  <a:gd name="T55" fmla="*/ 0 h 308"/>
                  <a:gd name="T56" fmla="*/ 0 w 534"/>
                  <a:gd name="T57" fmla="*/ 0 h 308"/>
                  <a:gd name="T58" fmla="*/ 0 w 534"/>
                  <a:gd name="T59" fmla="*/ 0 h 308"/>
                  <a:gd name="T60" fmla="*/ 0 w 534"/>
                  <a:gd name="T61" fmla="*/ 0 h 308"/>
                  <a:gd name="T62" fmla="*/ 0 w 534"/>
                  <a:gd name="T63" fmla="*/ 0 h 308"/>
                  <a:gd name="T64" fmla="*/ 0 w 534"/>
                  <a:gd name="T65" fmla="*/ 0 h 308"/>
                  <a:gd name="T66" fmla="*/ 0 w 534"/>
                  <a:gd name="T67" fmla="*/ 0 h 308"/>
                  <a:gd name="T68" fmla="*/ 0 w 534"/>
                  <a:gd name="T69" fmla="*/ 0 h 308"/>
                  <a:gd name="T70" fmla="*/ 0 w 534"/>
                  <a:gd name="T71" fmla="*/ 0 h 308"/>
                  <a:gd name="T72" fmla="*/ 0 w 534"/>
                  <a:gd name="T73" fmla="*/ 0 h 308"/>
                  <a:gd name="T74" fmla="*/ 0 w 534"/>
                  <a:gd name="T75" fmla="*/ 0 h 308"/>
                  <a:gd name="T76" fmla="*/ 0 w 534"/>
                  <a:gd name="T77" fmla="*/ 0 h 308"/>
                  <a:gd name="T78" fmla="*/ 0 w 534"/>
                  <a:gd name="T79" fmla="*/ 0 h 308"/>
                  <a:gd name="T80" fmla="*/ 0 w 534"/>
                  <a:gd name="T81" fmla="*/ 0 h 308"/>
                  <a:gd name="T82" fmla="*/ 0 w 534"/>
                  <a:gd name="T83" fmla="*/ 0 h 308"/>
                  <a:gd name="T84" fmla="*/ 0 w 534"/>
                  <a:gd name="T85" fmla="*/ 0 h 308"/>
                  <a:gd name="T86" fmla="*/ 0 w 534"/>
                  <a:gd name="T87" fmla="*/ 0 h 308"/>
                  <a:gd name="T88" fmla="*/ 0 w 534"/>
                  <a:gd name="T89" fmla="*/ 0 h 308"/>
                  <a:gd name="T90" fmla="*/ 0 w 534"/>
                  <a:gd name="T91" fmla="*/ 0 h 308"/>
                  <a:gd name="T92" fmla="*/ 0 w 534"/>
                  <a:gd name="T93" fmla="*/ 0 h 308"/>
                  <a:gd name="T94" fmla="*/ 0 w 534"/>
                  <a:gd name="T95" fmla="*/ 0 h 308"/>
                  <a:gd name="T96" fmla="*/ 0 w 534"/>
                  <a:gd name="T97" fmla="*/ 0 h 308"/>
                  <a:gd name="T98" fmla="*/ 0 w 534"/>
                  <a:gd name="T99" fmla="*/ 0 h 30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34"/>
                  <a:gd name="T151" fmla="*/ 0 h 308"/>
                  <a:gd name="T152" fmla="*/ 534 w 534"/>
                  <a:gd name="T153" fmla="*/ 308 h 30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34" h="308">
                    <a:moveTo>
                      <a:pt x="534" y="97"/>
                    </a:moveTo>
                    <a:lnTo>
                      <a:pt x="523" y="75"/>
                    </a:lnTo>
                    <a:lnTo>
                      <a:pt x="503" y="53"/>
                    </a:lnTo>
                    <a:lnTo>
                      <a:pt x="481" y="40"/>
                    </a:lnTo>
                    <a:lnTo>
                      <a:pt x="447" y="25"/>
                    </a:lnTo>
                    <a:lnTo>
                      <a:pt x="404" y="15"/>
                    </a:lnTo>
                    <a:lnTo>
                      <a:pt x="367" y="13"/>
                    </a:lnTo>
                    <a:lnTo>
                      <a:pt x="316" y="15"/>
                    </a:lnTo>
                    <a:lnTo>
                      <a:pt x="272" y="22"/>
                    </a:lnTo>
                    <a:lnTo>
                      <a:pt x="216" y="35"/>
                    </a:lnTo>
                    <a:lnTo>
                      <a:pt x="167" y="53"/>
                    </a:lnTo>
                    <a:lnTo>
                      <a:pt x="130" y="71"/>
                    </a:lnTo>
                    <a:lnTo>
                      <a:pt x="103" y="87"/>
                    </a:lnTo>
                    <a:lnTo>
                      <a:pt x="72" y="109"/>
                    </a:lnTo>
                    <a:lnTo>
                      <a:pt x="47" y="133"/>
                    </a:lnTo>
                    <a:lnTo>
                      <a:pt x="30" y="153"/>
                    </a:lnTo>
                    <a:lnTo>
                      <a:pt x="19" y="175"/>
                    </a:lnTo>
                    <a:lnTo>
                      <a:pt x="10" y="201"/>
                    </a:lnTo>
                    <a:lnTo>
                      <a:pt x="9" y="221"/>
                    </a:lnTo>
                    <a:lnTo>
                      <a:pt x="13" y="240"/>
                    </a:lnTo>
                    <a:lnTo>
                      <a:pt x="23" y="260"/>
                    </a:lnTo>
                    <a:lnTo>
                      <a:pt x="41" y="277"/>
                    </a:lnTo>
                    <a:lnTo>
                      <a:pt x="60" y="289"/>
                    </a:lnTo>
                    <a:lnTo>
                      <a:pt x="83" y="300"/>
                    </a:lnTo>
                    <a:lnTo>
                      <a:pt x="109" y="308"/>
                    </a:lnTo>
                    <a:lnTo>
                      <a:pt x="81" y="304"/>
                    </a:lnTo>
                    <a:lnTo>
                      <a:pt x="55" y="293"/>
                    </a:lnTo>
                    <a:lnTo>
                      <a:pt x="20" y="264"/>
                    </a:lnTo>
                    <a:lnTo>
                      <a:pt x="4" y="238"/>
                    </a:lnTo>
                    <a:lnTo>
                      <a:pt x="0" y="212"/>
                    </a:lnTo>
                    <a:lnTo>
                      <a:pt x="4" y="186"/>
                    </a:lnTo>
                    <a:lnTo>
                      <a:pt x="19" y="157"/>
                    </a:lnTo>
                    <a:lnTo>
                      <a:pt x="38" y="130"/>
                    </a:lnTo>
                    <a:lnTo>
                      <a:pt x="63" y="102"/>
                    </a:lnTo>
                    <a:lnTo>
                      <a:pt x="91" y="80"/>
                    </a:lnTo>
                    <a:lnTo>
                      <a:pt x="127" y="56"/>
                    </a:lnTo>
                    <a:lnTo>
                      <a:pt x="172" y="32"/>
                    </a:lnTo>
                    <a:lnTo>
                      <a:pt x="206" y="21"/>
                    </a:lnTo>
                    <a:lnTo>
                      <a:pt x="269" y="6"/>
                    </a:lnTo>
                    <a:lnTo>
                      <a:pt x="316" y="0"/>
                    </a:lnTo>
                    <a:lnTo>
                      <a:pt x="365" y="2"/>
                    </a:lnTo>
                    <a:lnTo>
                      <a:pt x="399" y="6"/>
                    </a:lnTo>
                    <a:lnTo>
                      <a:pt x="437" y="14"/>
                    </a:lnTo>
                    <a:lnTo>
                      <a:pt x="469" y="25"/>
                    </a:lnTo>
                    <a:lnTo>
                      <a:pt x="492" y="38"/>
                    </a:lnTo>
                    <a:lnTo>
                      <a:pt x="509" y="49"/>
                    </a:lnTo>
                    <a:lnTo>
                      <a:pt x="522" y="66"/>
                    </a:lnTo>
                    <a:lnTo>
                      <a:pt x="529" y="80"/>
                    </a:lnTo>
                    <a:lnTo>
                      <a:pt x="534" y="9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1" name="Freeform 187"/>
              <p:cNvSpPr>
                <a:spLocks/>
              </p:cNvSpPr>
              <p:nvPr/>
            </p:nvSpPr>
            <p:spPr bwMode="auto">
              <a:xfrm>
                <a:off x="1463" y="3077"/>
                <a:ext cx="173" cy="209"/>
              </a:xfrm>
              <a:custGeom>
                <a:avLst/>
                <a:gdLst>
                  <a:gd name="T0" fmla="*/ 0 w 517"/>
                  <a:gd name="T1" fmla="*/ 0 h 628"/>
                  <a:gd name="T2" fmla="*/ 0 w 517"/>
                  <a:gd name="T3" fmla="*/ 0 h 628"/>
                  <a:gd name="T4" fmla="*/ 0 w 517"/>
                  <a:gd name="T5" fmla="*/ 0 h 628"/>
                  <a:gd name="T6" fmla="*/ 0 w 517"/>
                  <a:gd name="T7" fmla="*/ 0 h 628"/>
                  <a:gd name="T8" fmla="*/ 0 w 517"/>
                  <a:gd name="T9" fmla="*/ 0 h 628"/>
                  <a:gd name="T10" fmla="*/ 0 w 517"/>
                  <a:gd name="T11" fmla="*/ 0 h 628"/>
                  <a:gd name="T12" fmla="*/ 0 w 517"/>
                  <a:gd name="T13" fmla="*/ 0 h 628"/>
                  <a:gd name="T14" fmla="*/ 0 w 517"/>
                  <a:gd name="T15" fmla="*/ 0 h 628"/>
                  <a:gd name="T16" fmla="*/ 0 w 517"/>
                  <a:gd name="T17" fmla="*/ 0 h 628"/>
                  <a:gd name="T18" fmla="*/ 0 w 517"/>
                  <a:gd name="T19" fmla="*/ 0 h 628"/>
                  <a:gd name="T20" fmla="*/ 0 w 517"/>
                  <a:gd name="T21" fmla="*/ 0 h 6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7"/>
                  <a:gd name="T34" fmla="*/ 0 h 628"/>
                  <a:gd name="T35" fmla="*/ 517 w 517"/>
                  <a:gd name="T36" fmla="*/ 628 h 6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7" h="628">
                    <a:moveTo>
                      <a:pt x="517" y="485"/>
                    </a:moveTo>
                    <a:lnTo>
                      <a:pt x="342" y="628"/>
                    </a:lnTo>
                    <a:lnTo>
                      <a:pt x="0" y="139"/>
                    </a:lnTo>
                    <a:lnTo>
                      <a:pt x="177" y="0"/>
                    </a:lnTo>
                    <a:lnTo>
                      <a:pt x="498" y="456"/>
                    </a:lnTo>
                    <a:lnTo>
                      <a:pt x="171" y="18"/>
                    </a:lnTo>
                    <a:lnTo>
                      <a:pt x="19" y="136"/>
                    </a:lnTo>
                    <a:lnTo>
                      <a:pt x="344" y="612"/>
                    </a:lnTo>
                    <a:lnTo>
                      <a:pt x="510" y="476"/>
                    </a:lnTo>
                    <a:lnTo>
                      <a:pt x="517" y="4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2" name="Freeform 188"/>
              <p:cNvSpPr>
                <a:spLocks/>
              </p:cNvSpPr>
              <p:nvPr/>
            </p:nvSpPr>
            <p:spPr bwMode="auto">
              <a:xfrm>
                <a:off x="1620" y="3254"/>
                <a:ext cx="257" cy="152"/>
              </a:xfrm>
              <a:custGeom>
                <a:avLst/>
                <a:gdLst>
                  <a:gd name="T0" fmla="*/ 0 w 773"/>
                  <a:gd name="T1" fmla="*/ 0 h 455"/>
                  <a:gd name="T2" fmla="*/ 0 w 773"/>
                  <a:gd name="T3" fmla="*/ 0 h 455"/>
                  <a:gd name="T4" fmla="*/ 0 w 773"/>
                  <a:gd name="T5" fmla="*/ 0 h 455"/>
                  <a:gd name="T6" fmla="*/ 0 w 773"/>
                  <a:gd name="T7" fmla="*/ 0 h 455"/>
                  <a:gd name="T8" fmla="*/ 0 w 773"/>
                  <a:gd name="T9" fmla="*/ 0 h 455"/>
                  <a:gd name="T10" fmla="*/ 0 w 773"/>
                  <a:gd name="T11" fmla="*/ 0 h 455"/>
                  <a:gd name="T12" fmla="*/ 0 w 773"/>
                  <a:gd name="T13" fmla="*/ 0 h 455"/>
                  <a:gd name="T14" fmla="*/ 0 w 773"/>
                  <a:gd name="T15" fmla="*/ 0 h 455"/>
                  <a:gd name="T16" fmla="*/ 0 w 773"/>
                  <a:gd name="T17" fmla="*/ 0 h 455"/>
                  <a:gd name="T18" fmla="*/ 0 w 773"/>
                  <a:gd name="T19" fmla="*/ 0 h 455"/>
                  <a:gd name="T20" fmla="*/ 0 w 773"/>
                  <a:gd name="T21" fmla="*/ 0 h 455"/>
                  <a:gd name="T22" fmla="*/ 0 w 773"/>
                  <a:gd name="T23" fmla="*/ 0 h 455"/>
                  <a:gd name="T24" fmla="*/ 0 w 773"/>
                  <a:gd name="T25" fmla="*/ 0 h 455"/>
                  <a:gd name="T26" fmla="*/ 0 w 773"/>
                  <a:gd name="T27" fmla="*/ 0 h 455"/>
                  <a:gd name="T28" fmla="*/ 0 w 773"/>
                  <a:gd name="T29" fmla="*/ 0 h 455"/>
                  <a:gd name="T30" fmla="*/ 0 w 773"/>
                  <a:gd name="T31" fmla="*/ 0 h 455"/>
                  <a:gd name="T32" fmla="*/ 0 w 773"/>
                  <a:gd name="T33" fmla="*/ 0 h 4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73"/>
                  <a:gd name="T52" fmla="*/ 0 h 455"/>
                  <a:gd name="T53" fmla="*/ 773 w 773"/>
                  <a:gd name="T54" fmla="*/ 455 h 4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73" h="455">
                    <a:moveTo>
                      <a:pt x="275" y="0"/>
                    </a:moveTo>
                    <a:lnTo>
                      <a:pt x="329" y="3"/>
                    </a:lnTo>
                    <a:lnTo>
                      <a:pt x="454" y="65"/>
                    </a:lnTo>
                    <a:lnTo>
                      <a:pt x="442" y="75"/>
                    </a:lnTo>
                    <a:lnTo>
                      <a:pt x="324" y="16"/>
                    </a:lnTo>
                    <a:lnTo>
                      <a:pt x="293" y="10"/>
                    </a:lnTo>
                    <a:lnTo>
                      <a:pt x="773" y="271"/>
                    </a:lnTo>
                    <a:lnTo>
                      <a:pt x="370" y="455"/>
                    </a:lnTo>
                    <a:lnTo>
                      <a:pt x="0" y="285"/>
                    </a:lnTo>
                    <a:lnTo>
                      <a:pt x="0" y="265"/>
                    </a:lnTo>
                    <a:lnTo>
                      <a:pt x="368" y="437"/>
                    </a:lnTo>
                    <a:lnTo>
                      <a:pt x="735" y="266"/>
                    </a:lnTo>
                    <a:lnTo>
                      <a:pt x="275" y="19"/>
                    </a:lnTo>
                    <a:lnTo>
                      <a:pt x="264" y="29"/>
                    </a:lnTo>
                    <a:lnTo>
                      <a:pt x="249" y="18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3" name="Freeform 189"/>
              <p:cNvSpPr>
                <a:spLocks/>
              </p:cNvSpPr>
              <p:nvPr/>
            </p:nvSpPr>
            <p:spPr bwMode="auto">
              <a:xfrm>
                <a:off x="1649" y="3329"/>
                <a:ext cx="126" cy="63"/>
              </a:xfrm>
              <a:custGeom>
                <a:avLst/>
                <a:gdLst>
                  <a:gd name="T0" fmla="*/ 0 w 379"/>
                  <a:gd name="T1" fmla="*/ 0 h 189"/>
                  <a:gd name="T2" fmla="*/ 0 w 379"/>
                  <a:gd name="T3" fmla="*/ 0 h 189"/>
                  <a:gd name="T4" fmla="*/ 0 w 379"/>
                  <a:gd name="T5" fmla="*/ 0 h 189"/>
                  <a:gd name="T6" fmla="*/ 0 w 379"/>
                  <a:gd name="T7" fmla="*/ 0 h 189"/>
                  <a:gd name="T8" fmla="*/ 0 w 379"/>
                  <a:gd name="T9" fmla="*/ 0 h 189"/>
                  <a:gd name="T10" fmla="*/ 0 w 379"/>
                  <a:gd name="T11" fmla="*/ 0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9"/>
                  <a:gd name="T19" fmla="*/ 0 h 189"/>
                  <a:gd name="T20" fmla="*/ 379 w 379"/>
                  <a:gd name="T21" fmla="*/ 189 h 1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9" h="189">
                    <a:moveTo>
                      <a:pt x="379" y="180"/>
                    </a:moveTo>
                    <a:lnTo>
                      <a:pt x="13" y="0"/>
                    </a:lnTo>
                    <a:lnTo>
                      <a:pt x="0" y="9"/>
                    </a:lnTo>
                    <a:lnTo>
                      <a:pt x="365" y="189"/>
                    </a:lnTo>
                    <a:lnTo>
                      <a:pt x="379" y="1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4" name="Freeform 190"/>
              <p:cNvSpPr>
                <a:spLocks/>
              </p:cNvSpPr>
              <p:nvPr/>
            </p:nvSpPr>
            <p:spPr bwMode="auto">
              <a:xfrm>
                <a:off x="1697" y="3284"/>
                <a:ext cx="145" cy="72"/>
              </a:xfrm>
              <a:custGeom>
                <a:avLst/>
                <a:gdLst>
                  <a:gd name="T0" fmla="*/ 0 w 435"/>
                  <a:gd name="T1" fmla="*/ 0 h 217"/>
                  <a:gd name="T2" fmla="*/ 0 w 435"/>
                  <a:gd name="T3" fmla="*/ 0 h 217"/>
                  <a:gd name="T4" fmla="*/ 0 w 435"/>
                  <a:gd name="T5" fmla="*/ 0 h 217"/>
                  <a:gd name="T6" fmla="*/ 0 w 435"/>
                  <a:gd name="T7" fmla="*/ 0 h 217"/>
                  <a:gd name="T8" fmla="*/ 0 w 435"/>
                  <a:gd name="T9" fmla="*/ 0 h 217"/>
                  <a:gd name="T10" fmla="*/ 0 w 435"/>
                  <a:gd name="T11" fmla="*/ 0 h 2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5"/>
                  <a:gd name="T19" fmla="*/ 0 h 217"/>
                  <a:gd name="T20" fmla="*/ 435 w 435"/>
                  <a:gd name="T21" fmla="*/ 217 h 2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5" h="217">
                    <a:moveTo>
                      <a:pt x="435" y="212"/>
                    </a:moveTo>
                    <a:lnTo>
                      <a:pt x="10" y="0"/>
                    </a:lnTo>
                    <a:lnTo>
                      <a:pt x="0" y="8"/>
                    </a:lnTo>
                    <a:lnTo>
                      <a:pt x="413" y="217"/>
                    </a:lnTo>
                    <a:lnTo>
                      <a:pt x="435" y="2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5" name="Freeform 191"/>
              <p:cNvSpPr>
                <a:spLocks/>
              </p:cNvSpPr>
              <p:nvPr/>
            </p:nvSpPr>
            <p:spPr bwMode="auto">
              <a:xfrm>
                <a:off x="1800" y="3323"/>
                <a:ext cx="38" cy="15"/>
              </a:xfrm>
              <a:custGeom>
                <a:avLst/>
                <a:gdLst>
                  <a:gd name="T0" fmla="*/ 0 w 113"/>
                  <a:gd name="T1" fmla="*/ 0 h 43"/>
                  <a:gd name="T2" fmla="*/ 0 w 113"/>
                  <a:gd name="T3" fmla="*/ 0 h 43"/>
                  <a:gd name="T4" fmla="*/ 0 w 113"/>
                  <a:gd name="T5" fmla="*/ 0 h 43"/>
                  <a:gd name="T6" fmla="*/ 0 w 113"/>
                  <a:gd name="T7" fmla="*/ 0 h 43"/>
                  <a:gd name="T8" fmla="*/ 0 w 113"/>
                  <a:gd name="T9" fmla="*/ 0 h 43"/>
                  <a:gd name="T10" fmla="*/ 0 w 113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43"/>
                  <a:gd name="T20" fmla="*/ 113 w 113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43">
                    <a:moveTo>
                      <a:pt x="113" y="5"/>
                    </a:moveTo>
                    <a:lnTo>
                      <a:pt x="9" y="43"/>
                    </a:lnTo>
                    <a:lnTo>
                      <a:pt x="0" y="38"/>
                    </a:lnTo>
                    <a:lnTo>
                      <a:pt x="96" y="0"/>
                    </a:lnTo>
                    <a:lnTo>
                      <a:pt x="1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6" name="Freeform 192"/>
              <p:cNvSpPr>
                <a:spLocks/>
              </p:cNvSpPr>
              <p:nvPr/>
            </p:nvSpPr>
            <p:spPr bwMode="auto">
              <a:xfrm>
                <a:off x="1763" y="3304"/>
                <a:ext cx="38" cy="14"/>
              </a:xfrm>
              <a:custGeom>
                <a:avLst/>
                <a:gdLst>
                  <a:gd name="T0" fmla="*/ 0 w 113"/>
                  <a:gd name="T1" fmla="*/ 0 h 43"/>
                  <a:gd name="T2" fmla="*/ 0 w 113"/>
                  <a:gd name="T3" fmla="*/ 0 h 43"/>
                  <a:gd name="T4" fmla="*/ 0 w 113"/>
                  <a:gd name="T5" fmla="*/ 0 h 43"/>
                  <a:gd name="T6" fmla="*/ 0 w 113"/>
                  <a:gd name="T7" fmla="*/ 0 h 43"/>
                  <a:gd name="T8" fmla="*/ 0 w 113"/>
                  <a:gd name="T9" fmla="*/ 0 h 43"/>
                  <a:gd name="T10" fmla="*/ 0 w 113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43"/>
                  <a:gd name="T20" fmla="*/ 113 w 113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43">
                    <a:moveTo>
                      <a:pt x="113" y="5"/>
                    </a:moveTo>
                    <a:lnTo>
                      <a:pt x="10" y="43"/>
                    </a:lnTo>
                    <a:lnTo>
                      <a:pt x="0" y="38"/>
                    </a:lnTo>
                    <a:lnTo>
                      <a:pt x="96" y="0"/>
                    </a:lnTo>
                    <a:lnTo>
                      <a:pt x="1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7" name="Freeform 193"/>
              <p:cNvSpPr>
                <a:spLocks/>
              </p:cNvSpPr>
              <p:nvPr/>
            </p:nvSpPr>
            <p:spPr bwMode="auto">
              <a:xfrm>
                <a:off x="1723" y="3283"/>
                <a:ext cx="37" cy="15"/>
              </a:xfrm>
              <a:custGeom>
                <a:avLst/>
                <a:gdLst>
                  <a:gd name="T0" fmla="*/ 0 w 113"/>
                  <a:gd name="T1" fmla="*/ 0 h 44"/>
                  <a:gd name="T2" fmla="*/ 0 w 113"/>
                  <a:gd name="T3" fmla="*/ 0 h 44"/>
                  <a:gd name="T4" fmla="*/ 0 w 113"/>
                  <a:gd name="T5" fmla="*/ 0 h 44"/>
                  <a:gd name="T6" fmla="*/ 0 w 113"/>
                  <a:gd name="T7" fmla="*/ 0 h 44"/>
                  <a:gd name="T8" fmla="*/ 0 w 113"/>
                  <a:gd name="T9" fmla="*/ 0 h 44"/>
                  <a:gd name="T10" fmla="*/ 0 w 113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3"/>
                  <a:gd name="T19" fmla="*/ 0 h 44"/>
                  <a:gd name="T20" fmla="*/ 113 w 113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3" h="44">
                    <a:moveTo>
                      <a:pt x="113" y="5"/>
                    </a:moveTo>
                    <a:lnTo>
                      <a:pt x="10" y="44"/>
                    </a:lnTo>
                    <a:lnTo>
                      <a:pt x="0" y="37"/>
                    </a:lnTo>
                    <a:lnTo>
                      <a:pt x="96" y="0"/>
                    </a:lnTo>
                    <a:lnTo>
                      <a:pt x="1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8" name="Freeform 194"/>
              <p:cNvSpPr>
                <a:spLocks/>
              </p:cNvSpPr>
              <p:nvPr/>
            </p:nvSpPr>
            <p:spPr bwMode="auto">
              <a:xfrm>
                <a:off x="1753" y="3346"/>
                <a:ext cx="69" cy="29"/>
              </a:xfrm>
              <a:custGeom>
                <a:avLst/>
                <a:gdLst>
                  <a:gd name="T0" fmla="*/ 0 w 206"/>
                  <a:gd name="T1" fmla="*/ 0 h 87"/>
                  <a:gd name="T2" fmla="*/ 0 w 206"/>
                  <a:gd name="T3" fmla="*/ 0 h 87"/>
                  <a:gd name="T4" fmla="*/ 0 w 206"/>
                  <a:gd name="T5" fmla="*/ 0 h 87"/>
                  <a:gd name="T6" fmla="*/ 0 w 206"/>
                  <a:gd name="T7" fmla="*/ 0 h 87"/>
                  <a:gd name="T8" fmla="*/ 0 w 206"/>
                  <a:gd name="T9" fmla="*/ 0 h 87"/>
                  <a:gd name="T10" fmla="*/ 0 w 206"/>
                  <a:gd name="T11" fmla="*/ 0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"/>
                  <a:gd name="T19" fmla="*/ 0 h 87"/>
                  <a:gd name="T20" fmla="*/ 206 w 206"/>
                  <a:gd name="T21" fmla="*/ 87 h 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" h="87">
                    <a:moveTo>
                      <a:pt x="206" y="1"/>
                    </a:moveTo>
                    <a:lnTo>
                      <a:pt x="11" y="87"/>
                    </a:lnTo>
                    <a:lnTo>
                      <a:pt x="0" y="83"/>
                    </a:lnTo>
                    <a:lnTo>
                      <a:pt x="193" y="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9" name="Freeform 195"/>
              <p:cNvSpPr>
                <a:spLocks/>
              </p:cNvSpPr>
              <p:nvPr/>
            </p:nvSpPr>
            <p:spPr bwMode="auto">
              <a:xfrm>
                <a:off x="1714" y="3328"/>
                <a:ext cx="69" cy="29"/>
              </a:xfrm>
              <a:custGeom>
                <a:avLst/>
                <a:gdLst>
                  <a:gd name="T0" fmla="*/ 0 w 207"/>
                  <a:gd name="T1" fmla="*/ 0 h 89"/>
                  <a:gd name="T2" fmla="*/ 0 w 207"/>
                  <a:gd name="T3" fmla="*/ 0 h 89"/>
                  <a:gd name="T4" fmla="*/ 0 w 207"/>
                  <a:gd name="T5" fmla="*/ 0 h 89"/>
                  <a:gd name="T6" fmla="*/ 0 w 207"/>
                  <a:gd name="T7" fmla="*/ 0 h 89"/>
                  <a:gd name="T8" fmla="*/ 0 w 207"/>
                  <a:gd name="T9" fmla="*/ 0 h 89"/>
                  <a:gd name="T10" fmla="*/ 0 w 207"/>
                  <a:gd name="T11" fmla="*/ 0 h 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7"/>
                  <a:gd name="T19" fmla="*/ 0 h 89"/>
                  <a:gd name="T20" fmla="*/ 207 w 207"/>
                  <a:gd name="T21" fmla="*/ 89 h 8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7" h="89">
                    <a:moveTo>
                      <a:pt x="207" y="2"/>
                    </a:moveTo>
                    <a:lnTo>
                      <a:pt x="11" y="89"/>
                    </a:lnTo>
                    <a:lnTo>
                      <a:pt x="0" y="84"/>
                    </a:lnTo>
                    <a:lnTo>
                      <a:pt x="193" y="0"/>
                    </a:lnTo>
                    <a:lnTo>
                      <a:pt x="20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0" name="Freeform 196"/>
              <p:cNvSpPr>
                <a:spLocks/>
              </p:cNvSpPr>
              <p:nvPr/>
            </p:nvSpPr>
            <p:spPr bwMode="auto">
              <a:xfrm>
                <a:off x="1673" y="3308"/>
                <a:ext cx="73" cy="31"/>
              </a:xfrm>
              <a:custGeom>
                <a:avLst/>
                <a:gdLst>
                  <a:gd name="T0" fmla="*/ 0 w 220"/>
                  <a:gd name="T1" fmla="*/ 0 h 94"/>
                  <a:gd name="T2" fmla="*/ 0 w 220"/>
                  <a:gd name="T3" fmla="*/ 0 h 94"/>
                  <a:gd name="T4" fmla="*/ 0 w 220"/>
                  <a:gd name="T5" fmla="*/ 0 h 94"/>
                  <a:gd name="T6" fmla="*/ 0 w 220"/>
                  <a:gd name="T7" fmla="*/ 0 h 94"/>
                  <a:gd name="T8" fmla="*/ 0 w 220"/>
                  <a:gd name="T9" fmla="*/ 0 h 94"/>
                  <a:gd name="T10" fmla="*/ 0 w 220"/>
                  <a:gd name="T11" fmla="*/ 0 h 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0"/>
                  <a:gd name="T19" fmla="*/ 0 h 94"/>
                  <a:gd name="T20" fmla="*/ 220 w 220"/>
                  <a:gd name="T21" fmla="*/ 94 h 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0" h="94">
                    <a:moveTo>
                      <a:pt x="220" y="3"/>
                    </a:moveTo>
                    <a:lnTo>
                      <a:pt x="11" y="94"/>
                    </a:lnTo>
                    <a:lnTo>
                      <a:pt x="0" y="89"/>
                    </a:lnTo>
                    <a:lnTo>
                      <a:pt x="210" y="0"/>
                    </a:lnTo>
                    <a:lnTo>
                      <a:pt x="22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1" name="Freeform 197"/>
              <p:cNvSpPr>
                <a:spLocks/>
              </p:cNvSpPr>
              <p:nvPr/>
            </p:nvSpPr>
            <p:spPr bwMode="auto">
              <a:xfrm>
                <a:off x="1367" y="3171"/>
                <a:ext cx="98" cy="49"/>
              </a:xfrm>
              <a:custGeom>
                <a:avLst/>
                <a:gdLst>
                  <a:gd name="T0" fmla="*/ 0 w 294"/>
                  <a:gd name="T1" fmla="*/ 0 h 145"/>
                  <a:gd name="T2" fmla="*/ 0 w 294"/>
                  <a:gd name="T3" fmla="*/ 0 h 145"/>
                  <a:gd name="T4" fmla="*/ 0 w 294"/>
                  <a:gd name="T5" fmla="*/ 0 h 145"/>
                  <a:gd name="T6" fmla="*/ 0 w 294"/>
                  <a:gd name="T7" fmla="*/ 0 h 145"/>
                  <a:gd name="T8" fmla="*/ 0 w 294"/>
                  <a:gd name="T9" fmla="*/ 0 h 145"/>
                  <a:gd name="T10" fmla="*/ 0 w 294"/>
                  <a:gd name="T11" fmla="*/ 0 h 145"/>
                  <a:gd name="T12" fmla="*/ 0 w 294"/>
                  <a:gd name="T13" fmla="*/ 0 h 145"/>
                  <a:gd name="T14" fmla="*/ 0 w 294"/>
                  <a:gd name="T15" fmla="*/ 0 h 145"/>
                  <a:gd name="T16" fmla="*/ 0 w 294"/>
                  <a:gd name="T17" fmla="*/ 0 h 145"/>
                  <a:gd name="T18" fmla="*/ 0 w 294"/>
                  <a:gd name="T19" fmla="*/ 0 h 145"/>
                  <a:gd name="T20" fmla="*/ 0 w 294"/>
                  <a:gd name="T21" fmla="*/ 0 h 1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4"/>
                  <a:gd name="T34" fmla="*/ 0 h 145"/>
                  <a:gd name="T35" fmla="*/ 294 w 294"/>
                  <a:gd name="T36" fmla="*/ 145 h 1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4" h="145">
                    <a:moveTo>
                      <a:pt x="275" y="120"/>
                    </a:moveTo>
                    <a:lnTo>
                      <a:pt x="257" y="124"/>
                    </a:lnTo>
                    <a:lnTo>
                      <a:pt x="195" y="83"/>
                    </a:lnTo>
                    <a:lnTo>
                      <a:pt x="18" y="0"/>
                    </a:lnTo>
                    <a:lnTo>
                      <a:pt x="0" y="8"/>
                    </a:lnTo>
                    <a:lnTo>
                      <a:pt x="196" y="96"/>
                    </a:lnTo>
                    <a:lnTo>
                      <a:pt x="257" y="145"/>
                    </a:lnTo>
                    <a:lnTo>
                      <a:pt x="293" y="145"/>
                    </a:lnTo>
                    <a:lnTo>
                      <a:pt x="294" y="123"/>
                    </a:lnTo>
                    <a:lnTo>
                      <a:pt x="275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2" name="Freeform 198"/>
              <p:cNvSpPr>
                <a:spLocks/>
              </p:cNvSpPr>
              <p:nvPr/>
            </p:nvSpPr>
            <p:spPr bwMode="auto">
              <a:xfrm>
                <a:off x="777" y="2846"/>
                <a:ext cx="697" cy="374"/>
              </a:xfrm>
              <a:custGeom>
                <a:avLst/>
                <a:gdLst>
                  <a:gd name="T0" fmla="*/ 0 w 2090"/>
                  <a:gd name="T1" fmla="*/ 0 h 1122"/>
                  <a:gd name="T2" fmla="*/ 0 w 2090"/>
                  <a:gd name="T3" fmla="*/ 0 h 1122"/>
                  <a:gd name="T4" fmla="*/ 0 w 2090"/>
                  <a:gd name="T5" fmla="*/ 0 h 1122"/>
                  <a:gd name="T6" fmla="*/ 0 w 2090"/>
                  <a:gd name="T7" fmla="*/ 0 h 1122"/>
                  <a:gd name="T8" fmla="*/ 0 w 2090"/>
                  <a:gd name="T9" fmla="*/ 0 h 1122"/>
                  <a:gd name="T10" fmla="*/ 0 w 2090"/>
                  <a:gd name="T11" fmla="*/ 0 h 1122"/>
                  <a:gd name="T12" fmla="*/ 0 w 2090"/>
                  <a:gd name="T13" fmla="*/ 0 h 1122"/>
                  <a:gd name="T14" fmla="*/ 0 w 2090"/>
                  <a:gd name="T15" fmla="*/ 0 h 1122"/>
                  <a:gd name="T16" fmla="*/ 0 w 2090"/>
                  <a:gd name="T17" fmla="*/ 0 h 1122"/>
                  <a:gd name="T18" fmla="*/ 0 w 2090"/>
                  <a:gd name="T19" fmla="*/ 0 h 1122"/>
                  <a:gd name="T20" fmla="*/ 0 w 2090"/>
                  <a:gd name="T21" fmla="*/ 0 h 112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90"/>
                  <a:gd name="T34" fmla="*/ 0 h 1122"/>
                  <a:gd name="T35" fmla="*/ 2090 w 2090"/>
                  <a:gd name="T36" fmla="*/ 1122 h 112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90" h="1122">
                    <a:moveTo>
                      <a:pt x="2090" y="849"/>
                    </a:moveTo>
                    <a:lnTo>
                      <a:pt x="687" y="0"/>
                    </a:lnTo>
                    <a:lnTo>
                      <a:pt x="3" y="386"/>
                    </a:lnTo>
                    <a:lnTo>
                      <a:pt x="0" y="412"/>
                    </a:lnTo>
                    <a:lnTo>
                      <a:pt x="1487" y="1122"/>
                    </a:lnTo>
                    <a:lnTo>
                      <a:pt x="1492" y="1116"/>
                    </a:lnTo>
                    <a:lnTo>
                      <a:pt x="12" y="402"/>
                    </a:lnTo>
                    <a:lnTo>
                      <a:pt x="694" y="20"/>
                    </a:lnTo>
                    <a:lnTo>
                      <a:pt x="2071" y="857"/>
                    </a:lnTo>
                    <a:lnTo>
                      <a:pt x="2090" y="8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3" name="Freeform 199"/>
              <p:cNvSpPr>
                <a:spLocks/>
              </p:cNvSpPr>
              <p:nvPr/>
            </p:nvSpPr>
            <p:spPr bwMode="auto">
              <a:xfrm>
                <a:off x="1269" y="3126"/>
                <a:ext cx="203" cy="94"/>
              </a:xfrm>
              <a:custGeom>
                <a:avLst/>
                <a:gdLst>
                  <a:gd name="T0" fmla="*/ 0 w 608"/>
                  <a:gd name="T1" fmla="*/ 0 h 283"/>
                  <a:gd name="T2" fmla="*/ 0 w 608"/>
                  <a:gd name="T3" fmla="*/ 0 h 283"/>
                  <a:gd name="T4" fmla="*/ 0 w 608"/>
                  <a:gd name="T5" fmla="*/ 0 h 283"/>
                  <a:gd name="T6" fmla="*/ 0 w 608"/>
                  <a:gd name="T7" fmla="*/ 0 h 283"/>
                  <a:gd name="T8" fmla="*/ 0 w 608"/>
                  <a:gd name="T9" fmla="*/ 0 h 283"/>
                  <a:gd name="T10" fmla="*/ 0 w 608"/>
                  <a:gd name="T11" fmla="*/ 0 h 2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8"/>
                  <a:gd name="T19" fmla="*/ 0 h 283"/>
                  <a:gd name="T20" fmla="*/ 608 w 608"/>
                  <a:gd name="T21" fmla="*/ 283 h 2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8" h="283">
                    <a:moveTo>
                      <a:pt x="608" y="12"/>
                    </a:moveTo>
                    <a:lnTo>
                      <a:pt x="9" y="283"/>
                    </a:lnTo>
                    <a:lnTo>
                      <a:pt x="0" y="273"/>
                    </a:lnTo>
                    <a:lnTo>
                      <a:pt x="594" y="0"/>
                    </a:lnTo>
                    <a:lnTo>
                      <a:pt x="60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4" name="Freeform 200"/>
              <p:cNvSpPr>
                <a:spLocks/>
              </p:cNvSpPr>
              <p:nvPr/>
            </p:nvSpPr>
            <p:spPr bwMode="auto">
              <a:xfrm>
                <a:off x="1180" y="3079"/>
                <a:ext cx="217" cy="98"/>
              </a:xfrm>
              <a:custGeom>
                <a:avLst/>
                <a:gdLst>
                  <a:gd name="T0" fmla="*/ 0 w 652"/>
                  <a:gd name="T1" fmla="*/ 0 h 292"/>
                  <a:gd name="T2" fmla="*/ 0 w 652"/>
                  <a:gd name="T3" fmla="*/ 0 h 292"/>
                  <a:gd name="T4" fmla="*/ 0 w 652"/>
                  <a:gd name="T5" fmla="*/ 0 h 292"/>
                  <a:gd name="T6" fmla="*/ 0 w 652"/>
                  <a:gd name="T7" fmla="*/ 0 h 292"/>
                  <a:gd name="T8" fmla="*/ 0 w 652"/>
                  <a:gd name="T9" fmla="*/ 0 h 292"/>
                  <a:gd name="T10" fmla="*/ 0 w 652"/>
                  <a:gd name="T11" fmla="*/ 0 h 2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52"/>
                  <a:gd name="T19" fmla="*/ 0 h 292"/>
                  <a:gd name="T20" fmla="*/ 652 w 652"/>
                  <a:gd name="T21" fmla="*/ 292 h 2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52" h="292">
                    <a:moveTo>
                      <a:pt x="652" y="8"/>
                    </a:moveTo>
                    <a:lnTo>
                      <a:pt x="16" y="292"/>
                    </a:lnTo>
                    <a:lnTo>
                      <a:pt x="0" y="283"/>
                    </a:lnTo>
                    <a:lnTo>
                      <a:pt x="623" y="0"/>
                    </a:lnTo>
                    <a:lnTo>
                      <a:pt x="65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5" name="Freeform 201"/>
              <p:cNvSpPr>
                <a:spLocks/>
              </p:cNvSpPr>
              <p:nvPr/>
            </p:nvSpPr>
            <p:spPr bwMode="auto">
              <a:xfrm>
                <a:off x="1059" y="3016"/>
                <a:ext cx="227" cy="103"/>
              </a:xfrm>
              <a:custGeom>
                <a:avLst/>
                <a:gdLst>
                  <a:gd name="T0" fmla="*/ 0 w 680"/>
                  <a:gd name="T1" fmla="*/ 0 h 311"/>
                  <a:gd name="T2" fmla="*/ 0 w 680"/>
                  <a:gd name="T3" fmla="*/ 0 h 311"/>
                  <a:gd name="T4" fmla="*/ 0 w 680"/>
                  <a:gd name="T5" fmla="*/ 0 h 311"/>
                  <a:gd name="T6" fmla="*/ 0 w 680"/>
                  <a:gd name="T7" fmla="*/ 0 h 311"/>
                  <a:gd name="T8" fmla="*/ 0 w 680"/>
                  <a:gd name="T9" fmla="*/ 0 h 311"/>
                  <a:gd name="T10" fmla="*/ 0 w 680"/>
                  <a:gd name="T11" fmla="*/ 0 h 3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80"/>
                  <a:gd name="T19" fmla="*/ 0 h 311"/>
                  <a:gd name="T20" fmla="*/ 680 w 680"/>
                  <a:gd name="T21" fmla="*/ 311 h 3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80" h="311">
                    <a:moveTo>
                      <a:pt x="680" y="9"/>
                    </a:moveTo>
                    <a:lnTo>
                      <a:pt x="18" y="311"/>
                    </a:lnTo>
                    <a:lnTo>
                      <a:pt x="0" y="300"/>
                    </a:lnTo>
                    <a:lnTo>
                      <a:pt x="661" y="0"/>
                    </a:lnTo>
                    <a:lnTo>
                      <a:pt x="68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6" name="Freeform 202"/>
              <p:cNvSpPr>
                <a:spLocks/>
              </p:cNvSpPr>
              <p:nvPr/>
            </p:nvSpPr>
            <p:spPr bwMode="auto">
              <a:xfrm>
                <a:off x="922" y="2968"/>
                <a:ext cx="180" cy="84"/>
              </a:xfrm>
              <a:custGeom>
                <a:avLst/>
                <a:gdLst>
                  <a:gd name="T0" fmla="*/ 0 w 542"/>
                  <a:gd name="T1" fmla="*/ 0 h 252"/>
                  <a:gd name="T2" fmla="*/ 0 w 542"/>
                  <a:gd name="T3" fmla="*/ 0 h 252"/>
                  <a:gd name="T4" fmla="*/ 0 w 542"/>
                  <a:gd name="T5" fmla="*/ 0 h 252"/>
                  <a:gd name="T6" fmla="*/ 0 w 542"/>
                  <a:gd name="T7" fmla="*/ 0 h 252"/>
                  <a:gd name="T8" fmla="*/ 0 w 542"/>
                  <a:gd name="T9" fmla="*/ 0 h 252"/>
                  <a:gd name="T10" fmla="*/ 0 w 54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2"/>
                  <a:gd name="T19" fmla="*/ 0 h 252"/>
                  <a:gd name="T20" fmla="*/ 542 w 542"/>
                  <a:gd name="T21" fmla="*/ 252 h 2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2" h="252">
                    <a:moveTo>
                      <a:pt x="542" y="7"/>
                    </a:moveTo>
                    <a:lnTo>
                      <a:pt x="14" y="252"/>
                    </a:lnTo>
                    <a:lnTo>
                      <a:pt x="0" y="243"/>
                    </a:lnTo>
                    <a:lnTo>
                      <a:pt x="530" y="0"/>
                    </a:lnTo>
                    <a:lnTo>
                      <a:pt x="542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7" name="Freeform 203"/>
              <p:cNvSpPr>
                <a:spLocks/>
              </p:cNvSpPr>
              <p:nvPr/>
            </p:nvSpPr>
            <p:spPr bwMode="auto">
              <a:xfrm>
                <a:off x="947" y="2880"/>
                <a:ext cx="476" cy="271"/>
              </a:xfrm>
              <a:custGeom>
                <a:avLst/>
                <a:gdLst>
                  <a:gd name="T0" fmla="*/ 0 w 1428"/>
                  <a:gd name="T1" fmla="*/ 0 h 814"/>
                  <a:gd name="T2" fmla="*/ 0 w 1428"/>
                  <a:gd name="T3" fmla="*/ 0 h 814"/>
                  <a:gd name="T4" fmla="*/ 0 w 1428"/>
                  <a:gd name="T5" fmla="*/ 0 h 814"/>
                  <a:gd name="T6" fmla="*/ 0 w 1428"/>
                  <a:gd name="T7" fmla="*/ 0 h 814"/>
                  <a:gd name="T8" fmla="*/ 0 w 1428"/>
                  <a:gd name="T9" fmla="*/ 0 h 814"/>
                  <a:gd name="T10" fmla="*/ 0 w 1428"/>
                  <a:gd name="T11" fmla="*/ 0 h 8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28"/>
                  <a:gd name="T19" fmla="*/ 0 h 814"/>
                  <a:gd name="T20" fmla="*/ 1428 w 1428"/>
                  <a:gd name="T21" fmla="*/ 814 h 8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28" h="814">
                    <a:moveTo>
                      <a:pt x="1428" y="810"/>
                    </a:moveTo>
                    <a:lnTo>
                      <a:pt x="7" y="0"/>
                    </a:lnTo>
                    <a:lnTo>
                      <a:pt x="0" y="10"/>
                    </a:lnTo>
                    <a:lnTo>
                      <a:pt x="1407" y="814"/>
                    </a:lnTo>
                    <a:lnTo>
                      <a:pt x="1428" y="8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8" name="Freeform 204"/>
              <p:cNvSpPr>
                <a:spLocks/>
              </p:cNvSpPr>
              <p:nvPr/>
            </p:nvSpPr>
            <p:spPr bwMode="auto">
              <a:xfrm>
                <a:off x="829" y="2945"/>
                <a:ext cx="500" cy="250"/>
              </a:xfrm>
              <a:custGeom>
                <a:avLst/>
                <a:gdLst>
                  <a:gd name="T0" fmla="*/ 0 w 1499"/>
                  <a:gd name="T1" fmla="*/ 0 h 749"/>
                  <a:gd name="T2" fmla="*/ 0 w 1499"/>
                  <a:gd name="T3" fmla="*/ 0 h 749"/>
                  <a:gd name="T4" fmla="*/ 0 w 1499"/>
                  <a:gd name="T5" fmla="*/ 0 h 749"/>
                  <a:gd name="T6" fmla="*/ 0 w 1499"/>
                  <a:gd name="T7" fmla="*/ 0 h 749"/>
                  <a:gd name="T8" fmla="*/ 0 w 1499"/>
                  <a:gd name="T9" fmla="*/ 0 h 749"/>
                  <a:gd name="T10" fmla="*/ 0 w 1499"/>
                  <a:gd name="T11" fmla="*/ 0 h 7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99"/>
                  <a:gd name="T19" fmla="*/ 0 h 749"/>
                  <a:gd name="T20" fmla="*/ 1499 w 1499"/>
                  <a:gd name="T21" fmla="*/ 749 h 7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99" h="749">
                    <a:moveTo>
                      <a:pt x="1499" y="745"/>
                    </a:moveTo>
                    <a:lnTo>
                      <a:pt x="0" y="0"/>
                    </a:lnTo>
                    <a:lnTo>
                      <a:pt x="2" y="21"/>
                    </a:lnTo>
                    <a:lnTo>
                      <a:pt x="1475" y="749"/>
                    </a:lnTo>
                    <a:lnTo>
                      <a:pt x="1499" y="7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9" name="Freeform 205"/>
              <p:cNvSpPr>
                <a:spLocks/>
              </p:cNvSpPr>
              <p:nvPr/>
            </p:nvSpPr>
            <p:spPr bwMode="auto">
              <a:xfrm>
                <a:off x="1283" y="3127"/>
                <a:ext cx="103" cy="49"/>
              </a:xfrm>
              <a:custGeom>
                <a:avLst/>
                <a:gdLst>
                  <a:gd name="T0" fmla="*/ 0 w 307"/>
                  <a:gd name="T1" fmla="*/ 0 h 146"/>
                  <a:gd name="T2" fmla="*/ 0 w 307"/>
                  <a:gd name="T3" fmla="*/ 0 h 146"/>
                  <a:gd name="T4" fmla="*/ 0 w 307"/>
                  <a:gd name="T5" fmla="*/ 0 h 146"/>
                  <a:gd name="T6" fmla="*/ 0 w 307"/>
                  <a:gd name="T7" fmla="*/ 0 h 146"/>
                  <a:gd name="T8" fmla="*/ 0 w 307"/>
                  <a:gd name="T9" fmla="*/ 0 h 146"/>
                  <a:gd name="T10" fmla="*/ 0 w 307"/>
                  <a:gd name="T11" fmla="*/ 0 h 1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7"/>
                  <a:gd name="T19" fmla="*/ 0 h 146"/>
                  <a:gd name="T20" fmla="*/ 307 w 307"/>
                  <a:gd name="T21" fmla="*/ 146 h 1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7" h="146">
                    <a:moveTo>
                      <a:pt x="307" y="12"/>
                    </a:moveTo>
                    <a:lnTo>
                      <a:pt x="14" y="146"/>
                    </a:lnTo>
                    <a:lnTo>
                      <a:pt x="0" y="137"/>
                    </a:lnTo>
                    <a:lnTo>
                      <a:pt x="296" y="0"/>
                    </a:lnTo>
                    <a:lnTo>
                      <a:pt x="30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0" name="Freeform 206"/>
              <p:cNvSpPr>
                <a:spLocks/>
              </p:cNvSpPr>
              <p:nvPr/>
            </p:nvSpPr>
            <p:spPr bwMode="auto">
              <a:xfrm>
                <a:off x="1177" y="3070"/>
                <a:ext cx="107" cy="53"/>
              </a:xfrm>
              <a:custGeom>
                <a:avLst/>
                <a:gdLst>
                  <a:gd name="T0" fmla="*/ 0 w 321"/>
                  <a:gd name="T1" fmla="*/ 0 h 159"/>
                  <a:gd name="T2" fmla="*/ 0 w 321"/>
                  <a:gd name="T3" fmla="*/ 0 h 159"/>
                  <a:gd name="T4" fmla="*/ 0 w 321"/>
                  <a:gd name="T5" fmla="*/ 0 h 159"/>
                  <a:gd name="T6" fmla="*/ 0 w 321"/>
                  <a:gd name="T7" fmla="*/ 0 h 159"/>
                  <a:gd name="T8" fmla="*/ 0 w 321"/>
                  <a:gd name="T9" fmla="*/ 0 h 159"/>
                  <a:gd name="T10" fmla="*/ 0 w 321"/>
                  <a:gd name="T11" fmla="*/ 0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1"/>
                  <a:gd name="T19" fmla="*/ 0 h 159"/>
                  <a:gd name="T20" fmla="*/ 321 w 321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1" h="159">
                    <a:moveTo>
                      <a:pt x="321" y="13"/>
                    </a:moveTo>
                    <a:lnTo>
                      <a:pt x="25" y="159"/>
                    </a:lnTo>
                    <a:lnTo>
                      <a:pt x="0" y="150"/>
                    </a:lnTo>
                    <a:lnTo>
                      <a:pt x="310" y="0"/>
                    </a:lnTo>
                    <a:lnTo>
                      <a:pt x="321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1" name="Freeform 207"/>
              <p:cNvSpPr>
                <a:spLocks/>
              </p:cNvSpPr>
              <p:nvPr/>
            </p:nvSpPr>
            <p:spPr bwMode="auto">
              <a:xfrm>
                <a:off x="1051" y="3004"/>
                <a:ext cx="122" cy="61"/>
              </a:xfrm>
              <a:custGeom>
                <a:avLst/>
                <a:gdLst>
                  <a:gd name="T0" fmla="*/ 0 w 368"/>
                  <a:gd name="T1" fmla="*/ 0 h 181"/>
                  <a:gd name="T2" fmla="*/ 0 w 368"/>
                  <a:gd name="T3" fmla="*/ 0 h 181"/>
                  <a:gd name="T4" fmla="*/ 0 w 368"/>
                  <a:gd name="T5" fmla="*/ 0 h 181"/>
                  <a:gd name="T6" fmla="*/ 0 w 368"/>
                  <a:gd name="T7" fmla="*/ 0 h 181"/>
                  <a:gd name="T8" fmla="*/ 0 w 368"/>
                  <a:gd name="T9" fmla="*/ 0 h 181"/>
                  <a:gd name="T10" fmla="*/ 0 w 368"/>
                  <a:gd name="T11" fmla="*/ 0 h 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8"/>
                  <a:gd name="T19" fmla="*/ 0 h 181"/>
                  <a:gd name="T20" fmla="*/ 368 w 368"/>
                  <a:gd name="T21" fmla="*/ 181 h 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8" h="181">
                    <a:moveTo>
                      <a:pt x="368" y="8"/>
                    </a:moveTo>
                    <a:lnTo>
                      <a:pt x="22" y="181"/>
                    </a:lnTo>
                    <a:lnTo>
                      <a:pt x="0" y="167"/>
                    </a:lnTo>
                    <a:lnTo>
                      <a:pt x="340" y="0"/>
                    </a:lnTo>
                    <a:lnTo>
                      <a:pt x="36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2" name="Freeform 208"/>
              <p:cNvSpPr>
                <a:spLocks/>
              </p:cNvSpPr>
              <p:nvPr/>
            </p:nvSpPr>
            <p:spPr bwMode="auto">
              <a:xfrm>
                <a:off x="901" y="2926"/>
                <a:ext cx="136" cy="65"/>
              </a:xfrm>
              <a:custGeom>
                <a:avLst/>
                <a:gdLst>
                  <a:gd name="T0" fmla="*/ 0 w 408"/>
                  <a:gd name="T1" fmla="*/ 0 h 196"/>
                  <a:gd name="T2" fmla="*/ 0 w 408"/>
                  <a:gd name="T3" fmla="*/ 0 h 196"/>
                  <a:gd name="T4" fmla="*/ 0 w 408"/>
                  <a:gd name="T5" fmla="*/ 0 h 196"/>
                  <a:gd name="T6" fmla="*/ 0 w 408"/>
                  <a:gd name="T7" fmla="*/ 0 h 196"/>
                  <a:gd name="T8" fmla="*/ 0 w 408"/>
                  <a:gd name="T9" fmla="*/ 0 h 196"/>
                  <a:gd name="T10" fmla="*/ 0 w 408"/>
                  <a:gd name="T11" fmla="*/ 0 h 1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8"/>
                  <a:gd name="T19" fmla="*/ 0 h 196"/>
                  <a:gd name="T20" fmla="*/ 408 w 408"/>
                  <a:gd name="T21" fmla="*/ 196 h 1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8" h="196">
                    <a:moveTo>
                      <a:pt x="408" y="12"/>
                    </a:moveTo>
                    <a:lnTo>
                      <a:pt x="26" y="196"/>
                    </a:lnTo>
                    <a:lnTo>
                      <a:pt x="0" y="183"/>
                    </a:lnTo>
                    <a:lnTo>
                      <a:pt x="389" y="0"/>
                    </a:lnTo>
                    <a:lnTo>
                      <a:pt x="40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3" name="Freeform 209"/>
              <p:cNvSpPr>
                <a:spLocks/>
              </p:cNvSpPr>
              <p:nvPr/>
            </p:nvSpPr>
            <p:spPr bwMode="auto">
              <a:xfrm>
                <a:off x="1404" y="3132"/>
                <a:ext cx="144" cy="175"/>
              </a:xfrm>
              <a:custGeom>
                <a:avLst/>
                <a:gdLst>
                  <a:gd name="T0" fmla="*/ 0 w 432"/>
                  <a:gd name="T1" fmla="*/ 0 h 523"/>
                  <a:gd name="T2" fmla="*/ 0 w 432"/>
                  <a:gd name="T3" fmla="*/ 0 h 523"/>
                  <a:gd name="T4" fmla="*/ 0 w 432"/>
                  <a:gd name="T5" fmla="*/ 0 h 523"/>
                  <a:gd name="T6" fmla="*/ 0 w 432"/>
                  <a:gd name="T7" fmla="*/ 0 h 523"/>
                  <a:gd name="T8" fmla="*/ 0 w 432"/>
                  <a:gd name="T9" fmla="*/ 0 h 523"/>
                  <a:gd name="T10" fmla="*/ 0 w 432"/>
                  <a:gd name="T11" fmla="*/ 0 h 523"/>
                  <a:gd name="T12" fmla="*/ 0 w 432"/>
                  <a:gd name="T13" fmla="*/ 0 h 523"/>
                  <a:gd name="T14" fmla="*/ 0 w 432"/>
                  <a:gd name="T15" fmla="*/ 0 h 523"/>
                  <a:gd name="T16" fmla="*/ 0 w 432"/>
                  <a:gd name="T17" fmla="*/ 0 h 523"/>
                  <a:gd name="T18" fmla="*/ 0 w 432"/>
                  <a:gd name="T19" fmla="*/ 0 h 523"/>
                  <a:gd name="T20" fmla="*/ 0 w 432"/>
                  <a:gd name="T21" fmla="*/ 0 h 523"/>
                  <a:gd name="T22" fmla="*/ 0 w 432"/>
                  <a:gd name="T23" fmla="*/ 0 h 523"/>
                  <a:gd name="T24" fmla="*/ 0 w 432"/>
                  <a:gd name="T25" fmla="*/ 0 h 523"/>
                  <a:gd name="T26" fmla="*/ 0 w 432"/>
                  <a:gd name="T27" fmla="*/ 0 h 52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32"/>
                  <a:gd name="T43" fmla="*/ 0 h 523"/>
                  <a:gd name="T44" fmla="*/ 432 w 432"/>
                  <a:gd name="T45" fmla="*/ 523 h 52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32" h="523">
                    <a:moveTo>
                      <a:pt x="432" y="391"/>
                    </a:moveTo>
                    <a:lnTo>
                      <a:pt x="169" y="0"/>
                    </a:lnTo>
                    <a:lnTo>
                      <a:pt x="0" y="119"/>
                    </a:lnTo>
                    <a:lnTo>
                      <a:pt x="22" y="159"/>
                    </a:lnTo>
                    <a:lnTo>
                      <a:pt x="35" y="162"/>
                    </a:lnTo>
                    <a:lnTo>
                      <a:pt x="13" y="127"/>
                    </a:lnTo>
                    <a:lnTo>
                      <a:pt x="166" y="14"/>
                    </a:lnTo>
                    <a:lnTo>
                      <a:pt x="419" y="388"/>
                    </a:lnTo>
                    <a:lnTo>
                      <a:pt x="255" y="510"/>
                    </a:lnTo>
                    <a:lnTo>
                      <a:pt x="52" y="190"/>
                    </a:lnTo>
                    <a:lnTo>
                      <a:pt x="40" y="186"/>
                    </a:lnTo>
                    <a:lnTo>
                      <a:pt x="253" y="523"/>
                    </a:lnTo>
                    <a:lnTo>
                      <a:pt x="432" y="3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4" name="Freeform 210"/>
              <p:cNvSpPr>
                <a:spLocks/>
              </p:cNvSpPr>
              <p:nvPr/>
            </p:nvSpPr>
            <p:spPr bwMode="auto">
              <a:xfrm>
                <a:off x="1344" y="3191"/>
                <a:ext cx="149" cy="188"/>
              </a:xfrm>
              <a:custGeom>
                <a:avLst/>
                <a:gdLst>
                  <a:gd name="T0" fmla="*/ 0 w 446"/>
                  <a:gd name="T1" fmla="*/ 0 h 566"/>
                  <a:gd name="T2" fmla="*/ 0 w 446"/>
                  <a:gd name="T3" fmla="*/ 0 h 566"/>
                  <a:gd name="T4" fmla="*/ 0 w 446"/>
                  <a:gd name="T5" fmla="*/ 0 h 566"/>
                  <a:gd name="T6" fmla="*/ 0 w 446"/>
                  <a:gd name="T7" fmla="*/ 0 h 566"/>
                  <a:gd name="T8" fmla="*/ 0 w 446"/>
                  <a:gd name="T9" fmla="*/ 0 h 566"/>
                  <a:gd name="T10" fmla="*/ 0 w 446"/>
                  <a:gd name="T11" fmla="*/ 0 h 566"/>
                  <a:gd name="T12" fmla="*/ 0 w 446"/>
                  <a:gd name="T13" fmla="*/ 0 h 566"/>
                  <a:gd name="T14" fmla="*/ 0 w 446"/>
                  <a:gd name="T15" fmla="*/ 0 h 566"/>
                  <a:gd name="T16" fmla="*/ 0 w 446"/>
                  <a:gd name="T17" fmla="*/ 0 h 566"/>
                  <a:gd name="T18" fmla="*/ 0 w 446"/>
                  <a:gd name="T19" fmla="*/ 0 h 566"/>
                  <a:gd name="T20" fmla="*/ 0 w 446"/>
                  <a:gd name="T21" fmla="*/ 0 h 5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6"/>
                  <a:gd name="T34" fmla="*/ 0 h 566"/>
                  <a:gd name="T35" fmla="*/ 446 w 446"/>
                  <a:gd name="T36" fmla="*/ 566 h 5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6" h="566">
                    <a:moveTo>
                      <a:pt x="446" y="422"/>
                    </a:moveTo>
                    <a:lnTo>
                      <a:pt x="264" y="566"/>
                    </a:lnTo>
                    <a:lnTo>
                      <a:pt x="0" y="131"/>
                    </a:lnTo>
                    <a:lnTo>
                      <a:pt x="178" y="0"/>
                    </a:lnTo>
                    <a:lnTo>
                      <a:pt x="185" y="9"/>
                    </a:lnTo>
                    <a:lnTo>
                      <a:pt x="18" y="133"/>
                    </a:lnTo>
                    <a:lnTo>
                      <a:pt x="265" y="550"/>
                    </a:lnTo>
                    <a:lnTo>
                      <a:pt x="432" y="417"/>
                    </a:lnTo>
                    <a:lnTo>
                      <a:pt x="196" y="32"/>
                    </a:lnTo>
                    <a:lnTo>
                      <a:pt x="446" y="4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5" name="Freeform 211"/>
              <p:cNvSpPr>
                <a:spLocks/>
              </p:cNvSpPr>
              <p:nvPr/>
            </p:nvSpPr>
            <p:spPr bwMode="auto">
              <a:xfrm>
                <a:off x="1335" y="3186"/>
                <a:ext cx="97" cy="201"/>
              </a:xfrm>
              <a:custGeom>
                <a:avLst/>
                <a:gdLst>
                  <a:gd name="T0" fmla="*/ 0 w 291"/>
                  <a:gd name="T1" fmla="*/ 0 h 603"/>
                  <a:gd name="T2" fmla="*/ 0 w 291"/>
                  <a:gd name="T3" fmla="*/ 0 h 603"/>
                  <a:gd name="T4" fmla="*/ 0 w 291"/>
                  <a:gd name="T5" fmla="*/ 0 h 603"/>
                  <a:gd name="T6" fmla="*/ 0 w 291"/>
                  <a:gd name="T7" fmla="*/ 0 h 603"/>
                  <a:gd name="T8" fmla="*/ 0 w 291"/>
                  <a:gd name="T9" fmla="*/ 0 h 603"/>
                  <a:gd name="T10" fmla="*/ 0 w 291"/>
                  <a:gd name="T11" fmla="*/ 0 h 603"/>
                  <a:gd name="T12" fmla="*/ 0 w 291"/>
                  <a:gd name="T13" fmla="*/ 0 h 603"/>
                  <a:gd name="T14" fmla="*/ 0 w 291"/>
                  <a:gd name="T15" fmla="*/ 0 h 60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91"/>
                  <a:gd name="T25" fmla="*/ 0 h 603"/>
                  <a:gd name="T26" fmla="*/ 291 w 291"/>
                  <a:gd name="T27" fmla="*/ 603 h 60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91" h="603">
                    <a:moveTo>
                      <a:pt x="291" y="603"/>
                    </a:moveTo>
                    <a:lnTo>
                      <a:pt x="12" y="140"/>
                    </a:lnTo>
                    <a:lnTo>
                      <a:pt x="199" y="2"/>
                    </a:lnTo>
                    <a:lnTo>
                      <a:pt x="186" y="0"/>
                    </a:lnTo>
                    <a:lnTo>
                      <a:pt x="0" y="136"/>
                    </a:lnTo>
                    <a:lnTo>
                      <a:pt x="273" y="596"/>
                    </a:lnTo>
                    <a:lnTo>
                      <a:pt x="291" y="6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6" name="Freeform 212"/>
              <p:cNvSpPr>
                <a:spLocks/>
              </p:cNvSpPr>
              <p:nvPr/>
            </p:nvSpPr>
            <p:spPr bwMode="auto">
              <a:xfrm>
                <a:off x="1388" y="3152"/>
                <a:ext cx="33" cy="27"/>
              </a:xfrm>
              <a:custGeom>
                <a:avLst/>
                <a:gdLst>
                  <a:gd name="T0" fmla="*/ 0 w 98"/>
                  <a:gd name="T1" fmla="*/ 0 h 80"/>
                  <a:gd name="T2" fmla="*/ 0 w 98"/>
                  <a:gd name="T3" fmla="*/ 0 h 80"/>
                  <a:gd name="T4" fmla="*/ 0 w 98"/>
                  <a:gd name="T5" fmla="*/ 0 h 80"/>
                  <a:gd name="T6" fmla="*/ 0 w 98"/>
                  <a:gd name="T7" fmla="*/ 0 h 80"/>
                  <a:gd name="T8" fmla="*/ 0 w 98"/>
                  <a:gd name="T9" fmla="*/ 0 h 80"/>
                  <a:gd name="T10" fmla="*/ 0 w 98"/>
                  <a:gd name="T11" fmla="*/ 0 h 80"/>
                  <a:gd name="T12" fmla="*/ 0 w 98"/>
                  <a:gd name="T13" fmla="*/ 0 h 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8"/>
                  <a:gd name="T22" fmla="*/ 0 h 80"/>
                  <a:gd name="T23" fmla="*/ 98 w 98"/>
                  <a:gd name="T24" fmla="*/ 80 h 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8" h="80">
                    <a:moveTo>
                      <a:pt x="29" y="80"/>
                    </a:moveTo>
                    <a:lnTo>
                      <a:pt x="14" y="59"/>
                    </a:lnTo>
                    <a:lnTo>
                      <a:pt x="98" y="0"/>
                    </a:lnTo>
                    <a:lnTo>
                      <a:pt x="0" y="56"/>
                    </a:lnTo>
                    <a:lnTo>
                      <a:pt x="11" y="70"/>
                    </a:lnTo>
                    <a:lnTo>
                      <a:pt x="29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7" name="Freeform 213"/>
              <p:cNvSpPr>
                <a:spLocks/>
              </p:cNvSpPr>
              <p:nvPr/>
            </p:nvSpPr>
            <p:spPr bwMode="auto">
              <a:xfrm>
                <a:off x="1604" y="3067"/>
                <a:ext cx="56" cy="130"/>
              </a:xfrm>
              <a:custGeom>
                <a:avLst/>
                <a:gdLst>
                  <a:gd name="T0" fmla="*/ 0 w 170"/>
                  <a:gd name="T1" fmla="*/ 0 h 389"/>
                  <a:gd name="T2" fmla="*/ 0 w 170"/>
                  <a:gd name="T3" fmla="*/ 0 h 389"/>
                  <a:gd name="T4" fmla="*/ 0 w 170"/>
                  <a:gd name="T5" fmla="*/ 0 h 389"/>
                  <a:gd name="T6" fmla="*/ 0 w 170"/>
                  <a:gd name="T7" fmla="*/ 0 h 389"/>
                  <a:gd name="T8" fmla="*/ 0 w 170"/>
                  <a:gd name="T9" fmla="*/ 0 h 389"/>
                  <a:gd name="T10" fmla="*/ 0 w 170"/>
                  <a:gd name="T11" fmla="*/ 0 h 389"/>
                  <a:gd name="T12" fmla="*/ 0 w 170"/>
                  <a:gd name="T13" fmla="*/ 0 h 389"/>
                  <a:gd name="T14" fmla="*/ 0 w 170"/>
                  <a:gd name="T15" fmla="*/ 0 h 389"/>
                  <a:gd name="T16" fmla="*/ 0 w 170"/>
                  <a:gd name="T17" fmla="*/ 0 h 38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0"/>
                  <a:gd name="T28" fmla="*/ 0 h 389"/>
                  <a:gd name="T29" fmla="*/ 170 w 170"/>
                  <a:gd name="T30" fmla="*/ 389 h 38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0" h="389">
                    <a:moveTo>
                      <a:pt x="162" y="389"/>
                    </a:moveTo>
                    <a:lnTo>
                      <a:pt x="111" y="324"/>
                    </a:lnTo>
                    <a:lnTo>
                      <a:pt x="115" y="349"/>
                    </a:lnTo>
                    <a:lnTo>
                      <a:pt x="0" y="0"/>
                    </a:lnTo>
                    <a:lnTo>
                      <a:pt x="9" y="6"/>
                    </a:lnTo>
                    <a:lnTo>
                      <a:pt x="112" y="313"/>
                    </a:lnTo>
                    <a:lnTo>
                      <a:pt x="170" y="386"/>
                    </a:lnTo>
                    <a:lnTo>
                      <a:pt x="162" y="3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8" name="Freeform 214"/>
              <p:cNvSpPr>
                <a:spLocks/>
              </p:cNvSpPr>
              <p:nvPr/>
            </p:nvSpPr>
            <p:spPr bwMode="auto">
              <a:xfrm>
                <a:off x="1578" y="3052"/>
                <a:ext cx="49" cy="107"/>
              </a:xfrm>
              <a:custGeom>
                <a:avLst/>
                <a:gdLst>
                  <a:gd name="T0" fmla="*/ 0 w 148"/>
                  <a:gd name="T1" fmla="*/ 0 h 322"/>
                  <a:gd name="T2" fmla="*/ 0 w 148"/>
                  <a:gd name="T3" fmla="*/ 0 h 322"/>
                  <a:gd name="T4" fmla="*/ 0 w 148"/>
                  <a:gd name="T5" fmla="*/ 0 h 322"/>
                  <a:gd name="T6" fmla="*/ 0 w 148"/>
                  <a:gd name="T7" fmla="*/ 0 h 322"/>
                  <a:gd name="T8" fmla="*/ 0 w 148"/>
                  <a:gd name="T9" fmla="*/ 0 h 322"/>
                  <a:gd name="T10" fmla="*/ 0 w 148"/>
                  <a:gd name="T11" fmla="*/ 0 h 322"/>
                  <a:gd name="T12" fmla="*/ 0 w 148"/>
                  <a:gd name="T13" fmla="*/ 0 h 322"/>
                  <a:gd name="T14" fmla="*/ 0 w 148"/>
                  <a:gd name="T15" fmla="*/ 0 h 322"/>
                  <a:gd name="T16" fmla="*/ 0 w 148"/>
                  <a:gd name="T17" fmla="*/ 0 h 322"/>
                  <a:gd name="T18" fmla="*/ 0 w 148"/>
                  <a:gd name="T19" fmla="*/ 0 h 3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8"/>
                  <a:gd name="T31" fmla="*/ 0 h 322"/>
                  <a:gd name="T32" fmla="*/ 148 w 148"/>
                  <a:gd name="T33" fmla="*/ 322 h 32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8" h="322">
                    <a:moveTo>
                      <a:pt x="24" y="38"/>
                    </a:moveTo>
                    <a:lnTo>
                      <a:pt x="85" y="231"/>
                    </a:lnTo>
                    <a:lnTo>
                      <a:pt x="143" y="302"/>
                    </a:lnTo>
                    <a:lnTo>
                      <a:pt x="148" y="322"/>
                    </a:lnTo>
                    <a:lnTo>
                      <a:pt x="95" y="257"/>
                    </a:lnTo>
                    <a:lnTo>
                      <a:pt x="115" y="316"/>
                    </a:lnTo>
                    <a:lnTo>
                      <a:pt x="83" y="248"/>
                    </a:lnTo>
                    <a:lnTo>
                      <a:pt x="0" y="0"/>
                    </a:lnTo>
                    <a:lnTo>
                      <a:pt x="24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9" name="Freeform 215"/>
              <p:cNvSpPr>
                <a:spLocks/>
              </p:cNvSpPr>
              <p:nvPr/>
            </p:nvSpPr>
            <p:spPr bwMode="auto">
              <a:xfrm>
                <a:off x="1458" y="3068"/>
                <a:ext cx="139" cy="53"/>
              </a:xfrm>
              <a:custGeom>
                <a:avLst/>
                <a:gdLst>
                  <a:gd name="T0" fmla="*/ 0 w 418"/>
                  <a:gd name="T1" fmla="*/ 0 h 157"/>
                  <a:gd name="T2" fmla="*/ 0 w 418"/>
                  <a:gd name="T3" fmla="*/ 0 h 157"/>
                  <a:gd name="T4" fmla="*/ 0 w 418"/>
                  <a:gd name="T5" fmla="*/ 0 h 157"/>
                  <a:gd name="T6" fmla="*/ 0 w 418"/>
                  <a:gd name="T7" fmla="*/ 0 h 157"/>
                  <a:gd name="T8" fmla="*/ 0 w 418"/>
                  <a:gd name="T9" fmla="*/ 0 h 157"/>
                  <a:gd name="T10" fmla="*/ 0 w 418"/>
                  <a:gd name="T11" fmla="*/ 0 h 157"/>
                  <a:gd name="T12" fmla="*/ 0 w 418"/>
                  <a:gd name="T13" fmla="*/ 0 h 157"/>
                  <a:gd name="T14" fmla="*/ 0 w 418"/>
                  <a:gd name="T15" fmla="*/ 0 h 157"/>
                  <a:gd name="T16" fmla="*/ 0 w 418"/>
                  <a:gd name="T17" fmla="*/ 0 h 157"/>
                  <a:gd name="T18" fmla="*/ 0 w 418"/>
                  <a:gd name="T19" fmla="*/ 0 h 1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18"/>
                  <a:gd name="T31" fmla="*/ 0 h 157"/>
                  <a:gd name="T32" fmla="*/ 418 w 418"/>
                  <a:gd name="T33" fmla="*/ 157 h 1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18" h="157">
                    <a:moveTo>
                      <a:pt x="408" y="129"/>
                    </a:moveTo>
                    <a:lnTo>
                      <a:pt x="373" y="77"/>
                    </a:lnTo>
                    <a:lnTo>
                      <a:pt x="194" y="0"/>
                    </a:lnTo>
                    <a:lnTo>
                      <a:pt x="0" y="149"/>
                    </a:lnTo>
                    <a:lnTo>
                      <a:pt x="6" y="153"/>
                    </a:lnTo>
                    <a:lnTo>
                      <a:pt x="197" y="11"/>
                    </a:lnTo>
                    <a:lnTo>
                      <a:pt x="369" y="82"/>
                    </a:lnTo>
                    <a:lnTo>
                      <a:pt x="418" y="157"/>
                    </a:lnTo>
                    <a:lnTo>
                      <a:pt x="408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0" name="Freeform 216"/>
              <p:cNvSpPr>
                <a:spLocks/>
              </p:cNvSpPr>
              <p:nvPr/>
            </p:nvSpPr>
            <p:spPr bwMode="auto">
              <a:xfrm>
                <a:off x="1386" y="3076"/>
                <a:ext cx="107" cy="52"/>
              </a:xfrm>
              <a:custGeom>
                <a:avLst/>
                <a:gdLst>
                  <a:gd name="T0" fmla="*/ 0 w 321"/>
                  <a:gd name="T1" fmla="*/ 0 h 157"/>
                  <a:gd name="T2" fmla="*/ 0 w 321"/>
                  <a:gd name="T3" fmla="*/ 0 h 157"/>
                  <a:gd name="T4" fmla="*/ 0 w 321"/>
                  <a:gd name="T5" fmla="*/ 0 h 157"/>
                  <a:gd name="T6" fmla="*/ 0 w 321"/>
                  <a:gd name="T7" fmla="*/ 0 h 157"/>
                  <a:gd name="T8" fmla="*/ 0 w 321"/>
                  <a:gd name="T9" fmla="*/ 0 h 157"/>
                  <a:gd name="T10" fmla="*/ 0 w 321"/>
                  <a:gd name="T11" fmla="*/ 0 h 157"/>
                  <a:gd name="T12" fmla="*/ 0 w 321"/>
                  <a:gd name="T13" fmla="*/ 0 h 157"/>
                  <a:gd name="T14" fmla="*/ 0 w 321"/>
                  <a:gd name="T15" fmla="*/ 0 h 15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1"/>
                  <a:gd name="T25" fmla="*/ 0 h 157"/>
                  <a:gd name="T26" fmla="*/ 321 w 321"/>
                  <a:gd name="T27" fmla="*/ 157 h 15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1" h="157">
                    <a:moveTo>
                      <a:pt x="321" y="145"/>
                    </a:moveTo>
                    <a:lnTo>
                      <a:pt x="107" y="9"/>
                    </a:lnTo>
                    <a:lnTo>
                      <a:pt x="0" y="0"/>
                    </a:lnTo>
                    <a:lnTo>
                      <a:pt x="23" y="20"/>
                    </a:lnTo>
                    <a:lnTo>
                      <a:pt x="113" y="30"/>
                    </a:lnTo>
                    <a:lnTo>
                      <a:pt x="306" y="157"/>
                    </a:lnTo>
                    <a:lnTo>
                      <a:pt x="321" y="1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1" name="Freeform 217"/>
              <p:cNvSpPr>
                <a:spLocks/>
              </p:cNvSpPr>
              <p:nvPr/>
            </p:nvSpPr>
            <p:spPr bwMode="auto">
              <a:xfrm>
                <a:off x="1581" y="3247"/>
                <a:ext cx="108" cy="71"/>
              </a:xfrm>
              <a:custGeom>
                <a:avLst/>
                <a:gdLst>
                  <a:gd name="T0" fmla="*/ 0 w 324"/>
                  <a:gd name="T1" fmla="*/ 0 h 213"/>
                  <a:gd name="T2" fmla="*/ 0 w 324"/>
                  <a:gd name="T3" fmla="*/ 0 h 213"/>
                  <a:gd name="T4" fmla="*/ 0 w 324"/>
                  <a:gd name="T5" fmla="*/ 0 h 213"/>
                  <a:gd name="T6" fmla="*/ 0 w 324"/>
                  <a:gd name="T7" fmla="*/ 0 h 213"/>
                  <a:gd name="T8" fmla="*/ 0 w 324"/>
                  <a:gd name="T9" fmla="*/ 0 h 213"/>
                  <a:gd name="T10" fmla="*/ 0 w 324"/>
                  <a:gd name="T11" fmla="*/ 0 h 213"/>
                  <a:gd name="T12" fmla="*/ 0 w 324"/>
                  <a:gd name="T13" fmla="*/ 0 h 213"/>
                  <a:gd name="T14" fmla="*/ 0 w 324"/>
                  <a:gd name="T15" fmla="*/ 0 h 213"/>
                  <a:gd name="T16" fmla="*/ 0 w 324"/>
                  <a:gd name="T17" fmla="*/ 0 h 213"/>
                  <a:gd name="T18" fmla="*/ 0 w 324"/>
                  <a:gd name="T19" fmla="*/ 0 h 213"/>
                  <a:gd name="T20" fmla="*/ 0 w 324"/>
                  <a:gd name="T21" fmla="*/ 0 h 213"/>
                  <a:gd name="T22" fmla="*/ 0 w 324"/>
                  <a:gd name="T23" fmla="*/ 0 h 213"/>
                  <a:gd name="T24" fmla="*/ 0 w 324"/>
                  <a:gd name="T25" fmla="*/ 0 h 213"/>
                  <a:gd name="T26" fmla="*/ 0 w 324"/>
                  <a:gd name="T27" fmla="*/ 0 h 213"/>
                  <a:gd name="T28" fmla="*/ 0 w 324"/>
                  <a:gd name="T29" fmla="*/ 0 h 213"/>
                  <a:gd name="T30" fmla="*/ 0 w 324"/>
                  <a:gd name="T31" fmla="*/ 0 h 213"/>
                  <a:gd name="T32" fmla="*/ 0 w 324"/>
                  <a:gd name="T33" fmla="*/ 0 h 213"/>
                  <a:gd name="T34" fmla="*/ 0 w 324"/>
                  <a:gd name="T35" fmla="*/ 0 h 213"/>
                  <a:gd name="T36" fmla="*/ 0 w 324"/>
                  <a:gd name="T37" fmla="*/ 0 h 213"/>
                  <a:gd name="T38" fmla="*/ 0 w 324"/>
                  <a:gd name="T39" fmla="*/ 0 h 213"/>
                  <a:gd name="T40" fmla="*/ 0 w 324"/>
                  <a:gd name="T41" fmla="*/ 0 h 213"/>
                  <a:gd name="T42" fmla="*/ 0 w 324"/>
                  <a:gd name="T43" fmla="*/ 0 h 213"/>
                  <a:gd name="T44" fmla="*/ 0 w 324"/>
                  <a:gd name="T45" fmla="*/ 0 h 213"/>
                  <a:gd name="T46" fmla="*/ 0 w 324"/>
                  <a:gd name="T47" fmla="*/ 0 h 213"/>
                  <a:gd name="T48" fmla="*/ 0 w 324"/>
                  <a:gd name="T49" fmla="*/ 0 h 213"/>
                  <a:gd name="T50" fmla="*/ 0 w 324"/>
                  <a:gd name="T51" fmla="*/ 0 h 213"/>
                  <a:gd name="T52" fmla="*/ 0 w 324"/>
                  <a:gd name="T53" fmla="*/ 0 h 213"/>
                  <a:gd name="T54" fmla="*/ 0 w 324"/>
                  <a:gd name="T55" fmla="*/ 0 h 213"/>
                  <a:gd name="T56" fmla="*/ 0 w 324"/>
                  <a:gd name="T57" fmla="*/ 0 h 213"/>
                  <a:gd name="T58" fmla="*/ 0 w 324"/>
                  <a:gd name="T59" fmla="*/ 0 h 213"/>
                  <a:gd name="T60" fmla="*/ 0 w 324"/>
                  <a:gd name="T61" fmla="*/ 0 h 213"/>
                  <a:gd name="T62" fmla="*/ 0 w 324"/>
                  <a:gd name="T63" fmla="*/ 0 h 213"/>
                  <a:gd name="T64" fmla="*/ 0 w 324"/>
                  <a:gd name="T65" fmla="*/ 0 h 213"/>
                  <a:gd name="T66" fmla="*/ 0 w 324"/>
                  <a:gd name="T67" fmla="*/ 0 h 213"/>
                  <a:gd name="T68" fmla="*/ 0 w 324"/>
                  <a:gd name="T69" fmla="*/ 0 h 213"/>
                  <a:gd name="T70" fmla="*/ 0 w 324"/>
                  <a:gd name="T71" fmla="*/ 0 h 213"/>
                  <a:gd name="T72" fmla="*/ 0 w 324"/>
                  <a:gd name="T73" fmla="*/ 0 h 213"/>
                  <a:gd name="T74" fmla="*/ 0 w 324"/>
                  <a:gd name="T75" fmla="*/ 0 h 213"/>
                  <a:gd name="T76" fmla="*/ 0 w 324"/>
                  <a:gd name="T77" fmla="*/ 0 h 213"/>
                  <a:gd name="T78" fmla="*/ 0 w 324"/>
                  <a:gd name="T79" fmla="*/ 0 h 213"/>
                  <a:gd name="T80" fmla="*/ 0 w 324"/>
                  <a:gd name="T81" fmla="*/ 0 h 213"/>
                  <a:gd name="T82" fmla="*/ 0 w 324"/>
                  <a:gd name="T83" fmla="*/ 0 h 213"/>
                  <a:gd name="T84" fmla="*/ 0 w 324"/>
                  <a:gd name="T85" fmla="*/ 0 h 213"/>
                  <a:gd name="T86" fmla="*/ 0 w 324"/>
                  <a:gd name="T87" fmla="*/ 0 h 213"/>
                  <a:gd name="T88" fmla="*/ 0 w 324"/>
                  <a:gd name="T89" fmla="*/ 0 h 213"/>
                  <a:gd name="T90" fmla="*/ 0 w 324"/>
                  <a:gd name="T91" fmla="*/ 0 h 213"/>
                  <a:gd name="T92" fmla="*/ 0 w 324"/>
                  <a:gd name="T93" fmla="*/ 0 h 213"/>
                  <a:gd name="T94" fmla="*/ 0 w 324"/>
                  <a:gd name="T95" fmla="*/ 0 h 213"/>
                  <a:gd name="T96" fmla="*/ 0 w 324"/>
                  <a:gd name="T97" fmla="*/ 0 h 213"/>
                  <a:gd name="T98" fmla="*/ 0 w 324"/>
                  <a:gd name="T99" fmla="*/ 0 h 213"/>
                  <a:gd name="T100" fmla="*/ 0 w 324"/>
                  <a:gd name="T101" fmla="*/ 0 h 213"/>
                  <a:gd name="T102" fmla="*/ 0 w 324"/>
                  <a:gd name="T103" fmla="*/ 0 h 213"/>
                  <a:gd name="T104" fmla="*/ 0 w 324"/>
                  <a:gd name="T105" fmla="*/ 0 h 213"/>
                  <a:gd name="T106" fmla="*/ 0 w 324"/>
                  <a:gd name="T107" fmla="*/ 0 h 213"/>
                  <a:gd name="T108" fmla="*/ 0 w 324"/>
                  <a:gd name="T109" fmla="*/ 0 h 213"/>
                  <a:gd name="T110" fmla="*/ 0 w 324"/>
                  <a:gd name="T111" fmla="*/ 0 h 213"/>
                  <a:gd name="T112" fmla="*/ 0 w 324"/>
                  <a:gd name="T113" fmla="*/ 0 h 213"/>
                  <a:gd name="T114" fmla="*/ 0 w 324"/>
                  <a:gd name="T115" fmla="*/ 0 h 213"/>
                  <a:gd name="T116" fmla="*/ 0 w 324"/>
                  <a:gd name="T117" fmla="*/ 0 h 213"/>
                  <a:gd name="T118" fmla="*/ 0 w 324"/>
                  <a:gd name="T119" fmla="*/ 0 h 213"/>
                  <a:gd name="T120" fmla="*/ 0 w 324"/>
                  <a:gd name="T121" fmla="*/ 0 h 213"/>
                  <a:gd name="T122" fmla="*/ 0 w 324"/>
                  <a:gd name="T123" fmla="*/ 0 h 21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4"/>
                  <a:gd name="T187" fmla="*/ 0 h 213"/>
                  <a:gd name="T188" fmla="*/ 324 w 324"/>
                  <a:gd name="T189" fmla="*/ 213 h 21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4" h="213">
                    <a:moveTo>
                      <a:pt x="238" y="0"/>
                    </a:moveTo>
                    <a:lnTo>
                      <a:pt x="260" y="14"/>
                    </a:lnTo>
                    <a:lnTo>
                      <a:pt x="278" y="32"/>
                    </a:lnTo>
                    <a:lnTo>
                      <a:pt x="286" y="49"/>
                    </a:lnTo>
                    <a:lnTo>
                      <a:pt x="290" y="66"/>
                    </a:lnTo>
                    <a:lnTo>
                      <a:pt x="289" y="92"/>
                    </a:lnTo>
                    <a:lnTo>
                      <a:pt x="281" y="117"/>
                    </a:lnTo>
                    <a:lnTo>
                      <a:pt x="268" y="138"/>
                    </a:lnTo>
                    <a:lnTo>
                      <a:pt x="247" y="163"/>
                    </a:lnTo>
                    <a:lnTo>
                      <a:pt x="215" y="185"/>
                    </a:lnTo>
                    <a:lnTo>
                      <a:pt x="185" y="196"/>
                    </a:lnTo>
                    <a:lnTo>
                      <a:pt x="157" y="202"/>
                    </a:lnTo>
                    <a:lnTo>
                      <a:pt x="124" y="203"/>
                    </a:lnTo>
                    <a:lnTo>
                      <a:pt x="91" y="192"/>
                    </a:lnTo>
                    <a:lnTo>
                      <a:pt x="68" y="184"/>
                    </a:lnTo>
                    <a:lnTo>
                      <a:pt x="39" y="162"/>
                    </a:lnTo>
                    <a:lnTo>
                      <a:pt x="23" y="137"/>
                    </a:lnTo>
                    <a:lnTo>
                      <a:pt x="17" y="116"/>
                    </a:lnTo>
                    <a:lnTo>
                      <a:pt x="0" y="127"/>
                    </a:lnTo>
                    <a:lnTo>
                      <a:pt x="18" y="145"/>
                    </a:lnTo>
                    <a:lnTo>
                      <a:pt x="27" y="166"/>
                    </a:lnTo>
                    <a:lnTo>
                      <a:pt x="44" y="175"/>
                    </a:lnTo>
                    <a:lnTo>
                      <a:pt x="40" y="187"/>
                    </a:lnTo>
                    <a:lnTo>
                      <a:pt x="51" y="196"/>
                    </a:lnTo>
                    <a:lnTo>
                      <a:pt x="60" y="189"/>
                    </a:lnTo>
                    <a:lnTo>
                      <a:pt x="81" y="198"/>
                    </a:lnTo>
                    <a:lnTo>
                      <a:pt x="88" y="197"/>
                    </a:lnTo>
                    <a:lnTo>
                      <a:pt x="94" y="203"/>
                    </a:lnTo>
                    <a:lnTo>
                      <a:pt x="128" y="212"/>
                    </a:lnTo>
                    <a:lnTo>
                      <a:pt x="137" y="208"/>
                    </a:lnTo>
                    <a:lnTo>
                      <a:pt x="148" y="213"/>
                    </a:lnTo>
                    <a:lnTo>
                      <a:pt x="172" y="209"/>
                    </a:lnTo>
                    <a:lnTo>
                      <a:pt x="183" y="210"/>
                    </a:lnTo>
                    <a:lnTo>
                      <a:pt x="190" y="199"/>
                    </a:lnTo>
                    <a:lnTo>
                      <a:pt x="209" y="198"/>
                    </a:lnTo>
                    <a:lnTo>
                      <a:pt x="215" y="189"/>
                    </a:lnTo>
                    <a:lnTo>
                      <a:pt x="229" y="184"/>
                    </a:lnTo>
                    <a:lnTo>
                      <a:pt x="241" y="196"/>
                    </a:lnTo>
                    <a:lnTo>
                      <a:pt x="249" y="175"/>
                    </a:lnTo>
                    <a:lnTo>
                      <a:pt x="263" y="176"/>
                    </a:lnTo>
                    <a:lnTo>
                      <a:pt x="284" y="164"/>
                    </a:lnTo>
                    <a:lnTo>
                      <a:pt x="262" y="163"/>
                    </a:lnTo>
                    <a:lnTo>
                      <a:pt x="271" y="150"/>
                    </a:lnTo>
                    <a:lnTo>
                      <a:pt x="282" y="145"/>
                    </a:lnTo>
                    <a:lnTo>
                      <a:pt x="292" y="135"/>
                    </a:lnTo>
                    <a:lnTo>
                      <a:pt x="279" y="138"/>
                    </a:lnTo>
                    <a:lnTo>
                      <a:pt x="289" y="117"/>
                    </a:lnTo>
                    <a:lnTo>
                      <a:pt x="301" y="130"/>
                    </a:lnTo>
                    <a:lnTo>
                      <a:pt x="318" y="127"/>
                    </a:lnTo>
                    <a:lnTo>
                      <a:pt x="324" y="112"/>
                    </a:lnTo>
                    <a:lnTo>
                      <a:pt x="318" y="100"/>
                    </a:lnTo>
                    <a:lnTo>
                      <a:pt x="312" y="112"/>
                    </a:lnTo>
                    <a:lnTo>
                      <a:pt x="296" y="99"/>
                    </a:lnTo>
                    <a:lnTo>
                      <a:pt x="304" y="88"/>
                    </a:lnTo>
                    <a:lnTo>
                      <a:pt x="297" y="74"/>
                    </a:lnTo>
                    <a:lnTo>
                      <a:pt x="296" y="58"/>
                    </a:lnTo>
                    <a:lnTo>
                      <a:pt x="292" y="55"/>
                    </a:lnTo>
                    <a:lnTo>
                      <a:pt x="293" y="39"/>
                    </a:lnTo>
                    <a:lnTo>
                      <a:pt x="284" y="37"/>
                    </a:lnTo>
                    <a:lnTo>
                      <a:pt x="274" y="16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2" name="Freeform 218"/>
              <p:cNvSpPr>
                <a:spLocks/>
              </p:cNvSpPr>
              <p:nvPr/>
            </p:nvSpPr>
            <p:spPr bwMode="auto">
              <a:xfrm>
                <a:off x="1428" y="3381"/>
                <a:ext cx="60" cy="32"/>
              </a:xfrm>
              <a:custGeom>
                <a:avLst/>
                <a:gdLst>
                  <a:gd name="T0" fmla="*/ 0 w 181"/>
                  <a:gd name="T1" fmla="*/ 0 h 96"/>
                  <a:gd name="T2" fmla="*/ 0 w 181"/>
                  <a:gd name="T3" fmla="*/ 0 h 96"/>
                  <a:gd name="T4" fmla="*/ 0 w 181"/>
                  <a:gd name="T5" fmla="*/ 0 h 96"/>
                  <a:gd name="T6" fmla="*/ 0 w 181"/>
                  <a:gd name="T7" fmla="*/ 0 h 96"/>
                  <a:gd name="T8" fmla="*/ 0 w 181"/>
                  <a:gd name="T9" fmla="*/ 0 h 96"/>
                  <a:gd name="T10" fmla="*/ 0 w 181"/>
                  <a:gd name="T11" fmla="*/ 0 h 96"/>
                  <a:gd name="T12" fmla="*/ 0 w 181"/>
                  <a:gd name="T13" fmla="*/ 0 h 96"/>
                  <a:gd name="T14" fmla="*/ 0 w 181"/>
                  <a:gd name="T15" fmla="*/ 0 h 96"/>
                  <a:gd name="T16" fmla="*/ 0 w 181"/>
                  <a:gd name="T17" fmla="*/ 0 h 96"/>
                  <a:gd name="T18" fmla="*/ 0 w 181"/>
                  <a:gd name="T19" fmla="*/ 0 h 96"/>
                  <a:gd name="T20" fmla="*/ 0 w 181"/>
                  <a:gd name="T21" fmla="*/ 0 h 96"/>
                  <a:gd name="T22" fmla="*/ 0 w 181"/>
                  <a:gd name="T23" fmla="*/ 0 h 96"/>
                  <a:gd name="T24" fmla="*/ 0 w 181"/>
                  <a:gd name="T25" fmla="*/ 0 h 96"/>
                  <a:gd name="T26" fmla="*/ 0 w 181"/>
                  <a:gd name="T27" fmla="*/ 0 h 96"/>
                  <a:gd name="T28" fmla="*/ 0 w 181"/>
                  <a:gd name="T29" fmla="*/ 0 h 96"/>
                  <a:gd name="T30" fmla="*/ 0 w 181"/>
                  <a:gd name="T31" fmla="*/ 0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96"/>
                  <a:gd name="T50" fmla="*/ 181 w 181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96">
                    <a:moveTo>
                      <a:pt x="181" y="96"/>
                    </a:moveTo>
                    <a:lnTo>
                      <a:pt x="177" y="84"/>
                    </a:lnTo>
                    <a:lnTo>
                      <a:pt x="158" y="77"/>
                    </a:lnTo>
                    <a:lnTo>
                      <a:pt x="146" y="64"/>
                    </a:lnTo>
                    <a:lnTo>
                      <a:pt x="116" y="52"/>
                    </a:lnTo>
                    <a:lnTo>
                      <a:pt x="87" y="28"/>
                    </a:lnTo>
                    <a:lnTo>
                      <a:pt x="71" y="31"/>
                    </a:lnTo>
                    <a:lnTo>
                      <a:pt x="63" y="10"/>
                    </a:lnTo>
                    <a:lnTo>
                      <a:pt x="37" y="1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12" y="20"/>
                    </a:lnTo>
                    <a:lnTo>
                      <a:pt x="57" y="41"/>
                    </a:lnTo>
                    <a:lnTo>
                      <a:pt x="89" y="51"/>
                    </a:lnTo>
                    <a:lnTo>
                      <a:pt x="181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3" name="Freeform 219"/>
              <p:cNvSpPr>
                <a:spLocks/>
              </p:cNvSpPr>
              <p:nvPr/>
            </p:nvSpPr>
            <p:spPr bwMode="auto">
              <a:xfrm>
                <a:off x="1503" y="3381"/>
                <a:ext cx="31" cy="24"/>
              </a:xfrm>
              <a:custGeom>
                <a:avLst/>
                <a:gdLst>
                  <a:gd name="T0" fmla="*/ 0 w 93"/>
                  <a:gd name="T1" fmla="*/ 0 h 71"/>
                  <a:gd name="T2" fmla="*/ 0 w 93"/>
                  <a:gd name="T3" fmla="*/ 0 h 71"/>
                  <a:gd name="T4" fmla="*/ 0 w 93"/>
                  <a:gd name="T5" fmla="*/ 0 h 71"/>
                  <a:gd name="T6" fmla="*/ 0 w 93"/>
                  <a:gd name="T7" fmla="*/ 0 h 71"/>
                  <a:gd name="T8" fmla="*/ 0 w 93"/>
                  <a:gd name="T9" fmla="*/ 0 h 71"/>
                  <a:gd name="T10" fmla="*/ 0 w 93"/>
                  <a:gd name="T11" fmla="*/ 0 h 71"/>
                  <a:gd name="T12" fmla="*/ 0 w 93"/>
                  <a:gd name="T13" fmla="*/ 0 h 71"/>
                  <a:gd name="T14" fmla="*/ 0 w 93"/>
                  <a:gd name="T15" fmla="*/ 0 h 71"/>
                  <a:gd name="T16" fmla="*/ 0 w 93"/>
                  <a:gd name="T17" fmla="*/ 0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3"/>
                  <a:gd name="T28" fmla="*/ 0 h 71"/>
                  <a:gd name="T29" fmla="*/ 93 w 93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3" h="71">
                    <a:moveTo>
                      <a:pt x="88" y="62"/>
                    </a:moveTo>
                    <a:lnTo>
                      <a:pt x="45" y="31"/>
                    </a:lnTo>
                    <a:lnTo>
                      <a:pt x="22" y="9"/>
                    </a:lnTo>
                    <a:lnTo>
                      <a:pt x="0" y="0"/>
                    </a:lnTo>
                    <a:lnTo>
                      <a:pt x="0" y="18"/>
                    </a:lnTo>
                    <a:lnTo>
                      <a:pt x="37" y="38"/>
                    </a:lnTo>
                    <a:lnTo>
                      <a:pt x="93" y="71"/>
                    </a:lnTo>
                    <a:lnTo>
                      <a:pt x="88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4" name="Freeform 220"/>
              <p:cNvSpPr>
                <a:spLocks/>
              </p:cNvSpPr>
              <p:nvPr/>
            </p:nvSpPr>
            <p:spPr bwMode="auto">
              <a:xfrm>
                <a:off x="1441" y="3310"/>
                <a:ext cx="90" cy="76"/>
              </a:xfrm>
              <a:custGeom>
                <a:avLst/>
                <a:gdLst>
                  <a:gd name="T0" fmla="*/ 0 w 268"/>
                  <a:gd name="T1" fmla="*/ 0 h 229"/>
                  <a:gd name="T2" fmla="*/ 0 w 268"/>
                  <a:gd name="T3" fmla="*/ 0 h 229"/>
                  <a:gd name="T4" fmla="*/ 0 w 268"/>
                  <a:gd name="T5" fmla="*/ 0 h 229"/>
                  <a:gd name="T6" fmla="*/ 0 w 268"/>
                  <a:gd name="T7" fmla="*/ 0 h 229"/>
                  <a:gd name="T8" fmla="*/ 0 w 268"/>
                  <a:gd name="T9" fmla="*/ 0 h 229"/>
                  <a:gd name="T10" fmla="*/ 0 w 268"/>
                  <a:gd name="T11" fmla="*/ 0 h 229"/>
                  <a:gd name="T12" fmla="*/ 0 w 268"/>
                  <a:gd name="T13" fmla="*/ 0 h 229"/>
                  <a:gd name="T14" fmla="*/ 0 w 268"/>
                  <a:gd name="T15" fmla="*/ 0 h 229"/>
                  <a:gd name="T16" fmla="*/ 0 w 268"/>
                  <a:gd name="T17" fmla="*/ 0 h 229"/>
                  <a:gd name="T18" fmla="*/ 0 w 268"/>
                  <a:gd name="T19" fmla="*/ 0 h 229"/>
                  <a:gd name="T20" fmla="*/ 0 w 268"/>
                  <a:gd name="T21" fmla="*/ 0 h 229"/>
                  <a:gd name="T22" fmla="*/ 0 w 268"/>
                  <a:gd name="T23" fmla="*/ 0 h 229"/>
                  <a:gd name="T24" fmla="*/ 0 w 268"/>
                  <a:gd name="T25" fmla="*/ 0 h 229"/>
                  <a:gd name="T26" fmla="*/ 0 w 268"/>
                  <a:gd name="T27" fmla="*/ 0 h 229"/>
                  <a:gd name="T28" fmla="*/ 0 w 268"/>
                  <a:gd name="T29" fmla="*/ 0 h 229"/>
                  <a:gd name="T30" fmla="*/ 0 w 268"/>
                  <a:gd name="T31" fmla="*/ 0 h 229"/>
                  <a:gd name="T32" fmla="*/ 0 w 268"/>
                  <a:gd name="T33" fmla="*/ 0 h 229"/>
                  <a:gd name="T34" fmla="*/ 0 w 268"/>
                  <a:gd name="T35" fmla="*/ 0 h 229"/>
                  <a:gd name="T36" fmla="*/ 0 w 268"/>
                  <a:gd name="T37" fmla="*/ 0 h 229"/>
                  <a:gd name="T38" fmla="*/ 0 w 268"/>
                  <a:gd name="T39" fmla="*/ 0 h 229"/>
                  <a:gd name="T40" fmla="*/ 0 w 268"/>
                  <a:gd name="T41" fmla="*/ 0 h 229"/>
                  <a:gd name="T42" fmla="*/ 0 w 268"/>
                  <a:gd name="T43" fmla="*/ 0 h 229"/>
                  <a:gd name="T44" fmla="*/ 0 w 268"/>
                  <a:gd name="T45" fmla="*/ 0 h 229"/>
                  <a:gd name="T46" fmla="*/ 0 w 268"/>
                  <a:gd name="T47" fmla="*/ 0 h 229"/>
                  <a:gd name="T48" fmla="*/ 0 w 268"/>
                  <a:gd name="T49" fmla="*/ 0 h 229"/>
                  <a:gd name="T50" fmla="*/ 0 w 268"/>
                  <a:gd name="T51" fmla="*/ 0 h 229"/>
                  <a:gd name="T52" fmla="*/ 0 w 268"/>
                  <a:gd name="T53" fmla="*/ 0 h 229"/>
                  <a:gd name="T54" fmla="*/ 0 w 268"/>
                  <a:gd name="T55" fmla="*/ 0 h 229"/>
                  <a:gd name="T56" fmla="*/ 0 w 268"/>
                  <a:gd name="T57" fmla="*/ 0 h 229"/>
                  <a:gd name="T58" fmla="*/ 0 w 268"/>
                  <a:gd name="T59" fmla="*/ 0 h 229"/>
                  <a:gd name="T60" fmla="*/ 0 w 268"/>
                  <a:gd name="T61" fmla="*/ 0 h 229"/>
                  <a:gd name="T62" fmla="*/ 0 w 268"/>
                  <a:gd name="T63" fmla="*/ 0 h 229"/>
                  <a:gd name="T64" fmla="*/ 0 w 268"/>
                  <a:gd name="T65" fmla="*/ 0 h 229"/>
                  <a:gd name="T66" fmla="*/ 0 w 268"/>
                  <a:gd name="T67" fmla="*/ 0 h 229"/>
                  <a:gd name="T68" fmla="*/ 0 w 268"/>
                  <a:gd name="T69" fmla="*/ 0 h 229"/>
                  <a:gd name="T70" fmla="*/ 0 w 268"/>
                  <a:gd name="T71" fmla="*/ 0 h 229"/>
                  <a:gd name="T72" fmla="*/ 0 w 268"/>
                  <a:gd name="T73" fmla="*/ 0 h 229"/>
                  <a:gd name="T74" fmla="*/ 0 w 268"/>
                  <a:gd name="T75" fmla="*/ 0 h 229"/>
                  <a:gd name="T76" fmla="*/ 0 w 268"/>
                  <a:gd name="T77" fmla="*/ 0 h 229"/>
                  <a:gd name="T78" fmla="*/ 0 w 268"/>
                  <a:gd name="T79" fmla="*/ 0 h 229"/>
                  <a:gd name="T80" fmla="*/ 0 w 268"/>
                  <a:gd name="T81" fmla="*/ 0 h 229"/>
                  <a:gd name="T82" fmla="*/ 0 w 268"/>
                  <a:gd name="T83" fmla="*/ 0 h 229"/>
                  <a:gd name="T84" fmla="*/ 0 w 268"/>
                  <a:gd name="T85" fmla="*/ 0 h 22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68"/>
                  <a:gd name="T130" fmla="*/ 0 h 229"/>
                  <a:gd name="T131" fmla="*/ 268 w 268"/>
                  <a:gd name="T132" fmla="*/ 229 h 22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68" h="229">
                    <a:moveTo>
                      <a:pt x="170" y="70"/>
                    </a:moveTo>
                    <a:lnTo>
                      <a:pt x="96" y="128"/>
                    </a:lnTo>
                    <a:lnTo>
                      <a:pt x="0" y="202"/>
                    </a:lnTo>
                    <a:lnTo>
                      <a:pt x="38" y="213"/>
                    </a:lnTo>
                    <a:lnTo>
                      <a:pt x="55" y="229"/>
                    </a:lnTo>
                    <a:lnTo>
                      <a:pt x="84" y="174"/>
                    </a:lnTo>
                    <a:lnTo>
                      <a:pt x="56" y="204"/>
                    </a:lnTo>
                    <a:lnTo>
                      <a:pt x="70" y="178"/>
                    </a:lnTo>
                    <a:lnTo>
                      <a:pt x="43" y="192"/>
                    </a:lnTo>
                    <a:lnTo>
                      <a:pt x="83" y="150"/>
                    </a:lnTo>
                    <a:lnTo>
                      <a:pt x="112" y="130"/>
                    </a:lnTo>
                    <a:lnTo>
                      <a:pt x="133" y="141"/>
                    </a:lnTo>
                    <a:lnTo>
                      <a:pt x="127" y="164"/>
                    </a:lnTo>
                    <a:lnTo>
                      <a:pt x="139" y="172"/>
                    </a:lnTo>
                    <a:lnTo>
                      <a:pt x="148" y="149"/>
                    </a:lnTo>
                    <a:lnTo>
                      <a:pt x="164" y="180"/>
                    </a:lnTo>
                    <a:lnTo>
                      <a:pt x="178" y="179"/>
                    </a:lnTo>
                    <a:lnTo>
                      <a:pt x="195" y="191"/>
                    </a:lnTo>
                    <a:lnTo>
                      <a:pt x="201" y="202"/>
                    </a:lnTo>
                    <a:lnTo>
                      <a:pt x="211" y="198"/>
                    </a:lnTo>
                    <a:lnTo>
                      <a:pt x="204" y="179"/>
                    </a:lnTo>
                    <a:lnTo>
                      <a:pt x="214" y="161"/>
                    </a:lnTo>
                    <a:lnTo>
                      <a:pt x="231" y="153"/>
                    </a:lnTo>
                    <a:lnTo>
                      <a:pt x="244" y="166"/>
                    </a:lnTo>
                    <a:lnTo>
                      <a:pt x="252" y="157"/>
                    </a:lnTo>
                    <a:lnTo>
                      <a:pt x="254" y="106"/>
                    </a:lnTo>
                    <a:lnTo>
                      <a:pt x="268" y="90"/>
                    </a:lnTo>
                    <a:lnTo>
                      <a:pt x="248" y="68"/>
                    </a:lnTo>
                    <a:lnTo>
                      <a:pt x="244" y="90"/>
                    </a:lnTo>
                    <a:lnTo>
                      <a:pt x="228" y="99"/>
                    </a:lnTo>
                    <a:lnTo>
                      <a:pt x="235" y="122"/>
                    </a:lnTo>
                    <a:lnTo>
                      <a:pt x="211" y="126"/>
                    </a:lnTo>
                    <a:lnTo>
                      <a:pt x="186" y="150"/>
                    </a:lnTo>
                    <a:lnTo>
                      <a:pt x="185" y="103"/>
                    </a:lnTo>
                    <a:lnTo>
                      <a:pt x="157" y="98"/>
                    </a:lnTo>
                    <a:lnTo>
                      <a:pt x="180" y="74"/>
                    </a:lnTo>
                    <a:lnTo>
                      <a:pt x="167" y="41"/>
                    </a:lnTo>
                    <a:lnTo>
                      <a:pt x="179" y="41"/>
                    </a:lnTo>
                    <a:lnTo>
                      <a:pt x="176" y="3"/>
                    </a:lnTo>
                    <a:lnTo>
                      <a:pt x="143" y="0"/>
                    </a:lnTo>
                    <a:lnTo>
                      <a:pt x="133" y="10"/>
                    </a:lnTo>
                    <a:lnTo>
                      <a:pt x="17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5" name="Freeform 221"/>
              <p:cNvSpPr>
                <a:spLocks/>
              </p:cNvSpPr>
              <p:nvPr/>
            </p:nvSpPr>
            <p:spPr bwMode="auto">
              <a:xfrm>
                <a:off x="1514" y="3349"/>
                <a:ext cx="30" cy="56"/>
              </a:xfrm>
              <a:custGeom>
                <a:avLst/>
                <a:gdLst>
                  <a:gd name="T0" fmla="*/ 0 w 88"/>
                  <a:gd name="T1" fmla="*/ 0 h 169"/>
                  <a:gd name="T2" fmla="*/ 0 w 88"/>
                  <a:gd name="T3" fmla="*/ 0 h 169"/>
                  <a:gd name="T4" fmla="*/ 0 w 88"/>
                  <a:gd name="T5" fmla="*/ 0 h 169"/>
                  <a:gd name="T6" fmla="*/ 0 w 88"/>
                  <a:gd name="T7" fmla="*/ 0 h 169"/>
                  <a:gd name="T8" fmla="*/ 0 w 88"/>
                  <a:gd name="T9" fmla="*/ 0 h 169"/>
                  <a:gd name="T10" fmla="*/ 0 w 88"/>
                  <a:gd name="T11" fmla="*/ 0 h 169"/>
                  <a:gd name="T12" fmla="*/ 0 w 88"/>
                  <a:gd name="T13" fmla="*/ 0 h 169"/>
                  <a:gd name="T14" fmla="*/ 0 w 88"/>
                  <a:gd name="T15" fmla="*/ 0 h 169"/>
                  <a:gd name="T16" fmla="*/ 0 w 88"/>
                  <a:gd name="T17" fmla="*/ 0 h 169"/>
                  <a:gd name="T18" fmla="*/ 0 w 88"/>
                  <a:gd name="T19" fmla="*/ 0 h 169"/>
                  <a:gd name="T20" fmla="*/ 0 w 88"/>
                  <a:gd name="T21" fmla="*/ 0 h 169"/>
                  <a:gd name="T22" fmla="*/ 0 w 88"/>
                  <a:gd name="T23" fmla="*/ 0 h 169"/>
                  <a:gd name="T24" fmla="*/ 0 w 88"/>
                  <a:gd name="T25" fmla="*/ 0 h 169"/>
                  <a:gd name="T26" fmla="*/ 0 w 88"/>
                  <a:gd name="T27" fmla="*/ 0 h 169"/>
                  <a:gd name="T28" fmla="*/ 0 w 88"/>
                  <a:gd name="T29" fmla="*/ 0 h 169"/>
                  <a:gd name="T30" fmla="*/ 0 w 88"/>
                  <a:gd name="T31" fmla="*/ 0 h 169"/>
                  <a:gd name="T32" fmla="*/ 0 w 88"/>
                  <a:gd name="T33" fmla="*/ 0 h 169"/>
                  <a:gd name="T34" fmla="*/ 0 w 88"/>
                  <a:gd name="T35" fmla="*/ 0 h 169"/>
                  <a:gd name="T36" fmla="*/ 0 w 88"/>
                  <a:gd name="T37" fmla="*/ 0 h 169"/>
                  <a:gd name="T38" fmla="*/ 0 w 88"/>
                  <a:gd name="T39" fmla="*/ 0 h 169"/>
                  <a:gd name="T40" fmla="*/ 0 w 88"/>
                  <a:gd name="T41" fmla="*/ 0 h 169"/>
                  <a:gd name="T42" fmla="*/ 0 w 88"/>
                  <a:gd name="T43" fmla="*/ 0 h 169"/>
                  <a:gd name="T44" fmla="*/ 0 w 88"/>
                  <a:gd name="T45" fmla="*/ 0 h 16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8"/>
                  <a:gd name="T70" fmla="*/ 0 h 169"/>
                  <a:gd name="T71" fmla="*/ 88 w 88"/>
                  <a:gd name="T72" fmla="*/ 169 h 16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8" h="169">
                    <a:moveTo>
                      <a:pt x="74" y="0"/>
                    </a:moveTo>
                    <a:lnTo>
                      <a:pt x="88" y="12"/>
                    </a:lnTo>
                    <a:lnTo>
                      <a:pt x="76" y="57"/>
                    </a:lnTo>
                    <a:lnTo>
                      <a:pt x="70" y="108"/>
                    </a:lnTo>
                    <a:lnTo>
                      <a:pt x="78" y="131"/>
                    </a:lnTo>
                    <a:lnTo>
                      <a:pt x="68" y="160"/>
                    </a:lnTo>
                    <a:lnTo>
                      <a:pt x="60" y="169"/>
                    </a:lnTo>
                    <a:lnTo>
                      <a:pt x="46" y="160"/>
                    </a:lnTo>
                    <a:lnTo>
                      <a:pt x="46" y="146"/>
                    </a:lnTo>
                    <a:lnTo>
                      <a:pt x="60" y="138"/>
                    </a:lnTo>
                    <a:lnTo>
                      <a:pt x="66" y="123"/>
                    </a:lnTo>
                    <a:lnTo>
                      <a:pt x="32" y="129"/>
                    </a:lnTo>
                    <a:lnTo>
                      <a:pt x="56" y="103"/>
                    </a:lnTo>
                    <a:lnTo>
                      <a:pt x="22" y="106"/>
                    </a:lnTo>
                    <a:lnTo>
                      <a:pt x="10" y="97"/>
                    </a:lnTo>
                    <a:lnTo>
                      <a:pt x="16" y="86"/>
                    </a:lnTo>
                    <a:lnTo>
                      <a:pt x="0" y="77"/>
                    </a:lnTo>
                    <a:lnTo>
                      <a:pt x="2" y="57"/>
                    </a:lnTo>
                    <a:lnTo>
                      <a:pt x="44" y="69"/>
                    </a:lnTo>
                    <a:lnTo>
                      <a:pt x="44" y="42"/>
                    </a:lnTo>
                    <a:lnTo>
                      <a:pt x="68" y="3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6" name="Freeform 222"/>
              <p:cNvSpPr>
                <a:spLocks/>
              </p:cNvSpPr>
              <p:nvPr/>
            </p:nvSpPr>
            <p:spPr bwMode="auto">
              <a:xfrm>
                <a:off x="1502" y="3314"/>
                <a:ext cx="20" cy="28"/>
              </a:xfrm>
              <a:custGeom>
                <a:avLst/>
                <a:gdLst>
                  <a:gd name="T0" fmla="*/ 0 w 59"/>
                  <a:gd name="T1" fmla="*/ 0 h 86"/>
                  <a:gd name="T2" fmla="*/ 0 w 59"/>
                  <a:gd name="T3" fmla="*/ 0 h 86"/>
                  <a:gd name="T4" fmla="*/ 0 w 59"/>
                  <a:gd name="T5" fmla="*/ 0 h 86"/>
                  <a:gd name="T6" fmla="*/ 0 w 59"/>
                  <a:gd name="T7" fmla="*/ 0 h 86"/>
                  <a:gd name="T8" fmla="*/ 0 w 59"/>
                  <a:gd name="T9" fmla="*/ 0 h 86"/>
                  <a:gd name="T10" fmla="*/ 0 w 59"/>
                  <a:gd name="T11" fmla="*/ 0 h 86"/>
                  <a:gd name="T12" fmla="*/ 0 w 59"/>
                  <a:gd name="T13" fmla="*/ 0 h 86"/>
                  <a:gd name="T14" fmla="*/ 0 w 59"/>
                  <a:gd name="T15" fmla="*/ 0 h 86"/>
                  <a:gd name="T16" fmla="*/ 0 w 59"/>
                  <a:gd name="T17" fmla="*/ 0 h 86"/>
                  <a:gd name="T18" fmla="*/ 0 w 59"/>
                  <a:gd name="T19" fmla="*/ 0 h 86"/>
                  <a:gd name="T20" fmla="*/ 0 w 59"/>
                  <a:gd name="T21" fmla="*/ 0 h 86"/>
                  <a:gd name="T22" fmla="*/ 0 w 59"/>
                  <a:gd name="T23" fmla="*/ 0 h 86"/>
                  <a:gd name="T24" fmla="*/ 0 w 59"/>
                  <a:gd name="T25" fmla="*/ 0 h 86"/>
                  <a:gd name="T26" fmla="*/ 0 w 59"/>
                  <a:gd name="T27" fmla="*/ 0 h 8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9"/>
                  <a:gd name="T43" fmla="*/ 0 h 86"/>
                  <a:gd name="T44" fmla="*/ 59 w 59"/>
                  <a:gd name="T45" fmla="*/ 86 h 8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9" h="86">
                    <a:moveTo>
                      <a:pt x="32" y="86"/>
                    </a:moveTo>
                    <a:lnTo>
                      <a:pt x="27" y="62"/>
                    </a:lnTo>
                    <a:lnTo>
                      <a:pt x="57" y="58"/>
                    </a:lnTo>
                    <a:lnTo>
                      <a:pt x="59" y="40"/>
                    </a:lnTo>
                    <a:lnTo>
                      <a:pt x="34" y="32"/>
                    </a:lnTo>
                    <a:lnTo>
                      <a:pt x="24" y="12"/>
                    </a:lnTo>
                    <a:lnTo>
                      <a:pt x="0" y="0"/>
                    </a:lnTo>
                    <a:lnTo>
                      <a:pt x="7" y="37"/>
                    </a:lnTo>
                    <a:lnTo>
                      <a:pt x="26" y="44"/>
                    </a:lnTo>
                    <a:lnTo>
                      <a:pt x="7" y="53"/>
                    </a:lnTo>
                    <a:lnTo>
                      <a:pt x="17" y="68"/>
                    </a:lnTo>
                    <a:lnTo>
                      <a:pt x="6" y="85"/>
                    </a:lnTo>
                    <a:lnTo>
                      <a:pt x="32" y="8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7" name="Freeform 223"/>
              <p:cNvSpPr>
                <a:spLocks/>
              </p:cNvSpPr>
              <p:nvPr/>
            </p:nvSpPr>
            <p:spPr bwMode="auto">
              <a:xfrm>
                <a:off x="1542" y="3374"/>
                <a:ext cx="7" cy="6"/>
              </a:xfrm>
              <a:custGeom>
                <a:avLst/>
                <a:gdLst>
                  <a:gd name="T0" fmla="*/ 0 w 22"/>
                  <a:gd name="T1" fmla="*/ 0 h 19"/>
                  <a:gd name="T2" fmla="*/ 0 w 22"/>
                  <a:gd name="T3" fmla="*/ 0 h 19"/>
                  <a:gd name="T4" fmla="*/ 0 w 22"/>
                  <a:gd name="T5" fmla="*/ 0 h 19"/>
                  <a:gd name="T6" fmla="*/ 0 w 22"/>
                  <a:gd name="T7" fmla="*/ 0 h 19"/>
                  <a:gd name="T8" fmla="*/ 0 w 22"/>
                  <a:gd name="T9" fmla="*/ 0 h 19"/>
                  <a:gd name="T10" fmla="*/ 0 w 22"/>
                  <a:gd name="T11" fmla="*/ 0 h 19"/>
                  <a:gd name="T12" fmla="*/ 0 w 22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19"/>
                  <a:gd name="T23" fmla="*/ 22 w 22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19">
                    <a:moveTo>
                      <a:pt x="22" y="19"/>
                    </a:moveTo>
                    <a:lnTo>
                      <a:pt x="16" y="3"/>
                    </a:lnTo>
                    <a:lnTo>
                      <a:pt x="5" y="0"/>
                    </a:lnTo>
                    <a:lnTo>
                      <a:pt x="0" y="15"/>
                    </a:lnTo>
                    <a:lnTo>
                      <a:pt x="9" y="14"/>
                    </a:lnTo>
                    <a:lnTo>
                      <a:pt x="2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8" name="Freeform 224"/>
              <p:cNvSpPr>
                <a:spLocks/>
              </p:cNvSpPr>
              <p:nvPr/>
            </p:nvSpPr>
            <p:spPr bwMode="auto">
              <a:xfrm>
                <a:off x="1542" y="3337"/>
                <a:ext cx="34" cy="33"/>
              </a:xfrm>
              <a:custGeom>
                <a:avLst/>
                <a:gdLst>
                  <a:gd name="T0" fmla="*/ 0 w 103"/>
                  <a:gd name="T1" fmla="*/ 0 h 101"/>
                  <a:gd name="T2" fmla="*/ 0 w 103"/>
                  <a:gd name="T3" fmla="*/ 0 h 101"/>
                  <a:gd name="T4" fmla="*/ 0 w 103"/>
                  <a:gd name="T5" fmla="*/ 0 h 101"/>
                  <a:gd name="T6" fmla="*/ 0 w 103"/>
                  <a:gd name="T7" fmla="*/ 0 h 101"/>
                  <a:gd name="T8" fmla="*/ 0 w 103"/>
                  <a:gd name="T9" fmla="*/ 0 h 101"/>
                  <a:gd name="T10" fmla="*/ 0 w 103"/>
                  <a:gd name="T11" fmla="*/ 0 h 101"/>
                  <a:gd name="T12" fmla="*/ 0 w 103"/>
                  <a:gd name="T13" fmla="*/ 0 h 101"/>
                  <a:gd name="T14" fmla="*/ 0 w 103"/>
                  <a:gd name="T15" fmla="*/ 0 h 101"/>
                  <a:gd name="T16" fmla="*/ 0 w 103"/>
                  <a:gd name="T17" fmla="*/ 0 h 101"/>
                  <a:gd name="T18" fmla="*/ 0 w 103"/>
                  <a:gd name="T19" fmla="*/ 0 h 101"/>
                  <a:gd name="T20" fmla="*/ 0 w 103"/>
                  <a:gd name="T21" fmla="*/ 0 h 101"/>
                  <a:gd name="T22" fmla="*/ 0 w 103"/>
                  <a:gd name="T23" fmla="*/ 0 h 101"/>
                  <a:gd name="T24" fmla="*/ 0 w 103"/>
                  <a:gd name="T25" fmla="*/ 0 h 101"/>
                  <a:gd name="T26" fmla="*/ 0 w 103"/>
                  <a:gd name="T27" fmla="*/ 0 h 101"/>
                  <a:gd name="T28" fmla="*/ 0 w 103"/>
                  <a:gd name="T29" fmla="*/ 0 h 101"/>
                  <a:gd name="T30" fmla="*/ 0 w 103"/>
                  <a:gd name="T31" fmla="*/ 0 h 101"/>
                  <a:gd name="T32" fmla="*/ 0 w 103"/>
                  <a:gd name="T33" fmla="*/ 0 h 101"/>
                  <a:gd name="T34" fmla="*/ 0 w 103"/>
                  <a:gd name="T35" fmla="*/ 0 h 101"/>
                  <a:gd name="T36" fmla="*/ 0 w 103"/>
                  <a:gd name="T37" fmla="*/ 0 h 101"/>
                  <a:gd name="T38" fmla="*/ 0 w 103"/>
                  <a:gd name="T39" fmla="*/ 0 h 101"/>
                  <a:gd name="T40" fmla="*/ 0 w 103"/>
                  <a:gd name="T41" fmla="*/ 0 h 101"/>
                  <a:gd name="T42" fmla="*/ 0 w 103"/>
                  <a:gd name="T43" fmla="*/ 0 h 101"/>
                  <a:gd name="T44" fmla="*/ 0 w 103"/>
                  <a:gd name="T45" fmla="*/ 0 h 101"/>
                  <a:gd name="T46" fmla="*/ 0 w 103"/>
                  <a:gd name="T47" fmla="*/ 0 h 101"/>
                  <a:gd name="T48" fmla="*/ 0 w 103"/>
                  <a:gd name="T49" fmla="*/ 0 h 101"/>
                  <a:gd name="T50" fmla="*/ 0 w 103"/>
                  <a:gd name="T51" fmla="*/ 0 h 101"/>
                  <a:gd name="T52" fmla="*/ 0 w 103"/>
                  <a:gd name="T53" fmla="*/ 0 h 101"/>
                  <a:gd name="T54" fmla="*/ 0 w 103"/>
                  <a:gd name="T55" fmla="*/ 0 h 101"/>
                  <a:gd name="T56" fmla="*/ 0 w 103"/>
                  <a:gd name="T57" fmla="*/ 0 h 10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3"/>
                  <a:gd name="T88" fmla="*/ 0 h 101"/>
                  <a:gd name="T89" fmla="*/ 103 w 103"/>
                  <a:gd name="T90" fmla="*/ 101 h 10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3" h="101">
                    <a:moveTo>
                      <a:pt x="6" y="101"/>
                    </a:moveTo>
                    <a:lnTo>
                      <a:pt x="20" y="76"/>
                    </a:lnTo>
                    <a:lnTo>
                      <a:pt x="31" y="77"/>
                    </a:lnTo>
                    <a:lnTo>
                      <a:pt x="27" y="64"/>
                    </a:lnTo>
                    <a:lnTo>
                      <a:pt x="42" y="48"/>
                    </a:lnTo>
                    <a:lnTo>
                      <a:pt x="61" y="62"/>
                    </a:lnTo>
                    <a:lnTo>
                      <a:pt x="69" y="58"/>
                    </a:lnTo>
                    <a:lnTo>
                      <a:pt x="83" y="70"/>
                    </a:lnTo>
                    <a:lnTo>
                      <a:pt x="85" y="59"/>
                    </a:lnTo>
                    <a:lnTo>
                      <a:pt x="103" y="68"/>
                    </a:lnTo>
                    <a:lnTo>
                      <a:pt x="86" y="44"/>
                    </a:lnTo>
                    <a:lnTo>
                      <a:pt x="81" y="25"/>
                    </a:lnTo>
                    <a:lnTo>
                      <a:pt x="64" y="20"/>
                    </a:lnTo>
                    <a:lnTo>
                      <a:pt x="79" y="5"/>
                    </a:lnTo>
                    <a:lnTo>
                      <a:pt x="58" y="3"/>
                    </a:lnTo>
                    <a:lnTo>
                      <a:pt x="53" y="18"/>
                    </a:lnTo>
                    <a:lnTo>
                      <a:pt x="68" y="33"/>
                    </a:lnTo>
                    <a:lnTo>
                      <a:pt x="55" y="39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32" y="31"/>
                    </a:lnTo>
                    <a:lnTo>
                      <a:pt x="30" y="42"/>
                    </a:lnTo>
                    <a:lnTo>
                      <a:pt x="10" y="30"/>
                    </a:lnTo>
                    <a:lnTo>
                      <a:pt x="0" y="11"/>
                    </a:lnTo>
                    <a:lnTo>
                      <a:pt x="8" y="45"/>
                    </a:lnTo>
                    <a:lnTo>
                      <a:pt x="21" y="67"/>
                    </a:lnTo>
                    <a:lnTo>
                      <a:pt x="10" y="70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9" name="Freeform 225"/>
              <p:cNvSpPr>
                <a:spLocks/>
              </p:cNvSpPr>
              <p:nvPr/>
            </p:nvSpPr>
            <p:spPr bwMode="auto">
              <a:xfrm>
                <a:off x="1550" y="3367"/>
                <a:ext cx="11" cy="7"/>
              </a:xfrm>
              <a:custGeom>
                <a:avLst/>
                <a:gdLst>
                  <a:gd name="T0" fmla="*/ 0 w 33"/>
                  <a:gd name="T1" fmla="*/ 0 h 21"/>
                  <a:gd name="T2" fmla="*/ 0 w 33"/>
                  <a:gd name="T3" fmla="*/ 0 h 21"/>
                  <a:gd name="T4" fmla="*/ 0 w 33"/>
                  <a:gd name="T5" fmla="*/ 0 h 21"/>
                  <a:gd name="T6" fmla="*/ 0 w 33"/>
                  <a:gd name="T7" fmla="*/ 0 h 21"/>
                  <a:gd name="T8" fmla="*/ 0 w 33"/>
                  <a:gd name="T9" fmla="*/ 0 h 21"/>
                  <a:gd name="T10" fmla="*/ 0 w 33"/>
                  <a:gd name="T11" fmla="*/ 0 h 21"/>
                  <a:gd name="T12" fmla="*/ 0 w 33"/>
                  <a:gd name="T13" fmla="*/ 0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21"/>
                  <a:gd name="T23" fmla="*/ 33 w 33"/>
                  <a:gd name="T24" fmla="*/ 21 h 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21">
                    <a:moveTo>
                      <a:pt x="33" y="7"/>
                    </a:moveTo>
                    <a:lnTo>
                      <a:pt x="15" y="9"/>
                    </a:lnTo>
                    <a:lnTo>
                      <a:pt x="6" y="21"/>
                    </a:lnTo>
                    <a:lnTo>
                      <a:pt x="0" y="12"/>
                    </a:lnTo>
                    <a:lnTo>
                      <a:pt x="10" y="0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0" name="Freeform 226"/>
              <p:cNvSpPr>
                <a:spLocks/>
              </p:cNvSpPr>
              <p:nvPr/>
            </p:nvSpPr>
            <p:spPr bwMode="auto">
              <a:xfrm>
                <a:off x="1549" y="3319"/>
                <a:ext cx="14" cy="22"/>
              </a:xfrm>
              <a:custGeom>
                <a:avLst/>
                <a:gdLst>
                  <a:gd name="T0" fmla="*/ 0 w 41"/>
                  <a:gd name="T1" fmla="*/ 0 h 65"/>
                  <a:gd name="T2" fmla="*/ 0 w 41"/>
                  <a:gd name="T3" fmla="*/ 0 h 65"/>
                  <a:gd name="T4" fmla="*/ 0 w 41"/>
                  <a:gd name="T5" fmla="*/ 0 h 65"/>
                  <a:gd name="T6" fmla="*/ 0 w 41"/>
                  <a:gd name="T7" fmla="*/ 0 h 65"/>
                  <a:gd name="T8" fmla="*/ 0 w 41"/>
                  <a:gd name="T9" fmla="*/ 0 h 65"/>
                  <a:gd name="T10" fmla="*/ 0 w 41"/>
                  <a:gd name="T11" fmla="*/ 0 h 65"/>
                  <a:gd name="T12" fmla="*/ 0 w 41"/>
                  <a:gd name="T13" fmla="*/ 0 h 65"/>
                  <a:gd name="T14" fmla="*/ 0 w 41"/>
                  <a:gd name="T15" fmla="*/ 0 h 65"/>
                  <a:gd name="T16" fmla="*/ 0 w 41"/>
                  <a:gd name="T17" fmla="*/ 0 h 65"/>
                  <a:gd name="T18" fmla="*/ 0 w 41"/>
                  <a:gd name="T19" fmla="*/ 0 h 65"/>
                  <a:gd name="T20" fmla="*/ 0 w 41"/>
                  <a:gd name="T21" fmla="*/ 0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"/>
                  <a:gd name="T34" fmla="*/ 0 h 65"/>
                  <a:gd name="T35" fmla="*/ 41 w 41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" h="65">
                    <a:moveTo>
                      <a:pt x="41" y="60"/>
                    </a:moveTo>
                    <a:lnTo>
                      <a:pt x="37" y="46"/>
                    </a:lnTo>
                    <a:lnTo>
                      <a:pt x="10" y="0"/>
                    </a:lnTo>
                    <a:lnTo>
                      <a:pt x="7" y="25"/>
                    </a:lnTo>
                    <a:lnTo>
                      <a:pt x="17" y="30"/>
                    </a:lnTo>
                    <a:lnTo>
                      <a:pt x="13" y="40"/>
                    </a:lnTo>
                    <a:lnTo>
                      <a:pt x="0" y="35"/>
                    </a:lnTo>
                    <a:lnTo>
                      <a:pt x="23" y="65"/>
                    </a:lnTo>
                    <a:lnTo>
                      <a:pt x="30" y="55"/>
                    </a:lnTo>
                    <a:lnTo>
                      <a:pt x="41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1" name="Freeform 227"/>
              <p:cNvSpPr>
                <a:spLocks/>
              </p:cNvSpPr>
              <p:nvPr/>
            </p:nvSpPr>
            <p:spPr bwMode="auto">
              <a:xfrm>
                <a:off x="1518" y="3312"/>
                <a:ext cx="26" cy="44"/>
              </a:xfrm>
              <a:custGeom>
                <a:avLst/>
                <a:gdLst>
                  <a:gd name="T0" fmla="*/ 0 w 77"/>
                  <a:gd name="T1" fmla="*/ 0 h 131"/>
                  <a:gd name="T2" fmla="*/ 0 w 77"/>
                  <a:gd name="T3" fmla="*/ 0 h 131"/>
                  <a:gd name="T4" fmla="*/ 0 w 77"/>
                  <a:gd name="T5" fmla="*/ 0 h 131"/>
                  <a:gd name="T6" fmla="*/ 0 w 77"/>
                  <a:gd name="T7" fmla="*/ 0 h 131"/>
                  <a:gd name="T8" fmla="*/ 0 w 77"/>
                  <a:gd name="T9" fmla="*/ 0 h 131"/>
                  <a:gd name="T10" fmla="*/ 0 w 77"/>
                  <a:gd name="T11" fmla="*/ 0 h 131"/>
                  <a:gd name="T12" fmla="*/ 0 w 77"/>
                  <a:gd name="T13" fmla="*/ 0 h 131"/>
                  <a:gd name="T14" fmla="*/ 0 w 77"/>
                  <a:gd name="T15" fmla="*/ 0 h 131"/>
                  <a:gd name="T16" fmla="*/ 0 w 77"/>
                  <a:gd name="T17" fmla="*/ 0 h 131"/>
                  <a:gd name="T18" fmla="*/ 0 w 77"/>
                  <a:gd name="T19" fmla="*/ 0 h 131"/>
                  <a:gd name="T20" fmla="*/ 0 w 77"/>
                  <a:gd name="T21" fmla="*/ 0 h 131"/>
                  <a:gd name="T22" fmla="*/ 0 w 77"/>
                  <a:gd name="T23" fmla="*/ 0 h 131"/>
                  <a:gd name="T24" fmla="*/ 0 w 77"/>
                  <a:gd name="T25" fmla="*/ 0 h 131"/>
                  <a:gd name="T26" fmla="*/ 0 w 77"/>
                  <a:gd name="T27" fmla="*/ 0 h 131"/>
                  <a:gd name="T28" fmla="*/ 0 w 77"/>
                  <a:gd name="T29" fmla="*/ 0 h 131"/>
                  <a:gd name="T30" fmla="*/ 0 w 77"/>
                  <a:gd name="T31" fmla="*/ 0 h 131"/>
                  <a:gd name="T32" fmla="*/ 0 w 77"/>
                  <a:gd name="T33" fmla="*/ 0 h 131"/>
                  <a:gd name="T34" fmla="*/ 0 w 77"/>
                  <a:gd name="T35" fmla="*/ 0 h 131"/>
                  <a:gd name="T36" fmla="*/ 0 w 77"/>
                  <a:gd name="T37" fmla="*/ 0 h 131"/>
                  <a:gd name="T38" fmla="*/ 0 w 77"/>
                  <a:gd name="T39" fmla="*/ 0 h 131"/>
                  <a:gd name="T40" fmla="*/ 0 w 77"/>
                  <a:gd name="T41" fmla="*/ 0 h 13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7"/>
                  <a:gd name="T64" fmla="*/ 0 h 131"/>
                  <a:gd name="T65" fmla="*/ 77 w 77"/>
                  <a:gd name="T66" fmla="*/ 131 h 13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7" h="131">
                    <a:moveTo>
                      <a:pt x="71" y="59"/>
                    </a:moveTo>
                    <a:lnTo>
                      <a:pt x="77" y="92"/>
                    </a:lnTo>
                    <a:lnTo>
                      <a:pt x="67" y="83"/>
                    </a:lnTo>
                    <a:lnTo>
                      <a:pt x="62" y="96"/>
                    </a:lnTo>
                    <a:lnTo>
                      <a:pt x="64" y="129"/>
                    </a:lnTo>
                    <a:lnTo>
                      <a:pt x="56" y="105"/>
                    </a:lnTo>
                    <a:lnTo>
                      <a:pt x="43" y="131"/>
                    </a:lnTo>
                    <a:lnTo>
                      <a:pt x="45" y="96"/>
                    </a:lnTo>
                    <a:lnTo>
                      <a:pt x="53" y="84"/>
                    </a:lnTo>
                    <a:lnTo>
                      <a:pt x="43" y="62"/>
                    </a:lnTo>
                    <a:lnTo>
                      <a:pt x="50" y="44"/>
                    </a:lnTo>
                    <a:lnTo>
                      <a:pt x="37" y="32"/>
                    </a:lnTo>
                    <a:lnTo>
                      <a:pt x="26" y="53"/>
                    </a:lnTo>
                    <a:lnTo>
                      <a:pt x="0" y="15"/>
                    </a:lnTo>
                    <a:lnTo>
                      <a:pt x="20" y="0"/>
                    </a:lnTo>
                    <a:lnTo>
                      <a:pt x="44" y="2"/>
                    </a:lnTo>
                    <a:lnTo>
                      <a:pt x="62" y="35"/>
                    </a:lnTo>
                    <a:lnTo>
                      <a:pt x="77" y="44"/>
                    </a:lnTo>
                    <a:lnTo>
                      <a:pt x="56" y="58"/>
                    </a:lnTo>
                    <a:lnTo>
                      <a:pt x="71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2" name="Freeform 228"/>
              <p:cNvSpPr>
                <a:spLocks/>
              </p:cNvSpPr>
              <p:nvPr/>
            </p:nvSpPr>
            <p:spPr bwMode="auto">
              <a:xfrm>
                <a:off x="1539" y="3266"/>
                <a:ext cx="40" cy="29"/>
              </a:xfrm>
              <a:custGeom>
                <a:avLst/>
                <a:gdLst>
                  <a:gd name="T0" fmla="*/ 0 w 120"/>
                  <a:gd name="T1" fmla="*/ 0 h 87"/>
                  <a:gd name="T2" fmla="*/ 0 w 120"/>
                  <a:gd name="T3" fmla="*/ 0 h 87"/>
                  <a:gd name="T4" fmla="*/ 0 w 120"/>
                  <a:gd name="T5" fmla="*/ 0 h 87"/>
                  <a:gd name="T6" fmla="*/ 0 w 120"/>
                  <a:gd name="T7" fmla="*/ 0 h 87"/>
                  <a:gd name="T8" fmla="*/ 0 w 120"/>
                  <a:gd name="T9" fmla="*/ 0 h 87"/>
                  <a:gd name="T10" fmla="*/ 0 w 120"/>
                  <a:gd name="T11" fmla="*/ 0 h 87"/>
                  <a:gd name="T12" fmla="*/ 0 w 120"/>
                  <a:gd name="T13" fmla="*/ 0 h 87"/>
                  <a:gd name="T14" fmla="*/ 0 w 120"/>
                  <a:gd name="T15" fmla="*/ 0 h 87"/>
                  <a:gd name="T16" fmla="*/ 0 w 120"/>
                  <a:gd name="T17" fmla="*/ 0 h 87"/>
                  <a:gd name="T18" fmla="*/ 0 w 120"/>
                  <a:gd name="T19" fmla="*/ 0 h 87"/>
                  <a:gd name="T20" fmla="*/ 0 w 120"/>
                  <a:gd name="T21" fmla="*/ 0 h 87"/>
                  <a:gd name="T22" fmla="*/ 0 w 120"/>
                  <a:gd name="T23" fmla="*/ 0 h 87"/>
                  <a:gd name="T24" fmla="*/ 0 w 120"/>
                  <a:gd name="T25" fmla="*/ 0 h 87"/>
                  <a:gd name="T26" fmla="*/ 0 w 120"/>
                  <a:gd name="T27" fmla="*/ 0 h 87"/>
                  <a:gd name="T28" fmla="*/ 0 w 120"/>
                  <a:gd name="T29" fmla="*/ 0 h 87"/>
                  <a:gd name="T30" fmla="*/ 0 w 120"/>
                  <a:gd name="T31" fmla="*/ 0 h 87"/>
                  <a:gd name="T32" fmla="*/ 0 w 120"/>
                  <a:gd name="T33" fmla="*/ 0 h 87"/>
                  <a:gd name="T34" fmla="*/ 0 w 120"/>
                  <a:gd name="T35" fmla="*/ 0 h 8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20"/>
                  <a:gd name="T55" fmla="*/ 0 h 87"/>
                  <a:gd name="T56" fmla="*/ 120 w 120"/>
                  <a:gd name="T57" fmla="*/ 87 h 8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20" h="87">
                    <a:moveTo>
                      <a:pt x="120" y="73"/>
                    </a:moveTo>
                    <a:lnTo>
                      <a:pt x="117" y="87"/>
                    </a:lnTo>
                    <a:lnTo>
                      <a:pt x="100" y="83"/>
                    </a:lnTo>
                    <a:lnTo>
                      <a:pt x="63" y="71"/>
                    </a:lnTo>
                    <a:lnTo>
                      <a:pt x="33" y="58"/>
                    </a:lnTo>
                    <a:lnTo>
                      <a:pt x="0" y="41"/>
                    </a:lnTo>
                    <a:lnTo>
                      <a:pt x="44" y="45"/>
                    </a:lnTo>
                    <a:lnTo>
                      <a:pt x="42" y="25"/>
                    </a:lnTo>
                    <a:lnTo>
                      <a:pt x="22" y="18"/>
                    </a:lnTo>
                    <a:lnTo>
                      <a:pt x="8" y="31"/>
                    </a:lnTo>
                    <a:lnTo>
                      <a:pt x="9" y="24"/>
                    </a:lnTo>
                    <a:lnTo>
                      <a:pt x="34" y="0"/>
                    </a:lnTo>
                    <a:lnTo>
                      <a:pt x="49" y="8"/>
                    </a:lnTo>
                    <a:lnTo>
                      <a:pt x="61" y="34"/>
                    </a:lnTo>
                    <a:lnTo>
                      <a:pt x="66" y="54"/>
                    </a:lnTo>
                    <a:lnTo>
                      <a:pt x="101" y="76"/>
                    </a:lnTo>
                    <a:lnTo>
                      <a:pt x="12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3" name="Freeform 229"/>
              <p:cNvSpPr>
                <a:spLocks/>
              </p:cNvSpPr>
              <p:nvPr/>
            </p:nvSpPr>
            <p:spPr bwMode="auto">
              <a:xfrm>
                <a:off x="1543" y="3287"/>
                <a:ext cx="39" cy="59"/>
              </a:xfrm>
              <a:custGeom>
                <a:avLst/>
                <a:gdLst>
                  <a:gd name="T0" fmla="*/ 0 w 117"/>
                  <a:gd name="T1" fmla="*/ 0 h 177"/>
                  <a:gd name="T2" fmla="*/ 0 w 117"/>
                  <a:gd name="T3" fmla="*/ 0 h 177"/>
                  <a:gd name="T4" fmla="*/ 0 w 117"/>
                  <a:gd name="T5" fmla="*/ 0 h 177"/>
                  <a:gd name="T6" fmla="*/ 0 w 117"/>
                  <a:gd name="T7" fmla="*/ 0 h 177"/>
                  <a:gd name="T8" fmla="*/ 0 w 117"/>
                  <a:gd name="T9" fmla="*/ 0 h 177"/>
                  <a:gd name="T10" fmla="*/ 0 w 117"/>
                  <a:gd name="T11" fmla="*/ 0 h 177"/>
                  <a:gd name="T12" fmla="*/ 0 w 117"/>
                  <a:gd name="T13" fmla="*/ 0 h 177"/>
                  <a:gd name="T14" fmla="*/ 0 w 117"/>
                  <a:gd name="T15" fmla="*/ 0 h 177"/>
                  <a:gd name="T16" fmla="*/ 0 w 117"/>
                  <a:gd name="T17" fmla="*/ 0 h 177"/>
                  <a:gd name="T18" fmla="*/ 0 w 117"/>
                  <a:gd name="T19" fmla="*/ 0 h 177"/>
                  <a:gd name="T20" fmla="*/ 0 w 117"/>
                  <a:gd name="T21" fmla="*/ 0 h 177"/>
                  <a:gd name="T22" fmla="*/ 0 w 117"/>
                  <a:gd name="T23" fmla="*/ 0 h 177"/>
                  <a:gd name="T24" fmla="*/ 0 w 117"/>
                  <a:gd name="T25" fmla="*/ 0 h 177"/>
                  <a:gd name="T26" fmla="*/ 0 w 117"/>
                  <a:gd name="T27" fmla="*/ 0 h 177"/>
                  <a:gd name="T28" fmla="*/ 0 w 117"/>
                  <a:gd name="T29" fmla="*/ 0 h 177"/>
                  <a:gd name="T30" fmla="*/ 0 w 117"/>
                  <a:gd name="T31" fmla="*/ 0 h 177"/>
                  <a:gd name="T32" fmla="*/ 0 w 117"/>
                  <a:gd name="T33" fmla="*/ 0 h 177"/>
                  <a:gd name="T34" fmla="*/ 0 w 117"/>
                  <a:gd name="T35" fmla="*/ 0 h 177"/>
                  <a:gd name="T36" fmla="*/ 0 w 117"/>
                  <a:gd name="T37" fmla="*/ 0 h 177"/>
                  <a:gd name="T38" fmla="*/ 0 w 117"/>
                  <a:gd name="T39" fmla="*/ 0 h 177"/>
                  <a:gd name="T40" fmla="*/ 0 w 117"/>
                  <a:gd name="T41" fmla="*/ 0 h 177"/>
                  <a:gd name="T42" fmla="*/ 0 w 117"/>
                  <a:gd name="T43" fmla="*/ 0 h 177"/>
                  <a:gd name="T44" fmla="*/ 0 w 117"/>
                  <a:gd name="T45" fmla="*/ 0 h 177"/>
                  <a:gd name="T46" fmla="*/ 0 w 117"/>
                  <a:gd name="T47" fmla="*/ 0 h 177"/>
                  <a:gd name="T48" fmla="*/ 0 w 117"/>
                  <a:gd name="T49" fmla="*/ 0 h 177"/>
                  <a:gd name="T50" fmla="*/ 0 w 117"/>
                  <a:gd name="T51" fmla="*/ 0 h 177"/>
                  <a:gd name="T52" fmla="*/ 0 w 117"/>
                  <a:gd name="T53" fmla="*/ 0 h 177"/>
                  <a:gd name="T54" fmla="*/ 0 w 117"/>
                  <a:gd name="T55" fmla="*/ 0 h 177"/>
                  <a:gd name="T56" fmla="*/ 0 w 117"/>
                  <a:gd name="T57" fmla="*/ 0 h 177"/>
                  <a:gd name="T58" fmla="*/ 0 w 117"/>
                  <a:gd name="T59" fmla="*/ 0 h 177"/>
                  <a:gd name="T60" fmla="*/ 0 w 117"/>
                  <a:gd name="T61" fmla="*/ 0 h 17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7"/>
                  <a:gd name="T94" fmla="*/ 0 h 177"/>
                  <a:gd name="T95" fmla="*/ 117 w 117"/>
                  <a:gd name="T96" fmla="*/ 177 h 17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7" h="177">
                    <a:moveTo>
                      <a:pt x="85" y="40"/>
                    </a:moveTo>
                    <a:lnTo>
                      <a:pt x="55" y="75"/>
                    </a:lnTo>
                    <a:lnTo>
                      <a:pt x="117" y="123"/>
                    </a:lnTo>
                    <a:lnTo>
                      <a:pt x="64" y="177"/>
                    </a:lnTo>
                    <a:lnTo>
                      <a:pt x="56" y="169"/>
                    </a:lnTo>
                    <a:lnTo>
                      <a:pt x="76" y="148"/>
                    </a:lnTo>
                    <a:lnTo>
                      <a:pt x="51" y="107"/>
                    </a:lnTo>
                    <a:lnTo>
                      <a:pt x="39" y="89"/>
                    </a:lnTo>
                    <a:lnTo>
                      <a:pt x="33" y="50"/>
                    </a:lnTo>
                    <a:lnTo>
                      <a:pt x="21" y="39"/>
                    </a:lnTo>
                    <a:lnTo>
                      <a:pt x="18" y="63"/>
                    </a:lnTo>
                    <a:lnTo>
                      <a:pt x="30" y="70"/>
                    </a:lnTo>
                    <a:lnTo>
                      <a:pt x="27" y="84"/>
                    </a:lnTo>
                    <a:lnTo>
                      <a:pt x="17" y="77"/>
                    </a:lnTo>
                    <a:lnTo>
                      <a:pt x="18" y="89"/>
                    </a:lnTo>
                    <a:lnTo>
                      <a:pt x="20" y="101"/>
                    </a:lnTo>
                    <a:lnTo>
                      <a:pt x="14" y="101"/>
                    </a:lnTo>
                    <a:lnTo>
                      <a:pt x="0" y="84"/>
                    </a:lnTo>
                    <a:lnTo>
                      <a:pt x="11" y="59"/>
                    </a:lnTo>
                    <a:lnTo>
                      <a:pt x="6" y="33"/>
                    </a:lnTo>
                    <a:lnTo>
                      <a:pt x="15" y="22"/>
                    </a:lnTo>
                    <a:lnTo>
                      <a:pt x="28" y="28"/>
                    </a:lnTo>
                    <a:lnTo>
                      <a:pt x="49" y="61"/>
                    </a:lnTo>
                    <a:lnTo>
                      <a:pt x="53" y="46"/>
                    </a:lnTo>
                    <a:lnTo>
                      <a:pt x="40" y="24"/>
                    </a:lnTo>
                    <a:lnTo>
                      <a:pt x="22" y="9"/>
                    </a:lnTo>
                    <a:lnTo>
                      <a:pt x="24" y="0"/>
                    </a:lnTo>
                    <a:lnTo>
                      <a:pt x="53" y="22"/>
                    </a:lnTo>
                    <a:lnTo>
                      <a:pt x="72" y="26"/>
                    </a:lnTo>
                    <a:lnTo>
                      <a:pt x="85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4" name="Freeform 230"/>
              <p:cNvSpPr>
                <a:spLocks/>
              </p:cNvSpPr>
              <p:nvPr/>
            </p:nvSpPr>
            <p:spPr bwMode="auto">
              <a:xfrm>
                <a:off x="1521" y="3281"/>
                <a:ext cx="23" cy="33"/>
              </a:xfrm>
              <a:custGeom>
                <a:avLst/>
                <a:gdLst>
                  <a:gd name="T0" fmla="*/ 0 w 69"/>
                  <a:gd name="T1" fmla="*/ 0 h 98"/>
                  <a:gd name="T2" fmla="*/ 0 w 69"/>
                  <a:gd name="T3" fmla="*/ 0 h 98"/>
                  <a:gd name="T4" fmla="*/ 0 w 69"/>
                  <a:gd name="T5" fmla="*/ 0 h 98"/>
                  <a:gd name="T6" fmla="*/ 0 w 69"/>
                  <a:gd name="T7" fmla="*/ 0 h 98"/>
                  <a:gd name="T8" fmla="*/ 0 w 69"/>
                  <a:gd name="T9" fmla="*/ 0 h 98"/>
                  <a:gd name="T10" fmla="*/ 0 w 69"/>
                  <a:gd name="T11" fmla="*/ 0 h 98"/>
                  <a:gd name="T12" fmla="*/ 0 w 69"/>
                  <a:gd name="T13" fmla="*/ 0 h 98"/>
                  <a:gd name="T14" fmla="*/ 0 w 69"/>
                  <a:gd name="T15" fmla="*/ 0 h 98"/>
                  <a:gd name="T16" fmla="*/ 0 w 69"/>
                  <a:gd name="T17" fmla="*/ 0 h 98"/>
                  <a:gd name="T18" fmla="*/ 0 w 69"/>
                  <a:gd name="T19" fmla="*/ 0 h 98"/>
                  <a:gd name="T20" fmla="*/ 0 w 69"/>
                  <a:gd name="T21" fmla="*/ 0 h 98"/>
                  <a:gd name="T22" fmla="*/ 0 w 69"/>
                  <a:gd name="T23" fmla="*/ 0 h 98"/>
                  <a:gd name="T24" fmla="*/ 0 w 69"/>
                  <a:gd name="T25" fmla="*/ 0 h 98"/>
                  <a:gd name="T26" fmla="*/ 0 w 69"/>
                  <a:gd name="T27" fmla="*/ 0 h 98"/>
                  <a:gd name="T28" fmla="*/ 0 w 69"/>
                  <a:gd name="T29" fmla="*/ 0 h 98"/>
                  <a:gd name="T30" fmla="*/ 0 w 69"/>
                  <a:gd name="T31" fmla="*/ 0 h 98"/>
                  <a:gd name="T32" fmla="*/ 0 w 69"/>
                  <a:gd name="T33" fmla="*/ 0 h 98"/>
                  <a:gd name="T34" fmla="*/ 0 w 69"/>
                  <a:gd name="T35" fmla="*/ 0 h 98"/>
                  <a:gd name="T36" fmla="*/ 0 w 69"/>
                  <a:gd name="T37" fmla="*/ 0 h 98"/>
                  <a:gd name="T38" fmla="*/ 0 w 69"/>
                  <a:gd name="T39" fmla="*/ 0 h 98"/>
                  <a:gd name="T40" fmla="*/ 0 w 69"/>
                  <a:gd name="T41" fmla="*/ 0 h 98"/>
                  <a:gd name="T42" fmla="*/ 0 w 69"/>
                  <a:gd name="T43" fmla="*/ 0 h 98"/>
                  <a:gd name="T44" fmla="*/ 0 w 69"/>
                  <a:gd name="T45" fmla="*/ 0 h 98"/>
                  <a:gd name="T46" fmla="*/ 0 w 69"/>
                  <a:gd name="T47" fmla="*/ 0 h 9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9"/>
                  <a:gd name="T73" fmla="*/ 0 h 98"/>
                  <a:gd name="T74" fmla="*/ 69 w 69"/>
                  <a:gd name="T75" fmla="*/ 98 h 9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9" h="98">
                    <a:moveTo>
                      <a:pt x="69" y="13"/>
                    </a:moveTo>
                    <a:lnTo>
                      <a:pt x="69" y="25"/>
                    </a:lnTo>
                    <a:lnTo>
                      <a:pt x="53" y="30"/>
                    </a:lnTo>
                    <a:lnTo>
                      <a:pt x="63" y="73"/>
                    </a:lnTo>
                    <a:lnTo>
                      <a:pt x="51" y="75"/>
                    </a:lnTo>
                    <a:lnTo>
                      <a:pt x="56" y="98"/>
                    </a:lnTo>
                    <a:lnTo>
                      <a:pt x="18" y="71"/>
                    </a:lnTo>
                    <a:lnTo>
                      <a:pt x="16" y="61"/>
                    </a:lnTo>
                    <a:lnTo>
                      <a:pt x="37" y="71"/>
                    </a:lnTo>
                    <a:lnTo>
                      <a:pt x="19" y="48"/>
                    </a:lnTo>
                    <a:lnTo>
                      <a:pt x="7" y="53"/>
                    </a:lnTo>
                    <a:lnTo>
                      <a:pt x="0" y="35"/>
                    </a:lnTo>
                    <a:lnTo>
                      <a:pt x="18" y="35"/>
                    </a:lnTo>
                    <a:lnTo>
                      <a:pt x="37" y="54"/>
                    </a:lnTo>
                    <a:lnTo>
                      <a:pt x="47" y="49"/>
                    </a:lnTo>
                    <a:lnTo>
                      <a:pt x="46" y="27"/>
                    </a:lnTo>
                    <a:lnTo>
                      <a:pt x="40" y="38"/>
                    </a:lnTo>
                    <a:lnTo>
                      <a:pt x="29" y="31"/>
                    </a:lnTo>
                    <a:lnTo>
                      <a:pt x="26" y="7"/>
                    </a:lnTo>
                    <a:lnTo>
                      <a:pt x="38" y="0"/>
                    </a:lnTo>
                    <a:lnTo>
                      <a:pt x="42" y="15"/>
                    </a:lnTo>
                    <a:lnTo>
                      <a:pt x="49" y="7"/>
                    </a:lnTo>
                    <a:lnTo>
                      <a:pt x="69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5" name="Freeform 231"/>
              <p:cNvSpPr>
                <a:spLocks/>
              </p:cNvSpPr>
              <p:nvPr/>
            </p:nvSpPr>
            <p:spPr bwMode="auto">
              <a:xfrm>
                <a:off x="1594" y="3270"/>
                <a:ext cx="41" cy="27"/>
              </a:xfrm>
              <a:custGeom>
                <a:avLst/>
                <a:gdLst>
                  <a:gd name="T0" fmla="*/ 0 w 124"/>
                  <a:gd name="T1" fmla="*/ 0 h 82"/>
                  <a:gd name="T2" fmla="*/ 0 w 124"/>
                  <a:gd name="T3" fmla="*/ 0 h 82"/>
                  <a:gd name="T4" fmla="*/ 0 w 124"/>
                  <a:gd name="T5" fmla="*/ 0 h 82"/>
                  <a:gd name="T6" fmla="*/ 0 w 124"/>
                  <a:gd name="T7" fmla="*/ 0 h 82"/>
                  <a:gd name="T8" fmla="*/ 0 w 124"/>
                  <a:gd name="T9" fmla="*/ 0 h 82"/>
                  <a:gd name="T10" fmla="*/ 0 w 124"/>
                  <a:gd name="T11" fmla="*/ 0 h 82"/>
                  <a:gd name="T12" fmla="*/ 0 w 124"/>
                  <a:gd name="T13" fmla="*/ 0 h 82"/>
                  <a:gd name="T14" fmla="*/ 0 w 124"/>
                  <a:gd name="T15" fmla="*/ 0 h 82"/>
                  <a:gd name="T16" fmla="*/ 0 w 124"/>
                  <a:gd name="T17" fmla="*/ 0 h 82"/>
                  <a:gd name="T18" fmla="*/ 0 w 124"/>
                  <a:gd name="T19" fmla="*/ 0 h 82"/>
                  <a:gd name="T20" fmla="*/ 0 w 124"/>
                  <a:gd name="T21" fmla="*/ 0 h 82"/>
                  <a:gd name="T22" fmla="*/ 0 w 124"/>
                  <a:gd name="T23" fmla="*/ 0 h 82"/>
                  <a:gd name="T24" fmla="*/ 0 w 124"/>
                  <a:gd name="T25" fmla="*/ 0 h 82"/>
                  <a:gd name="T26" fmla="*/ 0 w 124"/>
                  <a:gd name="T27" fmla="*/ 0 h 82"/>
                  <a:gd name="T28" fmla="*/ 0 w 124"/>
                  <a:gd name="T29" fmla="*/ 0 h 82"/>
                  <a:gd name="T30" fmla="*/ 0 w 124"/>
                  <a:gd name="T31" fmla="*/ 0 h 82"/>
                  <a:gd name="T32" fmla="*/ 0 w 124"/>
                  <a:gd name="T33" fmla="*/ 0 h 82"/>
                  <a:gd name="T34" fmla="*/ 0 w 124"/>
                  <a:gd name="T35" fmla="*/ 0 h 82"/>
                  <a:gd name="T36" fmla="*/ 0 w 124"/>
                  <a:gd name="T37" fmla="*/ 0 h 82"/>
                  <a:gd name="T38" fmla="*/ 0 w 124"/>
                  <a:gd name="T39" fmla="*/ 0 h 82"/>
                  <a:gd name="T40" fmla="*/ 0 w 124"/>
                  <a:gd name="T41" fmla="*/ 0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4"/>
                  <a:gd name="T64" fmla="*/ 0 h 82"/>
                  <a:gd name="T65" fmla="*/ 124 w 12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4" h="82">
                    <a:moveTo>
                      <a:pt x="124" y="82"/>
                    </a:moveTo>
                    <a:lnTo>
                      <a:pt x="94" y="30"/>
                    </a:lnTo>
                    <a:lnTo>
                      <a:pt x="33" y="0"/>
                    </a:lnTo>
                    <a:lnTo>
                      <a:pt x="15" y="13"/>
                    </a:lnTo>
                    <a:lnTo>
                      <a:pt x="0" y="29"/>
                    </a:lnTo>
                    <a:lnTo>
                      <a:pt x="19" y="33"/>
                    </a:lnTo>
                    <a:lnTo>
                      <a:pt x="24" y="46"/>
                    </a:lnTo>
                    <a:lnTo>
                      <a:pt x="33" y="22"/>
                    </a:lnTo>
                    <a:lnTo>
                      <a:pt x="51" y="16"/>
                    </a:lnTo>
                    <a:lnTo>
                      <a:pt x="42" y="35"/>
                    </a:lnTo>
                    <a:lnTo>
                      <a:pt x="44" y="52"/>
                    </a:lnTo>
                    <a:lnTo>
                      <a:pt x="53" y="26"/>
                    </a:lnTo>
                    <a:lnTo>
                      <a:pt x="71" y="26"/>
                    </a:lnTo>
                    <a:lnTo>
                      <a:pt x="74" y="41"/>
                    </a:lnTo>
                    <a:lnTo>
                      <a:pt x="54" y="52"/>
                    </a:lnTo>
                    <a:lnTo>
                      <a:pt x="65" y="65"/>
                    </a:lnTo>
                    <a:lnTo>
                      <a:pt x="80" y="46"/>
                    </a:lnTo>
                    <a:lnTo>
                      <a:pt x="86" y="34"/>
                    </a:lnTo>
                    <a:lnTo>
                      <a:pt x="101" y="61"/>
                    </a:lnTo>
                    <a:lnTo>
                      <a:pt x="124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" name="Freeform 232"/>
              <p:cNvSpPr>
                <a:spLocks/>
              </p:cNvSpPr>
              <p:nvPr/>
            </p:nvSpPr>
            <p:spPr bwMode="auto">
              <a:xfrm>
                <a:off x="1613" y="3295"/>
                <a:ext cx="20" cy="7"/>
              </a:xfrm>
              <a:custGeom>
                <a:avLst/>
                <a:gdLst>
                  <a:gd name="T0" fmla="*/ 0 w 60"/>
                  <a:gd name="T1" fmla="*/ 0 h 21"/>
                  <a:gd name="T2" fmla="*/ 0 w 60"/>
                  <a:gd name="T3" fmla="*/ 0 h 21"/>
                  <a:gd name="T4" fmla="*/ 0 w 60"/>
                  <a:gd name="T5" fmla="*/ 0 h 21"/>
                  <a:gd name="T6" fmla="*/ 0 w 60"/>
                  <a:gd name="T7" fmla="*/ 0 h 21"/>
                  <a:gd name="T8" fmla="*/ 0 w 60"/>
                  <a:gd name="T9" fmla="*/ 0 h 21"/>
                  <a:gd name="T10" fmla="*/ 0 w 60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21"/>
                  <a:gd name="T20" fmla="*/ 60 w 60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21">
                    <a:moveTo>
                      <a:pt x="60" y="10"/>
                    </a:moveTo>
                    <a:lnTo>
                      <a:pt x="37" y="21"/>
                    </a:lnTo>
                    <a:lnTo>
                      <a:pt x="0" y="10"/>
                    </a:lnTo>
                    <a:lnTo>
                      <a:pt x="23" y="0"/>
                    </a:lnTo>
                    <a:lnTo>
                      <a:pt x="6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" name="Freeform 233"/>
              <p:cNvSpPr>
                <a:spLocks/>
              </p:cNvSpPr>
              <p:nvPr/>
            </p:nvSpPr>
            <p:spPr bwMode="auto">
              <a:xfrm>
                <a:off x="1597" y="3287"/>
                <a:ext cx="17" cy="12"/>
              </a:xfrm>
              <a:custGeom>
                <a:avLst/>
                <a:gdLst>
                  <a:gd name="T0" fmla="*/ 0 w 51"/>
                  <a:gd name="T1" fmla="*/ 0 h 36"/>
                  <a:gd name="T2" fmla="*/ 0 w 51"/>
                  <a:gd name="T3" fmla="*/ 0 h 36"/>
                  <a:gd name="T4" fmla="*/ 0 w 51"/>
                  <a:gd name="T5" fmla="*/ 0 h 36"/>
                  <a:gd name="T6" fmla="*/ 0 w 51"/>
                  <a:gd name="T7" fmla="*/ 0 h 36"/>
                  <a:gd name="T8" fmla="*/ 0 w 51"/>
                  <a:gd name="T9" fmla="*/ 0 h 36"/>
                  <a:gd name="T10" fmla="*/ 0 w 51"/>
                  <a:gd name="T11" fmla="*/ 0 h 36"/>
                  <a:gd name="T12" fmla="*/ 0 w 51"/>
                  <a:gd name="T13" fmla="*/ 0 h 36"/>
                  <a:gd name="T14" fmla="*/ 0 w 51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1"/>
                  <a:gd name="T25" fmla="*/ 0 h 36"/>
                  <a:gd name="T26" fmla="*/ 51 w 51"/>
                  <a:gd name="T27" fmla="*/ 36 h 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1" h="36">
                    <a:moveTo>
                      <a:pt x="30" y="6"/>
                    </a:moveTo>
                    <a:lnTo>
                      <a:pt x="51" y="28"/>
                    </a:lnTo>
                    <a:lnTo>
                      <a:pt x="25" y="36"/>
                    </a:lnTo>
                    <a:lnTo>
                      <a:pt x="0" y="16"/>
                    </a:lnTo>
                    <a:lnTo>
                      <a:pt x="23" y="18"/>
                    </a:lnTo>
                    <a:lnTo>
                      <a:pt x="10" y="0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" name="Freeform 234"/>
              <p:cNvSpPr>
                <a:spLocks/>
              </p:cNvSpPr>
              <p:nvPr/>
            </p:nvSpPr>
            <p:spPr bwMode="auto">
              <a:xfrm>
                <a:off x="1644" y="3269"/>
                <a:ext cx="62" cy="56"/>
              </a:xfrm>
              <a:custGeom>
                <a:avLst/>
                <a:gdLst>
                  <a:gd name="T0" fmla="*/ 0 w 187"/>
                  <a:gd name="T1" fmla="*/ 0 h 170"/>
                  <a:gd name="T2" fmla="*/ 0 w 187"/>
                  <a:gd name="T3" fmla="*/ 0 h 170"/>
                  <a:gd name="T4" fmla="*/ 0 w 187"/>
                  <a:gd name="T5" fmla="*/ 0 h 170"/>
                  <a:gd name="T6" fmla="*/ 0 w 187"/>
                  <a:gd name="T7" fmla="*/ 0 h 170"/>
                  <a:gd name="T8" fmla="*/ 0 w 187"/>
                  <a:gd name="T9" fmla="*/ 0 h 170"/>
                  <a:gd name="T10" fmla="*/ 0 w 187"/>
                  <a:gd name="T11" fmla="*/ 0 h 170"/>
                  <a:gd name="T12" fmla="*/ 0 w 187"/>
                  <a:gd name="T13" fmla="*/ 0 h 170"/>
                  <a:gd name="T14" fmla="*/ 0 w 187"/>
                  <a:gd name="T15" fmla="*/ 0 h 170"/>
                  <a:gd name="T16" fmla="*/ 0 w 187"/>
                  <a:gd name="T17" fmla="*/ 0 h 170"/>
                  <a:gd name="T18" fmla="*/ 0 w 187"/>
                  <a:gd name="T19" fmla="*/ 0 h 170"/>
                  <a:gd name="T20" fmla="*/ 0 w 187"/>
                  <a:gd name="T21" fmla="*/ 0 h 170"/>
                  <a:gd name="T22" fmla="*/ 0 w 187"/>
                  <a:gd name="T23" fmla="*/ 0 h 170"/>
                  <a:gd name="T24" fmla="*/ 0 w 187"/>
                  <a:gd name="T25" fmla="*/ 0 h 170"/>
                  <a:gd name="T26" fmla="*/ 0 w 187"/>
                  <a:gd name="T27" fmla="*/ 0 h 170"/>
                  <a:gd name="T28" fmla="*/ 0 w 187"/>
                  <a:gd name="T29" fmla="*/ 0 h 1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7"/>
                  <a:gd name="T46" fmla="*/ 0 h 170"/>
                  <a:gd name="T47" fmla="*/ 187 w 187"/>
                  <a:gd name="T48" fmla="*/ 170 h 1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7" h="170">
                    <a:moveTo>
                      <a:pt x="187" y="8"/>
                    </a:moveTo>
                    <a:lnTo>
                      <a:pt x="171" y="29"/>
                    </a:lnTo>
                    <a:lnTo>
                      <a:pt x="84" y="108"/>
                    </a:lnTo>
                    <a:lnTo>
                      <a:pt x="40" y="146"/>
                    </a:lnTo>
                    <a:lnTo>
                      <a:pt x="12" y="170"/>
                    </a:lnTo>
                    <a:lnTo>
                      <a:pt x="0" y="170"/>
                    </a:lnTo>
                    <a:lnTo>
                      <a:pt x="40" y="136"/>
                    </a:lnTo>
                    <a:lnTo>
                      <a:pt x="87" y="97"/>
                    </a:lnTo>
                    <a:lnTo>
                      <a:pt x="103" y="79"/>
                    </a:lnTo>
                    <a:lnTo>
                      <a:pt x="132" y="59"/>
                    </a:lnTo>
                    <a:lnTo>
                      <a:pt x="159" y="26"/>
                    </a:lnTo>
                    <a:lnTo>
                      <a:pt x="173" y="15"/>
                    </a:lnTo>
                    <a:lnTo>
                      <a:pt x="183" y="0"/>
                    </a:lnTo>
                    <a:lnTo>
                      <a:pt x="187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" name="Freeform 235"/>
              <p:cNvSpPr>
                <a:spLocks/>
              </p:cNvSpPr>
              <p:nvPr/>
            </p:nvSpPr>
            <p:spPr bwMode="auto">
              <a:xfrm>
                <a:off x="1572" y="3334"/>
                <a:ext cx="42" cy="21"/>
              </a:xfrm>
              <a:custGeom>
                <a:avLst/>
                <a:gdLst>
                  <a:gd name="T0" fmla="*/ 0 w 127"/>
                  <a:gd name="T1" fmla="*/ 0 h 62"/>
                  <a:gd name="T2" fmla="*/ 0 w 127"/>
                  <a:gd name="T3" fmla="*/ 0 h 62"/>
                  <a:gd name="T4" fmla="*/ 0 w 127"/>
                  <a:gd name="T5" fmla="*/ 0 h 62"/>
                  <a:gd name="T6" fmla="*/ 0 w 127"/>
                  <a:gd name="T7" fmla="*/ 0 h 62"/>
                  <a:gd name="T8" fmla="*/ 0 w 127"/>
                  <a:gd name="T9" fmla="*/ 0 h 62"/>
                  <a:gd name="T10" fmla="*/ 0 w 127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62"/>
                  <a:gd name="T20" fmla="*/ 127 w 127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62">
                    <a:moveTo>
                      <a:pt x="121" y="39"/>
                    </a:moveTo>
                    <a:lnTo>
                      <a:pt x="6" y="0"/>
                    </a:lnTo>
                    <a:lnTo>
                      <a:pt x="0" y="17"/>
                    </a:lnTo>
                    <a:lnTo>
                      <a:pt x="127" y="62"/>
                    </a:lnTo>
                    <a:lnTo>
                      <a:pt x="121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" name="Freeform 236"/>
              <p:cNvSpPr>
                <a:spLocks/>
              </p:cNvSpPr>
              <p:nvPr/>
            </p:nvSpPr>
            <p:spPr bwMode="auto">
              <a:xfrm>
                <a:off x="1575" y="3294"/>
                <a:ext cx="44" cy="62"/>
              </a:xfrm>
              <a:custGeom>
                <a:avLst/>
                <a:gdLst>
                  <a:gd name="T0" fmla="*/ 0 w 132"/>
                  <a:gd name="T1" fmla="*/ 0 h 187"/>
                  <a:gd name="T2" fmla="*/ 0 w 132"/>
                  <a:gd name="T3" fmla="*/ 0 h 187"/>
                  <a:gd name="T4" fmla="*/ 0 w 132"/>
                  <a:gd name="T5" fmla="*/ 0 h 187"/>
                  <a:gd name="T6" fmla="*/ 0 w 132"/>
                  <a:gd name="T7" fmla="*/ 0 h 187"/>
                  <a:gd name="T8" fmla="*/ 0 w 132"/>
                  <a:gd name="T9" fmla="*/ 0 h 187"/>
                  <a:gd name="T10" fmla="*/ 0 w 132"/>
                  <a:gd name="T11" fmla="*/ 0 h 187"/>
                  <a:gd name="T12" fmla="*/ 0 w 132"/>
                  <a:gd name="T13" fmla="*/ 0 h 187"/>
                  <a:gd name="T14" fmla="*/ 0 w 132"/>
                  <a:gd name="T15" fmla="*/ 0 h 187"/>
                  <a:gd name="T16" fmla="*/ 0 w 132"/>
                  <a:gd name="T17" fmla="*/ 0 h 187"/>
                  <a:gd name="T18" fmla="*/ 0 w 132"/>
                  <a:gd name="T19" fmla="*/ 0 h 187"/>
                  <a:gd name="T20" fmla="*/ 0 w 132"/>
                  <a:gd name="T21" fmla="*/ 0 h 187"/>
                  <a:gd name="T22" fmla="*/ 0 w 132"/>
                  <a:gd name="T23" fmla="*/ 0 h 1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2"/>
                  <a:gd name="T37" fmla="*/ 0 h 187"/>
                  <a:gd name="T38" fmla="*/ 132 w 132"/>
                  <a:gd name="T39" fmla="*/ 187 h 1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2" h="187">
                    <a:moveTo>
                      <a:pt x="132" y="187"/>
                    </a:moveTo>
                    <a:lnTo>
                      <a:pt x="107" y="181"/>
                    </a:lnTo>
                    <a:lnTo>
                      <a:pt x="98" y="147"/>
                    </a:lnTo>
                    <a:lnTo>
                      <a:pt x="56" y="90"/>
                    </a:lnTo>
                    <a:lnTo>
                      <a:pt x="40" y="93"/>
                    </a:lnTo>
                    <a:lnTo>
                      <a:pt x="0" y="61"/>
                    </a:lnTo>
                    <a:lnTo>
                      <a:pt x="12" y="23"/>
                    </a:lnTo>
                    <a:lnTo>
                      <a:pt x="18" y="0"/>
                    </a:lnTo>
                    <a:lnTo>
                      <a:pt x="62" y="57"/>
                    </a:lnTo>
                    <a:lnTo>
                      <a:pt x="122" y="152"/>
                    </a:lnTo>
                    <a:lnTo>
                      <a:pt x="132" y="1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" name="Freeform 237"/>
              <p:cNvSpPr>
                <a:spLocks/>
              </p:cNvSpPr>
              <p:nvPr/>
            </p:nvSpPr>
            <p:spPr bwMode="auto">
              <a:xfrm>
                <a:off x="1637" y="3238"/>
                <a:ext cx="17" cy="6"/>
              </a:xfrm>
              <a:custGeom>
                <a:avLst/>
                <a:gdLst>
                  <a:gd name="T0" fmla="*/ 0 w 52"/>
                  <a:gd name="T1" fmla="*/ 0 h 17"/>
                  <a:gd name="T2" fmla="*/ 0 w 52"/>
                  <a:gd name="T3" fmla="*/ 0 h 17"/>
                  <a:gd name="T4" fmla="*/ 0 w 52"/>
                  <a:gd name="T5" fmla="*/ 0 h 17"/>
                  <a:gd name="T6" fmla="*/ 0 w 52"/>
                  <a:gd name="T7" fmla="*/ 0 h 17"/>
                  <a:gd name="T8" fmla="*/ 0 w 52"/>
                  <a:gd name="T9" fmla="*/ 0 h 17"/>
                  <a:gd name="T10" fmla="*/ 0 w 52"/>
                  <a:gd name="T11" fmla="*/ 0 h 17"/>
                  <a:gd name="T12" fmla="*/ 0 w 52"/>
                  <a:gd name="T13" fmla="*/ 0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7"/>
                  <a:gd name="T23" fmla="*/ 52 w 52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7">
                    <a:moveTo>
                      <a:pt x="52" y="17"/>
                    </a:moveTo>
                    <a:lnTo>
                      <a:pt x="29" y="12"/>
                    </a:lnTo>
                    <a:lnTo>
                      <a:pt x="0" y="14"/>
                    </a:lnTo>
                    <a:lnTo>
                      <a:pt x="9" y="0"/>
                    </a:lnTo>
                    <a:lnTo>
                      <a:pt x="35" y="2"/>
                    </a:lnTo>
                    <a:lnTo>
                      <a:pt x="5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" name="Freeform 238"/>
              <p:cNvSpPr>
                <a:spLocks/>
              </p:cNvSpPr>
              <p:nvPr/>
            </p:nvSpPr>
            <p:spPr bwMode="auto">
              <a:xfrm>
                <a:off x="1609" y="3289"/>
                <a:ext cx="58" cy="23"/>
              </a:xfrm>
              <a:custGeom>
                <a:avLst/>
                <a:gdLst>
                  <a:gd name="T0" fmla="*/ 0 w 175"/>
                  <a:gd name="T1" fmla="*/ 0 h 71"/>
                  <a:gd name="T2" fmla="*/ 0 w 175"/>
                  <a:gd name="T3" fmla="*/ 0 h 71"/>
                  <a:gd name="T4" fmla="*/ 0 w 175"/>
                  <a:gd name="T5" fmla="*/ 0 h 71"/>
                  <a:gd name="T6" fmla="*/ 0 w 175"/>
                  <a:gd name="T7" fmla="*/ 0 h 71"/>
                  <a:gd name="T8" fmla="*/ 0 w 175"/>
                  <a:gd name="T9" fmla="*/ 0 h 71"/>
                  <a:gd name="T10" fmla="*/ 0 w 175"/>
                  <a:gd name="T11" fmla="*/ 0 h 71"/>
                  <a:gd name="T12" fmla="*/ 0 w 175"/>
                  <a:gd name="T13" fmla="*/ 0 h 71"/>
                  <a:gd name="T14" fmla="*/ 0 w 175"/>
                  <a:gd name="T15" fmla="*/ 0 h 71"/>
                  <a:gd name="T16" fmla="*/ 0 w 175"/>
                  <a:gd name="T17" fmla="*/ 0 h 71"/>
                  <a:gd name="T18" fmla="*/ 0 w 175"/>
                  <a:gd name="T19" fmla="*/ 0 h 71"/>
                  <a:gd name="T20" fmla="*/ 0 w 175"/>
                  <a:gd name="T21" fmla="*/ 0 h 71"/>
                  <a:gd name="T22" fmla="*/ 0 w 175"/>
                  <a:gd name="T23" fmla="*/ 0 h 71"/>
                  <a:gd name="T24" fmla="*/ 0 w 175"/>
                  <a:gd name="T25" fmla="*/ 0 h 71"/>
                  <a:gd name="T26" fmla="*/ 0 w 175"/>
                  <a:gd name="T27" fmla="*/ 0 h 71"/>
                  <a:gd name="T28" fmla="*/ 0 w 175"/>
                  <a:gd name="T29" fmla="*/ 0 h 7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5"/>
                  <a:gd name="T46" fmla="*/ 0 h 71"/>
                  <a:gd name="T47" fmla="*/ 175 w 175"/>
                  <a:gd name="T48" fmla="*/ 71 h 7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5" h="71">
                    <a:moveTo>
                      <a:pt x="161" y="23"/>
                    </a:moveTo>
                    <a:lnTo>
                      <a:pt x="136" y="46"/>
                    </a:lnTo>
                    <a:lnTo>
                      <a:pt x="113" y="58"/>
                    </a:lnTo>
                    <a:lnTo>
                      <a:pt x="87" y="65"/>
                    </a:lnTo>
                    <a:lnTo>
                      <a:pt x="59" y="71"/>
                    </a:lnTo>
                    <a:lnTo>
                      <a:pt x="33" y="66"/>
                    </a:lnTo>
                    <a:lnTo>
                      <a:pt x="0" y="54"/>
                    </a:lnTo>
                    <a:lnTo>
                      <a:pt x="17" y="43"/>
                    </a:lnTo>
                    <a:lnTo>
                      <a:pt x="55" y="52"/>
                    </a:lnTo>
                    <a:lnTo>
                      <a:pt x="88" y="46"/>
                    </a:lnTo>
                    <a:lnTo>
                      <a:pt x="116" y="37"/>
                    </a:lnTo>
                    <a:lnTo>
                      <a:pt x="144" y="23"/>
                    </a:lnTo>
                    <a:lnTo>
                      <a:pt x="175" y="0"/>
                    </a:lnTo>
                    <a:lnTo>
                      <a:pt x="161" y="23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" name="Freeform 239"/>
              <p:cNvSpPr>
                <a:spLocks/>
              </p:cNvSpPr>
              <p:nvPr/>
            </p:nvSpPr>
            <p:spPr bwMode="auto">
              <a:xfrm>
                <a:off x="1599" y="2977"/>
                <a:ext cx="166" cy="53"/>
              </a:xfrm>
              <a:custGeom>
                <a:avLst/>
                <a:gdLst>
                  <a:gd name="T0" fmla="*/ 0 w 497"/>
                  <a:gd name="T1" fmla="*/ 0 h 159"/>
                  <a:gd name="T2" fmla="*/ 0 w 497"/>
                  <a:gd name="T3" fmla="*/ 0 h 159"/>
                  <a:gd name="T4" fmla="*/ 0 w 497"/>
                  <a:gd name="T5" fmla="*/ 0 h 159"/>
                  <a:gd name="T6" fmla="*/ 0 w 497"/>
                  <a:gd name="T7" fmla="*/ 0 h 159"/>
                  <a:gd name="T8" fmla="*/ 0 w 497"/>
                  <a:gd name="T9" fmla="*/ 0 h 159"/>
                  <a:gd name="T10" fmla="*/ 0 w 497"/>
                  <a:gd name="T11" fmla="*/ 0 h 159"/>
                  <a:gd name="T12" fmla="*/ 0 w 497"/>
                  <a:gd name="T13" fmla="*/ 0 h 159"/>
                  <a:gd name="T14" fmla="*/ 0 w 497"/>
                  <a:gd name="T15" fmla="*/ 0 h 159"/>
                  <a:gd name="T16" fmla="*/ 0 w 497"/>
                  <a:gd name="T17" fmla="*/ 0 h 159"/>
                  <a:gd name="T18" fmla="*/ 0 w 497"/>
                  <a:gd name="T19" fmla="*/ 0 h 159"/>
                  <a:gd name="T20" fmla="*/ 0 w 497"/>
                  <a:gd name="T21" fmla="*/ 0 h 159"/>
                  <a:gd name="T22" fmla="*/ 0 w 497"/>
                  <a:gd name="T23" fmla="*/ 0 h 159"/>
                  <a:gd name="T24" fmla="*/ 0 w 497"/>
                  <a:gd name="T25" fmla="*/ 0 h 159"/>
                  <a:gd name="T26" fmla="*/ 0 w 497"/>
                  <a:gd name="T27" fmla="*/ 0 h 159"/>
                  <a:gd name="T28" fmla="*/ 0 w 497"/>
                  <a:gd name="T29" fmla="*/ 0 h 159"/>
                  <a:gd name="T30" fmla="*/ 0 w 497"/>
                  <a:gd name="T31" fmla="*/ 0 h 159"/>
                  <a:gd name="T32" fmla="*/ 0 w 497"/>
                  <a:gd name="T33" fmla="*/ 0 h 15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7"/>
                  <a:gd name="T52" fmla="*/ 0 h 159"/>
                  <a:gd name="T53" fmla="*/ 497 w 497"/>
                  <a:gd name="T54" fmla="*/ 159 h 15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7" h="159">
                    <a:moveTo>
                      <a:pt x="497" y="78"/>
                    </a:moveTo>
                    <a:lnTo>
                      <a:pt x="486" y="58"/>
                    </a:lnTo>
                    <a:lnTo>
                      <a:pt x="472" y="39"/>
                    </a:lnTo>
                    <a:lnTo>
                      <a:pt x="442" y="20"/>
                    </a:lnTo>
                    <a:lnTo>
                      <a:pt x="405" y="8"/>
                    </a:lnTo>
                    <a:lnTo>
                      <a:pt x="349" y="0"/>
                    </a:lnTo>
                    <a:lnTo>
                      <a:pt x="286" y="4"/>
                    </a:lnTo>
                    <a:lnTo>
                      <a:pt x="208" y="17"/>
                    </a:lnTo>
                    <a:lnTo>
                      <a:pt x="152" y="34"/>
                    </a:lnTo>
                    <a:lnTo>
                      <a:pt x="99" y="62"/>
                    </a:lnTo>
                    <a:lnTo>
                      <a:pt x="58" y="85"/>
                    </a:lnTo>
                    <a:lnTo>
                      <a:pt x="21" y="121"/>
                    </a:lnTo>
                    <a:lnTo>
                      <a:pt x="0" y="159"/>
                    </a:lnTo>
                    <a:lnTo>
                      <a:pt x="53" y="133"/>
                    </a:lnTo>
                    <a:lnTo>
                      <a:pt x="240" y="116"/>
                    </a:lnTo>
                    <a:lnTo>
                      <a:pt x="497" y="78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" name="Freeform 240"/>
              <p:cNvSpPr>
                <a:spLocks/>
              </p:cNvSpPr>
              <p:nvPr/>
            </p:nvSpPr>
            <p:spPr bwMode="auto">
              <a:xfrm>
                <a:off x="1653" y="3017"/>
                <a:ext cx="64" cy="55"/>
              </a:xfrm>
              <a:custGeom>
                <a:avLst/>
                <a:gdLst>
                  <a:gd name="T0" fmla="*/ 0 w 192"/>
                  <a:gd name="T1" fmla="*/ 0 h 166"/>
                  <a:gd name="T2" fmla="*/ 0 w 192"/>
                  <a:gd name="T3" fmla="*/ 0 h 166"/>
                  <a:gd name="T4" fmla="*/ 0 w 192"/>
                  <a:gd name="T5" fmla="*/ 0 h 166"/>
                  <a:gd name="T6" fmla="*/ 0 w 192"/>
                  <a:gd name="T7" fmla="*/ 0 h 166"/>
                  <a:gd name="T8" fmla="*/ 0 w 192"/>
                  <a:gd name="T9" fmla="*/ 0 h 166"/>
                  <a:gd name="T10" fmla="*/ 0 w 192"/>
                  <a:gd name="T11" fmla="*/ 0 h 166"/>
                  <a:gd name="T12" fmla="*/ 0 w 192"/>
                  <a:gd name="T13" fmla="*/ 0 h 166"/>
                  <a:gd name="T14" fmla="*/ 0 w 192"/>
                  <a:gd name="T15" fmla="*/ 0 h 1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2"/>
                  <a:gd name="T25" fmla="*/ 0 h 166"/>
                  <a:gd name="T26" fmla="*/ 192 w 192"/>
                  <a:gd name="T27" fmla="*/ 166 h 1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2" h="166">
                    <a:moveTo>
                      <a:pt x="192" y="119"/>
                    </a:moveTo>
                    <a:lnTo>
                      <a:pt x="152" y="138"/>
                    </a:lnTo>
                    <a:lnTo>
                      <a:pt x="109" y="152"/>
                    </a:lnTo>
                    <a:lnTo>
                      <a:pt x="59" y="162"/>
                    </a:lnTo>
                    <a:lnTo>
                      <a:pt x="0" y="166"/>
                    </a:lnTo>
                    <a:lnTo>
                      <a:pt x="64" y="0"/>
                    </a:lnTo>
                    <a:lnTo>
                      <a:pt x="192" y="119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" name="Freeform 241"/>
              <p:cNvSpPr>
                <a:spLocks/>
              </p:cNvSpPr>
              <p:nvPr/>
            </p:nvSpPr>
            <p:spPr bwMode="auto">
              <a:xfrm>
                <a:off x="1628" y="3191"/>
                <a:ext cx="53" cy="54"/>
              </a:xfrm>
              <a:custGeom>
                <a:avLst/>
                <a:gdLst>
                  <a:gd name="T0" fmla="*/ 0 w 159"/>
                  <a:gd name="T1" fmla="*/ 0 h 162"/>
                  <a:gd name="T2" fmla="*/ 0 w 159"/>
                  <a:gd name="T3" fmla="*/ 0 h 162"/>
                  <a:gd name="T4" fmla="*/ 0 w 159"/>
                  <a:gd name="T5" fmla="*/ 0 h 162"/>
                  <a:gd name="T6" fmla="*/ 0 w 159"/>
                  <a:gd name="T7" fmla="*/ 0 h 162"/>
                  <a:gd name="T8" fmla="*/ 0 w 159"/>
                  <a:gd name="T9" fmla="*/ 0 h 162"/>
                  <a:gd name="T10" fmla="*/ 0 w 159"/>
                  <a:gd name="T11" fmla="*/ 0 h 162"/>
                  <a:gd name="T12" fmla="*/ 0 w 159"/>
                  <a:gd name="T13" fmla="*/ 0 h 162"/>
                  <a:gd name="T14" fmla="*/ 0 w 159"/>
                  <a:gd name="T15" fmla="*/ 0 h 162"/>
                  <a:gd name="T16" fmla="*/ 0 w 159"/>
                  <a:gd name="T17" fmla="*/ 0 h 162"/>
                  <a:gd name="T18" fmla="*/ 0 w 159"/>
                  <a:gd name="T19" fmla="*/ 0 h 162"/>
                  <a:gd name="T20" fmla="*/ 0 w 159"/>
                  <a:gd name="T21" fmla="*/ 0 h 162"/>
                  <a:gd name="T22" fmla="*/ 0 w 159"/>
                  <a:gd name="T23" fmla="*/ 0 h 162"/>
                  <a:gd name="T24" fmla="*/ 0 w 159"/>
                  <a:gd name="T25" fmla="*/ 0 h 162"/>
                  <a:gd name="T26" fmla="*/ 0 w 159"/>
                  <a:gd name="T27" fmla="*/ 0 h 162"/>
                  <a:gd name="T28" fmla="*/ 0 w 159"/>
                  <a:gd name="T29" fmla="*/ 0 h 162"/>
                  <a:gd name="T30" fmla="*/ 0 w 159"/>
                  <a:gd name="T31" fmla="*/ 0 h 162"/>
                  <a:gd name="T32" fmla="*/ 0 w 159"/>
                  <a:gd name="T33" fmla="*/ 0 h 162"/>
                  <a:gd name="T34" fmla="*/ 0 w 159"/>
                  <a:gd name="T35" fmla="*/ 0 h 162"/>
                  <a:gd name="T36" fmla="*/ 0 w 159"/>
                  <a:gd name="T37" fmla="*/ 0 h 162"/>
                  <a:gd name="T38" fmla="*/ 0 w 159"/>
                  <a:gd name="T39" fmla="*/ 0 h 162"/>
                  <a:gd name="T40" fmla="*/ 0 w 159"/>
                  <a:gd name="T41" fmla="*/ 0 h 162"/>
                  <a:gd name="T42" fmla="*/ 0 w 159"/>
                  <a:gd name="T43" fmla="*/ 0 h 162"/>
                  <a:gd name="T44" fmla="*/ 0 w 159"/>
                  <a:gd name="T45" fmla="*/ 0 h 162"/>
                  <a:gd name="T46" fmla="*/ 0 w 159"/>
                  <a:gd name="T47" fmla="*/ 0 h 162"/>
                  <a:gd name="T48" fmla="*/ 0 w 159"/>
                  <a:gd name="T49" fmla="*/ 0 h 162"/>
                  <a:gd name="T50" fmla="*/ 0 w 159"/>
                  <a:gd name="T51" fmla="*/ 0 h 162"/>
                  <a:gd name="T52" fmla="*/ 0 w 159"/>
                  <a:gd name="T53" fmla="*/ 0 h 16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9"/>
                  <a:gd name="T82" fmla="*/ 0 h 162"/>
                  <a:gd name="T83" fmla="*/ 159 w 159"/>
                  <a:gd name="T84" fmla="*/ 162 h 16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9" h="162">
                    <a:moveTo>
                      <a:pt x="55" y="13"/>
                    </a:moveTo>
                    <a:lnTo>
                      <a:pt x="91" y="28"/>
                    </a:lnTo>
                    <a:lnTo>
                      <a:pt x="108" y="73"/>
                    </a:lnTo>
                    <a:lnTo>
                      <a:pt x="126" y="89"/>
                    </a:lnTo>
                    <a:lnTo>
                      <a:pt x="118" y="42"/>
                    </a:lnTo>
                    <a:lnTo>
                      <a:pt x="132" y="27"/>
                    </a:lnTo>
                    <a:lnTo>
                      <a:pt x="147" y="59"/>
                    </a:lnTo>
                    <a:lnTo>
                      <a:pt x="159" y="108"/>
                    </a:lnTo>
                    <a:lnTo>
                      <a:pt x="141" y="137"/>
                    </a:lnTo>
                    <a:lnTo>
                      <a:pt x="145" y="162"/>
                    </a:lnTo>
                    <a:lnTo>
                      <a:pt x="119" y="128"/>
                    </a:lnTo>
                    <a:lnTo>
                      <a:pt x="95" y="87"/>
                    </a:lnTo>
                    <a:lnTo>
                      <a:pt x="73" y="71"/>
                    </a:lnTo>
                    <a:lnTo>
                      <a:pt x="46" y="76"/>
                    </a:lnTo>
                    <a:lnTo>
                      <a:pt x="49" y="102"/>
                    </a:lnTo>
                    <a:lnTo>
                      <a:pt x="97" y="138"/>
                    </a:lnTo>
                    <a:lnTo>
                      <a:pt x="63" y="144"/>
                    </a:lnTo>
                    <a:lnTo>
                      <a:pt x="36" y="143"/>
                    </a:lnTo>
                    <a:lnTo>
                      <a:pt x="37" y="122"/>
                    </a:lnTo>
                    <a:lnTo>
                      <a:pt x="13" y="104"/>
                    </a:lnTo>
                    <a:lnTo>
                      <a:pt x="0" y="78"/>
                    </a:lnTo>
                    <a:lnTo>
                      <a:pt x="25" y="57"/>
                    </a:lnTo>
                    <a:lnTo>
                      <a:pt x="5" y="0"/>
                    </a:lnTo>
                    <a:lnTo>
                      <a:pt x="25" y="12"/>
                    </a:lnTo>
                    <a:lnTo>
                      <a:pt x="46" y="47"/>
                    </a:lnTo>
                    <a:lnTo>
                      <a:pt x="55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" name="Freeform 242"/>
              <p:cNvSpPr>
                <a:spLocks/>
              </p:cNvSpPr>
              <p:nvPr/>
            </p:nvSpPr>
            <p:spPr bwMode="auto">
              <a:xfrm>
                <a:off x="1673" y="3248"/>
                <a:ext cx="27" cy="28"/>
              </a:xfrm>
              <a:custGeom>
                <a:avLst/>
                <a:gdLst>
                  <a:gd name="T0" fmla="*/ 0 w 81"/>
                  <a:gd name="T1" fmla="*/ 0 h 85"/>
                  <a:gd name="T2" fmla="*/ 0 w 81"/>
                  <a:gd name="T3" fmla="*/ 0 h 85"/>
                  <a:gd name="T4" fmla="*/ 0 w 81"/>
                  <a:gd name="T5" fmla="*/ 0 h 85"/>
                  <a:gd name="T6" fmla="*/ 0 w 81"/>
                  <a:gd name="T7" fmla="*/ 0 h 85"/>
                  <a:gd name="T8" fmla="*/ 0 w 81"/>
                  <a:gd name="T9" fmla="*/ 0 h 85"/>
                  <a:gd name="T10" fmla="*/ 0 w 81"/>
                  <a:gd name="T11" fmla="*/ 0 h 85"/>
                  <a:gd name="T12" fmla="*/ 0 w 81"/>
                  <a:gd name="T13" fmla="*/ 0 h 85"/>
                  <a:gd name="T14" fmla="*/ 0 w 81"/>
                  <a:gd name="T15" fmla="*/ 0 h 85"/>
                  <a:gd name="T16" fmla="*/ 0 w 81"/>
                  <a:gd name="T17" fmla="*/ 0 h 85"/>
                  <a:gd name="T18" fmla="*/ 0 w 81"/>
                  <a:gd name="T19" fmla="*/ 0 h 85"/>
                  <a:gd name="T20" fmla="*/ 0 w 81"/>
                  <a:gd name="T21" fmla="*/ 0 h 85"/>
                  <a:gd name="T22" fmla="*/ 0 w 81"/>
                  <a:gd name="T23" fmla="*/ 0 h 85"/>
                  <a:gd name="T24" fmla="*/ 0 w 81"/>
                  <a:gd name="T25" fmla="*/ 0 h 85"/>
                  <a:gd name="T26" fmla="*/ 0 w 81"/>
                  <a:gd name="T27" fmla="*/ 0 h 85"/>
                  <a:gd name="T28" fmla="*/ 0 w 81"/>
                  <a:gd name="T29" fmla="*/ 0 h 85"/>
                  <a:gd name="T30" fmla="*/ 0 w 81"/>
                  <a:gd name="T31" fmla="*/ 0 h 85"/>
                  <a:gd name="T32" fmla="*/ 0 w 81"/>
                  <a:gd name="T33" fmla="*/ 0 h 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1"/>
                  <a:gd name="T52" fmla="*/ 0 h 85"/>
                  <a:gd name="T53" fmla="*/ 81 w 81"/>
                  <a:gd name="T54" fmla="*/ 85 h 8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1" h="85">
                    <a:moveTo>
                      <a:pt x="0" y="4"/>
                    </a:moveTo>
                    <a:lnTo>
                      <a:pt x="29" y="9"/>
                    </a:lnTo>
                    <a:lnTo>
                      <a:pt x="50" y="0"/>
                    </a:lnTo>
                    <a:lnTo>
                      <a:pt x="63" y="14"/>
                    </a:lnTo>
                    <a:lnTo>
                      <a:pt x="45" y="22"/>
                    </a:lnTo>
                    <a:lnTo>
                      <a:pt x="75" y="27"/>
                    </a:lnTo>
                    <a:lnTo>
                      <a:pt x="81" y="39"/>
                    </a:lnTo>
                    <a:lnTo>
                      <a:pt x="62" y="50"/>
                    </a:lnTo>
                    <a:lnTo>
                      <a:pt x="70" y="65"/>
                    </a:lnTo>
                    <a:lnTo>
                      <a:pt x="59" y="85"/>
                    </a:lnTo>
                    <a:lnTo>
                      <a:pt x="51" y="58"/>
                    </a:lnTo>
                    <a:lnTo>
                      <a:pt x="39" y="44"/>
                    </a:lnTo>
                    <a:lnTo>
                      <a:pt x="49" y="35"/>
                    </a:lnTo>
                    <a:lnTo>
                      <a:pt x="28" y="28"/>
                    </a:lnTo>
                    <a:lnTo>
                      <a:pt x="12" y="2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7" name="Freeform 243"/>
              <p:cNvSpPr>
                <a:spLocks/>
              </p:cNvSpPr>
              <p:nvPr/>
            </p:nvSpPr>
            <p:spPr bwMode="auto">
              <a:xfrm>
                <a:off x="1646" y="3220"/>
                <a:ext cx="29" cy="28"/>
              </a:xfrm>
              <a:custGeom>
                <a:avLst/>
                <a:gdLst>
                  <a:gd name="T0" fmla="*/ 0 w 87"/>
                  <a:gd name="T1" fmla="*/ 0 h 83"/>
                  <a:gd name="T2" fmla="*/ 0 w 87"/>
                  <a:gd name="T3" fmla="*/ 0 h 83"/>
                  <a:gd name="T4" fmla="*/ 0 w 87"/>
                  <a:gd name="T5" fmla="*/ 0 h 83"/>
                  <a:gd name="T6" fmla="*/ 0 w 87"/>
                  <a:gd name="T7" fmla="*/ 0 h 83"/>
                  <a:gd name="T8" fmla="*/ 0 w 87"/>
                  <a:gd name="T9" fmla="*/ 0 h 83"/>
                  <a:gd name="T10" fmla="*/ 0 w 87"/>
                  <a:gd name="T11" fmla="*/ 0 h 83"/>
                  <a:gd name="T12" fmla="*/ 0 w 87"/>
                  <a:gd name="T13" fmla="*/ 0 h 83"/>
                  <a:gd name="T14" fmla="*/ 0 w 87"/>
                  <a:gd name="T15" fmla="*/ 0 h 83"/>
                  <a:gd name="T16" fmla="*/ 0 w 87"/>
                  <a:gd name="T17" fmla="*/ 0 h 83"/>
                  <a:gd name="T18" fmla="*/ 0 w 87"/>
                  <a:gd name="T19" fmla="*/ 0 h 83"/>
                  <a:gd name="T20" fmla="*/ 0 w 87"/>
                  <a:gd name="T21" fmla="*/ 0 h 83"/>
                  <a:gd name="T22" fmla="*/ 0 w 87"/>
                  <a:gd name="T23" fmla="*/ 0 h 8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7"/>
                  <a:gd name="T37" fmla="*/ 0 h 83"/>
                  <a:gd name="T38" fmla="*/ 87 w 87"/>
                  <a:gd name="T39" fmla="*/ 83 h 8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7" h="83">
                    <a:moveTo>
                      <a:pt x="87" y="83"/>
                    </a:moveTo>
                    <a:lnTo>
                      <a:pt x="84" y="74"/>
                    </a:lnTo>
                    <a:lnTo>
                      <a:pt x="52" y="31"/>
                    </a:lnTo>
                    <a:lnTo>
                      <a:pt x="40" y="8"/>
                    </a:lnTo>
                    <a:lnTo>
                      <a:pt x="20" y="0"/>
                    </a:lnTo>
                    <a:lnTo>
                      <a:pt x="0" y="5"/>
                    </a:lnTo>
                    <a:lnTo>
                      <a:pt x="53" y="47"/>
                    </a:lnTo>
                    <a:lnTo>
                      <a:pt x="61" y="62"/>
                    </a:lnTo>
                    <a:lnTo>
                      <a:pt x="27" y="63"/>
                    </a:lnTo>
                    <a:lnTo>
                      <a:pt x="57" y="81"/>
                    </a:lnTo>
                    <a:lnTo>
                      <a:pt x="87" y="8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8" name="Freeform 244"/>
              <p:cNvSpPr>
                <a:spLocks/>
              </p:cNvSpPr>
              <p:nvPr/>
            </p:nvSpPr>
            <p:spPr bwMode="auto">
              <a:xfrm>
                <a:off x="1682" y="3260"/>
                <a:ext cx="8" cy="23"/>
              </a:xfrm>
              <a:custGeom>
                <a:avLst/>
                <a:gdLst>
                  <a:gd name="T0" fmla="*/ 0 w 26"/>
                  <a:gd name="T1" fmla="*/ 0 h 67"/>
                  <a:gd name="T2" fmla="*/ 0 w 26"/>
                  <a:gd name="T3" fmla="*/ 0 h 67"/>
                  <a:gd name="T4" fmla="*/ 0 w 26"/>
                  <a:gd name="T5" fmla="*/ 0 h 67"/>
                  <a:gd name="T6" fmla="*/ 0 w 26"/>
                  <a:gd name="T7" fmla="*/ 0 h 67"/>
                  <a:gd name="T8" fmla="*/ 0 w 26"/>
                  <a:gd name="T9" fmla="*/ 0 h 67"/>
                  <a:gd name="T10" fmla="*/ 0 w 26"/>
                  <a:gd name="T11" fmla="*/ 0 h 67"/>
                  <a:gd name="T12" fmla="*/ 0 w 26"/>
                  <a:gd name="T13" fmla="*/ 0 h 67"/>
                  <a:gd name="T14" fmla="*/ 0 w 26"/>
                  <a:gd name="T15" fmla="*/ 0 h 67"/>
                  <a:gd name="T16" fmla="*/ 0 w 26"/>
                  <a:gd name="T17" fmla="*/ 0 h 67"/>
                  <a:gd name="T18" fmla="*/ 0 w 26"/>
                  <a:gd name="T19" fmla="*/ 0 h 67"/>
                  <a:gd name="T20" fmla="*/ 0 w 26"/>
                  <a:gd name="T21" fmla="*/ 0 h 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67"/>
                  <a:gd name="T35" fmla="*/ 26 w 26"/>
                  <a:gd name="T36" fmla="*/ 67 h 6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67">
                    <a:moveTo>
                      <a:pt x="1" y="0"/>
                    </a:moveTo>
                    <a:lnTo>
                      <a:pt x="0" y="25"/>
                    </a:lnTo>
                    <a:lnTo>
                      <a:pt x="10" y="45"/>
                    </a:lnTo>
                    <a:lnTo>
                      <a:pt x="2" y="57"/>
                    </a:lnTo>
                    <a:lnTo>
                      <a:pt x="18" y="55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20" y="21"/>
                    </a:lnTo>
                    <a:lnTo>
                      <a:pt x="10" y="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9" name="Freeform 245"/>
              <p:cNvSpPr>
                <a:spLocks/>
              </p:cNvSpPr>
              <p:nvPr/>
            </p:nvSpPr>
            <p:spPr bwMode="auto">
              <a:xfrm>
                <a:off x="1693" y="3265"/>
                <a:ext cx="11" cy="14"/>
              </a:xfrm>
              <a:custGeom>
                <a:avLst/>
                <a:gdLst>
                  <a:gd name="T0" fmla="*/ 0 w 32"/>
                  <a:gd name="T1" fmla="*/ 0 h 44"/>
                  <a:gd name="T2" fmla="*/ 0 w 32"/>
                  <a:gd name="T3" fmla="*/ 0 h 44"/>
                  <a:gd name="T4" fmla="*/ 0 w 32"/>
                  <a:gd name="T5" fmla="*/ 0 h 44"/>
                  <a:gd name="T6" fmla="*/ 0 w 32"/>
                  <a:gd name="T7" fmla="*/ 0 h 44"/>
                  <a:gd name="T8" fmla="*/ 0 w 32"/>
                  <a:gd name="T9" fmla="*/ 0 h 44"/>
                  <a:gd name="T10" fmla="*/ 0 w 32"/>
                  <a:gd name="T11" fmla="*/ 0 h 44"/>
                  <a:gd name="T12" fmla="*/ 0 w 32"/>
                  <a:gd name="T13" fmla="*/ 0 h 44"/>
                  <a:gd name="T14" fmla="*/ 0 w 32"/>
                  <a:gd name="T15" fmla="*/ 0 h 44"/>
                  <a:gd name="T16" fmla="*/ 0 w 32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4"/>
                  <a:gd name="T29" fmla="*/ 32 w 32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4">
                    <a:moveTo>
                      <a:pt x="32" y="7"/>
                    </a:moveTo>
                    <a:lnTo>
                      <a:pt x="24" y="22"/>
                    </a:lnTo>
                    <a:lnTo>
                      <a:pt x="12" y="32"/>
                    </a:lnTo>
                    <a:lnTo>
                      <a:pt x="0" y="44"/>
                    </a:lnTo>
                    <a:lnTo>
                      <a:pt x="14" y="16"/>
                    </a:lnTo>
                    <a:lnTo>
                      <a:pt x="12" y="4"/>
                    </a:lnTo>
                    <a:lnTo>
                      <a:pt x="25" y="0"/>
                    </a:lnTo>
                    <a:lnTo>
                      <a:pt x="32" y="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0" name="Freeform 246"/>
              <p:cNvSpPr>
                <a:spLocks/>
              </p:cNvSpPr>
              <p:nvPr/>
            </p:nvSpPr>
            <p:spPr bwMode="auto">
              <a:xfrm>
                <a:off x="1677" y="3230"/>
                <a:ext cx="9" cy="19"/>
              </a:xfrm>
              <a:custGeom>
                <a:avLst/>
                <a:gdLst>
                  <a:gd name="T0" fmla="*/ 0 w 27"/>
                  <a:gd name="T1" fmla="*/ 0 h 56"/>
                  <a:gd name="T2" fmla="*/ 0 w 27"/>
                  <a:gd name="T3" fmla="*/ 0 h 56"/>
                  <a:gd name="T4" fmla="*/ 0 w 27"/>
                  <a:gd name="T5" fmla="*/ 0 h 56"/>
                  <a:gd name="T6" fmla="*/ 0 w 27"/>
                  <a:gd name="T7" fmla="*/ 0 h 56"/>
                  <a:gd name="T8" fmla="*/ 0 w 27"/>
                  <a:gd name="T9" fmla="*/ 0 h 56"/>
                  <a:gd name="T10" fmla="*/ 0 w 27"/>
                  <a:gd name="T11" fmla="*/ 0 h 56"/>
                  <a:gd name="T12" fmla="*/ 0 w 27"/>
                  <a:gd name="T13" fmla="*/ 0 h 56"/>
                  <a:gd name="T14" fmla="*/ 0 w 27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56"/>
                  <a:gd name="T26" fmla="*/ 27 w 27"/>
                  <a:gd name="T27" fmla="*/ 56 h 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56">
                    <a:moveTo>
                      <a:pt x="25" y="0"/>
                    </a:moveTo>
                    <a:lnTo>
                      <a:pt x="13" y="35"/>
                    </a:lnTo>
                    <a:lnTo>
                      <a:pt x="27" y="51"/>
                    </a:lnTo>
                    <a:lnTo>
                      <a:pt x="13" y="52"/>
                    </a:lnTo>
                    <a:lnTo>
                      <a:pt x="5" y="56"/>
                    </a:lnTo>
                    <a:lnTo>
                      <a:pt x="0" y="2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1" name="Freeform 247"/>
              <p:cNvSpPr>
                <a:spLocks/>
              </p:cNvSpPr>
              <p:nvPr/>
            </p:nvSpPr>
            <p:spPr bwMode="auto">
              <a:xfrm>
                <a:off x="1660" y="3199"/>
                <a:ext cx="8" cy="15"/>
              </a:xfrm>
              <a:custGeom>
                <a:avLst/>
                <a:gdLst>
                  <a:gd name="T0" fmla="*/ 0 w 23"/>
                  <a:gd name="T1" fmla="*/ 0 h 46"/>
                  <a:gd name="T2" fmla="*/ 0 w 23"/>
                  <a:gd name="T3" fmla="*/ 0 h 46"/>
                  <a:gd name="T4" fmla="*/ 0 w 23"/>
                  <a:gd name="T5" fmla="*/ 0 h 46"/>
                  <a:gd name="T6" fmla="*/ 0 w 23"/>
                  <a:gd name="T7" fmla="*/ 0 h 46"/>
                  <a:gd name="T8" fmla="*/ 0 w 23"/>
                  <a:gd name="T9" fmla="*/ 0 h 46"/>
                  <a:gd name="T10" fmla="*/ 0 w 23"/>
                  <a:gd name="T11" fmla="*/ 0 h 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46"/>
                  <a:gd name="T20" fmla="*/ 23 w 23"/>
                  <a:gd name="T21" fmla="*/ 46 h 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46">
                    <a:moveTo>
                      <a:pt x="13" y="0"/>
                    </a:moveTo>
                    <a:lnTo>
                      <a:pt x="23" y="46"/>
                    </a:lnTo>
                    <a:lnTo>
                      <a:pt x="12" y="35"/>
                    </a:lnTo>
                    <a:lnTo>
                      <a:pt x="0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2" name="Freeform 248"/>
              <p:cNvSpPr>
                <a:spLocks/>
              </p:cNvSpPr>
              <p:nvPr/>
            </p:nvSpPr>
            <p:spPr bwMode="auto">
              <a:xfrm>
                <a:off x="1635" y="3311"/>
                <a:ext cx="24" cy="10"/>
              </a:xfrm>
              <a:custGeom>
                <a:avLst/>
                <a:gdLst>
                  <a:gd name="T0" fmla="*/ 0 w 72"/>
                  <a:gd name="T1" fmla="*/ 0 h 32"/>
                  <a:gd name="T2" fmla="*/ 0 w 72"/>
                  <a:gd name="T3" fmla="*/ 0 h 32"/>
                  <a:gd name="T4" fmla="*/ 0 w 72"/>
                  <a:gd name="T5" fmla="*/ 0 h 32"/>
                  <a:gd name="T6" fmla="*/ 0 w 72"/>
                  <a:gd name="T7" fmla="*/ 0 h 32"/>
                  <a:gd name="T8" fmla="*/ 0 w 72"/>
                  <a:gd name="T9" fmla="*/ 0 h 32"/>
                  <a:gd name="T10" fmla="*/ 0 w 72"/>
                  <a:gd name="T11" fmla="*/ 0 h 32"/>
                  <a:gd name="T12" fmla="*/ 0 w 72"/>
                  <a:gd name="T13" fmla="*/ 0 h 32"/>
                  <a:gd name="T14" fmla="*/ 0 w 72"/>
                  <a:gd name="T15" fmla="*/ 0 h 32"/>
                  <a:gd name="T16" fmla="*/ 0 w 72"/>
                  <a:gd name="T17" fmla="*/ 0 h 32"/>
                  <a:gd name="T18" fmla="*/ 0 w 72"/>
                  <a:gd name="T19" fmla="*/ 0 h 3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2"/>
                  <a:gd name="T31" fmla="*/ 0 h 32"/>
                  <a:gd name="T32" fmla="*/ 72 w 72"/>
                  <a:gd name="T33" fmla="*/ 32 h 3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2" h="32">
                    <a:moveTo>
                      <a:pt x="72" y="4"/>
                    </a:moveTo>
                    <a:lnTo>
                      <a:pt x="34" y="32"/>
                    </a:lnTo>
                    <a:lnTo>
                      <a:pt x="0" y="27"/>
                    </a:lnTo>
                    <a:lnTo>
                      <a:pt x="14" y="21"/>
                    </a:lnTo>
                    <a:lnTo>
                      <a:pt x="29" y="23"/>
                    </a:lnTo>
                    <a:lnTo>
                      <a:pt x="33" y="10"/>
                    </a:lnTo>
                    <a:lnTo>
                      <a:pt x="50" y="12"/>
                    </a:lnTo>
                    <a:lnTo>
                      <a:pt x="57" y="0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3" name="Freeform 249"/>
              <p:cNvSpPr>
                <a:spLocks/>
              </p:cNvSpPr>
              <p:nvPr/>
            </p:nvSpPr>
            <p:spPr bwMode="auto">
              <a:xfrm>
                <a:off x="1564" y="3300"/>
                <a:ext cx="39" cy="41"/>
              </a:xfrm>
              <a:custGeom>
                <a:avLst/>
                <a:gdLst>
                  <a:gd name="T0" fmla="*/ 0 w 118"/>
                  <a:gd name="T1" fmla="*/ 0 h 121"/>
                  <a:gd name="T2" fmla="*/ 0 w 118"/>
                  <a:gd name="T3" fmla="*/ 0 h 121"/>
                  <a:gd name="T4" fmla="*/ 0 w 118"/>
                  <a:gd name="T5" fmla="*/ 0 h 121"/>
                  <a:gd name="T6" fmla="*/ 0 w 118"/>
                  <a:gd name="T7" fmla="*/ 0 h 121"/>
                  <a:gd name="T8" fmla="*/ 0 w 118"/>
                  <a:gd name="T9" fmla="*/ 0 h 121"/>
                  <a:gd name="T10" fmla="*/ 0 w 118"/>
                  <a:gd name="T11" fmla="*/ 0 h 121"/>
                  <a:gd name="T12" fmla="*/ 0 w 118"/>
                  <a:gd name="T13" fmla="*/ 0 h 121"/>
                  <a:gd name="T14" fmla="*/ 0 w 118"/>
                  <a:gd name="T15" fmla="*/ 0 h 121"/>
                  <a:gd name="T16" fmla="*/ 0 w 118"/>
                  <a:gd name="T17" fmla="*/ 0 h 1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8"/>
                  <a:gd name="T28" fmla="*/ 0 h 121"/>
                  <a:gd name="T29" fmla="*/ 118 w 118"/>
                  <a:gd name="T30" fmla="*/ 121 h 1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8" h="121">
                    <a:moveTo>
                      <a:pt x="118" y="121"/>
                    </a:moveTo>
                    <a:lnTo>
                      <a:pt x="89" y="82"/>
                    </a:lnTo>
                    <a:lnTo>
                      <a:pt x="72" y="80"/>
                    </a:lnTo>
                    <a:lnTo>
                      <a:pt x="23" y="40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11" y="45"/>
                    </a:lnTo>
                    <a:lnTo>
                      <a:pt x="118" y="1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4" name="Freeform 250"/>
              <p:cNvSpPr>
                <a:spLocks/>
              </p:cNvSpPr>
              <p:nvPr/>
            </p:nvSpPr>
            <p:spPr bwMode="auto">
              <a:xfrm>
                <a:off x="1599" y="3312"/>
                <a:ext cx="8" cy="5"/>
              </a:xfrm>
              <a:custGeom>
                <a:avLst/>
                <a:gdLst>
                  <a:gd name="T0" fmla="*/ 0 w 24"/>
                  <a:gd name="T1" fmla="*/ 0 h 16"/>
                  <a:gd name="T2" fmla="*/ 0 w 24"/>
                  <a:gd name="T3" fmla="*/ 0 h 16"/>
                  <a:gd name="T4" fmla="*/ 0 w 24"/>
                  <a:gd name="T5" fmla="*/ 0 h 16"/>
                  <a:gd name="T6" fmla="*/ 0 w 24"/>
                  <a:gd name="T7" fmla="*/ 0 h 16"/>
                  <a:gd name="T8" fmla="*/ 0 w 24"/>
                  <a:gd name="T9" fmla="*/ 0 h 16"/>
                  <a:gd name="T10" fmla="*/ 0 w 24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16"/>
                  <a:gd name="T20" fmla="*/ 24 w 24"/>
                  <a:gd name="T21" fmla="*/ 16 h 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16">
                    <a:moveTo>
                      <a:pt x="24" y="5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4" y="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5" name="Freeform 251"/>
              <p:cNvSpPr>
                <a:spLocks/>
              </p:cNvSpPr>
              <p:nvPr/>
            </p:nvSpPr>
            <p:spPr bwMode="auto">
              <a:xfrm>
                <a:off x="1589" y="3304"/>
                <a:ext cx="5" cy="4"/>
              </a:xfrm>
              <a:custGeom>
                <a:avLst/>
                <a:gdLst>
                  <a:gd name="T0" fmla="*/ 0 w 14"/>
                  <a:gd name="T1" fmla="*/ 0 h 12"/>
                  <a:gd name="T2" fmla="*/ 0 w 14"/>
                  <a:gd name="T3" fmla="*/ 0 h 12"/>
                  <a:gd name="T4" fmla="*/ 0 w 14"/>
                  <a:gd name="T5" fmla="*/ 0 h 12"/>
                  <a:gd name="T6" fmla="*/ 0 w 14"/>
                  <a:gd name="T7" fmla="*/ 0 h 12"/>
                  <a:gd name="T8" fmla="*/ 0 w 14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2"/>
                  <a:gd name="T17" fmla="*/ 14 w 1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2">
                    <a:moveTo>
                      <a:pt x="14" y="4"/>
                    </a:moveTo>
                    <a:lnTo>
                      <a:pt x="13" y="12"/>
                    </a:lnTo>
                    <a:lnTo>
                      <a:pt x="0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6" name="Freeform 252"/>
              <p:cNvSpPr>
                <a:spLocks/>
              </p:cNvSpPr>
              <p:nvPr/>
            </p:nvSpPr>
            <p:spPr bwMode="auto">
              <a:xfrm>
                <a:off x="1530" y="3076"/>
                <a:ext cx="101" cy="138"/>
              </a:xfrm>
              <a:custGeom>
                <a:avLst/>
                <a:gdLst>
                  <a:gd name="T0" fmla="*/ 0 w 303"/>
                  <a:gd name="T1" fmla="*/ 0 h 415"/>
                  <a:gd name="T2" fmla="*/ 0 w 303"/>
                  <a:gd name="T3" fmla="*/ 0 h 415"/>
                  <a:gd name="T4" fmla="*/ 0 w 303"/>
                  <a:gd name="T5" fmla="*/ 0 h 415"/>
                  <a:gd name="T6" fmla="*/ 0 w 303"/>
                  <a:gd name="T7" fmla="*/ 0 h 415"/>
                  <a:gd name="T8" fmla="*/ 0 w 303"/>
                  <a:gd name="T9" fmla="*/ 0 h 415"/>
                  <a:gd name="T10" fmla="*/ 0 w 303"/>
                  <a:gd name="T11" fmla="*/ 0 h 4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3"/>
                  <a:gd name="T19" fmla="*/ 0 h 415"/>
                  <a:gd name="T20" fmla="*/ 303 w 303"/>
                  <a:gd name="T21" fmla="*/ 415 h 4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3" h="415">
                    <a:moveTo>
                      <a:pt x="303" y="412"/>
                    </a:moveTo>
                    <a:lnTo>
                      <a:pt x="10" y="4"/>
                    </a:lnTo>
                    <a:lnTo>
                      <a:pt x="0" y="0"/>
                    </a:lnTo>
                    <a:lnTo>
                      <a:pt x="299" y="415"/>
                    </a:lnTo>
                    <a:lnTo>
                      <a:pt x="303" y="41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7" name="Freeform 253"/>
              <p:cNvSpPr>
                <a:spLocks/>
              </p:cNvSpPr>
              <p:nvPr/>
            </p:nvSpPr>
            <p:spPr bwMode="auto">
              <a:xfrm>
                <a:off x="1603" y="3071"/>
                <a:ext cx="35" cy="105"/>
              </a:xfrm>
              <a:custGeom>
                <a:avLst/>
                <a:gdLst>
                  <a:gd name="T0" fmla="*/ 0 w 106"/>
                  <a:gd name="T1" fmla="*/ 0 h 317"/>
                  <a:gd name="T2" fmla="*/ 0 w 106"/>
                  <a:gd name="T3" fmla="*/ 0 h 317"/>
                  <a:gd name="T4" fmla="*/ 0 w 106"/>
                  <a:gd name="T5" fmla="*/ 0 h 317"/>
                  <a:gd name="T6" fmla="*/ 0 w 106"/>
                  <a:gd name="T7" fmla="*/ 0 h 317"/>
                  <a:gd name="T8" fmla="*/ 0 w 106"/>
                  <a:gd name="T9" fmla="*/ 0 h 317"/>
                  <a:gd name="T10" fmla="*/ 0 w 106"/>
                  <a:gd name="T11" fmla="*/ 0 h 3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317"/>
                  <a:gd name="T20" fmla="*/ 106 w 106"/>
                  <a:gd name="T21" fmla="*/ 317 h 3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317">
                    <a:moveTo>
                      <a:pt x="106" y="317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98" y="315"/>
                    </a:lnTo>
                    <a:lnTo>
                      <a:pt x="106" y="3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8" name="Freeform 254"/>
              <p:cNvSpPr>
                <a:spLocks/>
              </p:cNvSpPr>
              <p:nvPr/>
            </p:nvSpPr>
            <p:spPr bwMode="auto">
              <a:xfrm>
                <a:off x="1537" y="3315"/>
                <a:ext cx="15" cy="21"/>
              </a:xfrm>
              <a:custGeom>
                <a:avLst/>
                <a:gdLst>
                  <a:gd name="T0" fmla="*/ 0 w 47"/>
                  <a:gd name="T1" fmla="*/ 0 h 63"/>
                  <a:gd name="T2" fmla="*/ 0 w 47"/>
                  <a:gd name="T3" fmla="*/ 0 h 63"/>
                  <a:gd name="T4" fmla="*/ 0 w 47"/>
                  <a:gd name="T5" fmla="*/ 0 h 63"/>
                  <a:gd name="T6" fmla="*/ 0 w 47"/>
                  <a:gd name="T7" fmla="*/ 0 h 63"/>
                  <a:gd name="T8" fmla="*/ 0 w 47"/>
                  <a:gd name="T9" fmla="*/ 0 h 63"/>
                  <a:gd name="T10" fmla="*/ 0 w 47"/>
                  <a:gd name="T11" fmla="*/ 0 h 63"/>
                  <a:gd name="T12" fmla="*/ 0 w 47"/>
                  <a:gd name="T13" fmla="*/ 0 h 63"/>
                  <a:gd name="T14" fmla="*/ 0 w 47"/>
                  <a:gd name="T15" fmla="*/ 0 h 63"/>
                  <a:gd name="T16" fmla="*/ 0 w 47"/>
                  <a:gd name="T17" fmla="*/ 0 h 63"/>
                  <a:gd name="T18" fmla="*/ 0 w 47"/>
                  <a:gd name="T19" fmla="*/ 0 h 63"/>
                  <a:gd name="T20" fmla="*/ 0 w 47"/>
                  <a:gd name="T21" fmla="*/ 0 h 63"/>
                  <a:gd name="T22" fmla="*/ 0 w 47"/>
                  <a:gd name="T23" fmla="*/ 0 h 63"/>
                  <a:gd name="T24" fmla="*/ 0 w 47"/>
                  <a:gd name="T25" fmla="*/ 0 h 63"/>
                  <a:gd name="T26" fmla="*/ 0 w 47"/>
                  <a:gd name="T27" fmla="*/ 0 h 63"/>
                  <a:gd name="T28" fmla="*/ 0 w 47"/>
                  <a:gd name="T29" fmla="*/ 0 h 6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63"/>
                  <a:gd name="T47" fmla="*/ 47 w 47"/>
                  <a:gd name="T48" fmla="*/ 63 h 6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63">
                    <a:moveTo>
                      <a:pt x="43" y="23"/>
                    </a:moveTo>
                    <a:lnTo>
                      <a:pt x="37" y="40"/>
                    </a:lnTo>
                    <a:lnTo>
                      <a:pt x="47" y="44"/>
                    </a:lnTo>
                    <a:lnTo>
                      <a:pt x="32" y="46"/>
                    </a:lnTo>
                    <a:lnTo>
                      <a:pt x="39" y="60"/>
                    </a:lnTo>
                    <a:lnTo>
                      <a:pt x="24" y="63"/>
                    </a:lnTo>
                    <a:lnTo>
                      <a:pt x="22" y="46"/>
                    </a:lnTo>
                    <a:lnTo>
                      <a:pt x="10" y="48"/>
                    </a:lnTo>
                    <a:lnTo>
                      <a:pt x="29" y="37"/>
                    </a:lnTo>
                    <a:lnTo>
                      <a:pt x="15" y="28"/>
                    </a:lnTo>
                    <a:lnTo>
                      <a:pt x="0" y="0"/>
                    </a:lnTo>
                    <a:lnTo>
                      <a:pt x="16" y="8"/>
                    </a:lnTo>
                    <a:lnTo>
                      <a:pt x="27" y="25"/>
                    </a:lnTo>
                    <a:lnTo>
                      <a:pt x="43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79" name="Freeform 255"/>
              <p:cNvSpPr>
                <a:spLocks/>
              </p:cNvSpPr>
              <p:nvPr/>
            </p:nvSpPr>
            <p:spPr bwMode="auto">
              <a:xfrm>
                <a:off x="1522" y="3340"/>
                <a:ext cx="13" cy="30"/>
              </a:xfrm>
              <a:custGeom>
                <a:avLst/>
                <a:gdLst>
                  <a:gd name="T0" fmla="*/ 0 w 41"/>
                  <a:gd name="T1" fmla="*/ 0 h 89"/>
                  <a:gd name="T2" fmla="*/ 0 w 41"/>
                  <a:gd name="T3" fmla="*/ 0 h 89"/>
                  <a:gd name="T4" fmla="*/ 0 w 41"/>
                  <a:gd name="T5" fmla="*/ 0 h 89"/>
                  <a:gd name="T6" fmla="*/ 0 w 41"/>
                  <a:gd name="T7" fmla="*/ 0 h 89"/>
                  <a:gd name="T8" fmla="*/ 0 w 41"/>
                  <a:gd name="T9" fmla="*/ 0 h 89"/>
                  <a:gd name="T10" fmla="*/ 0 w 41"/>
                  <a:gd name="T11" fmla="*/ 0 h 89"/>
                  <a:gd name="T12" fmla="*/ 0 w 41"/>
                  <a:gd name="T13" fmla="*/ 0 h 89"/>
                  <a:gd name="T14" fmla="*/ 0 w 41"/>
                  <a:gd name="T15" fmla="*/ 0 h 89"/>
                  <a:gd name="T16" fmla="*/ 0 w 41"/>
                  <a:gd name="T17" fmla="*/ 0 h 89"/>
                  <a:gd name="T18" fmla="*/ 0 w 41"/>
                  <a:gd name="T19" fmla="*/ 0 h 89"/>
                  <a:gd name="T20" fmla="*/ 0 w 41"/>
                  <a:gd name="T21" fmla="*/ 0 h 89"/>
                  <a:gd name="T22" fmla="*/ 0 w 41"/>
                  <a:gd name="T23" fmla="*/ 0 h 8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1"/>
                  <a:gd name="T37" fmla="*/ 0 h 89"/>
                  <a:gd name="T38" fmla="*/ 41 w 41"/>
                  <a:gd name="T39" fmla="*/ 89 h 8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1" h="89">
                    <a:moveTo>
                      <a:pt x="39" y="0"/>
                    </a:moveTo>
                    <a:lnTo>
                      <a:pt x="31" y="12"/>
                    </a:lnTo>
                    <a:lnTo>
                      <a:pt x="26" y="54"/>
                    </a:lnTo>
                    <a:lnTo>
                      <a:pt x="41" y="53"/>
                    </a:lnTo>
                    <a:lnTo>
                      <a:pt x="21" y="64"/>
                    </a:lnTo>
                    <a:lnTo>
                      <a:pt x="18" y="89"/>
                    </a:lnTo>
                    <a:lnTo>
                      <a:pt x="0" y="88"/>
                    </a:lnTo>
                    <a:lnTo>
                      <a:pt x="20" y="57"/>
                    </a:lnTo>
                    <a:lnTo>
                      <a:pt x="16" y="18"/>
                    </a:lnTo>
                    <a:lnTo>
                      <a:pt x="29" y="2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0" name="Freeform 256"/>
              <p:cNvSpPr>
                <a:spLocks/>
              </p:cNvSpPr>
              <p:nvPr/>
            </p:nvSpPr>
            <p:spPr bwMode="auto">
              <a:xfrm>
                <a:off x="1495" y="3296"/>
                <a:ext cx="22" cy="27"/>
              </a:xfrm>
              <a:custGeom>
                <a:avLst/>
                <a:gdLst>
                  <a:gd name="T0" fmla="*/ 0 w 64"/>
                  <a:gd name="T1" fmla="*/ 0 h 81"/>
                  <a:gd name="T2" fmla="*/ 0 w 64"/>
                  <a:gd name="T3" fmla="*/ 0 h 81"/>
                  <a:gd name="T4" fmla="*/ 0 w 64"/>
                  <a:gd name="T5" fmla="*/ 0 h 81"/>
                  <a:gd name="T6" fmla="*/ 0 w 64"/>
                  <a:gd name="T7" fmla="*/ 0 h 81"/>
                  <a:gd name="T8" fmla="*/ 0 w 64"/>
                  <a:gd name="T9" fmla="*/ 0 h 81"/>
                  <a:gd name="T10" fmla="*/ 0 w 64"/>
                  <a:gd name="T11" fmla="*/ 0 h 81"/>
                  <a:gd name="T12" fmla="*/ 0 w 64"/>
                  <a:gd name="T13" fmla="*/ 0 h 81"/>
                  <a:gd name="T14" fmla="*/ 0 w 64"/>
                  <a:gd name="T15" fmla="*/ 0 h 81"/>
                  <a:gd name="T16" fmla="*/ 0 w 64"/>
                  <a:gd name="T17" fmla="*/ 0 h 81"/>
                  <a:gd name="T18" fmla="*/ 0 w 64"/>
                  <a:gd name="T19" fmla="*/ 0 h 81"/>
                  <a:gd name="T20" fmla="*/ 0 w 64"/>
                  <a:gd name="T21" fmla="*/ 0 h 81"/>
                  <a:gd name="T22" fmla="*/ 0 w 64"/>
                  <a:gd name="T23" fmla="*/ 0 h 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"/>
                  <a:gd name="T37" fmla="*/ 0 h 81"/>
                  <a:gd name="T38" fmla="*/ 64 w 64"/>
                  <a:gd name="T39" fmla="*/ 81 h 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" h="81">
                    <a:moveTo>
                      <a:pt x="64" y="81"/>
                    </a:moveTo>
                    <a:lnTo>
                      <a:pt x="63" y="54"/>
                    </a:lnTo>
                    <a:lnTo>
                      <a:pt x="44" y="49"/>
                    </a:lnTo>
                    <a:lnTo>
                      <a:pt x="34" y="36"/>
                    </a:lnTo>
                    <a:lnTo>
                      <a:pt x="59" y="0"/>
                    </a:lnTo>
                    <a:lnTo>
                      <a:pt x="33" y="10"/>
                    </a:lnTo>
                    <a:lnTo>
                      <a:pt x="0" y="37"/>
                    </a:lnTo>
                    <a:lnTo>
                      <a:pt x="23" y="42"/>
                    </a:lnTo>
                    <a:lnTo>
                      <a:pt x="28" y="53"/>
                    </a:lnTo>
                    <a:lnTo>
                      <a:pt x="52" y="62"/>
                    </a:lnTo>
                    <a:lnTo>
                      <a:pt x="64" y="8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1" name="Freeform 257"/>
              <p:cNvSpPr>
                <a:spLocks/>
              </p:cNvSpPr>
              <p:nvPr/>
            </p:nvSpPr>
            <p:spPr bwMode="auto">
              <a:xfrm>
                <a:off x="1512" y="3301"/>
                <a:ext cx="14" cy="9"/>
              </a:xfrm>
              <a:custGeom>
                <a:avLst/>
                <a:gdLst>
                  <a:gd name="T0" fmla="*/ 0 w 40"/>
                  <a:gd name="T1" fmla="*/ 0 h 27"/>
                  <a:gd name="T2" fmla="*/ 0 w 40"/>
                  <a:gd name="T3" fmla="*/ 0 h 27"/>
                  <a:gd name="T4" fmla="*/ 0 w 40"/>
                  <a:gd name="T5" fmla="*/ 0 h 27"/>
                  <a:gd name="T6" fmla="*/ 0 w 40"/>
                  <a:gd name="T7" fmla="*/ 0 h 27"/>
                  <a:gd name="T8" fmla="*/ 0 w 40"/>
                  <a:gd name="T9" fmla="*/ 0 h 27"/>
                  <a:gd name="T10" fmla="*/ 0 w 40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27"/>
                  <a:gd name="T20" fmla="*/ 40 w 40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27">
                    <a:moveTo>
                      <a:pt x="38" y="0"/>
                    </a:moveTo>
                    <a:lnTo>
                      <a:pt x="40" y="18"/>
                    </a:lnTo>
                    <a:lnTo>
                      <a:pt x="11" y="27"/>
                    </a:lnTo>
                    <a:lnTo>
                      <a:pt x="0" y="1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2" name="Freeform 258"/>
              <p:cNvSpPr>
                <a:spLocks/>
              </p:cNvSpPr>
              <p:nvPr/>
            </p:nvSpPr>
            <p:spPr bwMode="auto">
              <a:xfrm>
                <a:off x="1540" y="3291"/>
                <a:ext cx="8" cy="6"/>
              </a:xfrm>
              <a:custGeom>
                <a:avLst/>
                <a:gdLst>
                  <a:gd name="T0" fmla="*/ 0 w 25"/>
                  <a:gd name="T1" fmla="*/ 0 h 19"/>
                  <a:gd name="T2" fmla="*/ 0 w 25"/>
                  <a:gd name="T3" fmla="*/ 0 h 19"/>
                  <a:gd name="T4" fmla="*/ 0 w 25"/>
                  <a:gd name="T5" fmla="*/ 0 h 19"/>
                  <a:gd name="T6" fmla="*/ 0 w 25"/>
                  <a:gd name="T7" fmla="*/ 0 h 19"/>
                  <a:gd name="T8" fmla="*/ 0 w 25"/>
                  <a:gd name="T9" fmla="*/ 0 h 19"/>
                  <a:gd name="T10" fmla="*/ 0 w 2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19"/>
                  <a:gd name="T20" fmla="*/ 25 w 2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19">
                    <a:moveTo>
                      <a:pt x="25" y="6"/>
                    </a:moveTo>
                    <a:lnTo>
                      <a:pt x="14" y="19"/>
                    </a:lnTo>
                    <a:lnTo>
                      <a:pt x="0" y="5"/>
                    </a:lnTo>
                    <a:lnTo>
                      <a:pt x="16" y="0"/>
                    </a:lnTo>
                    <a:lnTo>
                      <a:pt x="25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3" name="Freeform 259"/>
              <p:cNvSpPr>
                <a:spLocks/>
              </p:cNvSpPr>
              <p:nvPr/>
            </p:nvSpPr>
            <p:spPr bwMode="auto">
              <a:xfrm>
                <a:off x="1540" y="3308"/>
                <a:ext cx="5" cy="6"/>
              </a:xfrm>
              <a:custGeom>
                <a:avLst/>
                <a:gdLst>
                  <a:gd name="T0" fmla="*/ 0 w 14"/>
                  <a:gd name="T1" fmla="*/ 0 h 19"/>
                  <a:gd name="T2" fmla="*/ 0 w 14"/>
                  <a:gd name="T3" fmla="*/ 0 h 19"/>
                  <a:gd name="T4" fmla="*/ 0 w 14"/>
                  <a:gd name="T5" fmla="*/ 0 h 19"/>
                  <a:gd name="T6" fmla="*/ 0 w 14"/>
                  <a:gd name="T7" fmla="*/ 0 h 19"/>
                  <a:gd name="T8" fmla="*/ 0 w 14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9"/>
                  <a:gd name="T17" fmla="*/ 14 w 14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9">
                    <a:moveTo>
                      <a:pt x="14" y="0"/>
                    </a:moveTo>
                    <a:lnTo>
                      <a:pt x="5" y="19"/>
                    </a:lnTo>
                    <a:lnTo>
                      <a:pt x="0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4" name="Freeform 260"/>
              <p:cNvSpPr>
                <a:spLocks/>
              </p:cNvSpPr>
              <p:nvPr/>
            </p:nvSpPr>
            <p:spPr bwMode="auto">
              <a:xfrm>
                <a:off x="1553" y="3355"/>
                <a:ext cx="19" cy="12"/>
              </a:xfrm>
              <a:custGeom>
                <a:avLst/>
                <a:gdLst>
                  <a:gd name="T0" fmla="*/ 0 w 57"/>
                  <a:gd name="T1" fmla="*/ 0 h 35"/>
                  <a:gd name="T2" fmla="*/ 0 w 57"/>
                  <a:gd name="T3" fmla="*/ 0 h 35"/>
                  <a:gd name="T4" fmla="*/ 0 w 57"/>
                  <a:gd name="T5" fmla="*/ 0 h 35"/>
                  <a:gd name="T6" fmla="*/ 0 w 57"/>
                  <a:gd name="T7" fmla="*/ 0 h 35"/>
                  <a:gd name="T8" fmla="*/ 0 w 57"/>
                  <a:gd name="T9" fmla="*/ 0 h 35"/>
                  <a:gd name="T10" fmla="*/ 0 w 57"/>
                  <a:gd name="T11" fmla="*/ 0 h 35"/>
                  <a:gd name="T12" fmla="*/ 0 w 57"/>
                  <a:gd name="T13" fmla="*/ 0 h 35"/>
                  <a:gd name="T14" fmla="*/ 0 w 57"/>
                  <a:gd name="T15" fmla="*/ 0 h 35"/>
                  <a:gd name="T16" fmla="*/ 0 w 57"/>
                  <a:gd name="T17" fmla="*/ 0 h 35"/>
                  <a:gd name="T18" fmla="*/ 0 w 57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7"/>
                  <a:gd name="T31" fmla="*/ 0 h 35"/>
                  <a:gd name="T32" fmla="*/ 57 w 57"/>
                  <a:gd name="T33" fmla="*/ 35 h 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7" h="35">
                    <a:moveTo>
                      <a:pt x="57" y="18"/>
                    </a:moveTo>
                    <a:lnTo>
                      <a:pt x="31" y="35"/>
                    </a:lnTo>
                    <a:lnTo>
                      <a:pt x="7" y="29"/>
                    </a:lnTo>
                    <a:lnTo>
                      <a:pt x="0" y="9"/>
                    </a:lnTo>
                    <a:lnTo>
                      <a:pt x="10" y="0"/>
                    </a:lnTo>
                    <a:lnTo>
                      <a:pt x="22" y="18"/>
                    </a:lnTo>
                    <a:lnTo>
                      <a:pt x="32" y="12"/>
                    </a:lnTo>
                    <a:lnTo>
                      <a:pt x="32" y="21"/>
                    </a:lnTo>
                    <a:lnTo>
                      <a:pt x="57" y="1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5" name="Freeform 261"/>
              <p:cNvSpPr>
                <a:spLocks/>
              </p:cNvSpPr>
              <p:nvPr/>
            </p:nvSpPr>
            <p:spPr bwMode="auto">
              <a:xfrm>
                <a:off x="1505" y="3344"/>
                <a:ext cx="13" cy="11"/>
              </a:xfrm>
              <a:custGeom>
                <a:avLst/>
                <a:gdLst>
                  <a:gd name="T0" fmla="*/ 0 w 39"/>
                  <a:gd name="T1" fmla="*/ 0 h 34"/>
                  <a:gd name="T2" fmla="*/ 0 w 39"/>
                  <a:gd name="T3" fmla="*/ 0 h 34"/>
                  <a:gd name="T4" fmla="*/ 0 w 39"/>
                  <a:gd name="T5" fmla="*/ 0 h 34"/>
                  <a:gd name="T6" fmla="*/ 0 w 39"/>
                  <a:gd name="T7" fmla="*/ 0 h 34"/>
                  <a:gd name="T8" fmla="*/ 0 w 39"/>
                  <a:gd name="T9" fmla="*/ 0 h 34"/>
                  <a:gd name="T10" fmla="*/ 0 w 39"/>
                  <a:gd name="T11" fmla="*/ 0 h 34"/>
                  <a:gd name="T12" fmla="*/ 0 w 39"/>
                  <a:gd name="T13" fmla="*/ 0 h 34"/>
                  <a:gd name="T14" fmla="*/ 0 w 39"/>
                  <a:gd name="T15" fmla="*/ 0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"/>
                  <a:gd name="T25" fmla="*/ 0 h 34"/>
                  <a:gd name="T26" fmla="*/ 39 w 39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" h="34">
                    <a:moveTo>
                      <a:pt x="27" y="0"/>
                    </a:moveTo>
                    <a:lnTo>
                      <a:pt x="39" y="15"/>
                    </a:lnTo>
                    <a:lnTo>
                      <a:pt x="18" y="17"/>
                    </a:lnTo>
                    <a:lnTo>
                      <a:pt x="0" y="34"/>
                    </a:lnTo>
                    <a:lnTo>
                      <a:pt x="2" y="3"/>
                    </a:lnTo>
                    <a:lnTo>
                      <a:pt x="14" y="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6" name="Freeform 262"/>
              <p:cNvSpPr>
                <a:spLocks/>
              </p:cNvSpPr>
              <p:nvPr/>
            </p:nvSpPr>
            <p:spPr bwMode="auto">
              <a:xfrm>
                <a:off x="1515" y="3336"/>
                <a:ext cx="6" cy="4"/>
              </a:xfrm>
              <a:custGeom>
                <a:avLst/>
                <a:gdLst>
                  <a:gd name="T0" fmla="*/ 0 w 20"/>
                  <a:gd name="T1" fmla="*/ 0 h 13"/>
                  <a:gd name="T2" fmla="*/ 0 w 20"/>
                  <a:gd name="T3" fmla="*/ 0 h 13"/>
                  <a:gd name="T4" fmla="*/ 0 w 20"/>
                  <a:gd name="T5" fmla="*/ 0 h 13"/>
                  <a:gd name="T6" fmla="*/ 0 w 20"/>
                  <a:gd name="T7" fmla="*/ 0 h 13"/>
                  <a:gd name="T8" fmla="*/ 0 w 20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13"/>
                  <a:gd name="T17" fmla="*/ 20 w 20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13">
                    <a:moveTo>
                      <a:pt x="20" y="0"/>
                    </a:moveTo>
                    <a:lnTo>
                      <a:pt x="0" y="0"/>
                    </a:lnTo>
                    <a:lnTo>
                      <a:pt x="8" y="13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7" name="Freeform 263"/>
              <p:cNvSpPr>
                <a:spLocks/>
              </p:cNvSpPr>
              <p:nvPr/>
            </p:nvSpPr>
            <p:spPr bwMode="auto">
              <a:xfrm>
                <a:off x="1497" y="3335"/>
                <a:ext cx="9" cy="6"/>
              </a:xfrm>
              <a:custGeom>
                <a:avLst/>
                <a:gdLst>
                  <a:gd name="T0" fmla="*/ 0 w 28"/>
                  <a:gd name="T1" fmla="*/ 0 h 19"/>
                  <a:gd name="T2" fmla="*/ 0 w 28"/>
                  <a:gd name="T3" fmla="*/ 0 h 19"/>
                  <a:gd name="T4" fmla="*/ 0 w 28"/>
                  <a:gd name="T5" fmla="*/ 0 h 19"/>
                  <a:gd name="T6" fmla="*/ 0 w 28"/>
                  <a:gd name="T7" fmla="*/ 0 h 19"/>
                  <a:gd name="T8" fmla="*/ 0 w 28"/>
                  <a:gd name="T9" fmla="*/ 0 h 19"/>
                  <a:gd name="T10" fmla="*/ 0 w 28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19"/>
                  <a:gd name="T20" fmla="*/ 28 w 28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19">
                    <a:moveTo>
                      <a:pt x="28" y="3"/>
                    </a:moveTo>
                    <a:lnTo>
                      <a:pt x="17" y="19"/>
                    </a:lnTo>
                    <a:lnTo>
                      <a:pt x="0" y="17"/>
                    </a:lnTo>
                    <a:lnTo>
                      <a:pt x="16" y="0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8" name="Freeform 264"/>
              <p:cNvSpPr>
                <a:spLocks/>
              </p:cNvSpPr>
              <p:nvPr/>
            </p:nvSpPr>
            <p:spPr bwMode="auto">
              <a:xfrm>
                <a:off x="1507" y="3379"/>
                <a:ext cx="20" cy="16"/>
              </a:xfrm>
              <a:custGeom>
                <a:avLst/>
                <a:gdLst>
                  <a:gd name="T0" fmla="*/ 0 w 60"/>
                  <a:gd name="T1" fmla="*/ 0 h 49"/>
                  <a:gd name="T2" fmla="*/ 0 w 60"/>
                  <a:gd name="T3" fmla="*/ 0 h 49"/>
                  <a:gd name="T4" fmla="*/ 0 w 60"/>
                  <a:gd name="T5" fmla="*/ 0 h 49"/>
                  <a:gd name="T6" fmla="*/ 0 w 60"/>
                  <a:gd name="T7" fmla="*/ 0 h 49"/>
                  <a:gd name="T8" fmla="*/ 0 w 60"/>
                  <a:gd name="T9" fmla="*/ 0 h 49"/>
                  <a:gd name="T10" fmla="*/ 0 w 60"/>
                  <a:gd name="T11" fmla="*/ 0 h 49"/>
                  <a:gd name="T12" fmla="*/ 0 w 60"/>
                  <a:gd name="T13" fmla="*/ 0 h 49"/>
                  <a:gd name="T14" fmla="*/ 0 w 60"/>
                  <a:gd name="T15" fmla="*/ 0 h 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0"/>
                  <a:gd name="T25" fmla="*/ 0 h 49"/>
                  <a:gd name="T26" fmla="*/ 60 w 60"/>
                  <a:gd name="T27" fmla="*/ 49 h 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0" h="49">
                    <a:moveTo>
                      <a:pt x="60" y="49"/>
                    </a:moveTo>
                    <a:lnTo>
                      <a:pt x="43" y="30"/>
                    </a:lnTo>
                    <a:lnTo>
                      <a:pt x="22" y="0"/>
                    </a:lnTo>
                    <a:lnTo>
                      <a:pt x="0" y="6"/>
                    </a:lnTo>
                    <a:lnTo>
                      <a:pt x="22" y="20"/>
                    </a:lnTo>
                    <a:lnTo>
                      <a:pt x="33" y="34"/>
                    </a:lnTo>
                    <a:lnTo>
                      <a:pt x="60" y="4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89" name="Freeform 265"/>
              <p:cNvSpPr>
                <a:spLocks/>
              </p:cNvSpPr>
              <p:nvPr/>
            </p:nvSpPr>
            <p:spPr bwMode="auto">
              <a:xfrm>
                <a:off x="1468" y="3380"/>
                <a:ext cx="48" cy="30"/>
              </a:xfrm>
              <a:custGeom>
                <a:avLst/>
                <a:gdLst>
                  <a:gd name="T0" fmla="*/ 0 w 145"/>
                  <a:gd name="T1" fmla="*/ 0 h 90"/>
                  <a:gd name="T2" fmla="*/ 0 w 145"/>
                  <a:gd name="T3" fmla="*/ 0 h 90"/>
                  <a:gd name="T4" fmla="*/ 0 w 145"/>
                  <a:gd name="T5" fmla="*/ 0 h 90"/>
                  <a:gd name="T6" fmla="*/ 0 w 145"/>
                  <a:gd name="T7" fmla="*/ 0 h 90"/>
                  <a:gd name="T8" fmla="*/ 0 w 145"/>
                  <a:gd name="T9" fmla="*/ 0 h 90"/>
                  <a:gd name="T10" fmla="*/ 0 w 145"/>
                  <a:gd name="T11" fmla="*/ 0 h 90"/>
                  <a:gd name="T12" fmla="*/ 0 w 145"/>
                  <a:gd name="T13" fmla="*/ 0 h 90"/>
                  <a:gd name="T14" fmla="*/ 0 w 145"/>
                  <a:gd name="T15" fmla="*/ 0 h 90"/>
                  <a:gd name="T16" fmla="*/ 0 w 145"/>
                  <a:gd name="T17" fmla="*/ 0 h 90"/>
                  <a:gd name="T18" fmla="*/ 0 w 145"/>
                  <a:gd name="T19" fmla="*/ 0 h 90"/>
                  <a:gd name="T20" fmla="*/ 0 w 145"/>
                  <a:gd name="T21" fmla="*/ 0 h 90"/>
                  <a:gd name="T22" fmla="*/ 0 w 145"/>
                  <a:gd name="T23" fmla="*/ 0 h 90"/>
                  <a:gd name="T24" fmla="*/ 0 w 145"/>
                  <a:gd name="T25" fmla="*/ 0 h 90"/>
                  <a:gd name="T26" fmla="*/ 0 w 145"/>
                  <a:gd name="T27" fmla="*/ 0 h 90"/>
                  <a:gd name="T28" fmla="*/ 0 w 145"/>
                  <a:gd name="T29" fmla="*/ 0 h 90"/>
                  <a:gd name="T30" fmla="*/ 0 w 145"/>
                  <a:gd name="T31" fmla="*/ 0 h 90"/>
                  <a:gd name="T32" fmla="*/ 0 w 145"/>
                  <a:gd name="T33" fmla="*/ 0 h 90"/>
                  <a:gd name="T34" fmla="*/ 0 w 145"/>
                  <a:gd name="T35" fmla="*/ 0 h 9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5"/>
                  <a:gd name="T55" fmla="*/ 0 h 90"/>
                  <a:gd name="T56" fmla="*/ 145 w 145"/>
                  <a:gd name="T57" fmla="*/ 90 h 9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5" h="90">
                    <a:moveTo>
                      <a:pt x="145" y="56"/>
                    </a:moveTo>
                    <a:lnTo>
                      <a:pt x="119" y="40"/>
                    </a:lnTo>
                    <a:lnTo>
                      <a:pt x="101" y="49"/>
                    </a:lnTo>
                    <a:lnTo>
                      <a:pt x="88" y="69"/>
                    </a:lnTo>
                    <a:lnTo>
                      <a:pt x="76" y="67"/>
                    </a:lnTo>
                    <a:lnTo>
                      <a:pt x="92" y="33"/>
                    </a:lnTo>
                    <a:lnTo>
                      <a:pt x="92" y="0"/>
                    </a:lnTo>
                    <a:lnTo>
                      <a:pt x="64" y="71"/>
                    </a:lnTo>
                    <a:lnTo>
                      <a:pt x="52" y="71"/>
                    </a:lnTo>
                    <a:lnTo>
                      <a:pt x="0" y="42"/>
                    </a:lnTo>
                    <a:lnTo>
                      <a:pt x="5" y="54"/>
                    </a:lnTo>
                    <a:lnTo>
                      <a:pt x="32" y="69"/>
                    </a:lnTo>
                    <a:lnTo>
                      <a:pt x="53" y="80"/>
                    </a:lnTo>
                    <a:lnTo>
                      <a:pt x="72" y="90"/>
                    </a:lnTo>
                    <a:lnTo>
                      <a:pt x="104" y="80"/>
                    </a:lnTo>
                    <a:lnTo>
                      <a:pt x="118" y="65"/>
                    </a:lnTo>
                    <a:lnTo>
                      <a:pt x="145" y="5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0" name="Freeform 266"/>
              <p:cNvSpPr>
                <a:spLocks/>
              </p:cNvSpPr>
              <p:nvPr/>
            </p:nvSpPr>
            <p:spPr bwMode="auto">
              <a:xfrm>
                <a:off x="1463" y="3362"/>
                <a:ext cx="34" cy="27"/>
              </a:xfrm>
              <a:custGeom>
                <a:avLst/>
                <a:gdLst>
                  <a:gd name="T0" fmla="*/ 0 w 102"/>
                  <a:gd name="T1" fmla="*/ 0 h 83"/>
                  <a:gd name="T2" fmla="*/ 0 w 102"/>
                  <a:gd name="T3" fmla="*/ 0 h 83"/>
                  <a:gd name="T4" fmla="*/ 0 w 102"/>
                  <a:gd name="T5" fmla="*/ 0 h 83"/>
                  <a:gd name="T6" fmla="*/ 0 w 102"/>
                  <a:gd name="T7" fmla="*/ 0 h 83"/>
                  <a:gd name="T8" fmla="*/ 0 w 102"/>
                  <a:gd name="T9" fmla="*/ 0 h 83"/>
                  <a:gd name="T10" fmla="*/ 0 w 102"/>
                  <a:gd name="T11" fmla="*/ 0 h 83"/>
                  <a:gd name="T12" fmla="*/ 0 w 102"/>
                  <a:gd name="T13" fmla="*/ 0 h 83"/>
                  <a:gd name="T14" fmla="*/ 0 w 102"/>
                  <a:gd name="T15" fmla="*/ 0 h 83"/>
                  <a:gd name="T16" fmla="*/ 0 w 102"/>
                  <a:gd name="T17" fmla="*/ 0 h 83"/>
                  <a:gd name="T18" fmla="*/ 0 w 102"/>
                  <a:gd name="T19" fmla="*/ 0 h 83"/>
                  <a:gd name="T20" fmla="*/ 0 w 102"/>
                  <a:gd name="T21" fmla="*/ 0 h 83"/>
                  <a:gd name="T22" fmla="*/ 0 w 102"/>
                  <a:gd name="T23" fmla="*/ 0 h 83"/>
                  <a:gd name="T24" fmla="*/ 0 w 102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2"/>
                  <a:gd name="T40" fmla="*/ 0 h 83"/>
                  <a:gd name="T41" fmla="*/ 102 w 102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2" h="83">
                    <a:moveTo>
                      <a:pt x="102" y="41"/>
                    </a:moveTo>
                    <a:lnTo>
                      <a:pt x="87" y="14"/>
                    </a:lnTo>
                    <a:lnTo>
                      <a:pt x="82" y="25"/>
                    </a:lnTo>
                    <a:lnTo>
                      <a:pt x="53" y="12"/>
                    </a:lnTo>
                    <a:lnTo>
                      <a:pt x="43" y="0"/>
                    </a:lnTo>
                    <a:lnTo>
                      <a:pt x="27" y="8"/>
                    </a:lnTo>
                    <a:lnTo>
                      <a:pt x="18" y="39"/>
                    </a:lnTo>
                    <a:lnTo>
                      <a:pt x="0" y="83"/>
                    </a:lnTo>
                    <a:lnTo>
                      <a:pt x="14" y="76"/>
                    </a:lnTo>
                    <a:lnTo>
                      <a:pt x="40" y="14"/>
                    </a:lnTo>
                    <a:lnTo>
                      <a:pt x="63" y="28"/>
                    </a:lnTo>
                    <a:lnTo>
                      <a:pt x="102" y="4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1" name="Freeform 267"/>
              <p:cNvSpPr>
                <a:spLocks/>
              </p:cNvSpPr>
              <p:nvPr/>
            </p:nvSpPr>
            <p:spPr bwMode="auto">
              <a:xfrm>
                <a:off x="1440" y="3379"/>
                <a:ext cx="17" cy="10"/>
              </a:xfrm>
              <a:custGeom>
                <a:avLst/>
                <a:gdLst>
                  <a:gd name="T0" fmla="*/ 0 w 51"/>
                  <a:gd name="T1" fmla="*/ 0 h 32"/>
                  <a:gd name="T2" fmla="*/ 0 w 51"/>
                  <a:gd name="T3" fmla="*/ 0 h 32"/>
                  <a:gd name="T4" fmla="*/ 0 w 51"/>
                  <a:gd name="T5" fmla="*/ 0 h 32"/>
                  <a:gd name="T6" fmla="*/ 0 w 51"/>
                  <a:gd name="T7" fmla="*/ 0 h 32"/>
                  <a:gd name="T8" fmla="*/ 0 w 51"/>
                  <a:gd name="T9" fmla="*/ 0 h 32"/>
                  <a:gd name="T10" fmla="*/ 0 w 51"/>
                  <a:gd name="T11" fmla="*/ 0 h 32"/>
                  <a:gd name="T12" fmla="*/ 0 w 51"/>
                  <a:gd name="T13" fmla="*/ 0 h 32"/>
                  <a:gd name="T14" fmla="*/ 0 w 51"/>
                  <a:gd name="T15" fmla="*/ 0 h 32"/>
                  <a:gd name="T16" fmla="*/ 0 w 51"/>
                  <a:gd name="T17" fmla="*/ 0 h 3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1"/>
                  <a:gd name="T28" fmla="*/ 0 h 32"/>
                  <a:gd name="T29" fmla="*/ 51 w 51"/>
                  <a:gd name="T30" fmla="*/ 32 h 3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1" h="32">
                    <a:moveTo>
                      <a:pt x="51" y="29"/>
                    </a:moveTo>
                    <a:lnTo>
                      <a:pt x="41" y="1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10" y="12"/>
                    </a:lnTo>
                    <a:lnTo>
                      <a:pt x="34" y="13"/>
                    </a:lnTo>
                    <a:lnTo>
                      <a:pt x="38" y="32"/>
                    </a:lnTo>
                    <a:lnTo>
                      <a:pt x="51" y="29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2" name="Freeform 268"/>
              <p:cNvSpPr>
                <a:spLocks/>
              </p:cNvSpPr>
              <p:nvPr/>
            </p:nvSpPr>
            <p:spPr bwMode="auto">
              <a:xfrm>
                <a:off x="1464" y="3356"/>
                <a:ext cx="13" cy="11"/>
              </a:xfrm>
              <a:custGeom>
                <a:avLst/>
                <a:gdLst>
                  <a:gd name="T0" fmla="*/ 0 w 39"/>
                  <a:gd name="T1" fmla="*/ 0 h 32"/>
                  <a:gd name="T2" fmla="*/ 0 w 39"/>
                  <a:gd name="T3" fmla="*/ 0 h 32"/>
                  <a:gd name="T4" fmla="*/ 0 w 39"/>
                  <a:gd name="T5" fmla="*/ 0 h 32"/>
                  <a:gd name="T6" fmla="*/ 0 w 39"/>
                  <a:gd name="T7" fmla="*/ 0 h 32"/>
                  <a:gd name="T8" fmla="*/ 0 w 39"/>
                  <a:gd name="T9" fmla="*/ 0 h 32"/>
                  <a:gd name="T10" fmla="*/ 0 w 39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32"/>
                  <a:gd name="T20" fmla="*/ 39 w 39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32">
                    <a:moveTo>
                      <a:pt x="39" y="0"/>
                    </a:moveTo>
                    <a:lnTo>
                      <a:pt x="22" y="19"/>
                    </a:lnTo>
                    <a:lnTo>
                      <a:pt x="0" y="32"/>
                    </a:lnTo>
                    <a:lnTo>
                      <a:pt x="15" y="1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3" name="Freeform 269"/>
              <p:cNvSpPr>
                <a:spLocks/>
              </p:cNvSpPr>
              <p:nvPr/>
            </p:nvSpPr>
            <p:spPr bwMode="auto">
              <a:xfrm>
                <a:off x="1540" y="3368"/>
                <a:ext cx="3" cy="20"/>
              </a:xfrm>
              <a:custGeom>
                <a:avLst/>
                <a:gdLst>
                  <a:gd name="T0" fmla="*/ 0 w 8"/>
                  <a:gd name="T1" fmla="*/ 0 h 61"/>
                  <a:gd name="T2" fmla="*/ 0 w 8"/>
                  <a:gd name="T3" fmla="*/ 0 h 61"/>
                  <a:gd name="T4" fmla="*/ 0 w 8"/>
                  <a:gd name="T5" fmla="*/ 0 h 61"/>
                  <a:gd name="T6" fmla="*/ 0 w 8"/>
                  <a:gd name="T7" fmla="*/ 0 h 61"/>
                  <a:gd name="T8" fmla="*/ 0 w 8"/>
                  <a:gd name="T9" fmla="*/ 0 h 61"/>
                  <a:gd name="T10" fmla="*/ 0 w 8"/>
                  <a:gd name="T11" fmla="*/ 0 h 61"/>
                  <a:gd name="T12" fmla="*/ 0 w 8"/>
                  <a:gd name="T13" fmla="*/ 0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1"/>
                  <a:gd name="T23" fmla="*/ 8 w 8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1">
                    <a:moveTo>
                      <a:pt x="7" y="0"/>
                    </a:moveTo>
                    <a:lnTo>
                      <a:pt x="3" y="43"/>
                    </a:lnTo>
                    <a:lnTo>
                      <a:pt x="8" y="61"/>
                    </a:lnTo>
                    <a:lnTo>
                      <a:pt x="0" y="50"/>
                    </a:lnTo>
                    <a:lnTo>
                      <a:pt x="0" y="2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4" name="Freeform 270"/>
              <p:cNvSpPr>
                <a:spLocks/>
              </p:cNvSpPr>
              <p:nvPr/>
            </p:nvSpPr>
            <p:spPr bwMode="auto">
              <a:xfrm>
                <a:off x="1227" y="3259"/>
                <a:ext cx="121" cy="118"/>
              </a:xfrm>
              <a:custGeom>
                <a:avLst/>
                <a:gdLst>
                  <a:gd name="T0" fmla="*/ 0 w 364"/>
                  <a:gd name="T1" fmla="*/ 0 h 355"/>
                  <a:gd name="T2" fmla="*/ 0 w 364"/>
                  <a:gd name="T3" fmla="*/ 0 h 355"/>
                  <a:gd name="T4" fmla="*/ 0 w 364"/>
                  <a:gd name="T5" fmla="*/ 0 h 355"/>
                  <a:gd name="T6" fmla="*/ 0 w 364"/>
                  <a:gd name="T7" fmla="*/ 0 h 355"/>
                  <a:gd name="T8" fmla="*/ 0 w 364"/>
                  <a:gd name="T9" fmla="*/ 0 h 355"/>
                  <a:gd name="T10" fmla="*/ 0 w 364"/>
                  <a:gd name="T11" fmla="*/ 0 h 355"/>
                  <a:gd name="T12" fmla="*/ 0 w 364"/>
                  <a:gd name="T13" fmla="*/ 0 h 355"/>
                  <a:gd name="T14" fmla="*/ 0 w 364"/>
                  <a:gd name="T15" fmla="*/ 0 h 355"/>
                  <a:gd name="T16" fmla="*/ 0 w 364"/>
                  <a:gd name="T17" fmla="*/ 0 h 355"/>
                  <a:gd name="T18" fmla="*/ 0 w 364"/>
                  <a:gd name="T19" fmla="*/ 0 h 355"/>
                  <a:gd name="T20" fmla="*/ 0 w 364"/>
                  <a:gd name="T21" fmla="*/ 0 h 355"/>
                  <a:gd name="T22" fmla="*/ 0 w 364"/>
                  <a:gd name="T23" fmla="*/ 0 h 355"/>
                  <a:gd name="T24" fmla="*/ 0 w 364"/>
                  <a:gd name="T25" fmla="*/ 0 h 355"/>
                  <a:gd name="T26" fmla="*/ 0 w 364"/>
                  <a:gd name="T27" fmla="*/ 0 h 355"/>
                  <a:gd name="T28" fmla="*/ 0 w 364"/>
                  <a:gd name="T29" fmla="*/ 0 h 35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64"/>
                  <a:gd name="T46" fmla="*/ 0 h 355"/>
                  <a:gd name="T47" fmla="*/ 364 w 364"/>
                  <a:gd name="T48" fmla="*/ 355 h 35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64" h="355">
                    <a:moveTo>
                      <a:pt x="364" y="35"/>
                    </a:moveTo>
                    <a:lnTo>
                      <a:pt x="342" y="12"/>
                    </a:lnTo>
                    <a:lnTo>
                      <a:pt x="305" y="0"/>
                    </a:lnTo>
                    <a:lnTo>
                      <a:pt x="251" y="1"/>
                    </a:lnTo>
                    <a:lnTo>
                      <a:pt x="198" y="18"/>
                    </a:lnTo>
                    <a:lnTo>
                      <a:pt x="158" y="44"/>
                    </a:lnTo>
                    <a:lnTo>
                      <a:pt x="108" y="87"/>
                    </a:lnTo>
                    <a:lnTo>
                      <a:pt x="66" y="145"/>
                    </a:lnTo>
                    <a:lnTo>
                      <a:pt x="28" y="222"/>
                    </a:lnTo>
                    <a:lnTo>
                      <a:pt x="5" y="286"/>
                    </a:lnTo>
                    <a:lnTo>
                      <a:pt x="0" y="355"/>
                    </a:lnTo>
                    <a:lnTo>
                      <a:pt x="44" y="300"/>
                    </a:lnTo>
                    <a:lnTo>
                      <a:pt x="182" y="210"/>
                    </a:lnTo>
                    <a:lnTo>
                      <a:pt x="364" y="35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5" name="Freeform 271"/>
              <p:cNvSpPr>
                <a:spLocks/>
              </p:cNvSpPr>
              <p:nvPr/>
            </p:nvSpPr>
            <p:spPr bwMode="auto">
              <a:xfrm>
                <a:off x="1644" y="3254"/>
                <a:ext cx="31" cy="22"/>
              </a:xfrm>
              <a:custGeom>
                <a:avLst/>
                <a:gdLst>
                  <a:gd name="T0" fmla="*/ 0 w 92"/>
                  <a:gd name="T1" fmla="*/ 0 h 66"/>
                  <a:gd name="T2" fmla="*/ 0 w 92"/>
                  <a:gd name="T3" fmla="*/ 0 h 66"/>
                  <a:gd name="T4" fmla="*/ 0 w 92"/>
                  <a:gd name="T5" fmla="*/ 0 h 66"/>
                  <a:gd name="T6" fmla="*/ 0 w 92"/>
                  <a:gd name="T7" fmla="*/ 0 h 66"/>
                  <a:gd name="T8" fmla="*/ 0 w 92"/>
                  <a:gd name="T9" fmla="*/ 0 h 66"/>
                  <a:gd name="T10" fmla="*/ 0 w 92"/>
                  <a:gd name="T11" fmla="*/ 0 h 66"/>
                  <a:gd name="T12" fmla="*/ 0 w 92"/>
                  <a:gd name="T13" fmla="*/ 0 h 66"/>
                  <a:gd name="T14" fmla="*/ 0 w 92"/>
                  <a:gd name="T15" fmla="*/ 0 h 66"/>
                  <a:gd name="T16" fmla="*/ 0 w 92"/>
                  <a:gd name="T17" fmla="*/ 0 h 66"/>
                  <a:gd name="T18" fmla="*/ 0 w 92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2"/>
                  <a:gd name="T31" fmla="*/ 0 h 66"/>
                  <a:gd name="T32" fmla="*/ 92 w 92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2" h="66">
                    <a:moveTo>
                      <a:pt x="67" y="2"/>
                    </a:moveTo>
                    <a:lnTo>
                      <a:pt x="86" y="35"/>
                    </a:lnTo>
                    <a:lnTo>
                      <a:pt x="92" y="66"/>
                    </a:lnTo>
                    <a:lnTo>
                      <a:pt x="74" y="47"/>
                    </a:lnTo>
                    <a:lnTo>
                      <a:pt x="49" y="31"/>
                    </a:lnTo>
                    <a:lnTo>
                      <a:pt x="30" y="25"/>
                    </a:lnTo>
                    <a:lnTo>
                      <a:pt x="10" y="27"/>
                    </a:lnTo>
                    <a:lnTo>
                      <a:pt x="0" y="0"/>
                    </a:lnTo>
                    <a:lnTo>
                      <a:pt x="67" y="2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6" name="Freeform 272"/>
              <p:cNvSpPr>
                <a:spLocks/>
              </p:cNvSpPr>
              <p:nvPr/>
            </p:nvSpPr>
            <p:spPr bwMode="auto">
              <a:xfrm>
                <a:off x="1633" y="3252"/>
                <a:ext cx="10" cy="14"/>
              </a:xfrm>
              <a:custGeom>
                <a:avLst/>
                <a:gdLst>
                  <a:gd name="T0" fmla="*/ 0 w 30"/>
                  <a:gd name="T1" fmla="*/ 0 h 43"/>
                  <a:gd name="T2" fmla="*/ 0 w 30"/>
                  <a:gd name="T3" fmla="*/ 0 h 43"/>
                  <a:gd name="T4" fmla="*/ 0 w 30"/>
                  <a:gd name="T5" fmla="*/ 0 h 43"/>
                  <a:gd name="T6" fmla="*/ 0 w 30"/>
                  <a:gd name="T7" fmla="*/ 0 h 43"/>
                  <a:gd name="T8" fmla="*/ 0 w 30"/>
                  <a:gd name="T9" fmla="*/ 0 h 43"/>
                  <a:gd name="T10" fmla="*/ 0 w 30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43"/>
                  <a:gd name="T20" fmla="*/ 30 w 30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43">
                    <a:moveTo>
                      <a:pt x="15" y="1"/>
                    </a:moveTo>
                    <a:lnTo>
                      <a:pt x="30" y="43"/>
                    </a:lnTo>
                    <a:lnTo>
                      <a:pt x="10" y="28"/>
                    </a:lnTo>
                    <a:lnTo>
                      <a:pt x="0" y="0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7" name="Freeform 273"/>
              <p:cNvSpPr>
                <a:spLocks/>
              </p:cNvSpPr>
              <p:nvPr/>
            </p:nvSpPr>
            <p:spPr bwMode="auto">
              <a:xfrm>
                <a:off x="1639" y="3245"/>
                <a:ext cx="36" cy="29"/>
              </a:xfrm>
              <a:custGeom>
                <a:avLst/>
                <a:gdLst>
                  <a:gd name="T0" fmla="*/ 0 w 107"/>
                  <a:gd name="T1" fmla="*/ 0 h 85"/>
                  <a:gd name="T2" fmla="*/ 0 w 107"/>
                  <a:gd name="T3" fmla="*/ 0 h 85"/>
                  <a:gd name="T4" fmla="*/ 0 w 107"/>
                  <a:gd name="T5" fmla="*/ 0 h 85"/>
                  <a:gd name="T6" fmla="*/ 0 w 107"/>
                  <a:gd name="T7" fmla="*/ 0 h 85"/>
                  <a:gd name="T8" fmla="*/ 0 w 107"/>
                  <a:gd name="T9" fmla="*/ 0 h 85"/>
                  <a:gd name="T10" fmla="*/ 0 w 107"/>
                  <a:gd name="T11" fmla="*/ 0 h 85"/>
                  <a:gd name="T12" fmla="*/ 0 w 107"/>
                  <a:gd name="T13" fmla="*/ 0 h 85"/>
                  <a:gd name="T14" fmla="*/ 0 w 107"/>
                  <a:gd name="T15" fmla="*/ 0 h 85"/>
                  <a:gd name="T16" fmla="*/ 0 w 107"/>
                  <a:gd name="T17" fmla="*/ 0 h 85"/>
                  <a:gd name="T18" fmla="*/ 0 w 107"/>
                  <a:gd name="T19" fmla="*/ 0 h 85"/>
                  <a:gd name="T20" fmla="*/ 0 w 107"/>
                  <a:gd name="T21" fmla="*/ 0 h 85"/>
                  <a:gd name="T22" fmla="*/ 0 w 107"/>
                  <a:gd name="T23" fmla="*/ 0 h 85"/>
                  <a:gd name="T24" fmla="*/ 0 w 107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7"/>
                  <a:gd name="T40" fmla="*/ 0 h 85"/>
                  <a:gd name="T41" fmla="*/ 107 w 107"/>
                  <a:gd name="T42" fmla="*/ 85 h 8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7" h="85">
                    <a:moveTo>
                      <a:pt x="106" y="85"/>
                    </a:moveTo>
                    <a:lnTo>
                      <a:pt x="107" y="63"/>
                    </a:lnTo>
                    <a:lnTo>
                      <a:pt x="93" y="36"/>
                    </a:lnTo>
                    <a:lnTo>
                      <a:pt x="68" y="16"/>
                    </a:lnTo>
                    <a:lnTo>
                      <a:pt x="43" y="5"/>
                    </a:lnTo>
                    <a:lnTo>
                      <a:pt x="20" y="0"/>
                    </a:lnTo>
                    <a:lnTo>
                      <a:pt x="0" y="1"/>
                    </a:lnTo>
                    <a:lnTo>
                      <a:pt x="18" y="36"/>
                    </a:lnTo>
                    <a:lnTo>
                      <a:pt x="49" y="36"/>
                    </a:lnTo>
                    <a:lnTo>
                      <a:pt x="75" y="49"/>
                    </a:lnTo>
                    <a:lnTo>
                      <a:pt x="98" y="72"/>
                    </a:lnTo>
                    <a:lnTo>
                      <a:pt x="106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8" name="Freeform 274"/>
              <p:cNvSpPr>
                <a:spLocks/>
              </p:cNvSpPr>
              <p:nvPr/>
            </p:nvSpPr>
            <p:spPr bwMode="auto">
              <a:xfrm>
                <a:off x="1606" y="3246"/>
                <a:ext cx="44" cy="40"/>
              </a:xfrm>
              <a:custGeom>
                <a:avLst/>
                <a:gdLst>
                  <a:gd name="T0" fmla="*/ 0 w 131"/>
                  <a:gd name="T1" fmla="*/ 0 h 121"/>
                  <a:gd name="T2" fmla="*/ 0 w 131"/>
                  <a:gd name="T3" fmla="*/ 0 h 121"/>
                  <a:gd name="T4" fmla="*/ 0 w 131"/>
                  <a:gd name="T5" fmla="*/ 0 h 121"/>
                  <a:gd name="T6" fmla="*/ 0 w 131"/>
                  <a:gd name="T7" fmla="*/ 0 h 121"/>
                  <a:gd name="T8" fmla="*/ 0 w 131"/>
                  <a:gd name="T9" fmla="*/ 0 h 121"/>
                  <a:gd name="T10" fmla="*/ 0 w 131"/>
                  <a:gd name="T11" fmla="*/ 0 h 121"/>
                  <a:gd name="T12" fmla="*/ 0 w 131"/>
                  <a:gd name="T13" fmla="*/ 0 h 121"/>
                  <a:gd name="T14" fmla="*/ 0 w 131"/>
                  <a:gd name="T15" fmla="*/ 0 h 121"/>
                  <a:gd name="T16" fmla="*/ 0 w 131"/>
                  <a:gd name="T17" fmla="*/ 0 h 121"/>
                  <a:gd name="T18" fmla="*/ 0 w 131"/>
                  <a:gd name="T19" fmla="*/ 0 h 121"/>
                  <a:gd name="T20" fmla="*/ 0 w 131"/>
                  <a:gd name="T21" fmla="*/ 0 h 121"/>
                  <a:gd name="T22" fmla="*/ 0 w 131"/>
                  <a:gd name="T23" fmla="*/ 0 h 121"/>
                  <a:gd name="T24" fmla="*/ 0 w 131"/>
                  <a:gd name="T25" fmla="*/ 0 h 121"/>
                  <a:gd name="T26" fmla="*/ 0 w 131"/>
                  <a:gd name="T27" fmla="*/ 0 h 121"/>
                  <a:gd name="T28" fmla="*/ 0 w 131"/>
                  <a:gd name="T29" fmla="*/ 0 h 121"/>
                  <a:gd name="T30" fmla="*/ 0 w 131"/>
                  <a:gd name="T31" fmla="*/ 0 h 12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1"/>
                  <a:gd name="T49" fmla="*/ 0 h 121"/>
                  <a:gd name="T50" fmla="*/ 131 w 131"/>
                  <a:gd name="T51" fmla="*/ 121 h 12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1" h="121">
                    <a:moveTo>
                      <a:pt x="92" y="0"/>
                    </a:moveTo>
                    <a:lnTo>
                      <a:pt x="131" y="107"/>
                    </a:lnTo>
                    <a:lnTo>
                      <a:pt x="124" y="111"/>
                    </a:lnTo>
                    <a:lnTo>
                      <a:pt x="121" y="121"/>
                    </a:lnTo>
                    <a:lnTo>
                      <a:pt x="108" y="112"/>
                    </a:lnTo>
                    <a:lnTo>
                      <a:pt x="0" y="67"/>
                    </a:lnTo>
                    <a:lnTo>
                      <a:pt x="33" y="39"/>
                    </a:lnTo>
                    <a:lnTo>
                      <a:pt x="48" y="65"/>
                    </a:lnTo>
                    <a:lnTo>
                      <a:pt x="115" y="101"/>
                    </a:lnTo>
                    <a:lnTo>
                      <a:pt x="121" y="92"/>
                    </a:lnTo>
                    <a:lnTo>
                      <a:pt x="102" y="58"/>
                    </a:lnTo>
                    <a:lnTo>
                      <a:pt x="100" y="35"/>
                    </a:lnTo>
                    <a:lnTo>
                      <a:pt x="86" y="34"/>
                    </a:lnTo>
                    <a:lnTo>
                      <a:pt x="74" y="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99" name="Freeform 275"/>
              <p:cNvSpPr>
                <a:spLocks/>
              </p:cNvSpPr>
              <p:nvPr/>
            </p:nvSpPr>
            <p:spPr bwMode="auto">
              <a:xfrm>
                <a:off x="777" y="2834"/>
                <a:ext cx="688" cy="283"/>
              </a:xfrm>
              <a:custGeom>
                <a:avLst/>
                <a:gdLst>
                  <a:gd name="T0" fmla="*/ 0 w 2064"/>
                  <a:gd name="T1" fmla="*/ 0 h 849"/>
                  <a:gd name="T2" fmla="*/ 0 w 2064"/>
                  <a:gd name="T3" fmla="*/ 0 h 849"/>
                  <a:gd name="T4" fmla="*/ 0 w 2064"/>
                  <a:gd name="T5" fmla="*/ 0 h 849"/>
                  <a:gd name="T6" fmla="*/ 0 w 2064"/>
                  <a:gd name="T7" fmla="*/ 0 h 849"/>
                  <a:gd name="T8" fmla="*/ 0 w 2064"/>
                  <a:gd name="T9" fmla="*/ 0 h 849"/>
                  <a:gd name="T10" fmla="*/ 0 w 2064"/>
                  <a:gd name="T11" fmla="*/ 0 h 849"/>
                  <a:gd name="T12" fmla="*/ 0 w 2064"/>
                  <a:gd name="T13" fmla="*/ 0 h 8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4"/>
                  <a:gd name="T22" fmla="*/ 0 h 849"/>
                  <a:gd name="T23" fmla="*/ 2064 w 2064"/>
                  <a:gd name="T24" fmla="*/ 849 h 8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4" h="849">
                    <a:moveTo>
                      <a:pt x="2054" y="849"/>
                    </a:moveTo>
                    <a:lnTo>
                      <a:pt x="677" y="19"/>
                    </a:lnTo>
                    <a:lnTo>
                      <a:pt x="0" y="387"/>
                    </a:lnTo>
                    <a:lnTo>
                      <a:pt x="674" y="0"/>
                    </a:lnTo>
                    <a:lnTo>
                      <a:pt x="2064" y="843"/>
                    </a:lnTo>
                    <a:lnTo>
                      <a:pt x="2054" y="8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0" name="Freeform 276"/>
              <p:cNvSpPr>
                <a:spLocks/>
              </p:cNvSpPr>
              <p:nvPr/>
            </p:nvSpPr>
            <p:spPr bwMode="auto">
              <a:xfrm>
                <a:off x="1773" y="3283"/>
                <a:ext cx="107" cy="58"/>
              </a:xfrm>
              <a:custGeom>
                <a:avLst/>
                <a:gdLst>
                  <a:gd name="T0" fmla="*/ 0 w 320"/>
                  <a:gd name="T1" fmla="*/ 0 h 173"/>
                  <a:gd name="T2" fmla="*/ 0 w 320"/>
                  <a:gd name="T3" fmla="*/ 0 h 173"/>
                  <a:gd name="T4" fmla="*/ 0 w 320"/>
                  <a:gd name="T5" fmla="*/ 0 h 173"/>
                  <a:gd name="T6" fmla="*/ 0 w 320"/>
                  <a:gd name="T7" fmla="*/ 0 h 173"/>
                  <a:gd name="T8" fmla="*/ 0 w 320"/>
                  <a:gd name="T9" fmla="*/ 0 h 173"/>
                  <a:gd name="T10" fmla="*/ 0 w 320"/>
                  <a:gd name="T11" fmla="*/ 0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0"/>
                  <a:gd name="T19" fmla="*/ 0 h 173"/>
                  <a:gd name="T20" fmla="*/ 320 w 320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0" h="173">
                    <a:moveTo>
                      <a:pt x="320" y="173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310" y="157"/>
                    </a:lnTo>
                    <a:lnTo>
                      <a:pt x="320" y="1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1" name="Freeform 277"/>
              <p:cNvSpPr>
                <a:spLocks/>
              </p:cNvSpPr>
              <p:nvPr/>
            </p:nvSpPr>
            <p:spPr bwMode="auto">
              <a:xfrm>
                <a:off x="1616" y="2994"/>
                <a:ext cx="154" cy="82"/>
              </a:xfrm>
              <a:custGeom>
                <a:avLst/>
                <a:gdLst>
                  <a:gd name="T0" fmla="*/ 0 w 463"/>
                  <a:gd name="T1" fmla="*/ 0 h 246"/>
                  <a:gd name="T2" fmla="*/ 0 w 463"/>
                  <a:gd name="T3" fmla="*/ 0 h 246"/>
                  <a:gd name="T4" fmla="*/ 0 w 463"/>
                  <a:gd name="T5" fmla="*/ 0 h 246"/>
                  <a:gd name="T6" fmla="*/ 0 w 463"/>
                  <a:gd name="T7" fmla="*/ 0 h 246"/>
                  <a:gd name="T8" fmla="*/ 0 w 463"/>
                  <a:gd name="T9" fmla="*/ 0 h 246"/>
                  <a:gd name="T10" fmla="*/ 0 w 463"/>
                  <a:gd name="T11" fmla="*/ 0 h 246"/>
                  <a:gd name="T12" fmla="*/ 0 w 463"/>
                  <a:gd name="T13" fmla="*/ 0 h 246"/>
                  <a:gd name="T14" fmla="*/ 0 w 463"/>
                  <a:gd name="T15" fmla="*/ 0 h 246"/>
                  <a:gd name="T16" fmla="*/ 0 w 463"/>
                  <a:gd name="T17" fmla="*/ 0 h 246"/>
                  <a:gd name="T18" fmla="*/ 0 w 463"/>
                  <a:gd name="T19" fmla="*/ 0 h 246"/>
                  <a:gd name="T20" fmla="*/ 0 w 463"/>
                  <a:gd name="T21" fmla="*/ 0 h 246"/>
                  <a:gd name="T22" fmla="*/ 0 w 463"/>
                  <a:gd name="T23" fmla="*/ 0 h 246"/>
                  <a:gd name="T24" fmla="*/ 0 w 463"/>
                  <a:gd name="T25" fmla="*/ 0 h 246"/>
                  <a:gd name="T26" fmla="*/ 0 w 463"/>
                  <a:gd name="T27" fmla="*/ 0 h 246"/>
                  <a:gd name="T28" fmla="*/ 0 w 463"/>
                  <a:gd name="T29" fmla="*/ 0 h 246"/>
                  <a:gd name="T30" fmla="*/ 0 w 463"/>
                  <a:gd name="T31" fmla="*/ 0 h 246"/>
                  <a:gd name="T32" fmla="*/ 0 w 463"/>
                  <a:gd name="T33" fmla="*/ 0 h 246"/>
                  <a:gd name="T34" fmla="*/ 0 w 463"/>
                  <a:gd name="T35" fmla="*/ 0 h 246"/>
                  <a:gd name="T36" fmla="*/ 0 w 463"/>
                  <a:gd name="T37" fmla="*/ 0 h 246"/>
                  <a:gd name="T38" fmla="*/ 0 w 463"/>
                  <a:gd name="T39" fmla="*/ 0 h 246"/>
                  <a:gd name="T40" fmla="*/ 0 w 463"/>
                  <a:gd name="T41" fmla="*/ 0 h 246"/>
                  <a:gd name="T42" fmla="*/ 0 w 463"/>
                  <a:gd name="T43" fmla="*/ 0 h 246"/>
                  <a:gd name="T44" fmla="*/ 0 w 463"/>
                  <a:gd name="T45" fmla="*/ 0 h 246"/>
                  <a:gd name="T46" fmla="*/ 0 w 463"/>
                  <a:gd name="T47" fmla="*/ 0 h 246"/>
                  <a:gd name="T48" fmla="*/ 0 w 463"/>
                  <a:gd name="T49" fmla="*/ 0 h 246"/>
                  <a:gd name="T50" fmla="*/ 0 w 463"/>
                  <a:gd name="T51" fmla="*/ 0 h 246"/>
                  <a:gd name="T52" fmla="*/ 0 w 463"/>
                  <a:gd name="T53" fmla="*/ 0 h 246"/>
                  <a:gd name="T54" fmla="*/ 0 w 463"/>
                  <a:gd name="T55" fmla="*/ 0 h 246"/>
                  <a:gd name="T56" fmla="*/ 0 w 463"/>
                  <a:gd name="T57" fmla="*/ 0 h 246"/>
                  <a:gd name="T58" fmla="*/ 0 w 463"/>
                  <a:gd name="T59" fmla="*/ 0 h 246"/>
                  <a:gd name="T60" fmla="*/ 0 w 463"/>
                  <a:gd name="T61" fmla="*/ 0 h 246"/>
                  <a:gd name="T62" fmla="*/ 0 w 463"/>
                  <a:gd name="T63" fmla="*/ 0 h 246"/>
                  <a:gd name="T64" fmla="*/ 0 w 463"/>
                  <a:gd name="T65" fmla="*/ 0 h 246"/>
                  <a:gd name="T66" fmla="*/ 0 w 463"/>
                  <a:gd name="T67" fmla="*/ 0 h 2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63"/>
                  <a:gd name="T103" fmla="*/ 0 h 246"/>
                  <a:gd name="T104" fmla="*/ 463 w 463"/>
                  <a:gd name="T105" fmla="*/ 246 h 24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63" h="246">
                    <a:moveTo>
                      <a:pt x="448" y="0"/>
                    </a:moveTo>
                    <a:lnTo>
                      <a:pt x="459" y="22"/>
                    </a:lnTo>
                    <a:lnTo>
                      <a:pt x="463" y="42"/>
                    </a:lnTo>
                    <a:lnTo>
                      <a:pt x="459" y="64"/>
                    </a:lnTo>
                    <a:lnTo>
                      <a:pt x="448" y="95"/>
                    </a:lnTo>
                    <a:lnTo>
                      <a:pt x="432" y="119"/>
                    </a:lnTo>
                    <a:lnTo>
                      <a:pt x="408" y="144"/>
                    </a:lnTo>
                    <a:lnTo>
                      <a:pt x="367" y="175"/>
                    </a:lnTo>
                    <a:lnTo>
                      <a:pt x="313" y="203"/>
                    </a:lnTo>
                    <a:lnTo>
                      <a:pt x="277" y="218"/>
                    </a:lnTo>
                    <a:lnTo>
                      <a:pt x="232" y="231"/>
                    </a:lnTo>
                    <a:lnTo>
                      <a:pt x="193" y="239"/>
                    </a:lnTo>
                    <a:lnTo>
                      <a:pt x="152" y="245"/>
                    </a:lnTo>
                    <a:lnTo>
                      <a:pt x="108" y="246"/>
                    </a:lnTo>
                    <a:lnTo>
                      <a:pt x="53" y="242"/>
                    </a:lnTo>
                    <a:lnTo>
                      <a:pt x="0" y="229"/>
                    </a:lnTo>
                    <a:lnTo>
                      <a:pt x="50" y="235"/>
                    </a:lnTo>
                    <a:lnTo>
                      <a:pt x="104" y="239"/>
                    </a:lnTo>
                    <a:lnTo>
                      <a:pt x="141" y="239"/>
                    </a:lnTo>
                    <a:lnTo>
                      <a:pt x="177" y="235"/>
                    </a:lnTo>
                    <a:lnTo>
                      <a:pt x="212" y="229"/>
                    </a:lnTo>
                    <a:lnTo>
                      <a:pt x="264" y="214"/>
                    </a:lnTo>
                    <a:lnTo>
                      <a:pt x="311" y="195"/>
                    </a:lnTo>
                    <a:lnTo>
                      <a:pt x="343" y="179"/>
                    </a:lnTo>
                    <a:lnTo>
                      <a:pt x="378" y="157"/>
                    </a:lnTo>
                    <a:lnTo>
                      <a:pt x="405" y="134"/>
                    </a:lnTo>
                    <a:lnTo>
                      <a:pt x="433" y="108"/>
                    </a:lnTo>
                    <a:lnTo>
                      <a:pt x="444" y="87"/>
                    </a:lnTo>
                    <a:lnTo>
                      <a:pt x="454" y="66"/>
                    </a:lnTo>
                    <a:lnTo>
                      <a:pt x="457" y="49"/>
                    </a:lnTo>
                    <a:lnTo>
                      <a:pt x="457" y="32"/>
                    </a:lnTo>
                    <a:lnTo>
                      <a:pt x="449" y="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2" name="Freeform 278"/>
              <p:cNvSpPr>
                <a:spLocks/>
              </p:cNvSpPr>
              <p:nvPr/>
            </p:nvSpPr>
            <p:spPr bwMode="auto">
              <a:xfrm>
                <a:off x="1606" y="2977"/>
                <a:ext cx="153" cy="42"/>
              </a:xfrm>
              <a:custGeom>
                <a:avLst/>
                <a:gdLst>
                  <a:gd name="T0" fmla="*/ 0 w 461"/>
                  <a:gd name="T1" fmla="*/ 0 h 124"/>
                  <a:gd name="T2" fmla="*/ 0 w 461"/>
                  <a:gd name="T3" fmla="*/ 0 h 124"/>
                  <a:gd name="T4" fmla="*/ 0 w 461"/>
                  <a:gd name="T5" fmla="*/ 0 h 124"/>
                  <a:gd name="T6" fmla="*/ 0 w 461"/>
                  <a:gd name="T7" fmla="*/ 0 h 124"/>
                  <a:gd name="T8" fmla="*/ 0 w 461"/>
                  <a:gd name="T9" fmla="*/ 0 h 124"/>
                  <a:gd name="T10" fmla="*/ 0 w 461"/>
                  <a:gd name="T11" fmla="*/ 0 h 124"/>
                  <a:gd name="T12" fmla="*/ 0 w 461"/>
                  <a:gd name="T13" fmla="*/ 0 h 124"/>
                  <a:gd name="T14" fmla="*/ 0 w 461"/>
                  <a:gd name="T15" fmla="*/ 0 h 124"/>
                  <a:gd name="T16" fmla="*/ 0 w 461"/>
                  <a:gd name="T17" fmla="*/ 0 h 124"/>
                  <a:gd name="T18" fmla="*/ 0 w 461"/>
                  <a:gd name="T19" fmla="*/ 0 h 124"/>
                  <a:gd name="T20" fmla="*/ 0 w 461"/>
                  <a:gd name="T21" fmla="*/ 0 h 124"/>
                  <a:gd name="T22" fmla="*/ 0 w 461"/>
                  <a:gd name="T23" fmla="*/ 0 h 124"/>
                  <a:gd name="T24" fmla="*/ 0 w 461"/>
                  <a:gd name="T25" fmla="*/ 0 h 124"/>
                  <a:gd name="T26" fmla="*/ 0 w 461"/>
                  <a:gd name="T27" fmla="*/ 0 h 124"/>
                  <a:gd name="T28" fmla="*/ 0 w 461"/>
                  <a:gd name="T29" fmla="*/ 0 h 124"/>
                  <a:gd name="T30" fmla="*/ 0 w 461"/>
                  <a:gd name="T31" fmla="*/ 0 h 124"/>
                  <a:gd name="T32" fmla="*/ 0 w 461"/>
                  <a:gd name="T33" fmla="*/ 0 h 124"/>
                  <a:gd name="T34" fmla="*/ 0 w 461"/>
                  <a:gd name="T35" fmla="*/ 0 h 124"/>
                  <a:gd name="T36" fmla="*/ 0 w 461"/>
                  <a:gd name="T37" fmla="*/ 0 h 124"/>
                  <a:gd name="T38" fmla="*/ 0 w 461"/>
                  <a:gd name="T39" fmla="*/ 0 h 124"/>
                  <a:gd name="T40" fmla="*/ 0 w 461"/>
                  <a:gd name="T41" fmla="*/ 0 h 124"/>
                  <a:gd name="T42" fmla="*/ 0 w 461"/>
                  <a:gd name="T43" fmla="*/ 0 h 124"/>
                  <a:gd name="T44" fmla="*/ 0 w 461"/>
                  <a:gd name="T45" fmla="*/ 0 h 1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61"/>
                  <a:gd name="T70" fmla="*/ 0 h 124"/>
                  <a:gd name="T71" fmla="*/ 461 w 461"/>
                  <a:gd name="T72" fmla="*/ 124 h 1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61" h="124">
                    <a:moveTo>
                      <a:pt x="461" y="51"/>
                    </a:moveTo>
                    <a:lnTo>
                      <a:pt x="442" y="33"/>
                    </a:lnTo>
                    <a:lnTo>
                      <a:pt x="415" y="20"/>
                    </a:lnTo>
                    <a:lnTo>
                      <a:pt x="377" y="6"/>
                    </a:lnTo>
                    <a:lnTo>
                      <a:pt x="330" y="0"/>
                    </a:lnTo>
                    <a:lnTo>
                      <a:pt x="274" y="1"/>
                    </a:lnTo>
                    <a:lnTo>
                      <a:pt x="215" y="12"/>
                    </a:lnTo>
                    <a:lnTo>
                      <a:pt x="159" y="28"/>
                    </a:lnTo>
                    <a:lnTo>
                      <a:pt x="109" y="47"/>
                    </a:lnTo>
                    <a:lnTo>
                      <a:pt x="70" y="67"/>
                    </a:lnTo>
                    <a:lnTo>
                      <a:pt x="27" y="98"/>
                    </a:lnTo>
                    <a:lnTo>
                      <a:pt x="0" y="124"/>
                    </a:lnTo>
                    <a:lnTo>
                      <a:pt x="44" y="91"/>
                    </a:lnTo>
                    <a:lnTo>
                      <a:pt x="75" y="74"/>
                    </a:lnTo>
                    <a:lnTo>
                      <a:pt x="123" y="51"/>
                    </a:lnTo>
                    <a:lnTo>
                      <a:pt x="168" y="35"/>
                    </a:lnTo>
                    <a:lnTo>
                      <a:pt x="213" y="26"/>
                    </a:lnTo>
                    <a:lnTo>
                      <a:pt x="280" y="15"/>
                    </a:lnTo>
                    <a:lnTo>
                      <a:pt x="338" y="15"/>
                    </a:lnTo>
                    <a:lnTo>
                      <a:pt x="376" y="19"/>
                    </a:lnTo>
                    <a:lnTo>
                      <a:pt x="416" y="28"/>
                    </a:lnTo>
                    <a:lnTo>
                      <a:pt x="461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3" name="Freeform 279"/>
              <p:cNvSpPr>
                <a:spLocks/>
              </p:cNvSpPr>
              <p:nvPr/>
            </p:nvSpPr>
            <p:spPr bwMode="auto">
              <a:xfrm>
                <a:off x="1538" y="3340"/>
                <a:ext cx="40" cy="65"/>
              </a:xfrm>
              <a:custGeom>
                <a:avLst/>
                <a:gdLst>
                  <a:gd name="T0" fmla="*/ 0 w 121"/>
                  <a:gd name="T1" fmla="*/ 0 h 195"/>
                  <a:gd name="T2" fmla="*/ 0 w 121"/>
                  <a:gd name="T3" fmla="*/ 0 h 195"/>
                  <a:gd name="T4" fmla="*/ 0 w 121"/>
                  <a:gd name="T5" fmla="*/ 0 h 195"/>
                  <a:gd name="T6" fmla="*/ 0 w 121"/>
                  <a:gd name="T7" fmla="*/ 0 h 195"/>
                  <a:gd name="T8" fmla="*/ 0 w 121"/>
                  <a:gd name="T9" fmla="*/ 0 h 195"/>
                  <a:gd name="T10" fmla="*/ 0 w 121"/>
                  <a:gd name="T11" fmla="*/ 0 h 195"/>
                  <a:gd name="T12" fmla="*/ 0 w 121"/>
                  <a:gd name="T13" fmla="*/ 0 h 195"/>
                  <a:gd name="T14" fmla="*/ 0 w 121"/>
                  <a:gd name="T15" fmla="*/ 0 h 195"/>
                  <a:gd name="T16" fmla="*/ 0 w 121"/>
                  <a:gd name="T17" fmla="*/ 0 h 195"/>
                  <a:gd name="T18" fmla="*/ 0 w 121"/>
                  <a:gd name="T19" fmla="*/ 0 h 195"/>
                  <a:gd name="T20" fmla="*/ 0 w 121"/>
                  <a:gd name="T21" fmla="*/ 0 h 195"/>
                  <a:gd name="T22" fmla="*/ 0 w 121"/>
                  <a:gd name="T23" fmla="*/ 0 h 195"/>
                  <a:gd name="T24" fmla="*/ 0 w 121"/>
                  <a:gd name="T25" fmla="*/ 0 h 195"/>
                  <a:gd name="T26" fmla="*/ 0 w 121"/>
                  <a:gd name="T27" fmla="*/ 0 h 195"/>
                  <a:gd name="T28" fmla="*/ 0 w 121"/>
                  <a:gd name="T29" fmla="*/ 0 h 1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"/>
                  <a:gd name="T46" fmla="*/ 0 h 195"/>
                  <a:gd name="T47" fmla="*/ 121 w 121"/>
                  <a:gd name="T48" fmla="*/ 195 h 1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" h="195">
                    <a:moveTo>
                      <a:pt x="109" y="2"/>
                    </a:moveTo>
                    <a:lnTo>
                      <a:pt x="110" y="30"/>
                    </a:lnTo>
                    <a:lnTo>
                      <a:pt x="121" y="61"/>
                    </a:lnTo>
                    <a:lnTo>
                      <a:pt x="23" y="134"/>
                    </a:lnTo>
                    <a:lnTo>
                      <a:pt x="25" y="153"/>
                    </a:lnTo>
                    <a:lnTo>
                      <a:pt x="11" y="191"/>
                    </a:lnTo>
                    <a:lnTo>
                      <a:pt x="0" y="195"/>
                    </a:lnTo>
                    <a:lnTo>
                      <a:pt x="9" y="182"/>
                    </a:lnTo>
                    <a:lnTo>
                      <a:pt x="17" y="152"/>
                    </a:lnTo>
                    <a:lnTo>
                      <a:pt x="14" y="131"/>
                    </a:lnTo>
                    <a:lnTo>
                      <a:pt x="112" y="57"/>
                    </a:lnTo>
                    <a:lnTo>
                      <a:pt x="105" y="28"/>
                    </a:lnTo>
                    <a:lnTo>
                      <a:pt x="105" y="0"/>
                    </a:lnTo>
                    <a:lnTo>
                      <a:pt x="10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4" name="Freeform 280"/>
              <p:cNvSpPr>
                <a:spLocks/>
              </p:cNvSpPr>
              <p:nvPr/>
            </p:nvSpPr>
            <p:spPr bwMode="auto">
              <a:xfrm>
                <a:off x="1488" y="3398"/>
                <a:ext cx="38" cy="16"/>
              </a:xfrm>
              <a:custGeom>
                <a:avLst/>
                <a:gdLst>
                  <a:gd name="T0" fmla="*/ 0 w 113"/>
                  <a:gd name="T1" fmla="*/ 0 h 47"/>
                  <a:gd name="T2" fmla="*/ 0 w 113"/>
                  <a:gd name="T3" fmla="*/ 0 h 47"/>
                  <a:gd name="T4" fmla="*/ 0 w 113"/>
                  <a:gd name="T5" fmla="*/ 0 h 47"/>
                  <a:gd name="T6" fmla="*/ 0 w 113"/>
                  <a:gd name="T7" fmla="*/ 0 h 47"/>
                  <a:gd name="T8" fmla="*/ 0 w 113"/>
                  <a:gd name="T9" fmla="*/ 0 h 47"/>
                  <a:gd name="T10" fmla="*/ 0 w 113"/>
                  <a:gd name="T11" fmla="*/ 0 h 47"/>
                  <a:gd name="T12" fmla="*/ 0 w 113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3"/>
                  <a:gd name="T22" fmla="*/ 0 h 47"/>
                  <a:gd name="T23" fmla="*/ 113 w 113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3" h="47">
                    <a:moveTo>
                      <a:pt x="113" y="5"/>
                    </a:moveTo>
                    <a:lnTo>
                      <a:pt x="80" y="29"/>
                    </a:lnTo>
                    <a:lnTo>
                      <a:pt x="0" y="47"/>
                    </a:lnTo>
                    <a:lnTo>
                      <a:pt x="77" y="22"/>
                    </a:lnTo>
                    <a:lnTo>
                      <a:pt x="104" y="0"/>
                    </a:lnTo>
                    <a:lnTo>
                      <a:pt x="1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5" name="Freeform 281"/>
              <p:cNvSpPr>
                <a:spLocks/>
              </p:cNvSpPr>
              <p:nvPr/>
            </p:nvSpPr>
            <p:spPr bwMode="auto">
              <a:xfrm>
                <a:off x="1254" y="3266"/>
                <a:ext cx="109" cy="151"/>
              </a:xfrm>
              <a:custGeom>
                <a:avLst/>
                <a:gdLst>
                  <a:gd name="T0" fmla="*/ 0 w 328"/>
                  <a:gd name="T1" fmla="*/ 0 h 451"/>
                  <a:gd name="T2" fmla="*/ 0 w 328"/>
                  <a:gd name="T3" fmla="*/ 0 h 451"/>
                  <a:gd name="T4" fmla="*/ 0 w 328"/>
                  <a:gd name="T5" fmla="*/ 0 h 451"/>
                  <a:gd name="T6" fmla="*/ 0 w 328"/>
                  <a:gd name="T7" fmla="*/ 0 h 451"/>
                  <a:gd name="T8" fmla="*/ 0 w 328"/>
                  <a:gd name="T9" fmla="*/ 0 h 451"/>
                  <a:gd name="T10" fmla="*/ 0 w 328"/>
                  <a:gd name="T11" fmla="*/ 0 h 451"/>
                  <a:gd name="T12" fmla="*/ 0 w 328"/>
                  <a:gd name="T13" fmla="*/ 0 h 451"/>
                  <a:gd name="T14" fmla="*/ 0 w 328"/>
                  <a:gd name="T15" fmla="*/ 0 h 451"/>
                  <a:gd name="T16" fmla="*/ 0 w 328"/>
                  <a:gd name="T17" fmla="*/ 0 h 451"/>
                  <a:gd name="T18" fmla="*/ 0 w 328"/>
                  <a:gd name="T19" fmla="*/ 0 h 451"/>
                  <a:gd name="T20" fmla="*/ 0 w 328"/>
                  <a:gd name="T21" fmla="*/ 0 h 451"/>
                  <a:gd name="T22" fmla="*/ 0 w 328"/>
                  <a:gd name="T23" fmla="*/ 0 h 451"/>
                  <a:gd name="T24" fmla="*/ 0 w 328"/>
                  <a:gd name="T25" fmla="*/ 0 h 451"/>
                  <a:gd name="T26" fmla="*/ 0 w 328"/>
                  <a:gd name="T27" fmla="*/ 0 h 451"/>
                  <a:gd name="T28" fmla="*/ 0 w 328"/>
                  <a:gd name="T29" fmla="*/ 0 h 451"/>
                  <a:gd name="T30" fmla="*/ 0 w 328"/>
                  <a:gd name="T31" fmla="*/ 0 h 451"/>
                  <a:gd name="T32" fmla="*/ 0 w 328"/>
                  <a:gd name="T33" fmla="*/ 0 h 451"/>
                  <a:gd name="T34" fmla="*/ 0 w 328"/>
                  <a:gd name="T35" fmla="*/ 0 h 451"/>
                  <a:gd name="T36" fmla="*/ 0 w 328"/>
                  <a:gd name="T37" fmla="*/ 0 h 451"/>
                  <a:gd name="T38" fmla="*/ 0 w 328"/>
                  <a:gd name="T39" fmla="*/ 0 h 451"/>
                  <a:gd name="T40" fmla="*/ 0 w 328"/>
                  <a:gd name="T41" fmla="*/ 0 h 451"/>
                  <a:gd name="T42" fmla="*/ 0 w 328"/>
                  <a:gd name="T43" fmla="*/ 0 h 451"/>
                  <a:gd name="T44" fmla="*/ 0 w 328"/>
                  <a:gd name="T45" fmla="*/ 0 h 451"/>
                  <a:gd name="T46" fmla="*/ 0 w 328"/>
                  <a:gd name="T47" fmla="*/ 0 h 451"/>
                  <a:gd name="T48" fmla="*/ 0 w 328"/>
                  <a:gd name="T49" fmla="*/ 0 h 451"/>
                  <a:gd name="T50" fmla="*/ 0 w 328"/>
                  <a:gd name="T51" fmla="*/ 0 h 451"/>
                  <a:gd name="T52" fmla="*/ 0 w 328"/>
                  <a:gd name="T53" fmla="*/ 0 h 451"/>
                  <a:gd name="T54" fmla="*/ 0 w 328"/>
                  <a:gd name="T55" fmla="*/ 0 h 451"/>
                  <a:gd name="T56" fmla="*/ 0 w 328"/>
                  <a:gd name="T57" fmla="*/ 0 h 451"/>
                  <a:gd name="T58" fmla="*/ 0 w 328"/>
                  <a:gd name="T59" fmla="*/ 0 h 451"/>
                  <a:gd name="T60" fmla="*/ 0 w 328"/>
                  <a:gd name="T61" fmla="*/ 0 h 451"/>
                  <a:gd name="T62" fmla="*/ 0 w 328"/>
                  <a:gd name="T63" fmla="*/ 0 h 451"/>
                  <a:gd name="T64" fmla="*/ 0 w 328"/>
                  <a:gd name="T65" fmla="*/ 0 h 451"/>
                  <a:gd name="T66" fmla="*/ 0 w 328"/>
                  <a:gd name="T67" fmla="*/ 0 h 4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8"/>
                  <a:gd name="T103" fmla="*/ 0 h 451"/>
                  <a:gd name="T104" fmla="*/ 328 w 328"/>
                  <a:gd name="T105" fmla="*/ 451 h 4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8" h="451">
                    <a:moveTo>
                      <a:pt x="302" y="3"/>
                    </a:moveTo>
                    <a:lnTo>
                      <a:pt x="315" y="33"/>
                    </a:lnTo>
                    <a:lnTo>
                      <a:pt x="325" y="64"/>
                    </a:lnTo>
                    <a:lnTo>
                      <a:pt x="328" y="99"/>
                    </a:lnTo>
                    <a:lnTo>
                      <a:pt x="326" y="137"/>
                    </a:lnTo>
                    <a:lnTo>
                      <a:pt x="316" y="175"/>
                    </a:lnTo>
                    <a:lnTo>
                      <a:pt x="297" y="228"/>
                    </a:lnTo>
                    <a:lnTo>
                      <a:pt x="272" y="276"/>
                    </a:lnTo>
                    <a:lnTo>
                      <a:pt x="246" y="315"/>
                    </a:lnTo>
                    <a:lnTo>
                      <a:pt x="215" y="353"/>
                    </a:lnTo>
                    <a:lnTo>
                      <a:pt x="177" y="389"/>
                    </a:lnTo>
                    <a:lnTo>
                      <a:pt x="132" y="419"/>
                    </a:lnTo>
                    <a:lnTo>
                      <a:pt x="89" y="437"/>
                    </a:lnTo>
                    <a:lnTo>
                      <a:pt x="45" y="448"/>
                    </a:lnTo>
                    <a:lnTo>
                      <a:pt x="13" y="451"/>
                    </a:lnTo>
                    <a:lnTo>
                      <a:pt x="0" y="447"/>
                    </a:lnTo>
                    <a:lnTo>
                      <a:pt x="36" y="445"/>
                    </a:lnTo>
                    <a:lnTo>
                      <a:pt x="66" y="436"/>
                    </a:lnTo>
                    <a:lnTo>
                      <a:pt x="88" y="431"/>
                    </a:lnTo>
                    <a:lnTo>
                      <a:pt x="118" y="417"/>
                    </a:lnTo>
                    <a:lnTo>
                      <a:pt x="154" y="394"/>
                    </a:lnTo>
                    <a:lnTo>
                      <a:pt x="191" y="365"/>
                    </a:lnTo>
                    <a:lnTo>
                      <a:pt x="224" y="330"/>
                    </a:lnTo>
                    <a:lnTo>
                      <a:pt x="250" y="296"/>
                    </a:lnTo>
                    <a:lnTo>
                      <a:pt x="274" y="257"/>
                    </a:lnTo>
                    <a:lnTo>
                      <a:pt x="295" y="208"/>
                    </a:lnTo>
                    <a:lnTo>
                      <a:pt x="312" y="166"/>
                    </a:lnTo>
                    <a:lnTo>
                      <a:pt x="321" y="120"/>
                    </a:lnTo>
                    <a:lnTo>
                      <a:pt x="321" y="78"/>
                    </a:lnTo>
                    <a:lnTo>
                      <a:pt x="316" y="48"/>
                    </a:lnTo>
                    <a:lnTo>
                      <a:pt x="306" y="24"/>
                    </a:lnTo>
                    <a:lnTo>
                      <a:pt x="292" y="0"/>
                    </a:lnTo>
                    <a:lnTo>
                      <a:pt x="30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6" name="Freeform 282"/>
              <p:cNvSpPr>
                <a:spLocks/>
              </p:cNvSpPr>
              <p:nvPr/>
            </p:nvSpPr>
            <p:spPr bwMode="auto">
              <a:xfrm>
                <a:off x="1229" y="3258"/>
                <a:ext cx="115" cy="97"/>
              </a:xfrm>
              <a:custGeom>
                <a:avLst/>
                <a:gdLst>
                  <a:gd name="T0" fmla="*/ 0 w 346"/>
                  <a:gd name="T1" fmla="*/ 0 h 292"/>
                  <a:gd name="T2" fmla="*/ 0 w 346"/>
                  <a:gd name="T3" fmla="*/ 0 h 292"/>
                  <a:gd name="T4" fmla="*/ 0 w 346"/>
                  <a:gd name="T5" fmla="*/ 0 h 292"/>
                  <a:gd name="T6" fmla="*/ 0 w 346"/>
                  <a:gd name="T7" fmla="*/ 0 h 292"/>
                  <a:gd name="T8" fmla="*/ 0 w 346"/>
                  <a:gd name="T9" fmla="*/ 0 h 292"/>
                  <a:gd name="T10" fmla="*/ 0 w 346"/>
                  <a:gd name="T11" fmla="*/ 0 h 292"/>
                  <a:gd name="T12" fmla="*/ 0 w 346"/>
                  <a:gd name="T13" fmla="*/ 0 h 292"/>
                  <a:gd name="T14" fmla="*/ 0 w 346"/>
                  <a:gd name="T15" fmla="*/ 0 h 292"/>
                  <a:gd name="T16" fmla="*/ 0 w 346"/>
                  <a:gd name="T17" fmla="*/ 0 h 292"/>
                  <a:gd name="T18" fmla="*/ 0 w 346"/>
                  <a:gd name="T19" fmla="*/ 0 h 292"/>
                  <a:gd name="T20" fmla="*/ 0 w 346"/>
                  <a:gd name="T21" fmla="*/ 0 h 292"/>
                  <a:gd name="T22" fmla="*/ 0 w 346"/>
                  <a:gd name="T23" fmla="*/ 0 h 292"/>
                  <a:gd name="T24" fmla="*/ 0 w 346"/>
                  <a:gd name="T25" fmla="*/ 0 h 292"/>
                  <a:gd name="T26" fmla="*/ 0 w 346"/>
                  <a:gd name="T27" fmla="*/ 0 h 292"/>
                  <a:gd name="T28" fmla="*/ 0 w 346"/>
                  <a:gd name="T29" fmla="*/ 0 h 292"/>
                  <a:gd name="T30" fmla="*/ 0 w 346"/>
                  <a:gd name="T31" fmla="*/ 0 h 292"/>
                  <a:gd name="T32" fmla="*/ 0 w 346"/>
                  <a:gd name="T33" fmla="*/ 0 h 292"/>
                  <a:gd name="T34" fmla="*/ 0 w 346"/>
                  <a:gd name="T35" fmla="*/ 0 h 292"/>
                  <a:gd name="T36" fmla="*/ 0 w 346"/>
                  <a:gd name="T37" fmla="*/ 0 h 292"/>
                  <a:gd name="T38" fmla="*/ 0 w 346"/>
                  <a:gd name="T39" fmla="*/ 0 h 292"/>
                  <a:gd name="T40" fmla="*/ 0 w 346"/>
                  <a:gd name="T41" fmla="*/ 0 h 292"/>
                  <a:gd name="T42" fmla="*/ 0 w 346"/>
                  <a:gd name="T43" fmla="*/ 0 h 292"/>
                  <a:gd name="T44" fmla="*/ 0 w 346"/>
                  <a:gd name="T45" fmla="*/ 0 h 29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6"/>
                  <a:gd name="T70" fmla="*/ 0 h 292"/>
                  <a:gd name="T71" fmla="*/ 346 w 346"/>
                  <a:gd name="T72" fmla="*/ 292 h 29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6" h="292">
                    <a:moveTo>
                      <a:pt x="346" y="24"/>
                    </a:moveTo>
                    <a:lnTo>
                      <a:pt x="330" y="8"/>
                    </a:lnTo>
                    <a:lnTo>
                      <a:pt x="299" y="0"/>
                    </a:lnTo>
                    <a:lnTo>
                      <a:pt x="256" y="0"/>
                    </a:lnTo>
                    <a:lnTo>
                      <a:pt x="209" y="12"/>
                    </a:lnTo>
                    <a:lnTo>
                      <a:pt x="165" y="38"/>
                    </a:lnTo>
                    <a:lnTo>
                      <a:pt x="120" y="76"/>
                    </a:lnTo>
                    <a:lnTo>
                      <a:pt x="86" y="109"/>
                    </a:lnTo>
                    <a:lnTo>
                      <a:pt x="54" y="157"/>
                    </a:lnTo>
                    <a:lnTo>
                      <a:pt x="33" y="197"/>
                    </a:lnTo>
                    <a:lnTo>
                      <a:pt x="14" y="238"/>
                    </a:lnTo>
                    <a:lnTo>
                      <a:pt x="0" y="292"/>
                    </a:lnTo>
                    <a:lnTo>
                      <a:pt x="34" y="219"/>
                    </a:lnTo>
                    <a:lnTo>
                      <a:pt x="63" y="163"/>
                    </a:lnTo>
                    <a:lnTo>
                      <a:pt x="97" y="114"/>
                    </a:lnTo>
                    <a:lnTo>
                      <a:pt x="136" y="73"/>
                    </a:lnTo>
                    <a:lnTo>
                      <a:pt x="175" y="43"/>
                    </a:lnTo>
                    <a:lnTo>
                      <a:pt x="221" y="18"/>
                    </a:lnTo>
                    <a:lnTo>
                      <a:pt x="260" y="11"/>
                    </a:lnTo>
                    <a:lnTo>
                      <a:pt x="297" y="11"/>
                    </a:lnTo>
                    <a:lnTo>
                      <a:pt x="325" y="17"/>
                    </a:lnTo>
                    <a:lnTo>
                      <a:pt x="34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07" name="Freeform 283"/>
              <p:cNvSpPr>
                <a:spLocks/>
              </p:cNvSpPr>
              <p:nvPr/>
            </p:nvSpPr>
            <p:spPr bwMode="auto">
              <a:xfrm>
                <a:off x="1657" y="3192"/>
                <a:ext cx="33" cy="50"/>
              </a:xfrm>
              <a:custGeom>
                <a:avLst/>
                <a:gdLst>
                  <a:gd name="T0" fmla="*/ 0 w 98"/>
                  <a:gd name="T1" fmla="*/ 0 h 149"/>
                  <a:gd name="T2" fmla="*/ 0 w 98"/>
                  <a:gd name="T3" fmla="*/ 0 h 149"/>
                  <a:gd name="T4" fmla="*/ 0 w 98"/>
                  <a:gd name="T5" fmla="*/ 0 h 149"/>
                  <a:gd name="T6" fmla="*/ 0 w 98"/>
                  <a:gd name="T7" fmla="*/ 0 h 149"/>
                  <a:gd name="T8" fmla="*/ 0 w 98"/>
                  <a:gd name="T9" fmla="*/ 0 h 149"/>
                  <a:gd name="T10" fmla="*/ 0 w 98"/>
                  <a:gd name="T11" fmla="*/ 0 h 149"/>
                  <a:gd name="T12" fmla="*/ 0 w 98"/>
                  <a:gd name="T13" fmla="*/ 0 h 149"/>
                  <a:gd name="T14" fmla="*/ 0 w 98"/>
                  <a:gd name="T15" fmla="*/ 0 h 149"/>
                  <a:gd name="T16" fmla="*/ 0 w 98"/>
                  <a:gd name="T17" fmla="*/ 0 h 149"/>
                  <a:gd name="T18" fmla="*/ 0 w 98"/>
                  <a:gd name="T19" fmla="*/ 0 h 149"/>
                  <a:gd name="T20" fmla="*/ 0 w 98"/>
                  <a:gd name="T21" fmla="*/ 0 h 1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49"/>
                  <a:gd name="T35" fmla="*/ 98 w 98"/>
                  <a:gd name="T36" fmla="*/ 149 h 1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49">
                    <a:moveTo>
                      <a:pt x="6" y="15"/>
                    </a:moveTo>
                    <a:lnTo>
                      <a:pt x="28" y="8"/>
                    </a:lnTo>
                    <a:lnTo>
                      <a:pt x="55" y="21"/>
                    </a:lnTo>
                    <a:lnTo>
                      <a:pt x="90" y="113"/>
                    </a:lnTo>
                    <a:lnTo>
                      <a:pt x="84" y="149"/>
                    </a:lnTo>
                    <a:lnTo>
                      <a:pt x="98" y="112"/>
                    </a:lnTo>
                    <a:lnTo>
                      <a:pt x="64" y="17"/>
                    </a:lnTo>
                    <a:lnTo>
                      <a:pt x="28" y="0"/>
                    </a:lnTo>
                    <a:lnTo>
                      <a:pt x="0" y="7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25" name="Group 284"/>
            <p:cNvGrpSpPr>
              <a:grpSpLocks noChangeAspect="1"/>
            </p:cNvGrpSpPr>
            <p:nvPr/>
          </p:nvGrpSpPr>
          <p:grpSpPr bwMode="auto">
            <a:xfrm>
              <a:off x="4446" y="3075"/>
              <a:ext cx="1101" cy="591"/>
              <a:chOff x="2859" y="2827"/>
              <a:chExt cx="1101" cy="591"/>
            </a:xfrm>
          </p:grpSpPr>
          <p:sp>
            <p:nvSpPr>
              <p:cNvPr id="2140" name="AutoShape 285"/>
              <p:cNvSpPr>
                <a:spLocks noChangeAspect="1" noChangeArrowheads="1" noTextEdit="1"/>
              </p:cNvSpPr>
              <p:nvPr/>
            </p:nvSpPr>
            <p:spPr bwMode="auto">
              <a:xfrm>
                <a:off x="2859" y="2827"/>
                <a:ext cx="1101" cy="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" name="Freeform 286"/>
              <p:cNvSpPr>
                <a:spLocks/>
              </p:cNvSpPr>
              <p:nvPr/>
            </p:nvSpPr>
            <p:spPr bwMode="auto">
              <a:xfrm>
                <a:off x="3267" y="2850"/>
                <a:ext cx="685" cy="364"/>
              </a:xfrm>
              <a:custGeom>
                <a:avLst/>
                <a:gdLst>
                  <a:gd name="T0" fmla="*/ 0 w 2054"/>
                  <a:gd name="T1" fmla="*/ 0 h 1092"/>
                  <a:gd name="T2" fmla="*/ 0 w 2054"/>
                  <a:gd name="T3" fmla="*/ 0 h 1092"/>
                  <a:gd name="T4" fmla="*/ 0 w 2054"/>
                  <a:gd name="T5" fmla="*/ 0 h 1092"/>
                  <a:gd name="T6" fmla="*/ 0 w 2054"/>
                  <a:gd name="T7" fmla="*/ 0 h 1092"/>
                  <a:gd name="T8" fmla="*/ 0 w 2054"/>
                  <a:gd name="T9" fmla="*/ 0 h 1092"/>
                  <a:gd name="T10" fmla="*/ 0 w 2054"/>
                  <a:gd name="T11" fmla="*/ 0 h 10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54"/>
                  <a:gd name="T19" fmla="*/ 0 h 1092"/>
                  <a:gd name="T20" fmla="*/ 2054 w 2054"/>
                  <a:gd name="T21" fmla="*/ 1092 h 10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54" h="1092">
                    <a:moveTo>
                      <a:pt x="0" y="819"/>
                    </a:moveTo>
                    <a:lnTo>
                      <a:pt x="1366" y="0"/>
                    </a:lnTo>
                    <a:lnTo>
                      <a:pt x="2054" y="390"/>
                    </a:lnTo>
                    <a:lnTo>
                      <a:pt x="581" y="1092"/>
                    </a:lnTo>
                    <a:lnTo>
                      <a:pt x="0" y="819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" name="Freeform 287"/>
              <p:cNvSpPr>
                <a:spLocks/>
              </p:cNvSpPr>
              <p:nvPr/>
            </p:nvSpPr>
            <p:spPr bwMode="auto">
              <a:xfrm>
                <a:off x="2862" y="3252"/>
                <a:ext cx="163" cy="88"/>
              </a:xfrm>
              <a:custGeom>
                <a:avLst/>
                <a:gdLst>
                  <a:gd name="T0" fmla="*/ 0 w 488"/>
                  <a:gd name="T1" fmla="*/ 0 h 263"/>
                  <a:gd name="T2" fmla="*/ 0 w 488"/>
                  <a:gd name="T3" fmla="*/ 0 h 263"/>
                  <a:gd name="T4" fmla="*/ 0 w 488"/>
                  <a:gd name="T5" fmla="*/ 0 h 263"/>
                  <a:gd name="T6" fmla="*/ 0 w 488"/>
                  <a:gd name="T7" fmla="*/ 0 h 263"/>
                  <a:gd name="T8" fmla="*/ 0 w 488"/>
                  <a:gd name="T9" fmla="*/ 0 h 263"/>
                  <a:gd name="T10" fmla="*/ 0 w 488"/>
                  <a:gd name="T11" fmla="*/ 0 h 2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88"/>
                  <a:gd name="T19" fmla="*/ 0 h 263"/>
                  <a:gd name="T20" fmla="*/ 488 w 488"/>
                  <a:gd name="T21" fmla="*/ 263 h 26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88" h="263">
                    <a:moveTo>
                      <a:pt x="0" y="237"/>
                    </a:moveTo>
                    <a:lnTo>
                      <a:pt x="0" y="263"/>
                    </a:lnTo>
                    <a:lnTo>
                      <a:pt x="488" y="0"/>
                    </a:lnTo>
                    <a:lnTo>
                      <a:pt x="443" y="0"/>
                    </a:lnTo>
                    <a:lnTo>
                      <a:pt x="0" y="237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3" name="Freeform 288"/>
              <p:cNvSpPr>
                <a:spLocks/>
              </p:cNvSpPr>
              <p:nvPr/>
            </p:nvSpPr>
            <p:spPr bwMode="auto">
              <a:xfrm>
                <a:off x="3542" y="2859"/>
                <a:ext cx="387" cy="216"/>
              </a:xfrm>
              <a:custGeom>
                <a:avLst/>
                <a:gdLst>
                  <a:gd name="T0" fmla="*/ 0 w 1161"/>
                  <a:gd name="T1" fmla="*/ 0 h 646"/>
                  <a:gd name="T2" fmla="*/ 0 w 1161"/>
                  <a:gd name="T3" fmla="*/ 0 h 646"/>
                  <a:gd name="T4" fmla="*/ 0 w 1161"/>
                  <a:gd name="T5" fmla="*/ 0 h 646"/>
                  <a:gd name="T6" fmla="*/ 0 w 1161"/>
                  <a:gd name="T7" fmla="*/ 0 h 646"/>
                  <a:gd name="T8" fmla="*/ 0 w 1161"/>
                  <a:gd name="T9" fmla="*/ 0 h 646"/>
                  <a:gd name="T10" fmla="*/ 0 w 1161"/>
                  <a:gd name="T11" fmla="*/ 0 h 6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61"/>
                  <a:gd name="T19" fmla="*/ 0 h 646"/>
                  <a:gd name="T20" fmla="*/ 1161 w 1161"/>
                  <a:gd name="T21" fmla="*/ 646 h 6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61" h="646">
                    <a:moveTo>
                      <a:pt x="532" y="0"/>
                    </a:moveTo>
                    <a:lnTo>
                      <a:pt x="0" y="322"/>
                    </a:lnTo>
                    <a:lnTo>
                      <a:pt x="578" y="646"/>
                    </a:lnTo>
                    <a:lnTo>
                      <a:pt x="1161" y="351"/>
                    </a:lnTo>
                    <a:lnTo>
                      <a:pt x="532" y="0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4" name="Freeform 289"/>
              <p:cNvSpPr>
                <a:spLocks/>
              </p:cNvSpPr>
              <p:nvPr/>
            </p:nvSpPr>
            <p:spPr bwMode="auto">
              <a:xfrm>
                <a:off x="3406" y="2959"/>
                <a:ext cx="361" cy="181"/>
              </a:xfrm>
              <a:custGeom>
                <a:avLst/>
                <a:gdLst>
                  <a:gd name="T0" fmla="*/ 0 w 1083"/>
                  <a:gd name="T1" fmla="*/ 0 h 544"/>
                  <a:gd name="T2" fmla="*/ 0 w 1083"/>
                  <a:gd name="T3" fmla="*/ 0 h 544"/>
                  <a:gd name="T4" fmla="*/ 0 w 1083"/>
                  <a:gd name="T5" fmla="*/ 0 h 544"/>
                  <a:gd name="T6" fmla="*/ 0 w 1083"/>
                  <a:gd name="T7" fmla="*/ 0 h 544"/>
                  <a:gd name="T8" fmla="*/ 0 w 1083"/>
                  <a:gd name="T9" fmla="*/ 0 h 544"/>
                  <a:gd name="T10" fmla="*/ 0 w 1083"/>
                  <a:gd name="T11" fmla="*/ 0 h 5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83"/>
                  <a:gd name="T19" fmla="*/ 0 h 544"/>
                  <a:gd name="T20" fmla="*/ 1083 w 1083"/>
                  <a:gd name="T21" fmla="*/ 544 h 5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83" h="544">
                    <a:moveTo>
                      <a:pt x="449" y="0"/>
                    </a:moveTo>
                    <a:lnTo>
                      <a:pt x="0" y="270"/>
                    </a:lnTo>
                    <a:lnTo>
                      <a:pt x="587" y="544"/>
                    </a:lnTo>
                    <a:lnTo>
                      <a:pt x="1083" y="300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5" name="Freeform 290"/>
              <p:cNvSpPr>
                <a:spLocks/>
              </p:cNvSpPr>
              <p:nvPr/>
            </p:nvSpPr>
            <p:spPr bwMode="auto">
              <a:xfrm>
                <a:off x="3269" y="2835"/>
                <a:ext cx="684" cy="290"/>
              </a:xfrm>
              <a:custGeom>
                <a:avLst/>
                <a:gdLst>
                  <a:gd name="T0" fmla="*/ 0 w 2051"/>
                  <a:gd name="T1" fmla="*/ 0 h 871"/>
                  <a:gd name="T2" fmla="*/ 0 w 2051"/>
                  <a:gd name="T3" fmla="*/ 0 h 871"/>
                  <a:gd name="T4" fmla="*/ 0 w 2051"/>
                  <a:gd name="T5" fmla="*/ 0 h 871"/>
                  <a:gd name="T6" fmla="*/ 0 w 2051"/>
                  <a:gd name="T7" fmla="*/ 0 h 871"/>
                  <a:gd name="T8" fmla="*/ 0 w 2051"/>
                  <a:gd name="T9" fmla="*/ 0 h 871"/>
                  <a:gd name="T10" fmla="*/ 0 w 2051"/>
                  <a:gd name="T11" fmla="*/ 0 h 871"/>
                  <a:gd name="T12" fmla="*/ 0 w 2051"/>
                  <a:gd name="T13" fmla="*/ 0 h 871"/>
                  <a:gd name="T14" fmla="*/ 0 w 2051"/>
                  <a:gd name="T15" fmla="*/ 0 h 87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51"/>
                  <a:gd name="T25" fmla="*/ 0 h 871"/>
                  <a:gd name="T26" fmla="*/ 2051 w 2051"/>
                  <a:gd name="T27" fmla="*/ 871 h 87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51" h="871">
                    <a:moveTo>
                      <a:pt x="0" y="834"/>
                    </a:moveTo>
                    <a:lnTo>
                      <a:pt x="1380" y="0"/>
                    </a:lnTo>
                    <a:lnTo>
                      <a:pt x="2051" y="389"/>
                    </a:lnTo>
                    <a:lnTo>
                      <a:pt x="2031" y="432"/>
                    </a:lnTo>
                    <a:lnTo>
                      <a:pt x="1362" y="49"/>
                    </a:lnTo>
                    <a:lnTo>
                      <a:pt x="3" y="871"/>
                    </a:lnTo>
                    <a:lnTo>
                      <a:pt x="0" y="83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6" name="Freeform 291"/>
              <p:cNvSpPr>
                <a:spLocks/>
              </p:cNvSpPr>
              <p:nvPr/>
            </p:nvSpPr>
            <p:spPr bwMode="auto">
              <a:xfrm>
                <a:off x="2970" y="2971"/>
                <a:ext cx="174" cy="101"/>
              </a:xfrm>
              <a:custGeom>
                <a:avLst/>
                <a:gdLst>
                  <a:gd name="T0" fmla="*/ 0 w 523"/>
                  <a:gd name="T1" fmla="*/ 0 h 303"/>
                  <a:gd name="T2" fmla="*/ 0 w 523"/>
                  <a:gd name="T3" fmla="*/ 0 h 303"/>
                  <a:gd name="T4" fmla="*/ 0 w 523"/>
                  <a:gd name="T5" fmla="*/ 0 h 303"/>
                  <a:gd name="T6" fmla="*/ 0 w 523"/>
                  <a:gd name="T7" fmla="*/ 0 h 303"/>
                  <a:gd name="T8" fmla="*/ 0 w 523"/>
                  <a:gd name="T9" fmla="*/ 0 h 303"/>
                  <a:gd name="T10" fmla="*/ 0 w 523"/>
                  <a:gd name="T11" fmla="*/ 0 h 303"/>
                  <a:gd name="T12" fmla="*/ 0 w 523"/>
                  <a:gd name="T13" fmla="*/ 0 h 303"/>
                  <a:gd name="T14" fmla="*/ 0 w 523"/>
                  <a:gd name="T15" fmla="*/ 0 h 303"/>
                  <a:gd name="T16" fmla="*/ 0 w 523"/>
                  <a:gd name="T17" fmla="*/ 0 h 303"/>
                  <a:gd name="T18" fmla="*/ 0 w 523"/>
                  <a:gd name="T19" fmla="*/ 0 h 303"/>
                  <a:gd name="T20" fmla="*/ 0 w 523"/>
                  <a:gd name="T21" fmla="*/ 0 h 303"/>
                  <a:gd name="T22" fmla="*/ 0 w 523"/>
                  <a:gd name="T23" fmla="*/ 0 h 303"/>
                  <a:gd name="T24" fmla="*/ 0 w 523"/>
                  <a:gd name="T25" fmla="*/ 0 h 303"/>
                  <a:gd name="T26" fmla="*/ 0 w 523"/>
                  <a:gd name="T27" fmla="*/ 0 h 303"/>
                  <a:gd name="T28" fmla="*/ 0 w 523"/>
                  <a:gd name="T29" fmla="*/ 0 h 303"/>
                  <a:gd name="T30" fmla="*/ 0 w 523"/>
                  <a:gd name="T31" fmla="*/ 0 h 303"/>
                  <a:gd name="T32" fmla="*/ 0 w 523"/>
                  <a:gd name="T33" fmla="*/ 0 h 303"/>
                  <a:gd name="T34" fmla="*/ 0 w 523"/>
                  <a:gd name="T35" fmla="*/ 0 h 303"/>
                  <a:gd name="T36" fmla="*/ 0 w 523"/>
                  <a:gd name="T37" fmla="*/ 0 h 303"/>
                  <a:gd name="T38" fmla="*/ 0 w 523"/>
                  <a:gd name="T39" fmla="*/ 0 h 303"/>
                  <a:gd name="T40" fmla="*/ 0 w 523"/>
                  <a:gd name="T41" fmla="*/ 0 h 303"/>
                  <a:gd name="T42" fmla="*/ 0 w 523"/>
                  <a:gd name="T43" fmla="*/ 0 h 303"/>
                  <a:gd name="T44" fmla="*/ 0 w 523"/>
                  <a:gd name="T45" fmla="*/ 0 h 303"/>
                  <a:gd name="T46" fmla="*/ 0 w 523"/>
                  <a:gd name="T47" fmla="*/ 0 h 303"/>
                  <a:gd name="T48" fmla="*/ 0 w 523"/>
                  <a:gd name="T49" fmla="*/ 0 h 303"/>
                  <a:gd name="T50" fmla="*/ 0 w 523"/>
                  <a:gd name="T51" fmla="*/ 0 h 303"/>
                  <a:gd name="T52" fmla="*/ 0 w 523"/>
                  <a:gd name="T53" fmla="*/ 0 h 303"/>
                  <a:gd name="T54" fmla="*/ 0 w 523"/>
                  <a:gd name="T55" fmla="*/ 0 h 303"/>
                  <a:gd name="T56" fmla="*/ 0 w 523"/>
                  <a:gd name="T57" fmla="*/ 0 h 303"/>
                  <a:gd name="T58" fmla="*/ 0 w 523"/>
                  <a:gd name="T59" fmla="*/ 0 h 303"/>
                  <a:gd name="T60" fmla="*/ 0 w 523"/>
                  <a:gd name="T61" fmla="*/ 0 h 303"/>
                  <a:gd name="T62" fmla="*/ 0 w 523"/>
                  <a:gd name="T63" fmla="*/ 0 h 303"/>
                  <a:gd name="T64" fmla="*/ 0 w 523"/>
                  <a:gd name="T65" fmla="*/ 0 h 303"/>
                  <a:gd name="T66" fmla="*/ 0 w 523"/>
                  <a:gd name="T67" fmla="*/ 0 h 303"/>
                  <a:gd name="T68" fmla="*/ 0 w 523"/>
                  <a:gd name="T69" fmla="*/ 0 h 303"/>
                  <a:gd name="T70" fmla="*/ 0 w 523"/>
                  <a:gd name="T71" fmla="*/ 0 h 303"/>
                  <a:gd name="T72" fmla="*/ 0 w 523"/>
                  <a:gd name="T73" fmla="*/ 0 h 303"/>
                  <a:gd name="T74" fmla="*/ 0 w 523"/>
                  <a:gd name="T75" fmla="*/ 0 h 303"/>
                  <a:gd name="T76" fmla="*/ 0 w 523"/>
                  <a:gd name="T77" fmla="*/ 0 h 303"/>
                  <a:gd name="T78" fmla="*/ 0 w 523"/>
                  <a:gd name="T79" fmla="*/ 0 h 303"/>
                  <a:gd name="T80" fmla="*/ 0 w 523"/>
                  <a:gd name="T81" fmla="*/ 0 h 303"/>
                  <a:gd name="T82" fmla="*/ 0 w 523"/>
                  <a:gd name="T83" fmla="*/ 0 h 303"/>
                  <a:gd name="T84" fmla="*/ 0 w 523"/>
                  <a:gd name="T85" fmla="*/ 0 h 3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3"/>
                  <a:gd name="T130" fmla="*/ 0 h 303"/>
                  <a:gd name="T131" fmla="*/ 523 w 523"/>
                  <a:gd name="T132" fmla="*/ 303 h 3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3" h="303">
                    <a:moveTo>
                      <a:pt x="2" y="89"/>
                    </a:moveTo>
                    <a:lnTo>
                      <a:pt x="0" y="99"/>
                    </a:lnTo>
                    <a:lnTo>
                      <a:pt x="0" y="109"/>
                    </a:lnTo>
                    <a:lnTo>
                      <a:pt x="2" y="121"/>
                    </a:lnTo>
                    <a:lnTo>
                      <a:pt x="5" y="134"/>
                    </a:lnTo>
                    <a:lnTo>
                      <a:pt x="10" y="146"/>
                    </a:lnTo>
                    <a:lnTo>
                      <a:pt x="16" y="156"/>
                    </a:lnTo>
                    <a:lnTo>
                      <a:pt x="21" y="166"/>
                    </a:lnTo>
                    <a:lnTo>
                      <a:pt x="28" y="175"/>
                    </a:lnTo>
                    <a:lnTo>
                      <a:pt x="37" y="184"/>
                    </a:lnTo>
                    <a:lnTo>
                      <a:pt x="43" y="191"/>
                    </a:lnTo>
                    <a:lnTo>
                      <a:pt x="49" y="197"/>
                    </a:lnTo>
                    <a:lnTo>
                      <a:pt x="57" y="204"/>
                    </a:lnTo>
                    <a:lnTo>
                      <a:pt x="66" y="210"/>
                    </a:lnTo>
                    <a:lnTo>
                      <a:pt x="78" y="221"/>
                    </a:lnTo>
                    <a:lnTo>
                      <a:pt x="92" y="231"/>
                    </a:lnTo>
                    <a:lnTo>
                      <a:pt x="107" y="239"/>
                    </a:lnTo>
                    <a:lnTo>
                      <a:pt x="123" y="248"/>
                    </a:lnTo>
                    <a:lnTo>
                      <a:pt x="138" y="256"/>
                    </a:lnTo>
                    <a:lnTo>
                      <a:pt x="150" y="262"/>
                    </a:lnTo>
                    <a:lnTo>
                      <a:pt x="163" y="266"/>
                    </a:lnTo>
                    <a:lnTo>
                      <a:pt x="177" y="273"/>
                    </a:lnTo>
                    <a:lnTo>
                      <a:pt x="193" y="278"/>
                    </a:lnTo>
                    <a:lnTo>
                      <a:pt x="210" y="284"/>
                    </a:lnTo>
                    <a:lnTo>
                      <a:pt x="224" y="287"/>
                    </a:lnTo>
                    <a:lnTo>
                      <a:pt x="240" y="291"/>
                    </a:lnTo>
                    <a:lnTo>
                      <a:pt x="257" y="295"/>
                    </a:lnTo>
                    <a:lnTo>
                      <a:pt x="275" y="298"/>
                    </a:lnTo>
                    <a:lnTo>
                      <a:pt x="291" y="299"/>
                    </a:lnTo>
                    <a:lnTo>
                      <a:pt x="308" y="302"/>
                    </a:lnTo>
                    <a:lnTo>
                      <a:pt x="326" y="303"/>
                    </a:lnTo>
                    <a:lnTo>
                      <a:pt x="342" y="302"/>
                    </a:lnTo>
                    <a:lnTo>
                      <a:pt x="354" y="302"/>
                    </a:lnTo>
                    <a:lnTo>
                      <a:pt x="372" y="302"/>
                    </a:lnTo>
                    <a:lnTo>
                      <a:pt x="387" y="301"/>
                    </a:lnTo>
                    <a:lnTo>
                      <a:pt x="403" y="299"/>
                    </a:lnTo>
                    <a:lnTo>
                      <a:pt x="417" y="296"/>
                    </a:lnTo>
                    <a:lnTo>
                      <a:pt x="428" y="294"/>
                    </a:lnTo>
                    <a:lnTo>
                      <a:pt x="442" y="290"/>
                    </a:lnTo>
                    <a:lnTo>
                      <a:pt x="457" y="285"/>
                    </a:lnTo>
                    <a:lnTo>
                      <a:pt x="467" y="279"/>
                    </a:lnTo>
                    <a:lnTo>
                      <a:pt x="477" y="274"/>
                    </a:lnTo>
                    <a:lnTo>
                      <a:pt x="488" y="265"/>
                    </a:lnTo>
                    <a:lnTo>
                      <a:pt x="497" y="258"/>
                    </a:lnTo>
                    <a:lnTo>
                      <a:pt x="505" y="249"/>
                    </a:lnTo>
                    <a:lnTo>
                      <a:pt x="513" y="238"/>
                    </a:lnTo>
                    <a:lnTo>
                      <a:pt x="518" y="227"/>
                    </a:lnTo>
                    <a:lnTo>
                      <a:pt x="522" y="215"/>
                    </a:lnTo>
                    <a:lnTo>
                      <a:pt x="523" y="204"/>
                    </a:lnTo>
                    <a:lnTo>
                      <a:pt x="523" y="193"/>
                    </a:lnTo>
                    <a:lnTo>
                      <a:pt x="520" y="179"/>
                    </a:lnTo>
                    <a:lnTo>
                      <a:pt x="515" y="166"/>
                    </a:lnTo>
                    <a:lnTo>
                      <a:pt x="510" y="155"/>
                    </a:lnTo>
                    <a:lnTo>
                      <a:pt x="501" y="140"/>
                    </a:lnTo>
                    <a:lnTo>
                      <a:pt x="492" y="128"/>
                    </a:lnTo>
                    <a:lnTo>
                      <a:pt x="479" y="114"/>
                    </a:lnTo>
                    <a:lnTo>
                      <a:pt x="465" y="101"/>
                    </a:lnTo>
                    <a:lnTo>
                      <a:pt x="448" y="88"/>
                    </a:lnTo>
                    <a:lnTo>
                      <a:pt x="430" y="76"/>
                    </a:lnTo>
                    <a:lnTo>
                      <a:pt x="414" y="66"/>
                    </a:lnTo>
                    <a:lnTo>
                      <a:pt x="397" y="55"/>
                    </a:lnTo>
                    <a:lnTo>
                      <a:pt x="374" y="44"/>
                    </a:lnTo>
                    <a:lnTo>
                      <a:pt x="349" y="34"/>
                    </a:lnTo>
                    <a:lnTo>
                      <a:pt x="326" y="26"/>
                    </a:lnTo>
                    <a:lnTo>
                      <a:pt x="301" y="19"/>
                    </a:lnTo>
                    <a:lnTo>
                      <a:pt x="279" y="14"/>
                    </a:lnTo>
                    <a:lnTo>
                      <a:pt x="254" y="8"/>
                    </a:lnTo>
                    <a:lnTo>
                      <a:pt x="235" y="6"/>
                    </a:lnTo>
                    <a:lnTo>
                      <a:pt x="218" y="0"/>
                    </a:lnTo>
                    <a:lnTo>
                      <a:pt x="192" y="2"/>
                    </a:lnTo>
                    <a:lnTo>
                      <a:pt x="175" y="2"/>
                    </a:lnTo>
                    <a:lnTo>
                      <a:pt x="155" y="3"/>
                    </a:lnTo>
                    <a:lnTo>
                      <a:pt x="138" y="3"/>
                    </a:lnTo>
                    <a:lnTo>
                      <a:pt x="119" y="6"/>
                    </a:lnTo>
                    <a:lnTo>
                      <a:pt x="102" y="11"/>
                    </a:lnTo>
                    <a:lnTo>
                      <a:pt x="85" y="13"/>
                    </a:lnTo>
                    <a:lnTo>
                      <a:pt x="71" y="20"/>
                    </a:lnTo>
                    <a:lnTo>
                      <a:pt x="57" y="25"/>
                    </a:lnTo>
                    <a:lnTo>
                      <a:pt x="45" y="31"/>
                    </a:lnTo>
                    <a:lnTo>
                      <a:pt x="31" y="41"/>
                    </a:lnTo>
                    <a:lnTo>
                      <a:pt x="25" y="47"/>
                    </a:lnTo>
                    <a:lnTo>
                      <a:pt x="17" y="56"/>
                    </a:lnTo>
                    <a:lnTo>
                      <a:pt x="12" y="64"/>
                    </a:lnTo>
                    <a:lnTo>
                      <a:pt x="6" y="72"/>
                    </a:lnTo>
                    <a:lnTo>
                      <a:pt x="3" y="80"/>
                    </a:lnTo>
                    <a:lnTo>
                      <a:pt x="2" y="89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7" name="Freeform 292"/>
              <p:cNvSpPr>
                <a:spLocks/>
              </p:cNvSpPr>
              <p:nvPr/>
            </p:nvSpPr>
            <p:spPr bwMode="auto">
              <a:xfrm>
                <a:off x="2972" y="3000"/>
                <a:ext cx="88" cy="45"/>
              </a:xfrm>
              <a:custGeom>
                <a:avLst/>
                <a:gdLst>
                  <a:gd name="T0" fmla="*/ 0 w 264"/>
                  <a:gd name="T1" fmla="*/ 0 h 135"/>
                  <a:gd name="T2" fmla="*/ 0 w 264"/>
                  <a:gd name="T3" fmla="*/ 0 h 135"/>
                  <a:gd name="T4" fmla="*/ 0 w 264"/>
                  <a:gd name="T5" fmla="*/ 0 h 135"/>
                  <a:gd name="T6" fmla="*/ 0 w 264"/>
                  <a:gd name="T7" fmla="*/ 0 h 135"/>
                  <a:gd name="T8" fmla="*/ 0 w 264"/>
                  <a:gd name="T9" fmla="*/ 0 h 135"/>
                  <a:gd name="T10" fmla="*/ 0 w 264"/>
                  <a:gd name="T11" fmla="*/ 0 h 135"/>
                  <a:gd name="T12" fmla="*/ 0 w 264"/>
                  <a:gd name="T13" fmla="*/ 0 h 135"/>
                  <a:gd name="T14" fmla="*/ 0 w 264"/>
                  <a:gd name="T15" fmla="*/ 0 h 135"/>
                  <a:gd name="T16" fmla="*/ 0 w 264"/>
                  <a:gd name="T17" fmla="*/ 0 h 1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4"/>
                  <a:gd name="T28" fmla="*/ 0 h 135"/>
                  <a:gd name="T29" fmla="*/ 264 w 264"/>
                  <a:gd name="T30" fmla="*/ 135 h 1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4" h="135">
                    <a:moveTo>
                      <a:pt x="6" y="0"/>
                    </a:moveTo>
                    <a:lnTo>
                      <a:pt x="0" y="20"/>
                    </a:lnTo>
                    <a:lnTo>
                      <a:pt x="5" y="49"/>
                    </a:lnTo>
                    <a:lnTo>
                      <a:pt x="21" y="76"/>
                    </a:lnTo>
                    <a:lnTo>
                      <a:pt x="45" y="104"/>
                    </a:lnTo>
                    <a:lnTo>
                      <a:pt x="87" y="135"/>
                    </a:lnTo>
                    <a:lnTo>
                      <a:pt x="264" y="4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8" name="Freeform 293"/>
              <p:cNvSpPr>
                <a:spLocks/>
              </p:cNvSpPr>
              <p:nvPr/>
            </p:nvSpPr>
            <p:spPr bwMode="auto">
              <a:xfrm>
                <a:off x="3060" y="3006"/>
                <a:ext cx="80" cy="48"/>
              </a:xfrm>
              <a:custGeom>
                <a:avLst/>
                <a:gdLst>
                  <a:gd name="T0" fmla="*/ 0 w 238"/>
                  <a:gd name="T1" fmla="*/ 0 h 143"/>
                  <a:gd name="T2" fmla="*/ 0 w 238"/>
                  <a:gd name="T3" fmla="*/ 0 h 143"/>
                  <a:gd name="T4" fmla="*/ 0 w 238"/>
                  <a:gd name="T5" fmla="*/ 0 h 143"/>
                  <a:gd name="T6" fmla="*/ 0 w 238"/>
                  <a:gd name="T7" fmla="*/ 0 h 143"/>
                  <a:gd name="T8" fmla="*/ 0 w 238"/>
                  <a:gd name="T9" fmla="*/ 0 h 143"/>
                  <a:gd name="T10" fmla="*/ 0 w 238"/>
                  <a:gd name="T11" fmla="*/ 0 h 143"/>
                  <a:gd name="T12" fmla="*/ 0 w 238"/>
                  <a:gd name="T13" fmla="*/ 0 h 143"/>
                  <a:gd name="T14" fmla="*/ 0 w 238"/>
                  <a:gd name="T15" fmla="*/ 0 h 1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8"/>
                  <a:gd name="T25" fmla="*/ 0 h 143"/>
                  <a:gd name="T26" fmla="*/ 238 w 238"/>
                  <a:gd name="T27" fmla="*/ 143 h 1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8" h="143">
                    <a:moveTo>
                      <a:pt x="0" y="15"/>
                    </a:moveTo>
                    <a:lnTo>
                      <a:pt x="214" y="143"/>
                    </a:lnTo>
                    <a:lnTo>
                      <a:pt x="237" y="112"/>
                    </a:lnTo>
                    <a:lnTo>
                      <a:pt x="238" y="81"/>
                    </a:lnTo>
                    <a:lnTo>
                      <a:pt x="221" y="51"/>
                    </a:lnTo>
                    <a:lnTo>
                      <a:pt x="9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9" name="Freeform 294"/>
              <p:cNvSpPr>
                <a:spLocks/>
              </p:cNvSpPr>
              <p:nvPr/>
            </p:nvSpPr>
            <p:spPr bwMode="auto">
              <a:xfrm>
                <a:off x="2867" y="3252"/>
                <a:ext cx="253" cy="146"/>
              </a:xfrm>
              <a:custGeom>
                <a:avLst/>
                <a:gdLst>
                  <a:gd name="T0" fmla="*/ 0 w 759"/>
                  <a:gd name="T1" fmla="*/ 0 h 438"/>
                  <a:gd name="T2" fmla="*/ 0 w 759"/>
                  <a:gd name="T3" fmla="*/ 0 h 438"/>
                  <a:gd name="T4" fmla="*/ 0 w 759"/>
                  <a:gd name="T5" fmla="*/ 0 h 438"/>
                  <a:gd name="T6" fmla="*/ 0 w 759"/>
                  <a:gd name="T7" fmla="*/ 0 h 438"/>
                  <a:gd name="T8" fmla="*/ 0 w 759"/>
                  <a:gd name="T9" fmla="*/ 0 h 438"/>
                  <a:gd name="T10" fmla="*/ 0 w 759"/>
                  <a:gd name="T11" fmla="*/ 0 h 4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9"/>
                  <a:gd name="T19" fmla="*/ 0 h 438"/>
                  <a:gd name="T20" fmla="*/ 759 w 759"/>
                  <a:gd name="T21" fmla="*/ 438 h 4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9" h="438">
                    <a:moveTo>
                      <a:pt x="0" y="257"/>
                    </a:moveTo>
                    <a:lnTo>
                      <a:pt x="478" y="0"/>
                    </a:lnTo>
                    <a:lnTo>
                      <a:pt x="759" y="268"/>
                    </a:lnTo>
                    <a:lnTo>
                      <a:pt x="383" y="4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0" name="Freeform 295"/>
              <p:cNvSpPr>
                <a:spLocks/>
              </p:cNvSpPr>
              <p:nvPr/>
            </p:nvSpPr>
            <p:spPr bwMode="auto">
              <a:xfrm>
                <a:off x="3039" y="3068"/>
                <a:ext cx="358" cy="321"/>
              </a:xfrm>
              <a:custGeom>
                <a:avLst/>
                <a:gdLst>
                  <a:gd name="T0" fmla="*/ 0 w 1075"/>
                  <a:gd name="T1" fmla="*/ 0 h 965"/>
                  <a:gd name="T2" fmla="*/ 0 w 1075"/>
                  <a:gd name="T3" fmla="*/ 0 h 965"/>
                  <a:gd name="T4" fmla="*/ 0 w 1075"/>
                  <a:gd name="T5" fmla="*/ 0 h 965"/>
                  <a:gd name="T6" fmla="*/ 0 w 1075"/>
                  <a:gd name="T7" fmla="*/ 0 h 965"/>
                  <a:gd name="T8" fmla="*/ 0 w 1075"/>
                  <a:gd name="T9" fmla="*/ 0 h 965"/>
                  <a:gd name="T10" fmla="*/ 0 w 1075"/>
                  <a:gd name="T11" fmla="*/ 0 h 965"/>
                  <a:gd name="T12" fmla="*/ 0 w 1075"/>
                  <a:gd name="T13" fmla="*/ 0 h 965"/>
                  <a:gd name="T14" fmla="*/ 0 w 1075"/>
                  <a:gd name="T15" fmla="*/ 0 h 965"/>
                  <a:gd name="T16" fmla="*/ 0 w 1075"/>
                  <a:gd name="T17" fmla="*/ 0 h 965"/>
                  <a:gd name="T18" fmla="*/ 0 w 1075"/>
                  <a:gd name="T19" fmla="*/ 0 h 965"/>
                  <a:gd name="T20" fmla="*/ 0 w 1075"/>
                  <a:gd name="T21" fmla="*/ 0 h 965"/>
                  <a:gd name="T22" fmla="*/ 0 w 1075"/>
                  <a:gd name="T23" fmla="*/ 0 h 965"/>
                  <a:gd name="T24" fmla="*/ 0 w 1075"/>
                  <a:gd name="T25" fmla="*/ 0 h 965"/>
                  <a:gd name="T26" fmla="*/ 0 w 1075"/>
                  <a:gd name="T27" fmla="*/ 0 h 965"/>
                  <a:gd name="T28" fmla="*/ 0 w 1075"/>
                  <a:gd name="T29" fmla="*/ 0 h 965"/>
                  <a:gd name="T30" fmla="*/ 0 w 1075"/>
                  <a:gd name="T31" fmla="*/ 0 h 965"/>
                  <a:gd name="T32" fmla="*/ 0 w 1075"/>
                  <a:gd name="T33" fmla="*/ 0 h 965"/>
                  <a:gd name="T34" fmla="*/ 0 w 1075"/>
                  <a:gd name="T35" fmla="*/ 0 h 965"/>
                  <a:gd name="T36" fmla="*/ 0 w 1075"/>
                  <a:gd name="T37" fmla="*/ 0 h 965"/>
                  <a:gd name="T38" fmla="*/ 0 w 1075"/>
                  <a:gd name="T39" fmla="*/ 0 h 9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75"/>
                  <a:gd name="T61" fmla="*/ 0 h 965"/>
                  <a:gd name="T62" fmla="*/ 1075 w 1075"/>
                  <a:gd name="T63" fmla="*/ 965 h 9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75" h="965">
                    <a:moveTo>
                      <a:pt x="35" y="522"/>
                    </a:moveTo>
                    <a:lnTo>
                      <a:pt x="351" y="75"/>
                    </a:lnTo>
                    <a:lnTo>
                      <a:pt x="531" y="0"/>
                    </a:lnTo>
                    <a:lnTo>
                      <a:pt x="722" y="156"/>
                    </a:lnTo>
                    <a:lnTo>
                      <a:pt x="715" y="165"/>
                    </a:lnTo>
                    <a:lnTo>
                      <a:pt x="915" y="300"/>
                    </a:lnTo>
                    <a:lnTo>
                      <a:pt x="906" y="317"/>
                    </a:lnTo>
                    <a:lnTo>
                      <a:pt x="951" y="295"/>
                    </a:lnTo>
                    <a:lnTo>
                      <a:pt x="968" y="306"/>
                    </a:lnTo>
                    <a:lnTo>
                      <a:pt x="886" y="344"/>
                    </a:lnTo>
                    <a:lnTo>
                      <a:pt x="1075" y="483"/>
                    </a:lnTo>
                    <a:lnTo>
                      <a:pt x="807" y="926"/>
                    </a:lnTo>
                    <a:lnTo>
                      <a:pt x="690" y="965"/>
                    </a:lnTo>
                    <a:lnTo>
                      <a:pt x="379" y="782"/>
                    </a:lnTo>
                    <a:lnTo>
                      <a:pt x="265" y="821"/>
                    </a:lnTo>
                    <a:lnTo>
                      <a:pt x="238" y="853"/>
                    </a:lnTo>
                    <a:lnTo>
                      <a:pt x="238" y="814"/>
                    </a:lnTo>
                    <a:lnTo>
                      <a:pt x="0" y="602"/>
                    </a:lnTo>
                    <a:lnTo>
                      <a:pt x="35" y="522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" name="Freeform 296"/>
              <p:cNvSpPr>
                <a:spLocks/>
              </p:cNvSpPr>
              <p:nvPr/>
            </p:nvSpPr>
            <p:spPr bwMode="auto">
              <a:xfrm>
                <a:off x="3078" y="3047"/>
                <a:ext cx="133" cy="177"/>
              </a:xfrm>
              <a:custGeom>
                <a:avLst/>
                <a:gdLst>
                  <a:gd name="T0" fmla="*/ 0 w 400"/>
                  <a:gd name="T1" fmla="*/ 0 h 531"/>
                  <a:gd name="T2" fmla="*/ 0 w 400"/>
                  <a:gd name="T3" fmla="*/ 0 h 531"/>
                  <a:gd name="T4" fmla="*/ 0 w 400"/>
                  <a:gd name="T5" fmla="*/ 0 h 531"/>
                  <a:gd name="T6" fmla="*/ 0 w 400"/>
                  <a:gd name="T7" fmla="*/ 0 h 531"/>
                  <a:gd name="T8" fmla="*/ 0 w 400"/>
                  <a:gd name="T9" fmla="*/ 0 h 531"/>
                  <a:gd name="T10" fmla="*/ 0 w 400"/>
                  <a:gd name="T11" fmla="*/ 0 h 531"/>
                  <a:gd name="T12" fmla="*/ 0 w 400"/>
                  <a:gd name="T13" fmla="*/ 0 h 531"/>
                  <a:gd name="T14" fmla="*/ 0 w 400"/>
                  <a:gd name="T15" fmla="*/ 0 h 531"/>
                  <a:gd name="T16" fmla="*/ 0 w 400"/>
                  <a:gd name="T17" fmla="*/ 0 h 531"/>
                  <a:gd name="T18" fmla="*/ 0 w 400"/>
                  <a:gd name="T19" fmla="*/ 0 h 531"/>
                  <a:gd name="T20" fmla="*/ 0 w 400"/>
                  <a:gd name="T21" fmla="*/ 0 h 531"/>
                  <a:gd name="T22" fmla="*/ 0 w 400"/>
                  <a:gd name="T23" fmla="*/ 0 h 531"/>
                  <a:gd name="T24" fmla="*/ 0 w 400"/>
                  <a:gd name="T25" fmla="*/ 0 h 531"/>
                  <a:gd name="T26" fmla="*/ 0 w 400"/>
                  <a:gd name="T27" fmla="*/ 0 h 531"/>
                  <a:gd name="T28" fmla="*/ 0 w 400"/>
                  <a:gd name="T29" fmla="*/ 0 h 531"/>
                  <a:gd name="T30" fmla="*/ 0 w 400"/>
                  <a:gd name="T31" fmla="*/ 0 h 531"/>
                  <a:gd name="T32" fmla="*/ 0 w 400"/>
                  <a:gd name="T33" fmla="*/ 0 h 531"/>
                  <a:gd name="T34" fmla="*/ 0 w 400"/>
                  <a:gd name="T35" fmla="*/ 0 h 5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00"/>
                  <a:gd name="T55" fmla="*/ 0 h 531"/>
                  <a:gd name="T56" fmla="*/ 400 w 400"/>
                  <a:gd name="T57" fmla="*/ 531 h 5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00" h="531">
                    <a:moveTo>
                      <a:pt x="0" y="441"/>
                    </a:moveTo>
                    <a:lnTo>
                      <a:pt x="66" y="343"/>
                    </a:lnTo>
                    <a:lnTo>
                      <a:pt x="162" y="54"/>
                    </a:lnTo>
                    <a:lnTo>
                      <a:pt x="187" y="36"/>
                    </a:lnTo>
                    <a:lnTo>
                      <a:pt x="185" y="20"/>
                    </a:lnTo>
                    <a:lnTo>
                      <a:pt x="196" y="3"/>
                    </a:lnTo>
                    <a:lnTo>
                      <a:pt x="220" y="25"/>
                    </a:lnTo>
                    <a:lnTo>
                      <a:pt x="186" y="52"/>
                    </a:lnTo>
                    <a:lnTo>
                      <a:pt x="89" y="331"/>
                    </a:lnTo>
                    <a:lnTo>
                      <a:pt x="159" y="237"/>
                    </a:lnTo>
                    <a:lnTo>
                      <a:pt x="237" y="0"/>
                    </a:lnTo>
                    <a:lnTo>
                      <a:pt x="255" y="0"/>
                    </a:lnTo>
                    <a:lnTo>
                      <a:pt x="187" y="199"/>
                    </a:lnTo>
                    <a:lnTo>
                      <a:pt x="232" y="137"/>
                    </a:lnTo>
                    <a:lnTo>
                      <a:pt x="400" y="65"/>
                    </a:lnTo>
                    <a:lnTo>
                      <a:pt x="73" y="531"/>
                    </a:lnTo>
                    <a:lnTo>
                      <a:pt x="0" y="441"/>
                    </a:lnTo>
                    <a:close/>
                  </a:path>
                </a:pathLst>
              </a:custGeom>
              <a:solidFill>
                <a:srgbClr val="FFB2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" name="Freeform 297"/>
              <p:cNvSpPr>
                <a:spLocks/>
              </p:cNvSpPr>
              <p:nvPr/>
            </p:nvSpPr>
            <p:spPr bwMode="auto">
              <a:xfrm>
                <a:off x="3030" y="3191"/>
                <a:ext cx="123" cy="160"/>
              </a:xfrm>
              <a:custGeom>
                <a:avLst/>
                <a:gdLst>
                  <a:gd name="T0" fmla="*/ 0 w 369"/>
                  <a:gd name="T1" fmla="*/ 0 h 479"/>
                  <a:gd name="T2" fmla="*/ 0 w 369"/>
                  <a:gd name="T3" fmla="*/ 0 h 479"/>
                  <a:gd name="T4" fmla="*/ 0 w 369"/>
                  <a:gd name="T5" fmla="*/ 0 h 479"/>
                  <a:gd name="T6" fmla="*/ 0 w 369"/>
                  <a:gd name="T7" fmla="*/ 0 h 479"/>
                  <a:gd name="T8" fmla="*/ 0 w 369"/>
                  <a:gd name="T9" fmla="*/ 0 h 479"/>
                  <a:gd name="T10" fmla="*/ 0 w 369"/>
                  <a:gd name="T11" fmla="*/ 0 h 479"/>
                  <a:gd name="T12" fmla="*/ 0 w 369"/>
                  <a:gd name="T13" fmla="*/ 0 h 479"/>
                  <a:gd name="T14" fmla="*/ 0 w 369"/>
                  <a:gd name="T15" fmla="*/ 0 h 479"/>
                  <a:gd name="T16" fmla="*/ 0 w 369"/>
                  <a:gd name="T17" fmla="*/ 0 h 479"/>
                  <a:gd name="T18" fmla="*/ 0 w 369"/>
                  <a:gd name="T19" fmla="*/ 0 h 479"/>
                  <a:gd name="T20" fmla="*/ 0 w 369"/>
                  <a:gd name="T21" fmla="*/ 0 h 479"/>
                  <a:gd name="T22" fmla="*/ 0 w 369"/>
                  <a:gd name="T23" fmla="*/ 0 h 479"/>
                  <a:gd name="T24" fmla="*/ 0 w 369"/>
                  <a:gd name="T25" fmla="*/ 0 h 479"/>
                  <a:gd name="T26" fmla="*/ 0 w 369"/>
                  <a:gd name="T27" fmla="*/ 0 h 479"/>
                  <a:gd name="T28" fmla="*/ 0 w 369"/>
                  <a:gd name="T29" fmla="*/ 0 h 479"/>
                  <a:gd name="T30" fmla="*/ 0 w 369"/>
                  <a:gd name="T31" fmla="*/ 0 h 479"/>
                  <a:gd name="T32" fmla="*/ 0 w 369"/>
                  <a:gd name="T33" fmla="*/ 0 h 479"/>
                  <a:gd name="T34" fmla="*/ 0 w 369"/>
                  <a:gd name="T35" fmla="*/ 0 h 479"/>
                  <a:gd name="T36" fmla="*/ 0 w 369"/>
                  <a:gd name="T37" fmla="*/ 0 h 479"/>
                  <a:gd name="T38" fmla="*/ 0 w 369"/>
                  <a:gd name="T39" fmla="*/ 0 h 479"/>
                  <a:gd name="T40" fmla="*/ 0 w 369"/>
                  <a:gd name="T41" fmla="*/ 0 h 479"/>
                  <a:gd name="T42" fmla="*/ 0 w 369"/>
                  <a:gd name="T43" fmla="*/ 0 h 479"/>
                  <a:gd name="T44" fmla="*/ 0 w 369"/>
                  <a:gd name="T45" fmla="*/ 0 h 479"/>
                  <a:gd name="T46" fmla="*/ 0 w 369"/>
                  <a:gd name="T47" fmla="*/ 0 h 479"/>
                  <a:gd name="T48" fmla="*/ 0 w 369"/>
                  <a:gd name="T49" fmla="*/ 0 h 479"/>
                  <a:gd name="T50" fmla="*/ 0 w 369"/>
                  <a:gd name="T51" fmla="*/ 0 h 479"/>
                  <a:gd name="T52" fmla="*/ 0 w 369"/>
                  <a:gd name="T53" fmla="*/ 0 h 479"/>
                  <a:gd name="T54" fmla="*/ 0 w 369"/>
                  <a:gd name="T55" fmla="*/ 0 h 479"/>
                  <a:gd name="T56" fmla="*/ 0 w 369"/>
                  <a:gd name="T57" fmla="*/ 0 h 4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69"/>
                  <a:gd name="T88" fmla="*/ 0 h 479"/>
                  <a:gd name="T89" fmla="*/ 369 w 369"/>
                  <a:gd name="T90" fmla="*/ 479 h 4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69" h="479">
                    <a:moveTo>
                      <a:pt x="5" y="209"/>
                    </a:moveTo>
                    <a:lnTo>
                      <a:pt x="0" y="226"/>
                    </a:lnTo>
                    <a:lnTo>
                      <a:pt x="197" y="400"/>
                    </a:lnTo>
                    <a:lnTo>
                      <a:pt x="232" y="389"/>
                    </a:lnTo>
                    <a:lnTo>
                      <a:pt x="264" y="479"/>
                    </a:lnTo>
                    <a:lnTo>
                      <a:pt x="360" y="368"/>
                    </a:lnTo>
                    <a:lnTo>
                      <a:pt x="369" y="303"/>
                    </a:lnTo>
                    <a:lnTo>
                      <a:pt x="270" y="356"/>
                    </a:lnTo>
                    <a:lnTo>
                      <a:pt x="212" y="357"/>
                    </a:lnTo>
                    <a:lnTo>
                      <a:pt x="178" y="346"/>
                    </a:lnTo>
                    <a:lnTo>
                      <a:pt x="140" y="328"/>
                    </a:lnTo>
                    <a:lnTo>
                      <a:pt x="110" y="293"/>
                    </a:lnTo>
                    <a:lnTo>
                      <a:pt x="87" y="259"/>
                    </a:lnTo>
                    <a:lnTo>
                      <a:pt x="85" y="227"/>
                    </a:lnTo>
                    <a:lnTo>
                      <a:pt x="90" y="200"/>
                    </a:lnTo>
                    <a:lnTo>
                      <a:pt x="101" y="180"/>
                    </a:lnTo>
                    <a:lnTo>
                      <a:pt x="118" y="163"/>
                    </a:lnTo>
                    <a:lnTo>
                      <a:pt x="133" y="155"/>
                    </a:lnTo>
                    <a:lnTo>
                      <a:pt x="155" y="143"/>
                    </a:lnTo>
                    <a:lnTo>
                      <a:pt x="179" y="136"/>
                    </a:lnTo>
                    <a:lnTo>
                      <a:pt x="208" y="72"/>
                    </a:lnTo>
                    <a:lnTo>
                      <a:pt x="204" y="48"/>
                    </a:lnTo>
                    <a:lnTo>
                      <a:pt x="141" y="0"/>
                    </a:lnTo>
                    <a:lnTo>
                      <a:pt x="115" y="2"/>
                    </a:lnTo>
                    <a:lnTo>
                      <a:pt x="95" y="10"/>
                    </a:lnTo>
                    <a:lnTo>
                      <a:pt x="59" y="103"/>
                    </a:lnTo>
                    <a:lnTo>
                      <a:pt x="67" y="138"/>
                    </a:lnTo>
                    <a:lnTo>
                      <a:pt x="5" y="209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" name="Freeform 298"/>
              <p:cNvSpPr>
                <a:spLocks/>
              </p:cNvSpPr>
              <p:nvPr/>
            </p:nvSpPr>
            <p:spPr bwMode="auto">
              <a:xfrm>
                <a:off x="3372" y="3248"/>
                <a:ext cx="139" cy="162"/>
              </a:xfrm>
              <a:custGeom>
                <a:avLst/>
                <a:gdLst>
                  <a:gd name="T0" fmla="*/ 0 w 415"/>
                  <a:gd name="T1" fmla="*/ 0 h 484"/>
                  <a:gd name="T2" fmla="*/ 0 w 415"/>
                  <a:gd name="T3" fmla="*/ 0 h 484"/>
                  <a:gd name="T4" fmla="*/ 0 w 415"/>
                  <a:gd name="T5" fmla="*/ 0 h 484"/>
                  <a:gd name="T6" fmla="*/ 0 w 415"/>
                  <a:gd name="T7" fmla="*/ 0 h 484"/>
                  <a:gd name="T8" fmla="*/ 0 w 415"/>
                  <a:gd name="T9" fmla="*/ 0 h 484"/>
                  <a:gd name="T10" fmla="*/ 0 w 415"/>
                  <a:gd name="T11" fmla="*/ 0 h 484"/>
                  <a:gd name="T12" fmla="*/ 0 w 415"/>
                  <a:gd name="T13" fmla="*/ 0 h 484"/>
                  <a:gd name="T14" fmla="*/ 0 w 415"/>
                  <a:gd name="T15" fmla="*/ 0 h 484"/>
                  <a:gd name="T16" fmla="*/ 0 w 415"/>
                  <a:gd name="T17" fmla="*/ 0 h 484"/>
                  <a:gd name="T18" fmla="*/ 0 w 415"/>
                  <a:gd name="T19" fmla="*/ 0 h 484"/>
                  <a:gd name="T20" fmla="*/ 0 w 415"/>
                  <a:gd name="T21" fmla="*/ 0 h 484"/>
                  <a:gd name="T22" fmla="*/ 0 w 415"/>
                  <a:gd name="T23" fmla="*/ 0 h 484"/>
                  <a:gd name="T24" fmla="*/ 0 w 415"/>
                  <a:gd name="T25" fmla="*/ 0 h 484"/>
                  <a:gd name="T26" fmla="*/ 0 w 415"/>
                  <a:gd name="T27" fmla="*/ 0 h 484"/>
                  <a:gd name="T28" fmla="*/ 0 w 415"/>
                  <a:gd name="T29" fmla="*/ 0 h 484"/>
                  <a:gd name="T30" fmla="*/ 0 w 415"/>
                  <a:gd name="T31" fmla="*/ 0 h 484"/>
                  <a:gd name="T32" fmla="*/ 0 w 415"/>
                  <a:gd name="T33" fmla="*/ 0 h 484"/>
                  <a:gd name="T34" fmla="*/ 0 w 415"/>
                  <a:gd name="T35" fmla="*/ 0 h 484"/>
                  <a:gd name="T36" fmla="*/ 0 w 415"/>
                  <a:gd name="T37" fmla="*/ 0 h 484"/>
                  <a:gd name="T38" fmla="*/ 0 w 415"/>
                  <a:gd name="T39" fmla="*/ 0 h 484"/>
                  <a:gd name="T40" fmla="*/ 0 w 415"/>
                  <a:gd name="T41" fmla="*/ 0 h 484"/>
                  <a:gd name="T42" fmla="*/ 0 w 415"/>
                  <a:gd name="T43" fmla="*/ 0 h 484"/>
                  <a:gd name="T44" fmla="*/ 0 w 415"/>
                  <a:gd name="T45" fmla="*/ 0 h 484"/>
                  <a:gd name="T46" fmla="*/ 0 w 415"/>
                  <a:gd name="T47" fmla="*/ 0 h 484"/>
                  <a:gd name="T48" fmla="*/ 0 w 415"/>
                  <a:gd name="T49" fmla="*/ 0 h 484"/>
                  <a:gd name="T50" fmla="*/ 0 w 415"/>
                  <a:gd name="T51" fmla="*/ 0 h 484"/>
                  <a:gd name="T52" fmla="*/ 0 w 415"/>
                  <a:gd name="T53" fmla="*/ 0 h 484"/>
                  <a:gd name="T54" fmla="*/ 0 w 415"/>
                  <a:gd name="T55" fmla="*/ 0 h 484"/>
                  <a:gd name="T56" fmla="*/ 0 w 415"/>
                  <a:gd name="T57" fmla="*/ 0 h 484"/>
                  <a:gd name="T58" fmla="*/ 0 w 415"/>
                  <a:gd name="T59" fmla="*/ 0 h 484"/>
                  <a:gd name="T60" fmla="*/ 0 w 415"/>
                  <a:gd name="T61" fmla="*/ 0 h 484"/>
                  <a:gd name="T62" fmla="*/ 0 w 415"/>
                  <a:gd name="T63" fmla="*/ 0 h 484"/>
                  <a:gd name="T64" fmla="*/ 0 w 415"/>
                  <a:gd name="T65" fmla="*/ 0 h 484"/>
                  <a:gd name="T66" fmla="*/ 0 w 415"/>
                  <a:gd name="T67" fmla="*/ 0 h 484"/>
                  <a:gd name="T68" fmla="*/ 0 w 415"/>
                  <a:gd name="T69" fmla="*/ 0 h 484"/>
                  <a:gd name="T70" fmla="*/ 0 w 415"/>
                  <a:gd name="T71" fmla="*/ 0 h 484"/>
                  <a:gd name="T72" fmla="*/ 0 w 415"/>
                  <a:gd name="T73" fmla="*/ 0 h 484"/>
                  <a:gd name="T74" fmla="*/ 0 w 415"/>
                  <a:gd name="T75" fmla="*/ 0 h 484"/>
                  <a:gd name="T76" fmla="*/ 0 w 415"/>
                  <a:gd name="T77" fmla="*/ 0 h 484"/>
                  <a:gd name="T78" fmla="*/ 0 w 415"/>
                  <a:gd name="T79" fmla="*/ 0 h 484"/>
                  <a:gd name="T80" fmla="*/ 0 w 415"/>
                  <a:gd name="T81" fmla="*/ 0 h 48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15"/>
                  <a:gd name="T124" fmla="*/ 0 h 484"/>
                  <a:gd name="T125" fmla="*/ 415 w 415"/>
                  <a:gd name="T126" fmla="*/ 484 h 48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15" h="484">
                    <a:moveTo>
                      <a:pt x="19" y="58"/>
                    </a:moveTo>
                    <a:lnTo>
                      <a:pt x="12" y="70"/>
                    </a:lnTo>
                    <a:lnTo>
                      <a:pt x="7" y="85"/>
                    </a:lnTo>
                    <a:lnTo>
                      <a:pt x="3" y="101"/>
                    </a:lnTo>
                    <a:lnTo>
                      <a:pt x="0" y="120"/>
                    </a:lnTo>
                    <a:lnTo>
                      <a:pt x="0" y="137"/>
                    </a:lnTo>
                    <a:lnTo>
                      <a:pt x="0" y="154"/>
                    </a:lnTo>
                    <a:lnTo>
                      <a:pt x="1" y="170"/>
                    </a:lnTo>
                    <a:lnTo>
                      <a:pt x="3" y="187"/>
                    </a:lnTo>
                    <a:lnTo>
                      <a:pt x="8" y="205"/>
                    </a:lnTo>
                    <a:lnTo>
                      <a:pt x="12" y="222"/>
                    </a:lnTo>
                    <a:lnTo>
                      <a:pt x="19" y="240"/>
                    </a:lnTo>
                    <a:lnTo>
                      <a:pt x="26" y="257"/>
                    </a:lnTo>
                    <a:lnTo>
                      <a:pt x="33" y="274"/>
                    </a:lnTo>
                    <a:lnTo>
                      <a:pt x="40" y="290"/>
                    </a:lnTo>
                    <a:lnTo>
                      <a:pt x="48" y="303"/>
                    </a:lnTo>
                    <a:lnTo>
                      <a:pt x="58" y="318"/>
                    </a:lnTo>
                    <a:lnTo>
                      <a:pt x="66" y="332"/>
                    </a:lnTo>
                    <a:lnTo>
                      <a:pt x="77" y="347"/>
                    </a:lnTo>
                    <a:lnTo>
                      <a:pt x="88" y="359"/>
                    </a:lnTo>
                    <a:lnTo>
                      <a:pt x="99" y="372"/>
                    </a:lnTo>
                    <a:lnTo>
                      <a:pt x="109" y="384"/>
                    </a:lnTo>
                    <a:lnTo>
                      <a:pt x="120" y="396"/>
                    </a:lnTo>
                    <a:lnTo>
                      <a:pt x="133" y="408"/>
                    </a:lnTo>
                    <a:lnTo>
                      <a:pt x="146" y="419"/>
                    </a:lnTo>
                    <a:lnTo>
                      <a:pt x="157" y="428"/>
                    </a:lnTo>
                    <a:lnTo>
                      <a:pt x="170" y="436"/>
                    </a:lnTo>
                    <a:lnTo>
                      <a:pt x="183" y="445"/>
                    </a:lnTo>
                    <a:lnTo>
                      <a:pt x="197" y="454"/>
                    </a:lnTo>
                    <a:lnTo>
                      <a:pt x="211" y="460"/>
                    </a:lnTo>
                    <a:lnTo>
                      <a:pt x="223" y="466"/>
                    </a:lnTo>
                    <a:lnTo>
                      <a:pt x="238" y="472"/>
                    </a:lnTo>
                    <a:lnTo>
                      <a:pt x="252" y="476"/>
                    </a:lnTo>
                    <a:lnTo>
                      <a:pt x="268" y="480"/>
                    </a:lnTo>
                    <a:lnTo>
                      <a:pt x="283" y="483"/>
                    </a:lnTo>
                    <a:lnTo>
                      <a:pt x="298" y="484"/>
                    </a:lnTo>
                    <a:lnTo>
                      <a:pt x="313" y="482"/>
                    </a:lnTo>
                    <a:lnTo>
                      <a:pt x="326" y="480"/>
                    </a:lnTo>
                    <a:lnTo>
                      <a:pt x="343" y="474"/>
                    </a:lnTo>
                    <a:lnTo>
                      <a:pt x="357" y="469"/>
                    </a:lnTo>
                    <a:lnTo>
                      <a:pt x="367" y="462"/>
                    </a:lnTo>
                    <a:lnTo>
                      <a:pt x="377" y="454"/>
                    </a:lnTo>
                    <a:lnTo>
                      <a:pt x="385" y="444"/>
                    </a:lnTo>
                    <a:lnTo>
                      <a:pt x="393" y="434"/>
                    </a:lnTo>
                    <a:lnTo>
                      <a:pt x="401" y="420"/>
                    </a:lnTo>
                    <a:lnTo>
                      <a:pt x="407" y="406"/>
                    </a:lnTo>
                    <a:lnTo>
                      <a:pt x="411" y="392"/>
                    </a:lnTo>
                    <a:lnTo>
                      <a:pt x="413" y="375"/>
                    </a:lnTo>
                    <a:lnTo>
                      <a:pt x="414" y="359"/>
                    </a:lnTo>
                    <a:lnTo>
                      <a:pt x="415" y="343"/>
                    </a:lnTo>
                    <a:lnTo>
                      <a:pt x="415" y="326"/>
                    </a:lnTo>
                    <a:lnTo>
                      <a:pt x="413" y="304"/>
                    </a:lnTo>
                    <a:lnTo>
                      <a:pt x="409" y="287"/>
                    </a:lnTo>
                    <a:lnTo>
                      <a:pt x="405" y="269"/>
                    </a:lnTo>
                    <a:lnTo>
                      <a:pt x="397" y="248"/>
                    </a:lnTo>
                    <a:lnTo>
                      <a:pt x="387" y="224"/>
                    </a:lnTo>
                    <a:lnTo>
                      <a:pt x="377" y="202"/>
                    </a:lnTo>
                    <a:lnTo>
                      <a:pt x="363" y="176"/>
                    </a:lnTo>
                    <a:lnTo>
                      <a:pt x="348" y="152"/>
                    </a:lnTo>
                    <a:lnTo>
                      <a:pt x="331" y="127"/>
                    </a:lnTo>
                    <a:lnTo>
                      <a:pt x="312" y="106"/>
                    </a:lnTo>
                    <a:lnTo>
                      <a:pt x="296" y="88"/>
                    </a:lnTo>
                    <a:lnTo>
                      <a:pt x="277" y="72"/>
                    </a:lnTo>
                    <a:lnTo>
                      <a:pt x="257" y="55"/>
                    </a:lnTo>
                    <a:lnTo>
                      <a:pt x="240" y="43"/>
                    </a:lnTo>
                    <a:lnTo>
                      <a:pt x="224" y="33"/>
                    </a:lnTo>
                    <a:lnTo>
                      <a:pt x="208" y="24"/>
                    </a:lnTo>
                    <a:lnTo>
                      <a:pt x="194" y="18"/>
                    </a:lnTo>
                    <a:lnTo>
                      <a:pt x="177" y="10"/>
                    </a:lnTo>
                    <a:lnTo>
                      <a:pt x="164" y="7"/>
                    </a:lnTo>
                    <a:lnTo>
                      <a:pt x="146" y="4"/>
                    </a:lnTo>
                    <a:lnTo>
                      <a:pt x="129" y="0"/>
                    </a:lnTo>
                    <a:lnTo>
                      <a:pt x="116" y="0"/>
                    </a:lnTo>
                    <a:lnTo>
                      <a:pt x="100" y="1"/>
                    </a:lnTo>
                    <a:lnTo>
                      <a:pt x="86" y="5"/>
                    </a:lnTo>
                    <a:lnTo>
                      <a:pt x="70" y="10"/>
                    </a:lnTo>
                    <a:lnTo>
                      <a:pt x="59" y="16"/>
                    </a:lnTo>
                    <a:lnTo>
                      <a:pt x="46" y="23"/>
                    </a:lnTo>
                    <a:lnTo>
                      <a:pt x="36" y="34"/>
                    </a:lnTo>
                    <a:lnTo>
                      <a:pt x="28" y="43"/>
                    </a:lnTo>
                    <a:lnTo>
                      <a:pt x="19" y="58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" name="Freeform 299"/>
              <p:cNvSpPr>
                <a:spLocks/>
              </p:cNvSpPr>
              <p:nvPr/>
            </p:nvSpPr>
            <p:spPr bwMode="auto">
              <a:xfrm>
                <a:off x="3191" y="3375"/>
                <a:ext cx="23" cy="25"/>
              </a:xfrm>
              <a:custGeom>
                <a:avLst/>
                <a:gdLst>
                  <a:gd name="T0" fmla="*/ 0 w 68"/>
                  <a:gd name="T1" fmla="*/ 0 h 75"/>
                  <a:gd name="T2" fmla="*/ 0 w 68"/>
                  <a:gd name="T3" fmla="*/ 0 h 75"/>
                  <a:gd name="T4" fmla="*/ 0 w 68"/>
                  <a:gd name="T5" fmla="*/ 0 h 75"/>
                  <a:gd name="T6" fmla="*/ 0 w 68"/>
                  <a:gd name="T7" fmla="*/ 0 h 75"/>
                  <a:gd name="T8" fmla="*/ 0 w 68"/>
                  <a:gd name="T9" fmla="*/ 0 h 75"/>
                  <a:gd name="T10" fmla="*/ 0 w 68"/>
                  <a:gd name="T11" fmla="*/ 0 h 75"/>
                  <a:gd name="T12" fmla="*/ 0 w 68"/>
                  <a:gd name="T13" fmla="*/ 0 h 75"/>
                  <a:gd name="T14" fmla="*/ 0 w 68"/>
                  <a:gd name="T15" fmla="*/ 0 h 75"/>
                  <a:gd name="T16" fmla="*/ 0 w 68"/>
                  <a:gd name="T17" fmla="*/ 0 h 75"/>
                  <a:gd name="T18" fmla="*/ 0 w 68"/>
                  <a:gd name="T19" fmla="*/ 0 h 75"/>
                  <a:gd name="T20" fmla="*/ 0 w 68"/>
                  <a:gd name="T21" fmla="*/ 0 h 75"/>
                  <a:gd name="T22" fmla="*/ 0 w 68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8"/>
                  <a:gd name="T37" fmla="*/ 0 h 75"/>
                  <a:gd name="T38" fmla="*/ 68 w 68"/>
                  <a:gd name="T39" fmla="*/ 75 h 7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8" h="75">
                    <a:moveTo>
                      <a:pt x="4" y="0"/>
                    </a:moveTo>
                    <a:lnTo>
                      <a:pt x="0" y="31"/>
                    </a:lnTo>
                    <a:lnTo>
                      <a:pt x="6" y="50"/>
                    </a:lnTo>
                    <a:lnTo>
                      <a:pt x="11" y="67"/>
                    </a:lnTo>
                    <a:lnTo>
                      <a:pt x="24" y="75"/>
                    </a:lnTo>
                    <a:lnTo>
                      <a:pt x="48" y="64"/>
                    </a:lnTo>
                    <a:lnTo>
                      <a:pt x="68" y="53"/>
                    </a:lnTo>
                    <a:lnTo>
                      <a:pt x="55" y="43"/>
                    </a:lnTo>
                    <a:lnTo>
                      <a:pt x="34" y="54"/>
                    </a:lnTo>
                    <a:lnTo>
                      <a:pt x="20" y="2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D90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" name="Freeform 300"/>
              <p:cNvSpPr>
                <a:spLocks/>
              </p:cNvSpPr>
              <p:nvPr/>
            </p:nvSpPr>
            <p:spPr bwMode="auto">
              <a:xfrm>
                <a:off x="3122" y="3259"/>
                <a:ext cx="187" cy="149"/>
              </a:xfrm>
              <a:custGeom>
                <a:avLst/>
                <a:gdLst>
                  <a:gd name="T0" fmla="*/ 0 w 560"/>
                  <a:gd name="T1" fmla="*/ 0 h 447"/>
                  <a:gd name="T2" fmla="*/ 0 w 560"/>
                  <a:gd name="T3" fmla="*/ 0 h 447"/>
                  <a:gd name="T4" fmla="*/ 0 w 560"/>
                  <a:gd name="T5" fmla="*/ 0 h 447"/>
                  <a:gd name="T6" fmla="*/ 0 w 560"/>
                  <a:gd name="T7" fmla="*/ 0 h 447"/>
                  <a:gd name="T8" fmla="*/ 0 w 560"/>
                  <a:gd name="T9" fmla="*/ 0 h 447"/>
                  <a:gd name="T10" fmla="*/ 0 w 560"/>
                  <a:gd name="T11" fmla="*/ 0 h 447"/>
                  <a:gd name="T12" fmla="*/ 0 w 560"/>
                  <a:gd name="T13" fmla="*/ 0 h 447"/>
                  <a:gd name="T14" fmla="*/ 0 w 560"/>
                  <a:gd name="T15" fmla="*/ 0 h 447"/>
                  <a:gd name="T16" fmla="*/ 0 w 560"/>
                  <a:gd name="T17" fmla="*/ 0 h 447"/>
                  <a:gd name="T18" fmla="*/ 0 w 560"/>
                  <a:gd name="T19" fmla="*/ 0 h 447"/>
                  <a:gd name="T20" fmla="*/ 0 w 560"/>
                  <a:gd name="T21" fmla="*/ 0 h 447"/>
                  <a:gd name="T22" fmla="*/ 0 w 560"/>
                  <a:gd name="T23" fmla="*/ 0 h 447"/>
                  <a:gd name="T24" fmla="*/ 0 w 560"/>
                  <a:gd name="T25" fmla="*/ 0 h 447"/>
                  <a:gd name="T26" fmla="*/ 0 w 560"/>
                  <a:gd name="T27" fmla="*/ 0 h 447"/>
                  <a:gd name="T28" fmla="*/ 0 w 560"/>
                  <a:gd name="T29" fmla="*/ 0 h 447"/>
                  <a:gd name="T30" fmla="*/ 0 w 560"/>
                  <a:gd name="T31" fmla="*/ 0 h 447"/>
                  <a:gd name="T32" fmla="*/ 0 w 560"/>
                  <a:gd name="T33" fmla="*/ 0 h 447"/>
                  <a:gd name="T34" fmla="*/ 0 w 560"/>
                  <a:gd name="T35" fmla="*/ 0 h 447"/>
                  <a:gd name="T36" fmla="*/ 0 w 560"/>
                  <a:gd name="T37" fmla="*/ 0 h 447"/>
                  <a:gd name="T38" fmla="*/ 0 w 560"/>
                  <a:gd name="T39" fmla="*/ 0 h 447"/>
                  <a:gd name="T40" fmla="*/ 0 w 560"/>
                  <a:gd name="T41" fmla="*/ 0 h 4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60"/>
                  <a:gd name="T64" fmla="*/ 0 h 447"/>
                  <a:gd name="T65" fmla="*/ 560 w 560"/>
                  <a:gd name="T66" fmla="*/ 447 h 4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60" h="447">
                    <a:moveTo>
                      <a:pt x="111" y="286"/>
                    </a:moveTo>
                    <a:lnTo>
                      <a:pt x="298" y="426"/>
                    </a:lnTo>
                    <a:lnTo>
                      <a:pt x="375" y="447"/>
                    </a:lnTo>
                    <a:lnTo>
                      <a:pt x="472" y="396"/>
                    </a:lnTo>
                    <a:lnTo>
                      <a:pt x="514" y="387"/>
                    </a:lnTo>
                    <a:lnTo>
                      <a:pt x="549" y="364"/>
                    </a:lnTo>
                    <a:lnTo>
                      <a:pt x="560" y="350"/>
                    </a:lnTo>
                    <a:lnTo>
                      <a:pt x="540" y="350"/>
                    </a:lnTo>
                    <a:lnTo>
                      <a:pt x="534" y="355"/>
                    </a:lnTo>
                    <a:lnTo>
                      <a:pt x="345" y="210"/>
                    </a:lnTo>
                    <a:lnTo>
                      <a:pt x="350" y="190"/>
                    </a:lnTo>
                    <a:lnTo>
                      <a:pt x="376" y="146"/>
                    </a:lnTo>
                    <a:lnTo>
                      <a:pt x="182" y="0"/>
                    </a:lnTo>
                    <a:lnTo>
                      <a:pt x="125" y="81"/>
                    </a:lnTo>
                    <a:lnTo>
                      <a:pt x="96" y="77"/>
                    </a:lnTo>
                    <a:lnTo>
                      <a:pt x="77" y="90"/>
                    </a:lnTo>
                    <a:lnTo>
                      <a:pt x="0" y="254"/>
                    </a:lnTo>
                    <a:lnTo>
                      <a:pt x="120" y="211"/>
                    </a:lnTo>
                    <a:lnTo>
                      <a:pt x="121" y="257"/>
                    </a:lnTo>
                    <a:lnTo>
                      <a:pt x="111" y="286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" name="Freeform 301"/>
              <p:cNvSpPr>
                <a:spLocks/>
              </p:cNvSpPr>
              <p:nvPr/>
            </p:nvSpPr>
            <p:spPr bwMode="auto">
              <a:xfrm>
                <a:off x="3060" y="3237"/>
                <a:ext cx="90" cy="71"/>
              </a:xfrm>
              <a:custGeom>
                <a:avLst/>
                <a:gdLst>
                  <a:gd name="T0" fmla="*/ 0 w 268"/>
                  <a:gd name="T1" fmla="*/ 0 h 212"/>
                  <a:gd name="T2" fmla="*/ 0 w 268"/>
                  <a:gd name="T3" fmla="*/ 0 h 212"/>
                  <a:gd name="T4" fmla="*/ 0 w 268"/>
                  <a:gd name="T5" fmla="*/ 0 h 212"/>
                  <a:gd name="T6" fmla="*/ 0 w 268"/>
                  <a:gd name="T7" fmla="*/ 0 h 212"/>
                  <a:gd name="T8" fmla="*/ 0 w 268"/>
                  <a:gd name="T9" fmla="*/ 0 h 212"/>
                  <a:gd name="T10" fmla="*/ 0 w 268"/>
                  <a:gd name="T11" fmla="*/ 0 h 212"/>
                  <a:gd name="T12" fmla="*/ 0 w 268"/>
                  <a:gd name="T13" fmla="*/ 0 h 212"/>
                  <a:gd name="T14" fmla="*/ 0 w 268"/>
                  <a:gd name="T15" fmla="*/ 0 h 212"/>
                  <a:gd name="T16" fmla="*/ 0 w 268"/>
                  <a:gd name="T17" fmla="*/ 0 h 212"/>
                  <a:gd name="T18" fmla="*/ 0 w 268"/>
                  <a:gd name="T19" fmla="*/ 0 h 212"/>
                  <a:gd name="T20" fmla="*/ 0 w 268"/>
                  <a:gd name="T21" fmla="*/ 0 h 212"/>
                  <a:gd name="T22" fmla="*/ 0 w 268"/>
                  <a:gd name="T23" fmla="*/ 0 h 212"/>
                  <a:gd name="T24" fmla="*/ 0 w 268"/>
                  <a:gd name="T25" fmla="*/ 0 h 212"/>
                  <a:gd name="T26" fmla="*/ 0 w 268"/>
                  <a:gd name="T27" fmla="*/ 0 h 212"/>
                  <a:gd name="T28" fmla="*/ 0 w 268"/>
                  <a:gd name="T29" fmla="*/ 0 h 212"/>
                  <a:gd name="T30" fmla="*/ 0 w 268"/>
                  <a:gd name="T31" fmla="*/ 0 h 212"/>
                  <a:gd name="T32" fmla="*/ 0 w 268"/>
                  <a:gd name="T33" fmla="*/ 0 h 212"/>
                  <a:gd name="T34" fmla="*/ 0 w 268"/>
                  <a:gd name="T35" fmla="*/ 0 h 212"/>
                  <a:gd name="T36" fmla="*/ 0 w 268"/>
                  <a:gd name="T37" fmla="*/ 0 h 212"/>
                  <a:gd name="T38" fmla="*/ 0 w 268"/>
                  <a:gd name="T39" fmla="*/ 0 h 212"/>
                  <a:gd name="T40" fmla="*/ 0 w 268"/>
                  <a:gd name="T41" fmla="*/ 0 h 212"/>
                  <a:gd name="T42" fmla="*/ 0 w 268"/>
                  <a:gd name="T43" fmla="*/ 0 h 212"/>
                  <a:gd name="T44" fmla="*/ 0 w 268"/>
                  <a:gd name="T45" fmla="*/ 0 h 212"/>
                  <a:gd name="T46" fmla="*/ 0 w 268"/>
                  <a:gd name="T47" fmla="*/ 0 h 212"/>
                  <a:gd name="T48" fmla="*/ 0 w 268"/>
                  <a:gd name="T49" fmla="*/ 0 h 212"/>
                  <a:gd name="T50" fmla="*/ 0 w 268"/>
                  <a:gd name="T51" fmla="*/ 0 h 212"/>
                  <a:gd name="T52" fmla="*/ 0 w 268"/>
                  <a:gd name="T53" fmla="*/ 0 h 212"/>
                  <a:gd name="T54" fmla="*/ 0 w 268"/>
                  <a:gd name="T55" fmla="*/ 0 h 212"/>
                  <a:gd name="T56" fmla="*/ 0 w 268"/>
                  <a:gd name="T57" fmla="*/ 0 h 212"/>
                  <a:gd name="T58" fmla="*/ 0 w 268"/>
                  <a:gd name="T59" fmla="*/ 0 h 212"/>
                  <a:gd name="T60" fmla="*/ 0 w 268"/>
                  <a:gd name="T61" fmla="*/ 0 h 212"/>
                  <a:gd name="T62" fmla="*/ 0 w 268"/>
                  <a:gd name="T63" fmla="*/ 0 h 212"/>
                  <a:gd name="T64" fmla="*/ 0 w 268"/>
                  <a:gd name="T65" fmla="*/ 0 h 212"/>
                  <a:gd name="T66" fmla="*/ 0 w 268"/>
                  <a:gd name="T67" fmla="*/ 0 h 212"/>
                  <a:gd name="T68" fmla="*/ 0 w 268"/>
                  <a:gd name="T69" fmla="*/ 0 h 212"/>
                  <a:gd name="T70" fmla="*/ 0 w 268"/>
                  <a:gd name="T71" fmla="*/ 0 h 212"/>
                  <a:gd name="T72" fmla="*/ 0 w 268"/>
                  <a:gd name="T73" fmla="*/ 0 h 212"/>
                  <a:gd name="T74" fmla="*/ 0 w 268"/>
                  <a:gd name="T75" fmla="*/ 0 h 212"/>
                  <a:gd name="T76" fmla="*/ 0 w 268"/>
                  <a:gd name="T77" fmla="*/ 0 h 212"/>
                  <a:gd name="T78" fmla="*/ 0 w 268"/>
                  <a:gd name="T79" fmla="*/ 0 h 212"/>
                  <a:gd name="T80" fmla="*/ 0 w 268"/>
                  <a:gd name="T81" fmla="*/ 0 h 212"/>
                  <a:gd name="T82" fmla="*/ 0 w 268"/>
                  <a:gd name="T83" fmla="*/ 0 h 212"/>
                  <a:gd name="T84" fmla="*/ 0 w 268"/>
                  <a:gd name="T85" fmla="*/ 0 h 212"/>
                  <a:gd name="T86" fmla="*/ 0 w 268"/>
                  <a:gd name="T87" fmla="*/ 0 h 212"/>
                  <a:gd name="T88" fmla="*/ 0 w 268"/>
                  <a:gd name="T89" fmla="*/ 0 h 212"/>
                  <a:gd name="T90" fmla="*/ 0 w 268"/>
                  <a:gd name="T91" fmla="*/ 0 h 212"/>
                  <a:gd name="T92" fmla="*/ 0 w 268"/>
                  <a:gd name="T93" fmla="*/ 0 h 212"/>
                  <a:gd name="T94" fmla="*/ 0 w 268"/>
                  <a:gd name="T95" fmla="*/ 0 h 212"/>
                  <a:gd name="T96" fmla="*/ 0 w 268"/>
                  <a:gd name="T97" fmla="*/ 0 h 212"/>
                  <a:gd name="T98" fmla="*/ 0 w 268"/>
                  <a:gd name="T99" fmla="*/ 0 h 212"/>
                  <a:gd name="T100" fmla="*/ 0 w 268"/>
                  <a:gd name="T101" fmla="*/ 0 h 212"/>
                  <a:gd name="T102" fmla="*/ 0 w 268"/>
                  <a:gd name="T103" fmla="*/ 0 h 212"/>
                  <a:gd name="T104" fmla="*/ 0 w 268"/>
                  <a:gd name="T105" fmla="*/ 0 h 212"/>
                  <a:gd name="T106" fmla="*/ 0 w 268"/>
                  <a:gd name="T107" fmla="*/ 0 h 212"/>
                  <a:gd name="T108" fmla="*/ 0 w 268"/>
                  <a:gd name="T109" fmla="*/ 0 h 21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8"/>
                  <a:gd name="T166" fmla="*/ 0 h 212"/>
                  <a:gd name="T167" fmla="*/ 268 w 268"/>
                  <a:gd name="T168" fmla="*/ 212 h 21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8" h="212">
                    <a:moveTo>
                      <a:pt x="115" y="6"/>
                    </a:moveTo>
                    <a:lnTo>
                      <a:pt x="97" y="0"/>
                    </a:lnTo>
                    <a:lnTo>
                      <a:pt x="75" y="4"/>
                    </a:lnTo>
                    <a:lnTo>
                      <a:pt x="45" y="17"/>
                    </a:lnTo>
                    <a:lnTo>
                      <a:pt x="24" y="35"/>
                    </a:lnTo>
                    <a:lnTo>
                      <a:pt x="14" y="47"/>
                    </a:lnTo>
                    <a:lnTo>
                      <a:pt x="7" y="59"/>
                    </a:lnTo>
                    <a:lnTo>
                      <a:pt x="2" y="75"/>
                    </a:lnTo>
                    <a:lnTo>
                      <a:pt x="0" y="88"/>
                    </a:lnTo>
                    <a:lnTo>
                      <a:pt x="1" y="98"/>
                    </a:lnTo>
                    <a:lnTo>
                      <a:pt x="3" y="110"/>
                    </a:lnTo>
                    <a:lnTo>
                      <a:pt x="7" y="123"/>
                    </a:lnTo>
                    <a:lnTo>
                      <a:pt x="14" y="135"/>
                    </a:lnTo>
                    <a:lnTo>
                      <a:pt x="19" y="144"/>
                    </a:lnTo>
                    <a:lnTo>
                      <a:pt x="28" y="155"/>
                    </a:lnTo>
                    <a:lnTo>
                      <a:pt x="38" y="165"/>
                    </a:lnTo>
                    <a:lnTo>
                      <a:pt x="50" y="176"/>
                    </a:lnTo>
                    <a:lnTo>
                      <a:pt x="64" y="188"/>
                    </a:lnTo>
                    <a:lnTo>
                      <a:pt x="76" y="195"/>
                    </a:lnTo>
                    <a:lnTo>
                      <a:pt x="90" y="200"/>
                    </a:lnTo>
                    <a:lnTo>
                      <a:pt x="107" y="207"/>
                    </a:lnTo>
                    <a:lnTo>
                      <a:pt x="126" y="210"/>
                    </a:lnTo>
                    <a:lnTo>
                      <a:pt x="142" y="212"/>
                    </a:lnTo>
                    <a:lnTo>
                      <a:pt x="162" y="212"/>
                    </a:lnTo>
                    <a:lnTo>
                      <a:pt x="180" y="209"/>
                    </a:lnTo>
                    <a:lnTo>
                      <a:pt x="201" y="204"/>
                    </a:lnTo>
                    <a:lnTo>
                      <a:pt x="220" y="196"/>
                    </a:lnTo>
                    <a:lnTo>
                      <a:pt x="242" y="181"/>
                    </a:lnTo>
                    <a:lnTo>
                      <a:pt x="260" y="166"/>
                    </a:lnTo>
                    <a:lnTo>
                      <a:pt x="268" y="133"/>
                    </a:lnTo>
                    <a:lnTo>
                      <a:pt x="266" y="126"/>
                    </a:lnTo>
                    <a:lnTo>
                      <a:pt x="254" y="111"/>
                    </a:lnTo>
                    <a:lnTo>
                      <a:pt x="237" y="111"/>
                    </a:lnTo>
                    <a:lnTo>
                      <a:pt x="236" y="119"/>
                    </a:lnTo>
                    <a:lnTo>
                      <a:pt x="224" y="122"/>
                    </a:lnTo>
                    <a:lnTo>
                      <a:pt x="213" y="142"/>
                    </a:lnTo>
                    <a:lnTo>
                      <a:pt x="206" y="155"/>
                    </a:lnTo>
                    <a:lnTo>
                      <a:pt x="195" y="162"/>
                    </a:lnTo>
                    <a:lnTo>
                      <a:pt x="183" y="175"/>
                    </a:lnTo>
                    <a:lnTo>
                      <a:pt x="171" y="191"/>
                    </a:lnTo>
                    <a:lnTo>
                      <a:pt x="162" y="198"/>
                    </a:lnTo>
                    <a:lnTo>
                      <a:pt x="154" y="197"/>
                    </a:lnTo>
                    <a:lnTo>
                      <a:pt x="121" y="176"/>
                    </a:lnTo>
                    <a:lnTo>
                      <a:pt x="119" y="169"/>
                    </a:lnTo>
                    <a:lnTo>
                      <a:pt x="152" y="111"/>
                    </a:lnTo>
                    <a:lnTo>
                      <a:pt x="106" y="126"/>
                    </a:lnTo>
                    <a:lnTo>
                      <a:pt x="94" y="134"/>
                    </a:lnTo>
                    <a:lnTo>
                      <a:pt x="84" y="137"/>
                    </a:lnTo>
                    <a:lnTo>
                      <a:pt x="75" y="133"/>
                    </a:lnTo>
                    <a:lnTo>
                      <a:pt x="71" y="119"/>
                    </a:lnTo>
                    <a:lnTo>
                      <a:pt x="77" y="105"/>
                    </a:lnTo>
                    <a:lnTo>
                      <a:pt x="84" y="83"/>
                    </a:lnTo>
                    <a:lnTo>
                      <a:pt x="116" y="13"/>
                    </a:lnTo>
                    <a:lnTo>
                      <a:pt x="115" y="6"/>
                    </a:lnTo>
                    <a:close/>
                  </a:path>
                </a:pathLst>
              </a:custGeom>
              <a:solidFill>
                <a:srgbClr val="B8B8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" name="Freeform 302"/>
              <p:cNvSpPr>
                <a:spLocks/>
              </p:cNvSpPr>
              <p:nvPr/>
            </p:nvSpPr>
            <p:spPr bwMode="auto">
              <a:xfrm>
                <a:off x="3087" y="3313"/>
                <a:ext cx="27" cy="9"/>
              </a:xfrm>
              <a:custGeom>
                <a:avLst/>
                <a:gdLst>
                  <a:gd name="T0" fmla="*/ 0 w 82"/>
                  <a:gd name="T1" fmla="*/ 0 h 28"/>
                  <a:gd name="T2" fmla="*/ 0 w 82"/>
                  <a:gd name="T3" fmla="*/ 0 h 28"/>
                  <a:gd name="T4" fmla="*/ 0 w 82"/>
                  <a:gd name="T5" fmla="*/ 0 h 28"/>
                  <a:gd name="T6" fmla="*/ 0 w 82"/>
                  <a:gd name="T7" fmla="*/ 0 h 28"/>
                  <a:gd name="T8" fmla="*/ 0 w 82"/>
                  <a:gd name="T9" fmla="*/ 0 h 28"/>
                  <a:gd name="T10" fmla="*/ 0 w 82"/>
                  <a:gd name="T11" fmla="*/ 0 h 28"/>
                  <a:gd name="T12" fmla="*/ 0 w 82"/>
                  <a:gd name="T13" fmla="*/ 0 h 28"/>
                  <a:gd name="T14" fmla="*/ 0 w 82"/>
                  <a:gd name="T15" fmla="*/ 0 h 28"/>
                  <a:gd name="T16" fmla="*/ 0 w 82"/>
                  <a:gd name="T17" fmla="*/ 0 h 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2"/>
                  <a:gd name="T28" fmla="*/ 0 h 28"/>
                  <a:gd name="T29" fmla="*/ 82 w 82"/>
                  <a:gd name="T30" fmla="*/ 28 h 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2" h="28">
                    <a:moveTo>
                      <a:pt x="0" y="17"/>
                    </a:moveTo>
                    <a:lnTo>
                      <a:pt x="20" y="15"/>
                    </a:lnTo>
                    <a:lnTo>
                      <a:pt x="49" y="8"/>
                    </a:lnTo>
                    <a:lnTo>
                      <a:pt x="51" y="0"/>
                    </a:lnTo>
                    <a:lnTo>
                      <a:pt x="60" y="5"/>
                    </a:lnTo>
                    <a:lnTo>
                      <a:pt x="82" y="2"/>
                    </a:lnTo>
                    <a:lnTo>
                      <a:pt x="15" y="28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" name="Freeform 303"/>
              <p:cNvSpPr>
                <a:spLocks/>
              </p:cNvSpPr>
              <p:nvPr/>
            </p:nvSpPr>
            <p:spPr bwMode="auto">
              <a:xfrm>
                <a:off x="3208" y="3278"/>
                <a:ext cx="13" cy="10"/>
              </a:xfrm>
              <a:custGeom>
                <a:avLst/>
                <a:gdLst>
                  <a:gd name="T0" fmla="*/ 0 w 39"/>
                  <a:gd name="T1" fmla="*/ 0 h 28"/>
                  <a:gd name="T2" fmla="*/ 0 w 39"/>
                  <a:gd name="T3" fmla="*/ 0 h 28"/>
                  <a:gd name="T4" fmla="*/ 0 w 39"/>
                  <a:gd name="T5" fmla="*/ 0 h 28"/>
                  <a:gd name="T6" fmla="*/ 0 w 39"/>
                  <a:gd name="T7" fmla="*/ 0 h 28"/>
                  <a:gd name="T8" fmla="*/ 0 w 39"/>
                  <a:gd name="T9" fmla="*/ 0 h 28"/>
                  <a:gd name="T10" fmla="*/ 0 w 3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8"/>
                  <a:gd name="T20" fmla="*/ 39 w 3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8">
                    <a:moveTo>
                      <a:pt x="0" y="0"/>
                    </a:moveTo>
                    <a:lnTo>
                      <a:pt x="39" y="28"/>
                    </a:lnTo>
                    <a:lnTo>
                      <a:pt x="20" y="24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" name="Freeform 304"/>
              <p:cNvSpPr>
                <a:spLocks/>
              </p:cNvSpPr>
              <p:nvPr/>
            </p:nvSpPr>
            <p:spPr bwMode="auto">
              <a:xfrm>
                <a:off x="3238" y="3364"/>
                <a:ext cx="28" cy="32"/>
              </a:xfrm>
              <a:custGeom>
                <a:avLst/>
                <a:gdLst>
                  <a:gd name="T0" fmla="*/ 0 w 84"/>
                  <a:gd name="T1" fmla="*/ 0 h 95"/>
                  <a:gd name="T2" fmla="*/ 0 w 84"/>
                  <a:gd name="T3" fmla="*/ 0 h 95"/>
                  <a:gd name="T4" fmla="*/ 0 w 84"/>
                  <a:gd name="T5" fmla="*/ 0 h 95"/>
                  <a:gd name="T6" fmla="*/ 0 w 84"/>
                  <a:gd name="T7" fmla="*/ 0 h 95"/>
                  <a:gd name="T8" fmla="*/ 0 w 84"/>
                  <a:gd name="T9" fmla="*/ 0 h 95"/>
                  <a:gd name="T10" fmla="*/ 0 w 84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4"/>
                  <a:gd name="T19" fmla="*/ 0 h 95"/>
                  <a:gd name="T20" fmla="*/ 84 w 84"/>
                  <a:gd name="T21" fmla="*/ 95 h 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4" h="95">
                    <a:moveTo>
                      <a:pt x="0" y="28"/>
                    </a:moveTo>
                    <a:lnTo>
                      <a:pt x="23" y="95"/>
                    </a:lnTo>
                    <a:lnTo>
                      <a:pt x="84" y="67"/>
                    </a:lnTo>
                    <a:lnTo>
                      <a:pt x="60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" name="Freeform 305"/>
              <p:cNvSpPr>
                <a:spLocks/>
              </p:cNvSpPr>
              <p:nvPr/>
            </p:nvSpPr>
            <p:spPr bwMode="auto">
              <a:xfrm>
                <a:off x="3123" y="3046"/>
                <a:ext cx="42" cy="113"/>
              </a:xfrm>
              <a:custGeom>
                <a:avLst/>
                <a:gdLst>
                  <a:gd name="T0" fmla="*/ 0 w 126"/>
                  <a:gd name="T1" fmla="*/ 0 h 340"/>
                  <a:gd name="T2" fmla="*/ 0 w 126"/>
                  <a:gd name="T3" fmla="*/ 0 h 340"/>
                  <a:gd name="T4" fmla="*/ 0 w 126"/>
                  <a:gd name="T5" fmla="*/ 0 h 340"/>
                  <a:gd name="T6" fmla="*/ 0 w 126"/>
                  <a:gd name="T7" fmla="*/ 0 h 340"/>
                  <a:gd name="T8" fmla="*/ 0 w 126"/>
                  <a:gd name="T9" fmla="*/ 0 h 340"/>
                  <a:gd name="T10" fmla="*/ 0 w 126"/>
                  <a:gd name="T11" fmla="*/ 0 h 340"/>
                  <a:gd name="T12" fmla="*/ 0 w 126"/>
                  <a:gd name="T13" fmla="*/ 0 h 3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340"/>
                  <a:gd name="T23" fmla="*/ 126 w 126"/>
                  <a:gd name="T24" fmla="*/ 340 h 3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340">
                    <a:moveTo>
                      <a:pt x="116" y="0"/>
                    </a:moveTo>
                    <a:lnTo>
                      <a:pt x="31" y="252"/>
                    </a:lnTo>
                    <a:lnTo>
                      <a:pt x="0" y="340"/>
                    </a:lnTo>
                    <a:lnTo>
                      <a:pt x="15" y="327"/>
                    </a:lnTo>
                    <a:lnTo>
                      <a:pt x="126" y="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" name="Freeform 306"/>
              <p:cNvSpPr>
                <a:spLocks/>
              </p:cNvSpPr>
              <p:nvPr/>
            </p:nvSpPr>
            <p:spPr bwMode="auto">
              <a:xfrm>
                <a:off x="3102" y="3061"/>
                <a:ext cx="42" cy="113"/>
              </a:xfrm>
              <a:custGeom>
                <a:avLst/>
                <a:gdLst>
                  <a:gd name="T0" fmla="*/ 0 w 126"/>
                  <a:gd name="T1" fmla="*/ 0 h 340"/>
                  <a:gd name="T2" fmla="*/ 0 w 126"/>
                  <a:gd name="T3" fmla="*/ 0 h 340"/>
                  <a:gd name="T4" fmla="*/ 0 w 126"/>
                  <a:gd name="T5" fmla="*/ 0 h 340"/>
                  <a:gd name="T6" fmla="*/ 0 w 126"/>
                  <a:gd name="T7" fmla="*/ 0 h 340"/>
                  <a:gd name="T8" fmla="*/ 0 w 126"/>
                  <a:gd name="T9" fmla="*/ 0 h 340"/>
                  <a:gd name="T10" fmla="*/ 0 w 126"/>
                  <a:gd name="T11" fmla="*/ 0 h 3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6"/>
                  <a:gd name="T19" fmla="*/ 0 h 340"/>
                  <a:gd name="T20" fmla="*/ 126 w 126"/>
                  <a:gd name="T21" fmla="*/ 340 h 3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6" h="340">
                    <a:moveTo>
                      <a:pt x="0" y="340"/>
                    </a:moveTo>
                    <a:lnTo>
                      <a:pt x="104" y="17"/>
                    </a:lnTo>
                    <a:lnTo>
                      <a:pt x="126" y="0"/>
                    </a:lnTo>
                    <a:lnTo>
                      <a:pt x="25" y="300"/>
                    </a:lnTo>
                    <a:lnTo>
                      <a:pt x="0" y="3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" name="Freeform 307"/>
              <p:cNvSpPr>
                <a:spLocks/>
              </p:cNvSpPr>
              <p:nvPr/>
            </p:nvSpPr>
            <p:spPr bwMode="auto">
              <a:xfrm>
                <a:off x="3094" y="3309"/>
                <a:ext cx="39" cy="34"/>
              </a:xfrm>
              <a:custGeom>
                <a:avLst/>
                <a:gdLst>
                  <a:gd name="T0" fmla="*/ 0 w 117"/>
                  <a:gd name="T1" fmla="*/ 0 h 101"/>
                  <a:gd name="T2" fmla="*/ 0 w 117"/>
                  <a:gd name="T3" fmla="*/ 0 h 101"/>
                  <a:gd name="T4" fmla="*/ 0 w 117"/>
                  <a:gd name="T5" fmla="*/ 0 h 101"/>
                  <a:gd name="T6" fmla="*/ 0 w 117"/>
                  <a:gd name="T7" fmla="*/ 0 h 101"/>
                  <a:gd name="T8" fmla="*/ 0 w 117"/>
                  <a:gd name="T9" fmla="*/ 0 h 101"/>
                  <a:gd name="T10" fmla="*/ 0 w 117"/>
                  <a:gd name="T11" fmla="*/ 0 h 101"/>
                  <a:gd name="T12" fmla="*/ 0 w 117"/>
                  <a:gd name="T13" fmla="*/ 0 h 101"/>
                  <a:gd name="T14" fmla="*/ 0 w 117"/>
                  <a:gd name="T15" fmla="*/ 0 h 10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7"/>
                  <a:gd name="T25" fmla="*/ 0 h 101"/>
                  <a:gd name="T26" fmla="*/ 117 w 117"/>
                  <a:gd name="T27" fmla="*/ 101 h 10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7" h="101">
                    <a:moveTo>
                      <a:pt x="0" y="43"/>
                    </a:moveTo>
                    <a:lnTo>
                      <a:pt x="98" y="0"/>
                    </a:lnTo>
                    <a:lnTo>
                      <a:pt x="117" y="14"/>
                    </a:lnTo>
                    <a:lnTo>
                      <a:pt x="86" y="57"/>
                    </a:lnTo>
                    <a:lnTo>
                      <a:pt x="74" y="82"/>
                    </a:lnTo>
                    <a:lnTo>
                      <a:pt x="67" y="10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" name="Freeform 308"/>
              <p:cNvSpPr>
                <a:spLocks/>
              </p:cNvSpPr>
              <p:nvPr/>
            </p:nvSpPr>
            <p:spPr bwMode="auto">
              <a:xfrm>
                <a:off x="3135" y="3325"/>
                <a:ext cx="19" cy="11"/>
              </a:xfrm>
              <a:custGeom>
                <a:avLst/>
                <a:gdLst>
                  <a:gd name="T0" fmla="*/ 0 w 58"/>
                  <a:gd name="T1" fmla="*/ 0 h 34"/>
                  <a:gd name="T2" fmla="*/ 0 w 58"/>
                  <a:gd name="T3" fmla="*/ 0 h 34"/>
                  <a:gd name="T4" fmla="*/ 0 w 58"/>
                  <a:gd name="T5" fmla="*/ 0 h 34"/>
                  <a:gd name="T6" fmla="*/ 0 w 58"/>
                  <a:gd name="T7" fmla="*/ 0 h 34"/>
                  <a:gd name="T8" fmla="*/ 0 w 58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34"/>
                  <a:gd name="T17" fmla="*/ 58 w 5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34">
                    <a:moveTo>
                      <a:pt x="0" y="34"/>
                    </a:moveTo>
                    <a:lnTo>
                      <a:pt x="46" y="0"/>
                    </a:lnTo>
                    <a:lnTo>
                      <a:pt x="58" y="1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" name="Freeform 309"/>
              <p:cNvSpPr>
                <a:spLocks/>
              </p:cNvSpPr>
              <p:nvPr/>
            </p:nvSpPr>
            <p:spPr bwMode="auto">
              <a:xfrm>
                <a:off x="3376" y="3257"/>
                <a:ext cx="74" cy="69"/>
              </a:xfrm>
              <a:custGeom>
                <a:avLst/>
                <a:gdLst>
                  <a:gd name="T0" fmla="*/ 0 w 223"/>
                  <a:gd name="T1" fmla="*/ 0 h 208"/>
                  <a:gd name="T2" fmla="*/ 0 w 223"/>
                  <a:gd name="T3" fmla="*/ 0 h 208"/>
                  <a:gd name="T4" fmla="*/ 0 w 223"/>
                  <a:gd name="T5" fmla="*/ 0 h 208"/>
                  <a:gd name="T6" fmla="*/ 0 w 223"/>
                  <a:gd name="T7" fmla="*/ 0 h 208"/>
                  <a:gd name="T8" fmla="*/ 0 w 223"/>
                  <a:gd name="T9" fmla="*/ 0 h 208"/>
                  <a:gd name="T10" fmla="*/ 0 w 223"/>
                  <a:gd name="T11" fmla="*/ 0 h 208"/>
                  <a:gd name="T12" fmla="*/ 0 w 223"/>
                  <a:gd name="T13" fmla="*/ 0 h 20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3"/>
                  <a:gd name="T22" fmla="*/ 0 h 208"/>
                  <a:gd name="T23" fmla="*/ 223 w 223"/>
                  <a:gd name="T24" fmla="*/ 208 h 20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3" h="208">
                    <a:moveTo>
                      <a:pt x="51" y="0"/>
                    </a:moveTo>
                    <a:lnTo>
                      <a:pt x="15" y="37"/>
                    </a:lnTo>
                    <a:lnTo>
                      <a:pt x="7" y="67"/>
                    </a:lnTo>
                    <a:lnTo>
                      <a:pt x="0" y="109"/>
                    </a:lnTo>
                    <a:lnTo>
                      <a:pt x="223" y="208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" name="Freeform 310"/>
              <p:cNvSpPr>
                <a:spLocks/>
              </p:cNvSpPr>
              <p:nvPr/>
            </p:nvSpPr>
            <p:spPr bwMode="auto">
              <a:xfrm>
                <a:off x="3449" y="3323"/>
                <a:ext cx="56" cy="82"/>
              </a:xfrm>
              <a:custGeom>
                <a:avLst/>
                <a:gdLst>
                  <a:gd name="T0" fmla="*/ 0 w 168"/>
                  <a:gd name="T1" fmla="*/ 0 h 246"/>
                  <a:gd name="T2" fmla="*/ 0 w 168"/>
                  <a:gd name="T3" fmla="*/ 0 h 246"/>
                  <a:gd name="T4" fmla="*/ 0 w 168"/>
                  <a:gd name="T5" fmla="*/ 0 h 246"/>
                  <a:gd name="T6" fmla="*/ 0 w 168"/>
                  <a:gd name="T7" fmla="*/ 0 h 246"/>
                  <a:gd name="T8" fmla="*/ 0 w 168"/>
                  <a:gd name="T9" fmla="*/ 0 h 246"/>
                  <a:gd name="T10" fmla="*/ 0 w 168"/>
                  <a:gd name="T11" fmla="*/ 0 h 246"/>
                  <a:gd name="T12" fmla="*/ 0 w 168"/>
                  <a:gd name="T13" fmla="*/ 0 h 246"/>
                  <a:gd name="T14" fmla="*/ 0 w 168"/>
                  <a:gd name="T15" fmla="*/ 0 h 246"/>
                  <a:gd name="T16" fmla="*/ 0 w 168"/>
                  <a:gd name="T17" fmla="*/ 0 h 246"/>
                  <a:gd name="T18" fmla="*/ 0 w 168"/>
                  <a:gd name="T19" fmla="*/ 0 h 24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8"/>
                  <a:gd name="T31" fmla="*/ 0 h 246"/>
                  <a:gd name="T32" fmla="*/ 168 w 168"/>
                  <a:gd name="T33" fmla="*/ 246 h 24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8" h="246">
                    <a:moveTo>
                      <a:pt x="0" y="0"/>
                    </a:moveTo>
                    <a:lnTo>
                      <a:pt x="19" y="235"/>
                    </a:lnTo>
                    <a:lnTo>
                      <a:pt x="58" y="246"/>
                    </a:lnTo>
                    <a:lnTo>
                      <a:pt x="101" y="245"/>
                    </a:lnTo>
                    <a:lnTo>
                      <a:pt x="140" y="218"/>
                    </a:lnTo>
                    <a:lnTo>
                      <a:pt x="158" y="189"/>
                    </a:lnTo>
                    <a:lnTo>
                      <a:pt x="168" y="145"/>
                    </a:lnTo>
                    <a:lnTo>
                      <a:pt x="153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9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" name="Freeform 311"/>
              <p:cNvSpPr>
                <a:spLocks/>
              </p:cNvSpPr>
              <p:nvPr/>
            </p:nvSpPr>
            <p:spPr bwMode="auto">
              <a:xfrm>
                <a:off x="3100" y="3068"/>
                <a:ext cx="112" cy="160"/>
              </a:xfrm>
              <a:custGeom>
                <a:avLst/>
                <a:gdLst>
                  <a:gd name="T0" fmla="*/ 0 w 336"/>
                  <a:gd name="T1" fmla="*/ 0 h 479"/>
                  <a:gd name="T2" fmla="*/ 0 w 336"/>
                  <a:gd name="T3" fmla="*/ 0 h 479"/>
                  <a:gd name="T4" fmla="*/ 0 w 336"/>
                  <a:gd name="T5" fmla="*/ 0 h 479"/>
                  <a:gd name="T6" fmla="*/ 0 w 336"/>
                  <a:gd name="T7" fmla="*/ 0 h 479"/>
                  <a:gd name="T8" fmla="*/ 0 w 336"/>
                  <a:gd name="T9" fmla="*/ 0 h 479"/>
                  <a:gd name="T10" fmla="*/ 0 w 336"/>
                  <a:gd name="T11" fmla="*/ 0 h 4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6"/>
                  <a:gd name="T19" fmla="*/ 0 h 479"/>
                  <a:gd name="T20" fmla="*/ 336 w 336"/>
                  <a:gd name="T21" fmla="*/ 479 h 4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6" h="479">
                    <a:moveTo>
                      <a:pt x="16" y="441"/>
                    </a:moveTo>
                    <a:lnTo>
                      <a:pt x="328" y="5"/>
                    </a:lnTo>
                    <a:lnTo>
                      <a:pt x="336" y="0"/>
                    </a:lnTo>
                    <a:lnTo>
                      <a:pt x="0" y="479"/>
                    </a:lnTo>
                    <a:lnTo>
                      <a:pt x="16" y="4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" name="Freeform 312"/>
              <p:cNvSpPr>
                <a:spLocks/>
              </p:cNvSpPr>
              <p:nvPr/>
            </p:nvSpPr>
            <p:spPr bwMode="auto">
              <a:xfrm>
                <a:off x="3142" y="3046"/>
                <a:ext cx="13" cy="9"/>
              </a:xfrm>
              <a:custGeom>
                <a:avLst/>
                <a:gdLst>
                  <a:gd name="T0" fmla="*/ 0 w 38"/>
                  <a:gd name="T1" fmla="*/ 0 h 28"/>
                  <a:gd name="T2" fmla="*/ 0 w 38"/>
                  <a:gd name="T3" fmla="*/ 0 h 28"/>
                  <a:gd name="T4" fmla="*/ 0 w 38"/>
                  <a:gd name="T5" fmla="*/ 0 h 28"/>
                  <a:gd name="T6" fmla="*/ 0 w 38"/>
                  <a:gd name="T7" fmla="*/ 0 h 28"/>
                  <a:gd name="T8" fmla="*/ 0 w 38"/>
                  <a:gd name="T9" fmla="*/ 0 h 28"/>
                  <a:gd name="T10" fmla="*/ 0 w 38"/>
                  <a:gd name="T11" fmla="*/ 0 h 28"/>
                  <a:gd name="T12" fmla="*/ 0 w 38"/>
                  <a:gd name="T13" fmla="*/ 0 h 28"/>
                  <a:gd name="T14" fmla="*/ 0 w 38"/>
                  <a:gd name="T15" fmla="*/ 0 h 28"/>
                  <a:gd name="T16" fmla="*/ 0 w 38"/>
                  <a:gd name="T17" fmla="*/ 0 h 28"/>
                  <a:gd name="T18" fmla="*/ 0 w 38"/>
                  <a:gd name="T19" fmla="*/ 0 h 2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"/>
                  <a:gd name="T31" fmla="*/ 0 h 28"/>
                  <a:gd name="T32" fmla="*/ 38 w 38"/>
                  <a:gd name="T33" fmla="*/ 28 h 2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" h="28">
                    <a:moveTo>
                      <a:pt x="12" y="25"/>
                    </a:moveTo>
                    <a:lnTo>
                      <a:pt x="0" y="12"/>
                    </a:lnTo>
                    <a:lnTo>
                      <a:pt x="12" y="2"/>
                    </a:lnTo>
                    <a:lnTo>
                      <a:pt x="22" y="12"/>
                    </a:lnTo>
                    <a:lnTo>
                      <a:pt x="30" y="9"/>
                    </a:lnTo>
                    <a:lnTo>
                      <a:pt x="30" y="0"/>
                    </a:lnTo>
                    <a:lnTo>
                      <a:pt x="38" y="2"/>
                    </a:lnTo>
                    <a:lnTo>
                      <a:pt x="35" y="28"/>
                    </a:lnTo>
                    <a:lnTo>
                      <a:pt x="12" y="25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" name="Freeform 313"/>
              <p:cNvSpPr>
                <a:spLocks/>
              </p:cNvSpPr>
              <p:nvPr/>
            </p:nvSpPr>
            <p:spPr bwMode="auto">
              <a:xfrm>
                <a:off x="3142" y="3046"/>
                <a:ext cx="15" cy="19"/>
              </a:xfrm>
              <a:custGeom>
                <a:avLst/>
                <a:gdLst>
                  <a:gd name="T0" fmla="*/ 0 w 46"/>
                  <a:gd name="T1" fmla="*/ 0 h 59"/>
                  <a:gd name="T2" fmla="*/ 0 w 46"/>
                  <a:gd name="T3" fmla="*/ 0 h 59"/>
                  <a:gd name="T4" fmla="*/ 0 w 46"/>
                  <a:gd name="T5" fmla="*/ 0 h 59"/>
                  <a:gd name="T6" fmla="*/ 0 w 46"/>
                  <a:gd name="T7" fmla="*/ 0 h 59"/>
                  <a:gd name="T8" fmla="*/ 0 w 46"/>
                  <a:gd name="T9" fmla="*/ 0 h 59"/>
                  <a:gd name="T10" fmla="*/ 0 w 46"/>
                  <a:gd name="T11" fmla="*/ 0 h 59"/>
                  <a:gd name="T12" fmla="*/ 0 w 46"/>
                  <a:gd name="T13" fmla="*/ 0 h 59"/>
                  <a:gd name="T14" fmla="*/ 0 w 46"/>
                  <a:gd name="T15" fmla="*/ 0 h 59"/>
                  <a:gd name="T16" fmla="*/ 0 w 46"/>
                  <a:gd name="T17" fmla="*/ 0 h 59"/>
                  <a:gd name="T18" fmla="*/ 0 w 46"/>
                  <a:gd name="T19" fmla="*/ 0 h 59"/>
                  <a:gd name="T20" fmla="*/ 0 w 46"/>
                  <a:gd name="T21" fmla="*/ 0 h 59"/>
                  <a:gd name="T22" fmla="*/ 0 w 46"/>
                  <a:gd name="T23" fmla="*/ 0 h 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6"/>
                  <a:gd name="T37" fmla="*/ 0 h 59"/>
                  <a:gd name="T38" fmla="*/ 46 w 46"/>
                  <a:gd name="T39" fmla="*/ 59 h 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6" h="59">
                    <a:moveTo>
                      <a:pt x="17" y="38"/>
                    </a:moveTo>
                    <a:lnTo>
                      <a:pt x="11" y="24"/>
                    </a:lnTo>
                    <a:lnTo>
                      <a:pt x="23" y="14"/>
                    </a:lnTo>
                    <a:lnTo>
                      <a:pt x="33" y="26"/>
                    </a:lnTo>
                    <a:lnTo>
                      <a:pt x="35" y="3"/>
                    </a:lnTo>
                    <a:lnTo>
                      <a:pt x="46" y="0"/>
                    </a:lnTo>
                    <a:lnTo>
                      <a:pt x="46" y="14"/>
                    </a:lnTo>
                    <a:lnTo>
                      <a:pt x="27" y="59"/>
                    </a:lnTo>
                    <a:lnTo>
                      <a:pt x="8" y="48"/>
                    </a:lnTo>
                    <a:lnTo>
                      <a:pt x="0" y="28"/>
                    </a:lnTo>
                    <a:lnTo>
                      <a:pt x="17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" name="Freeform 314"/>
              <p:cNvSpPr>
                <a:spLocks/>
              </p:cNvSpPr>
              <p:nvPr/>
            </p:nvSpPr>
            <p:spPr bwMode="auto">
              <a:xfrm>
                <a:off x="3389" y="3238"/>
                <a:ext cx="11" cy="12"/>
              </a:xfrm>
              <a:custGeom>
                <a:avLst/>
                <a:gdLst>
                  <a:gd name="T0" fmla="*/ 0 w 31"/>
                  <a:gd name="T1" fmla="*/ 0 h 37"/>
                  <a:gd name="T2" fmla="*/ 0 w 31"/>
                  <a:gd name="T3" fmla="*/ 0 h 37"/>
                  <a:gd name="T4" fmla="*/ 0 w 31"/>
                  <a:gd name="T5" fmla="*/ 0 h 37"/>
                  <a:gd name="T6" fmla="*/ 0 w 31"/>
                  <a:gd name="T7" fmla="*/ 0 h 37"/>
                  <a:gd name="T8" fmla="*/ 0 w 31"/>
                  <a:gd name="T9" fmla="*/ 0 h 37"/>
                  <a:gd name="T10" fmla="*/ 0 w 31"/>
                  <a:gd name="T11" fmla="*/ 0 h 37"/>
                  <a:gd name="T12" fmla="*/ 0 w 31"/>
                  <a:gd name="T13" fmla="*/ 0 h 37"/>
                  <a:gd name="T14" fmla="*/ 0 w 31"/>
                  <a:gd name="T15" fmla="*/ 0 h 37"/>
                  <a:gd name="T16" fmla="*/ 0 w 31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"/>
                  <a:gd name="T28" fmla="*/ 0 h 37"/>
                  <a:gd name="T29" fmla="*/ 31 w 31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" h="37">
                    <a:moveTo>
                      <a:pt x="0" y="11"/>
                    </a:moveTo>
                    <a:lnTo>
                      <a:pt x="7" y="12"/>
                    </a:lnTo>
                    <a:lnTo>
                      <a:pt x="15" y="37"/>
                    </a:lnTo>
                    <a:lnTo>
                      <a:pt x="31" y="30"/>
                    </a:lnTo>
                    <a:lnTo>
                      <a:pt x="21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9AA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" name="Freeform 315"/>
              <p:cNvSpPr>
                <a:spLocks/>
              </p:cNvSpPr>
              <p:nvPr/>
            </p:nvSpPr>
            <p:spPr bwMode="auto">
              <a:xfrm>
                <a:off x="3393" y="3236"/>
                <a:ext cx="9" cy="12"/>
              </a:xfrm>
              <a:custGeom>
                <a:avLst/>
                <a:gdLst>
                  <a:gd name="T0" fmla="*/ 0 w 27"/>
                  <a:gd name="T1" fmla="*/ 0 h 36"/>
                  <a:gd name="T2" fmla="*/ 0 w 27"/>
                  <a:gd name="T3" fmla="*/ 0 h 36"/>
                  <a:gd name="T4" fmla="*/ 0 w 27"/>
                  <a:gd name="T5" fmla="*/ 0 h 36"/>
                  <a:gd name="T6" fmla="*/ 0 w 27"/>
                  <a:gd name="T7" fmla="*/ 0 h 36"/>
                  <a:gd name="T8" fmla="*/ 0 w 27"/>
                  <a:gd name="T9" fmla="*/ 0 h 36"/>
                  <a:gd name="T10" fmla="*/ 0 w 27"/>
                  <a:gd name="T11" fmla="*/ 0 h 36"/>
                  <a:gd name="T12" fmla="*/ 0 w 27"/>
                  <a:gd name="T13" fmla="*/ 0 h 36"/>
                  <a:gd name="T14" fmla="*/ 0 w 27"/>
                  <a:gd name="T15" fmla="*/ 0 h 36"/>
                  <a:gd name="T16" fmla="*/ 0 w 27"/>
                  <a:gd name="T17" fmla="*/ 0 h 36"/>
                  <a:gd name="T18" fmla="*/ 0 w 27"/>
                  <a:gd name="T19" fmla="*/ 0 h 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"/>
                  <a:gd name="T31" fmla="*/ 0 h 36"/>
                  <a:gd name="T32" fmla="*/ 27 w 27"/>
                  <a:gd name="T33" fmla="*/ 36 h 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" h="36">
                    <a:moveTo>
                      <a:pt x="0" y="6"/>
                    </a:moveTo>
                    <a:lnTo>
                      <a:pt x="2" y="11"/>
                    </a:lnTo>
                    <a:lnTo>
                      <a:pt x="11" y="11"/>
                    </a:lnTo>
                    <a:lnTo>
                      <a:pt x="20" y="36"/>
                    </a:lnTo>
                    <a:lnTo>
                      <a:pt x="27" y="36"/>
                    </a:lnTo>
                    <a:lnTo>
                      <a:pt x="16" y="10"/>
                    </a:lnTo>
                    <a:lnTo>
                      <a:pt x="8" y="7"/>
                    </a:lnTo>
                    <a:lnTo>
                      <a:pt x="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" name="Freeform 316"/>
              <p:cNvSpPr>
                <a:spLocks/>
              </p:cNvSpPr>
              <p:nvPr/>
            </p:nvSpPr>
            <p:spPr bwMode="auto">
              <a:xfrm>
                <a:off x="3187" y="3130"/>
                <a:ext cx="145" cy="172"/>
              </a:xfrm>
              <a:custGeom>
                <a:avLst/>
                <a:gdLst>
                  <a:gd name="T0" fmla="*/ 0 w 433"/>
                  <a:gd name="T1" fmla="*/ 0 h 516"/>
                  <a:gd name="T2" fmla="*/ 0 w 433"/>
                  <a:gd name="T3" fmla="*/ 0 h 516"/>
                  <a:gd name="T4" fmla="*/ 0 w 433"/>
                  <a:gd name="T5" fmla="*/ 0 h 516"/>
                  <a:gd name="T6" fmla="*/ 0 w 433"/>
                  <a:gd name="T7" fmla="*/ 0 h 516"/>
                  <a:gd name="T8" fmla="*/ 0 w 433"/>
                  <a:gd name="T9" fmla="*/ 0 h 516"/>
                  <a:gd name="T10" fmla="*/ 0 w 433"/>
                  <a:gd name="T11" fmla="*/ 0 h 516"/>
                  <a:gd name="T12" fmla="*/ 0 w 433"/>
                  <a:gd name="T13" fmla="*/ 0 h 516"/>
                  <a:gd name="T14" fmla="*/ 0 w 433"/>
                  <a:gd name="T15" fmla="*/ 0 h 516"/>
                  <a:gd name="T16" fmla="*/ 0 w 433"/>
                  <a:gd name="T17" fmla="*/ 0 h 516"/>
                  <a:gd name="T18" fmla="*/ 0 w 433"/>
                  <a:gd name="T19" fmla="*/ 0 h 516"/>
                  <a:gd name="T20" fmla="*/ 0 w 433"/>
                  <a:gd name="T21" fmla="*/ 0 h 516"/>
                  <a:gd name="T22" fmla="*/ 0 w 433"/>
                  <a:gd name="T23" fmla="*/ 0 h 516"/>
                  <a:gd name="T24" fmla="*/ 0 w 433"/>
                  <a:gd name="T25" fmla="*/ 0 h 5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33"/>
                  <a:gd name="T40" fmla="*/ 0 h 516"/>
                  <a:gd name="T41" fmla="*/ 433 w 433"/>
                  <a:gd name="T42" fmla="*/ 516 h 5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33" h="516">
                    <a:moveTo>
                      <a:pt x="0" y="383"/>
                    </a:moveTo>
                    <a:lnTo>
                      <a:pt x="177" y="516"/>
                    </a:lnTo>
                    <a:lnTo>
                      <a:pt x="389" y="190"/>
                    </a:lnTo>
                    <a:lnTo>
                      <a:pt x="361" y="194"/>
                    </a:lnTo>
                    <a:lnTo>
                      <a:pt x="277" y="250"/>
                    </a:lnTo>
                    <a:lnTo>
                      <a:pt x="248" y="235"/>
                    </a:lnTo>
                    <a:lnTo>
                      <a:pt x="257" y="208"/>
                    </a:lnTo>
                    <a:lnTo>
                      <a:pt x="294" y="203"/>
                    </a:lnTo>
                    <a:lnTo>
                      <a:pt x="408" y="155"/>
                    </a:lnTo>
                    <a:lnTo>
                      <a:pt x="433" y="118"/>
                    </a:lnTo>
                    <a:lnTo>
                      <a:pt x="259" y="0"/>
                    </a:lnTo>
                    <a:lnTo>
                      <a:pt x="0" y="383"/>
                    </a:lnTo>
                    <a:close/>
                  </a:path>
                </a:pathLst>
              </a:custGeom>
              <a:solidFill>
                <a:srgbClr val="00408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" name="Freeform 317"/>
              <p:cNvSpPr>
                <a:spLocks/>
              </p:cNvSpPr>
              <p:nvPr/>
            </p:nvSpPr>
            <p:spPr bwMode="auto">
              <a:xfrm>
                <a:off x="3245" y="3188"/>
                <a:ext cx="142" cy="184"/>
              </a:xfrm>
              <a:custGeom>
                <a:avLst/>
                <a:gdLst>
                  <a:gd name="T0" fmla="*/ 0 w 428"/>
                  <a:gd name="T1" fmla="*/ 0 h 551"/>
                  <a:gd name="T2" fmla="*/ 0 w 428"/>
                  <a:gd name="T3" fmla="*/ 0 h 551"/>
                  <a:gd name="T4" fmla="*/ 0 w 428"/>
                  <a:gd name="T5" fmla="*/ 0 h 551"/>
                  <a:gd name="T6" fmla="*/ 0 w 428"/>
                  <a:gd name="T7" fmla="*/ 0 h 551"/>
                  <a:gd name="T8" fmla="*/ 0 w 428"/>
                  <a:gd name="T9" fmla="*/ 0 h 551"/>
                  <a:gd name="T10" fmla="*/ 0 w 428"/>
                  <a:gd name="T11" fmla="*/ 0 h 5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8"/>
                  <a:gd name="T19" fmla="*/ 0 h 551"/>
                  <a:gd name="T20" fmla="*/ 428 w 428"/>
                  <a:gd name="T21" fmla="*/ 551 h 5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8" h="551">
                    <a:moveTo>
                      <a:pt x="0" y="413"/>
                    </a:moveTo>
                    <a:lnTo>
                      <a:pt x="258" y="0"/>
                    </a:lnTo>
                    <a:lnTo>
                      <a:pt x="428" y="132"/>
                    </a:lnTo>
                    <a:lnTo>
                      <a:pt x="172" y="551"/>
                    </a:lnTo>
                    <a:lnTo>
                      <a:pt x="0" y="413"/>
                    </a:lnTo>
                    <a:close/>
                  </a:path>
                </a:pathLst>
              </a:custGeom>
              <a:solidFill>
                <a:srgbClr val="0059A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" name="Freeform 318"/>
              <p:cNvSpPr>
                <a:spLocks/>
              </p:cNvSpPr>
              <p:nvPr/>
            </p:nvSpPr>
            <p:spPr bwMode="auto">
              <a:xfrm>
                <a:off x="3102" y="3079"/>
                <a:ext cx="165" cy="198"/>
              </a:xfrm>
              <a:custGeom>
                <a:avLst/>
                <a:gdLst>
                  <a:gd name="T0" fmla="*/ 0 w 495"/>
                  <a:gd name="T1" fmla="*/ 0 h 596"/>
                  <a:gd name="T2" fmla="*/ 0 w 495"/>
                  <a:gd name="T3" fmla="*/ 0 h 596"/>
                  <a:gd name="T4" fmla="*/ 0 w 495"/>
                  <a:gd name="T5" fmla="*/ 0 h 596"/>
                  <a:gd name="T6" fmla="*/ 0 w 495"/>
                  <a:gd name="T7" fmla="*/ 0 h 596"/>
                  <a:gd name="T8" fmla="*/ 0 w 495"/>
                  <a:gd name="T9" fmla="*/ 0 h 596"/>
                  <a:gd name="T10" fmla="*/ 0 w 495"/>
                  <a:gd name="T11" fmla="*/ 0 h 5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95"/>
                  <a:gd name="T19" fmla="*/ 0 h 596"/>
                  <a:gd name="T20" fmla="*/ 495 w 495"/>
                  <a:gd name="T21" fmla="*/ 596 h 59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95" h="596">
                    <a:moveTo>
                      <a:pt x="0" y="461"/>
                    </a:moveTo>
                    <a:lnTo>
                      <a:pt x="331" y="0"/>
                    </a:lnTo>
                    <a:lnTo>
                      <a:pt x="495" y="122"/>
                    </a:lnTo>
                    <a:lnTo>
                      <a:pt x="170" y="596"/>
                    </a:lnTo>
                    <a:lnTo>
                      <a:pt x="0" y="461"/>
                    </a:lnTo>
                    <a:close/>
                  </a:path>
                </a:pathLst>
              </a:custGeom>
              <a:solidFill>
                <a:srgbClr val="00337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" name="Freeform 319"/>
              <p:cNvSpPr>
                <a:spLocks/>
              </p:cNvSpPr>
              <p:nvPr/>
            </p:nvSpPr>
            <p:spPr bwMode="auto">
              <a:xfrm>
                <a:off x="3392" y="3325"/>
                <a:ext cx="57" cy="70"/>
              </a:xfrm>
              <a:custGeom>
                <a:avLst/>
                <a:gdLst>
                  <a:gd name="T0" fmla="*/ 0 w 170"/>
                  <a:gd name="T1" fmla="*/ 0 h 210"/>
                  <a:gd name="T2" fmla="*/ 0 w 170"/>
                  <a:gd name="T3" fmla="*/ 0 h 210"/>
                  <a:gd name="T4" fmla="*/ 0 w 170"/>
                  <a:gd name="T5" fmla="*/ 0 h 210"/>
                  <a:gd name="T6" fmla="*/ 0 w 170"/>
                  <a:gd name="T7" fmla="*/ 0 h 210"/>
                  <a:gd name="T8" fmla="*/ 0 w 170"/>
                  <a:gd name="T9" fmla="*/ 0 h 210"/>
                  <a:gd name="T10" fmla="*/ 0 w 170"/>
                  <a:gd name="T11" fmla="*/ 0 h 210"/>
                  <a:gd name="T12" fmla="*/ 0 w 170"/>
                  <a:gd name="T13" fmla="*/ 0 h 210"/>
                  <a:gd name="T14" fmla="*/ 0 w 170"/>
                  <a:gd name="T15" fmla="*/ 0 h 2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0"/>
                  <a:gd name="T25" fmla="*/ 0 h 210"/>
                  <a:gd name="T26" fmla="*/ 170 w 170"/>
                  <a:gd name="T27" fmla="*/ 210 h 2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0" h="210">
                    <a:moveTo>
                      <a:pt x="0" y="67"/>
                    </a:moveTo>
                    <a:lnTo>
                      <a:pt x="29" y="113"/>
                    </a:lnTo>
                    <a:lnTo>
                      <a:pt x="61" y="147"/>
                    </a:lnTo>
                    <a:lnTo>
                      <a:pt x="100" y="181"/>
                    </a:lnTo>
                    <a:lnTo>
                      <a:pt x="135" y="210"/>
                    </a:lnTo>
                    <a:lnTo>
                      <a:pt x="170" y="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" name="Freeform 320"/>
              <p:cNvSpPr>
                <a:spLocks/>
              </p:cNvSpPr>
              <p:nvPr/>
            </p:nvSpPr>
            <p:spPr bwMode="auto">
              <a:xfrm>
                <a:off x="3376" y="3244"/>
                <a:ext cx="137" cy="166"/>
              </a:xfrm>
              <a:custGeom>
                <a:avLst/>
                <a:gdLst>
                  <a:gd name="T0" fmla="*/ 0 w 412"/>
                  <a:gd name="T1" fmla="*/ 0 h 499"/>
                  <a:gd name="T2" fmla="*/ 0 w 412"/>
                  <a:gd name="T3" fmla="*/ 0 h 499"/>
                  <a:gd name="T4" fmla="*/ 0 w 412"/>
                  <a:gd name="T5" fmla="*/ 0 h 499"/>
                  <a:gd name="T6" fmla="*/ 0 w 412"/>
                  <a:gd name="T7" fmla="*/ 0 h 499"/>
                  <a:gd name="T8" fmla="*/ 0 w 412"/>
                  <a:gd name="T9" fmla="*/ 0 h 499"/>
                  <a:gd name="T10" fmla="*/ 0 w 412"/>
                  <a:gd name="T11" fmla="*/ 0 h 499"/>
                  <a:gd name="T12" fmla="*/ 0 w 412"/>
                  <a:gd name="T13" fmla="*/ 0 h 499"/>
                  <a:gd name="T14" fmla="*/ 0 w 412"/>
                  <a:gd name="T15" fmla="*/ 0 h 499"/>
                  <a:gd name="T16" fmla="*/ 0 w 412"/>
                  <a:gd name="T17" fmla="*/ 0 h 499"/>
                  <a:gd name="T18" fmla="*/ 0 w 412"/>
                  <a:gd name="T19" fmla="*/ 0 h 499"/>
                  <a:gd name="T20" fmla="*/ 0 w 412"/>
                  <a:gd name="T21" fmla="*/ 0 h 499"/>
                  <a:gd name="T22" fmla="*/ 0 w 412"/>
                  <a:gd name="T23" fmla="*/ 0 h 499"/>
                  <a:gd name="T24" fmla="*/ 0 w 412"/>
                  <a:gd name="T25" fmla="*/ 0 h 499"/>
                  <a:gd name="T26" fmla="*/ 0 w 412"/>
                  <a:gd name="T27" fmla="*/ 0 h 499"/>
                  <a:gd name="T28" fmla="*/ 0 w 412"/>
                  <a:gd name="T29" fmla="*/ 0 h 499"/>
                  <a:gd name="T30" fmla="*/ 0 w 412"/>
                  <a:gd name="T31" fmla="*/ 0 h 499"/>
                  <a:gd name="T32" fmla="*/ 0 w 412"/>
                  <a:gd name="T33" fmla="*/ 0 h 499"/>
                  <a:gd name="T34" fmla="*/ 0 w 412"/>
                  <a:gd name="T35" fmla="*/ 0 h 499"/>
                  <a:gd name="T36" fmla="*/ 0 w 412"/>
                  <a:gd name="T37" fmla="*/ 0 h 499"/>
                  <a:gd name="T38" fmla="*/ 0 w 412"/>
                  <a:gd name="T39" fmla="*/ 0 h 499"/>
                  <a:gd name="T40" fmla="*/ 0 w 412"/>
                  <a:gd name="T41" fmla="*/ 0 h 499"/>
                  <a:gd name="T42" fmla="*/ 0 w 412"/>
                  <a:gd name="T43" fmla="*/ 0 h 499"/>
                  <a:gd name="T44" fmla="*/ 0 w 412"/>
                  <a:gd name="T45" fmla="*/ 0 h 499"/>
                  <a:gd name="T46" fmla="*/ 0 w 412"/>
                  <a:gd name="T47" fmla="*/ 0 h 499"/>
                  <a:gd name="T48" fmla="*/ 0 w 412"/>
                  <a:gd name="T49" fmla="*/ 0 h 499"/>
                  <a:gd name="T50" fmla="*/ 0 w 412"/>
                  <a:gd name="T51" fmla="*/ 0 h 499"/>
                  <a:gd name="T52" fmla="*/ 0 w 412"/>
                  <a:gd name="T53" fmla="*/ 0 h 499"/>
                  <a:gd name="T54" fmla="*/ 0 w 412"/>
                  <a:gd name="T55" fmla="*/ 0 h 499"/>
                  <a:gd name="T56" fmla="*/ 0 w 412"/>
                  <a:gd name="T57" fmla="*/ 0 h 499"/>
                  <a:gd name="T58" fmla="*/ 0 w 412"/>
                  <a:gd name="T59" fmla="*/ 0 h 499"/>
                  <a:gd name="T60" fmla="*/ 0 w 412"/>
                  <a:gd name="T61" fmla="*/ 0 h 499"/>
                  <a:gd name="T62" fmla="*/ 0 w 412"/>
                  <a:gd name="T63" fmla="*/ 0 h 499"/>
                  <a:gd name="T64" fmla="*/ 0 w 412"/>
                  <a:gd name="T65" fmla="*/ 0 h 499"/>
                  <a:gd name="T66" fmla="*/ 0 w 412"/>
                  <a:gd name="T67" fmla="*/ 0 h 499"/>
                  <a:gd name="T68" fmla="*/ 0 w 412"/>
                  <a:gd name="T69" fmla="*/ 0 h 499"/>
                  <a:gd name="T70" fmla="*/ 0 w 412"/>
                  <a:gd name="T71" fmla="*/ 0 h 499"/>
                  <a:gd name="T72" fmla="*/ 0 w 412"/>
                  <a:gd name="T73" fmla="*/ 0 h 499"/>
                  <a:gd name="T74" fmla="*/ 0 w 412"/>
                  <a:gd name="T75" fmla="*/ 0 h 499"/>
                  <a:gd name="T76" fmla="*/ 0 w 412"/>
                  <a:gd name="T77" fmla="*/ 0 h 499"/>
                  <a:gd name="T78" fmla="*/ 0 w 412"/>
                  <a:gd name="T79" fmla="*/ 0 h 499"/>
                  <a:gd name="T80" fmla="*/ 0 w 412"/>
                  <a:gd name="T81" fmla="*/ 0 h 499"/>
                  <a:gd name="T82" fmla="*/ 0 w 412"/>
                  <a:gd name="T83" fmla="*/ 0 h 499"/>
                  <a:gd name="T84" fmla="*/ 0 w 412"/>
                  <a:gd name="T85" fmla="*/ 0 h 499"/>
                  <a:gd name="T86" fmla="*/ 0 w 412"/>
                  <a:gd name="T87" fmla="*/ 0 h 499"/>
                  <a:gd name="T88" fmla="*/ 0 w 412"/>
                  <a:gd name="T89" fmla="*/ 0 h 499"/>
                  <a:gd name="T90" fmla="*/ 0 w 412"/>
                  <a:gd name="T91" fmla="*/ 0 h 499"/>
                  <a:gd name="T92" fmla="*/ 0 w 412"/>
                  <a:gd name="T93" fmla="*/ 0 h 499"/>
                  <a:gd name="T94" fmla="*/ 0 w 412"/>
                  <a:gd name="T95" fmla="*/ 0 h 499"/>
                  <a:gd name="T96" fmla="*/ 0 w 412"/>
                  <a:gd name="T97" fmla="*/ 0 h 499"/>
                  <a:gd name="T98" fmla="*/ 0 w 412"/>
                  <a:gd name="T99" fmla="*/ 0 h 499"/>
                  <a:gd name="T100" fmla="*/ 0 w 412"/>
                  <a:gd name="T101" fmla="*/ 0 h 499"/>
                  <a:gd name="T102" fmla="*/ 0 w 412"/>
                  <a:gd name="T103" fmla="*/ 0 h 499"/>
                  <a:gd name="T104" fmla="*/ 0 w 412"/>
                  <a:gd name="T105" fmla="*/ 0 h 499"/>
                  <a:gd name="T106" fmla="*/ 0 w 412"/>
                  <a:gd name="T107" fmla="*/ 0 h 49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12"/>
                  <a:gd name="T163" fmla="*/ 0 h 499"/>
                  <a:gd name="T164" fmla="*/ 412 w 412"/>
                  <a:gd name="T165" fmla="*/ 499 h 49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12" h="499">
                    <a:moveTo>
                      <a:pt x="0" y="80"/>
                    </a:moveTo>
                    <a:lnTo>
                      <a:pt x="17" y="57"/>
                    </a:lnTo>
                    <a:lnTo>
                      <a:pt x="32" y="41"/>
                    </a:lnTo>
                    <a:lnTo>
                      <a:pt x="52" y="28"/>
                    </a:lnTo>
                    <a:lnTo>
                      <a:pt x="75" y="17"/>
                    </a:lnTo>
                    <a:lnTo>
                      <a:pt x="97" y="13"/>
                    </a:lnTo>
                    <a:lnTo>
                      <a:pt x="119" y="13"/>
                    </a:lnTo>
                    <a:lnTo>
                      <a:pt x="147" y="19"/>
                    </a:lnTo>
                    <a:lnTo>
                      <a:pt x="174" y="26"/>
                    </a:lnTo>
                    <a:lnTo>
                      <a:pt x="206" y="43"/>
                    </a:lnTo>
                    <a:lnTo>
                      <a:pt x="241" y="63"/>
                    </a:lnTo>
                    <a:lnTo>
                      <a:pt x="270" y="86"/>
                    </a:lnTo>
                    <a:lnTo>
                      <a:pt x="298" y="113"/>
                    </a:lnTo>
                    <a:lnTo>
                      <a:pt x="327" y="150"/>
                    </a:lnTo>
                    <a:lnTo>
                      <a:pt x="351" y="188"/>
                    </a:lnTo>
                    <a:lnTo>
                      <a:pt x="371" y="226"/>
                    </a:lnTo>
                    <a:lnTo>
                      <a:pt x="387" y="265"/>
                    </a:lnTo>
                    <a:lnTo>
                      <a:pt x="397" y="301"/>
                    </a:lnTo>
                    <a:lnTo>
                      <a:pt x="402" y="329"/>
                    </a:lnTo>
                    <a:lnTo>
                      <a:pt x="403" y="365"/>
                    </a:lnTo>
                    <a:lnTo>
                      <a:pt x="400" y="401"/>
                    </a:lnTo>
                    <a:lnTo>
                      <a:pt x="391" y="430"/>
                    </a:lnTo>
                    <a:lnTo>
                      <a:pt x="378" y="454"/>
                    </a:lnTo>
                    <a:lnTo>
                      <a:pt x="360" y="470"/>
                    </a:lnTo>
                    <a:lnTo>
                      <a:pt x="334" y="487"/>
                    </a:lnTo>
                    <a:lnTo>
                      <a:pt x="308" y="495"/>
                    </a:lnTo>
                    <a:lnTo>
                      <a:pt x="280" y="497"/>
                    </a:lnTo>
                    <a:lnTo>
                      <a:pt x="297" y="499"/>
                    </a:lnTo>
                    <a:lnTo>
                      <a:pt x="313" y="499"/>
                    </a:lnTo>
                    <a:lnTo>
                      <a:pt x="345" y="491"/>
                    </a:lnTo>
                    <a:lnTo>
                      <a:pt x="371" y="472"/>
                    </a:lnTo>
                    <a:lnTo>
                      <a:pt x="389" y="454"/>
                    </a:lnTo>
                    <a:lnTo>
                      <a:pt x="402" y="423"/>
                    </a:lnTo>
                    <a:lnTo>
                      <a:pt x="412" y="379"/>
                    </a:lnTo>
                    <a:lnTo>
                      <a:pt x="412" y="341"/>
                    </a:lnTo>
                    <a:lnTo>
                      <a:pt x="407" y="302"/>
                    </a:lnTo>
                    <a:lnTo>
                      <a:pt x="396" y="257"/>
                    </a:lnTo>
                    <a:lnTo>
                      <a:pt x="378" y="216"/>
                    </a:lnTo>
                    <a:lnTo>
                      <a:pt x="357" y="175"/>
                    </a:lnTo>
                    <a:lnTo>
                      <a:pt x="327" y="129"/>
                    </a:lnTo>
                    <a:lnTo>
                      <a:pt x="302" y="98"/>
                    </a:lnTo>
                    <a:lnTo>
                      <a:pt x="270" y="68"/>
                    </a:lnTo>
                    <a:lnTo>
                      <a:pt x="233" y="42"/>
                    </a:lnTo>
                    <a:lnTo>
                      <a:pt x="198" y="23"/>
                    </a:lnTo>
                    <a:lnTo>
                      <a:pt x="162" y="9"/>
                    </a:lnTo>
                    <a:lnTo>
                      <a:pt x="139" y="4"/>
                    </a:lnTo>
                    <a:lnTo>
                      <a:pt x="114" y="0"/>
                    </a:lnTo>
                    <a:lnTo>
                      <a:pt x="89" y="5"/>
                    </a:lnTo>
                    <a:lnTo>
                      <a:pt x="63" y="12"/>
                    </a:lnTo>
                    <a:lnTo>
                      <a:pt x="41" y="24"/>
                    </a:lnTo>
                    <a:lnTo>
                      <a:pt x="23" y="42"/>
                    </a:lnTo>
                    <a:lnTo>
                      <a:pt x="13" y="55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" name="Freeform 321"/>
              <p:cNvSpPr>
                <a:spLocks/>
              </p:cNvSpPr>
              <p:nvPr/>
            </p:nvSpPr>
            <p:spPr bwMode="auto">
              <a:xfrm>
                <a:off x="2970" y="2968"/>
                <a:ext cx="176" cy="101"/>
              </a:xfrm>
              <a:custGeom>
                <a:avLst/>
                <a:gdLst>
                  <a:gd name="T0" fmla="*/ 0 w 528"/>
                  <a:gd name="T1" fmla="*/ 0 h 305"/>
                  <a:gd name="T2" fmla="*/ 0 w 528"/>
                  <a:gd name="T3" fmla="*/ 0 h 305"/>
                  <a:gd name="T4" fmla="*/ 0 w 528"/>
                  <a:gd name="T5" fmla="*/ 0 h 305"/>
                  <a:gd name="T6" fmla="*/ 0 w 528"/>
                  <a:gd name="T7" fmla="*/ 0 h 305"/>
                  <a:gd name="T8" fmla="*/ 0 w 528"/>
                  <a:gd name="T9" fmla="*/ 0 h 305"/>
                  <a:gd name="T10" fmla="*/ 0 w 528"/>
                  <a:gd name="T11" fmla="*/ 0 h 305"/>
                  <a:gd name="T12" fmla="*/ 0 w 528"/>
                  <a:gd name="T13" fmla="*/ 0 h 305"/>
                  <a:gd name="T14" fmla="*/ 0 w 528"/>
                  <a:gd name="T15" fmla="*/ 0 h 305"/>
                  <a:gd name="T16" fmla="*/ 0 w 528"/>
                  <a:gd name="T17" fmla="*/ 0 h 305"/>
                  <a:gd name="T18" fmla="*/ 0 w 528"/>
                  <a:gd name="T19" fmla="*/ 0 h 305"/>
                  <a:gd name="T20" fmla="*/ 0 w 528"/>
                  <a:gd name="T21" fmla="*/ 0 h 305"/>
                  <a:gd name="T22" fmla="*/ 0 w 528"/>
                  <a:gd name="T23" fmla="*/ 0 h 305"/>
                  <a:gd name="T24" fmla="*/ 0 w 528"/>
                  <a:gd name="T25" fmla="*/ 0 h 305"/>
                  <a:gd name="T26" fmla="*/ 0 w 528"/>
                  <a:gd name="T27" fmla="*/ 0 h 305"/>
                  <a:gd name="T28" fmla="*/ 0 w 528"/>
                  <a:gd name="T29" fmla="*/ 0 h 305"/>
                  <a:gd name="T30" fmla="*/ 0 w 528"/>
                  <a:gd name="T31" fmla="*/ 0 h 305"/>
                  <a:gd name="T32" fmla="*/ 0 w 528"/>
                  <a:gd name="T33" fmla="*/ 0 h 305"/>
                  <a:gd name="T34" fmla="*/ 0 w 528"/>
                  <a:gd name="T35" fmla="*/ 0 h 305"/>
                  <a:gd name="T36" fmla="*/ 0 w 528"/>
                  <a:gd name="T37" fmla="*/ 0 h 305"/>
                  <a:gd name="T38" fmla="*/ 0 w 528"/>
                  <a:gd name="T39" fmla="*/ 0 h 305"/>
                  <a:gd name="T40" fmla="*/ 0 w 528"/>
                  <a:gd name="T41" fmla="*/ 0 h 305"/>
                  <a:gd name="T42" fmla="*/ 0 w 528"/>
                  <a:gd name="T43" fmla="*/ 0 h 305"/>
                  <a:gd name="T44" fmla="*/ 0 w 528"/>
                  <a:gd name="T45" fmla="*/ 0 h 305"/>
                  <a:gd name="T46" fmla="*/ 0 w 528"/>
                  <a:gd name="T47" fmla="*/ 0 h 305"/>
                  <a:gd name="T48" fmla="*/ 0 w 528"/>
                  <a:gd name="T49" fmla="*/ 0 h 305"/>
                  <a:gd name="T50" fmla="*/ 0 w 528"/>
                  <a:gd name="T51" fmla="*/ 0 h 305"/>
                  <a:gd name="T52" fmla="*/ 0 w 528"/>
                  <a:gd name="T53" fmla="*/ 0 h 305"/>
                  <a:gd name="T54" fmla="*/ 0 w 528"/>
                  <a:gd name="T55" fmla="*/ 0 h 305"/>
                  <a:gd name="T56" fmla="*/ 0 w 528"/>
                  <a:gd name="T57" fmla="*/ 0 h 305"/>
                  <a:gd name="T58" fmla="*/ 0 w 528"/>
                  <a:gd name="T59" fmla="*/ 0 h 305"/>
                  <a:gd name="T60" fmla="*/ 0 w 528"/>
                  <a:gd name="T61" fmla="*/ 0 h 305"/>
                  <a:gd name="T62" fmla="*/ 0 w 528"/>
                  <a:gd name="T63" fmla="*/ 0 h 305"/>
                  <a:gd name="T64" fmla="*/ 0 w 528"/>
                  <a:gd name="T65" fmla="*/ 0 h 305"/>
                  <a:gd name="T66" fmla="*/ 0 w 528"/>
                  <a:gd name="T67" fmla="*/ 0 h 305"/>
                  <a:gd name="T68" fmla="*/ 0 w 528"/>
                  <a:gd name="T69" fmla="*/ 0 h 305"/>
                  <a:gd name="T70" fmla="*/ 0 w 528"/>
                  <a:gd name="T71" fmla="*/ 0 h 305"/>
                  <a:gd name="T72" fmla="*/ 0 w 528"/>
                  <a:gd name="T73" fmla="*/ 0 h 305"/>
                  <a:gd name="T74" fmla="*/ 0 w 528"/>
                  <a:gd name="T75" fmla="*/ 0 h 305"/>
                  <a:gd name="T76" fmla="*/ 0 w 528"/>
                  <a:gd name="T77" fmla="*/ 0 h 305"/>
                  <a:gd name="T78" fmla="*/ 0 w 528"/>
                  <a:gd name="T79" fmla="*/ 0 h 305"/>
                  <a:gd name="T80" fmla="*/ 0 w 528"/>
                  <a:gd name="T81" fmla="*/ 0 h 305"/>
                  <a:gd name="T82" fmla="*/ 0 w 528"/>
                  <a:gd name="T83" fmla="*/ 0 h 305"/>
                  <a:gd name="T84" fmla="*/ 0 w 528"/>
                  <a:gd name="T85" fmla="*/ 0 h 305"/>
                  <a:gd name="T86" fmla="*/ 0 w 528"/>
                  <a:gd name="T87" fmla="*/ 0 h 305"/>
                  <a:gd name="T88" fmla="*/ 0 w 528"/>
                  <a:gd name="T89" fmla="*/ 0 h 305"/>
                  <a:gd name="T90" fmla="*/ 0 w 528"/>
                  <a:gd name="T91" fmla="*/ 0 h 305"/>
                  <a:gd name="T92" fmla="*/ 0 w 528"/>
                  <a:gd name="T93" fmla="*/ 0 h 305"/>
                  <a:gd name="T94" fmla="*/ 0 w 528"/>
                  <a:gd name="T95" fmla="*/ 0 h 305"/>
                  <a:gd name="T96" fmla="*/ 0 w 528"/>
                  <a:gd name="T97" fmla="*/ 0 h 305"/>
                  <a:gd name="T98" fmla="*/ 0 w 528"/>
                  <a:gd name="T99" fmla="*/ 0 h 30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28"/>
                  <a:gd name="T151" fmla="*/ 0 h 305"/>
                  <a:gd name="T152" fmla="*/ 528 w 528"/>
                  <a:gd name="T153" fmla="*/ 305 h 30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28" h="305">
                    <a:moveTo>
                      <a:pt x="0" y="95"/>
                    </a:moveTo>
                    <a:lnTo>
                      <a:pt x="11" y="74"/>
                    </a:lnTo>
                    <a:lnTo>
                      <a:pt x="30" y="52"/>
                    </a:lnTo>
                    <a:lnTo>
                      <a:pt x="52" y="39"/>
                    </a:lnTo>
                    <a:lnTo>
                      <a:pt x="86" y="25"/>
                    </a:lnTo>
                    <a:lnTo>
                      <a:pt x="128" y="15"/>
                    </a:lnTo>
                    <a:lnTo>
                      <a:pt x="165" y="13"/>
                    </a:lnTo>
                    <a:lnTo>
                      <a:pt x="215" y="15"/>
                    </a:lnTo>
                    <a:lnTo>
                      <a:pt x="259" y="22"/>
                    </a:lnTo>
                    <a:lnTo>
                      <a:pt x="314" y="35"/>
                    </a:lnTo>
                    <a:lnTo>
                      <a:pt x="363" y="52"/>
                    </a:lnTo>
                    <a:lnTo>
                      <a:pt x="400" y="70"/>
                    </a:lnTo>
                    <a:lnTo>
                      <a:pt x="426" y="86"/>
                    </a:lnTo>
                    <a:lnTo>
                      <a:pt x="457" y="107"/>
                    </a:lnTo>
                    <a:lnTo>
                      <a:pt x="482" y="131"/>
                    </a:lnTo>
                    <a:lnTo>
                      <a:pt x="499" y="152"/>
                    </a:lnTo>
                    <a:lnTo>
                      <a:pt x="510" y="173"/>
                    </a:lnTo>
                    <a:lnTo>
                      <a:pt x="519" y="198"/>
                    </a:lnTo>
                    <a:lnTo>
                      <a:pt x="520" y="219"/>
                    </a:lnTo>
                    <a:lnTo>
                      <a:pt x="515" y="237"/>
                    </a:lnTo>
                    <a:lnTo>
                      <a:pt x="506" y="257"/>
                    </a:lnTo>
                    <a:lnTo>
                      <a:pt x="488" y="274"/>
                    </a:lnTo>
                    <a:lnTo>
                      <a:pt x="469" y="286"/>
                    </a:lnTo>
                    <a:lnTo>
                      <a:pt x="446" y="297"/>
                    </a:lnTo>
                    <a:lnTo>
                      <a:pt x="421" y="305"/>
                    </a:lnTo>
                    <a:lnTo>
                      <a:pt x="448" y="300"/>
                    </a:lnTo>
                    <a:lnTo>
                      <a:pt x="474" y="289"/>
                    </a:lnTo>
                    <a:lnTo>
                      <a:pt x="509" y="261"/>
                    </a:lnTo>
                    <a:lnTo>
                      <a:pt x="524" y="235"/>
                    </a:lnTo>
                    <a:lnTo>
                      <a:pt x="528" y="209"/>
                    </a:lnTo>
                    <a:lnTo>
                      <a:pt x="524" y="184"/>
                    </a:lnTo>
                    <a:lnTo>
                      <a:pt x="510" y="155"/>
                    </a:lnTo>
                    <a:lnTo>
                      <a:pt x="490" y="129"/>
                    </a:lnTo>
                    <a:lnTo>
                      <a:pt x="466" y="101"/>
                    </a:lnTo>
                    <a:lnTo>
                      <a:pt x="438" y="79"/>
                    </a:lnTo>
                    <a:lnTo>
                      <a:pt x="402" y="55"/>
                    </a:lnTo>
                    <a:lnTo>
                      <a:pt x="358" y="31"/>
                    </a:lnTo>
                    <a:lnTo>
                      <a:pt x="324" y="20"/>
                    </a:lnTo>
                    <a:lnTo>
                      <a:pt x="262" y="5"/>
                    </a:lnTo>
                    <a:lnTo>
                      <a:pt x="215" y="0"/>
                    </a:lnTo>
                    <a:lnTo>
                      <a:pt x="167" y="2"/>
                    </a:lnTo>
                    <a:lnTo>
                      <a:pt x="134" y="5"/>
                    </a:lnTo>
                    <a:lnTo>
                      <a:pt x="96" y="14"/>
                    </a:lnTo>
                    <a:lnTo>
                      <a:pt x="64" y="25"/>
                    </a:lnTo>
                    <a:lnTo>
                      <a:pt x="41" y="38"/>
                    </a:lnTo>
                    <a:lnTo>
                      <a:pt x="25" y="49"/>
                    </a:lnTo>
                    <a:lnTo>
                      <a:pt x="12" y="65"/>
                    </a:lnTo>
                    <a:lnTo>
                      <a:pt x="4" y="79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" name="Freeform 322"/>
              <p:cNvSpPr>
                <a:spLocks/>
              </p:cNvSpPr>
              <p:nvPr/>
            </p:nvSpPr>
            <p:spPr bwMode="auto">
              <a:xfrm>
                <a:off x="3100" y="3075"/>
                <a:ext cx="171" cy="207"/>
              </a:xfrm>
              <a:custGeom>
                <a:avLst/>
                <a:gdLst>
                  <a:gd name="T0" fmla="*/ 0 w 513"/>
                  <a:gd name="T1" fmla="*/ 0 h 621"/>
                  <a:gd name="T2" fmla="*/ 0 w 513"/>
                  <a:gd name="T3" fmla="*/ 0 h 621"/>
                  <a:gd name="T4" fmla="*/ 0 w 513"/>
                  <a:gd name="T5" fmla="*/ 0 h 621"/>
                  <a:gd name="T6" fmla="*/ 0 w 513"/>
                  <a:gd name="T7" fmla="*/ 0 h 621"/>
                  <a:gd name="T8" fmla="*/ 0 w 513"/>
                  <a:gd name="T9" fmla="*/ 0 h 621"/>
                  <a:gd name="T10" fmla="*/ 0 w 513"/>
                  <a:gd name="T11" fmla="*/ 0 h 621"/>
                  <a:gd name="T12" fmla="*/ 0 w 513"/>
                  <a:gd name="T13" fmla="*/ 0 h 621"/>
                  <a:gd name="T14" fmla="*/ 0 w 513"/>
                  <a:gd name="T15" fmla="*/ 0 h 621"/>
                  <a:gd name="T16" fmla="*/ 0 w 513"/>
                  <a:gd name="T17" fmla="*/ 0 h 621"/>
                  <a:gd name="T18" fmla="*/ 0 w 513"/>
                  <a:gd name="T19" fmla="*/ 0 h 621"/>
                  <a:gd name="T20" fmla="*/ 0 w 513"/>
                  <a:gd name="T21" fmla="*/ 0 h 62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13"/>
                  <a:gd name="T34" fmla="*/ 0 h 621"/>
                  <a:gd name="T35" fmla="*/ 513 w 513"/>
                  <a:gd name="T36" fmla="*/ 621 h 62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13" h="621">
                    <a:moveTo>
                      <a:pt x="0" y="479"/>
                    </a:moveTo>
                    <a:lnTo>
                      <a:pt x="174" y="621"/>
                    </a:lnTo>
                    <a:lnTo>
                      <a:pt x="513" y="138"/>
                    </a:lnTo>
                    <a:lnTo>
                      <a:pt x="337" y="0"/>
                    </a:lnTo>
                    <a:lnTo>
                      <a:pt x="20" y="451"/>
                    </a:lnTo>
                    <a:lnTo>
                      <a:pt x="343" y="17"/>
                    </a:lnTo>
                    <a:lnTo>
                      <a:pt x="494" y="134"/>
                    </a:lnTo>
                    <a:lnTo>
                      <a:pt x="172" y="605"/>
                    </a:lnTo>
                    <a:lnTo>
                      <a:pt x="8" y="470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" name="Freeform 323"/>
              <p:cNvSpPr>
                <a:spLocks/>
              </p:cNvSpPr>
              <p:nvPr/>
            </p:nvSpPr>
            <p:spPr bwMode="auto">
              <a:xfrm>
                <a:off x="2861" y="3250"/>
                <a:ext cx="255" cy="150"/>
              </a:xfrm>
              <a:custGeom>
                <a:avLst/>
                <a:gdLst>
                  <a:gd name="T0" fmla="*/ 0 w 765"/>
                  <a:gd name="T1" fmla="*/ 0 h 451"/>
                  <a:gd name="T2" fmla="*/ 0 w 765"/>
                  <a:gd name="T3" fmla="*/ 0 h 451"/>
                  <a:gd name="T4" fmla="*/ 0 w 765"/>
                  <a:gd name="T5" fmla="*/ 0 h 451"/>
                  <a:gd name="T6" fmla="*/ 0 w 765"/>
                  <a:gd name="T7" fmla="*/ 0 h 451"/>
                  <a:gd name="T8" fmla="*/ 0 w 765"/>
                  <a:gd name="T9" fmla="*/ 0 h 451"/>
                  <a:gd name="T10" fmla="*/ 0 w 765"/>
                  <a:gd name="T11" fmla="*/ 0 h 451"/>
                  <a:gd name="T12" fmla="*/ 0 w 765"/>
                  <a:gd name="T13" fmla="*/ 0 h 451"/>
                  <a:gd name="T14" fmla="*/ 0 w 765"/>
                  <a:gd name="T15" fmla="*/ 0 h 451"/>
                  <a:gd name="T16" fmla="*/ 0 w 765"/>
                  <a:gd name="T17" fmla="*/ 0 h 451"/>
                  <a:gd name="T18" fmla="*/ 0 w 765"/>
                  <a:gd name="T19" fmla="*/ 0 h 451"/>
                  <a:gd name="T20" fmla="*/ 0 w 765"/>
                  <a:gd name="T21" fmla="*/ 0 h 451"/>
                  <a:gd name="T22" fmla="*/ 0 w 765"/>
                  <a:gd name="T23" fmla="*/ 0 h 451"/>
                  <a:gd name="T24" fmla="*/ 0 w 765"/>
                  <a:gd name="T25" fmla="*/ 0 h 451"/>
                  <a:gd name="T26" fmla="*/ 0 w 765"/>
                  <a:gd name="T27" fmla="*/ 0 h 451"/>
                  <a:gd name="T28" fmla="*/ 0 w 765"/>
                  <a:gd name="T29" fmla="*/ 0 h 451"/>
                  <a:gd name="T30" fmla="*/ 0 w 765"/>
                  <a:gd name="T31" fmla="*/ 0 h 451"/>
                  <a:gd name="T32" fmla="*/ 0 w 765"/>
                  <a:gd name="T33" fmla="*/ 0 h 4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5"/>
                  <a:gd name="T52" fmla="*/ 0 h 451"/>
                  <a:gd name="T53" fmla="*/ 765 w 765"/>
                  <a:gd name="T54" fmla="*/ 451 h 45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5" h="451">
                    <a:moveTo>
                      <a:pt x="493" y="0"/>
                    </a:moveTo>
                    <a:lnTo>
                      <a:pt x="440" y="3"/>
                    </a:lnTo>
                    <a:lnTo>
                      <a:pt x="316" y="65"/>
                    </a:lnTo>
                    <a:lnTo>
                      <a:pt x="328" y="74"/>
                    </a:lnTo>
                    <a:lnTo>
                      <a:pt x="444" y="16"/>
                    </a:lnTo>
                    <a:lnTo>
                      <a:pt x="475" y="11"/>
                    </a:lnTo>
                    <a:lnTo>
                      <a:pt x="0" y="269"/>
                    </a:lnTo>
                    <a:lnTo>
                      <a:pt x="399" y="451"/>
                    </a:lnTo>
                    <a:lnTo>
                      <a:pt x="765" y="283"/>
                    </a:lnTo>
                    <a:lnTo>
                      <a:pt x="765" y="262"/>
                    </a:lnTo>
                    <a:lnTo>
                      <a:pt x="401" y="432"/>
                    </a:lnTo>
                    <a:lnTo>
                      <a:pt x="38" y="263"/>
                    </a:lnTo>
                    <a:lnTo>
                      <a:pt x="493" y="19"/>
                    </a:lnTo>
                    <a:lnTo>
                      <a:pt x="504" y="29"/>
                    </a:lnTo>
                    <a:lnTo>
                      <a:pt x="518" y="18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" name="Freeform 324"/>
              <p:cNvSpPr>
                <a:spLocks/>
              </p:cNvSpPr>
              <p:nvPr/>
            </p:nvSpPr>
            <p:spPr bwMode="auto">
              <a:xfrm>
                <a:off x="2963" y="3324"/>
                <a:ext cx="125" cy="62"/>
              </a:xfrm>
              <a:custGeom>
                <a:avLst/>
                <a:gdLst>
                  <a:gd name="T0" fmla="*/ 0 w 375"/>
                  <a:gd name="T1" fmla="*/ 0 h 187"/>
                  <a:gd name="T2" fmla="*/ 0 w 375"/>
                  <a:gd name="T3" fmla="*/ 0 h 187"/>
                  <a:gd name="T4" fmla="*/ 0 w 375"/>
                  <a:gd name="T5" fmla="*/ 0 h 187"/>
                  <a:gd name="T6" fmla="*/ 0 w 375"/>
                  <a:gd name="T7" fmla="*/ 0 h 187"/>
                  <a:gd name="T8" fmla="*/ 0 w 375"/>
                  <a:gd name="T9" fmla="*/ 0 h 187"/>
                  <a:gd name="T10" fmla="*/ 0 w 375"/>
                  <a:gd name="T11" fmla="*/ 0 h 1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5"/>
                  <a:gd name="T19" fmla="*/ 0 h 187"/>
                  <a:gd name="T20" fmla="*/ 375 w 375"/>
                  <a:gd name="T21" fmla="*/ 187 h 1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5" h="187">
                    <a:moveTo>
                      <a:pt x="0" y="178"/>
                    </a:moveTo>
                    <a:lnTo>
                      <a:pt x="362" y="0"/>
                    </a:lnTo>
                    <a:lnTo>
                      <a:pt x="375" y="9"/>
                    </a:lnTo>
                    <a:lnTo>
                      <a:pt x="14" y="187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" name="Freeform 325"/>
              <p:cNvSpPr>
                <a:spLocks/>
              </p:cNvSpPr>
              <p:nvPr/>
            </p:nvSpPr>
            <p:spPr bwMode="auto">
              <a:xfrm>
                <a:off x="2896" y="3280"/>
                <a:ext cx="144" cy="71"/>
              </a:xfrm>
              <a:custGeom>
                <a:avLst/>
                <a:gdLst>
                  <a:gd name="T0" fmla="*/ 0 w 431"/>
                  <a:gd name="T1" fmla="*/ 0 h 214"/>
                  <a:gd name="T2" fmla="*/ 0 w 431"/>
                  <a:gd name="T3" fmla="*/ 0 h 214"/>
                  <a:gd name="T4" fmla="*/ 0 w 431"/>
                  <a:gd name="T5" fmla="*/ 0 h 214"/>
                  <a:gd name="T6" fmla="*/ 0 w 431"/>
                  <a:gd name="T7" fmla="*/ 0 h 214"/>
                  <a:gd name="T8" fmla="*/ 0 w 431"/>
                  <a:gd name="T9" fmla="*/ 0 h 214"/>
                  <a:gd name="T10" fmla="*/ 0 w 431"/>
                  <a:gd name="T11" fmla="*/ 0 h 2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1"/>
                  <a:gd name="T19" fmla="*/ 0 h 214"/>
                  <a:gd name="T20" fmla="*/ 431 w 431"/>
                  <a:gd name="T21" fmla="*/ 214 h 2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1" h="214">
                    <a:moveTo>
                      <a:pt x="0" y="209"/>
                    </a:moveTo>
                    <a:lnTo>
                      <a:pt x="421" y="0"/>
                    </a:lnTo>
                    <a:lnTo>
                      <a:pt x="431" y="7"/>
                    </a:lnTo>
                    <a:lnTo>
                      <a:pt x="22" y="214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" name="Freeform 326"/>
              <p:cNvSpPr>
                <a:spLocks/>
              </p:cNvSpPr>
              <p:nvPr/>
            </p:nvSpPr>
            <p:spPr bwMode="auto">
              <a:xfrm>
                <a:off x="2901" y="3318"/>
                <a:ext cx="37" cy="15"/>
              </a:xfrm>
              <a:custGeom>
                <a:avLst/>
                <a:gdLst>
                  <a:gd name="T0" fmla="*/ 0 w 112"/>
                  <a:gd name="T1" fmla="*/ 0 h 43"/>
                  <a:gd name="T2" fmla="*/ 0 w 112"/>
                  <a:gd name="T3" fmla="*/ 0 h 43"/>
                  <a:gd name="T4" fmla="*/ 0 w 112"/>
                  <a:gd name="T5" fmla="*/ 0 h 43"/>
                  <a:gd name="T6" fmla="*/ 0 w 112"/>
                  <a:gd name="T7" fmla="*/ 0 h 43"/>
                  <a:gd name="T8" fmla="*/ 0 w 112"/>
                  <a:gd name="T9" fmla="*/ 0 h 43"/>
                  <a:gd name="T10" fmla="*/ 0 w 112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3"/>
                  <a:gd name="T20" fmla="*/ 112 w 112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3">
                    <a:moveTo>
                      <a:pt x="0" y="5"/>
                    </a:moveTo>
                    <a:lnTo>
                      <a:pt x="102" y="43"/>
                    </a:lnTo>
                    <a:lnTo>
                      <a:pt x="112" y="38"/>
                    </a:lnTo>
                    <a:lnTo>
                      <a:pt x="1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" name="Freeform 327"/>
              <p:cNvSpPr>
                <a:spLocks/>
              </p:cNvSpPr>
              <p:nvPr/>
            </p:nvSpPr>
            <p:spPr bwMode="auto">
              <a:xfrm>
                <a:off x="2937" y="3299"/>
                <a:ext cx="38" cy="15"/>
              </a:xfrm>
              <a:custGeom>
                <a:avLst/>
                <a:gdLst>
                  <a:gd name="T0" fmla="*/ 0 w 112"/>
                  <a:gd name="T1" fmla="*/ 0 h 44"/>
                  <a:gd name="T2" fmla="*/ 0 w 112"/>
                  <a:gd name="T3" fmla="*/ 0 h 44"/>
                  <a:gd name="T4" fmla="*/ 0 w 112"/>
                  <a:gd name="T5" fmla="*/ 0 h 44"/>
                  <a:gd name="T6" fmla="*/ 0 w 112"/>
                  <a:gd name="T7" fmla="*/ 0 h 44"/>
                  <a:gd name="T8" fmla="*/ 0 w 112"/>
                  <a:gd name="T9" fmla="*/ 0 h 44"/>
                  <a:gd name="T10" fmla="*/ 0 w 112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4"/>
                  <a:gd name="T20" fmla="*/ 112 w 112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4">
                    <a:moveTo>
                      <a:pt x="0" y="6"/>
                    </a:moveTo>
                    <a:lnTo>
                      <a:pt x="102" y="44"/>
                    </a:lnTo>
                    <a:lnTo>
                      <a:pt x="112" y="38"/>
                    </a:lnTo>
                    <a:lnTo>
                      <a:pt x="16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" name="Freeform 328"/>
              <p:cNvSpPr>
                <a:spLocks/>
              </p:cNvSpPr>
              <p:nvPr/>
            </p:nvSpPr>
            <p:spPr bwMode="auto">
              <a:xfrm>
                <a:off x="2977" y="3278"/>
                <a:ext cx="38" cy="15"/>
              </a:xfrm>
              <a:custGeom>
                <a:avLst/>
                <a:gdLst>
                  <a:gd name="T0" fmla="*/ 0 w 112"/>
                  <a:gd name="T1" fmla="*/ 0 h 44"/>
                  <a:gd name="T2" fmla="*/ 0 w 112"/>
                  <a:gd name="T3" fmla="*/ 0 h 44"/>
                  <a:gd name="T4" fmla="*/ 0 w 112"/>
                  <a:gd name="T5" fmla="*/ 0 h 44"/>
                  <a:gd name="T6" fmla="*/ 0 w 112"/>
                  <a:gd name="T7" fmla="*/ 0 h 44"/>
                  <a:gd name="T8" fmla="*/ 0 w 112"/>
                  <a:gd name="T9" fmla="*/ 0 h 44"/>
                  <a:gd name="T10" fmla="*/ 0 w 112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2"/>
                  <a:gd name="T19" fmla="*/ 0 h 44"/>
                  <a:gd name="T20" fmla="*/ 112 w 112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2" h="44">
                    <a:moveTo>
                      <a:pt x="0" y="5"/>
                    </a:moveTo>
                    <a:lnTo>
                      <a:pt x="102" y="44"/>
                    </a:lnTo>
                    <a:lnTo>
                      <a:pt x="112" y="37"/>
                    </a:lnTo>
                    <a:lnTo>
                      <a:pt x="1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" name="Freeform 329"/>
              <p:cNvSpPr>
                <a:spLocks/>
              </p:cNvSpPr>
              <p:nvPr/>
            </p:nvSpPr>
            <p:spPr bwMode="auto">
              <a:xfrm>
                <a:off x="2916" y="3341"/>
                <a:ext cx="68" cy="29"/>
              </a:xfrm>
              <a:custGeom>
                <a:avLst/>
                <a:gdLst>
                  <a:gd name="T0" fmla="*/ 0 w 204"/>
                  <a:gd name="T1" fmla="*/ 0 h 87"/>
                  <a:gd name="T2" fmla="*/ 0 w 204"/>
                  <a:gd name="T3" fmla="*/ 0 h 87"/>
                  <a:gd name="T4" fmla="*/ 0 w 204"/>
                  <a:gd name="T5" fmla="*/ 0 h 87"/>
                  <a:gd name="T6" fmla="*/ 0 w 204"/>
                  <a:gd name="T7" fmla="*/ 0 h 87"/>
                  <a:gd name="T8" fmla="*/ 0 w 204"/>
                  <a:gd name="T9" fmla="*/ 0 h 87"/>
                  <a:gd name="T10" fmla="*/ 0 w 204"/>
                  <a:gd name="T11" fmla="*/ 0 h 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87"/>
                  <a:gd name="T20" fmla="*/ 204 w 204"/>
                  <a:gd name="T21" fmla="*/ 87 h 8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87">
                    <a:moveTo>
                      <a:pt x="0" y="1"/>
                    </a:moveTo>
                    <a:lnTo>
                      <a:pt x="193" y="87"/>
                    </a:lnTo>
                    <a:lnTo>
                      <a:pt x="204" y="82"/>
                    </a:lnTo>
                    <a:lnTo>
                      <a:pt x="1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" name="Freeform 330"/>
              <p:cNvSpPr>
                <a:spLocks/>
              </p:cNvSpPr>
              <p:nvPr/>
            </p:nvSpPr>
            <p:spPr bwMode="auto">
              <a:xfrm>
                <a:off x="2954" y="3323"/>
                <a:ext cx="69" cy="29"/>
              </a:xfrm>
              <a:custGeom>
                <a:avLst/>
                <a:gdLst>
                  <a:gd name="T0" fmla="*/ 0 w 206"/>
                  <a:gd name="T1" fmla="*/ 0 h 88"/>
                  <a:gd name="T2" fmla="*/ 0 w 206"/>
                  <a:gd name="T3" fmla="*/ 0 h 88"/>
                  <a:gd name="T4" fmla="*/ 0 w 206"/>
                  <a:gd name="T5" fmla="*/ 0 h 88"/>
                  <a:gd name="T6" fmla="*/ 0 w 206"/>
                  <a:gd name="T7" fmla="*/ 0 h 88"/>
                  <a:gd name="T8" fmla="*/ 0 w 206"/>
                  <a:gd name="T9" fmla="*/ 0 h 88"/>
                  <a:gd name="T10" fmla="*/ 0 w 206"/>
                  <a:gd name="T11" fmla="*/ 0 h 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"/>
                  <a:gd name="T19" fmla="*/ 0 h 88"/>
                  <a:gd name="T20" fmla="*/ 206 w 206"/>
                  <a:gd name="T21" fmla="*/ 88 h 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" h="88">
                    <a:moveTo>
                      <a:pt x="0" y="2"/>
                    </a:moveTo>
                    <a:lnTo>
                      <a:pt x="195" y="88"/>
                    </a:lnTo>
                    <a:lnTo>
                      <a:pt x="206" y="83"/>
                    </a:lnTo>
                    <a:lnTo>
                      <a:pt x="1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" name="Freeform 331"/>
              <p:cNvSpPr>
                <a:spLocks/>
              </p:cNvSpPr>
              <p:nvPr/>
            </p:nvSpPr>
            <p:spPr bwMode="auto">
              <a:xfrm>
                <a:off x="2991" y="3303"/>
                <a:ext cx="73" cy="31"/>
              </a:xfrm>
              <a:custGeom>
                <a:avLst/>
                <a:gdLst>
                  <a:gd name="T0" fmla="*/ 0 w 217"/>
                  <a:gd name="T1" fmla="*/ 0 h 93"/>
                  <a:gd name="T2" fmla="*/ 0 w 217"/>
                  <a:gd name="T3" fmla="*/ 0 h 93"/>
                  <a:gd name="T4" fmla="*/ 0 w 217"/>
                  <a:gd name="T5" fmla="*/ 0 h 93"/>
                  <a:gd name="T6" fmla="*/ 0 w 217"/>
                  <a:gd name="T7" fmla="*/ 0 h 93"/>
                  <a:gd name="T8" fmla="*/ 0 w 217"/>
                  <a:gd name="T9" fmla="*/ 0 h 93"/>
                  <a:gd name="T10" fmla="*/ 0 w 217"/>
                  <a:gd name="T11" fmla="*/ 0 h 9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7"/>
                  <a:gd name="T19" fmla="*/ 0 h 93"/>
                  <a:gd name="T20" fmla="*/ 217 w 217"/>
                  <a:gd name="T21" fmla="*/ 93 h 9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7" h="93">
                    <a:moveTo>
                      <a:pt x="0" y="3"/>
                    </a:moveTo>
                    <a:lnTo>
                      <a:pt x="207" y="93"/>
                    </a:lnTo>
                    <a:lnTo>
                      <a:pt x="217" y="89"/>
                    </a:lnTo>
                    <a:lnTo>
                      <a:pt x="1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" name="Freeform 332"/>
              <p:cNvSpPr>
                <a:spLocks/>
              </p:cNvSpPr>
              <p:nvPr/>
            </p:nvSpPr>
            <p:spPr bwMode="auto">
              <a:xfrm>
                <a:off x="3270" y="3168"/>
                <a:ext cx="97" cy="48"/>
              </a:xfrm>
              <a:custGeom>
                <a:avLst/>
                <a:gdLst>
                  <a:gd name="T0" fmla="*/ 0 w 292"/>
                  <a:gd name="T1" fmla="*/ 0 h 143"/>
                  <a:gd name="T2" fmla="*/ 0 w 292"/>
                  <a:gd name="T3" fmla="*/ 0 h 143"/>
                  <a:gd name="T4" fmla="*/ 0 w 292"/>
                  <a:gd name="T5" fmla="*/ 0 h 143"/>
                  <a:gd name="T6" fmla="*/ 0 w 292"/>
                  <a:gd name="T7" fmla="*/ 0 h 143"/>
                  <a:gd name="T8" fmla="*/ 0 w 292"/>
                  <a:gd name="T9" fmla="*/ 0 h 143"/>
                  <a:gd name="T10" fmla="*/ 0 w 292"/>
                  <a:gd name="T11" fmla="*/ 0 h 143"/>
                  <a:gd name="T12" fmla="*/ 0 w 292"/>
                  <a:gd name="T13" fmla="*/ 0 h 143"/>
                  <a:gd name="T14" fmla="*/ 0 w 292"/>
                  <a:gd name="T15" fmla="*/ 0 h 143"/>
                  <a:gd name="T16" fmla="*/ 0 w 292"/>
                  <a:gd name="T17" fmla="*/ 0 h 143"/>
                  <a:gd name="T18" fmla="*/ 0 w 292"/>
                  <a:gd name="T19" fmla="*/ 0 h 143"/>
                  <a:gd name="T20" fmla="*/ 0 w 292"/>
                  <a:gd name="T21" fmla="*/ 0 h 14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92"/>
                  <a:gd name="T34" fmla="*/ 0 h 143"/>
                  <a:gd name="T35" fmla="*/ 292 w 292"/>
                  <a:gd name="T36" fmla="*/ 143 h 14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92" h="143">
                    <a:moveTo>
                      <a:pt x="20" y="119"/>
                    </a:moveTo>
                    <a:lnTo>
                      <a:pt x="37" y="122"/>
                    </a:lnTo>
                    <a:lnTo>
                      <a:pt x="99" y="82"/>
                    </a:lnTo>
                    <a:lnTo>
                      <a:pt x="274" y="0"/>
                    </a:lnTo>
                    <a:lnTo>
                      <a:pt x="292" y="7"/>
                    </a:lnTo>
                    <a:lnTo>
                      <a:pt x="98" y="95"/>
                    </a:lnTo>
                    <a:lnTo>
                      <a:pt x="37" y="143"/>
                    </a:lnTo>
                    <a:lnTo>
                      <a:pt x="1" y="143"/>
                    </a:lnTo>
                    <a:lnTo>
                      <a:pt x="0" y="121"/>
                    </a:lnTo>
                    <a:lnTo>
                      <a:pt x="20" y="1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" name="Freeform 333"/>
              <p:cNvSpPr>
                <a:spLocks/>
              </p:cNvSpPr>
              <p:nvPr/>
            </p:nvSpPr>
            <p:spPr bwMode="auto">
              <a:xfrm>
                <a:off x="3261" y="2846"/>
                <a:ext cx="690" cy="370"/>
              </a:xfrm>
              <a:custGeom>
                <a:avLst/>
                <a:gdLst>
                  <a:gd name="T0" fmla="*/ 0 w 2070"/>
                  <a:gd name="T1" fmla="*/ 0 h 1111"/>
                  <a:gd name="T2" fmla="*/ 0 w 2070"/>
                  <a:gd name="T3" fmla="*/ 0 h 1111"/>
                  <a:gd name="T4" fmla="*/ 0 w 2070"/>
                  <a:gd name="T5" fmla="*/ 0 h 1111"/>
                  <a:gd name="T6" fmla="*/ 0 w 2070"/>
                  <a:gd name="T7" fmla="*/ 0 h 1111"/>
                  <a:gd name="T8" fmla="*/ 0 w 2070"/>
                  <a:gd name="T9" fmla="*/ 0 h 1111"/>
                  <a:gd name="T10" fmla="*/ 0 w 2070"/>
                  <a:gd name="T11" fmla="*/ 0 h 1111"/>
                  <a:gd name="T12" fmla="*/ 0 w 2070"/>
                  <a:gd name="T13" fmla="*/ 0 h 1111"/>
                  <a:gd name="T14" fmla="*/ 0 w 2070"/>
                  <a:gd name="T15" fmla="*/ 0 h 1111"/>
                  <a:gd name="T16" fmla="*/ 0 w 2070"/>
                  <a:gd name="T17" fmla="*/ 0 h 1111"/>
                  <a:gd name="T18" fmla="*/ 0 w 2070"/>
                  <a:gd name="T19" fmla="*/ 0 h 1111"/>
                  <a:gd name="T20" fmla="*/ 0 w 2070"/>
                  <a:gd name="T21" fmla="*/ 0 h 11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070"/>
                  <a:gd name="T34" fmla="*/ 0 h 1111"/>
                  <a:gd name="T35" fmla="*/ 2070 w 2070"/>
                  <a:gd name="T36" fmla="*/ 1111 h 11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070" h="1111">
                    <a:moveTo>
                      <a:pt x="0" y="841"/>
                    </a:moveTo>
                    <a:lnTo>
                      <a:pt x="1389" y="0"/>
                    </a:lnTo>
                    <a:lnTo>
                      <a:pt x="2066" y="382"/>
                    </a:lnTo>
                    <a:lnTo>
                      <a:pt x="2070" y="408"/>
                    </a:lnTo>
                    <a:lnTo>
                      <a:pt x="597" y="1111"/>
                    </a:lnTo>
                    <a:lnTo>
                      <a:pt x="592" y="1105"/>
                    </a:lnTo>
                    <a:lnTo>
                      <a:pt x="2058" y="398"/>
                    </a:lnTo>
                    <a:lnTo>
                      <a:pt x="1382" y="20"/>
                    </a:lnTo>
                    <a:lnTo>
                      <a:pt x="19" y="848"/>
                    </a:lnTo>
                    <a:lnTo>
                      <a:pt x="0" y="8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" name="Freeform 334"/>
              <p:cNvSpPr>
                <a:spLocks/>
              </p:cNvSpPr>
              <p:nvPr/>
            </p:nvSpPr>
            <p:spPr bwMode="auto">
              <a:xfrm>
                <a:off x="3262" y="3123"/>
                <a:ext cx="201" cy="93"/>
              </a:xfrm>
              <a:custGeom>
                <a:avLst/>
                <a:gdLst>
                  <a:gd name="T0" fmla="*/ 0 w 603"/>
                  <a:gd name="T1" fmla="*/ 0 h 280"/>
                  <a:gd name="T2" fmla="*/ 0 w 603"/>
                  <a:gd name="T3" fmla="*/ 0 h 280"/>
                  <a:gd name="T4" fmla="*/ 0 w 603"/>
                  <a:gd name="T5" fmla="*/ 0 h 280"/>
                  <a:gd name="T6" fmla="*/ 0 w 603"/>
                  <a:gd name="T7" fmla="*/ 0 h 280"/>
                  <a:gd name="T8" fmla="*/ 0 w 603"/>
                  <a:gd name="T9" fmla="*/ 0 h 280"/>
                  <a:gd name="T10" fmla="*/ 0 w 603"/>
                  <a:gd name="T11" fmla="*/ 0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3"/>
                  <a:gd name="T19" fmla="*/ 0 h 280"/>
                  <a:gd name="T20" fmla="*/ 603 w 603"/>
                  <a:gd name="T21" fmla="*/ 280 h 2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3" h="280">
                    <a:moveTo>
                      <a:pt x="0" y="12"/>
                    </a:moveTo>
                    <a:lnTo>
                      <a:pt x="594" y="280"/>
                    </a:lnTo>
                    <a:lnTo>
                      <a:pt x="603" y="270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" name="Freeform 335"/>
              <p:cNvSpPr>
                <a:spLocks/>
              </p:cNvSpPr>
              <p:nvPr/>
            </p:nvSpPr>
            <p:spPr bwMode="auto">
              <a:xfrm>
                <a:off x="3337" y="3077"/>
                <a:ext cx="215" cy="96"/>
              </a:xfrm>
              <a:custGeom>
                <a:avLst/>
                <a:gdLst>
                  <a:gd name="T0" fmla="*/ 0 w 646"/>
                  <a:gd name="T1" fmla="*/ 0 h 290"/>
                  <a:gd name="T2" fmla="*/ 0 w 646"/>
                  <a:gd name="T3" fmla="*/ 0 h 290"/>
                  <a:gd name="T4" fmla="*/ 0 w 646"/>
                  <a:gd name="T5" fmla="*/ 0 h 290"/>
                  <a:gd name="T6" fmla="*/ 0 w 646"/>
                  <a:gd name="T7" fmla="*/ 0 h 290"/>
                  <a:gd name="T8" fmla="*/ 0 w 646"/>
                  <a:gd name="T9" fmla="*/ 0 h 290"/>
                  <a:gd name="T10" fmla="*/ 0 w 646"/>
                  <a:gd name="T11" fmla="*/ 0 h 29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46"/>
                  <a:gd name="T19" fmla="*/ 0 h 290"/>
                  <a:gd name="T20" fmla="*/ 646 w 646"/>
                  <a:gd name="T21" fmla="*/ 290 h 29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46" h="290">
                    <a:moveTo>
                      <a:pt x="0" y="8"/>
                    </a:moveTo>
                    <a:lnTo>
                      <a:pt x="630" y="290"/>
                    </a:lnTo>
                    <a:lnTo>
                      <a:pt x="646" y="280"/>
                    </a:lnTo>
                    <a:lnTo>
                      <a:pt x="3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" name="Freeform 336"/>
              <p:cNvSpPr>
                <a:spLocks/>
              </p:cNvSpPr>
              <p:nvPr/>
            </p:nvSpPr>
            <p:spPr bwMode="auto">
              <a:xfrm>
                <a:off x="3447" y="3014"/>
                <a:ext cx="224" cy="103"/>
              </a:xfrm>
              <a:custGeom>
                <a:avLst/>
                <a:gdLst>
                  <a:gd name="T0" fmla="*/ 0 w 673"/>
                  <a:gd name="T1" fmla="*/ 0 h 308"/>
                  <a:gd name="T2" fmla="*/ 0 w 673"/>
                  <a:gd name="T3" fmla="*/ 0 h 308"/>
                  <a:gd name="T4" fmla="*/ 0 w 673"/>
                  <a:gd name="T5" fmla="*/ 0 h 308"/>
                  <a:gd name="T6" fmla="*/ 0 w 673"/>
                  <a:gd name="T7" fmla="*/ 0 h 308"/>
                  <a:gd name="T8" fmla="*/ 0 w 673"/>
                  <a:gd name="T9" fmla="*/ 0 h 308"/>
                  <a:gd name="T10" fmla="*/ 0 w 673"/>
                  <a:gd name="T11" fmla="*/ 0 h 3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3"/>
                  <a:gd name="T19" fmla="*/ 0 h 308"/>
                  <a:gd name="T20" fmla="*/ 673 w 673"/>
                  <a:gd name="T21" fmla="*/ 308 h 3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3" h="308">
                    <a:moveTo>
                      <a:pt x="0" y="8"/>
                    </a:moveTo>
                    <a:lnTo>
                      <a:pt x="656" y="308"/>
                    </a:lnTo>
                    <a:lnTo>
                      <a:pt x="673" y="297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" name="Freeform 337"/>
              <p:cNvSpPr>
                <a:spLocks/>
              </p:cNvSpPr>
              <p:nvPr/>
            </p:nvSpPr>
            <p:spPr bwMode="auto">
              <a:xfrm>
                <a:off x="3629" y="2966"/>
                <a:ext cx="178" cy="83"/>
              </a:xfrm>
              <a:custGeom>
                <a:avLst/>
                <a:gdLst>
                  <a:gd name="T0" fmla="*/ 0 w 536"/>
                  <a:gd name="T1" fmla="*/ 0 h 250"/>
                  <a:gd name="T2" fmla="*/ 0 w 536"/>
                  <a:gd name="T3" fmla="*/ 0 h 250"/>
                  <a:gd name="T4" fmla="*/ 0 w 536"/>
                  <a:gd name="T5" fmla="*/ 0 h 250"/>
                  <a:gd name="T6" fmla="*/ 0 w 536"/>
                  <a:gd name="T7" fmla="*/ 0 h 250"/>
                  <a:gd name="T8" fmla="*/ 0 w 536"/>
                  <a:gd name="T9" fmla="*/ 0 h 250"/>
                  <a:gd name="T10" fmla="*/ 0 w 536"/>
                  <a:gd name="T11" fmla="*/ 0 h 2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6"/>
                  <a:gd name="T19" fmla="*/ 0 h 250"/>
                  <a:gd name="T20" fmla="*/ 536 w 536"/>
                  <a:gd name="T21" fmla="*/ 250 h 25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6" h="250">
                    <a:moveTo>
                      <a:pt x="0" y="8"/>
                    </a:moveTo>
                    <a:lnTo>
                      <a:pt x="523" y="250"/>
                    </a:lnTo>
                    <a:lnTo>
                      <a:pt x="536" y="241"/>
                    </a:lnTo>
                    <a:lnTo>
                      <a:pt x="1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" name="Freeform 338"/>
              <p:cNvSpPr>
                <a:spLocks/>
              </p:cNvSpPr>
              <p:nvPr/>
            </p:nvSpPr>
            <p:spPr bwMode="auto">
              <a:xfrm>
                <a:off x="3311" y="2879"/>
                <a:ext cx="471" cy="269"/>
              </a:xfrm>
              <a:custGeom>
                <a:avLst/>
                <a:gdLst>
                  <a:gd name="T0" fmla="*/ 0 w 1414"/>
                  <a:gd name="T1" fmla="*/ 0 h 806"/>
                  <a:gd name="T2" fmla="*/ 0 w 1414"/>
                  <a:gd name="T3" fmla="*/ 0 h 806"/>
                  <a:gd name="T4" fmla="*/ 0 w 1414"/>
                  <a:gd name="T5" fmla="*/ 0 h 806"/>
                  <a:gd name="T6" fmla="*/ 0 w 1414"/>
                  <a:gd name="T7" fmla="*/ 0 h 806"/>
                  <a:gd name="T8" fmla="*/ 0 w 1414"/>
                  <a:gd name="T9" fmla="*/ 0 h 806"/>
                  <a:gd name="T10" fmla="*/ 0 w 1414"/>
                  <a:gd name="T11" fmla="*/ 0 h 80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14"/>
                  <a:gd name="T19" fmla="*/ 0 h 806"/>
                  <a:gd name="T20" fmla="*/ 1414 w 1414"/>
                  <a:gd name="T21" fmla="*/ 806 h 80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14" h="806">
                    <a:moveTo>
                      <a:pt x="0" y="803"/>
                    </a:moveTo>
                    <a:lnTo>
                      <a:pt x="1408" y="0"/>
                    </a:lnTo>
                    <a:lnTo>
                      <a:pt x="1414" y="10"/>
                    </a:lnTo>
                    <a:lnTo>
                      <a:pt x="21" y="806"/>
                    </a:lnTo>
                    <a:lnTo>
                      <a:pt x="0" y="8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4" name="Freeform 339"/>
              <p:cNvSpPr>
                <a:spLocks/>
              </p:cNvSpPr>
              <p:nvPr/>
            </p:nvSpPr>
            <p:spPr bwMode="auto">
              <a:xfrm>
                <a:off x="3404" y="2944"/>
                <a:ext cx="495" cy="247"/>
              </a:xfrm>
              <a:custGeom>
                <a:avLst/>
                <a:gdLst>
                  <a:gd name="T0" fmla="*/ 0 w 1484"/>
                  <a:gd name="T1" fmla="*/ 0 h 742"/>
                  <a:gd name="T2" fmla="*/ 0 w 1484"/>
                  <a:gd name="T3" fmla="*/ 0 h 742"/>
                  <a:gd name="T4" fmla="*/ 0 w 1484"/>
                  <a:gd name="T5" fmla="*/ 0 h 742"/>
                  <a:gd name="T6" fmla="*/ 0 w 1484"/>
                  <a:gd name="T7" fmla="*/ 0 h 742"/>
                  <a:gd name="T8" fmla="*/ 0 w 1484"/>
                  <a:gd name="T9" fmla="*/ 0 h 742"/>
                  <a:gd name="T10" fmla="*/ 0 w 1484"/>
                  <a:gd name="T11" fmla="*/ 0 h 7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84"/>
                  <a:gd name="T19" fmla="*/ 0 h 742"/>
                  <a:gd name="T20" fmla="*/ 1484 w 1484"/>
                  <a:gd name="T21" fmla="*/ 742 h 7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84" h="742">
                    <a:moveTo>
                      <a:pt x="0" y="738"/>
                    </a:moveTo>
                    <a:lnTo>
                      <a:pt x="1484" y="0"/>
                    </a:lnTo>
                    <a:lnTo>
                      <a:pt x="1482" y="21"/>
                    </a:lnTo>
                    <a:lnTo>
                      <a:pt x="24" y="742"/>
                    </a:lnTo>
                    <a:lnTo>
                      <a:pt x="0" y="7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5" name="Freeform 340"/>
              <p:cNvSpPr>
                <a:spLocks/>
              </p:cNvSpPr>
              <p:nvPr/>
            </p:nvSpPr>
            <p:spPr bwMode="auto">
              <a:xfrm>
                <a:off x="3348" y="3124"/>
                <a:ext cx="102" cy="48"/>
              </a:xfrm>
              <a:custGeom>
                <a:avLst/>
                <a:gdLst>
                  <a:gd name="T0" fmla="*/ 0 w 305"/>
                  <a:gd name="T1" fmla="*/ 0 h 145"/>
                  <a:gd name="T2" fmla="*/ 0 w 305"/>
                  <a:gd name="T3" fmla="*/ 0 h 145"/>
                  <a:gd name="T4" fmla="*/ 0 w 305"/>
                  <a:gd name="T5" fmla="*/ 0 h 145"/>
                  <a:gd name="T6" fmla="*/ 0 w 305"/>
                  <a:gd name="T7" fmla="*/ 0 h 145"/>
                  <a:gd name="T8" fmla="*/ 0 w 305"/>
                  <a:gd name="T9" fmla="*/ 0 h 145"/>
                  <a:gd name="T10" fmla="*/ 0 w 305"/>
                  <a:gd name="T11" fmla="*/ 0 h 1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5"/>
                  <a:gd name="T19" fmla="*/ 0 h 145"/>
                  <a:gd name="T20" fmla="*/ 305 w 305"/>
                  <a:gd name="T21" fmla="*/ 145 h 14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5" h="145">
                    <a:moveTo>
                      <a:pt x="0" y="12"/>
                    </a:moveTo>
                    <a:lnTo>
                      <a:pt x="291" y="145"/>
                    </a:lnTo>
                    <a:lnTo>
                      <a:pt x="305" y="136"/>
                    </a:lnTo>
                    <a:lnTo>
                      <a:pt x="11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6" name="Freeform 341"/>
              <p:cNvSpPr>
                <a:spLocks/>
              </p:cNvSpPr>
              <p:nvPr/>
            </p:nvSpPr>
            <p:spPr bwMode="auto">
              <a:xfrm>
                <a:off x="3449" y="3068"/>
                <a:ext cx="106" cy="53"/>
              </a:xfrm>
              <a:custGeom>
                <a:avLst/>
                <a:gdLst>
                  <a:gd name="T0" fmla="*/ 0 w 317"/>
                  <a:gd name="T1" fmla="*/ 0 h 159"/>
                  <a:gd name="T2" fmla="*/ 0 w 317"/>
                  <a:gd name="T3" fmla="*/ 0 h 159"/>
                  <a:gd name="T4" fmla="*/ 0 w 317"/>
                  <a:gd name="T5" fmla="*/ 0 h 159"/>
                  <a:gd name="T6" fmla="*/ 0 w 317"/>
                  <a:gd name="T7" fmla="*/ 0 h 159"/>
                  <a:gd name="T8" fmla="*/ 0 w 317"/>
                  <a:gd name="T9" fmla="*/ 0 h 159"/>
                  <a:gd name="T10" fmla="*/ 0 w 317"/>
                  <a:gd name="T11" fmla="*/ 0 h 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7"/>
                  <a:gd name="T19" fmla="*/ 0 h 159"/>
                  <a:gd name="T20" fmla="*/ 317 w 317"/>
                  <a:gd name="T21" fmla="*/ 159 h 1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7" h="159">
                    <a:moveTo>
                      <a:pt x="0" y="13"/>
                    </a:moveTo>
                    <a:lnTo>
                      <a:pt x="292" y="159"/>
                    </a:lnTo>
                    <a:lnTo>
                      <a:pt x="317" y="149"/>
                    </a:lnTo>
                    <a:lnTo>
                      <a:pt x="10" y="0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7" name="Freeform 342"/>
              <p:cNvSpPr>
                <a:spLocks/>
              </p:cNvSpPr>
              <p:nvPr/>
            </p:nvSpPr>
            <p:spPr bwMode="auto">
              <a:xfrm>
                <a:off x="3558" y="3003"/>
                <a:ext cx="122" cy="59"/>
              </a:xfrm>
              <a:custGeom>
                <a:avLst/>
                <a:gdLst>
                  <a:gd name="T0" fmla="*/ 0 w 364"/>
                  <a:gd name="T1" fmla="*/ 0 h 179"/>
                  <a:gd name="T2" fmla="*/ 0 w 364"/>
                  <a:gd name="T3" fmla="*/ 0 h 179"/>
                  <a:gd name="T4" fmla="*/ 0 w 364"/>
                  <a:gd name="T5" fmla="*/ 0 h 179"/>
                  <a:gd name="T6" fmla="*/ 0 w 364"/>
                  <a:gd name="T7" fmla="*/ 0 h 179"/>
                  <a:gd name="T8" fmla="*/ 0 w 364"/>
                  <a:gd name="T9" fmla="*/ 0 h 179"/>
                  <a:gd name="T10" fmla="*/ 0 w 364"/>
                  <a:gd name="T11" fmla="*/ 0 h 1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4"/>
                  <a:gd name="T19" fmla="*/ 0 h 179"/>
                  <a:gd name="T20" fmla="*/ 364 w 364"/>
                  <a:gd name="T21" fmla="*/ 179 h 1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4" h="179">
                    <a:moveTo>
                      <a:pt x="0" y="8"/>
                    </a:moveTo>
                    <a:lnTo>
                      <a:pt x="343" y="179"/>
                    </a:lnTo>
                    <a:lnTo>
                      <a:pt x="364" y="165"/>
                    </a:lnTo>
                    <a:lnTo>
                      <a:pt x="2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8" name="Freeform 343"/>
              <p:cNvSpPr>
                <a:spLocks/>
              </p:cNvSpPr>
              <p:nvPr/>
            </p:nvSpPr>
            <p:spPr bwMode="auto">
              <a:xfrm>
                <a:off x="3694" y="2925"/>
                <a:ext cx="134" cy="64"/>
              </a:xfrm>
              <a:custGeom>
                <a:avLst/>
                <a:gdLst>
                  <a:gd name="T0" fmla="*/ 0 w 404"/>
                  <a:gd name="T1" fmla="*/ 0 h 194"/>
                  <a:gd name="T2" fmla="*/ 0 w 404"/>
                  <a:gd name="T3" fmla="*/ 0 h 194"/>
                  <a:gd name="T4" fmla="*/ 0 w 404"/>
                  <a:gd name="T5" fmla="*/ 0 h 194"/>
                  <a:gd name="T6" fmla="*/ 0 w 404"/>
                  <a:gd name="T7" fmla="*/ 0 h 194"/>
                  <a:gd name="T8" fmla="*/ 0 w 404"/>
                  <a:gd name="T9" fmla="*/ 0 h 194"/>
                  <a:gd name="T10" fmla="*/ 0 w 404"/>
                  <a:gd name="T11" fmla="*/ 0 h 19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4"/>
                  <a:gd name="T19" fmla="*/ 0 h 194"/>
                  <a:gd name="T20" fmla="*/ 404 w 404"/>
                  <a:gd name="T21" fmla="*/ 194 h 19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4" h="194">
                    <a:moveTo>
                      <a:pt x="0" y="12"/>
                    </a:moveTo>
                    <a:lnTo>
                      <a:pt x="378" y="194"/>
                    </a:lnTo>
                    <a:lnTo>
                      <a:pt x="404" y="181"/>
                    </a:lnTo>
                    <a:lnTo>
                      <a:pt x="19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9" name="Freeform 344"/>
              <p:cNvSpPr>
                <a:spLocks/>
              </p:cNvSpPr>
              <p:nvPr/>
            </p:nvSpPr>
            <p:spPr bwMode="auto">
              <a:xfrm>
                <a:off x="3187" y="3129"/>
                <a:ext cx="143" cy="173"/>
              </a:xfrm>
              <a:custGeom>
                <a:avLst/>
                <a:gdLst>
                  <a:gd name="T0" fmla="*/ 0 w 428"/>
                  <a:gd name="T1" fmla="*/ 0 h 518"/>
                  <a:gd name="T2" fmla="*/ 0 w 428"/>
                  <a:gd name="T3" fmla="*/ 0 h 518"/>
                  <a:gd name="T4" fmla="*/ 0 w 428"/>
                  <a:gd name="T5" fmla="*/ 0 h 518"/>
                  <a:gd name="T6" fmla="*/ 0 w 428"/>
                  <a:gd name="T7" fmla="*/ 0 h 518"/>
                  <a:gd name="T8" fmla="*/ 0 w 428"/>
                  <a:gd name="T9" fmla="*/ 0 h 518"/>
                  <a:gd name="T10" fmla="*/ 0 w 428"/>
                  <a:gd name="T11" fmla="*/ 0 h 518"/>
                  <a:gd name="T12" fmla="*/ 0 w 428"/>
                  <a:gd name="T13" fmla="*/ 0 h 518"/>
                  <a:gd name="T14" fmla="*/ 0 w 428"/>
                  <a:gd name="T15" fmla="*/ 0 h 518"/>
                  <a:gd name="T16" fmla="*/ 0 w 428"/>
                  <a:gd name="T17" fmla="*/ 0 h 518"/>
                  <a:gd name="T18" fmla="*/ 0 w 428"/>
                  <a:gd name="T19" fmla="*/ 0 h 518"/>
                  <a:gd name="T20" fmla="*/ 0 w 428"/>
                  <a:gd name="T21" fmla="*/ 0 h 518"/>
                  <a:gd name="T22" fmla="*/ 0 w 428"/>
                  <a:gd name="T23" fmla="*/ 0 h 518"/>
                  <a:gd name="T24" fmla="*/ 0 w 428"/>
                  <a:gd name="T25" fmla="*/ 0 h 518"/>
                  <a:gd name="T26" fmla="*/ 0 w 428"/>
                  <a:gd name="T27" fmla="*/ 0 h 5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518"/>
                  <a:gd name="T44" fmla="*/ 428 w 428"/>
                  <a:gd name="T45" fmla="*/ 518 h 51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518">
                    <a:moveTo>
                      <a:pt x="0" y="387"/>
                    </a:moveTo>
                    <a:lnTo>
                      <a:pt x="260" y="0"/>
                    </a:lnTo>
                    <a:lnTo>
                      <a:pt x="428" y="118"/>
                    </a:lnTo>
                    <a:lnTo>
                      <a:pt x="406" y="157"/>
                    </a:lnTo>
                    <a:lnTo>
                      <a:pt x="393" y="160"/>
                    </a:lnTo>
                    <a:lnTo>
                      <a:pt x="415" y="125"/>
                    </a:lnTo>
                    <a:lnTo>
                      <a:pt x="264" y="14"/>
                    </a:lnTo>
                    <a:lnTo>
                      <a:pt x="13" y="383"/>
                    </a:lnTo>
                    <a:lnTo>
                      <a:pt x="175" y="505"/>
                    </a:lnTo>
                    <a:lnTo>
                      <a:pt x="377" y="188"/>
                    </a:lnTo>
                    <a:lnTo>
                      <a:pt x="389" y="184"/>
                    </a:lnTo>
                    <a:lnTo>
                      <a:pt x="178" y="518"/>
                    </a:lnTo>
                    <a:lnTo>
                      <a:pt x="0" y="38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0" name="Freeform 345"/>
              <p:cNvSpPr>
                <a:spLocks/>
              </p:cNvSpPr>
              <p:nvPr/>
            </p:nvSpPr>
            <p:spPr bwMode="auto">
              <a:xfrm>
                <a:off x="3242" y="3187"/>
                <a:ext cx="147" cy="187"/>
              </a:xfrm>
              <a:custGeom>
                <a:avLst/>
                <a:gdLst>
                  <a:gd name="T0" fmla="*/ 0 w 441"/>
                  <a:gd name="T1" fmla="*/ 0 h 561"/>
                  <a:gd name="T2" fmla="*/ 0 w 441"/>
                  <a:gd name="T3" fmla="*/ 0 h 561"/>
                  <a:gd name="T4" fmla="*/ 0 w 441"/>
                  <a:gd name="T5" fmla="*/ 0 h 561"/>
                  <a:gd name="T6" fmla="*/ 0 w 441"/>
                  <a:gd name="T7" fmla="*/ 0 h 561"/>
                  <a:gd name="T8" fmla="*/ 0 w 441"/>
                  <a:gd name="T9" fmla="*/ 0 h 561"/>
                  <a:gd name="T10" fmla="*/ 0 w 441"/>
                  <a:gd name="T11" fmla="*/ 0 h 561"/>
                  <a:gd name="T12" fmla="*/ 0 w 441"/>
                  <a:gd name="T13" fmla="*/ 0 h 561"/>
                  <a:gd name="T14" fmla="*/ 0 w 441"/>
                  <a:gd name="T15" fmla="*/ 0 h 561"/>
                  <a:gd name="T16" fmla="*/ 0 w 441"/>
                  <a:gd name="T17" fmla="*/ 0 h 561"/>
                  <a:gd name="T18" fmla="*/ 0 w 441"/>
                  <a:gd name="T19" fmla="*/ 0 h 561"/>
                  <a:gd name="T20" fmla="*/ 0 w 441"/>
                  <a:gd name="T21" fmla="*/ 0 h 56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1"/>
                  <a:gd name="T34" fmla="*/ 0 h 561"/>
                  <a:gd name="T35" fmla="*/ 441 w 441"/>
                  <a:gd name="T36" fmla="*/ 561 h 56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1" h="561">
                    <a:moveTo>
                      <a:pt x="0" y="418"/>
                    </a:moveTo>
                    <a:lnTo>
                      <a:pt x="180" y="561"/>
                    </a:lnTo>
                    <a:lnTo>
                      <a:pt x="441" y="130"/>
                    </a:lnTo>
                    <a:lnTo>
                      <a:pt x="265" y="0"/>
                    </a:lnTo>
                    <a:lnTo>
                      <a:pt x="258" y="9"/>
                    </a:lnTo>
                    <a:lnTo>
                      <a:pt x="424" y="131"/>
                    </a:lnTo>
                    <a:lnTo>
                      <a:pt x="179" y="544"/>
                    </a:lnTo>
                    <a:lnTo>
                      <a:pt x="14" y="413"/>
                    </a:lnTo>
                    <a:lnTo>
                      <a:pt x="248" y="32"/>
                    </a:lnTo>
                    <a:lnTo>
                      <a:pt x="0" y="4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1" name="Freeform 346"/>
              <p:cNvSpPr>
                <a:spLocks/>
              </p:cNvSpPr>
              <p:nvPr/>
            </p:nvSpPr>
            <p:spPr bwMode="auto">
              <a:xfrm>
                <a:off x="3302" y="3183"/>
                <a:ext cx="96" cy="199"/>
              </a:xfrm>
              <a:custGeom>
                <a:avLst/>
                <a:gdLst>
                  <a:gd name="T0" fmla="*/ 0 w 288"/>
                  <a:gd name="T1" fmla="*/ 0 h 598"/>
                  <a:gd name="T2" fmla="*/ 0 w 288"/>
                  <a:gd name="T3" fmla="*/ 0 h 598"/>
                  <a:gd name="T4" fmla="*/ 0 w 288"/>
                  <a:gd name="T5" fmla="*/ 0 h 598"/>
                  <a:gd name="T6" fmla="*/ 0 w 288"/>
                  <a:gd name="T7" fmla="*/ 0 h 598"/>
                  <a:gd name="T8" fmla="*/ 0 w 288"/>
                  <a:gd name="T9" fmla="*/ 0 h 598"/>
                  <a:gd name="T10" fmla="*/ 0 w 288"/>
                  <a:gd name="T11" fmla="*/ 0 h 598"/>
                  <a:gd name="T12" fmla="*/ 0 w 288"/>
                  <a:gd name="T13" fmla="*/ 0 h 598"/>
                  <a:gd name="T14" fmla="*/ 0 w 288"/>
                  <a:gd name="T15" fmla="*/ 0 h 5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8"/>
                  <a:gd name="T25" fmla="*/ 0 h 598"/>
                  <a:gd name="T26" fmla="*/ 288 w 288"/>
                  <a:gd name="T27" fmla="*/ 598 h 59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8" h="598">
                    <a:moveTo>
                      <a:pt x="0" y="598"/>
                    </a:moveTo>
                    <a:lnTo>
                      <a:pt x="276" y="139"/>
                    </a:lnTo>
                    <a:lnTo>
                      <a:pt x="90" y="2"/>
                    </a:lnTo>
                    <a:lnTo>
                      <a:pt x="103" y="0"/>
                    </a:lnTo>
                    <a:lnTo>
                      <a:pt x="288" y="135"/>
                    </a:lnTo>
                    <a:lnTo>
                      <a:pt x="18" y="590"/>
                    </a:lnTo>
                    <a:lnTo>
                      <a:pt x="0" y="5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2" name="Freeform 347"/>
              <p:cNvSpPr>
                <a:spLocks/>
              </p:cNvSpPr>
              <p:nvPr/>
            </p:nvSpPr>
            <p:spPr bwMode="auto">
              <a:xfrm>
                <a:off x="3314" y="3149"/>
                <a:ext cx="32" cy="26"/>
              </a:xfrm>
              <a:custGeom>
                <a:avLst/>
                <a:gdLst>
                  <a:gd name="T0" fmla="*/ 0 w 97"/>
                  <a:gd name="T1" fmla="*/ 0 h 79"/>
                  <a:gd name="T2" fmla="*/ 0 w 97"/>
                  <a:gd name="T3" fmla="*/ 0 h 79"/>
                  <a:gd name="T4" fmla="*/ 0 w 97"/>
                  <a:gd name="T5" fmla="*/ 0 h 79"/>
                  <a:gd name="T6" fmla="*/ 0 w 97"/>
                  <a:gd name="T7" fmla="*/ 0 h 79"/>
                  <a:gd name="T8" fmla="*/ 0 w 97"/>
                  <a:gd name="T9" fmla="*/ 0 h 79"/>
                  <a:gd name="T10" fmla="*/ 0 w 97"/>
                  <a:gd name="T11" fmla="*/ 0 h 79"/>
                  <a:gd name="T12" fmla="*/ 0 w 97"/>
                  <a:gd name="T13" fmla="*/ 0 h 7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"/>
                  <a:gd name="T22" fmla="*/ 0 h 79"/>
                  <a:gd name="T23" fmla="*/ 97 w 97"/>
                  <a:gd name="T24" fmla="*/ 79 h 7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" h="79">
                    <a:moveTo>
                      <a:pt x="67" y="79"/>
                    </a:moveTo>
                    <a:lnTo>
                      <a:pt x="82" y="59"/>
                    </a:lnTo>
                    <a:lnTo>
                      <a:pt x="0" y="0"/>
                    </a:lnTo>
                    <a:lnTo>
                      <a:pt x="97" y="56"/>
                    </a:lnTo>
                    <a:lnTo>
                      <a:pt x="86" y="70"/>
                    </a:lnTo>
                    <a:lnTo>
                      <a:pt x="67" y="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3" name="Freeform 348"/>
              <p:cNvSpPr>
                <a:spLocks/>
              </p:cNvSpPr>
              <p:nvPr/>
            </p:nvSpPr>
            <p:spPr bwMode="auto">
              <a:xfrm>
                <a:off x="3076" y="3064"/>
                <a:ext cx="56" cy="129"/>
              </a:xfrm>
              <a:custGeom>
                <a:avLst/>
                <a:gdLst>
                  <a:gd name="T0" fmla="*/ 0 w 169"/>
                  <a:gd name="T1" fmla="*/ 0 h 385"/>
                  <a:gd name="T2" fmla="*/ 0 w 169"/>
                  <a:gd name="T3" fmla="*/ 0 h 385"/>
                  <a:gd name="T4" fmla="*/ 0 w 169"/>
                  <a:gd name="T5" fmla="*/ 0 h 385"/>
                  <a:gd name="T6" fmla="*/ 0 w 169"/>
                  <a:gd name="T7" fmla="*/ 0 h 385"/>
                  <a:gd name="T8" fmla="*/ 0 w 169"/>
                  <a:gd name="T9" fmla="*/ 0 h 385"/>
                  <a:gd name="T10" fmla="*/ 0 w 169"/>
                  <a:gd name="T11" fmla="*/ 0 h 385"/>
                  <a:gd name="T12" fmla="*/ 0 w 169"/>
                  <a:gd name="T13" fmla="*/ 0 h 385"/>
                  <a:gd name="T14" fmla="*/ 0 w 169"/>
                  <a:gd name="T15" fmla="*/ 0 h 385"/>
                  <a:gd name="T16" fmla="*/ 0 w 169"/>
                  <a:gd name="T17" fmla="*/ 0 h 38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9"/>
                  <a:gd name="T28" fmla="*/ 0 h 385"/>
                  <a:gd name="T29" fmla="*/ 169 w 169"/>
                  <a:gd name="T30" fmla="*/ 385 h 38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9" h="385">
                    <a:moveTo>
                      <a:pt x="8" y="385"/>
                    </a:moveTo>
                    <a:lnTo>
                      <a:pt x="59" y="321"/>
                    </a:lnTo>
                    <a:lnTo>
                      <a:pt x="55" y="346"/>
                    </a:lnTo>
                    <a:lnTo>
                      <a:pt x="169" y="0"/>
                    </a:lnTo>
                    <a:lnTo>
                      <a:pt x="160" y="7"/>
                    </a:lnTo>
                    <a:lnTo>
                      <a:pt x="58" y="311"/>
                    </a:lnTo>
                    <a:lnTo>
                      <a:pt x="0" y="383"/>
                    </a:lnTo>
                    <a:lnTo>
                      <a:pt x="8" y="3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4" name="Freeform 349"/>
              <p:cNvSpPr>
                <a:spLocks/>
              </p:cNvSpPr>
              <p:nvPr/>
            </p:nvSpPr>
            <p:spPr bwMode="auto">
              <a:xfrm>
                <a:off x="3109" y="3050"/>
                <a:ext cx="49" cy="106"/>
              </a:xfrm>
              <a:custGeom>
                <a:avLst/>
                <a:gdLst>
                  <a:gd name="T0" fmla="*/ 0 w 147"/>
                  <a:gd name="T1" fmla="*/ 0 h 319"/>
                  <a:gd name="T2" fmla="*/ 0 w 147"/>
                  <a:gd name="T3" fmla="*/ 0 h 319"/>
                  <a:gd name="T4" fmla="*/ 0 w 147"/>
                  <a:gd name="T5" fmla="*/ 0 h 319"/>
                  <a:gd name="T6" fmla="*/ 0 w 147"/>
                  <a:gd name="T7" fmla="*/ 0 h 319"/>
                  <a:gd name="T8" fmla="*/ 0 w 147"/>
                  <a:gd name="T9" fmla="*/ 0 h 319"/>
                  <a:gd name="T10" fmla="*/ 0 w 147"/>
                  <a:gd name="T11" fmla="*/ 0 h 319"/>
                  <a:gd name="T12" fmla="*/ 0 w 147"/>
                  <a:gd name="T13" fmla="*/ 0 h 319"/>
                  <a:gd name="T14" fmla="*/ 0 w 147"/>
                  <a:gd name="T15" fmla="*/ 0 h 319"/>
                  <a:gd name="T16" fmla="*/ 0 w 147"/>
                  <a:gd name="T17" fmla="*/ 0 h 319"/>
                  <a:gd name="T18" fmla="*/ 0 w 147"/>
                  <a:gd name="T19" fmla="*/ 0 h 3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7"/>
                  <a:gd name="T31" fmla="*/ 0 h 319"/>
                  <a:gd name="T32" fmla="*/ 147 w 147"/>
                  <a:gd name="T33" fmla="*/ 319 h 3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7" h="319">
                    <a:moveTo>
                      <a:pt x="123" y="38"/>
                    </a:moveTo>
                    <a:lnTo>
                      <a:pt x="62" y="229"/>
                    </a:lnTo>
                    <a:lnTo>
                      <a:pt x="6" y="299"/>
                    </a:lnTo>
                    <a:lnTo>
                      <a:pt x="0" y="319"/>
                    </a:lnTo>
                    <a:lnTo>
                      <a:pt x="53" y="255"/>
                    </a:lnTo>
                    <a:lnTo>
                      <a:pt x="33" y="313"/>
                    </a:lnTo>
                    <a:lnTo>
                      <a:pt x="65" y="246"/>
                    </a:lnTo>
                    <a:lnTo>
                      <a:pt x="147" y="0"/>
                    </a:lnTo>
                    <a:lnTo>
                      <a:pt x="123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5" name="Freeform 350"/>
              <p:cNvSpPr>
                <a:spLocks/>
              </p:cNvSpPr>
              <p:nvPr/>
            </p:nvSpPr>
            <p:spPr bwMode="auto">
              <a:xfrm>
                <a:off x="3139" y="3066"/>
                <a:ext cx="138" cy="52"/>
              </a:xfrm>
              <a:custGeom>
                <a:avLst/>
                <a:gdLst>
                  <a:gd name="T0" fmla="*/ 0 w 414"/>
                  <a:gd name="T1" fmla="*/ 0 h 155"/>
                  <a:gd name="T2" fmla="*/ 0 w 414"/>
                  <a:gd name="T3" fmla="*/ 0 h 155"/>
                  <a:gd name="T4" fmla="*/ 0 w 414"/>
                  <a:gd name="T5" fmla="*/ 0 h 155"/>
                  <a:gd name="T6" fmla="*/ 0 w 414"/>
                  <a:gd name="T7" fmla="*/ 0 h 155"/>
                  <a:gd name="T8" fmla="*/ 0 w 414"/>
                  <a:gd name="T9" fmla="*/ 0 h 155"/>
                  <a:gd name="T10" fmla="*/ 0 w 414"/>
                  <a:gd name="T11" fmla="*/ 0 h 155"/>
                  <a:gd name="T12" fmla="*/ 0 w 414"/>
                  <a:gd name="T13" fmla="*/ 0 h 155"/>
                  <a:gd name="T14" fmla="*/ 0 w 414"/>
                  <a:gd name="T15" fmla="*/ 0 h 155"/>
                  <a:gd name="T16" fmla="*/ 0 w 414"/>
                  <a:gd name="T17" fmla="*/ 0 h 155"/>
                  <a:gd name="T18" fmla="*/ 0 w 414"/>
                  <a:gd name="T19" fmla="*/ 0 h 15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14"/>
                  <a:gd name="T31" fmla="*/ 0 h 155"/>
                  <a:gd name="T32" fmla="*/ 414 w 414"/>
                  <a:gd name="T33" fmla="*/ 155 h 15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14" h="155">
                    <a:moveTo>
                      <a:pt x="9" y="128"/>
                    </a:moveTo>
                    <a:lnTo>
                      <a:pt x="44" y="76"/>
                    </a:lnTo>
                    <a:lnTo>
                      <a:pt x="221" y="0"/>
                    </a:lnTo>
                    <a:lnTo>
                      <a:pt x="414" y="147"/>
                    </a:lnTo>
                    <a:lnTo>
                      <a:pt x="407" y="152"/>
                    </a:lnTo>
                    <a:lnTo>
                      <a:pt x="218" y="11"/>
                    </a:lnTo>
                    <a:lnTo>
                      <a:pt x="49" y="81"/>
                    </a:lnTo>
                    <a:lnTo>
                      <a:pt x="0" y="155"/>
                    </a:lnTo>
                    <a:lnTo>
                      <a:pt x="9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6" name="Freeform 351"/>
              <p:cNvSpPr>
                <a:spLocks/>
              </p:cNvSpPr>
              <p:nvPr/>
            </p:nvSpPr>
            <p:spPr bwMode="auto">
              <a:xfrm>
                <a:off x="3242" y="3073"/>
                <a:ext cx="106" cy="52"/>
              </a:xfrm>
              <a:custGeom>
                <a:avLst/>
                <a:gdLst>
                  <a:gd name="T0" fmla="*/ 0 w 318"/>
                  <a:gd name="T1" fmla="*/ 0 h 156"/>
                  <a:gd name="T2" fmla="*/ 0 w 318"/>
                  <a:gd name="T3" fmla="*/ 0 h 156"/>
                  <a:gd name="T4" fmla="*/ 0 w 318"/>
                  <a:gd name="T5" fmla="*/ 0 h 156"/>
                  <a:gd name="T6" fmla="*/ 0 w 318"/>
                  <a:gd name="T7" fmla="*/ 0 h 156"/>
                  <a:gd name="T8" fmla="*/ 0 w 318"/>
                  <a:gd name="T9" fmla="*/ 0 h 156"/>
                  <a:gd name="T10" fmla="*/ 0 w 318"/>
                  <a:gd name="T11" fmla="*/ 0 h 156"/>
                  <a:gd name="T12" fmla="*/ 0 w 318"/>
                  <a:gd name="T13" fmla="*/ 0 h 156"/>
                  <a:gd name="T14" fmla="*/ 0 w 318"/>
                  <a:gd name="T15" fmla="*/ 0 h 1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8"/>
                  <a:gd name="T25" fmla="*/ 0 h 156"/>
                  <a:gd name="T26" fmla="*/ 318 w 318"/>
                  <a:gd name="T27" fmla="*/ 156 h 15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8" h="156">
                    <a:moveTo>
                      <a:pt x="0" y="144"/>
                    </a:moveTo>
                    <a:lnTo>
                      <a:pt x="213" y="9"/>
                    </a:lnTo>
                    <a:lnTo>
                      <a:pt x="318" y="0"/>
                    </a:lnTo>
                    <a:lnTo>
                      <a:pt x="295" y="20"/>
                    </a:lnTo>
                    <a:lnTo>
                      <a:pt x="206" y="30"/>
                    </a:lnTo>
                    <a:lnTo>
                      <a:pt x="16" y="15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7" name="Freeform 352"/>
              <p:cNvSpPr>
                <a:spLocks/>
              </p:cNvSpPr>
              <p:nvPr/>
            </p:nvSpPr>
            <p:spPr bwMode="auto">
              <a:xfrm>
                <a:off x="3048" y="3242"/>
                <a:ext cx="107" cy="71"/>
              </a:xfrm>
              <a:custGeom>
                <a:avLst/>
                <a:gdLst>
                  <a:gd name="T0" fmla="*/ 0 w 320"/>
                  <a:gd name="T1" fmla="*/ 0 h 211"/>
                  <a:gd name="T2" fmla="*/ 0 w 320"/>
                  <a:gd name="T3" fmla="*/ 0 h 211"/>
                  <a:gd name="T4" fmla="*/ 0 w 320"/>
                  <a:gd name="T5" fmla="*/ 0 h 211"/>
                  <a:gd name="T6" fmla="*/ 0 w 320"/>
                  <a:gd name="T7" fmla="*/ 0 h 211"/>
                  <a:gd name="T8" fmla="*/ 0 w 320"/>
                  <a:gd name="T9" fmla="*/ 0 h 211"/>
                  <a:gd name="T10" fmla="*/ 0 w 320"/>
                  <a:gd name="T11" fmla="*/ 0 h 211"/>
                  <a:gd name="T12" fmla="*/ 0 w 320"/>
                  <a:gd name="T13" fmla="*/ 0 h 211"/>
                  <a:gd name="T14" fmla="*/ 0 w 320"/>
                  <a:gd name="T15" fmla="*/ 0 h 211"/>
                  <a:gd name="T16" fmla="*/ 0 w 320"/>
                  <a:gd name="T17" fmla="*/ 0 h 211"/>
                  <a:gd name="T18" fmla="*/ 0 w 320"/>
                  <a:gd name="T19" fmla="*/ 0 h 211"/>
                  <a:gd name="T20" fmla="*/ 0 w 320"/>
                  <a:gd name="T21" fmla="*/ 0 h 211"/>
                  <a:gd name="T22" fmla="*/ 0 w 320"/>
                  <a:gd name="T23" fmla="*/ 0 h 211"/>
                  <a:gd name="T24" fmla="*/ 0 w 320"/>
                  <a:gd name="T25" fmla="*/ 0 h 211"/>
                  <a:gd name="T26" fmla="*/ 0 w 320"/>
                  <a:gd name="T27" fmla="*/ 0 h 211"/>
                  <a:gd name="T28" fmla="*/ 0 w 320"/>
                  <a:gd name="T29" fmla="*/ 0 h 211"/>
                  <a:gd name="T30" fmla="*/ 0 w 320"/>
                  <a:gd name="T31" fmla="*/ 0 h 211"/>
                  <a:gd name="T32" fmla="*/ 0 w 320"/>
                  <a:gd name="T33" fmla="*/ 0 h 211"/>
                  <a:gd name="T34" fmla="*/ 0 w 320"/>
                  <a:gd name="T35" fmla="*/ 0 h 211"/>
                  <a:gd name="T36" fmla="*/ 0 w 320"/>
                  <a:gd name="T37" fmla="*/ 0 h 211"/>
                  <a:gd name="T38" fmla="*/ 0 w 320"/>
                  <a:gd name="T39" fmla="*/ 0 h 211"/>
                  <a:gd name="T40" fmla="*/ 0 w 320"/>
                  <a:gd name="T41" fmla="*/ 0 h 211"/>
                  <a:gd name="T42" fmla="*/ 0 w 320"/>
                  <a:gd name="T43" fmla="*/ 0 h 211"/>
                  <a:gd name="T44" fmla="*/ 0 w 320"/>
                  <a:gd name="T45" fmla="*/ 0 h 211"/>
                  <a:gd name="T46" fmla="*/ 0 w 320"/>
                  <a:gd name="T47" fmla="*/ 0 h 211"/>
                  <a:gd name="T48" fmla="*/ 0 w 320"/>
                  <a:gd name="T49" fmla="*/ 0 h 211"/>
                  <a:gd name="T50" fmla="*/ 0 w 320"/>
                  <a:gd name="T51" fmla="*/ 0 h 211"/>
                  <a:gd name="T52" fmla="*/ 0 w 320"/>
                  <a:gd name="T53" fmla="*/ 0 h 211"/>
                  <a:gd name="T54" fmla="*/ 0 w 320"/>
                  <a:gd name="T55" fmla="*/ 0 h 211"/>
                  <a:gd name="T56" fmla="*/ 0 w 320"/>
                  <a:gd name="T57" fmla="*/ 0 h 211"/>
                  <a:gd name="T58" fmla="*/ 0 w 320"/>
                  <a:gd name="T59" fmla="*/ 0 h 211"/>
                  <a:gd name="T60" fmla="*/ 0 w 320"/>
                  <a:gd name="T61" fmla="*/ 0 h 211"/>
                  <a:gd name="T62" fmla="*/ 0 w 320"/>
                  <a:gd name="T63" fmla="*/ 0 h 211"/>
                  <a:gd name="T64" fmla="*/ 0 w 320"/>
                  <a:gd name="T65" fmla="*/ 0 h 211"/>
                  <a:gd name="T66" fmla="*/ 0 w 320"/>
                  <a:gd name="T67" fmla="*/ 0 h 211"/>
                  <a:gd name="T68" fmla="*/ 0 w 320"/>
                  <a:gd name="T69" fmla="*/ 0 h 211"/>
                  <a:gd name="T70" fmla="*/ 0 w 320"/>
                  <a:gd name="T71" fmla="*/ 0 h 211"/>
                  <a:gd name="T72" fmla="*/ 0 w 320"/>
                  <a:gd name="T73" fmla="*/ 0 h 211"/>
                  <a:gd name="T74" fmla="*/ 0 w 320"/>
                  <a:gd name="T75" fmla="*/ 0 h 211"/>
                  <a:gd name="T76" fmla="*/ 0 w 320"/>
                  <a:gd name="T77" fmla="*/ 0 h 211"/>
                  <a:gd name="T78" fmla="*/ 0 w 320"/>
                  <a:gd name="T79" fmla="*/ 0 h 211"/>
                  <a:gd name="T80" fmla="*/ 0 w 320"/>
                  <a:gd name="T81" fmla="*/ 0 h 211"/>
                  <a:gd name="T82" fmla="*/ 0 w 320"/>
                  <a:gd name="T83" fmla="*/ 0 h 211"/>
                  <a:gd name="T84" fmla="*/ 0 w 320"/>
                  <a:gd name="T85" fmla="*/ 0 h 211"/>
                  <a:gd name="T86" fmla="*/ 0 w 320"/>
                  <a:gd name="T87" fmla="*/ 0 h 211"/>
                  <a:gd name="T88" fmla="*/ 0 w 320"/>
                  <a:gd name="T89" fmla="*/ 0 h 211"/>
                  <a:gd name="T90" fmla="*/ 0 w 320"/>
                  <a:gd name="T91" fmla="*/ 0 h 211"/>
                  <a:gd name="T92" fmla="*/ 0 w 320"/>
                  <a:gd name="T93" fmla="*/ 0 h 211"/>
                  <a:gd name="T94" fmla="*/ 0 w 320"/>
                  <a:gd name="T95" fmla="*/ 0 h 211"/>
                  <a:gd name="T96" fmla="*/ 0 w 320"/>
                  <a:gd name="T97" fmla="*/ 0 h 211"/>
                  <a:gd name="T98" fmla="*/ 0 w 320"/>
                  <a:gd name="T99" fmla="*/ 0 h 211"/>
                  <a:gd name="T100" fmla="*/ 0 w 320"/>
                  <a:gd name="T101" fmla="*/ 0 h 211"/>
                  <a:gd name="T102" fmla="*/ 0 w 320"/>
                  <a:gd name="T103" fmla="*/ 0 h 211"/>
                  <a:gd name="T104" fmla="*/ 0 w 320"/>
                  <a:gd name="T105" fmla="*/ 0 h 211"/>
                  <a:gd name="T106" fmla="*/ 0 w 320"/>
                  <a:gd name="T107" fmla="*/ 0 h 211"/>
                  <a:gd name="T108" fmla="*/ 0 w 320"/>
                  <a:gd name="T109" fmla="*/ 0 h 211"/>
                  <a:gd name="T110" fmla="*/ 0 w 320"/>
                  <a:gd name="T111" fmla="*/ 0 h 211"/>
                  <a:gd name="T112" fmla="*/ 0 w 320"/>
                  <a:gd name="T113" fmla="*/ 0 h 211"/>
                  <a:gd name="T114" fmla="*/ 0 w 320"/>
                  <a:gd name="T115" fmla="*/ 0 h 211"/>
                  <a:gd name="T116" fmla="*/ 0 w 320"/>
                  <a:gd name="T117" fmla="*/ 0 h 211"/>
                  <a:gd name="T118" fmla="*/ 0 w 320"/>
                  <a:gd name="T119" fmla="*/ 0 h 211"/>
                  <a:gd name="T120" fmla="*/ 0 w 320"/>
                  <a:gd name="T121" fmla="*/ 0 h 211"/>
                  <a:gd name="T122" fmla="*/ 0 w 320"/>
                  <a:gd name="T123" fmla="*/ 0 h 21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0"/>
                  <a:gd name="T187" fmla="*/ 0 h 211"/>
                  <a:gd name="T188" fmla="*/ 320 w 320"/>
                  <a:gd name="T189" fmla="*/ 211 h 211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0" h="211">
                    <a:moveTo>
                      <a:pt x="84" y="0"/>
                    </a:moveTo>
                    <a:lnTo>
                      <a:pt x="63" y="14"/>
                    </a:lnTo>
                    <a:lnTo>
                      <a:pt x="45" y="33"/>
                    </a:lnTo>
                    <a:lnTo>
                      <a:pt x="37" y="49"/>
                    </a:lnTo>
                    <a:lnTo>
                      <a:pt x="33" y="66"/>
                    </a:lnTo>
                    <a:lnTo>
                      <a:pt x="34" y="91"/>
                    </a:lnTo>
                    <a:lnTo>
                      <a:pt x="42" y="116"/>
                    </a:lnTo>
                    <a:lnTo>
                      <a:pt x="55" y="137"/>
                    </a:lnTo>
                    <a:lnTo>
                      <a:pt x="76" y="162"/>
                    </a:lnTo>
                    <a:lnTo>
                      <a:pt x="107" y="183"/>
                    </a:lnTo>
                    <a:lnTo>
                      <a:pt x="137" y="194"/>
                    </a:lnTo>
                    <a:lnTo>
                      <a:pt x="165" y="201"/>
                    </a:lnTo>
                    <a:lnTo>
                      <a:pt x="198" y="202"/>
                    </a:lnTo>
                    <a:lnTo>
                      <a:pt x="230" y="191"/>
                    </a:lnTo>
                    <a:lnTo>
                      <a:pt x="253" y="182"/>
                    </a:lnTo>
                    <a:lnTo>
                      <a:pt x="281" y="160"/>
                    </a:lnTo>
                    <a:lnTo>
                      <a:pt x="298" y="136"/>
                    </a:lnTo>
                    <a:lnTo>
                      <a:pt x="303" y="115"/>
                    </a:lnTo>
                    <a:lnTo>
                      <a:pt x="320" y="126"/>
                    </a:lnTo>
                    <a:lnTo>
                      <a:pt x="302" y="144"/>
                    </a:lnTo>
                    <a:lnTo>
                      <a:pt x="293" y="165"/>
                    </a:lnTo>
                    <a:lnTo>
                      <a:pt x="277" y="173"/>
                    </a:lnTo>
                    <a:lnTo>
                      <a:pt x="280" y="185"/>
                    </a:lnTo>
                    <a:lnTo>
                      <a:pt x="269" y="194"/>
                    </a:lnTo>
                    <a:lnTo>
                      <a:pt x="261" y="188"/>
                    </a:lnTo>
                    <a:lnTo>
                      <a:pt x="240" y="196"/>
                    </a:lnTo>
                    <a:lnTo>
                      <a:pt x="233" y="195"/>
                    </a:lnTo>
                    <a:lnTo>
                      <a:pt x="227" y="202"/>
                    </a:lnTo>
                    <a:lnTo>
                      <a:pt x="193" y="210"/>
                    </a:lnTo>
                    <a:lnTo>
                      <a:pt x="185" y="206"/>
                    </a:lnTo>
                    <a:lnTo>
                      <a:pt x="174" y="211"/>
                    </a:lnTo>
                    <a:lnTo>
                      <a:pt x="150" y="207"/>
                    </a:lnTo>
                    <a:lnTo>
                      <a:pt x="139" y="208"/>
                    </a:lnTo>
                    <a:lnTo>
                      <a:pt x="132" y="197"/>
                    </a:lnTo>
                    <a:lnTo>
                      <a:pt x="113" y="196"/>
                    </a:lnTo>
                    <a:lnTo>
                      <a:pt x="107" y="188"/>
                    </a:lnTo>
                    <a:lnTo>
                      <a:pt x="93" y="182"/>
                    </a:lnTo>
                    <a:lnTo>
                      <a:pt x="81" y="194"/>
                    </a:lnTo>
                    <a:lnTo>
                      <a:pt x="74" y="173"/>
                    </a:lnTo>
                    <a:lnTo>
                      <a:pt x="59" y="175"/>
                    </a:lnTo>
                    <a:lnTo>
                      <a:pt x="39" y="163"/>
                    </a:lnTo>
                    <a:lnTo>
                      <a:pt x="61" y="162"/>
                    </a:lnTo>
                    <a:lnTo>
                      <a:pt x="52" y="149"/>
                    </a:lnTo>
                    <a:lnTo>
                      <a:pt x="41" y="144"/>
                    </a:lnTo>
                    <a:lnTo>
                      <a:pt x="31" y="134"/>
                    </a:lnTo>
                    <a:lnTo>
                      <a:pt x="44" y="137"/>
                    </a:lnTo>
                    <a:lnTo>
                      <a:pt x="34" y="116"/>
                    </a:lnTo>
                    <a:lnTo>
                      <a:pt x="22" y="129"/>
                    </a:lnTo>
                    <a:lnTo>
                      <a:pt x="5" y="126"/>
                    </a:lnTo>
                    <a:lnTo>
                      <a:pt x="0" y="112"/>
                    </a:lnTo>
                    <a:lnTo>
                      <a:pt x="5" y="100"/>
                    </a:lnTo>
                    <a:lnTo>
                      <a:pt x="12" y="112"/>
                    </a:lnTo>
                    <a:lnTo>
                      <a:pt x="27" y="99"/>
                    </a:lnTo>
                    <a:lnTo>
                      <a:pt x="19" y="88"/>
                    </a:lnTo>
                    <a:lnTo>
                      <a:pt x="26" y="74"/>
                    </a:lnTo>
                    <a:lnTo>
                      <a:pt x="27" y="57"/>
                    </a:lnTo>
                    <a:lnTo>
                      <a:pt x="31" y="55"/>
                    </a:lnTo>
                    <a:lnTo>
                      <a:pt x="30" y="39"/>
                    </a:lnTo>
                    <a:lnTo>
                      <a:pt x="39" y="37"/>
                    </a:lnTo>
                    <a:lnTo>
                      <a:pt x="49" y="16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8" name="Freeform 353"/>
              <p:cNvSpPr>
                <a:spLocks/>
              </p:cNvSpPr>
              <p:nvPr/>
            </p:nvSpPr>
            <p:spPr bwMode="auto">
              <a:xfrm>
                <a:off x="3247" y="3376"/>
                <a:ext cx="59" cy="32"/>
              </a:xfrm>
              <a:custGeom>
                <a:avLst/>
                <a:gdLst>
                  <a:gd name="T0" fmla="*/ 0 w 179"/>
                  <a:gd name="T1" fmla="*/ 0 h 96"/>
                  <a:gd name="T2" fmla="*/ 0 w 179"/>
                  <a:gd name="T3" fmla="*/ 0 h 96"/>
                  <a:gd name="T4" fmla="*/ 0 w 179"/>
                  <a:gd name="T5" fmla="*/ 0 h 96"/>
                  <a:gd name="T6" fmla="*/ 0 w 179"/>
                  <a:gd name="T7" fmla="*/ 0 h 96"/>
                  <a:gd name="T8" fmla="*/ 0 w 179"/>
                  <a:gd name="T9" fmla="*/ 0 h 96"/>
                  <a:gd name="T10" fmla="*/ 0 w 179"/>
                  <a:gd name="T11" fmla="*/ 0 h 96"/>
                  <a:gd name="T12" fmla="*/ 0 w 179"/>
                  <a:gd name="T13" fmla="*/ 0 h 96"/>
                  <a:gd name="T14" fmla="*/ 0 w 179"/>
                  <a:gd name="T15" fmla="*/ 0 h 96"/>
                  <a:gd name="T16" fmla="*/ 0 w 179"/>
                  <a:gd name="T17" fmla="*/ 0 h 96"/>
                  <a:gd name="T18" fmla="*/ 0 w 179"/>
                  <a:gd name="T19" fmla="*/ 0 h 96"/>
                  <a:gd name="T20" fmla="*/ 0 w 179"/>
                  <a:gd name="T21" fmla="*/ 0 h 96"/>
                  <a:gd name="T22" fmla="*/ 0 w 179"/>
                  <a:gd name="T23" fmla="*/ 0 h 96"/>
                  <a:gd name="T24" fmla="*/ 0 w 179"/>
                  <a:gd name="T25" fmla="*/ 0 h 96"/>
                  <a:gd name="T26" fmla="*/ 0 w 179"/>
                  <a:gd name="T27" fmla="*/ 0 h 96"/>
                  <a:gd name="T28" fmla="*/ 0 w 179"/>
                  <a:gd name="T29" fmla="*/ 0 h 96"/>
                  <a:gd name="T30" fmla="*/ 0 w 179"/>
                  <a:gd name="T31" fmla="*/ 0 h 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9"/>
                  <a:gd name="T49" fmla="*/ 0 h 96"/>
                  <a:gd name="T50" fmla="*/ 179 w 179"/>
                  <a:gd name="T51" fmla="*/ 96 h 9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9" h="96">
                    <a:moveTo>
                      <a:pt x="0" y="96"/>
                    </a:moveTo>
                    <a:lnTo>
                      <a:pt x="3" y="84"/>
                    </a:lnTo>
                    <a:lnTo>
                      <a:pt x="22" y="76"/>
                    </a:lnTo>
                    <a:lnTo>
                      <a:pt x="34" y="64"/>
                    </a:lnTo>
                    <a:lnTo>
                      <a:pt x="64" y="52"/>
                    </a:lnTo>
                    <a:lnTo>
                      <a:pt x="92" y="28"/>
                    </a:lnTo>
                    <a:lnTo>
                      <a:pt x="108" y="30"/>
                    </a:lnTo>
                    <a:lnTo>
                      <a:pt x="116" y="10"/>
                    </a:lnTo>
                    <a:lnTo>
                      <a:pt x="142" y="10"/>
                    </a:lnTo>
                    <a:lnTo>
                      <a:pt x="155" y="0"/>
                    </a:lnTo>
                    <a:lnTo>
                      <a:pt x="179" y="0"/>
                    </a:lnTo>
                    <a:lnTo>
                      <a:pt x="167" y="20"/>
                    </a:lnTo>
                    <a:lnTo>
                      <a:pt x="123" y="41"/>
                    </a:lnTo>
                    <a:lnTo>
                      <a:pt x="91" y="51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9" name="Freeform 354"/>
              <p:cNvSpPr>
                <a:spLocks/>
              </p:cNvSpPr>
              <p:nvPr/>
            </p:nvSpPr>
            <p:spPr bwMode="auto">
              <a:xfrm>
                <a:off x="3202" y="3376"/>
                <a:ext cx="30" cy="23"/>
              </a:xfrm>
              <a:custGeom>
                <a:avLst/>
                <a:gdLst>
                  <a:gd name="T0" fmla="*/ 0 w 92"/>
                  <a:gd name="T1" fmla="*/ 0 h 71"/>
                  <a:gd name="T2" fmla="*/ 0 w 92"/>
                  <a:gd name="T3" fmla="*/ 0 h 71"/>
                  <a:gd name="T4" fmla="*/ 0 w 92"/>
                  <a:gd name="T5" fmla="*/ 0 h 71"/>
                  <a:gd name="T6" fmla="*/ 0 w 92"/>
                  <a:gd name="T7" fmla="*/ 0 h 71"/>
                  <a:gd name="T8" fmla="*/ 0 w 92"/>
                  <a:gd name="T9" fmla="*/ 0 h 71"/>
                  <a:gd name="T10" fmla="*/ 0 w 92"/>
                  <a:gd name="T11" fmla="*/ 0 h 71"/>
                  <a:gd name="T12" fmla="*/ 0 w 92"/>
                  <a:gd name="T13" fmla="*/ 0 h 71"/>
                  <a:gd name="T14" fmla="*/ 0 w 92"/>
                  <a:gd name="T15" fmla="*/ 0 h 71"/>
                  <a:gd name="T16" fmla="*/ 0 w 92"/>
                  <a:gd name="T17" fmla="*/ 0 h 7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71"/>
                  <a:gd name="T29" fmla="*/ 92 w 92"/>
                  <a:gd name="T30" fmla="*/ 71 h 7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71">
                    <a:moveTo>
                      <a:pt x="5" y="62"/>
                    </a:moveTo>
                    <a:lnTo>
                      <a:pt x="48" y="30"/>
                    </a:lnTo>
                    <a:lnTo>
                      <a:pt x="70" y="9"/>
                    </a:lnTo>
                    <a:lnTo>
                      <a:pt x="92" y="0"/>
                    </a:lnTo>
                    <a:lnTo>
                      <a:pt x="92" y="19"/>
                    </a:lnTo>
                    <a:lnTo>
                      <a:pt x="55" y="38"/>
                    </a:lnTo>
                    <a:lnTo>
                      <a:pt x="0" y="71"/>
                    </a:lnTo>
                    <a:lnTo>
                      <a:pt x="5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0" name="Freeform 355"/>
              <p:cNvSpPr>
                <a:spLocks/>
              </p:cNvSpPr>
              <p:nvPr/>
            </p:nvSpPr>
            <p:spPr bwMode="auto">
              <a:xfrm>
                <a:off x="3204" y="3305"/>
                <a:ext cx="89" cy="75"/>
              </a:xfrm>
              <a:custGeom>
                <a:avLst/>
                <a:gdLst>
                  <a:gd name="T0" fmla="*/ 0 w 266"/>
                  <a:gd name="T1" fmla="*/ 0 h 226"/>
                  <a:gd name="T2" fmla="*/ 0 w 266"/>
                  <a:gd name="T3" fmla="*/ 0 h 226"/>
                  <a:gd name="T4" fmla="*/ 0 w 266"/>
                  <a:gd name="T5" fmla="*/ 0 h 226"/>
                  <a:gd name="T6" fmla="*/ 0 w 266"/>
                  <a:gd name="T7" fmla="*/ 0 h 226"/>
                  <a:gd name="T8" fmla="*/ 0 w 266"/>
                  <a:gd name="T9" fmla="*/ 0 h 226"/>
                  <a:gd name="T10" fmla="*/ 0 w 266"/>
                  <a:gd name="T11" fmla="*/ 0 h 226"/>
                  <a:gd name="T12" fmla="*/ 0 w 266"/>
                  <a:gd name="T13" fmla="*/ 0 h 226"/>
                  <a:gd name="T14" fmla="*/ 0 w 266"/>
                  <a:gd name="T15" fmla="*/ 0 h 226"/>
                  <a:gd name="T16" fmla="*/ 0 w 266"/>
                  <a:gd name="T17" fmla="*/ 0 h 226"/>
                  <a:gd name="T18" fmla="*/ 0 w 266"/>
                  <a:gd name="T19" fmla="*/ 0 h 226"/>
                  <a:gd name="T20" fmla="*/ 0 w 266"/>
                  <a:gd name="T21" fmla="*/ 0 h 226"/>
                  <a:gd name="T22" fmla="*/ 0 w 266"/>
                  <a:gd name="T23" fmla="*/ 0 h 226"/>
                  <a:gd name="T24" fmla="*/ 0 w 266"/>
                  <a:gd name="T25" fmla="*/ 0 h 226"/>
                  <a:gd name="T26" fmla="*/ 0 w 266"/>
                  <a:gd name="T27" fmla="*/ 0 h 226"/>
                  <a:gd name="T28" fmla="*/ 0 w 266"/>
                  <a:gd name="T29" fmla="*/ 0 h 226"/>
                  <a:gd name="T30" fmla="*/ 0 w 266"/>
                  <a:gd name="T31" fmla="*/ 0 h 226"/>
                  <a:gd name="T32" fmla="*/ 0 w 266"/>
                  <a:gd name="T33" fmla="*/ 0 h 226"/>
                  <a:gd name="T34" fmla="*/ 0 w 266"/>
                  <a:gd name="T35" fmla="*/ 0 h 226"/>
                  <a:gd name="T36" fmla="*/ 0 w 266"/>
                  <a:gd name="T37" fmla="*/ 0 h 226"/>
                  <a:gd name="T38" fmla="*/ 0 w 266"/>
                  <a:gd name="T39" fmla="*/ 0 h 226"/>
                  <a:gd name="T40" fmla="*/ 0 w 266"/>
                  <a:gd name="T41" fmla="*/ 0 h 226"/>
                  <a:gd name="T42" fmla="*/ 0 w 266"/>
                  <a:gd name="T43" fmla="*/ 0 h 226"/>
                  <a:gd name="T44" fmla="*/ 0 w 266"/>
                  <a:gd name="T45" fmla="*/ 0 h 226"/>
                  <a:gd name="T46" fmla="*/ 0 w 266"/>
                  <a:gd name="T47" fmla="*/ 0 h 226"/>
                  <a:gd name="T48" fmla="*/ 0 w 266"/>
                  <a:gd name="T49" fmla="*/ 0 h 226"/>
                  <a:gd name="T50" fmla="*/ 0 w 266"/>
                  <a:gd name="T51" fmla="*/ 0 h 226"/>
                  <a:gd name="T52" fmla="*/ 0 w 266"/>
                  <a:gd name="T53" fmla="*/ 0 h 226"/>
                  <a:gd name="T54" fmla="*/ 0 w 266"/>
                  <a:gd name="T55" fmla="*/ 0 h 226"/>
                  <a:gd name="T56" fmla="*/ 0 w 266"/>
                  <a:gd name="T57" fmla="*/ 0 h 226"/>
                  <a:gd name="T58" fmla="*/ 0 w 266"/>
                  <a:gd name="T59" fmla="*/ 0 h 226"/>
                  <a:gd name="T60" fmla="*/ 0 w 266"/>
                  <a:gd name="T61" fmla="*/ 0 h 226"/>
                  <a:gd name="T62" fmla="*/ 0 w 266"/>
                  <a:gd name="T63" fmla="*/ 0 h 226"/>
                  <a:gd name="T64" fmla="*/ 0 w 266"/>
                  <a:gd name="T65" fmla="*/ 0 h 226"/>
                  <a:gd name="T66" fmla="*/ 0 w 266"/>
                  <a:gd name="T67" fmla="*/ 0 h 226"/>
                  <a:gd name="T68" fmla="*/ 0 w 266"/>
                  <a:gd name="T69" fmla="*/ 0 h 226"/>
                  <a:gd name="T70" fmla="*/ 0 w 266"/>
                  <a:gd name="T71" fmla="*/ 0 h 226"/>
                  <a:gd name="T72" fmla="*/ 0 w 266"/>
                  <a:gd name="T73" fmla="*/ 0 h 226"/>
                  <a:gd name="T74" fmla="*/ 0 w 266"/>
                  <a:gd name="T75" fmla="*/ 0 h 226"/>
                  <a:gd name="T76" fmla="*/ 0 w 266"/>
                  <a:gd name="T77" fmla="*/ 0 h 226"/>
                  <a:gd name="T78" fmla="*/ 0 w 266"/>
                  <a:gd name="T79" fmla="*/ 0 h 226"/>
                  <a:gd name="T80" fmla="*/ 0 w 266"/>
                  <a:gd name="T81" fmla="*/ 0 h 226"/>
                  <a:gd name="T82" fmla="*/ 0 w 266"/>
                  <a:gd name="T83" fmla="*/ 0 h 226"/>
                  <a:gd name="T84" fmla="*/ 0 w 266"/>
                  <a:gd name="T85" fmla="*/ 0 h 22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66"/>
                  <a:gd name="T130" fmla="*/ 0 h 226"/>
                  <a:gd name="T131" fmla="*/ 266 w 266"/>
                  <a:gd name="T132" fmla="*/ 226 h 22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66" h="226">
                    <a:moveTo>
                      <a:pt x="97" y="69"/>
                    </a:moveTo>
                    <a:lnTo>
                      <a:pt x="171" y="126"/>
                    </a:lnTo>
                    <a:lnTo>
                      <a:pt x="266" y="199"/>
                    </a:lnTo>
                    <a:lnTo>
                      <a:pt x="229" y="210"/>
                    </a:lnTo>
                    <a:lnTo>
                      <a:pt x="211" y="226"/>
                    </a:lnTo>
                    <a:lnTo>
                      <a:pt x="183" y="172"/>
                    </a:lnTo>
                    <a:lnTo>
                      <a:pt x="210" y="201"/>
                    </a:lnTo>
                    <a:lnTo>
                      <a:pt x="196" y="175"/>
                    </a:lnTo>
                    <a:lnTo>
                      <a:pt x="223" y="189"/>
                    </a:lnTo>
                    <a:lnTo>
                      <a:pt x="184" y="148"/>
                    </a:lnTo>
                    <a:lnTo>
                      <a:pt x="155" y="129"/>
                    </a:lnTo>
                    <a:lnTo>
                      <a:pt x="134" y="139"/>
                    </a:lnTo>
                    <a:lnTo>
                      <a:pt x="141" y="162"/>
                    </a:lnTo>
                    <a:lnTo>
                      <a:pt x="129" y="170"/>
                    </a:lnTo>
                    <a:lnTo>
                      <a:pt x="119" y="147"/>
                    </a:lnTo>
                    <a:lnTo>
                      <a:pt x="104" y="177"/>
                    </a:lnTo>
                    <a:lnTo>
                      <a:pt x="90" y="176"/>
                    </a:lnTo>
                    <a:lnTo>
                      <a:pt x="73" y="188"/>
                    </a:lnTo>
                    <a:lnTo>
                      <a:pt x="67" y="199"/>
                    </a:lnTo>
                    <a:lnTo>
                      <a:pt x="57" y="196"/>
                    </a:lnTo>
                    <a:lnTo>
                      <a:pt x="64" y="176"/>
                    </a:lnTo>
                    <a:lnTo>
                      <a:pt x="54" y="159"/>
                    </a:lnTo>
                    <a:lnTo>
                      <a:pt x="37" y="151"/>
                    </a:lnTo>
                    <a:lnTo>
                      <a:pt x="24" y="163"/>
                    </a:lnTo>
                    <a:lnTo>
                      <a:pt x="17" y="155"/>
                    </a:lnTo>
                    <a:lnTo>
                      <a:pt x="15" y="105"/>
                    </a:lnTo>
                    <a:lnTo>
                      <a:pt x="0" y="89"/>
                    </a:lnTo>
                    <a:lnTo>
                      <a:pt x="20" y="67"/>
                    </a:lnTo>
                    <a:lnTo>
                      <a:pt x="24" y="89"/>
                    </a:lnTo>
                    <a:lnTo>
                      <a:pt x="41" y="97"/>
                    </a:lnTo>
                    <a:lnTo>
                      <a:pt x="33" y="120"/>
                    </a:lnTo>
                    <a:lnTo>
                      <a:pt x="57" y="124"/>
                    </a:lnTo>
                    <a:lnTo>
                      <a:pt x="82" y="148"/>
                    </a:lnTo>
                    <a:lnTo>
                      <a:pt x="83" y="102"/>
                    </a:lnTo>
                    <a:lnTo>
                      <a:pt x="110" y="96"/>
                    </a:lnTo>
                    <a:lnTo>
                      <a:pt x="87" y="72"/>
                    </a:lnTo>
                    <a:lnTo>
                      <a:pt x="101" y="40"/>
                    </a:lnTo>
                    <a:lnTo>
                      <a:pt x="89" y="40"/>
                    </a:lnTo>
                    <a:lnTo>
                      <a:pt x="92" y="3"/>
                    </a:lnTo>
                    <a:lnTo>
                      <a:pt x="124" y="0"/>
                    </a:lnTo>
                    <a:lnTo>
                      <a:pt x="134" y="9"/>
                    </a:lnTo>
                    <a:lnTo>
                      <a:pt x="97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1" name="Freeform 356"/>
              <p:cNvSpPr>
                <a:spLocks/>
              </p:cNvSpPr>
              <p:nvPr/>
            </p:nvSpPr>
            <p:spPr bwMode="auto">
              <a:xfrm>
                <a:off x="3192" y="3344"/>
                <a:ext cx="29" cy="55"/>
              </a:xfrm>
              <a:custGeom>
                <a:avLst/>
                <a:gdLst>
                  <a:gd name="T0" fmla="*/ 0 w 87"/>
                  <a:gd name="T1" fmla="*/ 0 h 167"/>
                  <a:gd name="T2" fmla="*/ 0 w 87"/>
                  <a:gd name="T3" fmla="*/ 0 h 167"/>
                  <a:gd name="T4" fmla="*/ 0 w 87"/>
                  <a:gd name="T5" fmla="*/ 0 h 167"/>
                  <a:gd name="T6" fmla="*/ 0 w 87"/>
                  <a:gd name="T7" fmla="*/ 0 h 167"/>
                  <a:gd name="T8" fmla="*/ 0 w 87"/>
                  <a:gd name="T9" fmla="*/ 0 h 167"/>
                  <a:gd name="T10" fmla="*/ 0 w 87"/>
                  <a:gd name="T11" fmla="*/ 0 h 167"/>
                  <a:gd name="T12" fmla="*/ 0 w 87"/>
                  <a:gd name="T13" fmla="*/ 0 h 167"/>
                  <a:gd name="T14" fmla="*/ 0 w 87"/>
                  <a:gd name="T15" fmla="*/ 0 h 167"/>
                  <a:gd name="T16" fmla="*/ 0 w 87"/>
                  <a:gd name="T17" fmla="*/ 0 h 167"/>
                  <a:gd name="T18" fmla="*/ 0 w 87"/>
                  <a:gd name="T19" fmla="*/ 0 h 167"/>
                  <a:gd name="T20" fmla="*/ 0 w 87"/>
                  <a:gd name="T21" fmla="*/ 0 h 167"/>
                  <a:gd name="T22" fmla="*/ 0 w 87"/>
                  <a:gd name="T23" fmla="*/ 0 h 167"/>
                  <a:gd name="T24" fmla="*/ 0 w 87"/>
                  <a:gd name="T25" fmla="*/ 0 h 167"/>
                  <a:gd name="T26" fmla="*/ 0 w 87"/>
                  <a:gd name="T27" fmla="*/ 0 h 167"/>
                  <a:gd name="T28" fmla="*/ 0 w 87"/>
                  <a:gd name="T29" fmla="*/ 0 h 167"/>
                  <a:gd name="T30" fmla="*/ 0 w 87"/>
                  <a:gd name="T31" fmla="*/ 0 h 167"/>
                  <a:gd name="T32" fmla="*/ 0 w 87"/>
                  <a:gd name="T33" fmla="*/ 0 h 167"/>
                  <a:gd name="T34" fmla="*/ 0 w 87"/>
                  <a:gd name="T35" fmla="*/ 0 h 167"/>
                  <a:gd name="T36" fmla="*/ 0 w 87"/>
                  <a:gd name="T37" fmla="*/ 0 h 167"/>
                  <a:gd name="T38" fmla="*/ 0 w 87"/>
                  <a:gd name="T39" fmla="*/ 0 h 167"/>
                  <a:gd name="T40" fmla="*/ 0 w 87"/>
                  <a:gd name="T41" fmla="*/ 0 h 167"/>
                  <a:gd name="T42" fmla="*/ 0 w 87"/>
                  <a:gd name="T43" fmla="*/ 0 h 167"/>
                  <a:gd name="T44" fmla="*/ 0 w 87"/>
                  <a:gd name="T45" fmla="*/ 0 h 16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167"/>
                  <a:gd name="T71" fmla="*/ 87 w 87"/>
                  <a:gd name="T72" fmla="*/ 167 h 16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167">
                    <a:moveTo>
                      <a:pt x="13" y="0"/>
                    </a:moveTo>
                    <a:lnTo>
                      <a:pt x="0" y="12"/>
                    </a:lnTo>
                    <a:lnTo>
                      <a:pt x="12" y="56"/>
                    </a:lnTo>
                    <a:lnTo>
                      <a:pt x="18" y="106"/>
                    </a:lnTo>
                    <a:lnTo>
                      <a:pt x="10" y="129"/>
                    </a:lnTo>
                    <a:lnTo>
                      <a:pt x="20" y="158"/>
                    </a:lnTo>
                    <a:lnTo>
                      <a:pt x="28" y="167"/>
                    </a:lnTo>
                    <a:lnTo>
                      <a:pt x="42" y="158"/>
                    </a:lnTo>
                    <a:lnTo>
                      <a:pt x="42" y="144"/>
                    </a:lnTo>
                    <a:lnTo>
                      <a:pt x="28" y="136"/>
                    </a:lnTo>
                    <a:lnTo>
                      <a:pt x="22" y="121"/>
                    </a:lnTo>
                    <a:lnTo>
                      <a:pt x="56" y="126"/>
                    </a:lnTo>
                    <a:lnTo>
                      <a:pt x="32" y="102"/>
                    </a:lnTo>
                    <a:lnTo>
                      <a:pt x="66" y="104"/>
                    </a:lnTo>
                    <a:lnTo>
                      <a:pt x="78" y="95"/>
                    </a:lnTo>
                    <a:lnTo>
                      <a:pt x="71" y="84"/>
                    </a:lnTo>
                    <a:lnTo>
                      <a:pt x="87" y="76"/>
                    </a:lnTo>
                    <a:lnTo>
                      <a:pt x="85" y="56"/>
                    </a:lnTo>
                    <a:lnTo>
                      <a:pt x="44" y="68"/>
                    </a:lnTo>
                    <a:lnTo>
                      <a:pt x="44" y="41"/>
                    </a:lnTo>
                    <a:lnTo>
                      <a:pt x="20" y="3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2" name="Freeform 357"/>
              <p:cNvSpPr>
                <a:spLocks/>
              </p:cNvSpPr>
              <p:nvPr/>
            </p:nvSpPr>
            <p:spPr bwMode="auto">
              <a:xfrm>
                <a:off x="3213" y="3309"/>
                <a:ext cx="20" cy="28"/>
              </a:xfrm>
              <a:custGeom>
                <a:avLst/>
                <a:gdLst>
                  <a:gd name="T0" fmla="*/ 0 w 58"/>
                  <a:gd name="T1" fmla="*/ 0 h 84"/>
                  <a:gd name="T2" fmla="*/ 0 w 58"/>
                  <a:gd name="T3" fmla="*/ 0 h 84"/>
                  <a:gd name="T4" fmla="*/ 0 w 58"/>
                  <a:gd name="T5" fmla="*/ 0 h 84"/>
                  <a:gd name="T6" fmla="*/ 0 w 58"/>
                  <a:gd name="T7" fmla="*/ 0 h 84"/>
                  <a:gd name="T8" fmla="*/ 0 w 58"/>
                  <a:gd name="T9" fmla="*/ 0 h 84"/>
                  <a:gd name="T10" fmla="*/ 0 w 58"/>
                  <a:gd name="T11" fmla="*/ 0 h 84"/>
                  <a:gd name="T12" fmla="*/ 0 w 58"/>
                  <a:gd name="T13" fmla="*/ 0 h 84"/>
                  <a:gd name="T14" fmla="*/ 0 w 58"/>
                  <a:gd name="T15" fmla="*/ 0 h 84"/>
                  <a:gd name="T16" fmla="*/ 0 w 58"/>
                  <a:gd name="T17" fmla="*/ 0 h 84"/>
                  <a:gd name="T18" fmla="*/ 0 w 58"/>
                  <a:gd name="T19" fmla="*/ 0 h 84"/>
                  <a:gd name="T20" fmla="*/ 0 w 58"/>
                  <a:gd name="T21" fmla="*/ 0 h 84"/>
                  <a:gd name="T22" fmla="*/ 0 w 58"/>
                  <a:gd name="T23" fmla="*/ 0 h 84"/>
                  <a:gd name="T24" fmla="*/ 0 w 58"/>
                  <a:gd name="T25" fmla="*/ 0 h 84"/>
                  <a:gd name="T26" fmla="*/ 0 w 58"/>
                  <a:gd name="T27" fmla="*/ 0 h 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58"/>
                  <a:gd name="T43" fmla="*/ 0 h 84"/>
                  <a:gd name="T44" fmla="*/ 58 w 58"/>
                  <a:gd name="T45" fmla="*/ 84 h 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58" h="84">
                    <a:moveTo>
                      <a:pt x="26" y="84"/>
                    </a:moveTo>
                    <a:lnTo>
                      <a:pt x="31" y="60"/>
                    </a:lnTo>
                    <a:lnTo>
                      <a:pt x="2" y="57"/>
                    </a:lnTo>
                    <a:lnTo>
                      <a:pt x="0" y="39"/>
                    </a:lnTo>
                    <a:lnTo>
                      <a:pt x="25" y="31"/>
                    </a:lnTo>
                    <a:lnTo>
                      <a:pt x="34" y="11"/>
                    </a:lnTo>
                    <a:lnTo>
                      <a:pt x="58" y="0"/>
                    </a:lnTo>
                    <a:lnTo>
                      <a:pt x="51" y="36"/>
                    </a:lnTo>
                    <a:lnTo>
                      <a:pt x="32" y="43"/>
                    </a:lnTo>
                    <a:lnTo>
                      <a:pt x="51" y="52"/>
                    </a:lnTo>
                    <a:lnTo>
                      <a:pt x="41" y="67"/>
                    </a:lnTo>
                    <a:lnTo>
                      <a:pt x="52" y="83"/>
                    </a:lnTo>
                    <a:lnTo>
                      <a:pt x="26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3" name="Freeform 358"/>
              <p:cNvSpPr>
                <a:spLocks/>
              </p:cNvSpPr>
              <p:nvPr/>
            </p:nvSpPr>
            <p:spPr bwMode="auto">
              <a:xfrm>
                <a:off x="3186" y="3368"/>
                <a:ext cx="8" cy="7"/>
              </a:xfrm>
              <a:custGeom>
                <a:avLst/>
                <a:gdLst>
                  <a:gd name="T0" fmla="*/ 0 w 22"/>
                  <a:gd name="T1" fmla="*/ 0 h 19"/>
                  <a:gd name="T2" fmla="*/ 0 w 22"/>
                  <a:gd name="T3" fmla="*/ 0 h 19"/>
                  <a:gd name="T4" fmla="*/ 0 w 22"/>
                  <a:gd name="T5" fmla="*/ 0 h 19"/>
                  <a:gd name="T6" fmla="*/ 0 w 22"/>
                  <a:gd name="T7" fmla="*/ 0 h 19"/>
                  <a:gd name="T8" fmla="*/ 0 w 22"/>
                  <a:gd name="T9" fmla="*/ 0 h 19"/>
                  <a:gd name="T10" fmla="*/ 0 w 22"/>
                  <a:gd name="T11" fmla="*/ 0 h 19"/>
                  <a:gd name="T12" fmla="*/ 0 w 22"/>
                  <a:gd name="T13" fmla="*/ 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"/>
                  <a:gd name="T22" fmla="*/ 0 h 19"/>
                  <a:gd name="T23" fmla="*/ 22 w 22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" h="19">
                    <a:moveTo>
                      <a:pt x="0" y="19"/>
                    </a:moveTo>
                    <a:lnTo>
                      <a:pt x="7" y="4"/>
                    </a:lnTo>
                    <a:lnTo>
                      <a:pt x="17" y="0"/>
                    </a:lnTo>
                    <a:lnTo>
                      <a:pt x="22" y="16"/>
                    </a:lnTo>
                    <a:lnTo>
                      <a:pt x="13" y="15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4" name="Freeform 359"/>
              <p:cNvSpPr>
                <a:spLocks/>
              </p:cNvSpPr>
              <p:nvPr/>
            </p:nvSpPr>
            <p:spPr bwMode="auto">
              <a:xfrm>
                <a:off x="3160" y="3332"/>
                <a:ext cx="34" cy="33"/>
              </a:xfrm>
              <a:custGeom>
                <a:avLst/>
                <a:gdLst>
                  <a:gd name="T0" fmla="*/ 0 w 102"/>
                  <a:gd name="T1" fmla="*/ 0 h 100"/>
                  <a:gd name="T2" fmla="*/ 0 w 102"/>
                  <a:gd name="T3" fmla="*/ 0 h 100"/>
                  <a:gd name="T4" fmla="*/ 0 w 102"/>
                  <a:gd name="T5" fmla="*/ 0 h 100"/>
                  <a:gd name="T6" fmla="*/ 0 w 102"/>
                  <a:gd name="T7" fmla="*/ 0 h 100"/>
                  <a:gd name="T8" fmla="*/ 0 w 102"/>
                  <a:gd name="T9" fmla="*/ 0 h 100"/>
                  <a:gd name="T10" fmla="*/ 0 w 102"/>
                  <a:gd name="T11" fmla="*/ 0 h 100"/>
                  <a:gd name="T12" fmla="*/ 0 w 102"/>
                  <a:gd name="T13" fmla="*/ 0 h 100"/>
                  <a:gd name="T14" fmla="*/ 0 w 102"/>
                  <a:gd name="T15" fmla="*/ 0 h 100"/>
                  <a:gd name="T16" fmla="*/ 0 w 102"/>
                  <a:gd name="T17" fmla="*/ 0 h 100"/>
                  <a:gd name="T18" fmla="*/ 0 w 102"/>
                  <a:gd name="T19" fmla="*/ 0 h 100"/>
                  <a:gd name="T20" fmla="*/ 0 w 102"/>
                  <a:gd name="T21" fmla="*/ 0 h 100"/>
                  <a:gd name="T22" fmla="*/ 0 w 102"/>
                  <a:gd name="T23" fmla="*/ 0 h 100"/>
                  <a:gd name="T24" fmla="*/ 0 w 102"/>
                  <a:gd name="T25" fmla="*/ 0 h 100"/>
                  <a:gd name="T26" fmla="*/ 0 w 102"/>
                  <a:gd name="T27" fmla="*/ 0 h 100"/>
                  <a:gd name="T28" fmla="*/ 0 w 102"/>
                  <a:gd name="T29" fmla="*/ 0 h 100"/>
                  <a:gd name="T30" fmla="*/ 0 w 102"/>
                  <a:gd name="T31" fmla="*/ 0 h 100"/>
                  <a:gd name="T32" fmla="*/ 0 w 102"/>
                  <a:gd name="T33" fmla="*/ 0 h 100"/>
                  <a:gd name="T34" fmla="*/ 0 w 102"/>
                  <a:gd name="T35" fmla="*/ 0 h 100"/>
                  <a:gd name="T36" fmla="*/ 0 w 102"/>
                  <a:gd name="T37" fmla="*/ 0 h 100"/>
                  <a:gd name="T38" fmla="*/ 0 w 102"/>
                  <a:gd name="T39" fmla="*/ 0 h 100"/>
                  <a:gd name="T40" fmla="*/ 0 w 102"/>
                  <a:gd name="T41" fmla="*/ 0 h 100"/>
                  <a:gd name="T42" fmla="*/ 0 w 102"/>
                  <a:gd name="T43" fmla="*/ 0 h 100"/>
                  <a:gd name="T44" fmla="*/ 0 w 102"/>
                  <a:gd name="T45" fmla="*/ 0 h 100"/>
                  <a:gd name="T46" fmla="*/ 0 w 102"/>
                  <a:gd name="T47" fmla="*/ 0 h 100"/>
                  <a:gd name="T48" fmla="*/ 0 w 102"/>
                  <a:gd name="T49" fmla="*/ 0 h 100"/>
                  <a:gd name="T50" fmla="*/ 0 w 102"/>
                  <a:gd name="T51" fmla="*/ 0 h 100"/>
                  <a:gd name="T52" fmla="*/ 0 w 102"/>
                  <a:gd name="T53" fmla="*/ 0 h 100"/>
                  <a:gd name="T54" fmla="*/ 0 w 102"/>
                  <a:gd name="T55" fmla="*/ 0 h 100"/>
                  <a:gd name="T56" fmla="*/ 0 w 102"/>
                  <a:gd name="T57" fmla="*/ 0 h 1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2"/>
                  <a:gd name="T88" fmla="*/ 0 h 100"/>
                  <a:gd name="T89" fmla="*/ 102 w 102"/>
                  <a:gd name="T90" fmla="*/ 100 h 10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2" h="100">
                    <a:moveTo>
                      <a:pt x="96" y="100"/>
                    </a:moveTo>
                    <a:lnTo>
                      <a:pt x="82" y="75"/>
                    </a:lnTo>
                    <a:lnTo>
                      <a:pt x="71" y="76"/>
                    </a:lnTo>
                    <a:lnTo>
                      <a:pt x="76" y="63"/>
                    </a:lnTo>
                    <a:lnTo>
                      <a:pt x="61" y="48"/>
                    </a:lnTo>
                    <a:lnTo>
                      <a:pt x="42" y="61"/>
                    </a:lnTo>
                    <a:lnTo>
                      <a:pt x="33" y="57"/>
                    </a:lnTo>
                    <a:lnTo>
                      <a:pt x="20" y="69"/>
                    </a:lnTo>
                    <a:lnTo>
                      <a:pt x="18" y="58"/>
                    </a:lnTo>
                    <a:lnTo>
                      <a:pt x="0" y="67"/>
                    </a:lnTo>
                    <a:lnTo>
                      <a:pt x="17" y="43"/>
                    </a:lnTo>
                    <a:lnTo>
                      <a:pt x="21" y="25"/>
                    </a:lnTo>
                    <a:lnTo>
                      <a:pt x="39" y="19"/>
                    </a:lnTo>
                    <a:lnTo>
                      <a:pt x="24" y="4"/>
                    </a:lnTo>
                    <a:lnTo>
                      <a:pt x="44" y="3"/>
                    </a:lnTo>
                    <a:lnTo>
                      <a:pt x="50" y="17"/>
                    </a:lnTo>
                    <a:lnTo>
                      <a:pt x="34" y="32"/>
                    </a:lnTo>
                    <a:lnTo>
                      <a:pt x="47" y="38"/>
                    </a:lnTo>
                    <a:lnTo>
                      <a:pt x="82" y="0"/>
                    </a:lnTo>
                    <a:lnTo>
                      <a:pt x="91" y="0"/>
                    </a:lnTo>
                    <a:lnTo>
                      <a:pt x="70" y="30"/>
                    </a:lnTo>
                    <a:lnTo>
                      <a:pt x="72" y="41"/>
                    </a:lnTo>
                    <a:lnTo>
                      <a:pt x="92" y="29"/>
                    </a:lnTo>
                    <a:lnTo>
                      <a:pt x="102" y="11"/>
                    </a:lnTo>
                    <a:lnTo>
                      <a:pt x="94" y="44"/>
                    </a:lnTo>
                    <a:lnTo>
                      <a:pt x="81" y="66"/>
                    </a:lnTo>
                    <a:lnTo>
                      <a:pt x="92" y="69"/>
                    </a:lnTo>
                    <a:lnTo>
                      <a:pt x="96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5" name="Freeform 360"/>
              <p:cNvSpPr>
                <a:spLocks/>
              </p:cNvSpPr>
              <p:nvPr/>
            </p:nvSpPr>
            <p:spPr bwMode="auto">
              <a:xfrm>
                <a:off x="3175" y="3362"/>
                <a:ext cx="11" cy="6"/>
              </a:xfrm>
              <a:custGeom>
                <a:avLst/>
                <a:gdLst>
                  <a:gd name="T0" fmla="*/ 0 w 33"/>
                  <a:gd name="T1" fmla="*/ 0 h 20"/>
                  <a:gd name="T2" fmla="*/ 0 w 33"/>
                  <a:gd name="T3" fmla="*/ 0 h 20"/>
                  <a:gd name="T4" fmla="*/ 0 w 33"/>
                  <a:gd name="T5" fmla="*/ 0 h 20"/>
                  <a:gd name="T6" fmla="*/ 0 w 33"/>
                  <a:gd name="T7" fmla="*/ 0 h 20"/>
                  <a:gd name="T8" fmla="*/ 0 w 33"/>
                  <a:gd name="T9" fmla="*/ 0 h 20"/>
                  <a:gd name="T10" fmla="*/ 0 w 33"/>
                  <a:gd name="T11" fmla="*/ 0 h 20"/>
                  <a:gd name="T12" fmla="*/ 0 w 33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20"/>
                  <a:gd name="T23" fmla="*/ 33 w 33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20">
                    <a:moveTo>
                      <a:pt x="0" y="6"/>
                    </a:moveTo>
                    <a:lnTo>
                      <a:pt x="19" y="9"/>
                    </a:lnTo>
                    <a:lnTo>
                      <a:pt x="27" y="20"/>
                    </a:lnTo>
                    <a:lnTo>
                      <a:pt x="33" y="12"/>
                    </a:lnTo>
                    <a:lnTo>
                      <a:pt x="23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6" name="Freeform 361"/>
              <p:cNvSpPr>
                <a:spLocks/>
              </p:cNvSpPr>
              <p:nvPr/>
            </p:nvSpPr>
            <p:spPr bwMode="auto">
              <a:xfrm>
                <a:off x="3173" y="3314"/>
                <a:ext cx="13" cy="22"/>
              </a:xfrm>
              <a:custGeom>
                <a:avLst/>
                <a:gdLst>
                  <a:gd name="T0" fmla="*/ 0 w 40"/>
                  <a:gd name="T1" fmla="*/ 0 h 65"/>
                  <a:gd name="T2" fmla="*/ 0 w 40"/>
                  <a:gd name="T3" fmla="*/ 0 h 65"/>
                  <a:gd name="T4" fmla="*/ 0 w 40"/>
                  <a:gd name="T5" fmla="*/ 0 h 65"/>
                  <a:gd name="T6" fmla="*/ 0 w 40"/>
                  <a:gd name="T7" fmla="*/ 0 h 65"/>
                  <a:gd name="T8" fmla="*/ 0 w 40"/>
                  <a:gd name="T9" fmla="*/ 0 h 65"/>
                  <a:gd name="T10" fmla="*/ 0 w 40"/>
                  <a:gd name="T11" fmla="*/ 0 h 65"/>
                  <a:gd name="T12" fmla="*/ 0 w 40"/>
                  <a:gd name="T13" fmla="*/ 0 h 65"/>
                  <a:gd name="T14" fmla="*/ 0 w 40"/>
                  <a:gd name="T15" fmla="*/ 0 h 65"/>
                  <a:gd name="T16" fmla="*/ 0 w 40"/>
                  <a:gd name="T17" fmla="*/ 0 h 65"/>
                  <a:gd name="T18" fmla="*/ 0 w 40"/>
                  <a:gd name="T19" fmla="*/ 0 h 65"/>
                  <a:gd name="T20" fmla="*/ 0 w 40"/>
                  <a:gd name="T21" fmla="*/ 0 h 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0"/>
                  <a:gd name="T34" fmla="*/ 0 h 65"/>
                  <a:gd name="T35" fmla="*/ 40 w 40"/>
                  <a:gd name="T36" fmla="*/ 65 h 6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0" h="65">
                    <a:moveTo>
                      <a:pt x="0" y="59"/>
                    </a:moveTo>
                    <a:lnTo>
                      <a:pt x="3" y="45"/>
                    </a:lnTo>
                    <a:lnTo>
                      <a:pt x="30" y="0"/>
                    </a:lnTo>
                    <a:lnTo>
                      <a:pt x="34" y="25"/>
                    </a:lnTo>
                    <a:lnTo>
                      <a:pt x="24" y="30"/>
                    </a:lnTo>
                    <a:lnTo>
                      <a:pt x="27" y="40"/>
                    </a:lnTo>
                    <a:lnTo>
                      <a:pt x="40" y="34"/>
                    </a:lnTo>
                    <a:lnTo>
                      <a:pt x="17" y="65"/>
                    </a:lnTo>
                    <a:lnTo>
                      <a:pt x="11" y="55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7" name="Freeform 362"/>
              <p:cNvSpPr>
                <a:spLocks/>
              </p:cNvSpPr>
              <p:nvPr/>
            </p:nvSpPr>
            <p:spPr bwMode="auto">
              <a:xfrm>
                <a:off x="3191" y="3307"/>
                <a:ext cx="26" cy="44"/>
              </a:xfrm>
              <a:custGeom>
                <a:avLst/>
                <a:gdLst>
                  <a:gd name="T0" fmla="*/ 0 w 76"/>
                  <a:gd name="T1" fmla="*/ 0 h 130"/>
                  <a:gd name="T2" fmla="*/ 0 w 76"/>
                  <a:gd name="T3" fmla="*/ 0 h 130"/>
                  <a:gd name="T4" fmla="*/ 0 w 76"/>
                  <a:gd name="T5" fmla="*/ 0 h 130"/>
                  <a:gd name="T6" fmla="*/ 0 w 76"/>
                  <a:gd name="T7" fmla="*/ 0 h 130"/>
                  <a:gd name="T8" fmla="*/ 0 w 76"/>
                  <a:gd name="T9" fmla="*/ 0 h 130"/>
                  <a:gd name="T10" fmla="*/ 0 w 76"/>
                  <a:gd name="T11" fmla="*/ 0 h 130"/>
                  <a:gd name="T12" fmla="*/ 0 w 76"/>
                  <a:gd name="T13" fmla="*/ 0 h 130"/>
                  <a:gd name="T14" fmla="*/ 0 w 76"/>
                  <a:gd name="T15" fmla="*/ 0 h 130"/>
                  <a:gd name="T16" fmla="*/ 0 w 76"/>
                  <a:gd name="T17" fmla="*/ 0 h 130"/>
                  <a:gd name="T18" fmla="*/ 0 w 76"/>
                  <a:gd name="T19" fmla="*/ 0 h 130"/>
                  <a:gd name="T20" fmla="*/ 0 w 76"/>
                  <a:gd name="T21" fmla="*/ 0 h 130"/>
                  <a:gd name="T22" fmla="*/ 0 w 76"/>
                  <a:gd name="T23" fmla="*/ 0 h 130"/>
                  <a:gd name="T24" fmla="*/ 0 w 76"/>
                  <a:gd name="T25" fmla="*/ 0 h 130"/>
                  <a:gd name="T26" fmla="*/ 0 w 76"/>
                  <a:gd name="T27" fmla="*/ 0 h 130"/>
                  <a:gd name="T28" fmla="*/ 0 w 76"/>
                  <a:gd name="T29" fmla="*/ 0 h 130"/>
                  <a:gd name="T30" fmla="*/ 0 w 76"/>
                  <a:gd name="T31" fmla="*/ 0 h 130"/>
                  <a:gd name="T32" fmla="*/ 0 w 76"/>
                  <a:gd name="T33" fmla="*/ 0 h 130"/>
                  <a:gd name="T34" fmla="*/ 0 w 76"/>
                  <a:gd name="T35" fmla="*/ 0 h 130"/>
                  <a:gd name="T36" fmla="*/ 0 w 76"/>
                  <a:gd name="T37" fmla="*/ 0 h 130"/>
                  <a:gd name="T38" fmla="*/ 0 w 76"/>
                  <a:gd name="T39" fmla="*/ 0 h 130"/>
                  <a:gd name="T40" fmla="*/ 0 w 76"/>
                  <a:gd name="T41" fmla="*/ 0 h 13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6"/>
                  <a:gd name="T64" fmla="*/ 0 h 130"/>
                  <a:gd name="T65" fmla="*/ 76 w 76"/>
                  <a:gd name="T66" fmla="*/ 130 h 13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6" h="130">
                    <a:moveTo>
                      <a:pt x="6" y="59"/>
                    </a:moveTo>
                    <a:lnTo>
                      <a:pt x="0" y="91"/>
                    </a:lnTo>
                    <a:lnTo>
                      <a:pt x="10" y="83"/>
                    </a:lnTo>
                    <a:lnTo>
                      <a:pt x="14" y="96"/>
                    </a:lnTo>
                    <a:lnTo>
                      <a:pt x="13" y="128"/>
                    </a:lnTo>
                    <a:lnTo>
                      <a:pt x="21" y="104"/>
                    </a:lnTo>
                    <a:lnTo>
                      <a:pt x="34" y="130"/>
                    </a:lnTo>
                    <a:lnTo>
                      <a:pt x="32" y="96"/>
                    </a:lnTo>
                    <a:lnTo>
                      <a:pt x="24" y="84"/>
                    </a:lnTo>
                    <a:lnTo>
                      <a:pt x="34" y="62"/>
                    </a:lnTo>
                    <a:lnTo>
                      <a:pt x="26" y="44"/>
                    </a:lnTo>
                    <a:lnTo>
                      <a:pt x="39" y="32"/>
                    </a:lnTo>
                    <a:lnTo>
                      <a:pt x="50" y="53"/>
                    </a:lnTo>
                    <a:lnTo>
                      <a:pt x="76" y="15"/>
                    </a:lnTo>
                    <a:lnTo>
                      <a:pt x="57" y="0"/>
                    </a:lnTo>
                    <a:lnTo>
                      <a:pt x="33" y="2"/>
                    </a:lnTo>
                    <a:lnTo>
                      <a:pt x="14" y="35"/>
                    </a:lnTo>
                    <a:lnTo>
                      <a:pt x="0" y="44"/>
                    </a:lnTo>
                    <a:lnTo>
                      <a:pt x="21" y="58"/>
                    </a:lnTo>
                    <a:lnTo>
                      <a:pt x="6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8" name="Freeform 363"/>
              <p:cNvSpPr>
                <a:spLocks/>
              </p:cNvSpPr>
              <p:nvPr/>
            </p:nvSpPr>
            <p:spPr bwMode="auto">
              <a:xfrm>
                <a:off x="3157" y="3261"/>
                <a:ext cx="40" cy="29"/>
              </a:xfrm>
              <a:custGeom>
                <a:avLst/>
                <a:gdLst>
                  <a:gd name="T0" fmla="*/ 0 w 119"/>
                  <a:gd name="T1" fmla="*/ 0 h 87"/>
                  <a:gd name="T2" fmla="*/ 0 w 119"/>
                  <a:gd name="T3" fmla="*/ 0 h 87"/>
                  <a:gd name="T4" fmla="*/ 0 w 119"/>
                  <a:gd name="T5" fmla="*/ 0 h 87"/>
                  <a:gd name="T6" fmla="*/ 0 w 119"/>
                  <a:gd name="T7" fmla="*/ 0 h 87"/>
                  <a:gd name="T8" fmla="*/ 0 w 119"/>
                  <a:gd name="T9" fmla="*/ 0 h 87"/>
                  <a:gd name="T10" fmla="*/ 0 w 119"/>
                  <a:gd name="T11" fmla="*/ 0 h 87"/>
                  <a:gd name="T12" fmla="*/ 0 w 119"/>
                  <a:gd name="T13" fmla="*/ 0 h 87"/>
                  <a:gd name="T14" fmla="*/ 0 w 119"/>
                  <a:gd name="T15" fmla="*/ 0 h 87"/>
                  <a:gd name="T16" fmla="*/ 0 w 119"/>
                  <a:gd name="T17" fmla="*/ 0 h 87"/>
                  <a:gd name="T18" fmla="*/ 0 w 119"/>
                  <a:gd name="T19" fmla="*/ 0 h 87"/>
                  <a:gd name="T20" fmla="*/ 0 w 119"/>
                  <a:gd name="T21" fmla="*/ 0 h 87"/>
                  <a:gd name="T22" fmla="*/ 0 w 119"/>
                  <a:gd name="T23" fmla="*/ 0 h 87"/>
                  <a:gd name="T24" fmla="*/ 0 w 119"/>
                  <a:gd name="T25" fmla="*/ 0 h 87"/>
                  <a:gd name="T26" fmla="*/ 0 w 119"/>
                  <a:gd name="T27" fmla="*/ 0 h 87"/>
                  <a:gd name="T28" fmla="*/ 0 w 119"/>
                  <a:gd name="T29" fmla="*/ 0 h 87"/>
                  <a:gd name="T30" fmla="*/ 0 w 119"/>
                  <a:gd name="T31" fmla="*/ 0 h 87"/>
                  <a:gd name="T32" fmla="*/ 0 w 119"/>
                  <a:gd name="T33" fmla="*/ 0 h 87"/>
                  <a:gd name="T34" fmla="*/ 0 w 119"/>
                  <a:gd name="T35" fmla="*/ 0 h 8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87"/>
                  <a:gd name="T56" fmla="*/ 119 w 119"/>
                  <a:gd name="T57" fmla="*/ 87 h 8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87">
                    <a:moveTo>
                      <a:pt x="0" y="73"/>
                    </a:moveTo>
                    <a:lnTo>
                      <a:pt x="3" y="87"/>
                    </a:lnTo>
                    <a:lnTo>
                      <a:pt x="20" y="83"/>
                    </a:lnTo>
                    <a:lnTo>
                      <a:pt x="57" y="71"/>
                    </a:lnTo>
                    <a:lnTo>
                      <a:pt x="86" y="58"/>
                    </a:lnTo>
                    <a:lnTo>
                      <a:pt x="119" y="42"/>
                    </a:lnTo>
                    <a:lnTo>
                      <a:pt x="75" y="45"/>
                    </a:lnTo>
                    <a:lnTo>
                      <a:pt x="77" y="25"/>
                    </a:lnTo>
                    <a:lnTo>
                      <a:pt x="97" y="19"/>
                    </a:lnTo>
                    <a:lnTo>
                      <a:pt x="111" y="32"/>
                    </a:lnTo>
                    <a:lnTo>
                      <a:pt x="110" y="24"/>
                    </a:lnTo>
                    <a:lnTo>
                      <a:pt x="85" y="0"/>
                    </a:lnTo>
                    <a:lnTo>
                      <a:pt x="71" y="9"/>
                    </a:lnTo>
                    <a:lnTo>
                      <a:pt x="59" y="34"/>
                    </a:lnTo>
                    <a:lnTo>
                      <a:pt x="53" y="55"/>
                    </a:lnTo>
                    <a:lnTo>
                      <a:pt x="18" y="7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9" name="Freeform 364"/>
              <p:cNvSpPr>
                <a:spLocks/>
              </p:cNvSpPr>
              <p:nvPr/>
            </p:nvSpPr>
            <p:spPr bwMode="auto">
              <a:xfrm>
                <a:off x="3154" y="3283"/>
                <a:ext cx="39" cy="58"/>
              </a:xfrm>
              <a:custGeom>
                <a:avLst/>
                <a:gdLst>
                  <a:gd name="T0" fmla="*/ 0 w 116"/>
                  <a:gd name="T1" fmla="*/ 0 h 175"/>
                  <a:gd name="T2" fmla="*/ 0 w 116"/>
                  <a:gd name="T3" fmla="*/ 0 h 175"/>
                  <a:gd name="T4" fmla="*/ 0 w 116"/>
                  <a:gd name="T5" fmla="*/ 0 h 175"/>
                  <a:gd name="T6" fmla="*/ 0 w 116"/>
                  <a:gd name="T7" fmla="*/ 0 h 175"/>
                  <a:gd name="T8" fmla="*/ 0 w 116"/>
                  <a:gd name="T9" fmla="*/ 0 h 175"/>
                  <a:gd name="T10" fmla="*/ 0 w 116"/>
                  <a:gd name="T11" fmla="*/ 0 h 175"/>
                  <a:gd name="T12" fmla="*/ 0 w 116"/>
                  <a:gd name="T13" fmla="*/ 0 h 175"/>
                  <a:gd name="T14" fmla="*/ 0 w 116"/>
                  <a:gd name="T15" fmla="*/ 0 h 175"/>
                  <a:gd name="T16" fmla="*/ 0 w 116"/>
                  <a:gd name="T17" fmla="*/ 0 h 175"/>
                  <a:gd name="T18" fmla="*/ 0 w 116"/>
                  <a:gd name="T19" fmla="*/ 0 h 175"/>
                  <a:gd name="T20" fmla="*/ 0 w 116"/>
                  <a:gd name="T21" fmla="*/ 0 h 175"/>
                  <a:gd name="T22" fmla="*/ 0 w 116"/>
                  <a:gd name="T23" fmla="*/ 0 h 175"/>
                  <a:gd name="T24" fmla="*/ 0 w 116"/>
                  <a:gd name="T25" fmla="*/ 0 h 175"/>
                  <a:gd name="T26" fmla="*/ 0 w 116"/>
                  <a:gd name="T27" fmla="*/ 0 h 175"/>
                  <a:gd name="T28" fmla="*/ 0 w 116"/>
                  <a:gd name="T29" fmla="*/ 0 h 175"/>
                  <a:gd name="T30" fmla="*/ 0 w 116"/>
                  <a:gd name="T31" fmla="*/ 0 h 175"/>
                  <a:gd name="T32" fmla="*/ 0 w 116"/>
                  <a:gd name="T33" fmla="*/ 0 h 175"/>
                  <a:gd name="T34" fmla="*/ 0 w 116"/>
                  <a:gd name="T35" fmla="*/ 0 h 175"/>
                  <a:gd name="T36" fmla="*/ 0 w 116"/>
                  <a:gd name="T37" fmla="*/ 0 h 175"/>
                  <a:gd name="T38" fmla="*/ 0 w 116"/>
                  <a:gd name="T39" fmla="*/ 0 h 175"/>
                  <a:gd name="T40" fmla="*/ 0 w 116"/>
                  <a:gd name="T41" fmla="*/ 0 h 175"/>
                  <a:gd name="T42" fmla="*/ 0 w 116"/>
                  <a:gd name="T43" fmla="*/ 0 h 175"/>
                  <a:gd name="T44" fmla="*/ 0 w 116"/>
                  <a:gd name="T45" fmla="*/ 0 h 175"/>
                  <a:gd name="T46" fmla="*/ 0 w 116"/>
                  <a:gd name="T47" fmla="*/ 0 h 175"/>
                  <a:gd name="T48" fmla="*/ 0 w 116"/>
                  <a:gd name="T49" fmla="*/ 0 h 175"/>
                  <a:gd name="T50" fmla="*/ 0 w 116"/>
                  <a:gd name="T51" fmla="*/ 0 h 175"/>
                  <a:gd name="T52" fmla="*/ 0 w 116"/>
                  <a:gd name="T53" fmla="*/ 0 h 175"/>
                  <a:gd name="T54" fmla="*/ 0 w 116"/>
                  <a:gd name="T55" fmla="*/ 0 h 175"/>
                  <a:gd name="T56" fmla="*/ 0 w 116"/>
                  <a:gd name="T57" fmla="*/ 0 h 175"/>
                  <a:gd name="T58" fmla="*/ 0 w 116"/>
                  <a:gd name="T59" fmla="*/ 0 h 175"/>
                  <a:gd name="T60" fmla="*/ 0 w 116"/>
                  <a:gd name="T61" fmla="*/ 0 h 17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16"/>
                  <a:gd name="T94" fmla="*/ 0 h 175"/>
                  <a:gd name="T95" fmla="*/ 116 w 116"/>
                  <a:gd name="T96" fmla="*/ 175 h 17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16" h="175">
                    <a:moveTo>
                      <a:pt x="32" y="39"/>
                    </a:moveTo>
                    <a:lnTo>
                      <a:pt x="61" y="74"/>
                    </a:lnTo>
                    <a:lnTo>
                      <a:pt x="0" y="122"/>
                    </a:lnTo>
                    <a:lnTo>
                      <a:pt x="52" y="175"/>
                    </a:lnTo>
                    <a:lnTo>
                      <a:pt x="60" y="167"/>
                    </a:lnTo>
                    <a:lnTo>
                      <a:pt x="41" y="147"/>
                    </a:lnTo>
                    <a:lnTo>
                      <a:pt x="66" y="106"/>
                    </a:lnTo>
                    <a:lnTo>
                      <a:pt x="78" y="88"/>
                    </a:lnTo>
                    <a:lnTo>
                      <a:pt x="83" y="49"/>
                    </a:lnTo>
                    <a:lnTo>
                      <a:pt x="95" y="38"/>
                    </a:lnTo>
                    <a:lnTo>
                      <a:pt x="98" y="62"/>
                    </a:lnTo>
                    <a:lnTo>
                      <a:pt x="86" y="70"/>
                    </a:lnTo>
                    <a:lnTo>
                      <a:pt x="89" y="83"/>
                    </a:lnTo>
                    <a:lnTo>
                      <a:pt x="99" y="76"/>
                    </a:lnTo>
                    <a:lnTo>
                      <a:pt x="98" y="88"/>
                    </a:lnTo>
                    <a:lnTo>
                      <a:pt x="96" y="100"/>
                    </a:lnTo>
                    <a:lnTo>
                      <a:pt x="103" y="100"/>
                    </a:lnTo>
                    <a:lnTo>
                      <a:pt x="116" y="83"/>
                    </a:lnTo>
                    <a:lnTo>
                      <a:pt x="105" y="59"/>
                    </a:lnTo>
                    <a:lnTo>
                      <a:pt x="110" y="33"/>
                    </a:lnTo>
                    <a:lnTo>
                      <a:pt x="101" y="22"/>
                    </a:lnTo>
                    <a:lnTo>
                      <a:pt x="88" y="28"/>
                    </a:lnTo>
                    <a:lnTo>
                      <a:pt x="68" y="60"/>
                    </a:lnTo>
                    <a:lnTo>
                      <a:pt x="63" y="46"/>
                    </a:lnTo>
                    <a:lnTo>
                      <a:pt x="76" y="24"/>
                    </a:lnTo>
                    <a:lnTo>
                      <a:pt x="94" y="9"/>
                    </a:lnTo>
                    <a:lnTo>
                      <a:pt x="93" y="0"/>
                    </a:lnTo>
                    <a:lnTo>
                      <a:pt x="63" y="22"/>
                    </a:lnTo>
                    <a:lnTo>
                      <a:pt x="45" y="25"/>
                    </a:lnTo>
                    <a:lnTo>
                      <a:pt x="3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0" name="Freeform 365"/>
              <p:cNvSpPr>
                <a:spLocks/>
              </p:cNvSpPr>
              <p:nvPr/>
            </p:nvSpPr>
            <p:spPr bwMode="auto">
              <a:xfrm>
                <a:off x="3191" y="3277"/>
                <a:ext cx="23" cy="32"/>
              </a:xfrm>
              <a:custGeom>
                <a:avLst/>
                <a:gdLst>
                  <a:gd name="T0" fmla="*/ 0 w 69"/>
                  <a:gd name="T1" fmla="*/ 0 h 98"/>
                  <a:gd name="T2" fmla="*/ 0 w 69"/>
                  <a:gd name="T3" fmla="*/ 0 h 98"/>
                  <a:gd name="T4" fmla="*/ 0 w 69"/>
                  <a:gd name="T5" fmla="*/ 0 h 98"/>
                  <a:gd name="T6" fmla="*/ 0 w 69"/>
                  <a:gd name="T7" fmla="*/ 0 h 98"/>
                  <a:gd name="T8" fmla="*/ 0 w 69"/>
                  <a:gd name="T9" fmla="*/ 0 h 98"/>
                  <a:gd name="T10" fmla="*/ 0 w 69"/>
                  <a:gd name="T11" fmla="*/ 0 h 98"/>
                  <a:gd name="T12" fmla="*/ 0 w 69"/>
                  <a:gd name="T13" fmla="*/ 0 h 98"/>
                  <a:gd name="T14" fmla="*/ 0 w 69"/>
                  <a:gd name="T15" fmla="*/ 0 h 98"/>
                  <a:gd name="T16" fmla="*/ 0 w 69"/>
                  <a:gd name="T17" fmla="*/ 0 h 98"/>
                  <a:gd name="T18" fmla="*/ 0 w 69"/>
                  <a:gd name="T19" fmla="*/ 0 h 98"/>
                  <a:gd name="T20" fmla="*/ 0 w 69"/>
                  <a:gd name="T21" fmla="*/ 0 h 98"/>
                  <a:gd name="T22" fmla="*/ 0 w 69"/>
                  <a:gd name="T23" fmla="*/ 0 h 98"/>
                  <a:gd name="T24" fmla="*/ 0 w 69"/>
                  <a:gd name="T25" fmla="*/ 0 h 98"/>
                  <a:gd name="T26" fmla="*/ 0 w 69"/>
                  <a:gd name="T27" fmla="*/ 0 h 98"/>
                  <a:gd name="T28" fmla="*/ 0 w 69"/>
                  <a:gd name="T29" fmla="*/ 0 h 98"/>
                  <a:gd name="T30" fmla="*/ 0 w 69"/>
                  <a:gd name="T31" fmla="*/ 0 h 98"/>
                  <a:gd name="T32" fmla="*/ 0 w 69"/>
                  <a:gd name="T33" fmla="*/ 0 h 98"/>
                  <a:gd name="T34" fmla="*/ 0 w 69"/>
                  <a:gd name="T35" fmla="*/ 0 h 98"/>
                  <a:gd name="T36" fmla="*/ 0 w 69"/>
                  <a:gd name="T37" fmla="*/ 0 h 98"/>
                  <a:gd name="T38" fmla="*/ 0 w 69"/>
                  <a:gd name="T39" fmla="*/ 0 h 98"/>
                  <a:gd name="T40" fmla="*/ 0 w 69"/>
                  <a:gd name="T41" fmla="*/ 0 h 98"/>
                  <a:gd name="T42" fmla="*/ 0 w 69"/>
                  <a:gd name="T43" fmla="*/ 0 h 98"/>
                  <a:gd name="T44" fmla="*/ 0 w 69"/>
                  <a:gd name="T45" fmla="*/ 0 h 98"/>
                  <a:gd name="T46" fmla="*/ 0 w 69"/>
                  <a:gd name="T47" fmla="*/ 0 h 9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69"/>
                  <a:gd name="T73" fmla="*/ 0 h 98"/>
                  <a:gd name="T74" fmla="*/ 69 w 69"/>
                  <a:gd name="T75" fmla="*/ 98 h 9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69" h="98">
                    <a:moveTo>
                      <a:pt x="0" y="13"/>
                    </a:moveTo>
                    <a:lnTo>
                      <a:pt x="0" y="25"/>
                    </a:lnTo>
                    <a:lnTo>
                      <a:pt x="16" y="30"/>
                    </a:lnTo>
                    <a:lnTo>
                      <a:pt x="6" y="73"/>
                    </a:lnTo>
                    <a:lnTo>
                      <a:pt x="18" y="75"/>
                    </a:lnTo>
                    <a:lnTo>
                      <a:pt x="13" y="98"/>
                    </a:lnTo>
                    <a:lnTo>
                      <a:pt x="50" y="70"/>
                    </a:lnTo>
                    <a:lnTo>
                      <a:pt x="53" y="61"/>
                    </a:lnTo>
                    <a:lnTo>
                      <a:pt x="32" y="70"/>
                    </a:lnTo>
                    <a:lnTo>
                      <a:pt x="49" y="48"/>
                    </a:lnTo>
                    <a:lnTo>
                      <a:pt x="61" y="53"/>
                    </a:lnTo>
                    <a:lnTo>
                      <a:pt x="69" y="35"/>
                    </a:lnTo>
                    <a:lnTo>
                      <a:pt x="50" y="35"/>
                    </a:lnTo>
                    <a:lnTo>
                      <a:pt x="32" y="54"/>
                    </a:lnTo>
                    <a:lnTo>
                      <a:pt x="22" y="49"/>
                    </a:lnTo>
                    <a:lnTo>
                      <a:pt x="23" y="27"/>
                    </a:lnTo>
                    <a:lnTo>
                      <a:pt x="29" y="38"/>
                    </a:lnTo>
                    <a:lnTo>
                      <a:pt x="39" y="31"/>
                    </a:lnTo>
                    <a:lnTo>
                      <a:pt x="43" y="8"/>
                    </a:lnTo>
                    <a:lnTo>
                      <a:pt x="31" y="0"/>
                    </a:lnTo>
                    <a:lnTo>
                      <a:pt x="26" y="15"/>
                    </a:lnTo>
                    <a:lnTo>
                      <a:pt x="2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1" name="Freeform 366"/>
              <p:cNvSpPr>
                <a:spLocks/>
              </p:cNvSpPr>
              <p:nvPr/>
            </p:nvSpPr>
            <p:spPr bwMode="auto">
              <a:xfrm>
                <a:off x="3101" y="3265"/>
                <a:ext cx="41" cy="28"/>
              </a:xfrm>
              <a:custGeom>
                <a:avLst/>
                <a:gdLst>
                  <a:gd name="T0" fmla="*/ 0 w 123"/>
                  <a:gd name="T1" fmla="*/ 0 h 82"/>
                  <a:gd name="T2" fmla="*/ 0 w 123"/>
                  <a:gd name="T3" fmla="*/ 0 h 82"/>
                  <a:gd name="T4" fmla="*/ 0 w 123"/>
                  <a:gd name="T5" fmla="*/ 0 h 82"/>
                  <a:gd name="T6" fmla="*/ 0 w 123"/>
                  <a:gd name="T7" fmla="*/ 0 h 82"/>
                  <a:gd name="T8" fmla="*/ 0 w 123"/>
                  <a:gd name="T9" fmla="*/ 0 h 82"/>
                  <a:gd name="T10" fmla="*/ 0 w 123"/>
                  <a:gd name="T11" fmla="*/ 0 h 82"/>
                  <a:gd name="T12" fmla="*/ 0 w 123"/>
                  <a:gd name="T13" fmla="*/ 0 h 82"/>
                  <a:gd name="T14" fmla="*/ 0 w 123"/>
                  <a:gd name="T15" fmla="*/ 0 h 82"/>
                  <a:gd name="T16" fmla="*/ 0 w 123"/>
                  <a:gd name="T17" fmla="*/ 0 h 82"/>
                  <a:gd name="T18" fmla="*/ 0 w 123"/>
                  <a:gd name="T19" fmla="*/ 0 h 82"/>
                  <a:gd name="T20" fmla="*/ 0 w 123"/>
                  <a:gd name="T21" fmla="*/ 0 h 82"/>
                  <a:gd name="T22" fmla="*/ 0 w 123"/>
                  <a:gd name="T23" fmla="*/ 0 h 82"/>
                  <a:gd name="T24" fmla="*/ 0 w 123"/>
                  <a:gd name="T25" fmla="*/ 0 h 82"/>
                  <a:gd name="T26" fmla="*/ 0 w 123"/>
                  <a:gd name="T27" fmla="*/ 0 h 82"/>
                  <a:gd name="T28" fmla="*/ 0 w 123"/>
                  <a:gd name="T29" fmla="*/ 0 h 82"/>
                  <a:gd name="T30" fmla="*/ 0 w 123"/>
                  <a:gd name="T31" fmla="*/ 0 h 82"/>
                  <a:gd name="T32" fmla="*/ 0 w 123"/>
                  <a:gd name="T33" fmla="*/ 0 h 82"/>
                  <a:gd name="T34" fmla="*/ 0 w 123"/>
                  <a:gd name="T35" fmla="*/ 0 h 82"/>
                  <a:gd name="T36" fmla="*/ 0 w 123"/>
                  <a:gd name="T37" fmla="*/ 0 h 82"/>
                  <a:gd name="T38" fmla="*/ 0 w 123"/>
                  <a:gd name="T39" fmla="*/ 0 h 82"/>
                  <a:gd name="T40" fmla="*/ 0 w 123"/>
                  <a:gd name="T41" fmla="*/ 0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23"/>
                  <a:gd name="T64" fmla="*/ 0 h 82"/>
                  <a:gd name="T65" fmla="*/ 123 w 123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23" h="82">
                    <a:moveTo>
                      <a:pt x="0" y="82"/>
                    </a:moveTo>
                    <a:lnTo>
                      <a:pt x="31" y="31"/>
                    </a:lnTo>
                    <a:lnTo>
                      <a:pt x="91" y="0"/>
                    </a:lnTo>
                    <a:lnTo>
                      <a:pt x="109" y="13"/>
                    </a:lnTo>
                    <a:lnTo>
                      <a:pt x="123" y="30"/>
                    </a:lnTo>
                    <a:lnTo>
                      <a:pt x="105" y="33"/>
                    </a:lnTo>
                    <a:lnTo>
                      <a:pt x="99" y="46"/>
                    </a:lnTo>
                    <a:lnTo>
                      <a:pt x="91" y="22"/>
                    </a:lnTo>
                    <a:lnTo>
                      <a:pt x="73" y="17"/>
                    </a:lnTo>
                    <a:lnTo>
                      <a:pt x="82" y="35"/>
                    </a:lnTo>
                    <a:lnTo>
                      <a:pt x="80" y="52"/>
                    </a:lnTo>
                    <a:lnTo>
                      <a:pt x="71" y="26"/>
                    </a:lnTo>
                    <a:lnTo>
                      <a:pt x="54" y="26"/>
                    </a:lnTo>
                    <a:lnTo>
                      <a:pt x="50" y="42"/>
                    </a:lnTo>
                    <a:lnTo>
                      <a:pt x="70" y="52"/>
                    </a:lnTo>
                    <a:lnTo>
                      <a:pt x="59" y="65"/>
                    </a:lnTo>
                    <a:lnTo>
                      <a:pt x="44" y="46"/>
                    </a:lnTo>
                    <a:lnTo>
                      <a:pt x="38" y="34"/>
                    </a:lnTo>
                    <a:lnTo>
                      <a:pt x="23" y="61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2" name="Freeform 367"/>
              <p:cNvSpPr>
                <a:spLocks/>
              </p:cNvSpPr>
              <p:nvPr/>
            </p:nvSpPr>
            <p:spPr bwMode="auto">
              <a:xfrm>
                <a:off x="3104" y="3291"/>
                <a:ext cx="19" cy="7"/>
              </a:xfrm>
              <a:custGeom>
                <a:avLst/>
                <a:gdLst>
                  <a:gd name="T0" fmla="*/ 0 w 59"/>
                  <a:gd name="T1" fmla="*/ 0 h 21"/>
                  <a:gd name="T2" fmla="*/ 0 w 59"/>
                  <a:gd name="T3" fmla="*/ 0 h 21"/>
                  <a:gd name="T4" fmla="*/ 0 w 59"/>
                  <a:gd name="T5" fmla="*/ 0 h 21"/>
                  <a:gd name="T6" fmla="*/ 0 w 59"/>
                  <a:gd name="T7" fmla="*/ 0 h 21"/>
                  <a:gd name="T8" fmla="*/ 0 w 59"/>
                  <a:gd name="T9" fmla="*/ 0 h 21"/>
                  <a:gd name="T10" fmla="*/ 0 w 59"/>
                  <a:gd name="T11" fmla="*/ 0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9"/>
                  <a:gd name="T19" fmla="*/ 0 h 21"/>
                  <a:gd name="T20" fmla="*/ 59 w 59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9" h="21">
                    <a:moveTo>
                      <a:pt x="0" y="10"/>
                    </a:moveTo>
                    <a:lnTo>
                      <a:pt x="23" y="21"/>
                    </a:lnTo>
                    <a:lnTo>
                      <a:pt x="59" y="10"/>
                    </a:lnTo>
                    <a:lnTo>
                      <a:pt x="3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3" name="Freeform 368"/>
              <p:cNvSpPr>
                <a:spLocks/>
              </p:cNvSpPr>
              <p:nvPr/>
            </p:nvSpPr>
            <p:spPr bwMode="auto">
              <a:xfrm>
                <a:off x="3122" y="3283"/>
                <a:ext cx="17" cy="12"/>
              </a:xfrm>
              <a:custGeom>
                <a:avLst/>
                <a:gdLst>
                  <a:gd name="T0" fmla="*/ 0 w 50"/>
                  <a:gd name="T1" fmla="*/ 0 h 36"/>
                  <a:gd name="T2" fmla="*/ 0 w 50"/>
                  <a:gd name="T3" fmla="*/ 0 h 36"/>
                  <a:gd name="T4" fmla="*/ 0 w 50"/>
                  <a:gd name="T5" fmla="*/ 0 h 36"/>
                  <a:gd name="T6" fmla="*/ 0 w 50"/>
                  <a:gd name="T7" fmla="*/ 0 h 36"/>
                  <a:gd name="T8" fmla="*/ 0 w 50"/>
                  <a:gd name="T9" fmla="*/ 0 h 36"/>
                  <a:gd name="T10" fmla="*/ 0 w 50"/>
                  <a:gd name="T11" fmla="*/ 0 h 36"/>
                  <a:gd name="T12" fmla="*/ 0 w 50"/>
                  <a:gd name="T13" fmla="*/ 0 h 36"/>
                  <a:gd name="T14" fmla="*/ 0 w 50"/>
                  <a:gd name="T15" fmla="*/ 0 h 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6"/>
                  <a:gd name="T26" fmla="*/ 50 w 50"/>
                  <a:gd name="T27" fmla="*/ 36 h 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6">
                    <a:moveTo>
                      <a:pt x="20" y="6"/>
                    </a:moveTo>
                    <a:lnTo>
                      <a:pt x="0" y="28"/>
                    </a:lnTo>
                    <a:lnTo>
                      <a:pt x="25" y="36"/>
                    </a:lnTo>
                    <a:lnTo>
                      <a:pt x="50" y="16"/>
                    </a:lnTo>
                    <a:lnTo>
                      <a:pt x="27" y="18"/>
                    </a:lnTo>
                    <a:lnTo>
                      <a:pt x="40" y="0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4" name="Freeform 369"/>
              <p:cNvSpPr>
                <a:spLocks/>
              </p:cNvSpPr>
              <p:nvPr/>
            </p:nvSpPr>
            <p:spPr bwMode="auto">
              <a:xfrm>
                <a:off x="3031" y="3264"/>
                <a:ext cx="62" cy="56"/>
              </a:xfrm>
              <a:custGeom>
                <a:avLst/>
                <a:gdLst>
                  <a:gd name="T0" fmla="*/ 0 w 185"/>
                  <a:gd name="T1" fmla="*/ 0 h 168"/>
                  <a:gd name="T2" fmla="*/ 0 w 185"/>
                  <a:gd name="T3" fmla="*/ 0 h 168"/>
                  <a:gd name="T4" fmla="*/ 0 w 185"/>
                  <a:gd name="T5" fmla="*/ 0 h 168"/>
                  <a:gd name="T6" fmla="*/ 0 w 185"/>
                  <a:gd name="T7" fmla="*/ 0 h 168"/>
                  <a:gd name="T8" fmla="*/ 0 w 185"/>
                  <a:gd name="T9" fmla="*/ 0 h 168"/>
                  <a:gd name="T10" fmla="*/ 0 w 185"/>
                  <a:gd name="T11" fmla="*/ 0 h 168"/>
                  <a:gd name="T12" fmla="*/ 0 w 185"/>
                  <a:gd name="T13" fmla="*/ 0 h 168"/>
                  <a:gd name="T14" fmla="*/ 0 w 185"/>
                  <a:gd name="T15" fmla="*/ 0 h 168"/>
                  <a:gd name="T16" fmla="*/ 0 w 185"/>
                  <a:gd name="T17" fmla="*/ 0 h 168"/>
                  <a:gd name="T18" fmla="*/ 0 w 185"/>
                  <a:gd name="T19" fmla="*/ 0 h 168"/>
                  <a:gd name="T20" fmla="*/ 0 w 185"/>
                  <a:gd name="T21" fmla="*/ 0 h 168"/>
                  <a:gd name="T22" fmla="*/ 0 w 185"/>
                  <a:gd name="T23" fmla="*/ 0 h 168"/>
                  <a:gd name="T24" fmla="*/ 0 w 185"/>
                  <a:gd name="T25" fmla="*/ 0 h 168"/>
                  <a:gd name="T26" fmla="*/ 0 w 185"/>
                  <a:gd name="T27" fmla="*/ 0 h 168"/>
                  <a:gd name="T28" fmla="*/ 0 w 185"/>
                  <a:gd name="T29" fmla="*/ 0 h 16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85"/>
                  <a:gd name="T46" fmla="*/ 0 h 168"/>
                  <a:gd name="T47" fmla="*/ 185 w 185"/>
                  <a:gd name="T48" fmla="*/ 168 h 16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85" h="168">
                    <a:moveTo>
                      <a:pt x="0" y="8"/>
                    </a:moveTo>
                    <a:lnTo>
                      <a:pt x="16" y="28"/>
                    </a:lnTo>
                    <a:lnTo>
                      <a:pt x="102" y="106"/>
                    </a:lnTo>
                    <a:lnTo>
                      <a:pt x="145" y="144"/>
                    </a:lnTo>
                    <a:lnTo>
                      <a:pt x="174" y="168"/>
                    </a:lnTo>
                    <a:lnTo>
                      <a:pt x="185" y="168"/>
                    </a:lnTo>
                    <a:lnTo>
                      <a:pt x="145" y="135"/>
                    </a:lnTo>
                    <a:lnTo>
                      <a:pt x="98" y="96"/>
                    </a:lnTo>
                    <a:lnTo>
                      <a:pt x="83" y="78"/>
                    </a:lnTo>
                    <a:lnTo>
                      <a:pt x="54" y="58"/>
                    </a:lnTo>
                    <a:lnTo>
                      <a:pt x="28" y="25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5" name="Freeform 370"/>
              <p:cNvSpPr>
                <a:spLocks/>
              </p:cNvSpPr>
              <p:nvPr/>
            </p:nvSpPr>
            <p:spPr bwMode="auto">
              <a:xfrm>
                <a:off x="3122" y="3329"/>
                <a:ext cx="42" cy="21"/>
              </a:xfrm>
              <a:custGeom>
                <a:avLst/>
                <a:gdLst>
                  <a:gd name="T0" fmla="*/ 0 w 125"/>
                  <a:gd name="T1" fmla="*/ 0 h 62"/>
                  <a:gd name="T2" fmla="*/ 0 w 125"/>
                  <a:gd name="T3" fmla="*/ 0 h 62"/>
                  <a:gd name="T4" fmla="*/ 0 w 125"/>
                  <a:gd name="T5" fmla="*/ 0 h 62"/>
                  <a:gd name="T6" fmla="*/ 0 w 125"/>
                  <a:gd name="T7" fmla="*/ 0 h 62"/>
                  <a:gd name="T8" fmla="*/ 0 w 125"/>
                  <a:gd name="T9" fmla="*/ 0 h 62"/>
                  <a:gd name="T10" fmla="*/ 0 w 125"/>
                  <a:gd name="T11" fmla="*/ 0 h 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5"/>
                  <a:gd name="T19" fmla="*/ 0 h 62"/>
                  <a:gd name="T20" fmla="*/ 125 w 125"/>
                  <a:gd name="T21" fmla="*/ 62 h 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5" h="62">
                    <a:moveTo>
                      <a:pt x="5" y="39"/>
                    </a:moveTo>
                    <a:lnTo>
                      <a:pt x="119" y="0"/>
                    </a:lnTo>
                    <a:lnTo>
                      <a:pt x="125" y="18"/>
                    </a:lnTo>
                    <a:lnTo>
                      <a:pt x="0" y="62"/>
                    </a:lnTo>
                    <a:lnTo>
                      <a:pt x="5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6" name="Freeform 371"/>
              <p:cNvSpPr>
                <a:spLocks/>
              </p:cNvSpPr>
              <p:nvPr/>
            </p:nvSpPr>
            <p:spPr bwMode="auto">
              <a:xfrm>
                <a:off x="3117" y="3289"/>
                <a:ext cx="44" cy="62"/>
              </a:xfrm>
              <a:custGeom>
                <a:avLst/>
                <a:gdLst>
                  <a:gd name="T0" fmla="*/ 0 w 131"/>
                  <a:gd name="T1" fmla="*/ 0 h 185"/>
                  <a:gd name="T2" fmla="*/ 0 w 131"/>
                  <a:gd name="T3" fmla="*/ 0 h 185"/>
                  <a:gd name="T4" fmla="*/ 0 w 131"/>
                  <a:gd name="T5" fmla="*/ 0 h 185"/>
                  <a:gd name="T6" fmla="*/ 0 w 131"/>
                  <a:gd name="T7" fmla="*/ 0 h 185"/>
                  <a:gd name="T8" fmla="*/ 0 w 131"/>
                  <a:gd name="T9" fmla="*/ 0 h 185"/>
                  <a:gd name="T10" fmla="*/ 0 w 131"/>
                  <a:gd name="T11" fmla="*/ 0 h 185"/>
                  <a:gd name="T12" fmla="*/ 0 w 131"/>
                  <a:gd name="T13" fmla="*/ 0 h 185"/>
                  <a:gd name="T14" fmla="*/ 0 w 131"/>
                  <a:gd name="T15" fmla="*/ 0 h 185"/>
                  <a:gd name="T16" fmla="*/ 0 w 131"/>
                  <a:gd name="T17" fmla="*/ 0 h 185"/>
                  <a:gd name="T18" fmla="*/ 0 w 131"/>
                  <a:gd name="T19" fmla="*/ 0 h 185"/>
                  <a:gd name="T20" fmla="*/ 0 w 131"/>
                  <a:gd name="T21" fmla="*/ 0 h 185"/>
                  <a:gd name="T22" fmla="*/ 0 w 131"/>
                  <a:gd name="T23" fmla="*/ 0 h 1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1"/>
                  <a:gd name="T37" fmla="*/ 0 h 185"/>
                  <a:gd name="T38" fmla="*/ 131 w 131"/>
                  <a:gd name="T39" fmla="*/ 185 h 1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1" h="185">
                    <a:moveTo>
                      <a:pt x="0" y="185"/>
                    </a:moveTo>
                    <a:lnTo>
                      <a:pt x="25" y="179"/>
                    </a:lnTo>
                    <a:lnTo>
                      <a:pt x="34" y="145"/>
                    </a:lnTo>
                    <a:lnTo>
                      <a:pt x="75" y="89"/>
                    </a:lnTo>
                    <a:lnTo>
                      <a:pt x="92" y="92"/>
                    </a:lnTo>
                    <a:lnTo>
                      <a:pt x="131" y="61"/>
                    </a:lnTo>
                    <a:lnTo>
                      <a:pt x="119" y="23"/>
                    </a:lnTo>
                    <a:lnTo>
                      <a:pt x="114" y="0"/>
                    </a:lnTo>
                    <a:lnTo>
                      <a:pt x="70" y="56"/>
                    </a:lnTo>
                    <a:lnTo>
                      <a:pt x="10" y="151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7" name="Freeform 372"/>
              <p:cNvSpPr>
                <a:spLocks/>
              </p:cNvSpPr>
              <p:nvPr/>
            </p:nvSpPr>
            <p:spPr bwMode="auto">
              <a:xfrm>
                <a:off x="3082" y="3234"/>
                <a:ext cx="17" cy="5"/>
              </a:xfrm>
              <a:custGeom>
                <a:avLst/>
                <a:gdLst>
                  <a:gd name="T0" fmla="*/ 0 w 52"/>
                  <a:gd name="T1" fmla="*/ 0 h 16"/>
                  <a:gd name="T2" fmla="*/ 0 w 52"/>
                  <a:gd name="T3" fmla="*/ 0 h 16"/>
                  <a:gd name="T4" fmla="*/ 0 w 52"/>
                  <a:gd name="T5" fmla="*/ 0 h 16"/>
                  <a:gd name="T6" fmla="*/ 0 w 52"/>
                  <a:gd name="T7" fmla="*/ 0 h 16"/>
                  <a:gd name="T8" fmla="*/ 0 w 52"/>
                  <a:gd name="T9" fmla="*/ 0 h 16"/>
                  <a:gd name="T10" fmla="*/ 0 w 52"/>
                  <a:gd name="T11" fmla="*/ 0 h 16"/>
                  <a:gd name="T12" fmla="*/ 0 w 52"/>
                  <a:gd name="T13" fmla="*/ 0 h 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16"/>
                  <a:gd name="T23" fmla="*/ 52 w 52"/>
                  <a:gd name="T24" fmla="*/ 16 h 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16">
                    <a:moveTo>
                      <a:pt x="0" y="16"/>
                    </a:moveTo>
                    <a:lnTo>
                      <a:pt x="23" y="12"/>
                    </a:lnTo>
                    <a:lnTo>
                      <a:pt x="52" y="13"/>
                    </a:lnTo>
                    <a:lnTo>
                      <a:pt x="43" y="0"/>
                    </a:lnTo>
                    <a:lnTo>
                      <a:pt x="17" y="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8" name="Freeform 373"/>
              <p:cNvSpPr>
                <a:spLocks/>
              </p:cNvSpPr>
              <p:nvPr/>
            </p:nvSpPr>
            <p:spPr bwMode="auto">
              <a:xfrm>
                <a:off x="3070" y="3284"/>
                <a:ext cx="57" cy="23"/>
              </a:xfrm>
              <a:custGeom>
                <a:avLst/>
                <a:gdLst>
                  <a:gd name="T0" fmla="*/ 0 w 173"/>
                  <a:gd name="T1" fmla="*/ 0 h 70"/>
                  <a:gd name="T2" fmla="*/ 0 w 173"/>
                  <a:gd name="T3" fmla="*/ 0 h 70"/>
                  <a:gd name="T4" fmla="*/ 0 w 173"/>
                  <a:gd name="T5" fmla="*/ 0 h 70"/>
                  <a:gd name="T6" fmla="*/ 0 w 173"/>
                  <a:gd name="T7" fmla="*/ 0 h 70"/>
                  <a:gd name="T8" fmla="*/ 0 w 173"/>
                  <a:gd name="T9" fmla="*/ 0 h 70"/>
                  <a:gd name="T10" fmla="*/ 0 w 173"/>
                  <a:gd name="T11" fmla="*/ 0 h 70"/>
                  <a:gd name="T12" fmla="*/ 0 w 173"/>
                  <a:gd name="T13" fmla="*/ 0 h 70"/>
                  <a:gd name="T14" fmla="*/ 0 w 173"/>
                  <a:gd name="T15" fmla="*/ 0 h 70"/>
                  <a:gd name="T16" fmla="*/ 0 w 173"/>
                  <a:gd name="T17" fmla="*/ 0 h 70"/>
                  <a:gd name="T18" fmla="*/ 0 w 173"/>
                  <a:gd name="T19" fmla="*/ 0 h 70"/>
                  <a:gd name="T20" fmla="*/ 0 w 173"/>
                  <a:gd name="T21" fmla="*/ 0 h 70"/>
                  <a:gd name="T22" fmla="*/ 0 w 173"/>
                  <a:gd name="T23" fmla="*/ 0 h 70"/>
                  <a:gd name="T24" fmla="*/ 0 w 173"/>
                  <a:gd name="T25" fmla="*/ 0 h 70"/>
                  <a:gd name="T26" fmla="*/ 0 w 173"/>
                  <a:gd name="T27" fmla="*/ 0 h 70"/>
                  <a:gd name="T28" fmla="*/ 0 w 173"/>
                  <a:gd name="T29" fmla="*/ 0 h 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73"/>
                  <a:gd name="T46" fmla="*/ 0 h 70"/>
                  <a:gd name="T47" fmla="*/ 173 w 173"/>
                  <a:gd name="T48" fmla="*/ 70 h 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73" h="70">
                    <a:moveTo>
                      <a:pt x="14" y="22"/>
                    </a:moveTo>
                    <a:lnTo>
                      <a:pt x="38" y="45"/>
                    </a:lnTo>
                    <a:lnTo>
                      <a:pt x="61" y="57"/>
                    </a:lnTo>
                    <a:lnTo>
                      <a:pt x="87" y="65"/>
                    </a:lnTo>
                    <a:lnTo>
                      <a:pt x="114" y="70"/>
                    </a:lnTo>
                    <a:lnTo>
                      <a:pt x="140" y="66"/>
                    </a:lnTo>
                    <a:lnTo>
                      <a:pt x="173" y="54"/>
                    </a:lnTo>
                    <a:lnTo>
                      <a:pt x="157" y="43"/>
                    </a:lnTo>
                    <a:lnTo>
                      <a:pt x="118" y="52"/>
                    </a:lnTo>
                    <a:lnTo>
                      <a:pt x="86" y="45"/>
                    </a:lnTo>
                    <a:lnTo>
                      <a:pt x="59" y="37"/>
                    </a:lnTo>
                    <a:lnTo>
                      <a:pt x="30" y="22"/>
                    </a:lnTo>
                    <a:lnTo>
                      <a:pt x="0" y="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29" name="Freeform 374"/>
              <p:cNvSpPr>
                <a:spLocks/>
              </p:cNvSpPr>
              <p:nvPr/>
            </p:nvSpPr>
            <p:spPr bwMode="auto">
              <a:xfrm>
                <a:off x="2973" y="2976"/>
                <a:ext cx="164" cy="52"/>
              </a:xfrm>
              <a:custGeom>
                <a:avLst/>
                <a:gdLst>
                  <a:gd name="T0" fmla="*/ 0 w 492"/>
                  <a:gd name="T1" fmla="*/ 0 h 157"/>
                  <a:gd name="T2" fmla="*/ 0 w 492"/>
                  <a:gd name="T3" fmla="*/ 0 h 157"/>
                  <a:gd name="T4" fmla="*/ 0 w 492"/>
                  <a:gd name="T5" fmla="*/ 0 h 157"/>
                  <a:gd name="T6" fmla="*/ 0 w 492"/>
                  <a:gd name="T7" fmla="*/ 0 h 157"/>
                  <a:gd name="T8" fmla="*/ 0 w 492"/>
                  <a:gd name="T9" fmla="*/ 0 h 157"/>
                  <a:gd name="T10" fmla="*/ 0 w 492"/>
                  <a:gd name="T11" fmla="*/ 0 h 157"/>
                  <a:gd name="T12" fmla="*/ 0 w 492"/>
                  <a:gd name="T13" fmla="*/ 0 h 157"/>
                  <a:gd name="T14" fmla="*/ 0 w 492"/>
                  <a:gd name="T15" fmla="*/ 0 h 157"/>
                  <a:gd name="T16" fmla="*/ 0 w 492"/>
                  <a:gd name="T17" fmla="*/ 0 h 157"/>
                  <a:gd name="T18" fmla="*/ 0 w 492"/>
                  <a:gd name="T19" fmla="*/ 0 h 157"/>
                  <a:gd name="T20" fmla="*/ 0 w 492"/>
                  <a:gd name="T21" fmla="*/ 0 h 157"/>
                  <a:gd name="T22" fmla="*/ 0 w 492"/>
                  <a:gd name="T23" fmla="*/ 0 h 157"/>
                  <a:gd name="T24" fmla="*/ 0 w 492"/>
                  <a:gd name="T25" fmla="*/ 0 h 157"/>
                  <a:gd name="T26" fmla="*/ 0 w 492"/>
                  <a:gd name="T27" fmla="*/ 0 h 157"/>
                  <a:gd name="T28" fmla="*/ 0 w 492"/>
                  <a:gd name="T29" fmla="*/ 0 h 157"/>
                  <a:gd name="T30" fmla="*/ 0 w 492"/>
                  <a:gd name="T31" fmla="*/ 0 h 157"/>
                  <a:gd name="T32" fmla="*/ 0 w 492"/>
                  <a:gd name="T33" fmla="*/ 0 h 15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2"/>
                  <a:gd name="T52" fmla="*/ 0 h 157"/>
                  <a:gd name="T53" fmla="*/ 492 w 492"/>
                  <a:gd name="T54" fmla="*/ 157 h 15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2" h="157">
                    <a:moveTo>
                      <a:pt x="0" y="77"/>
                    </a:moveTo>
                    <a:lnTo>
                      <a:pt x="10" y="57"/>
                    </a:lnTo>
                    <a:lnTo>
                      <a:pt x="25" y="38"/>
                    </a:lnTo>
                    <a:lnTo>
                      <a:pt x="54" y="19"/>
                    </a:lnTo>
                    <a:lnTo>
                      <a:pt x="91" y="7"/>
                    </a:lnTo>
                    <a:lnTo>
                      <a:pt x="146" y="0"/>
                    </a:lnTo>
                    <a:lnTo>
                      <a:pt x="208" y="3"/>
                    </a:lnTo>
                    <a:lnTo>
                      <a:pt x="286" y="16"/>
                    </a:lnTo>
                    <a:lnTo>
                      <a:pt x="341" y="33"/>
                    </a:lnTo>
                    <a:lnTo>
                      <a:pt x="393" y="60"/>
                    </a:lnTo>
                    <a:lnTo>
                      <a:pt x="435" y="83"/>
                    </a:lnTo>
                    <a:lnTo>
                      <a:pt x="470" y="119"/>
                    </a:lnTo>
                    <a:lnTo>
                      <a:pt x="492" y="157"/>
                    </a:lnTo>
                    <a:lnTo>
                      <a:pt x="439" y="131"/>
                    </a:lnTo>
                    <a:lnTo>
                      <a:pt x="254" y="115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0" name="Freeform 375"/>
              <p:cNvSpPr>
                <a:spLocks/>
              </p:cNvSpPr>
              <p:nvPr/>
            </p:nvSpPr>
            <p:spPr bwMode="auto">
              <a:xfrm>
                <a:off x="3020" y="3015"/>
                <a:ext cx="64" cy="55"/>
              </a:xfrm>
              <a:custGeom>
                <a:avLst/>
                <a:gdLst>
                  <a:gd name="T0" fmla="*/ 0 w 190"/>
                  <a:gd name="T1" fmla="*/ 0 h 165"/>
                  <a:gd name="T2" fmla="*/ 0 w 190"/>
                  <a:gd name="T3" fmla="*/ 0 h 165"/>
                  <a:gd name="T4" fmla="*/ 0 w 190"/>
                  <a:gd name="T5" fmla="*/ 0 h 165"/>
                  <a:gd name="T6" fmla="*/ 0 w 190"/>
                  <a:gd name="T7" fmla="*/ 0 h 165"/>
                  <a:gd name="T8" fmla="*/ 0 w 190"/>
                  <a:gd name="T9" fmla="*/ 0 h 165"/>
                  <a:gd name="T10" fmla="*/ 0 w 190"/>
                  <a:gd name="T11" fmla="*/ 0 h 165"/>
                  <a:gd name="T12" fmla="*/ 0 w 190"/>
                  <a:gd name="T13" fmla="*/ 0 h 165"/>
                  <a:gd name="T14" fmla="*/ 0 w 190"/>
                  <a:gd name="T15" fmla="*/ 0 h 16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0"/>
                  <a:gd name="T25" fmla="*/ 0 h 165"/>
                  <a:gd name="T26" fmla="*/ 190 w 190"/>
                  <a:gd name="T27" fmla="*/ 165 h 16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0" h="165">
                    <a:moveTo>
                      <a:pt x="0" y="118"/>
                    </a:moveTo>
                    <a:lnTo>
                      <a:pt x="40" y="136"/>
                    </a:lnTo>
                    <a:lnTo>
                      <a:pt x="83" y="151"/>
                    </a:lnTo>
                    <a:lnTo>
                      <a:pt x="132" y="160"/>
                    </a:lnTo>
                    <a:lnTo>
                      <a:pt x="190" y="165"/>
                    </a:lnTo>
                    <a:lnTo>
                      <a:pt x="127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E5E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1" name="Freeform 376"/>
              <p:cNvSpPr>
                <a:spLocks/>
              </p:cNvSpPr>
              <p:nvPr/>
            </p:nvSpPr>
            <p:spPr bwMode="auto">
              <a:xfrm>
                <a:off x="3055" y="3188"/>
                <a:ext cx="53" cy="53"/>
              </a:xfrm>
              <a:custGeom>
                <a:avLst/>
                <a:gdLst>
                  <a:gd name="T0" fmla="*/ 0 w 157"/>
                  <a:gd name="T1" fmla="*/ 0 h 161"/>
                  <a:gd name="T2" fmla="*/ 0 w 157"/>
                  <a:gd name="T3" fmla="*/ 0 h 161"/>
                  <a:gd name="T4" fmla="*/ 0 w 157"/>
                  <a:gd name="T5" fmla="*/ 0 h 161"/>
                  <a:gd name="T6" fmla="*/ 0 w 157"/>
                  <a:gd name="T7" fmla="*/ 0 h 161"/>
                  <a:gd name="T8" fmla="*/ 0 w 157"/>
                  <a:gd name="T9" fmla="*/ 0 h 161"/>
                  <a:gd name="T10" fmla="*/ 0 w 157"/>
                  <a:gd name="T11" fmla="*/ 0 h 161"/>
                  <a:gd name="T12" fmla="*/ 0 w 157"/>
                  <a:gd name="T13" fmla="*/ 0 h 161"/>
                  <a:gd name="T14" fmla="*/ 0 w 157"/>
                  <a:gd name="T15" fmla="*/ 0 h 161"/>
                  <a:gd name="T16" fmla="*/ 0 w 157"/>
                  <a:gd name="T17" fmla="*/ 0 h 161"/>
                  <a:gd name="T18" fmla="*/ 0 w 157"/>
                  <a:gd name="T19" fmla="*/ 0 h 161"/>
                  <a:gd name="T20" fmla="*/ 0 w 157"/>
                  <a:gd name="T21" fmla="*/ 0 h 161"/>
                  <a:gd name="T22" fmla="*/ 0 w 157"/>
                  <a:gd name="T23" fmla="*/ 0 h 161"/>
                  <a:gd name="T24" fmla="*/ 0 w 157"/>
                  <a:gd name="T25" fmla="*/ 0 h 161"/>
                  <a:gd name="T26" fmla="*/ 0 w 157"/>
                  <a:gd name="T27" fmla="*/ 0 h 161"/>
                  <a:gd name="T28" fmla="*/ 0 w 157"/>
                  <a:gd name="T29" fmla="*/ 0 h 161"/>
                  <a:gd name="T30" fmla="*/ 0 w 157"/>
                  <a:gd name="T31" fmla="*/ 0 h 161"/>
                  <a:gd name="T32" fmla="*/ 0 w 157"/>
                  <a:gd name="T33" fmla="*/ 0 h 161"/>
                  <a:gd name="T34" fmla="*/ 0 w 157"/>
                  <a:gd name="T35" fmla="*/ 0 h 161"/>
                  <a:gd name="T36" fmla="*/ 0 w 157"/>
                  <a:gd name="T37" fmla="*/ 0 h 161"/>
                  <a:gd name="T38" fmla="*/ 0 w 157"/>
                  <a:gd name="T39" fmla="*/ 0 h 161"/>
                  <a:gd name="T40" fmla="*/ 0 w 157"/>
                  <a:gd name="T41" fmla="*/ 0 h 161"/>
                  <a:gd name="T42" fmla="*/ 0 w 157"/>
                  <a:gd name="T43" fmla="*/ 0 h 161"/>
                  <a:gd name="T44" fmla="*/ 0 w 157"/>
                  <a:gd name="T45" fmla="*/ 0 h 161"/>
                  <a:gd name="T46" fmla="*/ 0 w 157"/>
                  <a:gd name="T47" fmla="*/ 0 h 161"/>
                  <a:gd name="T48" fmla="*/ 0 w 157"/>
                  <a:gd name="T49" fmla="*/ 0 h 161"/>
                  <a:gd name="T50" fmla="*/ 0 w 157"/>
                  <a:gd name="T51" fmla="*/ 0 h 161"/>
                  <a:gd name="T52" fmla="*/ 0 w 157"/>
                  <a:gd name="T53" fmla="*/ 0 h 16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57"/>
                  <a:gd name="T82" fmla="*/ 0 h 161"/>
                  <a:gd name="T83" fmla="*/ 157 w 157"/>
                  <a:gd name="T84" fmla="*/ 161 h 16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57" h="161">
                    <a:moveTo>
                      <a:pt x="103" y="13"/>
                    </a:moveTo>
                    <a:lnTo>
                      <a:pt x="68" y="27"/>
                    </a:lnTo>
                    <a:lnTo>
                      <a:pt x="51" y="72"/>
                    </a:lnTo>
                    <a:lnTo>
                      <a:pt x="33" y="88"/>
                    </a:lnTo>
                    <a:lnTo>
                      <a:pt x="41" y="41"/>
                    </a:lnTo>
                    <a:lnTo>
                      <a:pt x="27" y="26"/>
                    </a:lnTo>
                    <a:lnTo>
                      <a:pt x="12" y="59"/>
                    </a:lnTo>
                    <a:lnTo>
                      <a:pt x="0" y="107"/>
                    </a:lnTo>
                    <a:lnTo>
                      <a:pt x="18" y="136"/>
                    </a:lnTo>
                    <a:lnTo>
                      <a:pt x="14" y="161"/>
                    </a:lnTo>
                    <a:lnTo>
                      <a:pt x="40" y="127"/>
                    </a:lnTo>
                    <a:lnTo>
                      <a:pt x="64" y="86"/>
                    </a:lnTo>
                    <a:lnTo>
                      <a:pt x="85" y="71"/>
                    </a:lnTo>
                    <a:lnTo>
                      <a:pt x="112" y="75"/>
                    </a:lnTo>
                    <a:lnTo>
                      <a:pt x="109" y="101"/>
                    </a:lnTo>
                    <a:lnTo>
                      <a:pt x="61" y="137"/>
                    </a:lnTo>
                    <a:lnTo>
                      <a:pt x="95" y="142"/>
                    </a:lnTo>
                    <a:lnTo>
                      <a:pt x="122" y="141"/>
                    </a:lnTo>
                    <a:lnTo>
                      <a:pt x="121" y="121"/>
                    </a:lnTo>
                    <a:lnTo>
                      <a:pt x="145" y="103"/>
                    </a:lnTo>
                    <a:lnTo>
                      <a:pt x="157" y="77"/>
                    </a:lnTo>
                    <a:lnTo>
                      <a:pt x="133" y="57"/>
                    </a:lnTo>
                    <a:lnTo>
                      <a:pt x="153" y="0"/>
                    </a:lnTo>
                    <a:lnTo>
                      <a:pt x="133" y="12"/>
                    </a:lnTo>
                    <a:lnTo>
                      <a:pt x="112" y="47"/>
                    </a:lnTo>
                    <a:lnTo>
                      <a:pt x="10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2" name="Freeform 377"/>
              <p:cNvSpPr>
                <a:spLocks/>
              </p:cNvSpPr>
              <p:nvPr/>
            </p:nvSpPr>
            <p:spPr bwMode="auto">
              <a:xfrm>
                <a:off x="3037" y="3244"/>
                <a:ext cx="26" cy="28"/>
              </a:xfrm>
              <a:custGeom>
                <a:avLst/>
                <a:gdLst>
                  <a:gd name="T0" fmla="*/ 0 w 80"/>
                  <a:gd name="T1" fmla="*/ 0 h 85"/>
                  <a:gd name="T2" fmla="*/ 0 w 80"/>
                  <a:gd name="T3" fmla="*/ 0 h 85"/>
                  <a:gd name="T4" fmla="*/ 0 w 80"/>
                  <a:gd name="T5" fmla="*/ 0 h 85"/>
                  <a:gd name="T6" fmla="*/ 0 w 80"/>
                  <a:gd name="T7" fmla="*/ 0 h 85"/>
                  <a:gd name="T8" fmla="*/ 0 w 80"/>
                  <a:gd name="T9" fmla="*/ 0 h 85"/>
                  <a:gd name="T10" fmla="*/ 0 w 80"/>
                  <a:gd name="T11" fmla="*/ 0 h 85"/>
                  <a:gd name="T12" fmla="*/ 0 w 80"/>
                  <a:gd name="T13" fmla="*/ 0 h 85"/>
                  <a:gd name="T14" fmla="*/ 0 w 80"/>
                  <a:gd name="T15" fmla="*/ 0 h 85"/>
                  <a:gd name="T16" fmla="*/ 0 w 80"/>
                  <a:gd name="T17" fmla="*/ 0 h 85"/>
                  <a:gd name="T18" fmla="*/ 0 w 80"/>
                  <a:gd name="T19" fmla="*/ 0 h 85"/>
                  <a:gd name="T20" fmla="*/ 0 w 80"/>
                  <a:gd name="T21" fmla="*/ 0 h 85"/>
                  <a:gd name="T22" fmla="*/ 0 w 80"/>
                  <a:gd name="T23" fmla="*/ 0 h 85"/>
                  <a:gd name="T24" fmla="*/ 0 w 80"/>
                  <a:gd name="T25" fmla="*/ 0 h 85"/>
                  <a:gd name="T26" fmla="*/ 0 w 80"/>
                  <a:gd name="T27" fmla="*/ 0 h 85"/>
                  <a:gd name="T28" fmla="*/ 0 w 80"/>
                  <a:gd name="T29" fmla="*/ 0 h 85"/>
                  <a:gd name="T30" fmla="*/ 0 w 80"/>
                  <a:gd name="T31" fmla="*/ 0 h 85"/>
                  <a:gd name="T32" fmla="*/ 0 w 80"/>
                  <a:gd name="T33" fmla="*/ 0 h 8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0"/>
                  <a:gd name="T52" fmla="*/ 0 h 85"/>
                  <a:gd name="T53" fmla="*/ 80 w 80"/>
                  <a:gd name="T54" fmla="*/ 85 h 8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0" h="85">
                    <a:moveTo>
                      <a:pt x="80" y="5"/>
                    </a:moveTo>
                    <a:lnTo>
                      <a:pt x="51" y="9"/>
                    </a:lnTo>
                    <a:lnTo>
                      <a:pt x="30" y="0"/>
                    </a:lnTo>
                    <a:lnTo>
                      <a:pt x="17" y="14"/>
                    </a:lnTo>
                    <a:lnTo>
                      <a:pt x="36" y="22"/>
                    </a:lnTo>
                    <a:lnTo>
                      <a:pt x="5" y="27"/>
                    </a:lnTo>
                    <a:lnTo>
                      <a:pt x="0" y="39"/>
                    </a:lnTo>
                    <a:lnTo>
                      <a:pt x="18" y="50"/>
                    </a:lnTo>
                    <a:lnTo>
                      <a:pt x="11" y="64"/>
                    </a:lnTo>
                    <a:lnTo>
                      <a:pt x="22" y="85"/>
                    </a:lnTo>
                    <a:lnTo>
                      <a:pt x="29" y="58"/>
                    </a:lnTo>
                    <a:lnTo>
                      <a:pt x="41" y="44"/>
                    </a:lnTo>
                    <a:lnTo>
                      <a:pt x="31" y="35"/>
                    </a:lnTo>
                    <a:lnTo>
                      <a:pt x="52" y="29"/>
                    </a:lnTo>
                    <a:lnTo>
                      <a:pt x="68" y="23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3" name="Freeform 378"/>
              <p:cNvSpPr>
                <a:spLocks/>
              </p:cNvSpPr>
              <p:nvPr/>
            </p:nvSpPr>
            <p:spPr bwMode="auto">
              <a:xfrm>
                <a:off x="3061" y="3216"/>
                <a:ext cx="29" cy="27"/>
              </a:xfrm>
              <a:custGeom>
                <a:avLst/>
                <a:gdLst>
                  <a:gd name="T0" fmla="*/ 0 w 86"/>
                  <a:gd name="T1" fmla="*/ 0 h 82"/>
                  <a:gd name="T2" fmla="*/ 0 w 86"/>
                  <a:gd name="T3" fmla="*/ 0 h 82"/>
                  <a:gd name="T4" fmla="*/ 0 w 86"/>
                  <a:gd name="T5" fmla="*/ 0 h 82"/>
                  <a:gd name="T6" fmla="*/ 0 w 86"/>
                  <a:gd name="T7" fmla="*/ 0 h 82"/>
                  <a:gd name="T8" fmla="*/ 0 w 86"/>
                  <a:gd name="T9" fmla="*/ 0 h 82"/>
                  <a:gd name="T10" fmla="*/ 0 w 86"/>
                  <a:gd name="T11" fmla="*/ 0 h 82"/>
                  <a:gd name="T12" fmla="*/ 0 w 86"/>
                  <a:gd name="T13" fmla="*/ 0 h 82"/>
                  <a:gd name="T14" fmla="*/ 0 w 86"/>
                  <a:gd name="T15" fmla="*/ 0 h 82"/>
                  <a:gd name="T16" fmla="*/ 0 w 86"/>
                  <a:gd name="T17" fmla="*/ 0 h 82"/>
                  <a:gd name="T18" fmla="*/ 0 w 86"/>
                  <a:gd name="T19" fmla="*/ 0 h 82"/>
                  <a:gd name="T20" fmla="*/ 0 w 86"/>
                  <a:gd name="T21" fmla="*/ 0 h 82"/>
                  <a:gd name="T22" fmla="*/ 0 w 86"/>
                  <a:gd name="T23" fmla="*/ 0 h 8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6"/>
                  <a:gd name="T37" fmla="*/ 0 h 82"/>
                  <a:gd name="T38" fmla="*/ 86 w 86"/>
                  <a:gd name="T39" fmla="*/ 82 h 8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6" h="82">
                    <a:moveTo>
                      <a:pt x="0" y="82"/>
                    </a:moveTo>
                    <a:lnTo>
                      <a:pt x="3" y="74"/>
                    </a:lnTo>
                    <a:lnTo>
                      <a:pt x="35" y="31"/>
                    </a:lnTo>
                    <a:lnTo>
                      <a:pt x="47" y="8"/>
                    </a:lnTo>
                    <a:lnTo>
                      <a:pt x="66" y="0"/>
                    </a:lnTo>
                    <a:lnTo>
                      <a:pt x="86" y="5"/>
                    </a:lnTo>
                    <a:lnTo>
                      <a:pt x="34" y="46"/>
                    </a:lnTo>
                    <a:lnTo>
                      <a:pt x="26" y="62"/>
                    </a:lnTo>
                    <a:lnTo>
                      <a:pt x="60" y="63"/>
                    </a:lnTo>
                    <a:lnTo>
                      <a:pt x="29" y="8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4" name="Freeform 379"/>
              <p:cNvSpPr>
                <a:spLocks/>
              </p:cNvSpPr>
              <p:nvPr/>
            </p:nvSpPr>
            <p:spPr bwMode="auto">
              <a:xfrm>
                <a:off x="3046" y="3256"/>
                <a:ext cx="9" cy="22"/>
              </a:xfrm>
              <a:custGeom>
                <a:avLst/>
                <a:gdLst>
                  <a:gd name="T0" fmla="*/ 0 w 26"/>
                  <a:gd name="T1" fmla="*/ 0 h 66"/>
                  <a:gd name="T2" fmla="*/ 0 w 26"/>
                  <a:gd name="T3" fmla="*/ 0 h 66"/>
                  <a:gd name="T4" fmla="*/ 0 w 26"/>
                  <a:gd name="T5" fmla="*/ 0 h 66"/>
                  <a:gd name="T6" fmla="*/ 0 w 26"/>
                  <a:gd name="T7" fmla="*/ 0 h 66"/>
                  <a:gd name="T8" fmla="*/ 0 w 26"/>
                  <a:gd name="T9" fmla="*/ 0 h 66"/>
                  <a:gd name="T10" fmla="*/ 0 w 26"/>
                  <a:gd name="T11" fmla="*/ 0 h 66"/>
                  <a:gd name="T12" fmla="*/ 0 w 26"/>
                  <a:gd name="T13" fmla="*/ 0 h 66"/>
                  <a:gd name="T14" fmla="*/ 0 w 26"/>
                  <a:gd name="T15" fmla="*/ 0 h 66"/>
                  <a:gd name="T16" fmla="*/ 0 w 26"/>
                  <a:gd name="T17" fmla="*/ 0 h 66"/>
                  <a:gd name="T18" fmla="*/ 0 w 26"/>
                  <a:gd name="T19" fmla="*/ 0 h 66"/>
                  <a:gd name="T20" fmla="*/ 0 w 26"/>
                  <a:gd name="T21" fmla="*/ 0 h 6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6"/>
                  <a:gd name="T34" fmla="*/ 0 h 66"/>
                  <a:gd name="T35" fmla="*/ 26 w 26"/>
                  <a:gd name="T36" fmla="*/ 66 h 6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6" h="66">
                    <a:moveTo>
                      <a:pt x="25" y="0"/>
                    </a:moveTo>
                    <a:lnTo>
                      <a:pt x="26" y="25"/>
                    </a:lnTo>
                    <a:lnTo>
                      <a:pt x="17" y="45"/>
                    </a:lnTo>
                    <a:lnTo>
                      <a:pt x="24" y="57"/>
                    </a:lnTo>
                    <a:lnTo>
                      <a:pt x="8" y="54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5" name="Freeform 380"/>
              <p:cNvSpPr>
                <a:spLocks/>
              </p:cNvSpPr>
              <p:nvPr/>
            </p:nvSpPr>
            <p:spPr bwMode="auto">
              <a:xfrm>
                <a:off x="3033" y="3260"/>
                <a:ext cx="11" cy="15"/>
              </a:xfrm>
              <a:custGeom>
                <a:avLst/>
                <a:gdLst>
                  <a:gd name="T0" fmla="*/ 0 w 32"/>
                  <a:gd name="T1" fmla="*/ 0 h 44"/>
                  <a:gd name="T2" fmla="*/ 0 w 32"/>
                  <a:gd name="T3" fmla="*/ 0 h 44"/>
                  <a:gd name="T4" fmla="*/ 0 w 32"/>
                  <a:gd name="T5" fmla="*/ 0 h 44"/>
                  <a:gd name="T6" fmla="*/ 0 w 32"/>
                  <a:gd name="T7" fmla="*/ 0 h 44"/>
                  <a:gd name="T8" fmla="*/ 0 w 32"/>
                  <a:gd name="T9" fmla="*/ 0 h 44"/>
                  <a:gd name="T10" fmla="*/ 0 w 32"/>
                  <a:gd name="T11" fmla="*/ 0 h 44"/>
                  <a:gd name="T12" fmla="*/ 0 w 32"/>
                  <a:gd name="T13" fmla="*/ 0 h 44"/>
                  <a:gd name="T14" fmla="*/ 0 w 32"/>
                  <a:gd name="T15" fmla="*/ 0 h 44"/>
                  <a:gd name="T16" fmla="*/ 0 w 32"/>
                  <a:gd name="T17" fmla="*/ 0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2"/>
                  <a:gd name="T28" fmla="*/ 0 h 44"/>
                  <a:gd name="T29" fmla="*/ 32 w 32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2" h="44">
                    <a:moveTo>
                      <a:pt x="0" y="7"/>
                    </a:moveTo>
                    <a:lnTo>
                      <a:pt x="8" y="22"/>
                    </a:lnTo>
                    <a:lnTo>
                      <a:pt x="20" y="32"/>
                    </a:lnTo>
                    <a:lnTo>
                      <a:pt x="32" y="44"/>
                    </a:lnTo>
                    <a:lnTo>
                      <a:pt x="18" y="15"/>
                    </a:lnTo>
                    <a:lnTo>
                      <a:pt x="20" y="3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6" name="Freeform 381"/>
              <p:cNvSpPr>
                <a:spLocks/>
              </p:cNvSpPr>
              <p:nvPr/>
            </p:nvSpPr>
            <p:spPr bwMode="auto">
              <a:xfrm>
                <a:off x="3050" y="3226"/>
                <a:ext cx="9" cy="18"/>
              </a:xfrm>
              <a:custGeom>
                <a:avLst/>
                <a:gdLst>
                  <a:gd name="T0" fmla="*/ 0 w 27"/>
                  <a:gd name="T1" fmla="*/ 0 h 55"/>
                  <a:gd name="T2" fmla="*/ 0 w 27"/>
                  <a:gd name="T3" fmla="*/ 0 h 55"/>
                  <a:gd name="T4" fmla="*/ 0 w 27"/>
                  <a:gd name="T5" fmla="*/ 0 h 55"/>
                  <a:gd name="T6" fmla="*/ 0 w 27"/>
                  <a:gd name="T7" fmla="*/ 0 h 55"/>
                  <a:gd name="T8" fmla="*/ 0 w 27"/>
                  <a:gd name="T9" fmla="*/ 0 h 55"/>
                  <a:gd name="T10" fmla="*/ 0 w 27"/>
                  <a:gd name="T11" fmla="*/ 0 h 55"/>
                  <a:gd name="T12" fmla="*/ 0 w 27"/>
                  <a:gd name="T13" fmla="*/ 0 h 55"/>
                  <a:gd name="T14" fmla="*/ 0 w 27"/>
                  <a:gd name="T15" fmla="*/ 0 h 5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7"/>
                  <a:gd name="T25" fmla="*/ 0 h 55"/>
                  <a:gd name="T26" fmla="*/ 27 w 27"/>
                  <a:gd name="T27" fmla="*/ 55 h 5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7" h="55">
                    <a:moveTo>
                      <a:pt x="2" y="0"/>
                    </a:moveTo>
                    <a:lnTo>
                      <a:pt x="14" y="35"/>
                    </a:lnTo>
                    <a:lnTo>
                      <a:pt x="0" y="50"/>
                    </a:lnTo>
                    <a:lnTo>
                      <a:pt x="14" y="51"/>
                    </a:lnTo>
                    <a:lnTo>
                      <a:pt x="22" y="55"/>
                    </a:lnTo>
                    <a:lnTo>
                      <a:pt x="27" y="2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7" name="Freeform 382"/>
              <p:cNvSpPr>
                <a:spLocks/>
              </p:cNvSpPr>
              <p:nvPr/>
            </p:nvSpPr>
            <p:spPr bwMode="auto">
              <a:xfrm>
                <a:off x="3069" y="3195"/>
                <a:ext cx="8" cy="16"/>
              </a:xfrm>
              <a:custGeom>
                <a:avLst/>
                <a:gdLst>
                  <a:gd name="T0" fmla="*/ 0 w 23"/>
                  <a:gd name="T1" fmla="*/ 0 h 46"/>
                  <a:gd name="T2" fmla="*/ 0 w 23"/>
                  <a:gd name="T3" fmla="*/ 0 h 46"/>
                  <a:gd name="T4" fmla="*/ 0 w 23"/>
                  <a:gd name="T5" fmla="*/ 0 h 46"/>
                  <a:gd name="T6" fmla="*/ 0 w 23"/>
                  <a:gd name="T7" fmla="*/ 0 h 46"/>
                  <a:gd name="T8" fmla="*/ 0 w 23"/>
                  <a:gd name="T9" fmla="*/ 0 h 46"/>
                  <a:gd name="T10" fmla="*/ 0 w 23"/>
                  <a:gd name="T11" fmla="*/ 0 h 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46"/>
                  <a:gd name="T20" fmla="*/ 23 w 23"/>
                  <a:gd name="T21" fmla="*/ 46 h 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46">
                    <a:moveTo>
                      <a:pt x="10" y="0"/>
                    </a:moveTo>
                    <a:lnTo>
                      <a:pt x="0" y="46"/>
                    </a:lnTo>
                    <a:lnTo>
                      <a:pt x="11" y="35"/>
                    </a:lnTo>
                    <a:lnTo>
                      <a:pt x="23" y="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8" name="Freeform 383"/>
              <p:cNvSpPr>
                <a:spLocks/>
              </p:cNvSpPr>
              <p:nvPr/>
            </p:nvSpPr>
            <p:spPr bwMode="auto">
              <a:xfrm>
                <a:off x="3078" y="3306"/>
                <a:ext cx="24" cy="10"/>
              </a:xfrm>
              <a:custGeom>
                <a:avLst/>
                <a:gdLst>
                  <a:gd name="T0" fmla="*/ 0 w 71"/>
                  <a:gd name="T1" fmla="*/ 0 h 31"/>
                  <a:gd name="T2" fmla="*/ 0 w 71"/>
                  <a:gd name="T3" fmla="*/ 0 h 31"/>
                  <a:gd name="T4" fmla="*/ 0 w 71"/>
                  <a:gd name="T5" fmla="*/ 0 h 31"/>
                  <a:gd name="T6" fmla="*/ 0 w 71"/>
                  <a:gd name="T7" fmla="*/ 0 h 31"/>
                  <a:gd name="T8" fmla="*/ 0 w 71"/>
                  <a:gd name="T9" fmla="*/ 0 h 31"/>
                  <a:gd name="T10" fmla="*/ 0 w 71"/>
                  <a:gd name="T11" fmla="*/ 0 h 31"/>
                  <a:gd name="T12" fmla="*/ 0 w 71"/>
                  <a:gd name="T13" fmla="*/ 0 h 31"/>
                  <a:gd name="T14" fmla="*/ 0 w 71"/>
                  <a:gd name="T15" fmla="*/ 0 h 31"/>
                  <a:gd name="T16" fmla="*/ 0 w 71"/>
                  <a:gd name="T17" fmla="*/ 0 h 31"/>
                  <a:gd name="T18" fmla="*/ 0 w 71"/>
                  <a:gd name="T19" fmla="*/ 0 h 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31"/>
                  <a:gd name="T32" fmla="*/ 71 w 71"/>
                  <a:gd name="T33" fmla="*/ 31 h 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31">
                    <a:moveTo>
                      <a:pt x="0" y="3"/>
                    </a:moveTo>
                    <a:lnTo>
                      <a:pt x="37" y="31"/>
                    </a:lnTo>
                    <a:lnTo>
                      <a:pt x="71" y="26"/>
                    </a:lnTo>
                    <a:lnTo>
                      <a:pt x="56" y="20"/>
                    </a:lnTo>
                    <a:lnTo>
                      <a:pt x="42" y="23"/>
                    </a:lnTo>
                    <a:lnTo>
                      <a:pt x="38" y="10"/>
                    </a:lnTo>
                    <a:lnTo>
                      <a:pt x="22" y="12"/>
                    </a:lnTo>
                    <a:lnTo>
                      <a:pt x="1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39" name="Freeform 384"/>
              <p:cNvSpPr>
                <a:spLocks/>
              </p:cNvSpPr>
              <p:nvPr/>
            </p:nvSpPr>
            <p:spPr bwMode="auto">
              <a:xfrm>
                <a:off x="3133" y="3295"/>
                <a:ext cx="38" cy="41"/>
              </a:xfrm>
              <a:custGeom>
                <a:avLst/>
                <a:gdLst>
                  <a:gd name="T0" fmla="*/ 0 w 116"/>
                  <a:gd name="T1" fmla="*/ 0 h 121"/>
                  <a:gd name="T2" fmla="*/ 0 w 116"/>
                  <a:gd name="T3" fmla="*/ 0 h 121"/>
                  <a:gd name="T4" fmla="*/ 0 w 116"/>
                  <a:gd name="T5" fmla="*/ 0 h 121"/>
                  <a:gd name="T6" fmla="*/ 0 w 116"/>
                  <a:gd name="T7" fmla="*/ 0 h 121"/>
                  <a:gd name="T8" fmla="*/ 0 w 116"/>
                  <a:gd name="T9" fmla="*/ 0 h 121"/>
                  <a:gd name="T10" fmla="*/ 0 w 116"/>
                  <a:gd name="T11" fmla="*/ 0 h 121"/>
                  <a:gd name="T12" fmla="*/ 0 w 116"/>
                  <a:gd name="T13" fmla="*/ 0 h 121"/>
                  <a:gd name="T14" fmla="*/ 0 w 116"/>
                  <a:gd name="T15" fmla="*/ 0 h 121"/>
                  <a:gd name="T16" fmla="*/ 0 w 116"/>
                  <a:gd name="T17" fmla="*/ 0 h 12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6"/>
                  <a:gd name="T28" fmla="*/ 0 h 121"/>
                  <a:gd name="T29" fmla="*/ 116 w 116"/>
                  <a:gd name="T30" fmla="*/ 121 h 12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6" h="121">
                    <a:moveTo>
                      <a:pt x="0" y="121"/>
                    </a:moveTo>
                    <a:lnTo>
                      <a:pt x="28" y="82"/>
                    </a:lnTo>
                    <a:lnTo>
                      <a:pt x="46" y="80"/>
                    </a:lnTo>
                    <a:lnTo>
                      <a:pt x="94" y="41"/>
                    </a:lnTo>
                    <a:lnTo>
                      <a:pt x="81" y="0"/>
                    </a:lnTo>
                    <a:lnTo>
                      <a:pt x="116" y="33"/>
                    </a:lnTo>
                    <a:lnTo>
                      <a:pt x="106" y="45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0" name="Freeform 385"/>
              <p:cNvSpPr>
                <a:spLocks/>
              </p:cNvSpPr>
              <p:nvPr/>
            </p:nvSpPr>
            <p:spPr bwMode="auto">
              <a:xfrm>
                <a:off x="3129" y="3307"/>
                <a:ext cx="8" cy="5"/>
              </a:xfrm>
              <a:custGeom>
                <a:avLst/>
                <a:gdLst>
                  <a:gd name="T0" fmla="*/ 0 w 24"/>
                  <a:gd name="T1" fmla="*/ 0 h 16"/>
                  <a:gd name="T2" fmla="*/ 0 w 24"/>
                  <a:gd name="T3" fmla="*/ 0 h 16"/>
                  <a:gd name="T4" fmla="*/ 0 w 24"/>
                  <a:gd name="T5" fmla="*/ 0 h 16"/>
                  <a:gd name="T6" fmla="*/ 0 w 24"/>
                  <a:gd name="T7" fmla="*/ 0 h 16"/>
                  <a:gd name="T8" fmla="*/ 0 w 24"/>
                  <a:gd name="T9" fmla="*/ 0 h 16"/>
                  <a:gd name="T10" fmla="*/ 0 w 24"/>
                  <a:gd name="T11" fmla="*/ 0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16"/>
                  <a:gd name="T20" fmla="*/ 24 w 24"/>
                  <a:gd name="T21" fmla="*/ 16 h 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16">
                    <a:moveTo>
                      <a:pt x="0" y="5"/>
                    </a:moveTo>
                    <a:lnTo>
                      <a:pt x="18" y="16"/>
                    </a:lnTo>
                    <a:lnTo>
                      <a:pt x="24" y="8"/>
                    </a:lnTo>
                    <a:lnTo>
                      <a:pt x="1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1" name="Freeform 386"/>
              <p:cNvSpPr>
                <a:spLocks/>
              </p:cNvSpPr>
              <p:nvPr/>
            </p:nvSpPr>
            <p:spPr bwMode="auto">
              <a:xfrm>
                <a:off x="3142" y="3299"/>
                <a:ext cx="4" cy="4"/>
              </a:xfrm>
              <a:custGeom>
                <a:avLst/>
                <a:gdLst>
                  <a:gd name="T0" fmla="*/ 0 w 14"/>
                  <a:gd name="T1" fmla="*/ 0 h 12"/>
                  <a:gd name="T2" fmla="*/ 0 w 14"/>
                  <a:gd name="T3" fmla="*/ 0 h 12"/>
                  <a:gd name="T4" fmla="*/ 0 w 14"/>
                  <a:gd name="T5" fmla="*/ 0 h 12"/>
                  <a:gd name="T6" fmla="*/ 0 w 14"/>
                  <a:gd name="T7" fmla="*/ 0 h 12"/>
                  <a:gd name="T8" fmla="*/ 0 w 14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12"/>
                  <a:gd name="T17" fmla="*/ 14 w 14"/>
                  <a:gd name="T18" fmla="*/ 12 h 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12">
                    <a:moveTo>
                      <a:pt x="0" y="5"/>
                    </a:moveTo>
                    <a:lnTo>
                      <a:pt x="1" y="12"/>
                    </a:lnTo>
                    <a:lnTo>
                      <a:pt x="1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2" name="Freeform 387"/>
              <p:cNvSpPr>
                <a:spLocks/>
              </p:cNvSpPr>
              <p:nvPr/>
            </p:nvSpPr>
            <p:spPr bwMode="auto">
              <a:xfrm>
                <a:off x="3106" y="3074"/>
                <a:ext cx="100" cy="137"/>
              </a:xfrm>
              <a:custGeom>
                <a:avLst/>
                <a:gdLst>
                  <a:gd name="T0" fmla="*/ 0 w 300"/>
                  <a:gd name="T1" fmla="*/ 0 h 411"/>
                  <a:gd name="T2" fmla="*/ 0 w 300"/>
                  <a:gd name="T3" fmla="*/ 0 h 411"/>
                  <a:gd name="T4" fmla="*/ 0 w 300"/>
                  <a:gd name="T5" fmla="*/ 0 h 411"/>
                  <a:gd name="T6" fmla="*/ 0 w 300"/>
                  <a:gd name="T7" fmla="*/ 0 h 411"/>
                  <a:gd name="T8" fmla="*/ 0 w 300"/>
                  <a:gd name="T9" fmla="*/ 0 h 411"/>
                  <a:gd name="T10" fmla="*/ 0 w 300"/>
                  <a:gd name="T11" fmla="*/ 0 h 41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0"/>
                  <a:gd name="T19" fmla="*/ 0 h 411"/>
                  <a:gd name="T20" fmla="*/ 300 w 300"/>
                  <a:gd name="T21" fmla="*/ 411 h 41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0" h="411">
                    <a:moveTo>
                      <a:pt x="0" y="407"/>
                    </a:moveTo>
                    <a:lnTo>
                      <a:pt x="290" y="4"/>
                    </a:lnTo>
                    <a:lnTo>
                      <a:pt x="300" y="0"/>
                    </a:lnTo>
                    <a:lnTo>
                      <a:pt x="4" y="411"/>
                    </a:lnTo>
                    <a:lnTo>
                      <a:pt x="0" y="40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3" name="Freeform 388"/>
              <p:cNvSpPr>
                <a:spLocks/>
              </p:cNvSpPr>
              <p:nvPr/>
            </p:nvSpPr>
            <p:spPr bwMode="auto">
              <a:xfrm>
                <a:off x="3098" y="3068"/>
                <a:ext cx="35" cy="105"/>
              </a:xfrm>
              <a:custGeom>
                <a:avLst/>
                <a:gdLst>
                  <a:gd name="T0" fmla="*/ 0 w 105"/>
                  <a:gd name="T1" fmla="*/ 0 h 315"/>
                  <a:gd name="T2" fmla="*/ 0 w 105"/>
                  <a:gd name="T3" fmla="*/ 0 h 315"/>
                  <a:gd name="T4" fmla="*/ 0 w 105"/>
                  <a:gd name="T5" fmla="*/ 0 h 315"/>
                  <a:gd name="T6" fmla="*/ 0 w 105"/>
                  <a:gd name="T7" fmla="*/ 0 h 315"/>
                  <a:gd name="T8" fmla="*/ 0 w 105"/>
                  <a:gd name="T9" fmla="*/ 0 h 315"/>
                  <a:gd name="T10" fmla="*/ 0 w 105"/>
                  <a:gd name="T11" fmla="*/ 0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315"/>
                  <a:gd name="T20" fmla="*/ 105 w 105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315">
                    <a:moveTo>
                      <a:pt x="0" y="315"/>
                    </a:moveTo>
                    <a:lnTo>
                      <a:pt x="101" y="0"/>
                    </a:lnTo>
                    <a:lnTo>
                      <a:pt x="105" y="7"/>
                    </a:lnTo>
                    <a:lnTo>
                      <a:pt x="7" y="313"/>
                    </a:lnTo>
                    <a:lnTo>
                      <a:pt x="0" y="31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4" name="Freeform 389"/>
              <p:cNvSpPr>
                <a:spLocks/>
              </p:cNvSpPr>
              <p:nvPr/>
            </p:nvSpPr>
            <p:spPr bwMode="auto">
              <a:xfrm>
                <a:off x="3183" y="3310"/>
                <a:ext cx="16" cy="21"/>
              </a:xfrm>
              <a:custGeom>
                <a:avLst/>
                <a:gdLst>
                  <a:gd name="T0" fmla="*/ 0 w 47"/>
                  <a:gd name="T1" fmla="*/ 0 h 62"/>
                  <a:gd name="T2" fmla="*/ 0 w 47"/>
                  <a:gd name="T3" fmla="*/ 0 h 62"/>
                  <a:gd name="T4" fmla="*/ 0 w 47"/>
                  <a:gd name="T5" fmla="*/ 0 h 62"/>
                  <a:gd name="T6" fmla="*/ 0 w 47"/>
                  <a:gd name="T7" fmla="*/ 0 h 62"/>
                  <a:gd name="T8" fmla="*/ 0 w 47"/>
                  <a:gd name="T9" fmla="*/ 0 h 62"/>
                  <a:gd name="T10" fmla="*/ 0 w 47"/>
                  <a:gd name="T11" fmla="*/ 0 h 62"/>
                  <a:gd name="T12" fmla="*/ 0 w 47"/>
                  <a:gd name="T13" fmla="*/ 0 h 62"/>
                  <a:gd name="T14" fmla="*/ 0 w 47"/>
                  <a:gd name="T15" fmla="*/ 0 h 62"/>
                  <a:gd name="T16" fmla="*/ 0 w 47"/>
                  <a:gd name="T17" fmla="*/ 0 h 62"/>
                  <a:gd name="T18" fmla="*/ 0 w 47"/>
                  <a:gd name="T19" fmla="*/ 0 h 62"/>
                  <a:gd name="T20" fmla="*/ 0 w 47"/>
                  <a:gd name="T21" fmla="*/ 0 h 62"/>
                  <a:gd name="T22" fmla="*/ 0 w 47"/>
                  <a:gd name="T23" fmla="*/ 0 h 62"/>
                  <a:gd name="T24" fmla="*/ 0 w 47"/>
                  <a:gd name="T25" fmla="*/ 0 h 62"/>
                  <a:gd name="T26" fmla="*/ 0 w 47"/>
                  <a:gd name="T27" fmla="*/ 0 h 62"/>
                  <a:gd name="T28" fmla="*/ 0 w 47"/>
                  <a:gd name="T29" fmla="*/ 0 h 6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62"/>
                  <a:gd name="T47" fmla="*/ 47 w 47"/>
                  <a:gd name="T48" fmla="*/ 62 h 6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62">
                    <a:moveTo>
                      <a:pt x="5" y="23"/>
                    </a:moveTo>
                    <a:lnTo>
                      <a:pt x="10" y="39"/>
                    </a:lnTo>
                    <a:lnTo>
                      <a:pt x="0" y="43"/>
                    </a:lnTo>
                    <a:lnTo>
                      <a:pt x="16" y="45"/>
                    </a:lnTo>
                    <a:lnTo>
                      <a:pt x="8" y="58"/>
                    </a:lnTo>
                    <a:lnTo>
                      <a:pt x="23" y="62"/>
                    </a:lnTo>
                    <a:lnTo>
                      <a:pt x="25" y="45"/>
                    </a:lnTo>
                    <a:lnTo>
                      <a:pt x="37" y="46"/>
                    </a:lnTo>
                    <a:lnTo>
                      <a:pt x="18" y="36"/>
                    </a:lnTo>
                    <a:lnTo>
                      <a:pt x="32" y="27"/>
                    </a:lnTo>
                    <a:lnTo>
                      <a:pt x="47" y="0"/>
                    </a:lnTo>
                    <a:lnTo>
                      <a:pt x="31" y="7"/>
                    </a:lnTo>
                    <a:lnTo>
                      <a:pt x="20" y="24"/>
                    </a:lnTo>
                    <a:lnTo>
                      <a:pt x="5" y="23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5" name="Freeform 390"/>
              <p:cNvSpPr>
                <a:spLocks/>
              </p:cNvSpPr>
              <p:nvPr/>
            </p:nvSpPr>
            <p:spPr bwMode="auto">
              <a:xfrm>
                <a:off x="3200" y="3335"/>
                <a:ext cx="14" cy="30"/>
              </a:xfrm>
              <a:custGeom>
                <a:avLst/>
                <a:gdLst>
                  <a:gd name="T0" fmla="*/ 0 w 42"/>
                  <a:gd name="T1" fmla="*/ 0 h 88"/>
                  <a:gd name="T2" fmla="*/ 0 w 42"/>
                  <a:gd name="T3" fmla="*/ 0 h 88"/>
                  <a:gd name="T4" fmla="*/ 0 w 42"/>
                  <a:gd name="T5" fmla="*/ 0 h 88"/>
                  <a:gd name="T6" fmla="*/ 0 w 42"/>
                  <a:gd name="T7" fmla="*/ 0 h 88"/>
                  <a:gd name="T8" fmla="*/ 0 w 42"/>
                  <a:gd name="T9" fmla="*/ 0 h 88"/>
                  <a:gd name="T10" fmla="*/ 0 w 42"/>
                  <a:gd name="T11" fmla="*/ 0 h 88"/>
                  <a:gd name="T12" fmla="*/ 0 w 42"/>
                  <a:gd name="T13" fmla="*/ 0 h 88"/>
                  <a:gd name="T14" fmla="*/ 0 w 42"/>
                  <a:gd name="T15" fmla="*/ 0 h 88"/>
                  <a:gd name="T16" fmla="*/ 0 w 42"/>
                  <a:gd name="T17" fmla="*/ 0 h 88"/>
                  <a:gd name="T18" fmla="*/ 0 w 42"/>
                  <a:gd name="T19" fmla="*/ 0 h 88"/>
                  <a:gd name="T20" fmla="*/ 0 w 42"/>
                  <a:gd name="T21" fmla="*/ 0 h 88"/>
                  <a:gd name="T22" fmla="*/ 0 w 42"/>
                  <a:gd name="T23" fmla="*/ 0 h 8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2"/>
                  <a:gd name="T37" fmla="*/ 0 h 88"/>
                  <a:gd name="T38" fmla="*/ 42 w 42"/>
                  <a:gd name="T39" fmla="*/ 88 h 8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2" h="88">
                    <a:moveTo>
                      <a:pt x="3" y="0"/>
                    </a:moveTo>
                    <a:lnTo>
                      <a:pt x="11" y="12"/>
                    </a:lnTo>
                    <a:lnTo>
                      <a:pt x="16" y="53"/>
                    </a:lnTo>
                    <a:lnTo>
                      <a:pt x="0" y="52"/>
                    </a:lnTo>
                    <a:lnTo>
                      <a:pt x="21" y="63"/>
                    </a:lnTo>
                    <a:lnTo>
                      <a:pt x="23" y="88"/>
                    </a:lnTo>
                    <a:lnTo>
                      <a:pt x="42" y="86"/>
                    </a:lnTo>
                    <a:lnTo>
                      <a:pt x="22" y="56"/>
                    </a:lnTo>
                    <a:lnTo>
                      <a:pt x="25" y="17"/>
                    </a:lnTo>
                    <a:lnTo>
                      <a:pt x="12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6" name="Freeform 391"/>
              <p:cNvSpPr>
                <a:spLocks/>
              </p:cNvSpPr>
              <p:nvPr/>
            </p:nvSpPr>
            <p:spPr bwMode="auto">
              <a:xfrm>
                <a:off x="3218" y="3291"/>
                <a:ext cx="22" cy="27"/>
              </a:xfrm>
              <a:custGeom>
                <a:avLst/>
                <a:gdLst>
                  <a:gd name="T0" fmla="*/ 0 w 64"/>
                  <a:gd name="T1" fmla="*/ 0 h 81"/>
                  <a:gd name="T2" fmla="*/ 0 w 64"/>
                  <a:gd name="T3" fmla="*/ 0 h 81"/>
                  <a:gd name="T4" fmla="*/ 0 w 64"/>
                  <a:gd name="T5" fmla="*/ 0 h 81"/>
                  <a:gd name="T6" fmla="*/ 0 w 64"/>
                  <a:gd name="T7" fmla="*/ 0 h 81"/>
                  <a:gd name="T8" fmla="*/ 0 w 64"/>
                  <a:gd name="T9" fmla="*/ 0 h 81"/>
                  <a:gd name="T10" fmla="*/ 0 w 64"/>
                  <a:gd name="T11" fmla="*/ 0 h 81"/>
                  <a:gd name="T12" fmla="*/ 0 w 64"/>
                  <a:gd name="T13" fmla="*/ 0 h 81"/>
                  <a:gd name="T14" fmla="*/ 0 w 64"/>
                  <a:gd name="T15" fmla="*/ 0 h 81"/>
                  <a:gd name="T16" fmla="*/ 0 w 64"/>
                  <a:gd name="T17" fmla="*/ 0 h 81"/>
                  <a:gd name="T18" fmla="*/ 0 w 64"/>
                  <a:gd name="T19" fmla="*/ 0 h 81"/>
                  <a:gd name="T20" fmla="*/ 0 w 64"/>
                  <a:gd name="T21" fmla="*/ 0 h 81"/>
                  <a:gd name="T22" fmla="*/ 0 w 64"/>
                  <a:gd name="T23" fmla="*/ 0 h 8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4"/>
                  <a:gd name="T37" fmla="*/ 0 h 81"/>
                  <a:gd name="T38" fmla="*/ 64 w 64"/>
                  <a:gd name="T39" fmla="*/ 81 h 8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4" h="81">
                    <a:moveTo>
                      <a:pt x="0" y="81"/>
                    </a:moveTo>
                    <a:lnTo>
                      <a:pt x="1" y="55"/>
                    </a:lnTo>
                    <a:lnTo>
                      <a:pt x="20" y="49"/>
                    </a:lnTo>
                    <a:lnTo>
                      <a:pt x="30" y="36"/>
                    </a:lnTo>
                    <a:lnTo>
                      <a:pt x="5" y="0"/>
                    </a:lnTo>
                    <a:lnTo>
                      <a:pt x="31" y="11"/>
                    </a:lnTo>
                    <a:lnTo>
                      <a:pt x="64" y="37"/>
                    </a:lnTo>
                    <a:lnTo>
                      <a:pt x="41" y="43"/>
                    </a:lnTo>
                    <a:lnTo>
                      <a:pt x="36" y="54"/>
                    </a:lnTo>
                    <a:lnTo>
                      <a:pt x="12" y="6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7" name="Freeform 392"/>
              <p:cNvSpPr>
                <a:spLocks/>
              </p:cNvSpPr>
              <p:nvPr/>
            </p:nvSpPr>
            <p:spPr bwMode="auto">
              <a:xfrm>
                <a:off x="3210" y="3296"/>
                <a:ext cx="13" cy="9"/>
              </a:xfrm>
              <a:custGeom>
                <a:avLst/>
                <a:gdLst>
                  <a:gd name="T0" fmla="*/ 0 w 39"/>
                  <a:gd name="T1" fmla="*/ 0 h 27"/>
                  <a:gd name="T2" fmla="*/ 0 w 39"/>
                  <a:gd name="T3" fmla="*/ 0 h 27"/>
                  <a:gd name="T4" fmla="*/ 0 w 39"/>
                  <a:gd name="T5" fmla="*/ 0 h 27"/>
                  <a:gd name="T6" fmla="*/ 0 w 39"/>
                  <a:gd name="T7" fmla="*/ 0 h 27"/>
                  <a:gd name="T8" fmla="*/ 0 w 39"/>
                  <a:gd name="T9" fmla="*/ 0 h 27"/>
                  <a:gd name="T10" fmla="*/ 0 w 39"/>
                  <a:gd name="T11" fmla="*/ 0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"/>
                  <a:gd name="T19" fmla="*/ 0 h 27"/>
                  <a:gd name="T20" fmla="*/ 39 w 39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" h="27">
                    <a:moveTo>
                      <a:pt x="2" y="0"/>
                    </a:moveTo>
                    <a:lnTo>
                      <a:pt x="0" y="18"/>
                    </a:lnTo>
                    <a:lnTo>
                      <a:pt x="28" y="27"/>
                    </a:lnTo>
                    <a:lnTo>
                      <a:pt x="39" y="1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8" name="Freeform 393"/>
              <p:cNvSpPr>
                <a:spLocks/>
              </p:cNvSpPr>
              <p:nvPr/>
            </p:nvSpPr>
            <p:spPr bwMode="auto">
              <a:xfrm>
                <a:off x="3187" y="3286"/>
                <a:ext cx="9" cy="7"/>
              </a:xfrm>
              <a:custGeom>
                <a:avLst/>
                <a:gdLst>
                  <a:gd name="T0" fmla="*/ 0 w 25"/>
                  <a:gd name="T1" fmla="*/ 0 h 19"/>
                  <a:gd name="T2" fmla="*/ 0 w 25"/>
                  <a:gd name="T3" fmla="*/ 0 h 19"/>
                  <a:gd name="T4" fmla="*/ 0 w 25"/>
                  <a:gd name="T5" fmla="*/ 0 h 19"/>
                  <a:gd name="T6" fmla="*/ 0 w 25"/>
                  <a:gd name="T7" fmla="*/ 0 h 19"/>
                  <a:gd name="T8" fmla="*/ 0 w 25"/>
                  <a:gd name="T9" fmla="*/ 0 h 19"/>
                  <a:gd name="T10" fmla="*/ 0 w 2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19"/>
                  <a:gd name="T20" fmla="*/ 25 w 25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19">
                    <a:moveTo>
                      <a:pt x="0" y="6"/>
                    </a:moveTo>
                    <a:lnTo>
                      <a:pt x="11" y="19"/>
                    </a:lnTo>
                    <a:lnTo>
                      <a:pt x="25" y="5"/>
                    </a:lnTo>
                    <a:lnTo>
                      <a:pt x="9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49" name="Freeform 394"/>
              <p:cNvSpPr>
                <a:spLocks/>
              </p:cNvSpPr>
              <p:nvPr/>
            </p:nvSpPr>
            <p:spPr bwMode="auto">
              <a:xfrm>
                <a:off x="3190" y="3303"/>
                <a:ext cx="5" cy="6"/>
              </a:xfrm>
              <a:custGeom>
                <a:avLst/>
                <a:gdLst>
                  <a:gd name="T0" fmla="*/ 0 w 14"/>
                  <a:gd name="T1" fmla="*/ 0 h 20"/>
                  <a:gd name="T2" fmla="*/ 0 w 14"/>
                  <a:gd name="T3" fmla="*/ 0 h 20"/>
                  <a:gd name="T4" fmla="*/ 0 w 14"/>
                  <a:gd name="T5" fmla="*/ 0 h 20"/>
                  <a:gd name="T6" fmla="*/ 0 w 14"/>
                  <a:gd name="T7" fmla="*/ 0 h 20"/>
                  <a:gd name="T8" fmla="*/ 0 w 14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"/>
                  <a:gd name="T16" fmla="*/ 0 h 20"/>
                  <a:gd name="T17" fmla="*/ 14 w 14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" h="20">
                    <a:moveTo>
                      <a:pt x="0" y="0"/>
                    </a:moveTo>
                    <a:lnTo>
                      <a:pt x="9" y="20"/>
                    </a:lnTo>
                    <a:lnTo>
                      <a:pt x="1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0" name="Freeform 395"/>
              <p:cNvSpPr>
                <a:spLocks/>
              </p:cNvSpPr>
              <p:nvPr/>
            </p:nvSpPr>
            <p:spPr bwMode="auto">
              <a:xfrm>
                <a:off x="3164" y="3350"/>
                <a:ext cx="19" cy="12"/>
              </a:xfrm>
              <a:custGeom>
                <a:avLst/>
                <a:gdLst>
                  <a:gd name="T0" fmla="*/ 0 w 56"/>
                  <a:gd name="T1" fmla="*/ 0 h 35"/>
                  <a:gd name="T2" fmla="*/ 0 w 56"/>
                  <a:gd name="T3" fmla="*/ 0 h 35"/>
                  <a:gd name="T4" fmla="*/ 0 w 56"/>
                  <a:gd name="T5" fmla="*/ 0 h 35"/>
                  <a:gd name="T6" fmla="*/ 0 w 56"/>
                  <a:gd name="T7" fmla="*/ 0 h 35"/>
                  <a:gd name="T8" fmla="*/ 0 w 56"/>
                  <a:gd name="T9" fmla="*/ 0 h 35"/>
                  <a:gd name="T10" fmla="*/ 0 w 56"/>
                  <a:gd name="T11" fmla="*/ 0 h 35"/>
                  <a:gd name="T12" fmla="*/ 0 w 56"/>
                  <a:gd name="T13" fmla="*/ 0 h 35"/>
                  <a:gd name="T14" fmla="*/ 0 w 56"/>
                  <a:gd name="T15" fmla="*/ 0 h 35"/>
                  <a:gd name="T16" fmla="*/ 0 w 56"/>
                  <a:gd name="T17" fmla="*/ 0 h 35"/>
                  <a:gd name="T18" fmla="*/ 0 w 56"/>
                  <a:gd name="T19" fmla="*/ 0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6"/>
                  <a:gd name="T31" fmla="*/ 0 h 35"/>
                  <a:gd name="T32" fmla="*/ 56 w 56"/>
                  <a:gd name="T33" fmla="*/ 35 h 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6" h="35">
                    <a:moveTo>
                      <a:pt x="0" y="17"/>
                    </a:moveTo>
                    <a:lnTo>
                      <a:pt x="26" y="35"/>
                    </a:lnTo>
                    <a:lnTo>
                      <a:pt x="50" y="28"/>
                    </a:lnTo>
                    <a:lnTo>
                      <a:pt x="56" y="9"/>
                    </a:lnTo>
                    <a:lnTo>
                      <a:pt x="46" y="0"/>
                    </a:lnTo>
                    <a:lnTo>
                      <a:pt x="34" y="17"/>
                    </a:lnTo>
                    <a:lnTo>
                      <a:pt x="25" y="12"/>
                    </a:lnTo>
                    <a:lnTo>
                      <a:pt x="25" y="2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1" name="Freeform 396"/>
              <p:cNvSpPr>
                <a:spLocks/>
              </p:cNvSpPr>
              <p:nvPr/>
            </p:nvSpPr>
            <p:spPr bwMode="auto">
              <a:xfrm>
                <a:off x="3217" y="3339"/>
                <a:ext cx="13" cy="11"/>
              </a:xfrm>
              <a:custGeom>
                <a:avLst/>
                <a:gdLst>
                  <a:gd name="T0" fmla="*/ 0 w 39"/>
                  <a:gd name="T1" fmla="*/ 0 h 33"/>
                  <a:gd name="T2" fmla="*/ 0 w 39"/>
                  <a:gd name="T3" fmla="*/ 0 h 33"/>
                  <a:gd name="T4" fmla="*/ 0 w 39"/>
                  <a:gd name="T5" fmla="*/ 0 h 33"/>
                  <a:gd name="T6" fmla="*/ 0 w 39"/>
                  <a:gd name="T7" fmla="*/ 0 h 33"/>
                  <a:gd name="T8" fmla="*/ 0 w 39"/>
                  <a:gd name="T9" fmla="*/ 0 h 33"/>
                  <a:gd name="T10" fmla="*/ 0 w 39"/>
                  <a:gd name="T11" fmla="*/ 0 h 33"/>
                  <a:gd name="T12" fmla="*/ 0 w 39"/>
                  <a:gd name="T13" fmla="*/ 0 h 33"/>
                  <a:gd name="T14" fmla="*/ 0 w 39"/>
                  <a:gd name="T15" fmla="*/ 0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"/>
                  <a:gd name="T25" fmla="*/ 0 h 33"/>
                  <a:gd name="T26" fmla="*/ 39 w 3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" h="33">
                    <a:moveTo>
                      <a:pt x="12" y="0"/>
                    </a:moveTo>
                    <a:lnTo>
                      <a:pt x="0" y="15"/>
                    </a:lnTo>
                    <a:lnTo>
                      <a:pt x="21" y="16"/>
                    </a:lnTo>
                    <a:lnTo>
                      <a:pt x="39" y="33"/>
                    </a:lnTo>
                    <a:lnTo>
                      <a:pt x="37" y="3"/>
                    </a:lnTo>
                    <a:lnTo>
                      <a:pt x="25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2" name="Freeform 397"/>
              <p:cNvSpPr>
                <a:spLocks/>
              </p:cNvSpPr>
              <p:nvPr/>
            </p:nvSpPr>
            <p:spPr bwMode="auto">
              <a:xfrm>
                <a:off x="3214" y="3331"/>
                <a:ext cx="6" cy="4"/>
              </a:xfrm>
              <a:custGeom>
                <a:avLst/>
                <a:gdLst>
                  <a:gd name="T0" fmla="*/ 0 w 19"/>
                  <a:gd name="T1" fmla="*/ 0 h 13"/>
                  <a:gd name="T2" fmla="*/ 0 w 19"/>
                  <a:gd name="T3" fmla="*/ 0 h 13"/>
                  <a:gd name="T4" fmla="*/ 0 w 19"/>
                  <a:gd name="T5" fmla="*/ 0 h 13"/>
                  <a:gd name="T6" fmla="*/ 0 w 19"/>
                  <a:gd name="T7" fmla="*/ 0 h 13"/>
                  <a:gd name="T8" fmla="*/ 0 w 19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13"/>
                  <a:gd name="T17" fmla="*/ 19 w 19"/>
                  <a:gd name="T18" fmla="*/ 13 h 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13">
                    <a:moveTo>
                      <a:pt x="0" y="0"/>
                    </a:moveTo>
                    <a:lnTo>
                      <a:pt x="19" y="0"/>
                    </a:lnTo>
                    <a:lnTo>
                      <a:pt x="12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3" name="Freeform 398"/>
              <p:cNvSpPr>
                <a:spLocks/>
              </p:cNvSpPr>
              <p:nvPr/>
            </p:nvSpPr>
            <p:spPr bwMode="auto">
              <a:xfrm>
                <a:off x="3229" y="3330"/>
                <a:ext cx="9" cy="6"/>
              </a:xfrm>
              <a:custGeom>
                <a:avLst/>
                <a:gdLst>
                  <a:gd name="T0" fmla="*/ 0 w 28"/>
                  <a:gd name="T1" fmla="*/ 0 h 20"/>
                  <a:gd name="T2" fmla="*/ 0 w 28"/>
                  <a:gd name="T3" fmla="*/ 0 h 20"/>
                  <a:gd name="T4" fmla="*/ 0 w 28"/>
                  <a:gd name="T5" fmla="*/ 0 h 20"/>
                  <a:gd name="T6" fmla="*/ 0 w 28"/>
                  <a:gd name="T7" fmla="*/ 0 h 20"/>
                  <a:gd name="T8" fmla="*/ 0 w 28"/>
                  <a:gd name="T9" fmla="*/ 0 h 20"/>
                  <a:gd name="T10" fmla="*/ 0 w 28"/>
                  <a:gd name="T11" fmla="*/ 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"/>
                  <a:gd name="T19" fmla="*/ 0 h 20"/>
                  <a:gd name="T20" fmla="*/ 28 w 28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" h="20">
                    <a:moveTo>
                      <a:pt x="0" y="4"/>
                    </a:moveTo>
                    <a:lnTo>
                      <a:pt x="11" y="20"/>
                    </a:lnTo>
                    <a:lnTo>
                      <a:pt x="28" y="18"/>
                    </a:lnTo>
                    <a:lnTo>
                      <a:pt x="1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" name="Freeform 399"/>
              <p:cNvSpPr>
                <a:spLocks/>
              </p:cNvSpPr>
              <p:nvPr/>
            </p:nvSpPr>
            <p:spPr bwMode="auto">
              <a:xfrm>
                <a:off x="3208" y="3373"/>
                <a:ext cx="20" cy="16"/>
              </a:xfrm>
              <a:custGeom>
                <a:avLst/>
                <a:gdLst>
                  <a:gd name="T0" fmla="*/ 0 w 60"/>
                  <a:gd name="T1" fmla="*/ 0 h 48"/>
                  <a:gd name="T2" fmla="*/ 0 w 60"/>
                  <a:gd name="T3" fmla="*/ 0 h 48"/>
                  <a:gd name="T4" fmla="*/ 0 w 60"/>
                  <a:gd name="T5" fmla="*/ 0 h 48"/>
                  <a:gd name="T6" fmla="*/ 0 w 60"/>
                  <a:gd name="T7" fmla="*/ 0 h 48"/>
                  <a:gd name="T8" fmla="*/ 0 w 60"/>
                  <a:gd name="T9" fmla="*/ 0 h 48"/>
                  <a:gd name="T10" fmla="*/ 0 w 60"/>
                  <a:gd name="T11" fmla="*/ 0 h 48"/>
                  <a:gd name="T12" fmla="*/ 0 w 60"/>
                  <a:gd name="T13" fmla="*/ 0 h 48"/>
                  <a:gd name="T14" fmla="*/ 0 w 60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0"/>
                  <a:gd name="T25" fmla="*/ 0 h 48"/>
                  <a:gd name="T26" fmla="*/ 60 w 60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0" h="48">
                    <a:moveTo>
                      <a:pt x="0" y="48"/>
                    </a:moveTo>
                    <a:lnTo>
                      <a:pt x="18" y="29"/>
                    </a:lnTo>
                    <a:lnTo>
                      <a:pt x="38" y="0"/>
                    </a:lnTo>
                    <a:lnTo>
                      <a:pt x="60" y="5"/>
                    </a:lnTo>
                    <a:lnTo>
                      <a:pt x="38" y="19"/>
                    </a:lnTo>
                    <a:lnTo>
                      <a:pt x="28" y="33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" name="Freeform 400"/>
              <p:cNvSpPr>
                <a:spLocks/>
              </p:cNvSpPr>
              <p:nvPr/>
            </p:nvSpPr>
            <p:spPr bwMode="auto">
              <a:xfrm>
                <a:off x="3219" y="3374"/>
                <a:ext cx="47" cy="30"/>
              </a:xfrm>
              <a:custGeom>
                <a:avLst/>
                <a:gdLst>
                  <a:gd name="T0" fmla="*/ 0 w 143"/>
                  <a:gd name="T1" fmla="*/ 0 h 89"/>
                  <a:gd name="T2" fmla="*/ 0 w 143"/>
                  <a:gd name="T3" fmla="*/ 0 h 89"/>
                  <a:gd name="T4" fmla="*/ 0 w 143"/>
                  <a:gd name="T5" fmla="*/ 0 h 89"/>
                  <a:gd name="T6" fmla="*/ 0 w 143"/>
                  <a:gd name="T7" fmla="*/ 0 h 89"/>
                  <a:gd name="T8" fmla="*/ 0 w 143"/>
                  <a:gd name="T9" fmla="*/ 0 h 89"/>
                  <a:gd name="T10" fmla="*/ 0 w 143"/>
                  <a:gd name="T11" fmla="*/ 0 h 89"/>
                  <a:gd name="T12" fmla="*/ 0 w 143"/>
                  <a:gd name="T13" fmla="*/ 0 h 89"/>
                  <a:gd name="T14" fmla="*/ 0 w 143"/>
                  <a:gd name="T15" fmla="*/ 0 h 89"/>
                  <a:gd name="T16" fmla="*/ 0 w 143"/>
                  <a:gd name="T17" fmla="*/ 0 h 89"/>
                  <a:gd name="T18" fmla="*/ 0 w 143"/>
                  <a:gd name="T19" fmla="*/ 0 h 89"/>
                  <a:gd name="T20" fmla="*/ 0 w 143"/>
                  <a:gd name="T21" fmla="*/ 0 h 89"/>
                  <a:gd name="T22" fmla="*/ 0 w 143"/>
                  <a:gd name="T23" fmla="*/ 0 h 89"/>
                  <a:gd name="T24" fmla="*/ 0 w 143"/>
                  <a:gd name="T25" fmla="*/ 0 h 89"/>
                  <a:gd name="T26" fmla="*/ 0 w 143"/>
                  <a:gd name="T27" fmla="*/ 0 h 89"/>
                  <a:gd name="T28" fmla="*/ 0 w 143"/>
                  <a:gd name="T29" fmla="*/ 0 h 89"/>
                  <a:gd name="T30" fmla="*/ 0 w 143"/>
                  <a:gd name="T31" fmla="*/ 0 h 89"/>
                  <a:gd name="T32" fmla="*/ 0 w 143"/>
                  <a:gd name="T33" fmla="*/ 0 h 89"/>
                  <a:gd name="T34" fmla="*/ 0 w 143"/>
                  <a:gd name="T35" fmla="*/ 0 h 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"/>
                  <a:gd name="T55" fmla="*/ 0 h 89"/>
                  <a:gd name="T56" fmla="*/ 143 w 143"/>
                  <a:gd name="T57" fmla="*/ 89 h 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" h="89">
                    <a:moveTo>
                      <a:pt x="0" y="55"/>
                    </a:moveTo>
                    <a:lnTo>
                      <a:pt x="26" y="39"/>
                    </a:lnTo>
                    <a:lnTo>
                      <a:pt x="43" y="48"/>
                    </a:lnTo>
                    <a:lnTo>
                      <a:pt x="56" y="68"/>
                    </a:lnTo>
                    <a:lnTo>
                      <a:pt x="68" y="66"/>
                    </a:lnTo>
                    <a:lnTo>
                      <a:pt x="53" y="32"/>
                    </a:lnTo>
                    <a:lnTo>
                      <a:pt x="53" y="0"/>
                    </a:lnTo>
                    <a:lnTo>
                      <a:pt x="80" y="69"/>
                    </a:lnTo>
                    <a:lnTo>
                      <a:pt x="92" y="69"/>
                    </a:lnTo>
                    <a:lnTo>
                      <a:pt x="143" y="41"/>
                    </a:lnTo>
                    <a:lnTo>
                      <a:pt x="139" y="53"/>
                    </a:lnTo>
                    <a:lnTo>
                      <a:pt x="112" y="68"/>
                    </a:lnTo>
                    <a:lnTo>
                      <a:pt x="91" y="79"/>
                    </a:lnTo>
                    <a:lnTo>
                      <a:pt x="73" y="89"/>
                    </a:lnTo>
                    <a:lnTo>
                      <a:pt x="41" y="79"/>
                    </a:lnTo>
                    <a:lnTo>
                      <a:pt x="27" y="64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" name="Freeform 401"/>
              <p:cNvSpPr>
                <a:spLocks/>
              </p:cNvSpPr>
              <p:nvPr/>
            </p:nvSpPr>
            <p:spPr bwMode="auto">
              <a:xfrm>
                <a:off x="3238" y="3356"/>
                <a:ext cx="34" cy="28"/>
              </a:xfrm>
              <a:custGeom>
                <a:avLst/>
                <a:gdLst>
                  <a:gd name="T0" fmla="*/ 0 w 101"/>
                  <a:gd name="T1" fmla="*/ 0 h 82"/>
                  <a:gd name="T2" fmla="*/ 0 w 101"/>
                  <a:gd name="T3" fmla="*/ 0 h 82"/>
                  <a:gd name="T4" fmla="*/ 0 w 101"/>
                  <a:gd name="T5" fmla="*/ 0 h 82"/>
                  <a:gd name="T6" fmla="*/ 0 w 101"/>
                  <a:gd name="T7" fmla="*/ 0 h 82"/>
                  <a:gd name="T8" fmla="*/ 0 w 101"/>
                  <a:gd name="T9" fmla="*/ 0 h 82"/>
                  <a:gd name="T10" fmla="*/ 0 w 101"/>
                  <a:gd name="T11" fmla="*/ 0 h 82"/>
                  <a:gd name="T12" fmla="*/ 0 w 101"/>
                  <a:gd name="T13" fmla="*/ 0 h 82"/>
                  <a:gd name="T14" fmla="*/ 0 w 101"/>
                  <a:gd name="T15" fmla="*/ 0 h 82"/>
                  <a:gd name="T16" fmla="*/ 0 w 101"/>
                  <a:gd name="T17" fmla="*/ 0 h 82"/>
                  <a:gd name="T18" fmla="*/ 0 w 101"/>
                  <a:gd name="T19" fmla="*/ 0 h 82"/>
                  <a:gd name="T20" fmla="*/ 0 w 101"/>
                  <a:gd name="T21" fmla="*/ 0 h 82"/>
                  <a:gd name="T22" fmla="*/ 0 w 101"/>
                  <a:gd name="T23" fmla="*/ 0 h 82"/>
                  <a:gd name="T24" fmla="*/ 0 w 101"/>
                  <a:gd name="T25" fmla="*/ 0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1"/>
                  <a:gd name="T40" fmla="*/ 0 h 82"/>
                  <a:gd name="T41" fmla="*/ 101 w 101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1" h="82">
                    <a:moveTo>
                      <a:pt x="0" y="41"/>
                    </a:moveTo>
                    <a:lnTo>
                      <a:pt x="15" y="14"/>
                    </a:lnTo>
                    <a:lnTo>
                      <a:pt x="19" y="25"/>
                    </a:lnTo>
                    <a:lnTo>
                      <a:pt x="48" y="11"/>
                    </a:lnTo>
                    <a:lnTo>
                      <a:pt x="58" y="0"/>
                    </a:lnTo>
                    <a:lnTo>
                      <a:pt x="73" y="8"/>
                    </a:lnTo>
                    <a:lnTo>
                      <a:pt x="83" y="39"/>
                    </a:lnTo>
                    <a:lnTo>
                      <a:pt x="101" y="82"/>
                    </a:lnTo>
                    <a:lnTo>
                      <a:pt x="87" y="75"/>
                    </a:lnTo>
                    <a:lnTo>
                      <a:pt x="62" y="14"/>
                    </a:lnTo>
                    <a:lnTo>
                      <a:pt x="39" y="28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" name="Freeform 402"/>
              <p:cNvSpPr>
                <a:spLocks/>
              </p:cNvSpPr>
              <p:nvPr/>
            </p:nvSpPr>
            <p:spPr bwMode="auto">
              <a:xfrm>
                <a:off x="3278" y="3373"/>
                <a:ext cx="17" cy="11"/>
              </a:xfrm>
              <a:custGeom>
                <a:avLst/>
                <a:gdLst>
                  <a:gd name="T0" fmla="*/ 0 w 51"/>
                  <a:gd name="T1" fmla="*/ 0 h 31"/>
                  <a:gd name="T2" fmla="*/ 0 w 51"/>
                  <a:gd name="T3" fmla="*/ 0 h 31"/>
                  <a:gd name="T4" fmla="*/ 0 w 51"/>
                  <a:gd name="T5" fmla="*/ 0 h 31"/>
                  <a:gd name="T6" fmla="*/ 0 w 51"/>
                  <a:gd name="T7" fmla="*/ 0 h 31"/>
                  <a:gd name="T8" fmla="*/ 0 w 51"/>
                  <a:gd name="T9" fmla="*/ 0 h 31"/>
                  <a:gd name="T10" fmla="*/ 0 w 51"/>
                  <a:gd name="T11" fmla="*/ 0 h 31"/>
                  <a:gd name="T12" fmla="*/ 0 w 51"/>
                  <a:gd name="T13" fmla="*/ 0 h 31"/>
                  <a:gd name="T14" fmla="*/ 0 w 51"/>
                  <a:gd name="T15" fmla="*/ 0 h 31"/>
                  <a:gd name="T16" fmla="*/ 0 w 51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1"/>
                  <a:gd name="T28" fmla="*/ 0 h 31"/>
                  <a:gd name="T29" fmla="*/ 51 w 51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1" h="31">
                    <a:moveTo>
                      <a:pt x="0" y="28"/>
                    </a:moveTo>
                    <a:lnTo>
                      <a:pt x="10" y="9"/>
                    </a:lnTo>
                    <a:lnTo>
                      <a:pt x="45" y="0"/>
                    </a:lnTo>
                    <a:lnTo>
                      <a:pt x="51" y="5"/>
                    </a:lnTo>
                    <a:lnTo>
                      <a:pt x="41" y="11"/>
                    </a:lnTo>
                    <a:lnTo>
                      <a:pt x="18" y="13"/>
                    </a:lnTo>
                    <a:lnTo>
                      <a:pt x="13" y="3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8" name="Freeform 403"/>
              <p:cNvSpPr>
                <a:spLocks/>
              </p:cNvSpPr>
              <p:nvPr/>
            </p:nvSpPr>
            <p:spPr bwMode="auto">
              <a:xfrm>
                <a:off x="3258" y="3351"/>
                <a:ext cx="12" cy="11"/>
              </a:xfrm>
              <a:custGeom>
                <a:avLst/>
                <a:gdLst>
                  <a:gd name="T0" fmla="*/ 0 w 38"/>
                  <a:gd name="T1" fmla="*/ 0 h 32"/>
                  <a:gd name="T2" fmla="*/ 0 w 38"/>
                  <a:gd name="T3" fmla="*/ 0 h 32"/>
                  <a:gd name="T4" fmla="*/ 0 w 38"/>
                  <a:gd name="T5" fmla="*/ 0 h 32"/>
                  <a:gd name="T6" fmla="*/ 0 w 38"/>
                  <a:gd name="T7" fmla="*/ 0 h 32"/>
                  <a:gd name="T8" fmla="*/ 0 w 38"/>
                  <a:gd name="T9" fmla="*/ 0 h 32"/>
                  <a:gd name="T10" fmla="*/ 0 w 38"/>
                  <a:gd name="T11" fmla="*/ 0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8"/>
                  <a:gd name="T19" fmla="*/ 0 h 32"/>
                  <a:gd name="T20" fmla="*/ 38 w 38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8" h="32">
                    <a:moveTo>
                      <a:pt x="0" y="0"/>
                    </a:moveTo>
                    <a:lnTo>
                      <a:pt x="17" y="19"/>
                    </a:lnTo>
                    <a:lnTo>
                      <a:pt x="38" y="32"/>
                    </a:lnTo>
                    <a:lnTo>
                      <a:pt x="2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" name="Freeform 404"/>
              <p:cNvSpPr>
                <a:spLocks/>
              </p:cNvSpPr>
              <p:nvPr/>
            </p:nvSpPr>
            <p:spPr bwMode="auto">
              <a:xfrm>
                <a:off x="3193" y="3362"/>
                <a:ext cx="2" cy="20"/>
              </a:xfrm>
              <a:custGeom>
                <a:avLst/>
                <a:gdLst>
                  <a:gd name="T0" fmla="*/ 0 w 8"/>
                  <a:gd name="T1" fmla="*/ 0 h 60"/>
                  <a:gd name="T2" fmla="*/ 0 w 8"/>
                  <a:gd name="T3" fmla="*/ 0 h 60"/>
                  <a:gd name="T4" fmla="*/ 0 w 8"/>
                  <a:gd name="T5" fmla="*/ 0 h 60"/>
                  <a:gd name="T6" fmla="*/ 0 w 8"/>
                  <a:gd name="T7" fmla="*/ 0 h 60"/>
                  <a:gd name="T8" fmla="*/ 0 w 8"/>
                  <a:gd name="T9" fmla="*/ 0 h 60"/>
                  <a:gd name="T10" fmla="*/ 0 w 8"/>
                  <a:gd name="T11" fmla="*/ 0 h 60"/>
                  <a:gd name="T12" fmla="*/ 0 w 8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0"/>
                  <a:gd name="T23" fmla="*/ 8 w 8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0">
                    <a:moveTo>
                      <a:pt x="1" y="0"/>
                    </a:moveTo>
                    <a:lnTo>
                      <a:pt x="5" y="42"/>
                    </a:lnTo>
                    <a:lnTo>
                      <a:pt x="0" y="60"/>
                    </a:lnTo>
                    <a:lnTo>
                      <a:pt x="8" y="49"/>
                    </a:lnTo>
                    <a:lnTo>
                      <a:pt x="8" y="2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2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" name="Freeform 405"/>
              <p:cNvSpPr>
                <a:spLocks/>
              </p:cNvSpPr>
              <p:nvPr/>
            </p:nvSpPr>
            <p:spPr bwMode="auto">
              <a:xfrm>
                <a:off x="3385" y="3254"/>
                <a:ext cx="120" cy="117"/>
              </a:xfrm>
              <a:custGeom>
                <a:avLst/>
                <a:gdLst>
                  <a:gd name="T0" fmla="*/ 0 w 360"/>
                  <a:gd name="T1" fmla="*/ 0 h 351"/>
                  <a:gd name="T2" fmla="*/ 0 w 360"/>
                  <a:gd name="T3" fmla="*/ 0 h 351"/>
                  <a:gd name="T4" fmla="*/ 0 w 360"/>
                  <a:gd name="T5" fmla="*/ 0 h 351"/>
                  <a:gd name="T6" fmla="*/ 0 w 360"/>
                  <a:gd name="T7" fmla="*/ 0 h 351"/>
                  <a:gd name="T8" fmla="*/ 0 w 360"/>
                  <a:gd name="T9" fmla="*/ 0 h 351"/>
                  <a:gd name="T10" fmla="*/ 0 w 360"/>
                  <a:gd name="T11" fmla="*/ 0 h 351"/>
                  <a:gd name="T12" fmla="*/ 0 w 360"/>
                  <a:gd name="T13" fmla="*/ 0 h 351"/>
                  <a:gd name="T14" fmla="*/ 0 w 360"/>
                  <a:gd name="T15" fmla="*/ 0 h 351"/>
                  <a:gd name="T16" fmla="*/ 0 w 360"/>
                  <a:gd name="T17" fmla="*/ 0 h 351"/>
                  <a:gd name="T18" fmla="*/ 0 w 360"/>
                  <a:gd name="T19" fmla="*/ 0 h 351"/>
                  <a:gd name="T20" fmla="*/ 0 w 360"/>
                  <a:gd name="T21" fmla="*/ 0 h 351"/>
                  <a:gd name="T22" fmla="*/ 0 w 360"/>
                  <a:gd name="T23" fmla="*/ 0 h 351"/>
                  <a:gd name="T24" fmla="*/ 0 w 360"/>
                  <a:gd name="T25" fmla="*/ 0 h 351"/>
                  <a:gd name="T26" fmla="*/ 0 w 360"/>
                  <a:gd name="T27" fmla="*/ 0 h 351"/>
                  <a:gd name="T28" fmla="*/ 0 w 360"/>
                  <a:gd name="T29" fmla="*/ 0 h 3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60"/>
                  <a:gd name="T46" fmla="*/ 0 h 351"/>
                  <a:gd name="T47" fmla="*/ 360 w 360"/>
                  <a:gd name="T48" fmla="*/ 351 h 3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60" h="351">
                    <a:moveTo>
                      <a:pt x="0" y="34"/>
                    </a:moveTo>
                    <a:lnTo>
                      <a:pt x="22" y="12"/>
                    </a:lnTo>
                    <a:lnTo>
                      <a:pt x="59" y="0"/>
                    </a:lnTo>
                    <a:lnTo>
                      <a:pt x="112" y="1"/>
                    </a:lnTo>
                    <a:lnTo>
                      <a:pt x="164" y="18"/>
                    </a:lnTo>
                    <a:lnTo>
                      <a:pt x="205" y="43"/>
                    </a:lnTo>
                    <a:lnTo>
                      <a:pt x="254" y="87"/>
                    </a:lnTo>
                    <a:lnTo>
                      <a:pt x="295" y="144"/>
                    </a:lnTo>
                    <a:lnTo>
                      <a:pt x="333" y="220"/>
                    </a:lnTo>
                    <a:lnTo>
                      <a:pt x="356" y="283"/>
                    </a:lnTo>
                    <a:lnTo>
                      <a:pt x="360" y="351"/>
                    </a:lnTo>
                    <a:lnTo>
                      <a:pt x="317" y="297"/>
                    </a:lnTo>
                    <a:lnTo>
                      <a:pt x="181" y="20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" name="Freeform 406"/>
              <p:cNvSpPr>
                <a:spLocks/>
              </p:cNvSpPr>
              <p:nvPr/>
            </p:nvSpPr>
            <p:spPr bwMode="auto">
              <a:xfrm>
                <a:off x="3062" y="3250"/>
                <a:ext cx="30" cy="22"/>
              </a:xfrm>
              <a:custGeom>
                <a:avLst/>
                <a:gdLst>
                  <a:gd name="T0" fmla="*/ 0 w 91"/>
                  <a:gd name="T1" fmla="*/ 0 h 66"/>
                  <a:gd name="T2" fmla="*/ 0 w 91"/>
                  <a:gd name="T3" fmla="*/ 0 h 66"/>
                  <a:gd name="T4" fmla="*/ 0 w 91"/>
                  <a:gd name="T5" fmla="*/ 0 h 66"/>
                  <a:gd name="T6" fmla="*/ 0 w 91"/>
                  <a:gd name="T7" fmla="*/ 0 h 66"/>
                  <a:gd name="T8" fmla="*/ 0 w 91"/>
                  <a:gd name="T9" fmla="*/ 0 h 66"/>
                  <a:gd name="T10" fmla="*/ 0 w 91"/>
                  <a:gd name="T11" fmla="*/ 0 h 66"/>
                  <a:gd name="T12" fmla="*/ 0 w 91"/>
                  <a:gd name="T13" fmla="*/ 0 h 66"/>
                  <a:gd name="T14" fmla="*/ 0 w 91"/>
                  <a:gd name="T15" fmla="*/ 0 h 66"/>
                  <a:gd name="T16" fmla="*/ 0 w 91"/>
                  <a:gd name="T17" fmla="*/ 0 h 66"/>
                  <a:gd name="T18" fmla="*/ 0 w 91"/>
                  <a:gd name="T19" fmla="*/ 0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1"/>
                  <a:gd name="T31" fmla="*/ 0 h 66"/>
                  <a:gd name="T32" fmla="*/ 91 w 91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1" h="66">
                    <a:moveTo>
                      <a:pt x="25" y="2"/>
                    </a:moveTo>
                    <a:lnTo>
                      <a:pt x="5" y="34"/>
                    </a:lnTo>
                    <a:lnTo>
                      <a:pt x="0" y="66"/>
                    </a:lnTo>
                    <a:lnTo>
                      <a:pt x="17" y="46"/>
                    </a:lnTo>
                    <a:lnTo>
                      <a:pt x="42" y="31"/>
                    </a:lnTo>
                    <a:lnTo>
                      <a:pt x="61" y="25"/>
                    </a:lnTo>
                    <a:lnTo>
                      <a:pt x="82" y="27"/>
                    </a:lnTo>
                    <a:lnTo>
                      <a:pt x="91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2" name="Freeform 407"/>
              <p:cNvSpPr>
                <a:spLocks/>
              </p:cNvSpPr>
              <p:nvPr/>
            </p:nvSpPr>
            <p:spPr bwMode="auto">
              <a:xfrm>
                <a:off x="3093" y="3247"/>
                <a:ext cx="10" cy="14"/>
              </a:xfrm>
              <a:custGeom>
                <a:avLst/>
                <a:gdLst>
                  <a:gd name="T0" fmla="*/ 0 w 30"/>
                  <a:gd name="T1" fmla="*/ 0 h 42"/>
                  <a:gd name="T2" fmla="*/ 0 w 30"/>
                  <a:gd name="T3" fmla="*/ 0 h 42"/>
                  <a:gd name="T4" fmla="*/ 0 w 30"/>
                  <a:gd name="T5" fmla="*/ 0 h 42"/>
                  <a:gd name="T6" fmla="*/ 0 w 30"/>
                  <a:gd name="T7" fmla="*/ 0 h 42"/>
                  <a:gd name="T8" fmla="*/ 0 w 30"/>
                  <a:gd name="T9" fmla="*/ 0 h 42"/>
                  <a:gd name="T10" fmla="*/ 0 w 30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42"/>
                  <a:gd name="T20" fmla="*/ 30 w 30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42">
                    <a:moveTo>
                      <a:pt x="15" y="1"/>
                    </a:moveTo>
                    <a:lnTo>
                      <a:pt x="0" y="42"/>
                    </a:lnTo>
                    <a:lnTo>
                      <a:pt x="20" y="28"/>
                    </a:lnTo>
                    <a:lnTo>
                      <a:pt x="30" y="0"/>
                    </a:ln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5C5C7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3" name="Freeform 408"/>
              <p:cNvSpPr>
                <a:spLocks/>
              </p:cNvSpPr>
              <p:nvPr/>
            </p:nvSpPr>
            <p:spPr bwMode="auto">
              <a:xfrm>
                <a:off x="3062" y="3241"/>
                <a:ext cx="35" cy="28"/>
              </a:xfrm>
              <a:custGeom>
                <a:avLst/>
                <a:gdLst>
                  <a:gd name="T0" fmla="*/ 0 w 106"/>
                  <a:gd name="T1" fmla="*/ 0 h 83"/>
                  <a:gd name="T2" fmla="*/ 0 w 106"/>
                  <a:gd name="T3" fmla="*/ 0 h 83"/>
                  <a:gd name="T4" fmla="*/ 0 w 106"/>
                  <a:gd name="T5" fmla="*/ 0 h 83"/>
                  <a:gd name="T6" fmla="*/ 0 w 106"/>
                  <a:gd name="T7" fmla="*/ 0 h 83"/>
                  <a:gd name="T8" fmla="*/ 0 w 106"/>
                  <a:gd name="T9" fmla="*/ 0 h 83"/>
                  <a:gd name="T10" fmla="*/ 0 w 106"/>
                  <a:gd name="T11" fmla="*/ 0 h 83"/>
                  <a:gd name="T12" fmla="*/ 0 w 106"/>
                  <a:gd name="T13" fmla="*/ 0 h 83"/>
                  <a:gd name="T14" fmla="*/ 0 w 106"/>
                  <a:gd name="T15" fmla="*/ 0 h 83"/>
                  <a:gd name="T16" fmla="*/ 0 w 106"/>
                  <a:gd name="T17" fmla="*/ 0 h 83"/>
                  <a:gd name="T18" fmla="*/ 0 w 106"/>
                  <a:gd name="T19" fmla="*/ 0 h 83"/>
                  <a:gd name="T20" fmla="*/ 0 w 106"/>
                  <a:gd name="T21" fmla="*/ 0 h 83"/>
                  <a:gd name="T22" fmla="*/ 0 w 106"/>
                  <a:gd name="T23" fmla="*/ 0 h 83"/>
                  <a:gd name="T24" fmla="*/ 0 w 106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6"/>
                  <a:gd name="T40" fmla="*/ 0 h 83"/>
                  <a:gd name="T41" fmla="*/ 106 w 106"/>
                  <a:gd name="T42" fmla="*/ 83 h 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6" h="83">
                    <a:moveTo>
                      <a:pt x="1" y="83"/>
                    </a:moveTo>
                    <a:lnTo>
                      <a:pt x="0" y="62"/>
                    </a:lnTo>
                    <a:lnTo>
                      <a:pt x="14" y="36"/>
                    </a:lnTo>
                    <a:lnTo>
                      <a:pt x="38" y="15"/>
                    </a:lnTo>
                    <a:lnTo>
                      <a:pt x="63" y="4"/>
                    </a:lnTo>
                    <a:lnTo>
                      <a:pt x="86" y="0"/>
                    </a:lnTo>
                    <a:lnTo>
                      <a:pt x="106" y="1"/>
                    </a:lnTo>
                    <a:lnTo>
                      <a:pt x="88" y="36"/>
                    </a:lnTo>
                    <a:lnTo>
                      <a:pt x="58" y="36"/>
                    </a:lnTo>
                    <a:lnTo>
                      <a:pt x="32" y="47"/>
                    </a:lnTo>
                    <a:lnTo>
                      <a:pt x="9" y="70"/>
                    </a:lnTo>
                    <a:lnTo>
                      <a:pt x="1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4" name="Freeform 409"/>
              <p:cNvSpPr>
                <a:spLocks/>
              </p:cNvSpPr>
              <p:nvPr/>
            </p:nvSpPr>
            <p:spPr bwMode="auto">
              <a:xfrm>
                <a:off x="3087" y="3242"/>
                <a:ext cx="43" cy="39"/>
              </a:xfrm>
              <a:custGeom>
                <a:avLst/>
                <a:gdLst>
                  <a:gd name="T0" fmla="*/ 0 w 129"/>
                  <a:gd name="T1" fmla="*/ 0 h 119"/>
                  <a:gd name="T2" fmla="*/ 0 w 129"/>
                  <a:gd name="T3" fmla="*/ 0 h 119"/>
                  <a:gd name="T4" fmla="*/ 0 w 129"/>
                  <a:gd name="T5" fmla="*/ 0 h 119"/>
                  <a:gd name="T6" fmla="*/ 0 w 129"/>
                  <a:gd name="T7" fmla="*/ 0 h 119"/>
                  <a:gd name="T8" fmla="*/ 0 w 129"/>
                  <a:gd name="T9" fmla="*/ 0 h 119"/>
                  <a:gd name="T10" fmla="*/ 0 w 129"/>
                  <a:gd name="T11" fmla="*/ 0 h 119"/>
                  <a:gd name="T12" fmla="*/ 0 w 129"/>
                  <a:gd name="T13" fmla="*/ 0 h 119"/>
                  <a:gd name="T14" fmla="*/ 0 w 129"/>
                  <a:gd name="T15" fmla="*/ 0 h 119"/>
                  <a:gd name="T16" fmla="*/ 0 w 129"/>
                  <a:gd name="T17" fmla="*/ 0 h 119"/>
                  <a:gd name="T18" fmla="*/ 0 w 129"/>
                  <a:gd name="T19" fmla="*/ 0 h 119"/>
                  <a:gd name="T20" fmla="*/ 0 w 129"/>
                  <a:gd name="T21" fmla="*/ 0 h 119"/>
                  <a:gd name="T22" fmla="*/ 0 w 129"/>
                  <a:gd name="T23" fmla="*/ 0 h 119"/>
                  <a:gd name="T24" fmla="*/ 0 w 129"/>
                  <a:gd name="T25" fmla="*/ 0 h 119"/>
                  <a:gd name="T26" fmla="*/ 0 w 129"/>
                  <a:gd name="T27" fmla="*/ 0 h 119"/>
                  <a:gd name="T28" fmla="*/ 0 w 129"/>
                  <a:gd name="T29" fmla="*/ 0 h 119"/>
                  <a:gd name="T30" fmla="*/ 0 w 129"/>
                  <a:gd name="T31" fmla="*/ 0 h 1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9"/>
                  <a:gd name="T49" fmla="*/ 0 h 119"/>
                  <a:gd name="T50" fmla="*/ 129 w 129"/>
                  <a:gd name="T51" fmla="*/ 119 h 11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9" h="119">
                    <a:moveTo>
                      <a:pt x="39" y="0"/>
                    </a:moveTo>
                    <a:lnTo>
                      <a:pt x="0" y="105"/>
                    </a:lnTo>
                    <a:lnTo>
                      <a:pt x="8" y="109"/>
                    </a:lnTo>
                    <a:lnTo>
                      <a:pt x="10" y="119"/>
                    </a:lnTo>
                    <a:lnTo>
                      <a:pt x="23" y="110"/>
                    </a:lnTo>
                    <a:lnTo>
                      <a:pt x="129" y="66"/>
                    </a:lnTo>
                    <a:lnTo>
                      <a:pt x="97" y="38"/>
                    </a:lnTo>
                    <a:lnTo>
                      <a:pt x="83" y="64"/>
                    </a:lnTo>
                    <a:lnTo>
                      <a:pt x="16" y="100"/>
                    </a:lnTo>
                    <a:lnTo>
                      <a:pt x="10" y="91"/>
                    </a:lnTo>
                    <a:lnTo>
                      <a:pt x="29" y="57"/>
                    </a:lnTo>
                    <a:lnTo>
                      <a:pt x="30" y="35"/>
                    </a:lnTo>
                    <a:lnTo>
                      <a:pt x="45" y="33"/>
                    </a:lnTo>
                    <a:lnTo>
                      <a:pt x="57" y="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5" name="Freeform 410"/>
              <p:cNvSpPr>
                <a:spLocks/>
              </p:cNvSpPr>
              <p:nvPr/>
            </p:nvSpPr>
            <p:spPr bwMode="auto">
              <a:xfrm>
                <a:off x="3269" y="2834"/>
                <a:ext cx="682" cy="280"/>
              </a:xfrm>
              <a:custGeom>
                <a:avLst/>
                <a:gdLst>
                  <a:gd name="T0" fmla="*/ 0 w 2044"/>
                  <a:gd name="T1" fmla="*/ 0 h 840"/>
                  <a:gd name="T2" fmla="*/ 0 w 2044"/>
                  <a:gd name="T3" fmla="*/ 0 h 840"/>
                  <a:gd name="T4" fmla="*/ 0 w 2044"/>
                  <a:gd name="T5" fmla="*/ 0 h 840"/>
                  <a:gd name="T6" fmla="*/ 0 w 2044"/>
                  <a:gd name="T7" fmla="*/ 0 h 840"/>
                  <a:gd name="T8" fmla="*/ 0 w 2044"/>
                  <a:gd name="T9" fmla="*/ 0 h 840"/>
                  <a:gd name="T10" fmla="*/ 0 w 2044"/>
                  <a:gd name="T11" fmla="*/ 0 h 840"/>
                  <a:gd name="T12" fmla="*/ 0 w 2044"/>
                  <a:gd name="T13" fmla="*/ 0 h 8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44"/>
                  <a:gd name="T22" fmla="*/ 0 h 840"/>
                  <a:gd name="T23" fmla="*/ 2044 w 2044"/>
                  <a:gd name="T24" fmla="*/ 840 h 8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44" h="840">
                    <a:moveTo>
                      <a:pt x="10" y="840"/>
                    </a:moveTo>
                    <a:lnTo>
                      <a:pt x="1373" y="18"/>
                    </a:lnTo>
                    <a:lnTo>
                      <a:pt x="2044" y="382"/>
                    </a:lnTo>
                    <a:lnTo>
                      <a:pt x="1376" y="0"/>
                    </a:lnTo>
                    <a:lnTo>
                      <a:pt x="0" y="835"/>
                    </a:lnTo>
                    <a:lnTo>
                      <a:pt x="10" y="8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6" name="Freeform 411"/>
              <p:cNvSpPr>
                <a:spLocks/>
              </p:cNvSpPr>
              <p:nvPr/>
            </p:nvSpPr>
            <p:spPr bwMode="auto">
              <a:xfrm>
                <a:off x="2859" y="3278"/>
                <a:ext cx="105" cy="58"/>
              </a:xfrm>
              <a:custGeom>
                <a:avLst/>
                <a:gdLst>
                  <a:gd name="T0" fmla="*/ 0 w 316"/>
                  <a:gd name="T1" fmla="*/ 0 h 172"/>
                  <a:gd name="T2" fmla="*/ 0 w 316"/>
                  <a:gd name="T3" fmla="*/ 0 h 172"/>
                  <a:gd name="T4" fmla="*/ 0 w 316"/>
                  <a:gd name="T5" fmla="*/ 0 h 172"/>
                  <a:gd name="T6" fmla="*/ 0 w 316"/>
                  <a:gd name="T7" fmla="*/ 0 h 172"/>
                  <a:gd name="T8" fmla="*/ 0 w 316"/>
                  <a:gd name="T9" fmla="*/ 0 h 172"/>
                  <a:gd name="T10" fmla="*/ 0 w 316"/>
                  <a:gd name="T11" fmla="*/ 0 h 1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6"/>
                  <a:gd name="T19" fmla="*/ 0 h 172"/>
                  <a:gd name="T20" fmla="*/ 316 w 316"/>
                  <a:gd name="T21" fmla="*/ 172 h 17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6" h="172">
                    <a:moveTo>
                      <a:pt x="0" y="172"/>
                    </a:moveTo>
                    <a:lnTo>
                      <a:pt x="316" y="0"/>
                    </a:lnTo>
                    <a:lnTo>
                      <a:pt x="291" y="0"/>
                    </a:lnTo>
                    <a:lnTo>
                      <a:pt x="10" y="155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7" name="Freeform 412"/>
              <p:cNvSpPr>
                <a:spLocks/>
              </p:cNvSpPr>
              <p:nvPr/>
            </p:nvSpPr>
            <p:spPr bwMode="auto">
              <a:xfrm>
                <a:off x="2967" y="2992"/>
                <a:ext cx="153" cy="82"/>
              </a:xfrm>
              <a:custGeom>
                <a:avLst/>
                <a:gdLst>
                  <a:gd name="T0" fmla="*/ 0 w 458"/>
                  <a:gd name="T1" fmla="*/ 0 h 244"/>
                  <a:gd name="T2" fmla="*/ 0 w 458"/>
                  <a:gd name="T3" fmla="*/ 0 h 244"/>
                  <a:gd name="T4" fmla="*/ 0 w 458"/>
                  <a:gd name="T5" fmla="*/ 0 h 244"/>
                  <a:gd name="T6" fmla="*/ 0 w 458"/>
                  <a:gd name="T7" fmla="*/ 0 h 244"/>
                  <a:gd name="T8" fmla="*/ 0 w 458"/>
                  <a:gd name="T9" fmla="*/ 0 h 244"/>
                  <a:gd name="T10" fmla="*/ 0 w 458"/>
                  <a:gd name="T11" fmla="*/ 0 h 244"/>
                  <a:gd name="T12" fmla="*/ 0 w 458"/>
                  <a:gd name="T13" fmla="*/ 0 h 244"/>
                  <a:gd name="T14" fmla="*/ 0 w 458"/>
                  <a:gd name="T15" fmla="*/ 0 h 244"/>
                  <a:gd name="T16" fmla="*/ 0 w 458"/>
                  <a:gd name="T17" fmla="*/ 0 h 244"/>
                  <a:gd name="T18" fmla="*/ 0 w 458"/>
                  <a:gd name="T19" fmla="*/ 0 h 244"/>
                  <a:gd name="T20" fmla="*/ 0 w 458"/>
                  <a:gd name="T21" fmla="*/ 0 h 244"/>
                  <a:gd name="T22" fmla="*/ 0 w 458"/>
                  <a:gd name="T23" fmla="*/ 0 h 244"/>
                  <a:gd name="T24" fmla="*/ 0 w 458"/>
                  <a:gd name="T25" fmla="*/ 0 h 244"/>
                  <a:gd name="T26" fmla="*/ 0 w 458"/>
                  <a:gd name="T27" fmla="*/ 0 h 244"/>
                  <a:gd name="T28" fmla="*/ 0 w 458"/>
                  <a:gd name="T29" fmla="*/ 0 h 244"/>
                  <a:gd name="T30" fmla="*/ 0 w 458"/>
                  <a:gd name="T31" fmla="*/ 0 h 244"/>
                  <a:gd name="T32" fmla="*/ 0 w 458"/>
                  <a:gd name="T33" fmla="*/ 0 h 244"/>
                  <a:gd name="T34" fmla="*/ 0 w 458"/>
                  <a:gd name="T35" fmla="*/ 0 h 244"/>
                  <a:gd name="T36" fmla="*/ 0 w 458"/>
                  <a:gd name="T37" fmla="*/ 0 h 244"/>
                  <a:gd name="T38" fmla="*/ 0 w 458"/>
                  <a:gd name="T39" fmla="*/ 0 h 244"/>
                  <a:gd name="T40" fmla="*/ 0 w 458"/>
                  <a:gd name="T41" fmla="*/ 0 h 244"/>
                  <a:gd name="T42" fmla="*/ 0 w 458"/>
                  <a:gd name="T43" fmla="*/ 0 h 244"/>
                  <a:gd name="T44" fmla="*/ 0 w 458"/>
                  <a:gd name="T45" fmla="*/ 0 h 244"/>
                  <a:gd name="T46" fmla="*/ 0 w 458"/>
                  <a:gd name="T47" fmla="*/ 0 h 244"/>
                  <a:gd name="T48" fmla="*/ 0 w 458"/>
                  <a:gd name="T49" fmla="*/ 0 h 244"/>
                  <a:gd name="T50" fmla="*/ 0 w 458"/>
                  <a:gd name="T51" fmla="*/ 0 h 244"/>
                  <a:gd name="T52" fmla="*/ 0 w 458"/>
                  <a:gd name="T53" fmla="*/ 0 h 244"/>
                  <a:gd name="T54" fmla="*/ 0 w 458"/>
                  <a:gd name="T55" fmla="*/ 0 h 244"/>
                  <a:gd name="T56" fmla="*/ 0 w 458"/>
                  <a:gd name="T57" fmla="*/ 0 h 244"/>
                  <a:gd name="T58" fmla="*/ 0 w 458"/>
                  <a:gd name="T59" fmla="*/ 0 h 244"/>
                  <a:gd name="T60" fmla="*/ 0 w 458"/>
                  <a:gd name="T61" fmla="*/ 0 h 244"/>
                  <a:gd name="T62" fmla="*/ 0 w 458"/>
                  <a:gd name="T63" fmla="*/ 0 h 244"/>
                  <a:gd name="T64" fmla="*/ 0 w 458"/>
                  <a:gd name="T65" fmla="*/ 0 h 244"/>
                  <a:gd name="T66" fmla="*/ 0 w 458"/>
                  <a:gd name="T67" fmla="*/ 0 h 2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58"/>
                  <a:gd name="T103" fmla="*/ 0 h 244"/>
                  <a:gd name="T104" fmla="*/ 458 w 458"/>
                  <a:gd name="T105" fmla="*/ 244 h 24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58" h="244">
                    <a:moveTo>
                      <a:pt x="14" y="0"/>
                    </a:moveTo>
                    <a:lnTo>
                      <a:pt x="3" y="21"/>
                    </a:lnTo>
                    <a:lnTo>
                      <a:pt x="0" y="42"/>
                    </a:lnTo>
                    <a:lnTo>
                      <a:pt x="3" y="64"/>
                    </a:lnTo>
                    <a:lnTo>
                      <a:pt x="14" y="94"/>
                    </a:lnTo>
                    <a:lnTo>
                      <a:pt x="31" y="118"/>
                    </a:lnTo>
                    <a:lnTo>
                      <a:pt x="55" y="143"/>
                    </a:lnTo>
                    <a:lnTo>
                      <a:pt x="95" y="173"/>
                    </a:lnTo>
                    <a:lnTo>
                      <a:pt x="148" y="201"/>
                    </a:lnTo>
                    <a:lnTo>
                      <a:pt x="184" y="215"/>
                    </a:lnTo>
                    <a:lnTo>
                      <a:pt x="229" y="228"/>
                    </a:lnTo>
                    <a:lnTo>
                      <a:pt x="267" y="237"/>
                    </a:lnTo>
                    <a:lnTo>
                      <a:pt x="308" y="242"/>
                    </a:lnTo>
                    <a:lnTo>
                      <a:pt x="351" y="244"/>
                    </a:lnTo>
                    <a:lnTo>
                      <a:pt x="406" y="239"/>
                    </a:lnTo>
                    <a:lnTo>
                      <a:pt x="458" y="226"/>
                    </a:lnTo>
                    <a:lnTo>
                      <a:pt x="409" y="233"/>
                    </a:lnTo>
                    <a:lnTo>
                      <a:pt x="355" y="237"/>
                    </a:lnTo>
                    <a:lnTo>
                      <a:pt x="319" y="237"/>
                    </a:lnTo>
                    <a:lnTo>
                      <a:pt x="283" y="233"/>
                    </a:lnTo>
                    <a:lnTo>
                      <a:pt x="248" y="226"/>
                    </a:lnTo>
                    <a:lnTo>
                      <a:pt x="197" y="212"/>
                    </a:lnTo>
                    <a:lnTo>
                      <a:pt x="150" y="193"/>
                    </a:lnTo>
                    <a:lnTo>
                      <a:pt x="119" y="177"/>
                    </a:lnTo>
                    <a:lnTo>
                      <a:pt x="84" y="156"/>
                    </a:lnTo>
                    <a:lnTo>
                      <a:pt x="57" y="133"/>
                    </a:lnTo>
                    <a:lnTo>
                      <a:pt x="30" y="107"/>
                    </a:lnTo>
                    <a:lnTo>
                      <a:pt x="19" y="86"/>
                    </a:lnTo>
                    <a:lnTo>
                      <a:pt x="9" y="66"/>
                    </a:lnTo>
                    <a:lnTo>
                      <a:pt x="6" y="48"/>
                    </a:lnTo>
                    <a:lnTo>
                      <a:pt x="6" y="32"/>
                    </a:lnTo>
                    <a:lnTo>
                      <a:pt x="13" y="1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8" name="Freeform 413"/>
              <p:cNvSpPr>
                <a:spLocks/>
              </p:cNvSpPr>
              <p:nvPr/>
            </p:nvSpPr>
            <p:spPr bwMode="auto">
              <a:xfrm>
                <a:off x="2978" y="2976"/>
                <a:ext cx="152" cy="41"/>
              </a:xfrm>
              <a:custGeom>
                <a:avLst/>
                <a:gdLst>
                  <a:gd name="T0" fmla="*/ 0 w 456"/>
                  <a:gd name="T1" fmla="*/ 0 h 122"/>
                  <a:gd name="T2" fmla="*/ 0 w 456"/>
                  <a:gd name="T3" fmla="*/ 0 h 122"/>
                  <a:gd name="T4" fmla="*/ 0 w 456"/>
                  <a:gd name="T5" fmla="*/ 0 h 122"/>
                  <a:gd name="T6" fmla="*/ 0 w 456"/>
                  <a:gd name="T7" fmla="*/ 0 h 122"/>
                  <a:gd name="T8" fmla="*/ 0 w 456"/>
                  <a:gd name="T9" fmla="*/ 0 h 122"/>
                  <a:gd name="T10" fmla="*/ 0 w 456"/>
                  <a:gd name="T11" fmla="*/ 0 h 122"/>
                  <a:gd name="T12" fmla="*/ 0 w 456"/>
                  <a:gd name="T13" fmla="*/ 0 h 122"/>
                  <a:gd name="T14" fmla="*/ 0 w 456"/>
                  <a:gd name="T15" fmla="*/ 0 h 122"/>
                  <a:gd name="T16" fmla="*/ 0 w 456"/>
                  <a:gd name="T17" fmla="*/ 0 h 122"/>
                  <a:gd name="T18" fmla="*/ 0 w 456"/>
                  <a:gd name="T19" fmla="*/ 0 h 122"/>
                  <a:gd name="T20" fmla="*/ 0 w 456"/>
                  <a:gd name="T21" fmla="*/ 0 h 122"/>
                  <a:gd name="T22" fmla="*/ 0 w 456"/>
                  <a:gd name="T23" fmla="*/ 0 h 122"/>
                  <a:gd name="T24" fmla="*/ 0 w 456"/>
                  <a:gd name="T25" fmla="*/ 0 h 122"/>
                  <a:gd name="T26" fmla="*/ 0 w 456"/>
                  <a:gd name="T27" fmla="*/ 0 h 122"/>
                  <a:gd name="T28" fmla="*/ 0 w 456"/>
                  <a:gd name="T29" fmla="*/ 0 h 122"/>
                  <a:gd name="T30" fmla="*/ 0 w 456"/>
                  <a:gd name="T31" fmla="*/ 0 h 122"/>
                  <a:gd name="T32" fmla="*/ 0 w 456"/>
                  <a:gd name="T33" fmla="*/ 0 h 122"/>
                  <a:gd name="T34" fmla="*/ 0 w 456"/>
                  <a:gd name="T35" fmla="*/ 0 h 122"/>
                  <a:gd name="T36" fmla="*/ 0 w 456"/>
                  <a:gd name="T37" fmla="*/ 0 h 122"/>
                  <a:gd name="T38" fmla="*/ 0 w 456"/>
                  <a:gd name="T39" fmla="*/ 0 h 122"/>
                  <a:gd name="T40" fmla="*/ 0 w 456"/>
                  <a:gd name="T41" fmla="*/ 0 h 122"/>
                  <a:gd name="T42" fmla="*/ 0 w 456"/>
                  <a:gd name="T43" fmla="*/ 0 h 122"/>
                  <a:gd name="T44" fmla="*/ 0 w 456"/>
                  <a:gd name="T45" fmla="*/ 0 h 12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456"/>
                  <a:gd name="T70" fmla="*/ 0 h 122"/>
                  <a:gd name="T71" fmla="*/ 456 w 456"/>
                  <a:gd name="T72" fmla="*/ 122 h 12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456" h="122">
                    <a:moveTo>
                      <a:pt x="0" y="50"/>
                    </a:moveTo>
                    <a:lnTo>
                      <a:pt x="18" y="32"/>
                    </a:lnTo>
                    <a:lnTo>
                      <a:pt x="45" y="19"/>
                    </a:lnTo>
                    <a:lnTo>
                      <a:pt x="82" y="5"/>
                    </a:lnTo>
                    <a:lnTo>
                      <a:pt x="129" y="0"/>
                    </a:lnTo>
                    <a:lnTo>
                      <a:pt x="185" y="1"/>
                    </a:lnTo>
                    <a:lnTo>
                      <a:pt x="243" y="12"/>
                    </a:lnTo>
                    <a:lnTo>
                      <a:pt x="299" y="27"/>
                    </a:lnTo>
                    <a:lnTo>
                      <a:pt x="348" y="46"/>
                    </a:lnTo>
                    <a:lnTo>
                      <a:pt x="387" y="66"/>
                    </a:lnTo>
                    <a:lnTo>
                      <a:pt x="429" y="96"/>
                    </a:lnTo>
                    <a:lnTo>
                      <a:pt x="456" y="122"/>
                    </a:lnTo>
                    <a:lnTo>
                      <a:pt x="412" y="90"/>
                    </a:lnTo>
                    <a:lnTo>
                      <a:pt x="382" y="72"/>
                    </a:lnTo>
                    <a:lnTo>
                      <a:pt x="334" y="50"/>
                    </a:lnTo>
                    <a:lnTo>
                      <a:pt x="289" y="34"/>
                    </a:lnTo>
                    <a:lnTo>
                      <a:pt x="245" y="25"/>
                    </a:lnTo>
                    <a:lnTo>
                      <a:pt x="178" y="14"/>
                    </a:lnTo>
                    <a:lnTo>
                      <a:pt x="122" y="14"/>
                    </a:lnTo>
                    <a:lnTo>
                      <a:pt x="84" y="18"/>
                    </a:lnTo>
                    <a:lnTo>
                      <a:pt x="44" y="27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9" name="Freeform 414"/>
              <p:cNvSpPr>
                <a:spLocks/>
              </p:cNvSpPr>
              <p:nvPr/>
            </p:nvSpPr>
            <p:spPr bwMode="auto">
              <a:xfrm>
                <a:off x="3157" y="3335"/>
                <a:ext cx="40" cy="64"/>
              </a:xfrm>
              <a:custGeom>
                <a:avLst/>
                <a:gdLst>
                  <a:gd name="T0" fmla="*/ 0 w 120"/>
                  <a:gd name="T1" fmla="*/ 0 h 193"/>
                  <a:gd name="T2" fmla="*/ 0 w 120"/>
                  <a:gd name="T3" fmla="*/ 0 h 193"/>
                  <a:gd name="T4" fmla="*/ 0 w 120"/>
                  <a:gd name="T5" fmla="*/ 0 h 193"/>
                  <a:gd name="T6" fmla="*/ 0 w 120"/>
                  <a:gd name="T7" fmla="*/ 0 h 193"/>
                  <a:gd name="T8" fmla="*/ 0 w 120"/>
                  <a:gd name="T9" fmla="*/ 0 h 193"/>
                  <a:gd name="T10" fmla="*/ 0 w 120"/>
                  <a:gd name="T11" fmla="*/ 0 h 193"/>
                  <a:gd name="T12" fmla="*/ 0 w 120"/>
                  <a:gd name="T13" fmla="*/ 0 h 193"/>
                  <a:gd name="T14" fmla="*/ 0 w 120"/>
                  <a:gd name="T15" fmla="*/ 0 h 193"/>
                  <a:gd name="T16" fmla="*/ 0 w 120"/>
                  <a:gd name="T17" fmla="*/ 0 h 193"/>
                  <a:gd name="T18" fmla="*/ 0 w 120"/>
                  <a:gd name="T19" fmla="*/ 0 h 193"/>
                  <a:gd name="T20" fmla="*/ 0 w 120"/>
                  <a:gd name="T21" fmla="*/ 0 h 193"/>
                  <a:gd name="T22" fmla="*/ 0 w 120"/>
                  <a:gd name="T23" fmla="*/ 0 h 193"/>
                  <a:gd name="T24" fmla="*/ 0 w 120"/>
                  <a:gd name="T25" fmla="*/ 0 h 193"/>
                  <a:gd name="T26" fmla="*/ 0 w 120"/>
                  <a:gd name="T27" fmla="*/ 0 h 193"/>
                  <a:gd name="T28" fmla="*/ 0 w 120"/>
                  <a:gd name="T29" fmla="*/ 0 h 19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93"/>
                  <a:gd name="T47" fmla="*/ 120 w 120"/>
                  <a:gd name="T48" fmla="*/ 193 h 19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93">
                    <a:moveTo>
                      <a:pt x="12" y="2"/>
                    </a:moveTo>
                    <a:lnTo>
                      <a:pt x="11" y="29"/>
                    </a:lnTo>
                    <a:lnTo>
                      <a:pt x="0" y="60"/>
                    </a:lnTo>
                    <a:lnTo>
                      <a:pt x="97" y="132"/>
                    </a:lnTo>
                    <a:lnTo>
                      <a:pt x="95" y="151"/>
                    </a:lnTo>
                    <a:lnTo>
                      <a:pt x="109" y="188"/>
                    </a:lnTo>
                    <a:lnTo>
                      <a:pt x="120" y="193"/>
                    </a:lnTo>
                    <a:lnTo>
                      <a:pt x="111" y="180"/>
                    </a:lnTo>
                    <a:lnTo>
                      <a:pt x="103" y="150"/>
                    </a:lnTo>
                    <a:lnTo>
                      <a:pt x="106" y="130"/>
                    </a:lnTo>
                    <a:lnTo>
                      <a:pt x="9" y="56"/>
                    </a:lnTo>
                    <a:lnTo>
                      <a:pt x="16" y="28"/>
                    </a:lnTo>
                    <a:lnTo>
                      <a:pt x="16" y="0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0" name="Freeform 415"/>
              <p:cNvSpPr>
                <a:spLocks/>
              </p:cNvSpPr>
              <p:nvPr/>
            </p:nvSpPr>
            <p:spPr bwMode="auto">
              <a:xfrm>
                <a:off x="3210" y="3392"/>
                <a:ext cx="37" cy="16"/>
              </a:xfrm>
              <a:custGeom>
                <a:avLst/>
                <a:gdLst>
                  <a:gd name="T0" fmla="*/ 0 w 112"/>
                  <a:gd name="T1" fmla="*/ 0 h 47"/>
                  <a:gd name="T2" fmla="*/ 0 w 112"/>
                  <a:gd name="T3" fmla="*/ 0 h 47"/>
                  <a:gd name="T4" fmla="*/ 0 w 112"/>
                  <a:gd name="T5" fmla="*/ 0 h 47"/>
                  <a:gd name="T6" fmla="*/ 0 w 112"/>
                  <a:gd name="T7" fmla="*/ 0 h 47"/>
                  <a:gd name="T8" fmla="*/ 0 w 112"/>
                  <a:gd name="T9" fmla="*/ 0 h 47"/>
                  <a:gd name="T10" fmla="*/ 0 w 112"/>
                  <a:gd name="T11" fmla="*/ 0 h 47"/>
                  <a:gd name="T12" fmla="*/ 0 w 112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47"/>
                  <a:gd name="T23" fmla="*/ 112 w 112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47">
                    <a:moveTo>
                      <a:pt x="0" y="4"/>
                    </a:moveTo>
                    <a:lnTo>
                      <a:pt x="32" y="28"/>
                    </a:lnTo>
                    <a:lnTo>
                      <a:pt x="112" y="47"/>
                    </a:lnTo>
                    <a:lnTo>
                      <a:pt x="36" y="22"/>
                    </a:lnTo>
                    <a:lnTo>
                      <a:pt x="8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1" name="Freeform 416"/>
              <p:cNvSpPr>
                <a:spLocks/>
              </p:cNvSpPr>
              <p:nvPr/>
            </p:nvSpPr>
            <p:spPr bwMode="auto">
              <a:xfrm>
                <a:off x="3370" y="3262"/>
                <a:ext cx="109" cy="149"/>
              </a:xfrm>
              <a:custGeom>
                <a:avLst/>
                <a:gdLst>
                  <a:gd name="T0" fmla="*/ 0 w 326"/>
                  <a:gd name="T1" fmla="*/ 0 h 446"/>
                  <a:gd name="T2" fmla="*/ 0 w 326"/>
                  <a:gd name="T3" fmla="*/ 0 h 446"/>
                  <a:gd name="T4" fmla="*/ 0 w 326"/>
                  <a:gd name="T5" fmla="*/ 0 h 446"/>
                  <a:gd name="T6" fmla="*/ 0 w 326"/>
                  <a:gd name="T7" fmla="*/ 0 h 446"/>
                  <a:gd name="T8" fmla="*/ 0 w 326"/>
                  <a:gd name="T9" fmla="*/ 0 h 446"/>
                  <a:gd name="T10" fmla="*/ 0 w 326"/>
                  <a:gd name="T11" fmla="*/ 0 h 446"/>
                  <a:gd name="T12" fmla="*/ 0 w 326"/>
                  <a:gd name="T13" fmla="*/ 0 h 446"/>
                  <a:gd name="T14" fmla="*/ 0 w 326"/>
                  <a:gd name="T15" fmla="*/ 0 h 446"/>
                  <a:gd name="T16" fmla="*/ 0 w 326"/>
                  <a:gd name="T17" fmla="*/ 0 h 446"/>
                  <a:gd name="T18" fmla="*/ 0 w 326"/>
                  <a:gd name="T19" fmla="*/ 0 h 446"/>
                  <a:gd name="T20" fmla="*/ 0 w 326"/>
                  <a:gd name="T21" fmla="*/ 0 h 446"/>
                  <a:gd name="T22" fmla="*/ 0 w 326"/>
                  <a:gd name="T23" fmla="*/ 0 h 446"/>
                  <a:gd name="T24" fmla="*/ 0 w 326"/>
                  <a:gd name="T25" fmla="*/ 0 h 446"/>
                  <a:gd name="T26" fmla="*/ 0 w 326"/>
                  <a:gd name="T27" fmla="*/ 0 h 446"/>
                  <a:gd name="T28" fmla="*/ 0 w 326"/>
                  <a:gd name="T29" fmla="*/ 0 h 446"/>
                  <a:gd name="T30" fmla="*/ 0 w 326"/>
                  <a:gd name="T31" fmla="*/ 0 h 446"/>
                  <a:gd name="T32" fmla="*/ 0 w 326"/>
                  <a:gd name="T33" fmla="*/ 0 h 446"/>
                  <a:gd name="T34" fmla="*/ 0 w 326"/>
                  <a:gd name="T35" fmla="*/ 0 h 446"/>
                  <a:gd name="T36" fmla="*/ 0 w 326"/>
                  <a:gd name="T37" fmla="*/ 0 h 446"/>
                  <a:gd name="T38" fmla="*/ 0 w 326"/>
                  <a:gd name="T39" fmla="*/ 0 h 446"/>
                  <a:gd name="T40" fmla="*/ 0 w 326"/>
                  <a:gd name="T41" fmla="*/ 0 h 446"/>
                  <a:gd name="T42" fmla="*/ 0 w 326"/>
                  <a:gd name="T43" fmla="*/ 0 h 446"/>
                  <a:gd name="T44" fmla="*/ 0 w 326"/>
                  <a:gd name="T45" fmla="*/ 0 h 446"/>
                  <a:gd name="T46" fmla="*/ 0 w 326"/>
                  <a:gd name="T47" fmla="*/ 0 h 446"/>
                  <a:gd name="T48" fmla="*/ 0 w 326"/>
                  <a:gd name="T49" fmla="*/ 0 h 446"/>
                  <a:gd name="T50" fmla="*/ 0 w 326"/>
                  <a:gd name="T51" fmla="*/ 0 h 446"/>
                  <a:gd name="T52" fmla="*/ 0 w 326"/>
                  <a:gd name="T53" fmla="*/ 0 h 446"/>
                  <a:gd name="T54" fmla="*/ 0 w 326"/>
                  <a:gd name="T55" fmla="*/ 0 h 446"/>
                  <a:gd name="T56" fmla="*/ 0 w 326"/>
                  <a:gd name="T57" fmla="*/ 0 h 446"/>
                  <a:gd name="T58" fmla="*/ 0 w 326"/>
                  <a:gd name="T59" fmla="*/ 0 h 446"/>
                  <a:gd name="T60" fmla="*/ 0 w 326"/>
                  <a:gd name="T61" fmla="*/ 0 h 446"/>
                  <a:gd name="T62" fmla="*/ 0 w 326"/>
                  <a:gd name="T63" fmla="*/ 0 h 446"/>
                  <a:gd name="T64" fmla="*/ 0 w 326"/>
                  <a:gd name="T65" fmla="*/ 0 h 446"/>
                  <a:gd name="T66" fmla="*/ 0 w 326"/>
                  <a:gd name="T67" fmla="*/ 0 h 44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6"/>
                  <a:gd name="T103" fmla="*/ 0 h 446"/>
                  <a:gd name="T104" fmla="*/ 326 w 326"/>
                  <a:gd name="T105" fmla="*/ 446 h 44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6" h="446">
                    <a:moveTo>
                      <a:pt x="27" y="3"/>
                    </a:moveTo>
                    <a:lnTo>
                      <a:pt x="14" y="32"/>
                    </a:lnTo>
                    <a:lnTo>
                      <a:pt x="4" y="64"/>
                    </a:lnTo>
                    <a:lnTo>
                      <a:pt x="0" y="98"/>
                    </a:lnTo>
                    <a:lnTo>
                      <a:pt x="3" y="135"/>
                    </a:lnTo>
                    <a:lnTo>
                      <a:pt x="12" y="173"/>
                    </a:lnTo>
                    <a:lnTo>
                      <a:pt x="31" y="225"/>
                    </a:lnTo>
                    <a:lnTo>
                      <a:pt x="56" y="273"/>
                    </a:lnTo>
                    <a:lnTo>
                      <a:pt x="82" y="312"/>
                    </a:lnTo>
                    <a:lnTo>
                      <a:pt x="113" y="349"/>
                    </a:lnTo>
                    <a:lnTo>
                      <a:pt x="151" y="385"/>
                    </a:lnTo>
                    <a:lnTo>
                      <a:pt x="195" y="415"/>
                    </a:lnTo>
                    <a:lnTo>
                      <a:pt x="238" y="432"/>
                    </a:lnTo>
                    <a:lnTo>
                      <a:pt x="281" y="443"/>
                    </a:lnTo>
                    <a:lnTo>
                      <a:pt x="313" y="446"/>
                    </a:lnTo>
                    <a:lnTo>
                      <a:pt x="326" y="442"/>
                    </a:lnTo>
                    <a:lnTo>
                      <a:pt x="290" y="440"/>
                    </a:lnTo>
                    <a:lnTo>
                      <a:pt x="260" y="431"/>
                    </a:lnTo>
                    <a:lnTo>
                      <a:pt x="239" y="427"/>
                    </a:lnTo>
                    <a:lnTo>
                      <a:pt x="208" y="413"/>
                    </a:lnTo>
                    <a:lnTo>
                      <a:pt x="173" y="390"/>
                    </a:lnTo>
                    <a:lnTo>
                      <a:pt x="136" y="361"/>
                    </a:lnTo>
                    <a:lnTo>
                      <a:pt x="104" y="326"/>
                    </a:lnTo>
                    <a:lnTo>
                      <a:pt x="78" y="292"/>
                    </a:lnTo>
                    <a:lnTo>
                      <a:pt x="54" y="254"/>
                    </a:lnTo>
                    <a:lnTo>
                      <a:pt x="33" y="206"/>
                    </a:lnTo>
                    <a:lnTo>
                      <a:pt x="17" y="164"/>
                    </a:lnTo>
                    <a:lnTo>
                      <a:pt x="8" y="119"/>
                    </a:lnTo>
                    <a:lnTo>
                      <a:pt x="8" y="77"/>
                    </a:lnTo>
                    <a:lnTo>
                      <a:pt x="12" y="47"/>
                    </a:lnTo>
                    <a:lnTo>
                      <a:pt x="22" y="23"/>
                    </a:lnTo>
                    <a:lnTo>
                      <a:pt x="36" y="0"/>
                    </a:lnTo>
                    <a:lnTo>
                      <a:pt x="27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" name="Freeform 417"/>
              <p:cNvSpPr>
                <a:spLocks/>
              </p:cNvSpPr>
              <p:nvPr/>
            </p:nvSpPr>
            <p:spPr bwMode="auto">
              <a:xfrm>
                <a:off x="3389" y="3254"/>
                <a:ext cx="114" cy="96"/>
              </a:xfrm>
              <a:custGeom>
                <a:avLst/>
                <a:gdLst>
                  <a:gd name="T0" fmla="*/ 0 w 343"/>
                  <a:gd name="T1" fmla="*/ 0 h 289"/>
                  <a:gd name="T2" fmla="*/ 0 w 343"/>
                  <a:gd name="T3" fmla="*/ 0 h 289"/>
                  <a:gd name="T4" fmla="*/ 0 w 343"/>
                  <a:gd name="T5" fmla="*/ 0 h 289"/>
                  <a:gd name="T6" fmla="*/ 0 w 343"/>
                  <a:gd name="T7" fmla="*/ 0 h 289"/>
                  <a:gd name="T8" fmla="*/ 0 w 343"/>
                  <a:gd name="T9" fmla="*/ 0 h 289"/>
                  <a:gd name="T10" fmla="*/ 0 w 343"/>
                  <a:gd name="T11" fmla="*/ 0 h 289"/>
                  <a:gd name="T12" fmla="*/ 0 w 343"/>
                  <a:gd name="T13" fmla="*/ 0 h 289"/>
                  <a:gd name="T14" fmla="*/ 0 w 343"/>
                  <a:gd name="T15" fmla="*/ 0 h 289"/>
                  <a:gd name="T16" fmla="*/ 0 w 343"/>
                  <a:gd name="T17" fmla="*/ 0 h 289"/>
                  <a:gd name="T18" fmla="*/ 0 w 343"/>
                  <a:gd name="T19" fmla="*/ 0 h 289"/>
                  <a:gd name="T20" fmla="*/ 0 w 343"/>
                  <a:gd name="T21" fmla="*/ 0 h 289"/>
                  <a:gd name="T22" fmla="*/ 0 w 343"/>
                  <a:gd name="T23" fmla="*/ 0 h 289"/>
                  <a:gd name="T24" fmla="*/ 0 w 343"/>
                  <a:gd name="T25" fmla="*/ 0 h 289"/>
                  <a:gd name="T26" fmla="*/ 0 w 343"/>
                  <a:gd name="T27" fmla="*/ 0 h 289"/>
                  <a:gd name="T28" fmla="*/ 0 w 343"/>
                  <a:gd name="T29" fmla="*/ 0 h 289"/>
                  <a:gd name="T30" fmla="*/ 0 w 343"/>
                  <a:gd name="T31" fmla="*/ 0 h 289"/>
                  <a:gd name="T32" fmla="*/ 0 w 343"/>
                  <a:gd name="T33" fmla="*/ 0 h 289"/>
                  <a:gd name="T34" fmla="*/ 0 w 343"/>
                  <a:gd name="T35" fmla="*/ 0 h 289"/>
                  <a:gd name="T36" fmla="*/ 0 w 343"/>
                  <a:gd name="T37" fmla="*/ 0 h 289"/>
                  <a:gd name="T38" fmla="*/ 0 w 343"/>
                  <a:gd name="T39" fmla="*/ 0 h 289"/>
                  <a:gd name="T40" fmla="*/ 0 w 343"/>
                  <a:gd name="T41" fmla="*/ 0 h 289"/>
                  <a:gd name="T42" fmla="*/ 0 w 343"/>
                  <a:gd name="T43" fmla="*/ 0 h 289"/>
                  <a:gd name="T44" fmla="*/ 0 w 343"/>
                  <a:gd name="T45" fmla="*/ 0 h 28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43"/>
                  <a:gd name="T70" fmla="*/ 0 h 289"/>
                  <a:gd name="T71" fmla="*/ 343 w 343"/>
                  <a:gd name="T72" fmla="*/ 289 h 28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43" h="289">
                    <a:moveTo>
                      <a:pt x="0" y="23"/>
                    </a:moveTo>
                    <a:lnTo>
                      <a:pt x="16" y="8"/>
                    </a:lnTo>
                    <a:lnTo>
                      <a:pt x="47" y="0"/>
                    </a:lnTo>
                    <a:lnTo>
                      <a:pt x="89" y="0"/>
                    </a:lnTo>
                    <a:lnTo>
                      <a:pt x="136" y="12"/>
                    </a:lnTo>
                    <a:lnTo>
                      <a:pt x="180" y="38"/>
                    </a:lnTo>
                    <a:lnTo>
                      <a:pt x="224" y="76"/>
                    </a:lnTo>
                    <a:lnTo>
                      <a:pt x="258" y="108"/>
                    </a:lnTo>
                    <a:lnTo>
                      <a:pt x="289" y="156"/>
                    </a:lnTo>
                    <a:lnTo>
                      <a:pt x="310" y="195"/>
                    </a:lnTo>
                    <a:lnTo>
                      <a:pt x="329" y="236"/>
                    </a:lnTo>
                    <a:lnTo>
                      <a:pt x="343" y="289"/>
                    </a:lnTo>
                    <a:lnTo>
                      <a:pt x="309" y="216"/>
                    </a:lnTo>
                    <a:lnTo>
                      <a:pt x="281" y="161"/>
                    </a:lnTo>
                    <a:lnTo>
                      <a:pt x="247" y="112"/>
                    </a:lnTo>
                    <a:lnTo>
                      <a:pt x="208" y="72"/>
                    </a:lnTo>
                    <a:lnTo>
                      <a:pt x="170" y="43"/>
                    </a:lnTo>
                    <a:lnTo>
                      <a:pt x="124" y="18"/>
                    </a:lnTo>
                    <a:lnTo>
                      <a:pt x="85" y="10"/>
                    </a:lnTo>
                    <a:lnTo>
                      <a:pt x="49" y="10"/>
                    </a:lnTo>
                    <a:lnTo>
                      <a:pt x="21" y="17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" name="Freeform 418"/>
              <p:cNvSpPr>
                <a:spLocks/>
              </p:cNvSpPr>
              <p:nvPr/>
            </p:nvSpPr>
            <p:spPr bwMode="auto">
              <a:xfrm>
                <a:off x="3047" y="3188"/>
                <a:ext cx="32" cy="50"/>
              </a:xfrm>
              <a:custGeom>
                <a:avLst/>
                <a:gdLst>
                  <a:gd name="T0" fmla="*/ 0 w 97"/>
                  <a:gd name="T1" fmla="*/ 0 h 148"/>
                  <a:gd name="T2" fmla="*/ 0 w 97"/>
                  <a:gd name="T3" fmla="*/ 0 h 148"/>
                  <a:gd name="T4" fmla="*/ 0 w 97"/>
                  <a:gd name="T5" fmla="*/ 0 h 148"/>
                  <a:gd name="T6" fmla="*/ 0 w 97"/>
                  <a:gd name="T7" fmla="*/ 0 h 148"/>
                  <a:gd name="T8" fmla="*/ 0 w 97"/>
                  <a:gd name="T9" fmla="*/ 0 h 148"/>
                  <a:gd name="T10" fmla="*/ 0 w 97"/>
                  <a:gd name="T11" fmla="*/ 0 h 148"/>
                  <a:gd name="T12" fmla="*/ 0 w 97"/>
                  <a:gd name="T13" fmla="*/ 0 h 148"/>
                  <a:gd name="T14" fmla="*/ 0 w 97"/>
                  <a:gd name="T15" fmla="*/ 0 h 148"/>
                  <a:gd name="T16" fmla="*/ 0 w 97"/>
                  <a:gd name="T17" fmla="*/ 0 h 148"/>
                  <a:gd name="T18" fmla="*/ 0 w 97"/>
                  <a:gd name="T19" fmla="*/ 0 h 148"/>
                  <a:gd name="T20" fmla="*/ 0 w 97"/>
                  <a:gd name="T21" fmla="*/ 0 h 1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7"/>
                  <a:gd name="T34" fmla="*/ 0 h 148"/>
                  <a:gd name="T35" fmla="*/ 97 w 97"/>
                  <a:gd name="T36" fmla="*/ 148 h 1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7" h="148">
                    <a:moveTo>
                      <a:pt x="92" y="15"/>
                    </a:moveTo>
                    <a:lnTo>
                      <a:pt x="70" y="8"/>
                    </a:lnTo>
                    <a:lnTo>
                      <a:pt x="43" y="21"/>
                    </a:lnTo>
                    <a:lnTo>
                      <a:pt x="8" y="112"/>
                    </a:lnTo>
                    <a:lnTo>
                      <a:pt x="15" y="148"/>
                    </a:lnTo>
                    <a:lnTo>
                      <a:pt x="0" y="111"/>
                    </a:lnTo>
                    <a:lnTo>
                      <a:pt x="34" y="17"/>
                    </a:lnTo>
                    <a:lnTo>
                      <a:pt x="70" y="0"/>
                    </a:lnTo>
                    <a:lnTo>
                      <a:pt x="97" y="7"/>
                    </a:lnTo>
                    <a:lnTo>
                      <a:pt x="9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26" name="Group 419"/>
            <p:cNvGrpSpPr>
              <a:grpSpLocks/>
            </p:cNvGrpSpPr>
            <p:nvPr/>
          </p:nvGrpSpPr>
          <p:grpSpPr bwMode="auto">
            <a:xfrm>
              <a:off x="3552" y="2640"/>
              <a:ext cx="485" cy="486"/>
              <a:chOff x="1517" y="2351"/>
              <a:chExt cx="485" cy="486"/>
            </a:xfrm>
          </p:grpSpPr>
          <p:sp>
            <p:nvSpPr>
              <p:cNvPr id="2127" name="Freeform 420"/>
              <p:cNvSpPr>
                <a:spLocks/>
              </p:cNvSpPr>
              <p:nvPr/>
            </p:nvSpPr>
            <p:spPr bwMode="auto">
              <a:xfrm>
                <a:off x="1524" y="2359"/>
                <a:ext cx="470" cy="470"/>
              </a:xfrm>
              <a:custGeom>
                <a:avLst/>
                <a:gdLst>
                  <a:gd name="T0" fmla="*/ 137 w 470"/>
                  <a:gd name="T1" fmla="*/ 23 h 470"/>
                  <a:gd name="T2" fmla="*/ 158 w 470"/>
                  <a:gd name="T3" fmla="*/ 13 h 470"/>
                  <a:gd name="T4" fmla="*/ 181 w 470"/>
                  <a:gd name="T5" fmla="*/ 7 h 470"/>
                  <a:gd name="T6" fmla="*/ 204 w 470"/>
                  <a:gd name="T7" fmla="*/ 2 h 470"/>
                  <a:gd name="T8" fmla="*/ 226 w 470"/>
                  <a:gd name="T9" fmla="*/ 0 h 470"/>
                  <a:gd name="T10" fmla="*/ 249 w 470"/>
                  <a:gd name="T11" fmla="*/ 0 h 470"/>
                  <a:gd name="T12" fmla="*/ 271 w 470"/>
                  <a:gd name="T13" fmla="*/ 3 h 470"/>
                  <a:gd name="T14" fmla="*/ 293 w 470"/>
                  <a:gd name="T15" fmla="*/ 8 h 470"/>
                  <a:gd name="T16" fmla="*/ 316 w 470"/>
                  <a:gd name="T17" fmla="*/ 15 h 470"/>
                  <a:gd name="T18" fmla="*/ 336 w 470"/>
                  <a:gd name="T19" fmla="*/ 23 h 470"/>
                  <a:gd name="T20" fmla="*/ 355 w 470"/>
                  <a:gd name="T21" fmla="*/ 34 h 470"/>
                  <a:gd name="T22" fmla="*/ 375 w 470"/>
                  <a:gd name="T23" fmla="*/ 46 h 470"/>
                  <a:gd name="T24" fmla="*/ 392 w 470"/>
                  <a:gd name="T25" fmla="*/ 61 h 470"/>
                  <a:gd name="T26" fmla="*/ 408 w 470"/>
                  <a:gd name="T27" fmla="*/ 77 h 470"/>
                  <a:gd name="T28" fmla="*/ 422 w 470"/>
                  <a:gd name="T29" fmla="*/ 94 h 470"/>
                  <a:gd name="T30" fmla="*/ 435 w 470"/>
                  <a:gd name="T31" fmla="*/ 115 h 470"/>
                  <a:gd name="T32" fmla="*/ 453 w 470"/>
                  <a:gd name="T33" fmla="*/ 147 h 470"/>
                  <a:gd name="T34" fmla="*/ 466 w 470"/>
                  <a:gd name="T35" fmla="*/ 191 h 470"/>
                  <a:gd name="T36" fmla="*/ 469 w 470"/>
                  <a:gd name="T37" fmla="*/ 238 h 470"/>
                  <a:gd name="T38" fmla="*/ 464 w 470"/>
                  <a:gd name="T39" fmla="*/ 282 h 470"/>
                  <a:gd name="T40" fmla="*/ 451 w 470"/>
                  <a:gd name="T41" fmla="*/ 325 h 470"/>
                  <a:gd name="T42" fmla="*/ 429 w 470"/>
                  <a:gd name="T43" fmla="*/ 365 h 470"/>
                  <a:gd name="T44" fmla="*/ 400 w 470"/>
                  <a:gd name="T45" fmla="*/ 400 h 470"/>
                  <a:gd name="T46" fmla="*/ 363 w 470"/>
                  <a:gd name="T47" fmla="*/ 431 h 470"/>
                  <a:gd name="T48" fmla="*/ 333 w 470"/>
                  <a:gd name="T49" fmla="*/ 448 h 470"/>
                  <a:gd name="T50" fmla="*/ 311 w 470"/>
                  <a:gd name="T51" fmla="*/ 456 h 470"/>
                  <a:gd name="T52" fmla="*/ 288 w 470"/>
                  <a:gd name="T53" fmla="*/ 462 h 470"/>
                  <a:gd name="T54" fmla="*/ 266 w 470"/>
                  <a:gd name="T55" fmla="*/ 467 h 470"/>
                  <a:gd name="T56" fmla="*/ 242 w 470"/>
                  <a:gd name="T57" fmla="*/ 469 h 470"/>
                  <a:gd name="T58" fmla="*/ 220 w 470"/>
                  <a:gd name="T59" fmla="*/ 469 h 470"/>
                  <a:gd name="T60" fmla="*/ 197 w 470"/>
                  <a:gd name="T61" fmla="*/ 466 h 470"/>
                  <a:gd name="T62" fmla="*/ 175 w 470"/>
                  <a:gd name="T63" fmla="*/ 462 h 470"/>
                  <a:gd name="T64" fmla="*/ 154 w 470"/>
                  <a:gd name="T65" fmla="*/ 455 h 470"/>
                  <a:gd name="T66" fmla="*/ 134 w 470"/>
                  <a:gd name="T67" fmla="*/ 447 h 470"/>
                  <a:gd name="T68" fmla="*/ 113 w 470"/>
                  <a:gd name="T69" fmla="*/ 435 h 470"/>
                  <a:gd name="T70" fmla="*/ 94 w 470"/>
                  <a:gd name="T71" fmla="*/ 423 h 470"/>
                  <a:gd name="T72" fmla="*/ 78 w 470"/>
                  <a:gd name="T73" fmla="*/ 408 h 470"/>
                  <a:gd name="T74" fmla="*/ 60 w 470"/>
                  <a:gd name="T75" fmla="*/ 392 h 470"/>
                  <a:gd name="T76" fmla="*/ 46 w 470"/>
                  <a:gd name="T77" fmla="*/ 373 h 470"/>
                  <a:gd name="T78" fmla="*/ 33 w 470"/>
                  <a:gd name="T79" fmla="*/ 354 h 470"/>
                  <a:gd name="T80" fmla="*/ 17 w 470"/>
                  <a:gd name="T81" fmla="*/ 322 h 470"/>
                  <a:gd name="T82" fmla="*/ 4 w 470"/>
                  <a:gd name="T83" fmla="*/ 278 h 470"/>
                  <a:gd name="T84" fmla="*/ 0 w 470"/>
                  <a:gd name="T85" fmla="*/ 231 h 470"/>
                  <a:gd name="T86" fmla="*/ 4 w 470"/>
                  <a:gd name="T87" fmla="*/ 187 h 470"/>
                  <a:gd name="T88" fmla="*/ 19 w 470"/>
                  <a:gd name="T89" fmla="*/ 144 h 470"/>
                  <a:gd name="T90" fmla="*/ 39 w 470"/>
                  <a:gd name="T91" fmla="*/ 104 h 470"/>
                  <a:gd name="T92" fmla="*/ 68 w 470"/>
                  <a:gd name="T93" fmla="*/ 69 h 470"/>
                  <a:gd name="T94" fmla="*/ 105 w 470"/>
                  <a:gd name="T95" fmla="*/ 38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470"/>
                  <a:gd name="T146" fmla="*/ 470 w 470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470">
                    <a:moveTo>
                      <a:pt x="126" y="27"/>
                    </a:moveTo>
                    <a:lnTo>
                      <a:pt x="137" y="23"/>
                    </a:lnTo>
                    <a:lnTo>
                      <a:pt x="148" y="16"/>
                    </a:lnTo>
                    <a:lnTo>
                      <a:pt x="158" y="13"/>
                    </a:lnTo>
                    <a:lnTo>
                      <a:pt x="170" y="10"/>
                    </a:lnTo>
                    <a:lnTo>
                      <a:pt x="181" y="7"/>
                    </a:lnTo>
                    <a:lnTo>
                      <a:pt x="193" y="3"/>
                    </a:lnTo>
                    <a:lnTo>
                      <a:pt x="204" y="2"/>
                    </a:lnTo>
                    <a:lnTo>
                      <a:pt x="215" y="2"/>
                    </a:lnTo>
                    <a:lnTo>
                      <a:pt x="226" y="0"/>
                    </a:lnTo>
                    <a:lnTo>
                      <a:pt x="237" y="0"/>
                    </a:lnTo>
                    <a:lnTo>
                      <a:pt x="249" y="0"/>
                    </a:lnTo>
                    <a:lnTo>
                      <a:pt x="260" y="2"/>
                    </a:lnTo>
                    <a:lnTo>
                      <a:pt x="271" y="3"/>
                    </a:lnTo>
                    <a:lnTo>
                      <a:pt x="282" y="5"/>
                    </a:lnTo>
                    <a:lnTo>
                      <a:pt x="293" y="8"/>
                    </a:lnTo>
                    <a:lnTo>
                      <a:pt x="304" y="10"/>
                    </a:lnTo>
                    <a:lnTo>
                      <a:pt x="316" y="15"/>
                    </a:lnTo>
                    <a:lnTo>
                      <a:pt x="325" y="18"/>
                    </a:lnTo>
                    <a:lnTo>
                      <a:pt x="336" y="23"/>
                    </a:lnTo>
                    <a:lnTo>
                      <a:pt x="346" y="27"/>
                    </a:lnTo>
                    <a:lnTo>
                      <a:pt x="355" y="34"/>
                    </a:lnTo>
                    <a:lnTo>
                      <a:pt x="365" y="40"/>
                    </a:lnTo>
                    <a:lnTo>
                      <a:pt x="375" y="46"/>
                    </a:lnTo>
                    <a:lnTo>
                      <a:pt x="384" y="53"/>
                    </a:lnTo>
                    <a:lnTo>
                      <a:pt x="392" y="61"/>
                    </a:lnTo>
                    <a:lnTo>
                      <a:pt x="400" y="69"/>
                    </a:lnTo>
                    <a:lnTo>
                      <a:pt x="408" y="77"/>
                    </a:lnTo>
                    <a:lnTo>
                      <a:pt x="416" y="86"/>
                    </a:lnTo>
                    <a:lnTo>
                      <a:pt x="422" y="94"/>
                    </a:lnTo>
                    <a:lnTo>
                      <a:pt x="430" y="104"/>
                    </a:lnTo>
                    <a:lnTo>
                      <a:pt x="435" y="115"/>
                    </a:lnTo>
                    <a:lnTo>
                      <a:pt x="442" y="125"/>
                    </a:lnTo>
                    <a:lnTo>
                      <a:pt x="453" y="147"/>
                    </a:lnTo>
                    <a:lnTo>
                      <a:pt x="459" y="169"/>
                    </a:lnTo>
                    <a:lnTo>
                      <a:pt x="466" y="191"/>
                    </a:lnTo>
                    <a:lnTo>
                      <a:pt x="467" y="215"/>
                    </a:lnTo>
                    <a:lnTo>
                      <a:pt x="469" y="238"/>
                    </a:lnTo>
                    <a:lnTo>
                      <a:pt x="467" y="260"/>
                    </a:lnTo>
                    <a:lnTo>
                      <a:pt x="464" y="282"/>
                    </a:lnTo>
                    <a:lnTo>
                      <a:pt x="459" y="305"/>
                    </a:lnTo>
                    <a:lnTo>
                      <a:pt x="451" y="325"/>
                    </a:lnTo>
                    <a:lnTo>
                      <a:pt x="440" y="346"/>
                    </a:lnTo>
                    <a:lnTo>
                      <a:pt x="429" y="365"/>
                    </a:lnTo>
                    <a:lnTo>
                      <a:pt x="416" y="384"/>
                    </a:lnTo>
                    <a:lnTo>
                      <a:pt x="400" y="400"/>
                    </a:lnTo>
                    <a:lnTo>
                      <a:pt x="383" y="416"/>
                    </a:lnTo>
                    <a:lnTo>
                      <a:pt x="363" y="431"/>
                    </a:lnTo>
                    <a:lnTo>
                      <a:pt x="343" y="442"/>
                    </a:lnTo>
                    <a:lnTo>
                      <a:pt x="333" y="448"/>
                    </a:lnTo>
                    <a:lnTo>
                      <a:pt x="322" y="453"/>
                    </a:lnTo>
                    <a:lnTo>
                      <a:pt x="311" y="456"/>
                    </a:lnTo>
                    <a:lnTo>
                      <a:pt x="300" y="459"/>
                    </a:lnTo>
                    <a:lnTo>
                      <a:pt x="288" y="462"/>
                    </a:lnTo>
                    <a:lnTo>
                      <a:pt x="277" y="466"/>
                    </a:lnTo>
                    <a:lnTo>
                      <a:pt x="266" y="467"/>
                    </a:lnTo>
                    <a:lnTo>
                      <a:pt x="253" y="469"/>
                    </a:lnTo>
                    <a:lnTo>
                      <a:pt x="242" y="469"/>
                    </a:lnTo>
                    <a:lnTo>
                      <a:pt x="231" y="469"/>
                    </a:lnTo>
                    <a:lnTo>
                      <a:pt x="220" y="469"/>
                    </a:lnTo>
                    <a:lnTo>
                      <a:pt x="209" y="467"/>
                    </a:lnTo>
                    <a:lnTo>
                      <a:pt x="197" y="466"/>
                    </a:lnTo>
                    <a:lnTo>
                      <a:pt x="186" y="464"/>
                    </a:lnTo>
                    <a:lnTo>
                      <a:pt x="175" y="462"/>
                    </a:lnTo>
                    <a:lnTo>
                      <a:pt x="166" y="458"/>
                    </a:lnTo>
                    <a:lnTo>
                      <a:pt x="154" y="455"/>
                    </a:lnTo>
                    <a:lnTo>
                      <a:pt x="143" y="451"/>
                    </a:lnTo>
                    <a:lnTo>
                      <a:pt x="134" y="447"/>
                    </a:lnTo>
                    <a:lnTo>
                      <a:pt x="122" y="442"/>
                    </a:lnTo>
                    <a:lnTo>
                      <a:pt x="113" y="435"/>
                    </a:lnTo>
                    <a:lnTo>
                      <a:pt x="103" y="429"/>
                    </a:lnTo>
                    <a:lnTo>
                      <a:pt x="94" y="423"/>
                    </a:lnTo>
                    <a:lnTo>
                      <a:pt x="86" y="416"/>
                    </a:lnTo>
                    <a:lnTo>
                      <a:pt x="78" y="408"/>
                    </a:lnTo>
                    <a:lnTo>
                      <a:pt x="68" y="400"/>
                    </a:lnTo>
                    <a:lnTo>
                      <a:pt x="60" y="392"/>
                    </a:lnTo>
                    <a:lnTo>
                      <a:pt x="52" y="383"/>
                    </a:lnTo>
                    <a:lnTo>
                      <a:pt x="46" y="373"/>
                    </a:lnTo>
                    <a:lnTo>
                      <a:pt x="39" y="365"/>
                    </a:lnTo>
                    <a:lnTo>
                      <a:pt x="33" y="354"/>
                    </a:lnTo>
                    <a:lnTo>
                      <a:pt x="27" y="343"/>
                    </a:lnTo>
                    <a:lnTo>
                      <a:pt x="17" y="322"/>
                    </a:lnTo>
                    <a:lnTo>
                      <a:pt x="9" y="300"/>
                    </a:lnTo>
                    <a:lnTo>
                      <a:pt x="4" y="278"/>
                    </a:lnTo>
                    <a:lnTo>
                      <a:pt x="1" y="254"/>
                    </a:lnTo>
                    <a:lnTo>
                      <a:pt x="0" y="231"/>
                    </a:lnTo>
                    <a:lnTo>
                      <a:pt x="1" y="209"/>
                    </a:lnTo>
                    <a:lnTo>
                      <a:pt x="4" y="187"/>
                    </a:lnTo>
                    <a:lnTo>
                      <a:pt x="11" y="164"/>
                    </a:lnTo>
                    <a:lnTo>
                      <a:pt x="19" y="144"/>
                    </a:lnTo>
                    <a:lnTo>
                      <a:pt x="28" y="123"/>
                    </a:lnTo>
                    <a:lnTo>
                      <a:pt x="39" y="104"/>
                    </a:lnTo>
                    <a:lnTo>
                      <a:pt x="52" y="86"/>
                    </a:lnTo>
                    <a:lnTo>
                      <a:pt x="68" y="69"/>
                    </a:lnTo>
                    <a:lnTo>
                      <a:pt x="86" y="53"/>
                    </a:lnTo>
                    <a:lnTo>
                      <a:pt x="105" y="38"/>
                    </a:lnTo>
                    <a:lnTo>
                      <a:pt x="126" y="27"/>
                    </a:lnTo>
                  </a:path>
                </a:pathLst>
              </a:custGeom>
              <a:solidFill>
                <a:srgbClr val="33CCF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8" name="Freeform 421"/>
              <p:cNvSpPr>
                <a:spLocks/>
              </p:cNvSpPr>
              <p:nvPr/>
            </p:nvSpPr>
            <p:spPr bwMode="auto">
              <a:xfrm>
                <a:off x="1646" y="2351"/>
                <a:ext cx="327" cy="137"/>
              </a:xfrm>
              <a:custGeom>
                <a:avLst/>
                <a:gdLst>
                  <a:gd name="T0" fmla="*/ 326 w 327"/>
                  <a:gd name="T1" fmla="*/ 131 h 137"/>
                  <a:gd name="T2" fmla="*/ 313 w 327"/>
                  <a:gd name="T3" fmla="*/ 109 h 137"/>
                  <a:gd name="T4" fmla="*/ 299 w 327"/>
                  <a:gd name="T5" fmla="*/ 89 h 137"/>
                  <a:gd name="T6" fmla="*/ 283 w 327"/>
                  <a:gd name="T7" fmla="*/ 72 h 137"/>
                  <a:gd name="T8" fmla="*/ 265 w 327"/>
                  <a:gd name="T9" fmla="*/ 56 h 137"/>
                  <a:gd name="T10" fmla="*/ 246 w 327"/>
                  <a:gd name="T11" fmla="*/ 42 h 137"/>
                  <a:gd name="T12" fmla="*/ 227 w 327"/>
                  <a:gd name="T13" fmla="*/ 29 h 137"/>
                  <a:gd name="T14" fmla="*/ 206 w 327"/>
                  <a:gd name="T15" fmla="*/ 19 h 137"/>
                  <a:gd name="T16" fmla="*/ 184 w 327"/>
                  <a:gd name="T17" fmla="*/ 11 h 137"/>
                  <a:gd name="T18" fmla="*/ 162 w 327"/>
                  <a:gd name="T19" fmla="*/ 5 h 137"/>
                  <a:gd name="T20" fmla="*/ 139 w 327"/>
                  <a:gd name="T21" fmla="*/ 2 h 137"/>
                  <a:gd name="T22" fmla="*/ 115 w 327"/>
                  <a:gd name="T23" fmla="*/ 0 h 137"/>
                  <a:gd name="T24" fmla="*/ 93 w 327"/>
                  <a:gd name="T25" fmla="*/ 2 h 137"/>
                  <a:gd name="T26" fmla="*/ 69 w 327"/>
                  <a:gd name="T27" fmla="*/ 5 h 137"/>
                  <a:gd name="T28" fmla="*/ 45 w 327"/>
                  <a:gd name="T29" fmla="*/ 10 h 137"/>
                  <a:gd name="T30" fmla="*/ 23 w 327"/>
                  <a:gd name="T31" fmla="*/ 18 h 137"/>
                  <a:gd name="T32" fmla="*/ 0 w 327"/>
                  <a:gd name="T33" fmla="*/ 29 h 137"/>
                  <a:gd name="T34" fmla="*/ 18 w 327"/>
                  <a:gd name="T35" fmla="*/ 37 h 137"/>
                  <a:gd name="T36" fmla="*/ 39 w 327"/>
                  <a:gd name="T37" fmla="*/ 27 h 137"/>
                  <a:gd name="T38" fmla="*/ 61 w 327"/>
                  <a:gd name="T39" fmla="*/ 21 h 137"/>
                  <a:gd name="T40" fmla="*/ 82 w 327"/>
                  <a:gd name="T41" fmla="*/ 18 h 137"/>
                  <a:gd name="T42" fmla="*/ 104 w 327"/>
                  <a:gd name="T43" fmla="*/ 16 h 137"/>
                  <a:gd name="T44" fmla="*/ 127 w 327"/>
                  <a:gd name="T45" fmla="*/ 16 h 137"/>
                  <a:gd name="T46" fmla="*/ 149 w 327"/>
                  <a:gd name="T47" fmla="*/ 18 h 137"/>
                  <a:gd name="T48" fmla="*/ 170 w 327"/>
                  <a:gd name="T49" fmla="*/ 23 h 137"/>
                  <a:gd name="T50" fmla="*/ 190 w 327"/>
                  <a:gd name="T51" fmla="*/ 29 h 137"/>
                  <a:gd name="T52" fmla="*/ 211 w 327"/>
                  <a:gd name="T53" fmla="*/ 37 h 137"/>
                  <a:gd name="T54" fmla="*/ 230 w 327"/>
                  <a:gd name="T55" fmla="*/ 48 h 137"/>
                  <a:gd name="T56" fmla="*/ 248 w 327"/>
                  <a:gd name="T57" fmla="*/ 61 h 137"/>
                  <a:gd name="T58" fmla="*/ 265 w 327"/>
                  <a:gd name="T59" fmla="*/ 74 h 137"/>
                  <a:gd name="T60" fmla="*/ 281 w 327"/>
                  <a:gd name="T61" fmla="*/ 89 h 137"/>
                  <a:gd name="T62" fmla="*/ 296 w 327"/>
                  <a:gd name="T63" fmla="*/ 107 h 137"/>
                  <a:gd name="T64" fmla="*/ 308 w 327"/>
                  <a:gd name="T65" fmla="*/ 126 h 137"/>
                  <a:gd name="T66" fmla="*/ 313 w 327"/>
                  <a:gd name="T67" fmla="*/ 136 h 1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7"/>
                  <a:gd name="T103" fmla="*/ 0 h 137"/>
                  <a:gd name="T104" fmla="*/ 327 w 327"/>
                  <a:gd name="T105" fmla="*/ 137 h 13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7" h="137">
                    <a:moveTo>
                      <a:pt x="326" y="131"/>
                    </a:moveTo>
                    <a:lnTo>
                      <a:pt x="326" y="131"/>
                    </a:lnTo>
                    <a:lnTo>
                      <a:pt x="320" y="120"/>
                    </a:lnTo>
                    <a:lnTo>
                      <a:pt x="313" y="109"/>
                    </a:lnTo>
                    <a:lnTo>
                      <a:pt x="307" y="99"/>
                    </a:lnTo>
                    <a:lnTo>
                      <a:pt x="299" y="89"/>
                    </a:lnTo>
                    <a:lnTo>
                      <a:pt x="291" y="80"/>
                    </a:lnTo>
                    <a:lnTo>
                      <a:pt x="283" y="72"/>
                    </a:lnTo>
                    <a:lnTo>
                      <a:pt x="275" y="64"/>
                    </a:lnTo>
                    <a:lnTo>
                      <a:pt x="265" y="56"/>
                    </a:lnTo>
                    <a:lnTo>
                      <a:pt x="256" y="48"/>
                    </a:lnTo>
                    <a:lnTo>
                      <a:pt x="246" y="42"/>
                    </a:lnTo>
                    <a:lnTo>
                      <a:pt x="237" y="35"/>
                    </a:lnTo>
                    <a:lnTo>
                      <a:pt x="227" y="29"/>
                    </a:lnTo>
                    <a:lnTo>
                      <a:pt x="216" y="24"/>
                    </a:lnTo>
                    <a:lnTo>
                      <a:pt x="206" y="19"/>
                    </a:lnTo>
                    <a:lnTo>
                      <a:pt x="195" y="16"/>
                    </a:lnTo>
                    <a:lnTo>
                      <a:pt x="184" y="11"/>
                    </a:lnTo>
                    <a:lnTo>
                      <a:pt x="173" y="8"/>
                    </a:lnTo>
                    <a:lnTo>
                      <a:pt x="162" y="5"/>
                    </a:lnTo>
                    <a:lnTo>
                      <a:pt x="150" y="3"/>
                    </a:lnTo>
                    <a:lnTo>
                      <a:pt x="139" y="2"/>
                    </a:lnTo>
                    <a:lnTo>
                      <a:pt x="128" y="2"/>
                    </a:lnTo>
                    <a:lnTo>
                      <a:pt x="115" y="0"/>
                    </a:lnTo>
                    <a:lnTo>
                      <a:pt x="104" y="2"/>
                    </a:lnTo>
                    <a:lnTo>
                      <a:pt x="93" y="2"/>
                    </a:lnTo>
                    <a:lnTo>
                      <a:pt x="80" y="3"/>
                    </a:lnTo>
                    <a:lnTo>
                      <a:pt x="69" y="5"/>
                    </a:lnTo>
                    <a:lnTo>
                      <a:pt x="58" y="8"/>
                    </a:lnTo>
                    <a:lnTo>
                      <a:pt x="45" y="10"/>
                    </a:lnTo>
                    <a:lnTo>
                      <a:pt x="34" y="15"/>
                    </a:lnTo>
                    <a:lnTo>
                      <a:pt x="23" y="18"/>
                    </a:lnTo>
                    <a:lnTo>
                      <a:pt x="12" y="24"/>
                    </a:lnTo>
                    <a:lnTo>
                      <a:pt x="0" y="29"/>
                    </a:lnTo>
                    <a:lnTo>
                      <a:pt x="7" y="42"/>
                    </a:lnTo>
                    <a:lnTo>
                      <a:pt x="18" y="37"/>
                    </a:lnTo>
                    <a:lnTo>
                      <a:pt x="28" y="32"/>
                    </a:lnTo>
                    <a:lnTo>
                      <a:pt x="39" y="27"/>
                    </a:lnTo>
                    <a:lnTo>
                      <a:pt x="50" y="24"/>
                    </a:lnTo>
                    <a:lnTo>
                      <a:pt x="61" y="21"/>
                    </a:lnTo>
                    <a:lnTo>
                      <a:pt x="71" y="19"/>
                    </a:lnTo>
                    <a:lnTo>
                      <a:pt x="82" y="18"/>
                    </a:lnTo>
                    <a:lnTo>
                      <a:pt x="93" y="16"/>
                    </a:lnTo>
                    <a:lnTo>
                      <a:pt x="104" y="16"/>
                    </a:lnTo>
                    <a:lnTo>
                      <a:pt x="115" y="15"/>
                    </a:lnTo>
                    <a:lnTo>
                      <a:pt x="127" y="16"/>
                    </a:lnTo>
                    <a:lnTo>
                      <a:pt x="138" y="16"/>
                    </a:lnTo>
                    <a:lnTo>
                      <a:pt x="149" y="18"/>
                    </a:lnTo>
                    <a:lnTo>
                      <a:pt x="160" y="19"/>
                    </a:lnTo>
                    <a:lnTo>
                      <a:pt x="170" y="23"/>
                    </a:lnTo>
                    <a:lnTo>
                      <a:pt x="181" y="26"/>
                    </a:lnTo>
                    <a:lnTo>
                      <a:pt x="190" y="29"/>
                    </a:lnTo>
                    <a:lnTo>
                      <a:pt x="200" y="32"/>
                    </a:lnTo>
                    <a:lnTo>
                      <a:pt x="211" y="37"/>
                    </a:lnTo>
                    <a:lnTo>
                      <a:pt x="221" y="42"/>
                    </a:lnTo>
                    <a:lnTo>
                      <a:pt x="230" y="48"/>
                    </a:lnTo>
                    <a:lnTo>
                      <a:pt x="240" y="53"/>
                    </a:lnTo>
                    <a:lnTo>
                      <a:pt x="248" y="61"/>
                    </a:lnTo>
                    <a:lnTo>
                      <a:pt x="257" y="67"/>
                    </a:lnTo>
                    <a:lnTo>
                      <a:pt x="265" y="74"/>
                    </a:lnTo>
                    <a:lnTo>
                      <a:pt x="273" y="82"/>
                    </a:lnTo>
                    <a:lnTo>
                      <a:pt x="281" y="89"/>
                    </a:lnTo>
                    <a:lnTo>
                      <a:pt x="288" y="97"/>
                    </a:lnTo>
                    <a:lnTo>
                      <a:pt x="296" y="107"/>
                    </a:lnTo>
                    <a:lnTo>
                      <a:pt x="302" y="117"/>
                    </a:lnTo>
                    <a:lnTo>
                      <a:pt x="308" y="126"/>
                    </a:lnTo>
                    <a:lnTo>
                      <a:pt x="313" y="136"/>
                    </a:lnTo>
                    <a:lnTo>
                      <a:pt x="326" y="131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9" name="Freeform 422"/>
              <p:cNvSpPr>
                <a:spLocks/>
              </p:cNvSpPr>
              <p:nvPr/>
            </p:nvSpPr>
            <p:spPr bwMode="auto">
              <a:xfrm>
                <a:off x="1863" y="2482"/>
                <a:ext cx="139" cy="326"/>
              </a:xfrm>
              <a:custGeom>
                <a:avLst/>
                <a:gdLst>
                  <a:gd name="T0" fmla="*/ 8 w 139"/>
                  <a:gd name="T1" fmla="*/ 325 h 326"/>
                  <a:gd name="T2" fmla="*/ 7 w 139"/>
                  <a:gd name="T3" fmla="*/ 325 h 326"/>
                  <a:gd name="T4" fmla="*/ 29 w 139"/>
                  <a:gd name="T5" fmla="*/ 312 h 326"/>
                  <a:gd name="T6" fmla="*/ 48 w 139"/>
                  <a:gd name="T7" fmla="*/ 298 h 326"/>
                  <a:gd name="T8" fmla="*/ 66 w 139"/>
                  <a:gd name="T9" fmla="*/ 282 h 326"/>
                  <a:gd name="T10" fmla="*/ 82 w 139"/>
                  <a:gd name="T11" fmla="*/ 265 h 326"/>
                  <a:gd name="T12" fmla="*/ 96 w 139"/>
                  <a:gd name="T13" fmla="*/ 245 h 326"/>
                  <a:gd name="T14" fmla="*/ 107 w 139"/>
                  <a:gd name="T15" fmla="*/ 226 h 326"/>
                  <a:gd name="T16" fmla="*/ 119 w 139"/>
                  <a:gd name="T17" fmla="*/ 206 h 326"/>
                  <a:gd name="T18" fmla="*/ 127 w 139"/>
                  <a:gd name="T19" fmla="*/ 183 h 326"/>
                  <a:gd name="T20" fmla="*/ 131 w 139"/>
                  <a:gd name="T21" fmla="*/ 161 h 326"/>
                  <a:gd name="T22" fmla="*/ 136 w 139"/>
                  <a:gd name="T23" fmla="*/ 139 h 326"/>
                  <a:gd name="T24" fmla="*/ 138 w 139"/>
                  <a:gd name="T25" fmla="*/ 115 h 326"/>
                  <a:gd name="T26" fmla="*/ 136 w 139"/>
                  <a:gd name="T27" fmla="*/ 92 h 326"/>
                  <a:gd name="T28" fmla="*/ 133 w 139"/>
                  <a:gd name="T29" fmla="*/ 68 h 326"/>
                  <a:gd name="T30" fmla="*/ 128 w 139"/>
                  <a:gd name="T31" fmla="*/ 45 h 326"/>
                  <a:gd name="T32" fmla="*/ 120 w 139"/>
                  <a:gd name="T33" fmla="*/ 21 h 326"/>
                  <a:gd name="T34" fmla="*/ 109 w 139"/>
                  <a:gd name="T35" fmla="*/ 0 h 326"/>
                  <a:gd name="T36" fmla="*/ 96 w 139"/>
                  <a:gd name="T37" fmla="*/ 5 h 326"/>
                  <a:gd name="T38" fmla="*/ 106 w 139"/>
                  <a:gd name="T39" fmla="*/ 27 h 326"/>
                  <a:gd name="T40" fmla="*/ 114 w 139"/>
                  <a:gd name="T41" fmla="*/ 48 h 326"/>
                  <a:gd name="T42" fmla="*/ 119 w 139"/>
                  <a:gd name="T43" fmla="*/ 70 h 326"/>
                  <a:gd name="T44" fmla="*/ 122 w 139"/>
                  <a:gd name="T45" fmla="*/ 92 h 326"/>
                  <a:gd name="T46" fmla="*/ 123 w 139"/>
                  <a:gd name="T47" fmla="*/ 115 h 326"/>
                  <a:gd name="T48" fmla="*/ 122 w 139"/>
                  <a:gd name="T49" fmla="*/ 137 h 326"/>
                  <a:gd name="T50" fmla="*/ 117 w 139"/>
                  <a:gd name="T51" fmla="*/ 158 h 326"/>
                  <a:gd name="T52" fmla="*/ 112 w 139"/>
                  <a:gd name="T53" fmla="*/ 180 h 326"/>
                  <a:gd name="T54" fmla="*/ 106 w 139"/>
                  <a:gd name="T55" fmla="*/ 199 h 326"/>
                  <a:gd name="T56" fmla="*/ 95 w 139"/>
                  <a:gd name="T57" fmla="*/ 220 h 326"/>
                  <a:gd name="T58" fmla="*/ 83 w 139"/>
                  <a:gd name="T59" fmla="*/ 239 h 326"/>
                  <a:gd name="T60" fmla="*/ 71 w 139"/>
                  <a:gd name="T61" fmla="*/ 257 h 326"/>
                  <a:gd name="T62" fmla="*/ 56 w 139"/>
                  <a:gd name="T63" fmla="*/ 273 h 326"/>
                  <a:gd name="T64" fmla="*/ 39 w 139"/>
                  <a:gd name="T65" fmla="*/ 287 h 326"/>
                  <a:gd name="T66" fmla="*/ 21 w 139"/>
                  <a:gd name="T67" fmla="*/ 301 h 326"/>
                  <a:gd name="T68" fmla="*/ 2 w 139"/>
                  <a:gd name="T69" fmla="*/ 312 h 326"/>
                  <a:gd name="T70" fmla="*/ 0 w 139"/>
                  <a:gd name="T71" fmla="*/ 312 h 326"/>
                  <a:gd name="T72" fmla="*/ 8 w 139"/>
                  <a:gd name="T73" fmla="*/ 325 h 32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9"/>
                  <a:gd name="T112" fmla="*/ 0 h 326"/>
                  <a:gd name="T113" fmla="*/ 139 w 139"/>
                  <a:gd name="T114" fmla="*/ 326 h 32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9" h="326">
                    <a:moveTo>
                      <a:pt x="8" y="325"/>
                    </a:moveTo>
                    <a:lnTo>
                      <a:pt x="7" y="325"/>
                    </a:lnTo>
                    <a:lnTo>
                      <a:pt x="29" y="312"/>
                    </a:lnTo>
                    <a:lnTo>
                      <a:pt x="48" y="298"/>
                    </a:lnTo>
                    <a:lnTo>
                      <a:pt x="66" y="282"/>
                    </a:lnTo>
                    <a:lnTo>
                      <a:pt x="82" y="265"/>
                    </a:lnTo>
                    <a:lnTo>
                      <a:pt x="96" y="245"/>
                    </a:lnTo>
                    <a:lnTo>
                      <a:pt x="107" y="226"/>
                    </a:lnTo>
                    <a:lnTo>
                      <a:pt x="119" y="206"/>
                    </a:lnTo>
                    <a:lnTo>
                      <a:pt x="127" y="183"/>
                    </a:lnTo>
                    <a:lnTo>
                      <a:pt x="131" y="161"/>
                    </a:lnTo>
                    <a:lnTo>
                      <a:pt x="136" y="139"/>
                    </a:lnTo>
                    <a:lnTo>
                      <a:pt x="138" y="115"/>
                    </a:lnTo>
                    <a:lnTo>
                      <a:pt x="136" y="92"/>
                    </a:lnTo>
                    <a:lnTo>
                      <a:pt x="133" y="68"/>
                    </a:lnTo>
                    <a:lnTo>
                      <a:pt x="128" y="45"/>
                    </a:lnTo>
                    <a:lnTo>
                      <a:pt x="120" y="21"/>
                    </a:lnTo>
                    <a:lnTo>
                      <a:pt x="109" y="0"/>
                    </a:lnTo>
                    <a:lnTo>
                      <a:pt x="96" y="5"/>
                    </a:lnTo>
                    <a:lnTo>
                      <a:pt x="106" y="27"/>
                    </a:lnTo>
                    <a:lnTo>
                      <a:pt x="114" y="48"/>
                    </a:lnTo>
                    <a:lnTo>
                      <a:pt x="119" y="70"/>
                    </a:lnTo>
                    <a:lnTo>
                      <a:pt x="122" y="92"/>
                    </a:lnTo>
                    <a:lnTo>
                      <a:pt x="123" y="115"/>
                    </a:lnTo>
                    <a:lnTo>
                      <a:pt x="122" y="137"/>
                    </a:lnTo>
                    <a:lnTo>
                      <a:pt x="117" y="158"/>
                    </a:lnTo>
                    <a:lnTo>
                      <a:pt x="112" y="180"/>
                    </a:lnTo>
                    <a:lnTo>
                      <a:pt x="106" y="199"/>
                    </a:lnTo>
                    <a:lnTo>
                      <a:pt x="95" y="220"/>
                    </a:lnTo>
                    <a:lnTo>
                      <a:pt x="83" y="239"/>
                    </a:lnTo>
                    <a:lnTo>
                      <a:pt x="71" y="257"/>
                    </a:lnTo>
                    <a:lnTo>
                      <a:pt x="56" y="273"/>
                    </a:lnTo>
                    <a:lnTo>
                      <a:pt x="39" y="287"/>
                    </a:lnTo>
                    <a:lnTo>
                      <a:pt x="21" y="301"/>
                    </a:lnTo>
                    <a:lnTo>
                      <a:pt x="2" y="312"/>
                    </a:lnTo>
                    <a:lnTo>
                      <a:pt x="0" y="312"/>
                    </a:lnTo>
                    <a:lnTo>
                      <a:pt x="8" y="325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0" name="Freeform 423"/>
              <p:cNvSpPr>
                <a:spLocks/>
              </p:cNvSpPr>
              <p:nvPr/>
            </p:nvSpPr>
            <p:spPr bwMode="auto">
              <a:xfrm>
                <a:off x="1544" y="2700"/>
                <a:ext cx="328" cy="137"/>
              </a:xfrm>
              <a:custGeom>
                <a:avLst/>
                <a:gdLst>
                  <a:gd name="T0" fmla="*/ 0 w 328"/>
                  <a:gd name="T1" fmla="*/ 5 h 137"/>
                  <a:gd name="T2" fmla="*/ 13 w 328"/>
                  <a:gd name="T3" fmla="*/ 27 h 137"/>
                  <a:gd name="T4" fmla="*/ 27 w 328"/>
                  <a:gd name="T5" fmla="*/ 47 h 137"/>
                  <a:gd name="T6" fmla="*/ 43 w 328"/>
                  <a:gd name="T7" fmla="*/ 64 h 137"/>
                  <a:gd name="T8" fmla="*/ 61 w 328"/>
                  <a:gd name="T9" fmla="*/ 80 h 137"/>
                  <a:gd name="T10" fmla="*/ 80 w 328"/>
                  <a:gd name="T11" fmla="*/ 94 h 137"/>
                  <a:gd name="T12" fmla="*/ 99 w 328"/>
                  <a:gd name="T13" fmla="*/ 107 h 137"/>
                  <a:gd name="T14" fmla="*/ 122 w 328"/>
                  <a:gd name="T15" fmla="*/ 117 h 137"/>
                  <a:gd name="T16" fmla="*/ 142 w 328"/>
                  <a:gd name="T17" fmla="*/ 125 h 137"/>
                  <a:gd name="T18" fmla="*/ 165 w 328"/>
                  <a:gd name="T19" fmla="*/ 131 h 137"/>
                  <a:gd name="T20" fmla="*/ 189 w 328"/>
                  <a:gd name="T21" fmla="*/ 134 h 137"/>
                  <a:gd name="T22" fmla="*/ 211 w 328"/>
                  <a:gd name="T23" fmla="*/ 136 h 137"/>
                  <a:gd name="T24" fmla="*/ 235 w 328"/>
                  <a:gd name="T25" fmla="*/ 134 h 137"/>
                  <a:gd name="T26" fmla="*/ 259 w 328"/>
                  <a:gd name="T27" fmla="*/ 131 h 137"/>
                  <a:gd name="T28" fmla="*/ 281 w 328"/>
                  <a:gd name="T29" fmla="*/ 126 h 137"/>
                  <a:gd name="T30" fmla="*/ 304 w 328"/>
                  <a:gd name="T31" fmla="*/ 118 h 137"/>
                  <a:gd name="T32" fmla="*/ 327 w 328"/>
                  <a:gd name="T33" fmla="*/ 107 h 137"/>
                  <a:gd name="T34" fmla="*/ 310 w 328"/>
                  <a:gd name="T35" fmla="*/ 101 h 137"/>
                  <a:gd name="T36" fmla="*/ 289 w 328"/>
                  <a:gd name="T37" fmla="*/ 109 h 137"/>
                  <a:gd name="T38" fmla="*/ 267 w 328"/>
                  <a:gd name="T39" fmla="*/ 115 h 137"/>
                  <a:gd name="T40" fmla="*/ 244 w 328"/>
                  <a:gd name="T41" fmla="*/ 118 h 137"/>
                  <a:gd name="T42" fmla="*/ 222 w 328"/>
                  <a:gd name="T43" fmla="*/ 121 h 137"/>
                  <a:gd name="T44" fmla="*/ 200 w 328"/>
                  <a:gd name="T45" fmla="*/ 120 h 137"/>
                  <a:gd name="T46" fmla="*/ 179 w 328"/>
                  <a:gd name="T47" fmla="*/ 118 h 137"/>
                  <a:gd name="T48" fmla="*/ 157 w 328"/>
                  <a:gd name="T49" fmla="*/ 114 h 137"/>
                  <a:gd name="T50" fmla="*/ 136 w 328"/>
                  <a:gd name="T51" fmla="*/ 107 h 137"/>
                  <a:gd name="T52" fmla="*/ 117 w 328"/>
                  <a:gd name="T53" fmla="*/ 99 h 137"/>
                  <a:gd name="T54" fmla="*/ 98 w 328"/>
                  <a:gd name="T55" fmla="*/ 88 h 137"/>
                  <a:gd name="T56" fmla="*/ 78 w 328"/>
                  <a:gd name="T57" fmla="*/ 77 h 137"/>
                  <a:gd name="T58" fmla="*/ 63 w 328"/>
                  <a:gd name="T59" fmla="*/ 62 h 137"/>
                  <a:gd name="T60" fmla="*/ 47 w 328"/>
                  <a:gd name="T61" fmla="*/ 47 h 137"/>
                  <a:gd name="T62" fmla="*/ 32 w 328"/>
                  <a:gd name="T63" fmla="*/ 29 h 137"/>
                  <a:gd name="T64" fmla="*/ 19 w 328"/>
                  <a:gd name="T65" fmla="*/ 10 h 137"/>
                  <a:gd name="T66" fmla="*/ 13 w 328"/>
                  <a:gd name="T67" fmla="*/ 0 h 13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28"/>
                  <a:gd name="T103" fmla="*/ 0 h 137"/>
                  <a:gd name="T104" fmla="*/ 328 w 328"/>
                  <a:gd name="T105" fmla="*/ 137 h 13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28" h="137">
                    <a:moveTo>
                      <a:pt x="0" y="5"/>
                    </a:moveTo>
                    <a:lnTo>
                      <a:pt x="0" y="5"/>
                    </a:lnTo>
                    <a:lnTo>
                      <a:pt x="7" y="16"/>
                    </a:lnTo>
                    <a:lnTo>
                      <a:pt x="13" y="27"/>
                    </a:lnTo>
                    <a:lnTo>
                      <a:pt x="19" y="37"/>
                    </a:lnTo>
                    <a:lnTo>
                      <a:pt x="27" y="47"/>
                    </a:lnTo>
                    <a:lnTo>
                      <a:pt x="35" y="56"/>
                    </a:lnTo>
                    <a:lnTo>
                      <a:pt x="43" y="64"/>
                    </a:lnTo>
                    <a:lnTo>
                      <a:pt x="53" y="74"/>
                    </a:lnTo>
                    <a:lnTo>
                      <a:pt x="61" y="80"/>
                    </a:lnTo>
                    <a:lnTo>
                      <a:pt x="71" y="88"/>
                    </a:lnTo>
                    <a:lnTo>
                      <a:pt x="80" y="94"/>
                    </a:lnTo>
                    <a:lnTo>
                      <a:pt x="90" y="101"/>
                    </a:lnTo>
                    <a:lnTo>
                      <a:pt x="99" y="107"/>
                    </a:lnTo>
                    <a:lnTo>
                      <a:pt x="110" y="112"/>
                    </a:lnTo>
                    <a:lnTo>
                      <a:pt x="122" y="117"/>
                    </a:lnTo>
                    <a:lnTo>
                      <a:pt x="131" y="121"/>
                    </a:lnTo>
                    <a:lnTo>
                      <a:pt x="142" y="125"/>
                    </a:lnTo>
                    <a:lnTo>
                      <a:pt x="153" y="128"/>
                    </a:lnTo>
                    <a:lnTo>
                      <a:pt x="165" y="131"/>
                    </a:lnTo>
                    <a:lnTo>
                      <a:pt x="177" y="133"/>
                    </a:lnTo>
                    <a:lnTo>
                      <a:pt x="189" y="134"/>
                    </a:lnTo>
                    <a:lnTo>
                      <a:pt x="200" y="134"/>
                    </a:lnTo>
                    <a:lnTo>
                      <a:pt x="211" y="136"/>
                    </a:lnTo>
                    <a:lnTo>
                      <a:pt x="222" y="136"/>
                    </a:lnTo>
                    <a:lnTo>
                      <a:pt x="235" y="134"/>
                    </a:lnTo>
                    <a:lnTo>
                      <a:pt x="246" y="133"/>
                    </a:lnTo>
                    <a:lnTo>
                      <a:pt x="259" y="131"/>
                    </a:lnTo>
                    <a:lnTo>
                      <a:pt x="270" y="129"/>
                    </a:lnTo>
                    <a:lnTo>
                      <a:pt x="281" y="126"/>
                    </a:lnTo>
                    <a:lnTo>
                      <a:pt x="292" y="123"/>
                    </a:lnTo>
                    <a:lnTo>
                      <a:pt x="304" y="118"/>
                    </a:lnTo>
                    <a:lnTo>
                      <a:pt x="316" y="114"/>
                    </a:lnTo>
                    <a:lnTo>
                      <a:pt x="327" y="107"/>
                    </a:lnTo>
                    <a:lnTo>
                      <a:pt x="319" y="94"/>
                    </a:lnTo>
                    <a:lnTo>
                      <a:pt x="310" y="101"/>
                    </a:lnTo>
                    <a:lnTo>
                      <a:pt x="299" y="106"/>
                    </a:lnTo>
                    <a:lnTo>
                      <a:pt x="289" y="109"/>
                    </a:lnTo>
                    <a:lnTo>
                      <a:pt x="278" y="112"/>
                    </a:lnTo>
                    <a:lnTo>
                      <a:pt x="267" y="115"/>
                    </a:lnTo>
                    <a:lnTo>
                      <a:pt x="256" y="117"/>
                    </a:lnTo>
                    <a:lnTo>
                      <a:pt x="244" y="118"/>
                    </a:lnTo>
                    <a:lnTo>
                      <a:pt x="233" y="120"/>
                    </a:lnTo>
                    <a:lnTo>
                      <a:pt x="222" y="121"/>
                    </a:lnTo>
                    <a:lnTo>
                      <a:pt x="211" y="121"/>
                    </a:lnTo>
                    <a:lnTo>
                      <a:pt x="200" y="120"/>
                    </a:lnTo>
                    <a:lnTo>
                      <a:pt x="189" y="120"/>
                    </a:lnTo>
                    <a:lnTo>
                      <a:pt x="179" y="118"/>
                    </a:lnTo>
                    <a:lnTo>
                      <a:pt x="168" y="117"/>
                    </a:lnTo>
                    <a:lnTo>
                      <a:pt x="157" y="114"/>
                    </a:lnTo>
                    <a:lnTo>
                      <a:pt x="147" y="110"/>
                    </a:lnTo>
                    <a:lnTo>
                      <a:pt x="136" y="107"/>
                    </a:lnTo>
                    <a:lnTo>
                      <a:pt x="126" y="104"/>
                    </a:lnTo>
                    <a:lnTo>
                      <a:pt x="117" y="99"/>
                    </a:lnTo>
                    <a:lnTo>
                      <a:pt x="107" y="94"/>
                    </a:lnTo>
                    <a:lnTo>
                      <a:pt x="98" y="88"/>
                    </a:lnTo>
                    <a:lnTo>
                      <a:pt x="88" y="82"/>
                    </a:lnTo>
                    <a:lnTo>
                      <a:pt x="78" y="77"/>
                    </a:lnTo>
                    <a:lnTo>
                      <a:pt x="71" y="69"/>
                    </a:lnTo>
                    <a:lnTo>
                      <a:pt x="63" y="62"/>
                    </a:lnTo>
                    <a:lnTo>
                      <a:pt x="53" y="55"/>
                    </a:lnTo>
                    <a:lnTo>
                      <a:pt x="47" y="47"/>
                    </a:lnTo>
                    <a:lnTo>
                      <a:pt x="39" y="39"/>
                    </a:lnTo>
                    <a:lnTo>
                      <a:pt x="32" y="29"/>
                    </a:lnTo>
                    <a:lnTo>
                      <a:pt x="26" y="19"/>
                    </a:lnTo>
                    <a:lnTo>
                      <a:pt x="19" y="10"/>
                    </a:lnTo>
                    <a:lnTo>
                      <a:pt x="13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1" name="Freeform 424"/>
              <p:cNvSpPr>
                <a:spLocks/>
              </p:cNvSpPr>
              <p:nvPr/>
            </p:nvSpPr>
            <p:spPr bwMode="auto">
              <a:xfrm>
                <a:off x="1517" y="2380"/>
                <a:ext cx="137" cy="326"/>
              </a:xfrm>
              <a:custGeom>
                <a:avLst/>
                <a:gdLst>
                  <a:gd name="T0" fmla="*/ 129 w 137"/>
                  <a:gd name="T1" fmla="*/ 0 h 326"/>
                  <a:gd name="T2" fmla="*/ 129 w 137"/>
                  <a:gd name="T3" fmla="*/ 0 h 326"/>
                  <a:gd name="T4" fmla="*/ 107 w 137"/>
                  <a:gd name="T5" fmla="*/ 13 h 326"/>
                  <a:gd name="T6" fmla="*/ 88 w 137"/>
                  <a:gd name="T7" fmla="*/ 27 h 326"/>
                  <a:gd name="T8" fmla="*/ 70 w 137"/>
                  <a:gd name="T9" fmla="*/ 43 h 326"/>
                  <a:gd name="T10" fmla="*/ 54 w 137"/>
                  <a:gd name="T11" fmla="*/ 60 h 326"/>
                  <a:gd name="T12" fmla="*/ 40 w 137"/>
                  <a:gd name="T13" fmla="*/ 80 h 326"/>
                  <a:gd name="T14" fmla="*/ 29 w 137"/>
                  <a:gd name="T15" fmla="*/ 99 h 326"/>
                  <a:gd name="T16" fmla="*/ 19 w 137"/>
                  <a:gd name="T17" fmla="*/ 119 h 326"/>
                  <a:gd name="T18" fmla="*/ 11 w 137"/>
                  <a:gd name="T19" fmla="*/ 142 h 326"/>
                  <a:gd name="T20" fmla="*/ 5 w 137"/>
                  <a:gd name="T21" fmla="*/ 164 h 326"/>
                  <a:gd name="T22" fmla="*/ 2 w 137"/>
                  <a:gd name="T23" fmla="*/ 186 h 326"/>
                  <a:gd name="T24" fmla="*/ 0 w 137"/>
                  <a:gd name="T25" fmla="*/ 210 h 326"/>
                  <a:gd name="T26" fmla="*/ 0 w 137"/>
                  <a:gd name="T27" fmla="*/ 234 h 326"/>
                  <a:gd name="T28" fmla="*/ 3 w 137"/>
                  <a:gd name="T29" fmla="*/ 257 h 326"/>
                  <a:gd name="T30" fmla="*/ 10 w 137"/>
                  <a:gd name="T31" fmla="*/ 280 h 326"/>
                  <a:gd name="T32" fmla="*/ 18 w 137"/>
                  <a:gd name="T33" fmla="*/ 303 h 326"/>
                  <a:gd name="T34" fmla="*/ 27 w 137"/>
                  <a:gd name="T35" fmla="*/ 325 h 326"/>
                  <a:gd name="T36" fmla="*/ 40 w 137"/>
                  <a:gd name="T37" fmla="*/ 320 h 326"/>
                  <a:gd name="T38" fmla="*/ 30 w 137"/>
                  <a:gd name="T39" fmla="*/ 298 h 326"/>
                  <a:gd name="T40" fmla="*/ 22 w 137"/>
                  <a:gd name="T41" fmla="*/ 277 h 326"/>
                  <a:gd name="T42" fmla="*/ 18 w 137"/>
                  <a:gd name="T43" fmla="*/ 255 h 326"/>
                  <a:gd name="T44" fmla="*/ 15 w 137"/>
                  <a:gd name="T45" fmla="*/ 233 h 326"/>
                  <a:gd name="T46" fmla="*/ 15 w 137"/>
                  <a:gd name="T47" fmla="*/ 210 h 326"/>
                  <a:gd name="T48" fmla="*/ 16 w 137"/>
                  <a:gd name="T49" fmla="*/ 188 h 326"/>
                  <a:gd name="T50" fmla="*/ 19 w 137"/>
                  <a:gd name="T51" fmla="*/ 167 h 326"/>
                  <a:gd name="T52" fmla="*/ 24 w 137"/>
                  <a:gd name="T53" fmla="*/ 145 h 326"/>
                  <a:gd name="T54" fmla="*/ 32 w 137"/>
                  <a:gd name="T55" fmla="*/ 126 h 326"/>
                  <a:gd name="T56" fmla="*/ 42 w 137"/>
                  <a:gd name="T57" fmla="*/ 105 h 326"/>
                  <a:gd name="T58" fmla="*/ 53 w 137"/>
                  <a:gd name="T59" fmla="*/ 88 h 326"/>
                  <a:gd name="T60" fmla="*/ 66 w 137"/>
                  <a:gd name="T61" fmla="*/ 68 h 326"/>
                  <a:gd name="T62" fmla="*/ 80 w 137"/>
                  <a:gd name="T63" fmla="*/ 53 h 326"/>
                  <a:gd name="T64" fmla="*/ 98 w 137"/>
                  <a:gd name="T65" fmla="*/ 38 h 326"/>
                  <a:gd name="T66" fmla="*/ 115 w 137"/>
                  <a:gd name="T67" fmla="*/ 24 h 326"/>
                  <a:gd name="T68" fmla="*/ 136 w 137"/>
                  <a:gd name="T69" fmla="*/ 13 h 326"/>
                  <a:gd name="T70" fmla="*/ 136 w 137"/>
                  <a:gd name="T71" fmla="*/ 13 h 326"/>
                  <a:gd name="T72" fmla="*/ 129 w 137"/>
                  <a:gd name="T73" fmla="*/ 0 h 32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7"/>
                  <a:gd name="T112" fmla="*/ 0 h 326"/>
                  <a:gd name="T113" fmla="*/ 137 w 137"/>
                  <a:gd name="T114" fmla="*/ 326 h 32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7" h="326">
                    <a:moveTo>
                      <a:pt x="129" y="0"/>
                    </a:moveTo>
                    <a:lnTo>
                      <a:pt x="129" y="0"/>
                    </a:lnTo>
                    <a:lnTo>
                      <a:pt x="107" y="13"/>
                    </a:lnTo>
                    <a:lnTo>
                      <a:pt x="88" y="27"/>
                    </a:lnTo>
                    <a:lnTo>
                      <a:pt x="70" y="43"/>
                    </a:lnTo>
                    <a:lnTo>
                      <a:pt x="54" y="60"/>
                    </a:lnTo>
                    <a:lnTo>
                      <a:pt x="40" y="80"/>
                    </a:lnTo>
                    <a:lnTo>
                      <a:pt x="29" y="99"/>
                    </a:lnTo>
                    <a:lnTo>
                      <a:pt x="19" y="119"/>
                    </a:lnTo>
                    <a:lnTo>
                      <a:pt x="11" y="142"/>
                    </a:lnTo>
                    <a:lnTo>
                      <a:pt x="5" y="164"/>
                    </a:lnTo>
                    <a:lnTo>
                      <a:pt x="2" y="186"/>
                    </a:lnTo>
                    <a:lnTo>
                      <a:pt x="0" y="210"/>
                    </a:lnTo>
                    <a:lnTo>
                      <a:pt x="0" y="234"/>
                    </a:lnTo>
                    <a:lnTo>
                      <a:pt x="3" y="257"/>
                    </a:lnTo>
                    <a:lnTo>
                      <a:pt x="10" y="280"/>
                    </a:lnTo>
                    <a:lnTo>
                      <a:pt x="18" y="303"/>
                    </a:lnTo>
                    <a:lnTo>
                      <a:pt x="27" y="325"/>
                    </a:lnTo>
                    <a:lnTo>
                      <a:pt x="40" y="320"/>
                    </a:lnTo>
                    <a:lnTo>
                      <a:pt x="30" y="298"/>
                    </a:lnTo>
                    <a:lnTo>
                      <a:pt x="22" y="277"/>
                    </a:lnTo>
                    <a:lnTo>
                      <a:pt x="18" y="255"/>
                    </a:lnTo>
                    <a:lnTo>
                      <a:pt x="15" y="233"/>
                    </a:lnTo>
                    <a:lnTo>
                      <a:pt x="15" y="210"/>
                    </a:lnTo>
                    <a:lnTo>
                      <a:pt x="16" y="188"/>
                    </a:lnTo>
                    <a:lnTo>
                      <a:pt x="19" y="167"/>
                    </a:lnTo>
                    <a:lnTo>
                      <a:pt x="24" y="145"/>
                    </a:lnTo>
                    <a:lnTo>
                      <a:pt x="32" y="126"/>
                    </a:lnTo>
                    <a:lnTo>
                      <a:pt x="42" y="105"/>
                    </a:lnTo>
                    <a:lnTo>
                      <a:pt x="53" y="88"/>
                    </a:lnTo>
                    <a:lnTo>
                      <a:pt x="66" y="68"/>
                    </a:lnTo>
                    <a:lnTo>
                      <a:pt x="80" y="53"/>
                    </a:lnTo>
                    <a:lnTo>
                      <a:pt x="98" y="38"/>
                    </a:lnTo>
                    <a:lnTo>
                      <a:pt x="115" y="24"/>
                    </a:lnTo>
                    <a:lnTo>
                      <a:pt x="136" y="13"/>
                    </a:lnTo>
                    <a:lnTo>
                      <a:pt x="129" y="0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2" name="Freeform 425"/>
              <p:cNvSpPr>
                <a:spLocks/>
              </p:cNvSpPr>
              <p:nvPr/>
            </p:nvSpPr>
            <p:spPr bwMode="auto">
              <a:xfrm>
                <a:off x="1565" y="2423"/>
                <a:ext cx="17" cy="17"/>
              </a:xfrm>
              <a:custGeom>
                <a:avLst/>
                <a:gdLst>
                  <a:gd name="T0" fmla="*/ 12 w 17"/>
                  <a:gd name="T1" fmla="*/ 3 h 17"/>
                  <a:gd name="T2" fmla="*/ 12 w 17"/>
                  <a:gd name="T3" fmla="*/ 0 h 17"/>
                  <a:gd name="T4" fmla="*/ 0 w 17"/>
                  <a:gd name="T5" fmla="*/ 13 h 17"/>
                  <a:gd name="T6" fmla="*/ 3 w 17"/>
                  <a:gd name="T7" fmla="*/ 16 h 17"/>
                  <a:gd name="T8" fmla="*/ 16 w 17"/>
                  <a:gd name="T9" fmla="*/ 3 h 17"/>
                  <a:gd name="T10" fmla="*/ 13 w 17"/>
                  <a:gd name="T11" fmla="*/ 0 h 17"/>
                  <a:gd name="T12" fmla="*/ 16 w 17"/>
                  <a:gd name="T13" fmla="*/ 3 h 17"/>
                  <a:gd name="T14" fmla="*/ 16 w 17"/>
                  <a:gd name="T15" fmla="*/ 2 h 17"/>
                  <a:gd name="T16" fmla="*/ 13 w 17"/>
                  <a:gd name="T17" fmla="*/ 0 h 17"/>
                  <a:gd name="T18" fmla="*/ 12 w 17"/>
                  <a:gd name="T19" fmla="*/ 3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12" y="3"/>
                    </a:moveTo>
                    <a:lnTo>
                      <a:pt x="12" y="0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2" y="3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3" name="Freeform 426"/>
              <p:cNvSpPr>
                <a:spLocks/>
              </p:cNvSpPr>
              <p:nvPr/>
            </p:nvSpPr>
            <p:spPr bwMode="auto">
              <a:xfrm>
                <a:off x="1950" y="2739"/>
                <a:ext cx="17" cy="17"/>
              </a:xfrm>
              <a:custGeom>
                <a:avLst/>
                <a:gdLst>
                  <a:gd name="T0" fmla="*/ 4 w 17"/>
                  <a:gd name="T1" fmla="*/ 12 h 17"/>
                  <a:gd name="T2" fmla="*/ 5 w 17"/>
                  <a:gd name="T3" fmla="*/ 16 h 17"/>
                  <a:gd name="T4" fmla="*/ 16 w 17"/>
                  <a:gd name="T5" fmla="*/ 1 h 17"/>
                  <a:gd name="T6" fmla="*/ 12 w 17"/>
                  <a:gd name="T7" fmla="*/ 0 h 17"/>
                  <a:gd name="T8" fmla="*/ 1 w 17"/>
                  <a:gd name="T9" fmla="*/ 12 h 17"/>
                  <a:gd name="T10" fmla="*/ 1 w 17"/>
                  <a:gd name="T11" fmla="*/ 16 h 17"/>
                  <a:gd name="T12" fmla="*/ 1 w 17"/>
                  <a:gd name="T13" fmla="*/ 12 h 17"/>
                  <a:gd name="T14" fmla="*/ 0 w 17"/>
                  <a:gd name="T15" fmla="*/ 14 h 17"/>
                  <a:gd name="T16" fmla="*/ 1 w 17"/>
                  <a:gd name="T17" fmla="*/ 16 h 17"/>
                  <a:gd name="T18" fmla="*/ 4 w 17"/>
                  <a:gd name="T19" fmla="*/ 12 h 1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7"/>
                  <a:gd name="T31" fmla="*/ 0 h 17"/>
                  <a:gd name="T32" fmla="*/ 17 w 17"/>
                  <a:gd name="T33" fmla="*/ 17 h 1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7" h="17">
                    <a:moveTo>
                      <a:pt x="4" y="12"/>
                    </a:moveTo>
                    <a:lnTo>
                      <a:pt x="5" y="16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1" y="12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4" y="12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4" name="Freeform 427"/>
              <p:cNvSpPr>
                <a:spLocks/>
              </p:cNvSpPr>
              <p:nvPr/>
            </p:nvSpPr>
            <p:spPr bwMode="auto">
              <a:xfrm>
                <a:off x="1552" y="2421"/>
                <a:ext cx="421" cy="370"/>
              </a:xfrm>
              <a:custGeom>
                <a:avLst/>
                <a:gdLst>
                  <a:gd name="T0" fmla="*/ 27 w 421"/>
                  <a:gd name="T1" fmla="*/ 61 h 370"/>
                  <a:gd name="T2" fmla="*/ 48 w 421"/>
                  <a:gd name="T3" fmla="*/ 56 h 370"/>
                  <a:gd name="T4" fmla="*/ 67 w 421"/>
                  <a:gd name="T5" fmla="*/ 67 h 370"/>
                  <a:gd name="T6" fmla="*/ 96 w 421"/>
                  <a:gd name="T7" fmla="*/ 64 h 370"/>
                  <a:gd name="T8" fmla="*/ 118 w 421"/>
                  <a:gd name="T9" fmla="*/ 51 h 370"/>
                  <a:gd name="T10" fmla="*/ 90 w 421"/>
                  <a:gd name="T11" fmla="*/ 53 h 370"/>
                  <a:gd name="T12" fmla="*/ 107 w 421"/>
                  <a:gd name="T13" fmla="*/ 45 h 370"/>
                  <a:gd name="T14" fmla="*/ 118 w 421"/>
                  <a:gd name="T15" fmla="*/ 35 h 370"/>
                  <a:gd name="T16" fmla="*/ 142 w 421"/>
                  <a:gd name="T17" fmla="*/ 53 h 370"/>
                  <a:gd name="T18" fmla="*/ 141 w 421"/>
                  <a:gd name="T19" fmla="*/ 71 h 370"/>
                  <a:gd name="T20" fmla="*/ 168 w 421"/>
                  <a:gd name="T21" fmla="*/ 90 h 370"/>
                  <a:gd name="T22" fmla="*/ 169 w 421"/>
                  <a:gd name="T23" fmla="*/ 71 h 370"/>
                  <a:gd name="T24" fmla="*/ 171 w 421"/>
                  <a:gd name="T25" fmla="*/ 48 h 370"/>
                  <a:gd name="T26" fmla="*/ 155 w 421"/>
                  <a:gd name="T27" fmla="*/ 43 h 370"/>
                  <a:gd name="T28" fmla="*/ 142 w 421"/>
                  <a:gd name="T29" fmla="*/ 32 h 370"/>
                  <a:gd name="T30" fmla="*/ 155 w 421"/>
                  <a:gd name="T31" fmla="*/ 24 h 370"/>
                  <a:gd name="T32" fmla="*/ 182 w 421"/>
                  <a:gd name="T33" fmla="*/ 43 h 370"/>
                  <a:gd name="T34" fmla="*/ 192 w 421"/>
                  <a:gd name="T35" fmla="*/ 53 h 370"/>
                  <a:gd name="T36" fmla="*/ 214 w 421"/>
                  <a:gd name="T37" fmla="*/ 48 h 370"/>
                  <a:gd name="T38" fmla="*/ 235 w 421"/>
                  <a:gd name="T39" fmla="*/ 63 h 370"/>
                  <a:gd name="T40" fmla="*/ 219 w 421"/>
                  <a:gd name="T41" fmla="*/ 77 h 370"/>
                  <a:gd name="T42" fmla="*/ 236 w 421"/>
                  <a:gd name="T43" fmla="*/ 88 h 370"/>
                  <a:gd name="T44" fmla="*/ 222 w 421"/>
                  <a:gd name="T45" fmla="*/ 109 h 370"/>
                  <a:gd name="T46" fmla="*/ 228 w 421"/>
                  <a:gd name="T47" fmla="*/ 153 h 370"/>
                  <a:gd name="T48" fmla="*/ 232 w 421"/>
                  <a:gd name="T49" fmla="*/ 180 h 370"/>
                  <a:gd name="T50" fmla="*/ 200 w 421"/>
                  <a:gd name="T51" fmla="*/ 176 h 370"/>
                  <a:gd name="T52" fmla="*/ 195 w 421"/>
                  <a:gd name="T53" fmla="*/ 219 h 370"/>
                  <a:gd name="T54" fmla="*/ 225 w 421"/>
                  <a:gd name="T55" fmla="*/ 214 h 370"/>
                  <a:gd name="T56" fmla="*/ 243 w 421"/>
                  <a:gd name="T57" fmla="*/ 214 h 370"/>
                  <a:gd name="T58" fmla="*/ 259 w 421"/>
                  <a:gd name="T59" fmla="*/ 225 h 370"/>
                  <a:gd name="T60" fmla="*/ 280 w 421"/>
                  <a:gd name="T61" fmla="*/ 220 h 370"/>
                  <a:gd name="T62" fmla="*/ 302 w 421"/>
                  <a:gd name="T63" fmla="*/ 198 h 370"/>
                  <a:gd name="T64" fmla="*/ 332 w 421"/>
                  <a:gd name="T65" fmla="*/ 182 h 370"/>
                  <a:gd name="T66" fmla="*/ 363 w 421"/>
                  <a:gd name="T67" fmla="*/ 176 h 370"/>
                  <a:gd name="T68" fmla="*/ 388 w 421"/>
                  <a:gd name="T69" fmla="*/ 174 h 370"/>
                  <a:gd name="T70" fmla="*/ 418 w 421"/>
                  <a:gd name="T71" fmla="*/ 195 h 370"/>
                  <a:gd name="T72" fmla="*/ 414 w 421"/>
                  <a:gd name="T73" fmla="*/ 254 h 370"/>
                  <a:gd name="T74" fmla="*/ 382 w 421"/>
                  <a:gd name="T75" fmla="*/ 310 h 370"/>
                  <a:gd name="T76" fmla="*/ 356 w 421"/>
                  <a:gd name="T77" fmla="*/ 346 h 370"/>
                  <a:gd name="T78" fmla="*/ 335 w 421"/>
                  <a:gd name="T79" fmla="*/ 367 h 370"/>
                  <a:gd name="T80" fmla="*/ 342 w 421"/>
                  <a:gd name="T81" fmla="*/ 303 h 370"/>
                  <a:gd name="T82" fmla="*/ 297 w 421"/>
                  <a:gd name="T83" fmla="*/ 290 h 370"/>
                  <a:gd name="T84" fmla="*/ 286 w 421"/>
                  <a:gd name="T85" fmla="*/ 254 h 370"/>
                  <a:gd name="T86" fmla="*/ 267 w 421"/>
                  <a:gd name="T87" fmla="*/ 241 h 370"/>
                  <a:gd name="T88" fmla="*/ 225 w 421"/>
                  <a:gd name="T89" fmla="*/ 238 h 370"/>
                  <a:gd name="T90" fmla="*/ 195 w 421"/>
                  <a:gd name="T91" fmla="*/ 249 h 370"/>
                  <a:gd name="T92" fmla="*/ 160 w 421"/>
                  <a:gd name="T93" fmla="*/ 246 h 370"/>
                  <a:gd name="T94" fmla="*/ 136 w 421"/>
                  <a:gd name="T95" fmla="*/ 217 h 370"/>
                  <a:gd name="T96" fmla="*/ 110 w 421"/>
                  <a:gd name="T97" fmla="*/ 212 h 370"/>
                  <a:gd name="T98" fmla="*/ 134 w 421"/>
                  <a:gd name="T99" fmla="*/ 233 h 370"/>
                  <a:gd name="T100" fmla="*/ 106 w 421"/>
                  <a:gd name="T101" fmla="*/ 228 h 370"/>
                  <a:gd name="T102" fmla="*/ 82 w 421"/>
                  <a:gd name="T103" fmla="*/ 188 h 370"/>
                  <a:gd name="T104" fmla="*/ 74 w 421"/>
                  <a:gd name="T105" fmla="*/ 153 h 370"/>
                  <a:gd name="T106" fmla="*/ 55 w 421"/>
                  <a:gd name="T107" fmla="*/ 126 h 370"/>
                  <a:gd name="T108" fmla="*/ 66 w 421"/>
                  <a:gd name="T109" fmla="*/ 126 h 370"/>
                  <a:gd name="T110" fmla="*/ 58 w 421"/>
                  <a:gd name="T111" fmla="*/ 110 h 370"/>
                  <a:gd name="T112" fmla="*/ 29 w 421"/>
                  <a:gd name="T113" fmla="*/ 102 h 370"/>
                  <a:gd name="T114" fmla="*/ 23 w 421"/>
                  <a:gd name="T115" fmla="*/ 88 h 370"/>
                  <a:gd name="T116" fmla="*/ 15 w 421"/>
                  <a:gd name="T117" fmla="*/ 69 h 370"/>
                  <a:gd name="T118" fmla="*/ 8 w 421"/>
                  <a:gd name="T119" fmla="*/ 55 h 3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21"/>
                  <a:gd name="T181" fmla="*/ 0 h 370"/>
                  <a:gd name="T182" fmla="*/ 421 w 421"/>
                  <a:gd name="T183" fmla="*/ 370 h 37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21" h="370">
                    <a:moveTo>
                      <a:pt x="55" y="0"/>
                    </a:moveTo>
                    <a:lnTo>
                      <a:pt x="51" y="5"/>
                    </a:lnTo>
                    <a:lnTo>
                      <a:pt x="48" y="10"/>
                    </a:lnTo>
                    <a:lnTo>
                      <a:pt x="43" y="15"/>
                    </a:lnTo>
                    <a:lnTo>
                      <a:pt x="39" y="19"/>
                    </a:lnTo>
                    <a:lnTo>
                      <a:pt x="35" y="26"/>
                    </a:lnTo>
                    <a:lnTo>
                      <a:pt x="31" y="32"/>
                    </a:lnTo>
                    <a:lnTo>
                      <a:pt x="29" y="39"/>
                    </a:lnTo>
                    <a:lnTo>
                      <a:pt x="29" y="45"/>
                    </a:lnTo>
                    <a:lnTo>
                      <a:pt x="29" y="55"/>
                    </a:lnTo>
                    <a:lnTo>
                      <a:pt x="27" y="61"/>
                    </a:lnTo>
                    <a:lnTo>
                      <a:pt x="26" y="64"/>
                    </a:lnTo>
                    <a:lnTo>
                      <a:pt x="29" y="64"/>
                    </a:lnTo>
                    <a:lnTo>
                      <a:pt x="32" y="64"/>
                    </a:lnTo>
                    <a:lnTo>
                      <a:pt x="34" y="63"/>
                    </a:lnTo>
                    <a:lnTo>
                      <a:pt x="35" y="63"/>
                    </a:lnTo>
                    <a:lnTo>
                      <a:pt x="37" y="63"/>
                    </a:lnTo>
                    <a:lnTo>
                      <a:pt x="39" y="61"/>
                    </a:lnTo>
                    <a:lnTo>
                      <a:pt x="42" y="59"/>
                    </a:lnTo>
                    <a:lnTo>
                      <a:pt x="45" y="58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1" y="56"/>
                    </a:lnTo>
                    <a:lnTo>
                      <a:pt x="53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61" y="64"/>
                    </a:lnTo>
                    <a:lnTo>
                      <a:pt x="63" y="66"/>
                    </a:lnTo>
                    <a:lnTo>
                      <a:pt x="66" y="67"/>
                    </a:lnTo>
                    <a:lnTo>
                      <a:pt x="67" y="67"/>
                    </a:lnTo>
                    <a:lnTo>
                      <a:pt x="70" y="67"/>
                    </a:lnTo>
                    <a:lnTo>
                      <a:pt x="72" y="67"/>
                    </a:lnTo>
                    <a:lnTo>
                      <a:pt x="75" y="66"/>
                    </a:lnTo>
                    <a:lnTo>
                      <a:pt x="80" y="66"/>
                    </a:lnTo>
                    <a:lnTo>
                      <a:pt x="83" y="64"/>
                    </a:lnTo>
                    <a:lnTo>
                      <a:pt x="86" y="64"/>
                    </a:lnTo>
                    <a:lnTo>
                      <a:pt x="88" y="64"/>
                    </a:lnTo>
                    <a:lnTo>
                      <a:pt x="90" y="64"/>
                    </a:lnTo>
                    <a:lnTo>
                      <a:pt x="91" y="64"/>
                    </a:lnTo>
                    <a:lnTo>
                      <a:pt x="93" y="64"/>
                    </a:lnTo>
                    <a:lnTo>
                      <a:pt x="96" y="64"/>
                    </a:lnTo>
                    <a:lnTo>
                      <a:pt x="101" y="64"/>
                    </a:lnTo>
                    <a:lnTo>
                      <a:pt x="106" y="63"/>
                    </a:lnTo>
                    <a:lnTo>
                      <a:pt x="109" y="63"/>
                    </a:lnTo>
                    <a:lnTo>
                      <a:pt x="114" y="63"/>
                    </a:lnTo>
                    <a:lnTo>
                      <a:pt x="115" y="63"/>
                    </a:lnTo>
                    <a:lnTo>
                      <a:pt x="118" y="61"/>
                    </a:lnTo>
                    <a:lnTo>
                      <a:pt x="120" y="61"/>
                    </a:lnTo>
                    <a:lnTo>
                      <a:pt x="122" y="58"/>
                    </a:lnTo>
                    <a:lnTo>
                      <a:pt x="120" y="56"/>
                    </a:lnTo>
                    <a:lnTo>
                      <a:pt x="120" y="53"/>
                    </a:lnTo>
                    <a:lnTo>
                      <a:pt x="118" y="51"/>
                    </a:lnTo>
                    <a:lnTo>
                      <a:pt x="117" y="53"/>
                    </a:lnTo>
                    <a:lnTo>
                      <a:pt x="110" y="55"/>
                    </a:lnTo>
                    <a:lnTo>
                      <a:pt x="107" y="55"/>
                    </a:lnTo>
                    <a:lnTo>
                      <a:pt x="106" y="56"/>
                    </a:lnTo>
                    <a:lnTo>
                      <a:pt x="102" y="58"/>
                    </a:lnTo>
                    <a:lnTo>
                      <a:pt x="101" y="58"/>
                    </a:lnTo>
                    <a:lnTo>
                      <a:pt x="99" y="58"/>
                    </a:lnTo>
                    <a:lnTo>
                      <a:pt x="98" y="58"/>
                    </a:lnTo>
                    <a:lnTo>
                      <a:pt x="94" y="58"/>
                    </a:lnTo>
                    <a:lnTo>
                      <a:pt x="93" y="55"/>
                    </a:lnTo>
                    <a:lnTo>
                      <a:pt x="90" y="53"/>
                    </a:lnTo>
                    <a:lnTo>
                      <a:pt x="88" y="51"/>
                    </a:lnTo>
                    <a:lnTo>
                      <a:pt x="86" y="50"/>
                    </a:lnTo>
                    <a:lnTo>
                      <a:pt x="85" y="48"/>
                    </a:lnTo>
                    <a:lnTo>
                      <a:pt x="86" y="48"/>
                    </a:lnTo>
                    <a:lnTo>
                      <a:pt x="88" y="47"/>
                    </a:lnTo>
                    <a:lnTo>
                      <a:pt x="93" y="47"/>
                    </a:lnTo>
                    <a:lnTo>
                      <a:pt x="98" y="47"/>
                    </a:lnTo>
                    <a:lnTo>
                      <a:pt x="101" y="47"/>
                    </a:lnTo>
                    <a:lnTo>
                      <a:pt x="104" y="45"/>
                    </a:lnTo>
                    <a:lnTo>
                      <a:pt x="107" y="45"/>
                    </a:lnTo>
                    <a:lnTo>
                      <a:pt x="110" y="45"/>
                    </a:lnTo>
                    <a:lnTo>
                      <a:pt x="112" y="43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7"/>
                    </a:lnTo>
                    <a:lnTo>
                      <a:pt x="114" y="35"/>
                    </a:lnTo>
                    <a:lnTo>
                      <a:pt x="114" y="34"/>
                    </a:lnTo>
                    <a:lnTo>
                      <a:pt x="115" y="34"/>
                    </a:lnTo>
                    <a:lnTo>
                      <a:pt x="117" y="34"/>
                    </a:lnTo>
                    <a:lnTo>
                      <a:pt x="118" y="35"/>
                    </a:lnTo>
                    <a:lnTo>
                      <a:pt x="122" y="37"/>
                    </a:lnTo>
                    <a:lnTo>
                      <a:pt x="126" y="39"/>
                    </a:lnTo>
                    <a:lnTo>
                      <a:pt x="128" y="40"/>
                    </a:lnTo>
                    <a:lnTo>
                      <a:pt x="128" y="42"/>
                    </a:lnTo>
                    <a:lnTo>
                      <a:pt x="128" y="43"/>
                    </a:lnTo>
                    <a:lnTo>
                      <a:pt x="130" y="47"/>
                    </a:lnTo>
                    <a:lnTo>
                      <a:pt x="130" y="48"/>
                    </a:lnTo>
                    <a:lnTo>
                      <a:pt x="131" y="50"/>
                    </a:lnTo>
                    <a:lnTo>
                      <a:pt x="134" y="50"/>
                    </a:lnTo>
                    <a:lnTo>
                      <a:pt x="139" y="51"/>
                    </a:lnTo>
                    <a:lnTo>
                      <a:pt x="142" y="53"/>
                    </a:lnTo>
                    <a:lnTo>
                      <a:pt x="145" y="55"/>
                    </a:lnTo>
                    <a:lnTo>
                      <a:pt x="149" y="55"/>
                    </a:lnTo>
                    <a:lnTo>
                      <a:pt x="150" y="56"/>
                    </a:lnTo>
                    <a:lnTo>
                      <a:pt x="150" y="59"/>
                    </a:lnTo>
                    <a:lnTo>
                      <a:pt x="150" y="61"/>
                    </a:lnTo>
                    <a:lnTo>
                      <a:pt x="149" y="64"/>
                    </a:lnTo>
                    <a:lnTo>
                      <a:pt x="147" y="67"/>
                    </a:lnTo>
                    <a:lnTo>
                      <a:pt x="144" y="69"/>
                    </a:lnTo>
                    <a:lnTo>
                      <a:pt x="142" y="69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1" y="75"/>
                    </a:lnTo>
                    <a:lnTo>
                      <a:pt x="142" y="78"/>
                    </a:lnTo>
                    <a:lnTo>
                      <a:pt x="144" y="82"/>
                    </a:lnTo>
                    <a:lnTo>
                      <a:pt x="147" y="83"/>
                    </a:lnTo>
                    <a:lnTo>
                      <a:pt x="150" y="85"/>
                    </a:lnTo>
                    <a:lnTo>
                      <a:pt x="153" y="85"/>
                    </a:lnTo>
                    <a:lnTo>
                      <a:pt x="157" y="85"/>
                    </a:lnTo>
                    <a:lnTo>
                      <a:pt x="161" y="86"/>
                    </a:lnTo>
                    <a:lnTo>
                      <a:pt x="163" y="86"/>
                    </a:lnTo>
                    <a:lnTo>
                      <a:pt x="168" y="90"/>
                    </a:lnTo>
                    <a:lnTo>
                      <a:pt x="169" y="91"/>
                    </a:lnTo>
                    <a:lnTo>
                      <a:pt x="174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1" y="90"/>
                    </a:lnTo>
                    <a:lnTo>
                      <a:pt x="181" y="88"/>
                    </a:lnTo>
                    <a:lnTo>
                      <a:pt x="181" y="83"/>
                    </a:lnTo>
                    <a:lnTo>
                      <a:pt x="177" y="80"/>
                    </a:lnTo>
                    <a:lnTo>
                      <a:pt x="174" y="75"/>
                    </a:lnTo>
                    <a:lnTo>
                      <a:pt x="171" y="72"/>
                    </a:lnTo>
                    <a:lnTo>
                      <a:pt x="169" y="71"/>
                    </a:lnTo>
                    <a:lnTo>
                      <a:pt x="166" y="69"/>
                    </a:lnTo>
                    <a:lnTo>
                      <a:pt x="165" y="67"/>
                    </a:lnTo>
                    <a:lnTo>
                      <a:pt x="163" y="67"/>
                    </a:lnTo>
                    <a:lnTo>
                      <a:pt x="161" y="64"/>
                    </a:lnTo>
                    <a:lnTo>
                      <a:pt x="161" y="63"/>
                    </a:lnTo>
                    <a:lnTo>
                      <a:pt x="163" y="59"/>
                    </a:lnTo>
                    <a:lnTo>
                      <a:pt x="163" y="58"/>
                    </a:lnTo>
                    <a:lnTo>
                      <a:pt x="166" y="56"/>
                    </a:lnTo>
                    <a:lnTo>
                      <a:pt x="169" y="51"/>
                    </a:lnTo>
                    <a:lnTo>
                      <a:pt x="169" y="50"/>
                    </a:lnTo>
                    <a:lnTo>
                      <a:pt x="171" y="48"/>
                    </a:lnTo>
                    <a:lnTo>
                      <a:pt x="173" y="47"/>
                    </a:lnTo>
                    <a:lnTo>
                      <a:pt x="171" y="47"/>
                    </a:lnTo>
                    <a:lnTo>
                      <a:pt x="169" y="47"/>
                    </a:lnTo>
                    <a:lnTo>
                      <a:pt x="166" y="47"/>
                    </a:lnTo>
                    <a:lnTo>
                      <a:pt x="163" y="47"/>
                    </a:lnTo>
                    <a:lnTo>
                      <a:pt x="158" y="47"/>
                    </a:lnTo>
                    <a:lnTo>
                      <a:pt x="155" y="47"/>
                    </a:lnTo>
                    <a:lnTo>
                      <a:pt x="155" y="45"/>
                    </a:lnTo>
                    <a:lnTo>
                      <a:pt x="155" y="43"/>
                    </a:lnTo>
                    <a:lnTo>
                      <a:pt x="155" y="42"/>
                    </a:lnTo>
                    <a:lnTo>
                      <a:pt x="155" y="40"/>
                    </a:lnTo>
                    <a:lnTo>
                      <a:pt x="155" y="37"/>
                    </a:lnTo>
                    <a:lnTo>
                      <a:pt x="153" y="34"/>
                    </a:lnTo>
                    <a:lnTo>
                      <a:pt x="152" y="32"/>
                    </a:lnTo>
                    <a:lnTo>
                      <a:pt x="150" y="31"/>
                    </a:lnTo>
                    <a:lnTo>
                      <a:pt x="149" y="31"/>
                    </a:lnTo>
                    <a:lnTo>
                      <a:pt x="145" y="31"/>
                    </a:lnTo>
                    <a:lnTo>
                      <a:pt x="144" y="32"/>
                    </a:lnTo>
                    <a:lnTo>
                      <a:pt x="142" y="32"/>
                    </a:lnTo>
                    <a:lnTo>
                      <a:pt x="139" y="31"/>
                    </a:lnTo>
                    <a:lnTo>
                      <a:pt x="136" y="29"/>
                    </a:lnTo>
                    <a:lnTo>
                      <a:pt x="138" y="26"/>
                    </a:lnTo>
                    <a:lnTo>
                      <a:pt x="141" y="23"/>
                    </a:lnTo>
                    <a:lnTo>
                      <a:pt x="144" y="23"/>
                    </a:lnTo>
                    <a:lnTo>
                      <a:pt x="145" y="21"/>
                    </a:lnTo>
                    <a:lnTo>
                      <a:pt x="147" y="21"/>
                    </a:lnTo>
                    <a:lnTo>
                      <a:pt x="149" y="21"/>
                    </a:lnTo>
                    <a:lnTo>
                      <a:pt x="150" y="21"/>
                    </a:lnTo>
                    <a:lnTo>
                      <a:pt x="152" y="23"/>
                    </a:lnTo>
                    <a:lnTo>
                      <a:pt x="155" y="24"/>
                    </a:lnTo>
                    <a:lnTo>
                      <a:pt x="158" y="26"/>
                    </a:lnTo>
                    <a:lnTo>
                      <a:pt x="163" y="27"/>
                    </a:lnTo>
                    <a:lnTo>
                      <a:pt x="166" y="29"/>
                    </a:lnTo>
                    <a:lnTo>
                      <a:pt x="169" y="31"/>
                    </a:lnTo>
                    <a:lnTo>
                      <a:pt x="171" y="32"/>
                    </a:lnTo>
                    <a:lnTo>
                      <a:pt x="174" y="34"/>
                    </a:lnTo>
                    <a:lnTo>
                      <a:pt x="176" y="34"/>
                    </a:lnTo>
                    <a:lnTo>
                      <a:pt x="177" y="35"/>
                    </a:lnTo>
                    <a:lnTo>
                      <a:pt x="181" y="37"/>
                    </a:lnTo>
                    <a:lnTo>
                      <a:pt x="182" y="40"/>
                    </a:lnTo>
                    <a:lnTo>
                      <a:pt x="182" y="43"/>
                    </a:lnTo>
                    <a:lnTo>
                      <a:pt x="181" y="45"/>
                    </a:lnTo>
                    <a:lnTo>
                      <a:pt x="181" y="48"/>
                    </a:lnTo>
                    <a:lnTo>
                      <a:pt x="182" y="53"/>
                    </a:lnTo>
                    <a:lnTo>
                      <a:pt x="184" y="56"/>
                    </a:lnTo>
                    <a:lnTo>
                      <a:pt x="185" y="58"/>
                    </a:lnTo>
                    <a:lnTo>
                      <a:pt x="187" y="58"/>
                    </a:lnTo>
                    <a:lnTo>
                      <a:pt x="189" y="56"/>
                    </a:lnTo>
                    <a:lnTo>
                      <a:pt x="190" y="55"/>
                    </a:lnTo>
                    <a:lnTo>
                      <a:pt x="192" y="53"/>
                    </a:lnTo>
                    <a:lnTo>
                      <a:pt x="193" y="51"/>
                    </a:lnTo>
                    <a:lnTo>
                      <a:pt x="195" y="50"/>
                    </a:lnTo>
                    <a:lnTo>
                      <a:pt x="198" y="48"/>
                    </a:lnTo>
                    <a:lnTo>
                      <a:pt x="200" y="47"/>
                    </a:lnTo>
                    <a:lnTo>
                      <a:pt x="203" y="47"/>
                    </a:lnTo>
                    <a:lnTo>
                      <a:pt x="205" y="47"/>
                    </a:lnTo>
                    <a:lnTo>
                      <a:pt x="206" y="47"/>
                    </a:lnTo>
                    <a:lnTo>
                      <a:pt x="208" y="47"/>
                    </a:lnTo>
                    <a:lnTo>
                      <a:pt x="209" y="47"/>
                    </a:lnTo>
                    <a:lnTo>
                      <a:pt x="211" y="47"/>
                    </a:lnTo>
                    <a:lnTo>
                      <a:pt x="214" y="48"/>
                    </a:lnTo>
                    <a:lnTo>
                      <a:pt x="217" y="50"/>
                    </a:lnTo>
                    <a:lnTo>
                      <a:pt x="219" y="51"/>
                    </a:lnTo>
                    <a:lnTo>
                      <a:pt x="222" y="53"/>
                    </a:lnTo>
                    <a:lnTo>
                      <a:pt x="225" y="53"/>
                    </a:lnTo>
                    <a:lnTo>
                      <a:pt x="228" y="53"/>
                    </a:lnTo>
                    <a:lnTo>
                      <a:pt x="230" y="55"/>
                    </a:lnTo>
                    <a:lnTo>
                      <a:pt x="233" y="55"/>
                    </a:lnTo>
                    <a:lnTo>
                      <a:pt x="235" y="55"/>
                    </a:lnTo>
                    <a:lnTo>
                      <a:pt x="236" y="58"/>
                    </a:lnTo>
                    <a:lnTo>
                      <a:pt x="236" y="61"/>
                    </a:lnTo>
                    <a:lnTo>
                      <a:pt x="235" y="63"/>
                    </a:lnTo>
                    <a:lnTo>
                      <a:pt x="233" y="64"/>
                    </a:lnTo>
                    <a:lnTo>
                      <a:pt x="225" y="66"/>
                    </a:lnTo>
                    <a:lnTo>
                      <a:pt x="224" y="66"/>
                    </a:lnTo>
                    <a:lnTo>
                      <a:pt x="222" y="66"/>
                    </a:lnTo>
                    <a:lnTo>
                      <a:pt x="221" y="66"/>
                    </a:lnTo>
                    <a:lnTo>
                      <a:pt x="219" y="66"/>
                    </a:lnTo>
                    <a:lnTo>
                      <a:pt x="217" y="66"/>
                    </a:lnTo>
                    <a:lnTo>
                      <a:pt x="216" y="67"/>
                    </a:lnTo>
                    <a:lnTo>
                      <a:pt x="216" y="69"/>
                    </a:lnTo>
                    <a:lnTo>
                      <a:pt x="217" y="72"/>
                    </a:lnTo>
                    <a:lnTo>
                      <a:pt x="219" y="77"/>
                    </a:lnTo>
                    <a:lnTo>
                      <a:pt x="219" y="80"/>
                    </a:lnTo>
                    <a:lnTo>
                      <a:pt x="221" y="82"/>
                    </a:lnTo>
                    <a:lnTo>
                      <a:pt x="225" y="82"/>
                    </a:lnTo>
                    <a:lnTo>
                      <a:pt x="228" y="82"/>
                    </a:lnTo>
                    <a:lnTo>
                      <a:pt x="232" y="82"/>
                    </a:lnTo>
                    <a:lnTo>
                      <a:pt x="233" y="82"/>
                    </a:lnTo>
                    <a:lnTo>
                      <a:pt x="235" y="82"/>
                    </a:lnTo>
                    <a:lnTo>
                      <a:pt x="236" y="82"/>
                    </a:lnTo>
                    <a:lnTo>
                      <a:pt x="236" y="83"/>
                    </a:lnTo>
                    <a:lnTo>
                      <a:pt x="236" y="85"/>
                    </a:lnTo>
                    <a:lnTo>
                      <a:pt x="236" y="88"/>
                    </a:lnTo>
                    <a:lnTo>
                      <a:pt x="235" y="90"/>
                    </a:lnTo>
                    <a:lnTo>
                      <a:pt x="233" y="93"/>
                    </a:lnTo>
                    <a:lnTo>
                      <a:pt x="232" y="94"/>
                    </a:lnTo>
                    <a:lnTo>
                      <a:pt x="228" y="94"/>
                    </a:lnTo>
                    <a:lnTo>
                      <a:pt x="227" y="96"/>
                    </a:lnTo>
                    <a:lnTo>
                      <a:pt x="225" y="98"/>
                    </a:lnTo>
                    <a:lnTo>
                      <a:pt x="224" y="99"/>
                    </a:lnTo>
                    <a:lnTo>
                      <a:pt x="222" y="102"/>
                    </a:lnTo>
                    <a:lnTo>
                      <a:pt x="222" y="106"/>
                    </a:lnTo>
                    <a:lnTo>
                      <a:pt x="221" y="107"/>
                    </a:lnTo>
                    <a:lnTo>
                      <a:pt x="222" y="109"/>
                    </a:lnTo>
                    <a:lnTo>
                      <a:pt x="224" y="110"/>
                    </a:lnTo>
                    <a:lnTo>
                      <a:pt x="225" y="114"/>
                    </a:lnTo>
                    <a:lnTo>
                      <a:pt x="225" y="115"/>
                    </a:lnTo>
                    <a:lnTo>
                      <a:pt x="225" y="117"/>
                    </a:lnTo>
                    <a:lnTo>
                      <a:pt x="228" y="123"/>
                    </a:lnTo>
                    <a:lnTo>
                      <a:pt x="232" y="129"/>
                    </a:lnTo>
                    <a:lnTo>
                      <a:pt x="233" y="134"/>
                    </a:lnTo>
                    <a:lnTo>
                      <a:pt x="232" y="137"/>
                    </a:lnTo>
                    <a:lnTo>
                      <a:pt x="232" y="142"/>
                    </a:lnTo>
                    <a:lnTo>
                      <a:pt x="230" y="147"/>
                    </a:lnTo>
                    <a:lnTo>
                      <a:pt x="228" y="153"/>
                    </a:lnTo>
                    <a:lnTo>
                      <a:pt x="230" y="157"/>
                    </a:lnTo>
                    <a:lnTo>
                      <a:pt x="232" y="161"/>
                    </a:lnTo>
                    <a:lnTo>
                      <a:pt x="233" y="165"/>
                    </a:lnTo>
                    <a:lnTo>
                      <a:pt x="233" y="168"/>
                    </a:lnTo>
                    <a:lnTo>
                      <a:pt x="233" y="171"/>
                    </a:lnTo>
                    <a:lnTo>
                      <a:pt x="235" y="174"/>
                    </a:lnTo>
                    <a:lnTo>
                      <a:pt x="235" y="176"/>
                    </a:lnTo>
                    <a:lnTo>
                      <a:pt x="235" y="179"/>
                    </a:lnTo>
                    <a:lnTo>
                      <a:pt x="233" y="180"/>
                    </a:lnTo>
                    <a:lnTo>
                      <a:pt x="233" y="182"/>
                    </a:lnTo>
                    <a:lnTo>
                      <a:pt x="232" y="180"/>
                    </a:lnTo>
                    <a:lnTo>
                      <a:pt x="228" y="177"/>
                    </a:lnTo>
                    <a:lnTo>
                      <a:pt x="222" y="174"/>
                    </a:lnTo>
                    <a:lnTo>
                      <a:pt x="219" y="173"/>
                    </a:lnTo>
                    <a:lnTo>
                      <a:pt x="216" y="173"/>
                    </a:lnTo>
                    <a:lnTo>
                      <a:pt x="211" y="173"/>
                    </a:lnTo>
                    <a:lnTo>
                      <a:pt x="209" y="173"/>
                    </a:lnTo>
                    <a:lnTo>
                      <a:pt x="206" y="173"/>
                    </a:lnTo>
                    <a:lnTo>
                      <a:pt x="203" y="174"/>
                    </a:lnTo>
                    <a:lnTo>
                      <a:pt x="201" y="176"/>
                    </a:lnTo>
                    <a:lnTo>
                      <a:pt x="200" y="176"/>
                    </a:lnTo>
                    <a:lnTo>
                      <a:pt x="197" y="177"/>
                    </a:lnTo>
                    <a:lnTo>
                      <a:pt x="195" y="177"/>
                    </a:lnTo>
                    <a:lnTo>
                      <a:pt x="193" y="179"/>
                    </a:lnTo>
                    <a:lnTo>
                      <a:pt x="190" y="185"/>
                    </a:lnTo>
                    <a:lnTo>
                      <a:pt x="189" y="188"/>
                    </a:lnTo>
                    <a:lnTo>
                      <a:pt x="185" y="195"/>
                    </a:lnTo>
                    <a:lnTo>
                      <a:pt x="184" y="200"/>
                    </a:lnTo>
                    <a:lnTo>
                      <a:pt x="184" y="204"/>
                    </a:lnTo>
                    <a:lnTo>
                      <a:pt x="185" y="211"/>
                    </a:lnTo>
                    <a:lnTo>
                      <a:pt x="189" y="214"/>
                    </a:lnTo>
                    <a:lnTo>
                      <a:pt x="195" y="219"/>
                    </a:lnTo>
                    <a:lnTo>
                      <a:pt x="205" y="222"/>
                    </a:lnTo>
                    <a:lnTo>
                      <a:pt x="206" y="220"/>
                    </a:lnTo>
                    <a:lnTo>
                      <a:pt x="209" y="217"/>
                    </a:lnTo>
                    <a:lnTo>
                      <a:pt x="211" y="216"/>
                    </a:lnTo>
                    <a:lnTo>
                      <a:pt x="213" y="212"/>
                    </a:lnTo>
                    <a:lnTo>
                      <a:pt x="216" y="211"/>
                    </a:lnTo>
                    <a:lnTo>
                      <a:pt x="217" y="211"/>
                    </a:lnTo>
                    <a:lnTo>
                      <a:pt x="219" y="209"/>
                    </a:lnTo>
                    <a:lnTo>
                      <a:pt x="222" y="209"/>
                    </a:lnTo>
                    <a:lnTo>
                      <a:pt x="225" y="212"/>
                    </a:lnTo>
                    <a:lnTo>
                      <a:pt x="225" y="214"/>
                    </a:lnTo>
                    <a:lnTo>
                      <a:pt x="225" y="217"/>
                    </a:lnTo>
                    <a:lnTo>
                      <a:pt x="225" y="219"/>
                    </a:lnTo>
                    <a:lnTo>
                      <a:pt x="227" y="219"/>
                    </a:lnTo>
                    <a:lnTo>
                      <a:pt x="228" y="219"/>
                    </a:lnTo>
                    <a:lnTo>
                      <a:pt x="232" y="219"/>
                    </a:lnTo>
                    <a:lnTo>
                      <a:pt x="233" y="217"/>
                    </a:lnTo>
                    <a:lnTo>
                      <a:pt x="236" y="217"/>
                    </a:lnTo>
                    <a:lnTo>
                      <a:pt x="240" y="216"/>
                    </a:lnTo>
                    <a:lnTo>
                      <a:pt x="243" y="214"/>
                    </a:lnTo>
                    <a:lnTo>
                      <a:pt x="246" y="214"/>
                    </a:lnTo>
                    <a:lnTo>
                      <a:pt x="248" y="216"/>
                    </a:lnTo>
                    <a:lnTo>
                      <a:pt x="248" y="217"/>
                    </a:lnTo>
                    <a:lnTo>
                      <a:pt x="249" y="219"/>
                    </a:lnTo>
                    <a:lnTo>
                      <a:pt x="251" y="220"/>
                    </a:lnTo>
                    <a:lnTo>
                      <a:pt x="252" y="222"/>
                    </a:lnTo>
                    <a:lnTo>
                      <a:pt x="252" y="224"/>
                    </a:lnTo>
                    <a:lnTo>
                      <a:pt x="256" y="225"/>
                    </a:lnTo>
                    <a:lnTo>
                      <a:pt x="257" y="225"/>
                    </a:lnTo>
                    <a:lnTo>
                      <a:pt x="259" y="225"/>
                    </a:lnTo>
                    <a:lnTo>
                      <a:pt x="260" y="225"/>
                    </a:lnTo>
                    <a:lnTo>
                      <a:pt x="262" y="225"/>
                    </a:lnTo>
                    <a:lnTo>
                      <a:pt x="265" y="225"/>
                    </a:lnTo>
                    <a:lnTo>
                      <a:pt x="267" y="224"/>
                    </a:lnTo>
                    <a:lnTo>
                      <a:pt x="270" y="224"/>
                    </a:lnTo>
                    <a:lnTo>
                      <a:pt x="272" y="224"/>
                    </a:lnTo>
                    <a:lnTo>
                      <a:pt x="273" y="224"/>
                    </a:lnTo>
                    <a:lnTo>
                      <a:pt x="275" y="224"/>
                    </a:lnTo>
                    <a:lnTo>
                      <a:pt x="276" y="224"/>
                    </a:lnTo>
                    <a:lnTo>
                      <a:pt x="278" y="222"/>
                    </a:lnTo>
                    <a:lnTo>
                      <a:pt x="280" y="220"/>
                    </a:lnTo>
                    <a:lnTo>
                      <a:pt x="281" y="217"/>
                    </a:lnTo>
                    <a:lnTo>
                      <a:pt x="284" y="214"/>
                    </a:lnTo>
                    <a:lnTo>
                      <a:pt x="284" y="211"/>
                    </a:lnTo>
                    <a:lnTo>
                      <a:pt x="286" y="208"/>
                    </a:lnTo>
                    <a:lnTo>
                      <a:pt x="286" y="206"/>
                    </a:lnTo>
                    <a:lnTo>
                      <a:pt x="288" y="203"/>
                    </a:lnTo>
                    <a:lnTo>
                      <a:pt x="288" y="201"/>
                    </a:lnTo>
                    <a:lnTo>
                      <a:pt x="291" y="200"/>
                    </a:lnTo>
                    <a:lnTo>
                      <a:pt x="294" y="200"/>
                    </a:lnTo>
                    <a:lnTo>
                      <a:pt x="299" y="198"/>
                    </a:lnTo>
                    <a:lnTo>
                      <a:pt x="302" y="198"/>
                    </a:lnTo>
                    <a:lnTo>
                      <a:pt x="307" y="198"/>
                    </a:lnTo>
                    <a:lnTo>
                      <a:pt x="310" y="196"/>
                    </a:lnTo>
                    <a:lnTo>
                      <a:pt x="315" y="196"/>
                    </a:lnTo>
                    <a:lnTo>
                      <a:pt x="316" y="193"/>
                    </a:lnTo>
                    <a:lnTo>
                      <a:pt x="319" y="192"/>
                    </a:lnTo>
                    <a:lnTo>
                      <a:pt x="323" y="188"/>
                    </a:lnTo>
                    <a:lnTo>
                      <a:pt x="324" y="184"/>
                    </a:lnTo>
                    <a:lnTo>
                      <a:pt x="327" y="182"/>
                    </a:lnTo>
                    <a:lnTo>
                      <a:pt x="329" y="182"/>
                    </a:lnTo>
                    <a:lnTo>
                      <a:pt x="331" y="182"/>
                    </a:lnTo>
                    <a:lnTo>
                      <a:pt x="332" y="182"/>
                    </a:lnTo>
                    <a:lnTo>
                      <a:pt x="334" y="182"/>
                    </a:lnTo>
                    <a:lnTo>
                      <a:pt x="335" y="182"/>
                    </a:lnTo>
                    <a:lnTo>
                      <a:pt x="337" y="184"/>
                    </a:lnTo>
                    <a:lnTo>
                      <a:pt x="340" y="182"/>
                    </a:lnTo>
                    <a:lnTo>
                      <a:pt x="345" y="182"/>
                    </a:lnTo>
                    <a:lnTo>
                      <a:pt x="348" y="180"/>
                    </a:lnTo>
                    <a:lnTo>
                      <a:pt x="353" y="179"/>
                    </a:lnTo>
                    <a:lnTo>
                      <a:pt x="356" y="179"/>
                    </a:lnTo>
                    <a:lnTo>
                      <a:pt x="359" y="177"/>
                    </a:lnTo>
                    <a:lnTo>
                      <a:pt x="361" y="176"/>
                    </a:lnTo>
                    <a:lnTo>
                      <a:pt x="363" y="176"/>
                    </a:lnTo>
                    <a:lnTo>
                      <a:pt x="364" y="176"/>
                    </a:lnTo>
                    <a:lnTo>
                      <a:pt x="366" y="177"/>
                    </a:lnTo>
                    <a:lnTo>
                      <a:pt x="367" y="177"/>
                    </a:lnTo>
                    <a:lnTo>
                      <a:pt x="369" y="177"/>
                    </a:lnTo>
                    <a:lnTo>
                      <a:pt x="372" y="179"/>
                    </a:lnTo>
                    <a:lnTo>
                      <a:pt x="375" y="179"/>
                    </a:lnTo>
                    <a:lnTo>
                      <a:pt x="379" y="179"/>
                    </a:lnTo>
                    <a:lnTo>
                      <a:pt x="383" y="177"/>
                    </a:lnTo>
                    <a:lnTo>
                      <a:pt x="388" y="174"/>
                    </a:lnTo>
                    <a:lnTo>
                      <a:pt x="391" y="171"/>
                    </a:lnTo>
                    <a:lnTo>
                      <a:pt x="396" y="168"/>
                    </a:lnTo>
                    <a:lnTo>
                      <a:pt x="401" y="166"/>
                    </a:lnTo>
                    <a:lnTo>
                      <a:pt x="406" y="163"/>
                    </a:lnTo>
                    <a:lnTo>
                      <a:pt x="409" y="163"/>
                    </a:lnTo>
                    <a:lnTo>
                      <a:pt x="415" y="166"/>
                    </a:lnTo>
                    <a:lnTo>
                      <a:pt x="418" y="171"/>
                    </a:lnTo>
                    <a:lnTo>
                      <a:pt x="418" y="176"/>
                    </a:lnTo>
                    <a:lnTo>
                      <a:pt x="418" y="182"/>
                    </a:lnTo>
                    <a:lnTo>
                      <a:pt x="418" y="188"/>
                    </a:lnTo>
                    <a:lnTo>
                      <a:pt x="418" y="195"/>
                    </a:lnTo>
                    <a:lnTo>
                      <a:pt x="418" y="201"/>
                    </a:lnTo>
                    <a:lnTo>
                      <a:pt x="418" y="206"/>
                    </a:lnTo>
                    <a:lnTo>
                      <a:pt x="420" y="211"/>
                    </a:lnTo>
                    <a:lnTo>
                      <a:pt x="420" y="214"/>
                    </a:lnTo>
                    <a:lnTo>
                      <a:pt x="418" y="219"/>
                    </a:lnTo>
                    <a:lnTo>
                      <a:pt x="418" y="227"/>
                    </a:lnTo>
                    <a:lnTo>
                      <a:pt x="417" y="232"/>
                    </a:lnTo>
                    <a:lnTo>
                      <a:pt x="417" y="236"/>
                    </a:lnTo>
                    <a:lnTo>
                      <a:pt x="415" y="243"/>
                    </a:lnTo>
                    <a:lnTo>
                      <a:pt x="415" y="247"/>
                    </a:lnTo>
                    <a:lnTo>
                      <a:pt x="414" y="254"/>
                    </a:lnTo>
                    <a:lnTo>
                      <a:pt x="412" y="259"/>
                    </a:lnTo>
                    <a:lnTo>
                      <a:pt x="409" y="263"/>
                    </a:lnTo>
                    <a:lnTo>
                      <a:pt x="406" y="270"/>
                    </a:lnTo>
                    <a:lnTo>
                      <a:pt x="402" y="275"/>
                    </a:lnTo>
                    <a:lnTo>
                      <a:pt x="399" y="279"/>
                    </a:lnTo>
                    <a:lnTo>
                      <a:pt x="398" y="283"/>
                    </a:lnTo>
                    <a:lnTo>
                      <a:pt x="394" y="287"/>
                    </a:lnTo>
                    <a:lnTo>
                      <a:pt x="391" y="292"/>
                    </a:lnTo>
                    <a:lnTo>
                      <a:pt x="390" y="297"/>
                    </a:lnTo>
                    <a:lnTo>
                      <a:pt x="385" y="303"/>
                    </a:lnTo>
                    <a:lnTo>
                      <a:pt x="382" y="310"/>
                    </a:lnTo>
                    <a:lnTo>
                      <a:pt x="377" y="316"/>
                    </a:lnTo>
                    <a:lnTo>
                      <a:pt x="374" y="321"/>
                    </a:lnTo>
                    <a:lnTo>
                      <a:pt x="372" y="326"/>
                    </a:lnTo>
                    <a:lnTo>
                      <a:pt x="371" y="329"/>
                    </a:lnTo>
                    <a:lnTo>
                      <a:pt x="369" y="330"/>
                    </a:lnTo>
                    <a:lnTo>
                      <a:pt x="367" y="334"/>
                    </a:lnTo>
                    <a:lnTo>
                      <a:pt x="366" y="335"/>
                    </a:lnTo>
                    <a:lnTo>
                      <a:pt x="363" y="338"/>
                    </a:lnTo>
                    <a:lnTo>
                      <a:pt x="359" y="341"/>
                    </a:lnTo>
                    <a:lnTo>
                      <a:pt x="358" y="345"/>
                    </a:lnTo>
                    <a:lnTo>
                      <a:pt x="356" y="346"/>
                    </a:lnTo>
                    <a:lnTo>
                      <a:pt x="356" y="348"/>
                    </a:lnTo>
                    <a:lnTo>
                      <a:pt x="355" y="351"/>
                    </a:lnTo>
                    <a:lnTo>
                      <a:pt x="353" y="353"/>
                    </a:lnTo>
                    <a:lnTo>
                      <a:pt x="351" y="354"/>
                    </a:lnTo>
                    <a:lnTo>
                      <a:pt x="350" y="356"/>
                    </a:lnTo>
                    <a:lnTo>
                      <a:pt x="347" y="357"/>
                    </a:lnTo>
                    <a:lnTo>
                      <a:pt x="343" y="361"/>
                    </a:lnTo>
                    <a:lnTo>
                      <a:pt x="342" y="362"/>
                    </a:lnTo>
                    <a:lnTo>
                      <a:pt x="340" y="364"/>
                    </a:lnTo>
                    <a:lnTo>
                      <a:pt x="337" y="365"/>
                    </a:lnTo>
                    <a:lnTo>
                      <a:pt x="335" y="367"/>
                    </a:lnTo>
                    <a:lnTo>
                      <a:pt x="335" y="369"/>
                    </a:lnTo>
                    <a:lnTo>
                      <a:pt x="337" y="354"/>
                    </a:lnTo>
                    <a:lnTo>
                      <a:pt x="339" y="345"/>
                    </a:lnTo>
                    <a:lnTo>
                      <a:pt x="340" y="335"/>
                    </a:lnTo>
                    <a:lnTo>
                      <a:pt x="340" y="324"/>
                    </a:lnTo>
                    <a:lnTo>
                      <a:pt x="342" y="318"/>
                    </a:lnTo>
                    <a:lnTo>
                      <a:pt x="342" y="313"/>
                    </a:lnTo>
                    <a:lnTo>
                      <a:pt x="343" y="310"/>
                    </a:lnTo>
                    <a:lnTo>
                      <a:pt x="343" y="305"/>
                    </a:lnTo>
                    <a:lnTo>
                      <a:pt x="342" y="303"/>
                    </a:lnTo>
                    <a:lnTo>
                      <a:pt x="340" y="300"/>
                    </a:lnTo>
                    <a:lnTo>
                      <a:pt x="337" y="298"/>
                    </a:lnTo>
                    <a:lnTo>
                      <a:pt x="334" y="297"/>
                    </a:lnTo>
                    <a:lnTo>
                      <a:pt x="327" y="295"/>
                    </a:lnTo>
                    <a:lnTo>
                      <a:pt x="323" y="295"/>
                    </a:lnTo>
                    <a:lnTo>
                      <a:pt x="319" y="295"/>
                    </a:lnTo>
                    <a:lnTo>
                      <a:pt x="315" y="295"/>
                    </a:lnTo>
                    <a:lnTo>
                      <a:pt x="311" y="295"/>
                    </a:lnTo>
                    <a:lnTo>
                      <a:pt x="307" y="295"/>
                    </a:lnTo>
                    <a:lnTo>
                      <a:pt x="302" y="294"/>
                    </a:lnTo>
                    <a:lnTo>
                      <a:pt x="297" y="290"/>
                    </a:lnTo>
                    <a:lnTo>
                      <a:pt x="292" y="289"/>
                    </a:lnTo>
                    <a:lnTo>
                      <a:pt x="291" y="289"/>
                    </a:lnTo>
                    <a:lnTo>
                      <a:pt x="288" y="289"/>
                    </a:lnTo>
                    <a:lnTo>
                      <a:pt x="288" y="287"/>
                    </a:lnTo>
                    <a:lnTo>
                      <a:pt x="288" y="286"/>
                    </a:lnTo>
                    <a:lnTo>
                      <a:pt x="288" y="284"/>
                    </a:lnTo>
                    <a:lnTo>
                      <a:pt x="286" y="279"/>
                    </a:lnTo>
                    <a:lnTo>
                      <a:pt x="286" y="273"/>
                    </a:lnTo>
                    <a:lnTo>
                      <a:pt x="286" y="265"/>
                    </a:lnTo>
                    <a:lnTo>
                      <a:pt x="286" y="260"/>
                    </a:lnTo>
                    <a:lnTo>
                      <a:pt x="286" y="254"/>
                    </a:lnTo>
                    <a:lnTo>
                      <a:pt x="286" y="251"/>
                    </a:lnTo>
                    <a:lnTo>
                      <a:pt x="286" y="246"/>
                    </a:lnTo>
                    <a:lnTo>
                      <a:pt x="286" y="244"/>
                    </a:lnTo>
                    <a:lnTo>
                      <a:pt x="284" y="241"/>
                    </a:lnTo>
                    <a:lnTo>
                      <a:pt x="281" y="239"/>
                    </a:lnTo>
                    <a:lnTo>
                      <a:pt x="276" y="238"/>
                    </a:lnTo>
                    <a:lnTo>
                      <a:pt x="275" y="238"/>
                    </a:lnTo>
                    <a:lnTo>
                      <a:pt x="273" y="238"/>
                    </a:lnTo>
                    <a:lnTo>
                      <a:pt x="272" y="239"/>
                    </a:lnTo>
                    <a:lnTo>
                      <a:pt x="270" y="239"/>
                    </a:lnTo>
                    <a:lnTo>
                      <a:pt x="267" y="241"/>
                    </a:lnTo>
                    <a:lnTo>
                      <a:pt x="264" y="241"/>
                    </a:lnTo>
                    <a:lnTo>
                      <a:pt x="259" y="241"/>
                    </a:lnTo>
                    <a:lnTo>
                      <a:pt x="254" y="241"/>
                    </a:lnTo>
                    <a:lnTo>
                      <a:pt x="251" y="243"/>
                    </a:lnTo>
                    <a:lnTo>
                      <a:pt x="248" y="243"/>
                    </a:lnTo>
                    <a:lnTo>
                      <a:pt x="244" y="243"/>
                    </a:lnTo>
                    <a:lnTo>
                      <a:pt x="241" y="244"/>
                    </a:lnTo>
                    <a:lnTo>
                      <a:pt x="238" y="243"/>
                    </a:lnTo>
                    <a:lnTo>
                      <a:pt x="233" y="243"/>
                    </a:lnTo>
                    <a:lnTo>
                      <a:pt x="230" y="241"/>
                    </a:lnTo>
                    <a:lnTo>
                      <a:pt x="225" y="238"/>
                    </a:lnTo>
                    <a:lnTo>
                      <a:pt x="222" y="236"/>
                    </a:lnTo>
                    <a:lnTo>
                      <a:pt x="219" y="235"/>
                    </a:lnTo>
                    <a:lnTo>
                      <a:pt x="217" y="235"/>
                    </a:lnTo>
                    <a:lnTo>
                      <a:pt x="214" y="235"/>
                    </a:lnTo>
                    <a:lnTo>
                      <a:pt x="213" y="235"/>
                    </a:lnTo>
                    <a:lnTo>
                      <a:pt x="209" y="236"/>
                    </a:lnTo>
                    <a:lnTo>
                      <a:pt x="206" y="239"/>
                    </a:lnTo>
                    <a:lnTo>
                      <a:pt x="203" y="241"/>
                    </a:lnTo>
                    <a:lnTo>
                      <a:pt x="200" y="244"/>
                    </a:lnTo>
                    <a:lnTo>
                      <a:pt x="198" y="247"/>
                    </a:lnTo>
                    <a:lnTo>
                      <a:pt x="195" y="249"/>
                    </a:lnTo>
                    <a:lnTo>
                      <a:pt x="193" y="251"/>
                    </a:lnTo>
                    <a:lnTo>
                      <a:pt x="192" y="251"/>
                    </a:lnTo>
                    <a:lnTo>
                      <a:pt x="189" y="251"/>
                    </a:lnTo>
                    <a:lnTo>
                      <a:pt x="184" y="251"/>
                    </a:lnTo>
                    <a:lnTo>
                      <a:pt x="179" y="249"/>
                    </a:lnTo>
                    <a:lnTo>
                      <a:pt x="176" y="249"/>
                    </a:lnTo>
                    <a:lnTo>
                      <a:pt x="173" y="249"/>
                    </a:lnTo>
                    <a:lnTo>
                      <a:pt x="169" y="251"/>
                    </a:lnTo>
                    <a:lnTo>
                      <a:pt x="166" y="251"/>
                    </a:lnTo>
                    <a:lnTo>
                      <a:pt x="163" y="249"/>
                    </a:lnTo>
                    <a:lnTo>
                      <a:pt x="160" y="246"/>
                    </a:lnTo>
                    <a:lnTo>
                      <a:pt x="157" y="241"/>
                    </a:lnTo>
                    <a:lnTo>
                      <a:pt x="155" y="236"/>
                    </a:lnTo>
                    <a:lnTo>
                      <a:pt x="152" y="233"/>
                    </a:lnTo>
                    <a:lnTo>
                      <a:pt x="150" y="230"/>
                    </a:lnTo>
                    <a:lnTo>
                      <a:pt x="149" y="228"/>
                    </a:lnTo>
                    <a:lnTo>
                      <a:pt x="149" y="227"/>
                    </a:lnTo>
                    <a:lnTo>
                      <a:pt x="145" y="225"/>
                    </a:lnTo>
                    <a:lnTo>
                      <a:pt x="144" y="224"/>
                    </a:lnTo>
                    <a:lnTo>
                      <a:pt x="141" y="220"/>
                    </a:lnTo>
                    <a:lnTo>
                      <a:pt x="138" y="219"/>
                    </a:lnTo>
                    <a:lnTo>
                      <a:pt x="136" y="217"/>
                    </a:lnTo>
                    <a:lnTo>
                      <a:pt x="134" y="216"/>
                    </a:lnTo>
                    <a:lnTo>
                      <a:pt x="133" y="216"/>
                    </a:lnTo>
                    <a:lnTo>
                      <a:pt x="131" y="214"/>
                    </a:lnTo>
                    <a:lnTo>
                      <a:pt x="128" y="214"/>
                    </a:lnTo>
                    <a:lnTo>
                      <a:pt x="126" y="214"/>
                    </a:lnTo>
                    <a:lnTo>
                      <a:pt x="123" y="212"/>
                    </a:lnTo>
                    <a:lnTo>
                      <a:pt x="120" y="212"/>
                    </a:lnTo>
                    <a:lnTo>
                      <a:pt x="117" y="212"/>
                    </a:lnTo>
                    <a:lnTo>
                      <a:pt x="114" y="212"/>
                    </a:lnTo>
                    <a:lnTo>
                      <a:pt x="112" y="212"/>
                    </a:lnTo>
                    <a:lnTo>
                      <a:pt x="110" y="212"/>
                    </a:lnTo>
                    <a:lnTo>
                      <a:pt x="110" y="214"/>
                    </a:lnTo>
                    <a:lnTo>
                      <a:pt x="110" y="216"/>
                    </a:lnTo>
                    <a:lnTo>
                      <a:pt x="114" y="220"/>
                    </a:lnTo>
                    <a:lnTo>
                      <a:pt x="117" y="224"/>
                    </a:lnTo>
                    <a:lnTo>
                      <a:pt x="122" y="227"/>
                    </a:lnTo>
                    <a:lnTo>
                      <a:pt x="123" y="228"/>
                    </a:lnTo>
                    <a:lnTo>
                      <a:pt x="126" y="230"/>
                    </a:lnTo>
                    <a:lnTo>
                      <a:pt x="128" y="232"/>
                    </a:lnTo>
                    <a:lnTo>
                      <a:pt x="131" y="233"/>
                    </a:lnTo>
                    <a:lnTo>
                      <a:pt x="134" y="233"/>
                    </a:lnTo>
                    <a:lnTo>
                      <a:pt x="136" y="235"/>
                    </a:lnTo>
                    <a:lnTo>
                      <a:pt x="134" y="238"/>
                    </a:lnTo>
                    <a:lnTo>
                      <a:pt x="133" y="239"/>
                    </a:lnTo>
                    <a:lnTo>
                      <a:pt x="131" y="239"/>
                    </a:lnTo>
                    <a:lnTo>
                      <a:pt x="126" y="238"/>
                    </a:lnTo>
                    <a:lnTo>
                      <a:pt x="122" y="236"/>
                    </a:lnTo>
                    <a:lnTo>
                      <a:pt x="117" y="235"/>
                    </a:lnTo>
                    <a:lnTo>
                      <a:pt x="114" y="233"/>
                    </a:lnTo>
                    <a:lnTo>
                      <a:pt x="110" y="232"/>
                    </a:lnTo>
                    <a:lnTo>
                      <a:pt x="109" y="230"/>
                    </a:lnTo>
                    <a:lnTo>
                      <a:pt x="106" y="228"/>
                    </a:lnTo>
                    <a:lnTo>
                      <a:pt x="104" y="227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8" y="214"/>
                    </a:lnTo>
                    <a:lnTo>
                      <a:pt x="98" y="208"/>
                    </a:lnTo>
                    <a:lnTo>
                      <a:pt x="98" y="201"/>
                    </a:lnTo>
                    <a:lnTo>
                      <a:pt x="96" y="200"/>
                    </a:lnTo>
                    <a:lnTo>
                      <a:pt x="93" y="196"/>
                    </a:lnTo>
                    <a:lnTo>
                      <a:pt x="88" y="193"/>
                    </a:lnTo>
                    <a:lnTo>
                      <a:pt x="85" y="190"/>
                    </a:lnTo>
                    <a:lnTo>
                      <a:pt x="82" y="188"/>
                    </a:lnTo>
                    <a:lnTo>
                      <a:pt x="80" y="187"/>
                    </a:lnTo>
                    <a:lnTo>
                      <a:pt x="78" y="185"/>
                    </a:lnTo>
                    <a:lnTo>
                      <a:pt x="77" y="184"/>
                    </a:lnTo>
                    <a:lnTo>
                      <a:pt x="75" y="182"/>
                    </a:lnTo>
                    <a:lnTo>
                      <a:pt x="74" y="180"/>
                    </a:lnTo>
                    <a:lnTo>
                      <a:pt x="74" y="179"/>
                    </a:lnTo>
                    <a:lnTo>
                      <a:pt x="74" y="176"/>
                    </a:lnTo>
                    <a:lnTo>
                      <a:pt x="75" y="171"/>
                    </a:lnTo>
                    <a:lnTo>
                      <a:pt x="75" y="165"/>
                    </a:lnTo>
                    <a:lnTo>
                      <a:pt x="74" y="157"/>
                    </a:lnTo>
                    <a:lnTo>
                      <a:pt x="74" y="153"/>
                    </a:lnTo>
                    <a:lnTo>
                      <a:pt x="72" y="150"/>
                    </a:lnTo>
                    <a:lnTo>
                      <a:pt x="70" y="147"/>
                    </a:lnTo>
                    <a:lnTo>
                      <a:pt x="69" y="145"/>
                    </a:lnTo>
                    <a:lnTo>
                      <a:pt x="66" y="144"/>
                    </a:lnTo>
                    <a:lnTo>
                      <a:pt x="64" y="141"/>
                    </a:lnTo>
                    <a:lnTo>
                      <a:pt x="63" y="139"/>
                    </a:lnTo>
                    <a:lnTo>
                      <a:pt x="61" y="136"/>
                    </a:lnTo>
                    <a:lnTo>
                      <a:pt x="59" y="133"/>
                    </a:lnTo>
                    <a:lnTo>
                      <a:pt x="58" y="129"/>
                    </a:lnTo>
                    <a:lnTo>
                      <a:pt x="56" y="128"/>
                    </a:lnTo>
                    <a:lnTo>
                      <a:pt x="55" y="126"/>
                    </a:lnTo>
                    <a:lnTo>
                      <a:pt x="53" y="125"/>
                    </a:lnTo>
                    <a:lnTo>
                      <a:pt x="53" y="123"/>
                    </a:lnTo>
                    <a:lnTo>
                      <a:pt x="55" y="123"/>
                    </a:lnTo>
                    <a:lnTo>
                      <a:pt x="58" y="123"/>
                    </a:lnTo>
                    <a:lnTo>
                      <a:pt x="59" y="125"/>
                    </a:lnTo>
                    <a:lnTo>
                      <a:pt x="61" y="125"/>
                    </a:lnTo>
                    <a:lnTo>
                      <a:pt x="63" y="126"/>
                    </a:lnTo>
                    <a:lnTo>
                      <a:pt x="64" y="126"/>
                    </a:lnTo>
                    <a:lnTo>
                      <a:pt x="66" y="126"/>
                    </a:lnTo>
                    <a:lnTo>
                      <a:pt x="67" y="125"/>
                    </a:lnTo>
                    <a:lnTo>
                      <a:pt x="69" y="118"/>
                    </a:lnTo>
                    <a:lnTo>
                      <a:pt x="70" y="114"/>
                    </a:lnTo>
                    <a:lnTo>
                      <a:pt x="69" y="110"/>
                    </a:lnTo>
                    <a:lnTo>
                      <a:pt x="66" y="109"/>
                    </a:lnTo>
                    <a:lnTo>
                      <a:pt x="64" y="109"/>
                    </a:lnTo>
                    <a:lnTo>
                      <a:pt x="63" y="109"/>
                    </a:lnTo>
                    <a:lnTo>
                      <a:pt x="61" y="109"/>
                    </a:lnTo>
                    <a:lnTo>
                      <a:pt x="59" y="110"/>
                    </a:lnTo>
                    <a:lnTo>
                      <a:pt x="58" y="110"/>
                    </a:lnTo>
                    <a:lnTo>
                      <a:pt x="56" y="110"/>
                    </a:lnTo>
                    <a:lnTo>
                      <a:pt x="55" y="110"/>
                    </a:lnTo>
                    <a:lnTo>
                      <a:pt x="51" y="110"/>
                    </a:lnTo>
                    <a:lnTo>
                      <a:pt x="50" y="109"/>
                    </a:lnTo>
                    <a:lnTo>
                      <a:pt x="45" y="106"/>
                    </a:lnTo>
                    <a:lnTo>
                      <a:pt x="43" y="104"/>
                    </a:lnTo>
                    <a:lnTo>
                      <a:pt x="40" y="102"/>
                    </a:lnTo>
                    <a:lnTo>
                      <a:pt x="37" y="102"/>
                    </a:lnTo>
                    <a:lnTo>
                      <a:pt x="34" y="102"/>
                    </a:lnTo>
                    <a:lnTo>
                      <a:pt x="29" y="102"/>
                    </a:lnTo>
                    <a:lnTo>
                      <a:pt x="26" y="102"/>
                    </a:lnTo>
                    <a:lnTo>
                      <a:pt x="23" y="104"/>
                    </a:lnTo>
                    <a:lnTo>
                      <a:pt x="21" y="104"/>
                    </a:lnTo>
                    <a:lnTo>
                      <a:pt x="16" y="104"/>
                    </a:lnTo>
                    <a:lnTo>
                      <a:pt x="13" y="104"/>
                    </a:lnTo>
                    <a:lnTo>
                      <a:pt x="13" y="101"/>
                    </a:lnTo>
                    <a:lnTo>
                      <a:pt x="15" y="96"/>
                    </a:lnTo>
                    <a:lnTo>
                      <a:pt x="16" y="93"/>
                    </a:lnTo>
                    <a:lnTo>
                      <a:pt x="19" y="91"/>
                    </a:lnTo>
                    <a:lnTo>
                      <a:pt x="21" y="90"/>
                    </a:lnTo>
                    <a:lnTo>
                      <a:pt x="23" y="88"/>
                    </a:lnTo>
                    <a:lnTo>
                      <a:pt x="24" y="86"/>
                    </a:lnTo>
                    <a:lnTo>
                      <a:pt x="26" y="85"/>
                    </a:lnTo>
                    <a:lnTo>
                      <a:pt x="26" y="82"/>
                    </a:lnTo>
                    <a:lnTo>
                      <a:pt x="27" y="80"/>
                    </a:lnTo>
                    <a:lnTo>
                      <a:pt x="27" y="74"/>
                    </a:lnTo>
                    <a:lnTo>
                      <a:pt x="27" y="71"/>
                    </a:lnTo>
                    <a:lnTo>
                      <a:pt x="27" y="69"/>
                    </a:lnTo>
                    <a:lnTo>
                      <a:pt x="23" y="67"/>
                    </a:lnTo>
                    <a:lnTo>
                      <a:pt x="19" y="67"/>
                    </a:lnTo>
                    <a:lnTo>
                      <a:pt x="18" y="69"/>
                    </a:lnTo>
                    <a:lnTo>
                      <a:pt x="15" y="69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10" y="72"/>
                    </a:lnTo>
                    <a:lnTo>
                      <a:pt x="8" y="72"/>
                    </a:lnTo>
                    <a:lnTo>
                      <a:pt x="5" y="72"/>
                    </a:lnTo>
                    <a:lnTo>
                      <a:pt x="3" y="71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3" y="64"/>
                    </a:lnTo>
                    <a:lnTo>
                      <a:pt x="8" y="55"/>
                    </a:lnTo>
                    <a:lnTo>
                      <a:pt x="16" y="43"/>
                    </a:lnTo>
                    <a:lnTo>
                      <a:pt x="24" y="32"/>
                    </a:lnTo>
                    <a:lnTo>
                      <a:pt x="32" y="23"/>
                    </a:lnTo>
                    <a:lnTo>
                      <a:pt x="40" y="13"/>
                    </a:lnTo>
                    <a:lnTo>
                      <a:pt x="48" y="5"/>
                    </a:lnTo>
                    <a:lnTo>
                      <a:pt x="55" y="0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5" name="Freeform 428"/>
              <p:cNvSpPr>
                <a:spLocks/>
              </p:cNvSpPr>
              <p:nvPr/>
            </p:nvSpPr>
            <p:spPr bwMode="auto">
              <a:xfrm>
                <a:off x="1677" y="2402"/>
                <a:ext cx="87" cy="47"/>
              </a:xfrm>
              <a:custGeom>
                <a:avLst/>
                <a:gdLst>
                  <a:gd name="T0" fmla="*/ 1 w 87"/>
                  <a:gd name="T1" fmla="*/ 34 h 47"/>
                  <a:gd name="T2" fmla="*/ 6 w 87"/>
                  <a:gd name="T3" fmla="*/ 31 h 47"/>
                  <a:gd name="T4" fmla="*/ 11 w 87"/>
                  <a:gd name="T5" fmla="*/ 29 h 47"/>
                  <a:gd name="T6" fmla="*/ 17 w 87"/>
                  <a:gd name="T7" fmla="*/ 29 h 47"/>
                  <a:gd name="T8" fmla="*/ 22 w 87"/>
                  <a:gd name="T9" fmla="*/ 29 h 47"/>
                  <a:gd name="T10" fmla="*/ 27 w 87"/>
                  <a:gd name="T11" fmla="*/ 29 h 47"/>
                  <a:gd name="T12" fmla="*/ 33 w 87"/>
                  <a:gd name="T13" fmla="*/ 31 h 47"/>
                  <a:gd name="T14" fmla="*/ 38 w 87"/>
                  <a:gd name="T15" fmla="*/ 32 h 47"/>
                  <a:gd name="T16" fmla="*/ 43 w 87"/>
                  <a:gd name="T17" fmla="*/ 35 h 47"/>
                  <a:gd name="T18" fmla="*/ 49 w 87"/>
                  <a:gd name="T19" fmla="*/ 37 h 47"/>
                  <a:gd name="T20" fmla="*/ 57 w 87"/>
                  <a:gd name="T21" fmla="*/ 40 h 47"/>
                  <a:gd name="T22" fmla="*/ 65 w 87"/>
                  <a:gd name="T23" fmla="*/ 43 h 47"/>
                  <a:gd name="T24" fmla="*/ 73 w 87"/>
                  <a:gd name="T25" fmla="*/ 45 h 47"/>
                  <a:gd name="T26" fmla="*/ 80 w 87"/>
                  <a:gd name="T27" fmla="*/ 46 h 47"/>
                  <a:gd name="T28" fmla="*/ 84 w 87"/>
                  <a:gd name="T29" fmla="*/ 46 h 47"/>
                  <a:gd name="T30" fmla="*/ 86 w 87"/>
                  <a:gd name="T31" fmla="*/ 43 h 47"/>
                  <a:gd name="T32" fmla="*/ 86 w 87"/>
                  <a:gd name="T33" fmla="*/ 40 h 47"/>
                  <a:gd name="T34" fmla="*/ 84 w 87"/>
                  <a:gd name="T35" fmla="*/ 34 h 47"/>
                  <a:gd name="T36" fmla="*/ 81 w 87"/>
                  <a:gd name="T37" fmla="*/ 31 h 47"/>
                  <a:gd name="T38" fmla="*/ 78 w 87"/>
                  <a:gd name="T39" fmla="*/ 26 h 47"/>
                  <a:gd name="T40" fmla="*/ 75 w 87"/>
                  <a:gd name="T41" fmla="*/ 23 h 47"/>
                  <a:gd name="T42" fmla="*/ 72 w 87"/>
                  <a:gd name="T43" fmla="*/ 19 h 47"/>
                  <a:gd name="T44" fmla="*/ 68 w 87"/>
                  <a:gd name="T45" fmla="*/ 16 h 47"/>
                  <a:gd name="T46" fmla="*/ 67 w 87"/>
                  <a:gd name="T47" fmla="*/ 13 h 47"/>
                  <a:gd name="T48" fmla="*/ 65 w 87"/>
                  <a:gd name="T49" fmla="*/ 10 h 47"/>
                  <a:gd name="T50" fmla="*/ 64 w 87"/>
                  <a:gd name="T51" fmla="*/ 7 h 47"/>
                  <a:gd name="T52" fmla="*/ 62 w 87"/>
                  <a:gd name="T53" fmla="*/ 5 h 47"/>
                  <a:gd name="T54" fmla="*/ 62 w 87"/>
                  <a:gd name="T55" fmla="*/ 3 h 47"/>
                  <a:gd name="T56" fmla="*/ 60 w 87"/>
                  <a:gd name="T57" fmla="*/ 3 h 47"/>
                  <a:gd name="T58" fmla="*/ 59 w 87"/>
                  <a:gd name="T59" fmla="*/ 3 h 47"/>
                  <a:gd name="T60" fmla="*/ 57 w 87"/>
                  <a:gd name="T61" fmla="*/ 5 h 47"/>
                  <a:gd name="T62" fmla="*/ 54 w 87"/>
                  <a:gd name="T63" fmla="*/ 5 h 47"/>
                  <a:gd name="T64" fmla="*/ 49 w 87"/>
                  <a:gd name="T65" fmla="*/ 5 h 47"/>
                  <a:gd name="T66" fmla="*/ 43 w 87"/>
                  <a:gd name="T67" fmla="*/ 3 h 47"/>
                  <a:gd name="T68" fmla="*/ 38 w 87"/>
                  <a:gd name="T69" fmla="*/ 2 h 47"/>
                  <a:gd name="T70" fmla="*/ 35 w 87"/>
                  <a:gd name="T71" fmla="*/ 2 h 47"/>
                  <a:gd name="T72" fmla="*/ 30 w 87"/>
                  <a:gd name="T73" fmla="*/ 2 h 47"/>
                  <a:gd name="T74" fmla="*/ 27 w 87"/>
                  <a:gd name="T75" fmla="*/ 2 h 47"/>
                  <a:gd name="T76" fmla="*/ 24 w 87"/>
                  <a:gd name="T77" fmla="*/ 2 h 47"/>
                  <a:gd name="T78" fmla="*/ 22 w 87"/>
                  <a:gd name="T79" fmla="*/ 0 h 47"/>
                  <a:gd name="T80" fmla="*/ 19 w 87"/>
                  <a:gd name="T81" fmla="*/ 0 h 47"/>
                  <a:gd name="T82" fmla="*/ 17 w 87"/>
                  <a:gd name="T83" fmla="*/ 0 h 47"/>
                  <a:gd name="T84" fmla="*/ 14 w 87"/>
                  <a:gd name="T85" fmla="*/ 0 h 47"/>
                  <a:gd name="T86" fmla="*/ 13 w 87"/>
                  <a:gd name="T87" fmla="*/ 0 h 47"/>
                  <a:gd name="T88" fmla="*/ 11 w 87"/>
                  <a:gd name="T89" fmla="*/ 0 h 47"/>
                  <a:gd name="T90" fmla="*/ 9 w 87"/>
                  <a:gd name="T91" fmla="*/ 2 h 47"/>
                  <a:gd name="T92" fmla="*/ 9 w 87"/>
                  <a:gd name="T93" fmla="*/ 3 h 47"/>
                  <a:gd name="T94" fmla="*/ 8 w 87"/>
                  <a:gd name="T95" fmla="*/ 5 h 47"/>
                  <a:gd name="T96" fmla="*/ 6 w 87"/>
                  <a:gd name="T97" fmla="*/ 10 h 47"/>
                  <a:gd name="T98" fmla="*/ 3 w 87"/>
                  <a:gd name="T99" fmla="*/ 16 h 47"/>
                  <a:gd name="T100" fmla="*/ 1 w 87"/>
                  <a:gd name="T101" fmla="*/ 18 h 47"/>
                  <a:gd name="T102" fmla="*/ 0 w 87"/>
                  <a:gd name="T103" fmla="*/ 21 h 47"/>
                  <a:gd name="T104" fmla="*/ 1 w 87"/>
                  <a:gd name="T105" fmla="*/ 26 h 47"/>
                  <a:gd name="T106" fmla="*/ 1 w 87"/>
                  <a:gd name="T107" fmla="*/ 32 h 47"/>
                  <a:gd name="T108" fmla="*/ 1 w 87"/>
                  <a:gd name="T109" fmla="*/ 34 h 47"/>
                  <a:gd name="T110" fmla="*/ 1 w 87"/>
                  <a:gd name="T111" fmla="*/ 35 h 47"/>
                  <a:gd name="T112" fmla="*/ 1 w 87"/>
                  <a:gd name="T113" fmla="*/ 34 h 4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7"/>
                  <a:gd name="T172" fmla="*/ 0 h 47"/>
                  <a:gd name="T173" fmla="*/ 87 w 87"/>
                  <a:gd name="T174" fmla="*/ 47 h 4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7" h="47">
                    <a:moveTo>
                      <a:pt x="1" y="34"/>
                    </a:moveTo>
                    <a:lnTo>
                      <a:pt x="6" y="31"/>
                    </a:lnTo>
                    <a:lnTo>
                      <a:pt x="11" y="29"/>
                    </a:lnTo>
                    <a:lnTo>
                      <a:pt x="17" y="29"/>
                    </a:lnTo>
                    <a:lnTo>
                      <a:pt x="22" y="29"/>
                    </a:lnTo>
                    <a:lnTo>
                      <a:pt x="27" y="29"/>
                    </a:lnTo>
                    <a:lnTo>
                      <a:pt x="33" y="31"/>
                    </a:lnTo>
                    <a:lnTo>
                      <a:pt x="38" y="32"/>
                    </a:lnTo>
                    <a:lnTo>
                      <a:pt x="43" y="35"/>
                    </a:lnTo>
                    <a:lnTo>
                      <a:pt x="49" y="37"/>
                    </a:lnTo>
                    <a:lnTo>
                      <a:pt x="57" y="40"/>
                    </a:lnTo>
                    <a:lnTo>
                      <a:pt x="65" y="43"/>
                    </a:lnTo>
                    <a:lnTo>
                      <a:pt x="73" y="45"/>
                    </a:lnTo>
                    <a:lnTo>
                      <a:pt x="80" y="46"/>
                    </a:lnTo>
                    <a:lnTo>
                      <a:pt x="84" y="46"/>
                    </a:lnTo>
                    <a:lnTo>
                      <a:pt x="86" y="43"/>
                    </a:lnTo>
                    <a:lnTo>
                      <a:pt x="86" y="40"/>
                    </a:lnTo>
                    <a:lnTo>
                      <a:pt x="84" y="34"/>
                    </a:lnTo>
                    <a:lnTo>
                      <a:pt x="81" y="31"/>
                    </a:lnTo>
                    <a:lnTo>
                      <a:pt x="78" y="26"/>
                    </a:lnTo>
                    <a:lnTo>
                      <a:pt x="75" y="23"/>
                    </a:lnTo>
                    <a:lnTo>
                      <a:pt x="72" y="19"/>
                    </a:lnTo>
                    <a:lnTo>
                      <a:pt x="68" y="16"/>
                    </a:lnTo>
                    <a:lnTo>
                      <a:pt x="67" y="13"/>
                    </a:lnTo>
                    <a:lnTo>
                      <a:pt x="65" y="10"/>
                    </a:lnTo>
                    <a:lnTo>
                      <a:pt x="64" y="7"/>
                    </a:lnTo>
                    <a:lnTo>
                      <a:pt x="62" y="5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3"/>
                    </a:lnTo>
                    <a:lnTo>
                      <a:pt x="57" y="5"/>
                    </a:lnTo>
                    <a:lnTo>
                      <a:pt x="54" y="5"/>
                    </a:lnTo>
                    <a:lnTo>
                      <a:pt x="49" y="5"/>
                    </a:lnTo>
                    <a:lnTo>
                      <a:pt x="43" y="3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0" y="2"/>
                    </a:lnTo>
                    <a:lnTo>
                      <a:pt x="27" y="2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6" y="10"/>
                    </a:lnTo>
                    <a:lnTo>
                      <a:pt x="3" y="16"/>
                    </a:lnTo>
                    <a:lnTo>
                      <a:pt x="1" y="18"/>
                    </a:lnTo>
                    <a:lnTo>
                      <a:pt x="0" y="21"/>
                    </a:lnTo>
                    <a:lnTo>
                      <a:pt x="1" y="26"/>
                    </a:lnTo>
                    <a:lnTo>
                      <a:pt x="1" y="32"/>
                    </a:lnTo>
                    <a:lnTo>
                      <a:pt x="1" y="34"/>
                    </a:lnTo>
                    <a:lnTo>
                      <a:pt x="1" y="35"/>
                    </a:lnTo>
                    <a:lnTo>
                      <a:pt x="1" y="34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6" name="Freeform 429"/>
              <p:cNvSpPr>
                <a:spLocks/>
              </p:cNvSpPr>
              <p:nvPr/>
            </p:nvSpPr>
            <p:spPr bwMode="auto">
              <a:xfrm>
                <a:off x="1753" y="2399"/>
                <a:ext cx="19" cy="23"/>
              </a:xfrm>
              <a:custGeom>
                <a:avLst/>
                <a:gdLst>
                  <a:gd name="T0" fmla="*/ 2 w 19"/>
                  <a:gd name="T1" fmla="*/ 0 h 23"/>
                  <a:gd name="T2" fmla="*/ 4 w 19"/>
                  <a:gd name="T3" fmla="*/ 0 h 23"/>
                  <a:gd name="T4" fmla="*/ 5 w 19"/>
                  <a:gd name="T5" fmla="*/ 0 h 23"/>
                  <a:gd name="T6" fmla="*/ 7 w 19"/>
                  <a:gd name="T7" fmla="*/ 2 h 23"/>
                  <a:gd name="T8" fmla="*/ 8 w 19"/>
                  <a:gd name="T9" fmla="*/ 2 h 23"/>
                  <a:gd name="T10" fmla="*/ 10 w 19"/>
                  <a:gd name="T11" fmla="*/ 2 h 23"/>
                  <a:gd name="T12" fmla="*/ 12 w 19"/>
                  <a:gd name="T13" fmla="*/ 3 h 23"/>
                  <a:gd name="T14" fmla="*/ 13 w 19"/>
                  <a:gd name="T15" fmla="*/ 3 h 23"/>
                  <a:gd name="T16" fmla="*/ 16 w 19"/>
                  <a:gd name="T17" fmla="*/ 3 h 23"/>
                  <a:gd name="T18" fmla="*/ 18 w 19"/>
                  <a:gd name="T19" fmla="*/ 5 h 23"/>
                  <a:gd name="T20" fmla="*/ 18 w 19"/>
                  <a:gd name="T21" fmla="*/ 10 h 23"/>
                  <a:gd name="T22" fmla="*/ 16 w 19"/>
                  <a:gd name="T23" fmla="*/ 13 h 23"/>
                  <a:gd name="T24" fmla="*/ 16 w 19"/>
                  <a:gd name="T25" fmla="*/ 14 h 23"/>
                  <a:gd name="T26" fmla="*/ 8 w 19"/>
                  <a:gd name="T27" fmla="*/ 22 h 23"/>
                  <a:gd name="T28" fmla="*/ 7 w 19"/>
                  <a:gd name="T29" fmla="*/ 21 h 23"/>
                  <a:gd name="T30" fmla="*/ 5 w 19"/>
                  <a:gd name="T31" fmla="*/ 19 h 23"/>
                  <a:gd name="T32" fmla="*/ 2 w 19"/>
                  <a:gd name="T33" fmla="*/ 18 h 23"/>
                  <a:gd name="T34" fmla="*/ 0 w 19"/>
                  <a:gd name="T35" fmla="*/ 14 h 23"/>
                  <a:gd name="T36" fmla="*/ 0 w 19"/>
                  <a:gd name="T37" fmla="*/ 10 h 23"/>
                  <a:gd name="T38" fmla="*/ 0 w 19"/>
                  <a:gd name="T39" fmla="*/ 5 h 23"/>
                  <a:gd name="T40" fmla="*/ 2 w 19"/>
                  <a:gd name="T41" fmla="*/ 2 h 23"/>
                  <a:gd name="T42" fmla="*/ 2 w 19"/>
                  <a:gd name="T43" fmla="*/ 0 h 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23"/>
                  <a:gd name="T68" fmla="*/ 19 w 19"/>
                  <a:gd name="T69" fmla="*/ 23 h 2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23">
                    <a:moveTo>
                      <a:pt x="2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6" y="3"/>
                    </a:lnTo>
                    <a:lnTo>
                      <a:pt x="18" y="5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8" y="22"/>
                    </a:lnTo>
                    <a:lnTo>
                      <a:pt x="7" y="21"/>
                    </a:lnTo>
                    <a:lnTo>
                      <a:pt x="5" y="19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7" name="Freeform 430"/>
              <p:cNvSpPr>
                <a:spLocks/>
              </p:cNvSpPr>
              <p:nvPr/>
            </p:nvSpPr>
            <p:spPr bwMode="auto">
              <a:xfrm>
                <a:off x="1704" y="2361"/>
                <a:ext cx="259" cy="132"/>
              </a:xfrm>
              <a:custGeom>
                <a:avLst/>
                <a:gdLst>
                  <a:gd name="T0" fmla="*/ 257 w 259"/>
                  <a:gd name="T1" fmla="*/ 131 h 132"/>
                  <a:gd name="T2" fmla="*/ 249 w 259"/>
                  <a:gd name="T3" fmla="*/ 131 h 132"/>
                  <a:gd name="T4" fmla="*/ 241 w 259"/>
                  <a:gd name="T5" fmla="*/ 126 h 132"/>
                  <a:gd name="T6" fmla="*/ 233 w 259"/>
                  <a:gd name="T7" fmla="*/ 118 h 132"/>
                  <a:gd name="T8" fmla="*/ 227 w 259"/>
                  <a:gd name="T9" fmla="*/ 107 h 132"/>
                  <a:gd name="T10" fmla="*/ 223 w 259"/>
                  <a:gd name="T11" fmla="*/ 102 h 132"/>
                  <a:gd name="T12" fmla="*/ 219 w 259"/>
                  <a:gd name="T13" fmla="*/ 102 h 132"/>
                  <a:gd name="T14" fmla="*/ 214 w 259"/>
                  <a:gd name="T15" fmla="*/ 102 h 132"/>
                  <a:gd name="T16" fmla="*/ 207 w 259"/>
                  <a:gd name="T17" fmla="*/ 99 h 132"/>
                  <a:gd name="T18" fmla="*/ 204 w 259"/>
                  <a:gd name="T19" fmla="*/ 92 h 132"/>
                  <a:gd name="T20" fmla="*/ 201 w 259"/>
                  <a:gd name="T21" fmla="*/ 84 h 132"/>
                  <a:gd name="T22" fmla="*/ 196 w 259"/>
                  <a:gd name="T23" fmla="*/ 73 h 132"/>
                  <a:gd name="T24" fmla="*/ 190 w 259"/>
                  <a:gd name="T25" fmla="*/ 64 h 132"/>
                  <a:gd name="T26" fmla="*/ 182 w 259"/>
                  <a:gd name="T27" fmla="*/ 57 h 132"/>
                  <a:gd name="T28" fmla="*/ 171 w 259"/>
                  <a:gd name="T29" fmla="*/ 56 h 132"/>
                  <a:gd name="T30" fmla="*/ 156 w 259"/>
                  <a:gd name="T31" fmla="*/ 52 h 132"/>
                  <a:gd name="T32" fmla="*/ 144 w 259"/>
                  <a:gd name="T33" fmla="*/ 51 h 132"/>
                  <a:gd name="T34" fmla="*/ 137 w 259"/>
                  <a:gd name="T35" fmla="*/ 48 h 132"/>
                  <a:gd name="T36" fmla="*/ 137 w 259"/>
                  <a:gd name="T37" fmla="*/ 43 h 132"/>
                  <a:gd name="T38" fmla="*/ 137 w 259"/>
                  <a:gd name="T39" fmla="*/ 38 h 132"/>
                  <a:gd name="T40" fmla="*/ 136 w 259"/>
                  <a:gd name="T41" fmla="*/ 28 h 132"/>
                  <a:gd name="T42" fmla="*/ 136 w 259"/>
                  <a:gd name="T43" fmla="*/ 27 h 132"/>
                  <a:gd name="T44" fmla="*/ 132 w 259"/>
                  <a:gd name="T45" fmla="*/ 21 h 132"/>
                  <a:gd name="T46" fmla="*/ 129 w 259"/>
                  <a:gd name="T47" fmla="*/ 25 h 132"/>
                  <a:gd name="T48" fmla="*/ 123 w 259"/>
                  <a:gd name="T49" fmla="*/ 32 h 132"/>
                  <a:gd name="T50" fmla="*/ 121 w 259"/>
                  <a:gd name="T51" fmla="*/ 38 h 132"/>
                  <a:gd name="T52" fmla="*/ 113 w 259"/>
                  <a:gd name="T53" fmla="*/ 46 h 132"/>
                  <a:gd name="T54" fmla="*/ 108 w 259"/>
                  <a:gd name="T55" fmla="*/ 49 h 132"/>
                  <a:gd name="T56" fmla="*/ 104 w 259"/>
                  <a:gd name="T57" fmla="*/ 48 h 132"/>
                  <a:gd name="T58" fmla="*/ 100 w 259"/>
                  <a:gd name="T59" fmla="*/ 46 h 132"/>
                  <a:gd name="T60" fmla="*/ 96 w 259"/>
                  <a:gd name="T61" fmla="*/ 41 h 132"/>
                  <a:gd name="T62" fmla="*/ 92 w 259"/>
                  <a:gd name="T63" fmla="*/ 38 h 132"/>
                  <a:gd name="T64" fmla="*/ 88 w 259"/>
                  <a:gd name="T65" fmla="*/ 33 h 132"/>
                  <a:gd name="T66" fmla="*/ 81 w 259"/>
                  <a:gd name="T67" fmla="*/ 27 h 132"/>
                  <a:gd name="T68" fmla="*/ 75 w 259"/>
                  <a:gd name="T69" fmla="*/ 21 h 132"/>
                  <a:gd name="T70" fmla="*/ 69 w 259"/>
                  <a:gd name="T71" fmla="*/ 17 h 132"/>
                  <a:gd name="T72" fmla="*/ 62 w 259"/>
                  <a:gd name="T73" fmla="*/ 17 h 132"/>
                  <a:gd name="T74" fmla="*/ 54 w 259"/>
                  <a:gd name="T75" fmla="*/ 17 h 132"/>
                  <a:gd name="T76" fmla="*/ 43 w 259"/>
                  <a:gd name="T77" fmla="*/ 16 h 132"/>
                  <a:gd name="T78" fmla="*/ 38 w 259"/>
                  <a:gd name="T79" fmla="*/ 14 h 132"/>
                  <a:gd name="T80" fmla="*/ 33 w 259"/>
                  <a:gd name="T81" fmla="*/ 14 h 132"/>
                  <a:gd name="T82" fmla="*/ 29 w 259"/>
                  <a:gd name="T83" fmla="*/ 14 h 132"/>
                  <a:gd name="T84" fmla="*/ 19 w 259"/>
                  <a:gd name="T85" fmla="*/ 16 h 132"/>
                  <a:gd name="T86" fmla="*/ 9 w 259"/>
                  <a:gd name="T87" fmla="*/ 14 h 132"/>
                  <a:gd name="T88" fmla="*/ 1 w 259"/>
                  <a:gd name="T89" fmla="*/ 13 h 132"/>
                  <a:gd name="T90" fmla="*/ 0 w 259"/>
                  <a:gd name="T91" fmla="*/ 11 h 132"/>
                  <a:gd name="T92" fmla="*/ 13 w 259"/>
                  <a:gd name="T93" fmla="*/ 6 h 132"/>
                  <a:gd name="T94" fmla="*/ 30 w 259"/>
                  <a:gd name="T95" fmla="*/ 3 h 132"/>
                  <a:gd name="T96" fmla="*/ 51 w 259"/>
                  <a:gd name="T97" fmla="*/ 1 h 132"/>
                  <a:gd name="T98" fmla="*/ 70 w 259"/>
                  <a:gd name="T99" fmla="*/ 1 h 132"/>
                  <a:gd name="T100" fmla="*/ 91 w 259"/>
                  <a:gd name="T101" fmla="*/ 3 h 132"/>
                  <a:gd name="T102" fmla="*/ 110 w 259"/>
                  <a:gd name="T103" fmla="*/ 6 h 132"/>
                  <a:gd name="T104" fmla="*/ 129 w 259"/>
                  <a:gd name="T105" fmla="*/ 11 h 132"/>
                  <a:gd name="T106" fmla="*/ 145 w 259"/>
                  <a:gd name="T107" fmla="*/ 17 h 132"/>
                  <a:gd name="T108" fmla="*/ 161 w 259"/>
                  <a:gd name="T109" fmla="*/ 25 h 132"/>
                  <a:gd name="T110" fmla="*/ 177 w 259"/>
                  <a:gd name="T111" fmla="*/ 35 h 132"/>
                  <a:gd name="T112" fmla="*/ 193 w 259"/>
                  <a:gd name="T113" fmla="*/ 46 h 132"/>
                  <a:gd name="T114" fmla="*/ 209 w 259"/>
                  <a:gd name="T115" fmla="*/ 60 h 132"/>
                  <a:gd name="T116" fmla="*/ 223 w 259"/>
                  <a:gd name="T117" fmla="*/ 75 h 132"/>
                  <a:gd name="T118" fmla="*/ 238 w 259"/>
                  <a:gd name="T119" fmla="*/ 89 h 132"/>
                  <a:gd name="T120" fmla="*/ 249 w 259"/>
                  <a:gd name="T121" fmla="*/ 105 h 132"/>
                  <a:gd name="T122" fmla="*/ 257 w 259"/>
                  <a:gd name="T123" fmla="*/ 121 h 13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59"/>
                  <a:gd name="T187" fmla="*/ 0 h 132"/>
                  <a:gd name="T188" fmla="*/ 259 w 259"/>
                  <a:gd name="T189" fmla="*/ 132 h 13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59" h="132">
                    <a:moveTo>
                      <a:pt x="258" y="129"/>
                    </a:moveTo>
                    <a:lnTo>
                      <a:pt x="257" y="131"/>
                    </a:lnTo>
                    <a:lnTo>
                      <a:pt x="254" y="131"/>
                    </a:lnTo>
                    <a:lnTo>
                      <a:pt x="249" y="131"/>
                    </a:lnTo>
                    <a:lnTo>
                      <a:pt x="246" y="129"/>
                    </a:lnTo>
                    <a:lnTo>
                      <a:pt x="241" y="126"/>
                    </a:lnTo>
                    <a:lnTo>
                      <a:pt x="236" y="123"/>
                    </a:lnTo>
                    <a:lnTo>
                      <a:pt x="233" y="118"/>
                    </a:lnTo>
                    <a:lnTo>
                      <a:pt x="230" y="111"/>
                    </a:lnTo>
                    <a:lnTo>
                      <a:pt x="227" y="107"/>
                    </a:lnTo>
                    <a:lnTo>
                      <a:pt x="225" y="103"/>
                    </a:lnTo>
                    <a:lnTo>
                      <a:pt x="223" y="102"/>
                    </a:lnTo>
                    <a:lnTo>
                      <a:pt x="220" y="102"/>
                    </a:lnTo>
                    <a:lnTo>
                      <a:pt x="219" y="102"/>
                    </a:lnTo>
                    <a:lnTo>
                      <a:pt x="215" y="102"/>
                    </a:lnTo>
                    <a:lnTo>
                      <a:pt x="214" y="102"/>
                    </a:lnTo>
                    <a:lnTo>
                      <a:pt x="211" y="102"/>
                    </a:lnTo>
                    <a:lnTo>
                      <a:pt x="207" y="99"/>
                    </a:lnTo>
                    <a:lnTo>
                      <a:pt x="206" y="95"/>
                    </a:lnTo>
                    <a:lnTo>
                      <a:pt x="204" y="92"/>
                    </a:lnTo>
                    <a:lnTo>
                      <a:pt x="203" y="89"/>
                    </a:lnTo>
                    <a:lnTo>
                      <a:pt x="201" y="84"/>
                    </a:lnTo>
                    <a:lnTo>
                      <a:pt x="199" y="79"/>
                    </a:lnTo>
                    <a:lnTo>
                      <a:pt x="196" y="73"/>
                    </a:lnTo>
                    <a:lnTo>
                      <a:pt x="193" y="68"/>
                    </a:lnTo>
                    <a:lnTo>
                      <a:pt x="190" y="64"/>
                    </a:lnTo>
                    <a:lnTo>
                      <a:pt x="185" y="60"/>
                    </a:lnTo>
                    <a:lnTo>
                      <a:pt x="182" y="57"/>
                    </a:lnTo>
                    <a:lnTo>
                      <a:pt x="175" y="57"/>
                    </a:lnTo>
                    <a:lnTo>
                      <a:pt x="171" y="56"/>
                    </a:lnTo>
                    <a:lnTo>
                      <a:pt x="164" y="54"/>
                    </a:lnTo>
                    <a:lnTo>
                      <a:pt x="156" y="52"/>
                    </a:lnTo>
                    <a:lnTo>
                      <a:pt x="150" y="51"/>
                    </a:lnTo>
                    <a:lnTo>
                      <a:pt x="144" y="51"/>
                    </a:lnTo>
                    <a:lnTo>
                      <a:pt x="139" y="49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7" y="43"/>
                    </a:lnTo>
                    <a:lnTo>
                      <a:pt x="137" y="41"/>
                    </a:lnTo>
                    <a:lnTo>
                      <a:pt x="137" y="38"/>
                    </a:lnTo>
                    <a:lnTo>
                      <a:pt x="137" y="33"/>
                    </a:lnTo>
                    <a:lnTo>
                      <a:pt x="136" y="28"/>
                    </a:lnTo>
                    <a:lnTo>
                      <a:pt x="136" y="27"/>
                    </a:lnTo>
                    <a:lnTo>
                      <a:pt x="134" y="24"/>
                    </a:lnTo>
                    <a:lnTo>
                      <a:pt x="132" y="21"/>
                    </a:lnTo>
                    <a:lnTo>
                      <a:pt x="131" y="22"/>
                    </a:lnTo>
                    <a:lnTo>
                      <a:pt x="129" y="25"/>
                    </a:lnTo>
                    <a:lnTo>
                      <a:pt x="126" y="28"/>
                    </a:lnTo>
                    <a:lnTo>
                      <a:pt x="123" y="32"/>
                    </a:lnTo>
                    <a:lnTo>
                      <a:pt x="123" y="35"/>
                    </a:lnTo>
                    <a:lnTo>
                      <a:pt x="121" y="38"/>
                    </a:lnTo>
                    <a:lnTo>
                      <a:pt x="116" y="43"/>
                    </a:lnTo>
                    <a:lnTo>
                      <a:pt x="113" y="46"/>
                    </a:lnTo>
                    <a:lnTo>
                      <a:pt x="110" y="48"/>
                    </a:lnTo>
                    <a:lnTo>
                      <a:pt x="108" y="49"/>
                    </a:lnTo>
                    <a:lnTo>
                      <a:pt x="107" y="49"/>
                    </a:lnTo>
                    <a:lnTo>
                      <a:pt x="104" y="48"/>
                    </a:lnTo>
                    <a:lnTo>
                      <a:pt x="102" y="48"/>
                    </a:lnTo>
                    <a:lnTo>
                      <a:pt x="100" y="46"/>
                    </a:lnTo>
                    <a:lnTo>
                      <a:pt x="99" y="43"/>
                    </a:lnTo>
                    <a:lnTo>
                      <a:pt x="96" y="41"/>
                    </a:lnTo>
                    <a:lnTo>
                      <a:pt x="94" y="40"/>
                    </a:lnTo>
                    <a:lnTo>
                      <a:pt x="92" y="38"/>
                    </a:lnTo>
                    <a:lnTo>
                      <a:pt x="89" y="35"/>
                    </a:lnTo>
                    <a:lnTo>
                      <a:pt x="88" y="33"/>
                    </a:lnTo>
                    <a:lnTo>
                      <a:pt x="84" y="30"/>
                    </a:lnTo>
                    <a:lnTo>
                      <a:pt x="81" y="27"/>
                    </a:lnTo>
                    <a:lnTo>
                      <a:pt x="78" y="24"/>
                    </a:lnTo>
                    <a:lnTo>
                      <a:pt x="75" y="21"/>
                    </a:lnTo>
                    <a:lnTo>
                      <a:pt x="72" y="19"/>
                    </a:lnTo>
                    <a:lnTo>
                      <a:pt x="69" y="17"/>
                    </a:lnTo>
                    <a:lnTo>
                      <a:pt x="65" y="17"/>
                    </a:lnTo>
                    <a:lnTo>
                      <a:pt x="62" y="17"/>
                    </a:lnTo>
                    <a:lnTo>
                      <a:pt x="59" y="17"/>
                    </a:lnTo>
                    <a:lnTo>
                      <a:pt x="54" y="17"/>
                    </a:lnTo>
                    <a:lnTo>
                      <a:pt x="48" y="16"/>
                    </a:lnTo>
                    <a:lnTo>
                      <a:pt x="43" y="16"/>
                    </a:lnTo>
                    <a:lnTo>
                      <a:pt x="40" y="14"/>
                    </a:lnTo>
                    <a:lnTo>
                      <a:pt x="38" y="14"/>
                    </a:lnTo>
                    <a:lnTo>
                      <a:pt x="37" y="14"/>
                    </a:lnTo>
                    <a:lnTo>
                      <a:pt x="33" y="14"/>
                    </a:lnTo>
                    <a:lnTo>
                      <a:pt x="32" y="14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19" y="16"/>
                    </a:lnTo>
                    <a:lnTo>
                      <a:pt x="14" y="14"/>
                    </a:lnTo>
                    <a:lnTo>
                      <a:pt x="9" y="14"/>
                    </a:lnTo>
                    <a:lnTo>
                      <a:pt x="5" y="14"/>
                    </a:lnTo>
                    <a:lnTo>
                      <a:pt x="1" y="13"/>
                    </a:lnTo>
                    <a:lnTo>
                      <a:pt x="0" y="11"/>
                    </a:lnTo>
                    <a:lnTo>
                      <a:pt x="3" y="9"/>
                    </a:lnTo>
                    <a:lnTo>
                      <a:pt x="13" y="6"/>
                    </a:lnTo>
                    <a:lnTo>
                      <a:pt x="21" y="5"/>
                    </a:lnTo>
                    <a:lnTo>
                      <a:pt x="30" y="3"/>
                    </a:lnTo>
                    <a:lnTo>
                      <a:pt x="40" y="1"/>
                    </a:lnTo>
                    <a:lnTo>
                      <a:pt x="51" y="1"/>
                    </a:lnTo>
                    <a:lnTo>
                      <a:pt x="61" y="0"/>
                    </a:lnTo>
                    <a:lnTo>
                      <a:pt x="70" y="1"/>
                    </a:lnTo>
                    <a:lnTo>
                      <a:pt x="81" y="1"/>
                    </a:lnTo>
                    <a:lnTo>
                      <a:pt x="91" y="3"/>
                    </a:lnTo>
                    <a:lnTo>
                      <a:pt x="100" y="5"/>
                    </a:lnTo>
                    <a:lnTo>
                      <a:pt x="110" y="6"/>
                    </a:lnTo>
                    <a:lnTo>
                      <a:pt x="120" y="8"/>
                    </a:lnTo>
                    <a:lnTo>
                      <a:pt x="129" y="11"/>
                    </a:lnTo>
                    <a:lnTo>
                      <a:pt x="137" y="14"/>
                    </a:lnTo>
                    <a:lnTo>
                      <a:pt x="145" y="17"/>
                    </a:lnTo>
                    <a:lnTo>
                      <a:pt x="153" y="21"/>
                    </a:lnTo>
                    <a:lnTo>
                      <a:pt x="161" y="25"/>
                    </a:lnTo>
                    <a:lnTo>
                      <a:pt x="169" y="30"/>
                    </a:lnTo>
                    <a:lnTo>
                      <a:pt x="177" y="35"/>
                    </a:lnTo>
                    <a:lnTo>
                      <a:pt x="185" y="40"/>
                    </a:lnTo>
                    <a:lnTo>
                      <a:pt x="193" y="46"/>
                    </a:lnTo>
                    <a:lnTo>
                      <a:pt x="201" y="52"/>
                    </a:lnTo>
                    <a:lnTo>
                      <a:pt x="209" y="60"/>
                    </a:lnTo>
                    <a:lnTo>
                      <a:pt x="217" y="67"/>
                    </a:lnTo>
                    <a:lnTo>
                      <a:pt x="223" y="75"/>
                    </a:lnTo>
                    <a:lnTo>
                      <a:pt x="231" y="83"/>
                    </a:lnTo>
                    <a:lnTo>
                      <a:pt x="238" y="89"/>
                    </a:lnTo>
                    <a:lnTo>
                      <a:pt x="242" y="97"/>
                    </a:lnTo>
                    <a:lnTo>
                      <a:pt x="249" y="105"/>
                    </a:lnTo>
                    <a:lnTo>
                      <a:pt x="254" y="113"/>
                    </a:lnTo>
                    <a:lnTo>
                      <a:pt x="257" y="121"/>
                    </a:lnTo>
                    <a:lnTo>
                      <a:pt x="258" y="129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8" name="Freeform 431"/>
              <p:cNvSpPr>
                <a:spLocks/>
              </p:cNvSpPr>
              <p:nvPr/>
            </p:nvSpPr>
            <p:spPr bwMode="auto">
              <a:xfrm>
                <a:off x="1776" y="2578"/>
                <a:ext cx="93" cy="42"/>
              </a:xfrm>
              <a:custGeom>
                <a:avLst/>
                <a:gdLst>
                  <a:gd name="T0" fmla="*/ 1 w 93"/>
                  <a:gd name="T1" fmla="*/ 39 h 42"/>
                  <a:gd name="T2" fmla="*/ 1 w 93"/>
                  <a:gd name="T3" fmla="*/ 36 h 42"/>
                  <a:gd name="T4" fmla="*/ 6 w 93"/>
                  <a:gd name="T5" fmla="*/ 30 h 42"/>
                  <a:gd name="T6" fmla="*/ 14 w 93"/>
                  <a:gd name="T7" fmla="*/ 25 h 42"/>
                  <a:gd name="T8" fmla="*/ 22 w 93"/>
                  <a:gd name="T9" fmla="*/ 25 h 42"/>
                  <a:gd name="T10" fmla="*/ 25 w 93"/>
                  <a:gd name="T11" fmla="*/ 25 h 42"/>
                  <a:gd name="T12" fmla="*/ 28 w 93"/>
                  <a:gd name="T13" fmla="*/ 27 h 42"/>
                  <a:gd name="T14" fmla="*/ 33 w 93"/>
                  <a:gd name="T15" fmla="*/ 28 h 42"/>
                  <a:gd name="T16" fmla="*/ 40 w 93"/>
                  <a:gd name="T17" fmla="*/ 28 h 42"/>
                  <a:gd name="T18" fmla="*/ 46 w 93"/>
                  <a:gd name="T19" fmla="*/ 27 h 42"/>
                  <a:gd name="T20" fmla="*/ 49 w 93"/>
                  <a:gd name="T21" fmla="*/ 25 h 42"/>
                  <a:gd name="T22" fmla="*/ 51 w 93"/>
                  <a:gd name="T23" fmla="*/ 23 h 42"/>
                  <a:gd name="T24" fmla="*/ 56 w 93"/>
                  <a:gd name="T25" fmla="*/ 20 h 42"/>
                  <a:gd name="T26" fmla="*/ 57 w 93"/>
                  <a:gd name="T27" fmla="*/ 22 h 42"/>
                  <a:gd name="T28" fmla="*/ 59 w 93"/>
                  <a:gd name="T29" fmla="*/ 27 h 42"/>
                  <a:gd name="T30" fmla="*/ 65 w 93"/>
                  <a:gd name="T31" fmla="*/ 22 h 42"/>
                  <a:gd name="T32" fmla="*/ 70 w 93"/>
                  <a:gd name="T33" fmla="*/ 12 h 42"/>
                  <a:gd name="T34" fmla="*/ 72 w 93"/>
                  <a:gd name="T35" fmla="*/ 8 h 42"/>
                  <a:gd name="T36" fmla="*/ 75 w 93"/>
                  <a:gd name="T37" fmla="*/ 4 h 42"/>
                  <a:gd name="T38" fmla="*/ 80 w 93"/>
                  <a:gd name="T39" fmla="*/ 1 h 42"/>
                  <a:gd name="T40" fmla="*/ 89 w 93"/>
                  <a:gd name="T41" fmla="*/ 0 h 42"/>
                  <a:gd name="T42" fmla="*/ 91 w 93"/>
                  <a:gd name="T43" fmla="*/ 4 h 42"/>
                  <a:gd name="T44" fmla="*/ 86 w 93"/>
                  <a:gd name="T45" fmla="*/ 11 h 42"/>
                  <a:gd name="T46" fmla="*/ 81 w 93"/>
                  <a:gd name="T47" fmla="*/ 16 h 42"/>
                  <a:gd name="T48" fmla="*/ 76 w 93"/>
                  <a:gd name="T49" fmla="*/ 19 h 42"/>
                  <a:gd name="T50" fmla="*/ 73 w 93"/>
                  <a:gd name="T51" fmla="*/ 19 h 42"/>
                  <a:gd name="T52" fmla="*/ 70 w 93"/>
                  <a:gd name="T53" fmla="*/ 20 h 42"/>
                  <a:gd name="T54" fmla="*/ 68 w 93"/>
                  <a:gd name="T55" fmla="*/ 22 h 42"/>
                  <a:gd name="T56" fmla="*/ 64 w 93"/>
                  <a:gd name="T57" fmla="*/ 25 h 42"/>
                  <a:gd name="T58" fmla="*/ 59 w 93"/>
                  <a:gd name="T59" fmla="*/ 28 h 42"/>
                  <a:gd name="T60" fmla="*/ 56 w 93"/>
                  <a:gd name="T61" fmla="*/ 31 h 42"/>
                  <a:gd name="T62" fmla="*/ 51 w 93"/>
                  <a:gd name="T63" fmla="*/ 33 h 42"/>
                  <a:gd name="T64" fmla="*/ 46 w 93"/>
                  <a:gd name="T65" fmla="*/ 36 h 42"/>
                  <a:gd name="T66" fmla="*/ 43 w 93"/>
                  <a:gd name="T67" fmla="*/ 39 h 42"/>
                  <a:gd name="T68" fmla="*/ 40 w 93"/>
                  <a:gd name="T69" fmla="*/ 41 h 42"/>
                  <a:gd name="T70" fmla="*/ 36 w 93"/>
                  <a:gd name="T71" fmla="*/ 41 h 42"/>
                  <a:gd name="T72" fmla="*/ 28 w 93"/>
                  <a:gd name="T73" fmla="*/ 39 h 42"/>
                  <a:gd name="T74" fmla="*/ 27 w 93"/>
                  <a:gd name="T75" fmla="*/ 35 h 42"/>
                  <a:gd name="T76" fmla="*/ 32 w 93"/>
                  <a:gd name="T77" fmla="*/ 31 h 42"/>
                  <a:gd name="T78" fmla="*/ 32 w 93"/>
                  <a:gd name="T79" fmla="*/ 30 h 42"/>
                  <a:gd name="T80" fmla="*/ 28 w 93"/>
                  <a:gd name="T81" fmla="*/ 30 h 42"/>
                  <a:gd name="T82" fmla="*/ 24 w 93"/>
                  <a:gd name="T83" fmla="*/ 31 h 42"/>
                  <a:gd name="T84" fmla="*/ 17 w 93"/>
                  <a:gd name="T85" fmla="*/ 35 h 42"/>
                  <a:gd name="T86" fmla="*/ 14 w 93"/>
                  <a:gd name="T87" fmla="*/ 36 h 42"/>
                  <a:gd name="T88" fmla="*/ 9 w 93"/>
                  <a:gd name="T89" fmla="*/ 38 h 42"/>
                  <a:gd name="T90" fmla="*/ 6 w 93"/>
                  <a:gd name="T91" fmla="*/ 39 h 4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93"/>
                  <a:gd name="T139" fmla="*/ 0 h 42"/>
                  <a:gd name="T140" fmla="*/ 93 w 93"/>
                  <a:gd name="T141" fmla="*/ 42 h 4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93" h="42">
                    <a:moveTo>
                      <a:pt x="3" y="39"/>
                    </a:moveTo>
                    <a:lnTo>
                      <a:pt x="1" y="39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3" y="33"/>
                    </a:lnTo>
                    <a:lnTo>
                      <a:pt x="6" y="30"/>
                    </a:lnTo>
                    <a:lnTo>
                      <a:pt x="9" y="28"/>
                    </a:lnTo>
                    <a:lnTo>
                      <a:pt x="14" y="25"/>
                    </a:lnTo>
                    <a:lnTo>
                      <a:pt x="17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5" y="25"/>
                    </a:lnTo>
                    <a:lnTo>
                      <a:pt x="27" y="27"/>
                    </a:lnTo>
                    <a:lnTo>
                      <a:pt x="28" y="27"/>
                    </a:lnTo>
                    <a:lnTo>
                      <a:pt x="30" y="28"/>
                    </a:lnTo>
                    <a:lnTo>
                      <a:pt x="33" y="28"/>
                    </a:lnTo>
                    <a:lnTo>
                      <a:pt x="36" y="28"/>
                    </a:lnTo>
                    <a:lnTo>
                      <a:pt x="40" y="28"/>
                    </a:lnTo>
                    <a:lnTo>
                      <a:pt x="43" y="28"/>
                    </a:lnTo>
                    <a:lnTo>
                      <a:pt x="46" y="27"/>
                    </a:lnTo>
                    <a:lnTo>
                      <a:pt x="48" y="27"/>
                    </a:lnTo>
                    <a:lnTo>
                      <a:pt x="49" y="25"/>
                    </a:lnTo>
                    <a:lnTo>
                      <a:pt x="51" y="25"/>
                    </a:lnTo>
                    <a:lnTo>
                      <a:pt x="51" y="23"/>
                    </a:lnTo>
                    <a:lnTo>
                      <a:pt x="52" y="22"/>
                    </a:lnTo>
                    <a:lnTo>
                      <a:pt x="56" y="20"/>
                    </a:lnTo>
                    <a:lnTo>
                      <a:pt x="57" y="22"/>
                    </a:lnTo>
                    <a:lnTo>
                      <a:pt x="57" y="25"/>
                    </a:lnTo>
                    <a:lnTo>
                      <a:pt x="59" y="27"/>
                    </a:lnTo>
                    <a:lnTo>
                      <a:pt x="62" y="25"/>
                    </a:lnTo>
                    <a:lnTo>
                      <a:pt x="65" y="22"/>
                    </a:lnTo>
                    <a:lnTo>
                      <a:pt x="68" y="16"/>
                    </a:lnTo>
                    <a:lnTo>
                      <a:pt x="70" y="12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3" y="6"/>
                    </a:lnTo>
                    <a:lnTo>
                      <a:pt x="75" y="4"/>
                    </a:lnTo>
                    <a:lnTo>
                      <a:pt x="76" y="3"/>
                    </a:lnTo>
                    <a:lnTo>
                      <a:pt x="80" y="1"/>
                    </a:lnTo>
                    <a:lnTo>
                      <a:pt x="83" y="1"/>
                    </a:lnTo>
                    <a:lnTo>
                      <a:pt x="89" y="0"/>
                    </a:lnTo>
                    <a:lnTo>
                      <a:pt x="92" y="3"/>
                    </a:lnTo>
                    <a:lnTo>
                      <a:pt x="91" y="4"/>
                    </a:lnTo>
                    <a:lnTo>
                      <a:pt x="89" y="8"/>
                    </a:lnTo>
                    <a:lnTo>
                      <a:pt x="86" y="11"/>
                    </a:lnTo>
                    <a:lnTo>
                      <a:pt x="84" y="12"/>
                    </a:lnTo>
                    <a:lnTo>
                      <a:pt x="81" y="16"/>
                    </a:lnTo>
                    <a:lnTo>
                      <a:pt x="78" y="17"/>
                    </a:lnTo>
                    <a:lnTo>
                      <a:pt x="76" y="19"/>
                    </a:lnTo>
                    <a:lnTo>
                      <a:pt x="75" y="19"/>
                    </a:lnTo>
                    <a:lnTo>
                      <a:pt x="73" y="19"/>
                    </a:lnTo>
                    <a:lnTo>
                      <a:pt x="72" y="20"/>
                    </a:lnTo>
                    <a:lnTo>
                      <a:pt x="70" y="20"/>
                    </a:lnTo>
                    <a:lnTo>
                      <a:pt x="68" y="22"/>
                    </a:lnTo>
                    <a:lnTo>
                      <a:pt x="65" y="23"/>
                    </a:lnTo>
                    <a:lnTo>
                      <a:pt x="64" y="25"/>
                    </a:lnTo>
                    <a:lnTo>
                      <a:pt x="62" y="27"/>
                    </a:lnTo>
                    <a:lnTo>
                      <a:pt x="59" y="28"/>
                    </a:lnTo>
                    <a:lnTo>
                      <a:pt x="57" y="30"/>
                    </a:lnTo>
                    <a:lnTo>
                      <a:pt x="56" y="31"/>
                    </a:lnTo>
                    <a:lnTo>
                      <a:pt x="54" y="31"/>
                    </a:lnTo>
                    <a:lnTo>
                      <a:pt x="51" y="33"/>
                    </a:lnTo>
                    <a:lnTo>
                      <a:pt x="49" y="35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39"/>
                    </a:lnTo>
                    <a:lnTo>
                      <a:pt x="41" y="39"/>
                    </a:lnTo>
                    <a:lnTo>
                      <a:pt x="40" y="41"/>
                    </a:lnTo>
                    <a:lnTo>
                      <a:pt x="38" y="41"/>
                    </a:lnTo>
                    <a:lnTo>
                      <a:pt x="36" y="41"/>
                    </a:lnTo>
                    <a:lnTo>
                      <a:pt x="33" y="41"/>
                    </a:lnTo>
                    <a:lnTo>
                      <a:pt x="28" y="39"/>
                    </a:lnTo>
                    <a:lnTo>
                      <a:pt x="27" y="38"/>
                    </a:lnTo>
                    <a:lnTo>
                      <a:pt x="27" y="35"/>
                    </a:lnTo>
                    <a:lnTo>
                      <a:pt x="30" y="31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7" y="31"/>
                    </a:lnTo>
                    <a:lnTo>
                      <a:pt x="24" y="31"/>
                    </a:lnTo>
                    <a:lnTo>
                      <a:pt x="20" y="33"/>
                    </a:lnTo>
                    <a:lnTo>
                      <a:pt x="17" y="35"/>
                    </a:lnTo>
                    <a:lnTo>
                      <a:pt x="16" y="36"/>
                    </a:lnTo>
                    <a:lnTo>
                      <a:pt x="14" y="36"/>
                    </a:lnTo>
                    <a:lnTo>
                      <a:pt x="12" y="38"/>
                    </a:lnTo>
                    <a:lnTo>
                      <a:pt x="9" y="38"/>
                    </a:lnTo>
                    <a:lnTo>
                      <a:pt x="8" y="38"/>
                    </a:lnTo>
                    <a:lnTo>
                      <a:pt x="6" y="39"/>
                    </a:lnTo>
                    <a:lnTo>
                      <a:pt x="3" y="39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9" name="Freeform 432"/>
              <p:cNvSpPr>
                <a:spLocks/>
              </p:cNvSpPr>
              <p:nvPr/>
            </p:nvSpPr>
            <p:spPr bwMode="auto">
              <a:xfrm>
                <a:off x="1616" y="2758"/>
                <a:ext cx="90" cy="55"/>
              </a:xfrm>
              <a:custGeom>
                <a:avLst/>
                <a:gdLst>
                  <a:gd name="T0" fmla="*/ 21 w 90"/>
                  <a:gd name="T1" fmla="*/ 3 h 55"/>
                  <a:gd name="T2" fmla="*/ 26 w 90"/>
                  <a:gd name="T3" fmla="*/ 1 h 55"/>
                  <a:gd name="T4" fmla="*/ 29 w 90"/>
                  <a:gd name="T5" fmla="*/ 0 h 55"/>
                  <a:gd name="T6" fmla="*/ 34 w 90"/>
                  <a:gd name="T7" fmla="*/ 1 h 55"/>
                  <a:gd name="T8" fmla="*/ 42 w 90"/>
                  <a:gd name="T9" fmla="*/ 4 h 55"/>
                  <a:gd name="T10" fmla="*/ 48 w 90"/>
                  <a:gd name="T11" fmla="*/ 8 h 55"/>
                  <a:gd name="T12" fmla="*/ 51 w 90"/>
                  <a:gd name="T13" fmla="*/ 12 h 55"/>
                  <a:gd name="T14" fmla="*/ 53 w 90"/>
                  <a:gd name="T15" fmla="*/ 17 h 55"/>
                  <a:gd name="T16" fmla="*/ 54 w 90"/>
                  <a:gd name="T17" fmla="*/ 24 h 55"/>
                  <a:gd name="T18" fmla="*/ 53 w 90"/>
                  <a:gd name="T19" fmla="*/ 28 h 55"/>
                  <a:gd name="T20" fmla="*/ 53 w 90"/>
                  <a:gd name="T21" fmla="*/ 33 h 55"/>
                  <a:gd name="T22" fmla="*/ 58 w 90"/>
                  <a:gd name="T23" fmla="*/ 36 h 55"/>
                  <a:gd name="T24" fmla="*/ 67 w 90"/>
                  <a:gd name="T25" fmla="*/ 38 h 55"/>
                  <a:gd name="T26" fmla="*/ 77 w 90"/>
                  <a:gd name="T27" fmla="*/ 41 h 55"/>
                  <a:gd name="T28" fmla="*/ 85 w 90"/>
                  <a:gd name="T29" fmla="*/ 43 h 55"/>
                  <a:gd name="T30" fmla="*/ 89 w 90"/>
                  <a:gd name="T31" fmla="*/ 44 h 55"/>
                  <a:gd name="T32" fmla="*/ 89 w 90"/>
                  <a:gd name="T33" fmla="*/ 44 h 55"/>
                  <a:gd name="T34" fmla="*/ 85 w 90"/>
                  <a:gd name="T35" fmla="*/ 46 h 55"/>
                  <a:gd name="T36" fmla="*/ 80 w 90"/>
                  <a:gd name="T37" fmla="*/ 51 h 55"/>
                  <a:gd name="T38" fmla="*/ 75 w 90"/>
                  <a:gd name="T39" fmla="*/ 54 h 55"/>
                  <a:gd name="T40" fmla="*/ 70 w 90"/>
                  <a:gd name="T41" fmla="*/ 54 h 55"/>
                  <a:gd name="T42" fmla="*/ 64 w 90"/>
                  <a:gd name="T43" fmla="*/ 52 h 55"/>
                  <a:gd name="T44" fmla="*/ 53 w 90"/>
                  <a:gd name="T45" fmla="*/ 49 h 55"/>
                  <a:gd name="T46" fmla="*/ 43 w 90"/>
                  <a:gd name="T47" fmla="*/ 44 h 55"/>
                  <a:gd name="T48" fmla="*/ 34 w 90"/>
                  <a:gd name="T49" fmla="*/ 40 h 55"/>
                  <a:gd name="T50" fmla="*/ 26 w 90"/>
                  <a:gd name="T51" fmla="*/ 35 h 55"/>
                  <a:gd name="T52" fmla="*/ 19 w 90"/>
                  <a:gd name="T53" fmla="*/ 30 h 55"/>
                  <a:gd name="T54" fmla="*/ 14 w 90"/>
                  <a:gd name="T55" fmla="*/ 27 h 55"/>
                  <a:gd name="T56" fmla="*/ 8 w 90"/>
                  <a:gd name="T57" fmla="*/ 24 h 55"/>
                  <a:gd name="T58" fmla="*/ 3 w 90"/>
                  <a:gd name="T59" fmla="*/ 20 h 55"/>
                  <a:gd name="T60" fmla="*/ 0 w 90"/>
                  <a:gd name="T61" fmla="*/ 16 h 55"/>
                  <a:gd name="T62" fmla="*/ 3 w 90"/>
                  <a:gd name="T63" fmla="*/ 11 h 55"/>
                  <a:gd name="T64" fmla="*/ 11 w 90"/>
                  <a:gd name="T65" fmla="*/ 8 h 55"/>
                  <a:gd name="T66" fmla="*/ 16 w 90"/>
                  <a:gd name="T67" fmla="*/ 4 h 5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0"/>
                  <a:gd name="T103" fmla="*/ 0 h 55"/>
                  <a:gd name="T104" fmla="*/ 90 w 90"/>
                  <a:gd name="T105" fmla="*/ 55 h 5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0" h="55">
                    <a:moveTo>
                      <a:pt x="16" y="4"/>
                    </a:moveTo>
                    <a:lnTo>
                      <a:pt x="21" y="3"/>
                    </a:lnTo>
                    <a:lnTo>
                      <a:pt x="22" y="1"/>
                    </a:lnTo>
                    <a:lnTo>
                      <a:pt x="26" y="1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2" y="0"/>
                    </a:lnTo>
                    <a:lnTo>
                      <a:pt x="34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45" y="6"/>
                    </a:lnTo>
                    <a:lnTo>
                      <a:pt x="48" y="8"/>
                    </a:lnTo>
                    <a:lnTo>
                      <a:pt x="50" y="9"/>
                    </a:lnTo>
                    <a:lnTo>
                      <a:pt x="51" y="12"/>
                    </a:lnTo>
                    <a:lnTo>
                      <a:pt x="53" y="14"/>
                    </a:lnTo>
                    <a:lnTo>
                      <a:pt x="53" y="17"/>
                    </a:lnTo>
                    <a:lnTo>
                      <a:pt x="54" y="20"/>
                    </a:lnTo>
                    <a:lnTo>
                      <a:pt x="54" y="24"/>
                    </a:lnTo>
                    <a:lnTo>
                      <a:pt x="54" y="27"/>
                    </a:lnTo>
                    <a:lnTo>
                      <a:pt x="53" y="28"/>
                    </a:lnTo>
                    <a:lnTo>
                      <a:pt x="53" y="30"/>
                    </a:lnTo>
                    <a:lnTo>
                      <a:pt x="53" y="33"/>
                    </a:lnTo>
                    <a:lnTo>
                      <a:pt x="54" y="35"/>
                    </a:lnTo>
                    <a:lnTo>
                      <a:pt x="58" y="36"/>
                    </a:lnTo>
                    <a:lnTo>
                      <a:pt x="61" y="36"/>
                    </a:lnTo>
                    <a:lnTo>
                      <a:pt x="67" y="38"/>
                    </a:lnTo>
                    <a:lnTo>
                      <a:pt x="72" y="40"/>
                    </a:lnTo>
                    <a:lnTo>
                      <a:pt x="77" y="41"/>
                    </a:lnTo>
                    <a:lnTo>
                      <a:pt x="80" y="43"/>
                    </a:lnTo>
                    <a:lnTo>
                      <a:pt x="85" y="43"/>
                    </a:lnTo>
                    <a:lnTo>
                      <a:pt x="86" y="44"/>
                    </a:lnTo>
                    <a:lnTo>
                      <a:pt x="89" y="44"/>
                    </a:lnTo>
                    <a:lnTo>
                      <a:pt x="88" y="44"/>
                    </a:lnTo>
                    <a:lnTo>
                      <a:pt x="85" y="46"/>
                    </a:lnTo>
                    <a:lnTo>
                      <a:pt x="81" y="49"/>
                    </a:lnTo>
                    <a:lnTo>
                      <a:pt x="80" y="51"/>
                    </a:lnTo>
                    <a:lnTo>
                      <a:pt x="77" y="52"/>
                    </a:lnTo>
                    <a:lnTo>
                      <a:pt x="75" y="54"/>
                    </a:lnTo>
                    <a:lnTo>
                      <a:pt x="72" y="54"/>
                    </a:lnTo>
                    <a:lnTo>
                      <a:pt x="70" y="54"/>
                    </a:lnTo>
                    <a:lnTo>
                      <a:pt x="67" y="54"/>
                    </a:lnTo>
                    <a:lnTo>
                      <a:pt x="64" y="52"/>
                    </a:lnTo>
                    <a:lnTo>
                      <a:pt x="59" y="51"/>
                    </a:lnTo>
                    <a:lnTo>
                      <a:pt x="53" y="49"/>
                    </a:lnTo>
                    <a:lnTo>
                      <a:pt x="48" y="46"/>
                    </a:lnTo>
                    <a:lnTo>
                      <a:pt x="43" y="44"/>
                    </a:lnTo>
                    <a:lnTo>
                      <a:pt x="38" y="43"/>
                    </a:lnTo>
                    <a:lnTo>
                      <a:pt x="34" y="40"/>
                    </a:lnTo>
                    <a:lnTo>
                      <a:pt x="29" y="38"/>
                    </a:lnTo>
                    <a:lnTo>
                      <a:pt x="26" y="35"/>
                    </a:lnTo>
                    <a:lnTo>
                      <a:pt x="22" y="33"/>
                    </a:lnTo>
                    <a:lnTo>
                      <a:pt x="19" y="30"/>
                    </a:lnTo>
                    <a:lnTo>
                      <a:pt x="16" y="28"/>
                    </a:lnTo>
                    <a:lnTo>
                      <a:pt x="14" y="27"/>
                    </a:lnTo>
                    <a:lnTo>
                      <a:pt x="11" y="25"/>
                    </a:lnTo>
                    <a:lnTo>
                      <a:pt x="8" y="24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3" y="11"/>
                    </a:lnTo>
                    <a:lnTo>
                      <a:pt x="8" y="9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6" y="4"/>
                    </a:lnTo>
                  </a:path>
                </a:pathLst>
              </a:custGeom>
              <a:solidFill>
                <a:srgbClr val="0066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5" name="Group 492"/>
          <p:cNvGrpSpPr>
            <a:grpSpLocks/>
          </p:cNvGrpSpPr>
          <p:nvPr/>
        </p:nvGrpSpPr>
        <p:grpSpPr bwMode="auto">
          <a:xfrm>
            <a:off x="5334000" y="115888"/>
            <a:ext cx="3810000" cy="2706687"/>
            <a:chOff x="3152" y="1616"/>
            <a:chExt cx="2400" cy="1705"/>
          </a:xfrm>
        </p:grpSpPr>
        <p:graphicFrame>
          <p:nvGraphicFramePr>
            <p:cNvPr id="2050" name="Object 493"/>
            <p:cNvGraphicFramePr>
              <a:graphicFrameLocks noChangeAspect="1"/>
            </p:cNvGraphicFramePr>
            <p:nvPr/>
          </p:nvGraphicFramePr>
          <p:xfrm>
            <a:off x="3152" y="1616"/>
            <a:ext cx="2400" cy="1705"/>
          </p:xfrm>
          <a:graphic>
            <a:graphicData uri="http://schemas.openxmlformats.org/presentationml/2006/ole">
              <p:oleObj spid="_x0000_s2050" name="Visio" r:id="rId3" imgW="4477523" imgH="3179593" progId="Visio.Drawing.11">
                <p:embed/>
              </p:oleObj>
            </a:graphicData>
          </a:graphic>
        </p:graphicFrame>
        <p:grpSp>
          <p:nvGrpSpPr>
            <p:cNvPr id="2056" name="Group 494"/>
            <p:cNvGrpSpPr>
              <a:grpSpLocks/>
            </p:cNvGrpSpPr>
            <p:nvPr/>
          </p:nvGrpSpPr>
          <p:grpSpPr bwMode="auto">
            <a:xfrm>
              <a:off x="3198" y="1797"/>
              <a:ext cx="753" cy="90"/>
              <a:chOff x="2853" y="2344"/>
              <a:chExt cx="450" cy="39"/>
            </a:xfrm>
          </p:grpSpPr>
          <p:sp>
            <p:nvSpPr>
              <p:cNvPr id="2057" name="Rectangle 495"/>
              <p:cNvSpPr>
                <a:spLocks noChangeArrowheads="1"/>
              </p:cNvSpPr>
              <p:nvPr/>
            </p:nvSpPr>
            <p:spPr bwMode="auto">
              <a:xfrm>
                <a:off x="3138" y="2344"/>
                <a:ext cx="1" cy="39"/>
              </a:xfrm>
              <a:prstGeom prst="rect">
                <a:avLst/>
              </a:prstGeom>
              <a:solidFill>
                <a:srgbClr val="9A9A9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8" name="Rectangle 496"/>
              <p:cNvSpPr>
                <a:spLocks noChangeArrowheads="1"/>
              </p:cNvSpPr>
              <p:nvPr/>
            </p:nvSpPr>
            <p:spPr bwMode="auto">
              <a:xfrm>
                <a:off x="3141" y="2344"/>
                <a:ext cx="4" cy="39"/>
              </a:xfrm>
              <a:prstGeom prst="rect">
                <a:avLst/>
              </a:prstGeom>
              <a:solidFill>
                <a:srgbClr val="02FE0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" name="Rectangle 497"/>
              <p:cNvSpPr>
                <a:spLocks noChangeArrowheads="1"/>
              </p:cNvSpPr>
              <p:nvPr/>
            </p:nvSpPr>
            <p:spPr bwMode="auto">
              <a:xfrm>
                <a:off x="3159" y="2344"/>
                <a:ext cx="3" cy="39"/>
              </a:xfrm>
              <a:prstGeom prst="rect">
                <a:avLst/>
              </a:prstGeom>
              <a:solidFill>
                <a:srgbClr val="0CF80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0" name="Rectangle 498"/>
              <p:cNvSpPr>
                <a:spLocks noChangeArrowheads="1"/>
              </p:cNvSpPr>
              <p:nvPr/>
            </p:nvSpPr>
            <p:spPr bwMode="auto">
              <a:xfrm>
                <a:off x="3169" y="2344"/>
                <a:ext cx="3" cy="39"/>
              </a:xfrm>
              <a:prstGeom prst="rect">
                <a:avLst/>
              </a:prstGeom>
              <a:solidFill>
                <a:srgbClr val="11F41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1" name="Rectangle 499"/>
              <p:cNvSpPr>
                <a:spLocks noChangeArrowheads="1"/>
              </p:cNvSpPr>
              <p:nvPr/>
            </p:nvSpPr>
            <p:spPr bwMode="auto">
              <a:xfrm>
                <a:off x="3178" y="2344"/>
                <a:ext cx="3" cy="39"/>
              </a:xfrm>
              <a:prstGeom prst="rect">
                <a:avLst/>
              </a:prstGeom>
              <a:solidFill>
                <a:srgbClr val="16F11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Rectangle 500"/>
              <p:cNvSpPr>
                <a:spLocks noChangeArrowheads="1"/>
              </p:cNvSpPr>
              <p:nvPr/>
            </p:nvSpPr>
            <p:spPr bwMode="auto">
              <a:xfrm>
                <a:off x="3190" y="2344"/>
                <a:ext cx="4" cy="39"/>
              </a:xfrm>
              <a:prstGeom prst="rect">
                <a:avLst/>
              </a:prstGeom>
              <a:solidFill>
                <a:srgbClr val="1DEC1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Rectangle 501"/>
              <p:cNvSpPr>
                <a:spLocks noChangeArrowheads="1"/>
              </p:cNvSpPr>
              <p:nvPr/>
            </p:nvSpPr>
            <p:spPr bwMode="auto">
              <a:xfrm>
                <a:off x="3201" y="2344"/>
                <a:ext cx="3" cy="39"/>
              </a:xfrm>
              <a:prstGeom prst="rect">
                <a:avLst/>
              </a:prstGeom>
              <a:solidFill>
                <a:srgbClr val="23E9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Rectangle 502"/>
              <p:cNvSpPr>
                <a:spLocks noChangeArrowheads="1"/>
              </p:cNvSpPr>
              <p:nvPr/>
            </p:nvSpPr>
            <p:spPr bwMode="auto">
              <a:xfrm>
                <a:off x="3208" y="2344"/>
                <a:ext cx="3" cy="39"/>
              </a:xfrm>
              <a:prstGeom prst="rect">
                <a:avLst/>
              </a:prstGeom>
              <a:solidFill>
                <a:srgbClr val="27E62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Rectangle 503"/>
              <p:cNvSpPr>
                <a:spLocks noChangeArrowheads="1"/>
              </p:cNvSpPr>
              <p:nvPr/>
            </p:nvSpPr>
            <p:spPr bwMode="auto">
              <a:xfrm>
                <a:off x="3217" y="2344"/>
                <a:ext cx="4" cy="39"/>
              </a:xfrm>
              <a:prstGeom prst="rect">
                <a:avLst/>
              </a:prstGeom>
              <a:solidFill>
                <a:srgbClr val="2CE22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Rectangle 504"/>
              <p:cNvSpPr>
                <a:spLocks noChangeArrowheads="1"/>
              </p:cNvSpPr>
              <p:nvPr/>
            </p:nvSpPr>
            <p:spPr bwMode="auto">
              <a:xfrm>
                <a:off x="3225" y="2344"/>
                <a:ext cx="3" cy="39"/>
              </a:xfrm>
              <a:prstGeom prst="rect">
                <a:avLst/>
              </a:prstGeom>
              <a:solidFill>
                <a:srgbClr val="30DF3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Rectangle 505"/>
              <p:cNvSpPr>
                <a:spLocks noChangeArrowheads="1"/>
              </p:cNvSpPr>
              <p:nvPr/>
            </p:nvSpPr>
            <p:spPr bwMode="auto">
              <a:xfrm>
                <a:off x="3236" y="2344"/>
                <a:ext cx="3" cy="39"/>
              </a:xfrm>
              <a:prstGeom prst="rect">
                <a:avLst/>
              </a:prstGeom>
              <a:solidFill>
                <a:srgbClr val="36DC3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Rectangle 506"/>
              <p:cNvSpPr>
                <a:spLocks noChangeArrowheads="1"/>
              </p:cNvSpPr>
              <p:nvPr/>
            </p:nvSpPr>
            <p:spPr bwMode="auto">
              <a:xfrm>
                <a:off x="3243" y="2344"/>
                <a:ext cx="3" cy="39"/>
              </a:xfrm>
              <a:prstGeom prst="rect">
                <a:avLst/>
              </a:prstGeom>
              <a:solidFill>
                <a:srgbClr val="3AD93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Rectangle 507"/>
              <p:cNvSpPr>
                <a:spLocks noChangeArrowheads="1"/>
              </p:cNvSpPr>
              <p:nvPr/>
            </p:nvSpPr>
            <p:spPr bwMode="auto">
              <a:xfrm>
                <a:off x="3246" y="2344"/>
                <a:ext cx="4" cy="39"/>
              </a:xfrm>
              <a:prstGeom prst="rect">
                <a:avLst/>
              </a:prstGeom>
              <a:solidFill>
                <a:srgbClr val="3CD83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Rectangle 508"/>
              <p:cNvSpPr>
                <a:spLocks noChangeArrowheads="1"/>
              </p:cNvSpPr>
              <p:nvPr/>
            </p:nvSpPr>
            <p:spPr bwMode="auto">
              <a:xfrm>
                <a:off x="3254" y="2344"/>
                <a:ext cx="2" cy="39"/>
              </a:xfrm>
              <a:prstGeom prst="rect">
                <a:avLst/>
              </a:prstGeom>
              <a:solidFill>
                <a:srgbClr val="3FD5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Rectangle 509"/>
              <p:cNvSpPr>
                <a:spLocks noChangeArrowheads="1"/>
              </p:cNvSpPr>
              <p:nvPr/>
            </p:nvSpPr>
            <p:spPr bwMode="auto">
              <a:xfrm>
                <a:off x="3256" y="2344"/>
                <a:ext cx="3" cy="39"/>
              </a:xfrm>
              <a:prstGeom prst="rect">
                <a:avLst/>
              </a:prstGeom>
              <a:solidFill>
                <a:srgbClr val="41D54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Rectangle 510"/>
              <p:cNvSpPr>
                <a:spLocks noChangeArrowheads="1"/>
              </p:cNvSpPr>
              <p:nvPr/>
            </p:nvSpPr>
            <p:spPr bwMode="auto">
              <a:xfrm>
                <a:off x="3262" y="2344"/>
                <a:ext cx="3" cy="39"/>
              </a:xfrm>
              <a:prstGeom prst="rect">
                <a:avLst/>
              </a:prstGeom>
              <a:solidFill>
                <a:srgbClr val="44D34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Rectangle 511"/>
              <p:cNvSpPr>
                <a:spLocks noChangeArrowheads="1"/>
              </p:cNvSpPr>
              <p:nvPr/>
            </p:nvSpPr>
            <p:spPr bwMode="auto">
              <a:xfrm>
                <a:off x="3265" y="2344"/>
                <a:ext cx="3" cy="39"/>
              </a:xfrm>
              <a:prstGeom prst="rect">
                <a:avLst/>
              </a:prstGeom>
              <a:solidFill>
                <a:srgbClr val="46D24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Rectangle 512"/>
              <p:cNvSpPr>
                <a:spLocks noChangeArrowheads="1"/>
              </p:cNvSpPr>
              <p:nvPr/>
            </p:nvSpPr>
            <p:spPr bwMode="auto">
              <a:xfrm>
                <a:off x="3271" y="2344"/>
                <a:ext cx="3" cy="39"/>
              </a:xfrm>
              <a:prstGeom prst="rect">
                <a:avLst/>
              </a:prstGeom>
              <a:solidFill>
                <a:srgbClr val="49D04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Rectangle 513"/>
              <p:cNvSpPr>
                <a:spLocks noChangeArrowheads="1"/>
              </p:cNvSpPr>
              <p:nvPr/>
            </p:nvSpPr>
            <p:spPr bwMode="auto">
              <a:xfrm>
                <a:off x="3278" y="2344"/>
                <a:ext cx="3" cy="39"/>
              </a:xfrm>
              <a:prstGeom prst="rect">
                <a:avLst/>
              </a:prstGeom>
              <a:solidFill>
                <a:srgbClr val="4DC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Rectangle 514"/>
              <p:cNvSpPr>
                <a:spLocks noChangeArrowheads="1"/>
              </p:cNvSpPr>
              <p:nvPr/>
            </p:nvSpPr>
            <p:spPr bwMode="auto">
              <a:xfrm>
                <a:off x="3281" y="2344"/>
                <a:ext cx="3" cy="39"/>
              </a:xfrm>
              <a:prstGeom prst="rect">
                <a:avLst/>
              </a:prstGeom>
              <a:solidFill>
                <a:srgbClr val="4FCC4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Rectangle 515"/>
              <p:cNvSpPr>
                <a:spLocks noChangeArrowheads="1"/>
              </p:cNvSpPr>
              <p:nvPr/>
            </p:nvSpPr>
            <p:spPr bwMode="auto">
              <a:xfrm>
                <a:off x="3287" y="2344"/>
                <a:ext cx="3" cy="39"/>
              </a:xfrm>
              <a:prstGeom prst="rect">
                <a:avLst/>
              </a:prstGeom>
              <a:solidFill>
                <a:srgbClr val="52C95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" name="Rectangle 516"/>
              <p:cNvSpPr>
                <a:spLocks noChangeArrowheads="1"/>
              </p:cNvSpPr>
              <p:nvPr/>
            </p:nvSpPr>
            <p:spPr bwMode="auto">
              <a:xfrm>
                <a:off x="3290" y="2344"/>
                <a:ext cx="3" cy="39"/>
              </a:xfrm>
              <a:prstGeom prst="rect">
                <a:avLst/>
              </a:prstGeom>
              <a:solidFill>
                <a:srgbClr val="54C85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" name="Rectangle 517"/>
              <p:cNvSpPr>
                <a:spLocks noChangeArrowheads="1"/>
              </p:cNvSpPr>
              <p:nvPr/>
            </p:nvSpPr>
            <p:spPr bwMode="auto">
              <a:xfrm>
                <a:off x="3297" y="2344"/>
                <a:ext cx="3" cy="39"/>
              </a:xfrm>
              <a:prstGeom prst="rect">
                <a:avLst/>
              </a:prstGeom>
              <a:solidFill>
                <a:srgbClr val="58C65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Rectangle 518"/>
              <p:cNvSpPr>
                <a:spLocks noChangeArrowheads="1"/>
              </p:cNvSpPr>
              <p:nvPr/>
            </p:nvSpPr>
            <p:spPr bwMode="auto">
              <a:xfrm>
                <a:off x="3300" y="2344"/>
                <a:ext cx="3" cy="39"/>
              </a:xfrm>
              <a:prstGeom prst="rect">
                <a:avLst/>
              </a:prstGeom>
              <a:solidFill>
                <a:srgbClr val="59C45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Rectangle 519"/>
              <p:cNvSpPr>
                <a:spLocks noChangeArrowheads="1"/>
              </p:cNvSpPr>
              <p:nvPr/>
            </p:nvSpPr>
            <p:spPr bwMode="auto">
              <a:xfrm>
                <a:off x="2853" y="2344"/>
                <a:ext cx="3" cy="39"/>
              </a:xfrm>
              <a:prstGeom prst="rect">
                <a:avLst/>
              </a:prstGeom>
              <a:solidFill>
                <a:srgbClr val="1CED1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Rectangle 520"/>
              <p:cNvSpPr>
                <a:spLocks noChangeArrowheads="1"/>
              </p:cNvSpPr>
              <p:nvPr/>
            </p:nvSpPr>
            <p:spPr bwMode="auto">
              <a:xfrm>
                <a:off x="2859" y="2344"/>
                <a:ext cx="3" cy="39"/>
              </a:xfrm>
              <a:prstGeom prst="rect">
                <a:avLst/>
              </a:prstGeom>
              <a:solidFill>
                <a:srgbClr val="20EB2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Rectangle 521"/>
              <p:cNvSpPr>
                <a:spLocks noChangeArrowheads="1"/>
              </p:cNvSpPr>
              <p:nvPr/>
            </p:nvSpPr>
            <p:spPr bwMode="auto">
              <a:xfrm>
                <a:off x="2862" y="2344"/>
                <a:ext cx="3" cy="39"/>
              </a:xfrm>
              <a:prstGeom prst="rect">
                <a:avLst/>
              </a:prstGeom>
              <a:solidFill>
                <a:srgbClr val="21E9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4" name="Rectangle 522"/>
              <p:cNvSpPr>
                <a:spLocks noChangeArrowheads="1"/>
              </p:cNvSpPr>
              <p:nvPr/>
            </p:nvSpPr>
            <p:spPr bwMode="auto">
              <a:xfrm>
                <a:off x="2868" y="2344"/>
                <a:ext cx="4" cy="39"/>
              </a:xfrm>
              <a:prstGeom prst="rect">
                <a:avLst/>
              </a:prstGeom>
              <a:solidFill>
                <a:srgbClr val="25E72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5" name="Rectangle 523"/>
              <p:cNvSpPr>
                <a:spLocks noChangeArrowheads="1"/>
              </p:cNvSpPr>
              <p:nvPr/>
            </p:nvSpPr>
            <p:spPr bwMode="auto">
              <a:xfrm>
                <a:off x="2872" y="2344"/>
                <a:ext cx="3" cy="39"/>
              </a:xfrm>
              <a:prstGeom prst="rect">
                <a:avLst/>
              </a:prstGeom>
              <a:solidFill>
                <a:srgbClr val="27E62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6" name="Rectangle 524"/>
              <p:cNvSpPr>
                <a:spLocks noChangeArrowheads="1"/>
              </p:cNvSpPr>
              <p:nvPr/>
            </p:nvSpPr>
            <p:spPr bwMode="auto">
              <a:xfrm>
                <a:off x="2879" y="2344"/>
                <a:ext cx="2" cy="39"/>
              </a:xfrm>
              <a:prstGeom prst="rect">
                <a:avLst/>
              </a:prstGeom>
              <a:solidFill>
                <a:srgbClr val="2AE3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7" name="Rectangle 525"/>
              <p:cNvSpPr>
                <a:spLocks noChangeArrowheads="1"/>
              </p:cNvSpPr>
              <p:nvPr/>
            </p:nvSpPr>
            <p:spPr bwMode="auto">
              <a:xfrm>
                <a:off x="2881" y="2344"/>
                <a:ext cx="3" cy="39"/>
              </a:xfrm>
              <a:prstGeom prst="rect">
                <a:avLst/>
              </a:prstGeom>
              <a:solidFill>
                <a:srgbClr val="2CE32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8" name="Rectangle 526"/>
              <p:cNvSpPr>
                <a:spLocks noChangeArrowheads="1"/>
              </p:cNvSpPr>
              <p:nvPr/>
            </p:nvSpPr>
            <p:spPr bwMode="auto">
              <a:xfrm>
                <a:off x="2887" y="2344"/>
                <a:ext cx="4" cy="39"/>
              </a:xfrm>
              <a:prstGeom prst="rect">
                <a:avLst/>
              </a:prstGeom>
              <a:solidFill>
                <a:srgbClr val="2FE02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" name="Rectangle 527"/>
              <p:cNvSpPr>
                <a:spLocks noChangeArrowheads="1"/>
              </p:cNvSpPr>
              <p:nvPr/>
            </p:nvSpPr>
            <p:spPr bwMode="auto">
              <a:xfrm>
                <a:off x="2894" y="2344"/>
                <a:ext cx="4" cy="39"/>
              </a:xfrm>
              <a:prstGeom prst="rect">
                <a:avLst/>
              </a:prstGeom>
              <a:solidFill>
                <a:srgbClr val="33DD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0" name="Rectangle 528"/>
              <p:cNvSpPr>
                <a:spLocks noChangeArrowheads="1"/>
              </p:cNvSpPr>
              <p:nvPr/>
            </p:nvSpPr>
            <p:spPr bwMode="auto">
              <a:xfrm>
                <a:off x="2898" y="2344"/>
                <a:ext cx="3" cy="39"/>
              </a:xfrm>
              <a:prstGeom prst="rect">
                <a:avLst/>
              </a:prstGeom>
              <a:solidFill>
                <a:srgbClr val="35DC3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1" name="Rectangle 529"/>
              <p:cNvSpPr>
                <a:spLocks noChangeArrowheads="1"/>
              </p:cNvSpPr>
              <p:nvPr/>
            </p:nvSpPr>
            <p:spPr bwMode="auto">
              <a:xfrm>
                <a:off x="2905" y="2344"/>
                <a:ext cx="3" cy="39"/>
              </a:xfrm>
              <a:prstGeom prst="rect">
                <a:avLst/>
              </a:prstGeom>
              <a:solidFill>
                <a:srgbClr val="39DA3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2" name="Rectangle 530"/>
              <p:cNvSpPr>
                <a:spLocks noChangeArrowheads="1"/>
              </p:cNvSpPr>
              <p:nvPr/>
            </p:nvSpPr>
            <p:spPr bwMode="auto">
              <a:xfrm>
                <a:off x="2914" y="2344"/>
                <a:ext cx="4" cy="39"/>
              </a:xfrm>
              <a:prstGeom prst="rect">
                <a:avLst/>
              </a:prstGeom>
              <a:solidFill>
                <a:srgbClr val="3ED73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3" name="Rectangle 531"/>
              <p:cNvSpPr>
                <a:spLocks noChangeArrowheads="1"/>
              </p:cNvSpPr>
              <p:nvPr/>
            </p:nvSpPr>
            <p:spPr bwMode="auto">
              <a:xfrm>
                <a:off x="2924" y="2344"/>
                <a:ext cx="2" cy="39"/>
              </a:xfrm>
              <a:prstGeom prst="rect">
                <a:avLst/>
              </a:prstGeom>
              <a:solidFill>
                <a:srgbClr val="42D34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4" name="Rectangle 532"/>
              <p:cNvSpPr>
                <a:spLocks noChangeArrowheads="1"/>
              </p:cNvSpPr>
              <p:nvPr/>
            </p:nvSpPr>
            <p:spPr bwMode="auto">
              <a:xfrm>
                <a:off x="2933" y="2344"/>
                <a:ext cx="3" cy="39"/>
              </a:xfrm>
              <a:prstGeom prst="rect">
                <a:avLst/>
              </a:prstGeom>
              <a:solidFill>
                <a:srgbClr val="48D04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5" name="Rectangle 533"/>
              <p:cNvSpPr>
                <a:spLocks noChangeArrowheads="1"/>
              </p:cNvSpPr>
              <p:nvPr/>
            </p:nvSpPr>
            <p:spPr bwMode="auto">
              <a:xfrm>
                <a:off x="2940" y="2344"/>
                <a:ext cx="3" cy="39"/>
              </a:xfrm>
              <a:prstGeom prst="rect">
                <a:avLst/>
              </a:prstGeom>
              <a:solidFill>
                <a:srgbClr val="4CCE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Rectangle 534"/>
              <p:cNvSpPr>
                <a:spLocks noChangeArrowheads="1"/>
              </p:cNvSpPr>
              <p:nvPr/>
            </p:nvSpPr>
            <p:spPr bwMode="auto">
              <a:xfrm>
                <a:off x="2950" y="2344"/>
                <a:ext cx="4" cy="39"/>
              </a:xfrm>
              <a:prstGeom prst="rect">
                <a:avLst/>
              </a:prstGeom>
              <a:solidFill>
                <a:srgbClr val="52CA5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7" name="Rectangle 535"/>
              <p:cNvSpPr>
                <a:spLocks noChangeArrowheads="1"/>
              </p:cNvSpPr>
              <p:nvPr/>
            </p:nvSpPr>
            <p:spPr bwMode="auto">
              <a:xfrm>
                <a:off x="2967" y="2344"/>
                <a:ext cx="3" cy="39"/>
              </a:xfrm>
              <a:prstGeom prst="rect">
                <a:avLst/>
              </a:prstGeom>
              <a:solidFill>
                <a:srgbClr val="5BC45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8" name="Rectangle 536"/>
              <p:cNvSpPr>
                <a:spLocks noChangeArrowheads="1"/>
              </p:cNvSpPr>
              <p:nvPr/>
            </p:nvSpPr>
            <p:spPr bwMode="auto">
              <a:xfrm>
                <a:off x="2982" y="2344"/>
                <a:ext cx="3" cy="39"/>
              </a:xfrm>
              <a:prstGeom prst="rect">
                <a:avLst/>
              </a:prstGeom>
              <a:solidFill>
                <a:srgbClr val="63BE6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" name="Rectangle 537"/>
              <p:cNvSpPr>
                <a:spLocks noChangeArrowheads="1"/>
              </p:cNvSpPr>
              <p:nvPr/>
            </p:nvSpPr>
            <p:spPr bwMode="auto">
              <a:xfrm>
                <a:off x="2999" y="2344"/>
                <a:ext cx="4" cy="39"/>
              </a:xfrm>
              <a:prstGeom prst="rect">
                <a:avLst/>
              </a:prstGeom>
              <a:solidFill>
                <a:srgbClr val="6DB86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0" name="Rectangle 538"/>
              <p:cNvSpPr>
                <a:spLocks noChangeArrowheads="1"/>
              </p:cNvSpPr>
              <p:nvPr/>
            </p:nvSpPr>
            <p:spPr bwMode="auto">
              <a:xfrm>
                <a:off x="3017" y="2344"/>
                <a:ext cx="2" cy="39"/>
              </a:xfrm>
              <a:prstGeom prst="rect">
                <a:avLst/>
              </a:prstGeom>
              <a:solidFill>
                <a:srgbClr val="76B17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1" name="Rectangle 539"/>
              <p:cNvSpPr>
                <a:spLocks noChangeArrowheads="1"/>
              </p:cNvSpPr>
              <p:nvPr/>
            </p:nvSpPr>
            <p:spPr bwMode="auto">
              <a:xfrm>
                <a:off x="3025" y="2344"/>
                <a:ext cx="3" cy="39"/>
              </a:xfrm>
              <a:prstGeom prst="rect">
                <a:avLst/>
              </a:prstGeom>
              <a:solidFill>
                <a:srgbClr val="7BAF7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2" name="Rectangle 540"/>
              <p:cNvSpPr>
                <a:spLocks noChangeArrowheads="1"/>
              </p:cNvSpPr>
              <p:nvPr/>
            </p:nvSpPr>
            <p:spPr bwMode="auto">
              <a:xfrm>
                <a:off x="3028" y="2344"/>
                <a:ext cx="2" cy="39"/>
              </a:xfrm>
              <a:prstGeom prst="rect">
                <a:avLst/>
              </a:prstGeom>
              <a:solidFill>
                <a:srgbClr val="7CAD7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3" name="Rectangle 541"/>
              <p:cNvSpPr>
                <a:spLocks noChangeArrowheads="1"/>
              </p:cNvSpPr>
              <p:nvPr/>
            </p:nvSpPr>
            <p:spPr bwMode="auto">
              <a:xfrm>
                <a:off x="3034" y="2344"/>
                <a:ext cx="3" cy="39"/>
              </a:xfrm>
              <a:prstGeom prst="rect">
                <a:avLst/>
              </a:prstGeom>
              <a:solidFill>
                <a:srgbClr val="80AB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4" name="Rectangle 542"/>
              <p:cNvSpPr>
                <a:spLocks noChangeArrowheads="1"/>
              </p:cNvSpPr>
              <p:nvPr/>
            </p:nvSpPr>
            <p:spPr bwMode="auto">
              <a:xfrm>
                <a:off x="3045" y="2344"/>
                <a:ext cx="3" cy="39"/>
              </a:xfrm>
              <a:prstGeom prst="rect">
                <a:avLst/>
              </a:prstGeom>
              <a:solidFill>
                <a:srgbClr val="86A88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5" name="Rectangle 543"/>
              <p:cNvSpPr>
                <a:spLocks noChangeArrowheads="1"/>
              </p:cNvSpPr>
              <p:nvPr/>
            </p:nvSpPr>
            <p:spPr bwMode="auto">
              <a:xfrm>
                <a:off x="3051" y="2344"/>
                <a:ext cx="3" cy="39"/>
              </a:xfrm>
              <a:prstGeom prst="rect">
                <a:avLst/>
              </a:prstGeom>
              <a:solidFill>
                <a:srgbClr val="89A58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6" name="Rectangle 544"/>
              <p:cNvSpPr>
                <a:spLocks noChangeArrowheads="1"/>
              </p:cNvSpPr>
              <p:nvPr/>
            </p:nvSpPr>
            <p:spPr bwMode="auto">
              <a:xfrm>
                <a:off x="3054" y="2344"/>
                <a:ext cx="4" cy="39"/>
              </a:xfrm>
              <a:prstGeom prst="rect">
                <a:avLst/>
              </a:prstGeom>
              <a:solidFill>
                <a:srgbClr val="8BA48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7" name="Rectangle 545"/>
              <p:cNvSpPr>
                <a:spLocks noChangeArrowheads="1"/>
              </p:cNvSpPr>
              <p:nvPr/>
            </p:nvSpPr>
            <p:spPr bwMode="auto">
              <a:xfrm>
                <a:off x="3061" y="2344"/>
                <a:ext cx="3" cy="39"/>
              </a:xfrm>
              <a:prstGeom prst="rect">
                <a:avLst/>
              </a:prstGeom>
              <a:solidFill>
                <a:srgbClr val="8EA18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8" name="Rectangle 546"/>
              <p:cNvSpPr>
                <a:spLocks noChangeArrowheads="1"/>
              </p:cNvSpPr>
              <p:nvPr/>
            </p:nvSpPr>
            <p:spPr bwMode="auto">
              <a:xfrm>
                <a:off x="3064" y="2344"/>
                <a:ext cx="3" cy="39"/>
              </a:xfrm>
              <a:prstGeom prst="rect">
                <a:avLst/>
              </a:prstGeom>
              <a:solidFill>
                <a:srgbClr val="90A0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" name="Rectangle 547"/>
              <p:cNvSpPr>
                <a:spLocks noChangeArrowheads="1"/>
              </p:cNvSpPr>
              <p:nvPr/>
            </p:nvSpPr>
            <p:spPr bwMode="auto">
              <a:xfrm>
                <a:off x="3071" y="2344"/>
                <a:ext cx="3" cy="39"/>
              </a:xfrm>
              <a:prstGeom prst="rect">
                <a:avLst/>
              </a:prstGeom>
              <a:solidFill>
                <a:srgbClr val="949E9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0" name="Rectangle 548"/>
              <p:cNvSpPr>
                <a:spLocks noChangeArrowheads="1"/>
              </p:cNvSpPr>
              <p:nvPr/>
            </p:nvSpPr>
            <p:spPr bwMode="auto">
              <a:xfrm>
                <a:off x="3078" y="2344"/>
                <a:ext cx="3" cy="39"/>
              </a:xfrm>
              <a:prstGeom prst="rect">
                <a:avLst/>
              </a:prstGeom>
              <a:solidFill>
                <a:srgbClr val="989B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1" name="Rectangle 549"/>
              <p:cNvSpPr>
                <a:spLocks noChangeArrowheads="1"/>
              </p:cNvSpPr>
              <p:nvPr/>
            </p:nvSpPr>
            <p:spPr bwMode="auto">
              <a:xfrm>
                <a:off x="3081" y="2344"/>
                <a:ext cx="1" cy="39"/>
              </a:xfrm>
              <a:prstGeom prst="rect">
                <a:avLst/>
              </a:prstGeom>
              <a:solidFill>
                <a:srgbClr val="9A9A9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402453-22A1-4E2F-A390-8DDD3A00D5D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DFB3C-A393-45A9-A36F-123C80A25F9C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4400" cy="823912"/>
          </a:xfrm>
        </p:spPr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点到多点</a:t>
            </a:r>
            <a:r>
              <a:rPr lang="zh-CN" altLang="en-US" smtClean="0">
                <a:solidFill>
                  <a:schemeClr val="tx1"/>
                </a:solidFill>
              </a:rPr>
              <a:t>以太总线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5905500" cy="25209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集线器（</a:t>
            </a:r>
            <a:r>
              <a:rPr lang="en-US" altLang="zh-CN" sz="2000" dirty="0" smtClean="0"/>
              <a:t>HUB</a:t>
            </a:r>
            <a:r>
              <a:rPr lang="zh-CN" altLang="en-US" sz="2000" dirty="0" smtClean="0"/>
              <a:t>）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 smtClean="0"/>
              <a:t>总线共享，线障隔离，使用方便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600" dirty="0" smtClean="0"/>
              <a:t>带宽受限 ，广播风暴 ，单工传输，通信效率低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交换机（</a:t>
            </a:r>
            <a:r>
              <a:rPr lang="en-US" altLang="zh-CN" sz="2000" dirty="0" smtClean="0"/>
              <a:t>Switch</a:t>
            </a:r>
            <a:r>
              <a:rPr lang="zh-CN" altLang="en-US" sz="2000" dirty="0" smtClean="0"/>
              <a:t>）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zh-CN" sz="1800" dirty="0" smtClean="0"/>
              <a:t>目的：减少冲突；</a:t>
            </a:r>
            <a:r>
              <a:rPr lang="zh-CN" altLang="en-US" sz="1800" dirty="0" smtClean="0"/>
              <a:t>隔离广播</a:t>
            </a:r>
            <a:r>
              <a:rPr lang="en-US" altLang="zh-CN" sz="1800" dirty="0" smtClean="0"/>
              <a:t>;</a:t>
            </a:r>
            <a:r>
              <a:rPr lang="zh-CN" altLang="en-US" sz="1800" dirty="0" smtClean="0">
                <a:solidFill>
                  <a:srgbClr val="FF0000"/>
                </a:solidFill>
              </a:rPr>
              <a:t>构成</a:t>
            </a:r>
            <a:r>
              <a:rPr lang="en-US" altLang="zh-CN" sz="1800" dirty="0" smtClean="0">
                <a:solidFill>
                  <a:srgbClr val="FF0000"/>
                </a:solidFill>
              </a:rPr>
              <a:t>VLAN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独立带宽</a:t>
            </a:r>
            <a:endParaRPr lang="zh-CN" altLang="zh-CN" sz="1800" dirty="0" smtClean="0"/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实现方法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1400" dirty="0" smtClean="0"/>
              <a:t>直接交换方式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1400" dirty="0" smtClean="0"/>
              <a:t>存储转发方式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1400" dirty="0" smtClean="0"/>
              <a:t>改进直接交换方式。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888" y="4365625"/>
            <a:ext cx="248443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1" name="Group 8"/>
          <p:cNvGrpSpPr>
            <a:grpSpLocks/>
          </p:cNvGrpSpPr>
          <p:nvPr/>
        </p:nvGrpSpPr>
        <p:grpSpPr bwMode="auto">
          <a:xfrm>
            <a:off x="6156325" y="2492375"/>
            <a:ext cx="2735263" cy="1277938"/>
            <a:chOff x="3969" y="1525"/>
            <a:chExt cx="1723" cy="805"/>
          </a:xfrm>
        </p:grpSpPr>
        <p:sp>
          <p:nvSpPr>
            <p:cNvPr id="31810" name="Line 9"/>
            <p:cNvSpPr>
              <a:spLocks noChangeShapeType="1"/>
            </p:cNvSpPr>
            <p:nvPr/>
          </p:nvSpPr>
          <p:spPr bwMode="auto">
            <a:xfrm flipV="1">
              <a:off x="3969" y="1796"/>
              <a:ext cx="1723" cy="1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Line 10"/>
            <p:cNvSpPr>
              <a:spLocks noChangeShapeType="1"/>
            </p:cNvSpPr>
            <p:nvPr/>
          </p:nvSpPr>
          <p:spPr bwMode="auto">
            <a:xfrm>
              <a:off x="4127" y="179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Line 11"/>
            <p:cNvSpPr>
              <a:spLocks noChangeShapeType="1"/>
            </p:cNvSpPr>
            <p:nvPr/>
          </p:nvSpPr>
          <p:spPr bwMode="auto">
            <a:xfrm>
              <a:off x="4377" y="184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Line 12"/>
            <p:cNvSpPr>
              <a:spLocks noChangeShapeType="1"/>
            </p:cNvSpPr>
            <p:nvPr/>
          </p:nvSpPr>
          <p:spPr bwMode="auto">
            <a:xfrm>
              <a:off x="4649" y="179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Line 13"/>
            <p:cNvSpPr>
              <a:spLocks noChangeShapeType="1"/>
            </p:cNvSpPr>
            <p:nvPr/>
          </p:nvSpPr>
          <p:spPr bwMode="auto">
            <a:xfrm>
              <a:off x="5397" y="179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Line 14"/>
            <p:cNvSpPr>
              <a:spLocks noChangeShapeType="1"/>
            </p:cNvSpPr>
            <p:nvPr/>
          </p:nvSpPr>
          <p:spPr bwMode="auto">
            <a:xfrm>
              <a:off x="4922" y="1796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Oval 15"/>
            <p:cNvSpPr>
              <a:spLocks noChangeArrowheads="1"/>
            </p:cNvSpPr>
            <p:nvPr/>
          </p:nvSpPr>
          <p:spPr bwMode="auto">
            <a:xfrm>
              <a:off x="5352" y="1751"/>
              <a:ext cx="90" cy="9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7" name="Oval 16"/>
            <p:cNvSpPr>
              <a:spLocks noChangeArrowheads="1"/>
            </p:cNvSpPr>
            <p:nvPr/>
          </p:nvSpPr>
          <p:spPr bwMode="auto">
            <a:xfrm>
              <a:off x="4877" y="1751"/>
              <a:ext cx="90" cy="9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Oval 17"/>
            <p:cNvSpPr>
              <a:spLocks noChangeArrowheads="1"/>
            </p:cNvSpPr>
            <p:nvPr/>
          </p:nvSpPr>
          <p:spPr bwMode="auto">
            <a:xfrm>
              <a:off x="4604" y="1751"/>
              <a:ext cx="90" cy="9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Oval 18"/>
            <p:cNvSpPr>
              <a:spLocks noChangeArrowheads="1"/>
            </p:cNvSpPr>
            <p:nvPr/>
          </p:nvSpPr>
          <p:spPr bwMode="auto">
            <a:xfrm>
              <a:off x="4332" y="1751"/>
              <a:ext cx="90" cy="9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Oval 19"/>
            <p:cNvSpPr>
              <a:spLocks noChangeArrowheads="1"/>
            </p:cNvSpPr>
            <p:nvPr/>
          </p:nvSpPr>
          <p:spPr bwMode="auto">
            <a:xfrm>
              <a:off x="4082" y="1751"/>
              <a:ext cx="90" cy="9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Text Box 20"/>
            <p:cNvSpPr txBox="1">
              <a:spLocks noChangeArrowheads="1"/>
            </p:cNvSpPr>
            <p:nvPr/>
          </p:nvSpPr>
          <p:spPr bwMode="auto">
            <a:xfrm>
              <a:off x="4150" y="1525"/>
              <a:ext cx="12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共享总线的集线器</a:t>
              </a:r>
            </a:p>
          </p:txBody>
        </p:sp>
        <p:grpSp>
          <p:nvGrpSpPr>
            <p:cNvPr id="31822" name="Group 21"/>
            <p:cNvGrpSpPr>
              <a:grpSpLocks/>
            </p:cNvGrpSpPr>
            <p:nvPr/>
          </p:nvGrpSpPr>
          <p:grpSpPr bwMode="auto">
            <a:xfrm>
              <a:off x="3969" y="2114"/>
              <a:ext cx="226" cy="216"/>
              <a:chOff x="3257" y="2202"/>
              <a:chExt cx="356" cy="352"/>
            </a:xfrm>
          </p:grpSpPr>
          <p:sp>
            <p:nvSpPr>
              <p:cNvPr id="31903" name="Freeform 22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4" name="Freeform 23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5" name="Freeform 24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6" name="Freeform 25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7" name="Freeform 26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08" name="Rectangle 27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909" name="Freeform 28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0" name="Freeform 29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1" name="Freeform 30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2" name="Freeform 31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3" name="Freeform 32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4" name="Freeform 33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5" name="Freeform 34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916" name="Group 35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31918" name="Line 36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19" name="Line 37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20" name="Line 38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21" name="Line 39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917" name="Freeform 40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3" name="Group 41"/>
            <p:cNvGrpSpPr>
              <a:grpSpLocks/>
            </p:cNvGrpSpPr>
            <p:nvPr/>
          </p:nvGrpSpPr>
          <p:grpSpPr bwMode="auto">
            <a:xfrm>
              <a:off x="4241" y="2114"/>
              <a:ext cx="226" cy="216"/>
              <a:chOff x="3257" y="2202"/>
              <a:chExt cx="356" cy="352"/>
            </a:xfrm>
          </p:grpSpPr>
          <p:sp>
            <p:nvSpPr>
              <p:cNvPr id="31884" name="Freeform 42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5" name="Freeform 43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6" name="Freeform 44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7" name="Freeform 45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8" name="Freeform 46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89" name="Rectangle 47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890" name="Freeform 48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1" name="Freeform 49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2" name="Freeform 50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3" name="Freeform 51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4" name="Freeform 52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5" name="Freeform 53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96" name="Freeform 54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97" name="Group 55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31899" name="Line 56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00" name="Line 57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01" name="Line 58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902" name="Line 59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98" name="Freeform 60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4" name="Group 61"/>
            <p:cNvGrpSpPr>
              <a:grpSpLocks/>
            </p:cNvGrpSpPr>
            <p:nvPr/>
          </p:nvGrpSpPr>
          <p:grpSpPr bwMode="auto">
            <a:xfrm>
              <a:off x="4513" y="2114"/>
              <a:ext cx="226" cy="216"/>
              <a:chOff x="3257" y="2202"/>
              <a:chExt cx="356" cy="352"/>
            </a:xfrm>
          </p:grpSpPr>
          <p:sp>
            <p:nvSpPr>
              <p:cNvPr id="31865" name="Freeform 62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6" name="Freeform 63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7" name="Freeform 64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8" name="Freeform 65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9" name="Freeform 66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0" name="Rectangle 67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871" name="Freeform 68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2" name="Freeform 69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3" name="Freeform 70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4" name="Freeform 71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5" name="Freeform 72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6" name="Freeform 73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7" name="Freeform 74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78" name="Group 75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31880" name="Line 76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81" name="Line 77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82" name="Line 78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83" name="Line 79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79" name="Freeform 80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5" name="Group 81"/>
            <p:cNvGrpSpPr>
              <a:grpSpLocks/>
            </p:cNvGrpSpPr>
            <p:nvPr/>
          </p:nvGrpSpPr>
          <p:grpSpPr bwMode="auto">
            <a:xfrm>
              <a:off x="4785" y="2114"/>
              <a:ext cx="226" cy="216"/>
              <a:chOff x="3257" y="2202"/>
              <a:chExt cx="356" cy="352"/>
            </a:xfrm>
          </p:grpSpPr>
          <p:sp>
            <p:nvSpPr>
              <p:cNvPr id="31846" name="Freeform 82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7" name="Freeform 83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" name="Freeform 84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9" name="Freeform 85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0" name="Freeform 86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1" name="Rectangle 87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852" name="Freeform 88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3" name="Freeform 89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4" name="Freeform 90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5" name="Freeform 91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6" name="Freeform 92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7" name="Freeform 93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8" name="Freeform 94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59" name="Group 95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31861" name="Line 96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62" name="Line 97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63" name="Line 98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64" name="Line 99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60" name="Freeform 100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26" name="Group 101"/>
            <p:cNvGrpSpPr>
              <a:grpSpLocks/>
            </p:cNvGrpSpPr>
            <p:nvPr/>
          </p:nvGrpSpPr>
          <p:grpSpPr bwMode="auto">
            <a:xfrm>
              <a:off x="5239" y="2114"/>
              <a:ext cx="226" cy="216"/>
              <a:chOff x="3257" y="2202"/>
              <a:chExt cx="356" cy="352"/>
            </a:xfrm>
          </p:grpSpPr>
          <p:sp>
            <p:nvSpPr>
              <p:cNvPr id="31827" name="Freeform 102"/>
              <p:cNvSpPr>
                <a:spLocks/>
              </p:cNvSpPr>
              <p:nvPr/>
            </p:nvSpPr>
            <p:spPr bwMode="auto">
              <a:xfrm>
                <a:off x="3378" y="2439"/>
                <a:ext cx="173" cy="41"/>
              </a:xfrm>
              <a:custGeom>
                <a:avLst/>
                <a:gdLst>
                  <a:gd name="T0" fmla="*/ 0 w 173"/>
                  <a:gd name="T1" fmla="*/ 40 h 41"/>
                  <a:gd name="T2" fmla="*/ 130 w 173"/>
                  <a:gd name="T3" fmla="*/ 40 h 41"/>
                  <a:gd name="T4" fmla="*/ 172 w 173"/>
                  <a:gd name="T5" fmla="*/ 0 h 41"/>
                  <a:gd name="T6" fmla="*/ 40 w 173"/>
                  <a:gd name="T7" fmla="*/ 0 h 41"/>
                  <a:gd name="T8" fmla="*/ 0 w 173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3"/>
                  <a:gd name="T16" fmla="*/ 0 h 41"/>
                  <a:gd name="T17" fmla="*/ 173 w 173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3" h="41">
                    <a:moveTo>
                      <a:pt x="0" y="40"/>
                    </a:moveTo>
                    <a:lnTo>
                      <a:pt x="130" y="40"/>
                    </a:lnTo>
                    <a:lnTo>
                      <a:pt x="172" y="0"/>
                    </a:lnTo>
                    <a:lnTo>
                      <a:pt x="40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8" name="Freeform 103"/>
              <p:cNvSpPr>
                <a:spLocks/>
              </p:cNvSpPr>
              <p:nvPr/>
            </p:nvSpPr>
            <p:spPr bwMode="auto">
              <a:xfrm>
                <a:off x="3428" y="2447"/>
                <a:ext cx="62" cy="21"/>
              </a:xfrm>
              <a:custGeom>
                <a:avLst/>
                <a:gdLst>
                  <a:gd name="T0" fmla="*/ 0 w 62"/>
                  <a:gd name="T1" fmla="*/ 20 h 21"/>
                  <a:gd name="T2" fmla="*/ 61 w 62"/>
                  <a:gd name="T3" fmla="*/ 20 h 21"/>
                  <a:gd name="T4" fmla="*/ 61 w 62"/>
                  <a:gd name="T5" fmla="*/ 0 h 21"/>
                  <a:gd name="T6" fmla="*/ 0 w 62"/>
                  <a:gd name="T7" fmla="*/ 0 h 21"/>
                  <a:gd name="T8" fmla="*/ 0 w 62"/>
                  <a:gd name="T9" fmla="*/ 20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21"/>
                  <a:gd name="T17" fmla="*/ 62 w 62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21">
                    <a:moveTo>
                      <a:pt x="0" y="20"/>
                    </a:moveTo>
                    <a:lnTo>
                      <a:pt x="61" y="2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29" name="Freeform 104"/>
              <p:cNvSpPr>
                <a:spLocks/>
              </p:cNvSpPr>
              <p:nvPr/>
            </p:nvSpPr>
            <p:spPr bwMode="auto">
              <a:xfrm>
                <a:off x="3507" y="2436"/>
                <a:ext cx="56" cy="57"/>
              </a:xfrm>
              <a:custGeom>
                <a:avLst/>
                <a:gdLst>
                  <a:gd name="T0" fmla="*/ 55 w 56"/>
                  <a:gd name="T1" fmla="*/ 1 h 57"/>
                  <a:gd name="T2" fmla="*/ 44 w 56"/>
                  <a:gd name="T3" fmla="*/ 0 h 57"/>
                  <a:gd name="T4" fmla="*/ 0 w 56"/>
                  <a:gd name="T5" fmla="*/ 44 h 57"/>
                  <a:gd name="T6" fmla="*/ 0 w 56"/>
                  <a:gd name="T7" fmla="*/ 56 h 57"/>
                  <a:gd name="T8" fmla="*/ 55 w 56"/>
                  <a:gd name="T9" fmla="*/ 1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55" y="1"/>
                    </a:moveTo>
                    <a:lnTo>
                      <a:pt x="44" y="0"/>
                    </a:lnTo>
                    <a:lnTo>
                      <a:pt x="0" y="44"/>
                    </a:lnTo>
                    <a:lnTo>
                      <a:pt x="0" y="56"/>
                    </a:lnTo>
                    <a:lnTo>
                      <a:pt x="55" y="1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0" name="Freeform 105"/>
              <p:cNvSpPr>
                <a:spLocks/>
              </p:cNvSpPr>
              <p:nvPr/>
            </p:nvSpPr>
            <p:spPr bwMode="auto">
              <a:xfrm>
                <a:off x="3378" y="2481"/>
                <a:ext cx="130" cy="17"/>
              </a:xfrm>
              <a:custGeom>
                <a:avLst/>
                <a:gdLst>
                  <a:gd name="T0" fmla="*/ 129 w 130"/>
                  <a:gd name="T1" fmla="*/ 16 h 17"/>
                  <a:gd name="T2" fmla="*/ 0 w 130"/>
                  <a:gd name="T3" fmla="*/ 16 h 17"/>
                  <a:gd name="T4" fmla="*/ 0 w 130"/>
                  <a:gd name="T5" fmla="*/ 0 h 17"/>
                  <a:gd name="T6" fmla="*/ 129 w 130"/>
                  <a:gd name="T7" fmla="*/ 0 h 17"/>
                  <a:gd name="T8" fmla="*/ 129 w 13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0"/>
                  <a:gd name="T16" fmla="*/ 0 h 17"/>
                  <a:gd name="T17" fmla="*/ 130 w 130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0" h="17">
                    <a:moveTo>
                      <a:pt x="129" y="16"/>
                    </a:moveTo>
                    <a:lnTo>
                      <a:pt x="0" y="16"/>
                    </a:lnTo>
                    <a:lnTo>
                      <a:pt x="0" y="0"/>
                    </a:lnTo>
                    <a:lnTo>
                      <a:pt x="129" y="0"/>
                    </a:lnTo>
                    <a:lnTo>
                      <a:pt x="129" y="16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1" name="Freeform 106"/>
              <p:cNvSpPr>
                <a:spLocks/>
              </p:cNvSpPr>
              <p:nvPr/>
            </p:nvSpPr>
            <p:spPr bwMode="auto">
              <a:xfrm>
                <a:off x="3428" y="2441"/>
                <a:ext cx="89" cy="28"/>
              </a:xfrm>
              <a:custGeom>
                <a:avLst/>
                <a:gdLst>
                  <a:gd name="T0" fmla="*/ 0 w 89"/>
                  <a:gd name="T1" fmla="*/ 0 h 28"/>
                  <a:gd name="T2" fmla="*/ 0 w 89"/>
                  <a:gd name="T3" fmla="*/ 7 h 28"/>
                  <a:gd name="T4" fmla="*/ 62 w 89"/>
                  <a:gd name="T5" fmla="*/ 7 h 28"/>
                  <a:gd name="T6" fmla="*/ 62 w 89"/>
                  <a:gd name="T7" fmla="*/ 27 h 28"/>
                  <a:gd name="T8" fmla="*/ 88 w 89"/>
                  <a:gd name="T9" fmla="*/ 0 h 28"/>
                  <a:gd name="T10" fmla="*/ 0 w 89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9"/>
                  <a:gd name="T19" fmla="*/ 0 h 28"/>
                  <a:gd name="T20" fmla="*/ 89 w 89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9" h="28">
                    <a:moveTo>
                      <a:pt x="0" y="0"/>
                    </a:moveTo>
                    <a:lnTo>
                      <a:pt x="0" y="7"/>
                    </a:lnTo>
                    <a:lnTo>
                      <a:pt x="62" y="7"/>
                    </a:lnTo>
                    <a:lnTo>
                      <a:pt x="62" y="27"/>
                    </a:lnTo>
                    <a:lnTo>
                      <a:pt x="8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2" name="Rectangle 107"/>
              <p:cNvSpPr>
                <a:spLocks noChangeArrowheads="1"/>
              </p:cNvSpPr>
              <p:nvPr/>
            </p:nvSpPr>
            <p:spPr bwMode="auto">
              <a:xfrm>
                <a:off x="3329" y="2231"/>
                <a:ext cx="254" cy="212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833" name="Freeform 108"/>
              <p:cNvSpPr>
                <a:spLocks/>
              </p:cNvSpPr>
              <p:nvPr/>
            </p:nvSpPr>
            <p:spPr bwMode="auto">
              <a:xfrm>
                <a:off x="3565" y="2502"/>
                <a:ext cx="37" cy="51"/>
              </a:xfrm>
              <a:custGeom>
                <a:avLst/>
                <a:gdLst>
                  <a:gd name="T0" fmla="*/ 0 w 37"/>
                  <a:gd name="T1" fmla="*/ 50 h 51"/>
                  <a:gd name="T2" fmla="*/ 0 w 37"/>
                  <a:gd name="T3" fmla="*/ 33 h 51"/>
                  <a:gd name="T4" fmla="*/ 36 w 37"/>
                  <a:gd name="T5" fmla="*/ 0 h 51"/>
                  <a:gd name="T6" fmla="*/ 36 w 37"/>
                  <a:gd name="T7" fmla="*/ 17 h 51"/>
                  <a:gd name="T8" fmla="*/ 0 w 37"/>
                  <a:gd name="T9" fmla="*/ 5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51"/>
                  <a:gd name="T17" fmla="*/ 37 w 37"/>
                  <a:gd name="T18" fmla="*/ 51 h 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51">
                    <a:moveTo>
                      <a:pt x="0" y="50"/>
                    </a:moveTo>
                    <a:lnTo>
                      <a:pt x="0" y="33"/>
                    </a:lnTo>
                    <a:lnTo>
                      <a:pt x="36" y="0"/>
                    </a:lnTo>
                    <a:lnTo>
                      <a:pt x="36" y="17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4" name="Freeform 109"/>
              <p:cNvSpPr>
                <a:spLocks/>
              </p:cNvSpPr>
              <p:nvPr/>
            </p:nvSpPr>
            <p:spPr bwMode="auto">
              <a:xfrm>
                <a:off x="3584" y="2202"/>
                <a:ext cx="29" cy="242"/>
              </a:xfrm>
              <a:custGeom>
                <a:avLst/>
                <a:gdLst>
                  <a:gd name="T0" fmla="*/ 0 w 29"/>
                  <a:gd name="T1" fmla="*/ 29 h 242"/>
                  <a:gd name="T2" fmla="*/ 28 w 29"/>
                  <a:gd name="T3" fmla="*/ 0 h 242"/>
                  <a:gd name="T4" fmla="*/ 28 w 29"/>
                  <a:gd name="T5" fmla="*/ 212 h 242"/>
                  <a:gd name="T6" fmla="*/ 0 w 29"/>
                  <a:gd name="T7" fmla="*/ 241 h 242"/>
                  <a:gd name="T8" fmla="*/ 0 w 29"/>
                  <a:gd name="T9" fmla="*/ 29 h 2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242"/>
                  <a:gd name="T17" fmla="*/ 29 w 29"/>
                  <a:gd name="T18" fmla="*/ 242 h 2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242">
                    <a:moveTo>
                      <a:pt x="0" y="29"/>
                    </a:moveTo>
                    <a:lnTo>
                      <a:pt x="28" y="0"/>
                    </a:lnTo>
                    <a:lnTo>
                      <a:pt x="28" y="212"/>
                    </a:lnTo>
                    <a:lnTo>
                      <a:pt x="0" y="241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5" name="Freeform 110"/>
              <p:cNvSpPr>
                <a:spLocks/>
              </p:cNvSpPr>
              <p:nvPr/>
            </p:nvSpPr>
            <p:spPr bwMode="auto">
              <a:xfrm>
                <a:off x="3327" y="2203"/>
                <a:ext cx="284" cy="28"/>
              </a:xfrm>
              <a:custGeom>
                <a:avLst/>
                <a:gdLst>
                  <a:gd name="T0" fmla="*/ 0 w 284"/>
                  <a:gd name="T1" fmla="*/ 27 h 28"/>
                  <a:gd name="T2" fmla="*/ 28 w 284"/>
                  <a:gd name="T3" fmla="*/ 0 h 28"/>
                  <a:gd name="T4" fmla="*/ 283 w 284"/>
                  <a:gd name="T5" fmla="*/ 0 h 28"/>
                  <a:gd name="T6" fmla="*/ 254 w 284"/>
                  <a:gd name="T7" fmla="*/ 27 h 28"/>
                  <a:gd name="T8" fmla="*/ 0 w 284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4"/>
                  <a:gd name="T16" fmla="*/ 0 h 28"/>
                  <a:gd name="T17" fmla="*/ 284 w 284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4" h="28">
                    <a:moveTo>
                      <a:pt x="0" y="27"/>
                    </a:moveTo>
                    <a:lnTo>
                      <a:pt x="28" y="0"/>
                    </a:lnTo>
                    <a:lnTo>
                      <a:pt x="283" y="0"/>
                    </a:lnTo>
                    <a:lnTo>
                      <a:pt x="254" y="27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6" name="Freeform 111"/>
              <p:cNvSpPr>
                <a:spLocks/>
              </p:cNvSpPr>
              <p:nvPr/>
            </p:nvSpPr>
            <p:spPr bwMode="auto">
              <a:xfrm>
                <a:off x="3354" y="2257"/>
                <a:ext cx="205" cy="153"/>
              </a:xfrm>
              <a:custGeom>
                <a:avLst/>
                <a:gdLst>
                  <a:gd name="T0" fmla="*/ 204 w 205"/>
                  <a:gd name="T1" fmla="*/ 152 h 153"/>
                  <a:gd name="T2" fmla="*/ 0 w 205"/>
                  <a:gd name="T3" fmla="*/ 152 h 153"/>
                  <a:gd name="T4" fmla="*/ 0 w 205"/>
                  <a:gd name="T5" fmla="*/ 0 h 153"/>
                  <a:gd name="T6" fmla="*/ 204 w 205"/>
                  <a:gd name="T7" fmla="*/ 0 h 153"/>
                  <a:gd name="T8" fmla="*/ 204 w 205"/>
                  <a:gd name="T9" fmla="*/ 152 h 1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153"/>
                  <a:gd name="T17" fmla="*/ 205 w 205"/>
                  <a:gd name="T18" fmla="*/ 153 h 1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153">
                    <a:moveTo>
                      <a:pt x="204" y="152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204" y="0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7" name="Freeform 112"/>
              <p:cNvSpPr>
                <a:spLocks/>
              </p:cNvSpPr>
              <p:nvPr/>
            </p:nvSpPr>
            <p:spPr bwMode="auto">
              <a:xfrm>
                <a:off x="3354" y="2257"/>
                <a:ext cx="204" cy="153"/>
              </a:xfrm>
              <a:custGeom>
                <a:avLst/>
                <a:gdLst>
                  <a:gd name="T0" fmla="*/ 203 w 204"/>
                  <a:gd name="T1" fmla="*/ 0 h 153"/>
                  <a:gd name="T2" fmla="*/ 0 w 204"/>
                  <a:gd name="T3" fmla="*/ 0 h 153"/>
                  <a:gd name="T4" fmla="*/ 0 w 204"/>
                  <a:gd name="T5" fmla="*/ 152 h 153"/>
                  <a:gd name="T6" fmla="*/ 48 w 204"/>
                  <a:gd name="T7" fmla="*/ 103 h 153"/>
                  <a:gd name="T8" fmla="*/ 148 w 204"/>
                  <a:gd name="T9" fmla="*/ 53 h 153"/>
                  <a:gd name="T10" fmla="*/ 203 w 204"/>
                  <a:gd name="T11" fmla="*/ 0 h 1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4"/>
                  <a:gd name="T19" fmla="*/ 0 h 153"/>
                  <a:gd name="T20" fmla="*/ 204 w 204"/>
                  <a:gd name="T21" fmla="*/ 153 h 1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4" h="153">
                    <a:moveTo>
                      <a:pt x="203" y="0"/>
                    </a:moveTo>
                    <a:lnTo>
                      <a:pt x="0" y="0"/>
                    </a:lnTo>
                    <a:lnTo>
                      <a:pt x="0" y="152"/>
                    </a:lnTo>
                    <a:lnTo>
                      <a:pt x="48" y="103"/>
                    </a:lnTo>
                    <a:lnTo>
                      <a:pt x="148" y="53"/>
                    </a:lnTo>
                    <a:lnTo>
                      <a:pt x="203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8" name="Freeform 113"/>
              <p:cNvSpPr>
                <a:spLocks/>
              </p:cNvSpPr>
              <p:nvPr/>
            </p:nvSpPr>
            <p:spPr bwMode="auto">
              <a:xfrm>
                <a:off x="3258" y="2534"/>
                <a:ext cx="308" cy="20"/>
              </a:xfrm>
              <a:custGeom>
                <a:avLst/>
                <a:gdLst>
                  <a:gd name="T0" fmla="*/ 307 w 308"/>
                  <a:gd name="T1" fmla="*/ 19 h 20"/>
                  <a:gd name="T2" fmla="*/ 0 w 308"/>
                  <a:gd name="T3" fmla="*/ 19 h 20"/>
                  <a:gd name="T4" fmla="*/ 0 w 308"/>
                  <a:gd name="T5" fmla="*/ 0 h 20"/>
                  <a:gd name="T6" fmla="*/ 307 w 308"/>
                  <a:gd name="T7" fmla="*/ 0 h 20"/>
                  <a:gd name="T8" fmla="*/ 307 w 30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8"/>
                  <a:gd name="T16" fmla="*/ 0 h 20"/>
                  <a:gd name="T17" fmla="*/ 308 w 308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8" h="20">
                    <a:moveTo>
                      <a:pt x="307" y="19"/>
                    </a:moveTo>
                    <a:lnTo>
                      <a:pt x="0" y="19"/>
                    </a:lnTo>
                    <a:lnTo>
                      <a:pt x="0" y="0"/>
                    </a:lnTo>
                    <a:lnTo>
                      <a:pt x="307" y="0"/>
                    </a:lnTo>
                    <a:lnTo>
                      <a:pt x="307" y="19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9" name="Freeform 114"/>
              <p:cNvSpPr>
                <a:spLocks/>
              </p:cNvSpPr>
              <p:nvPr/>
            </p:nvSpPr>
            <p:spPr bwMode="auto">
              <a:xfrm>
                <a:off x="3257" y="2502"/>
                <a:ext cx="345" cy="33"/>
              </a:xfrm>
              <a:custGeom>
                <a:avLst/>
                <a:gdLst>
                  <a:gd name="T0" fmla="*/ 344 w 345"/>
                  <a:gd name="T1" fmla="*/ 0 h 33"/>
                  <a:gd name="T2" fmla="*/ 311 w 345"/>
                  <a:gd name="T3" fmla="*/ 32 h 33"/>
                  <a:gd name="T4" fmla="*/ 0 w 345"/>
                  <a:gd name="T5" fmla="*/ 32 h 33"/>
                  <a:gd name="T6" fmla="*/ 33 w 345"/>
                  <a:gd name="T7" fmla="*/ 0 h 33"/>
                  <a:gd name="T8" fmla="*/ 344 w 345"/>
                  <a:gd name="T9" fmla="*/ 0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45"/>
                  <a:gd name="T16" fmla="*/ 0 h 33"/>
                  <a:gd name="T17" fmla="*/ 345 w 345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45" h="33">
                    <a:moveTo>
                      <a:pt x="344" y="0"/>
                    </a:moveTo>
                    <a:lnTo>
                      <a:pt x="311" y="32"/>
                    </a:lnTo>
                    <a:lnTo>
                      <a:pt x="0" y="32"/>
                    </a:lnTo>
                    <a:lnTo>
                      <a:pt x="33" y="0"/>
                    </a:lnTo>
                    <a:lnTo>
                      <a:pt x="344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40" name="Group 115"/>
              <p:cNvGrpSpPr>
                <a:grpSpLocks/>
              </p:cNvGrpSpPr>
              <p:nvPr/>
            </p:nvGrpSpPr>
            <p:grpSpPr bwMode="auto">
              <a:xfrm>
                <a:off x="3279" y="2508"/>
                <a:ext cx="300" cy="21"/>
                <a:chOff x="3279" y="2508"/>
                <a:chExt cx="300" cy="21"/>
              </a:xfrm>
            </p:grpSpPr>
            <p:sp>
              <p:nvSpPr>
                <p:cNvPr id="31842" name="Line 116"/>
                <p:cNvSpPr>
                  <a:spLocks noChangeShapeType="1"/>
                </p:cNvSpPr>
                <p:nvPr/>
              </p:nvSpPr>
              <p:spPr bwMode="auto">
                <a:xfrm>
                  <a:off x="3298" y="2508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43" name="Line 117"/>
                <p:cNvSpPr>
                  <a:spLocks noChangeShapeType="1"/>
                </p:cNvSpPr>
                <p:nvPr/>
              </p:nvSpPr>
              <p:spPr bwMode="auto">
                <a:xfrm>
                  <a:off x="3291" y="2517"/>
                  <a:ext cx="281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44" name="Line 118"/>
                <p:cNvSpPr>
                  <a:spLocks noChangeShapeType="1"/>
                </p:cNvSpPr>
                <p:nvPr/>
              </p:nvSpPr>
              <p:spPr bwMode="auto">
                <a:xfrm>
                  <a:off x="3285" y="2523"/>
                  <a:ext cx="279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1845" name="Line 119"/>
                <p:cNvSpPr>
                  <a:spLocks noChangeShapeType="1"/>
                </p:cNvSpPr>
                <p:nvPr/>
              </p:nvSpPr>
              <p:spPr bwMode="auto">
                <a:xfrm>
                  <a:off x="3279" y="2529"/>
                  <a:ext cx="28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41" name="Freeform 120"/>
              <p:cNvSpPr>
                <a:spLocks/>
              </p:cNvSpPr>
              <p:nvPr/>
            </p:nvSpPr>
            <p:spPr bwMode="auto">
              <a:xfrm>
                <a:off x="3364" y="2264"/>
                <a:ext cx="185" cy="140"/>
              </a:xfrm>
              <a:custGeom>
                <a:avLst/>
                <a:gdLst>
                  <a:gd name="T0" fmla="*/ 184 w 185"/>
                  <a:gd name="T1" fmla="*/ 139 h 140"/>
                  <a:gd name="T2" fmla="*/ 0 w 185"/>
                  <a:gd name="T3" fmla="*/ 139 h 140"/>
                  <a:gd name="T4" fmla="*/ 0 w 185"/>
                  <a:gd name="T5" fmla="*/ 0 h 140"/>
                  <a:gd name="T6" fmla="*/ 184 w 185"/>
                  <a:gd name="T7" fmla="*/ 0 h 140"/>
                  <a:gd name="T8" fmla="*/ 184 w 185"/>
                  <a:gd name="T9" fmla="*/ 139 h 1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40"/>
                  <a:gd name="T17" fmla="*/ 185 w 185"/>
                  <a:gd name="T18" fmla="*/ 140 h 1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40">
                    <a:moveTo>
                      <a:pt x="184" y="139"/>
                    </a:moveTo>
                    <a:lnTo>
                      <a:pt x="0" y="139"/>
                    </a:lnTo>
                    <a:lnTo>
                      <a:pt x="0" y="0"/>
                    </a:lnTo>
                    <a:lnTo>
                      <a:pt x="184" y="0"/>
                    </a:lnTo>
                    <a:lnTo>
                      <a:pt x="184" y="139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52" name="Group 121"/>
          <p:cNvGrpSpPr>
            <a:grpSpLocks/>
          </p:cNvGrpSpPr>
          <p:nvPr/>
        </p:nvGrpSpPr>
        <p:grpSpPr bwMode="auto">
          <a:xfrm>
            <a:off x="900113" y="3789363"/>
            <a:ext cx="3729037" cy="2462212"/>
            <a:chOff x="915" y="1394"/>
            <a:chExt cx="4038" cy="2011"/>
          </a:xfrm>
        </p:grpSpPr>
        <p:grpSp>
          <p:nvGrpSpPr>
            <p:cNvPr id="31753" name="Group 122"/>
            <p:cNvGrpSpPr>
              <a:grpSpLocks/>
            </p:cNvGrpSpPr>
            <p:nvPr/>
          </p:nvGrpSpPr>
          <p:grpSpPr bwMode="auto">
            <a:xfrm rot="-3098467">
              <a:off x="1149" y="2494"/>
              <a:ext cx="710" cy="57"/>
              <a:chOff x="1548" y="1476"/>
              <a:chExt cx="1338" cy="120"/>
            </a:xfrm>
          </p:grpSpPr>
          <p:sp>
            <p:nvSpPr>
              <p:cNvPr id="31808" name="Freeform 123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9" name="Freeform 124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4" name="Group 125"/>
            <p:cNvGrpSpPr>
              <a:grpSpLocks/>
            </p:cNvGrpSpPr>
            <p:nvPr/>
          </p:nvGrpSpPr>
          <p:grpSpPr bwMode="auto">
            <a:xfrm rot="-3098467">
              <a:off x="1403" y="2494"/>
              <a:ext cx="710" cy="58"/>
              <a:chOff x="1548" y="1476"/>
              <a:chExt cx="1338" cy="120"/>
            </a:xfrm>
          </p:grpSpPr>
          <p:sp>
            <p:nvSpPr>
              <p:cNvPr id="31806" name="Freeform 126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7" name="Freeform 127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5" name="Group 128"/>
            <p:cNvGrpSpPr>
              <a:grpSpLocks/>
            </p:cNvGrpSpPr>
            <p:nvPr/>
          </p:nvGrpSpPr>
          <p:grpSpPr bwMode="auto">
            <a:xfrm rot="3701259" flipH="1">
              <a:off x="3643" y="2491"/>
              <a:ext cx="631" cy="56"/>
              <a:chOff x="1548" y="1476"/>
              <a:chExt cx="1338" cy="120"/>
            </a:xfrm>
          </p:grpSpPr>
          <p:sp>
            <p:nvSpPr>
              <p:cNvPr id="31804" name="Freeform 129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5" name="Freeform 130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56" name="Group 131"/>
            <p:cNvGrpSpPr>
              <a:grpSpLocks/>
            </p:cNvGrpSpPr>
            <p:nvPr/>
          </p:nvGrpSpPr>
          <p:grpSpPr bwMode="auto">
            <a:xfrm rot="3701259" flipH="1">
              <a:off x="3940" y="2503"/>
              <a:ext cx="631" cy="57"/>
              <a:chOff x="1548" y="1476"/>
              <a:chExt cx="1338" cy="120"/>
            </a:xfrm>
          </p:grpSpPr>
          <p:sp>
            <p:nvSpPr>
              <p:cNvPr id="31802" name="Freeform 132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3" name="Freeform 133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685" name="Rectangle 134"/>
            <p:cNvSpPr>
              <a:spLocks noChangeArrowheads="1"/>
            </p:cNvSpPr>
            <p:nvPr/>
          </p:nvSpPr>
          <p:spPr bwMode="auto">
            <a:xfrm>
              <a:off x="1145" y="1394"/>
              <a:ext cx="3471" cy="847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8" name="AutoShape 135"/>
            <p:cNvSpPr>
              <a:spLocks noChangeArrowheads="1"/>
            </p:cNvSpPr>
            <p:nvPr/>
          </p:nvSpPr>
          <p:spPr bwMode="auto">
            <a:xfrm>
              <a:off x="1612" y="2009"/>
              <a:ext cx="279" cy="22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AutoShape 136"/>
            <p:cNvSpPr>
              <a:spLocks noChangeArrowheads="1"/>
            </p:cNvSpPr>
            <p:nvPr/>
          </p:nvSpPr>
          <p:spPr bwMode="auto">
            <a:xfrm>
              <a:off x="3613" y="2011"/>
              <a:ext cx="282" cy="22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AutoShape 137"/>
            <p:cNvSpPr>
              <a:spLocks noChangeArrowheads="1"/>
            </p:cNvSpPr>
            <p:nvPr/>
          </p:nvSpPr>
          <p:spPr bwMode="auto">
            <a:xfrm>
              <a:off x="2563" y="2009"/>
              <a:ext cx="281" cy="22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AutoShape 138"/>
            <p:cNvSpPr>
              <a:spLocks noChangeArrowheads="1"/>
            </p:cNvSpPr>
            <p:nvPr/>
          </p:nvSpPr>
          <p:spPr bwMode="auto">
            <a:xfrm rot="10800000" flipH="1">
              <a:off x="3897" y="2011"/>
              <a:ext cx="279" cy="222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AutoShape 139"/>
            <p:cNvSpPr>
              <a:spLocks noChangeArrowheads="1"/>
            </p:cNvSpPr>
            <p:nvPr/>
          </p:nvSpPr>
          <p:spPr bwMode="auto">
            <a:xfrm rot="10800000" flipH="1">
              <a:off x="1887" y="2009"/>
              <a:ext cx="280" cy="221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AutoShape 140"/>
            <p:cNvSpPr>
              <a:spLocks noChangeArrowheads="1"/>
            </p:cNvSpPr>
            <p:nvPr/>
          </p:nvSpPr>
          <p:spPr bwMode="auto">
            <a:xfrm rot="10800000" flipH="1">
              <a:off x="2851" y="2020"/>
              <a:ext cx="281" cy="220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141"/>
            <p:cNvSpPr>
              <a:spLocks/>
            </p:cNvSpPr>
            <p:nvPr/>
          </p:nvSpPr>
          <p:spPr bwMode="auto">
            <a:xfrm>
              <a:off x="2099" y="1804"/>
              <a:ext cx="1660" cy="205"/>
            </a:xfrm>
            <a:custGeom>
              <a:avLst/>
              <a:gdLst>
                <a:gd name="T0" fmla="*/ 49237 w 1375"/>
                <a:gd name="T1" fmla="*/ 1067 h 187"/>
                <a:gd name="T2" fmla="*/ 49237 w 1375"/>
                <a:gd name="T3" fmla="*/ 0 h 187"/>
                <a:gd name="T4" fmla="*/ 0 w 1375"/>
                <a:gd name="T5" fmla="*/ 0 h 187"/>
                <a:gd name="T6" fmla="*/ 0 w 1375"/>
                <a:gd name="T7" fmla="*/ 1067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5"/>
                <a:gd name="T13" fmla="*/ 0 h 187"/>
                <a:gd name="T14" fmla="*/ 1375 w 1375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5" h="187">
                  <a:moveTo>
                    <a:pt x="1374" y="186"/>
                  </a:moveTo>
                  <a:lnTo>
                    <a:pt x="1374" y="0"/>
                  </a:lnTo>
                  <a:lnTo>
                    <a:pt x="0" y="0"/>
                  </a:lnTo>
                  <a:lnTo>
                    <a:pt x="0" y="186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Freeform 142"/>
            <p:cNvSpPr>
              <a:spLocks/>
            </p:cNvSpPr>
            <p:nvPr/>
          </p:nvSpPr>
          <p:spPr bwMode="auto">
            <a:xfrm>
              <a:off x="2700" y="1653"/>
              <a:ext cx="1279" cy="369"/>
            </a:xfrm>
            <a:custGeom>
              <a:avLst/>
              <a:gdLst>
                <a:gd name="T0" fmla="*/ 0 w 1060"/>
                <a:gd name="T1" fmla="*/ 1883 h 337"/>
                <a:gd name="T2" fmla="*/ 0 w 1060"/>
                <a:gd name="T3" fmla="*/ 0 h 337"/>
                <a:gd name="T4" fmla="*/ 37557 w 1060"/>
                <a:gd name="T5" fmla="*/ 0 h 337"/>
                <a:gd name="T6" fmla="*/ 37557 w 1060"/>
                <a:gd name="T7" fmla="*/ 185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0"/>
                <a:gd name="T13" fmla="*/ 0 h 337"/>
                <a:gd name="T14" fmla="*/ 1060 w 1060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0" h="337">
                  <a:moveTo>
                    <a:pt x="0" y="336"/>
                  </a:moveTo>
                  <a:lnTo>
                    <a:pt x="0" y="0"/>
                  </a:lnTo>
                  <a:lnTo>
                    <a:pt x="1059" y="0"/>
                  </a:lnTo>
                  <a:lnTo>
                    <a:pt x="1059" y="33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143"/>
            <p:cNvSpPr>
              <a:spLocks/>
            </p:cNvSpPr>
            <p:nvPr/>
          </p:nvSpPr>
          <p:spPr bwMode="auto">
            <a:xfrm>
              <a:off x="1984" y="1653"/>
              <a:ext cx="719" cy="363"/>
            </a:xfrm>
            <a:custGeom>
              <a:avLst/>
              <a:gdLst>
                <a:gd name="T0" fmla="*/ 21687 w 595"/>
                <a:gd name="T1" fmla="*/ 0 h 331"/>
                <a:gd name="T2" fmla="*/ 0 w 595"/>
                <a:gd name="T3" fmla="*/ 0 h 331"/>
                <a:gd name="T4" fmla="*/ 0 w 595"/>
                <a:gd name="T5" fmla="*/ 1904 h 331"/>
                <a:gd name="T6" fmla="*/ 0 60000 65536"/>
                <a:gd name="T7" fmla="*/ 0 60000 65536"/>
                <a:gd name="T8" fmla="*/ 0 60000 65536"/>
                <a:gd name="T9" fmla="*/ 0 w 595"/>
                <a:gd name="T10" fmla="*/ 0 h 331"/>
                <a:gd name="T11" fmla="*/ 595 w 595"/>
                <a:gd name="T12" fmla="*/ 331 h 3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5" h="331">
                  <a:moveTo>
                    <a:pt x="594" y="0"/>
                  </a:moveTo>
                  <a:lnTo>
                    <a:pt x="0" y="0"/>
                  </a:lnTo>
                  <a:lnTo>
                    <a:pt x="0" y="33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144"/>
            <p:cNvSpPr>
              <a:spLocks/>
            </p:cNvSpPr>
            <p:nvPr/>
          </p:nvSpPr>
          <p:spPr bwMode="auto">
            <a:xfrm>
              <a:off x="1752" y="1522"/>
              <a:ext cx="2355" cy="500"/>
            </a:xfrm>
            <a:custGeom>
              <a:avLst/>
              <a:gdLst>
                <a:gd name="T0" fmla="*/ 0 w 1951"/>
                <a:gd name="T1" fmla="*/ 2511 h 457"/>
                <a:gd name="T2" fmla="*/ 0 w 1951"/>
                <a:gd name="T3" fmla="*/ 0 h 457"/>
                <a:gd name="T4" fmla="*/ 69651 w 1951"/>
                <a:gd name="T5" fmla="*/ 0 h 457"/>
                <a:gd name="T6" fmla="*/ 69651 w 1951"/>
                <a:gd name="T7" fmla="*/ 2481 h 457"/>
                <a:gd name="T8" fmla="*/ 69651 w 1951"/>
                <a:gd name="T9" fmla="*/ 2481 h 4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1"/>
                <a:gd name="T16" fmla="*/ 0 h 457"/>
                <a:gd name="T17" fmla="*/ 1951 w 1951"/>
                <a:gd name="T18" fmla="*/ 457 h 4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1" h="457">
                  <a:moveTo>
                    <a:pt x="0" y="456"/>
                  </a:moveTo>
                  <a:lnTo>
                    <a:pt x="0" y="0"/>
                  </a:lnTo>
                  <a:lnTo>
                    <a:pt x="1950" y="0"/>
                  </a:lnTo>
                  <a:lnTo>
                    <a:pt x="1950" y="45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145"/>
            <p:cNvSpPr>
              <a:spLocks noChangeShapeType="1"/>
            </p:cNvSpPr>
            <p:nvPr/>
          </p:nvSpPr>
          <p:spPr bwMode="auto">
            <a:xfrm>
              <a:off x="3041" y="1808"/>
              <a:ext cx="0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Line 146"/>
            <p:cNvSpPr>
              <a:spLocks noChangeShapeType="1"/>
            </p:cNvSpPr>
            <p:nvPr/>
          </p:nvSpPr>
          <p:spPr bwMode="auto">
            <a:xfrm>
              <a:off x="2940" y="1533"/>
              <a:ext cx="0" cy="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Rectangle 147"/>
            <p:cNvSpPr>
              <a:spLocks noChangeArrowheads="1"/>
            </p:cNvSpPr>
            <p:nvPr/>
          </p:nvSpPr>
          <p:spPr bwMode="auto">
            <a:xfrm>
              <a:off x="1204" y="1455"/>
              <a:ext cx="471" cy="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集</a:t>
              </a:r>
            </a:p>
            <a:p>
              <a:pPr defTabSz="76200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线</a:t>
              </a:r>
            </a:p>
            <a:p>
              <a:pPr defTabSz="762000">
                <a:lnSpc>
                  <a:spcPct val="90000"/>
                </a:lnSpc>
              </a:pPr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器</a:t>
              </a:r>
            </a:p>
          </p:txBody>
        </p:sp>
        <p:sp>
          <p:nvSpPr>
            <p:cNvPr id="28699" name="Rectangle 148"/>
            <p:cNvSpPr>
              <a:spLocks noChangeArrowheads="1"/>
            </p:cNvSpPr>
            <p:nvPr/>
          </p:nvSpPr>
          <p:spPr bwMode="auto">
            <a:xfrm>
              <a:off x="2362" y="2851"/>
              <a:ext cx="937" cy="534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2" name="Rectangle 149"/>
            <p:cNvSpPr>
              <a:spLocks noChangeArrowheads="1"/>
            </p:cNvSpPr>
            <p:nvPr/>
          </p:nvSpPr>
          <p:spPr bwMode="auto">
            <a:xfrm>
              <a:off x="2544" y="2853"/>
              <a:ext cx="599" cy="2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Rectangle 150"/>
            <p:cNvSpPr>
              <a:spLocks noChangeArrowheads="1"/>
            </p:cNvSpPr>
            <p:nvPr/>
          </p:nvSpPr>
          <p:spPr bwMode="auto">
            <a:xfrm>
              <a:off x="2588" y="2805"/>
              <a:ext cx="746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网卡</a:t>
              </a:r>
            </a:p>
          </p:txBody>
        </p:sp>
        <p:sp>
          <p:nvSpPr>
            <p:cNvPr id="31774" name="Rectangle 151"/>
            <p:cNvSpPr>
              <a:spLocks noChangeArrowheads="1"/>
            </p:cNvSpPr>
            <p:nvPr/>
          </p:nvSpPr>
          <p:spPr bwMode="auto">
            <a:xfrm>
              <a:off x="2509" y="3083"/>
              <a:ext cx="1021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工作站</a:t>
              </a:r>
            </a:p>
          </p:txBody>
        </p:sp>
        <p:sp>
          <p:nvSpPr>
            <p:cNvPr id="31775" name="Rectangle 152"/>
            <p:cNvSpPr>
              <a:spLocks noChangeArrowheads="1"/>
            </p:cNvSpPr>
            <p:nvPr/>
          </p:nvSpPr>
          <p:spPr bwMode="auto">
            <a:xfrm>
              <a:off x="2611" y="2794"/>
              <a:ext cx="454" cy="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Rectangle 153"/>
            <p:cNvSpPr>
              <a:spLocks noChangeArrowheads="1"/>
            </p:cNvSpPr>
            <p:nvPr/>
          </p:nvSpPr>
          <p:spPr bwMode="auto">
            <a:xfrm>
              <a:off x="915" y="2851"/>
              <a:ext cx="935" cy="534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7" name="Rectangle 154"/>
            <p:cNvSpPr>
              <a:spLocks noChangeArrowheads="1"/>
            </p:cNvSpPr>
            <p:nvPr/>
          </p:nvSpPr>
          <p:spPr bwMode="auto">
            <a:xfrm>
              <a:off x="1085" y="2853"/>
              <a:ext cx="600" cy="2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Rectangle 155"/>
            <p:cNvSpPr>
              <a:spLocks noChangeArrowheads="1"/>
            </p:cNvSpPr>
            <p:nvPr/>
          </p:nvSpPr>
          <p:spPr bwMode="auto">
            <a:xfrm>
              <a:off x="1149" y="2819"/>
              <a:ext cx="746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网卡</a:t>
              </a:r>
            </a:p>
          </p:txBody>
        </p:sp>
        <p:sp>
          <p:nvSpPr>
            <p:cNvPr id="31779" name="Rectangle 156"/>
            <p:cNvSpPr>
              <a:spLocks noChangeArrowheads="1"/>
            </p:cNvSpPr>
            <p:nvPr/>
          </p:nvSpPr>
          <p:spPr bwMode="auto">
            <a:xfrm>
              <a:off x="1051" y="3083"/>
              <a:ext cx="1021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工作站</a:t>
              </a:r>
            </a:p>
          </p:txBody>
        </p:sp>
        <p:sp>
          <p:nvSpPr>
            <p:cNvPr id="31780" name="Rectangle 157"/>
            <p:cNvSpPr>
              <a:spLocks noChangeArrowheads="1"/>
            </p:cNvSpPr>
            <p:nvPr/>
          </p:nvSpPr>
          <p:spPr bwMode="auto">
            <a:xfrm>
              <a:off x="1163" y="2794"/>
              <a:ext cx="453" cy="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158"/>
            <p:cNvSpPr>
              <a:spLocks noChangeArrowheads="1"/>
            </p:cNvSpPr>
            <p:nvPr/>
          </p:nvSpPr>
          <p:spPr bwMode="auto">
            <a:xfrm>
              <a:off x="3803" y="2851"/>
              <a:ext cx="937" cy="534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82" name="Rectangle 159"/>
            <p:cNvSpPr>
              <a:spLocks noChangeArrowheads="1"/>
            </p:cNvSpPr>
            <p:nvPr/>
          </p:nvSpPr>
          <p:spPr bwMode="auto">
            <a:xfrm>
              <a:off x="3979" y="2853"/>
              <a:ext cx="600" cy="2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Rectangle 160"/>
            <p:cNvSpPr>
              <a:spLocks noChangeArrowheads="1"/>
            </p:cNvSpPr>
            <p:nvPr/>
          </p:nvSpPr>
          <p:spPr bwMode="auto">
            <a:xfrm>
              <a:off x="4025" y="2823"/>
              <a:ext cx="746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网卡</a:t>
              </a:r>
            </a:p>
          </p:txBody>
        </p:sp>
        <p:sp>
          <p:nvSpPr>
            <p:cNvPr id="31784" name="Rectangle 161"/>
            <p:cNvSpPr>
              <a:spLocks noChangeArrowheads="1"/>
            </p:cNvSpPr>
            <p:nvPr/>
          </p:nvSpPr>
          <p:spPr bwMode="auto">
            <a:xfrm>
              <a:off x="3932" y="3082"/>
              <a:ext cx="1021" cy="3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工作站</a:t>
              </a:r>
            </a:p>
          </p:txBody>
        </p:sp>
        <p:sp>
          <p:nvSpPr>
            <p:cNvPr id="31785" name="Rectangle 162"/>
            <p:cNvSpPr>
              <a:spLocks noChangeArrowheads="1"/>
            </p:cNvSpPr>
            <p:nvPr/>
          </p:nvSpPr>
          <p:spPr bwMode="auto">
            <a:xfrm>
              <a:off x="4052" y="2794"/>
              <a:ext cx="455" cy="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Oval 163"/>
            <p:cNvSpPr>
              <a:spLocks noChangeArrowheads="1"/>
            </p:cNvSpPr>
            <p:nvPr/>
          </p:nvSpPr>
          <p:spPr bwMode="auto">
            <a:xfrm>
              <a:off x="2669" y="1625"/>
              <a:ext cx="55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Oval 164"/>
            <p:cNvSpPr>
              <a:spLocks noChangeArrowheads="1"/>
            </p:cNvSpPr>
            <p:nvPr/>
          </p:nvSpPr>
          <p:spPr bwMode="auto">
            <a:xfrm>
              <a:off x="2915" y="1500"/>
              <a:ext cx="56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Oval 165"/>
            <p:cNvSpPr>
              <a:spLocks noChangeArrowheads="1"/>
            </p:cNvSpPr>
            <p:nvPr/>
          </p:nvSpPr>
          <p:spPr bwMode="auto">
            <a:xfrm>
              <a:off x="3016" y="1776"/>
              <a:ext cx="56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Line 166"/>
            <p:cNvSpPr>
              <a:spLocks noChangeShapeType="1"/>
            </p:cNvSpPr>
            <p:nvPr/>
          </p:nvSpPr>
          <p:spPr bwMode="auto">
            <a:xfrm flipV="1">
              <a:off x="2635" y="2271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167"/>
            <p:cNvSpPr>
              <a:spLocks noChangeShapeType="1"/>
            </p:cNvSpPr>
            <p:nvPr/>
          </p:nvSpPr>
          <p:spPr bwMode="auto">
            <a:xfrm>
              <a:off x="2919" y="2278"/>
              <a:ext cx="0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168"/>
            <p:cNvSpPr>
              <a:spLocks noChangeShapeType="1"/>
            </p:cNvSpPr>
            <p:nvPr/>
          </p:nvSpPr>
          <p:spPr bwMode="auto">
            <a:xfrm rot="236364" flipV="1">
              <a:off x="1272" y="2349"/>
              <a:ext cx="272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169"/>
            <p:cNvSpPr>
              <a:spLocks noChangeShapeType="1"/>
            </p:cNvSpPr>
            <p:nvPr/>
          </p:nvSpPr>
          <p:spPr bwMode="auto">
            <a:xfrm flipH="1">
              <a:off x="1551" y="2345"/>
              <a:ext cx="277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170"/>
            <p:cNvSpPr>
              <a:spLocks noChangeShapeType="1"/>
            </p:cNvSpPr>
            <p:nvPr/>
          </p:nvSpPr>
          <p:spPr bwMode="auto">
            <a:xfrm>
              <a:off x="3733" y="2291"/>
              <a:ext cx="252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171"/>
            <p:cNvSpPr>
              <a:spLocks noChangeShapeType="1"/>
            </p:cNvSpPr>
            <p:nvPr/>
          </p:nvSpPr>
          <p:spPr bwMode="auto">
            <a:xfrm>
              <a:off x="4031" y="2299"/>
              <a:ext cx="229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Rectangle 172"/>
            <p:cNvSpPr>
              <a:spLocks noChangeArrowheads="1"/>
            </p:cNvSpPr>
            <p:nvPr/>
          </p:nvSpPr>
          <p:spPr bwMode="auto">
            <a:xfrm>
              <a:off x="3093" y="2348"/>
              <a:ext cx="1021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kumimoji="1" lang="zh-CN" altLang="en-US" sz="2000">
                  <a:solidFill>
                    <a:srgbClr val="333399"/>
                  </a:solidFill>
                  <a:latin typeface="Times New Roman" pitchFamily="18" charset="0"/>
                </a:rPr>
                <a:t>双绞线</a:t>
              </a:r>
            </a:p>
          </p:txBody>
        </p:sp>
        <p:grpSp>
          <p:nvGrpSpPr>
            <p:cNvPr id="31796" name="Group 173"/>
            <p:cNvGrpSpPr>
              <a:grpSpLocks/>
            </p:cNvGrpSpPr>
            <p:nvPr/>
          </p:nvGrpSpPr>
          <p:grpSpPr bwMode="auto">
            <a:xfrm rot="5400000" flipH="1">
              <a:off x="2714" y="2488"/>
              <a:ext cx="552" cy="58"/>
              <a:chOff x="1548" y="1476"/>
              <a:chExt cx="1338" cy="120"/>
            </a:xfrm>
          </p:grpSpPr>
          <p:sp>
            <p:nvSpPr>
              <p:cNvPr id="31800" name="Freeform 174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1" name="Freeform 175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97" name="Group 176"/>
            <p:cNvGrpSpPr>
              <a:grpSpLocks/>
            </p:cNvGrpSpPr>
            <p:nvPr/>
          </p:nvGrpSpPr>
          <p:grpSpPr bwMode="auto">
            <a:xfrm rot="5400000" flipH="1">
              <a:off x="2425" y="2496"/>
              <a:ext cx="551" cy="57"/>
              <a:chOff x="1548" y="1476"/>
              <a:chExt cx="1338" cy="120"/>
            </a:xfrm>
          </p:grpSpPr>
          <p:sp>
            <p:nvSpPr>
              <p:cNvPr id="31798" name="Freeform 177"/>
              <p:cNvSpPr>
                <a:spLocks/>
              </p:cNvSpPr>
              <p:nvPr/>
            </p:nvSpPr>
            <p:spPr bwMode="auto">
              <a:xfrm>
                <a:off x="1555" y="1484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99" name="Freeform 178"/>
              <p:cNvSpPr>
                <a:spLocks/>
              </p:cNvSpPr>
              <p:nvPr/>
            </p:nvSpPr>
            <p:spPr bwMode="auto">
              <a:xfrm flipV="1">
                <a:off x="1548" y="1476"/>
                <a:ext cx="1331" cy="112"/>
              </a:xfrm>
              <a:custGeom>
                <a:avLst/>
                <a:gdLst>
                  <a:gd name="T0" fmla="*/ 29 w 1331"/>
                  <a:gd name="T1" fmla="*/ 52 h 112"/>
                  <a:gd name="T2" fmla="*/ 8 w 1331"/>
                  <a:gd name="T3" fmla="*/ 37 h 112"/>
                  <a:gd name="T4" fmla="*/ 77 w 1331"/>
                  <a:gd name="T5" fmla="*/ 97 h 112"/>
                  <a:gd name="T6" fmla="*/ 272 w 1331"/>
                  <a:gd name="T7" fmla="*/ 1 h 112"/>
                  <a:gd name="T8" fmla="*/ 461 w 1331"/>
                  <a:gd name="T9" fmla="*/ 100 h 112"/>
                  <a:gd name="T10" fmla="*/ 653 w 1331"/>
                  <a:gd name="T11" fmla="*/ 4 h 112"/>
                  <a:gd name="T12" fmla="*/ 845 w 1331"/>
                  <a:gd name="T13" fmla="*/ 97 h 112"/>
                  <a:gd name="T14" fmla="*/ 1037 w 1331"/>
                  <a:gd name="T15" fmla="*/ 1 h 112"/>
                  <a:gd name="T16" fmla="*/ 1235 w 1331"/>
                  <a:gd name="T17" fmla="*/ 100 h 112"/>
                  <a:gd name="T18" fmla="*/ 1331 w 1331"/>
                  <a:gd name="T19" fmla="*/ 73 h 11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31"/>
                  <a:gd name="T31" fmla="*/ 0 h 112"/>
                  <a:gd name="T32" fmla="*/ 1331 w 1331"/>
                  <a:gd name="T33" fmla="*/ 112 h 11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31" h="112">
                    <a:moveTo>
                      <a:pt x="29" y="52"/>
                    </a:moveTo>
                    <a:cubicBezTo>
                      <a:pt x="14" y="41"/>
                      <a:pt x="0" y="30"/>
                      <a:pt x="8" y="37"/>
                    </a:cubicBezTo>
                    <a:cubicBezTo>
                      <a:pt x="16" y="44"/>
                      <a:pt x="33" y="103"/>
                      <a:pt x="77" y="97"/>
                    </a:cubicBezTo>
                    <a:cubicBezTo>
                      <a:pt x="121" y="91"/>
                      <a:pt x="208" y="0"/>
                      <a:pt x="272" y="1"/>
                    </a:cubicBezTo>
                    <a:cubicBezTo>
                      <a:pt x="336" y="2"/>
                      <a:pt x="398" y="100"/>
                      <a:pt x="461" y="100"/>
                    </a:cubicBezTo>
                    <a:cubicBezTo>
                      <a:pt x="524" y="100"/>
                      <a:pt x="589" y="4"/>
                      <a:pt x="653" y="4"/>
                    </a:cubicBezTo>
                    <a:cubicBezTo>
                      <a:pt x="717" y="4"/>
                      <a:pt x="781" y="98"/>
                      <a:pt x="845" y="97"/>
                    </a:cubicBezTo>
                    <a:cubicBezTo>
                      <a:pt x="909" y="96"/>
                      <a:pt x="972" y="0"/>
                      <a:pt x="1037" y="1"/>
                    </a:cubicBezTo>
                    <a:cubicBezTo>
                      <a:pt x="1102" y="2"/>
                      <a:pt x="1186" y="88"/>
                      <a:pt x="1235" y="100"/>
                    </a:cubicBezTo>
                    <a:cubicBezTo>
                      <a:pt x="1284" y="112"/>
                      <a:pt x="1307" y="92"/>
                      <a:pt x="1331" y="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7BC21E-EDB3-4847-B733-F223D5E32229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C84C11-C8A0-40B7-B35A-29E1EDA599A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4400" cy="765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/>
              <a:t>1.2.2 </a:t>
            </a:r>
            <a:r>
              <a:rPr lang="zh-CN" altLang="en-US" sz="4400" dirty="0" smtClean="0"/>
              <a:t>编码与成帧技术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5256212" cy="2663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latin typeface="Impact" pitchFamily="34" charset="0"/>
              </a:rPr>
              <a:t>信号：表示信息的物理量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>
                <a:latin typeface="Impact" pitchFamily="34" charset="0"/>
              </a:rPr>
              <a:t>模拟信号：一组特别的数据点之间及所有可能点之间都是连续的信号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>
                <a:latin typeface="Impact" pitchFamily="34" charset="0"/>
              </a:rPr>
              <a:t>数字信号：离散点构成的信号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为什么要编码？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000" dirty="0" smtClean="0"/>
              <a:t>克服信号传输中遇到的能量损耗、变形、携带信息量少、不能有效高效接收识别等问题</a:t>
            </a:r>
            <a:endParaRPr lang="zh-CN" altLang="en-US" sz="1800" dirty="0" smtClean="0">
              <a:latin typeface="Impact" pitchFamily="34" charset="0"/>
              <a:sym typeface="Wingdings" pitchFamily="2" charset="2"/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867400" y="981075"/>
            <a:ext cx="3132138" cy="345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信号的物理层编码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模拟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  <a:sym typeface="Wingdings" pitchFamily="2" charset="2"/>
              </a:rPr>
              <a:t>模拟；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模拟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  <a:sym typeface="Wingdings" pitchFamily="2" charset="2"/>
              </a:rPr>
              <a:t>数字；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数字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  <a:sym typeface="Wingdings" pitchFamily="2" charset="2"/>
              </a:rPr>
              <a:t>数字；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数字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  <a:sym typeface="Wingdings" pitchFamily="2" charset="2"/>
              </a:rPr>
              <a:t>模拟。</a:t>
            </a:r>
            <a:endParaRPr kumimoji="1" lang="zh-CN" alt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Impact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比特的逻辑层编码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4B/5B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8B/10B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64B/66B</a:t>
            </a:r>
          </a:p>
        </p:txBody>
      </p:sp>
      <p:grpSp>
        <p:nvGrpSpPr>
          <p:cNvPr id="32775" name="Group 5"/>
          <p:cNvGrpSpPr>
            <a:grpSpLocks/>
          </p:cNvGrpSpPr>
          <p:nvPr/>
        </p:nvGrpSpPr>
        <p:grpSpPr bwMode="auto">
          <a:xfrm>
            <a:off x="107950" y="4005263"/>
            <a:ext cx="6248400" cy="2603500"/>
            <a:chOff x="720" y="2544"/>
            <a:chExt cx="3936" cy="1640"/>
          </a:xfrm>
        </p:grpSpPr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720" y="2544"/>
              <a:ext cx="1200" cy="13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auto">
            <a:xfrm>
              <a:off x="1056" y="2688"/>
              <a:ext cx="768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文本、声音</a:t>
              </a:r>
            </a:p>
            <a:p>
              <a:pPr algn="ctr"/>
              <a:r>
                <a:rPr lang="zh-CN" altLang="en-US" sz="1600"/>
                <a:t>图象等</a:t>
              </a:r>
              <a:endParaRPr lang="zh-CN" altLang="en-US" sz="2400"/>
            </a:p>
          </p:txBody>
        </p:sp>
        <p:sp>
          <p:nvSpPr>
            <p:cNvPr id="32779" name="Rectangle 8"/>
            <p:cNvSpPr>
              <a:spLocks noChangeArrowheads="1"/>
            </p:cNvSpPr>
            <p:nvPr/>
          </p:nvSpPr>
          <p:spPr bwMode="auto">
            <a:xfrm>
              <a:off x="2304" y="3024"/>
              <a:ext cx="768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 i="1"/>
                <a:t>编码</a:t>
              </a:r>
              <a:endParaRPr lang="zh-CN" altLang="en-US" sz="2400"/>
            </a:p>
          </p:txBody>
        </p:sp>
        <p:sp>
          <p:nvSpPr>
            <p:cNvPr id="32780" name="Rectangle 9"/>
            <p:cNvSpPr>
              <a:spLocks noChangeArrowheads="1"/>
            </p:cNvSpPr>
            <p:nvPr/>
          </p:nvSpPr>
          <p:spPr bwMode="auto">
            <a:xfrm>
              <a:off x="1056" y="3360"/>
              <a:ext cx="768" cy="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/>
                <a:t>文本、声音</a:t>
              </a:r>
            </a:p>
            <a:p>
              <a:pPr algn="ctr"/>
              <a:r>
                <a:rPr lang="zh-CN" altLang="en-US" sz="1600"/>
                <a:t>图象等</a:t>
              </a:r>
              <a:endParaRPr lang="zh-CN" altLang="en-US" sz="2400"/>
            </a:p>
          </p:txBody>
        </p:sp>
        <p:sp>
          <p:nvSpPr>
            <p:cNvPr id="32781" name="Text Box 10"/>
            <p:cNvSpPr txBox="1">
              <a:spLocks noChangeArrowheads="1"/>
            </p:cNvSpPr>
            <p:nvPr/>
          </p:nvSpPr>
          <p:spPr bwMode="auto">
            <a:xfrm>
              <a:off x="768" y="2784"/>
              <a:ext cx="244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数</a:t>
              </a:r>
            </a:p>
            <a:p>
              <a:r>
                <a:rPr lang="zh-CN" altLang="en-US" sz="1600" i="1"/>
                <a:t>字</a:t>
              </a:r>
              <a:endParaRPr lang="zh-CN" altLang="en-US" sz="2400"/>
            </a:p>
          </p:txBody>
        </p:sp>
        <p:sp>
          <p:nvSpPr>
            <p:cNvPr id="32782" name="Text Box 11"/>
            <p:cNvSpPr txBox="1">
              <a:spLocks noChangeArrowheads="1"/>
            </p:cNvSpPr>
            <p:nvPr/>
          </p:nvSpPr>
          <p:spPr bwMode="auto">
            <a:xfrm>
              <a:off x="768" y="3408"/>
              <a:ext cx="244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模</a:t>
              </a:r>
            </a:p>
            <a:p>
              <a:r>
                <a:rPr lang="zh-CN" altLang="en-US" sz="1600" i="1"/>
                <a:t>拟</a:t>
              </a:r>
              <a:endParaRPr lang="zh-CN" altLang="en-US" sz="2400"/>
            </a:p>
          </p:txBody>
        </p:sp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3456" y="2544"/>
              <a:ext cx="1200" cy="13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3600" y="2688"/>
              <a:ext cx="960" cy="384"/>
              <a:chOff x="3600" y="2688"/>
              <a:chExt cx="960" cy="384"/>
            </a:xfrm>
          </p:grpSpPr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3600" y="2688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6" name="Line 17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7" name="Line 18"/>
              <p:cNvSpPr>
                <a:spLocks noChangeShapeType="1"/>
              </p:cNvSpPr>
              <p:nvPr/>
            </p:nvSpPr>
            <p:spPr bwMode="auto">
              <a:xfrm flipV="1">
                <a:off x="4032" y="283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8" name="Line 19"/>
              <p:cNvSpPr>
                <a:spLocks noChangeShapeType="1"/>
              </p:cNvSpPr>
              <p:nvPr/>
            </p:nvSpPr>
            <p:spPr bwMode="auto">
              <a:xfrm>
                <a:off x="4032" y="283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9" name="Line 20"/>
              <p:cNvSpPr>
                <a:spLocks noChangeShapeType="1"/>
              </p:cNvSpPr>
              <p:nvPr/>
            </p:nvSpPr>
            <p:spPr bwMode="auto">
              <a:xfrm>
                <a:off x="4368" y="2832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2785" name="Group 21"/>
            <p:cNvGrpSpPr>
              <a:grpSpLocks/>
            </p:cNvGrpSpPr>
            <p:nvPr/>
          </p:nvGrpSpPr>
          <p:grpSpPr bwMode="auto">
            <a:xfrm>
              <a:off x="3600" y="3264"/>
              <a:ext cx="960" cy="432"/>
              <a:chOff x="3552" y="3264"/>
              <a:chExt cx="960" cy="432"/>
            </a:xfrm>
          </p:grpSpPr>
          <p:sp>
            <p:nvSpPr>
              <p:cNvPr id="32790" name="Line 22"/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1" name="Line 23"/>
              <p:cNvSpPr>
                <a:spLocks noChangeShapeType="1"/>
              </p:cNvSpPr>
              <p:nvPr/>
            </p:nvSpPr>
            <p:spPr bwMode="auto">
              <a:xfrm>
                <a:off x="3552" y="3504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2" name="Freeform 24"/>
              <p:cNvSpPr>
                <a:spLocks/>
              </p:cNvSpPr>
              <p:nvPr/>
            </p:nvSpPr>
            <p:spPr bwMode="auto">
              <a:xfrm>
                <a:off x="3600" y="3344"/>
                <a:ext cx="864" cy="216"/>
              </a:xfrm>
              <a:custGeom>
                <a:avLst/>
                <a:gdLst>
                  <a:gd name="T0" fmla="*/ 0 w 864"/>
                  <a:gd name="T1" fmla="*/ 160 h 216"/>
                  <a:gd name="T2" fmla="*/ 48 w 864"/>
                  <a:gd name="T3" fmla="*/ 208 h 216"/>
                  <a:gd name="T4" fmla="*/ 144 w 864"/>
                  <a:gd name="T5" fmla="*/ 160 h 216"/>
                  <a:gd name="T6" fmla="*/ 288 w 864"/>
                  <a:gd name="T7" fmla="*/ 16 h 216"/>
                  <a:gd name="T8" fmla="*/ 432 w 864"/>
                  <a:gd name="T9" fmla="*/ 64 h 216"/>
                  <a:gd name="T10" fmla="*/ 480 w 864"/>
                  <a:gd name="T11" fmla="*/ 160 h 216"/>
                  <a:gd name="T12" fmla="*/ 576 w 864"/>
                  <a:gd name="T13" fmla="*/ 208 h 216"/>
                  <a:gd name="T14" fmla="*/ 720 w 864"/>
                  <a:gd name="T15" fmla="*/ 208 h 216"/>
                  <a:gd name="T16" fmla="*/ 768 w 864"/>
                  <a:gd name="T17" fmla="*/ 160 h 216"/>
                  <a:gd name="T18" fmla="*/ 816 w 864"/>
                  <a:gd name="T19" fmla="*/ 64 h 216"/>
                  <a:gd name="T20" fmla="*/ 864 w 864"/>
                  <a:gd name="T21" fmla="*/ 64 h 21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216"/>
                  <a:gd name="T35" fmla="*/ 864 w 864"/>
                  <a:gd name="T36" fmla="*/ 216 h 21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216">
                    <a:moveTo>
                      <a:pt x="0" y="160"/>
                    </a:moveTo>
                    <a:cubicBezTo>
                      <a:pt x="12" y="184"/>
                      <a:pt x="24" y="208"/>
                      <a:pt x="48" y="208"/>
                    </a:cubicBezTo>
                    <a:cubicBezTo>
                      <a:pt x="72" y="208"/>
                      <a:pt x="104" y="192"/>
                      <a:pt x="144" y="160"/>
                    </a:cubicBezTo>
                    <a:cubicBezTo>
                      <a:pt x="184" y="128"/>
                      <a:pt x="240" y="32"/>
                      <a:pt x="288" y="16"/>
                    </a:cubicBezTo>
                    <a:cubicBezTo>
                      <a:pt x="336" y="0"/>
                      <a:pt x="400" y="40"/>
                      <a:pt x="432" y="64"/>
                    </a:cubicBezTo>
                    <a:cubicBezTo>
                      <a:pt x="464" y="88"/>
                      <a:pt x="456" y="136"/>
                      <a:pt x="480" y="160"/>
                    </a:cubicBezTo>
                    <a:cubicBezTo>
                      <a:pt x="504" y="184"/>
                      <a:pt x="536" y="200"/>
                      <a:pt x="576" y="208"/>
                    </a:cubicBezTo>
                    <a:cubicBezTo>
                      <a:pt x="616" y="216"/>
                      <a:pt x="688" y="216"/>
                      <a:pt x="720" y="208"/>
                    </a:cubicBezTo>
                    <a:cubicBezTo>
                      <a:pt x="752" y="200"/>
                      <a:pt x="752" y="184"/>
                      <a:pt x="768" y="160"/>
                    </a:cubicBezTo>
                    <a:cubicBezTo>
                      <a:pt x="784" y="136"/>
                      <a:pt x="800" y="80"/>
                      <a:pt x="816" y="64"/>
                    </a:cubicBezTo>
                    <a:cubicBezTo>
                      <a:pt x="832" y="48"/>
                      <a:pt x="848" y="56"/>
                      <a:pt x="864" y="6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86" name="AutoShape 25"/>
            <p:cNvSpPr>
              <a:spLocks noChangeArrowheads="1"/>
            </p:cNvSpPr>
            <p:nvPr/>
          </p:nvSpPr>
          <p:spPr bwMode="auto">
            <a:xfrm>
              <a:off x="1920" y="312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AutoShape 26"/>
            <p:cNvSpPr>
              <a:spLocks noChangeArrowheads="1"/>
            </p:cNvSpPr>
            <p:nvPr/>
          </p:nvSpPr>
          <p:spPr bwMode="auto">
            <a:xfrm>
              <a:off x="3072" y="3120"/>
              <a:ext cx="384" cy="24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8" name="Text Box 27"/>
            <p:cNvSpPr txBox="1">
              <a:spLocks noChangeArrowheads="1"/>
            </p:cNvSpPr>
            <p:nvPr/>
          </p:nvSpPr>
          <p:spPr bwMode="auto">
            <a:xfrm>
              <a:off x="998" y="3934"/>
              <a:ext cx="4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i="1"/>
                <a:t>信息</a:t>
              </a:r>
              <a:endParaRPr lang="zh-CN" altLang="en-US" sz="2400"/>
            </a:p>
          </p:txBody>
        </p:sp>
        <p:sp>
          <p:nvSpPr>
            <p:cNvPr id="32789" name="Text Box 28"/>
            <p:cNvSpPr txBox="1">
              <a:spLocks noChangeArrowheads="1"/>
            </p:cNvSpPr>
            <p:nvPr/>
          </p:nvSpPr>
          <p:spPr bwMode="auto">
            <a:xfrm>
              <a:off x="3888" y="3888"/>
              <a:ext cx="43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i="1"/>
                <a:t>信号</a:t>
              </a:r>
              <a:endParaRPr lang="zh-CN" altLang="en-US" sz="2400"/>
            </a:p>
          </p:txBody>
        </p:sp>
      </p:grpSp>
      <p:sp>
        <p:nvSpPr>
          <p:cNvPr id="334877" name="Rectangle 29"/>
          <p:cNvSpPr>
            <a:spLocks noChangeArrowheads="1"/>
          </p:cNvSpPr>
          <p:nvPr/>
        </p:nvSpPr>
        <p:spPr bwMode="auto">
          <a:xfrm>
            <a:off x="6588125" y="4581525"/>
            <a:ext cx="2555875" cy="194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调制：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Impact" pitchFamily="34" charset="0"/>
              </a:rPr>
              <a:t>用各种电量（幅度、频率和相位）及其组合形式来标示和携带数据信息的过程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76E018-666F-433C-8118-F98981D7750E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D456D-5083-43EC-8238-4CE3FFB41DB2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latin typeface="Impact" pitchFamily="34" charset="0"/>
              </a:rPr>
              <a:t>信号的理论基础</a:t>
            </a:r>
            <a:endParaRPr lang="zh-CN" altLang="en-US" smtClean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7559675" cy="792163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/>
              <a:t>傅立叶变换</a:t>
            </a: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任何正常周期为</a:t>
            </a:r>
            <a:r>
              <a:rPr lang="en-US" altLang="zh-CN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= 1/f </a:t>
            </a:r>
            <a:r>
              <a:rPr lang="zh-CN" altLang="en-US" sz="1800" dirty="0" smtClean="0"/>
              <a:t>的函数 </a:t>
            </a:r>
            <a:r>
              <a:rPr lang="en-US" altLang="zh-CN" sz="1800" dirty="0" smtClean="0"/>
              <a:t>g(t)</a:t>
            </a:r>
            <a:r>
              <a:rPr lang="zh-CN" altLang="en-US" sz="1800" dirty="0" smtClean="0"/>
              <a:t>都可写成傅里叶级数：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827088" y="2060575"/>
          <a:ext cx="4321175" cy="720725"/>
        </p:xfrm>
        <a:graphic>
          <a:graphicData uri="http://schemas.openxmlformats.org/presentationml/2006/ole">
            <p:oleObj spid="_x0000_s3074" name="Equation" r:id="rId4" imgW="2717800" imgH="431800" progId="Equation.DSMT4">
              <p:embed/>
            </p:oleObj>
          </a:graphicData>
        </a:graphic>
      </p:graphicFrame>
      <p:graphicFrame>
        <p:nvGraphicFramePr>
          <p:cNvPr id="3075" name="Rectangle 4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075" name="Equation" r:id="rId5" imgW="0" imgH="0" progId="Equation.DSMT4">
              <p:embed/>
            </p:oleObj>
          </a:graphicData>
        </a:graphic>
      </p:graphicFrame>
      <p:sp>
        <p:nvSpPr>
          <p:cNvPr id="594954" name="Rectangle 10"/>
          <p:cNvSpPr>
            <a:spLocks noChangeArrowheads="1"/>
          </p:cNvSpPr>
          <p:nvPr/>
        </p:nvSpPr>
        <p:spPr bwMode="auto">
          <a:xfrm>
            <a:off x="250825" y="2781300"/>
            <a:ext cx="8642350" cy="158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即已知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、振幅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</a:t>
            </a:r>
            <a:r>
              <a:rPr kumimoji="1" lang="en-US" altLang="zh-CN" sz="1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和</a:t>
            </a:r>
            <a:r>
              <a:rPr kumimoji="1"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</a:t>
            </a:r>
            <a:r>
              <a:rPr kumimoji="1" lang="en-US" altLang="zh-CN" sz="180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可得时间函数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g(t)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；</a:t>
            </a:r>
            <a:endParaRPr kumimoji="1" lang="en-US" altLang="zh-CN" sz="1800" b="1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  <a:ea typeface="幼圆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可把持续时间有限的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0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到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T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的数据信号（所有信号都如此）</a:t>
            </a:r>
            <a:r>
              <a:rPr kumimoji="1"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想象成重复该模式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，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0-T=T-2T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任何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g(t)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，对上式两边同乘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sin(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幼圆" pitchFamily="49" charset="-122"/>
              </a:rPr>
              <a:t>2πnft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)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，或</a:t>
            </a:r>
            <a:r>
              <a:rPr kumimoji="1"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cos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(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  <a:ea typeface="幼圆" pitchFamily="49" charset="-122"/>
              </a:rPr>
              <a:t>2πnft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)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后从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0--T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积分可得振幅 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</a:t>
            </a:r>
            <a:r>
              <a:rPr kumimoji="1" lang="en-US" altLang="zh-CN" sz="180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</a:t>
            </a:r>
            <a:r>
              <a:rPr kumimoji="1"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或</a:t>
            </a:r>
            <a:r>
              <a:rPr kumimoji="1"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</a:t>
            </a:r>
            <a:r>
              <a:rPr kumimoji="1" lang="en-US" altLang="zh-CN" sz="180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n</a:t>
            </a:r>
            <a:endParaRPr kumimoji="1" lang="en-US" altLang="zh-CN" sz="18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传输字符“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b”</a:t>
            </a:r>
            <a:r>
              <a:rPr kumimoji="1"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的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8bit</a:t>
            </a:r>
            <a:r>
              <a:rPr kumimoji="1"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01100010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的电压信号，此信号的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Fourier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系数为</a:t>
            </a:r>
            <a:endParaRPr kumimoji="1" lang="zh-CN" altLang="en-US" sz="1800" b="1" baseline="-25000" dirty="0">
              <a:effectLst>
                <a:outerShdw blurRad="38100" dist="38100" dir="2700000" algn="tl">
                  <a:srgbClr val="FFFFFF"/>
                </a:outerShdw>
              </a:effectLst>
              <a:latin typeface="Arial Narrow" pitchFamily="34" charset="0"/>
            </a:endParaRPr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>
            <p:ph sz="quarter" idx="2"/>
          </p:nvPr>
        </p:nvGraphicFramePr>
        <p:xfrm>
          <a:off x="900113" y="4652963"/>
          <a:ext cx="3159125" cy="1779587"/>
        </p:xfrm>
        <a:graphic>
          <a:graphicData uri="http://schemas.openxmlformats.org/presentationml/2006/ole">
            <p:oleObj spid="_x0000_s3076" name="Equation" r:id="rId6" imgW="1803400" imgH="1016000" progId="Equation.DSMT4">
              <p:embed/>
            </p:oleObj>
          </a:graphicData>
        </a:graphic>
      </p:graphicFrame>
      <p:graphicFrame>
        <p:nvGraphicFramePr>
          <p:cNvPr id="3077" name="Object 15"/>
          <p:cNvGraphicFramePr>
            <a:graphicFrameLocks noChangeAspect="1"/>
          </p:cNvGraphicFramePr>
          <p:nvPr/>
        </p:nvGraphicFramePr>
        <p:xfrm>
          <a:off x="4427538" y="4652963"/>
          <a:ext cx="4249737" cy="1804987"/>
        </p:xfrm>
        <a:graphic>
          <a:graphicData uri="http://schemas.openxmlformats.org/presentationml/2006/ole">
            <p:oleObj spid="_x0000_s3077" name="Equation" r:id="rId7" imgW="2971800" imgH="1219200" progId="Equation.DSMT4">
              <p:embed/>
            </p:oleObj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86471B-03C9-41B0-865D-F7B68D3BFAC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99098-5FD8-4E42-80CB-2C959781BF06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534400" cy="1008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低次谐波幅度的√</a:t>
            </a:r>
            <a:r>
              <a:rPr lang="en-US" altLang="zh-CN" sz="3200" dirty="0" smtClean="0">
                <a:latin typeface="Arial Narrow" pitchFamily="34" charset="0"/>
              </a:rPr>
              <a:t>a</a:t>
            </a:r>
            <a:r>
              <a:rPr lang="en-US" altLang="zh-CN" sz="3200" baseline="-25000" dirty="0" smtClean="0">
                <a:latin typeface="Arial Narrow" pitchFamily="34" charset="0"/>
              </a:rPr>
              <a:t>n</a:t>
            </a:r>
            <a:r>
              <a:rPr lang="en-US" altLang="zh-CN" sz="3200" dirty="0" smtClean="0">
                <a:latin typeface="Arial Narrow" pitchFamily="34" charset="0"/>
              </a:rPr>
              <a:t>+ </a:t>
            </a:r>
            <a:r>
              <a:rPr lang="en-US" altLang="zh-CN" sz="3200" dirty="0" err="1" smtClean="0">
                <a:latin typeface="Arial Narrow" pitchFamily="34" charset="0"/>
              </a:rPr>
              <a:t>b</a:t>
            </a:r>
            <a:r>
              <a:rPr lang="en-US" altLang="zh-CN" sz="3200" baseline="-25000" dirty="0" err="1" smtClean="0">
                <a:latin typeface="Arial Narrow" pitchFamily="34" charset="0"/>
              </a:rPr>
              <a:t>n</a:t>
            </a:r>
            <a:endParaRPr lang="en-US" altLang="zh-CN" sz="4400" baseline="-25000" dirty="0" smtClean="0">
              <a:latin typeface="Arial Narrow" pitchFamily="34" charset="0"/>
            </a:endParaRP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6443663" y="54927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798" name="Group 4"/>
          <p:cNvGrpSpPr>
            <a:grpSpLocks/>
          </p:cNvGrpSpPr>
          <p:nvPr/>
        </p:nvGrpSpPr>
        <p:grpSpPr bwMode="auto">
          <a:xfrm>
            <a:off x="4932363" y="1489075"/>
            <a:ext cx="3260725" cy="893763"/>
            <a:chOff x="3120" y="1200"/>
            <a:chExt cx="2054" cy="563"/>
          </a:xfrm>
        </p:grpSpPr>
        <p:sp>
          <p:nvSpPr>
            <p:cNvPr id="33913" name="Text Box 5"/>
            <p:cNvSpPr txBox="1">
              <a:spLocks noChangeArrowheads="1"/>
            </p:cNvSpPr>
            <p:nvPr/>
          </p:nvSpPr>
          <p:spPr bwMode="auto">
            <a:xfrm>
              <a:off x="3120" y="123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grpSp>
          <p:nvGrpSpPr>
            <p:cNvPr id="33914" name="Group 6"/>
            <p:cNvGrpSpPr>
              <a:grpSpLocks/>
            </p:cNvGrpSpPr>
            <p:nvPr/>
          </p:nvGrpSpPr>
          <p:grpSpPr bwMode="auto">
            <a:xfrm>
              <a:off x="3264" y="1200"/>
              <a:ext cx="1910" cy="563"/>
              <a:chOff x="2832" y="1200"/>
              <a:chExt cx="1910" cy="563"/>
            </a:xfrm>
          </p:grpSpPr>
          <p:sp>
            <p:nvSpPr>
              <p:cNvPr id="33915" name="Line 7"/>
              <p:cNvSpPr>
                <a:spLocks noChangeShapeType="1"/>
              </p:cNvSpPr>
              <p:nvPr/>
            </p:nvSpPr>
            <p:spPr bwMode="auto">
              <a:xfrm>
                <a:off x="2890" y="129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6" name="Line 8"/>
              <p:cNvSpPr>
                <a:spLocks noChangeShapeType="1"/>
              </p:cNvSpPr>
              <p:nvPr/>
            </p:nvSpPr>
            <p:spPr bwMode="auto">
              <a:xfrm>
                <a:off x="2890" y="1536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7" name="Line 9"/>
              <p:cNvSpPr>
                <a:spLocks noChangeShapeType="1"/>
              </p:cNvSpPr>
              <p:nvPr/>
            </p:nvSpPr>
            <p:spPr bwMode="auto">
              <a:xfrm>
                <a:off x="3082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8" name="Line 10"/>
              <p:cNvSpPr>
                <a:spLocks noChangeShapeType="1"/>
              </p:cNvSpPr>
              <p:nvPr/>
            </p:nvSpPr>
            <p:spPr bwMode="auto">
              <a:xfrm>
                <a:off x="3466" y="14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9" name="Line 11"/>
              <p:cNvSpPr>
                <a:spLocks noChangeShapeType="1"/>
              </p:cNvSpPr>
              <p:nvPr/>
            </p:nvSpPr>
            <p:spPr bwMode="auto">
              <a:xfrm>
                <a:off x="4234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0" name="Line 12"/>
              <p:cNvSpPr>
                <a:spLocks noChangeShapeType="1"/>
              </p:cNvSpPr>
              <p:nvPr/>
            </p:nvSpPr>
            <p:spPr bwMode="auto">
              <a:xfrm>
                <a:off x="3850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1" name="Line 13"/>
              <p:cNvSpPr>
                <a:spLocks noChangeShapeType="1"/>
              </p:cNvSpPr>
              <p:nvPr/>
            </p:nvSpPr>
            <p:spPr bwMode="auto">
              <a:xfrm>
                <a:off x="4138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2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571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T</a:t>
                </a:r>
              </a:p>
            </p:txBody>
          </p:sp>
          <p:sp>
            <p:nvSpPr>
              <p:cNvPr id="33923" name="Line 15"/>
              <p:cNvSpPr>
                <a:spLocks noChangeShapeType="1"/>
              </p:cNvSpPr>
              <p:nvPr/>
            </p:nvSpPr>
            <p:spPr bwMode="auto">
              <a:xfrm>
                <a:off x="3274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4" name="Line 16"/>
              <p:cNvSpPr>
                <a:spLocks noChangeShapeType="1"/>
              </p:cNvSpPr>
              <p:nvPr/>
            </p:nvSpPr>
            <p:spPr bwMode="auto">
              <a:xfrm>
                <a:off x="2986" y="120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5" name="Line 17"/>
              <p:cNvSpPr>
                <a:spLocks noChangeShapeType="1"/>
              </p:cNvSpPr>
              <p:nvPr/>
            </p:nvSpPr>
            <p:spPr bwMode="auto">
              <a:xfrm>
                <a:off x="3370" y="134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6" name="Line 18"/>
              <p:cNvSpPr>
                <a:spLocks noChangeShapeType="1"/>
              </p:cNvSpPr>
              <p:nvPr/>
            </p:nvSpPr>
            <p:spPr bwMode="auto">
              <a:xfrm>
                <a:off x="3178" y="139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7" name="Line 19"/>
              <p:cNvSpPr>
                <a:spLocks noChangeShapeType="1"/>
              </p:cNvSpPr>
              <p:nvPr/>
            </p:nvSpPr>
            <p:spPr bwMode="auto">
              <a:xfrm>
                <a:off x="3658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8" name="Line 20"/>
              <p:cNvSpPr>
                <a:spLocks noChangeShapeType="1"/>
              </p:cNvSpPr>
              <p:nvPr/>
            </p:nvSpPr>
            <p:spPr bwMode="auto">
              <a:xfrm>
                <a:off x="3754" y="139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29" name="Line 21"/>
              <p:cNvSpPr>
                <a:spLocks noChangeShapeType="1"/>
              </p:cNvSpPr>
              <p:nvPr/>
            </p:nvSpPr>
            <p:spPr bwMode="auto">
              <a:xfrm>
                <a:off x="4042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30" name="Line 22"/>
              <p:cNvSpPr>
                <a:spLocks noChangeShapeType="1"/>
              </p:cNvSpPr>
              <p:nvPr/>
            </p:nvSpPr>
            <p:spPr bwMode="auto">
              <a:xfrm>
                <a:off x="3946" y="1440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31" name="Text Box 23"/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118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123 456 789 012 345</a:t>
                </a:r>
              </a:p>
            </p:txBody>
          </p:sp>
        </p:grpSp>
      </p:grpSp>
      <p:sp>
        <p:nvSpPr>
          <p:cNvPr id="33799" name="Text Box 38"/>
          <p:cNvSpPr txBox="1">
            <a:spLocks noChangeArrowheads="1"/>
          </p:cNvSpPr>
          <p:nvPr/>
        </p:nvSpPr>
        <p:spPr bwMode="auto">
          <a:xfrm>
            <a:off x="2411413" y="1989138"/>
            <a:ext cx="5397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T/us</a:t>
            </a:r>
          </a:p>
        </p:txBody>
      </p:sp>
      <p:sp>
        <p:nvSpPr>
          <p:cNvPr id="33800" name="Line 25"/>
          <p:cNvSpPr>
            <a:spLocks noChangeShapeType="1"/>
          </p:cNvSpPr>
          <p:nvPr/>
        </p:nvSpPr>
        <p:spPr bwMode="auto">
          <a:xfrm>
            <a:off x="1266825" y="1577975"/>
            <a:ext cx="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26"/>
          <p:cNvSpPr>
            <a:spLocks noChangeShapeType="1"/>
          </p:cNvSpPr>
          <p:nvPr/>
        </p:nvSpPr>
        <p:spPr bwMode="auto">
          <a:xfrm>
            <a:off x="1266825" y="2057400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27"/>
          <p:cNvSpPr>
            <a:spLocks noChangeShapeType="1"/>
          </p:cNvSpPr>
          <p:nvPr/>
        </p:nvSpPr>
        <p:spPr bwMode="auto">
          <a:xfrm>
            <a:off x="1636713" y="16748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28"/>
          <p:cNvSpPr>
            <a:spLocks noChangeShapeType="1"/>
          </p:cNvSpPr>
          <p:nvPr/>
        </p:nvSpPr>
        <p:spPr bwMode="auto">
          <a:xfrm>
            <a:off x="4146550" y="1674813"/>
            <a:ext cx="0" cy="3825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29"/>
          <p:cNvSpPr>
            <a:spLocks noChangeShapeType="1"/>
          </p:cNvSpPr>
          <p:nvPr/>
        </p:nvSpPr>
        <p:spPr bwMode="auto">
          <a:xfrm>
            <a:off x="2300288" y="16748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Line 30"/>
          <p:cNvSpPr>
            <a:spLocks noChangeShapeType="1"/>
          </p:cNvSpPr>
          <p:nvPr/>
        </p:nvSpPr>
        <p:spPr bwMode="auto">
          <a:xfrm>
            <a:off x="2670175" y="1674813"/>
            <a:ext cx="0" cy="3825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31"/>
          <p:cNvSpPr>
            <a:spLocks noChangeShapeType="1"/>
          </p:cNvSpPr>
          <p:nvPr/>
        </p:nvSpPr>
        <p:spPr bwMode="auto">
          <a:xfrm>
            <a:off x="3038475" y="1674813"/>
            <a:ext cx="0" cy="3825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32"/>
          <p:cNvSpPr>
            <a:spLocks noChangeShapeType="1"/>
          </p:cNvSpPr>
          <p:nvPr/>
        </p:nvSpPr>
        <p:spPr bwMode="auto">
          <a:xfrm>
            <a:off x="3408363" y="16748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33"/>
          <p:cNvSpPr>
            <a:spLocks noChangeShapeType="1"/>
          </p:cNvSpPr>
          <p:nvPr/>
        </p:nvSpPr>
        <p:spPr bwMode="auto">
          <a:xfrm>
            <a:off x="3776663" y="1674813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34"/>
          <p:cNvSpPr>
            <a:spLocks noChangeShapeType="1"/>
          </p:cNvSpPr>
          <p:nvPr/>
        </p:nvSpPr>
        <p:spPr bwMode="auto">
          <a:xfrm>
            <a:off x="1636713" y="1674813"/>
            <a:ext cx="663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35"/>
          <p:cNvSpPr>
            <a:spLocks noChangeShapeType="1"/>
          </p:cNvSpPr>
          <p:nvPr/>
        </p:nvSpPr>
        <p:spPr bwMode="auto">
          <a:xfrm>
            <a:off x="3408363" y="1674813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Text Box 36"/>
          <p:cNvSpPr txBox="1">
            <a:spLocks noChangeArrowheads="1"/>
          </p:cNvSpPr>
          <p:nvPr/>
        </p:nvSpPr>
        <p:spPr bwMode="auto">
          <a:xfrm>
            <a:off x="1331913" y="1341438"/>
            <a:ext cx="2874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</a:rPr>
              <a:t>0   1  1   0   0   0   1   0 </a:t>
            </a:r>
          </a:p>
        </p:txBody>
      </p:sp>
      <p:sp>
        <p:nvSpPr>
          <p:cNvPr id="33812" name="Text Box 37"/>
          <p:cNvSpPr txBox="1">
            <a:spLocks noChangeArrowheads="1"/>
          </p:cNvSpPr>
          <p:nvPr/>
        </p:nvSpPr>
        <p:spPr bwMode="auto">
          <a:xfrm>
            <a:off x="3995738" y="198913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T</a:t>
            </a:r>
          </a:p>
        </p:txBody>
      </p:sp>
      <p:sp>
        <p:nvSpPr>
          <p:cNvPr id="33813" name="Text Box 39"/>
          <p:cNvSpPr txBox="1">
            <a:spLocks noChangeArrowheads="1"/>
          </p:cNvSpPr>
          <p:nvPr/>
        </p:nvSpPr>
        <p:spPr bwMode="auto">
          <a:xfrm>
            <a:off x="1187450" y="1989138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0</a:t>
            </a:r>
          </a:p>
        </p:txBody>
      </p:sp>
      <p:sp>
        <p:nvSpPr>
          <p:cNvPr id="33814" name="Text Box 40"/>
          <p:cNvSpPr txBox="1">
            <a:spLocks noChangeArrowheads="1"/>
          </p:cNvSpPr>
          <p:nvPr/>
        </p:nvSpPr>
        <p:spPr bwMode="auto">
          <a:xfrm>
            <a:off x="971550" y="1579563"/>
            <a:ext cx="273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/>
              <a:t>1</a:t>
            </a:r>
          </a:p>
        </p:txBody>
      </p:sp>
      <p:grpSp>
        <p:nvGrpSpPr>
          <p:cNvPr id="33815" name="Group 41"/>
          <p:cNvGrpSpPr>
            <a:grpSpLocks/>
          </p:cNvGrpSpPr>
          <p:nvPr/>
        </p:nvGrpSpPr>
        <p:grpSpPr bwMode="auto">
          <a:xfrm>
            <a:off x="971550" y="2349500"/>
            <a:ext cx="3168650" cy="890588"/>
            <a:chOff x="672" y="2016"/>
            <a:chExt cx="2112" cy="782"/>
          </a:xfrm>
        </p:grpSpPr>
        <p:sp>
          <p:nvSpPr>
            <p:cNvPr id="33899" name="Text Box 42"/>
            <p:cNvSpPr txBox="1">
              <a:spLocks noChangeArrowheads="1"/>
            </p:cNvSpPr>
            <p:nvPr/>
          </p:nvSpPr>
          <p:spPr bwMode="auto">
            <a:xfrm>
              <a:off x="768" y="2530"/>
              <a:ext cx="182" cy="2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0</a:t>
              </a:r>
            </a:p>
          </p:txBody>
        </p:sp>
        <p:sp>
          <p:nvSpPr>
            <p:cNvPr id="33900" name="Text Box 43"/>
            <p:cNvSpPr txBox="1">
              <a:spLocks noChangeArrowheads="1"/>
            </p:cNvSpPr>
            <p:nvPr/>
          </p:nvSpPr>
          <p:spPr bwMode="auto">
            <a:xfrm>
              <a:off x="672" y="2051"/>
              <a:ext cx="182" cy="2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grpSp>
          <p:nvGrpSpPr>
            <p:cNvPr id="33901" name="Group 44"/>
            <p:cNvGrpSpPr>
              <a:grpSpLocks/>
            </p:cNvGrpSpPr>
            <p:nvPr/>
          </p:nvGrpSpPr>
          <p:grpSpPr bwMode="auto">
            <a:xfrm>
              <a:off x="864" y="2016"/>
              <a:ext cx="1920" cy="480"/>
              <a:chOff x="384" y="2160"/>
              <a:chExt cx="1920" cy="480"/>
            </a:xfrm>
          </p:grpSpPr>
          <p:sp>
            <p:nvSpPr>
              <p:cNvPr id="33902" name="Line 45"/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3" name="Line 46"/>
              <p:cNvSpPr>
                <a:spLocks noChangeShapeType="1"/>
              </p:cNvSpPr>
              <p:nvPr/>
            </p:nvSpPr>
            <p:spPr bwMode="auto">
              <a:xfrm>
                <a:off x="384" y="2640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4" name="Line 47"/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5" name="Line 48"/>
              <p:cNvSpPr>
                <a:spLocks noChangeShapeType="1"/>
              </p:cNvSpPr>
              <p:nvPr/>
            </p:nvSpPr>
            <p:spPr bwMode="auto">
              <a:xfrm>
                <a:off x="2304" y="2208"/>
                <a:ext cx="0" cy="43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6" name="Line 49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7" name="Line 50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8" name="Line 51"/>
              <p:cNvSpPr>
                <a:spLocks noChangeShapeType="1"/>
              </p:cNvSpPr>
              <p:nvPr/>
            </p:nvSpPr>
            <p:spPr bwMode="auto">
              <a:xfrm>
                <a:off x="158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09" name="Line 52"/>
              <p:cNvSpPr>
                <a:spLocks noChangeShapeType="1"/>
              </p:cNvSpPr>
              <p:nvPr/>
            </p:nvSpPr>
            <p:spPr bwMode="auto">
              <a:xfrm>
                <a:off x="182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0" name="Line 53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1" name="Line 54"/>
              <p:cNvSpPr>
                <a:spLocks noChangeShapeType="1"/>
              </p:cNvSpPr>
              <p:nvPr/>
            </p:nvSpPr>
            <p:spPr bwMode="auto">
              <a:xfrm>
                <a:off x="864" y="2160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912" name="Freeform 55"/>
              <p:cNvSpPr>
                <a:spLocks/>
              </p:cNvSpPr>
              <p:nvPr/>
            </p:nvSpPr>
            <p:spPr bwMode="auto">
              <a:xfrm>
                <a:off x="384" y="2296"/>
                <a:ext cx="1920" cy="296"/>
              </a:xfrm>
              <a:custGeom>
                <a:avLst/>
                <a:gdLst>
                  <a:gd name="T0" fmla="*/ 0 w 1920"/>
                  <a:gd name="T1" fmla="*/ 104 h 296"/>
                  <a:gd name="T2" fmla="*/ 240 w 1920"/>
                  <a:gd name="T3" fmla="*/ 56 h 296"/>
                  <a:gd name="T4" fmla="*/ 480 w 1920"/>
                  <a:gd name="T5" fmla="*/ 8 h 296"/>
                  <a:gd name="T6" fmla="*/ 720 w 1920"/>
                  <a:gd name="T7" fmla="*/ 104 h 296"/>
                  <a:gd name="T8" fmla="*/ 960 w 1920"/>
                  <a:gd name="T9" fmla="*/ 200 h 296"/>
                  <a:gd name="T10" fmla="*/ 1200 w 1920"/>
                  <a:gd name="T11" fmla="*/ 248 h 296"/>
                  <a:gd name="T12" fmla="*/ 1440 w 1920"/>
                  <a:gd name="T13" fmla="*/ 296 h 296"/>
                  <a:gd name="T14" fmla="*/ 1680 w 1920"/>
                  <a:gd name="T15" fmla="*/ 248 h 296"/>
                  <a:gd name="T16" fmla="*/ 1920 w 1920"/>
                  <a:gd name="T17" fmla="*/ 104 h 2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296"/>
                  <a:gd name="T29" fmla="*/ 1920 w 1920"/>
                  <a:gd name="T30" fmla="*/ 296 h 2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296">
                    <a:moveTo>
                      <a:pt x="0" y="104"/>
                    </a:moveTo>
                    <a:cubicBezTo>
                      <a:pt x="80" y="88"/>
                      <a:pt x="160" y="72"/>
                      <a:pt x="240" y="56"/>
                    </a:cubicBezTo>
                    <a:cubicBezTo>
                      <a:pt x="320" y="40"/>
                      <a:pt x="400" y="0"/>
                      <a:pt x="480" y="8"/>
                    </a:cubicBezTo>
                    <a:cubicBezTo>
                      <a:pt x="560" y="16"/>
                      <a:pt x="640" y="72"/>
                      <a:pt x="720" y="104"/>
                    </a:cubicBezTo>
                    <a:cubicBezTo>
                      <a:pt x="800" y="136"/>
                      <a:pt x="880" y="176"/>
                      <a:pt x="960" y="200"/>
                    </a:cubicBezTo>
                    <a:cubicBezTo>
                      <a:pt x="1040" y="224"/>
                      <a:pt x="1120" y="232"/>
                      <a:pt x="1200" y="248"/>
                    </a:cubicBezTo>
                    <a:cubicBezTo>
                      <a:pt x="1280" y="264"/>
                      <a:pt x="1360" y="296"/>
                      <a:pt x="1440" y="296"/>
                    </a:cubicBezTo>
                    <a:cubicBezTo>
                      <a:pt x="1520" y="296"/>
                      <a:pt x="1600" y="280"/>
                      <a:pt x="1680" y="248"/>
                    </a:cubicBezTo>
                    <a:cubicBezTo>
                      <a:pt x="1760" y="216"/>
                      <a:pt x="1880" y="128"/>
                      <a:pt x="1920" y="104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816" name="Group 89"/>
          <p:cNvGrpSpPr>
            <a:grpSpLocks/>
          </p:cNvGrpSpPr>
          <p:nvPr/>
        </p:nvGrpSpPr>
        <p:grpSpPr bwMode="auto">
          <a:xfrm>
            <a:off x="1042988" y="3284538"/>
            <a:ext cx="3097212" cy="849312"/>
            <a:chOff x="703" y="2928"/>
            <a:chExt cx="2081" cy="712"/>
          </a:xfrm>
        </p:grpSpPr>
        <p:sp>
          <p:nvSpPr>
            <p:cNvPr id="33886" name="Line 56"/>
            <p:cNvSpPr>
              <a:spLocks noChangeShapeType="1"/>
            </p:cNvSpPr>
            <p:nvPr/>
          </p:nvSpPr>
          <p:spPr bwMode="auto">
            <a:xfrm>
              <a:off x="864" y="292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7" name="Line 57"/>
            <p:cNvSpPr>
              <a:spLocks noChangeShapeType="1"/>
            </p:cNvSpPr>
            <p:nvPr/>
          </p:nvSpPr>
          <p:spPr bwMode="auto">
            <a:xfrm>
              <a:off x="864" y="340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8" name="Line 58"/>
            <p:cNvSpPr>
              <a:spLocks noChangeShapeType="1"/>
            </p:cNvSpPr>
            <p:nvPr/>
          </p:nvSpPr>
          <p:spPr bwMode="auto">
            <a:xfrm>
              <a:off x="110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9" name="Line 59"/>
            <p:cNvSpPr>
              <a:spLocks noChangeShapeType="1"/>
            </p:cNvSpPr>
            <p:nvPr/>
          </p:nvSpPr>
          <p:spPr bwMode="auto">
            <a:xfrm>
              <a:off x="2784" y="2976"/>
              <a:ext cx="0" cy="4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0" name="Line 60"/>
            <p:cNvSpPr>
              <a:spLocks noChangeShapeType="1"/>
            </p:cNvSpPr>
            <p:nvPr/>
          </p:nvSpPr>
          <p:spPr bwMode="auto">
            <a:xfrm>
              <a:off x="158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1" name="Line 61"/>
            <p:cNvSpPr>
              <a:spLocks noChangeShapeType="1"/>
            </p:cNvSpPr>
            <p:nvPr/>
          </p:nvSpPr>
          <p:spPr bwMode="auto">
            <a:xfrm>
              <a:off x="182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2" name="Line 62"/>
            <p:cNvSpPr>
              <a:spLocks noChangeShapeType="1"/>
            </p:cNvSpPr>
            <p:nvPr/>
          </p:nvSpPr>
          <p:spPr bwMode="auto">
            <a:xfrm>
              <a:off x="206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3" name="Line 63"/>
            <p:cNvSpPr>
              <a:spLocks noChangeShapeType="1"/>
            </p:cNvSpPr>
            <p:nvPr/>
          </p:nvSpPr>
          <p:spPr bwMode="auto">
            <a:xfrm>
              <a:off x="230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4" name="Line 64"/>
            <p:cNvSpPr>
              <a:spLocks noChangeShapeType="1"/>
            </p:cNvSpPr>
            <p:nvPr/>
          </p:nvSpPr>
          <p:spPr bwMode="auto">
            <a:xfrm>
              <a:off x="254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5" name="Line 65"/>
            <p:cNvSpPr>
              <a:spLocks noChangeShapeType="1"/>
            </p:cNvSpPr>
            <p:nvPr/>
          </p:nvSpPr>
          <p:spPr bwMode="auto">
            <a:xfrm>
              <a:off x="1344" y="2928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6" name="Freeform 66"/>
            <p:cNvSpPr>
              <a:spLocks/>
            </p:cNvSpPr>
            <p:nvPr/>
          </p:nvSpPr>
          <p:spPr bwMode="auto">
            <a:xfrm>
              <a:off x="864" y="3016"/>
              <a:ext cx="1920" cy="576"/>
            </a:xfrm>
            <a:custGeom>
              <a:avLst/>
              <a:gdLst>
                <a:gd name="T0" fmla="*/ 0 w 1920"/>
                <a:gd name="T1" fmla="*/ 392 h 576"/>
                <a:gd name="T2" fmla="*/ 240 w 1920"/>
                <a:gd name="T3" fmla="*/ 200 h 576"/>
                <a:gd name="T4" fmla="*/ 480 w 1920"/>
                <a:gd name="T5" fmla="*/ 8 h 576"/>
                <a:gd name="T6" fmla="*/ 720 w 1920"/>
                <a:gd name="T7" fmla="*/ 152 h 576"/>
                <a:gd name="T8" fmla="*/ 1008 w 1920"/>
                <a:gd name="T9" fmla="*/ 536 h 576"/>
                <a:gd name="T10" fmla="*/ 1200 w 1920"/>
                <a:gd name="T11" fmla="*/ 392 h 576"/>
                <a:gd name="T12" fmla="*/ 1440 w 1920"/>
                <a:gd name="T13" fmla="*/ 152 h 576"/>
                <a:gd name="T14" fmla="*/ 1680 w 1920"/>
                <a:gd name="T15" fmla="*/ 200 h 576"/>
                <a:gd name="T16" fmla="*/ 1920 w 1920"/>
                <a:gd name="T17" fmla="*/ 392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20"/>
                <a:gd name="T28" fmla="*/ 0 h 576"/>
                <a:gd name="T29" fmla="*/ 1920 w 1920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20" h="576">
                  <a:moveTo>
                    <a:pt x="0" y="392"/>
                  </a:moveTo>
                  <a:cubicBezTo>
                    <a:pt x="80" y="328"/>
                    <a:pt x="160" y="264"/>
                    <a:pt x="240" y="200"/>
                  </a:cubicBezTo>
                  <a:cubicBezTo>
                    <a:pt x="320" y="136"/>
                    <a:pt x="400" y="16"/>
                    <a:pt x="480" y="8"/>
                  </a:cubicBezTo>
                  <a:cubicBezTo>
                    <a:pt x="560" y="0"/>
                    <a:pt x="632" y="64"/>
                    <a:pt x="720" y="152"/>
                  </a:cubicBezTo>
                  <a:cubicBezTo>
                    <a:pt x="808" y="240"/>
                    <a:pt x="928" y="496"/>
                    <a:pt x="1008" y="536"/>
                  </a:cubicBezTo>
                  <a:cubicBezTo>
                    <a:pt x="1088" y="576"/>
                    <a:pt x="1128" y="456"/>
                    <a:pt x="1200" y="392"/>
                  </a:cubicBezTo>
                  <a:cubicBezTo>
                    <a:pt x="1272" y="328"/>
                    <a:pt x="1360" y="184"/>
                    <a:pt x="1440" y="152"/>
                  </a:cubicBezTo>
                  <a:cubicBezTo>
                    <a:pt x="1520" y="120"/>
                    <a:pt x="1600" y="160"/>
                    <a:pt x="1680" y="200"/>
                  </a:cubicBezTo>
                  <a:cubicBezTo>
                    <a:pt x="1760" y="240"/>
                    <a:pt x="1880" y="360"/>
                    <a:pt x="1920" y="39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7" name="Text Box 78"/>
            <p:cNvSpPr txBox="1">
              <a:spLocks noChangeArrowheads="1"/>
            </p:cNvSpPr>
            <p:nvPr/>
          </p:nvSpPr>
          <p:spPr bwMode="auto">
            <a:xfrm>
              <a:off x="793" y="3384"/>
              <a:ext cx="183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0</a:t>
              </a:r>
            </a:p>
          </p:txBody>
        </p:sp>
        <p:sp>
          <p:nvSpPr>
            <p:cNvPr id="33898" name="Text Box 79"/>
            <p:cNvSpPr txBox="1">
              <a:spLocks noChangeArrowheads="1"/>
            </p:cNvSpPr>
            <p:nvPr/>
          </p:nvSpPr>
          <p:spPr bwMode="auto">
            <a:xfrm>
              <a:off x="703" y="2931"/>
              <a:ext cx="183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</p:grpSp>
      <p:grpSp>
        <p:nvGrpSpPr>
          <p:cNvPr id="33817" name="Group 147"/>
          <p:cNvGrpSpPr>
            <a:grpSpLocks/>
          </p:cNvGrpSpPr>
          <p:nvPr/>
        </p:nvGrpSpPr>
        <p:grpSpPr bwMode="auto">
          <a:xfrm>
            <a:off x="4932363" y="2420938"/>
            <a:ext cx="3248025" cy="812800"/>
            <a:chOff x="3107" y="1525"/>
            <a:chExt cx="2046" cy="512"/>
          </a:xfrm>
        </p:grpSpPr>
        <p:sp>
          <p:nvSpPr>
            <p:cNvPr id="33881" name="Line 68"/>
            <p:cNvSpPr>
              <a:spLocks noChangeShapeType="1"/>
            </p:cNvSpPr>
            <p:nvPr/>
          </p:nvSpPr>
          <p:spPr bwMode="auto">
            <a:xfrm>
              <a:off x="3301" y="157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2" name="Line 69"/>
            <p:cNvSpPr>
              <a:spLocks noChangeShapeType="1"/>
            </p:cNvSpPr>
            <p:nvPr/>
          </p:nvSpPr>
          <p:spPr bwMode="auto">
            <a:xfrm>
              <a:off x="3291" y="181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3" name="Text Box 70"/>
            <p:cNvSpPr txBox="1">
              <a:spLocks noChangeArrowheads="1"/>
            </p:cNvSpPr>
            <p:nvPr/>
          </p:nvSpPr>
          <p:spPr bwMode="auto">
            <a:xfrm>
              <a:off x="4981" y="1845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T</a:t>
              </a:r>
            </a:p>
          </p:txBody>
        </p:sp>
        <p:sp>
          <p:nvSpPr>
            <p:cNvPr id="33884" name="Text Box 71"/>
            <p:cNvSpPr txBox="1">
              <a:spLocks noChangeArrowheads="1"/>
            </p:cNvSpPr>
            <p:nvPr/>
          </p:nvSpPr>
          <p:spPr bwMode="auto">
            <a:xfrm>
              <a:off x="3107" y="1570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sp>
          <p:nvSpPr>
            <p:cNvPr id="33885" name="Text Box 81"/>
            <p:cNvSpPr txBox="1">
              <a:spLocks noChangeArrowheads="1"/>
            </p:cNvSpPr>
            <p:nvPr/>
          </p:nvSpPr>
          <p:spPr bwMode="auto">
            <a:xfrm>
              <a:off x="3697" y="1525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1</a:t>
              </a:r>
              <a:r>
                <a:rPr lang="zh-CN" altLang="en-US" sz="1400" i="1"/>
                <a:t>个谐波</a:t>
              </a:r>
              <a:endParaRPr lang="zh-CN" altLang="en-US" sz="1400"/>
            </a:p>
          </p:txBody>
        </p:sp>
      </p:grpSp>
      <p:grpSp>
        <p:nvGrpSpPr>
          <p:cNvPr id="33818" name="Group 106"/>
          <p:cNvGrpSpPr>
            <a:grpSpLocks/>
          </p:cNvGrpSpPr>
          <p:nvPr/>
        </p:nvGrpSpPr>
        <p:grpSpPr bwMode="auto">
          <a:xfrm>
            <a:off x="5148263" y="3284538"/>
            <a:ext cx="3032125" cy="893762"/>
            <a:chOff x="3243" y="2069"/>
            <a:chExt cx="1910" cy="563"/>
          </a:xfrm>
        </p:grpSpPr>
        <p:grpSp>
          <p:nvGrpSpPr>
            <p:cNvPr id="33874" name="Group 72"/>
            <p:cNvGrpSpPr>
              <a:grpSpLocks/>
            </p:cNvGrpSpPr>
            <p:nvPr/>
          </p:nvGrpSpPr>
          <p:grpSpPr bwMode="auto">
            <a:xfrm>
              <a:off x="3243" y="2069"/>
              <a:ext cx="1910" cy="563"/>
              <a:chOff x="2880" y="2880"/>
              <a:chExt cx="1910" cy="563"/>
            </a:xfrm>
          </p:grpSpPr>
          <p:sp>
            <p:nvSpPr>
              <p:cNvPr id="33876" name="Line 73"/>
              <p:cNvSpPr>
                <a:spLocks noChangeShapeType="1"/>
              </p:cNvSpPr>
              <p:nvPr/>
            </p:nvSpPr>
            <p:spPr bwMode="auto">
              <a:xfrm>
                <a:off x="2938" y="2976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7" name="Line 74"/>
              <p:cNvSpPr>
                <a:spLocks noChangeShapeType="1"/>
              </p:cNvSpPr>
              <p:nvPr/>
            </p:nvSpPr>
            <p:spPr bwMode="auto">
              <a:xfrm>
                <a:off x="2938" y="3216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78" name="Text Box 75"/>
              <p:cNvSpPr txBox="1">
                <a:spLocks noChangeArrowheads="1"/>
              </p:cNvSpPr>
              <p:nvPr/>
            </p:nvSpPr>
            <p:spPr bwMode="auto">
              <a:xfrm>
                <a:off x="4618" y="3251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T</a:t>
                </a:r>
              </a:p>
            </p:txBody>
          </p:sp>
          <p:sp>
            <p:nvSpPr>
              <p:cNvPr id="33879" name="Line 76"/>
              <p:cNvSpPr>
                <a:spLocks noChangeShapeType="1"/>
              </p:cNvSpPr>
              <p:nvPr/>
            </p:nvSpPr>
            <p:spPr bwMode="auto">
              <a:xfrm>
                <a:off x="3034" y="288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80" name="Text Box 77"/>
              <p:cNvSpPr txBox="1">
                <a:spLocks noChangeArrowheads="1"/>
              </p:cNvSpPr>
              <p:nvPr/>
            </p:nvSpPr>
            <p:spPr bwMode="auto">
              <a:xfrm>
                <a:off x="2880" y="3216"/>
                <a:ext cx="228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12</a:t>
                </a:r>
              </a:p>
            </p:txBody>
          </p:sp>
        </p:grpSp>
        <p:sp>
          <p:nvSpPr>
            <p:cNvPr id="33875" name="Text Box 82"/>
            <p:cNvSpPr txBox="1">
              <a:spLocks noChangeArrowheads="1"/>
            </p:cNvSpPr>
            <p:nvPr/>
          </p:nvSpPr>
          <p:spPr bwMode="auto">
            <a:xfrm>
              <a:off x="3833" y="2115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2</a:t>
              </a:r>
              <a:r>
                <a:rPr lang="zh-CN" altLang="en-US" sz="1400" i="1"/>
                <a:t>个谐波</a:t>
              </a:r>
              <a:endParaRPr lang="zh-CN" altLang="en-US" sz="1400"/>
            </a:p>
          </p:txBody>
        </p:sp>
      </p:grpSp>
      <p:grpSp>
        <p:nvGrpSpPr>
          <p:cNvPr id="33819" name="Group 91"/>
          <p:cNvGrpSpPr>
            <a:grpSpLocks/>
          </p:cNvGrpSpPr>
          <p:nvPr/>
        </p:nvGrpSpPr>
        <p:grpSpPr bwMode="auto">
          <a:xfrm>
            <a:off x="1042988" y="4365625"/>
            <a:ext cx="3097212" cy="815975"/>
            <a:chOff x="612" y="1336"/>
            <a:chExt cx="2076" cy="735"/>
          </a:xfrm>
        </p:grpSpPr>
        <p:sp>
          <p:nvSpPr>
            <p:cNvPr id="33861" name="Text Box 92"/>
            <p:cNvSpPr txBox="1">
              <a:spLocks noChangeArrowheads="1"/>
            </p:cNvSpPr>
            <p:nvPr/>
          </p:nvSpPr>
          <p:spPr bwMode="auto">
            <a:xfrm>
              <a:off x="657" y="1796"/>
              <a:ext cx="183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0</a:t>
              </a:r>
            </a:p>
          </p:txBody>
        </p:sp>
        <p:sp>
          <p:nvSpPr>
            <p:cNvPr id="33862" name="Text Box 93"/>
            <p:cNvSpPr txBox="1">
              <a:spLocks noChangeArrowheads="1"/>
            </p:cNvSpPr>
            <p:nvPr/>
          </p:nvSpPr>
          <p:spPr bwMode="auto">
            <a:xfrm>
              <a:off x="612" y="1390"/>
              <a:ext cx="183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1</a:t>
              </a:r>
            </a:p>
          </p:txBody>
        </p:sp>
        <p:sp>
          <p:nvSpPr>
            <p:cNvPr id="33863" name="Line 94"/>
            <p:cNvSpPr>
              <a:spLocks noChangeShapeType="1"/>
            </p:cNvSpPr>
            <p:nvPr/>
          </p:nvSpPr>
          <p:spPr bwMode="auto">
            <a:xfrm>
              <a:off x="768" y="134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4" name="Line 95"/>
            <p:cNvSpPr>
              <a:spLocks noChangeShapeType="1"/>
            </p:cNvSpPr>
            <p:nvPr/>
          </p:nvSpPr>
          <p:spPr bwMode="auto">
            <a:xfrm>
              <a:off x="768" y="182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5" name="Line 96"/>
            <p:cNvSpPr>
              <a:spLocks noChangeShapeType="1"/>
            </p:cNvSpPr>
            <p:nvPr/>
          </p:nvSpPr>
          <p:spPr bwMode="auto">
            <a:xfrm>
              <a:off x="100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6" name="Line 97"/>
            <p:cNvSpPr>
              <a:spLocks noChangeShapeType="1"/>
            </p:cNvSpPr>
            <p:nvPr/>
          </p:nvSpPr>
          <p:spPr bwMode="auto">
            <a:xfrm>
              <a:off x="2688" y="1392"/>
              <a:ext cx="0" cy="4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7" name="Line 98"/>
            <p:cNvSpPr>
              <a:spLocks noChangeShapeType="1"/>
            </p:cNvSpPr>
            <p:nvPr/>
          </p:nvSpPr>
          <p:spPr bwMode="auto">
            <a:xfrm>
              <a:off x="148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8" name="Line 99"/>
            <p:cNvSpPr>
              <a:spLocks noChangeShapeType="1"/>
            </p:cNvSpPr>
            <p:nvPr/>
          </p:nvSpPr>
          <p:spPr bwMode="auto">
            <a:xfrm>
              <a:off x="172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69" name="Line 100"/>
            <p:cNvSpPr>
              <a:spLocks noChangeShapeType="1"/>
            </p:cNvSpPr>
            <p:nvPr/>
          </p:nvSpPr>
          <p:spPr bwMode="auto">
            <a:xfrm>
              <a:off x="196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0" name="Line 101"/>
            <p:cNvSpPr>
              <a:spLocks noChangeShapeType="1"/>
            </p:cNvSpPr>
            <p:nvPr/>
          </p:nvSpPr>
          <p:spPr bwMode="auto">
            <a:xfrm>
              <a:off x="220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1" name="Line 102"/>
            <p:cNvSpPr>
              <a:spLocks noChangeShapeType="1"/>
            </p:cNvSpPr>
            <p:nvPr/>
          </p:nvSpPr>
          <p:spPr bwMode="auto">
            <a:xfrm>
              <a:off x="244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2" name="Line 103"/>
            <p:cNvSpPr>
              <a:spLocks noChangeShapeType="1"/>
            </p:cNvSpPr>
            <p:nvPr/>
          </p:nvSpPr>
          <p:spPr bwMode="auto">
            <a:xfrm>
              <a:off x="1248" y="1344"/>
              <a:ext cx="0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Freeform 104"/>
            <p:cNvSpPr>
              <a:spLocks/>
            </p:cNvSpPr>
            <p:nvPr/>
          </p:nvSpPr>
          <p:spPr bwMode="auto">
            <a:xfrm>
              <a:off x="816" y="1336"/>
              <a:ext cx="1872" cy="584"/>
            </a:xfrm>
            <a:custGeom>
              <a:avLst/>
              <a:gdLst>
                <a:gd name="T0" fmla="*/ 0 w 1872"/>
                <a:gd name="T1" fmla="*/ 536 h 584"/>
                <a:gd name="T2" fmla="*/ 96 w 1872"/>
                <a:gd name="T3" fmla="*/ 488 h 584"/>
                <a:gd name="T4" fmla="*/ 192 w 1872"/>
                <a:gd name="T5" fmla="*/ 296 h 584"/>
                <a:gd name="T6" fmla="*/ 432 w 1872"/>
                <a:gd name="T7" fmla="*/ 8 h 584"/>
                <a:gd name="T8" fmla="*/ 672 w 1872"/>
                <a:gd name="T9" fmla="*/ 248 h 584"/>
                <a:gd name="T10" fmla="*/ 816 w 1872"/>
                <a:gd name="T11" fmla="*/ 488 h 584"/>
                <a:gd name="T12" fmla="*/ 864 w 1872"/>
                <a:gd name="T13" fmla="*/ 536 h 584"/>
                <a:gd name="T14" fmla="*/ 912 w 1872"/>
                <a:gd name="T15" fmla="*/ 488 h 584"/>
                <a:gd name="T16" fmla="*/ 1008 w 1872"/>
                <a:gd name="T17" fmla="*/ 440 h 584"/>
                <a:gd name="T18" fmla="*/ 1104 w 1872"/>
                <a:gd name="T19" fmla="*/ 488 h 584"/>
                <a:gd name="T20" fmla="*/ 1152 w 1872"/>
                <a:gd name="T21" fmla="*/ 584 h 584"/>
                <a:gd name="T22" fmla="*/ 1296 w 1872"/>
                <a:gd name="T23" fmla="*/ 488 h 584"/>
                <a:gd name="T24" fmla="*/ 1392 w 1872"/>
                <a:gd name="T25" fmla="*/ 200 h 584"/>
                <a:gd name="T26" fmla="*/ 1536 w 1872"/>
                <a:gd name="T27" fmla="*/ 56 h 584"/>
                <a:gd name="T28" fmla="*/ 1632 w 1872"/>
                <a:gd name="T29" fmla="*/ 200 h 584"/>
                <a:gd name="T30" fmla="*/ 1776 w 1872"/>
                <a:gd name="T31" fmla="*/ 488 h 584"/>
                <a:gd name="T32" fmla="*/ 1872 w 1872"/>
                <a:gd name="T33" fmla="*/ 584 h 5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72"/>
                <a:gd name="T52" fmla="*/ 0 h 584"/>
                <a:gd name="T53" fmla="*/ 1872 w 1872"/>
                <a:gd name="T54" fmla="*/ 584 h 5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72" h="584">
                  <a:moveTo>
                    <a:pt x="0" y="536"/>
                  </a:moveTo>
                  <a:cubicBezTo>
                    <a:pt x="32" y="532"/>
                    <a:pt x="64" y="528"/>
                    <a:pt x="96" y="488"/>
                  </a:cubicBezTo>
                  <a:cubicBezTo>
                    <a:pt x="128" y="448"/>
                    <a:pt x="136" y="376"/>
                    <a:pt x="192" y="296"/>
                  </a:cubicBezTo>
                  <a:cubicBezTo>
                    <a:pt x="248" y="216"/>
                    <a:pt x="352" y="16"/>
                    <a:pt x="432" y="8"/>
                  </a:cubicBezTo>
                  <a:cubicBezTo>
                    <a:pt x="512" y="0"/>
                    <a:pt x="608" y="168"/>
                    <a:pt x="672" y="248"/>
                  </a:cubicBezTo>
                  <a:cubicBezTo>
                    <a:pt x="736" y="328"/>
                    <a:pt x="784" y="440"/>
                    <a:pt x="816" y="488"/>
                  </a:cubicBezTo>
                  <a:cubicBezTo>
                    <a:pt x="848" y="536"/>
                    <a:pt x="848" y="536"/>
                    <a:pt x="864" y="536"/>
                  </a:cubicBezTo>
                  <a:cubicBezTo>
                    <a:pt x="880" y="536"/>
                    <a:pt x="888" y="504"/>
                    <a:pt x="912" y="488"/>
                  </a:cubicBezTo>
                  <a:cubicBezTo>
                    <a:pt x="936" y="472"/>
                    <a:pt x="976" y="440"/>
                    <a:pt x="1008" y="440"/>
                  </a:cubicBezTo>
                  <a:cubicBezTo>
                    <a:pt x="1040" y="440"/>
                    <a:pt x="1080" y="464"/>
                    <a:pt x="1104" y="488"/>
                  </a:cubicBezTo>
                  <a:cubicBezTo>
                    <a:pt x="1128" y="512"/>
                    <a:pt x="1120" y="584"/>
                    <a:pt x="1152" y="584"/>
                  </a:cubicBezTo>
                  <a:cubicBezTo>
                    <a:pt x="1184" y="584"/>
                    <a:pt x="1256" y="552"/>
                    <a:pt x="1296" y="488"/>
                  </a:cubicBezTo>
                  <a:cubicBezTo>
                    <a:pt x="1336" y="424"/>
                    <a:pt x="1352" y="272"/>
                    <a:pt x="1392" y="200"/>
                  </a:cubicBezTo>
                  <a:cubicBezTo>
                    <a:pt x="1432" y="128"/>
                    <a:pt x="1496" y="56"/>
                    <a:pt x="1536" y="56"/>
                  </a:cubicBezTo>
                  <a:cubicBezTo>
                    <a:pt x="1576" y="56"/>
                    <a:pt x="1592" y="128"/>
                    <a:pt x="1632" y="200"/>
                  </a:cubicBezTo>
                  <a:cubicBezTo>
                    <a:pt x="1672" y="272"/>
                    <a:pt x="1736" y="424"/>
                    <a:pt x="1776" y="488"/>
                  </a:cubicBezTo>
                  <a:cubicBezTo>
                    <a:pt x="1816" y="552"/>
                    <a:pt x="1844" y="568"/>
                    <a:pt x="1872" y="5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20" name="Group 107"/>
          <p:cNvGrpSpPr>
            <a:grpSpLocks/>
          </p:cNvGrpSpPr>
          <p:nvPr/>
        </p:nvGrpSpPr>
        <p:grpSpPr bwMode="auto">
          <a:xfrm>
            <a:off x="4932363" y="4365625"/>
            <a:ext cx="3260725" cy="893763"/>
            <a:chOff x="3072" y="1488"/>
            <a:chExt cx="2054" cy="563"/>
          </a:xfrm>
        </p:grpSpPr>
        <p:grpSp>
          <p:nvGrpSpPr>
            <p:cNvPr id="33851" name="Group 108"/>
            <p:cNvGrpSpPr>
              <a:grpSpLocks/>
            </p:cNvGrpSpPr>
            <p:nvPr/>
          </p:nvGrpSpPr>
          <p:grpSpPr bwMode="auto">
            <a:xfrm>
              <a:off x="3072" y="1488"/>
              <a:ext cx="2054" cy="563"/>
              <a:chOff x="3072" y="1488"/>
              <a:chExt cx="2054" cy="563"/>
            </a:xfrm>
          </p:grpSpPr>
          <p:sp>
            <p:nvSpPr>
              <p:cNvPr id="33853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1523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</a:t>
                </a:r>
              </a:p>
            </p:txBody>
          </p:sp>
          <p:sp>
            <p:nvSpPr>
              <p:cNvPr id="33854" name="Line 110"/>
              <p:cNvSpPr>
                <a:spLocks noChangeShapeType="1"/>
              </p:cNvSpPr>
              <p:nvPr/>
            </p:nvSpPr>
            <p:spPr bwMode="auto">
              <a:xfrm>
                <a:off x="3274" y="15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5" name="Line 111"/>
              <p:cNvSpPr>
                <a:spLocks noChangeShapeType="1"/>
              </p:cNvSpPr>
              <p:nvPr/>
            </p:nvSpPr>
            <p:spPr bwMode="auto">
              <a:xfrm>
                <a:off x="3274" y="1824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6" name="Line 112"/>
              <p:cNvSpPr>
                <a:spLocks noChangeShapeType="1"/>
              </p:cNvSpPr>
              <p:nvPr/>
            </p:nvSpPr>
            <p:spPr bwMode="auto">
              <a:xfrm>
                <a:off x="3466" y="16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7" name="Text Box 113"/>
              <p:cNvSpPr txBox="1">
                <a:spLocks noChangeArrowheads="1"/>
              </p:cNvSpPr>
              <p:nvPr/>
            </p:nvSpPr>
            <p:spPr bwMode="auto">
              <a:xfrm>
                <a:off x="4954" y="1859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T</a:t>
                </a:r>
              </a:p>
            </p:txBody>
          </p:sp>
          <p:sp>
            <p:nvSpPr>
              <p:cNvPr id="33858" name="Line 114"/>
              <p:cNvSpPr>
                <a:spLocks noChangeShapeType="1"/>
              </p:cNvSpPr>
              <p:nvPr/>
            </p:nvSpPr>
            <p:spPr bwMode="auto">
              <a:xfrm>
                <a:off x="3370" y="14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9" name="Line 115"/>
              <p:cNvSpPr>
                <a:spLocks noChangeShapeType="1"/>
              </p:cNvSpPr>
              <p:nvPr/>
            </p:nvSpPr>
            <p:spPr bwMode="auto">
              <a:xfrm>
                <a:off x="3562" y="16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Text Box 116"/>
              <p:cNvSpPr txBox="1">
                <a:spLocks noChangeArrowheads="1"/>
              </p:cNvSpPr>
              <p:nvPr/>
            </p:nvSpPr>
            <p:spPr bwMode="auto">
              <a:xfrm>
                <a:off x="3216" y="1824"/>
                <a:ext cx="3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1234</a:t>
                </a:r>
              </a:p>
            </p:txBody>
          </p:sp>
        </p:grpSp>
        <p:sp>
          <p:nvSpPr>
            <p:cNvPr id="33852" name="Text Box 117"/>
            <p:cNvSpPr txBox="1">
              <a:spLocks noChangeArrowheads="1"/>
            </p:cNvSpPr>
            <p:nvPr/>
          </p:nvSpPr>
          <p:spPr bwMode="auto">
            <a:xfrm>
              <a:off x="3787" y="1570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4</a:t>
              </a:r>
              <a:r>
                <a:rPr lang="zh-CN" altLang="en-US" sz="1400" i="1"/>
                <a:t>个谐波</a:t>
              </a:r>
              <a:endParaRPr lang="zh-CN" altLang="en-US" sz="1400"/>
            </a:p>
          </p:txBody>
        </p:sp>
      </p:grpSp>
      <p:grpSp>
        <p:nvGrpSpPr>
          <p:cNvPr id="33821" name="Group 132"/>
          <p:cNvGrpSpPr>
            <a:grpSpLocks/>
          </p:cNvGrpSpPr>
          <p:nvPr/>
        </p:nvGrpSpPr>
        <p:grpSpPr bwMode="auto">
          <a:xfrm>
            <a:off x="4932363" y="5373688"/>
            <a:ext cx="3260725" cy="893762"/>
            <a:chOff x="3072" y="2688"/>
            <a:chExt cx="2054" cy="563"/>
          </a:xfrm>
        </p:grpSpPr>
        <p:grpSp>
          <p:nvGrpSpPr>
            <p:cNvPr id="33838" name="Group 133"/>
            <p:cNvGrpSpPr>
              <a:grpSpLocks/>
            </p:cNvGrpSpPr>
            <p:nvPr/>
          </p:nvGrpSpPr>
          <p:grpSpPr bwMode="auto">
            <a:xfrm>
              <a:off x="3072" y="2688"/>
              <a:ext cx="2054" cy="563"/>
              <a:chOff x="3072" y="2688"/>
              <a:chExt cx="2054" cy="563"/>
            </a:xfrm>
          </p:grpSpPr>
          <p:sp>
            <p:nvSpPr>
              <p:cNvPr id="33840" name="Text Box 134"/>
              <p:cNvSpPr txBox="1">
                <a:spLocks noChangeArrowheads="1"/>
              </p:cNvSpPr>
              <p:nvPr/>
            </p:nvSpPr>
            <p:spPr bwMode="auto">
              <a:xfrm>
                <a:off x="3072" y="2723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</a:t>
                </a:r>
              </a:p>
            </p:txBody>
          </p:sp>
          <p:sp>
            <p:nvSpPr>
              <p:cNvPr id="33841" name="Line 135"/>
              <p:cNvSpPr>
                <a:spLocks noChangeShapeType="1"/>
              </p:cNvSpPr>
              <p:nvPr/>
            </p:nvSpPr>
            <p:spPr bwMode="auto">
              <a:xfrm>
                <a:off x="3274" y="2784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2" name="Line 136"/>
              <p:cNvSpPr>
                <a:spLocks noChangeShapeType="1"/>
              </p:cNvSpPr>
              <p:nvPr/>
            </p:nvSpPr>
            <p:spPr bwMode="auto">
              <a:xfrm>
                <a:off x="3274" y="3024"/>
                <a:ext cx="17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3" name="Line 137"/>
              <p:cNvSpPr>
                <a:spLocks noChangeShapeType="1"/>
              </p:cNvSpPr>
              <p:nvPr/>
            </p:nvSpPr>
            <p:spPr bwMode="auto">
              <a:xfrm>
                <a:off x="3466" y="28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4" name="Line 138"/>
              <p:cNvSpPr>
                <a:spLocks noChangeShapeType="1"/>
              </p:cNvSpPr>
              <p:nvPr/>
            </p:nvSpPr>
            <p:spPr bwMode="auto">
              <a:xfrm>
                <a:off x="3850" y="2976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5" name="Text Box 139"/>
              <p:cNvSpPr txBox="1">
                <a:spLocks noChangeArrowheads="1"/>
              </p:cNvSpPr>
              <p:nvPr/>
            </p:nvSpPr>
            <p:spPr bwMode="auto">
              <a:xfrm>
                <a:off x="4954" y="3059"/>
                <a:ext cx="17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T</a:t>
                </a:r>
              </a:p>
            </p:txBody>
          </p:sp>
          <p:sp>
            <p:nvSpPr>
              <p:cNvPr id="33846" name="Line 140"/>
              <p:cNvSpPr>
                <a:spLocks noChangeShapeType="1"/>
              </p:cNvSpPr>
              <p:nvPr/>
            </p:nvSpPr>
            <p:spPr bwMode="auto">
              <a:xfrm>
                <a:off x="3658" y="292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7" name="Line 141"/>
              <p:cNvSpPr>
                <a:spLocks noChangeShapeType="1"/>
              </p:cNvSpPr>
              <p:nvPr/>
            </p:nvSpPr>
            <p:spPr bwMode="auto">
              <a:xfrm>
                <a:off x="3370" y="268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8" name="Line 142"/>
              <p:cNvSpPr>
                <a:spLocks noChangeShapeType="1"/>
              </p:cNvSpPr>
              <p:nvPr/>
            </p:nvSpPr>
            <p:spPr bwMode="auto">
              <a:xfrm>
                <a:off x="3754" y="2832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49" name="Line 143"/>
              <p:cNvSpPr>
                <a:spLocks noChangeShapeType="1"/>
              </p:cNvSpPr>
              <p:nvPr/>
            </p:nvSpPr>
            <p:spPr bwMode="auto">
              <a:xfrm>
                <a:off x="3562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0" name="Text Box 144"/>
              <p:cNvSpPr txBox="1">
                <a:spLocks noChangeArrowheads="1"/>
              </p:cNvSpPr>
              <p:nvPr/>
            </p:nvSpPr>
            <p:spPr bwMode="auto">
              <a:xfrm>
                <a:off x="3216" y="3024"/>
                <a:ext cx="67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123 456 78</a:t>
                </a:r>
              </a:p>
            </p:txBody>
          </p:sp>
        </p:grpSp>
        <p:sp>
          <p:nvSpPr>
            <p:cNvPr id="33839" name="Text Box 145"/>
            <p:cNvSpPr txBox="1">
              <a:spLocks noChangeArrowheads="1"/>
            </p:cNvSpPr>
            <p:nvPr/>
          </p:nvSpPr>
          <p:spPr bwMode="auto">
            <a:xfrm>
              <a:off x="4014" y="2704"/>
              <a:ext cx="508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/>
                <a:t>8</a:t>
              </a:r>
              <a:r>
                <a:rPr lang="zh-CN" altLang="en-US" sz="1400" i="1"/>
                <a:t>个谐波</a:t>
              </a:r>
              <a:endParaRPr lang="zh-CN" altLang="en-US" sz="1400"/>
            </a:p>
          </p:txBody>
        </p:sp>
      </p:grpSp>
      <p:grpSp>
        <p:nvGrpSpPr>
          <p:cNvPr id="33822" name="Group 149"/>
          <p:cNvGrpSpPr>
            <a:grpSpLocks/>
          </p:cNvGrpSpPr>
          <p:nvPr/>
        </p:nvGrpSpPr>
        <p:grpSpPr bwMode="auto">
          <a:xfrm>
            <a:off x="1042988" y="5373688"/>
            <a:ext cx="3163887" cy="912812"/>
            <a:chOff x="657" y="3385"/>
            <a:chExt cx="1993" cy="575"/>
          </a:xfrm>
        </p:grpSpPr>
        <p:grpSp>
          <p:nvGrpSpPr>
            <p:cNvPr id="33823" name="Group 118"/>
            <p:cNvGrpSpPr>
              <a:grpSpLocks/>
            </p:cNvGrpSpPr>
            <p:nvPr/>
          </p:nvGrpSpPr>
          <p:grpSpPr bwMode="auto">
            <a:xfrm>
              <a:off x="657" y="3385"/>
              <a:ext cx="1951" cy="575"/>
              <a:chOff x="624" y="2536"/>
              <a:chExt cx="2064" cy="785"/>
            </a:xfrm>
          </p:grpSpPr>
          <p:sp>
            <p:nvSpPr>
              <p:cNvPr id="33825" name="Text Box 119"/>
              <p:cNvSpPr txBox="1">
                <a:spLocks noChangeArrowheads="1"/>
              </p:cNvSpPr>
              <p:nvPr/>
            </p:nvSpPr>
            <p:spPr bwMode="auto">
              <a:xfrm>
                <a:off x="720" y="3059"/>
                <a:ext cx="18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0</a:t>
                </a:r>
              </a:p>
            </p:txBody>
          </p:sp>
          <p:sp>
            <p:nvSpPr>
              <p:cNvPr id="33826" name="Text Box 120"/>
              <p:cNvSpPr txBox="1">
                <a:spLocks noChangeArrowheads="1"/>
              </p:cNvSpPr>
              <p:nvPr/>
            </p:nvSpPr>
            <p:spPr bwMode="auto">
              <a:xfrm>
                <a:off x="624" y="2580"/>
                <a:ext cx="18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1</a:t>
                </a:r>
              </a:p>
            </p:txBody>
          </p:sp>
          <p:sp>
            <p:nvSpPr>
              <p:cNvPr id="33827" name="Line 121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Line 122"/>
              <p:cNvSpPr>
                <a:spLocks noChangeShapeType="1"/>
              </p:cNvSpPr>
              <p:nvPr/>
            </p:nvSpPr>
            <p:spPr bwMode="auto">
              <a:xfrm>
                <a:off x="768" y="302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9" name="Line 123"/>
              <p:cNvSpPr>
                <a:spLocks noChangeShapeType="1"/>
              </p:cNvSpPr>
              <p:nvPr/>
            </p:nvSpPr>
            <p:spPr bwMode="auto">
              <a:xfrm>
                <a:off x="100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Line 124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432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125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2" name="Line 126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3" name="Line 127"/>
              <p:cNvSpPr>
                <a:spLocks noChangeShapeType="1"/>
              </p:cNvSpPr>
              <p:nvPr/>
            </p:nvSpPr>
            <p:spPr bwMode="auto">
              <a:xfrm>
                <a:off x="196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4" name="Line 128"/>
              <p:cNvSpPr>
                <a:spLocks noChangeShapeType="1"/>
              </p:cNvSpPr>
              <p:nvPr/>
            </p:nvSpPr>
            <p:spPr bwMode="auto">
              <a:xfrm>
                <a:off x="220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5" name="Line 129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6" name="Line 130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48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Freeform 131"/>
              <p:cNvSpPr>
                <a:spLocks/>
              </p:cNvSpPr>
              <p:nvPr/>
            </p:nvSpPr>
            <p:spPr bwMode="auto">
              <a:xfrm>
                <a:off x="768" y="2536"/>
                <a:ext cx="1920" cy="624"/>
              </a:xfrm>
              <a:custGeom>
                <a:avLst/>
                <a:gdLst>
                  <a:gd name="T0" fmla="*/ 0 w 1920"/>
                  <a:gd name="T1" fmla="*/ 440 h 624"/>
                  <a:gd name="T2" fmla="*/ 48 w 1920"/>
                  <a:gd name="T3" fmla="*/ 488 h 624"/>
                  <a:gd name="T4" fmla="*/ 96 w 1920"/>
                  <a:gd name="T5" fmla="*/ 536 h 624"/>
                  <a:gd name="T6" fmla="*/ 144 w 1920"/>
                  <a:gd name="T7" fmla="*/ 488 h 624"/>
                  <a:gd name="T8" fmla="*/ 240 w 1920"/>
                  <a:gd name="T9" fmla="*/ 344 h 624"/>
                  <a:gd name="T10" fmla="*/ 384 w 1920"/>
                  <a:gd name="T11" fmla="*/ 56 h 624"/>
                  <a:gd name="T12" fmla="*/ 480 w 1920"/>
                  <a:gd name="T13" fmla="*/ 56 h 624"/>
                  <a:gd name="T14" fmla="*/ 528 w 1920"/>
                  <a:gd name="T15" fmla="*/ 104 h 624"/>
                  <a:gd name="T16" fmla="*/ 576 w 1920"/>
                  <a:gd name="T17" fmla="*/ 56 h 624"/>
                  <a:gd name="T18" fmla="*/ 672 w 1920"/>
                  <a:gd name="T19" fmla="*/ 8 h 624"/>
                  <a:gd name="T20" fmla="*/ 720 w 1920"/>
                  <a:gd name="T21" fmla="*/ 104 h 624"/>
                  <a:gd name="T22" fmla="*/ 720 w 1920"/>
                  <a:gd name="T23" fmla="*/ 248 h 624"/>
                  <a:gd name="T24" fmla="*/ 816 w 1920"/>
                  <a:gd name="T25" fmla="*/ 536 h 624"/>
                  <a:gd name="T26" fmla="*/ 960 w 1920"/>
                  <a:gd name="T27" fmla="*/ 488 h 624"/>
                  <a:gd name="T28" fmla="*/ 1008 w 1920"/>
                  <a:gd name="T29" fmla="*/ 440 h 624"/>
                  <a:gd name="T30" fmla="*/ 1104 w 1920"/>
                  <a:gd name="T31" fmla="*/ 536 h 624"/>
                  <a:gd name="T32" fmla="*/ 1152 w 1920"/>
                  <a:gd name="T33" fmla="*/ 488 h 624"/>
                  <a:gd name="T34" fmla="*/ 1248 w 1920"/>
                  <a:gd name="T35" fmla="*/ 440 h 624"/>
                  <a:gd name="T36" fmla="*/ 1296 w 1920"/>
                  <a:gd name="T37" fmla="*/ 488 h 624"/>
                  <a:gd name="T38" fmla="*/ 1344 w 1920"/>
                  <a:gd name="T39" fmla="*/ 536 h 624"/>
                  <a:gd name="T40" fmla="*/ 1440 w 1920"/>
                  <a:gd name="T41" fmla="*/ 344 h 624"/>
                  <a:gd name="T42" fmla="*/ 1536 w 1920"/>
                  <a:gd name="T43" fmla="*/ 56 h 624"/>
                  <a:gd name="T44" fmla="*/ 1680 w 1920"/>
                  <a:gd name="T45" fmla="*/ 248 h 624"/>
                  <a:gd name="T46" fmla="*/ 1824 w 1920"/>
                  <a:gd name="T47" fmla="*/ 584 h 624"/>
                  <a:gd name="T48" fmla="*/ 1920 w 1920"/>
                  <a:gd name="T49" fmla="*/ 488 h 62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920"/>
                  <a:gd name="T76" fmla="*/ 0 h 624"/>
                  <a:gd name="T77" fmla="*/ 1920 w 1920"/>
                  <a:gd name="T78" fmla="*/ 624 h 62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920" h="624">
                    <a:moveTo>
                      <a:pt x="0" y="440"/>
                    </a:moveTo>
                    <a:cubicBezTo>
                      <a:pt x="16" y="456"/>
                      <a:pt x="32" y="472"/>
                      <a:pt x="48" y="488"/>
                    </a:cubicBezTo>
                    <a:cubicBezTo>
                      <a:pt x="64" y="504"/>
                      <a:pt x="80" y="536"/>
                      <a:pt x="96" y="536"/>
                    </a:cubicBezTo>
                    <a:cubicBezTo>
                      <a:pt x="112" y="536"/>
                      <a:pt x="120" y="520"/>
                      <a:pt x="144" y="488"/>
                    </a:cubicBezTo>
                    <a:cubicBezTo>
                      <a:pt x="168" y="456"/>
                      <a:pt x="200" y="416"/>
                      <a:pt x="240" y="344"/>
                    </a:cubicBezTo>
                    <a:cubicBezTo>
                      <a:pt x="280" y="272"/>
                      <a:pt x="344" y="104"/>
                      <a:pt x="384" y="56"/>
                    </a:cubicBezTo>
                    <a:cubicBezTo>
                      <a:pt x="424" y="8"/>
                      <a:pt x="456" y="48"/>
                      <a:pt x="480" y="56"/>
                    </a:cubicBezTo>
                    <a:cubicBezTo>
                      <a:pt x="504" y="64"/>
                      <a:pt x="512" y="104"/>
                      <a:pt x="528" y="104"/>
                    </a:cubicBezTo>
                    <a:cubicBezTo>
                      <a:pt x="544" y="104"/>
                      <a:pt x="552" y="72"/>
                      <a:pt x="576" y="56"/>
                    </a:cubicBezTo>
                    <a:cubicBezTo>
                      <a:pt x="600" y="40"/>
                      <a:pt x="648" y="0"/>
                      <a:pt x="672" y="8"/>
                    </a:cubicBezTo>
                    <a:cubicBezTo>
                      <a:pt x="696" y="16"/>
                      <a:pt x="712" y="64"/>
                      <a:pt x="720" y="104"/>
                    </a:cubicBezTo>
                    <a:cubicBezTo>
                      <a:pt x="728" y="144"/>
                      <a:pt x="704" y="176"/>
                      <a:pt x="720" y="248"/>
                    </a:cubicBezTo>
                    <a:cubicBezTo>
                      <a:pt x="736" y="320"/>
                      <a:pt x="776" y="496"/>
                      <a:pt x="816" y="536"/>
                    </a:cubicBezTo>
                    <a:cubicBezTo>
                      <a:pt x="856" y="576"/>
                      <a:pt x="928" y="504"/>
                      <a:pt x="960" y="488"/>
                    </a:cubicBezTo>
                    <a:cubicBezTo>
                      <a:pt x="992" y="472"/>
                      <a:pt x="984" y="432"/>
                      <a:pt x="1008" y="440"/>
                    </a:cubicBezTo>
                    <a:cubicBezTo>
                      <a:pt x="1032" y="448"/>
                      <a:pt x="1080" y="528"/>
                      <a:pt x="1104" y="536"/>
                    </a:cubicBezTo>
                    <a:cubicBezTo>
                      <a:pt x="1128" y="544"/>
                      <a:pt x="1128" y="504"/>
                      <a:pt x="1152" y="488"/>
                    </a:cubicBezTo>
                    <a:cubicBezTo>
                      <a:pt x="1176" y="472"/>
                      <a:pt x="1224" y="440"/>
                      <a:pt x="1248" y="440"/>
                    </a:cubicBezTo>
                    <a:cubicBezTo>
                      <a:pt x="1272" y="440"/>
                      <a:pt x="1280" y="472"/>
                      <a:pt x="1296" y="488"/>
                    </a:cubicBezTo>
                    <a:cubicBezTo>
                      <a:pt x="1312" y="504"/>
                      <a:pt x="1320" y="560"/>
                      <a:pt x="1344" y="536"/>
                    </a:cubicBezTo>
                    <a:cubicBezTo>
                      <a:pt x="1368" y="512"/>
                      <a:pt x="1408" y="424"/>
                      <a:pt x="1440" y="344"/>
                    </a:cubicBezTo>
                    <a:cubicBezTo>
                      <a:pt x="1472" y="264"/>
                      <a:pt x="1496" y="72"/>
                      <a:pt x="1536" y="56"/>
                    </a:cubicBezTo>
                    <a:cubicBezTo>
                      <a:pt x="1576" y="40"/>
                      <a:pt x="1632" y="160"/>
                      <a:pt x="1680" y="248"/>
                    </a:cubicBezTo>
                    <a:cubicBezTo>
                      <a:pt x="1728" y="336"/>
                      <a:pt x="1784" y="544"/>
                      <a:pt x="1824" y="584"/>
                    </a:cubicBezTo>
                    <a:cubicBezTo>
                      <a:pt x="1864" y="624"/>
                      <a:pt x="1904" y="504"/>
                      <a:pt x="1920" y="4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24" name="Text Box 148"/>
            <p:cNvSpPr txBox="1">
              <a:spLocks noChangeArrowheads="1"/>
            </p:cNvSpPr>
            <p:nvPr/>
          </p:nvSpPr>
          <p:spPr bwMode="auto">
            <a:xfrm>
              <a:off x="839" y="3385"/>
              <a:ext cx="181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solidFill>
                    <a:schemeClr val="hlink"/>
                  </a:solidFill>
                </a:rPr>
                <a:t>0   1  1   0   0   0   1   0 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C415CE-6BAF-45C1-9D2E-64A84D08BB5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2B50C7-610E-431C-B867-04C085831528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模拟信号的周期、频率和相位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476375" y="1484313"/>
          <a:ext cx="6197600" cy="2628900"/>
        </p:xfrm>
        <a:graphic>
          <a:graphicData uri="http://schemas.openxmlformats.org/presentationml/2006/ole">
            <p:oleObj spid="_x0000_s4098" name="文档" r:id="rId3" imgW="6208776" imgH="2631948" progId="Word.Document.8">
              <p:embed/>
            </p:oleObj>
          </a:graphicData>
        </a:graphic>
      </p:graphicFrame>
      <p:grpSp>
        <p:nvGrpSpPr>
          <p:cNvPr id="4102" name="Group 4"/>
          <p:cNvGrpSpPr>
            <a:grpSpLocks/>
          </p:cNvGrpSpPr>
          <p:nvPr/>
        </p:nvGrpSpPr>
        <p:grpSpPr bwMode="auto">
          <a:xfrm>
            <a:off x="1403350" y="4149725"/>
            <a:ext cx="6934200" cy="2209800"/>
            <a:chOff x="480" y="2640"/>
            <a:chExt cx="4368" cy="1392"/>
          </a:xfrm>
        </p:grpSpPr>
        <p:sp>
          <p:nvSpPr>
            <p:cNvPr id="4103" name="Line 5"/>
            <p:cNvSpPr>
              <a:spLocks noChangeShapeType="1"/>
            </p:cNvSpPr>
            <p:nvPr/>
          </p:nvSpPr>
          <p:spPr bwMode="auto">
            <a:xfrm>
              <a:off x="1008" y="264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864" y="2976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1008" y="340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8"/>
            <p:cNvSpPr>
              <a:spLocks noChangeShapeType="1"/>
            </p:cNvSpPr>
            <p:nvPr/>
          </p:nvSpPr>
          <p:spPr bwMode="auto">
            <a:xfrm>
              <a:off x="528" y="3744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9"/>
            <p:cNvSpPr>
              <a:spLocks noChangeShapeType="1"/>
            </p:cNvSpPr>
            <p:nvPr/>
          </p:nvSpPr>
          <p:spPr bwMode="auto">
            <a:xfrm>
              <a:off x="3504" y="2688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0"/>
            <p:cNvSpPr>
              <a:spLocks noChangeShapeType="1"/>
            </p:cNvSpPr>
            <p:nvPr/>
          </p:nvSpPr>
          <p:spPr bwMode="auto">
            <a:xfrm>
              <a:off x="3120" y="3024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Freeform 11"/>
            <p:cNvSpPr>
              <a:spLocks/>
            </p:cNvSpPr>
            <p:nvPr/>
          </p:nvSpPr>
          <p:spPr bwMode="auto">
            <a:xfrm>
              <a:off x="528" y="3456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0 h 288"/>
                <a:gd name="T4" fmla="*/ 480 w 480"/>
                <a:gd name="T5" fmla="*/ 288 h 288"/>
                <a:gd name="T6" fmla="*/ 0 60000 65536"/>
                <a:gd name="T7" fmla="*/ 0 60000 65536"/>
                <a:gd name="T8" fmla="*/ 0 60000 65536"/>
                <a:gd name="T9" fmla="*/ 0 w 480"/>
                <a:gd name="T10" fmla="*/ 0 h 288"/>
                <a:gd name="T11" fmla="*/ 480 w 4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88">
                  <a:moveTo>
                    <a:pt x="0" y="288"/>
                  </a:moveTo>
                  <a:cubicBezTo>
                    <a:pt x="80" y="144"/>
                    <a:pt x="160" y="0"/>
                    <a:pt x="240" y="0"/>
                  </a:cubicBezTo>
                  <a:cubicBezTo>
                    <a:pt x="320" y="0"/>
                    <a:pt x="400" y="144"/>
                    <a:pt x="480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Freeform 12"/>
            <p:cNvSpPr>
              <a:spLocks/>
            </p:cNvSpPr>
            <p:nvPr/>
          </p:nvSpPr>
          <p:spPr bwMode="auto">
            <a:xfrm>
              <a:off x="1008" y="3504"/>
              <a:ext cx="1008" cy="480"/>
            </a:xfrm>
            <a:custGeom>
              <a:avLst/>
              <a:gdLst>
                <a:gd name="T0" fmla="*/ 0 w 1008"/>
                <a:gd name="T1" fmla="*/ 240 h 480"/>
                <a:gd name="T2" fmla="*/ 240 w 1008"/>
                <a:gd name="T3" fmla="*/ 480 h 480"/>
                <a:gd name="T4" fmla="*/ 480 w 1008"/>
                <a:gd name="T5" fmla="*/ 240 h 480"/>
                <a:gd name="T6" fmla="*/ 720 w 1008"/>
                <a:gd name="T7" fmla="*/ 0 h 480"/>
                <a:gd name="T8" fmla="*/ 1008 w 1008"/>
                <a:gd name="T9" fmla="*/ 24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80"/>
                <a:gd name="T17" fmla="*/ 1008 w 100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80">
                  <a:moveTo>
                    <a:pt x="0" y="240"/>
                  </a:moveTo>
                  <a:cubicBezTo>
                    <a:pt x="80" y="360"/>
                    <a:pt x="160" y="480"/>
                    <a:pt x="240" y="480"/>
                  </a:cubicBezTo>
                  <a:cubicBezTo>
                    <a:pt x="320" y="480"/>
                    <a:pt x="400" y="320"/>
                    <a:pt x="480" y="240"/>
                  </a:cubicBezTo>
                  <a:cubicBezTo>
                    <a:pt x="560" y="160"/>
                    <a:pt x="632" y="0"/>
                    <a:pt x="720" y="0"/>
                  </a:cubicBezTo>
                  <a:cubicBezTo>
                    <a:pt x="808" y="0"/>
                    <a:pt x="908" y="120"/>
                    <a:pt x="1008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3"/>
            <p:cNvSpPr>
              <a:spLocks noChangeShapeType="1"/>
            </p:cNvSpPr>
            <p:nvPr/>
          </p:nvSpPr>
          <p:spPr bwMode="auto">
            <a:xfrm>
              <a:off x="3504" y="338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3360" y="372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Freeform 15"/>
            <p:cNvSpPr>
              <a:spLocks/>
            </p:cNvSpPr>
            <p:nvPr/>
          </p:nvSpPr>
          <p:spPr bwMode="auto">
            <a:xfrm>
              <a:off x="3504" y="3352"/>
              <a:ext cx="1104" cy="632"/>
            </a:xfrm>
            <a:custGeom>
              <a:avLst/>
              <a:gdLst>
                <a:gd name="T0" fmla="*/ 0 w 1104"/>
                <a:gd name="T1" fmla="*/ 584 h 632"/>
                <a:gd name="T2" fmla="*/ 192 w 1104"/>
                <a:gd name="T3" fmla="*/ 392 h 632"/>
                <a:gd name="T4" fmla="*/ 480 w 1104"/>
                <a:gd name="T5" fmla="*/ 8 h 632"/>
                <a:gd name="T6" fmla="*/ 816 w 1104"/>
                <a:gd name="T7" fmla="*/ 344 h 632"/>
                <a:gd name="T8" fmla="*/ 1104 w 1104"/>
                <a:gd name="T9" fmla="*/ 632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632"/>
                <a:gd name="T17" fmla="*/ 1104 w 1104"/>
                <a:gd name="T18" fmla="*/ 632 h 6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632">
                  <a:moveTo>
                    <a:pt x="0" y="584"/>
                  </a:moveTo>
                  <a:cubicBezTo>
                    <a:pt x="56" y="536"/>
                    <a:pt x="112" y="488"/>
                    <a:pt x="192" y="392"/>
                  </a:cubicBezTo>
                  <a:cubicBezTo>
                    <a:pt x="272" y="296"/>
                    <a:pt x="376" y="16"/>
                    <a:pt x="480" y="8"/>
                  </a:cubicBezTo>
                  <a:cubicBezTo>
                    <a:pt x="584" y="0"/>
                    <a:pt x="712" y="240"/>
                    <a:pt x="816" y="344"/>
                  </a:cubicBezTo>
                  <a:cubicBezTo>
                    <a:pt x="920" y="448"/>
                    <a:pt x="1012" y="540"/>
                    <a:pt x="1104" y="6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Freeform 16"/>
            <p:cNvSpPr>
              <a:spLocks/>
            </p:cNvSpPr>
            <p:nvPr/>
          </p:nvSpPr>
          <p:spPr bwMode="auto">
            <a:xfrm>
              <a:off x="3264" y="2784"/>
              <a:ext cx="240" cy="240"/>
            </a:xfrm>
            <a:custGeom>
              <a:avLst/>
              <a:gdLst>
                <a:gd name="T0" fmla="*/ 0 w 240"/>
                <a:gd name="T1" fmla="*/ 240 h 240"/>
                <a:gd name="T2" fmla="*/ 96 w 240"/>
                <a:gd name="T3" fmla="*/ 144 h 240"/>
                <a:gd name="T4" fmla="*/ 24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0" y="240"/>
                  </a:moveTo>
                  <a:cubicBezTo>
                    <a:pt x="28" y="212"/>
                    <a:pt x="56" y="184"/>
                    <a:pt x="96" y="144"/>
                  </a:cubicBezTo>
                  <a:cubicBezTo>
                    <a:pt x="136" y="104"/>
                    <a:pt x="216" y="24"/>
                    <a:pt x="24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Freeform 17"/>
            <p:cNvSpPr>
              <a:spLocks/>
            </p:cNvSpPr>
            <p:nvPr/>
          </p:nvSpPr>
          <p:spPr bwMode="auto">
            <a:xfrm>
              <a:off x="3504" y="2736"/>
              <a:ext cx="912" cy="480"/>
            </a:xfrm>
            <a:custGeom>
              <a:avLst/>
              <a:gdLst>
                <a:gd name="T0" fmla="*/ 0 w 912"/>
                <a:gd name="T1" fmla="*/ 48 h 480"/>
                <a:gd name="T2" fmla="*/ 144 w 912"/>
                <a:gd name="T3" fmla="*/ 144 h 480"/>
                <a:gd name="T4" fmla="*/ 288 w 912"/>
                <a:gd name="T5" fmla="*/ 288 h 480"/>
                <a:gd name="T6" fmla="*/ 480 w 912"/>
                <a:gd name="T7" fmla="*/ 480 h 480"/>
                <a:gd name="T8" fmla="*/ 720 w 912"/>
                <a:gd name="T9" fmla="*/ 288 h 480"/>
                <a:gd name="T10" fmla="*/ 912 w 912"/>
                <a:gd name="T11" fmla="*/ 0 h 4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480"/>
                <a:gd name="T20" fmla="*/ 912 w 912"/>
                <a:gd name="T21" fmla="*/ 480 h 4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480">
                  <a:moveTo>
                    <a:pt x="0" y="48"/>
                  </a:moveTo>
                  <a:cubicBezTo>
                    <a:pt x="48" y="76"/>
                    <a:pt x="96" y="104"/>
                    <a:pt x="144" y="144"/>
                  </a:cubicBezTo>
                  <a:cubicBezTo>
                    <a:pt x="192" y="184"/>
                    <a:pt x="232" y="232"/>
                    <a:pt x="288" y="288"/>
                  </a:cubicBezTo>
                  <a:cubicBezTo>
                    <a:pt x="344" y="344"/>
                    <a:pt x="408" y="480"/>
                    <a:pt x="480" y="480"/>
                  </a:cubicBezTo>
                  <a:cubicBezTo>
                    <a:pt x="552" y="480"/>
                    <a:pt x="648" y="368"/>
                    <a:pt x="720" y="288"/>
                  </a:cubicBezTo>
                  <a:cubicBezTo>
                    <a:pt x="792" y="208"/>
                    <a:pt x="852" y="104"/>
                    <a:pt x="9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672" y="3024"/>
              <a:ext cx="3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0</a:t>
              </a:r>
              <a:r>
                <a:rPr lang="zh-CN" altLang="en-US" sz="1800" i="1"/>
                <a:t>度</a:t>
              </a:r>
              <a:endParaRPr lang="zh-CN" altLang="en-US" sz="2400"/>
            </a:p>
          </p:txBody>
        </p:sp>
        <p:sp>
          <p:nvSpPr>
            <p:cNvPr id="4117" name="Text Box 19"/>
            <p:cNvSpPr txBox="1">
              <a:spLocks noChangeArrowheads="1"/>
            </p:cNvSpPr>
            <p:nvPr/>
          </p:nvSpPr>
          <p:spPr bwMode="auto">
            <a:xfrm>
              <a:off x="3024" y="3744"/>
              <a:ext cx="4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270</a:t>
              </a:r>
              <a:r>
                <a:rPr lang="zh-CN" altLang="en-US" sz="1800" i="1"/>
                <a:t>度</a:t>
              </a:r>
              <a:endParaRPr lang="zh-CN" altLang="en-US" sz="2400"/>
            </a:p>
          </p:txBody>
        </p:sp>
        <p:sp>
          <p:nvSpPr>
            <p:cNvPr id="4118" name="Text Box 20"/>
            <p:cNvSpPr txBox="1">
              <a:spLocks noChangeArrowheads="1"/>
            </p:cNvSpPr>
            <p:nvPr/>
          </p:nvSpPr>
          <p:spPr bwMode="auto">
            <a:xfrm>
              <a:off x="480" y="3744"/>
              <a:ext cx="47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180</a:t>
              </a:r>
              <a:r>
                <a:rPr lang="zh-CN" altLang="en-US" sz="1800" i="1"/>
                <a:t>度</a:t>
              </a:r>
              <a:endParaRPr lang="zh-CN" altLang="en-US" sz="2400"/>
            </a:p>
          </p:txBody>
        </p:sp>
        <p:sp>
          <p:nvSpPr>
            <p:cNvPr id="4119" name="Text Box 21"/>
            <p:cNvSpPr txBox="1">
              <a:spLocks noChangeArrowheads="1"/>
            </p:cNvSpPr>
            <p:nvPr/>
          </p:nvSpPr>
          <p:spPr bwMode="auto">
            <a:xfrm>
              <a:off x="3120" y="3072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90</a:t>
              </a:r>
              <a:r>
                <a:rPr lang="zh-CN" altLang="en-US" sz="1800" i="1"/>
                <a:t>度</a:t>
              </a:r>
              <a:endParaRPr lang="zh-CN" altLang="en-US" sz="2400"/>
            </a:p>
          </p:txBody>
        </p:sp>
        <p:sp>
          <p:nvSpPr>
            <p:cNvPr id="4120" name="Freeform 22"/>
            <p:cNvSpPr>
              <a:spLocks/>
            </p:cNvSpPr>
            <p:nvPr/>
          </p:nvSpPr>
          <p:spPr bwMode="auto">
            <a:xfrm>
              <a:off x="1008" y="2736"/>
              <a:ext cx="1008" cy="480"/>
            </a:xfrm>
            <a:custGeom>
              <a:avLst/>
              <a:gdLst>
                <a:gd name="T0" fmla="*/ 0 w 1008"/>
                <a:gd name="T1" fmla="*/ 240 h 480"/>
                <a:gd name="T2" fmla="*/ 192 w 1008"/>
                <a:gd name="T3" fmla="*/ 0 h 480"/>
                <a:gd name="T4" fmla="*/ 432 w 1008"/>
                <a:gd name="T5" fmla="*/ 240 h 480"/>
                <a:gd name="T6" fmla="*/ 720 w 1008"/>
                <a:gd name="T7" fmla="*/ 480 h 480"/>
                <a:gd name="T8" fmla="*/ 1008 w 1008"/>
                <a:gd name="T9" fmla="*/ 240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480"/>
                <a:gd name="T17" fmla="*/ 1008 w 100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480">
                  <a:moveTo>
                    <a:pt x="0" y="240"/>
                  </a:moveTo>
                  <a:cubicBezTo>
                    <a:pt x="60" y="120"/>
                    <a:pt x="120" y="0"/>
                    <a:pt x="192" y="0"/>
                  </a:cubicBezTo>
                  <a:cubicBezTo>
                    <a:pt x="264" y="0"/>
                    <a:pt x="344" y="160"/>
                    <a:pt x="432" y="240"/>
                  </a:cubicBezTo>
                  <a:cubicBezTo>
                    <a:pt x="520" y="320"/>
                    <a:pt x="624" y="480"/>
                    <a:pt x="720" y="480"/>
                  </a:cubicBezTo>
                  <a:cubicBezTo>
                    <a:pt x="816" y="480"/>
                    <a:pt x="912" y="360"/>
                    <a:pt x="1008" y="24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1A4128-2BC7-410D-A83D-E9F077F0DC0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9E877-9154-4FD6-9C48-4F5BA89AE22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时域和频域</a:t>
            </a:r>
          </a:p>
        </p:txBody>
      </p:sp>
      <p:grpSp>
        <p:nvGrpSpPr>
          <p:cNvPr id="34821" name="Group 3"/>
          <p:cNvGrpSpPr>
            <a:grpSpLocks/>
          </p:cNvGrpSpPr>
          <p:nvPr/>
        </p:nvGrpSpPr>
        <p:grpSpPr bwMode="auto">
          <a:xfrm>
            <a:off x="1139825" y="1587500"/>
            <a:ext cx="6934200" cy="3694113"/>
            <a:chOff x="510" y="950"/>
            <a:chExt cx="4368" cy="2327"/>
          </a:xfrm>
        </p:grpSpPr>
        <p:sp>
          <p:nvSpPr>
            <p:cNvPr id="34822" name="Line 4"/>
            <p:cNvSpPr>
              <a:spLocks noChangeShapeType="1"/>
            </p:cNvSpPr>
            <p:nvPr/>
          </p:nvSpPr>
          <p:spPr bwMode="auto">
            <a:xfrm flipV="1">
              <a:off x="3102" y="1128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Line 5"/>
            <p:cNvSpPr>
              <a:spLocks noChangeShapeType="1"/>
            </p:cNvSpPr>
            <p:nvPr/>
          </p:nvSpPr>
          <p:spPr bwMode="auto">
            <a:xfrm>
              <a:off x="3102" y="252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4" name="Text Box 6"/>
            <p:cNvSpPr txBox="1">
              <a:spLocks noChangeArrowheads="1"/>
            </p:cNvSpPr>
            <p:nvPr/>
          </p:nvSpPr>
          <p:spPr bwMode="auto">
            <a:xfrm>
              <a:off x="3102" y="989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幅度</a:t>
              </a:r>
              <a:endParaRPr lang="zh-CN" altLang="en-US" sz="2400"/>
            </a:p>
          </p:txBody>
        </p:sp>
        <p:sp>
          <p:nvSpPr>
            <p:cNvPr id="34825" name="Text Box 7"/>
            <p:cNvSpPr txBox="1">
              <a:spLocks noChangeArrowheads="1"/>
            </p:cNvSpPr>
            <p:nvPr/>
          </p:nvSpPr>
          <p:spPr bwMode="auto">
            <a:xfrm>
              <a:off x="4414" y="2166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频率</a:t>
              </a:r>
              <a:endParaRPr lang="zh-CN" altLang="en-US" sz="2400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3848" y="1816"/>
              <a:ext cx="0" cy="7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7" name="Group 9"/>
            <p:cNvGrpSpPr>
              <a:grpSpLocks/>
            </p:cNvGrpSpPr>
            <p:nvPr/>
          </p:nvGrpSpPr>
          <p:grpSpPr bwMode="auto">
            <a:xfrm>
              <a:off x="510" y="950"/>
              <a:ext cx="2331" cy="1751"/>
              <a:chOff x="510" y="1238"/>
              <a:chExt cx="2331" cy="1751"/>
            </a:xfrm>
          </p:grpSpPr>
          <p:sp>
            <p:nvSpPr>
              <p:cNvPr id="34833" name="Line 10"/>
              <p:cNvSpPr>
                <a:spLocks noChangeShapeType="1"/>
              </p:cNvSpPr>
              <p:nvPr/>
            </p:nvSpPr>
            <p:spPr bwMode="auto">
              <a:xfrm flipV="1">
                <a:off x="778" y="1416"/>
                <a:ext cx="0" cy="1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4" name="Line 11"/>
              <p:cNvSpPr>
                <a:spLocks noChangeShapeType="1"/>
              </p:cNvSpPr>
              <p:nvPr/>
            </p:nvSpPr>
            <p:spPr bwMode="auto">
              <a:xfrm>
                <a:off x="778" y="2808"/>
                <a:ext cx="1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35" name="Group 12"/>
              <p:cNvGrpSpPr>
                <a:grpSpLocks/>
              </p:cNvGrpSpPr>
              <p:nvPr/>
            </p:nvGrpSpPr>
            <p:grpSpPr bwMode="auto">
              <a:xfrm>
                <a:off x="778" y="1468"/>
                <a:ext cx="944" cy="1087"/>
                <a:chOff x="864" y="1484"/>
                <a:chExt cx="944" cy="1087"/>
              </a:xfrm>
            </p:grpSpPr>
            <p:sp>
              <p:nvSpPr>
                <p:cNvPr id="34846" name="Freeform 13"/>
                <p:cNvSpPr>
                  <a:spLocks/>
                </p:cNvSpPr>
                <p:nvPr/>
              </p:nvSpPr>
              <p:spPr bwMode="auto">
                <a:xfrm>
                  <a:off x="864" y="1484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7" name="Freeform 14"/>
                <p:cNvSpPr>
                  <a:spLocks/>
                </p:cNvSpPr>
                <p:nvPr/>
              </p:nvSpPr>
              <p:spPr bwMode="auto">
                <a:xfrm>
                  <a:off x="1103" y="1492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8" name="Freeform 15"/>
                <p:cNvSpPr>
                  <a:spLocks/>
                </p:cNvSpPr>
                <p:nvPr/>
              </p:nvSpPr>
              <p:spPr bwMode="auto">
                <a:xfrm>
                  <a:off x="1573" y="1500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9" name="Freeform 16"/>
                <p:cNvSpPr>
                  <a:spLocks/>
                </p:cNvSpPr>
                <p:nvPr/>
              </p:nvSpPr>
              <p:spPr bwMode="auto">
                <a:xfrm>
                  <a:off x="1338" y="1492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36" name="Group 17"/>
              <p:cNvGrpSpPr>
                <a:grpSpLocks/>
              </p:cNvGrpSpPr>
              <p:nvPr/>
            </p:nvGrpSpPr>
            <p:grpSpPr bwMode="auto">
              <a:xfrm>
                <a:off x="1722" y="1492"/>
                <a:ext cx="952" cy="1087"/>
                <a:chOff x="864" y="1484"/>
                <a:chExt cx="944" cy="1087"/>
              </a:xfrm>
            </p:grpSpPr>
            <p:sp>
              <p:nvSpPr>
                <p:cNvPr id="34842" name="Freeform 18"/>
                <p:cNvSpPr>
                  <a:spLocks/>
                </p:cNvSpPr>
                <p:nvPr/>
              </p:nvSpPr>
              <p:spPr bwMode="auto">
                <a:xfrm>
                  <a:off x="864" y="1484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3" name="Freeform 19"/>
                <p:cNvSpPr>
                  <a:spLocks/>
                </p:cNvSpPr>
                <p:nvPr/>
              </p:nvSpPr>
              <p:spPr bwMode="auto">
                <a:xfrm>
                  <a:off x="1103" y="1492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4" name="Freeform 20"/>
                <p:cNvSpPr>
                  <a:spLocks/>
                </p:cNvSpPr>
                <p:nvPr/>
              </p:nvSpPr>
              <p:spPr bwMode="auto">
                <a:xfrm>
                  <a:off x="1573" y="1500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45" name="Freeform 21"/>
                <p:cNvSpPr>
                  <a:spLocks/>
                </p:cNvSpPr>
                <p:nvPr/>
              </p:nvSpPr>
              <p:spPr bwMode="auto">
                <a:xfrm>
                  <a:off x="1338" y="1492"/>
                  <a:ext cx="235" cy="1071"/>
                </a:xfrm>
                <a:custGeom>
                  <a:avLst/>
                  <a:gdLst>
                    <a:gd name="T0" fmla="*/ 0 w 424"/>
                    <a:gd name="T1" fmla="*/ 564 h 1071"/>
                    <a:gd name="T2" fmla="*/ 1 w 424"/>
                    <a:gd name="T3" fmla="*/ 4 h 1071"/>
                    <a:gd name="T4" fmla="*/ 1 w 424"/>
                    <a:gd name="T5" fmla="*/ 588 h 1071"/>
                    <a:gd name="T6" fmla="*/ 1 w 424"/>
                    <a:gd name="T7" fmla="*/ 1068 h 1071"/>
                    <a:gd name="T8" fmla="*/ 1 w 424"/>
                    <a:gd name="T9" fmla="*/ 572 h 10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24"/>
                    <a:gd name="T16" fmla="*/ 0 h 1071"/>
                    <a:gd name="T17" fmla="*/ 424 w 424"/>
                    <a:gd name="T18" fmla="*/ 1071 h 10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24" h="1071">
                      <a:moveTo>
                        <a:pt x="0" y="564"/>
                      </a:moveTo>
                      <a:cubicBezTo>
                        <a:pt x="38" y="282"/>
                        <a:pt x="76" y="0"/>
                        <a:pt x="112" y="4"/>
                      </a:cubicBezTo>
                      <a:cubicBezTo>
                        <a:pt x="148" y="8"/>
                        <a:pt x="185" y="411"/>
                        <a:pt x="216" y="588"/>
                      </a:cubicBezTo>
                      <a:cubicBezTo>
                        <a:pt x="247" y="765"/>
                        <a:pt x="261" y="1071"/>
                        <a:pt x="296" y="1068"/>
                      </a:cubicBezTo>
                      <a:cubicBezTo>
                        <a:pt x="331" y="1065"/>
                        <a:pt x="377" y="818"/>
                        <a:pt x="424" y="572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37" name="Text Box 22"/>
              <p:cNvSpPr txBox="1">
                <a:spLocks noChangeArrowheads="1"/>
              </p:cNvSpPr>
              <p:nvPr/>
            </p:nvSpPr>
            <p:spPr bwMode="auto">
              <a:xfrm>
                <a:off x="510" y="1238"/>
                <a:ext cx="4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i="1"/>
                  <a:t>幅度</a:t>
                </a:r>
                <a:endParaRPr lang="zh-CN" altLang="en-US" sz="2400"/>
              </a:p>
            </p:txBody>
          </p:sp>
          <p:sp>
            <p:nvSpPr>
              <p:cNvPr id="34838" name="Text Box 23"/>
              <p:cNvSpPr txBox="1">
                <a:spLocks noChangeArrowheads="1"/>
              </p:cNvSpPr>
              <p:nvPr/>
            </p:nvSpPr>
            <p:spPr bwMode="auto">
              <a:xfrm>
                <a:off x="2437" y="2555"/>
                <a:ext cx="4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i="1"/>
                  <a:t>时间</a:t>
                </a:r>
                <a:endParaRPr lang="zh-CN" altLang="en-US" sz="2400"/>
              </a:p>
            </p:txBody>
          </p:sp>
          <p:sp>
            <p:nvSpPr>
              <p:cNvPr id="34839" name="Line 24"/>
              <p:cNvSpPr>
                <a:spLocks noChangeShapeType="1"/>
              </p:cNvSpPr>
              <p:nvPr/>
            </p:nvSpPr>
            <p:spPr bwMode="auto">
              <a:xfrm flipH="1">
                <a:off x="914" y="2579"/>
                <a:ext cx="1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0" name="Line 25"/>
              <p:cNvSpPr>
                <a:spLocks noChangeShapeType="1"/>
              </p:cNvSpPr>
              <p:nvPr/>
            </p:nvSpPr>
            <p:spPr bwMode="auto">
              <a:xfrm>
                <a:off x="1013" y="2579"/>
                <a:ext cx="2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1" name="Text Box 26"/>
              <p:cNvSpPr txBox="1">
                <a:spLocks noChangeArrowheads="1"/>
              </p:cNvSpPr>
              <p:nvPr/>
            </p:nvSpPr>
            <p:spPr bwMode="auto">
              <a:xfrm>
                <a:off x="959" y="2312"/>
                <a:ext cx="212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T</a:t>
                </a:r>
              </a:p>
            </p:txBody>
          </p:sp>
        </p:grpSp>
        <p:sp>
          <p:nvSpPr>
            <p:cNvPr id="34828" name="Text Box 27"/>
            <p:cNvSpPr txBox="1">
              <a:spLocks noChangeArrowheads="1"/>
            </p:cNvSpPr>
            <p:nvPr/>
          </p:nvSpPr>
          <p:spPr bwMode="auto">
            <a:xfrm>
              <a:off x="3646" y="2498"/>
              <a:ext cx="52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Arial Narrow" pitchFamily="34" charset="0"/>
                  <a:ea typeface="幼圆" pitchFamily="49" charset="-122"/>
                </a:rPr>
                <a:t>f =1/T</a:t>
              </a:r>
              <a:endParaRPr lang="en-US" altLang="zh-CN" sz="2400"/>
            </a:p>
          </p:txBody>
        </p:sp>
        <p:sp>
          <p:nvSpPr>
            <p:cNvPr id="34829" name="Text Box 28"/>
            <p:cNvSpPr txBox="1">
              <a:spLocks noChangeArrowheads="1"/>
            </p:cNvSpPr>
            <p:nvPr/>
          </p:nvSpPr>
          <p:spPr bwMode="auto">
            <a:xfrm>
              <a:off x="1455" y="2989"/>
              <a:ext cx="5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i="1"/>
                <a:t>时域</a:t>
              </a:r>
              <a:endParaRPr lang="zh-CN" altLang="en-US" sz="2400"/>
            </a:p>
          </p:txBody>
        </p:sp>
        <p:sp>
          <p:nvSpPr>
            <p:cNvPr id="34830" name="Text Box 29"/>
            <p:cNvSpPr txBox="1">
              <a:spLocks noChangeArrowheads="1"/>
            </p:cNvSpPr>
            <p:nvPr/>
          </p:nvSpPr>
          <p:spPr bwMode="auto">
            <a:xfrm>
              <a:off x="3666" y="2989"/>
              <a:ext cx="5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i="1"/>
                <a:t>频域</a:t>
              </a:r>
              <a:endParaRPr lang="zh-CN" altLang="en-US" sz="2400"/>
            </a:p>
          </p:txBody>
        </p:sp>
        <p:sp>
          <p:nvSpPr>
            <p:cNvPr id="34831" name="Line 30"/>
            <p:cNvSpPr>
              <a:spLocks noChangeShapeType="1"/>
            </p:cNvSpPr>
            <p:nvPr/>
          </p:nvSpPr>
          <p:spPr bwMode="auto">
            <a:xfrm>
              <a:off x="3102" y="2283"/>
              <a:ext cx="0" cy="2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2" name="Text Box 31"/>
            <p:cNvSpPr txBox="1">
              <a:spLocks noChangeArrowheads="1"/>
            </p:cNvSpPr>
            <p:nvPr/>
          </p:nvSpPr>
          <p:spPr bwMode="auto">
            <a:xfrm>
              <a:off x="3044" y="249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0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6B39A2-4C88-4737-8223-AAD58FE2DF89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F7138-D08E-4682-B602-A3A2593EF82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频谱和带宽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531938"/>
            <a:ext cx="8153400" cy="11303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信号频谱：信号的频域图中包含的正弦频率集</a:t>
            </a:r>
          </a:p>
          <a:p>
            <a:pPr>
              <a:defRPr/>
            </a:pPr>
            <a:r>
              <a:rPr lang="zh-CN" altLang="en-US" sz="2800" dirty="0" smtClean="0"/>
              <a:t>信号带宽：信号频谱的宽度或频率构成的范围</a:t>
            </a:r>
          </a:p>
        </p:txBody>
      </p:sp>
      <p:grpSp>
        <p:nvGrpSpPr>
          <p:cNvPr id="35846" name="Group 33"/>
          <p:cNvGrpSpPr>
            <a:grpSpLocks/>
          </p:cNvGrpSpPr>
          <p:nvPr/>
        </p:nvGrpSpPr>
        <p:grpSpPr bwMode="auto">
          <a:xfrm>
            <a:off x="1666875" y="2795588"/>
            <a:ext cx="5973763" cy="3059112"/>
            <a:chOff x="1050" y="1761"/>
            <a:chExt cx="3763" cy="1927"/>
          </a:xfrm>
        </p:grpSpPr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 flipH="1" flipV="1">
              <a:off x="1108" y="1955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1108" y="3155"/>
              <a:ext cx="32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H="1">
              <a:off x="2658" y="1955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H="1">
              <a:off x="2364" y="2243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 flipH="1">
              <a:off x="2205" y="2355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Line 10"/>
            <p:cNvSpPr>
              <a:spLocks noChangeShapeType="1"/>
            </p:cNvSpPr>
            <p:nvPr/>
          </p:nvSpPr>
          <p:spPr bwMode="auto">
            <a:xfrm flipH="1">
              <a:off x="2030" y="2459"/>
              <a:ext cx="0" cy="6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 flipH="1">
              <a:off x="1871" y="2555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 flipH="1">
              <a:off x="1712" y="2667"/>
              <a:ext cx="0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 flipH="1">
              <a:off x="1545" y="2803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H="1">
              <a:off x="1378" y="2939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 flipH="1">
              <a:off x="2515" y="2139"/>
              <a:ext cx="0" cy="1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 flipH="1">
              <a:off x="3000" y="2243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 flipH="1">
              <a:off x="3159" y="2355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 flipH="1">
              <a:off x="3318" y="2459"/>
              <a:ext cx="0" cy="6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 flipH="1">
              <a:off x="3501" y="2555"/>
              <a:ext cx="0" cy="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 flipH="1">
              <a:off x="3716" y="2667"/>
              <a:ext cx="0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H="1">
              <a:off x="3907" y="2803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H="1">
              <a:off x="4058" y="2939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 flipH="1">
              <a:off x="2833" y="2139"/>
              <a:ext cx="0" cy="1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24"/>
            <p:cNvSpPr txBox="1">
              <a:spLocks noChangeArrowheads="1"/>
            </p:cNvSpPr>
            <p:nvPr/>
          </p:nvSpPr>
          <p:spPr bwMode="auto">
            <a:xfrm>
              <a:off x="1050" y="1761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/>
                <a:t>幅度</a:t>
              </a:r>
              <a:endParaRPr lang="zh-CN" altLang="en-US" sz="2400"/>
            </a:p>
          </p:txBody>
        </p:sp>
        <p:sp>
          <p:nvSpPr>
            <p:cNvPr id="35867" name="Text Box 25"/>
            <p:cNvSpPr txBox="1">
              <a:spLocks noChangeArrowheads="1"/>
            </p:cNvSpPr>
            <p:nvPr/>
          </p:nvSpPr>
          <p:spPr bwMode="auto">
            <a:xfrm>
              <a:off x="1215" y="3155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1000</a:t>
              </a:r>
              <a:endParaRPr lang="en-US" altLang="zh-CN" sz="2400"/>
            </a:p>
          </p:txBody>
        </p:sp>
        <p:sp>
          <p:nvSpPr>
            <p:cNvPr id="35868" name="Text Box 26"/>
            <p:cNvSpPr txBox="1">
              <a:spLocks noChangeArrowheads="1"/>
            </p:cNvSpPr>
            <p:nvPr/>
          </p:nvSpPr>
          <p:spPr bwMode="auto">
            <a:xfrm>
              <a:off x="3907" y="3155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5000</a:t>
              </a:r>
              <a:endParaRPr lang="en-US" altLang="zh-CN" sz="2400"/>
            </a:p>
          </p:txBody>
        </p:sp>
        <p:sp>
          <p:nvSpPr>
            <p:cNvPr id="35869" name="Text Box 27"/>
            <p:cNvSpPr txBox="1">
              <a:spLocks noChangeArrowheads="1"/>
            </p:cNvSpPr>
            <p:nvPr/>
          </p:nvSpPr>
          <p:spPr bwMode="auto">
            <a:xfrm>
              <a:off x="1778" y="3438"/>
              <a:ext cx="197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带宽</a:t>
              </a:r>
              <a:r>
                <a:rPr lang="en-US" altLang="zh-CN" sz="1600" i="1"/>
                <a:t>=</a:t>
              </a:r>
              <a:r>
                <a:rPr lang="zh-CN" altLang="en-US" sz="1600" i="1"/>
                <a:t>最高</a:t>
              </a:r>
              <a:r>
                <a:rPr lang="en-US" altLang="zh-CN" sz="1600" i="1"/>
                <a:t>5000-</a:t>
              </a:r>
              <a:r>
                <a:rPr lang="zh-CN" altLang="en-US" sz="1600" i="1"/>
                <a:t>最低</a:t>
              </a:r>
              <a:r>
                <a:rPr lang="en-US" altLang="zh-CN" sz="1600" i="1"/>
                <a:t>1000=4000Hz</a:t>
              </a:r>
              <a:endParaRPr lang="en-US" altLang="zh-CN" sz="2400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1412" y="3417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4092" y="3417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30"/>
            <p:cNvSpPr>
              <a:spLocks noChangeShapeType="1"/>
            </p:cNvSpPr>
            <p:nvPr/>
          </p:nvSpPr>
          <p:spPr bwMode="auto">
            <a:xfrm flipH="1">
              <a:off x="1412" y="3568"/>
              <a:ext cx="3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3750" y="3568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Text Box 32"/>
            <p:cNvSpPr txBox="1">
              <a:spLocks noChangeArrowheads="1"/>
            </p:cNvSpPr>
            <p:nvPr/>
          </p:nvSpPr>
          <p:spPr bwMode="auto">
            <a:xfrm>
              <a:off x="4377" y="3022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/>
                <a:t>频率</a:t>
              </a:r>
              <a:endParaRPr lang="zh-CN" altLang="en-US" sz="2400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8E1A96-BAD1-4A85-A3D9-E9604FD25C00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E391A-2DD8-4187-8DA3-CBD1059F9A27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数字信号的周期、频率和相位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22987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位间隔和比特率</a:t>
            </a:r>
          </a:p>
          <a:p>
            <a:pPr marL="819150" lvl="1">
              <a:defRPr/>
            </a:pPr>
            <a:r>
              <a:rPr lang="zh-CN" altLang="en-US" smtClean="0"/>
              <a:t>位间隔：发送</a:t>
            </a:r>
            <a:r>
              <a:rPr lang="en-US" altLang="zh-CN" smtClean="0"/>
              <a:t>1</a:t>
            </a:r>
            <a:r>
              <a:rPr lang="zh-CN" altLang="en-US" smtClean="0"/>
              <a:t>比特信号所需要的时间或数字信号的周期</a:t>
            </a:r>
          </a:p>
          <a:p>
            <a:pPr marL="819150" lvl="1">
              <a:defRPr/>
            </a:pPr>
            <a:r>
              <a:rPr lang="zh-CN" altLang="en-US" smtClean="0"/>
              <a:t>比特率：每秒的位间隔数或每秒比特数</a:t>
            </a:r>
          </a:p>
        </p:txBody>
      </p:sp>
      <p:grpSp>
        <p:nvGrpSpPr>
          <p:cNvPr id="36870" name="Group 4"/>
          <p:cNvGrpSpPr>
            <a:grpSpLocks/>
          </p:cNvGrpSpPr>
          <p:nvPr/>
        </p:nvGrpSpPr>
        <p:grpSpPr bwMode="auto">
          <a:xfrm>
            <a:off x="2286000" y="3871913"/>
            <a:ext cx="4591050" cy="2311400"/>
            <a:chOff x="1180" y="2543"/>
            <a:chExt cx="2892" cy="1456"/>
          </a:xfrm>
        </p:grpSpPr>
        <p:sp>
          <p:nvSpPr>
            <p:cNvPr id="36871" name="Line 5"/>
            <p:cNvSpPr>
              <a:spLocks noChangeAspect="1" noChangeShapeType="1"/>
            </p:cNvSpPr>
            <p:nvPr/>
          </p:nvSpPr>
          <p:spPr bwMode="auto">
            <a:xfrm>
              <a:off x="1440" y="3471"/>
              <a:ext cx="2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 flipV="1">
              <a:off x="1440" y="2663"/>
              <a:ext cx="0" cy="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 flipV="1">
              <a:off x="1728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 flipV="1">
              <a:off x="1992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9"/>
            <p:cNvSpPr>
              <a:spLocks noChangeShapeType="1"/>
            </p:cNvSpPr>
            <p:nvPr/>
          </p:nvSpPr>
          <p:spPr bwMode="auto">
            <a:xfrm flipV="1">
              <a:off x="2310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 flipV="1">
              <a:off x="2890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1"/>
            <p:cNvSpPr>
              <a:spLocks noChangeShapeType="1"/>
            </p:cNvSpPr>
            <p:nvPr/>
          </p:nvSpPr>
          <p:spPr bwMode="auto">
            <a:xfrm flipV="1">
              <a:off x="2612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 flipV="1">
              <a:off x="3830" y="2663"/>
              <a:ext cx="0" cy="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3"/>
            <p:cNvSpPr>
              <a:spLocks noChangeShapeType="1"/>
            </p:cNvSpPr>
            <p:nvPr/>
          </p:nvSpPr>
          <p:spPr bwMode="auto">
            <a:xfrm flipV="1">
              <a:off x="3504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 flipV="1">
              <a:off x="3200" y="3039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5"/>
            <p:cNvSpPr>
              <a:spLocks noChangeShapeType="1"/>
            </p:cNvSpPr>
            <p:nvPr/>
          </p:nvSpPr>
          <p:spPr bwMode="auto">
            <a:xfrm>
              <a:off x="1440" y="313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6"/>
            <p:cNvSpPr>
              <a:spLocks noChangeShapeType="1"/>
            </p:cNvSpPr>
            <p:nvPr/>
          </p:nvSpPr>
          <p:spPr bwMode="auto">
            <a:xfrm>
              <a:off x="1728" y="313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7"/>
            <p:cNvSpPr>
              <a:spLocks noChangeShapeType="1"/>
            </p:cNvSpPr>
            <p:nvPr/>
          </p:nvSpPr>
          <p:spPr bwMode="auto">
            <a:xfrm>
              <a:off x="1992" y="313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8"/>
            <p:cNvSpPr>
              <a:spLocks noChangeShapeType="1"/>
            </p:cNvSpPr>
            <p:nvPr/>
          </p:nvSpPr>
          <p:spPr bwMode="auto">
            <a:xfrm>
              <a:off x="2612" y="313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9"/>
            <p:cNvSpPr>
              <a:spLocks noChangeShapeType="1"/>
            </p:cNvSpPr>
            <p:nvPr/>
          </p:nvSpPr>
          <p:spPr bwMode="auto">
            <a:xfrm>
              <a:off x="3830" y="313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20"/>
            <p:cNvSpPr>
              <a:spLocks noChangeShapeType="1"/>
            </p:cNvSpPr>
            <p:nvPr/>
          </p:nvSpPr>
          <p:spPr bwMode="auto">
            <a:xfrm>
              <a:off x="3504" y="313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1"/>
            <p:cNvSpPr>
              <a:spLocks noChangeShapeType="1"/>
            </p:cNvSpPr>
            <p:nvPr/>
          </p:nvSpPr>
          <p:spPr bwMode="auto">
            <a:xfrm>
              <a:off x="1992" y="3135"/>
              <a:ext cx="6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22"/>
            <p:cNvSpPr>
              <a:spLocks noChangeShapeType="1"/>
            </p:cNvSpPr>
            <p:nvPr/>
          </p:nvSpPr>
          <p:spPr bwMode="auto">
            <a:xfrm>
              <a:off x="3504" y="3135"/>
              <a:ext cx="3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23"/>
            <p:cNvSpPr>
              <a:spLocks noChangeShapeType="1"/>
            </p:cNvSpPr>
            <p:nvPr/>
          </p:nvSpPr>
          <p:spPr bwMode="auto">
            <a:xfrm>
              <a:off x="1728" y="3471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24"/>
            <p:cNvSpPr>
              <a:spLocks noChangeShapeType="1"/>
            </p:cNvSpPr>
            <p:nvPr/>
          </p:nvSpPr>
          <p:spPr bwMode="auto">
            <a:xfrm>
              <a:off x="2612" y="3471"/>
              <a:ext cx="8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Text Box 25"/>
            <p:cNvSpPr txBox="1">
              <a:spLocks noChangeArrowheads="1"/>
            </p:cNvSpPr>
            <p:nvPr/>
          </p:nvSpPr>
          <p:spPr bwMode="auto">
            <a:xfrm>
              <a:off x="1510" y="2812"/>
              <a:ext cx="22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1 0  1  1   0  0  0  1</a:t>
              </a:r>
            </a:p>
          </p:txBody>
        </p:sp>
        <p:sp>
          <p:nvSpPr>
            <p:cNvPr id="36892" name="Line 26"/>
            <p:cNvSpPr>
              <a:spLocks noChangeShapeType="1"/>
            </p:cNvSpPr>
            <p:nvPr/>
          </p:nvSpPr>
          <p:spPr bwMode="auto">
            <a:xfrm>
              <a:off x="1440" y="3471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7"/>
            <p:cNvSpPr>
              <a:spLocks noChangeShapeType="1"/>
            </p:cNvSpPr>
            <p:nvPr/>
          </p:nvSpPr>
          <p:spPr bwMode="auto">
            <a:xfrm>
              <a:off x="1728" y="3471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28"/>
            <p:cNvSpPr>
              <a:spLocks noChangeShapeType="1"/>
            </p:cNvSpPr>
            <p:nvPr/>
          </p:nvSpPr>
          <p:spPr bwMode="auto">
            <a:xfrm>
              <a:off x="1440" y="3671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AutoShape 29"/>
            <p:cNvSpPr>
              <a:spLocks noChangeArrowheads="1"/>
            </p:cNvSpPr>
            <p:nvPr/>
          </p:nvSpPr>
          <p:spPr bwMode="auto">
            <a:xfrm flipV="1">
              <a:off x="2030" y="3767"/>
              <a:ext cx="582" cy="232"/>
            </a:xfrm>
            <a:prstGeom prst="wedgeRoundRectCallout">
              <a:avLst>
                <a:gd name="adj1" fmla="val -124917"/>
                <a:gd name="adj2" fmla="val 85773"/>
                <a:gd name="adj3" fmla="val 16667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zh-CN" altLang="en-US" sz="1800" i="1"/>
                <a:t>位间隔</a:t>
              </a:r>
              <a:endParaRPr lang="zh-CN" altLang="en-US" sz="2400"/>
            </a:p>
          </p:txBody>
        </p:sp>
        <p:sp>
          <p:nvSpPr>
            <p:cNvPr id="36896" name="Line 30"/>
            <p:cNvSpPr>
              <a:spLocks noChangeShapeType="1"/>
            </p:cNvSpPr>
            <p:nvPr/>
          </p:nvSpPr>
          <p:spPr bwMode="auto">
            <a:xfrm>
              <a:off x="1440" y="2812"/>
              <a:ext cx="23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Text Box 31"/>
            <p:cNvSpPr txBox="1">
              <a:spLocks noChangeArrowheads="1"/>
            </p:cNvSpPr>
            <p:nvPr/>
          </p:nvSpPr>
          <p:spPr bwMode="auto">
            <a:xfrm>
              <a:off x="2086" y="2585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2400"/>
            </a:p>
          </p:txBody>
        </p:sp>
        <p:sp>
          <p:nvSpPr>
            <p:cNvPr id="36898" name="Text Box 32"/>
            <p:cNvSpPr txBox="1">
              <a:spLocks noChangeArrowheads="1"/>
            </p:cNvSpPr>
            <p:nvPr/>
          </p:nvSpPr>
          <p:spPr bwMode="auto">
            <a:xfrm>
              <a:off x="1510" y="2543"/>
              <a:ext cx="21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1</a:t>
              </a:r>
              <a:r>
                <a:rPr lang="zh-CN" altLang="en-US" sz="1800" i="1"/>
                <a:t>秒</a:t>
              </a:r>
              <a:r>
                <a:rPr lang="en-US" altLang="zh-CN" sz="1800" i="1"/>
                <a:t>=8bit </a:t>
              </a:r>
              <a:r>
                <a:rPr lang="zh-CN" altLang="en-US" sz="1800" i="1"/>
                <a:t>位间隔，比特率</a:t>
              </a:r>
              <a:r>
                <a:rPr lang="en-US" altLang="zh-CN" sz="1800" i="1"/>
                <a:t>=8bps</a:t>
              </a:r>
              <a:endParaRPr lang="en-US" altLang="zh-CN" sz="2400"/>
            </a:p>
          </p:txBody>
        </p:sp>
        <p:sp>
          <p:nvSpPr>
            <p:cNvPr id="36899" name="Text Box 33"/>
            <p:cNvSpPr txBox="1">
              <a:spLocks noChangeArrowheads="1"/>
            </p:cNvSpPr>
            <p:nvPr/>
          </p:nvSpPr>
          <p:spPr bwMode="auto">
            <a:xfrm>
              <a:off x="3772" y="3444"/>
              <a:ext cx="1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2400"/>
            </a:p>
          </p:txBody>
        </p:sp>
        <p:sp>
          <p:nvSpPr>
            <p:cNvPr id="36900" name="Text Box 34"/>
            <p:cNvSpPr txBox="1">
              <a:spLocks noChangeArrowheads="1"/>
            </p:cNvSpPr>
            <p:nvPr/>
          </p:nvSpPr>
          <p:spPr bwMode="auto">
            <a:xfrm>
              <a:off x="3504" y="3501"/>
              <a:ext cx="4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时间</a:t>
              </a:r>
              <a:endParaRPr lang="zh-CN" altLang="en-US" sz="2400"/>
            </a:p>
          </p:txBody>
        </p:sp>
        <p:sp>
          <p:nvSpPr>
            <p:cNvPr id="36901" name="Text Box 35"/>
            <p:cNvSpPr txBox="1">
              <a:spLocks noChangeArrowheads="1"/>
            </p:cNvSpPr>
            <p:nvPr/>
          </p:nvSpPr>
          <p:spPr bwMode="auto">
            <a:xfrm>
              <a:off x="1180" y="2696"/>
              <a:ext cx="260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幅</a:t>
              </a:r>
            </a:p>
            <a:p>
              <a:r>
                <a:rPr lang="zh-CN" altLang="en-US" sz="1800" i="1"/>
                <a:t>度</a:t>
              </a:r>
              <a:endParaRPr lang="zh-CN" altLang="en-US" sz="2400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139B85-DC3C-470B-AFC9-51A99D76BCF9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27A2F-8D07-4424-841E-3121848FF1DA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34400" cy="86518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1.2.1 </a:t>
            </a:r>
            <a:r>
              <a:rPr lang="zh-CN" altLang="en-US" dirty="0" smtClean="0"/>
              <a:t>点到点直接链路技术</a:t>
            </a:r>
          </a:p>
        </p:txBody>
      </p:sp>
      <p:pic>
        <p:nvPicPr>
          <p:cNvPr id="23557" name="Picture 1030" descr="still22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9388" y="3429000"/>
            <a:ext cx="2798762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033" descr="still23-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113" y="3860800"/>
            <a:ext cx="3338512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1034" descr="still31-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688" y="3141663"/>
            <a:ext cx="2436812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1035" descr="still3-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3663" y="4581525"/>
            <a:ext cx="2700337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1037" descr="still4-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0" y="3357563"/>
            <a:ext cx="10969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38" descr="still22-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825" y="3789363"/>
            <a:ext cx="12573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Rectangle 1040"/>
          <p:cNvSpPr>
            <a:spLocks noChangeArrowheads="1"/>
          </p:cNvSpPr>
          <p:nvPr/>
        </p:nvSpPr>
        <p:spPr bwMode="auto">
          <a:xfrm>
            <a:off x="1116013" y="2276475"/>
            <a:ext cx="1838325" cy="5048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Node Adaptor</a:t>
            </a:r>
          </a:p>
        </p:txBody>
      </p:sp>
      <p:sp>
        <p:nvSpPr>
          <p:cNvPr id="23564" name="Rectangle 1041"/>
          <p:cNvSpPr>
            <a:spLocks noChangeArrowheads="1"/>
          </p:cNvSpPr>
          <p:nvPr/>
        </p:nvSpPr>
        <p:spPr bwMode="auto">
          <a:xfrm>
            <a:off x="5795963" y="2276475"/>
            <a:ext cx="1838325" cy="503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Adaptor Node</a:t>
            </a:r>
          </a:p>
        </p:txBody>
      </p:sp>
      <p:sp>
        <p:nvSpPr>
          <p:cNvPr id="23565" name="Rectangle 1042"/>
          <p:cNvSpPr>
            <a:spLocks noChangeArrowheads="1"/>
          </p:cNvSpPr>
          <p:nvPr/>
        </p:nvSpPr>
        <p:spPr bwMode="auto">
          <a:xfrm>
            <a:off x="2830513" y="2409825"/>
            <a:ext cx="246062" cy="21748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6" name="Rectangle 1043"/>
          <p:cNvSpPr>
            <a:spLocks noChangeArrowheads="1"/>
          </p:cNvSpPr>
          <p:nvPr/>
        </p:nvSpPr>
        <p:spPr bwMode="auto">
          <a:xfrm>
            <a:off x="5588000" y="2409825"/>
            <a:ext cx="244475" cy="21748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7" name="Line 1044"/>
          <p:cNvSpPr>
            <a:spLocks noChangeShapeType="1"/>
          </p:cNvSpPr>
          <p:nvPr/>
        </p:nvSpPr>
        <p:spPr bwMode="auto">
          <a:xfrm>
            <a:off x="3076575" y="2517775"/>
            <a:ext cx="2511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8" name="Text Box 1045"/>
          <p:cNvSpPr txBox="1">
            <a:spLocks noChangeArrowheads="1"/>
          </p:cNvSpPr>
          <p:nvPr/>
        </p:nvSpPr>
        <p:spPr bwMode="auto">
          <a:xfrm>
            <a:off x="3492500" y="1484313"/>
            <a:ext cx="1403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/>
              <a:t>发收信号部件</a:t>
            </a:r>
          </a:p>
        </p:txBody>
      </p:sp>
      <p:sp>
        <p:nvSpPr>
          <p:cNvPr id="23569" name="Text Box 1049"/>
          <p:cNvSpPr txBox="1">
            <a:spLocks noChangeArrowheads="1"/>
          </p:cNvSpPr>
          <p:nvPr/>
        </p:nvSpPr>
        <p:spPr bwMode="auto">
          <a:xfrm>
            <a:off x="3851275" y="2565400"/>
            <a:ext cx="7937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i="1"/>
              <a:t>比特流</a:t>
            </a:r>
          </a:p>
        </p:txBody>
      </p:sp>
      <p:sp>
        <p:nvSpPr>
          <p:cNvPr id="23570" name="Line 1050"/>
          <p:cNvSpPr>
            <a:spLocks noChangeShapeType="1"/>
          </p:cNvSpPr>
          <p:nvPr/>
        </p:nvSpPr>
        <p:spPr bwMode="auto">
          <a:xfrm flipH="1">
            <a:off x="3136900" y="1755775"/>
            <a:ext cx="1041400" cy="708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1" name="Line 1051"/>
          <p:cNvSpPr>
            <a:spLocks noChangeShapeType="1"/>
          </p:cNvSpPr>
          <p:nvPr/>
        </p:nvSpPr>
        <p:spPr bwMode="auto">
          <a:xfrm>
            <a:off x="4300538" y="1809750"/>
            <a:ext cx="1225550" cy="654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72" name="Group 1710"/>
          <p:cNvGrpSpPr>
            <a:grpSpLocks/>
          </p:cNvGrpSpPr>
          <p:nvPr/>
        </p:nvGrpSpPr>
        <p:grpSpPr bwMode="auto">
          <a:xfrm>
            <a:off x="6443663" y="1700213"/>
            <a:ext cx="649287" cy="720725"/>
            <a:chOff x="2134" y="1516"/>
            <a:chExt cx="1066" cy="1054"/>
          </a:xfrm>
        </p:grpSpPr>
        <p:grpSp>
          <p:nvGrpSpPr>
            <p:cNvPr id="23623" name="Group 1711"/>
            <p:cNvGrpSpPr>
              <a:grpSpLocks/>
            </p:cNvGrpSpPr>
            <p:nvPr/>
          </p:nvGrpSpPr>
          <p:grpSpPr bwMode="auto">
            <a:xfrm>
              <a:off x="2134" y="1516"/>
              <a:ext cx="1066" cy="1054"/>
              <a:chOff x="2134" y="1516"/>
              <a:chExt cx="1066" cy="1054"/>
            </a:xfrm>
          </p:grpSpPr>
          <p:sp>
            <p:nvSpPr>
              <p:cNvPr id="23648" name="Freeform 1712"/>
              <p:cNvSpPr>
                <a:spLocks/>
              </p:cNvSpPr>
              <p:nvPr/>
            </p:nvSpPr>
            <p:spPr bwMode="auto">
              <a:xfrm>
                <a:off x="2497" y="2226"/>
                <a:ext cx="517" cy="121"/>
              </a:xfrm>
              <a:custGeom>
                <a:avLst/>
                <a:gdLst>
                  <a:gd name="T0" fmla="*/ 0 w 517"/>
                  <a:gd name="T1" fmla="*/ 120 h 121"/>
                  <a:gd name="T2" fmla="*/ 390 w 517"/>
                  <a:gd name="T3" fmla="*/ 120 h 121"/>
                  <a:gd name="T4" fmla="*/ 516 w 517"/>
                  <a:gd name="T5" fmla="*/ 0 h 121"/>
                  <a:gd name="T6" fmla="*/ 120 w 517"/>
                  <a:gd name="T7" fmla="*/ 0 h 121"/>
                  <a:gd name="T8" fmla="*/ 0 w 517"/>
                  <a:gd name="T9" fmla="*/ 12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7"/>
                  <a:gd name="T16" fmla="*/ 0 h 121"/>
                  <a:gd name="T17" fmla="*/ 517 w 51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7" h="121">
                    <a:moveTo>
                      <a:pt x="0" y="120"/>
                    </a:moveTo>
                    <a:lnTo>
                      <a:pt x="390" y="120"/>
                    </a:lnTo>
                    <a:lnTo>
                      <a:pt x="516" y="0"/>
                    </a:lnTo>
                    <a:lnTo>
                      <a:pt x="120" y="0"/>
                    </a:lnTo>
                    <a:lnTo>
                      <a:pt x="0" y="12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9" name="Freeform 1713"/>
              <p:cNvSpPr>
                <a:spLocks/>
              </p:cNvSpPr>
              <p:nvPr/>
            </p:nvSpPr>
            <p:spPr bwMode="auto">
              <a:xfrm>
                <a:off x="2648" y="2250"/>
                <a:ext cx="184" cy="61"/>
              </a:xfrm>
              <a:custGeom>
                <a:avLst/>
                <a:gdLst>
                  <a:gd name="T0" fmla="*/ 0 w 184"/>
                  <a:gd name="T1" fmla="*/ 60 h 61"/>
                  <a:gd name="T2" fmla="*/ 183 w 184"/>
                  <a:gd name="T3" fmla="*/ 60 h 61"/>
                  <a:gd name="T4" fmla="*/ 183 w 184"/>
                  <a:gd name="T5" fmla="*/ 0 h 61"/>
                  <a:gd name="T6" fmla="*/ 0 w 184"/>
                  <a:gd name="T7" fmla="*/ 0 h 61"/>
                  <a:gd name="T8" fmla="*/ 0 w 184"/>
                  <a:gd name="T9" fmla="*/ 6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61"/>
                  <a:gd name="T17" fmla="*/ 184 w 184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61">
                    <a:moveTo>
                      <a:pt x="0" y="60"/>
                    </a:moveTo>
                    <a:lnTo>
                      <a:pt x="183" y="60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6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0" name="Freeform 1714"/>
              <p:cNvSpPr>
                <a:spLocks/>
              </p:cNvSpPr>
              <p:nvPr/>
            </p:nvSpPr>
            <p:spPr bwMode="auto">
              <a:xfrm>
                <a:off x="2885" y="2217"/>
                <a:ext cx="166" cy="169"/>
              </a:xfrm>
              <a:custGeom>
                <a:avLst/>
                <a:gdLst>
                  <a:gd name="T0" fmla="*/ 165 w 166"/>
                  <a:gd name="T1" fmla="*/ 3 h 169"/>
                  <a:gd name="T2" fmla="*/ 132 w 166"/>
                  <a:gd name="T3" fmla="*/ 0 h 169"/>
                  <a:gd name="T4" fmla="*/ 0 w 166"/>
                  <a:gd name="T5" fmla="*/ 132 h 169"/>
                  <a:gd name="T6" fmla="*/ 0 w 166"/>
                  <a:gd name="T7" fmla="*/ 168 h 169"/>
                  <a:gd name="T8" fmla="*/ 165 w 166"/>
                  <a:gd name="T9" fmla="*/ 3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169"/>
                  <a:gd name="T17" fmla="*/ 166 w 166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169">
                    <a:moveTo>
                      <a:pt x="165" y="3"/>
                    </a:moveTo>
                    <a:lnTo>
                      <a:pt x="132" y="0"/>
                    </a:lnTo>
                    <a:lnTo>
                      <a:pt x="0" y="132"/>
                    </a:lnTo>
                    <a:lnTo>
                      <a:pt x="0" y="168"/>
                    </a:lnTo>
                    <a:lnTo>
                      <a:pt x="165" y="3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1" name="Freeform 1715"/>
              <p:cNvSpPr>
                <a:spLocks/>
              </p:cNvSpPr>
              <p:nvPr/>
            </p:nvSpPr>
            <p:spPr bwMode="auto">
              <a:xfrm>
                <a:off x="2498" y="2352"/>
                <a:ext cx="388" cy="49"/>
              </a:xfrm>
              <a:custGeom>
                <a:avLst/>
                <a:gdLst>
                  <a:gd name="T0" fmla="*/ 387 w 388"/>
                  <a:gd name="T1" fmla="*/ 48 h 49"/>
                  <a:gd name="T2" fmla="*/ 0 w 388"/>
                  <a:gd name="T3" fmla="*/ 48 h 49"/>
                  <a:gd name="T4" fmla="*/ 0 w 388"/>
                  <a:gd name="T5" fmla="*/ 0 h 49"/>
                  <a:gd name="T6" fmla="*/ 387 w 388"/>
                  <a:gd name="T7" fmla="*/ 0 h 49"/>
                  <a:gd name="T8" fmla="*/ 387 w 388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8"/>
                  <a:gd name="T16" fmla="*/ 0 h 49"/>
                  <a:gd name="T17" fmla="*/ 388 w 388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8" h="49">
                    <a:moveTo>
                      <a:pt x="387" y="48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387" y="0"/>
                    </a:lnTo>
                    <a:lnTo>
                      <a:pt x="387" y="48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2" name="Freeform 1716"/>
              <p:cNvSpPr>
                <a:spLocks/>
              </p:cNvSpPr>
              <p:nvPr/>
            </p:nvSpPr>
            <p:spPr bwMode="auto">
              <a:xfrm>
                <a:off x="2647" y="2233"/>
                <a:ext cx="265" cy="82"/>
              </a:xfrm>
              <a:custGeom>
                <a:avLst/>
                <a:gdLst>
                  <a:gd name="T0" fmla="*/ 0 w 265"/>
                  <a:gd name="T1" fmla="*/ 0 h 82"/>
                  <a:gd name="T2" fmla="*/ 0 w 265"/>
                  <a:gd name="T3" fmla="*/ 21 h 82"/>
                  <a:gd name="T4" fmla="*/ 186 w 265"/>
                  <a:gd name="T5" fmla="*/ 21 h 82"/>
                  <a:gd name="T6" fmla="*/ 186 w 265"/>
                  <a:gd name="T7" fmla="*/ 81 h 82"/>
                  <a:gd name="T8" fmla="*/ 264 w 265"/>
                  <a:gd name="T9" fmla="*/ 0 h 82"/>
                  <a:gd name="T10" fmla="*/ 0 w 265"/>
                  <a:gd name="T11" fmla="*/ 0 h 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"/>
                  <a:gd name="T19" fmla="*/ 0 h 82"/>
                  <a:gd name="T20" fmla="*/ 265 w 265"/>
                  <a:gd name="T21" fmla="*/ 82 h 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" h="82">
                    <a:moveTo>
                      <a:pt x="0" y="0"/>
                    </a:moveTo>
                    <a:lnTo>
                      <a:pt x="0" y="21"/>
                    </a:lnTo>
                    <a:lnTo>
                      <a:pt x="186" y="21"/>
                    </a:lnTo>
                    <a:lnTo>
                      <a:pt x="186" y="81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3" name="Rectangle 1717"/>
              <p:cNvSpPr>
                <a:spLocks noChangeArrowheads="1"/>
              </p:cNvSpPr>
              <p:nvPr/>
            </p:nvSpPr>
            <p:spPr bwMode="auto">
              <a:xfrm>
                <a:off x="2350" y="1602"/>
                <a:ext cx="762" cy="636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4" name="Freeform 1718"/>
              <p:cNvSpPr>
                <a:spLocks/>
              </p:cNvSpPr>
              <p:nvPr/>
            </p:nvSpPr>
            <p:spPr bwMode="auto">
              <a:xfrm>
                <a:off x="3058" y="2415"/>
                <a:ext cx="109" cy="151"/>
              </a:xfrm>
              <a:custGeom>
                <a:avLst/>
                <a:gdLst>
                  <a:gd name="T0" fmla="*/ 0 w 109"/>
                  <a:gd name="T1" fmla="*/ 150 h 151"/>
                  <a:gd name="T2" fmla="*/ 0 w 109"/>
                  <a:gd name="T3" fmla="*/ 99 h 151"/>
                  <a:gd name="T4" fmla="*/ 108 w 109"/>
                  <a:gd name="T5" fmla="*/ 0 h 151"/>
                  <a:gd name="T6" fmla="*/ 108 w 109"/>
                  <a:gd name="T7" fmla="*/ 51 h 151"/>
                  <a:gd name="T8" fmla="*/ 0 w 109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51"/>
                  <a:gd name="T17" fmla="*/ 109 w 109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51">
                    <a:moveTo>
                      <a:pt x="0" y="150"/>
                    </a:moveTo>
                    <a:lnTo>
                      <a:pt x="0" y="99"/>
                    </a:lnTo>
                    <a:lnTo>
                      <a:pt x="108" y="0"/>
                    </a:lnTo>
                    <a:lnTo>
                      <a:pt x="108" y="51"/>
                    </a:lnTo>
                    <a:lnTo>
                      <a:pt x="0" y="1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5" name="Freeform 1719"/>
              <p:cNvSpPr>
                <a:spLocks/>
              </p:cNvSpPr>
              <p:nvPr/>
            </p:nvSpPr>
            <p:spPr bwMode="auto">
              <a:xfrm>
                <a:off x="3115" y="1516"/>
                <a:ext cx="85" cy="724"/>
              </a:xfrm>
              <a:custGeom>
                <a:avLst/>
                <a:gdLst>
                  <a:gd name="T0" fmla="*/ 0 w 85"/>
                  <a:gd name="T1" fmla="*/ 87 h 724"/>
                  <a:gd name="T2" fmla="*/ 84 w 85"/>
                  <a:gd name="T3" fmla="*/ 0 h 724"/>
                  <a:gd name="T4" fmla="*/ 84 w 85"/>
                  <a:gd name="T5" fmla="*/ 636 h 724"/>
                  <a:gd name="T6" fmla="*/ 0 w 85"/>
                  <a:gd name="T7" fmla="*/ 723 h 724"/>
                  <a:gd name="T8" fmla="*/ 0 w 85"/>
                  <a:gd name="T9" fmla="*/ 87 h 7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724"/>
                  <a:gd name="T17" fmla="*/ 85 w 85"/>
                  <a:gd name="T18" fmla="*/ 724 h 7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724">
                    <a:moveTo>
                      <a:pt x="0" y="87"/>
                    </a:moveTo>
                    <a:lnTo>
                      <a:pt x="84" y="0"/>
                    </a:lnTo>
                    <a:lnTo>
                      <a:pt x="84" y="636"/>
                    </a:lnTo>
                    <a:lnTo>
                      <a:pt x="0" y="723"/>
                    </a:lnTo>
                    <a:lnTo>
                      <a:pt x="0" y="87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6" name="Freeform 1720"/>
              <p:cNvSpPr>
                <a:spLocks/>
              </p:cNvSpPr>
              <p:nvPr/>
            </p:nvSpPr>
            <p:spPr bwMode="auto">
              <a:xfrm>
                <a:off x="2345" y="1519"/>
                <a:ext cx="850" cy="82"/>
              </a:xfrm>
              <a:custGeom>
                <a:avLst/>
                <a:gdLst>
                  <a:gd name="T0" fmla="*/ 0 w 850"/>
                  <a:gd name="T1" fmla="*/ 81 h 82"/>
                  <a:gd name="T2" fmla="*/ 84 w 850"/>
                  <a:gd name="T3" fmla="*/ 0 h 82"/>
                  <a:gd name="T4" fmla="*/ 849 w 850"/>
                  <a:gd name="T5" fmla="*/ 0 h 82"/>
                  <a:gd name="T6" fmla="*/ 762 w 850"/>
                  <a:gd name="T7" fmla="*/ 81 h 82"/>
                  <a:gd name="T8" fmla="*/ 0 w 850"/>
                  <a:gd name="T9" fmla="*/ 81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0"/>
                  <a:gd name="T16" fmla="*/ 0 h 82"/>
                  <a:gd name="T17" fmla="*/ 850 w 850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0" h="82">
                    <a:moveTo>
                      <a:pt x="0" y="81"/>
                    </a:moveTo>
                    <a:lnTo>
                      <a:pt x="84" y="0"/>
                    </a:lnTo>
                    <a:lnTo>
                      <a:pt x="849" y="0"/>
                    </a:lnTo>
                    <a:lnTo>
                      <a:pt x="762" y="81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7" name="Freeform 1721"/>
              <p:cNvSpPr>
                <a:spLocks/>
              </p:cNvSpPr>
              <p:nvPr/>
            </p:nvSpPr>
            <p:spPr bwMode="auto">
              <a:xfrm>
                <a:off x="2425" y="1680"/>
                <a:ext cx="613" cy="457"/>
              </a:xfrm>
              <a:custGeom>
                <a:avLst/>
                <a:gdLst>
                  <a:gd name="T0" fmla="*/ 612 w 613"/>
                  <a:gd name="T1" fmla="*/ 456 h 457"/>
                  <a:gd name="T2" fmla="*/ 0 w 613"/>
                  <a:gd name="T3" fmla="*/ 456 h 457"/>
                  <a:gd name="T4" fmla="*/ 0 w 613"/>
                  <a:gd name="T5" fmla="*/ 0 h 457"/>
                  <a:gd name="T6" fmla="*/ 612 w 613"/>
                  <a:gd name="T7" fmla="*/ 0 h 457"/>
                  <a:gd name="T8" fmla="*/ 612 w 613"/>
                  <a:gd name="T9" fmla="*/ 456 h 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457"/>
                  <a:gd name="T17" fmla="*/ 613 w 613"/>
                  <a:gd name="T18" fmla="*/ 457 h 4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457">
                    <a:moveTo>
                      <a:pt x="612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612" y="0"/>
                    </a:lnTo>
                    <a:lnTo>
                      <a:pt x="612" y="456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8" name="Freeform 1722"/>
              <p:cNvSpPr>
                <a:spLocks/>
              </p:cNvSpPr>
              <p:nvPr/>
            </p:nvSpPr>
            <p:spPr bwMode="auto">
              <a:xfrm>
                <a:off x="2426" y="1680"/>
                <a:ext cx="610" cy="457"/>
              </a:xfrm>
              <a:custGeom>
                <a:avLst/>
                <a:gdLst>
                  <a:gd name="T0" fmla="*/ 609 w 610"/>
                  <a:gd name="T1" fmla="*/ 0 h 457"/>
                  <a:gd name="T2" fmla="*/ 0 w 610"/>
                  <a:gd name="T3" fmla="*/ 0 h 457"/>
                  <a:gd name="T4" fmla="*/ 0 w 610"/>
                  <a:gd name="T5" fmla="*/ 456 h 457"/>
                  <a:gd name="T6" fmla="*/ 144 w 610"/>
                  <a:gd name="T7" fmla="*/ 309 h 457"/>
                  <a:gd name="T8" fmla="*/ 444 w 610"/>
                  <a:gd name="T9" fmla="*/ 159 h 457"/>
                  <a:gd name="T10" fmla="*/ 609 w 610"/>
                  <a:gd name="T11" fmla="*/ 0 h 4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0"/>
                  <a:gd name="T19" fmla="*/ 0 h 457"/>
                  <a:gd name="T20" fmla="*/ 610 w 610"/>
                  <a:gd name="T21" fmla="*/ 457 h 4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0" h="457">
                    <a:moveTo>
                      <a:pt x="609" y="0"/>
                    </a:moveTo>
                    <a:lnTo>
                      <a:pt x="0" y="0"/>
                    </a:lnTo>
                    <a:lnTo>
                      <a:pt x="0" y="456"/>
                    </a:lnTo>
                    <a:lnTo>
                      <a:pt x="144" y="309"/>
                    </a:lnTo>
                    <a:lnTo>
                      <a:pt x="444" y="159"/>
                    </a:lnTo>
                    <a:lnTo>
                      <a:pt x="609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59" name="Freeform 1723"/>
              <p:cNvSpPr>
                <a:spLocks/>
              </p:cNvSpPr>
              <p:nvPr/>
            </p:nvSpPr>
            <p:spPr bwMode="auto">
              <a:xfrm>
                <a:off x="2138" y="2512"/>
                <a:ext cx="922" cy="58"/>
              </a:xfrm>
              <a:custGeom>
                <a:avLst/>
                <a:gdLst>
                  <a:gd name="T0" fmla="*/ 921 w 922"/>
                  <a:gd name="T1" fmla="*/ 57 h 58"/>
                  <a:gd name="T2" fmla="*/ 0 w 922"/>
                  <a:gd name="T3" fmla="*/ 57 h 58"/>
                  <a:gd name="T4" fmla="*/ 0 w 922"/>
                  <a:gd name="T5" fmla="*/ 0 h 58"/>
                  <a:gd name="T6" fmla="*/ 921 w 922"/>
                  <a:gd name="T7" fmla="*/ 0 h 58"/>
                  <a:gd name="T8" fmla="*/ 921 w 922"/>
                  <a:gd name="T9" fmla="*/ 57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2"/>
                  <a:gd name="T16" fmla="*/ 0 h 58"/>
                  <a:gd name="T17" fmla="*/ 922 w 92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2" h="58">
                    <a:moveTo>
                      <a:pt x="921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921" y="0"/>
                    </a:lnTo>
                    <a:lnTo>
                      <a:pt x="921" y="57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60" name="Freeform 1724"/>
              <p:cNvSpPr>
                <a:spLocks/>
              </p:cNvSpPr>
              <p:nvPr/>
            </p:nvSpPr>
            <p:spPr bwMode="auto">
              <a:xfrm>
                <a:off x="2134" y="2415"/>
                <a:ext cx="1033" cy="97"/>
              </a:xfrm>
              <a:custGeom>
                <a:avLst/>
                <a:gdLst>
                  <a:gd name="T0" fmla="*/ 1032 w 1033"/>
                  <a:gd name="T1" fmla="*/ 0 h 97"/>
                  <a:gd name="T2" fmla="*/ 933 w 1033"/>
                  <a:gd name="T3" fmla="*/ 96 h 97"/>
                  <a:gd name="T4" fmla="*/ 0 w 1033"/>
                  <a:gd name="T5" fmla="*/ 96 h 97"/>
                  <a:gd name="T6" fmla="*/ 99 w 1033"/>
                  <a:gd name="T7" fmla="*/ 0 h 97"/>
                  <a:gd name="T8" fmla="*/ 1032 w 1033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3"/>
                  <a:gd name="T16" fmla="*/ 0 h 97"/>
                  <a:gd name="T17" fmla="*/ 1033 w 1033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3" h="97">
                    <a:moveTo>
                      <a:pt x="1032" y="0"/>
                    </a:moveTo>
                    <a:lnTo>
                      <a:pt x="933" y="96"/>
                    </a:lnTo>
                    <a:lnTo>
                      <a:pt x="0" y="96"/>
                    </a:lnTo>
                    <a:lnTo>
                      <a:pt x="99" y="0"/>
                    </a:lnTo>
                    <a:lnTo>
                      <a:pt x="1032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661" name="Group 1725"/>
              <p:cNvGrpSpPr>
                <a:grpSpLocks/>
              </p:cNvGrpSpPr>
              <p:nvPr/>
            </p:nvGrpSpPr>
            <p:grpSpPr bwMode="auto">
              <a:xfrm>
                <a:off x="2200" y="2433"/>
                <a:ext cx="901" cy="63"/>
                <a:chOff x="2200" y="2433"/>
                <a:chExt cx="901" cy="63"/>
              </a:xfrm>
            </p:grpSpPr>
            <p:sp>
              <p:nvSpPr>
                <p:cNvPr id="23663" name="Line 1726"/>
                <p:cNvSpPr>
                  <a:spLocks noChangeShapeType="1"/>
                </p:cNvSpPr>
                <p:nvPr/>
              </p:nvSpPr>
              <p:spPr bwMode="auto">
                <a:xfrm>
                  <a:off x="2258" y="2433"/>
                  <a:ext cx="843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4" name="Line 1727"/>
                <p:cNvSpPr>
                  <a:spLocks noChangeShapeType="1"/>
                </p:cNvSpPr>
                <p:nvPr/>
              </p:nvSpPr>
              <p:spPr bwMode="auto">
                <a:xfrm>
                  <a:off x="2237" y="2460"/>
                  <a:ext cx="843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5" name="Line 1728"/>
                <p:cNvSpPr>
                  <a:spLocks noChangeShapeType="1"/>
                </p:cNvSpPr>
                <p:nvPr/>
              </p:nvSpPr>
              <p:spPr bwMode="auto">
                <a:xfrm>
                  <a:off x="2219" y="2478"/>
                  <a:ext cx="837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66" name="Line 1729"/>
                <p:cNvSpPr>
                  <a:spLocks noChangeShapeType="1"/>
                </p:cNvSpPr>
                <p:nvPr/>
              </p:nvSpPr>
              <p:spPr bwMode="auto">
                <a:xfrm>
                  <a:off x="2200" y="2496"/>
                  <a:ext cx="84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62" name="Freeform 1730"/>
              <p:cNvSpPr>
                <a:spLocks/>
              </p:cNvSpPr>
              <p:nvPr/>
            </p:nvSpPr>
            <p:spPr bwMode="auto">
              <a:xfrm>
                <a:off x="2455" y="1702"/>
                <a:ext cx="553" cy="418"/>
              </a:xfrm>
              <a:custGeom>
                <a:avLst/>
                <a:gdLst>
                  <a:gd name="T0" fmla="*/ 552 w 553"/>
                  <a:gd name="T1" fmla="*/ 417 h 418"/>
                  <a:gd name="T2" fmla="*/ 0 w 553"/>
                  <a:gd name="T3" fmla="*/ 417 h 418"/>
                  <a:gd name="T4" fmla="*/ 0 w 553"/>
                  <a:gd name="T5" fmla="*/ 0 h 418"/>
                  <a:gd name="T6" fmla="*/ 552 w 553"/>
                  <a:gd name="T7" fmla="*/ 0 h 418"/>
                  <a:gd name="T8" fmla="*/ 552 w 553"/>
                  <a:gd name="T9" fmla="*/ 417 h 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3"/>
                  <a:gd name="T16" fmla="*/ 0 h 418"/>
                  <a:gd name="T17" fmla="*/ 553 w 553"/>
                  <a:gd name="T18" fmla="*/ 418 h 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3" h="418">
                    <a:moveTo>
                      <a:pt x="552" y="417"/>
                    </a:moveTo>
                    <a:lnTo>
                      <a:pt x="0" y="417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417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24" name="Rectangle 1731"/>
            <p:cNvSpPr>
              <a:spLocks noChangeArrowheads="1"/>
            </p:cNvSpPr>
            <p:nvPr/>
          </p:nvSpPr>
          <p:spPr bwMode="auto">
            <a:xfrm>
              <a:off x="2660" y="1877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1732"/>
            <p:cNvSpPr>
              <a:spLocks noChangeShapeType="1"/>
            </p:cNvSpPr>
            <p:nvPr/>
          </p:nvSpPr>
          <p:spPr bwMode="auto">
            <a:xfrm>
              <a:off x="2697" y="1906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1733"/>
            <p:cNvSpPr>
              <a:spLocks noChangeShapeType="1"/>
            </p:cNvSpPr>
            <p:nvPr/>
          </p:nvSpPr>
          <p:spPr bwMode="auto">
            <a:xfrm>
              <a:off x="2697" y="1933"/>
              <a:ext cx="1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1734"/>
            <p:cNvSpPr>
              <a:spLocks noChangeShapeType="1"/>
            </p:cNvSpPr>
            <p:nvPr/>
          </p:nvSpPr>
          <p:spPr bwMode="auto">
            <a:xfrm>
              <a:off x="2697" y="1960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Line 1735"/>
            <p:cNvSpPr>
              <a:spLocks noChangeShapeType="1"/>
            </p:cNvSpPr>
            <p:nvPr/>
          </p:nvSpPr>
          <p:spPr bwMode="auto">
            <a:xfrm>
              <a:off x="2697" y="1987"/>
              <a:ext cx="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Line 1736"/>
            <p:cNvSpPr>
              <a:spLocks noChangeShapeType="1"/>
            </p:cNvSpPr>
            <p:nvPr/>
          </p:nvSpPr>
          <p:spPr bwMode="auto">
            <a:xfrm>
              <a:off x="2697" y="2014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Line 1737"/>
            <p:cNvSpPr>
              <a:spLocks noChangeShapeType="1"/>
            </p:cNvSpPr>
            <p:nvPr/>
          </p:nvSpPr>
          <p:spPr bwMode="auto">
            <a:xfrm>
              <a:off x="2697" y="2041"/>
              <a:ext cx="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Line 1738"/>
            <p:cNvSpPr>
              <a:spLocks noChangeShapeType="1"/>
            </p:cNvSpPr>
            <p:nvPr/>
          </p:nvSpPr>
          <p:spPr bwMode="auto">
            <a:xfrm>
              <a:off x="2697" y="2068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Rectangle 1739"/>
            <p:cNvSpPr>
              <a:spLocks noChangeArrowheads="1"/>
            </p:cNvSpPr>
            <p:nvPr/>
          </p:nvSpPr>
          <p:spPr bwMode="auto">
            <a:xfrm>
              <a:off x="2491" y="1773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3" name="Rectangle 1740"/>
            <p:cNvSpPr>
              <a:spLocks noChangeArrowheads="1"/>
            </p:cNvSpPr>
            <p:nvPr/>
          </p:nvSpPr>
          <p:spPr bwMode="auto">
            <a:xfrm>
              <a:off x="2512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" name="Rectangle 1741"/>
            <p:cNvSpPr>
              <a:spLocks noChangeArrowheads="1"/>
            </p:cNvSpPr>
            <p:nvPr/>
          </p:nvSpPr>
          <p:spPr bwMode="auto">
            <a:xfrm>
              <a:off x="2555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Rectangle 1742"/>
            <p:cNvSpPr>
              <a:spLocks noChangeArrowheads="1"/>
            </p:cNvSpPr>
            <p:nvPr/>
          </p:nvSpPr>
          <p:spPr bwMode="auto">
            <a:xfrm>
              <a:off x="2598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Rectangle 1743"/>
            <p:cNvSpPr>
              <a:spLocks noChangeArrowheads="1"/>
            </p:cNvSpPr>
            <p:nvPr/>
          </p:nvSpPr>
          <p:spPr bwMode="auto">
            <a:xfrm>
              <a:off x="2641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7" name="Freeform 1744"/>
            <p:cNvSpPr>
              <a:spLocks/>
            </p:cNvSpPr>
            <p:nvPr/>
          </p:nvSpPr>
          <p:spPr bwMode="auto">
            <a:xfrm>
              <a:off x="2544" y="1875"/>
              <a:ext cx="92" cy="78"/>
            </a:xfrm>
            <a:custGeom>
              <a:avLst/>
              <a:gdLst>
                <a:gd name="T0" fmla="*/ 0 w 92"/>
                <a:gd name="T1" fmla="*/ 0 h 78"/>
                <a:gd name="T2" fmla="*/ 91 w 92"/>
                <a:gd name="T3" fmla="*/ 35 h 78"/>
                <a:gd name="T4" fmla="*/ 24 w 92"/>
                <a:gd name="T5" fmla="*/ 77 h 78"/>
                <a:gd name="T6" fmla="*/ 0 w 92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8"/>
                <a:gd name="T14" fmla="*/ 92 w 9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8">
                  <a:moveTo>
                    <a:pt x="0" y="0"/>
                  </a:moveTo>
                  <a:lnTo>
                    <a:pt x="91" y="35"/>
                  </a:lnTo>
                  <a:lnTo>
                    <a:pt x="24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Oval 1745"/>
            <p:cNvSpPr>
              <a:spLocks noChangeArrowheads="1"/>
            </p:cNvSpPr>
            <p:nvPr/>
          </p:nvSpPr>
          <p:spPr bwMode="auto">
            <a:xfrm>
              <a:off x="2526" y="1857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Oval 1746"/>
            <p:cNvSpPr>
              <a:spLocks noChangeArrowheads="1"/>
            </p:cNvSpPr>
            <p:nvPr/>
          </p:nvSpPr>
          <p:spPr bwMode="auto">
            <a:xfrm>
              <a:off x="2616" y="1893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0" name="Oval 1747"/>
            <p:cNvSpPr>
              <a:spLocks noChangeArrowheads="1"/>
            </p:cNvSpPr>
            <p:nvPr/>
          </p:nvSpPr>
          <p:spPr bwMode="auto">
            <a:xfrm>
              <a:off x="2554" y="1935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1" name="Rectangle 1748"/>
            <p:cNvSpPr>
              <a:spLocks noChangeArrowheads="1"/>
            </p:cNvSpPr>
            <p:nvPr/>
          </p:nvSpPr>
          <p:spPr bwMode="auto">
            <a:xfrm>
              <a:off x="2768" y="1724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2" name="Line 1749"/>
            <p:cNvSpPr>
              <a:spLocks noChangeShapeType="1"/>
            </p:cNvSpPr>
            <p:nvPr/>
          </p:nvSpPr>
          <p:spPr bwMode="auto">
            <a:xfrm flipV="1">
              <a:off x="2801" y="1764"/>
              <a:ext cx="0" cy="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3" name="Rectangle 1750"/>
            <p:cNvSpPr>
              <a:spLocks noChangeArrowheads="1"/>
            </p:cNvSpPr>
            <p:nvPr/>
          </p:nvSpPr>
          <p:spPr bwMode="auto">
            <a:xfrm>
              <a:off x="2820" y="1828"/>
              <a:ext cx="22" cy="74"/>
            </a:xfrm>
            <a:prstGeom prst="rect">
              <a:avLst/>
            </a:prstGeom>
            <a:solidFill>
              <a:srgbClr val="FE9B0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Rectangle 1751"/>
            <p:cNvSpPr>
              <a:spLocks noChangeArrowheads="1"/>
            </p:cNvSpPr>
            <p:nvPr/>
          </p:nvSpPr>
          <p:spPr bwMode="auto">
            <a:xfrm>
              <a:off x="2853" y="1773"/>
              <a:ext cx="22" cy="129"/>
            </a:xfrm>
            <a:prstGeom prst="rect">
              <a:avLst/>
            </a:prstGeom>
            <a:solidFill>
              <a:srgbClr val="00AE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5" name="Rectangle 1752"/>
            <p:cNvSpPr>
              <a:spLocks noChangeArrowheads="1"/>
            </p:cNvSpPr>
            <p:nvPr/>
          </p:nvSpPr>
          <p:spPr bwMode="auto">
            <a:xfrm>
              <a:off x="2886" y="1849"/>
              <a:ext cx="23" cy="53"/>
            </a:xfrm>
            <a:prstGeom prst="rect">
              <a:avLst/>
            </a:prstGeom>
            <a:solidFill>
              <a:srgbClr val="063DE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6" name="Rectangle 1753"/>
            <p:cNvSpPr>
              <a:spLocks noChangeArrowheads="1"/>
            </p:cNvSpPr>
            <p:nvPr/>
          </p:nvSpPr>
          <p:spPr bwMode="auto">
            <a:xfrm>
              <a:off x="2919" y="1807"/>
              <a:ext cx="23" cy="95"/>
            </a:xfrm>
            <a:prstGeom prst="rect">
              <a:avLst/>
            </a:prstGeom>
            <a:solidFill>
              <a:srgbClr val="FC012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7" name="Line 1754"/>
            <p:cNvSpPr>
              <a:spLocks noChangeShapeType="1"/>
            </p:cNvSpPr>
            <p:nvPr/>
          </p:nvSpPr>
          <p:spPr bwMode="auto">
            <a:xfrm>
              <a:off x="2799" y="1903"/>
              <a:ext cx="1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573" name="Group 1755"/>
          <p:cNvGrpSpPr>
            <a:grpSpLocks/>
          </p:cNvGrpSpPr>
          <p:nvPr/>
        </p:nvGrpSpPr>
        <p:grpSpPr bwMode="auto">
          <a:xfrm>
            <a:off x="1619250" y="1700213"/>
            <a:ext cx="649288" cy="720725"/>
            <a:chOff x="2134" y="1516"/>
            <a:chExt cx="1066" cy="1054"/>
          </a:xfrm>
        </p:grpSpPr>
        <p:grpSp>
          <p:nvGrpSpPr>
            <p:cNvPr id="23579" name="Group 1756"/>
            <p:cNvGrpSpPr>
              <a:grpSpLocks/>
            </p:cNvGrpSpPr>
            <p:nvPr/>
          </p:nvGrpSpPr>
          <p:grpSpPr bwMode="auto">
            <a:xfrm>
              <a:off x="2134" y="1516"/>
              <a:ext cx="1066" cy="1054"/>
              <a:chOff x="2134" y="1516"/>
              <a:chExt cx="1066" cy="1054"/>
            </a:xfrm>
          </p:grpSpPr>
          <p:sp>
            <p:nvSpPr>
              <p:cNvPr id="23604" name="Freeform 1757"/>
              <p:cNvSpPr>
                <a:spLocks/>
              </p:cNvSpPr>
              <p:nvPr/>
            </p:nvSpPr>
            <p:spPr bwMode="auto">
              <a:xfrm>
                <a:off x="2497" y="2226"/>
                <a:ext cx="517" cy="121"/>
              </a:xfrm>
              <a:custGeom>
                <a:avLst/>
                <a:gdLst>
                  <a:gd name="T0" fmla="*/ 0 w 517"/>
                  <a:gd name="T1" fmla="*/ 120 h 121"/>
                  <a:gd name="T2" fmla="*/ 390 w 517"/>
                  <a:gd name="T3" fmla="*/ 120 h 121"/>
                  <a:gd name="T4" fmla="*/ 516 w 517"/>
                  <a:gd name="T5" fmla="*/ 0 h 121"/>
                  <a:gd name="T6" fmla="*/ 120 w 517"/>
                  <a:gd name="T7" fmla="*/ 0 h 121"/>
                  <a:gd name="T8" fmla="*/ 0 w 517"/>
                  <a:gd name="T9" fmla="*/ 12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7"/>
                  <a:gd name="T16" fmla="*/ 0 h 121"/>
                  <a:gd name="T17" fmla="*/ 517 w 51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7" h="121">
                    <a:moveTo>
                      <a:pt x="0" y="120"/>
                    </a:moveTo>
                    <a:lnTo>
                      <a:pt x="390" y="120"/>
                    </a:lnTo>
                    <a:lnTo>
                      <a:pt x="516" y="0"/>
                    </a:lnTo>
                    <a:lnTo>
                      <a:pt x="120" y="0"/>
                    </a:lnTo>
                    <a:lnTo>
                      <a:pt x="0" y="12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5" name="Freeform 1758"/>
              <p:cNvSpPr>
                <a:spLocks/>
              </p:cNvSpPr>
              <p:nvPr/>
            </p:nvSpPr>
            <p:spPr bwMode="auto">
              <a:xfrm>
                <a:off x="2648" y="2250"/>
                <a:ext cx="184" cy="61"/>
              </a:xfrm>
              <a:custGeom>
                <a:avLst/>
                <a:gdLst>
                  <a:gd name="T0" fmla="*/ 0 w 184"/>
                  <a:gd name="T1" fmla="*/ 60 h 61"/>
                  <a:gd name="T2" fmla="*/ 183 w 184"/>
                  <a:gd name="T3" fmla="*/ 60 h 61"/>
                  <a:gd name="T4" fmla="*/ 183 w 184"/>
                  <a:gd name="T5" fmla="*/ 0 h 61"/>
                  <a:gd name="T6" fmla="*/ 0 w 184"/>
                  <a:gd name="T7" fmla="*/ 0 h 61"/>
                  <a:gd name="T8" fmla="*/ 0 w 184"/>
                  <a:gd name="T9" fmla="*/ 6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61"/>
                  <a:gd name="T17" fmla="*/ 184 w 184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61">
                    <a:moveTo>
                      <a:pt x="0" y="60"/>
                    </a:moveTo>
                    <a:lnTo>
                      <a:pt x="183" y="60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60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Freeform 1759"/>
              <p:cNvSpPr>
                <a:spLocks/>
              </p:cNvSpPr>
              <p:nvPr/>
            </p:nvSpPr>
            <p:spPr bwMode="auto">
              <a:xfrm>
                <a:off x="2885" y="2217"/>
                <a:ext cx="166" cy="169"/>
              </a:xfrm>
              <a:custGeom>
                <a:avLst/>
                <a:gdLst>
                  <a:gd name="T0" fmla="*/ 165 w 166"/>
                  <a:gd name="T1" fmla="*/ 3 h 169"/>
                  <a:gd name="T2" fmla="*/ 132 w 166"/>
                  <a:gd name="T3" fmla="*/ 0 h 169"/>
                  <a:gd name="T4" fmla="*/ 0 w 166"/>
                  <a:gd name="T5" fmla="*/ 132 h 169"/>
                  <a:gd name="T6" fmla="*/ 0 w 166"/>
                  <a:gd name="T7" fmla="*/ 168 h 169"/>
                  <a:gd name="T8" fmla="*/ 165 w 166"/>
                  <a:gd name="T9" fmla="*/ 3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"/>
                  <a:gd name="T16" fmla="*/ 0 h 169"/>
                  <a:gd name="T17" fmla="*/ 166 w 166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" h="169">
                    <a:moveTo>
                      <a:pt x="165" y="3"/>
                    </a:moveTo>
                    <a:lnTo>
                      <a:pt x="132" y="0"/>
                    </a:lnTo>
                    <a:lnTo>
                      <a:pt x="0" y="132"/>
                    </a:lnTo>
                    <a:lnTo>
                      <a:pt x="0" y="168"/>
                    </a:lnTo>
                    <a:lnTo>
                      <a:pt x="165" y="3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Freeform 1760"/>
              <p:cNvSpPr>
                <a:spLocks/>
              </p:cNvSpPr>
              <p:nvPr/>
            </p:nvSpPr>
            <p:spPr bwMode="auto">
              <a:xfrm>
                <a:off x="2498" y="2352"/>
                <a:ext cx="388" cy="49"/>
              </a:xfrm>
              <a:custGeom>
                <a:avLst/>
                <a:gdLst>
                  <a:gd name="T0" fmla="*/ 387 w 388"/>
                  <a:gd name="T1" fmla="*/ 48 h 49"/>
                  <a:gd name="T2" fmla="*/ 0 w 388"/>
                  <a:gd name="T3" fmla="*/ 48 h 49"/>
                  <a:gd name="T4" fmla="*/ 0 w 388"/>
                  <a:gd name="T5" fmla="*/ 0 h 49"/>
                  <a:gd name="T6" fmla="*/ 387 w 388"/>
                  <a:gd name="T7" fmla="*/ 0 h 49"/>
                  <a:gd name="T8" fmla="*/ 387 w 388"/>
                  <a:gd name="T9" fmla="*/ 48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8"/>
                  <a:gd name="T16" fmla="*/ 0 h 49"/>
                  <a:gd name="T17" fmla="*/ 388 w 388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8" h="49">
                    <a:moveTo>
                      <a:pt x="387" y="48"/>
                    </a:moveTo>
                    <a:lnTo>
                      <a:pt x="0" y="48"/>
                    </a:lnTo>
                    <a:lnTo>
                      <a:pt x="0" y="0"/>
                    </a:lnTo>
                    <a:lnTo>
                      <a:pt x="387" y="0"/>
                    </a:lnTo>
                    <a:lnTo>
                      <a:pt x="387" y="48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8" name="Freeform 1761"/>
              <p:cNvSpPr>
                <a:spLocks/>
              </p:cNvSpPr>
              <p:nvPr/>
            </p:nvSpPr>
            <p:spPr bwMode="auto">
              <a:xfrm>
                <a:off x="2647" y="2233"/>
                <a:ext cx="265" cy="82"/>
              </a:xfrm>
              <a:custGeom>
                <a:avLst/>
                <a:gdLst>
                  <a:gd name="T0" fmla="*/ 0 w 265"/>
                  <a:gd name="T1" fmla="*/ 0 h 82"/>
                  <a:gd name="T2" fmla="*/ 0 w 265"/>
                  <a:gd name="T3" fmla="*/ 21 h 82"/>
                  <a:gd name="T4" fmla="*/ 186 w 265"/>
                  <a:gd name="T5" fmla="*/ 21 h 82"/>
                  <a:gd name="T6" fmla="*/ 186 w 265"/>
                  <a:gd name="T7" fmla="*/ 81 h 82"/>
                  <a:gd name="T8" fmla="*/ 264 w 265"/>
                  <a:gd name="T9" fmla="*/ 0 h 82"/>
                  <a:gd name="T10" fmla="*/ 0 w 265"/>
                  <a:gd name="T11" fmla="*/ 0 h 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"/>
                  <a:gd name="T19" fmla="*/ 0 h 82"/>
                  <a:gd name="T20" fmla="*/ 265 w 265"/>
                  <a:gd name="T21" fmla="*/ 82 h 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" h="82">
                    <a:moveTo>
                      <a:pt x="0" y="0"/>
                    </a:moveTo>
                    <a:lnTo>
                      <a:pt x="0" y="21"/>
                    </a:lnTo>
                    <a:lnTo>
                      <a:pt x="186" y="21"/>
                    </a:lnTo>
                    <a:lnTo>
                      <a:pt x="186" y="81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9" name="Rectangle 1762"/>
              <p:cNvSpPr>
                <a:spLocks noChangeArrowheads="1"/>
              </p:cNvSpPr>
              <p:nvPr/>
            </p:nvSpPr>
            <p:spPr bwMode="auto">
              <a:xfrm>
                <a:off x="2350" y="1602"/>
                <a:ext cx="762" cy="636"/>
              </a:xfrm>
              <a:prstGeom prst="rect">
                <a:avLst/>
              </a:prstGeom>
              <a:solidFill>
                <a:srgbClr val="9E989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10" name="Freeform 1763"/>
              <p:cNvSpPr>
                <a:spLocks/>
              </p:cNvSpPr>
              <p:nvPr/>
            </p:nvSpPr>
            <p:spPr bwMode="auto">
              <a:xfrm>
                <a:off x="3058" y="2415"/>
                <a:ext cx="109" cy="151"/>
              </a:xfrm>
              <a:custGeom>
                <a:avLst/>
                <a:gdLst>
                  <a:gd name="T0" fmla="*/ 0 w 109"/>
                  <a:gd name="T1" fmla="*/ 150 h 151"/>
                  <a:gd name="T2" fmla="*/ 0 w 109"/>
                  <a:gd name="T3" fmla="*/ 99 h 151"/>
                  <a:gd name="T4" fmla="*/ 108 w 109"/>
                  <a:gd name="T5" fmla="*/ 0 h 151"/>
                  <a:gd name="T6" fmla="*/ 108 w 109"/>
                  <a:gd name="T7" fmla="*/ 51 h 151"/>
                  <a:gd name="T8" fmla="*/ 0 w 109"/>
                  <a:gd name="T9" fmla="*/ 150 h 1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51"/>
                  <a:gd name="T17" fmla="*/ 109 w 109"/>
                  <a:gd name="T18" fmla="*/ 151 h 1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51">
                    <a:moveTo>
                      <a:pt x="0" y="150"/>
                    </a:moveTo>
                    <a:lnTo>
                      <a:pt x="0" y="99"/>
                    </a:lnTo>
                    <a:lnTo>
                      <a:pt x="108" y="0"/>
                    </a:lnTo>
                    <a:lnTo>
                      <a:pt x="108" y="51"/>
                    </a:lnTo>
                    <a:lnTo>
                      <a:pt x="0" y="15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1" name="Freeform 1764"/>
              <p:cNvSpPr>
                <a:spLocks/>
              </p:cNvSpPr>
              <p:nvPr/>
            </p:nvSpPr>
            <p:spPr bwMode="auto">
              <a:xfrm>
                <a:off x="3115" y="1516"/>
                <a:ext cx="85" cy="724"/>
              </a:xfrm>
              <a:custGeom>
                <a:avLst/>
                <a:gdLst>
                  <a:gd name="T0" fmla="*/ 0 w 85"/>
                  <a:gd name="T1" fmla="*/ 87 h 724"/>
                  <a:gd name="T2" fmla="*/ 84 w 85"/>
                  <a:gd name="T3" fmla="*/ 0 h 724"/>
                  <a:gd name="T4" fmla="*/ 84 w 85"/>
                  <a:gd name="T5" fmla="*/ 636 h 724"/>
                  <a:gd name="T6" fmla="*/ 0 w 85"/>
                  <a:gd name="T7" fmla="*/ 723 h 724"/>
                  <a:gd name="T8" fmla="*/ 0 w 85"/>
                  <a:gd name="T9" fmla="*/ 87 h 7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"/>
                  <a:gd name="T16" fmla="*/ 0 h 724"/>
                  <a:gd name="T17" fmla="*/ 85 w 85"/>
                  <a:gd name="T18" fmla="*/ 724 h 7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" h="724">
                    <a:moveTo>
                      <a:pt x="0" y="87"/>
                    </a:moveTo>
                    <a:lnTo>
                      <a:pt x="84" y="0"/>
                    </a:lnTo>
                    <a:lnTo>
                      <a:pt x="84" y="636"/>
                    </a:lnTo>
                    <a:lnTo>
                      <a:pt x="0" y="723"/>
                    </a:lnTo>
                    <a:lnTo>
                      <a:pt x="0" y="87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2" name="Freeform 1765"/>
              <p:cNvSpPr>
                <a:spLocks/>
              </p:cNvSpPr>
              <p:nvPr/>
            </p:nvSpPr>
            <p:spPr bwMode="auto">
              <a:xfrm>
                <a:off x="2345" y="1519"/>
                <a:ext cx="850" cy="82"/>
              </a:xfrm>
              <a:custGeom>
                <a:avLst/>
                <a:gdLst>
                  <a:gd name="T0" fmla="*/ 0 w 850"/>
                  <a:gd name="T1" fmla="*/ 81 h 82"/>
                  <a:gd name="T2" fmla="*/ 84 w 850"/>
                  <a:gd name="T3" fmla="*/ 0 h 82"/>
                  <a:gd name="T4" fmla="*/ 849 w 850"/>
                  <a:gd name="T5" fmla="*/ 0 h 82"/>
                  <a:gd name="T6" fmla="*/ 762 w 850"/>
                  <a:gd name="T7" fmla="*/ 81 h 82"/>
                  <a:gd name="T8" fmla="*/ 0 w 850"/>
                  <a:gd name="T9" fmla="*/ 81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50"/>
                  <a:gd name="T16" fmla="*/ 0 h 82"/>
                  <a:gd name="T17" fmla="*/ 850 w 850"/>
                  <a:gd name="T18" fmla="*/ 82 h 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50" h="82">
                    <a:moveTo>
                      <a:pt x="0" y="81"/>
                    </a:moveTo>
                    <a:lnTo>
                      <a:pt x="84" y="0"/>
                    </a:lnTo>
                    <a:lnTo>
                      <a:pt x="849" y="0"/>
                    </a:lnTo>
                    <a:lnTo>
                      <a:pt x="762" y="81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3" name="Freeform 1766"/>
              <p:cNvSpPr>
                <a:spLocks/>
              </p:cNvSpPr>
              <p:nvPr/>
            </p:nvSpPr>
            <p:spPr bwMode="auto">
              <a:xfrm>
                <a:off x="2425" y="1680"/>
                <a:ext cx="613" cy="457"/>
              </a:xfrm>
              <a:custGeom>
                <a:avLst/>
                <a:gdLst>
                  <a:gd name="T0" fmla="*/ 612 w 613"/>
                  <a:gd name="T1" fmla="*/ 456 h 457"/>
                  <a:gd name="T2" fmla="*/ 0 w 613"/>
                  <a:gd name="T3" fmla="*/ 456 h 457"/>
                  <a:gd name="T4" fmla="*/ 0 w 613"/>
                  <a:gd name="T5" fmla="*/ 0 h 457"/>
                  <a:gd name="T6" fmla="*/ 612 w 613"/>
                  <a:gd name="T7" fmla="*/ 0 h 457"/>
                  <a:gd name="T8" fmla="*/ 612 w 613"/>
                  <a:gd name="T9" fmla="*/ 456 h 4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3"/>
                  <a:gd name="T16" fmla="*/ 0 h 457"/>
                  <a:gd name="T17" fmla="*/ 613 w 613"/>
                  <a:gd name="T18" fmla="*/ 457 h 4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3" h="457">
                    <a:moveTo>
                      <a:pt x="612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612" y="0"/>
                    </a:lnTo>
                    <a:lnTo>
                      <a:pt x="612" y="456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Freeform 1767"/>
              <p:cNvSpPr>
                <a:spLocks/>
              </p:cNvSpPr>
              <p:nvPr/>
            </p:nvSpPr>
            <p:spPr bwMode="auto">
              <a:xfrm>
                <a:off x="2426" y="1680"/>
                <a:ext cx="610" cy="457"/>
              </a:xfrm>
              <a:custGeom>
                <a:avLst/>
                <a:gdLst>
                  <a:gd name="T0" fmla="*/ 609 w 610"/>
                  <a:gd name="T1" fmla="*/ 0 h 457"/>
                  <a:gd name="T2" fmla="*/ 0 w 610"/>
                  <a:gd name="T3" fmla="*/ 0 h 457"/>
                  <a:gd name="T4" fmla="*/ 0 w 610"/>
                  <a:gd name="T5" fmla="*/ 456 h 457"/>
                  <a:gd name="T6" fmla="*/ 144 w 610"/>
                  <a:gd name="T7" fmla="*/ 309 h 457"/>
                  <a:gd name="T8" fmla="*/ 444 w 610"/>
                  <a:gd name="T9" fmla="*/ 159 h 457"/>
                  <a:gd name="T10" fmla="*/ 609 w 610"/>
                  <a:gd name="T11" fmla="*/ 0 h 4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0"/>
                  <a:gd name="T19" fmla="*/ 0 h 457"/>
                  <a:gd name="T20" fmla="*/ 610 w 610"/>
                  <a:gd name="T21" fmla="*/ 457 h 4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0" h="457">
                    <a:moveTo>
                      <a:pt x="609" y="0"/>
                    </a:moveTo>
                    <a:lnTo>
                      <a:pt x="0" y="0"/>
                    </a:lnTo>
                    <a:lnTo>
                      <a:pt x="0" y="456"/>
                    </a:lnTo>
                    <a:lnTo>
                      <a:pt x="144" y="309"/>
                    </a:lnTo>
                    <a:lnTo>
                      <a:pt x="444" y="159"/>
                    </a:lnTo>
                    <a:lnTo>
                      <a:pt x="609" y="0"/>
                    </a:lnTo>
                  </a:path>
                </a:pathLst>
              </a:custGeom>
              <a:solidFill>
                <a:srgbClr val="6B645F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5" name="Freeform 1768"/>
              <p:cNvSpPr>
                <a:spLocks/>
              </p:cNvSpPr>
              <p:nvPr/>
            </p:nvSpPr>
            <p:spPr bwMode="auto">
              <a:xfrm>
                <a:off x="2138" y="2512"/>
                <a:ext cx="922" cy="58"/>
              </a:xfrm>
              <a:custGeom>
                <a:avLst/>
                <a:gdLst>
                  <a:gd name="T0" fmla="*/ 921 w 922"/>
                  <a:gd name="T1" fmla="*/ 57 h 58"/>
                  <a:gd name="T2" fmla="*/ 0 w 922"/>
                  <a:gd name="T3" fmla="*/ 57 h 58"/>
                  <a:gd name="T4" fmla="*/ 0 w 922"/>
                  <a:gd name="T5" fmla="*/ 0 h 58"/>
                  <a:gd name="T6" fmla="*/ 921 w 922"/>
                  <a:gd name="T7" fmla="*/ 0 h 58"/>
                  <a:gd name="T8" fmla="*/ 921 w 922"/>
                  <a:gd name="T9" fmla="*/ 57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2"/>
                  <a:gd name="T16" fmla="*/ 0 h 58"/>
                  <a:gd name="T17" fmla="*/ 922 w 922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2" h="58">
                    <a:moveTo>
                      <a:pt x="921" y="57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921" y="0"/>
                    </a:lnTo>
                    <a:lnTo>
                      <a:pt x="921" y="57"/>
                    </a:lnTo>
                  </a:path>
                </a:pathLst>
              </a:custGeom>
              <a:solidFill>
                <a:srgbClr val="9E9898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Freeform 1769"/>
              <p:cNvSpPr>
                <a:spLocks/>
              </p:cNvSpPr>
              <p:nvPr/>
            </p:nvSpPr>
            <p:spPr bwMode="auto">
              <a:xfrm>
                <a:off x="2134" y="2415"/>
                <a:ext cx="1033" cy="97"/>
              </a:xfrm>
              <a:custGeom>
                <a:avLst/>
                <a:gdLst>
                  <a:gd name="T0" fmla="*/ 1032 w 1033"/>
                  <a:gd name="T1" fmla="*/ 0 h 97"/>
                  <a:gd name="T2" fmla="*/ 933 w 1033"/>
                  <a:gd name="T3" fmla="*/ 96 h 97"/>
                  <a:gd name="T4" fmla="*/ 0 w 1033"/>
                  <a:gd name="T5" fmla="*/ 96 h 97"/>
                  <a:gd name="T6" fmla="*/ 99 w 1033"/>
                  <a:gd name="T7" fmla="*/ 0 h 97"/>
                  <a:gd name="T8" fmla="*/ 1032 w 1033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33"/>
                  <a:gd name="T16" fmla="*/ 0 h 97"/>
                  <a:gd name="T17" fmla="*/ 1033 w 1033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33" h="97">
                    <a:moveTo>
                      <a:pt x="1032" y="0"/>
                    </a:moveTo>
                    <a:lnTo>
                      <a:pt x="933" y="96"/>
                    </a:lnTo>
                    <a:lnTo>
                      <a:pt x="0" y="96"/>
                    </a:lnTo>
                    <a:lnTo>
                      <a:pt x="99" y="0"/>
                    </a:lnTo>
                    <a:lnTo>
                      <a:pt x="1032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3617" name="Group 1770"/>
              <p:cNvGrpSpPr>
                <a:grpSpLocks/>
              </p:cNvGrpSpPr>
              <p:nvPr/>
            </p:nvGrpSpPr>
            <p:grpSpPr bwMode="auto">
              <a:xfrm>
                <a:off x="2200" y="2433"/>
                <a:ext cx="901" cy="63"/>
                <a:chOff x="2200" y="2433"/>
                <a:chExt cx="901" cy="63"/>
              </a:xfrm>
            </p:grpSpPr>
            <p:sp>
              <p:nvSpPr>
                <p:cNvPr id="23619" name="Line 1771"/>
                <p:cNvSpPr>
                  <a:spLocks noChangeShapeType="1"/>
                </p:cNvSpPr>
                <p:nvPr/>
              </p:nvSpPr>
              <p:spPr bwMode="auto">
                <a:xfrm>
                  <a:off x="2258" y="2433"/>
                  <a:ext cx="843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0" name="Line 1772"/>
                <p:cNvSpPr>
                  <a:spLocks noChangeShapeType="1"/>
                </p:cNvSpPr>
                <p:nvPr/>
              </p:nvSpPr>
              <p:spPr bwMode="auto">
                <a:xfrm>
                  <a:off x="2237" y="2460"/>
                  <a:ext cx="843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1" name="Line 1773"/>
                <p:cNvSpPr>
                  <a:spLocks noChangeShapeType="1"/>
                </p:cNvSpPr>
                <p:nvPr/>
              </p:nvSpPr>
              <p:spPr bwMode="auto">
                <a:xfrm>
                  <a:off x="2219" y="2478"/>
                  <a:ext cx="837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22" name="Line 1774"/>
                <p:cNvSpPr>
                  <a:spLocks noChangeShapeType="1"/>
                </p:cNvSpPr>
                <p:nvPr/>
              </p:nvSpPr>
              <p:spPr bwMode="auto">
                <a:xfrm>
                  <a:off x="2200" y="2496"/>
                  <a:ext cx="840" cy="0"/>
                </a:xfrm>
                <a:prstGeom prst="line">
                  <a:avLst/>
                </a:prstGeom>
                <a:noFill/>
                <a:ln w="12700">
                  <a:solidFill>
                    <a:srgbClr val="6B645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618" name="Freeform 1775"/>
              <p:cNvSpPr>
                <a:spLocks/>
              </p:cNvSpPr>
              <p:nvPr/>
            </p:nvSpPr>
            <p:spPr bwMode="auto">
              <a:xfrm>
                <a:off x="2455" y="1702"/>
                <a:ext cx="553" cy="418"/>
              </a:xfrm>
              <a:custGeom>
                <a:avLst/>
                <a:gdLst>
                  <a:gd name="T0" fmla="*/ 552 w 553"/>
                  <a:gd name="T1" fmla="*/ 417 h 418"/>
                  <a:gd name="T2" fmla="*/ 0 w 553"/>
                  <a:gd name="T3" fmla="*/ 417 h 418"/>
                  <a:gd name="T4" fmla="*/ 0 w 553"/>
                  <a:gd name="T5" fmla="*/ 0 h 418"/>
                  <a:gd name="T6" fmla="*/ 552 w 553"/>
                  <a:gd name="T7" fmla="*/ 0 h 418"/>
                  <a:gd name="T8" fmla="*/ 552 w 553"/>
                  <a:gd name="T9" fmla="*/ 417 h 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3"/>
                  <a:gd name="T16" fmla="*/ 0 h 418"/>
                  <a:gd name="T17" fmla="*/ 553 w 553"/>
                  <a:gd name="T18" fmla="*/ 418 h 4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3" h="418">
                    <a:moveTo>
                      <a:pt x="552" y="417"/>
                    </a:moveTo>
                    <a:lnTo>
                      <a:pt x="0" y="417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417"/>
                    </a:lnTo>
                  </a:path>
                </a:pathLst>
              </a:custGeom>
              <a:gradFill rotWithShape="0">
                <a:gsLst>
                  <a:gs pos="0">
                    <a:srgbClr val="5077EF"/>
                  </a:gs>
                  <a:gs pos="100000">
                    <a:srgbClr val="063DE8"/>
                  </a:gs>
                </a:gsLst>
                <a:lin ang="2700000" scaled="1"/>
              </a:gra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0" name="Rectangle 1776"/>
            <p:cNvSpPr>
              <a:spLocks noChangeArrowheads="1"/>
            </p:cNvSpPr>
            <p:nvPr/>
          </p:nvSpPr>
          <p:spPr bwMode="auto">
            <a:xfrm>
              <a:off x="2660" y="1877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1777"/>
            <p:cNvSpPr>
              <a:spLocks noChangeShapeType="1"/>
            </p:cNvSpPr>
            <p:nvPr/>
          </p:nvSpPr>
          <p:spPr bwMode="auto">
            <a:xfrm>
              <a:off x="2697" y="1906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1778"/>
            <p:cNvSpPr>
              <a:spLocks noChangeShapeType="1"/>
            </p:cNvSpPr>
            <p:nvPr/>
          </p:nvSpPr>
          <p:spPr bwMode="auto">
            <a:xfrm>
              <a:off x="2697" y="1933"/>
              <a:ext cx="1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1779"/>
            <p:cNvSpPr>
              <a:spLocks noChangeShapeType="1"/>
            </p:cNvSpPr>
            <p:nvPr/>
          </p:nvSpPr>
          <p:spPr bwMode="auto">
            <a:xfrm>
              <a:off x="2697" y="1960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1780"/>
            <p:cNvSpPr>
              <a:spLocks noChangeShapeType="1"/>
            </p:cNvSpPr>
            <p:nvPr/>
          </p:nvSpPr>
          <p:spPr bwMode="auto">
            <a:xfrm>
              <a:off x="2697" y="1987"/>
              <a:ext cx="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1781"/>
            <p:cNvSpPr>
              <a:spLocks noChangeShapeType="1"/>
            </p:cNvSpPr>
            <p:nvPr/>
          </p:nvSpPr>
          <p:spPr bwMode="auto">
            <a:xfrm>
              <a:off x="2697" y="2014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1782"/>
            <p:cNvSpPr>
              <a:spLocks noChangeShapeType="1"/>
            </p:cNvSpPr>
            <p:nvPr/>
          </p:nvSpPr>
          <p:spPr bwMode="auto">
            <a:xfrm>
              <a:off x="2697" y="2041"/>
              <a:ext cx="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Line 1783"/>
            <p:cNvSpPr>
              <a:spLocks noChangeShapeType="1"/>
            </p:cNvSpPr>
            <p:nvPr/>
          </p:nvSpPr>
          <p:spPr bwMode="auto">
            <a:xfrm>
              <a:off x="2697" y="2068"/>
              <a:ext cx="1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8" name="Rectangle 1784"/>
            <p:cNvSpPr>
              <a:spLocks noChangeArrowheads="1"/>
            </p:cNvSpPr>
            <p:nvPr/>
          </p:nvSpPr>
          <p:spPr bwMode="auto">
            <a:xfrm>
              <a:off x="2491" y="1773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9" name="Rectangle 1785"/>
            <p:cNvSpPr>
              <a:spLocks noChangeArrowheads="1"/>
            </p:cNvSpPr>
            <p:nvPr/>
          </p:nvSpPr>
          <p:spPr bwMode="auto">
            <a:xfrm>
              <a:off x="2512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0" name="Rectangle 1786"/>
            <p:cNvSpPr>
              <a:spLocks noChangeArrowheads="1"/>
            </p:cNvSpPr>
            <p:nvPr/>
          </p:nvSpPr>
          <p:spPr bwMode="auto">
            <a:xfrm>
              <a:off x="2555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1" name="Rectangle 1787"/>
            <p:cNvSpPr>
              <a:spLocks noChangeArrowheads="1"/>
            </p:cNvSpPr>
            <p:nvPr/>
          </p:nvSpPr>
          <p:spPr bwMode="auto">
            <a:xfrm>
              <a:off x="2598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2" name="Rectangle 1788"/>
            <p:cNvSpPr>
              <a:spLocks noChangeArrowheads="1"/>
            </p:cNvSpPr>
            <p:nvPr/>
          </p:nvSpPr>
          <p:spPr bwMode="auto">
            <a:xfrm>
              <a:off x="2641" y="1791"/>
              <a:ext cx="25" cy="29"/>
            </a:xfrm>
            <a:prstGeom prst="rect">
              <a:avLst/>
            </a:prstGeom>
            <a:solidFill>
              <a:srgbClr val="4D4D4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3" name="Freeform 1789"/>
            <p:cNvSpPr>
              <a:spLocks/>
            </p:cNvSpPr>
            <p:nvPr/>
          </p:nvSpPr>
          <p:spPr bwMode="auto">
            <a:xfrm>
              <a:off x="2544" y="1875"/>
              <a:ext cx="92" cy="78"/>
            </a:xfrm>
            <a:custGeom>
              <a:avLst/>
              <a:gdLst>
                <a:gd name="T0" fmla="*/ 0 w 92"/>
                <a:gd name="T1" fmla="*/ 0 h 78"/>
                <a:gd name="T2" fmla="*/ 91 w 92"/>
                <a:gd name="T3" fmla="*/ 35 h 78"/>
                <a:gd name="T4" fmla="*/ 24 w 92"/>
                <a:gd name="T5" fmla="*/ 77 h 78"/>
                <a:gd name="T6" fmla="*/ 0 w 92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78"/>
                <a:gd name="T14" fmla="*/ 92 w 92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78">
                  <a:moveTo>
                    <a:pt x="0" y="0"/>
                  </a:moveTo>
                  <a:lnTo>
                    <a:pt x="91" y="35"/>
                  </a:lnTo>
                  <a:lnTo>
                    <a:pt x="24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Oval 1790"/>
            <p:cNvSpPr>
              <a:spLocks noChangeArrowheads="1"/>
            </p:cNvSpPr>
            <p:nvPr/>
          </p:nvSpPr>
          <p:spPr bwMode="auto">
            <a:xfrm>
              <a:off x="2526" y="1857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Oval 1791"/>
            <p:cNvSpPr>
              <a:spLocks noChangeArrowheads="1"/>
            </p:cNvSpPr>
            <p:nvPr/>
          </p:nvSpPr>
          <p:spPr bwMode="auto">
            <a:xfrm>
              <a:off x="2616" y="1893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6" name="Oval 1792"/>
            <p:cNvSpPr>
              <a:spLocks noChangeArrowheads="1"/>
            </p:cNvSpPr>
            <p:nvPr/>
          </p:nvSpPr>
          <p:spPr bwMode="auto">
            <a:xfrm>
              <a:off x="2554" y="1935"/>
              <a:ext cx="31" cy="33"/>
            </a:xfrm>
            <a:prstGeom prst="ellipse">
              <a:avLst/>
            </a:prstGeom>
            <a:solidFill>
              <a:srgbClr val="FC0128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Rectangle 1793"/>
            <p:cNvSpPr>
              <a:spLocks noChangeArrowheads="1"/>
            </p:cNvSpPr>
            <p:nvPr/>
          </p:nvSpPr>
          <p:spPr bwMode="auto">
            <a:xfrm>
              <a:off x="2768" y="1724"/>
              <a:ext cx="208" cy="217"/>
            </a:xfrm>
            <a:prstGeom prst="rect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8" name="Line 1794"/>
            <p:cNvSpPr>
              <a:spLocks noChangeShapeType="1"/>
            </p:cNvSpPr>
            <p:nvPr/>
          </p:nvSpPr>
          <p:spPr bwMode="auto">
            <a:xfrm flipV="1">
              <a:off x="2801" y="1764"/>
              <a:ext cx="0" cy="1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Rectangle 1795"/>
            <p:cNvSpPr>
              <a:spLocks noChangeArrowheads="1"/>
            </p:cNvSpPr>
            <p:nvPr/>
          </p:nvSpPr>
          <p:spPr bwMode="auto">
            <a:xfrm>
              <a:off x="2820" y="1828"/>
              <a:ext cx="22" cy="74"/>
            </a:xfrm>
            <a:prstGeom prst="rect">
              <a:avLst/>
            </a:prstGeom>
            <a:solidFill>
              <a:srgbClr val="FE9B0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Rectangle 1796"/>
            <p:cNvSpPr>
              <a:spLocks noChangeArrowheads="1"/>
            </p:cNvSpPr>
            <p:nvPr/>
          </p:nvSpPr>
          <p:spPr bwMode="auto">
            <a:xfrm>
              <a:off x="2853" y="1773"/>
              <a:ext cx="22" cy="129"/>
            </a:xfrm>
            <a:prstGeom prst="rect">
              <a:avLst/>
            </a:prstGeom>
            <a:solidFill>
              <a:srgbClr val="00AE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Rectangle 1797"/>
            <p:cNvSpPr>
              <a:spLocks noChangeArrowheads="1"/>
            </p:cNvSpPr>
            <p:nvPr/>
          </p:nvSpPr>
          <p:spPr bwMode="auto">
            <a:xfrm>
              <a:off x="2886" y="1849"/>
              <a:ext cx="23" cy="53"/>
            </a:xfrm>
            <a:prstGeom prst="rect">
              <a:avLst/>
            </a:prstGeom>
            <a:solidFill>
              <a:srgbClr val="063DE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1798"/>
            <p:cNvSpPr>
              <a:spLocks noChangeArrowheads="1"/>
            </p:cNvSpPr>
            <p:nvPr/>
          </p:nvSpPr>
          <p:spPr bwMode="auto">
            <a:xfrm>
              <a:off x="2919" y="1807"/>
              <a:ext cx="23" cy="95"/>
            </a:xfrm>
            <a:prstGeom prst="rect">
              <a:avLst/>
            </a:prstGeom>
            <a:solidFill>
              <a:srgbClr val="FC012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Line 1799"/>
            <p:cNvSpPr>
              <a:spLocks noChangeShapeType="1"/>
            </p:cNvSpPr>
            <p:nvPr/>
          </p:nvSpPr>
          <p:spPr bwMode="auto">
            <a:xfrm>
              <a:off x="2799" y="1903"/>
              <a:ext cx="1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74" name="Freeform 1801"/>
          <p:cNvSpPr>
            <a:spLocks/>
          </p:cNvSpPr>
          <p:nvPr/>
        </p:nvSpPr>
        <p:spPr bwMode="auto">
          <a:xfrm>
            <a:off x="3563938" y="2420938"/>
            <a:ext cx="288925" cy="144462"/>
          </a:xfrm>
          <a:custGeom>
            <a:avLst/>
            <a:gdLst>
              <a:gd name="T0" fmla="*/ 0 w 1408"/>
              <a:gd name="T1" fmla="*/ 2147483647 h 527"/>
              <a:gd name="T2" fmla="*/ 2147483647 w 1408"/>
              <a:gd name="T3" fmla="*/ 2147483647 h 527"/>
              <a:gd name="T4" fmla="*/ 2147483647 w 1408"/>
              <a:gd name="T5" fmla="*/ 2147483647 h 527"/>
              <a:gd name="T6" fmla="*/ 2147483647 w 1408"/>
              <a:gd name="T7" fmla="*/ 2147483647 h 527"/>
              <a:gd name="T8" fmla="*/ 2147483647 w 1408"/>
              <a:gd name="T9" fmla="*/ 2147483647 h 527"/>
              <a:gd name="T10" fmla="*/ 2147483647 w 1408"/>
              <a:gd name="T11" fmla="*/ 2147483647 h 527"/>
              <a:gd name="T12" fmla="*/ 2147483647 w 1408"/>
              <a:gd name="T13" fmla="*/ 2147483647 h 527"/>
              <a:gd name="T14" fmla="*/ 2147483647 w 1408"/>
              <a:gd name="T15" fmla="*/ 2147483647 h 527"/>
              <a:gd name="T16" fmla="*/ 2147483647 w 1408"/>
              <a:gd name="T17" fmla="*/ 2147483647 h 5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8"/>
              <a:gd name="T28" fmla="*/ 0 h 527"/>
              <a:gd name="T29" fmla="*/ 1408 w 1408"/>
              <a:gd name="T30" fmla="*/ 527 h 5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8" h="527">
                <a:moveTo>
                  <a:pt x="0" y="299"/>
                </a:moveTo>
                <a:cubicBezTo>
                  <a:pt x="44" y="149"/>
                  <a:pt x="88" y="0"/>
                  <a:pt x="144" y="3"/>
                </a:cubicBezTo>
                <a:cubicBezTo>
                  <a:pt x="200" y="6"/>
                  <a:pt x="273" y="228"/>
                  <a:pt x="336" y="315"/>
                </a:cubicBezTo>
                <a:cubicBezTo>
                  <a:pt x="399" y="402"/>
                  <a:pt x="460" y="527"/>
                  <a:pt x="520" y="523"/>
                </a:cubicBezTo>
                <a:cubicBezTo>
                  <a:pt x="580" y="519"/>
                  <a:pt x="635" y="376"/>
                  <a:pt x="696" y="291"/>
                </a:cubicBezTo>
                <a:cubicBezTo>
                  <a:pt x="757" y="206"/>
                  <a:pt x="829" y="8"/>
                  <a:pt x="888" y="11"/>
                </a:cubicBezTo>
                <a:cubicBezTo>
                  <a:pt x="947" y="14"/>
                  <a:pt x="995" y="224"/>
                  <a:pt x="1048" y="307"/>
                </a:cubicBezTo>
                <a:cubicBezTo>
                  <a:pt x="1101" y="390"/>
                  <a:pt x="1148" y="511"/>
                  <a:pt x="1208" y="507"/>
                </a:cubicBezTo>
                <a:cubicBezTo>
                  <a:pt x="1268" y="503"/>
                  <a:pt x="1338" y="393"/>
                  <a:pt x="1408" y="28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5" name="Freeform 1802"/>
          <p:cNvSpPr>
            <a:spLocks/>
          </p:cNvSpPr>
          <p:nvPr/>
        </p:nvSpPr>
        <p:spPr bwMode="auto">
          <a:xfrm>
            <a:off x="4211638" y="2420938"/>
            <a:ext cx="288925" cy="144462"/>
          </a:xfrm>
          <a:custGeom>
            <a:avLst/>
            <a:gdLst>
              <a:gd name="T0" fmla="*/ 0 w 1408"/>
              <a:gd name="T1" fmla="*/ 2147483647 h 527"/>
              <a:gd name="T2" fmla="*/ 2147483647 w 1408"/>
              <a:gd name="T3" fmla="*/ 2147483647 h 527"/>
              <a:gd name="T4" fmla="*/ 2147483647 w 1408"/>
              <a:gd name="T5" fmla="*/ 2147483647 h 527"/>
              <a:gd name="T6" fmla="*/ 2147483647 w 1408"/>
              <a:gd name="T7" fmla="*/ 2147483647 h 527"/>
              <a:gd name="T8" fmla="*/ 2147483647 w 1408"/>
              <a:gd name="T9" fmla="*/ 2147483647 h 527"/>
              <a:gd name="T10" fmla="*/ 2147483647 w 1408"/>
              <a:gd name="T11" fmla="*/ 2147483647 h 527"/>
              <a:gd name="T12" fmla="*/ 2147483647 w 1408"/>
              <a:gd name="T13" fmla="*/ 2147483647 h 527"/>
              <a:gd name="T14" fmla="*/ 2147483647 w 1408"/>
              <a:gd name="T15" fmla="*/ 2147483647 h 527"/>
              <a:gd name="T16" fmla="*/ 2147483647 w 1408"/>
              <a:gd name="T17" fmla="*/ 2147483647 h 5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8"/>
              <a:gd name="T28" fmla="*/ 0 h 527"/>
              <a:gd name="T29" fmla="*/ 1408 w 1408"/>
              <a:gd name="T30" fmla="*/ 527 h 5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8" h="527">
                <a:moveTo>
                  <a:pt x="0" y="299"/>
                </a:moveTo>
                <a:cubicBezTo>
                  <a:pt x="44" y="149"/>
                  <a:pt x="88" y="0"/>
                  <a:pt x="144" y="3"/>
                </a:cubicBezTo>
                <a:cubicBezTo>
                  <a:pt x="200" y="6"/>
                  <a:pt x="273" y="228"/>
                  <a:pt x="336" y="315"/>
                </a:cubicBezTo>
                <a:cubicBezTo>
                  <a:pt x="399" y="402"/>
                  <a:pt x="460" y="527"/>
                  <a:pt x="520" y="523"/>
                </a:cubicBezTo>
                <a:cubicBezTo>
                  <a:pt x="580" y="519"/>
                  <a:pt x="635" y="376"/>
                  <a:pt x="696" y="291"/>
                </a:cubicBezTo>
                <a:cubicBezTo>
                  <a:pt x="757" y="206"/>
                  <a:pt x="829" y="8"/>
                  <a:pt x="888" y="11"/>
                </a:cubicBezTo>
                <a:cubicBezTo>
                  <a:pt x="947" y="14"/>
                  <a:pt x="995" y="224"/>
                  <a:pt x="1048" y="307"/>
                </a:cubicBezTo>
                <a:cubicBezTo>
                  <a:pt x="1101" y="390"/>
                  <a:pt x="1148" y="511"/>
                  <a:pt x="1208" y="507"/>
                </a:cubicBezTo>
                <a:cubicBezTo>
                  <a:pt x="1268" y="503"/>
                  <a:pt x="1338" y="393"/>
                  <a:pt x="1408" y="28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Freeform 1803"/>
          <p:cNvSpPr>
            <a:spLocks/>
          </p:cNvSpPr>
          <p:nvPr/>
        </p:nvSpPr>
        <p:spPr bwMode="auto">
          <a:xfrm>
            <a:off x="4859338" y="2420938"/>
            <a:ext cx="288925" cy="144462"/>
          </a:xfrm>
          <a:custGeom>
            <a:avLst/>
            <a:gdLst>
              <a:gd name="T0" fmla="*/ 0 w 1408"/>
              <a:gd name="T1" fmla="*/ 2147483647 h 527"/>
              <a:gd name="T2" fmla="*/ 2147483647 w 1408"/>
              <a:gd name="T3" fmla="*/ 2147483647 h 527"/>
              <a:gd name="T4" fmla="*/ 2147483647 w 1408"/>
              <a:gd name="T5" fmla="*/ 2147483647 h 527"/>
              <a:gd name="T6" fmla="*/ 2147483647 w 1408"/>
              <a:gd name="T7" fmla="*/ 2147483647 h 527"/>
              <a:gd name="T8" fmla="*/ 2147483647 w 1408"/>
              <a:gd name="T9" fmla="*/ 2147483647 h 527"/>
              <a:gd name="T10" fmla="*/ 2147483647 w 1408"/>
              <a:gd name="T11" fmla="*/ 2147483647 h 527"/>
              <a:gd name="T12" fmla="*/ 2147483647 w 1408"/>
              <a:gd name="T13" fmla="*/ 2147483647 h 527"/>
              <a:gd name="T14" fmla="*/ 2147483647 w 1408"/>
              <a:gd name="T15" fmla="*/ 2147483647 h 527"/>
              <a:gd name="T16" fmla="*/ 2147483647 w 1408"/>
              <a:gd name="T17" fmla="*/ 2147483647 h 5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08"/>
              <a:gd name="T28" fmla="*/ 0 h 527"/>
              <a:gd name="T29" fmla="*/ 1408 w 1408"/>
              <a:gd name="T30" fmla="*/ 527 h 5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08" h="527">
                <a:moveTo>
                  <a:pt x="0" y="299"/>
                </a:moveTo>
                <a:cubicBezTo>
                  <a:pt x="44" y="149"/>
                  <a:pt x="88" y="0"/>
                  <a:pt x="144" y="3"/>
                </a:cubicBezTo>
                <a:cubicBezTo>
                  <a:pt x="200" y="6"/>
                  <a:pt x="273" y="228"/>
                  <a:pt x="336" y="315"/>
                </a:cubicBezTo>
                <a:cubicBezTo>
                  <a:pt x="399" y="402"/>
                  <a:pt x="460" y="527"/>
                  <a:pt x="520" y="523"/>
                </a:cubicBezTo>
                <a:cubicBezTo>
                  <a:pt x="580" y="519"/>
                  <a:pt x="635" y="376"/>
                  <a:pt x="696" y="291"/>
                </a:cubicBezTo>
                <a:cubicBezTo>
                  <a:pt x="757" y="206"/>
                  <a:pt x="829" y="8"/>
                  <a:pt x="888" y="11"/>
                </a:cubicBezTo>
                <a:cubicBezTo>
                  <a:pt x="947" y="14"/>
                  <a:pt x="995" y="224"/>
                  <a:pt x="1048" y="307"/>
                </a:cubicBezTo>
                <a:cubicBezTo>
                  <a:pt x="1101" y="390"/>
                  <a:pt x="1148" y="511"/>
                  <a:pt x="1208" y="507"/>
                </a:cubicBezTo>
                <a:cubicBezTo>
                  <a:pt x="1268" y="503"/>
                  <a:pt x="1338" y="393"/>
                  <a:pt x="1408" y="28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AutoShape 1804"/>
          <p:cNvSpPr>
            <a:spLocks/>
          </p:cNvSpPr>
          <p:nvPr/>
        </p:nvSpPr>
        <p:spPr bwMode="auto">
          <a:xfrm rot="5447799" flipH="1">
            <a:off x="4038600" y="1728788"/>
            <a:ext cx="561975" cy="2520950"/>
          </a:xfrm>
          <a:prstGeom prst="leftBrace">
            <a:avLst>
              <a:gd name="adj1" fmla="val 37382"/>
              <a:gd name="adj2" fmla="val 50000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AutoShape 1805"/>
          <p:cNvSpPr>
            <a:spLocks noChangeArrowheads="1"/>
          </p:cNvSpPr>
          <p:nvPr/>
        </p:nvSpPr>
        <p:spPr bwMode="auto">
          <a:xfrm rot="5400000">
            <a:off x="4021931" y="3258344"/>
            <a:ext cx="576263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BC4CEC-2559-4882-BEB3-51328E43CB3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4F4A71-5E88-476F-9C00-07BC4BE9427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时域和频域</a:t>
            </a:r>
          </a:p>
        </p:txBody>
      </p:sp>
      <p:grpSp>
        <p:nvGrpSpPr>
          <p:cNvPr id="37893" name="Group 3"/>
          <p:cNvGrpSpPr>
            <a:grpSpLocks/>
          </p:cNvGrpSpPr>
          <p:nvPr/>
        </p:nvGrpSpPr>
        <p:grpSpPr bwMode="auto">
          <a:xfrm>
            <a:off x="1063625" y="1573213"/>
            <a:ext cx="6403975" cy="4003675"/>
            <a:chOff x="502" y="1544"/>
            <a:chExt cx="4034" cy="2522"/>
          </a:xfrm>
        </p:grpSpPr>
        <p:grpSp>
          <p:nvGrpSpPr>
            <p:cNvPr id="37896" name="Group 4"/>
            <p:cNvGrpSpPr>
              <a:grpSpLocks/>
            </p:cNvGrpSpPr>
            <p:nvPr/>
          </p:nvGrpSpPr>
          <p:grpSpPr bwMode="auto">
            <a:xfrm>
              <a:off x="502" y="1592"/>
              <a:ext cx="1993" cy="2313"/>
              <a:chOff x="502" y="1592"/>
              <a:chExt cx="1993" cy="2313"/>
            </a:xfrm>
          </p:grpSpPr>
          <p:sp>
            <p:nvSpPr>
              <p:cNvPr id="37915" name="Line 5"/>
              <p:cNvSpPr>
                <a:spLocks noChangeShapeType="1"/>
              </p:cNvSpPr>
              <p:nvPr/>
            </p:nvSpPr>
            <p:spPr bwMode="auto">
              <a:xfrm>
                <a:off x="905" y="1969"/>
                <a:ext cx="1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Freeform 6"/>
              <p:cNvSpPr>
                <a:spLocks/>
              </p:cNvSpPr>
              <p:nvPr/>
            </p:nvSpPr>
            <p:spPr bwMode="auto">
              <a:xfrm>
                <a:off x="896" y="1616"/>
                <a:ext cx="718" cy="646"/>
              </a:xfrm>
              <a:custGeom>
                <a:avLst/>
                <a:gdLst>
                  <a:gd name="T0" fmla="*/ 9 w 718"/>
                  <a:gd name="T1" fmla="*/ 345 h 646"/>
                  <a:gd name="T2" fmla="*/ 9 w 718"/>
                  <a:gd name="T3" fmla="*/ 289 h 646"/>
                  <a:gd name="T4" fmla="*/ 9 w 718"/>
                  <a:gd name="T5" fmla="*/ 89 h 646"/>
                  <a:gd name="T6" fmla="*/ 65 w 718"/>
                  <a:gd name="T7" fmla="*/ 105 h 646"/>
                  <a:gd name="T8" fmla="*/ 105 w 718"/>
                  <a:gd name="T9" fmla="*/ 73 h 646"/>
                  <a:gd name="T10" fmla="*/ 169 w 718"/>
                  <a:gd name="T11" fmla="*/ 113 h 646"/>
                  <a:gd name="T12" fmla="*/ 241 w 718"/>
                  <a:gd name="T13" fmla="*/ 65 h 646"/>
                  <a:gd name="T14" fmla="*/ 289 w 718"/>
                  <a:gd name="T15" fmla="*/ 121 h 646"/>
                  <a:gd name="T16" fmla="*/ 353 w 718"/>
                  <a:gd name="T17" fmla="*/ 73 h 646"/>
                  <a:gd name="T18" fmla="*/ 361 w 718"/>
                  <a:gd name="T19" fmla="*/ 561 h 646"/>
                  <a:gd name="T20" fmla="*/ 449 w 718"/>
                  <a:gd name="T21" fmla="*/ 561 h 646"/>
                  <a:gd name="T22" fmla="*/ 481 w 718"/>
                  <a:gd name="T23" fmla="*/ 601 h 646"/>
                  <a:gd name="T24" fmla="*/ 545 w 718"/>
                  <a:gd name="T25" fmla="*/ 561 h 646"/>
                  <a:gd name="T26" fmla="*/ 585 w 718"/>
                  <a:gd name="T27" fmla="*/ 601 h 646"/>
                  <a:gd name="T28" fmla="*/ 625 w 718"/>
                  <a:gd name="T29" fmla="*/ 561 h 646"/>
                  <a:gd name="T30" fmla="*/ 705 w 718"/>
                  <a:gd name="T31" fmla="*/ 609 h 646"/>
                  <a:gd name="T32" fmla="*/ 705 w 718"/>
                  <a:gd name="T33" fmla="*/ 337 h 6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18"/>
                  <a:gd name="T52" fmla="*/ 0 h 646"/>
                  <a:gd name="T53" fmla="*/ 718 w 718"/>
                  <a:gd name="T54" fmla="*/ 646 h 6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18" h="646">
                    <a:moveTo>
                      <a:pt x="9" y="345"/>
                    </a:moveTo>
                    <a:cubicBezTo>
                      <a:pt x="9" y="338"/>
                      <a:pt x="9" y="332"/>
                      <a:pt x="9" y="289"/>
                    </a:cubicBezTo>
                    <a:cubicBezTo>
                      <a:pt x="9" y="246"/>
                      <a:pt x="0" y="120"/>
                      <a:pt x="9" y="89"/>
                    </a:cubicBezTo>
                    <a:cubicBezTo>
                      <a:pt x="18" y="58"/>
                      <a:pt x="49" y="108"/>
                      <a:pt x="65" y="105"/>
                    </a:cubicBezTo>
                    <a:cubicBezTo>
                      <a:pt x="81" y="102"/>
                      <a:pt x="88" y="72"/>
                      <a:pt x="105" y="73"/>
                    </a:cubicBezTo>
                    <a:cubicBezTo>
                      <a:pt x="122" y="74"/>
                      <a:pt x="146" y="114"/>
                      <a:pt x="169" y="113"/>
                    </a:cubicBezTo>
                    <a:cubicBezTo>
                      <a:pt x="192" y="112"/>
                      <a:pt x="221" y="64"/>
                      <a:pt x="241" y="65"/>
                    </a:cubicBezTo>
                    <a:cubicBezTo>
                      <a:pt x="261" y="66"/>
                      <a:pt x="270" y="120"/>
                      <a:pt x="289" y="121"/>
                    </a:cubicBezTo>
                    <a:cubicBezTo>
                      <a:pt x="308" y="122"/>
                      <a:pt x="341" y="0"/>
                      <a:pt x="353" y="73"/>
                    </a:cubicBezTo>
                    <a:cubicBezTo>
                      <a:pt x="365" y="146"/>
                      <a:pt x="345" y="480"/>
                      <a:pt x="361" y="561"/>
                    </a:cubicBezTo>
                    <a:cubicBezTo>
                      <a:pt x="377" y="642"/>
                      <a:pt x="429" y="554"/>
                      <a:pt x="449" y="561"/>
                    </a:cubicBezTo>
                    <a:cubicBezTo>
                      <a:pt x="469" y="568"/>
                      <a:pt x="465" y="601"/>
                      <a:pt x="481" y="601"/>
                    </a:cubicBezTo>
                    <a:cubicBezTo>
                      <a:pt x="497" y="601"/>
                      <a:pt x="528" y="561"/>
                      <a:pt x="545" y="561"/>
                    </a:cubicBezTo>
                    <a:cubicBezTo>
                      <a:pt x="562" y="561"/>
                      <a:pt x="572" y="601"/>
                      <a:pt x="585" y="601"/>
                    </a:cubicBezTo>
                    <a:cubicBezTo>
                      <a:pt x="598" y="601"/>
                      <a:pt x="605" y="560"/>
                      <a:pt x="625" y="561"/>
                    </a:cubicBezTo>
                    <a:cubicBezTo>
                      <a:pt x="645" y="562"/>
                      <a:pt x="692" y="646"/>
                      <a:pt x="705" y="609"/>
                    </a:cubicBezTo>
                    <a:cubicBezTo>
                      <a:pt x="718" y="572"/>
                      <a:pt x="705" y="382"/>
                      <a:pt x="705" y="3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Freeform 7"/>
              <p:cNvSpPr>
                <a:spLocks/>
              </p:cNvSpPr>
              <p:nvPr/>
            </p:nvSpPr>
            <p:spPr bwMode="auto">
              <a:xfrm>
                <a:off x="1600" y="1592"/>
                <a:ext cx="718" cy="646"/>
              </a:xfrm>
              <a:custGeom>
                <a:avLst/>
                <a:gdLst>
                  <a:gd name="T0" fmla="*/ 9 w 718"/>
                  <a:gd name="T1" fmla="*/ 345 h 646"/>
                  <a:gd name="T2" fmla="*/ 9 w 718"/>
                  <a:gd name="T3" fmla="*/ 289 h 646"/>
                  <a:gd name="T4" fmla="*/ 9 w 718"/>
                  <a:gd name="T5" fmla="*/ 89 h 646"/>
                  <a:gd name="T6" fmla="*/ 65 w 718"/>
                  <a:gd name="T7" fmla="*/ 105 h 646"/>
                  <a:gd name="T8" fmla="*/ 105 w 718"/>
                  <a:gd name="T9" fmla="*/ 73 h 646"/>
                  <a:gd name="T10" fmla="*/ 169 w 718"/>
                  <a:gd name="T11" fmla="*/ 113 h 646"/>
                  <a:gd name="T12" fmla="*/ 241 w 718"/>
                  <a:gd name="T13" fmla="*/ 65 h 646"/>
                  <a:gd name="T14" fmla="*/ 289 w 718"/>
                  <a:gd name="T15" fmla="*/ 121 h 646"/>
                  <a:gd name="T16" fmla="*/ 353 w 718"/>
                  <a:gd name="T17" fmla="*/ 73 h 646"/>
                  <a:gd name="T18" fmla="*/ 361 w 718"/>
                  <a:gd name="T19" fmla="*/ 561 h 646"/>
                  <a:gd name="T20" fmla="*/ 449 w 718"/>
                  <a:gd name="T21" fmla="*/ 561 h 646"/>
                  <a:gd name="T22" fmla="*/ 481 w 718"/>
                  <a:gd name="T23" fmla="*/ 601 h 646"/>
                  <a:gd name="T24" fmla="*/ 545 w 718"/>
                  <a:gd name="T25" fmla="*/ 561 h 646"/>
                  <a:gd name="T26" fmla="*/ 585 w 718"/>
                  <a:gd name="T27" fmla="*/ 601 h 646"/>
                  <a:gd name="T28" fmla="*/ 625 w 718"/>
                  <a:gd name="T29" fmla="*/ 561 h 646"/>
                  <a:gd name="T30" fmla="*/ 705 w 718"/>
                  <a:gd name="T31" fmla="*/ 609 h 646"/>
                  <a:gd name="T32" fmla="*/ 705 w 718"/>
                  <a:gd name="T33" fmla="*/ 337 h 64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18"/>
                  <a:gd name="T52" fmla="*/ 0 h 646"/>
                  <a:gd name="T53" fmla="*/ 718 w 718"/>
                  <a:gd name="T54" fmla="*/ 646 h 64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18" h="646">
                    <a:moveTo>
                      <a:pt x="9" y="345"/>
                    </a:moveTo>
                    <a:cubicBezTo>
                      <a:pt x="9" y="338"/>
                      <a:pt x="9" y="332"/>
                      <a:pt x="9" y="289"/>
                    </a:cubicBezTo>
                    <a:cubicBezTo>
                      <a:pt x="9" y="246"/>
                      <a:pt x="0" y="120"/>
                      <a:pt x="9" y="89"/>
                    </a:cubicBezTo>
                    <a:cubicBezTo>
                      <a:pt x="18" y="58"/>
                      <a:pt x="49" y="108"/>
                      <a:pt x="65" y="105"/>
                    </a:cubicBezTo>
                    <a:cubicBezTo>
                      <a:pt x="81" y="102"/>
                      <a:pt x="88" y="72"/>
                      <a:pt x="105" y="73"/>
                    </a:cubicBezTo>
                    <a:cubicBezTo>
                      <a:pt x="122" y="74"/>
                      <a:pt x="146" y="114"/>
                      <a:pt x="169" y="113"/>
                    </a:cubicBezTo>
                    <a:cubicBezTo>
                      <a:pt x="192" y="112"/>
                      <a:pt x="221" y="64"/>
                      <a:pt x="241" y="65"/>
                    </a:cubicBezTo>
                    <a:cubicBezTo>
                      <a:pt x="261" y="66"/>
                      <a:pt x="270" y="120"/>
                      <a:pt x="289" y="121"/>
                    </a:cubicBezTo>
                    <a:cubicBezTo>
                      <a:pt x="308" y="122"/>
                      <a:pt x="341" y="0"/>
                      <a:pt x="353" y="73"/>
                    </a:cubicBezTo>
                    <a:cubicBezTo>
                      <a:pt x="365" y="146"/>
                      <a:pt x="345" y="480"/>
                      <a:pt x="361" y="561"/>
                    </a:cubicBezTo>
                    <a:cubicBezTo>
                      <a:pt x="377" y="642"/>
                      <a:pt x="429" y="554"/>
                      <a:pt x="449" y="561"/>
                    </a:cubicBezTo>
                    <a:cubicBezTo>
                      <a:pt x="469" y="568"/>
                      <a:pt x="465" y="601"/>
                      <a:pt x="481" y="601"/>
                    </a:cubicBezTo>
                    <a:cubicBezTo>
                      <a:pt x="497" y="601"/>
                      <a:pt x="528" y="561"/>
                      <a:pt x="545" y="561"/>
                    </a:cubicBezTo>
                    <a:cubicBezTo>
                      <a:pt x="562" y="561"/>
                      <a:pt x="572" y="601"/>
                      <a:pt x="585" y="601"/>
                    </a:cubicBezTo>
                    <a:cubicBezTo>
                      <a:pt x="598" y="601"/>
                      <a:pt x="605" y="560"/>
                      <a:pt x="625" y="561"/>
                    </a:cubicBezTo>
                    <a:cubicBezTo>
                      <a:pt x="645" y="562"/>
                      <a:pt x="692" y="646"/>
                      <a:pt x="705" y="609"/>
                    </a:cubicBezTo>
                    <a:cubicBezTo>
                      <a:pt x="718" y="572"/>
                      <a:pt x="705" y="382"/>
                      <a:pt x="705" y="337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8"/>
              <p:cNvSpPr>
                <a:spLocks noChangeShapeType="1"/>
              </p:cNvSpPr>
              <p:nvPr/>
            </p:nvSpPr>
            <p:spPr bwMode="auto">
              <a:xfrm>
                <a:off x="896" y="2616"/>
                <a:ext cx="1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Freeform 9"/>
              <p:cNvSpPr>
                <a:spLocks/>
              </p:cNvSpPr>
              <p:nvPr/>
            </p:nvSpPr>
            <p:spPr bwMode="auto">
              <a:xfrm>
                <a:off x="928" y="2269"/>
                <a:ext cx="1408" cy="527"/>
              </a:xfrm>
              <a:custGeom>
                <a:avLst/>
                <a:gdLst>
                  <a:gd name="T0" fmla="*/ 0 w 1408"/>
                  <a:gd name="T1" fmla="*/ 299 h 527"/>
                  <a:gd name="T2" fmla="*/ 144 w 1408"/>
                  <a:gd name="T3" fmla="*/ 3 h 527"/>
                  <a:gd name="T4" fmla="*/ 336 w 1408"/>
                  <a:gd name="T5" fmla="*/ 315 h 527"/>
                  <a:gd name="T6" fmla="*/ 520 w 1408"/>
                  <a:gd name="T7" fmla="*/ 523 h 527"/>
                  <a:gd name="T8" fmla="*/ 696 w 1408"/>
                  <a:gd name="T9" fmla="*/ 291 h 527"/>
                  <a:gd name="T10" fmla="*/ 888 w 1408"/>
                  <a:gd name="T11" fmla="*/ 11 h 527"/>
                  <a:gd name="T12" fmla="*/ 1048 w 1408"/>
                  <a:gd name="T13" fmla="*/ 307 h 527"/>
                  <a:gd name="T14" fmla="*/ 1208 w 1408"/>
                  <a:gd name="T15" fmla="*/ 507 h 527"/>
                  <a:gd name="T16" fmla="*/ 1408 w 1408"/>
                  <a:gd name="T17" fmla="*/ 283 h 5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08"/>
                  <a:gd name="T28" fmla="*/ 0 h 527"/>
                  <a:gd name="T29" fmla="*/ 1408 w 1408"/>
                  <a:gd name="T30" fmla="*/ 527 h 5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08" h="527">
                    <a:moveTo>
                      <a:pt x="0" y="299"/>
                    </a:moveTo>
                    <a:cubicBezTo>
                      <a:pt x="44" y="149"/>
                      <a:pt x="88" y="0"/>
                      <a:pt x="144" y="3"/>
                    </a:cubicBezTo>
                    <a:cubicBezTo>
                      <a:pt x="200" y="6"/>
                      <a:pt x="273" y="228"/>
                      <a:pt x="336" y="315"/>
                    </a:cubicBezTo>
                    <a:cubicBezTo>
                      <a:pt x="399" y="402"/>
                      <a:pt x="460" y="527"/>
                      <a:pt x="520" y="523"/>
                    </a:cubicBezTo>
                    <a:cubicBezTo>
                      <a:pt x="580" y="519"/>
                      <a:pt x="635" y="376"/>
                      <a:pt x="696" y="291"/>
                    </a:cubicBezTo>
                    <a:cubicBezTo>
                      <a:pt x="757" y="206"/>
                      <a:pt x="829" y="8"/>
                      <a:pt x="888" y="11"/>
                    </a:cubicBezTo>
                    <a:cubicBezTo>
                      <a:pt x="947" y="14"/>
                      <a:pt x="995" y="224"/>
                      <a:pt x="1048" y="307"/>
                    </a:cubicBezTo>
                    <a:cubicBezTo>
                      <a:pt x="1101" y="390"/>
                      <a:pt x="1148" y="511"/>
                      <a:pt x="1208" y="507"/>
                    </a:cubicBezTo>
                    <a:cubicBezTo>
                      <a:pt x="1268" y="503"/>
                      <a:pt x="1338" y="393"/>
                      <a:pt x="1408" y="283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20" name="Group 10"/>
              <p:cNvGrpSpPr>
                <a:grpSpLocks/>
              </p:cNvGrpSpPr>
              <p:nvPr/>
            </p:nvGrpSpPr>
            <p:grpSpPr bwMode="auto">
              <a:xfrm>
                <a:off x="911" y="2887"/>
                <a:ext cx="1552" cy="218"/>
                <a:chOff x="423" y="2871"/>
                <a:chExt cx="1552" cy="218"/>
              </a:xfrm>
            </p:grpSpPr>
            <p:sp>
              <p:nvSpPr>
                <p:cNvPr id="37938" name="Line 11"/>
                <p:cNvSpPr>
                  <a:spLocks noChangeShapeType="1"/>
                </p:cNvSpPr>
                <p:nvPr/>
              </p:nvSpPr>
              <p:spPr bwMode="auto">
                <a:xfrm>
                  <a:off x="423" y="3000"/>
                  <a:ext cx="1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9" name="Freeform 12"/>
                <p:cNvSpPr>
                  <a:spLocks/>
                </p:cNvSpPr>
                <p:nvPr/>
              </p:nvSpPr>
              <p:spPr bwMode="auto">
                <a:xfrm>
                  <a:off x="432" y="2871"/>
                  <a:ext cx="1408" cy="218"/>
                </a:xfrm>
                <a:custGeom>
                  <a:avLst/>
                  <a:gdLst>
                    <a:gd name="T0" fmla="*/ 0 w 1408"/>
                    <a:gd name="T1" fmla="*/ 97 h 218"/>
                    <a:gd name="T2" fmla="*/ 96 w 1408"/>
                    <a:gd name="T3" fmla="*/ 9 h 218"/>
                    <a:gd name="T4" fmla="*/ 192 w 1408"/>
                    <a:gd name="T5" fmla="*/ 105 h 218"/>
                    <a:gd name="T6" fmla="*/ 264 w 1408"/>
                    <a:gd name="T7" fmla="*/ 217 h 218"/>
                    <a:gd name="T8" fmla="*/ 352 w 1408"/>
                    <a:gd name="T9" fmla="*/ 113 h 218"/>
                    <a:gd name="T10" fmla="*/ 480 w 1408"/>
                    <a:gd name="T11" fmla="*/ 9 h 218"/>
                    <a:gd name="T12" fmla="*/ 552 w 1408"/>
                    <a:gd name="T13" fmla="*/ 105 h 218"/>
                    <a:gd name="T14" fmla="*/ 672 w 1408"/>
                    <a:gd name="T15" fmla="*/ 217 h 218"/>
                    <a:gd name="T16" fmla="*/ 768 w 1408"/>
                    <a:gd name="T17" fmla="*/ 113 h 218"/>
                    <a:gd name="T18" fmla="*/ 848 w 1408"/>
                    <a:gd name="T19" fmla="*/ 9 h 218"/>
                    <a:gd name="T20" fmla="*/ 960 w 1408"/>
                    <a:gd name="T21" fmla="*/ 113 h 218"/>
                    <a:gd name="T22" fmla="*/ 1024 w 1408"/>
                    <a:gd name="T23" fmla="*/ 209 h 218"/>
                    <a:gd name="T24" fmla="*/ 1168 w 1408"/>
                    <a:gd name="T25" fmla="*/ 105 h 218"/>
                    <a:gd name="T26" fmla="*/ 1248 w 1408"/>
                    <a:gd name="T27" fmla="*/ 1 h 218"/>
                    <a:gd name="T28" fmla="*/ 1408 w 1408"/>
                    <a:gd name="T29" fmla="*/ 113 h 21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08"/>
                    <a:gd name="T46" fmla="*/ 0 h 218"/>
                    <a:gd name="T47" fmla="*/ 1408 w 1408"/>
                    <a:gd name="T48" fmla="*/ 218 h 218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08" h="218">
                      <a:moveTo>
                        <a:pt x="0" y="97"/>
                      </a:moveTo>
                      <a:cubicBezTo>
                        <a:pt x="32" y="52"/>
                        <a:pt x="64" y="8"/>
                        <a:pt x="96" y="9"/>
                      </a:cubicBezTo>
                      <a:cubicBezTo>
                        <a:pt x="128" y="10"/>
                        <a:pt x="164" y="70"/>
                        <a:pt x="192" y="105"/>
                      </a:cubicBezTo>
                      <a:cubicBezTo>
                        <a:pt x="220" y="140"/>
                        <a:pt x="237" y="216"/>
                        <a:pt x="264" y="217"/>
                      </a:cubicBezTo>
                      <a:cubicBezTo>
                        <a:pt x="291" y="218"/>
                        <a:pt x="316" y="148"/>
                        <a:pt x="352" y="113"/>
                      </a:cubicBezTo>
                      <a:cubicBezTo>
                        <a:pt x="388" y="78"/>
                        <a:pt x="447" y="10"/>
                        <a:pt x="480" y="9"/>
                      </a:cubicBezTo>
                      <a:cubicBezTo>
                        <a:pt x="513" y="8"/>
                        <a:pt x="520" y="70"/>
                        <a:pt x="552" y="105"/>
                      </a:cubicBezTo>
                      <a:cubicBezTo>
                        <a:pt x="584" y="140"/>
                        <a:pt x="636" y="216"/>
                        <a:pt x="672" y="217"/>
                      </a:cubicBezTo>
                      <a:cubicBezTo>
                        <a:pt x="708" y="218"/>
                        <a:pt x="739" y="148"/>
                        <a:pt x="768" y="113"/>
                      </a:cubicBezTo>
                      <a:cubicBezTo>
                        <a:pt x="797" y="78"/>
                        <a:pt x="816" y="9"/>
                        <a:pt x="848" y="9"/>
                      </a:cubicBezTo>
                      <a:cubicBezTo>
                        <a:pt x="880" y="9"/>
                        <a:pt x="931" y="80"/>
                        <a:pt x="960" y="113"/>
                      </a:cubicBezTo>
                      <a:cubicBezTo>
                        <a:pt x="989" y="146"/>
                        <a:pt x="989" y="210"/>
                        <a:pt x="1024" y="209"/>
                      </a:cubicBezTo>
                      <a:cubicBezTo>
                        <a:pt x="1059" y="208"/>
                        <a:pt x="1131" y="140"/>
                        <a:pt x="1168" y="105"/>
                      </a:cubicBezTo>
                      <a:cubicBezTo>
                        <a:pt x="1205" y="70"/>
                        <a:pt x="1208" y="0"/>
                        <a:pt x="1248" y="1"/>
                      </a:cubicBezTo>
                      <a:cubicBezTo>
                        <a:pt x="1288" y="2"/>
                        <a:pt x="1348" y="57"/>
                        <a:pt x="1408" y="113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1" name="Group 13"/>
              <p:cNvGrpSpPr>
                <a:grpSpLocks/>
              </p:cNvGrpSpPr>
              <p:nvPr/>
            </p:nvGrpSpPr>
            <p:grpSpPr bwMode="auto">
              <a:xfrm>
                <a:off x="935" y="3277"/>
                <a:ext cx="1543" cy="236"/>
                <a:chOff x="423" y="3261"/>
                <a:chExt cx="1543" cy="236"/>
              </a:xfrm>
            </p:grpSpPr>
            <p:sp>
              <p:nvSpPr>
                <p:cNvPr id="37934" name="Line 14"/>
                <p:cNvSpPr>
                  <a:spLocks noChangeShapeType="1"/>
                </p:cNvSpPr>
                <p:nvPr/>
              </p:nvSpPr>
              <p:spPr bwMode="auto">
                <a:xfrm>
                  <a:off x="423" y="3392"/>
                  <a:ext cx="15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5" name="Freeform 15"/>
                <p:cNvSpPr>
                  <a:spLocks/>
                </p:cNvSpPr>
                <p:nvPr/>
              </p:nvSpPr>
              <p:spPr bwMode="auto">
                <a:xfrm>
                  <a:off x="445" y="3269"/>
                  <a:ext cx="492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4 w 552"/>
                    <a:gd name="T3" fmla="*/ 3 h 220"/>
                    <a:gd name="T4" fmla="*/ 8 w 552"/>
                    <a:gd name="T5" fmla="*/ 115 h 220"/>
                    <a:gd name="T6" fmla="*/ 14 w 552"/>
                    <a:gd name="T7" fmla="*/ 219 h 220"/>
                    <a:gd name="T8" fmla="*/ 18 w 552"/>
                    <a:gd name="T9" fmla="*/ 123 h 220"/>
                    <a:gd name="T10" fmla="*/ 21 w 552"/>
                    <a:gd name="T11" fmla="*/ 27 h 220"/>
                    <a:gd name="T12" fmla="*/ 29 w 552"/>
                    <a:gd name="T13" fmla="*/ 115 h 220"/>
                    <a:gd name="T14" fmla="*/ 32 w 552"/>
                    <a:gd name="T15" fmla="*/ 211 h 220"/>
                    <a:gd name="T16" fmla="*/ 40 w 552"/>
                    <a:gd name="T17" fmla="*/ 123 h 220"/>
                    <a:gd name="T18" fmla="*/ 44 w 552"/>
                    <a:gd name="T19" fmla="*/ 35 h 220"/>
                    <a:gd name="T20" fmla="*/ 53 w 552"/>
                    <a:gd name="T21" fmla="*/ 131 h 220"/>
                    <a:gd name="T22" fmla="*/ 57 w 552"/>
                    <a:gd name="T23" fmla="*/ 203 h 220"/>
                    <a:gd name="T24" fmla="*/ 62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6" name="Freeform 16"/>
                <p:cNvSpPr>
                  <a:spLocks/>
                </p:cNvSpPr>
                <p:nvPr/>
              </p:nvSpPr>
              <p:spPr bwMode="auto">
                <a:xfrm>
                  <a:off x="944" y="3277"/>
                  <a:ext cx="492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4 w 552"/>
                    <a:gd name="T3" fmla="*/ 3 h 220"/>
                    <a:gd name="T4" fmla="*/ 8 w 552"/>
                    <a:gd name="T5" fmla="*/ 115 h 220"/>
                    <a:gd name="T6" fmla="*/ 14 w 552"/>
                    <a:gd name="T7" fmla="*/ 219 h 220"/>
                    <a:gd name="T8" fmla="*/ 18 w 552"/>
                    <a:gd name="T9" fmla="*/ 123 h 220"/>
                    <a:gd name="T10" fmla="*/ 21 w 552"/>
                    <a:gd name="T11" fmla="*/ 27 h 220"/>
                    <a:gd name="T12" fmla="*/ 29 w 552"/>
                    <a:gd name="T13" fmla="*/ 115 h 220"/>
                    <a:gd name="T14" fmla="*/ 32 w 552"/>
                    <a:gd name="T15" fmla="*/ 211 h 220"/>
                    <a:gd name="T16" fmla="*/ 40 w 552"/>
                    <a:gd name="T17" fmla="*/ 123 h 220"/>
                    <a:gd name="T18" fmla="*/ 44 w 552"/>
                    <a:gd name="T19" fmla="*/ 35 h 220"/>
                    <a:gd name="T20" fmla="*/ 53 w 552"/>
                    <a:gd name="T21" fmla="*/ 131 h 220"/>
                    <a:gd name="T22" fmla="*/ 57 w 552"/>
                    <a:gd name="T23" fmla="*/ 203 h 220"/>
                    <a:gd name="T24" fmla="*/ 62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7" name="Freeform 17"/>
                <p:cNvSpPr>
                  <a:spLocks/>
                </p:cNvSpPr>
                <p:nvPr/>
              </p:nvSpPr>
              <p:spPr bwMode="auto">
                <a:xfrm>
                  <a:off x="1436" y="3261"/>
                  <a:ext cx="492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4 w 552"/>
                    <a:gd name="T3" fmla="*/ 3 h 220"/>
                    <a:gd name="T4" fmla="*/ 8 w 552"/>
                    <a:gd name="T5" fmla="*/ 115 h 220"/>
                    <a:gd name="T6" fmla="*/ 14 w 552"/>
                    <a:gd name="T7" fmla="*/ 219 h 220"/>
                    <a:gd name="T8" fmla="*/ 18 w 552"/>
                    <a:gd name="T9" fmla="*/ 123 h 220"/>
                    <a:gd name="T10" fmla="*/ 21 w 552"/>
                    <a:gd name="T11" fmla="*/ 27 h 220"/>
                    <a:gd name="T12" fmla="*/ 29 w 552"/>
                    <a:gd name="T13" fmla="*/ 115 h 220"/>
                    <a:gd name="T14" fmla="*/ 32 w 552"/>
                    <a:gd name="T15" fmla="*/ 211 h 220"/>
                    <a:gd name="T16" fmla="*/ 40 w 552"/>
                    <a:gd name="T17" fmla="*/ 123 h 220"/>
                    <a:gd name="T18" fmla="*/ 44 w 552"/>
                    <a:gd name="T19" fmla="*/ 35 h 220"/>
                    <a:gd name="T20" fmla="*/ 53 w 552"/>
                    <a:gd name="T21" fmla="*/ 131 h 220"/>
                    <a:gd name="T22" fmla="*/ 57 w 552"/>
                    <a:gd name="T23" fmla="*/ 203 h 220"/>
                    <a:gd name="T24" fmla="*/ 62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22" name="Group 18"/>
              <p:cNvGrpSpPr>
                <a:grpSpLocks/>
              </p:cNvGrpSpPr>
              <p:nvPr/>
            </p:nvGrpSpPr>
            <p:grpSpPr bwMode="auto">
              <a:xfrm>
                <a:off x="943" y="3669"/>
                <a:ext cx="1552" cy="236"/>
                <a:chOff x="423" y="3661"/>
                <a:chExt cx="1552" cy="236"/>
              </a:xfrm>
            </p:grpSpPr>
            <p:sp>
              <p:nvSpPr>
                <p:cNvPr id="37928" name="Line 19"/>
                <p:cNvSpPr>
                  <a:spLocks noChangeShapeType="1"/>
                </p:cNvSpPr>
                <p:nvPr/>
              </p:nvSpPr>
              <p:spPr bwMode="auto">
                <a:xfrm>
                  <a:off x="423" y="3808"/>
                  <a:ext cx="15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29" name="Freeform 20"/>
                <p:cNvSpPr>
                  <a:spLocks/>
                </p:cNvSpPr>
                <p:nvPr/>
              </p:nvSpPr>
              <p:spPr bwMode="auto">
                <a:xfrm>
                  <a:off x="428" y="3677"/>
                  <a:ext cx="290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1 w 552"/>
                    <a:gd name="T3" fmla="*/ 3 h 220"/>
                    <a:gd name="T4" fmla="*/ 1 w 552"/>
                    <a:gd name="T5" fmla="*/ 115 h 220"/>
                    <a:gd name="T6" fmla="*/ 1 w 552"/>
                    <a:gd name="T7" fmla="*/ 219 h 220"/>
                    <a:gd name="T8" fmla="*/ 1 w 552"/>
                    <a:gd name="T9" fmla="*/ 123 h 220"/>
                    <a:gd name="T10" fmla="*/ 1 w 552"/>
                    <a:gd name="T11" fmla="*/ 27 h 220"/>
                    <a:gd name="T12" fmla="*/ 1 w 552"/>
                    <a:gd name="T13" fmla="*/ 115 h 220"/>
                    <a:gd name="T14" fmla="*/ 1 w 552"/>
                    <a:gd name="T15" fmla="*/ 211 h 220"/>
                    <a:gd name="T16" fmla="*/ 1 w 552"/>
                    <a:gd name="T17" fmla="*/ 123 h 220"/>
                    <a:gd name="T18" fmla="*/ 1 w 552"/>
                    <a:gd name="T19" fmla="*/ 35 h 220"/>
                    <a:gd name="T20" fmla="*/ 1 w 552"/>
                    <a:gd name="T21" fmla="*/ 131 h 220"/>
                    <a:gd name="T22" fmla="*/ 1 w 552"/>
                    <a:gd name="T23" fmla="*/ 203 h 220"/>
                    <a:gd name="T24" fmla="*/ 1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0" name="Freeform 21"/>
                <p:cNvSpPr>
                  <a:spLocks/>
                </p:cNvSpPr>
                <p:nvPr/>
              </p:nvSpPr>
              <p:spPr bwMode="auto">
                <a:xfrm>
                  <a:off x="731" y="3661"/>
                  <a:ext cx="290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1 w 552"/>
                    <a:gd name="T3" fmla="*/ 3 h 220"/>
                    <a:gd name="T4" fmla="*/ 1 w 552"/>
                    <a:gd name="T5" fmla="*/ 115 h 220"/>
                    <a:gd name="T6" fmla="*/ 1 w 552"/>
                    <a:gd name="T7" fmla="*/ 219 h 220"/>
                    <a:gd name="T8" fmla="*/ 1 w 552"/>
                    <a:gd name="T9" fmla="*/ 123 h 220"/>
                    <a:gd name="T10" fmla="*/ 1 w 552"/>
                    <a:gd name="T11" fmla="*/ 27 h 220"/>
                    <a:gd name="T12" fmla="*/ 1 w 552"/>
                    <a:gd name="T13" fmla="*/ 115 h 220"/>
                    <a:gd name="T14" fmla="*/ 1 w 552"/>
                    <a:gd name="T15" fmla="*/ 211 h 220"/>
                    <a:gd name="T16" fmla="*/ 1 w 552"/>
                    <a:gd name="T17" fmla="*/ 123 h 220"/>
                    <a:gd name="T18" fmla="*/ 1 w 552"/>
                    <a:gd name="T19" fmla="*/ 35 h 220"/>
                    <a:gd name="T20" fmla="*/ 1 w 552"/>
                    <a:gd name="T21" fmla="*/ 131 h 220"/>
                    <a:gd name="T22" fmla="*/ 1 w 552"/>
                    <a:gd name="T23" fmla="*/ 203 h 220"/>
                    <a:gd name="T24" fmla="*/ 1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1" name="Freeform 22"/>
                <p:cNvSpPr>
                  <a:spLocks/>
                </p:cNvSpPr>
                <p:nvPr/>
              </p:nvSpPr>
              <p:spPr bwMode="auto">
                <a:xfrm>
                  <a:off x="1021" y="3661"/>
                  <a:ext cx="291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1 w 552"/>
                    <a:gd name="T3" fmla="*/ 3 h 220"/>
                    <a:gd name="T4" fmla="*/ 1 w 552"/>
                    <a:gd name="T5" fmla="*/ 115 h 220"/>
                    <a:gd name="T6" fmla="*/ 1 w 552"/>
                    <a:gd name="T7" fmla="*/ 219 h 220"/>
                    <a:gd name="T8" fmla="*/ 1 w 552"/>
                    <a:gd name="T9" fmla="*/ 123 h 220"/>
                    <a:gd name="T10" fmla="*/ 1 w 552"/>
                    <a:gd name="T11" fmla="*/ 27 h 220"/>
                    <a:gd name="T12" fmla="*/ 1 w 552"/>
                    <a:gd name="T13" fmla="*/ 115 h 220"/>
                    <a:gd name="T14" fmla="*/ 1 w 552"/>
                    <a:gd name="T15" fmla="*/ 211 h 220"/>
                    <a:gd name="T16" fmla="*/ 1 w 552"/>
                    <a:gd name="T17" fmla="*/ 123 h 220"/>
                    <a:gd name="T18" fmla="*/ 1 w 552"/>
                    <a:gd name="T19" fmla="*/ 35 h 220"/>
                    <a:gd name="T20" fmla="*/ 1 w 552"/>
                    <a:gd name="T21" fmla="*/ 131 h 220"/>
                    <a:gd name="T22" fmla="*/ 1 w 552"/>
                    <a:gd name="T23" fmla="*/ 203 h 220"/>
                    <a:gd name="T24" fmla="*/ 1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2" name="Freeform 23"/>
                <p:cNvSpPr>
                  <a:spLocks/>
                </p:cNvSpPr>
                <p:nvPr/>
              </p:nvSpPr>
              <p:spPr bwMode="auto">
                <a:xfrm>
                  <a:off x="1317" y="3677"/>
                  <a:ext cx="291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1 w 552"/>
                    <a:gd name="T3" fmla="*/ 3 h 220"/>
                    <a:gd name="T4" fmla="*/ 1 w 552"/>
                    <a:gd name="T5" fmla="*/ 115 h 220"/>
                    <a:gd name="T6" fmla="*/ 1 w 552"/>
                    <a:gd name="T7" fmla="*/ 219 h 220"/>
                    <a:gd name="T8" fmla="*/ 1 w 552"/>
                    <a:gd name="T9" fmla="*/ 123 h 220"/>
                    <a:gd name="T10" fmla="*/ 1 w 552"/>
                    <a:gd name="T11" fmla="*/ 27 h 220"/>
                    <a:gd name="T12" fmla="*/ 1 w 552"/>
                    <a:gd name="T13" fmla="*/ 115 h 220"/>
                    <a:gd name="T14" fmla="*/ 1 w 552"/>
                    <a:gd name="T15" fmla="*/ 211 h 220"/>
                    <a:gd name="T16" fmla="*/ 1 w 552"/>
                    <a:gd name="T17" fmla="*/ 123 h 220"/>
                    <a:gd name="T18" fmla="*/ 1 w 552"/>
                    <a:gd name="T19" fmla="*/ 35 h 220"/>
                    <a:gd name="T20" fmla="*/ 1 w 552"/>
                    <a:gd name="T21" fmla="*/ 131 h 220"/>
                    <a:gd name="T22" fmla="*/ 1 w 552"/>
                    <a:gd name="T23" fmla="*/ 203 h 220"/>
                    <a:gd name="T24" fmla="*/ 1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933" name="Freeform 24"/>
                <p:cNvSpPr>
                  <a:spLocks/>
                </p:cNvSpPr>
                <p:nvPr/>
              </p:nvSpPr>
              <p:spPr bwMode="auto">
                <a:xfrm>
                  <a:off x="1597" y="3677"/>
                  <a:ext cx="291" cy="220"/>
                </a:xfrm>
                <a:custGeom>
                  <a:avLst/>
                  <a:gdLst>
                    <a:gd name="T0" fmla="*/ 0 w 552"/>
                    <a:gd name="T1" fmla="*/ 131 h 220"/>
                    <a:gd name="T2" fmla="*/ 1 w 552"/>
                    <a:gd name="T3" fmla="*/ 3 h 220"/>
                    <a:gd name="T4" fmla="*/ 1 w 552"/>
                    <a:gd name="T5" fmla="*/ 115 h 220"/>
                    <a:gd name="T6" fmla="*/ 1 w 552"/>
                    <a:gd name="T7" fmla="*/ 219 h 220"/>
                    <a:gd name="T8" fmla="*/ 1 w 552"/>
                    <a:gd name="T9" fmla="*/ 123 h 220"/>
                    <a:gd name="T10" fmla="*/ 1 w 552"/>
                    <a:gd name="T11" fmla="*/ 27 h 220"/>
                    <a:gd name="T12" fmla="*/ 1 w 552"/>
                    <a:gd name="T13" fmla="*/ 115 h 220"/>
                    <a:gd name="T14" fmla="*/ 1 w 552"/>
                    <a:gd name="T15" fmla="*/ 211 h 220"/>
                    <a:gd name="T16" fmla="*/ 1 w 552"/>
                    <a:gd name="T17" fmla="*/ 123 h 220"/>
                    <a:gd name="T18" fmla="*/ 1 w 552"/>
                    <a:gd name="T19" fmla="*/ 35 h 220"/>
                    <a:gd name="T20" fmla="*/ 1 w 552"/>
                    <a:gd name="T21" fmla="*/ 131 h 220"/>
                    <a:gd name="T22" fmla="*/ 1 w 552"/>
                    <a:gd name="T23" fmla="*/ 203 h 220"/>
                    <a:gd name="T24" fmla="*/ 1 w 552"/>
                    <a:gd name="T25" fmla="*/ 115 h 22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52"/>
                    <a:gd name="T40" fmla="*/ 0 h 220"/>
                    <a:gd name="T41" fmla="*/ 552 w 552"/>
                    <a:gd name="T42" fmla="*/ 220 h 22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52" h="220">
                      <a:moveTo>
                        <a:pt x="0" y="131"/>
                      </a:moveTo>
                      <a:cubicBezTo>
                        <a:pt x="14" y="68"/>
                        <a:pt x="28" y="6"/>
                        <a:pt x="40" y="3"/>
                      </a:cubicBezTo>
                      <a:cubicBezTo>
                        <a:pt x="52" y="0"/>
                        <a:pt x="57" y="79"/>
                        <a:pt x="72" y="115"/>
                      </a:cubicBezTo>
                      <a:cubicBezTo>
                        <a:pt x="87" y="151"/>
                        <a:pt x="113" y="218"/>
                        <a:pt x="128" y="219"/>
                      </a:cubicBezTo>
                      <a:cubicBezTo>
                        <a:pt x="143" y="220"/>
                        <a:pt x="149" y="155"/>
                        <a:pt x="160" y="123"/>
                      </a:cubicBezTo>
                      <a:cubicBezTo>
                        <a:pt x="171" y="91"/>
                        <a:pt x="176" y="28"/>
                        <a:pt x="192" y="27"/>
                      </a:cubicBezTo>
                      <a:cubicBezTo>
                        <a:pt x="208" y="26"/>
                        <a:pt x="240" y="84"/>
                        <a:pt x="256" y="115"/>
                      </a:cubicBezTo>
                      <a:cubicBezTo>
                        <a:pt x="272" y="146"/>
                        <a:pt x="271" y="210"/>
                        <a:pt x="288" y="211"/>
                      </a:cubicBezTo>
                      <a:cubicBezTo>
                        <a:pt x="305" y="212"/>
                        <a:pt x="343" y="152"/>
                        <a:pt x="360" y="123"/>
                      </a:cubicBezTo>
                      <a:cubicBezTo>
                        <a:pt x="377" y="94"/>
                        <a:pt x="375" y="34"/>
                        <a:pt x="392" y="35"/>
                      </a:cubicBezTo>
                      <a:cubicBezTo>
                        <a:pt x="409" y="36"/>
                        <a:pt x="444" y="103"/>
                        <a:pt x="464" y="131"/>
                      </a:cubicBezTo>
                      <a:cubicBezTo>
                        <a:pt x="484" y="159"/>
                        <a:pt x="497" y="206"/>
                        <a:pt x="512" y="203"/>
                      </a:cubicBezTo>
                      <a:cubicBezTo>
                        <a:pt x="527" y="200"/>
                        <a:pt x="544" y="128"/>
                        <a:pt x="552" y="115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23" name="Text Box 25"/>
              <p:cNvSpPr txBox="1">
                <a:spLocks noChangeArrowheads="1"/>
              </p:cNvSpPr>
              <p:nvPr/>
            </p:nvSpPr>
            <p:spPr bwMode="auto">
              <a:xfrm>
                <a:off x="502" y="1846"/>
                <a:ext cx="4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i="1"/>
                  <a:t>信号</a:t>
                </a:r>
                <a:endParaRPr lang="zh-CN" altLang="en-US" sz="2400"/>
              </a:p>
            </p:txBody>
          </p:sp>
          <p:sp>
            <p:nvSpPr>
              <p:cNvPr id="37924" name="Text Box 26"/>
              <p:cNvSpPr txBox="1">
                <a:spLocks noChangeArrowheads="1"/>
              </p:cNvSpPr>
              <p:nvPr/>
            </p:nvSpPr>
            <p:spPr bwMode="auto">
              <a:xfrm>
                <a:off x="670" y="2438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800" i="1"/>
                  <a:t>f</a:t>
                </a:r>
                <a:endParaRPr lang="en-US" altLang="zh-CN" sz="2400"/>
              </a:p>
            </p:txBody>
          </p:sp>
          <p:sp>
            <p:nvSpPr>
              <p:cNvPr id="37925" name="Text Box 27"/>
              <p:cNvSpPr txBox="1">
                <a:spLocks noChangeArrowheads="1"/>
              </p:cNvSpPr>
              <p:nvPr/>
            </p:nvSpPr>
            <p:spPr bwMode="auto">
              <a:xfrm>
                <a:off x="630" y="2854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3f</a:t>
                </a:r>
                <a:endParaRPr lang="en-US" altLang="zh-CN" sz="2400"/>
              </a:p>
            </p:txBody>
          </p:sp>
          <p:sp>
            <p:nvSpPr>
              <p:cNvPr id="37926" name="Text Box 28"/>
              <p:cNvSpPr txBox="1">
                <a:spLocks noChangeArrowheads="1"/>
              </p:cNvSpPr>
              <p:nvPr/>
            </p:nvSpPr>
            <p:spPr bwMode="auto">
              <a:xfrm>
                <a:off x="630" y="3254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5f</a:t>
                </a:r>
                <a:endParaRPr lang="en-US" altLang="zh-CN" sz="2400"/>
              </a:p>
            </p:txBody>
          </p:sp>
          <p:sp>
            <p:nvSpPr>
              <p:cNvPr id="37927" name="Text Box 29"/>
              <p:cNvSpPr txBox="1">
                <a:spLocks noChangeArrowheads="1"/>
              </p:cNvSpPr>
              <p:nvPr/>
            </p:nvSpPr>
            <p:spPr bwMode="auto">
              <a:xfrm>
                <a:off x="646" y="3614"/>
                <a:ext cx="2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i="1"/>
                  <a:t>7f</a:t>
                </a:r>
                <a:endParaRPr lang="en-US" altLang="zh-CN" sz="2400"/>
              </a:p>
            </p:txBody>
          </p:sp>
        </p:grpSp>
        <p:sp>
          <p:nvSpPr>
            <p:cNvPr id="37897" name="Line 30"/>
            <p:cNvSpPr>
              <a:spLocks noChangeShapeType="1"/>
            </p:cNvSpPr>
            <p:nvPr/>
          </p:nvSpPr>
          <p:spPr bwMode="auto">
            <a:xfrm>
              <a:off x="2792" y="1969"/>
              <a:ext cx="1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31"/>
            <p:cNvSpPr>
              <a:spLocks noChangeShapeType="1"/>
            </p:cNvSpPr>
            <p:nvPr/>
          </p:nvSpPr>
          <p:spPr bwMode="auto">
            <a:xfrm>
              <a:off x="2792" y="3816"/>
              <a:ext cx="1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32"/>
            <p:cNvSpPr>
              <a:spLocks noChangeShapeType="1"/>
            </p:cNvSpPr>
            <p:nvPr/>
          </p:nvSpPr>
          <p:spPr bwMode="auto">
            <a:xfrm>
              <a:off x="2792" y="3408"/>
              <a:ext cx="1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33"/>
            <p:cNvSpPr>
              <a:spLocks noChangeShapeType="1"/>
            </p:cNvSpPr>
            <p:nvPr/>
          </p:nvSpPr>
          <p:spPr bwMode="auto">
            <a:xfrm>
              <a:off x="2792" y="3016"/>
              <a:ext cx="1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34"/>
            <p:cNvSpPr>
              <a:spLocks noChangeShapeType="1"/>
            </p:cNvSpPr>
            <p:nvPr/>
          </p:nvSpPr>
          <p:spPr bwMode="auto">
            <a:xfrm>
              <a:off x="2792" y="2616"/>
              <a:ext cx="17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35"/>
            <p:cNvSpPr>
              <a:spLocks noChangeShapeType="1"/>
            </p:cNvSpPr>
            <p:nvPr/>
          </p:nvSpPr>
          <p:spPr bwMode="auto">
            <a:xfrm>
              <a:off x="3224" y="1616"/>
              <a:ext cx="0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36"/>
            <p:cNvSpPr>
              <a:spLocks noChangeShapeType="1"/>
            </p:cNvSpPr>
            <p:nvPr/>
          </p:nvSpPr>
          <p:spPr bwMode="auto">
            <a:xfrm>
              <a:off x="2888" y="1544"/>
              <a:ext cx="0" cy="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37"/>
            <p:cNvSpPr>
              <a:spLocks noChangeShapeType="1"/>
            </p:cNvSpPr>
            <p:nvPr/>
          </p:nvSpPr>
          <p:spPr bwMode="auto">
            <a:xfrm>
              <a:off x="3832" y="1846"/>
              <a:ext cx="0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38"/>
            <p:cNvSpPr>
              <a:spLocks noChangeShapeType="1"/>
            </p:cNvSpPr>
            <p:nvPr/>
          </p:nvSpPr>
          <p:spPr bwMode="auto">
            <a:xfrm>
              <a:off x="3528" y="1744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39"/>
            <p:cNvSpPr>
              <a:spLocks noChangeShapeType="1"/>
            </p:cNvSpPr>
            <p:nvPr/>
          </p:nvSpPr>
          <p:spPr bwMode="auto">
            <a:xfrm>
              <a:off x="2888" y="2191"/>
              <a:ext cx="0" cy="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40"/>
            <p:cNvSpPr>
              <a:spLocks noChangeShapeType="1"/>
            </p:cNvSpPr>
            <p:nvPr/>
          </p:nvSpPr>
          <p:spPr bwMode="auto">
            <a:xfrm>
              <a:off x="3224" y="2663"/>
              <a:ext cx="0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41"/>
            <p:cNvSpPr>
              <a:spLocks noChangeShapeType="1"/>
            </p:cNvSpPr>
            <p:nvPr/>
          </p:nvSpPr>
          <p:spPr bwMode="auto">
            <a:xfrm>
              <a:off x="3528" y="3183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42"/>
            <p:cNvSpPr>
              <a:spLocks noChangeShapeType="1"/>
            </p:cNvSpPr>
            <p:nvPr/>
          </p:nvSpPr>
          <p:spPr bwMode="auto">
            <a:xfrm>
              <a:off x="3832" y="3693"/>
              <a:ext cx="0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Text Box 43"/>
            <p:cNvSpPr txBox="1">
              <a:spLocks noChangeArrowheads="1"/>
            </p:cNvSpPr>
            <p:nvPr/>
          </p:nvSpPr>
          <p:spPr bwMode="auto">
            <a:xfrm>
              <a:off x="2792" y="1969"/>
              <a:ext cx="11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  3f  5f  7f</a:t>
              </a:r>
              <a:endParaRPr lang="en-US" altLang="zh-CN" sz="2400"/>
            </a:p>
          </p:txBody>
        </p:sp>
        <p:sp>
          <p:nvSpPr>
            <p:cNvPr id="37911" name="Text Box 44"/>
            <p:cNvSpPr txBox="1">
              <a:spLocks noChangeArrowheads="1"/>
            </p:cNvSpPr>
            <p:nvPr/>
          </p:nvSpPr>
          <p:spPr bwMode="auto">
            <a:xfrm>
              <a:off x="2792" y="260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</a:t>
              </a:r>
              <a:endParaRPr lang="en-US" altLang="zh-CN" sz="2400"/>
            </a:p>
          </p:txBody>
        </p:sp>
        <p:sp>
          <p:nvSpPr>
            <p:cNvPr id="37912" name="Text Box 45"/>
            <p:cNvSpPr txBox="1">
              <a:spLocks noChangeArrowheads="1"/>
            </p:cNvSpPr>
            <p:nvPr/>
          </p:nvSpPr>
          <p:spPr bwMode="auto">
            <a:xfrm>
              <a:off x="3068" y="300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3f</a:t>
              </a:r>
              <a:endParaRPr lang="en-US" altLang="zh-CN" sz="2400"/>
            </a:p>
          </p:txBody>
        </p:sp>
        <p:sp>
          <p:nvSpPr>
            <p:cNvPr id="37913" name="Text Box 46"/>
            <p:cNvSpPr txBox="1">
              <a:spLocks noChangeArrowheads="1"/>
            </p:cNvSpPr>
            <p:nvPr/>
          </p:nvSpPr>
          <p:spPr bwMode="auto">
            <a:xfrm>
              <a:off x="3396" y="3364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5f</a:t>
              </a:r>
              <a:endParaRPr lang="en-US" altLang="zh-CN" sz="2400"/>
            </a:p>
          </p:txBody>
        </p:sp>
        <p:sp>
          <p:nvSpPr>
            <p:cNvPr id="37914" name="Text Box 47"/>
            <p:cNvSpPr txBox="1">
              <a:spLocks noChangeArrowheads="1"/>
            </p:cNvSpPr>
            <p:nvPr/>
          </p:nvSpPr>
          <p:spPr bwMode="auto">
            <a:xfrm>
              <a:off x="3672" y="3816"/>
              <a:ext cx="27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7f</a:t>
              </a:r>
              <a:endParaRPr lang="en-US" altLang="zh-CN" sz="2400"/>
            </a:p>
          </p:txBody>
        </p:sp>
      </p:grpSp>
      <p:sp>
        <p:nvSpPr>
          <p:cNvPr id="37894" name="Text Box 48"/>
          <p:cNvSpPr txBox="1">
            <a:spLocks noChangeArrowheads="1"/>
          </p:cNvSpPr>
          <p:nvPr/>
        </p:nvSpPr>
        <p:spPr bwMode="auto">
          <a:xfrm>
            <a:off x="2374900" y="5722938"/>
            <a:ext cx="800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i="1"/>
              <a:t>时域</a:t>
            </a:r>
            <a:endParaRPr lang="zh-CN" altLang="en-US" sz="2400"/>
          </a:p>
        </p:txBody>
      </p:sp>
      <p:sp>
        <p:nvSpPr>
          <p:cNvPr id="37895" name="Text Box 49"/>
          <p:cNvSpPr txBox="1">
            <a:spLocks noChangeArrowheads="1"/>
          </p:cNvSpPr>
          <p:nvPr/>
        </p:nvSpPr>
        <p:spPr bwMode="auto">
          <a:xfrm>
            <a:off x="5734050" y="5722938"/>
            <a:ext cx="8001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i="1"/>
              <a:t>频域</a:t>
            </a:r>
            <a:endParaRPr lang="zh-CN" altLang="en-US" sz="240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F785EE2-D2FB-465F-8B60-A0C65C42544C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54D43-99A5-42D5-812E-CB9D3FF5738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数字信号的频谱</a:t>
            </a:r>
          </a:p>
        </p:txBody>
      </p:sp>
      <p:grpSp>
        <p:nvGrpSpPr>
          <p:cNvPr id="38917" name="Group 3"/>
          <p:cNvGrpSpPr>
            <a:grpSpLocks/>
          </p:cNvGrpSpPr>
          <p:nvPr/>
        </p:nvGrpSpPr>
        <p:grpSpPr bwMode="auto">
          <a:xfrm>
            <a:off x="1498600" y="1638300"/>
            <a:ext cx="6108700" cy="4008438"/>
            <a:chOff x="944" y="1032"/>
            <a:chExt cx="3848" cy="2525"/>
          </a:xfrm>
        </p:grpSpPr>
        <p:sp>
          <p:nvSpPr>
            <p:cNvPr id="38918" name="Freeform 4"/>
            <p:cNvSpPr>
              <a:spLocks/>
            </p:cNvSpPr>
            <p:nvPr/>
          </p:nvSpPr>
          <p:spPr bwMode="auto">
            <a:xfrm>
              <a:off x="960" y="1144"/>
              <a:ext cx="1264" cy="777"/>
            </a:xfrm>
            <a:custGeom>
              <a:avLst/>
              <a:gdLst>
                <a:gd name="T0" fmla="*/ 0 w 1264"/>
                <a:gd name="T1" fmla="*/ 400 h 777"/>
                <a:gd name="T2" fmla="*/ 144 w 1264"/>
                <a:gd name="T3" fmla="*/ 0 h 777"/>
                <a:gd name="T4" fmla="*/ 304 w 1264"/>
                <a:gd name="T5" fmla="*/ 400 h 777"/>
                <a:gd name="T6" fmla="*/ 456 w 1264"/>
                <a:gd name="T7" fmla="*/ 776 h 777"/>
                <a:gd name="T8" fmla="*/ 592 w 1264"/>
                <a:gd name="T9" fmla="*/ 392 h 777"/>
                <a:gd name="T10" fmla="*/ 752 w 1264"/>
                <a:gd name="T11" fmla="*/ 24 h 777"/>
                <a:gd name="T12" fmla="*/ 928 w 1264"/>
                <a:gd name="T13" fmla="*/ 400 h 777"/>
                <a:gd name="T14" fmla="*/ 1096 w 1264"/>
                <a:gd name="T15" fmla="*/ 776 h 777"/>
                <a:gd name="T16" fmla="*/ 1264 w 1264"/>
                <a:gd name="T17" fmla="*/ 400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9" name="Line 5"/>
            <p:cNvSpPr>
              <a:spLocks noChangeShapeType="1"/>
            </p:cNvSpPr>
            <p:nvPr/>
          </p:nvSpPr>
          <p:spPr bwMode="auto">
            <a:xfrm>
              <a:off x="944" y="1560"/>
              <a:ext cx="1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flipV="1">
              <a:off x="944" y="10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21" name="Group 7"/>
            <p:cNvGrpSpPr>
              <a:grpSpLocks/>
            </p:cNvGrpSpPr>
            <p:nvPr/>
          </p:nvGrpSpPr>
          <p:grpSpPr bwMode="auto">
            <a:xfrm>
              <a:off x="2224" y="1376"/>
              <a:ext cx="256" cy="56"/>
              <a:chOff x="2224" y="1376"/>
              <a:chExt cx="256" cy="56"/>
            </a:xfrm>
          </p:grpSpPr>
          <p:sp>
            <p:nvSpPr>
              <p:cNvPr id="38955" name="Oval 8"/>
              <p:cNvSpPr>
                <a:spLocks noChangeArrowheads="1"/>
              </p:cNvSpPr>
              <p:nvPr/>
            </p:nvSpPr>
            <p:spPr bwMode="auto">
              <a:xfrm>
                <a:off x="22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6" name="Oval 9"/>
              <p:cNvSpPr>
                <a:spLocks noChangeArrowheads="1"/>
              </p:cNvSpPr>
              <p:nvPr/>
            </p:nvSpPr>
            <p:spPr bwMode="auto">
              <a:xfrm>
                <a:off x="2336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7" name="Oval 10"/>
              <p:cNvSpPr>
                <a:spLocks noChangeArrowheads="1"/>
              </p:cNvSpPr>
              <p:nvPr/>
            </p:nvSpPr>
            <p:spPr bwMode="auto">
              <a:xfrm>
                <a:off x="24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2" name="Line 11"/>
            <p:cNvSpPr>
              <a:spLocks noChangeShapeType="1"/>
            </p:cNvSpPr>
            <p:nvPr/>
          </p:nvSpPr>
          <p:spPr bwMode="auto">
            <a:xfrm>
              <a:off x="3144" y="1560"/>
              <a:ext cx="1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12"/>
            <p:cNvSpPr>
              <a:spLocks noChangeShapeType="1"/>
            </p:cNvSpPr>
            <p:nvPr/>
          </p:nvSpPr>
          <p:spPr bwMode="auto">
            <a:xfrm flipV="1">
              <a:off x="3144" y="10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Freeform 13"/>
            <p:cNvSpPr>
              <a:spLocks/>
            </p:cNvSpPr>
            <p:nvPr/>
          </p:nvSpPr>
          <p:spPr bwMode="auto">
            <a:xfrm>
              <a:off x="3144" y="1080"/>
              <a:ext cx="1275" cy="895"/>
            </a:xfrm>
            <a:custGeom>
              <a:avLst/>
              <a:gdLst>
                <a:gd name="T0" fmla="*/ 0 w 1275"/>
                <a:gd name="T1" fmla="*/ 144 h 895"/>
                <a:gd name="T2" fmla="*/ 56 w 1275"/>
                <a:gd name="T3" fmla="*/ 64 h 895"/>
                <a:gd name="T4" fmla="*/ 96 w 1275"/>
                <a:gd name="T5" fmla="*/ 112 h 895"/>
                <a:gd name="T6" fmla="*/ 152 w 1275"/>
                <a:gd name="T7" fmla="*/ 64 h 895"/>
                <a:gd name="T8" fmla="*/ 216 w 1275"/>
                <a:gd name="T9" fmla="*/ 112 h 895"/>
                <a:gd name="T10" fmla="*/ 272 w 1275"/>
                <a:gd name="T11" fmla="*/ 64 h 895"/>
                <a:gd name="T12" fmla="*/ 304 w 1275"/>
                <a:gd name="T13" fmla="*/ 120 h 895"/>
                <a:gd name="T14" fmla="*/ 304 w 1275"/>
                <a:gd name="T15" fmla="*/ 784 h 895"/>
                <a:gd name="T16" fmla="*/ 384 w 1275"/>
                <a:gd name="T17" fmla="*/ 784 h 895"/>
                <a:gd name="T18" fmla="*/ 432 w 1275"/>
                <a:gd name="T19" fmla="*/ 816 h 895"/>
                <a:gd name="T20" fmla="*/ 488 w 1275"/>
                <a:gd name="T21" fmla="*/ 768 h 895"/>
                <a:gd name="T22" fmla="*/ 544 w 1275"/>
                <a:gd name="T23" fmla="*/ 824 h 895"/>
                <a:gd name="T24" fmla="*/ 600 w 1275"/>
                <a:gd name="T25" fmla="*/ 712 h 895"/>
                <a:gd name="T26" fmla="*/ 592 w 1275"/>
                <a:gd name="T27" fmla="*/ 448 h 895"/>
                <a:gd name="T28" fmla="*/ 600 w 1275"/>
                <a:gd name="T29" fmla="*/ 136 h 895"/>
                <a:gd name="T30" fmla="*/ 664 w 1275"/>
                <a:gd name="T31" fmla="*/ 80 h 895"/>
                <a:gd name="T32" fmla="*/ 712 w 1275"/>
                <a:gd name="T33" fmla="*/ 136 h 895"/>
                <a:gd name="T34" fmla="*/ 752 w 1275"/>
                <a:gd name="T35" fmla="*/ 72 h 895"/>
                <a:gd name="T36" fmla="*/ 808 w 1275"/>
                <a:gd name="T37" fmla="*/ 120 h 895"/>
                <a:gd name="T38" fmla="*/ 864 w 1275"/>
                <a:gd name="T39" fmla="*/ 64 h 895"/>
                <a:gd name="T40" fmla="*/ 928 w 1275"/>
                <a:gd name="T41" fmla="*/ 168 h 895"/>
                <a:gd name="T42" fmla="*/ 928 w 1275"/>
                <a:gd name="T43" fmla="*/ 360 h 895"/>
                <a:gd name="T44" fmla="*/ 928 w 1275"/>
                <a:gd name="T45" fmla="*/ 488 h 895"/>
                <a:gd name="T46" fmla="*/ 928 w 1275"/>
                <a:gd name="T47" fmla="*/ 784 h 895"/>
                <a:gd name="T48" fmla="*/ 992 w 1275"/>
                <a:gd name="T49" fmla="*/ 768 h 895"/>
                <a:gd name="T50" fmla="*/ 1040 w 1275"/>
                <a:gd name="T51" fmla="*/ 792 h 895"/>
                <a:gd name="T52" fmla="*/ 1096 w 1275"/>
                <a:gd name="T53" fmla="*/ 744 h 895"/>
                <a:gd name="T54" fmla="*/ 1184 w 1275"/>
                <a:gd name="T55" fmla="*/ 800 h 895"/>
                <a:gd name="T56" fmla="*/ 1264 w 1275"/>
                <a:gd name="T57" fmla="*/ 696 h 895"/>
                <a:gd name="T58" fmla="*/ 1248 w 1275"/>
                <a:gd name="T59" fmla="*/ 464 h 89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275"/>
                <a:gd name="T91" fmla="*/ 0 h 895"/>
                <a:gd name="T92" fmla="*/ 1275 w 1275"/>
                <a:gd name="T93" fmla="*/ 895 h 895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275" h="895">
                  <a:moveTo>
                    <a:pt x="0" y="144"/>
                  </a:moveTo>
                  <a:cubicBezTo>
                    <a:pt x="20" y="106"/>
                    <a:pt x="40" y="69"/>
                    <a:pt x="56" y="64"/>
                  </a:cubicBezTo>
                  <a:cubicBezTo>
                    <a:pt x="72" y="59"/>
                    <a:pt x="80" y="112"/>
                    <a:pt x="96" y="112"/>
                  </a:cubicBezTo>
                  <a:cubicBezTo>
                    <a:pt x="112" y="112"/>
                    <a:pt x="132" y="64"/>
                    <a:pt x="152" y="64"/>
                  </a:cubicBezTo>
                  <a:cubicBezTo>
                    <a:pt x="172" y="64"/>
                    <a:pt x="196" y="112"/>
                    <a:pt x="216" y="112"/>
                  </a:cubicBezTo>
                  <a:cubicBezTo>
                    <a:pt x="236" y="112"/>
                    <a:pt x="257" y="63"/>
                    <a:pt x="272" y="64"/>
                  </a:cubicBezTo>
                  <a:cubicBezTo>
                    <a:pt x="287" y="65"/>
                    <a:pt x="299" y="0"/>
                    <a:pt x="304" y="120"/>
                  </a:cubicBezTo>
                  <a:cubicBezTo>
                    <a:pt x="309" y="240"/>
                    <a:pt x="291" y="673"/>
                    <a:pt x="304" y="784"/>
                  </a:cubicBezTo>
                  <a:cubicBezTo>
                    <a:pt x="317" y="895"/>
                    <a:pt x="363" y="779"/>
                    <a:pt x="384" y="784"/>
                  </a:cubicBezTo>
                  <a:cubicBezTo>
                    <a:pt x="405" y="789"/>
                    <a:pt x="415" y="819"/>
                    <a:pt x="432" y="816"/>
                  </a:cubicBezTo>
                  <a:cubicBezTo>
                    <a:pt x="449" y="813"/>
                    <a:pt x="469" y="767"/>
                    <a:pt x="488" y="768"/>
                  </a:cubicBezTo>
                  <a:cubicBezTo>
                    <a:pt x="507" y="769"/>
                    <a:pt x="525" y="833"/>
                    <a:pt x="544" y="824"/>
                  </a:cubicBezTo>
                  <a:cubicBezTo>
                    <a:pt x="563" y="815"/>
                    <a:pt x="592" y="775"/>
                    <a:pt x="600" y="712"/>
                  </a:cubicBezTo>
                  <a:cubicBezTo>
                    <a:pt x="608" y="649"/>
                    <a:pt x="592" y="544"/>
                    <a:pt x="592" y="448"/>
                  </a:cubicBezTo>
                  <a:cubicBezTo>
                    <a:pt x="592" y="352"/>
                    <a:pt x="588" y="197"/>
                    <a:pt x="600" y="136"/>
                  </a:cubicBezTo>
                  <a:cubicBezTo>
                    <a:pt x="612" y="75"/>
                    <a:pt x="645" y="80"/>
                    <a:pt x="664" y="80"/>
                  </a:cubicBezTo>
                  <a:cubicBezTo>
                    <a:pt x="683" y="80"/>
                    <a:pt x="697" y="137"/>
                    <a:pt x="712" y="136"/>
                  </a:cubicBezTo>
                  <a:cubicBezTo>
                    <a:pt x="727" y="135"/>
                    <a:pt x="736" y="75"/>
                    <a:pt x="752" y="72"/>
                  </a:cubicBezTo>
                  <a:cubicBezTo>
                    <a:pt x="768" y="69"/>
                    <a:pt x="789" y="121"/>
                    <a:pt x="808" y="120"/>
                  </a:cubicBezTo>
                  <a:cubicBezTo>
                    <a:pt x="827" y="119"/>
                    <a:pt x="844" y="56"/>
                    <a:pt x="864" y="64"/>
                  </a:cubicBezTo>
                  <a:cubicBezTo>
                    <a:pt x="884" y="72"/>
                    <a:pt x="917" y="119"/>
                    <a:pt x="928" y="168"/>
                  </a:cubicBezTo>
                  <a:cubicBezTo>
                    <a:pt x="939" y="217"/>
                    <a:pt x="928" y="307"/>
                    <a:pt x="928" y="360"/>
                  </a:cubicBezTo>
                  <a:cubicBezTo>
                    <a:pt x="928" y="413"/>
                    <a:pt x="928" y="417"/>
                    <a:pt x="928" y="488"/>
                  </a:cubicBezTo>
                  <a:cubicBezTo>
                    <a:pt x="928" y="559"/>
                    <a:pt x="917" y="737"/>
                    <a:pt x="928" y="784"/>
                  </a:cubicBezTo>
                  <a:cubicBezTo>
                    <a:pt x="939" y="831"/>
                    <a:pt x="973" y="767"/>
                    <a:pt x="992" y="768"/>
                  </a:cubicBezTo>
                  <a:cubicBezTo>
                    <a:pt x="1011" y="769"/>
                    <a:pt x="1023" y="796"/>
                    <a:pt x="1040" y="792"/>
                  </a:cubicBezTo>
                  <a:cubicBezTo>
                    <a:pt x="1057" y="788"/>
                    <a:pt x="1072" y="743"/>
                    <a:pt x="1096" y="744"/>
                  </a:cubicBezTo>
                  <a:cubicBezTo>
                    <a:pt x="1120" y="745"/>
                    <a:pt x="1156" y="808"/>
                    <a:pt x="1184" y="800"/>
                  </a:cubicBezTo>
                  <a:cubicBezTo>
                    <a:pt x="1212" y="792"/>
                    <a:pt x="1253" y="752"/>
                    <a:pt x="1264" y="696"/>
                  </a:cubicBezTo>
                  <a:cubicBezTo>
                    <a:pt x="1275" y="640"/>
                    <a:pt x="1261" y="552"/>
                    <a:pt x="1248" y="4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25" name="Group 14"/>
            <p:cNvGrpSpPr>
              <a:grpSpLocks/>
            </p:cNvGrpSpPr>
            <p:nvPr/>
          </p:nvGrpSpPr>
          <p:grpSpPr bwMode="auto">
            <a:xfrm>
              <a:off x="4384" y="1384"/>
              <a:ext cx="256" cy="56"/>
              <a:chOff x="2224" y="1376"/>
              <a:chExt cx="256" cy="56"/>
            </a:xfrm>
          </p:grpSpPr>
          <p:sp>
            <p:nvSpPr>
              <p:cNvPr id="38952" name="Oval 15"/>
              <p:cNvSpPr>
                <a:spLocks noChangeArrowheads="1"/>
              </p:cNvSpPr>
              <p:nvPr/>
            </p:nvSpPr>
            <p:spPr bwMode="auto">
              <a:xfrm>
                <a:off x="22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3" name="Oval 16"/>
              <p:cNvSpPr>
                <a:spLocks noChangeArrowheads="1"/>
              </p:cNvSpPr>
              <p:nvPr/>
            </p:nvSpPr>
            <p:spPr bwMode="auto">
              <a:xfrm>
                <a:off x="2336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4" name="Oval 17"/>
              <p:cNvSpPr>
                <a:spLocks noChangeArrowheads="1"/>
              </p:cNvSpPr>
              <p:nvPr/>
            </p:nvSpPr>
            <p:spPr bwMode="auto">
              <a:xfrm>
                <a:off x="24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6" name="Line 18"/>
            <p:cNvSpPr>
              <a:spLocks noChangeShapeType="1"/>
            </p:cNvSpPr>
            <p:nvPr/>
          </p:nvSpPr>
          <p:spPr bwMode="auto">
            <a:xfrm>
              <a:off x="984" y="2816"/>
              <a:ext cx="1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Line 19"/>
            <p:cNvSpPr>
              <a:spLocks noChangeShapeType="1"/>
            </p:cNvSpPr>
            <p:nvPr/>
          </p:nvSpPr>
          <p:spPr bwMode="auto">
            <a:xfrm flipV="1">
              <a:off x="984" y="228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28" name="Group 20"/>
            <p:cNvGrpSpPr>
              <a:grpSpLocks/>
            </p:cNvGrpSpPr>
            <p:nvPr/>
          </p:nvGrpSpPr>
          <p:grpSpPr bwMode="auto">
            <a:xfrm>
              <a:off x="2232" y="2632"/>
              <a:ext cx="256" cy="56"/>
              <a:chOff x="2224" y="1376"/>
              <a:chExt cx="256" cy="56"/>
            </a:xfrm>
          </p:grpSpPr>
          <p:sp>
            <p:nvSpPr>
              <p:cNvPr id="38949" name="Oval 21"/>
              <p:cNvSpPr>
                <a:spLocks noChangeArrowheads="1"/>
              </p:cNvSpPr>
              <p:nvPr/>
            </p:nvSpPr>
            <p:spPr bwMode="auto">
              <a:xfrm>
                <a:off x="22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Oval 22"/>
              <p:cNvSpPr>
                <a:spLocks noChangeArrowheads="1"/>
              </p:cNvSpPr>
              <p:nvPr/>
            </p:nvSpPr>
            <p:spPr bwMode="auto">
              <a:xfrm>
                <a:off x="2336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1" name="Oval 23"/>
              <p:cNvSpPr>
                <a:spLocks noChangeArrowheads="1"/>
              </p:cNvSpPr>
              <p:nvPr/>
            </p:nvSpPr>
            <p:spPr bwMode="auto">
              <a:xfrm>
                <a:off x="2424" y="1376"/>
                <a:ext cx="56" cy="5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29" name="Freeform 24"/>
            <p:cNvSpPr>
              <a:spLocks/>
            </p:cNvSpPr>
            <p:nvPr/>
          </p:nvSpPr>
          <p:spPr bwMode="auto">
            <a:xfrm>
              <a:off x="992" y="2376"/>
              <a:ext cx="1251" cy="843"/>
            </a:xfrm>
            <a:custGeom>
              <a:avLst/>
              <a:gdLst>
                <a:gd name="T0" fmla="*/ 0 w 1251"/>
                <a:gd name="T1" fmla="*/ 112 h 843"/>
                <a:gd name="T2" fmla="*/ 16 w 1251"/>
                <a:gd name="T3" fmla="*/ 24 h 843"/>
                <a:gd name="T4" fmla="*/ 48 w 1251"/>
                <a:gd name="T5" fmla="*/ 96 h 843"/>
                <a:gd name="T6" fmla="*/ 80 w 1251"/>
                <a:gd name="T7" fmla="*/ 24 h 843"/>
                <a:gd name="T8" fmla="*/ 112 w 1251"/>
                <a:gd name="T9" fmla="*/ 88 h 843"/>
                <a:gd name="T10" fmla="*/ 144 w 1251"/>
                <a:gd name="T11" fmla="*/ 32 h 843"/>
                <a:gd name="T12" fmla="*/ 184 w 1251"/>
                <a:gd name="T13" fmla="*/ 88 h 843"/>
                <a:gd name="T14" fmla="*/ 224 w 1251"/>
                <a:gd name="T15" fmla="*/ 32 h 843"/>
                <a:gd name="T16" fmla="*/ 272 w 1251"/>
                <a:gd name="T17" fmla="*/ 96 h 843"/>
                <a:gd name="T18" fmla="*/ 296 w 1251"/>
                <a:gd name="T19" fmla="*/ 160 h 843"/>
                <a:gd name="T20" fmla="*/ 304 w 1251"/>
                <a:gd name="T21" fmla="*/ 456 h 843"/>
                <a:gd name="T22" fmla="*/ 304 w 1251"/>
                <a:gd name="T23" fmla="*/ 776 h 843"/>
                <a:gd name="T24" fmla="*/ 352 w 1251"/>
                <a:gd name="T25" fmla="*/ 744 h 843"/>
                <a:gd name="T26" fmla="*/ 368 w 1251"/>
                <a:gd name="T27" fmla="*/ 808 h 843"/>
                <a:gd name="T28" fmla="*/ 416 w 1251"/>
                <a:gd name="T29" fmla="*/ 760 h 843"/>
                <a:gd name="T30" fmla="*/ 448 w 1251"/>
                <a:gd name="T31" fmla="*/ 816 h 843"/>
                <a:gd name="T32" fmla="*/ 480 w 1251"/>
                <a:gd name="T33" fmla="*/ 760 h 843"/>
                <a:gd name="T34" fmla="*/ 544 w 1251"/>
                <a:gd name="T35" fmla="*/ 816 h 843"/>
                <a:gd name="T36" fmla="*/ 560 w 1251"/>
                <a:gd name="T37" fmla="*/ 744 h 843"/>
                <a:gd name="T38" fmla="*/ 600 w 1251"/>
                <a:gd name="T39" fmla="*/ 704 h 843"/>
                <a:gd name="T40" fmla="*/ 584 w 1251"/>
                <a:gd name="T41" fmla="*/ 440 h 843"/>
                <a:gd name="T42" fmla="*/ 592 w 1251"/>
                <a:gd name="T43" fmla="*/ 72 h 843"/>
                <a:gd name="T44" fmla="*/ 640 w 1251"/>
                <a:gd name="T45" fmla="*/ 88 h 843"/>
                <a:gd name="T46" fmla="*/ 672 w 1251"/>
                <a:gd name="T47" fmla="*/ 48 h 843"/>
                <a:gd name="T48" fmla="*/ 712 w 1251"/>
                <a:gd name="T49" fmla="*/ 104 h 843"/>
                <a:gd name="T50" fmla="*/ 744 w 1251"/>
                <a:gd name="T51" fmla="*/ 48 h 843"/>
                <a:gd name="T52" fmla="*/ 776 w 1251"/>
                <a:gd name="T53" fmla="*/ 104 h 843"/>
                <a:gd name="T54" fmla="*/ 840 w 1251"/>
                <a:gd name="T55" fmla="*/ 56 h 843"/>
                <a:gd name="T56" fmla="*/ 864 w 1251"/>
                <a:gd name="T57" fmla="*/ 112 h 843"/>
                <a:gd name="T58" fmla="*/ 920 w 1251"/>
                <a:gd name="T59" fmla="*/ 56 h 843"/>
                <a:gd name="T60" fmla="*/ 912 w 1251"/>
                <a:gd name="T61" fmla="*/ 448 h 843"/>
                <a:gd name="T62" fmla="*/ 920 w 1251"/>
                <a:gd name="T63" fmla="*/ 792 h 843"/>
                <a:gd name="T64" fmla="*/ 952 w 1251"/>
                <a:gd name="T65" fmla="*/ 752 h 843"/>
                <a:gd name="T66" fmla="*/ 992 w 1251"/>
                <a:gd name="T67" fmla="*/ 808 h 843"/>
                <a:gd name="T68" fmla="*/ 1040 w 1251"/>
                <a:gd name="T69" fmla="*/ 768 h 843"/>
                <a:gd name="T70" fmla="*/ 1064 w 1251"/>
                <a:gd name="T71" fmla="*/ 808 h 843"/>
                <a:gd name="T72" fmla="*/ 1104 w 1251"/>
                <a:gd name="T73" fmla="*/ 760 h 843"/>
                <a:gd name="T74" fmla="*/ 1136 w 1251"/>
                <a:gd name="T75" fmla="*/ 800 h 843"/>
                <a:gd name="T76" fmla="*/ 1176 w 1251"/>
                <a:gd name="T77" fmla="*/ 752 h 843"/>
                <a:gd name="T78" fmla="*/ 1232 w 1251"/>
                <a:gd name="T79" fmla="*/ 808 h 843"/>
                <a:gd name="T80" fmla="*/ 1248 w 1251"/>
                <a:gd name="T81" fmla="*/ 720 h 843"/>
                <a:gd name="T82" fmla="*/ 1248 w 1251"/>
                <a:gd name="T83" fmla="*/ 440 h 8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51"/>
                <a:gd name="T127" fmla="*/ 0 h 843"/>
                <a:gd name="T128" fmla="*/ 1251 w 1251"/>
                <a:gd name="T129" fmla="*/ 843 h 8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51" h="843">
                  <a:moveTo>
                    <a:pt x="0" y="112"/>
                  </a:moveTo>
                  <a:cubicBezTo>
                    <a:pt x="4" y="69"/>
                    <a:pt x="8" y="27"/>
                    <a:pt x="16" y="24"/>
                  </a:cubicBezTo>
                  <a:cubicBezTo>
                    <a:pt x="24" y="21"/>
                    <a:pt x="37" y="96"/>
                    <a:pt x="48" y="96"/>
                  </a:cubicBezTo>
                  <a:cubicBezTo>
                    <a:pt x="59" y="96"/>
                    <a:pt x="69" y="25"/>
                    <a:pt x="80" y="24"/>
                  </a:cubicBezTo>
                  <a:cubicBezTo>
                    <a:pt x="91" y="23"/>
                    <a:pt x="101" y="87"/>
                    <a:pt x="112" y="88"/>
                  </a:cubicBezTo>
                  <a:cubicBezTo>
                    <a:pt x="123" y="89"/>
                    <a:pt x="132" y="32"/>
                    <a:pt x="144" y="32"/>
                  </a:cubicBezTo>
                  <a:cubicBezTo>
                    <a:pt x="156" y="32"/>
                    <a:pt x="171" y="88"/>
                    <a:pt x="184" y="88"/>
                  </a:cubicBezTo>
                  <a:cubicBezTo>
                    <a:pt x="197" y="88"/>
                    <a:pt x="209" y="31"/>
                    <a:pt x="224" y="32"/>
                  </a:cubicBezTo>
                  <a:cubicBezTo>
                    <a:pt x="239" y="33"/>
                    <a:pt x="260" y="75"/>
                    <a:pt x="272" y="96"/>
                  </a:cubicBezTo>
                  <a:cubicBezTo>
                    <a:pt x="284" y="117"/>
                    <a:pt x="291" y="100"/>
                    <a:pt x="296" y="160"/>
                  </a:cubicBezTo>
                  <a:cubicBezTo>
                    <a:pt x="301" y="220"/>
                    <a:pt x="303" y="353"/>
                    <a:pt x="304" y="456"/>
                  </a:cubicBezTo>
                  <a:cubicBezTo>
                    <a:pt x="305" y="559"/>
                    <a:pt x="296" y="728"/>
                    <a:pt x="304" y="776"/>
                  </a:cubicBezTo>
                  <a:cubicBezTo>
                    <a:pt x="312" y="824"/>
                    <a:pt x="341" y="739"/>
                    <a:pt x="352" y="744"/>
                  </a:cubicBezTo>
                  <a:cubicBezTo>
                    <a:pt x="363" y="749"/>
                    <a:pt x="357" y="805"/>
                    <a:pt x="368" y="808"/>
                  </a:cubicBezTo>
                  <a:cubicBezTo>
                    <a:pt x="379" y="811"/>
                    <a:pt x="403" y="759"/>
                    <a:pt x="416" y="760"/>
                  </a:cubicBezTo>
                  <a:cubicBezTo>
                    <a:pt x="429" y="761"/>
                    <a:pt x="437" y="816"/>
                    <a:pt x="448" y="816"/>
                  </a:cubicBezTo>
                  <a:cubicBezTo>
                    <a:pt x="459" y="816"/>
                    <a:pt x="464" y="760"/>
                    <a:pt x="480" y="760"/>
                  </a:cubicBezTo>
                  <a:cubicBezTo>
                    <a:pt x="496" y="760"/>
                    <a:pt x="531" y="819"/>
                    <a:pt x="544" y="816"/>
                  </a:cubicBezTo>
                  <a:cubicBezTo>
                    <a:pt x="557" y="813"/>
                    <a:pt x="551" y="763"/>
                    <a:pt x="560" y="744"/>
                  </a:cubicBezTo>
                  <a:cubicBezTo>
                    <a:pt x="569" y="725"/>
                    <a:pt x="596" y="755"/>
                    <a:pt x="600" y="704"/>
                  </a:cubicBezTo>
                  <a:cubicBezTo>
                    <a:pt x="604" y="653"/>
                    <a:pt x="585" y="545"/>
                    <a:pt x="584" y="440"/>
                  </a:cubicBezTo>
                  <a:cubicBezTo>
                    <a:pt x="583" y="335"/>
                    <a:pt x="583" y="131"/>
                    <a:pt x="592" y="72"/>
                  </a:cubicBezTo>
                  <a:cubicBezTo>
                    <a:pt x="601" y="13"/>
                    <a:pt x="627" y="92"/>
                    <a:pt x="640" y="88"/>
                  </a:cubicBezTo>
                  <a:cubicBezTo>
                    <a:pt x="653" y="84"/>
                    <a:pt x="660" y="45"/>
                    <a:pt x="672" y="48"/>
                  </a:cubicBezTo>
                  <a:cubicBezTo>
                    <a:pt x="684" y="51"/>
                    <a:pt x="700" y="104"/>
                    <a:pt x="712" y="104"/>
                  </a:cubicBezTo>
                  <a:cubicBezTo>
                    <a:pt x="724" y="104"/>
                    <a:pt x="733" y="48"/>
                    <a:pt x="744" y="48"/>
                  </a:cubicBezTo>
                  <a:cubicBezTo>
                    <a:pt x="755" y="48"/>
                    <a:pt x="760" y="103"/>
                    <a:pt x="776" y="104"/>
                  </a:cubicBezTo>
                  <a:cubicBezTo>
                    <a:pt x="792" y="105"/>
                    <a:pt x="825" y="55"/>
                    <a:pt x="840" y="56"/>
                  </a:cubicBezTo>
                  <a:cubicBezTo>
                    <a:pt x="855" y="57"/>
                    <a:pt x="851" y="112"/>
                    <a:pt x="864" y="112"/>
                  </a:cubicBezTo>
                  <a:cubicBezTo>
                    <a:pt x="877" y="112"/>
                    <a:pt x="912" y="0"/>
                    <a:pt x="920" y="56"/>
                  </a:cubicBezTo>
                  <a:cubicBezTo>
                    <a:pt x="928" y="112"/>
                    <a:pt x="912" y="325"/>
                    <a:pt x="912" y="448"/>
                  </a:cubicBezTo>
                  <a:cubicBezTo>
                    <a:pt x="912" y="571"/>
                    <a:pt x="913" y="741"/>
                    <a:pt x="920" y="792"/>
                  </a:cubicBezTo>
                  <a:cubicBezTo>
                    <a:pt x="927" y="843"/>
                    <a:pt x="940" y="749"/>
                    <a:pt x="952" y="752"/>
                  </a:cubicBezTo>
                  <a:cubicBezTo>
                    <a:pt x="964" y="755"/>
                    <a:pt x="977" y="805"/>
                    <a:pt x="992" y="808"/>
                  </a:cubicBezTo>
                  <a:cubicBezTo>
                    <a:pt x="1007" y="811"/>
                    <a:pt x="1028" y="768"/>
                    <a:pt x="1040" y="768"/>
                  </a:cubicBezTo>
                  <a:cubicBezTo>
                    <a:pt x="1052" y="768"/>
                    <a:pt x="1053" y="809"/>
                    <a:pt x="1064" y="808"/>
                  </a:cubicBezTo>
                  <a:cubicBezTo>
                    <a:pt x="1075" y="807"/>
                    <a:pt x="1092" y="761"/>
                    <a:pt x="1104" y="760"/>
                  </a:cubicBezTo>
                  <a:cubicBezTo>
                    <a:pt x="1116" y="759"/>
                    <a:pt x="1124" y="801"/>
                    <a:pt x="1136" y="800"/>
                  </a:cubicBezTo>
                  <a:cubicBezTo>
                    <a:pt x="1148" y="799"/>
                    <a:pt x="1160" y="751"/>
                    <a:pt x="1176" y="752"/>
                  </a:cubicBezTo>
                  <a:cubicBezTo>
                    <a:pt x="1192" y="753"/>
                    <a:pt x="1220" y="813"/>
                    <a:pt x="1232" y="808"/>
                  </a:cubicBezTo>
                  <a:cubicBezTo>
                    <a:pt x="1244" y="803"/>
                    <a:pt x="1245" y="781"/>
                    <a:pt x="1248" y="720"/>
                  </a:cubicBezTo>
                  <a:cubicBezTo>
                    <a:pt x="1251" y="659"/>
                    <a:pt x="1249" y="549"/>
                    <a:pt x="1248" y="4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0" name="Group 25"/>
            <p:cNvGrpSpPr>
              <a:grpSpLocks/>
            </p:cNvGrpSpPr>
            <p:nvPr/>
          </p:nvGrpSpPr>
          <p:grpSpPr bwMode="auto">
            <a:xfrm>
              <a:off x="3144" y="2288"/>
              <a:ext cx="1648" cy="896"/>
              <a:chOff x="3536" y="2952"/>
              <a:chExt cx="1648" cy="896"/>
            </a:xfrm>
          </p:grpSpPr>
          <p:sp>
            <p:nvSpPr>
              <p:cNvPr id="38935" name="Line 26"/>
              <p:cNvSpPr>
                <a:spLocks noChangeShapeType="1"/>
              </p:cNvSpPr>
              <p:nvPr/>
            </p:nvSpPr>
            <p:spPr bwMode="auto">
              <a:xfrm>
                <a:off x="3536" y="3480"/>
                <a:ext cx="1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6" name="Line 27"/>
              <p:cNvSpPr>
                <a:spLocks noChangeShapeType="1"/>
              </p:cNvSpPr>
              <p:nvPr/>
            </p:nvSpPr>
            <p:spPr bwMode="auto">
              <a:xfrm flipV="1">
                <a:off x="3536" y="2952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7" name="Line 28"/>
              <p:cNvSpPr>
                <a:spLocks noChangeShapeType="1"/>
              </p:cNvSpPr>
              <p:nvPr/>
            </p:nvSpPr>
            <p:spPr bwMode="auto">
              <a:xfrm>
                <a:off x="3840" y="30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8" name="Line 29"/>
              <p:cNvSpPr>
                <a:spLocks noChangeShapeType="1"/>
              </p:cNvSpPr>
              <p:nvPr/>
            </p:nvSpPr>
            <p:spPr bwMode="auto">
              <a:xfrm>
                <a:off x="4456" y="30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39" name="Line 30"/>
              <p:cNvSpPr>
                <a:spLocks noChangeShapeType="1"/>
              </p:cNvSpPr>
              <p:nvPr/>
            </p:nvSpPr>
            <p:spPr bwMode="auto">
              <a:xfrm>
                <a:off x="4792" y="3480"/>
                <a:ext cx="0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0" name="Line 31"/>
              <p:cNvSpPr>
                <a:spLocks noChangeShapeType="1"/>
              </p:cNvSpPr>
              <p:nvPr/>
            </p:nvSpPr>
            <p:spPr bwMode="auto">
              <a:xfrm>
                <a:off x="4128" y="30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41" name="Group 32"/>
              <p:cNvGrpSpPr>
                <a:grpSpLocks/>
              </p:cNvGrpSpPr>
              <p:nvPr/>
            </p:nvGrpSpPr>
            <p:grpSpPr bwMode="auto">
              <a:xfrm>
                <a:off x="4792" y="3264"/>
                <a:ext cx="256" cy="56"/>
                <a:chOff x="2224" y="1376"/>
                <a:chExt cx="256" cy="56"/>
              </a:xfrm>
            </p:grpSpPr>
            <p:sp>
              <p:nvSpPr>
                <p:cNvPr id="38946" name="Oval 33"/>
                <p:cNvSpPr>
                  <a:spLocks noChangeArrowheads="1"/>
                </p:cNvSpPr>
                <p:nvPr/>
              </p:nvSpPr>
              <p:spPr bwMode="auto">
                <a:xfrm>
                  <a:off x="2224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7" name="Oval 34"/>
                <p:cNvSpPr>
                  <a:spLocks noChangeArrowheads="1"/>
                </p:cNvSpPr>
                <p:nvPr/>
              </p:nvSpPr>
              <p:spPr bwMode="auto">
                <a:xfrm>
                  <a:off x="2336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8" name="Oval 35"/>
                <p:cNvSpPr>
                  <a:spLocks noChangeArrowheads="1"/>
                </p:cNvSpPr>
                <p:nvPr/>
              </p:nvSpPr>
              <p:spPr bwMode="auto">
                <a:xfrm>
                  <a:off x="2424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8942" name="Line 36"/>
              <p:cNvSpPr>
                <a:spLocks noChangeShapeType="1"/>
              </p:cNvSpPr>
              <p:nvPr/>
            </p:nvSpPr>
            <p:spPr bwMode="auto">
              <a:xfrm>
                <a:off x="3536" y="3080"/>
                <a:ext cx="3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3" name="Line 37"/>
              <p:cNvSpPr>
                <a:spLocks noChangeShapeType="1"/>
              </p:cNvSpPr>
              <p:nvPr/>
            </p:nvSpPr>
            <p:spPr bwMode="auto">
              <a:xfrm>
                <a:off x="3840" y="38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4" name="Line 38"/>
              <p:cNvSpPr>
                <a:spLocks noChangeShapeType="1"/>
              </p:cNvSpPr>
              <p:nvPr/>
            </p:nvSpPr>
            <p:spPr bwMode="auto">
              <a:xfrm>
                <a:off x="4128" y="3080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45" name="Line 39"/>
              <p:cNvSpPr>
                <a:spLocks noChangeShapeType="1"/>
              </p:cNvSpPr>
              <p:nvPr/>
            </p:nvSpPr>
            <p:spPr bwMode="auto">
              <a:xfrm>
                <a:off x="4456" y="384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31" name="Text Box 40"/>
            <p:cNvSpPr txBox="1">
              <a:spLocks noChangeArrowheads="1"/>
            </p:cNvSpPr>
            <p:nvPr/>
          </p:nvSpPr>
          <p:spPr bwMode="auto">
            <a:xfrm>
              <a:off x="1246" y="1951"/>
              <a:ext cx="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仅有</a:t>
              </a:r>
              <a:r>
                <a:rPr lang="en-US" altLang="zh-CN" sz="1800" i="1"/>
                <a:t>1</a:t>
              </a:r>
              <a:r>
                <a:rPr lang="zh-CN" altLang="en-US" sz="1800" i="1"/>
                <a:t>次谐波</a:t>
              </a:r>
              <a:endParaRPr lang="zh-CN" altLang="en-US" sz="2400"/>
            </a:p>
          </p:txBody>
        </p:sp>
        <p:sp>
          <p:nvSpPr>
            <p:cNvPr id="38932" name="Text Box 41"/>
            <p:cNvSpPr txBox="1">
              <a:spLocks noChangeArrowheads="1"/>
            </p:cNvSpPr>
            <p:nvPr/>
          </p:nvSpPr>
          <p:spPr bwMode="auto">
            <a:xfrm>
              <a:off x="3404" y="3326"/>
              <a:ext cx="9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有无限次谐波</a:t>
              </a:r>
              <a:endParaRPr lang="zh-CN" altLang="en-US" sz="2400"/>
            </a:p>
          </p:txBody>
        </p:sp>
        <p:sp>
          <p:nvSpPr>
            <p:cNvPr id="38933" name="Text Box 42"/>
            <p:cNvSpPr txBox="1">
              <a:spLocks noChangeArrowheads="1"/>
            </p:cNvSpPr>
            <p:nvPr/>
          </p:nvSpPr>
          <p:spPr bwMode="auto">
            <a:xfrm>
              <a:off x="960" y="3326"/>
              <a:ext cx="1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有</a:t>
              </a:r>
              <a:r>
                <a:rPr lang="en-US" altLang="zh-CN" sz="1800" i="1"/>
                <a:t>1</a:t>
              </a:r>
              <a:r>
                <a:rPr lang="zh-CN" altLang="en-US" sz="1800" i="1"/>
                <a:t>、</a:t>
              </a:r>
              <a:r>
                <a:rPr lang="en-US" altLang="zh-CN" sz="1800" i="1"/>
                <a:t>3</a:t>
              </a:r>
              <a:r>
                <a:rPr lang="zh-CN" altLang="en-US" sz="1800" i="1"/>
                <a:t>、</a:t>
              </a:r>
              <a:r>
                <a:rPr lang="en-US" altLang="zh-CN" sz="1800" i="1"/>
                <a:t>5</a:t>
              </a:r>
              <a:r>
                <a:rPr lang="zh-CN" altLang="en-US" sz="1800" i="1"/>
                <a:t>、</a:t>
              </a:r>
              <a:r>
                <a:rPr lang="en-US" altLang="zh-CN" sz="1800" i="1"/>
                <a:t>7</a:t>
              </a:r>
              <a:r>
                <a:rPr lang="zh-CN" altLang="en-US" sz="1800" i="1"/>
                <a:t>次谐波</a:t>
              </a:r>
              <a:endParaRPr lang="zh-CN" altLang="en-US" sz="2400"/>
            </a:p>
          </p:txBody>
        </p:sp>
        <p:sp>
          <p:nvSpPr>
            <p:cNvPr id="38934" name="Text Box 43"/>
            <p:cNvSpPr txBox="1">
              <a:spLocks noChangeArrowheads="1"/>
            </p:cNvSpPr>
            <p:nvPr/>
          </p:nvSpPr>
          <p:spPr bwMode="auto">
            <a:xfrm>
              <a:off x="3260" y="1951"/>
              <a:ext cx="11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有</a:t>
              </a:r>
              <a:r>
                <a:rPr lang="en-US" altLang="zh-CN" sz="1800" i="1"/>
                <a:t>1</a:t>
              </a:r>
              <a:r>
                <a:rPr lang="zh-CN" altLang="en-US" sz="1800" i="1"/>
                <a:t>、</a:t>
              </a:r>
              <a:r>
                <a:rPr lang="en-US" altLang="zh-CN" sz="1800" i="1"/>
                <a:t>3</a:t>
              </a:r>
              <a:r>
                <a:rPr lang="zh-CN" altLang="en-US" sz="1800" i="1"/>
                <a:t>、</a:t>
              </a:r>
              <a:r>
                <a:rPr lang="en-US" altLang="zh-CN" sz="1800" i="1"/>
                <a:t>5</a:t>
              </a:r>
              <a:r>
                <a:rPr lang="zh-CN" altLang="en-US" sz="1800" i="1"/>
                <a:t>次谐波</a:t>
              </a:r>
              <a:endParaRPr lang="zh-CN" altLang="en-US" sz="2400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41229A-AB14-48E2-9D89-860D9EBC6E0B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BB259-7DA4-4B37-A8E2-2BB35D58A68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143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无限带宽和有效带宽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1817688" y="1136650"/>
            <a:ext cx="5580062" cy="5408613"/>
            <a:chOff x="1145" y="716"/>
            <a:chExt cx="3515" cy="3407"/>
          </a:xfrm>
        </p:grpSpPr>
        <p:sp>
          <p:nvSpPr>
            <p:cNvPr id="39942" name="Line 4"/>
            <p:cNvSpPr>
              <a:spLocks noChangeShapeType="1"/>
            </p:cNvSpPr>
            <p:nvPr/>
          </p:nvSpPr>
          <p:spPr bwMode="auto">
            <a:xfrm flipH="1" flipV="1">
              <a:off x="1203" y="91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1203" y="2110"/>
              <a:ext cx="335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 flipH="1">
              <a:off x="2753" y="91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 flipH="1">
              <a:off x="2459" y="1190"/>
              <a:ext cx="0" cy="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2276" y="1310"/>
              <a:ext cx="24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 flipH="1">
              <a:off x="2125" y="1478"/>
              <a:ext cx="0" cy="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10"/>
            <p:cNvSpPr>
              <a:spLocks noChangeShapeType="1"/>
            </p:cNvSpPr>
            <p:nvPr/>
          </p:nvSpPr>
          <p:spPr bwMode="auto">
            <a:xfrm flipH="1">
              <a:off x="1966" y="1622"/>
              <a:ext cx="16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Line 11"/>
            <p:cNvSpPr>
              <a:spLocks noChangeShapeType="1"/>
            </p:cNvSpPr>
            <p:nvPr/>
          </p:nvSpPr>
          <p:spPr bwMode="auto">
            <a:xfrm flipH="1">
              <a:off x="1807" y="1782"/>
              <a:ext cx="8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 flipH="1">
              <a:off x="1640" y="1886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13"/>
            <p:cNvSpPr>
              <a:spLocks noChangeShapeType="1"/>
            </p:cNvSpPr>
            <p:nvPr/>
          </p:nvSpPr>
          <p:spPr bwMode="auto">
            <a:xfrm flipH="1">
              <a:off x="1473" y="1998"/>
              <a:ext cx="0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4"/>
            <p:cNvSpPr>
              <a:spLocks noChangeShapeType="1"/>
            </p:cNvSpPr>
            <p:nvPr/>
          </p:nvSpPr>
          <p:spPr bwMode="auto">
            <a:xfrm>
              <a:off x="2610" y="998"/>
              <a:ext cx="0" cy="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15"/>
            <p:cNvSpPr>
              <a:spLocks noChangeShapeType="1"/>
            </p:cNvSpPr>
            <p:nvPr/>
          </p:nvSpPr>
          <p:spPr bwMode="auto">
            <a:xfrm flipH="1">
              <a:off x="3095" y="119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6"/>
            <p:cNvSpPr>
              <a:spLocks noChangeShapeType="1"/>
            </p:cNvSpPr>
            <p:nvPr/>
          </p:nvSpPr>
          <p:spPr bwMode="auto">
            <a:xfrm flipH="1">
              <a:off x="3254" y="1310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17"/>
            <p:cNvSpPr>
              <a:spLocks noChangeShapeType="1"/>
            </p:cNvSpPr>
            <p:nvPr/>
          </p:nvSpPr>
          <p:spPr bwMode="auto">
            <a:xfrm>
              <a:off x="3405" y="1454"/>
              <a:ext cx="8" cy="6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18"/>
            <p:cNvSpPr>
              <a:spLocks noChangeShapeType="1"/>
            </p:cNvSpPr>
            <p:nvPr/>
          </p:nvSpPr>
          <p:spPr bwMode="auto">
            <a:xfrm flipH="1">
              <a:off x="3596" y="1606"/>
              <a:ext cx="0" cy="5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19"/>
            <p:cNvSpPr>
              <a:spLocks noChangeShapeType="1"/>
            </p:cNvSpPr>
            <p:nvPr/>
          </p:nvSpPr>
          <p:spPr bwMode="auto">
            <a:xfrm flipH="1">
              <a:off x="3811" y="1742"/>
              <a:ext cx="8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20"/>
            <p:cNvSpPr>
              <a:spLocks noChangeShapeType="1"/>
            </p:cNvSpPr>
            <p:nvPr/>
          </p:nvSpPr>
          <p:spPr bwMode="auto">
            <a:xfrm>
              <a:off x="4002" y="1886"/>
              <a:ext cx="0" cy="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21"/>
            <p:cNvSpPr>
              <a:spLocks noChangeShapeType="1"/>
            </p:cNvSpPr>
            <p:nvPr/>
          </p:nvSpPr>
          <p:spPr bwMode="auto">
            <a:xfrm flipH="1">
              <a:off x="4153" y="1998"/>
              <a:ext cx="0" cy="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22"/>
            <p:cNvSpPr>
              <a:spLocks noChangeShapeType="1"/>
            </p:cNvSpPr>
            <p:nvPr/>
          </p:nvSpPr>
          <p:spPr bwMode="auto">
            <a:xfrm flipH="1">
              <a:off x="2896" y="982"/>
              <a:ext cx="0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Text Box 23"/>
            <p:cNvSpPr txBox="1">
              <a:spLocks noChangeArrowheads="1"/>
            </p:cNvSpPr>
            <p:nvPr/>
          </p:nvSpPr>
          <p:spPr bwMode="auto">
            <a:xfrm>
              <a:off x="1145" y="716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/>
                <a:t>幅度</a:t>
              </a:r>
              <a:endParaRPr lang="zh-CN" altLang="en-US" sz="2400"/>
            </a:p>
          </p:txBody>
        </p:sp>
        <p:sp>
          <p:nvSpPr>
            <p:cNvPr id="39962" name="Text Box 24"/>
            <p:cNvSpPr txBox="1">
              <a:spLocks noChangeArrowheads="1"/>
            </p:cNvSpPr>
            <p:nvPr/>
          </p:nvSpPr>
          <p:spPr bwMode="auto">
            <a:xfrm>
              <a:off x="2165" y="2164"/>
              <a:ext cx="12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构成信号的无限带宽</a:t>
              </a:r>
              <a:endParaRPr lang="zh-CN" altLang="en-US" sz="2400"/>
            </a:p>
          </p:txBody>
        </p:sp>
        <p:sp>
          <p:nvSpPr>
            <p:cNvPr id="39963" name="Line 25"/>
            <p:cNvSpPr>
              <a:spLocks noChangeShapeType="1"/>
            </p:cNvSpPr>
            <p:nvPr/>
          </p:nvSpPr>
          <p:spPr bwMode="auto">
            <a:xfrm>
              <a:off x="1211" y="2148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26"/>
            <p:cNvSpPr>
              <a:spLocks noChangeShapeType="1"/>
            </p:cNvSpPr>
            <p:nvPr/>
          </p:nvSpPr>
          <p:spPr bwMode="auto">
            <a:xfrm>
              <a:off x="4339" y="2164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27"/>
            <p:cNvSpPr>
              <a:spLocks noChangeShapeType="1"/>
            </p:cNvSpPr>
            <p:nvPr/>
          </p:nvSpPr>
          <p:spPr bwMode="auto">
            <a:xfrm flipH="1" flipV="1">
              <a:off x="1211" y="2275"/>
              <a:ext cx="9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28"/>
            <p:cNvSpPr>
              <a:spLocks noChangeShapeType="1"/>
            </p:cNvSpPr>
            <p:nvPr/>
          </p:nvSpPr>
          <p:spPr bwMode="auto">
            <a:xfrm flipV="1">
              <a:off x="3445" y="2259"/>
              <a:ext cx="9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29"/>
            <p:cNvSpPr>
              <a:spLocks noChangeShapeType="1"/>
            </p:cNvSpPr>
            <p:nvPr/>
          </p:nvSpPr>
          <p:spPr bwMode="auto">
            <a:xfrm flipH="1">
              <a:off x="1736" y="183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Line 30"/>
            <p:cNvSpPr>
              <a:spLocks noChangeShapeType="1"/>
            </p:cNvSpPr>
            <p:nvPr/>
          </p:nvSpPr>
          <p:spPr bwMode="auto">
            <a:xfrm flipH="1">
              <a:off x="1903" y="171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Line 31"/>
            <p:cNvSpPr>
              <a:spLocks noChangeShapeType="1"/>
            </p:cNvSpPr>
            <p:nvPr/>
          </p:nvSpPr>
          <p:spPr bwMode="auto">
            <a:xfrm flipH="1">
              <a:off x="2040" y="1534"/>
              <a:ext cx="0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Line 32"/>
            <p:cNvSpPr>
              <a:spLocks noChangeShapeType="1"/>
            </p:cNvSpPr>
            <p:nvPr/>
          </p:nvSpPr>
          <p:spPr bwMode="auto">
            <a:xfrm flipH="1">
              <a:off x="1903" y="1726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Line 33"/>
            <p:cNvSpPr>
              <a:spLocks noChangeShapeType="1"/>
            </p:cNvSpPr>
            <p:nvPr/>
          </p:nvSpPr>
          <p:spPr bwMode="auto">
            <a:xfrm>
              <a:off x="1560" y="1950"/>
              <a:ext cx="0" cy="1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Line 34"/>
            <p:cNvSpPr>
              <a:spLocks noChangeShapeType="1"/>
            </p:cNvSpPr>
            <p:nvPr/>
          </p:nvSpPr>
          <p:spPr bwMode="auto">
            <a:xfrm flipH="1">
              <a:off x="2200" y="1382"/>
              <a:ext cx="0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Line 35"/>
            <p:cNvSpPr>
              <a:spLocks noChangeShapeType="1"/>
            </p:cNvSpPr>
            <p:nvPr/>
          </p:nvSpPr>
          <p:spPr bwMode="auto">
            <a:xfrm>
              <a:off x="2368" y="1262"/>
              <a:ext cx="0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Line 36"/>
            <p:cNvSpPr>
              <a:spLocks noChangeShapeType="1"/>
            </p:cNvSpPr>
            <p:nvPr/>
          </p:nvSpPr>
          <p:spPr bwMode="auto">
            <a:xfrm flipH="1">
              <a:off x="2832" y="934"/>
              <a:ext cx="0" cy="1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Line 37"/>
            <p:cNvSpPr>
              <a:spLocks noChangeShapeType="1"/>
            </p:cNvSpPr>
            <p:nvPr/>
          </p:nvSpPr>
          <p:spPr bwMode="auto">
            <a:xfrm flipH="1">
              <a:off x="2680" y="934"/>
              <a:ext cx="8" cy="1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6" name="Line 38"/>
            <p:cNvSpPr>
              <a:spLocks noChangeShapeType="1"/>
            </p:cNvSpPr>
            <p:nvPr/>
          </p:nvSpPr>
          <p:spPr bwMode="auto">
            <a:xfrm flipH="1">
              <a:off x="2520" y="111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7" name="Line 39"/>
            <p:cNvSpPr>
              <a:spLocks noChangeShapeType="1"/>
            </p:cNvSpPr>
            <p:nvPr/>
          </p:nvSpPr>
          <p:spPr bwMode="auto">
            <a:xfrm>
              <a:off x="4064" y="1992"/>
              <a:ext cx="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8" name="Line 40"/>
            <p:cNvSpPr>
              <a:spLocks noChangeShapeType="1"/>
            </p:cNvSpPr>
            <p:nvPr/>
          </p:nvSpPr>
          <p:spPr bwMode="auto">
            <a:xfrm flipH="1">
              <a:off x="3896" y="1814"/>
              <a:ext cx="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9" name="Line 41"/>
            <p:cNvSpPr>
              <a:spLocks noChangeShapeType="1"/>
            </p:cNvSpPr>
            <p:nvPr/>
          </p:nvSpPr>
          <p:spPr bwMode="auto">
            <a:xfrm flipH="1">
              <a:off x="3704" y="1648"/>
              <a:ext cx="0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0" name="Line 42"/>
            <p:cNvSpPr>
              <a:spLocks noChangeShapeType="1"/>
            </p:cNvSpPr>
            <p:nvPr/>
          </p:nvSpPr>
          <p:spPr bwMode="auto">
            <a:xfrm flipH="1">
              <a:off x="3504" y="1518"/>
              <a:ext cx="0" cy="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1" name="Line 43"/>
            <p:cNvSpPr>
              <a:spLocks noChangeShapeType="1"/>
            </p:cNvSpPr>
            <p:nvPr/>
          </p:nvSpPr>
          <p:spPr bwMode="auto">
            <a:xfrm>
              <a:off x="3320" y="1390"/>
              <a:ext cx="8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2" name="Line 44"/>
            <p:cNvSpPr>
              <a:spLocks noChangeShapeType="1"/>
            </p:cNvSpPr>
            <p:nvPr/>
          </p:nvSpPr>
          <p:spPr bwMode="auto">
            <a:xfrm>
              <a:off x="3176" y="1278"/>
              <a:ext cx="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3" name="Line 45"/>
            <p:cNvSpPr>
              <a:spLocks noChangeShapeType="1"/>
            </p:cNvSpPr>
            <p:nvPr/>
          </p:nvSpPr>
          <p:spPr bwMode="auto">
            <a:xfrm flipH="1">
              <a:off x="3024" y="1112"/>
              <a:ext cx="0" cy="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4" name="Line 46"/>
            <p:cNvSpPr>
              <a:spLocks noChangeShapeType="1"/>
            </p:cNvSpPr>
            <p:nvPr/>
          </p:nvSpPr>
          <p:spPr bwMode="auto">
            <a:xfrm>
              <a:off x="4288" y="2046"/>
              <a:ext cx="8" cy="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5" name="Line 47"/>
            <p:cNvSpPr>
              <a:spLocks noChangeShapeType="1"/>
            </p:cNvSpPr>
            <p:nvPr/>
          </p:nvSpPr>
          <p:spPr bwMode="auto">
            <a:xfrm flipH="1">
              <a:off x="4216" y="201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6" name="Line 48"/>
            <p:cNvSpPr>
              <a:spLocks noChangeShapeType="1"/>
            </p:cNvSpPr>
            <p:nvPr/>
          </p:nvSpPr>
          <p:spPr bwMode="auto">
            <a:xfrm flipH="1">
              <a:off x="1240" y="206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49"/>
            <p:cNvSpPr>
              <a:spLocks noChangeShapeType="1"/>
            </p:cNvSpPr>
            <p:nvPr/>
          </p:nvSpPr>
          <p:spPr bwMode="auto">
            <a:xfrm>
              <a:off x="1312" y="2048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50"/>
            <p:cNvSpPr>
              <a:spLocks noChangeShapeType="1"/>
            </p:cNvSpPr>
            <p:nvPr/>
          </p:nvSpPr>
          <p:spPr bwMode="auto">
            <a:xfrm>
              <a:off x="1384" y="2038"/>
              <a:ext cx="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51"/>
            <p:cNvSpPr>
              <a:spLocks noChangeShapeType="1"/>
            </p:cNvSpPr>
            <p:nvPr/>
          </p:nvSpPr>
          <p:spPr bwMode="auto">
            <a:xfrm>
              <a:off x="4352" y="2064"/>
              <a:ext cx="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Line 52"/>
            <p:cNvSpPr>
              <a:spLocks noChangeShapeType="1"/>
            </p:cNvSpPr>
            <p:nvPr/>
          </p:nvSpPr>
          <p:spPr bwMode="auto">
            <a:xfrm flipH="1">
              <a:off x="2952" y="1070"/>
              <a:ext cx="8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1" name="Line 53"/>
            <p:cNvSpPr>
              <a:spLocks noChangeShapeType="1"/>
            </p:cNvSpPr>
            <p:nvPr/>
          </p:nvSpPr>
          <p:spPr bwMode="auto">
            <a:xfrm flipH="1" flipV="1">
              <a:off x="1243" y="2630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54"/>
            <p:cNvSpPr>
              <a:spLocks noChangeShapeType="1"/>
            </p:cNvSpPr>
            <p:nvPr/>
          </p:nvSpPr>
          <p:spPr bwMode="auto">
            <a:xfrm>
              <a:off x="1243" y="3830"/>
              <a:ext cx="335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55"/>
            <p:cNvSpPr>
              <a:spLocks noChangeShapeType="1"/>
            </p:cNvSpPr>
            <p:nvPr/>
          </p:nvSpPr>
          <p:spPr bwMode="auto">
            <a:xfrm flipH="1">
              <a:off x="2793" y="263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56"/>
            <p:cNvSpPr>
              <a:spLocks noChangeShapeType="1"/>
            </p:cNvSpPr>
            <p:nvPr/>
          </p:nvSpPr>
          <p:spPr bwMode="auto">
            <a:xfrm flipH="1">
              <a:off x="2499" y="2910"/>
              <a:ext cx="0" cy="9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5" name="Line 57"/>
            <p:cNvSpPr>
              <a:spLocks noChangeShapeType="1"/>
            </p:cNvSpPr>
            <p:nvPr/>
          </p:nvSpPr>
          <p:spPr bwMode="auto">
            <a:xfrm>
              <a:off x="2316" y="3030"/>
              <a:ext cx="24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Line 58"/>
            <p:cNvSpPr>
              <a:spLocks noChangeShapeType="1"/>
            </p:cNvSpPr>
            <p:nvPr/>
          </p:nvSpPr>
          <p:spPr bwMode="auto">
            <a:xfrm flipH="1">
              <a:off x="2165" y="3198"/>
              <a:ext cx="0" cy="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59"/>
            <p:cNvSpPr>
              <a:spLocks noChangeShapeType="1"/>
            </p:cNvSpPr>
            <p:nvPr/>
          </p:nvSpPr>
          <p:spPr bwMode="auto">
            <a:xfrm flipH="1">
              <a:off x="2006" y="3342"/>
              <a:ext cx="16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60"/>
            <p:cNvSpPr>
              <a:spLocks noChangeShapeType="1"/>
            </p:cNvSpPr>
            <p:nvPr/>
          </p:nvSpPr>
          <p:spPr bwMode="auto">
            <a:xfrm flipH="1">
              <a:off x="1847" y="3502"/>
              <a:ext cx="8" cy="3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61"/>
            <p:cNvSpPr>
              <a:spLocks noChangeShapeType="1"/>
            </p:cNvSpPr>
            <p:nvPr/>
          </p:nvSpPr>
          <p:spPr bwMode="auto">
            <a:xfrm>
              <a:off x="2650" y="2718"/>
              <a:ext cx="0" cy="1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0" name="Line 62"/>
            <p:cNvSpPr>
              <a:spLocks noChangeShapeType="1"/>
            </p:cNvSpPr>
            <p:nvPr/>
          </p:nvSpPr>
          <p:spPr bwMode="auto">
            <a:xfrm flipH="1">
              <a:off x="3135" y="291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63"/>
            <p:cNvSpPr>
              <a:spLocks noChangeShapeType="1"/>
            </p:cNvSpPr>
            <p:nvPr/>
          </p:nvSpPr>
          <p:spPr bwMode="auto">
            <a:xfrm flipH="1">
              <a:off x="3294" y="3030"/>
              <a:ext cx="0" cy="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64"/>
            <p:cNvSpPr>
              <a:spLocks noChangeShapeType="1"/>
            </p:cNvSpPr>
            <p:nvPr/>
          </p:nvSpPr>
          <p:spPr bwMode="auto">
            <a:xfrm>
              <a:off x="3445" y="3174"/>
              <a:ext cx="8" cy="6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3" name="Line 65"/>
            <p:cNvSpPr>
              <a:spLocks noChangeShapeType="1"/>
            </p:cNvSpPr>
            <p:nvPr/>
          </p:nvSpPr>
          <p:spPr bwMode="auto">
            <a:xfrm flipH="1">
              <a:off x="3636" y="3326"/>
              <a:ext cx="0" cy="5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66"/>
            <p:cNvSpPr>
              <a:spLocks noChangeShapeType="1"/>
            </p:cNvSpPr>
            <p:nvPr/>
          </p:nvSpPr>
          <p:spPr bwMode="auto">
            <a:xfrm flipH="1">
              <a:off x="3851" y="3462"/>
              <a:ext cx="8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Line 67"/>
            <p:cNvSpPr>
              <a:spLocks noChangeShapeType="1"/>
            </p:cNvSpPr>
            <p:nvPr/>
          </p:nvSpPr>
          <p:spPr bwMode="auto">
            <a:xfrm flipH="1">
              <a:off x="2936" y="2702"/>
              <a:ext cx="0" cy="1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6" name="Text Box 68"/>
            <p:cNvSpPr txBox="1">
              <a:spLocks noChangeArrowheads="1"/>
            </p:cNvSpPr>
            <p:nvPr/>
          </p:nvSpPr>
          <p:spPr bwMode="auto">
            <a:xfrm>
              <a:off x="1185" y="2436"/>
              <a:ext cx="4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/>
                <a:t>幅度</a:t>
              </a:r>
              <a:endParaRPr lang="zh-CN" altLang="en-US" sz="2400"/>
            </a:p>
          </p:txBody>
        </p:sp>
        <p:sp>
          <p:nvSpPr>
            <p:cNvPr id="40007" name="Text Box 69"/>
            <p:cNvSpPr txBox="1">
              <a:spLocks noChangeArrowheads="1"/>
            </p:cNvSpPr>
            <p:nvPr/>
          </p:nvSpPr>
          <p:spPr bwMode="auto">
            <a:xfrm>
              <a:off x="2276" y="3903"/>
              <a:ext cx="12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传输信号的有效带宽</a:t>
              </a:r>
              <a:endParaRPr lang="zh-CN" altLang="en-US" sz="2400"/>
            </a:p>
          </p:txBody>
        </p:sp>
        <p:sp>
          <p:nvSpPr>
            <p:cNvPr id="40008" name="Line 70"/>
            <p:cNvSpPr>
              <a:spLocks noChangeShapeType="1"/>
            </p:cNvSpPr>
            <p:nvPr/>
          </p:nvSpPr>
          <p:spPr bwMode="auto">
            <a:xfrm>
              <a:off x="1771" y="3852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9" name="Line 71"/>
            <p:cNvSpPr>
              <a:spLocks noChangeShapeType="1"/>
            </p:cNvSpPr>
            <p:nvPr/>
          </p:nvSpPr>
          <p:spPr bwMode="auto">
            <a:xfrm>
              <a:off x="3931" y="3844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Line 72"/>
            <p:cNvSpPr>
              <a:spLocks noChangeShapeType="1"/>
            </p:cNvSpPr>
            <p:nvPr/>
          </p:nvSpPr>
          <p:spPr bwMode="auto">
            <a:xfrm flipH="1">
              <a:off x="1779" y="3995"/>
              <a:ext cx="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Line 73"/>
            <p:cNvSpPr>
              <a:spLocks noChangeShapeType="1"/>
            </p:cNvSpPr>
            <p:nvPr/>
          </p:nvSpPr>
          <p:spPr bwMode="auto">
            <a:xfrm flipV="1">
              <a:off x="3504" y="3995"/>
              <a:ext cx="4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2" name="Line 74"/>
            <p:cNvSpPr>
              <a:spLocks noChangeShapeType="1"/>
            </p:cNvSpPr>
            <p:nvPr/>
          </p:nvSpPr>
          <p:spPr bwMode="auto">
            <a:xfrm flipH="1">
              <a:off x="1776" y="355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Line 75"/>
            <p:cNvSpPr>
              <a:spLocks noChangeShapeType="1"/>
            </p:cNvSpPr>
            <p:nvPr/>
          </p:nvSpPr>
          <p:spPr bwMode="auto">
            <a:xfrm flipH="1">
              <a:off x="1943" y="343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Line 76"/>
            <p:cNvSpPr>
              <a:spLocks noChangeShapeType="1"/>
            </p:cNvSpPr>
            <p:nvPr/>
          </p:nvSpPr>
          <p:spPr bwMode="auto">
            <a:xfrm flipH="1">
              <a:off x="2080" y="3254"/>
              <a:ext cx="0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5" name="Line 77"/>
            <p:cNvSpPr>
              <a:spLocks noChangeShapeType="1"/>
            </p:cNvSpPr>
            <p:nvPr/>
          </p:nvSpPr>
          <p:spPr bwMode="auto">
            <a:xfrm flipH="1">
              <a:off x="1943" y="3446"/>
              <a:ext cx="0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6" name="Line 78"/>
            <p:cNvSpPr>
              <a:spLocks noChangeShapeType="1"/>
            </p:cNvSpPr>
            <p:nvPr/>
          </p:nvSpPr>
          <p:spPr bwMode="auto">
            <a:xfrm flipH="1">
              <a:off x="2240" y="3102"/>
              <a:ext cx="0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7" name="Line 79"/>
            <p:cNvSpPr>
              <a:spLocks noChangeShapeType="1"/>
            </p:cNvSpPr>
            <p:nvPr/>
          </p:nvSpPr>
          <p:spPr bwMode="auto">
            <a:xfrm>
              <a:off x="2408" y="2982"/>
              <a:ext cx="0" cy="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8" name="Line 80"/>
            <p:cNvSpPr>
              <a:spLocks noChangeShapeType="1"/>
            </p:cNvSpPr>
            <p:nvPr/>
          </p:nvSpPr>
          <p:spPr bwMode="auto">
            <a:xfrm flipH="1">
              <a:off x="2872" y="2654"/>
              <a:ext cx="0" cy="1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9" name="Line 81"/>
            <p:cNvSpPr>
              <a:spLocks noChangeShapeType="1"/>
            </p:cNvSpPr>
            <p:nvPr/>
          </p:nvSpPr>
          <p:spPr bwMode="auto">
            <a:xfrm flipH="1">
              <a:off x="2720" y="2654"/>
              <a:ext cx="8" cy="11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0" name="Line 82"/>
            <p:cNvSpPr>
              <a:spLocks noChangeShapeType="1"/>
            </p:cNvSpPr>
            <p:nvPr/>
          </p:nvSpPr>
          <p:spPr bwMode="auto">
            <a:xfrm flipH="1">
              <a:off x="2560" y="2832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1" name="Line 83"/>
            <p:cNvSpPr>
              <a:spLocks noChangeShapeType="1"/>
            </p:cNvSpPr>
            <p:nvPr/>
          </p:nvSpPr>
          <p:spPr bwMode="auto">
            <a:xfrm flipH="1">
              <a:off x="3936" y="3558"/>
              <a:ext cx="0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2" name="Line 84"/>
            <p:cNvSpPr>
              <a:spLocks noChangeShapeType="1"/>
            </p:cNvSpPr>
            <p:nvPr/>
          </p:nvSpPr>
          <p:spPr bwMode="auto">
            <a:xfrm flipH="1">
              <a:off x="3744" y="3368"/>
              <a:ext cx="0" cy="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3" name="Line 85"/>
            <p:cNvSpPr>
              <a:spLocks noChangeShapeType="1"/>
            </p:cNvSpPr>
            <p:nvPr/>
          </p:nvSpPr>
          <p:spPr bwMode="auto">
            <a:xfrm flipH="1">
              <a:off x="3544" y="3238"/>
              <a:ext cx="0" cy="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4" name="Line 86"/>
            <p:cNvSpPr>
              <a:spLocks noChangeShapeType="1"/>
            </p:cNvSpPr>
            <p:nvPr/>
          </p:nvSpPr>
          <p:spPr bwMode="auto">
            <a:xfrm>
              <a:off x="3360" y="3110"/>
              <a:ext cx="8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5" name="Line 87"/>
            <p:cNvSpPr>
              <a:spLocks noChangeShapeType="1"/>
            </p:cNvSpPr>
            <p:nvPr/>
          </p:nvSpPr>
          <p:spPr bwMode="auto">
            <a:xfrm>
              <a:off x="3216" y="2998"/>
              <a:ext cx="0" cy="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6" name="Line 88"/>
            <p:cNvSpPr>
              <a:spLocks noChangeShapeType="1"/>
            </p:cNvSpPr>
            <p:nvPr/>
          </p:nvSpPr>
          <p:spPr bwMode="auto">
            <a:xfrm flipH="1">
              <a:off x="3064" y="2832"/>
              <a:ext cx="0" cy="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7" name="Line 89"/>
            <p:cNvSpPr>
              <a:spLocks noChangeShapeType="1"/>
            </p:cNvSpPr>
            <p:nvPr/>
          </p:nvSpPr>
          <p:spPr bwMode="auto">
            <a:xfrm flipH="1">
              <a:off x="2992" y="2790"/>
              <a:ext cx="8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8" name="Line 90"/>
            <p:cNvSpPr>
              <a:spLocks noChangeShapeType="1"/>
            </p:cNvSpPr>
            <p:nvPr/>
          </p:nvSpPr>
          <p:spPr bwMode="auto">
            <a:xfrm>
              <a:off x="1145" y="3558"/>
              <a:ext cx="3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29" name="Text Box 91"/>
            <p:cNvSpPr txBox="1">
              <a:spLocks noChangeArrowheads="1"/>
            </p:cNvSpPr>
            <p:nvPr/>
          </p:nvSpPr>
          <p:spPr bwMode="auto">
            <a:xfrm>
              <a:off x="1203" y="3165"/>
              <a:ext cx="75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幅度太小的</a:t>
              </a:r>
            </a:p>
            <a:p>
              <a:r>
                <a:rPr lang="zh-CN" altLang="en-US" sz="1600" i="1"/>
                <a:t>低频成分</a:t>
              </a:r>
              <a:endParaRPr lang="zh-CN" altLang="en-US" sz="2400"/>
            </a:p>
          </p:txBody>
        </p:sp>
        <p:sp>
          <p:nvSpPr>
            <p:cNvPr id="40030" name="Text Box 92"/>
            <p:cNvSpPr txBox="1">
              <a:spLocks noChangeArrowheads="1"/>
            </p:cNvSpPr>
            <p:nvPr/>
          </p:nvSpPr>
          <p:spPr bwMode="auto">
            <a:xfrm>
              <a:off x="3904" y="3192"/>
              <a:ext cx="756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幅度太小的</a:t>
              </a:r>
            </a:p>
            <a:p>
              <a:r>
                <a:rPr lang="zh-CN" altLang="en-US" sz="1600" i="1"/>
                <a:t>高频成分</a:t>
              </a:r>
              <a:endParaRPr lang="zh-CN" altLang="en-US" sz="2400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0D9EFB-5F7B-43F4-AB93-23B184536381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934C5-EBF3-4BC2-B307-3C4C400670BD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0805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媒体带宽和信号带宽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08100"/>
            <a:ext cx="7772400" cy="1257300"/>
          </a:xfrm>
        </p:spPr>
        <p:txBody>
          <a:bodyPr/>
          <a:lstStyle/>
          <a:p>
            <a:pPr>
              <a:defRPr/>
            </a:pPr>
            <a:r>
              <a:rPr lang="zh-CN" altLang="en-US" sz="2800" smtClean="0"/>
              <a:t>传输媒体有一个有限带宽，即仅能传输某一范围内的频率</a:t>
            </a:r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1133475" y="2565400"/>
            <a:ext cx="6683375" cy="3590925"/>
            <a:chOff x="714" y="1616"/>
            <a:chExt cx="4210" cy="2262"/>
          </a:xfrm>
        </p:grpSpPr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898" y="1616"/>
              <a:ext cx="101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信号的有效频谱</a:t>
              </a:r>
              <a:endParaRPr lang="zh-CN" altLang="en-US" sz="2400"/>
            </a:p>
          </p:txBody>
        </p:sp>
        <p:grpSp>
          <p:nvGrpSpPr>
            <p:cNvPr id="40968" name="Group 6"/>
            <p:cNvGrpSpPr>
              <a:grpSpLocks/>
            </p:cNvGrpSpPr>
            <p:nvPr/>
          </p:nvGrpSpPr>
          <p:grpSpPr bwMode="auto">
            <a:xfrm>
              <a:off x="740" y="1828"/>
              <a:ext cx="1359" cy="519"/>
              <a:chOff x="1648" y="1137"/>
              <a:chExt cx="2160" cy="1226"/>
            </a:xfrm>
          </p:grpSpPr>
          <p:sp>
            <p:nvSpPr>
              <p:cNvPr id="41147" name="Line 7"/>
              <p:cNvSpPr>
                <a:spLocks noChangeShapeType="1"/>
              </p:cNvSpPr>
              <p:nvPr/>
            </p:nvSpPr>
            <p:spPr bwMode="auto">
              <a:xfrm flipH="1">
                <a:off x="2665" y="1137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8" name="Line 8"/>
              <p:cNvSpPr>
                <a:spLocks noChangeShapeType="1"/>
              </p:cNvSpPr>
              <p:nvPr/>
            </p:nvSpPr>
            <p:spPr bwMode="auto">
              <a:xfrm flipH="1">
                <a:off x="2371" y="1417"/>
                <a:ext cx="0" cy="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9" name="Line 9"/>
              <p:cNvSpPr>
                <a:spLocks noChangeShapeType="1"/>
              </p:cNvSpPr>
              <p:nvPr/>
            </p:nvSpPr>
            <p:spPr bwMode="auto">
              <a:xfrm>
                <a:off x="2188" y="1537"/>
                <a:ext cx="24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0" name="Line 10"/>
              <p:cNvSpPr>
                <a:spLocks noChangeShapeType="1"/>
              </p:cNvSpPr>
              <p:nvPr/>
            </p:nvSpPr>
            <p:spPr bwMode="auto">
              <a:xfrm flipH="1">
                <a:off x="2037" y="1705"/>
                <a:ext cx="0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1" name="Line 11"/>
              <p:cNvSpPr>
                <a:spLocks noChangeShapeType="1"/>
              </p:cNvSpPr>
              <p:nvPr/>
            </p:nvSpPr>
            <p:spPr bwMode="auto">
              <a:xfrm flipH="1">
                <a:off x="1878" y="1849"/>
                <a:ext cx="16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2" name="Line 12"/>
              <p:cNvSpPr>
                <a:spLocks noChangeShapeType="1"/>
              </p:cNvSpPr>
              <p:nvPr/>
            </p:nvSpPr>
            <p:spPr bwMode="auto">
              <a:xfrm flipH="1">
                <a:off x="1719" y="2009"/>
                <a:ext cx="8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3" name="Line 13"/>
              <p:cNvSpPr>
                <a:spLocks noChangeShapeType="1"/>
              </p:cNvSpPr>
              <p:nvPr/>
            </p:nvSpPr>
            <p:spPr bwMode="auto">
              <a:xfrm>
                <a:off x="2522" y="1225"/>
                <a:ext cx="0" cy="1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4" name="Line 14"/>
              <p:cNvSpPr>
                <a:spLocks noChangeShapeType="1"/>
              </p:cNvSpPr>
              <p:nvPr/>
            </p:nvSpPr>
            <p:spPr bwMode="auto">
              <a:xfrm flipH="1">
                <a:off x="3007" y="1425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5" name="Line 15"/>
              <p:cNvSpPr>
                <a:spLocks noChangeShapeType="1"/>
              </p:cNvSpPr>
              <p:nvPr/>
            </p:nvSpPr>
            <p:spPr bwMode="auto">
              <a:xfrm flipH="1">
                <a:off x="3166" y="1537"/>
                <a:ext cx="0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6" name="Line 16"/>
              <p:cNvSpPr>
                <a:spLocks noChangeShapeType="1"/>
              </p:cNvSpPr>
              <p:nvPr/>
            </p:nvSpPr>
            <p:spPr bwMode="auto">
              <a:xfrm>
                <a:off x="3317" y="1681"/>
                <a:ext cx="8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7" name="Line 17"/>
              <p:cNvSpPr>
                <a:spLocks noChangeShapeType="1"/>
              </p:cNvSpPr>
              <p:nvPr/>
            </p:nvSpPr>
            <p:spPr bwMode="auto">
              <a:xfrm flipH="1">
                <a:off x="3508" y="1833"/>
                <a:ext cx="0" cy="5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8" name="Line 18"/>
              <p:cNvSpPr>
                <a:spLocks noChangeShapeType="1"/>
              </p:cNvSpPr>
              <p:nvPr/>
            </p:nvSpPr>
            <p:spPr bwMode="auto">
              <a:xfrm flipH="1">
                <a:off x="3723" y="1969"/>
                <a:ext cx="8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9" name="Line 19"/>
              <p:cNvSpPr>
                <a:spLocks noChangeShapeType="1"/>
              </p:cNvSpPr>
              <p:nvPr/>
            </p:nvSpPr>
            <p:spPr bwMode="auto">
              <a:xfrm flipH="1">
                <a:off x="2808" y="1209"/>
                <a:ext cx="0" cy="1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0" name="Line 20"/>
              <p:cNvSpPr>
                <a:spLocks noChangeShapeType="1"/>
              </p:cNvSpPr>
              <p:nvPr/>
            </p:nvSpPr>
            <p:spPr bwMode="auto">
              <a:xfrm flipH="1">
                <a:off x="1648" y="206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1" name="Line 21"/>
              <p:cNvSpPr>
                <a:spLocks noChangeShapeType="1"/>
              </p:cNvSpPr>
              <p:nvPr/>
            </p:nvSpPr>
            <p:spPr bwMode="auto">
              <a:xfrm flipH="1">
                <a:off x="1815" y="194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2" name="Line 22"/>
              <p:cNvSpPr>
                <a:spLocks noChangeShapeType="1"/>
              </p:cNvSpPr>
              <p:nvPr/>
            </p:nvSpPr>
            <p:spPr bwMode="auto">
              <a:xfrm flipH="1">
                <a:off x="1952" y="1761"/>
                <a:ext cx="0" cy="5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3" name="Line 23"/>
              <p:cNvSpPr>
                <a:spLocks noChangeShapeType="1"/>
              </p:cNvSpPr>
              <p:nvPr/>
            </p:nvSpPr>
            <p:spPr bwMode="auto">
              <a:xfrm flipH="1">
                <a:off x="1815" y="1953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4" name="Line 24"/>
              <p:cNvSpPr>
                <a:spLocks noChangeShapeType="1"/>
              </p:cNvSpPr>
              <p:nvPr/>
            </p:nvSpPr>
            <p:spPr bwMode="auto">
              <a:xfrm flipH="1">
                <a:off x="2112" y="1609"/>
                <a:ext cx="0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5" name="Line 25"/>
              <p:cNvSpPr>
                <a:spLocks noChangeShapeType="1"/>
              </p:cNvSpPr>
              <p:nvPr/>
            </p:nvSpPr>
            <p:spPr bwMode="auto">
              <a:xfrm>
                <a:off x="2280" y="1489"/>
                <a:ext cx="0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6" name="Line 26"/>
              <p:cNvSpPr>
                <a:spLocks noChangeShapeType="1"/>
              </p:cNvSpPr>
              <p:nvPr/>
            </p:nvSpPr>
            <p:spPr bwMode="auto">
              <a:xfrm flipH="1">
                <a:off x="2744" y="1161"/>
                <a:ext cx="0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7" name="Line 27"/>
              <p:cNvSpPr>
                <a:spLocks noChangeShapeType="1"/>
              </p:cNvSpPr>
              <p:nvPr/>
            </p:nvSpPr>
            <p:spPr bwMode="auto">
              <a:xfrm flipH="1">
                <a:off x="2592" y="1161"/>
                <a:ext cx="8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8" name="Line 28"/>
              <p:cNvSpPr>
                <a:spLocks noChangeShapeType="1"/>
              </p:cNvSpPr>
              <p:nvPr/>
            </p:nvSpPr>
            <p:spPr bwMode="auto">
              <a:xfrm flipH="1">
                <a:off x="2432" y="1339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9" name="Line 29"/>
              <p:cNvSpPr>
                <a:spLocks noChangeShapeType="1"/>
              </p:cNvSpPr>
              <p:nvPr/>
            </p:nvSpPr>
            <p:spPr bwMode="auto">
              <a:xfrm flipH="1">
                <a:off x="3808" y="2065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0" name="Line 30"/>
              <p:cNvSpPr>
                <a:spLocks noChangeShapeType="1"/>
              </p:cNvSpPr>
              <p:nvPr/>
            </p:nvSpPr>
            <p:spPr bwMode="auto">
              <a:xfrm flipH="1">
                <a:off x="3616" y="1875"/>
                <a:ext cx="0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1" name="Line 31"/>
              <p:cNvSpPr>
                <a:spLocks noChangeShapeType="1"/>
              </p:cNvSpPr>
              <p:nvPr/>
            </p:nvSpPr>
            <p:spPr bwMode="auto">
              <a:xfrm flipH="1">
                <a:off x="3416" y="1745"/>
                <a:ext cx="0" cy="5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2" name="Line 32"/>
              <p:cNvSpPr>
                <a:spLocks noChangeShapeType="1"/>
              </p:cNvSpPr>
              <p:nvPr/>
            </p:nvSpPr>
            <p:spPr bwMode="auto">
              <a:xfrm>
                <a:off x="3232" y="1617"/>
                <a:ext cx="8" cy="7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3" name="Line 33"/>
              <p:cNvSpPr>
                <a:spLocks noChangeShapeType="1"/>
              </p:cNvSpPr>
              <p:nvPr/>
            </p:nvSpPr>
            <p:spPr bwMode="auto">
              <a:xfrm>
                <a:off x="3088" y="1505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4" name="Line 34"/>
              <p:cNvSpPr>
                <a:spLocks noChangeShapeType="1"/>
              </p:cNvSpPr>
              <p:nvPr/>
            </p:nvSpPr>
            <p:spPr bwMode="auto">
              <a:xfrm flipH="1">
                <a:off x="2936" y="1339"/>
                <a:ext cx="0" cy="9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5" name="Line 35"/>
              <p:cNvSpPr>
                <a:spLocks noChangeShapeType="1"/>
              </p:cNvSpPr>
              <p:nvPr/>
            </p:nvSpPr>
            <p:spPr bwMode="auto">
              <a:xfrm flipH="1">
                <a:off x="2864" y="1297"/>
                <a:ext cx="8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69" name="Group 36"/>
            <p:cNvGrpSpPr>
              <a:grpSpLocks/>
            </p:cNvGrpSpPr>
            <p:nvPr/>
          </p:nvGrpSpPr>
          <p:grpSpPr bwMode="auto">
            <a:xfrm>
              <a:off x="2402" y="2373"/>
              <a:ext cx="961" cy="283"/>
              <a:chOff x="1648" y="1137"/>
              <a:chExt cx="2160" cy="1226"/>
            </a:xfrm>
          </p:grpSpPr>
          <p:sp>
            <p:nvSpPr>
              <p:cNvPr id="41118" name="Line 37"/>
              <p:cNvSpPr>
                <a:spLocks noChangeShapeType="1"/>
              </p:cNvSpPr>
              <p:nvPr/>
            </p:nvSpPr>
            <p:spPr bwMode="auto">
              <a:xfrm flipH="1">
                <a:off x="2665" y="1137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9" name="Line 38"/>
              <p:cNvSpPr>
                <a:spLocks noChangeShapeType="1"/>
              </p:cNvSpPr>
              <p:nvPr/>
            </p:nvSpPr>
            <p:spPr bwMode="auto">
              <a:xfrm flipH="1">
                <a:off x="2371" y="1417"/>
                <a:ext cx="0" cy="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0" name="Line 39"/>
              <p:cNvSpPr>
                <a:spLocks noChangeShapeType="1"/>
              </p:cNvSpPr>
              <p:nvPr/>
            </p:nvSpPr>
            <p:spPr bwMode="auto">
              <a:xfrm>
                <a:off x="2188" y="1537"/>
                <a:ext cx="24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1" name="Line 40"/>
              <p:cNvSpPr>
                <a:spLocks noChangeShapeType="1"/>
              </p:cNvSpPr>
              <p:nvPr/>
            </p:nvSpPr>
            <p:spPr bwMode="auto">
              <a:xfrm flipH="1">
                <a:off x="2037" y="1705"/>
                <a:ext cx="0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2" name="Line 41"/>
              <p:cNvSpPr>
                <a:spLocks noChangeShapeType="1"/>
              </p:cNvSpPr>
              <p:nvPr/>
            </p:nvSpPr>
            <p:spPr bwMode="auto">
              <a:xfrm flipH="1">
                <a:off x="1878" y="1849"/>
                <a:ext cx="16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3" name="Line 42"/>
              <p:cNvSpPr>
                <a:spLocks noChangeShapeType="1"/>
              </p:cNvSpPr>
              <p:nvPr/>
            </p:nvSpPr>
            <p:spPr bwMode="auto">
              <a:xfrm flipH="1">
                <a:off x="1719" y="2009"/>
                <a:ext cx="8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4" name="Line 43"/>
              <p:cNvSpPr>
                <a:spLocks noChangeShapeType="1"/>
              </p:cNvSpPr>
              <p:nvPr/>
            </p:nvSpPr>
            <p:spPr bwMode="auto">
              <a:xfrm>
                <a:off x="2522" y="1225"/>
                <a:ext cx="0" cy="1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5" name="Line 44"/>
              <p:cNvSpPr>
                <a:spLocks noChangeShapeType="1"/>
              </p:cNvSpPr>
              <p:nvPr/>
            </p:nvSpPr>
            <p:spPr bwMode="auto">
              <a:xfrm flipH="1">
                <a:off x="3007" y="1425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6" name="Line 45"/>
              <p:cNvSpPr>
                <a:spLocks noChangeShapeType="1"/>
              </p:cNvSpPr>
              <p:nvPr/>
            </p:nvSpPr>
            <p:spPr bwMode="auto">
              <a:xfrm flipH="1">
                <a:off x="3166" y="1537"/>
                <a:ext cx="0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7" name="Line 46"/>
              <p:cNvSpPr>
                <a:spLocks noChangeShapeType="1"/>
              </p:cNvSpPr>
              <p:nvPr/>
            </p:nvSpPr>
            <p:spPr bwMode="auto">
              <a:xfrm>
                <a:off x="3317" y="1681"/>
                <a:ext cx="8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8" name="Line 47"/>
              <p:cNvSpPr>
                <a:spLocks noChangeShapeType="1"/>
              </p:cNvSpPr>
              <p:nvPr/>
            </p:nvSpPr>
            <p:spPr bwMode="auto">
              <a:xfrm flipH="1">
                <a:off x="3508" y="1833"/>
                <a:ext cx="0" cy="5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29" name="Line 48"/>
              <p:cNvSpPr>
                <a:spLocks noChangeShapeType="1"/>
              </p:cNvSpPr>
              <p:nvPr/>
            </p:nvSpPr>
            <p:spPr bwMode="auto">
              <a:xfrm flipH="1">
                <a:off x="3723" y="1969"/>
                <a:ext cx="8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0" name="Line 49"/>
              <p:cNvSpPr>
                <a:spLocks noChangeShapeType="1"/>
              </p:cNvSpPr>
              <p:nvPr/>
            </p:nvSpPr>
            <p:spPr bwMode="auto">
              <a:xfrm flipH="1">
                <a:off x="2808" y="1209"/>
                <a:ext cx="0" cy="1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1" name="Line 50"/>
              <p:cNvSpPr>
                <a:spLocks noChangeShapeType="1"/>
              </p:cNvSpPr>
              <p:nvPr/>
            </p:nvSpPr>
            <p:spPr bwMode="auto">
              <a:xfrm flipH="1">
                <a:off x="1648" y="206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2" name="Line 51"/>
              <p:cNvSpPr>
                <a:spLocks noChangeShapeType="1"/>
              </p:cNvSpPr>
              <p:nvPr/>
            </p:nvSpPr>
            <p:spPr bwMode="auto">
              <a:xfrm flipH="1">
                <a:off x="1815" y="194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3" name="Line 52"/>
              <p:cNvSpPr>
                <a:spLocks noChangeShapeType="1"/>
              </p:cNvSpPr>
              <p:nvPr/>
            </p:nvSpPr>
            <p:spPr bwMode="auto">
              <a:xfrm flipH="1">
                <a:off x="1952" y="1761"/>
                <a:ext cx="0" cy="5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4" name="Line 53"/>
              <p:cNvSpPr>
                <a:spLocks noChangeShapeType="1"/>
              </p:cNvSpPr>
              <p:nvPr/>
            </p:nvSpPr>
            <p:spPr bwMode="auto">
              <a:xfrm flipH="1">
                <a:off x="1815" y="1953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5" name="Line 54"/>
              <p:cNvSpPr>
                <a:spLocks noChangeShapeType="1"/>
              </p:cNvSpPr>
              <p:nvPr/>
            </p:nvSpPr>
            <p:spPr bwMode="auto">
              <a:xfrm flipH="1">
                <a:off x="2112" y="1609"/>
                <a:ext cx="0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6" name="Line 55"/>
              <p:cNvSpPr>
                <a:spLocks noChangeShapeType="1"/>
              </p:cNvSpPr>
              <p:nvPr/>
            </p:nvSpPr>
            <p:spPr bwMode="auto">
              <a:xfrm>
                <a:off x="2280" y="1489"/>
                <a:ext cx="0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7" name="Line 56"/>
              <p:cNvSpPr>
                <a:spLocks noChangeShapeType="1"/>
              </p:cNvSpPr>
              <p:nvPr/>
            </p:nvSpPr>
            <p:spPr bwMode="auto">
              <a:xfrm flipH="1">
                <a:off x="2744" y="1161"/>
                <a:ext cx="0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8" name="Line 57"/>
              <p:cNvSpPr>
                <a:spLocks noChangeShapeType="1"/>
              </p:cNvSpPr>
              <p:nvPr/>
            </p:nvSpPr>
            <p:spPr bwMode="auto">
              <a:xfrm flipH="1">
                <a:off x="2592" y="1161"/>
                <a:ext cx="8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39" name="Line 58"/>
              <p:cNvSpPr>
                <a:spLocks noChangeShapeType="1"/>
              </p:cNvSpPr>
              <p:nvPr/>
            </p:nvSpPr>
            <p:spPr bwMode="auto">
              <a:xfrm flipH="1">
                <a:off x="2432" y="1339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0" name="Line 59"/>
              <p:cNvSpPr>
                <a:spLocks noChangeShapeType="1"/>
              </p:cNvSpPr>
              <p:nvPr/>
            </p:nvSpPr>
            <p:spPr bwMode="auto">
              <a:xfrm flipH="1">
                <a:off x="3808" y="2065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1" name="Line 60"/>
              <p:cNvSpPr>
                <a:spLocks noChangeShapeType="1"/>
              </p:cNvSpPr>
              <p:nvPr/>
            </p:nvSpPr>
            <p:spPr bwMode="auto">
              <a:xfrm flipH="1">
                <a:off x="3616" y="1875"/>
                <a:ext cx="0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2" name="Line 61"/>
              <p:cNvSpPr>
                <a:spLocks noChangeShapeType="1"/>
              </p:cNvSpPr>
              <p:nvPr/>
            </p:nvSpPr>
            <p:spPr bwMode="auto">
              <a:xfrm flipH="1">
                <a:off x="3416" y="1745"/>
                <a:ext cx="0" cy="5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3" name="Line 62"/>
              <p:cNvSpPr>
                <a:spLocks noChangeShapeType="1"/>
              </p:cNvSpPr>
              <p:nvPr/>
            </p:nvSpPr>
            <p:spPr bwMode="auto">
              <a:xfrm>
                <a:off x="3232" y="1617"/>
                <a:ext cx="8" cy="7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4" name="Line 63"/>
              <p:cNvSpPr>
                <a:spLocks noChangeShapeType="1"/>
              </p:cNvSpPr>
              <p:nvPr/>
            </p:nvSpPr>
            <p:spPr bwMode="auto">
              <a:xfrm>
                <a:off x="3088" y="1505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5" name="Line 64"/>
              <p:cNvSpPr>
                <a:spLocks noChangeShapeType="1"/>
              </p:cNvSpPr>
              <p:nvPr/>
            </p:nvSpPr>
            <p:spPr bwMode="auto">
              <a:xfrm flipH="1">
                <a:off x="2936" y="1339"/>
                <a:ext cx="0" cy="9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46" name="Line 65"/>
              <p:cNvSpPr>
                <a:spLocks noChangeShapeType="1"/>
              </p:cNvSpPr>
              <p:nvPr/>
            </p:nvSpPr>
            <p:spPr bwMode="auto">
              <a:xfrm flipH="1">
                <a:off x="2864" y="1297"/>
                <a:ext cx="8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70" name="Group 66"/>
            <p:cNvGrpSpPr>
              <a:grpSpLocks/>
            </p:cNvGrpSpPr>
            <p:nvPr/>
          </p:nvGrpSpPr>
          <p:grpSpPr bwMode="auto">
            <a:xfrm>
              <a:off x="917" y="2440"/>
              <a:ext cx="1112" cy="640"/>
              <a:chOff x="689" y="2256"/>
              <a:chExt cx="1112" cy="640"/>
            </a:xfrm>
          </p:grpSpPr>
          <p:sp>
            <p:nvSpPr>
              <p:cNvPr id="41108" name="Line 67"/>
              <p:cNvSpPr>
                <a:spLocks noChangeShapeType="1"/>
              </p:cNvSpPr>
              <p:nvPr/>
            </p:nvSpPr>
            <p:spPr bwMode="auto">
              <a:xfrm flipV="1">
                <a:off x="689" y="2256"/>
                <a:ext cx="0" cy="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9" name="Line 68"/>
              <p:cNvSpPr>
                <a:spLocks noChangeShapeType="1"/>
              </p:cNvSpPr>
              <p:nvPr/>
            </p:nvSpPr>
            <p:spPr bwMode="auto">
              <a:xfrm>
                <a:off x="689" y="2712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0" name="Line 69"/>
              <p:cNvSpPr>
                <a:spLocks noChangeShapeType="1"/>
              </p:cNvSpPr>
              <p:nvPr/>
            </p:nvSpPr>
            <p:spPr bwMode="auto">
              <a:xfrm>
                <a:off x="689" y="2472"/>
                <a:ext cx="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1" name="Line 70"/>
              <p:cNvSpPr>
                <a:spLocks noChangeShapeType="1"/>
              </p:cNvSpPr>
              <p:nvPr/>
            </p:nvSpPr>
            <p:spPr bwMode="auto">
              <a:xfrm>
                <a:off x="889" y="2472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2" name="Line 71"/>
              <p:cNvSpPr>
                <a:spLocks noChangeShapeType="1"/>
              </p:cNvSpPr>
              <p:nvPr/>
            </p:nvSpPr>
            <p:spPr bwMode="auto">
              <a:xfrm>
                <a:off x="889" y="2896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3" name="Line 72"/>
              <p:cNvSpPr>
                <a:spLocks noChangeShapeType="1"/>
              </p:cNvSpPr>
              <p:nvPr/>
            </p:nvSpPr>
            <p:spPr bwMode="auto">
              <a:xfrm flipV="1">
                <a:off x="1099" y="2472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4" name="Line 73"/>
              <p:cNvSpPr>
                <a:spLocks noChangeShapeType="1"/>
              </p:cNvSpPr>
              <p:nvPr/>
            </p:nvSpPr>
            <p:spPr bwMode="auto">
              <a:xfrm>
                <a:off x="1099" y="2472"/>
                <a:ext cx="2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5" name="Line 74"/>
              <p:cNvSpPr>
                <a:spLocks noChangeShapeType="1"/>
              </p:cNvSpPr>
              <p:nvPr/>
            </p:nvSpPr>
            <p:spPr bwMode="auto">
              <a:xfrm>
                <a:off x="1334" y="2472"/>
                <a:ext cx="0" cy="4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6" name="Line 75"/>
              <p:cNvSpPr>
                <a:spLocks noChangeShapeType="1"/>
              </p:cNvSpPr>
              <p:nvPr/>
            </p:nvSpPr>
            <p:spPr bwMode="auto">
              <a:xfrm>
                <a:off x="1334" y="2896"/>
                <a:ext cx="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17" name="Line 76"/>
              <p:cNvSpPr>
                <a:spLocks noChangeShapeType="1"/>
              </p:cNvSpPr>
              <p:nvPr/>
            </p:nvSpPr>
            <p:spPr bwMode="auto">
              <a:xfrm flipV="1">
                <a:off x="1550" y="2712"/>
                <a:ext cx="0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1" name="Text Box 77"/>
            <p:cNvSpPr txBox="1">
              <a:spLocks noChangeArrowheads="1"/>
            </p:cNvSpPr>
            <p:nvPr/>
          </p:nvSpPr>
          <p:spPr bwMode="auto">
            <a:xfrm>
              <a:off x="3861" y="1626"/>
              <a:ext cx="88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接收到的频谱</a:t>
              </a:r>
              <a:endParaRPr lang="zh-CN" altLang="en-US" sz="2400"/>
            </a:p>
          </p:txBody>
        </p:sp>
        <p:sp>
          <p:nvSpPr>
            <p:cNvPr id="40972" name="Text Box 78"/>
            <p:cNvSpPr txBox="1">
              <a:spLocks noChangeArrowheads="1"/>
            </p:cNvSpPr>
            <p:nvPr/>
          </p:nvSpPr>
          <p:spPr bwMode="auto">
            <a:xfrm>
              <a:off x="2402" y="2009"/>
              <a:ext cx="101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媒体的有效带宽</a:t>
              </a:r>
              <a:endParaRPr lang="zh-CN" altLang="en-US" sz="2400"/>
            </a:p>
          </p:txBody>
        </p:sp>
        <p:grpSp>
          <p:nvGrpSpPr>
            <p:cNvPr id="40973" name="Group 79"/>
            <p:cNvGrpSpPr>
              <a:grpSpLocks/>
            </p:cNvGrpSpPr>
            <p:nvPr/>
          </p:nvGrpSpPr>
          <p:grpSpPr bwMode="auto">
            <a:xfrm>
              <a:off x="3812" y="2440"/>
              <a:ext cx="1112" cy="640"/>
              <a:chOff x="3761" y="2552"/>
              <a:chExt cx="1112" cy="640"/>
            </a:xfrm>
          </p:grpSpPr>
          <p:sp>
            <p:nvSpPr>
              <p:cNvPr id="41100" name="Line 80"/>
              <p:cNvSpPr>
                <a:spLocks noChangeShapeType="1"/>
              </p:cNvSpPr>
              <p:nvPr/>
            </p:nvSpPr>
            <p:spPr bwMode="auto">
              <a:xfrm flipV="1">
                <a:off x="3761" y="2552"/>
                <a:ext cx="0" cy="4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1" name="Line 81"/>
              <p:cNvSpPr>
                <a:spLocks noChangeShapeType="1"/>
              </p:cNvSpPr>
              <p:nvPr/>
            </p:nvSpPr>
            <p:spPr bwMode="auto">
              <a:xfrm>
                <a:off x="3761" y="3008"/>
                <a:ext cx="11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2" name="Line 82"/>
              <p:cNvSpPr>
                <a:spLocks noChangeShapeType="1"/>
              </p:cNvSpPr>
              <p:nvPr/>
            </p:nvSpPr>
            <p:spPr bwMode="auto">
              <a:xfrm flipV="1">
                <a:off x="3761" y="2760"/>
                <a:ext cx="57" cy="2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3" name="Line 83"/>
              <p:cNvSpPr>
                <a:spLocks noChangeShapeType="1"/>
              </p:cNvSpPr>
              <p:nvPr/>
            </p:nvSpPr>
            <p:spPr bwMode="auto">
              <a:xfrm>
                <a:off x="3818" y="2755"/>
                <a:ext cx="309" cy="1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4" name="Line 84"/>
              <p:cNvSpPr>
                <a:spLocks noChangeShapeType="1"/>
              </p:cNvSpPr>
              <p:nvPr/>
            </p:nvSpPr>
            <p:spPr bwMode="auto">
              <a:xfrm>
                <a:off x="4127" y="2888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5" name="Line 85"/>
              <p:cNvSpPr>
                <a:spLocks noChangeShapeType="1"/>
              </p:cNvSpPr>
              <p:nvPr/>
            </p:nvSpPr>
            <p:spPr bwMode="auto">
              <a:xfrm>
                <a:off x="4127" y="3008"/>
                <a:ext cx="118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6" name="Line 86"/>
              <p:cNvSpPr>
                <a:spLocks noChangeShapeType="1"/>
              </p:cNvSpPr>
              <p:nvPr/>
            </p:nvSpPr>
            <p:spPr bwMode="auto">
              <a:xfrm>
                <a:off x="4245" y="3192"/>
                <a:ext cx="23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07" name="Line 87"/>
              <p:cNvSpPr>
                <a:spLocks noChangeShapeType="1"/>
              </p:cNvSpPr>
              <p:nvPr/>
            </p:nvSpPr>
            <p:spPr bwMode="auto">
              <a:xfrm flipV="1">
                <a:off x="4462" y="3008"/>
                <a:ext cx="175" cy="1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4" name="Line 88"/>
            <p:cNvSpPr>
              <a:spLocks noChangeShapeType="1"/>
            </p:cNvSpPr>
            <p:nvPr/>
          </p:nvSpPr>
          <p:spPr bwMode="auto">
            <a:xfrm>
              <a:off x="1210" y="3416"/>
              <a:ext cx="11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Line 89"/>
            <p:cNvSpPr>
              <a:spLocks noChangeShapeType="1"/>
            </p:cNvSpPr>
            <p:nvPr/>
          </p:nvSpPr>
          <p:spPr bwMode="auto">
            <a:xfrm flipV="1">
              <a:off x="2719" y="3454"/>
              <a:ext cx="1653" cy="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Freeform 90"/>
            <p:cNvSpPr>
              <a:spLocks/>
            </p:cNvSpPr>
            <p:nvPr/>
          </p:nvSpPr>
          <p:spPr bwMode="auto">
            <a:xfrm>
              <a:off x="2095" y="3368"/>
              <a:ext cx="672" cy="240"/>
            </a:xfrm>
            <a:custGeom>
              <a:avLst/>
              <a:gdLst>
                <a:gd name="T0" fmla="*/ 797 w 632"/>
                <a:gd name="T1" fmla="*/ 1 h 392"/>
                <a:gd name="T2" fmla="*/ 1417 w 632"/>
                <a:gd name="T3" fmla="*/ 1 h 392"/>
                <a:gd name="T4" fmla="*/ 953 w 632"/>
                <a:gd name="T5" fmla="*/ 1 h 392"/>
                <a:gd name="T6" fmla="*/ 184 w 632"/>
                <a:gd name="T7" fmla="*/ 1 h 392"/>
                <a:gd name="T8" fmla="*/ 2025 w 632"/>
                <a:gd name="T9" fmla="*/ 1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2"/>
                <a:gd name="T16" fmla="*/ 0 h 392"/>
                <a:gd name="T17" fmla="*/ 632 w 632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2" h="392">
                  <a:moveTo>
                    <a:pt x="248" y="104"/>
                  </a:moveTo>
                  <a:cubicBezTo>
                    <a:pt x="340" y="52"/>
                    <a:pt x="432" y="0"/>
                    <a:pt x="440" y="8"/>
                  </a:cubicBezTo>
                  <a:cubicBezTo>
                    <a:pt x="448" y="16"/>
                    <a:pt x="360" y="88"/>
                    <a:pt x="296" y="152"/>
                  </a:cubicBezTo>
                  <a:cubicBezTo>
                    <a:pt x="232" y="216"/>
                    <a:pt x="0" y="392"/>
                    <a:pt x="56" y="392"/>
                  </a:cubicBezTo>
                  <a:cubicBezTo>
                    <a:pt x="112" y="392"/>
                    <a:pt x="536" y="192"/>
                    <a:pt x="632" y="15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977" name="Group 91"/>
            <p:cNvGrpSpPr>
              <a:grpSpLocks/>
            </p:cNvGrpSpPr>
            <p:nvPr/>
          </p:nvGrpSpPr>
          <p:grpSpPr bwMode="auto">
            <a:xfrm>
              <a:off x="870" y="3204"/>
              <a:ext cx="384" cy="437"/>
              <a:chOff x="2134" y="1516"/>
              <a:chExt cx="1066" cy="1054"/>
            </a:xfrm>
          </p:grpSpPr>
          <p:grpSp>
            <p:nvGrpSpPr>
              <p:cNvPr id="41056" name="Group 92"/>
              <p:cNvGrpSpPr>
                <a:grpSpLocks/>
              </p:cNvGrpSpPr>
              <p:nvPr/>
            </p:nvGrpSpPr>
            <p:grpSpPr bwMode="auto">
              <a:xfrm>
                <a:off x="2134" y="1516"/>
                <a:ext cx="1066" cy="1054"/>
                <a:chOff x="2134" y="1516"/>
                <a:chExt cx="1066" cy="1054"/>
              </a:xfrm>
            </p:grpSpPr>
            <p:sp>
              <p:nvSpPr>
                <p:cNvPr id="41081" name="Freeform 93"/>
                <p:cNvSpPr>
                  <a:spLocks/>
                </p:cNvSpPr>
                <p:nvPr/>
              </p:nvSpPr>
              <p:spPr bwMode="auto">
                <a:xfrm>
                  <a:off x="2497" y="2226"/>
                  <a:ext cx="517" cy="121"/>
                </a:xfrm>
                <a:custGeom>
                  <a:avLst/>
                  <a:gdLst>
                    <a:gd name="T0" fmla="*/ 0 w 517"/>
                    <a:gd name="T1" fmla="*/ 120 h 121"/>
                    <a:gd name="T2" fmla="*/ 390 w 517"/>
                    <a:gd name="T3" fmla="*/ 120 h 121"/>
                    <a:gd name="T4" fmla="*/ 516 w 517"/>
                    <a:gd name="T5" fmla="*/ 0 h 121"/>
                    <a:gd name="T6" fmla="*/ 120 w 517"/>
                    <a:gd name="T7" fmla="*/ 0 h 121"/>
                    <a:gd name="T8" fmla="*/ 0 w 517"/>
                    <a:gd name="T9" fmla="*/ 12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7"/>
                    <a:gd name="T16" fmla="*/ 0 h 121"/>
                    <a:gd name="T17" fmla="*/ 517 w 517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7" h="121">
                      <a:moveTo>
                        <a:pt x="0" y="120"/>
                      </a:moveTo>
                      <a:lnTo>
                        <a:pt x="390" y="120"/>
                      </a:lnTo>
                      <a:lnTo>
                        <a:pt x="516" y="0"/>
                      </a:lnTo>
                      <a:lnTo>
                        <a:pt x="120" y="0"/>
                      </a:lnTo>
                      <a:lnTo>
                        <a:pt x="0" y="120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2" name="Freeform 94"/>
                <p:cNvSpPr>
                  <a:spLocks/>
                </p:cNvSpPr>
                <p:nvPr/>
              </p:nvSpPr>
              <p:spPr bwMode="auto">
                <a:xfrm>
                  <a:off x="2648" y="2250"/>
                  <a:ext cx="184" cy="61"/>
                </a:xfrm>
                <a:custGeom>
                  <a:avLst/>
                  <a:gdLst>
                    <a:gd name="T0" fmla="*/ 0 w 184"/>
                    <a:gd name="T1" fmla="*/ 60 h 61"/>
                    <a:gd name="T2" fmla="*/ 183 w 184"/>
                    <a:gd name="T3" fmla="*/ 60 h 61"/>
                    <a:gd name="T4" fmla="*/ 183 w 184"/>
                    <a:gd name="T5" fmla="*/ 0 h 61"/>
                    <a:gd name="T6" fmla="*/ 0 w 184"/>
                    <a:gd name="T7" fmla="*/ 0 h 61"/>
                    <a:gd name="T8" fmla="*/ 0 w 184"/>
                    <a:gd name="T9" fmla="*/ 60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61"/>
                    <a:gd name="T17" fmla="*/ 184 w 184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61">
                      <a:moveTo>
                        <a:pt x="0" y="60"/>
                      </a:moveTo>
                      <a:lnTo>
                        <a:pt x="183" y="60"/>
                      </a:lnTo>
                      <a:lnTo>
                        <a:pt x="183" y="0"/>
                      </a:lnTo>
                      <a:lnTo>
                        <a:pt x="0" y="0"/>
                      </a:lnTo>
                      <a:lnTo>
                        <a:pt x="0" y="60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3" name="Freeform 95"/>
                <p:cNvSpPr>
                  <a:spLocks/>
                </p:cNvSpPr>
                <p:nvPr/>
              </p:nvSpPr>
              <p:spPr bwMode="auto">
                <a:xfrm>
                  <a:off x="2885" y="2217"/>
                  <a:ext cx="166" cy="169"/>
                </a:xfrm>
                <a:custGeom>
                  <a:avLst/>
                  <a:gdLst>
                    <a:gd name="T0" fmla="*/ 165 w 166"/>
                    <a:gd name="T1" fmla="*/ 3 h 169"/>
                    <a:gd name="T2" fmla="*/ 132 w 166"/>
                    <a:gd name="T3" fmla="*/ 0 h 169"/>
                    <a:gd name="T4" fmla="*/ 0 w 166"/>
                    <a:gd name="T5" fmla="*/ 132 h 169"/>
                    <a:gd name="T6" fmla="*/ 0 w 166"/>
                    <a:gd name="T7" fmla="*/ 168 h 169"/>
                    <a:gd name="T8" fmla="*/ 165 w 166"/>
                    <a:gd name="T9" fmla="*/ 3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69"/>
                    <a:gd name="T17" fmla="*/ 166 w 166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69">
                      <a:moveTo>
                        <a:pt x="165" y="3"/>
                      </a:moveTo>
                      <a:lnTo>
                        <a:pt x="132" y="0"/>
                      </a:lnTo>
                      <a:lnTo>
                        <a:pt x="0" y="132"/>
                      </a:lnTo>
                      <a:lnTo>
                        <a:pt x="0" y="168"/>
                      </a:lnTo>
                      <a:lnTo>
                        <a:pt x="165" y="3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4" name="Freeform 96"/>
                <p:cNvSpPr>
                  <a:spLocks/>
                </p:cNvSpPr>
                <p:nvPr/>
              </p:nvSpPr>
              <p:spPr bwMode="auto">
                <a:xfrm>
                  <a:off x="2498" y="2352"/>
                  <a:ext cx="388" cy="49"/>
                </a:xfrm>
                <a:custGeom>
                  <a:avLst/>
                  <a:gdLst>
                    <a:gd name="T0" fmla="*/ 387 w 388"/>
                    <a:gd name="T1" fmla="*/ 48 h 49"/>
                    <a:gd name="T2" fmla="*/ 0 w 388"/>
                    <a:gd name="T3" fmla="*/ 48 h 49"/>
                    <a:gd name="T4" fmla="*/ 0 w 388"/>
                    <a:gd name="T5" fmla="*/ 0 h 49"/>
                    <a:gd name="T6" fmla="*/ 387 w 388"/>
                    <a:gd name="T7" fmla="*/ 0 h 49"/>
                    <a:gd name="T8" fmla="*/ 387 w 388"/>
                    <a:gd name="T9" fmla="*/ 48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8"/>
                    <a:gd name="T16" fmla="*/ 0 h 49"/>
                    <a:gd name="T17" fmla="*/ 388 w 388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8" h="49">
                      <a:moveTo>
                        <a:pt x="387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387" y="0"/>
                      </a:lnTo>
                      <a:lnTo>
                        <a:pt x="387" y="48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5" name="Freeform 97"/>
                <p:cNvSpPr>
                  <a:spLocks/>
                </p:cNvSpPr>
                <p:nvPr/>
              </p:nvSpPr>
              <p:spPr bwMode="auto">
                <a:xfrm>
                  <a:off x="2647" y="2233"/>
                  <a:ext cx="265" cy="82"/>
                </a:xfrm>
                <a:custGeom>
                  <a:avLst/>
                  <a:gdLst>
                    <a:gd name="T0" fmla="*/ 0 w 265"/>
                    <a:gd name="T1" fmla="*/ 0 h 82"/>
                    <a:gd name="T2" fmla="*/ 0 w 265"/>
                    <a:gd name="T3" fmla="*/ 21 h 82"/>
                    <a:gd name="T4" fmla="*/ 186 w 265"/>
                    <a:gd name="T5" fmla="*/ 21 h 82"/>
                    <a:gd name="T6" fmla="*/ 186 w 265"/>
                    <a:gd name="T7" fmla="*/ 81 h 82"/>
                    <a:gd name="T8" fmla="*/ 264 w 265"/>
                    <a:gd name="T9" fmla="*/ 0 h 82"/>
                    <a:gd name="T10" fmla="*/ 0 w 265"/>
                    <a:gd name="T11" fmla="*/ 0 h 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"/>
                    <a:gd name="T19" fmla="*/ 0 h 82"/>
                    <a:gd name="T20" fmla="*/ 265 w 265"/>
                    <a:gd name="T21" fmla="*/ 82 h 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" h="8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186" y="21"/>
                      </a:lnTo>
                      <a:lnTo>
                        <a:pt x="186" y="81"/>
                      </a:lnTo>
                      <a:lnTo>
                        <a:pt x="26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6" name="Rectangle 98"/>
                <p:cNvSpPr>
                  <a:spLocks noChangeArrowheads="1"/>
                </p:cNvSpPr>
                <p:nvPr/>
              </p:nvSpPr>
              <p:spPr bwMode="auto">
                <a:xfrm>
                  <a:off x="2350" y="1602"/>
                  <a:ext cx="762" cy="636"/>
                </a:xfrm>
                <a:prstGeom prst="rect">
                  <a:avLst/>
                </a:prstGeom>
                <a:solidFill>
                  <a:srgbClr val="9E989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87" name="Freeform 99"/>
                <p:cNvSpPr>
                  <a:spLocks/>
                </p:cNvSpPr>
                <p:nvPr/>
              </p:nvSpPr>
              <p:spPr bwMode="auto">
                <a:xfrm>
                  <a:off x="3058" y="2415"/>
                  <a:ext cx="109" cy="151"/>
                </a:xfrm>
                <a:custGeom>
                  <a:avLst/>
                  <a:gdLst>
                    <a:gd name="T0" fmla="*/ 0 w 109"/>
                    <a:gd name="T1" fmla="*/ 150 h 151"/>
                    <a:gd name="T2" fmla="*/ 0 w 109"/>
                    <a:gd name="T3" fmla="*/ 99 h 151"/>
                    <a:gd name="T4" fmla="*/ 108 w 109"/>
                    <a:gd name="T5" fmla="*/ 0 h 151"/>
                    <a:gd name="T6" fmla="*/ 108 w 109"/>
                    <a:gd name="T7" fmla="*/ 51 h 151"/>
                    <a:gd name="T8" fmla="*/ 0 w 109"/>
                    <a:gd name="T9" fmla="*/ 150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51"/>
                    <a:gd name="T17" fmla="*/ 109 w 109"/>
                    <a:gd name="T18" fmla="*/ 151 h 1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51">
                      <a:moveTo>
                        <a:pt x="0" y="150"/>
                      </a:moveTo>
                      <a:lnTo>
                        <a:pt x="0" y="99"/>
                      </a:lnTo>
                      <a:lnTo>
                        <a:pt x="108" y="0"/>
                      </a:lnTo>
                      <a:lnTo>
                        <a:pt x="108" y="51"/>
                      </a:lnTo>
                      <a:lnTo>
                        <a:pt x="0" y="15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8" name="Freeform 100"/>
                <p:cNvSpPr>
                  <a:spLocks/>
                </p:cNvSpPr>
                <p:nvPr/>
              </p:nvSpPr>
              <p:spPr bwMode="auto">
                <a:xfrm>
                  <a:off x="3115" y="1516"/>
                  <a:ext cx="85" cy="724"/>
                </a:xfrm>
                <a:custGeom>
                  <a:avLst/>
                  <a:gdLst>
                    <a:gd name="T0" fmla="*/ 0 w 85"/>
                    <a:gd name="T1" fmla="*/ 87 h 724"/>
                    <a:gd name="T2" fmla="*/ 84 w 85"/>
                    <a:gd name="T3" fmla="*/ 0 h 724"/>
                    <a:gd name="T4" fmla="*/ 84 w 85"/>
                    <a:gd name="T5" fmla="*/ 636 h 724"/>
                    <a:gd name="T6" fmla="*/ 0 w 85"/>
                    <a:gd name="T7" fmla="*/ 723 h 724"/>
                    <a:gd name="T8" fmla="*/ 0 w 85"/>
                    <a:gd name="T9" fmla="*/ 87 h 7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724"/>
                    <a:gd name="T17" fmla="*/ 85 w 85"/>
                    <a:gd name="T18" fmla="*/ 724 h 7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724">
                      <a:moveTo>
                        <a:pt x="0" y="87"/>
                      </a:moveTo>
                      <a:lnTo>
                        <a:pt x="84" y="0"/>
                      </a:lnTo>
                      <a:lnTo>
                        <a:pt x="84" y="636"/>
                      </a:lnTo>
                      <a:lnTo>
                        <a:pt x="0" y="723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89" name="Freeform 101"/>
                <p:cNvSpPr>
                  <a:spLocks/>
                </p:cNvSpPr>
                <p:nvPr/>
              </p:nvSpPr>
              <p:spPr bwMode="auto">
                <a:xfrm>
                  <a:off x="2345" y="1519"/>
                  <a:ext cx="850" cy="82"/>
                </a:xfrm>
                <a:custGeom>
                  <a:avLst/>
                  <a:gdLst>
                    <a:gd name="T0" fmla="*/ 0 w 850"/>
                    <a:gd name="T1" fmla="*/ 81 h 82"/>
                    <a:gd name="T2" fmla="*/ 84 w 850"/>
                    <a:gd name="T3" fmla="*/ 0 h 82"/>
                    <a:gd name="T4" fmla="*/ 849 w 850"/>
                    <a:gd name="T5" fmla="*/ 0 h 82"/>
                    <a:gd name="T6" fmla="*/ 762 w 850"/>
                    <a:gd name="T7" fmla="*/ 81 h 82"/>
                    <a:gd name="T8" fmla="*/ 0 w 850"/>
                    <a:gd name="T9" fmla="*/ 8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0"/>
                    <a:gd name="T16" fmla="*/ 0 h 82"/>
                    <a:gd name="T17" fmla="*/ 850 w 850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0" h="82">
                      <a:moveTo>
                        <a:pt x="0" y="81"/>
                      </a:moveTo>
                      <a:lnTo>
                        <a:pt x="84" y="0"/>
                      </a:lnTo>
                      <a:lnTo>
                        <a:pt x="849" y="0"/>
                      </a:lnTo>
                      <a:lnTo>
                        <a:pt x="762" y="81"/>
                      </a:lnTo>
                      <a:lnTo>
                        <a:pt x="0" y="81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0" name="Freeform 102"/>
                <p:cNvSpPr>
                  <a:spLocks/>
                </p:cNvSpPr>
                <p:nvPr/>
              </p:nvSpPr>
              <p:spPr bwMode="auto">
                <a:xfrm>
                  <a:off x="2425" y="1680"/>
                  <a:ext cx="613" cy="457"/>
                </a:xfrm>
                <a:custGeom>
                  <a:avLst/>
                  <a:gdLst>
                    <a:gd name="T0" fmla="*/ 612 w 613"/>
                    <a:gd name="T1" fmla="*/ 456 h 457"/>
                    <a:gd name="T2" fmla="*/ 0 w 613"/>
                    <a:gd name="T3" fmla="*/ 456 h 457"/>
                    <a:gd name="T4" fmla="*/ 0 w 613"/>
                    <a:gd name="T5" fmla="*/ 0 h 457"/>
                    <a:gd name="T6" fmla="*/ 612 w 613"/>
                    <a:gd name="T7" fmla="*/ 0 h 457"/>
                    <a:gd name="T8" fmla="*/ 612 w 613"/>
                    <a:gd name="T9" fmla="*/ 456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3"/>
                    <a:gd name="T16" fmla="*/ 0 h 457"/>
                    <a:gd name="T17" fmla="*/ 613 w 613"/>
                    <a:gd name="T18" fmla="*/ 457 h 4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3" h="457">
                      <a:moveTo>
                        <a:pt x="612" y="456"/>
                      </a:moveTo>
                      <a:lnTo>
                        <a:pt x="0" y="456"/>
                      </a:lnTo>
                      <a:lnTo>
                        <a:pt x="0" y="0"/>
                      </a:lnTo>
                      <a:lnTo>
                        <a:pt x="612" y="0"/>
                      </a:lnTo>
                      <a:lnTo>
                        <a:pt x="612" y="456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1" name="Freeform 103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10" cy="457"/>
                </a:xfrm>
                <a:custGeom>
                  <a:avLst/>
                  <a:gdLst>
                    <a:gd name="T0" fmla="*/ 609 w 610"/>
                    <a:gd name="T1" fmla="*/ 0 h 457"/>
                    <a:gd name="T2" fmla="*/ 0 w 610"/>
                    <a:gd name="T3" fmla="*/ 0 h 457"/>
                    <a:gd name="T4" fmla="*/ 0 w 610"/>
                    <a:gd name="T5" fmla="*/ 456 h 457"/>
                    <a:gd name="T6" fmla="*/ 144 w 610"/>
                    <a:gd name="T7" fmla="*/ 309 h 457"/>
                    <a:gd name="T8" fmla="*/ 444 w 610"/>
                    <a:gd name="T9" fmla="*/ 159 h 457"/>
                    <a:gd name="T10" fmla="*/ 609 w 610"/>
                    <a:gd name="T11" fmla="*/ 0 h 4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0"/>
                    <a:gd name="T19" fmla="*/ 0 h 457"/>
                    <a:gd name="T20" fmla="*/ 610 w 610"/>
                    <a:gd name="T21" fmla="*/ 457 h 4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0" h="457">
                      <a:moveTo>
                        <a:pt x="609" y="0"/>
                      </a:moveTo>
                      <a:lnTo>
                        <a:pt x="0" y="0"/>
                      </a:lnTo>
                      <a:lnTo>
                        <a:pt x="0" y="456"/>
                      </a:lnTo>
                      <a:lnTo>
                        <a:pt x="144" y="309"/>
                      </a:lnTo>
                      <a:lnTo>
                        <a:pt x="444" y="159"/>
                      </a:lnTo>
                      <a:lnTo>
                        <a:pt x="609" y="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2" name="Freeform 104"/>
                <p:cNvSpPr>
                  <a:spLocks/>
                </p:cNvSpPr>
                <p:nvPr/>
              </p:nvSpPr>
              <p:spPr bwMode="auto">
                <a:xfrm>
                  <a:off x="2138" y="2512"/>
                  <a:ext cx="922" cy="58"/>
                </a:xfrm>
                <a:custGeom>
                  <a:avLst/>
                  <a:gdLst>
                    <a:gd name="T0" fmla="*/ 921 w 922"/>
                    <a:gd name="T1" fmla="*/ 57 h 58"/>
                    <a:gd name="T2" fmla="*/ 0 w 922"/>
                    <a:gd name="T3" fmla="*/ 57 h 58"/>
                    <a:gd name="T4" fmla="*/ 0 w 922"/>
                    <a:gd name="T5" fmla="*/ 0 h 58"/>
                    <a:gd name="T6" fmla="*/ 921 w 922"/>
                    <a:gd name="T7" fmla="*/ 0 h 58"/>
                    <a:gd name="T8" fmla="*/ 921 w 922"/>
                    <a:gd name="T9" fmla="*/ 57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2"/>
                    <a:gd name="T16" fmla="*/ 0 h 58"/>
                    <a:gd name="T17" fmla="*/ 922 w 922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2" h="58">
                      <a:moveTo>
                        <a:pt x="92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7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93" name="Freeform 105"/>
                <p:cNvSpPr>
                  <a:spLocks/>
                </p:cNvSpPr>
                <p:nvPr/>
              </p:nvSpPr>
              <p:spPr bwMode="auto">
                <a:xfrm>
                  <a:off x="2134" y="2415"/>
                  <a:ext cx="1033" cy="97"/>
                </a:xfrm>
                <a:custGeom>
                  <a:avLst/>
                  <a:gdLst>
                    <a:gd name="T0" fmla="*/ 1032 w 1033"/>
                    <a:gd name="T1" fmla="*/ 0 h 97"/>
                    <a:gd name="T2" fmla="*/ 933 w 1033"/>
                    <a:gd name="T3" fmla="*/ 96 h 97"/>
                    <a:gd name="T4" fmla="*/ 0 w 1033"/>
                    <a:gd name="T5" fmla="*/ 96 h 97"/>
                    <a:gd name="T6" fmla="*/ 99 w 1033"/>
                    <a:gd name="T7" fmla="*/ 0 h 97"/>
                    <a:gd name="T8" fmla="*/ 1032 w 1033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33"/>
                    <a:gd name="T16" fmla="*/ 0 h 97"/>
                    <a:gd name="T17" fmla="*/ 1033 w 1033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33" h="97">
                      <a:moveTo>
                        <a:pt x="1032" y="0"/>
                      </a:moveTo>
                      <a:lnTo>
                        <a:pt x="933" y="96"/>
                      </a:lnTo>
                      <a:lnTo>
                        <a:pt x="0" y="96"/>
                      </a:lnTo>
                      <a:lnTo>
                        <a:pt x="99" y="0"/>
                      </a:lnTo>
                      <a:lnTo>
                        <a:pt x="1032" y="0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094" name="Group 106"/>
                <p:cNvGrpSpPr>
                  <a:grpSpLocks/>
                </p:cNvGrpSpPr>
                <p:nvPr/>
              </p:nvGrpSpPr>
              <p:grpSpPr bwMode="auto">
                <a:xfrm>
                  <a:off x="2200" y="2433"/>
                  <a:ext cx="901" cy="63"/>
                  <a:chOff x="2200" y="2433"/>
                  <a:chExt cx="901" cy="63"/>
                </a:xfrm>
              </p:grpSpPr>
              <p:sp>
                <p:nvSpPr>
                  <p:cNvPr id="4109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258" y="2433"/>
                    <a:ext cx="84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97" name="Line 108"/>
                  <p:cNvSpPr>
                    <a:spLocks noChangeShapeType="1"/>
                  </p:cNvSpPr>
                  <p:nvPr/>
                </p:nvSpPr>
                <p:spPr bwMode="auto">
                  <a:xfrm>
                    <a:off x="2237" y="2460"/>
                    <a:ext cx="84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98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219" y="2478"/>
                    <a:ext cx="83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99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496"/>
                    <a:ext cx="8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095" name="Freeform 111"/>
                <p:cNvSpPr>
                  <a:spLocks/>
                </p:cNvSpPr>
                <p:nvPr/>
              </p:nvSpPr>
              <p:spPr bwMode="auto">
                <a:xfrm>
                  <a:off x="2455" y="1702"/>
                  <a:ext cx="553" cy="418"/>
                </a:xfrm>
                <a:custGeom>
                  <a:avLst/>
                  <a:gdLst>
                    <a:gd name="T0" fmla="*/ 552 w 553"/>
                    <a:gd name="T1" fmla="*/ 417 h 418"/>
                    <a:gd name="T2" fmla="*/ 0 w 553"/>
                    <a:gd name="T3" fmla="*/ 417 h 418"/>
                    <a:gd name="T4" fmla="*/ 0 w 553"/>
                    <a:gd name="T5" fmla="*/ 0 h 418"/>
                    <a:gd name="T6" fmla="*/ 552 w 553"/>
                    <a:gd name="T7" fmla="*/ 0 h 418"/>
                    <a:gd name="T8" fmla="*/ 552 w 553"/>
                    <a:gd name="T9" fmla="*/ 417 h 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3"/>
                    <a:gd name="T16" fmla="*/ 0 h 418"/>
                    <a:gd name="T17" fmla="*/ 553 w 553"/>
                    <a:gd name="T18" fmla="*/ 418 h 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3" h="418">
                      <a:moveTo>
                        <a:pt x="552" y="417"/>
                      </a:moveTo>
                      <a:lnTo>
                        <a:pt x="0" y="417"/>
                      </a:lnTo>
                      <a:lnTo>
                        <a:pt x="0" y="0"/>
                      </a:lnTo>
                      <a:lnTo>
                        <a:pt x="552" y="0"/>
                      </a:lnTo>
                      <a:lnTo>
                        <a:pt x="552" y="417"/>
                      </a:lnTo>
                    </a:path>
                  </a:pathLst>
                </a:custGeom>
                <a:gradFill rotWithShape="0">
                  <a:gsLst>
                    <a:gs pos="0">
                      <a:srgbClr val="5077EF"/>
                    </a:gs>
                    <a:gs pos="100000">
                      <a:srgbClr val="063DE8"/>
                    </a:gs>
                  </a:gsLst>
                  <a:lin ang="2700000" scaled="1"/>
                </a:gra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057" name="Rectangle 112"/>
              <p:cNvSpPr>
                <a:spLocks noChangeArrowheads="1"/>
              </p:cNvSpPr>
              <p:nvPr/>
            </p:nvSpPr>
            <p:spPr bwMode="auto">
              <a:xfrm>
                <a:off x="2660" y="1877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8" name="Line 113"/>
              <p:cNvSpPr>
                <a:spLocks noChangeShapeType="1"/>
              </p:cNvSpPr>
              <p:nvPr/>
            </p:nvSpPr>
            <p:spPr bwMode="auto">
              <a:xfrm>
                <a:off x="2697" y="1906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59" name="Line 114"/>
              <p:cNvSpPr>
                <a:spLocks noChangeShapeType="1"/>
              </p:cNvSpPr>
              <p:nvPr/>
            </p:nvSpPr>
            <p:spPr bwMode="auto">
              <a:xfrm>
                <a:off x="2697" y="1933"/>
                <a:ext cx="10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0" name="Line 115"/>
              <p:cNvSpPr>
                <a:spLocks noChangeShapeType="1"/>
              </p:cNvSpPr>
              <p:nvPr/>
            </p:nvSpPr>
            <p:spPr bwMode="auto">
              <a:xfrm>
                <a:off x="2697" y="1960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1" name="Line 116"/>
              <p:cNvSpPr>
                <a:spLocks noChangeShapeType="1"/>
              </p:cNvSpPr>
              <p:nvPr/>
            </p:nvSpPr>
            <p:spPr bwMode="auto">
              <a:xfrm>
                <a:off x="2697" y="1987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2" name="Line 117"/>
              <p:cNvSpPr>
                <a:spLocks noChangeShapeType="1"/>
              </p:cNvSpPr>
              <p:nvPr/>
            </p:nvSpPr>
            <p:spPr bwMode="auto">
              <a:xfrm>
                <a:off x="2697" y="2014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3" name="Line 118"/>
              <p:cNvSpPr>
                <a:spLocks noChangeShapeType="1"/>
              </p:cNvSpPr>
              <p:nvPr/>
            </p:nvSpPr>
            <p:spPr bwMode="auto">
              <a:xfrm>
                <a:off x="2697" y="2041"/>
                <a:ext cx="9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Line 119"/>
              <p:cNvSpPr>
                <a:spLocks noChangeShapeType="1"/>
              </p:cNvSpPr>
              <p:nvPr/>
            </p:nvSpPr>
            <p:spPr bwMode="auto">
              <a:xfrm>
                <a:off x="2697" y="2068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5" name="Rectangle 120"/>
              <p:cNvSpPr>
                <a:spLocks noChangeArrowheads="1"/>
              </p:cNvSpPr>
              <p:nvPr/>
            </p:nvSpPr>
            <p:spPr bwMode="auto">
              <a:xfrm>
                <a:off x="2491" y="1773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6" name="Rectangle 121"/>
              <p:cNvSpPr>
                <a:spLocks noChangeArrowheads="1"/>
              </p:cNvSpPr>
              <p:nvPr/>
            </p:nvSpPr>
            <p:spPr bwMode="auto">
              <a:xfrm>
                <a:off x="2512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7" name="Rectangle 122"/>
              <p:cNvSpPr>
                <a:spLocks noChangeArrowheads="1"/>
              </p:cNvSpPr>
              <p:nvPr/>
            </p:nvSpPr>
            <p:spPr bwMode="auto">
              <a:xfrm>
                <a:off x="2555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8" name="Rectangle 123"/>
              <p:cNvSpPr>
                <a:spLocks noChangeArrowheads="1"/>
              </p:cNvSpPr>
              <p:nvPr/>
            </p:nvSpPr>
            <p:spPr bwMode="auto">
              <a:xfrm>
                <a:off x="2598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9" name="Rectangle 124"/>
              <p:cNvSpPr>
                <a:spLocks noChangeArrowheads="1"/>
              </p:cNvSpPr>
              <p:nvPr/>
            </p:nvSpPr>
            <p:spPr bwMode="auto">
              <a:xfrm>
                <a:off x="2641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0" name="Freeform 125"/>
              <p:cNvSpPr>
                <a:spLocks/>
              </p:cNvSpPr>
              <p:nvPr/>
            </p:nvSpPr>
            <p:spPr bwMode="auto">
              <a:xfrm>
                <a:off x="2544" y="1875"/>
                <a:ext cx="92" cy="78"/>
              </a:xfrm>
              <a:custGeom>
                <a:avLst/>
                <a:gdLst>
                  <a:gd name="T0" fmla="*/ 0 w 92"/>
                  <a:gd name="T1" fmla="*/ 0 h 78"/>
                  <a:gd name="T2" fmla="*/ 91 w 92"/>
                  <a:gd name="T3" fmla="*/ 35 h 78"/>
                  <a:gd name="T4" fmla="*/ 24 w 92"/>
                  <a:gd name="T5" fmla="*/ 77 h 78"/>
                  <a:gd name="T6" fmla="*/ 0 w 92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78"/>
                  <a:gd name="T14" fmla="*/ 92 w 92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78">
                    <a:moveTo>
                      <a:pt x="0" y="0"/>
                    </a:moveTo>
                    <a:lnTo>
                      <a:pt x="91" y="35"/>
                    </a:lnTo>
                    <a:lnTo>
                      <a:pt x="24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1" name="Oval 126"/>
              <p:cNvSpPr>
                <a:spLocks noChangeArrowheads="1"/>
              </p:cNvSpPr>
              <p:nvPr/>
            </p:nvSpPr>
            <p:spPr bwMode="auto">
              <a:xfrm>
                <a:off x="2526" y="1857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2" name="Oval 127"/>
              <p:cNvSpPr>
                <a:spLocks noChangeArrowheads="1"/>
              </p:cNvSpPr>
              <p:nvPr/>
            </p:nvSpPr>
            <p:spPr bwMode="auto">
              <a:xfrm>
                <a:off x="2616" y="1893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3" name="Oval 128"/>
              <p:cNvSpPr>
                <a:spLocks noChangeArrowheads="1"/>
              </p:cNvSpPr>
              <p:nvPr/>
            </p:nvSpPr>
            <p:spPr bwMode="auto">
              <a:xfrm>
                <a:off x="2554" y="1935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4" name="Rectangle 129"/>
              <p:cNvSpPr>
                <a:spLocks noChangeArrowheads="1"/>
              </p:cNvSpPr>
              <p:nvPr/>
            </p:nvSpPr>
            <p:spPr bwMode="auto">
              <a:xfrm>
                <a:off x="2768" y="1724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5" name="Line 130"/>
              <p:cNvSpPr>
                <a:spLocks noChangeShapeType="1"/>
              </p:cNvSpPr>
              <p:nvPr/>
            </p:nvSpPr>
            <p:spPr bwMode="auto">
              <a:xfrm flipV="1">
                <a:off x="2801" y="1764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6" name="Rectangle 131"/>
              <p:cNvSpPr>
                <a:spLocks noChangeArrowheads="1"/>
              </p:cNvSpPr>
              <p:nvPr/>
            </p:nvSpPr>
            <p:spPr bwMode="auto">
              <a:xfrm>
                <a:off x="2820" y="1828"/>
                <a:ext cx="22" cy="74"/>
              </a:xfrm>
              <a:prstGeom prst="rect">
                <a:avLst/>
              </a:prstGeom>
              <a:solidFill>
                <a:srgbClr val="FE9B0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7" name="Rectangle 132"/>
              <p:cNvSpPr>
                <a:spLocks noChangeArrowheads="1"/>
              </p:cNvSpPr>
              <p:nvPr/>
            </p:nvSpPr>
            <p:spPr bwMode="auto">
              <a:xfrm>
                <a:off x="2853" y="1773"/>
                <a:ext cx="22" cy="129"/>
              </a:xfrm>
              <a:prstGeom prst="rect">
                <a:avLst/>
              </a:prstGeom>
              <a:solidFill>
                <a:srgbClr val="00AE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8" name="Rectangle 133"/>
              <p:cNvSpPr>
                <a:spLocks noChangeArrowheads="1"/>
              </p:cNvSpPr>
              <p:nvPr/>
            </p:nvSpPr>
            <p:spPr bwMode="auto">
              <a:xfrm>
                <a:off x="2886" y="1849"/>
                <a:ext cx="23" cy="53"/>
              </a:xfrm>
              <a:prstGeom prst="rect">
                <a:avLst/>
              </a:prstGeom>
              <a:solidFill>
                <a:srgbClr val="063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9" name="Rectangle 134"/>
              <p:cNvSpPr>
                <a:spLocks noChangeArrowheads="1"/>
              </p:cNvSpPr>
              <p:nvPr/>
            </p:nvSpPr>
            <p:spPr bwMode="auto">
              <a:xfrm>
                <a:off x="2919" y="1807"/>
                <a:ext cx="23" cy="95"/>
              </a:xfrm>
              <a:prstGeom prst="rect">
                <a:avLst/>
              </a:prstGeom>
              <a:solidFill>
                <a:srgbClr val="FC01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0" name="Line 135"/>
              <p:cNvSpPr>
                <a:spLocks noChangeShapeType="1"/>
              </p:cNvSpPr>
              <p:nvPr/>
            </p:nvSpPr>
            <p:spPr bwMode="auto">
              <a:xfrm>
                <a:off x="2799" y="1903"/>
                <a:ext cx="1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0978" name="Text Box 136"/>
            <p:cNvSpPr txBox="1">
              <a:spLocks noChangeArrowheads="1"/>
            </p:cNvSpPr>
            <p:nvPr/>
          </p:nvSpPr>
          <p:spPr bwMode="auto">
            <a:xfrm>
              <a:off x="4150" y="3647"/>
              <a:ext cx="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计算机</a:t>
              </a:r>
              <a:endParaRPr lang="zh-CN" altLang="en-US" sz="2400"/>
            </a:p>
          </p:txBody>
        </p:sp>
        <p:sp>
          <p:nvSpPr>
            <p:cNvPr id="40979" name="Text Box 137"/>
            <p:cNvSpPr txBox="1">
              <a:spLocks noChangeArrowheads="1"/>
            </p:cNvSpPr>
            <p:nvPr/>
          </p:nvSpPr>
          <p:spPr bwMode="auto">
            <a:xfrm>
              <a:off x="2677" y="3219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通信线路</a:t>
              </a:r>
              <a:endParaRPr lang="zh-CN" altLang="en-US" sz="2400"/>
            </a:p>
          </p:txBody>
        </p:sp>
        <p:sp>
          <p:nvSpPr>
            <p:cNvPr id="40980" name="Text Box 138"/>
            <p:cNvSpPr txBox="1">
              <a:spLocks noChangeArrowheads="1"/>
            </p:cNvSpPr>
            <p:nvPr/>
          </p:nvSpPr>
          <p:spPr bwMode="auto">
            <a:xfrm>
              <a:off x="714" y="3647"/>
              <a:ext cx="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计算机</a:t>
              </a:r>
              <a:endParaRPr lang="zh-CN" altLang="en-US" sz="2400"/>
            </a:p>
          </p:txBody>
        </p:sp>
        <p:grpSp>
          <p:nvGrpSpPr>
            <p:cNvPr id="40981" name="Group 139"/>
            <p:cNvGrpSpPr>
              <a:grpSpLocks/>
            </p:cNvGrpSpPr>
            <p:nvPr/>
          </p:nvGrpSpPr>
          <p:grpSpPr bwMode="auto">
            <a:xfrm>
              <a:off x="4296" y="3210"/>
              <a:ext cx="384" cy="437"/>
              <a:chOff x="2134" y="1516"/>
              <a:chExt cx="1066" cy="1054"/>
            </a:xfrm>
          </p:grpSpPr>
          <p:grpSp>
            <p:nvGrpSpPr>
              <p:cNvPr id="41012" name="Group 140"/>
              <p:cNvGrpSpPr>
                <a:grpSpLocks/>
              </p:cNvGrpSpPr>
              <p:nvPr/>
            </p:nvGrpSpPr>
            <p:grpSpPr bwMode="auto">
              <a:xfrm>
                <a:off x="2134" y="1516"/>
                <a:ext cx="1066" cy="1054"/>
                <a:chOff x="2134" y="1516"/>
                <a:chExt cx="1066" cy="1054"/>
              </a:xfrm>
            </p:grpSpPr>
            <p:sp>
              <p:nvSpPr>
                <p:cNvPr id="41037" name="Freeform 141"/>
                <p:cNvSpPr>
                  <a:spLocks/>
                </p:cNvSpPr>
                <p:nvPr/>
              </p:nvSpPr>
              <p:spPr bwMode="auto">
                <a:xfrm>
                  <a:off x="2497" y="2226"/>
                  <a:ext cx="517" cy="121"/>
                </a:xfrm>
                <a:custGeom>
                  <a:avLst/>
                  <a:gdLst>
                    <a:gd name="T0" fmla="*/ 0 w 517"/>
                    <a:gd name="T1" fmla="*/ 120 h 121"/>
                    <a:gd name="T2" fmla="*/ 390 w 517"/>
                    <a:gd name="T3" fmla="*/ 120 h 121"/>
                    <a:gd name="T4" fmla="*/ 516 w 517"/>
                    <a:gd name="T5" fmla="*/ 0 h 121"/>
                    <a:gd name="T6" fmla="*/ 120 w 517"/>
                    <a:gd name="T7" fmla="*/ 0 h 121"/>
                    <a:gd name="T8" fmla="*/ 0 w 517"/>
                    <a:gd name="T9" fmla="*/ 120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17"/>
                    <a:gd name="T16" fmla="*/ 0 h 121"/>
                    <a:gd name="T17" fmla="*/ 517 w 517"/>
                    <a:gd name="T18" fmla="*/ 121 h 12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17" h="121">
                      <a:moveTo>
                        <a:pt x="0" y="120"/>
                      </a:moveTo>
                      <a:lnTo>
                        <a:pt x="390" y="120"/>
                      </a:lnTo>
                      <a:lnTo>
                        <a:pt x="516" y="0"/>
                      </a:lnTo>
                      <a:lnTo>
                        <a:pt x="120" y="0"/>
                      </a:lnTo>
                      <a:lnTo>
                        <a:pt x="0" y="120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38" name="Freeform 142"/>
                <p:cNvSpPr>
                  <a:spLocks/>
                </p:cNvSpPr>
                <p:nvPr/>
              </p:nvSpPr>
              <p:spPr bwMode="auto">
                <a:xfrm>
                  <a:off x="2648" y="2250"/>
                  <a:ext cx="184" cy="61"/>
                </a:xfrm>
                <a:custGeom>
                  <a:avLst/>
                  <a:gdLst>
                    <a:gd name="T0" fmla="*/ 0 w 184"/>
                    <a:gd name="T1" fmla="*/ 60 h 61"/>
                    <a:gd name="T2" fmla="*/ 183 w 184"/>
                    <a:gd name="T3" fmla="*/ 60 h 61"/>
                    <a:gd name="T4" fmla="*/ 183 w 184"/>
                    <a:gd name="T5" fmla="*/ 0 h 61"/>
                    <a:gd name="T6" fmla="*/ 0 w 184"/>
                    <a:gd name="T7" fmla="*/ 0 h 61"/>
                    <a:gd name="T8" fmla="*/ 0 w 184"/>
                    <a:gd name="T9" fmla="*/ 60 h 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4"/>
                    <a:gd name="T16" fmla="*/ 0 h 61"/>
                    <a:gd name="T17" fmla="*/ 184 w 184"/>
                    <a:gd name="T18" fmla="*/ 61 h 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4" h="61">
                      <a:moveTo>
                        <a:pt x="0" y="60"/>
                      </a:moveTo>
                      <a:lnTo>
                        <a:pt x="183" y="60"/>
                      </a:lnTo>
                      <a:lnTo>
                        <a:pt x="183" y="0"/>
                      </a:lnTo>
                      <a:lnTo>
                        <a:pt x="0" y="0"/>
                      </a:lnTo>
                      <a:lnTo>
                        <a:pt x="0" y="60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39" name="Freeform 143"/>
                <p:cNvSpPr>
                  <a:spLocks/>
                </p:cNvSpPr>
                <p:nvPr/>
              </p:nvSpPr>
              <p:spPr bwMode="auto">
                <a:xfrm>
                  <a:off x="2885" y="2217"/>
                  <a:ext cx="166" cy="169"/>
                </a:xfrm>
                <a:custGeom>
                  <a:avLst/>
                  <a:gdLst>
                    <a:gd name="T0" fmla="*/ 165 w 166"/>
                    <a:gd name="T1" fmla="*/ 3 h 169"/>
                    <a:gd name="T2" fmla="*/ 132 w 166"/>
                    <a:gd name="T3" fmla="*/ 0 h 169"/>
                    <a:gd name="T4" fmla="*/ 0 w 166"/>
                    <a:gd name="T5" fmla="*/ 132 h 169"/>
                    <a:gd name="T6" fmla="*/ 0 w 166"/>
                    <a:gd name="T7" fmla="*/ 168 h 169"/>
                    <a:gd name="T8" fmla="*/ 165 w 166"/>
                    <a:gd name="T9" fmla="*/ 3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6"/>
                    <a:gd name="T16" fmla="*/ 0 h 169"/>
                    <a:gd name="T17" fmla="*/ 166 w 166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6" h="169">
                      <a:moveTo>
                        <a:pt x="165" y="3"/>
                      </a:moveTo>
                      <a:lnTo>
                        <a:pt x="132" y="0"/>
                      </a:lnTo>
                      <a:lnTo>
                        <a:pt x="0" y="132"/>
                      </a:lnTo>
                      <a:lnTo>
                        <a:pt x="0" y="168"/>
                      </a:lnTo>
                      <a:lnTo>
                        <a:pt x="165" y="3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0" name="Freeform 144"/>
                <p:cNvSpPr>
                  <a:spLocks/>
                </p:cNvSpPr>
                <p:nvPr/>
              </p:nvSpPr>
              <p:spPr bwMode="auto">
                <a:xfrm>
                  <a:off x="2498" y="2352"/>
                  <a:ext cx="388" cy="49"/>
                </a:xfrm>
                <a:custGeom>
                  <a:avLst/>
                  <a:gdLst>
                    <a:gd name="T0" fmla="*/ 387 w 388"/>
                    <a:gd name="T1" fmla="*/ 48 h 49"/>
                    <a:gd name="T2" fmla="*/ 0 w 388"/>
                    <a:gd name="T3" fmla="*/ 48 h 49"/>
                    <a:gd name="T4" fmla="*/ 0 w 388"/>
                    <a:gd name="T5" fmla="*/ 0 h 49"/>
                    <a:gd name="T6" fmla="*/ 387 w 388"/>
                    <a:gd name="T7" fmla="*/ 0 h 49"/>
                    <a:gd name="T8" fmla="*/ 387 w 388"/>
                    <a:gd name="T9" fmla="*/ 48 h 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8"/>
                    <a:gd name="T16" fmla="*/ 0 h 49"/>
                    <a:gd name="T17" fmla="*/ 388 w 388"/>
                    <a:gd name="T18" fmla="*/ 49 h 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8" h="49">
                      <a:moveTo>
                        <a:pt x="387" y="48"/>
                      </a:moveTo>
                      <a:lnTo>
                        <a:pt x="0" y="48"/>
                      </a:lnTo>
                      <a:lnTo>
                        <a:pt x="0" y="0"/>
                      </a:lnTo>
                      <a:lnTo>
                        <a:pt x="387" y="0"/>
                      </a:lnTo>
                      <a:lnTo>
                        <a:pt x="387" y="48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1" name="Freeform 145"/>
                <p:cNvSpPr>
                  <a:spLocks/>
                </p:cNvSpPr>
                <p:nvPr/>
              </p:nvSpPr>
              <p:spPr bwMode="auto">
                <a:xfrm>
                  <a:off x="2647" y="2233"/>
                  <a:ext cx="265" cy="82"/>
                </a:xfrm>
                <a:custGeom>
                  <a:avLst/>
                  <a:gdLst>
                    <a:gd name="T0" fmla="*/ 0 w 265"/>
                    <a:gd name="T1" fmla="*/ 0 h 82"/>
                    <a:gd name="T2" fmla="*/ 0 w 265"/>
                    <a:gd name="T3" fmla="*/ 21 h 82"/>
                    <a:gd name="T4" fmla="*/ 186 w 265"/>
                    <a:gd name="T5" fmla="*/ 21 h 82"/>
                    <a:gd name="T6" fmla="*/ 186 w 265"/>
                    <a:gd name="T7" fmla="*/ 81 h 82"/>
                    <a:gd name="T8" fmla="*/ 264 w 265"/>
                    <a:gd name="T9" fmla="*/ 0 h 82"/>
                    <a:gd name="T10" fmla="*/ 0 w 265"/>
                    <a:gd name="T11" fmla="*/ 0 h 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"/>
                    <a:gd name="T19" fmla="*/ 0 h 82"/>
                    <a:gd name="T20" fmla="*/ 265 w 265"/>
                    <a:gd name="T21" fmla="*/ 82 h 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" h="82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186" y="21"/>
                      </a:lnTo>
                      <a:lnTo>
                        <a:pt x="186" y="81"/>
                      </a:lnTo>
                      <a:lnTo>
                        <a:pt x="26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2" name="Rectangle 146"/>
                <p:cNvSpPr>
                  <a:spLocks noChangeArrowheads="1"/>
                </p:cNvSpPr>
                <p:nvPr/>
              </p:nvSpPr>
              <p:spPr bwMode="auto">
                <a:xfrm>
                  <a:off x="2350" y="1602"/>
                  <a:ext cx="762" cy="636"/>
                </a:xfrm>
                <a:prstGeom prst="rect">
                  <a:avLst/>
                </a:prstGeom>
                <a:solidFill>
                  <a:srgbClr val="9E989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43" name="Freeform 147"/>
                <p:cNvSpPr>
                  <a:spLocks/>
                </p:cNvSpPr>
                <p:nvPr/>
              </p:nvSpPr>
              <p:spPr bwMode="auto">
                <a:xfrm>
                  <a:off x="3058" y="2415"/>
                  <a:ext cx="109" cy="151"/>
                </a:xfrm>
                <a:custGeom>
                  <a:avLst/>
                  <a:gdLst>
                    <a:gd name="T0" fmla="*/ 0 w 109"/>
                    <a:gd name="T1" fmla="*/ 150 h 151"/>
                    <a:gd name="T2" fmla="*/ 0 w 109"/>
                    <a:gd name="T3" fmla="*/ 99 h 151"/>
                    <a:gd name="T4" fmla="*/ 108 w 109"/>
                    <a:gd name="T5" fmla="*/ 0 h 151"/>
                    <a:gd name="T6" fmla="*/ 108 w 109"/>
                    <a:gd name="T7" fmla="*/ 51 h 151"/>
                    <a:gd name="T8" fmla="*/ 0 w 109"/>
                    <a:gd name="T9" fmla="*/ 150 h 15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51"/>
                    <a:gd name="T17" fmla="*/ 109 w 109"/>
                    <a:gd name="T18" fmla="*/ 151 h 15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51">
                      <a:moveTo>
                        <a:pt x="0" y="150"/>
                      </a:moveTo>
                      <a:lnTo>
                        <a:pt x="0" y="99"/>
                      </a:lnTo>
                      <a:lnTo>
                        <a:pt x="108" y="0"/>
                      </a:lnTo>
                      <a:lnTo>
                        <a:pt x="108" y="51"/>
                      </a:lnTo>
                      <a:lnTo>
                        <a:pt x="0" y="15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4" name="Freeform 148"/>
                <p:cNvSpPr>
                  <a:spLocks/>
                </p:cNvSpPr>
                <p:nvPr/>
              </p:nvSpPr>
              <p:spPr bwMode="auto">
                <a:xfrm>
                  <a:off x="3115" y="1516"/>
                  <a:ext cx="85" cy="724"/>
                </a:xfrm>
                <a:custGeom>
                  <a:avLst/>
                  <a:gdLst>
                    <a:gd name="T0" fmla="*/ 0 w 85"/>
                    <a:gd name="T1" fmla="*/ 87 h 724"/>
                    <a:gd name="T2" fmla="*/ 84 w 85"/>
                    <a:gd name="T3" fmla="*/ 0 h 724"/>
                    <a:gd name="T4" fmla="*/ 84 w 85"/>
                    <a:gd name="T5" fmla="*/ 636 h 724"/>
                    <a:gd name="T6" fmla="*/ 0 w 85"/>
                    <a:gd name="T7" fmla="*/ 723 h 724"/>
                    <a:gd name="T8" fmla="*/ 0 w 85"/>
                    <a:gd name="T9" fmla="*/ 87 h 7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"/>
                    <a:gd name="T16" fmla="*/ 0 h 724"/>
                    <a:gd name="T17" fmla="*/ 85 w 85"/>
                    <a:gd name="T18" fmla="*/ 724 h 7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" h="724">
                      <a:moveTo>
                        <a:pt x="0" y="87"/>
                      </a:moveTo>
                      <a:lnTo>
                        <a:pt x="84" y="0"/>
                      </a:lnTo>
                      <a:lnTo>
                        <a:pt x="84" y="636"/>
                      </a:lnTo>
                      <a:lnTo>
                        <a:pt x="0" y="723"/>
                      </a:lnTo>
                      <a:lnTo>
                        <a:pt x="0" y="87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5" name="Freeform 149"/>
                <p:cNvSpPr>
                  <a:spLocks/>
                </p:cNvSpPr>
                <p:nvPr/>
              </p:nvSpPr>
              <p:spPr bwMode="auto">
                <a:xfrm>
                  <a:off x="2345" y="1519"/>
                  <a:ext cx="850" cy="82"/>
                </a:xfrm>
                <a:custGeom>
                  <a:avLst/>
                  <a:gdLst>
                    <a:gd name="T0" fmla="*/ 0 w 850"/>
                    <a:gd name="T1" fmla="*/ 81 h 82"/>
                    <a:gd name="T2" fmla="*/ 84 w 850"/>
                    <a:gd name="T3" fmla="*/ 0 h 82"/>
                    <a:gd name="T4" fmla="*/ 849 w 850"/>
                    <a:gd name="T5" fmla="*/ 0 h 82"/>
                    <a:gd name="T6" fmla="*/ 762 w 850"/>
                    <a:gd name="T7" fmla="*/ 81 h 82"/>
                    <a:gd name="T8" fmla="*/ 0 w 850"/>
                    <a:gd name="T9" fmla="*/ 81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0"/>
                    <a:gd name="T16" fmla="*/ 0 h 82"/>
                    <a:gd name="T17" fmla="*/ 850 w 850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0" h="82">
                      <a:moveTo>
                        <a:pt x="0" y="81"/>
                      </a:moveTo>
                      <a:lnTo>
                        <a:pt x="84" y="0"/>
                      </a:lnTo>
                      <a:lnTo>
                        <a:pt x="849" y="0"/>
                      </a:lnTo>
                      <a:lnTo>
                        <a:pt x="762" y="81"/>
                      </a:lnTo>
                      <a:lnTo>
                        <a:pt x="0" y="81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6" name="Freeform 150"/>
                <p:cNvSpPr>
                  <a:spLocks/>
                </p:cNvSpPr>
                <p:nvPr/>
              </p:nvSpPr>
              <p:spPr bwMode="auto">
                <a:xfrm>
                  <a:off x="2425" y="1680"/>
                  <a:ext cx="613" cy="457"/>
                </a:xfrm>
                <a:custGeom>
                  <a:avLst/>
                  <a:gdLst>
                    <a:gd name="T0" fmla="*/ 612 w 613"/>
                    <a:gd name="T1" fmla="*/ 456 h 457"/>
                    <a:gd name="T2" fmla="*/ 0 w 613"/>
                    <a:gd name="T3" fmla="*/ 456 h 457"/>
                    <a:gd name="T4" fmla="*/ 0 w 613"/>
                    <a:gd name="T5" fmla="*/ 0 h 457"/>
                    <a:gd name="T6" fmla="*/ 612 w 613"/>
                    <a:gd name="T7" fmla="*/ 0 h 457"/>
                    <a:gd name="T8" fmla="*/ 612 w 613"/>
                    <a:gd name="T9" fmla="*/ 456 h 4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3"/>
                    <a:gd name="T16" fmla="*/ 0 h 457"/>
                    <a:gd name="T17" fmla="*/ 613 w 613"/>
                    <a:gd name="T18" fmla="*/ 457 h 4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3" h="457">
                      <a:moveTo>
                        <a:pt x="612" y="456"/>
                      </a:moveTo>
                      <a:lnTo>
                        <a:pt x="0" y="456"/>
                      </a:lnTo>
                      <a:lnTo>
                        <a:pt x="0" y="0"/>
                      </a:lnTo>
                      <a:lnTo>
                        <a:pt x="612" y="0"/>
                      </a:lnTo>
                      <a:lnTo>
                        <a:pt x="612" y="456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7" name="Freeform 151"/>
                <p:cNvSpPr>
                  <a:spLocks/>
                </p:cNvSpPr>
                <p:nvPr/>
              </p:nvSpPr>
              <p:spPr bwMode="auto">
                <a:xfrm>
                  <a:off x="2426" y="1680"/>
                  <a:ext cx="610" cy="457"/>
                </a:xfrm>
                <a:custGeom>
                  <a:avLst/>
                  <a:gdLst>
                    <a:gd name="T0" fmla="*/ 609 w 610"/>
                    <a:gd name="T1" fmla="*/ 0 h 457"/>
                    <a:gd name="T2" fmla="*/ 0 w 610"/>
                    <a:gd name="T3" fmla="*/ 0 h 457"/>
                    <a:gd name="T4" fmla="*/ 0 w 610"/>
                    <a:gd name="T5" fmla="*/ 456 h 457"/>
                    <a:gd name="T6" fmla="*/ 144 w 610"/>
                    <a:gd name="T7" fmla="*/ 309 h 457"/>
                    <a:gd name="T8" fmla="*/ 444 w 610"/>
                    <a:gd name="T9" fmla="*/ 159 h 457"/>
                    <a:gd name="T10" fmla="*/ 609 w 610"/>
                    <a:gd name="T11" fmla="*/ 0 h 45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10"/>
                    <a:gd name="T19" fmla="*/ 0 h 457"/>
                    <a:gd name="T20" fmla="*/ 610 w 610"/>
                    <a:gd name="T21" fmla="*/ 457 h 45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10" h="457">
                      <a:moveTo>
                        <a:pt x="609" y="0"/>
                      </a:moveTo>
                      <a:lnTo>
                        <a:pt x="0" y="0"/>
                      </a:lnTo>
                      <a:lnTo>
                        <a:pt x="0" y="456"/>
                      </a:lnTo>
                      <a:lnTo>
                        <a:pt x="144" y="309"/>
                      </a:lnTo>
                      <a:lnTo>
                        <a:pt x="444" y="159"/>
                      </a:lnTo>
                      <a:lnTo>
                        <a:pt x="609" y="0"/>
                      </a:lnTo>
                    </a:path>
                  </a:pathLst>
                </a:custGeom>
                <a:solidFill>
                  <a:srgbClr val="6B645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8" name="Freeform 152"/>
                <p:cNvSpPr>
                  <a:spLocks/>
                </p:cNvSpPr>
                <p:nvPr/>
              </p:nvSpPr>
              <p:spPr bwMode="auto">
                <a:xfrm>
                  <a:off x="2138" y="2512"/>
                  <a:ext cx="922" cy="58"/>
                </a:xfrm>
                <a:custGeom>
                  <a:avLst/>
                  <a:gdLst>
                    <a:gd name="T0" fmla="*/ 921 w 922"/>
                    <a:gd name="T1" fmla="*/ 57 h 58"/>
                    <a:gd name="T2" fmla="*/ 0 w 922"/>
                    <a:gd name="T3" fmla="*/ 57 h 58"/>
                    <a:gd name="T4" fmla="*/ 0 w 922"/>
                    <a:gd name="T5" fmla="*/ 0 h 58"/>
                    <a:gd name="T6" fmla="*/ 921 w 922"/>
                    <a:gd name="T7" fmla="*/ 0 h 58"/>
                    <a:gd name="T8" fmla="*/ 921 w 922"/>
                    <a:gd name="T9" fmla="*/ 57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2"/>
                    <a:gd name="T16" fmla="*/ 0 h 58"/>
                    <a:gd name="T17" fmla="*/ 922 w 922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2" h="58">
                      <a:moveTo>
                        <a:pt x="921" y="57"/>
                      </a:moveTo>
                      <a:lnTo>
                        <a:pt x="0" y="57"/>
                      </a:lnTo>
                      <a:lnTo>
                        <a:pt x="0" y="0"/>
                      </a:lnTo>
                      <a:lnTo>
                        <a:pt x="921" y="0"/>
                      </a:lnTo>
                      <a:lnTo>
                        <a:pt x="921" y="57"/>
                      </a:lnTo>
                    </a:path>
                  </a:pathLst>
                </a:custGeom>
                <a:solidFill>
                  <a:srgbClr val="9E9898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49" name="Freeform 153"/>
                <p:cNvSpPr>
                  <a:spLocks/>
                </p:cNvSpPr>
                <p:nvPr/>
              </p:nvSpPr>
              <p:spPr bwMode="auto">
                <a:xfrm>
                  <a:off x="2134" y="2415"/>
                  <a:ext cx="1033" cy="97"/>
                </a:xfrm>
                <a:custGeom>
                  <a:avLst/>
                  <a:gdLst>
                    <a:gd name="T0" fmla="*/ 1032 w 1033"/>
                    <a:gd name="T1" fmla="*/ 0 h 97"/>
                    <a:gd name="T2" fmla="*/ 933 w 1033"/>
                    <a:gd name="T3" fmla="*/ 96 h 97"/>
                    <a:gd name="T4" fmla="*/ 0 w 1033"/>
                    <a:gd name="T5" fmla="*/ 96 h 97"/>
                    <a:gd name="T6" fmla="*/ 99 w 1033"/>
                    <a:gd name="T7" fmla="*/ 0 h 97"/>
                    <a:gd name="T8" fmla="*/ 1032 w 1033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33"/>
                    <a:gd name="T16" fmla="*/ 0 h 97"/>
                    <a:gd name="T17" fmla="*/ 1033 w 1033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33" h="97">
                      <a:moveTo>
                        <a:pt x="1032" y="0"/>
                      </a:moveTo>
                      <a:lnTo>
                        <a:pt x="933" y="96"/>
                      </a:lnTo>
                      <a:lnTo>
                        <a:pt x="0" y="96"/>
                      </a:lnTo>
                      <a:lnTo>
                        <a:pt x="99" y="0"/>
                      </a:lnTo>
                      <a:lnTo>
                        <a:pt x="1032" y="0"/>
                      </a:lnTo>
                    </a:path>
                  </a:pathLst>
                </a:custGeom>
                <a:solidFill>
                  <a:srgbClr val="DADADA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050" name="Group 154"/>
                <p:cNvGrpSpPr>
                  <a:grpSpLocks/>
                </p:cNvGrpSpPr>
                <p:nvPr/>
              </p:nvGrpSpPr>
              <p:grpSpPr bwMode="auto">
                <a:xfrm>
                  <a:off x="2200" y="2433"/>
                  <a:ext cx="901" cy="63"/>
                  <a:chOff x="2200" y="2433"/>
                  <a:chExt cx="901" cy="63"/>
                </a:xfrm>
              </p:grpSpPr>
              <p:sp>
                <p:nvSpPr>
                  <p:cNvPr id="41052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258" y="2433"/>
                    <a:ext cx="84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5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237" y="2460"/>
                    <a:ext cx="843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54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2219" y="2478"/>
                    <a:ext cx="837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55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496"/>
                    <a:ext cx="840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6B645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051" name="Freeform 159"/>
                <p:cNvSpPr>
                  <a:spLocks/>
                </p:cNvSpPr>
                <p:nvPr/>
              </p:nvSpPr>
              <p:spPr bwMode="auto">
                <a:xfrm>
                  <a:off x="2455" y="1702"/>
                  <a:ext cx="553" cy="418"/>
                </a:xfrm>
                <a:custGeom>
                  <a:avLst/>
                  <a:gdLst>
                    <a:gd name="T0" fmla="*/ 552 w 553"/>
                    <a:gd name="T1" fmla="*/ 417 h 418"/>
                    <a:gd name="T2" fmla="*/ 0 w 553"/>
                    <a:gd name="T3" fmla="*/ 417 h 418"/>
                    <a:gd name="T4" fmla="*/ 0 w 553"/>
                    <a:gd name="T5" fmla="*/ 0 h 418"/>
                    <a:gd name="T6" fmla="*/ 552 w 553"/>
                    <a:gd name="T7" fmla="*/ 0 h 418"/>
                    <a:gd name="T8" fmla="*/ 552 w 553"/>
                    <a:gd name="T9" fmla="*/ 417 h 41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3"/>
                    <a:gd name="T16" fmla="*/ 0 h 418"/>
                    <a:gd name="T17" fmla="*/ 553 w 553"/>
                    <a:gd name="T18" fmla="*/ 418 h 41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3" h="418">
                      <a:moveTo>
                        <a:pt x="552" y="417"/>
                      </a:moveTo>
                      <a:lnTo>
                        <a:pt x="0" y="417"/>
                      </a:lnTo>
                      <a:lnTo>
                        <a:pt x="0" y="0"/>
                      </a:lnTo>
                      <a:lnTo>
                        <a:pt x="552" y="0"/>
                      </a:lnTo>
                      <a:lnTo>
                        <a:pt x="552" y="417"/>
                      </a:lnTo>
                    </a:path>
                  </a:pathLst>
                </a:custGeom>
                <a:gradFill rotWithShape="0">
                  <a:gsLst>
                    <a:gs pos="0">
                      <a:srgbClr val="5077EF"/>
                    </a:gs>
                    <a:gs pos="100000">
                      <a:srgbClr val="063DE8"/>
                    </a:gs>
                  </a:gsLst>
                  <a:lin ang="2700000" scaled="1"/>
                </a:gra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013" name="Rectangle 160"/>
              <p:cNvSpPr>
                <a:spLocks noChangeArrowheads="1"/>
              </p:cNvSpPr>
              <p:nvPr/>
            </p:nvSpPr>
            <p:spPr bwMode="auto">
              <a:xfrm>
                <a:off x="2660" y="1877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4" name="Line 161"/>
              <p:cNvSpPr>
                <a:spLocks noChangeShapeType="1"/>
              </p:cNvSpPr>
              <p:nvPr/>
            </p:nvSpPr>
            <p:spPr bwMode="auto">
              <a:xfrm>
                <a:off x="2697" y="1906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5" name="Line 162"/>
              <p:cNvSpPr>
                <a:spLocks noChangeShapeType="1"/>
              </p:cNvSpPr>
              <p:nvPr/>
            </p:nvSpPr>
            <p:spPr bwMode="auto">
              <a:xfrm>
                <a:off x="2697" y="1933"/>
                <a:ext cx="10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6" name="Line 163"/>
              <p:cNvSpPr>
                <a:spLocks noChangeShapeType="1"/>
              </p:cNvSpPr>
              <p:nvPr/>
            </p:nvSpPr>
            <p:spPr bwMode="auto">
              <a:xfrm>
                <a:off x="2697" y="1960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7" name="Line 164"/>
              <p:cNvSpPr>
                <a:spLocks noChangeShapeType="1"/>
              </p:cNvSpPr>
              <p:nvPr/>
            </p:nvSpPr>
            <p:spPr bwMode="auto">
              <a:xfrm>
                <a:off x="2697" y="1987"/>
                <a:ext cx="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8" name="Line 165"/>
              <p:cNvSpPr>
                <a:spLocks noChangeShapeType="1"/>
              </p:cNvSpPr>
              <p:nvPr/>
            </p:nvSpPr>
            <p:spPr bwMode="auto">
              <a:xfrm>
                <a:off x="2697" y="2014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9" name="Line 166"/>
              <p:cNvSpPr>
                <a:spLocks noChangeShapeType="1"/>
              </p:cNvSpPr>
              <p:nvPr/>
            </p:nvSpPr>
            <p:spPr bwMode="auto">
              <a:xfrm>
                <a:off x="2697" y="2041"/>
                <a:ext cx="9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0" name="Line 167"/>
              <p:cNvSpPr>
                <a:spLocks noChangeShapeType="1"/>
              </p:cNvSpPr>
              <p:nvPr/>
            </p:nvSpPr>
            <p:spPr bwMode="auto">
              <a:xfrm>
                <a:off x="2697" y="2068"/>
                <a:ext cx="1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1" name="Rectangle 168"/>
              <p:cNvSpPr>
                <a:spLocks noChangeArrowheads="1"/>
              </p:cNvSpPr>
              <p:nvPr/>
            </p:nvSpPr>
            <p:spPr bwMode="auto">
              <a:xfrm>
                <a:off x="2491" y="1773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2" name="Rectangle 169"/>
              <p:cNvSpPr>
                <a:spLocks noChangeArrowheads="1"/>
              </p:cNvSpPr>
              <p:nvPr/>
            </p:nvSpPr>
            <p:spPr bwMode="auto">
              <a:xfrm>
                <a:off x="2512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3" name="Rectangle 170"/>
              <p:cNvSpPr>
                <a:spLocks noChangeArrowheads="1"/>
              </p:cNvSpPr>
              <p:nvPr/>
            </p:nvSpPr>
            <p:spPr bwMode="auto">
              <a:xfrm>
                <a:off x="2555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4" name="Rectangle 171"/>
              <p:cNvSpPr>
                <a:spLocks noChangeArrowheads="1"/>
              </p:cNvSpPr>
              <p:nvPr/>
            </p:nvSpPr>
            <p:spPr bwMode="auto">
              <a:xfrm>
                <a:off x="2598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5" name="Rectangle 172"/>
              <p:cNvSpPr>
                <a:spLocks noChangeArrowheads="1"/>
              </p:cNvSpPr>
              <p:nvPr/>
            </p:nvSpPr>
            <p:spPr bwMode="auto">
              <a:xfrm>
                <a:off x="2641" y="1791"/>
                <a:ext cx="25" cy="29"/>
              </a:xfrm>
              <a:prstGeom prst="rect">
                <a:avLst/>
              </a:prstGeom>
              <a:solidFill>
                <a:srgbClr val="4D4D4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6" name="Freeform 173"/>
              <p:cNvSpPr>
                <a:spLocks/>
              </p:cNvSpPr>
              <p:nvPr/>
            </p:nvSpPr>
            <p:spPr bwMode="auto">
              <a:xfrm>
                <a:off x="2544" y="1875"/>
                <a:ext cx="92" cy="78"/>
              </a:xfrm>
              <a:custGeom>
                <a:avLst/>
                <a:gdLst>
                  <a:gd name="T0" fmla="*/ 0 w 92"/>
                  <a:gd name="T1" fmla="*/ 0 h 78"/>
                  <a:gd name="T2" fmla="*/ 91 w 92"/>
                  <a:gd name="T3" fmla="*/ 35 h 78"/>
                  <a:gd name="T4" fmla="*/ 24 w 92"/>
                  <a:gd name="T5" fmla="*/ 77 h 78"/>
                  <a:gd name="T6" fmla="*/ 0 w 92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2"/>
                  <a:gd name="T13" fmla="*/ 0 h 78"/>
                  <a:gd name="T14" fmla="*/ 92 w 92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2" h="78">
                    <a:moveTo>
                      <a:pt x="0" y="0"/>
                    </a:moveTo>
                    <a:lnTo>
                      <a:pt x="91" y="35"/>
                    </a:lnTo>
                    <a:lnTo>
                      <a:pt x="24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7" name="Oval 174"/>
              <p:cNvSpPr>
                <a:spLocks noChangeArrowheads="1"/>
              </p:cNvSpPr>
              <p:nvPr/>
            </p:nvSpPr>
            <p:spPr bwMode="auto">
              <a:xfrm>
                <a:off x="2526" y="1857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8" name="Oval 175"/>
              <p:cNvSpPr>
                <a:spLocks noChangeArrowheads="1"/>
              </p:cNvSpPr>
              <p:nvPr/>
            </p:nvSpPr>
            <p:spPr bwMode="auto">
              <a:xfrm>
                <a:off x="2616" y="1893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29" name="Oval 176"/>
              <p:cNvSpPr>
                <a:spLocks noChangeArrowheads="1"/>
              </p:cNvSpPr>
              <p:nvPr/>
            </p:nvSpPr>
            <p:spPr bwMode="auto">
              <a:xfrm>
                <a:off x="2554" y="1935"/>
                <a:ext cx="31" cy="33"/>
              </a:xfrm>
              <a:prstGeom prst="ellipse">
                <a:avLst/>
              </a:prstGeom>
              <a:solidFill>
                <a:srgbClr val="FC0128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0" name="Rectangle 177"/>
              <p:cNvSpPr>
                <a:spLocks noChangeArrowheads="1"/>
              </p:cNvSpPr>
              <p:nvPr/>
            </p:nvSpPr>
            <p:spPr bwMode="auto">
              <a:xfrm>
                <a:off x="2768" y="1724"/>
                <a:ext cx="208" cy="217"/>
              </a:xfrm>
              <a:prstGeom prst="rect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1" name="Line 178"/>
              <p:cNvSpPr>
                <a:spLocks noChangeShapeType="1"/>
              </p:cNvSpPr>
              <p:nvPr/>
            </p:nvSpPr>
            <p:spPr bwMode="auto">
              <a:xfrm flipV="1">
                <a:off x="2801" y="1764"/>
                <a:ext cx="0" cy="1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2" name="Rectangle 179"/>
              <p:cNvSpPr>
                <a:spLocks noChangeArrowheads="1"/>
              </p:cNvSpPr>
              <p:nvPr/>
            </p:nvSpPr>
            <p:spPr bwMode="auto">
              <a:xfrm>
                <a:off x="2820" y="1828"/>
                <a:ext cx="22" cy="74"/>
              </a:xfrm>
              <a:prstGeom prst="rect">
                <a:avLst/>
              </a:prstGeom>
              <a:solidFill>
                <a:srgbClr val="FE9B0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3" name="Rectangle 180"/>
              <p:cNvSpPr>
                <a:spLocks noChangeArrowheads="1"/>
              </p:cNvSpPr>
              <p:nvPr/>
            </p:nvSpPr>
            <p:spPr bwMode="auto">
              <a:xfrm>
                <a:off x="2853" y="1773"/>
                <a:ext cx="22" cy="129"/>
              </a:xfrm>
              <a:prstGeom prst="rect">
                <a:avLst/>
              </a:prstGeom>
              <a:solidFill>
                <a:srgbClr val="00AE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4" name="Rectangle 181"/>
              <p:cNvSpPr>
                <a:spLocks noChangeArrowheads="1"/>
              </p:cNvSpPr>
              <p:nvPr/>
            </p:nvSpPr>
            <p:spPr bwMode="auto">
              <a:xfrm>
                <a:off x="2886" y="1849"/>
                <a:ext cx="23" cy="53"/>
              </a:xfrm>
              <a:prstGeom prst="rect">
                <a:avLst/>
              </a:prstGeom>
              <a:solidFill>
                <a:srgbClr val="063DE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5" name="Rectangle 182"/>
              <p:cNvSpPr>
                <a:spLocks noChangeArrowheads="1"/>
              </p:cNvSpPr>
              <p:nvPr/>
            </p:nvSpPr>
            <p:spPr bwMode="auto">
              <a:xfrm>
                <a:off x="2919" y="1807"/>
                <a:ext cx="23" cy="95"/>
              </a:xfrm>
              <a:prstGeom prst="rect">
                <a:avLst/>
              </a:prstGeom>
              <a:solidFill>
                <a:srgbClr val="FC012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36" name="Line 183"/>
              <p:cNvSpPr>
                <a:spLocks noChangeShapeType="1"/>
              </p:cNvSpPr>
              <p:nvPr/>
            </p:nvSpPr>
            <p:spPr bwMode="auto">
              <a:xfrm>
                <a:off x="2799" y="1903"/>
                <a:ext cx="15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2" name="Group 184"/>
            <p:cNvGrpSpPr>
              <a:grpSpLocks/>
            </p:cNvGrpSpPr>
            <p:nvPr/>
          </p:nvGrpSpPr>
          <p:grpSpPr bwMode="auto">
            <a:xfrm>
              <a:off x="3869" y="1938"/>
              <a:ext cx="961" cy="283"/>
              <a:chOff x="1648" y="1137"/>
              <a:chExt cx="2160" cy="1226"/>
            </a:xfrm>
          </p:grpSpPr>
          <p:sp>
            <p:nvSpPr>
              <p:cNvPr id="40983" name="Line 185"/>
              <p:cNvSpPr>
                <a:spLocks noChangeShapeType="1"/>
              </p:cNvSpPr>
              <p:nvPr/>
            </p:nvSpPr>
            <p:spPr bwMode="auto">
              <a:xfrm flipH="1">
                <a:off x="2665" y="1137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4" name="Line 186"/>
              <p:cNvSpPr>
                <a:spLocks noChangeShapeType="1"/>
              </p:cNvSpPr>
              <p:nvPr/>
            </p:nvSpPr>
            <p:spPr bwMode="auto">
              <a:xfrm flipH="1">
                <a:off x="2371" y="1417"/>
                <a:ext cx="0" cy="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5" name="Line 187"/>
              <p:cNvSpPr>
                <a:spLocks noChangeShapeType="1"/>
              </p:cNvSpPr>
              <p:nvPr/>
            </p:nvSpPr>
            <p:spPr bwMode="auto">
              <a:xfrm>
                <a:off x="2188" y="1537"/>
                <a:ext cx="24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6" name="Line 188"/>
              <p:cNvSpPr>
                <a:spLocks noChangeShapeType="1"/>
              </p:cNvSpPr>
              <p:nvPr/>
            </p:nvSpPr>
            <p:spPr bwMode="auto">
              <a:xfrm flipH="1">
                <a:off x="2037" y="1705"/>
                <a:ext cx="0" cy="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7" name="Line 189"/>
              <p:cNvSpPr>
                <a:spLocks noChangeShapeType="1"/>
              </p:cNvSpPr>
              <p:nvPr/>
            </p:nvSpPr>
            <p:spPr bwMode="auto">
              <a:xfrm flipH="1">
                <a:off x="1878" y="1849"/>
                <a:ext cx="16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8" name="Line 190"/>
              <p:cNvSpPr>
                <a:spLocks noChangeShapeType="1"/>
              </p:cNvSpPr>
              <p:nvPr/>
            </p:nvSpPr>
            <p:spPr bwMode="auto">
              <a:xfrm flipH="1">
                <a:off x="1719" y="2009"/>
                <a:ext cx="8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9" name="Line 191"/>
              <p:cNvSpPr>
                <a:spLocks noChangeShapeType="1"/>
              </p:cNvSpPr>
              <p:nvPr/>
            </p:nvSpPr>
            <p:spPr bwMode="auto">
              <a:xfrm>
                <a:off x="2522" y="1225"/>
                <a:ext cx="0" cy="11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0" name="Line 192"/>
              <p:cNvSpPr>
                <a:spLocks noChangeShapeType="1"/>
              </p:cNvSpPr>
              <p:nvPr/>
            </p:nvSpPr>
            <p:spPr bwMode="auto">
              <a:xfrm flipH="1">
                <a:off x="3007" y="1425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1" name="Line 193"/>
              <p:cNvSpPr>
                <a:spLocks noChangeShapeType="1"/>
              </p:cNvSpPr>
              <p:nvPr/>
            </p:nvSpPr>
            <p:spPr bwMode="auto">
              <a:xfrm flipH="1">
                <a:off x="3166" y="1537"/>
                <a:ext cx="0" cy="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Line 194"/>
              <p:cNvSpPr>
                <a:spLocks noChangeShapeType="1"/>
              </p:cNvSpPr>
              <p:nvPr/>
            </p:nvSpPr>
            <p:spPr bwMode="auto">
              <a:xfrm>
                <a:off x="3317" y="1681"/>
                <a:ext cx="8" cy="6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Line 195"/>
              <p:cNvSpPr>
                <a:spLocks noChangeShapeType="1"/>
              </p:cNvSpPr>
              <p:nvPr/>
            </p:nvSpPr>
            <p:spPr bwMode="auto">
              <a:xfrm flipH="1">
                <a:off x="3508" y="1833"/>
                <a:ext cx="0" cy="5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Line 196"/>
              <p:cNvSpPr>
                <a:spLocks noChangeShapeType="1"/>
              </p:cNvSpPr>
              <p:nvPr/>
            </p:nvSpPr>
            <p:spPr bwMode="auto">
              <a:xfrm flipH="1">
                <a:off x="3723" y="1969"/>
                <a:ext cx="8" cy="3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5" name="Line 197"/>
              <p:cNvSpPr>
                <a:spLocks noChangeShapeType="1"/>
              </p:cNvSpPr>
              <p:nvPr/>
            </p:nvSpPr>
            <p:spPr bwMode="auto">
              <a:xfrm flipH="1">
                <a:off x="2808" y="1209"/>
                <a:ext cx="0" cy="1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6" name="Line 198"/>
              <p:cNvSpPr>
                <a:spLocks noChangeShapeType="1"/>
              </p:cNvSpPr>
              <p:nvPr/>
            </p:nvSpPr>
            <p:spPr bwMode="auto">
              <a:xfrm flipH="1">
                <a:off x="1648" y="2065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7" name="Line 199"/>
              <p:cNvSpPr>
                <a:spLocks noChangeShapeType="1"/>
              </p:cNvSpPr>
              <p:nvPr/>
            </p:nvSpPr>
            <p:spPr bwMode="auto">
              <a:xfrm flipH="1">
                <a:off x="1815" y="194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8" name="Line 200"/>
              <p:cNvSpPr>
                <a:spLocks noChangeShapeType="1"/>
              </p:cNvSpPr>
              <p:nvPr/>
            </p:nvSpPr>
            <p:spPr bwMode="auto">
              <a:xfrm flipH="1">
                <a:off x="1952" y="1761"/>
                <a:ext cx="0" cy="5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9" name="Line 201"/>
              <p:cNvSpPr>
                <a:spLocks noChangeShapeType="1"/>
              </p:cNvSpPr>
              <p:nvPr/>
            </p:nvSpPr>
            <p:spPr bwMode="auto">
              <a:xfrm flipH="1">
                <a:off x="1815" y="1953"/>
                <a:ext cx="0" cy="3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0" name="Line 202"/>
              <p:cNvSpPr>
                <a:spLocks noChangeShapeType="1"/>
              </p:cNvSpPr>
              <p:nvPr/>
            </p:nvSpPr>
            <p:spPr bwMode="auto">
              <a:xfrm flipH="1">
                <a:off x="2112" y="1609"/>
                <a:ext cx="0" cy="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1" name="Line 203"/>
              <p:cNvSpPr>
                <a:spLocks noChangeShapeType="1"/>
              </p:cNvSpPr>
              <p:nvPr/>
            </p:nvSpPr>
            <p:spPr bwMode="auto">
              <a:xfrm>
                <a:off x="2280" y="1489"/>
                <a:ext cx="0" cy="8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2" name="Line 204"/>
              <p:cNvSpPr>
                <a:spLocks noChangeShapeType="1"/>
              </p:cNvSpPr>
              <p:nvPr/>
            </p:nvSpPr>
            <p:spPr bwMode="auto">
              <a:xfrm flipH="1">
                <a:off x="2744" y="1161"/>
                <a:ext cx="0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3" name="Line 205"/>
              <p:cNvSpPr>
                <a:spLocks noChangeShapeType="1"/>
              </p:cNvSpPr>
              <p:nvPr/>
            </p:nvSpPr>
            <p:spPr bwMode="auto">
              <a:xfrm flipH="1">
                <a:off x="2592" y="1161"/>
                <a:ext cx="8" cy="1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4" name="Line 206"/>
              <p:cNvSpPr>
                <a:spLocks noChangeShapeType="1"/>
              </p:cNvSpPr>
              <p:nvPr/>
            </p:nvSpPr>
            <p:spPr bwMode="auto">
              <a:xfrm flipH="1">
                <a:off x="2432" y="1339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5" name="Line 207"/>
              <p:cNvSpPr>
                <a:spLocks noChangeShapeType="1"/>
              </p:cNvSpPr>
              <p:nvPr/>
            </p:nvSpPr>
            <p:spPr bwMode="auto">
              <a:xfrm flipH="1">
                <a:off x="3808" y="2065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6" name="Line 208"/>
              <p:cNvSpPr>
                <a:spLocks noChangeShapeType="1"/>
              </p:cNvSpPr>
              <p:nvPr/>
            </p:nvSpPr>
            <p:spPr bwMode="auto">
              <a:xfrm flipH="1">
                <a:off x="3616" y="1875"/>
                <a:ext cx="0" cy="4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7" name="Line 209"/>
              <p:cNvSpPr>
                <a:spLocks noChangeShapeType="1"/>
              </p:cNvSpPr>
              <p:nvPr/>
            </p:nvSpPr>
            <p:spPr bwMode="auto">
              <a:xfrm flipH="1">
                <a:off x="3416" y="1745"/>
                <a:ext cx="0" cy="5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8" name="Line 210"/>
              <p:cNvSpPr>
                <a:spLocks noChangeShapeType="1"/>
              </p:cNvSpPr>
              <p:nvPr/>
            </p:nvSpPr>
            <p:spPr bwMode="auto">
              <a:xfrm>
                <a:off x="3232" y="1617"/>
                <a:ext cx="8" cy="7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09" name="Line 211"/>
              <p:cNvSpPr>
                <a:spLocks noChangeShapeType="1"/>
              </p:cNvSpPr>
              <p:nvPr/>
            </p:nvSpPr>
            <p:spPr bwMode="auto">
              <a:xfrm>
                <a:off x="3088" y="1505"/>
                <a:ext cx="0" cy="8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0" name="Line 212"/>
              <p:cNvSpPr>
                <a:spLocks noChangeShapeType="1"/>
              </p:cNvSpPr>
              <p:nvPr/>
            </p:nvSpPr>
            <p:spPr bwMode="auto">
              <a:xfrm flipH="1">
                <a:off x="2936" y="1339"/>
                <a:ext cx="0" cy="9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1" name="Line 213"/>
              <p:cNvSpPr>
                <a:spLocks noChangeShapeType="1"/>
              </p:cNvSpPr>
              <p:nvPr/>
            </p:nvSpPr>
            <p:spPr bwMode="auto">
              <a:xfrm flipH="1">
                <a:off x="2864" y="1297"/>
                <a:ext cx="8" cy="10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A1BE0D-A9CA-48E3-B374-CFE437D7EBF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F177B-0DFF-4665-85E9-3C278A54CAB7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载体带宽和数据率</a:t>
            </a:r>
            <a:r>
              <a:rPr lang="en-US" altLang="zh-CN" smtClean="0"/>
              <a:t>:</a:t>
            </a:r>
            <a:r>
              <a:rPr lang="zh-CN" altLang="en-US" smtClean="0"/>
              <a:t>信道容量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371600"/>
            <a:ext cx="7772400" cy="4978400"/>
          </a:xfrm>
        </p:spPr>
        <p:txBody>
          <a:bodyPr/>
          <a:lstStyle/>
          <a:p>
            <a:pPr>
              <a:defRPr/>
            </a:pPr>
            <a:r>
              <a:rPr lang="zh-CN" altLang="en-US" sz="3200" smtClean="0"/>
              <a:t>比特率与信号带宽的关系</a:t>
            </a:r>
            <a:endParaRPr lang="zh-CN" altLang="en-US" smtClean="0"/>
          </a:p>
          <a:p>
            <a:pPr lvl="1">
              <a:defRPr/>
            </a:pPr>
            <a:r>
              <a:rPr lang="zh-CN" altLang="en-US" sz="2800" smtClean="0"/>
              <a:t>信号的有效带宽随比特率的增加而增加。</a:t>
            </a:r>
            <a:r>
              <a:rPr lang="zh-CN" altLang="en-US" sz="280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即当比特率增加时，信号要有更宽的带宽，</a:t>
            </a:r>
            <a:r>
              <a:rPr lang="zh-CN" alt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同时需要传输载体也有更宽的带宽。</a:t>
            </a:r>
            <a:r>
              <a:rPr lang="zh-CN" altLang="en-US" sz="2800" smtClean="0">
                <a:solidFill>
                  <a:schemeClr val="tx2"/>
                </a:solidFill>
              </a:rPr>
              <a:t>故媒体的带宽成了比特率的限制</a:t>
            </a:r>
          </a:p>
          <a:p>
            <a:pPr lvl="1">
              <a:defRPr/>
            </a:pPr>
            <a:r>
              <a:rPr lang="zh-CN" altLang="en-US" sz="2800" smtClean="0">
                <a:solidFill>
                  <a:schemeClr val="tx2"/>
                </a:solidFill>
              </a:rPr>
              <a:t>若</a:t>
            </a:r>
            <a:r>
              <a:rPr lang="en-US" altLang="zh-CN" sz="2800" smtClean="0">
                <a:solidFill>
                  <a:schemeClr val="tx2"/>
                </a:solidFill>
              </a:rPr>
              <a:t>1000bps</a:t>
            </a:r>
            <a:r>
              <a:rPr lang="zh-CN" altLang="en-US" sz="2800" smtClean="0">
                <a:solidFill>
                  <a:schemeClr val="tx2"/>
                </a:solidFill>
              </a:rPr>
              <a:t>对应</a:t>
            </a:r>
            <a:r>
              <a:rPr lang="en-US" altLang="en-US" sz="2800" smtClean="0">
                <a:solidFill>
                  <a:schemeClr val="tx2"/>
                </a:solidFill>
              </a:rPr>
              <a:t> 200</a:t>
            </a:r>
            <a:r>
              <a:rPr lang="en-US" altLang="zh-CN" sz="2800" smtClean="0">
                <a:solidFill>
                  <a:schemeClr val="tx2"/>
                </a:solidFill>
              </a:rPr>
              <a:t>Hz;</a:t>
            </a:r>
            <a:r>
              <a:rPr lang="zh-CN" altLang="en-US" sz="2800" smtClean="0">
                <a:solidFill>
                  <a:schemeClr val="tx2"/>
                </a:solidFill>
              </a:rPr>
              <a:t>则</a:t>
            </a:r>
            <a:r>
              <a:rPr lang="en-US" altLang="en-US" sz="2800" smtClean="0">
                <a:solidFill>
                  <a:schemeClr val="tx2"/>
                </a:solidFill>
              </a:rPr>
              <a:t>2000</a:t>
            </a:r>
            <a:r>
              <a:rPr lang="en-US" altLang="zh-CN" sz="2800" smtClean="0">
                <a:solidFill>
                  <a:schemeClr val="tx2"/>
                </a:solidFill>
              </a:rPr>
              <a:t>bps</a:t>
            </a:r>
            <a:r>
              <a:rPr lang="zh-CN" altLang="en-US" sz="2800" smtClean="0">
                <a:solidFill>
                  <a:schemeClr val="tx2"/>
                </a:solidFill>
              </a:rPr>
              <a:t>对应</a:t>
            </a:r>
            <a:r>
              <a:rPr lang="en-US" altLang="en-US" sz="2800" smtClean="0">
                <a:solidFill>
                  <a:schemeClr val="tx2"/>
                </a:solidFill>
              </a:rPr>
              <a:t>400</a:t>
            </a:r>
            <a:r>
              <a:rPr lang="en-US" altLang="zh-CN" sz="2800" smtClean="0">
                <a:solidFill>
                  <a:schemeClr val="tx2"/>
                </a:solidFill>
              </a:rPr>
              <a:t>Hz</a:t>
            </a:r>
          </a:p>
          <a:p>
            <a:pPr>
              <a:defRPr/>
            </a:pPr>
            <a:r>
              <a:rPr lang="zh-CN" altLang="en-US" sz="3200" smtClean="0">
                <a:solidFill>
                  <a:schemeClr val="tx2"/>
                </a:solidFill>
              </a:rPr>
              <a:t>载体的（信道）容量：</a:t>
            </a:r>
            <a:endParaRPr lang="zh-CN" altLang="en-US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sz="2800" smtClean="0">
                <a:solidFill>
                  <a:schemeClr val="tx2"/>
                </a:solidFill>
              </a:rPr>
              <a:t>媒体能够传输的最大比特率</a:t>
            </a:r>
          </a:p>
          <a:p>
            <a:pPr lvl="1">
              <a:defRPr/>
            </a:pPr>
            <a:r>
              <a:rPr lang="zh-CN" altLang="en-US" sz="2800" smtClean="0">
                <a:solidFill>
                  <a:schemeClr val="tx2"/>
                </a:solidFill>
              </a:rPr>
              <a:t>容量取决于编码技术和信</a:t>
            </a:r>
            <a:r>
              <a:rPr lang="en-US" altLang="zh-CN" sz="2800" smtClean="0">
                <a:solidFill>
                  <a:schemeClr val="tx2"/>
                </a:solidFill>
              </a:rPr>
              <a:t>/</a:t>
            </a:r>
            <a:r>
              <a:rPr lang="zh-CN" altLang="en-US" sz="2800" smtClean="0">
                <a:solidFill>
                  <a:schemeClr val="tx2"/>
                </a:solidFill>
              </a:rPr>
              <a:t>噪比（载体的物理特性）</a:t>
            </a:r>
            <a:endParaRPr lang="zh-CN" altLang="en-US" sz="280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BCFA02-38CD-47B0-897B-AEF8771742D1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4D0D1-2315-4120-9A4C-E66F59F4F1A3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比特率与带宽的关系</a:t>
            </a:r>
          </a:p>
        </p:txBody>
      </p:sp>
      <p:grpSp>
        <p:nvGrpSpPr>
          <p:cNvPr id="43013" name="Group 3"/>
          <p:cNvGrpSpPr>
            <a:grpSpLocks/>
          </p:cNvGrpSpPr>
          <p:nvPr/>
        </p:nvGrpSpPr>
        <p:grpSpPr bwMode="auto">
          <a:xfrm>
            <a:off x="1612900" y="1676400"/>
            <a:ext cx="5880100" cy="4205288"/>
            <a:chOff x="648" y="1176"/>
            <a:chExt cx="3704" cy="2649"/>
          </a:xfrm>
        </p:grpSpPr>
        <p:grpSp>
          <p:nvGrpSpPr>
            <p:cNvPr id="43014" name="Group 4"/>
            <p:cNvGrpSpPr>
              <a:grpSpLocks/>
            </p:cNvGrpSpPr>
            <p:nvPr/>
          </p:nvGrpSpPr>
          <p:grpSpPr bwMode="auto">
            <a:xfrm>
              <a:off x="648" y="1176"/>
              <a:ext cx="1552" cy="784"/>
              <a:chOff x="648" y="1160"/>
              <a:chExt cx="1552" cy="784"/>
            </a:xfrm>
          </p:grpSpPr>
          <p:sp>
            <p:nvSpPr>
              <p:cNvPr id="43072" name="Line 5"/>
              <p:cNvSpPr>
                <a:spLocks noChangeShapeType="1"/>
              </p:cNvSpPr>
              <p:nvPr/>
            </p:nvSpPr>
            <p:spPr bwMode="auto">
              <a:xfrm>
                <a:off x="648" y="1688"/>
                <a:ext cx="1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3" name="Line 6"/>
              <p:cNvSpPr>
                <a:spLocks noChangeShapeType="1"/>
              </p:cNvSpPr>
              <p:nvPr/>
            </p:nvSpPr>
            <p:spPr bwMode="auto">
              <a:xfrm flipV="1">
                <a:off x="648" y="1160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4" name="Line 7"/>
              <p:cNvSpPr>
                <a:spLocks noChangeShapeType="1"/>
              </p:cNvSpPr>
              <p:nvPr/>
            </p:nvSpPr>
            <p:spPr bwMode="auto">
              <a:xfrm>
                <a:off x="648" y="1432"/>
                <a:ext cx="2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5" name="Line 8"/>
              <p:cNvSpPr>
                <a:spLocks noChangeShapeType="1"/>
              </p:cNvSpPr>
              <p:nvPr/>
            </p:nvSpPr>
            <p:spPr bwMode="auto">
              <a:xfrm>
                <a:off x="872" y="1432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6" name="Line 9"/>
              <p:cNvSpPr>
                <a:spLocks noChangeShapeType="1"/>
              </p:cNvSpPr>
              <p:nvPr/>
            </p:nvSpPr>
            <p:spPr bwMode="auto">
              <a:xfrm>
                <a:off x="872" y="1944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7" name="Line 10"/>
              <p:cNvSpPr>
                <a:spLocks noChangeShapeType="1"/>
              </p:cNvSpPr>
              <p:nvPr/>
            </p:nvSpPr>
            <p:spPr bwMode="auto">
              <a:xfrm flipV="1">
                <a:off x="1632" y="1432"/>
                <a:ext cx="0" cy="5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8" name="Line 11"/>
              <p:cNvSpPr>
                <a:spLocks noChangeShapeType="1"/>
              </p:cNvSpPr>
              <p:nvPr/>
            </p:nvSpPr>
            <p:spPr bwMode="auto">
              <a:xfrm>
                <a:off x="1632" y="1432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9" name="Line 12"/>
              <p:cNvSpPr>
                <a:spLocks noChangeShapeType="1"/>
              </p:cNvSpPr>
              <p:nvPr/>
            </p:nvSpPr>
            <p:spPr bwMode="auto">
              <a:xfrm>
                <a:off x="1944" y="1432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15" name="Group 13"/>
            <p:cNvGrpSpPr>
              <a:grpSpLocks/>
            </p:cNvGrpSpPr>
            <p:nvPr/>
          </p:nvGrpSpPr>
          <p:grpSpPr bwMode="auto">
            <a:xfrm>
              <a:off x="648" y="2072"/>
              <a:ext cx="1552" cy="856"/>
              <a:chOff x="648" y="2088"/>
              <a:chExt cx="1552" cy="856"/>
            </a:xfrm>
          </p:grpSpPr>
          <p:sp>
            <p:nvSpPr>
              <p:cNvPr id="43060" name="Line 14"/>
              <p:cNvSpPr>
                <a:spLocks noChangeShapeType="1"/>
              </p:cNvSpPr>
              <p:nvPr/>
            </p:nvSpPr>
            <p:spPr bwMode="auto">
              <a:xfrm>
                <a:off x="648" y="2616"/>
                <a:ext cx="1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1" name="Line 15"/>
              <p:cNvSpPr>
                <a:spLocks noChangeShapeType="1"/>
              </p:cNvSpPr>
              <p:nvPr/>
            </p:nvSpPr>
            <p:spPr bwMode="auto">
              <a:xfrm flipV="1">
                <a:off x="648" y="2088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2" name="Line 16"/>
              <p:cNvSpPr>
                <a:spLocks noChangeShapeType="1"/>
              </p:cNvSpPr>
              <p:nvPr/>
            </p:nvSpPr>
            <p:spPr bwMode="auto">
              <a:xfrm>
                <a:off x="648" y="2336"/>
                <a:ext cx="1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3" name="Line 17"/>
              <p:cNvSpPr>
                <a:spLocks noChangeShapeType="1"/>
              </p:cNvSpPr>
              <p:nvPr/>
            </p:nvSpPr>
            <p:spPr bwMode="auto">
              <a:xfrm>
                <a:off x="776" y="2336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4" name="Line 18"/>
              <p:cNvSpPr>
                <a:spLocks noChangeShapeType="1"/>
              </p:cNvSpPr>
              <p:nvPr/>
            </p:nvSpPr>
            <p:spPr bwMode="auto">
              <a:xfrm>
                <a:off x="776" y="2944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5" name="Line 19"/>
              <p:cNvSpPr>
                <a:spLocks noChangeShapeType="1"/>
              </p:cNvSpPr>
              <p:nvPr/>
            </p:nvSpPr>
            <p:spPr bwMode="auto">
              <a:xfrm flipV="1">
                <a:off x="968" y="2336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6" name="Line 20"/>
              <p:cNvSpPr>
                <a:spLocks noChangeShapeType="1"/>
              </p:cNvSpPr>
              <p:nvPr/>
            </p:nvSpPr>
            <p:spPr bwMode="auto">
              <a:xfrm>
                <a:off x="968" y="2336"/>
                <a:ext cx="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Line 21"/>
              <p:cNvSpPr>
                <a:spLocks noChangeShapeType="1"/>
              </p:cNvSpPr>
              <p:nvPr/>
            </p:nvSpPr>
            <p:spPr bwMode="auto">
              <a:xfrm>
                <a:off x="1272" y="2336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8" name="Line 22"/>
              <p:cNvSpPr>
                <a:spLocks noChangeShapeType="1"/>
              </p:cNvSpPr>
              <p:nvPr/>
            </p:nvSpPr>
            <p:spPr bwMode="auto">
              <a:xfrm>
                <a:off x="1272" y="2944"/>
                <a:ext cx="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9" name="Line 23"/>
              <p:cNvSpPr>
                <a:spLocks noChangeShapeType="1"/>
              </p:cNvSpPr>
              <p:nvPr/>
            </p:nvSpPr>
            <p:spPr bwMode="auto">
              <a:xfrm flipV="1">
                <a:off x="1632" y="2336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0" name="Line 24"/>
              <p:cNvSpPr>
                <a:spLocks noChangeShapeType="1"/>
              </p:cNvSpPr>
              <p:nvPr/>
            </p:nvSpPr>
            <p:spPr bwMode="auto">
              <a:xfrm>
                <a:off x="1632" y="2336"/>
                <a:ext cx="3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Line 25"/>
              <p:cNvSpPr>
                <a:spLocks noChangeShapeType="1"/>
              </p:cNvSpPr>
              <p:nvPr/>
            </p:nvSpPr>
            <p:spPr bwMode="auto">
              <a:xfrm>
                <a:off x="1944" y="2336"/>
                <a:ext cx="0" cy="2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3016" name="Group 26"/>
            <p:cNvGrpSpPr>
              <a:grpSpLocks/>
            </p:cNvGrpSpPr>
            <p:nvPr/>
          </p:nvGrpSpPr>
          <p:grpSpPr bwMode="auto">
            <a:xfrm>
              <a:off x="648" y="2969"/>
              <a:ext cx="1552" cy="856"/>
              <a:chOff x="648" y="3040"/>
              <a:chExt cx="1552" cy="856"/>
            </a:xfrm>
          </p:grpSpPr>
          <p:sp>
            <p:nvSpPr>
              <p:cNvPr id="43038" name="Line 27"/>
              <p:cNvSpPr>
                <a:spLocks noChangeShapeType="1"/>
              </p:cNvSpPr>
              <p:nvPr/>
            </p:nvSpPr>
            <p:spPr bwMode="auto">
              <a:xfrm flipV="1">
                <a:off x="648" y="3040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9" name="Line 28"/>
              <p:cNvSpPr>
                <a:spLocks noChangeShapeType="1"/>
              </p:cNvSpPr>
              <p:nvPr/>
            </p:nvSpPr>
            <p:spPr bwMode="auto">
              <a:xfrm>
                <a:off x="648" y="3288"/>
                <a:ext cx="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0" name="Line 29"/>
              <p:cNvSpPr>
                <a:spLocks noChangeShapeType="1"/>
              </p:cNvSpPr>
              <p:nvPr/>
            </p:nvSpPr>
            <p:spPr bwMode="auto">
              <a:xfrm>
                <a:off x="717" y="3288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1" name="Line 30"/>
              <p:cNvSpPr>
                <a:spLocks noChangeShapeType="1"/>
              </p:cNvSpPr>
              <p:nvPr/>
            </p:nvSpPr>
            <p:spPr bwMode="auto">
              <a:xfrm>
                <a:off x="717" y="3896"/>
                <a:ext cx="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2" name="Line 31"/>
              <p:cNvSpPr>
                <a:spLocks noChangeShapeType="1"/>
              </p:cNvSpPr>
              <p:nvPr/>
            </p:nvSpPr>
            <p:spPr bwMode="auto">
              <a:xfrm flipV="1">
                <a:off x="821" y="3288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3" name="Line 32"/>
              <p:cNvSpPr>
                <a:spLocks noChangeShapeType="1"/>
              </p:cNvSpPr>
              <p:nvPr/>
            </p:nvSpPr>
            <p:spPr bwMode="auto">
              <a:xfrm>
                <a:off x="821" y="3288"/>
                <a:ext cx="1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4" name="Line 33"/>
              <p:cNvSpPr>
                <a:spLocks noChangeShapeType="1"/>
              </p:cNvSpPr>
              <p:nvPr/>
            </p:nvSpPr>
            <p:spPr bwMode="auto">
              <a:xfrm>
                <a:off x="986" y="3288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34"/>
              <p:cNvSpPr>
                <a:spLocks noChangeShapeType="1"/>
              </p:cNvSpPr>
              <p:nvPr/>
            </p:nvSpPr>
            <p:spPr bwMode="auto">
              <a:xfrm>
                <a:off x="986" y="3896"/>
                <a:ext cx="1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6" name="Line 35"/>
              <p:cNvSpPr>
                <a:spLocks noChangeShapeType="1"/>
              </p:cNvSpPr>
              <p:nvPr/>
            </p:nvSpPr>
            <p:spPr bwMode="auto">
              <a:xfrm flipV="1">
                <a:off x="1181" y="3288"/>
                <a:ext cx="0" cy="6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7" name="Line 36"/>
              <p:cNvSpPr>
                <a:spLocks noChangeShapeType="1"/>
              </p:cNvSpPr>
              <p:nvPr/>
            </p:nvSpPr>
            <p:spPr bwMode="auto">
              <a:xfrm>
                <a:off x="1181" y="3288"/>
                <a:ext cx="1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48" name="Group 37"/>
              <p:cNvGrpSpPr>
                <a:grpSpLocks/>
              </p:cNvGrpSpPr>
              <p:nvPr/>
            </p:nvGrpSpPr>
            <p:grpSpPr bwMode="auto">
              <a:xfrm>
                <a:off x="1272" y="3288"/>
                <a:ext cx="701" cy="608"/>
                <a:chOff x="3076" y="3384"/>
                <a:chExt cx="701" cy="608"/>
              </a:xfrm>
            </p:grpSpPr>
            <p:sp>
              <p:nvSpPr>
                <p:cNvPr id="43050" name="Line 38"/>
                <p:cNvSpPr>
                  <a:spLocks noChangeShapeType="1"/>
                </p:cNvSpPr>
                <p:nvPr/>
              </p:nvSpPr>
              <p:spPr bwMode="auto">
                <a:xfrm>
                  <a:off x="3076" y="338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1" name="Line 39"/>
                <p:cNvSpPr>
                  <a:spLocks noChangeShapeType="1"/>
                </p:cNvSpPr>
                <p:nvPr/>
              </p:nvSpPr>
              <p:spPr bwMode="auto">
                <a:xfrm>
                  <a:off x="3145" y="3384"/>
                  <a:ext cx="0" cy="6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2" name="Line 40"/>
                <p:cNvSpPr>
                  <a:spLocks noChangeShapeType="1"/>
                </p:cNvSpPr>
                <p:nvPr/>
              </p:nvSpPr>
              <p:spPr bwMode="auto">
                <a:xfrm>
                  <a:off x="3145" y="3992"/>
                  <a:ext cx="1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249" y="3384"/>
                  <a:ext cx="0" cy="6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4" name="Line 42"/>
                <p:cNvSpPr>
                  <a:spLocks noChangeShapeType="1"/>
                </p:cNvSpPr>
                <p:nvPr/>
              </p:nvSpPr>
              <p:spPr bwMode="auto">
                <a:xfrm>
                  <a:off x="3249" y="3384"/>
                  <a:ext cx="16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5" name="Line 43"/>
                <p:cNvSpPr>
                  <a:spLocks noChangeShapeType="1"/>
                </p:cNvSpPr>
                <p:nvPr/>
              </p:nvSpPr>
              <p:spPr bwMode="auto">
                <a:xfrm>
                  <a:off x="3414" y="3384"/>
                  <a:ext cx="0" cy="6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6" name="Line 44"/>
                <p:cNvSpPr>
                  <a:spLocks noChangeShapeType="1"/>
                </p:cNvSpPr>
                <p:nvPr/>
              </p:nvSpPr>
              <p:spPr bwMode="auto">
                <a:xfrm>
                  <a:off x="3414" y="3992"/>
                  <a:ext cx="19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609" y="3384"/>
                  <a:ext cx="0" cy="6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8" name="Line 46"/>
                <p:cNvSpPr>
                  <a:spLocks noChangeShapeType="1"/>
                </p:cNvSpPr>
                <p:nvPr/>
              </p:nvSpPr>
              <p:spPr bwMode="auto">
                <a:xfrm>
                  <a:off x="3609" y="3384"/>
                  <a:ext cx="16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59" name="Line 47"/>
                <p:cNvSpPr>
                  <a:spLocks noChangeShapeType="1"/>
                </p:cNvSpPr>
                <p:nvPr/>
              </p:nvSpPr>
              <p:spPr bwMode="auto">
                <a:xfrm>
                  <a:off x="3777" y="3384"/>
                  <a:ext cx="0" cy="28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49" name="Line 48"/>
              <p:cNvSpPr>
                <a:spLocks noChangeShapeType="1"/>
              </p:cNvSpPr>
              <p:nvPr/>
            </p:nvSpPr>
            <p:spPr bwMode="auto">
              <a:xfrm>
                <a:off x="648" y="3568"/>
                <a:ext cx="15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17" name="Text Box 49"/>
            <p:cNvSpPr txBox="1">
              <a:spLocks noChangeArrowheads="1"/>
            </p:cNvSpPr>
            <p:nvPr/>
          </p:nvSpPr>
          <p:spPr bwMode="auto">
            <a:xfrm>
              <a:off x="872" y="1176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1000bps</a:t>
              </a:r>
              <a:endParaRPr lang="en-US" altLang="zh-CN" sz="2400"/>
            </a:p>
          </p:txBody>
        </p:sp>
        <p:sp>
          <p:nvSpPr>
            <p:cNvPr id="43018" name="Text Box 50"/>
            <p:cNvSpPr txBox="1">
              <a:spLocks noChangeArrowheads="1"/>
            </p:cNvSpPr>
            <p:nvPr/>
          </p:nvSpPr>
          <p:spPr bwMode="auto">
            <a:xfrm>
              <a:off x="983" y="2986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3000bps</a:t>
              </a:r>
              <a:endParaRPr lang="en-US" altLang="zh-CN" sz="2400"/>
            </a:p>
          </p:txBody>
        </p:sp>
        <p:sp>
          <p:nvSpPr>
            <p:cNvPr id="43019" name="Text Box 51"/>
            <p:cNvSpPr txBox="1">
              <a:spLocks noChangeArrowheads="1"/>
            </p:cNvSpPr>
            <p:nvPr/>
          </p:nvSpPr>
          <p:spPr bwMode="auto">
            <a:xfrm>
              <a:off x="968" y="2072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2000bps</a:t>
              </a:r>
              <a:endParaRPr lang="en-US" altLang="zh-CN" sz="2400"/>
            </a:p>
          </p:txBody>
        </p:sp>
        <p:grpSp>
          <p:nvGrpSpPr>
            <p:cNvPr id="43020" name="Group 52"/>
            <p:cNvGrpSpPr>
              <a:grpSpLocks/>
            </p:cNvGrpSpPr>
            <p:nvPr/>
          </p:nvGrpSpPr>
          <p:grpSpPr bwMode="auto">
            <a:xfrm>
              <a:off x="3005" y="1448"/>
              <a:ext cx="1323" cy="392"/>
              <a:chOff x="2821" y="1448"/>
              <a:chExt cx="1323" cy="392"/>
            </a:xfrm>
          </p:grpSpPr>
          <p:sp>
            <p:nvSpPr>
              <p:cNvPr id="43033" name="Oval 53"/>
              <p:cNvSpPr>
                <a:spLocks noChangeArrowheads="1"/>
              </p:cNvSpPr>
              <p:nvPr/>
            </p:nvSpPr>
            <p:spPr bwMode="auto">
              <a:xfrm>
                <a:off x="4024" y="1448"/>
                <a:ext cx="120" cy="39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Line 54"/>
              <p:cNvSpPr>
                <a:spLocks noChangeShapeType="1"/>
              </p:cNvSpPr>
              <p:nvPr/>
            </p:nvSpPr>
            <p:spPr bwMode="auto">
              <a:xfrm flipH="1">
                <a:off x="2880" y="1448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" name="Line 55"/>
              <p:cNvSpPr>
                <a:spLocks noChangeShapeType="1"/>
              </p:cNvSpPr>
              <p:nvPr/>
            </p:nvSpPr>
            <p:spPr bwMode="auto">
              <a:xfrm flipH="1">
                <a:off x="2880" y="1840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" name="Freeform 56"/>
              <p:cNvSpPr>
                <a:spLocks/>
              </p:cNvSpPr>
              <p:nvPr/>
            </p:nvSpPr>
            <p:spPr bwMode="auto">
              <a:xfrm>
                <a:off x="2821" y="1448"/>
                <a:ext cx="75" cy="392"/>
              </a:xfrm>
              <a:custGeom>
                <a:avLst/>
                <a:gdLst>
                  <a:gd name="T0" fmla="*/ 75 w 75"/>
                  <a:gd name="T1" fmla="*/ 0 h 392"/>
                  <a:gd name="T2" fmla="*/ 3 w 75"/>
                  <a:gd name="T3" fmla="*/ 168 h 392"/>
                  <a:gd name="T4" fmla="*/ 59 w 75"/>
                  <a:gd name="T5" fmla="*/ 392 h 392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392"/>
                  <a:gd name="T11" fmla="*/ 75 w 75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392">
                    <a:moveTo>
                      <a:pt x="75" y="0"/>
                    </a:moveTo>
                    <a:cubicBezTo>
                      <a:pt x="40" y="51"/>
                      <a:pt x="6" y="103"/>
                      <a:pt x="3" y="168"/>
                    </a:cubicBezTo>
                    <a:cubicBezTo>
                      <a:pt x="0" y="233"/>
                      <a:pt x="50" y="353"/>
                      <a:pt x="59" y="39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7" name="Text Box 57"/>
              <p:cNvSpPr txBox="1">
                <a:spLocks noChangeArrowheads="1"/>
              </p:cNvSpPr>
              <p:nvPr/>
            </p:nvSpPr>
            <p:spPr bwMode="auto">
              <a:xfrm>
                <a:off x="3038" y="1542"/>
                <a:ext cx="84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 i="1"/>
                  <a:t>带宽</a:t>
                </a:r>
                <a:r>
                  <a:rPr lang="en-US" altLang="zh-CN" sz="1800" b="1" i="1"/>
                  <a:t>= x Hz</a:t>
                </a:r>
                <a:endParaRPr lang="en-US" altLang="zh-CN" sz="2400"/>
              </a:p>
            </p:txBody>
          </p:sp>
        </p:grpSp>
        <p:grpSp>
          <p:nvGrpSpPr>
            <p:cNvPr id="43021" name="Group 58"/>
            <p:cNvGrpSpPr>
              <a:grpSpLocks/>
            </p:cNvGrpSpPr>
            <p:nvPr/>
          </p:nvGrpSpPr>
          <p:grpSpPr bwMode="auto">
            <a:xfrm>
              <a:off x="3029" y="3376"/>
              <a:ext cx="1323" cy="392"/>
              <a:chOff x="2821" y="1448"/>
              <a:chExt cx="1323" cy="392"/>
            </a:xfrm>
          </p:grpSpPr>
          <p:sp>
            <p:nvSpPr>
              <p:cNvPr id="43028" name="Oval 59"/>
              <p:cNvSpPr>
                <a:spLocks noChangeArrowheads="1"/>
              </p:cNvSpPr>
              <p:nvPr/>
            </p:nvSpPr>
            <p:spPr bwMode="auto">
              <a:xfrm>
                <a:off x="4024" y="1448"/>
                <a:ext cx="120" cy="39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9" name="Line 60"/>
              <p:cNvSpPr>
                <a:spLocks noChangeShapeType="1"/>
              </p:cNvSpPr>
              <p:nvPr/>
            </p:nvSpPr>
            <p:spPr bwMode="auto">
              <a:xfrm flipH="1">
                <a:off x="2880" y="1448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Line 61"/>
              <p:cNvSpPr>
                <a:spLocks noChangeShapeType="1"/>
              </p:cNvSpPr>
              <p:nvPr/>
            </p:nvSpPr>
            <p:spPr bwMode="auto">
              <a:xfrm flipH="1">
                <a:off x="2880" y="1840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Freeform 62"/>
              <p:cNvSpPr>
                <a:spLocks/>
              </p:cNvSpPr>
              <p:nvPr/>
            </p:nvSpPr>
            <p:spPr bwMode="auto">
              <a:xfrm>
                <a:off x="2821" y="1448"/>
                <a:ext cx="75" cy="392"/>
              </a:xfrm>
              <a:custGeom>
                <a:avLst/>
                <a:gdLst>
                  <a:gd name="T0" fmla="*/ 75 w 75"/>
                  <a:gd name="T1" fmla="*/ 0 h 392"/>
                  <a:gd name="T2" fmla="*/ 3 w 75"/>
                  <a:gd name="T3" fmla="*/ 168 h 392"/>
                  <a:gd name="T4" fmla="*/ 59 w 75"/>
                  <a:gd name="T5" fmla="*/ 392 h 392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392"/>
                  <a:gd name="T11" fmla="*/ 75 w 75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392">
                    <a:moveTo>
                      <a:pt x="75" y="0"/>
                    </a:moveTo>
                    <a:cubicBezTo>
                      <a:pt x="40" y="51"/>
                      <a:pt x="6" y="103"/>
                      <a:pt x="3" y="168"/>
                    </a:cubicBezTo>
                    <a:cubicBezTo>
                      <a:pt x="0" y="233"/>
                      <a:pt x="50" y="353"/>
                      <a:pt x="59" y="39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2" name="Text Box 63"/>
              <p:cNvSpPr txBox="1">
                <a:spLocks noChangeArrowheads="1"/>
              </p:cNvSpPr>
              <p:nvPr/>
            </p:nvSpPr>
            <p:spPr bwMode="auto">
              <a:xfrm>
                <a:off x="3038" y="1542"/>
                <a:ext cx="91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 i="1"/>
                  <a:t>带宽</a:t>
                </a:r>
                <a:r>
                  <a:rPr lang="en-US" altLang="zh-CN" sz="1800" b="1" i="1"/>
                  <a:t>= 3x Hz</a:t>
                </a:r>
                <a:endParaRPr lang="en-US" altLang="zh-CN" sz="2400"/>
              </a:p>
            </p:txBody>
          </p:sp>
        </p:grpSp>
        <p:grpSp>
          <p:nvGrpSpPr>
            <p:cNvPr id="43022" name="Group 64"/>
            <p:cNvGrpSpPr>
              <a:grpSpLocks/>
            </p:cNvGrpSpPr>
            <p:nvPr/>
          </p:nvGrpSpPr>
          <p:grpSpPr bwMode="auto">
            <a:xfrm>
              <a:off x="3005" y="2432"/>
              <a:ext cx="1323" cy="392"/>
              <a:chOff x="2821" y="1448"/>
              <a:chExt cx="1323" cy="392"/>
            </a:xfrm>
          </p:grpSpPr>
          <p:sp>
            <p:nvSpPr>
              <p:cNvPr id="43023" name="Oval 65"/>
              <p:cNvSpPr>
                <a:spLocks noChangeArrowheads="1"/>
              </p:cNvSpPr>
              <p:nvPr/>
            </p:nvSpPr>
            <p:spPr bwMode="auto">
              <a:xfrm>
                <a:off x="4024" y="1448"/>
                <a:ext cx="120" cy="39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4" name="Line 66"/>
              <p:cNvSpPr>
                <a:spLocks noChangeShapeType="1"/>
              </p:cNvSpPr>
              <p:nvPr/>
            </p:nvSpPr>
            <p:spPr bwMode="auto">
              <a:xfrm flipH="1">
                <a:off x="2880" y="1448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5" name="Line 67"/>
              <p:cNvSpPr>
                <a:spLocks noChangeShapeType="1"/>
              </p:cNvSpPr>
              <p:nvPr/>
            </p:nvSpPr>
            <p:spPr bwMode="auto">
              <a:xfrm flipH="1">
                <a:off x="2880" y="1840"/>
                <a:ext cx="11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6" name="Freeform 68"/>
              <p:cNvSpPr>
                <a:spLocks/>
              </p:cNvSpPr>
              <p:nvPr/>
            </p:nvSpPr>
            <p:spPr bwMode="auto">
              <a:xfrm>
                <a:off x="2821" y="1448"/>
                <a:ext cx="75" cy="392"/>
              </a:xfrm>
              <a:custGeom>
                <a:avLst/>
                <a:gdLst>
                  <a:gd name="T0" fmla="*/ 75 w 75"/>
                  <a:gd name="T1" fmla="*/ 0 h 392"/>
                  <a:gd name="T2" fmla="*/ 3 w 75"/>
                  <a:gd name="T3" fmla="*/ 168 h 392"/>
                  <a:gd name="T4" fmla="*/ 59 w 75"/>
                  <a:gd name="T5" fmla="*/ 392 h 392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392"/>
                  <a:gd name="T11" fmla="*/ 75 w 75"/>
                  <a:gd name="T12" fmla="*/ 392 h 3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392">
                    <a:moveTo>
                      <a:pt x="75" y="0"/>
                    </a:moveTo>
                    <a:cubicBezTo>
                      <a:pt x="40" y="51"/>
                      <a:pt x="6" y="103"/>
                      <a:pt x="3" y="168"/>
                    </a:cubicBezTo>
                    <a:cubicBezTo>
                      <a:pt x="0" y="233"/>
                      <a:pt x="50" y="353"/>
                      <a:pt x="59" y="392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27" name="Text Box 69"/>
              <p:cNvSpPr txBox="1">
                <a:spLocks noChangeArrowheads="1"/>
              </p:cNvSpPr>
              <p:nvPr/>
            </p:nvSpPr>
            <p:spPr bwMode="auto">
              <a:xfrm>
                <a:off x="3038" y="1542"/>
                <a:ext cx="917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 b="1" i="1"/>
                  <a:t>带宽</a:t>
                </a:r>
                <a:r>
                  <a:rPr lang="en-US" altLang="zh-CN" sz="1800" b="1" i="1"/>
                  <a:t>= 2x Hz</a:t>
                </a:r>
                <a:endParaRPr lang="en-US" altLang="zh-CN" sz="2400"/>
              </a:p>
            </p:txBody>
          </p:sp>
        </p:grp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A4B9E3-0B2D-4166-B3AF-29087C2F1226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6E64A-7C31-4A25-B4BE-441E05FFC765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2060"/>
                </a:solidFill>
              </a:rPr>
              <a:t>用模拟信号传输数字数据</a:t>
            </a:r>
          </a:p>
        </p:txBody>
      </p:sp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1612900" y="2732088"/>
            <a:ext cx="5715000" cy="3687762"/>
            <a:chOff x="1000" y="981"/>
            <a:chExt cx="3600" cy="2323"/>
          </a:xfrm>
        </p:grpSpPr>
        <p:grpSp>
          <p:nvGrpSpPr>
            <p:cNvPr id="44039" name="Group 4"/>
            <p:cNvGrpSpPr>
              <a:grpSpLocks/>
            </p:cNvGrpSpPr>
            <p:nvPr/>
          </p:nvGrpSpPr>
          <p:grpSpPr bwMode="auto">
            <a:xfrm>
              <a:off x="1000" y="2056"/>
              <a:ext cx="3600" cy="785"/>
              <a:chOff x="1000" y="2056"/>
              <a:chExt cx="3600" cy="785"/>
            </a:xfrm>
          </p:grpSpPr>
          <p:sp>
            <p:nvSpPr>
              <p:cNvPr id="44048" name="Freeform 5"/>
              <p:cNvSpPr>
                <a:spLocks/>
              </p:cNvSpPr>
              <p:nvPr/>
            </p:nvSpPr>
            <p:spPr bwMode="auto">
              <a:xfrm>
                <a:off x="1008" y="2056"/>
                <a:ext cx="1264" cy="777"/>
              </a:xfrm>
              <a:custGeom>
                <a:avLst/>
                <a:gdLst>
                  <a:gd name="T0" fmla="*/ 0 w 1264"/>
                  <a:gd name="T1" fmla="*/ 400 h 777"/>
                  <a:gd name="T2" fmla="*/ 144 w 1264"/>
                  <a:gd name="T3" fmla="*/ 0 h 777"/>
                  <a:gd name="T4" fmla="*/ 304 w 1264"/>
                  <a:gd name="T5" fmla="*/ 400 h 777"/>
                  <a:gd name="T6" fmla="*/ 456 w 1264"/>
                  <a:gd name="T7" fmla="*/ 776 h 777"/>
                  <a:gd name="T8" fmla="*/ 592 w 1264"/>
                  <a:gd name="T9" fmla="*/ 392 h 777"/>
                  <a:gd name="T10" fmla="*/ 752 w 1264"/>
                  <a:gd name="T11" fmla="*/ 24 h 777"/>
                  <a:gd name="T12" fmla="*/ 928 w 1264"/>
                  <a:gd name="T13" fmla="*/ 400 h 777"/>
                  <a:gd name="T14" fmla="*/ 1096 w 1264"/>
                  <a:gd name="T15" fmla="*/ 776 h 777"/>
                  <a:gd name="T16" fmla="*/ 1264 w 1264"/>
                  <a:gd name="T17" fmla="*/ 400 h 77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4"/>
                  <a:gd name="T28" fmla="*/ 0 h 777"/>
                  <a:gd name="T29" fmla="*/ 1264 w 1264"/>
                  <a:gd name="T30" fmla="*/ 777 h 77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4" h="777">
                    <a:moveTo>
                      <a:pt x="0" y="400"/>
                    </a:moveTo>
                    <a:cubicBezTo>
                      <a:pt x="46" y="200"/>
                      <a:pt x="93" y="0"/>
                      <a:pt x="144" y="0"/>
                    </a:cubicBezTo>
                    <a:cubicBezTo>
                      <a:pt x="195" y="0"/>
                      <a:pt x="252" y="271"/>
                      <a:pt x="304" y="400"/>
                    </a:cubicBezTo>
                    <a:cubicBezTo>
                      <a:pt x="356" y="529"/>
                      <a:pt x="408" y="777"/>
                      <a:pt x="456" y="776"/>
                    </a:cubicBezTo>
                    <a:cubicBezTo>
                      <a:pt x="504" y="775"/>
                      <a:pt x="543" y="517"/>
                      <a:pt x="592" y="392"/>
                    </a:cubicBezTo>
                    <a:cubicBezTo>
                      <a:pt x="641" y="267"/>
                      <a:pt x="696" y="23"/>
                      <a:pt x="752" y="24"/>
                    </a:cubicBezTo>
                    <a:cubicBezTo>
                      <a:pt x="808" y="25"/>
                      <a:pt x="871" y="275"/>
                      <a:pt x="928" y="400"/>
                    </a:cubicBezTo>
                    <a:cubicBezTo>
                      <a:pt x="985" y="525"/>
                      <a:pt x="1040" y="776"/>
                      <a:pt x="1096" y="776"/>
                    </a:cubicBezTo>
                    <a:cubicBezTo>
                      <a:pt x="1152" y="776"/>
                      <a:pt x="1208" y="588"/>
                      <a:pt x="1264" y="40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9" name="Line 6"/>
              <p:cNvSpPr>
                <a:spLocks noChangeShapeType="1"/>
              </p:cNvSpPr>
              <p:nvPr/>
            </p:nvSpPr>
            <p:spPr bwMode="auto">
              <a:xfrm flipV="1">
                <a:off x="1000" y="2472"/>
                <a:ext cx="36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0" name="Freeform 7"/>
              <p:cNvSpPr>
                <a:spLocks/>
              </p:cNvSpPr>
              <p:nvPr/>
            </p:nvSpPr>
            <p:spPr bwMode="auto">
              <a:xfrm>
                <a:off x="2280" y="2064"/>
                <a:ext cx="1264" cy="777"/>
              </a:xfrm>
              <a:custGeom>
                <a:avLst/>
                <a:gdLst>
                  <a:gd name="T0" fmla="*/ 0 w 1264"/>
                  <a:gd name="T1" fmla="*/ 400 h 777"/>
                  <a:gd name="T2" fmla="*/ 144 w 1264"/>
                  <a:gd name="T3" fmla="*/ 0 h 777"/>
                  <a:gd name="T4" fmla="*/ 304 w 1264"/>
                  <a:gd name="T5" fmla="*/ 400 h 777"/>
                  <a:gd name="T6" fmla="*/ 456 w 1264"/>
                  <a:gd name="T7" fmla="*/ 776 h 777"/>
                  <a:gd name="T8" fmla="*/ 592 w 1264"/>
                  <a:gd name="T9" fmla="*/ 392 h 777"/>
                  <a:gd name="T10" fmla="*/ 752 w 1264"/>
                  <a:gd name="T11" fmla="*/ 24 h 777"/>
                  <a:gd name="T12" fmla="*/ 928 w 1264"/>
                  <a:gd name="T13" fmla="*/ 400 h 777"/>
                  <a:gd name="T14" fmla="*/ 1096 w 1264"/>
                  <a:gd name="T15" fmla="*/ 776 h 777"/>
                  <a:gd name="T16" fmla="*/ 1264 w 1264"/>
                  <a:gd name="T17" fmla="*/ 400 h 77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4"/>
                  <a:gd name="T28" fmla="*/ 0 h 777"/>
                  <a:gd name="T29" fmla="*/ 1264 w 1264"/>
                  <a:gd name="T30" fmla="*/ 777 h 77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4" h="777">
                    <a:moveTo>
                      <a:pt x="0" y="400"/>
                    </a:moveTo>
                    <a:cubicBezTo>
                      <a:pt x="46" y="200"/>
                      <a:pt x="93" y="0"/>
                      <a:pt x="144" y="0"/>
                    </a:cubicBezTo>
                    <a:cubicBezTo>
                      <a:pt x="195" y="0"/>
                      <a:pt x="252" y="271"/>
                      <a:pt x="304" y="400"/>
                    </a:cubicBezTo>
                    <a:cubicBezTo>
                      <a:pt x="356" y="529"/>
                      <a:pt x="408" y="777"/>
                      <a:pt x="456" y="776"/>
                    </a:cubicBezTo>
                    <a:cubicBezTo>
                      <a:pt x="504" y="775"/>
                      <a:pt x="543" y="517"/>
                      <a:pt x="592" y="392"/>
                    </a:cubicBezTo>
                    <a:cubicBezTo>
                      <a:pt x="641" y="267"/>
                      <a:pt x="696" y="23"/>
                      <a:pt x="752" y="24"/>
                    </a:cubicBezTo>
                    <a:cubicBezTo>
                      <a:pt x="808" y="25"/>
                      <a:pt x="871" y="275"/>
                      <a:pt x="928" y="400"/>
                    </a:cubicBezTo>
                    <a:cubicBezTo>
                      <a:pt x="985" y="525"/>
                      <a:pt x="1040" y="776"/>
                      <a:pt x="1096" y="776"/>
                    </a:cubicBezTo>
                    <a:cubicBezTo>
                      <a:pt x="1152" y="776"/>
                      <a:pt x="1208" y="588"/>
                      <a:pt x="1264" y="400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1078" y="1277"/>
              <a:ext cx="33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1  0  1  0   1   0  1  0  </a:t>
              </a:r>
              <a:r>
                <a:rPr lang="zh-CN" altLang="en-US" sz="2400" b="1" i="1"/>
                <a:t>数字数据</a:t>
              </a:r>
              <a:endParaRPr lang="zh-CN" altLang="en-US" sz="2400" b="1"/>
            </a:p>
          </p:txBody>
        </p:sp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494" y="981"/>
              <a:ext cx="146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i="1"/>
                <a:t>比特率 </a:t>
              </a:r>
              <a:r>
                <a:rPr lang="en-US" altLang="zh-CN" sz="2400" i="1"/>
                <a:t>= 8 bps</a:t>
              </a:r>
              <a:endParaRPr lang="en-US" altLang="zh-CN" sz="2400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510" y="1725"/>
              <a:ext cx="1183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i="1"/>
                <a:t>频率 </a:t>
              </a:r>
              <a:r>
                <a:rPr lang="en-US" altLang="zh-CN" sz="2400" i="1"/>
                <a:t>= 4 Hz</a:t>
              </a:r>
              <a:endParaRPr lang="en-US" altLang="zh-CN" sz="2400"/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3638" y="2157"/>
              <a:ext cx="8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i="1"/>
                <a:t>模拟信号</a:t>
              </a:r>
              <a:endParaRPr lang="zh-CN" altLang="en-US" sz="2400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000" y="2472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3544" y="2472"/>
              <a:ext cx="0" cy="8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1008" y="3128"/>
              <a:ext cx="2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1864" y="2841"/>
              <a:ext cx="4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1</a:t>
              </a:r>
              <a:r>
                <a:rPr lang="zh-CN" altLang="en-US" sz="2400" b="1" i="1"/>
                <a:t>秒</a:t>
              </a:r>
              <a:endParaRPr lang="zh-CN" altLang="en-US" sz="2400"/>
            </a:p>
          </p:txBody>
        </p:sp>
      </p:grpSp>
      <p:sp>
        <p:nvSpPr>
          <p:cNvPr id="6092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1049338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在最坏情况下，数据由交替的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组成，这时需要最大的带宽</a:t>
            </a:r>
          </a:p>
        </p:txBody>
      </p:sp>
    </p:spTree>
  </p:cSld>
  <p:clrMapOvr>
    <a:masterClrMapping/>
  </p:clrMapOvr>
  <p:transition spd="med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1D42A5-A8A7-4D09-8FAC-3AAD7822624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A5CD53-636B-47B5-9ACA-9DA3A1CB1BC5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406400"/>
            <a:ext cx="7531100" cy="1143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比特率与带宽之例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6600"/>
            <a:ext cx="8382000" cy="33020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每幅图由</a:t>
            </a:r>
            <a:r>
              <a:rPr lang="en-US" altLang="zh-CN" sz="2800" dirty="0" smtClean="0"/>
              <a:t>25</a:t>
            </a:r>
            <a:r>
              <a:rPr lang="zh-CN" altLang="en-US" sz="2800" dirty="0" smtClean="0"/>
              <a:t>个象素构成，并设象素是黑白交替每个象素用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比特发送，若每秒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幅图</a:t>
            </a:r>
            <a:r>
              <a:rPr lang="en-US" altLang="zh-CN" sz="2800" dirty="0" smtClean="0"/>
              <a:t>.</a:t>
            </a:r>
          </a:p>
          <a:p>
            <a:pPr lvl="1">
              <a:defRPr/>
            </a:pPr>
            <a:r>
              <a:rPr lang="zh-CN" altLang="en-US" sz="2400" dirty="0" smtClean="0"/>
              <a:t>解：则要发送</a:t>
            </a:r>
            <a:r>
              <a:rPr lang="en-US" altLang="zh-CN" sz="2400" dirty="0" smtClean="0"/>
              <a:t>250bit/s </a:t>
            </a:r>
            <a:r>
              <a:rPr lang="zh-CN" altLang="en-US" sz="2400" dirty="0" smtClean="0"/>
              <a:t>的相应带宽</a:t>
            </a:r>
            <a:r>
              <a:rPr lang="en-US" altLang="zh-CN" sz="2400" dirty="0" smtClean="0"/>
              <a:t>=250/2=125Hz</a:t>
            </a:r>
          </a:p>
          <a:p>
            <a:pPr>
              <a:defRPr/>
            </a:pPr>
            <a:r>
              <a:rPr lang="zh-CN" altLang="en-US" sz="2800" dirty="0" smtClean="0"/>
              <a:t>电视每屏由</a:t>
            </a:r>
            <a:r>
              <a:rPr lang="en-US" altLang="zh-CN" sz="2800" dirty="0" smtClean="0"/>
              <a:t>525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×700</a:t>
            </a:r>
            <a:r>
              <a:rPr lang="zh-CN" altLang="en-US" sz="2800" dirty="0" smtClean="0"/>
              <a:t>列</a:t>
            </a:r>
            <a:r>
              <a:rPr lang="en-US" altLang="zh-CN" sz="2800" dirty="0" smtClean="0"/>
              <a:t>=367500</a:t>
            </a:r>
            <a:r>
              <a:rPr lang="zh-CN" altLang="en-US" sz="2800" dirty="0" smtClean="0"/>
              <a:t>象素，</a:t>
            </a:r>
            <a:r>
              <a:rPr lang="en-US" altLang="zh-CN" sz="2800" dirty="0" smtClean="0"/>
              <a:t>30</a:t>
            </a:r>
            <a:r>
              <a:rPr lang="zh-CN" altLang="en-US" sz="2800" dirty="0" smtClean="0"/>
              <a:t>屏</a:t>
            </a:r>
            <a:r>
              <a:rPr lang="en-US" altLang="zh-CN" sz="2800" dirty="0" smtClean="0"/>
              <a:t>/s</a:t>
            </a:r>
          </a:p>
          <a:p>
            <a:pPr lvl="1">
              <a:defRPr/>
            </a:pPr>
            <a:r>
              <a:rPr lang="zh-CN" altLang="en-US" sz="2400" dirty="0" smtClean="0"/>
              <a:t>解： 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屏</a:t>
            </a:r>
            <a:r>
              <a:rPr lang="en-US" altLang="zh-CN" sz="2400" dirty="0" smtClean="0"/>
              <a:t>×367500</a:t>
            </a:r>
            <a:r>
              <a:rPr lang="zh-CN" altLang="en-US" sz="2400" dirty="0" smtClean="0"/>
              <a:t>象素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屏</a:t>
            </a:r>
            <a:r>
              <a:rPr lang="en-US" altLang="zh-CN" sz="2400" dirty="0" smtClean="0"/>
              <a:t>=11,025,000</a:t>
            </a:r>
            <a:r>
              <a:rPr lang="zh-CN" altLang="en-US" sz="2400" dirty="0" smtClean="0"/>
              <a:t>象素</a:t>
            </a:r>
          </a:p>
          <a:p>
            <a:pPr lvl="1">
              <a:defRPr/>
            </a:pPr>
            <a:r>
              <a:rPr lang="zh-CN" altLang="en-US" sz="2400" dirty="0" smtClean="0"/>
              <a:t>所需相应带宽</a:t>
            </a:r>
            <a:r>
              <a:rPr lang="en-US" altLang="zh-CN" sz="2400" dirty="0" smtClean="0"/>
              <a:t>=11025000/2=5,512,500Hz≈6MHz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商用电视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TV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是每个信道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Channel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为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6MHz</a:t>
            </a:r>
          </a:p>
        </p:txBody>
      </p:sp>
    </p:spTree>
  </p:cSld>
  <p:clrMapOvr>
    <a:masterClrMapping/>
  </p:clrMapOvr>
  <p:transition spd="med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8A2413-CE9C-4925-A09F-B91C9F2EDE4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B4E2C-7A89-452C-B2D7-405FFC8290A9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534400" cy="836612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数字→数字的编码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4176712" cy="29527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smtClean="0"/>
              <a:t>无极性：</a:t>
            </a:r>
          </a:p>
          <a:p>
            <a:pPr marL="819150" lvl="1">
              <a:lnSpc>
                <a:spcPct val="80000"/>
              </a:lnSpc>
              <a:defRPr/>
            </a:pPr>
            <a:r>
              <a:rPr lang="zh-CN" altLang="en-US" sz="2000" smtClean="0"/>
              <a:t>有直流，功耗大</a:t>
            </a:r>
          </a:p>
          <a:p>
            <a:pPr marL="819150" lvl="1">
              <a:lnSpc>
                <a:spcPct val="80000"/>
              </a:lnSpc>
              <a:defRPr/>
            </a:pPr>
            <a:r>
              <a:rPr lang="zh-CN" altLang="en-US" sz="2000" smtClean="0"/>
              <a:t>无接收同步信号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smtClean="0"/>
              <a:t>单极性</a:t>
            </a:r>
          </a:p>
          <a:p>
            <a:pPr marL="819150" lvl="1">
              <a:lnSpc>
                <a:spcPct val="80000"/>
              </a:lnSpc>
              <a:defRPr/>
            </a:pPr>
            <a:r>
              <a:rPr lang="en-US" altLang="zh-CN" sz="2000" smtClean="0"/>
              <a:t>RZ</a:t>
            </a:r>
          </a:p>
          <a:p>
            <a:pPr marL="819150" lvl="1">
              <a:lnSpc>
                <a:spcPct val="80000"/>
              </a:lnSpc>
              <a:defRPr/>
            </a:pPr>
            <a:r>
              <a:rPr lang="en-US" altLang="zh-CN" sz="2000" smtClean="0"/>
              <a:t>NRZ</a:t>
            </a:r>
            <a:r>
              <a:rPr lang="zh-CN" altLang="en-US" sz="2000" smtClean="0"/>
              <a:t>：非正即负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1800" smtClean="0"/>
              <a:t>NRZ-L</a:t>
            </a:r>
            <a:r>
              <a:rPr lang="zh-CN" altLang="en-US" sz="1800" smtClean="0"/>
              <a:t>：信号电平取决于比特的状态</a:t>
            </a:r>
            <a:r>
              <a:rPr lang="en-US" altLang="zh-CN" sz="1800" smtClean="0"/>
              <a:t>1:</a:t>
            </a:r>
            <a:r>
              <a:rPr lang="zh-CN" altLang="en-US" sz="1800" smtClean="0"/>
              <a:t>高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zh-CN" sz="1800" smtClean="0"/>
              <a:t>NRZ-I</a:t>
            </a:r>
            <a:r>
              <a:rPr lang="zh-CN" altLang="en-US" sz="1800" smtClean="0"/>
              <a:t>：碰到</a:t>
            </a:r>
            <a:r>
              <a:rPr lang="en-US" altLang="zh-CN" sz="1800" smtClean="0"/>
              <a:t>1</a:t>
            </a:r>
            <a:r>
              <a:rPr lang="zh-CN" altLang="en-US" sz="1800" smtClean="0"/>
              <a:t>信号就反向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720725" y="3787775"/>
            <a:ext cx="2786063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endParaRPr kumimoji="1" lang="en-US" altLang="zh-CN" sz="2800" b="1" i="1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kumimoji="1" lang="en-US" altLang="zh-CN" sz="2800" b="1" i="1"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7223125" y="1949450"/>
            <a:ext cx="146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400"/>
          </a:p>
        </p:txBody>
      </p:sp>
      <p:grpSp>
        <p:nvGrpSpPr>
          <p:cNvPr id="46088" name="Group 6"/>
          <p:cNvGrpSpPr>
            <a:grpSpLocks/>
          </p:cNvGrpSpPr>
          <p:nvPr/>
        </p:nvGrpSpPr>
        <p:grpSpPr bwMode="auto">
          <a:xfrm>
            <a:off x="755650" y="4508500"/>
            <a:ext cx="7434263" cy="1519238"/>
            <a:chOff x="722" y="3044"/>
            <a:chExt cx="4683" cy="957"/>
          </a:xfrm>
        </p:grpSpPr>
        <p:sp>
          <p:nvSpPr>
            <p:cNvPr id="46090" name="Rectangle 7"/>
            <p:cNvSpPr>
              <a:spLocks noChangeArrowheads="1"/>
            </p:cNvSpPr>
            <p:nvPr/>
          </p:nvSpPr>
          <p:spPr bwMode="auto">
            <a:xfrm>
              <a:off x="722" y="3456"/>
              <a:ext cx="910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10110001</a:t>
              </a:r>
            </a:p>
          </p:txBody>
        </p:sp>
        <p:sp>
          <p:nvSpPr>
            <p:cNvPr id="46091" name="Rectangle 8"/>
            <p:cNvSpPr>
              <a:spLocks noChangeArrowheads="1"/>
            </p:cNvSpPr>
            <p:nvPr/>
          </p:nvSpPr>
          <p:spPr bwMode="auto">
            <a:xfrm>
              <a:off x="2313" y="3102"/>
              <a:ext cx="944" cy="89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数字→数字</a:t>
              </a:r>
            </a:p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编码</a:t>
              </a:r>
              <a:endParaRPr kumimoji="1" lang="zh-CN" altLang="en-US" sz="24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6092" name="Group 9"/>
            <p:cNvGrpSpPr>
              <a:grpSpLocks/>
            </p:cNvGrpSpPr>
            <p:nvPr/>
          </p:nvGrpSpPr>
          <p:grpSpPr bwMode="auto">
            <a:xfrm>
              <a:off x="4026" y="3044"/>
              <a:ext cx="1379" cy="664"/>
              <a:chOff x="3344" y="585"/>
              <a:chExt cx="1379" cy="664"/>
            </a:xfrm>
          </p:grpSpPr>
          <p:sp>
            <p:nvSpPr>
              <p:cNvPr id="46095" name="Line 10"/>
              <p:cNvSpPr>
                <a:spLocks noChangeAspect="1" noChangeShapeType="1"/>
              </p:cNvSpPr>
              <p:nvPr/>
            </p:nvSpPr>
            <p:spPr bwMode="auto">
              <a:xfrm>
                <a:off x="3344" y="1249"/>
                <a:ext cx="13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6" name="Line 11"/>
              <p:cNvSpPr>
                <a:spLocks noChangeShapeType="1"/>
              </p:cNvSpPr>
              <p:nvPr/>
            </p:nvSpPr>
            <p:spPr bwMode="auto">
              <a:xfrm flipV="1">
                <a:off x="3344" y="643"/>
                <a:ext cx="0" cy="6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7" name="Line 12"/>
              <p:cNvSpPr>
                <a:spLocks noChangeShapeType="1"/>
              </p:cNvSpPr>
              <p:nvPr/>
            </p:nvSpPr>
            <p:spPr bwMode="auto">
              <a:xfrm flipV="1">
                <a:off x="3495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8" name="Line 13"/>
              <p:cNvSpPr>
                <a:spLocks noChangeShapeType="1"/>
              </p:cNvSpPr>
              <p:nvPr/>
            </p:nvSpPr>
            <p:spPr bwMode="auto">
              <a:xfrm flipV="1">
                <a:off x="3633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14"/>
              <p:cNvSpPr>
                <a:spLocks noChangeShapeType="1"/>
              </p:cNvSpPr>
              <p:nvPr/>
            </p:nvSpPr>
            <p:spPr bwMode="auto">
              <a:xfrm flipV="1">
                <a:off x="3800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0" name="Line 15"/>
              <p:cNvSpPr>
                <a:spLocks noChangeShapeType="1"/>
              </p:cNvSpPr>
              <p:nvPr/>
            </p:nvSpPr>
            <p:spPr bwMode="auto">
              <a:xfrm flipV="1">
                <a:off x="4104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Line 16"/>
              <p:cNvSpPr>
                <a:spLocks noChangeShapeType="1"/>
              </p:cNvSpPr>
              <p:nvPr/>
            </p:nvSpPr>
            <p:spPr bwMode="auto">
              <a:xfrm flipV="1">
                <a:off x="3958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17"/>
              <p:cNvSpPr>
                <a:spLocks noChangeShapeType="1"/>
              </p:cNvSpPr>
              <p:nvPr/>
            </p:nvSpPr>
            <p:spPr bwMode="auto">
              <a:xfrm flipV="1">
                <a:off x="4425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18"/>
              <p:cNvSpPr>
                <a:spLocks noChangeShapeType="1"/>
              </p:cNvSpPr>
              <p:nvPr/>
            </p:nvSpPr>
            <p:spPr bwMode="auto">
              <a:xfrm flipV="1">
                <a:off x="4266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4" name="Line 19"/>
              <p:cNvSpPr>
                <a:spLocks noChangeShapeType="1"/>
              </p:cNvSpPr>
              <p:nvPr/>
            </p:nvSpPr>
            <p:spPr bwMode="auto">
              <a:xfrm>
                <a:off x="3344" y="997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5" name="Line 20"/>
              <p:cNvSpPr>
                <a:spLocks noChangeShapeType="1"/>
              </p:cNvSpPr>
              <p:nvPr/>
            </p:nvSpPr>
            <p:spPr bwMode="auto">
              <a:xfrm>
                <a:off x="3495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6" name="Line 21"/>
              <p:cNvSpPr>
                <a:spLocks noChangeShapeType="1"/>
              </p:cNvSpPr>
              <p:nvPr/>
            </p:nvSpPr>
            <p:spPr bwMode="auto">
              <a:xfrm>
                <a:off x="3633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7" name="Line 22"/>
              <p:cNvSpPr>
                <a:spLocks noChangeShapeType="1"/>
              </p:cNvSpPr>
              <p:nvPr/>
            </p:nvSpPr>
            <p:spPr bwMode="auto">
              <a:xfrm>
                <a:off x="3958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Line 23"/>
              <p:cNvSpPr>
                <a:spLocks noChangeShapeType="1"/>
              </p:cNvSpPr>
              <p:nvPr/>
            </p:nvSpPr>
            <p:spPr bwMode="auto">
              <a:xfrm>
                <a:off x="4596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9" name="Line 24"/>
              <p:cNvSpPr>
                <a:spLocks noChangeShapeType="1"/>
              </p:cNvSpPr>
              <p:nvPr/>
            </p:nvSpPr>
            <p:spPr bwMode="auto">
              <a:xfrm>
                <a:off x="4425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0" name="Line 25"/>
              <p:cNvSpPr>
                <a:spLocks noChangeShapeType="1"/>
              </p:cNvSpPr>
              <p:nvPr/>
            </p:nvSpPr>
            <p:spPr bwMode="auto">
              <a:xfrm>
                <a:off x="3633" y="997"/>
                <a:ext cx="3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1" name="Line 26"/>
              <p:cNvSpPr>
                <a:spLocks noChangeShapeType="1"/>
              </p:cNvSpPr>
              <p:nvPr/>
            </p:nvSpPr>
            <p:spPr bwMode="auto">
              <a:xfrm>
                <a:off x="4425" y="997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Line 27"/>
              <p:cNvSpPr>
                <a:spLocks noChangeShapeType="1"/>
              </p:cNvSpPr>
              <p:nvPr/>
            </p:nvSpPr>
            <p:spPr bwMode="auto">
              <a:xfrm>
                <a:off x="3495" y="1249"/>
                <a:ext cx="1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3" name="Line 28"/>
              <p:cNvSpPr>
                <a:spLocks noChangeShapeType="1"/>
              </p:cNvSpPr>
              <p:nvPr/>
            </p:nvSpPr>
            <p:spPr bwMode="auto">
              <a:xfrm>
                <a:off x="3958" y="1249"/>
                <a:ext cx="4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4" name="Text Box 29"/>
              <p:cNvSpPr txBox="1">
                <a:spLocks noChangeArrowheads="1"/>
              </p:cNvSpPr>
              <p:nvPr/>
            </p:nvSpPr>
            <p:spPr bwMode="auto">
              <a:xfrm>
                <a:off x="3344" y="792"/>
                <a:ext cx="12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i="1"/>
                  <a:t>1 0  1  1  0  0  0  1</a:t>
                </a:r>
                <a:endParaRPr lang="en-US" altLang="zh-CN"/>
              </a:p>
            </p:txBody>
          </p:sp>
          <p:sp>
            <p:nvSpPr>
              <p:cNvPr id="46115" name="Text Box 30"/>
              <p:cNvSpPr txBox="1">
                <a:spLocks noChangeArrowheads="1"/>
              </p:cNvSpPr>
              <p:nvPr/>
            </p:nvSpPr>
            <p:spPr bwMode="auto">
              <a:xfrm>
                <a:off x="3666" y="585"/>
                <a:ext cx="9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zh-CN" sz="2400"/>
              </a:p>
            </p:txBody>
          </p:sp>
        </p:grpSp>
        <p:sp>
          <p:nvSpPr>
            <p:cNvPr id="46093" name="AutoShape 31"/>
            <p:cNvSpPr>
              <a:spLocks noChangeArrowheads="1"/>
            </p:cNvSpPr>
            <p:nvPr/>
          </p:nvSpPr>
          <p:spPr bwMode="auto">
            <a:xfrm>
              <a:off x="1824" y="3460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AutoShape 32"/>
            <p:cNvSpPr>
              <a:spLocks noChangeArrowheads="1"/>
            </p:cNvSpPr>
            <p:nvPr/>
          </p:nvSpPr>
          <p:spPr bwMode="auto">
            <a:xfrm>
              <a:off x="3473" y="3460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5304" name="Rectangle 56"/>
          <p:cNvSpPr>
            <a:spLocks noChangeArrowheads="1"/>
          </p:cNvSpPr>
          <p:nvPr/>
        </p:nvSpPr>
        <p:spPr bwMode="auto">
          <a:xfrm>
            <a:off x="4284663" y="1125538"/>
            <a:ext cx="4679950" cy="2808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双极性：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Biphase</a:t>
            </a:r>
            <a:endParaRPr kumimoji="1" lang="en-US" altLang="zh-CN" sz="24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8191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Manchester</a:t>
            </a:r>
          </a:p>
          <a:p>
            <a:pPr marL="8191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Differential Manchester</a:t>
            </a:r>
          </a:p>
          <a:p>
            <a:pPr marL="819150" lvl="1" indent="-28575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其它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AMI:Alternate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 Mark Inversion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B8ZS:Bipolar 8-Zero </a:t>
            </a:r>
            <a:r>
              <a:rPr kumimoji="1" lang="en-US" altLang="zh-CN" sz="1800" b="1" dirty="0" err="1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Substutuon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:</a:t>
            </a:r>
            <a:r>
              <a:rPr kumimoji="1" lang="zh-CN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略</a:t>
            </a:r>
            <a:endParaRPr kumimoji="1" lang="zh-CN" altLang="en-US" sz="1800" b="1" dirty="0">
              <a:effectLst>
                <a:outerShdw blurRad="38100" dist="38100" dir="2700000" algn="tl">
                  <a:srgbClr val="FFFFFF"/>
                </a:outerShdw>
              </a:effectLst>
              <a:ea typeface="幼圆" pitchFamily="49" charset="-122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HDB3:High Density Bipolar 3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B8ZS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和</a:t>
            </a:r>
            <a:r>
              <a:rPr kumimoji="1"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HDB3</a:t>
            </a:r>
            <a:r>
              <a:rPr kumimoji="1"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ea typeface="幼圆" pitchFamily="49" charset="-122"/>
              </a:rPr>
              <a:t>在北美使用较多</a:t>
            </a:r>
            <a:endParaRPr kumimoji="1" lang="zh-CN" altLang="en-US" sz="1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7DFED9-C042-48E8-850B-52FF2055036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77499-3ACA-4B7D-AFD9-E5F830D7A17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47108" name="Group 440"/>
          <p:cNvGrpSpPr>
            <a:grpSpLocks/>
          </p:cNvGrpSpPr>
          <p:nvPr/>
        </p:nvGrpSpPr>
        <p:grpSpPr bwMode="auto">
          <a:xfrm>
            <a:off x="323850" y="3860800"/>
            <a:ext cx="3292475" cy="758825"/>
            <a:chOff x="249" y="2341"/>
            <a:chExt cx="2074" cy="478"/>
          </a:xfrm>
        </p:grpSpPr>
        <p:sp>
          <p:nvSpPr>
            <p:cNvPr id="47323" name="Text Box 50"/>
            <p:cNvSpPr txBox="1">
              <a:spLocks noChangeArrowheads="1"/>
            </p:cNvSpPr>
            <p:nvPr/>
          </p:nvSpPr>
          <p:spPr bwMode="auto">
            <a:xfrm>
              <a:off x="612" y="2341"/>
              <a:ext cx="163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0  1   0    0   1   1   1   0</a:t>
              </a:r>
              <a:endParaRPr lang="en-US" altLang="zh-CN" b="1"/>
            </a:p>
          </p:txBody>
        </p:sp>
        <p:sp>
          <p:nvSpPr>
            <p:cNvPr id="47324" name="Line 51"/>
            <p:cNvSpPr>
              <a:spLocks noChangeAspect="1" noChangeShapeType="1"/>
            </p:cNvSpPr>
            <p:nvPr/>
          </p:nvSpPr>
          <p:spPr bwMode="auto">
            <a:xfrm>
              <a:off x="583" y="2642"/>
              <a:ext cx="1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5" name="Line 52"/>
            <p:cNvSpPr>
              <a:spLocks noChangeShapeType="1"/>
            </p:cNvSpPr>
            <p:nvPr/>
          </p:nvSpPr>
          <p:spPr bwMode="auto">
            <a:xfrm flipV="1">
              <a:off x="583" y="2346"/>
              <a:ext cx="0" cy="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6" name="Line 53"/>
            <p:cNvSpPr>
              <a:spLocks noChangeShapeType="1"/>
            </p:cNvSpPr>
            <p:nvPr/>
          </p:nvSpPr>
          <p:spPr bwMode="auto">
            <a:xfrm flipV="1">
              <a:off x="774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7" name="Line 54"/>
            <p:cNvSpPr>
              <a:spLocks noChangeShapeType="1"/>
            </p:cNvSpPr>
            <p:nvPr/>
          </p:nvSpPr>
          <p:spPr bwMode="auto">
            <a:xfrm flipV="1">
              <a:off x="948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8" name="Line 55"/>
            <p:cNvSpPr>
              <a:spLocks noChangeShapeType="1"/>
            </p:cNvSpPr>
            <p:nvPr/>
          </p:nvSpPr>
          <p:spPr bwMode="auto">
            <a:xfrm flipV="1">
              <a:off x="1159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9" name="Line 56"/>
            <p:cNvSpPr>
              <a:spLocks noChangeShapeType="1"/>
            </p:cNvSpPr>
            <p:nvPr/>
          </p:nvSpPr>
          <p:spPr bwMode="auto">
            <a:xfrm flipV="1">
              <a:off x="1542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0" name="Line 57"/>
            <p:cNvSpPr>
              <a:spLocks noChangeShapeType="1"/>
            </p:cNvSpPr>
            <p:nvPr/>
          </p:nvSpPr>
          <p:spPr bwMode="auto">
            <a:xfrm flipV="1">
              <a:off x="1358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1" name="Line 58"/>
            <p:cNvSpPr>
              <a:spLocks noChangeShapeType="1"/>
            </p:cNvSpPr>
            <p:nvPr/>
          </p:nvSpPr>
          <p:spPr bwMode="auto">
            <a:xfrm flipV="1">
              <a:off x="1947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2" name="Line 59"/>
            <p:cNvSpPr>
              <a:spLocks noChangeShapeType="1"/>
            </p:cNvSpPr>
            <p:nvPr/>
          </p:nvSpPr>
          <p:spPr bwMode="auto">
            <a:xfrm flipV="1">
              <a:off x="1747" y="2430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3" name="Line 60"/>
            <p:cNvSpPr>
              <a:spLocks noChangeShapeType="1"/>
            </p:cNvSpPr>
            <p:nvPr/>
          </p:nvSpPr>
          <p:spPr bwMode="auto">
            <a:xfrm>
              <a:off x="583" y="2769"/>
              <a:ext cx="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4" name="Line 61"/>
            <p:cNvSpPr>
              <a:spLocks noChangeShapeType="1"/>
            </p:cNvSpPr>
            <p:nvPr/>
          </p:nvSpPr>
          <p:spPr bwMode="auto">
            <a:xfrm>
              <a:off x="774" y="250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5" name="Line 62"/>
            <p:cNvSpPr>
              <a:spLocks noChangeShapeType="1"/>
            </p:cNvSpPr>
            <p:nvPr/>
          </p:nvSpPr>
          <p:spPr bwMode="auto">
            <a:xfrm>
              <a:off x="948" y="250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6" name="Line 63"/>
            <p:cNvSpPr>
              <a:spLocks noChangeShapeType="1"/>
            </p:cNvSpPr>
            <p:nvPr/>
          </p:nvSpPr>
          <p:spPr bwMode="auto">
            <a:xfrm>
              <a:off x="1358" y="250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7" name="Line 64"/>
            <p:cNvSpPr>
              <a:spLocks noChangeShapeType="1"/>
            </p:cNvSpPr>
            <p:nvPr/>
          </p:nvSpPr>
          <p:spPr bwMode="auto">
            <a:xfrm>
              <a:off x="1947" y="2506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8" name="Line 65"/>
            <p:cNvSpPr>
              <a:spLocks noChangeShapeType="1"/>
            </p:cNvSpPr>
            <p:nvPr/>
          </p:nvSpPr>
          <p:spPr bwMode="auto">
            <a:xfrm>
              <a:off x="948" y="2769"/>
              <a:ext cx="4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39" name="Line 66"/>
            <p:cNvSpPr>
              <a:spLocks noChangeShapeType="1"/>
            </p:cNvSpPr>
            <p:nvPr/>
          </p:nvSpPr>
          <p:spPr bwMode="auto">
            <a:xfrm>
              <a:off x="1947" y="2769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40" name="Line 67"/>
            <p:cNvSpPr>
              <a:spLocks noChangeShapeType="1"/>
            </p:cNvSpPr>
            <p:nvPr/>
          </p:nvSpPr>
          <p:spPr bwMode="auto">
            <a:xfrm>
              <a:off x="774" y="2506"/>
              <a:ext cx="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41" name="Line 68"/>
            <p:cNvSpPr>
              <a:spLocks noChangeShapeType="1"/>
            </p:cNvSpPr>
            <p:nvPr/>
          </p:nvSpPr>
          <p:spPr bwMode="auto">
            <a:xfrm>
              <a:off x="1358" y="2506"/>
              <a:ext cx="5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42" name="Text Box 69"/>
            <p:cNvSpPr txBox="1">
              <a:spLocks noChangeArrowheads="1"/>
            </p:cNvSpPr>
            <p:nvPr/>
          </p:nvSpPr>
          <p:spPr bwMode="auto">
            <a:xfrm>
              <a:off x="850" y="2438"/>
              <a:ext cx="11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47343" name="Text Box 93"/>
            <p:cNvSpPr txBox="1">
              <a:spLocks noChangeArrowheads="1"/>
            </p:cNvSpPr>
            <p:nvPr/>
          </p:nvSpPr>
          <p:spPr bwMode="auto">
            <a:xfrm>
              <a:off x="249" y="2625"/>
              <a:ext cx="35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NRZ-L</a:t>
              </a:r>
            </a:p>
          </p:txBody>
        </p:sp>
      </p:grpSp>
      <p:grpSp>
        <p:nvGrpSpPr>
          <p:cNvPr id="47109" name="Group 441"/>
          <p:cNvGrpSpPr>
            <a:grpSpLocks/>
          </p:cNvGrpSpPr>
          <p:nvPr/>
        </p:nvGrpSpPr>
        <p:grpSpPr bwMode="auto">
          <a:xfrm>
            <a:off x="395288" y="5013325"/>
            <a:ext cx="3292475" cy="1206500"/>
            <a:chOff x="249" y="2896"/>
            <a:chExt cx="2074" cy="760"/>
          </a:xfrm>
        </p:grpSpPr>
        <p:sp>
          <p:nvSpPr>
            <p:cNvPr id="47299" name="Line 70"/>
            <p:cNvSpPr>
              <a:spLocks noChangeAspect="1" noChangeShapeType="1"/>
            </p:cNvSpPr>
            <p:nvPr/>
          </p:nvSpPr>
          <p:spPr bwMode="auto">
            <a:xfrm>
              <a:off x="583" y="3191"/>
              <a:ext cx="17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0" name="Line 71"/>
            <p:cNvSpPr>
              <a:spLocks noChangeShapeType="1"/>
            </p:cNvSpPr>
            <p:nvPr/>
          </p:nvSpPr>
          <p:spPr bwMode="auto">
            <a:xfrm flipV="1">
              <a:off x="583" y="2896"/>
              <a:ext cx="0" cy="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1" name="Line 72"/>
            <p:cNvSpPr>
              <a:spLocks noChangeShapeType="1"/>
            </p:cNvSpPr>
            <p:nvPr/>
          </p:nvSpPr>
          <p:spPr bwMode="auto">
            <a:xfrm flipV="1">
              <a:off x="774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2" name="Line 73"/>
            <p:cNvSpPr>
              <a:spLocks noChangeShapeType="1"/>
            </p:cNvSpPr>
            <p:nvPr/>
          </p:nvSpPr>
          <p:spPr bwMode="auto">
            <a:xfrm flipV="1">
              <a:off x="948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3" name="Line 74"/>
            <p:cNvSpPr>
              <a:spLocks noChangeShapeType="1"/>
            </p:cNvSpPr>
            <p:nvPr/>
          </p:nvSpPr>
          <p:spPr bwMode="auto">
            <a:xfrm flipV="1">
              <a:off x="1159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4" name="Line 75"/>
            <p:cNvSpPr>
              <a:spLocks noChangeShapeType="1"/>
            </p:cNvSpPr>
            <p:nvPr/>
          </p:nvSpPr>
          <p:spPr bwMode="auto">
            <a:xfrm flipV="1">
              <a:off x="1542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5" name="Line 76"/>
            <p:cNvSpPr>
              <a:spLocks noChangeShapeType="1"/>
            </p:cNvSpPr>
            <p:nvPr/>
          </p:nvSpPr>
          <p:spPr bwMode="auto">
            <a:xfrm flipV="1">
              <a:off x="1358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6" name="Line 77"/>
            <p:cNvSpPr>
              <a:spLocks noChangeShapeType="1"/>
            </p:cNvSpPr>
            <p:nvPr/>
          </p:nvSpPr>
          <p:spPr bwMode="auto">
            <a:xfrm flipV="1">
              <a:off x="1947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7" name="Line 78"/>
            <p:cNvSpPr>
              <a:spLocks noChangeShapeType="1"/>
            </p:cNvSpPr>
            <p:nvPr/>
          </p:nvSpPr>
          <p:spPr bwMode="auto">
            <a:xfrm flipV="1">
              <a:off x="1747" y="2980"/>
              <a:ext cx="0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8" name="Line 79"/>
            <p:cNvSpPr>
              <a:spLocks noChangeShapeType="1"/>
            </p:cNvSpPr>
            <p:nvPr/>
          </p:nvSpPr>
          <p:spPr bwMode="auto">
            <a:xfrm>
              <a:off x="583" y="3318"/>
              <a:ext cx="1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09" name="Line 80"/>
            <p:cNvSpPr>
              <a:spLocks noChangeShapeType="1"/>
            </p:cNvSpPr>
            <p:nvPr/>
          </p:nvSpPr>
          <p:spPr bwMode="auto">
            <a:xfrm>
              <a:off x="774" y="305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0" name="Line 81"/>
            <p:cNvSpPr>
              <a:spLocks noChangeShapeType="1"/>
            </p:cNvSpPr>
            <p:nvPr/>
          </p:nvSpPr>
          <p:spPr bwMode="auto">
            <a:xfrm>
              <a:off x="1542" y="305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1" name="Line 82"/>
            <p:cNvSpPr>
              <a:spLocks noChangeShapeType="1"/>
            </p:cNvSpPr>
            <p:nvPr/>
          </p:nvSpPr>
          <p:spPr bwMode="auto">
            <a:xfrm>
              <a:off x="1358" y="305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2" name="Line 83"/>
            <p:cNvSpPr>
              <a:spLocks noChangeShapeType="1"/>
            </p:cNvSpPr>
            <p:nvPr/>
          </p:nvSpPr>
          <p:spPr bwMode="auto">
            <a:xfrm>
              <a:off x="1758" y="3055"/>
              <a:ext cx="0" cy="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3" name="Line 84"/>
            <p:cNvSpPr>
              <a:spLocks noChangeShapeType="1"/>
            </p:cNvSpPr>
            <p:nvPr/>
          </p:nvSpPr>
          <p:spPr bwMode="auto">
            <a:xfrm>
              <a:off x="948" y="3055"/>
              <a:ext cx="4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4" name="Line 85"/>
            <p:cNvSpPr>
              <a:spLocks noChangeShapeType="1"/>
            </p:cNvSpPr>
            <p:nvPr/>
          </p:nvSpPr>
          <p:spPr bwMode="auto">
            <a:xfrm>
              <a:off x="1758" y="3318"/>
              <a:ext cx="4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5" name="Line 86"/>
            <p:cNvSpPr>
              <a:spLocks noChangeShapeType="1"/>
            </p:cNvSpPr>
            <p:nvPr/>
          </p:nvSpPr>
          <p:spPr bwMode="auto">
            <a:xfrm>
              <a:off x="774" y="3055"/>
              <a:ext cx="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6" name="Line 87"/>
            <p:cNvSpPr>
              <a:spLocks noChangeShapeType="1"/>
            </p:cNvSpPr>
            <p:nvPr/>
          </p:nvSpPr>
          <p:spPr bwMode="auto">
            <a:xfrm>
              <a:off x="1358" y="3318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7" name="Line 88"/>
            <p:cNvSpPr>
              <a:spLocks noChangeShapeType="1"/>
            </p:cNvSpPr>
            <p:nvPr/>
          </p:nvSpPr>
          <p:spPr bwMode="auto">
            <a:xfrm>
              <a:off x="1542" y="3055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18" name="AutoShape 89"/>
            <p:cNvSpPr>
              <a:spLocks/>
            </p:cNvSpPr>
            <p:nvPr/>
          </p:nvSpPr>
          <p:spPr bwMode="auto">
            <a:xfrm>
              <a:off x="975" y="3475"/>
              <a:ext cx="952" cy="181"/>
            </a:xfrm>
            <a:prstGeom prst="borderCallout1">
              <a:avLst>
                <a:gd name="adj1" fmla="val 39778"/>
                <a:gd name="adj2" fmla="val -5042"/>
                <a:gd name="adj3" fmla="val -216574"/>
                <a:gd name="adj4" fmla="val -2038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r>
                <a:rPr lang="zh-CN" altLang="en-US" b="1" i="1"/>
                <a:t>因下一位是</a:t>
              </a:r>
              <a:r>
                <a:rPr lang="en-US" altLang="zh-CN" b="1" i="1"/>
                <a:t>1</a:t>
              </a:r>
              <a:r>
                <a:rPr lang="zh-CN" altLang="en-US" b="1" i="1"/>
                <a:t>而跳变</a:t>
              </a:r>
            </a:p>
          </p:txBody>
        </p:sp>
        <p:sp>
          <p:nvSpPr>
            <p:cNvPr id="47319" name="Line 90"/>
            <p:cNvSpPr>
              <a:spLocks noChangeShapeType="1"/>
            </p:cNvSpPr>
            <p:nvPr/>
          </p:nvSpPr>
          <p:spPr bwMode="auto">
            <a:xfrm flipV="1">
              <a:off x="1111" y="3112"/>
              <a:ext cx="226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0" name="Line 91"/>
            <p:cNvSpPr>
              <a:spLocks noChangeShapeType="1"/>
            </p:cNvSpPr>
            <p:nvPr/>
          </p:nvSpPr>
          <p:spPr bwMode="auto">
            <a:xfrm flipV="1">
              <a:off x="1292" y="3158"/>
              <a:ext cx="227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1" name="Line 92"/>
            <p:cNvSpPr>
              <a:spLocks noChangeShapeType="1"/>
            </p:cNvSpPr>
            <p:nvPr/>
          </p:nvSpPr>
          <p:spPr bwMode="auto">
            <a:xfrm flipV="1">
              <a:off x="1474" y="3112"/>
              <a:ext cx="272" cy="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322" name="Text Box 94"/>
            <p:cNvSpPr txBox="1">
              <a:spLocks noChangeArrowheads="1"/>
            </p:cNvSpPr>
            <p:nvPr/>
          </p:nvSpPr>
          <p:spPr bwMode="auto">
            <a:xfrm>
              <a:off x="249" y="3198"/>
              <a:ext cx="35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NRZ-I</a:t>
              </a:r>
            </a:p>
          </p:txBody>
        </p:sp>
      </p:grpSp>
      <p:grpSp>
        <p:nvGrpSpPr>
          <p:cNvPr id="47110" name="Group 143"/>
          <p:cNvGrpSpPr>
            <a:grpSpLocks/>
          </p:cNvGrpSpPr>
          <p:nvPr/>
        </p:nvGrpSpPr>
        <p:grpSpPr bwMode="auto">
          <a:xfrm>
            <a:off x="468313" y="1916113"/>
            <a:ext cx="3259137" cy="1757362"/>
            <a:chOff x="295" y="1189"/>
            <a:chExt cx="2053" cy="1107"/>
          </a:xfrm>
        </p:grpSpPr>
        <p:sp>
          <p:nvSpPr>
            <p:cNvPr id="47255" name="Text Box 97"/>
            <p:cNvSpPr txBox="1">
              <a:spLocks noChangeArrowheads="1"/>
            </p:cNvSpPr>
            <p:nvPr/>
          </p:nvSpPr>
          <p:spPr bwMode="auto">
            <a:xfrm>
              <a:off x="567" y="1207"/>
              <a:ext cx="167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0   1   0   0   1    1   1   0</a:t>
              </a:r>
              <a:endParaRPr lang="en-US" altLang="zh-CN" b="1"/>
            </a:p>
          </p:txBody>
        </p:sp>
        <p:sp>
          <p:nvSpPr>
            <p:cNvPr id="47256" name="Line 98"/>
            <p:cNvSpPr>
              <a:spLocks noChangeAspect="1" noChangeShapeType="1"/>
            </p:cNvSpPr>
            <p:nvPr/>
          </p:nvSpPr>
          <p:spPr bwMode="auto">
            <a:xfrm>
              <a:off x="562" y="1882"/>
              <a:ext cx="17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7" name="Line 99"/>
            <p:cNvSpPr>
              <a:spLocks noChangeShapeType="1"/>
            </p:cNvSpPr>
            <p:nvPr/>
          </p:nvSpPr>
          <p:spPr bwMode="auto">
            <a:xfrm flipV="1">
              <a:off x="562" y="1189"/>
              <a:ext cx="0" cy="11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8" name="Line 100"/>
            <p:cNvSpPr>
              <a:spLocks noChangeShapeType="1"/>
            </p:cNvSpPr>
            <p:nvPr/>
          </p:nvSpPr>
          <p:spPr bwMode="auto">
            <a:xfrm flipV="1">
              <a:off x="758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9" name="Line 101"/>
            <p:cNvSpPr>
              <a:spLocks noChangeShapeType="1"/>
            </p:cNvSpPr>
            <p:nvPr/>
          </p:nvSpPr>
          <p:spPr bwMode="auto">
            <a:xfrm flipV="1">
              <a:off x="936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0" name="Line 102"/>
            <p:cNvSpPr>
              <a:spLocks noChangeShapeType="1"/>
            </p:cNvSpPr>
            <p:nvPr/>
          </p:nvSpPr>
          <p:spPr bwMode="auto">
            <a:xfrm flipV="1">
              <a:off x="1152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1" name="Line 103"/>
            <p:cNvSpPr>
              <a:spLocks noChangeShapeType="1"/>
            </p:cNvSpPr>
            <p:nvPr/>
          </p:nvSpPr>
          <p:spPr bwMode="auto">
            <a:xfrm flipV="1">
              <a:off x="1546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2" name="Line 104"/>
            <p:cNvSpPr>
              <a:spLocks noChangeShapeType="1"/>
            </p:cNvSpPr>
            <p:nvPr/>
          </p:nvSpPr>
          <p:spPr bwMode="auto">
            <a:xfrm flipV="1">
              <a:off x="1358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3" name="Line 105"/>
            <p:cNvSpPr>
              <a:spLocks noChangeShapeType="1"/>
            </p:cNvSpPr>
            <p:nvPr/>
          </p:nvSpPr>
          <p:spPr bwMode="auto">
            <a:xfrm flipV="1">
              <a:off x="1962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4" name="Line 106"/>
            <p:cNvSpPr>
              <a:spLocks noChangeShapeType="1"/>
            </p:cNvSpPr>
            <p:nvPr/>
          </p:nvSpPr>
          <p:spPr bwMode="auto">
            <a:xfrm flipV="1">
              <a:off x="1756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5" name="Line 107"/>
            <p:cNvSpPr>
              <a:spLocks noChangeShapeType="1"/>
            </p:cNvSpPr>
            <p:nvPr/>
          </p:nvSpPr>
          <p:spPr bwMode="auto">
            <a:xfrm>
              <a:off x="562" y="2180"/>
              <a:ext cx="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6" name="Line 108"/>
            <p:cNvSpPr>
              <a:spLocks noChangeShapeType="1"/>
            </p:cNvSpPr>
            <p:nvPr/>
          </p:nvSpPr>
          <p:spPr bwMode="auto">
            <a:xfrm>
              <a:off x="659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7" name="Line 109"/>
            <p:cNvSpPr>
              <a:spLocks noChangeShapeType="1"/>
            </p:cNvSpPr>
            <p:nvPr/>
          </p:nvSpPr>
          <p:spPr bwMode="auto">
            <a:xfrm>
              <a:off x="936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8" name="Line 110"/>
            <p:cNvSpPr>
              <a:spLocks noChangeShapeType="1"/>
            </p:cNvSpPr>
            <p:nvPr/>
          </p:nvSpPr>
          <p:spPr bwMode="auto">
            <a:xfrm>
              <a:off x="1358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69" name="Line 111"/>
            <p:cNvSpPr>
              <a:spLocks noChangeShapeType="1"/>
            </p:cNvSpPr>
            <p:nvPr/>
          </p:nvSpPr>
          <p:spPr bwMode="auto">
            <a:xfrm>
              <a:off x="1853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0" name="Line 112"/>
            <p:cNvSpPr>
              <a:spLocks noChangeShapeType="1"/>
            </p:cNvSpPr>
            <p:nvPr/>
          </p:nvSpPr>
          <p:spPr bwMode="auto">
            <a:xfrm>
              <a:off x="936" y="2180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1" name="Line 113"/>
            <p:cNvSpPr>
              <a:spLocks noChangeShapeType="1"/>
            </p:cNvSpPr>
            <p:nvPr/>
          </p:nvSpPr>
          <p:spPr bwMode="auto">
            <a:xfrm>
              <a:off x="1962" y="2180"/>
              <a:ext cx="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2" name="Line 114"/>
            <p:cNvSpPr>
              <a:spLocks noChangeShapeType="1"/>
            </p:cNvSpPr>
            <p:nvPr/>
          </p:nvSpPr>
          <p:spPr bwMode="auto">
            <a:xfrm>
              <a:off x="758" y="1562"/>
              <a:ext cx="1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3" name="Line 115"/>
            <p:cNvSpPr>
              <a:spLocks noChangeShapeType="1"/>
            </p:cNvSpPr>
            <p:nvPr/>
          </p:nvSpPr>
          <p:spPr bwMode="auto">
            <a:xfrm>
              <a:off x="1358" y="1562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4" name="Text Box 116"/>
            <p:cNvSpPr txBox="1">
              <a:spLocks noChangeArrowheads="1"/>
            </p:cNvSpPr>
            <p:nvPr/>
          </p:nvSpPr>
          <p:spPr bwMode="auto">
            <a:xfrm>
              <a:off x="831" y="1271"/>
              <a:ext cx="11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47275" name="Text Box 117"/>
            <p:cNvSpPr txBox="1">
              <a:spLocks noChangeArrowheads="1"/>
            </p:cNvSpPr>
            <p:nvPr/>
          </p:nvSpPr>
          <p:spPr bwMode="auto">
            <a:xfrm>
              <a:off x="295" y="1667"/>
              <a:ext cx="21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RZ</a:t>
              </a:r>
            </a:p>
          </p:txBody>
        </p:sp>
        <p:sp>
          <p:nvSpPr>
            <p:cNvPr id="47276" name="Line 118"/>
            <p:cNvSpPr>
              <a:spLocks noChangeShapeType="1"/>
            </p:cNvSpPr>
            <p:nvPr/>
          </p:nvSpPr>
          <p:spPr bwMode="auto">
            <a:xfrm>
              <a:off x="863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7" name="Line 119"/>
            <p:cNvSpPr>
              <a:spLocks noChangeShapeType="1"/>
            </p:cNvSpPr>
            <p:nvPr/>
          </p:nvSpPr>
          <p:spPr bwMode="auto">
            <a:xfrm flipH="1">
              <a:off x="755" y="1562"/>
              <a:ext cx="3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8" name="Line 120"/>
            <p:cNvSpPr>
              <a:spLocks noChangeShapeType="1"/>
            </p:cNvSpPr>
            <p:nvPr/>
          </p:nvSpPr>
          <p:spPr bwMode="auto">
            <a:xfrm>
              <a:off x="1047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79" name="Line 121"/>
            <p:cNvSpPr>
              <a:spLocks noChangeShapeType="1"/>
            </p:cNvSpPr>
            <p:nvPr/>
          </p:nvSpPr>
          <p:spPr bwMode="auto">
            <a:xfrm flipH="1">
              <a:off x="1152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0" name="Line 122"/>
            <p:cNvSpPr>
              <a:spLocks noChangeShapeType="1"/>
            </p:cNvSpPr>
            <p:nvPr/>
          </p:nvSpPr>
          <p:spPr bwMode="auto">
            <a:xfrm>
              <a:off x="659" y="188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1" name="Line 123"/>
            <p:cNvSpPr>
              <a:spLocks noChangeShapeType="1"/>
            </p:cNvSpPr>
            <p:nvPr/>
          </p:nvSpPr>
          <p:spPr bwMode="auto">
            <a:xfrm>
              <a:off x="1660" y="188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2" name="Line 124"/>
            <p:cNvSpPr>
              <a:spLocks noChangeShapeType="1"/>
            </p:cNvSpPr>
            <p:nvPr/>
          </p:nvSpPr>
          <p:spPr bwMode="auto">
            <a:xfrm>
              <a:off x="1047" y="1882"/>
              <a:ext cx="1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3" name="Line 125"/>
            <p:cNvSpPr>
              <a:spLocks noChangeShapeType="1"/>
            </p:cNvSpPr>
            <p:nvPr/>
          </p:nvSpPr>
          <p:spPr bwMode="auto">
            <a:xfrm>
              <a:off x="863" y="1882"/>
              <a:ext cx="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4" name="Line 126"/>
            <p:cNvSpPr>
              <a:spLocks noChangeShapeType="1"/>
            </p:cNvSpPr>
            <p:nvPr/>
          </p:nvSpPr>
          <p:spPr bwMode="auto">
            <a:xfrm>
              <a:off x="1557" y="156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5" name="Line 127"/>
            <p:cNvSpPr>
              <a:spLocks noChangeShapeType="1"/>
            </p:cNvSpPr>
            <p:nvPr/>
          </p:nvSpPr>
          <p:spPr bwMode="auto">
            <a:xfrm>
              <a:off x="1460" y="1882"/>
              <a:ext cx="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6" name="Line 128"/>
            <p:cNvSpPr>
              <a:spLocks noChangeShapeType="1"/>
            </p:cNvSpPr>
            <p:nvPr/>
          </p:nvSpPr>
          <p:spPr bwMode="auto">
            <a:xfrm>
              <a:off x="1240" y="1882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7" name="Line 129"/>
            <p:cNvSpPr>
              <a:spLocks noChangeShapeType="1"/>
            </p:cNvSpPr>
            <p:nvPr/>
          </p:nvSpPr>
          <p:spPr bwMode="auto">
            <a:xfrm>
              <a:off x="1144" y="218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8" name="Line 130"/>
            <p:cNvSpPr>
              <a:spLocks noChangeShapeType="1"/>
            </p:cNvSpPr>
            <p:nvPr/>
          </p:nvSpPr>
          <p:spPr bwMode="auto">
            <a:xfrm>
              <a:off x="1756" y="1562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89" name="Line 131"/>
            <p:cNvSpPr>
              <a:spLocks noChangeShapeType="1"/>
            </p:cNvSpPr>
            <p:nvPr/>
          </p:nvSpPr>
          <p:spPr bwMode="auto">
            <a:xfrm>
              <a:off x="1654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0" name="Line 132"/>
            <p:cNvSpPr>
              <a:spLocks noChangeShapeType="1"/>
            </p:cNvSpPr>
            <p:nvPr/>
          </p:nvSpPr>
          <p:spPr bwMode="auto">
            <a:xfrm>
              <a:off x="1557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1" name="Line 133"/>
            <p:cNvSpPr>
              <a:spLocks noChangeShapeType="1"/>
            </p:cNvSpPr>
            <p:nvPr/>
          </p:nvSpPr>
          <p:spPr bwMode="auto">
            <a:xfrm>
              <a:off x="1460" y="1562"/>
              <a:ext cx="0" cy="3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2" name="Line 134"/>
            <p:cNvSpPr>
              <a:spLocks noChangeShapeType="1"/>
            </p:cNvSpPr>
            <p:nvPr/>
          </p:nvSpPr>
          <p:spPr bwMode="auto">
            <a:xfrm>
              <a:off x="1240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3" name="Line 135"/>
            <p:cNvSpPr>
              <a:spLocks noChangeShapeType="1"/>
            </p:cNvSpPr>
            <p:nvPr/>
          </p:nvSpPr>
          <p:spPr bwMode="auto">
            <a:xfrm>
              <a:off x="1853" y="1882"/>
              <a:ext cx="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4" name="Line 136"/>
            <p:cNvSpPr>
              <a:spLocks noChangeShapeType="1"/>
            </p:cNvSpPr>
            <p:nvPr/>
          </p:nvSpPr>
          <p:spPr bwMode="auto">
            <a:xfrm>
              <a:off x="1756" y="1562"/>
              <a:ext cx="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5" name="Line 137"/>
            <p:cNvSpPr>
              <a:spLocks noChangeShapeType="1"/>
            </p:cNvSpPr>
            <p:nvPr/>
          </p:nvSpPr>
          <p:spPr bwMode="auto">
            <a:xfrm>
              <a:off x="2044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6" name="Line 138"/>
            <p:cNvSpPr>
              <a:spLocks noChangeShapeType="1"/>
            </p:cNvSpPr>
            <p:nvPr/>
          </p:nvSpPr>
          <p:spPr bwMode="auto">
            <a:xfrm>
              <a:off x="1962" y="188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7" name="Line 139"/>
            <p:cNvSpPr>
              <a:spLocks noChangeShapeType="1"/>
            </p:cNvSpPr>
            <p:nvPr/>
          </p:nvSpPr>
          <p:spPr bwMode="auto">
            <a:xfrm flipV="1">
              <a:off x="2118" y="1386"/>
              <a:ext cx="0" cy="7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98" name="Line 140"/>
            <p:cNvSpPr>
              <a:spLocks noChangeShapeType="1"/>
            </p:cNvSpPr>
            <p:nvPr/>
          </p:nvSpPr>
          <p:spPr bwMode="auto">
            <a:xfrm>
              <a:off x="2044" y="1882"/>
              <a:ext cx="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1" name="Group 142"/>
          <p:cNvGrpSpPr>
            <a:grpSpLocks/>
          </p:cNvGrpSpPr>
          <p:nvPr/>
        </p:nvGrpSpPr>
        <p:grpSpPr bwMode="auto">
          <a:xfrm>
            <a:off x="179388" y="549275"/>
            <a:ext cx="3502025" cy="1008063"/>
            <a:chOff x="113" y="346"/>
            <a:chExt cx="2206" cy="635"/>
          </a:xfrm>
        </p:grpSpPr>
        <p:sp>
          <p:nvSpPr>
            <p:cNvPr id="47233" name="Line 5"/>
            <p:cNvSpPr>
              <a:spLocks noChangeAspect="1" noChangeShapeType="1"/>
            </p:cNvSpPr>
            <p:nvPr/>
          </p:nvSpPr>
          <p:spPr bwMode="auto">
            <a:xfrm>
              <a:off x="521" y="981"/>
              <a:ext cx="1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4" name="Line 6"/>
            <p:cNvSpPr>
              <a:spLocks noChangeShapeType="1"/>
            </p:cNvSpPr>
            <p:nvPr/>
          </p:nvSpPr>
          <p:spPr bwMode="auto">
            <a:xfrm flipV="1">
              <a:off x="521" y="401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5" name="Line 7"/>
            <p:cNvSpPr>
              <a:spLocks noChangeShapeType="1"/>
            </p:cNvSpPr>
            <p:nvPr/>
          </p:nvSpPr>
          <p:spPr bwMode="auto">
            <a:xfrm flipV="1">
              <a:off x="718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6" name="Line 8"/>
            <p:cNvSpPr>
              <a:spLocks noChangeShapeType="1"/>
            </p:cNvSpPr>
            <p:nvPr/>
          </p:nvSpPr>
          <p:spPr bwMode="auto">
            <a:xfrm flipV="1">
              <a:off x="898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7" name="Line 9"/>
            <p:cNvSpPr>
              <a:spLocks noChangeShapeType="1"/>
            </p:cNvSpPr>
            <p:nvPr/>
          </p:nvSpPr>
          <p:spPr bwMode="auto">
            <a:xfrm flipV="1">
              <a:off x="1116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8" name="Line 10"/>
            <p:cNvSpPr>
              <a:spLocks noChangeShapeType="1"/>
            </p:cNvSpPr>
            <p:nvPr/>
          </p:nvSpPr>
          <p:spPr bwMode="auto">
            <a:xfrm flipV="1">
              <a:off x="1512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9" name="Line 11"/>
            <p:cNvSpPr>
              <a:spLocks noChangeShapeType="1"/>
            </p:cNvSpPr>
            <p:nvPr/>
          </p:nvSpPr>
          <p:spPr bwMode="auto">
            <a:xfrm flipV="1">
              <a:off x="1322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0" name="Line 12"/>
            <p:cNvSpPr>
              <a:spLocks noChangeShapeType="1"/>
            </p:cNvSpPr>
            <p:nvPr/>
          </p:nvSpPr>
          <p:spPr bwMode="auto">
            <a:xfrm flipV="1">
              <a:off x="1931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1" name="Line 13"/>
            <p:cNvSpPr>
              <a:spLocks noChangeShapeType="1"/>
            </p:cNvSpPr>
            <p:nvPr/>
          </p:nvSpPr>
          <p:spPr bwMode="auto">
            <a:xfrm flipV="1">
              <a:off x="1723" y="671"/>
              <a:ext cx="0" cy="3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2" name="Line 14"/>
            <p:cNvSpPr>
              <a:spLocks noChangeShapeType="1"/>
            </p:cNvSpPr>
            <p:nvPr/>
          </p:nvSpPr>
          <p:spPr bwMode="auto">
            <a:xfrm>
              <a:off x="521" y="740"/>
              <a:ext cx="1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3" name="Line 15"/>
            <p:cNvSpPr>
              <a:spLocks noChangeShapeType="1"/>
            </p:cNvSpPr>
            <p:nvPr/>
          </p:nvSpPr>
          <p:spPr bwMode="auto">
            <a:xfrm>
              <a:off x="718" y="740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4" name="Line 16"/>
            <p:cNvSpPr>
              <a:spLocks noChangeShapeType="1"/>
            </p:cNvSpPr>
            <p:nvPr/>
          </p:nvSpPr>
          <p:spPr bwMode="auto">
            <a:xfrm>
              <a:off x="898" y="740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5" name="Line 17"/>
            <p:cNvSpPr>
              <a:spLocks noChangeShapeType="1"/>
            </p:cNvSpPr>
            <p:nvPr/>
          </p:nvSpPr>
          <p:spPr bwMode="auto">
            <a:xfrm>
              <a:off x="1322" y="740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6" name="Line 18"/>
            <p:cNvSpPr>
              <a:spLocks noChangeShapeType="1"/>
            </p:cNvSpPr>
            <p:nvPr/>
          </p:nvSpPr>
          <p:spPr bwMode="auto">
            <a:xfrm>
              <a:off x="2154" y="740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7" name="Line 19"/>
            <p:cNvSpPr>
              <a:spLocks noChangeShapeType="1"/>
            </p:cNvSpPr>
            <p:nvPr/>
          </p:nvSpPr>
          <p:spPr bwMode="auto">
            <a:xfrm>
              <a:off x="1931" y="740"/>
              <a:ext cx="0" cy="2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8" name="Line 20"/>
            <p:cNvSpPr>
              <a:spLocks noChangeShapeType="1"/>
            </p:cNvSpPr>
            <p:nvPr/>
          </p:nvSpPr>
          <p:spPr bwMode="auto">
            <a:xfrm>
              <a:off x="898" y="740"/>
              <a:ext cx="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9" name="Line 21"/>
            <p:cNvSpPr>
              <a:spLocks noChangeShapeType="1"/>
            </p:cNvSpPr>
            <p:nvPr/>
          </p:nvSpPr>
          <p:spPr bwMode="auto">
            <a:xfrm>
              <a:off x="1931" y="740"/>
              <a:ext cx="2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0" name="Line 22"/>
            <p:cNvSpPr>
              <a:spLocks noChangeShapeType="1"/>
            </p:cNvSpPr>
            <p:nvPr/>
          </p:nvSpPr>
          <p:spPr bwMode="auto">
            <a:xfrm>
              <a:off x="718" y="981"/>
              <a:ext cx="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1" name="Line 23"/>
            <p:cNvSpPr>
              <a:spLocks noChangeShapeType="1"/>
            </p:cNvSpPr>
            <p:nvPr/>
          </p:nvSpPr>
          <p:spPr bwMode="auto">
            <a:xfrm>
              <a:off x="1322" y="981"/>
              <a:ext cx="6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2" name="Text Box 24"/>
            <p:cNvSpPr txBox="1">
              <a:spLocks noChangeArrowheads="1"/>
            </p:cNvSpPr>
            <p:nvPr/>
          </p:nvSpPr>
          <p:spPr bwMode="auto">
            <a:xfrm>
              <a:off x="521" y="527"/>
              <a:ext cx="155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 1  0   1    1   0   0   0   1</a:t>
              </a:r>
              <a:endParaRPr lang="en-US" altLang="zh-CN"/>
            </a:p>
          </p:txBody>
        </p:sp>
        <p:sp>
          <p:nvSpPr>
            <p:cNvPr id="47253" name="Text Box 25"/>
            <p:cNvSpPr txBox="1">
              <a:spLocks noChangeArrowheads="1"/>
            </p:cNvSpPr>
            <p:nvPr/>
          </p:nvSpPr>
          <p:spPr bwMode="auto">
            <a:xfrm>
              <a:off x="925" y="346"/>
              <a:ext cx="10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sz="2400"/>
            </a:p>
          </p:txBody>
        </p:sp>
        <p:sp>
          <p:nvSpPr>
            <p:cNvPr id="47254" name="Text Box 141"/>
            <p:cNvSpPr txBox="1">
              <a:spLocks noChangeArrowheads="1"/>
            </p:cNvSpPr>
            <p:nvPr/>
          </p:nvSpPr>
          <p:spPr bwMode="auto">
            <a:xfrm>
              <a:off x="113" y="709"/>
              <a:ext cx="40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无极性</a:t>
              </a:r>
            </a:p>
          </p:txBody>
        </p:sp>
      </p:grpSp>
      <p:grpSp>
        <p:nvGrpSpPr>
          <p:cNvPr id="47112" name="Group 279"/>
          <p:cNvGrpSpPr>
            <a:grpSpLocks/>
          </p:cNvGrpSpPr>
          <p:nvPr/>
        </p:nvGrpSpPr>
        <p:grpSpPr bwMode="auto">
          <a:xfrm>
            <a:off x="4067175" y="836613"/>
            <a:ext cx="4483100" cy="1106487"/>
            <a:chOff x="2562" y="465"/>
            <a:chExt cx="2824" cy="697"/>
          </a:xfrm>
        </p:grpSpPr>
        <p:sp>
          <p:nvSpPr>
            <p:cNvPr id="47188" name="Text Box 234"/>
            <p:cNvSpPr txBox="1">
              <a:spLocks noChangeArrowheads="1"/>
            </p:cNvSpPr>
            <p:nvPr/>
          </p:nvSpPr>
          <p:spPr bwMode="auto">
            <a:xfrm>
              <a:off x="2940" y="491"/>
              <a:ext cx="1800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0   1    0    0    1   1    1   0</a:t>
              </a:r>
              <a:endParaRPr lang="en-US" altLang="zh-CN" b="1"/>
            </a:p>
          </p:txBody>
        </p:sp>
        <p:sp>
          <p:nvSpPr>
            <p:cNvPr id="47189" name="Line 235"/>
            <p:cNvSpPr>
              <a:spLocks noChangeAspect="1" noChangeShapeType="1"/>
            </p:cNvSpPr>
            <p:nvPr/>
          </p:nvSpPr>
          <p:spPr bwMode="auto">
            <a:xfrm>
              <a:off x="2894" y="901"/>
              <a:ext cx="20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0" name="Line 236"/>
            <p:cNvSpPr>
              <a:spLocks noChangeShapeType="1"/>
            </p:cNvSpPr>
            <p:nvPr/>
          </p:nvSpPr>
          <p:spPr bwMode="auto">
            <a:xfrm flipV="1">
              <a:off x="2894" y="465"/>
              <a:ext cx="0" cy="6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1" name="Line 237"/>
            <p:cNvSpPr>
              <a:spLocks noChangeShapeType="1"/>
            </p:cNvSpPr>
            <p:nvPr/>
          </p:nvSpPr>
          <p:spPr bwMode="auto">
            <a:xfrm flipV="1">
              <a:off x="3119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2" name="Line 238"/>
            <p:cNvSpPr>
              <a:spLocks noChangeShapeType="1"/>
            </p:cNvSpPr>
            <p:nvPr/>
          </p:nvSpPr>
          <p:spPr bwMode="auto">
            <a:xfrm flipV="1">
              <a:off x="3325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3" name="Line 239"/>
            <p:cNvSpPr>
              <a:spLocks noChangeShapeType="1"/>
            </p:cNvSpPr>
            <p:nvPr/>
          </p:nvSpPr>
          <p:spPr bwMode="auto">
            <a:xfrm flipV="1">
              <a:off x="3574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4" name="Line 240"/>
            <p:cNvSpPr>
              <a:spLocks noChangeShapeType="1"/>
            </p:cNvSpPr>
            <p:nvPr/>
          </p:nvSpPr>
          <p:spPr bwMode="auto">
            <a:xfrm flipV="1">
              <a:off x="4028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5" name="Line 241"/>
            <p:cNvSpPr>
              <a:spLocks noChangeShapeType="1"/>
            </p:cNvSpPr>
            <p:nvPr/>
          </p:nvSpPr>
          <p:spPr bwMode="auto">
            <a:xfrm flipV="1">
              <a:off x="3810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6" name="Line 242"/>
            <p:cNvSpPr>
              <a:spLocks noChangeShapeType="1"/>
            </p:cNvSpPr>
            <p:nvPr/>
          </p:nvSpPr>
          <p:spPr bwMode="auto">
            <a:xfrm flipV="1">
              <a:off x="4507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7" name="Line 243"/>
            <p:cNvSpPr>
              <a:spLocks noChangeShapeType="1"/>
            </p:cNvSpPr>
            <p:nvPr/>
          </p:nvSpPr>
          <p:spPr bwMode="auto">
            <a:xfrm flipV="1">
              <a:off x="4270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8" name="Line 244"/>
            <p:cNvSpPr>
              <a:spLocks noChangeShapeType="1"/>
            </p:cNvSpPr>
            <p:nvPr/>
          </p:nvSpPr>
          <p:spPr bwMode="auto">
            <a:xfrm>
              <a:off x="2894" y="701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99" name="Line 245"/>
            <p:cNvSpPr>
              <a:spLocks noChangeShapeType="1"/>
            </p:cNvSpPr>
            <p:nvPr/>
          </p:nvSpPr>
          <p:spPr bwMode="auto">
            <a:xfrm>
              <a:off x="3005" y="71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0" name="Line 246"/>
            <p:cNvSpPr>
              <a:spLocks noChangeShapeType="1"/>
            </p:cNvSpPr>
            <p:nvPr/>
          </p:nvSpPr>
          <p:spPr bwMode="auto">
            <a:xfrm>
              <a:off x="4381" y="701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1" name="Line 247"/>
            <p:cNvSpPr>
              <a:spLocks noChangeShapeType="1"/>
            </p:cNvSpPr>
            <p:nvPr/>
          </p:nvSpPr>
          <p:spPr bwMode="auto">
            <a:xfrm>
              <a:off x="4602" y="1089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2" name="Line 248"/>
            <p:cNvSpPr>
              <a:spLocks noChangeShapeType="1"/>
            </p:cNvSpPr>
            <p:nvPr/>
          </p:nvSpPr>
          <p:spPr bwMode="auto">
            <a:xfrm>
              <a:off x="3217" y="701"/>
              <a:ext cx="2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3" name="Line 249"/>
            <p:cNvSpPr>
              <a:spLocks noChangeShapeType="1"/>
            </p:cNvSpPr>
            <p:nvPr/>
          </p:nvSpPr>
          <p:spPr bwMode="auto">
            <a:xfrm>
              <a:off x="3810" y="1089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4" name="Text Box 250"/>
            <p:cNvSpPr txBox="1">
              <a:spLocks noChangeArrowheads="1"/>
            </p:cNvSpPr>
            <p:nvPr/>
          </p:nvSpPr>
          <p:spPr bwMode="auto">
            <a:xfrm>
              <a:off x="3220" y="554"/>
              <a:ext cx="11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47205" name="Text Box 251"/>
            <p:cNvSpPr txBox="1">
              <a:spLocks noChangeArrowheads="1"/>
            </p:cNvSpPr>
            <p:nvPr/>
          </p:nvSpPr>
          <p:spPr bwMode="auto">
            <a:xfrm>
              <a:off x="2562" y="829"/>
              <a:ext cx="30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/>
                <a:t>曼码</a:t>
              </a:r>
              <a:endParaRPr lang="zh-CN" altLang="en-US" b="1"/>
            </a:p>
          </p:txBody>
        </p:sp>
        <p:sp>
          <p:nvSpPr>
            <p:cNvPr id="47206" name="Line 252"/>
            <p:cNvSpPr>
              <a:spLocks noChangeShapeType="1"/>
            </p:cNvSpPr>
            <p:nvPr/>
          </p:nvSpPr>
          <p:spPr bwMode="auto">
            <a:xfrm>
              <a:off x="3217" y="701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7" name="Line 253"/>
            <p:cNvSpPr>
              <a:spLocks noChangeShapeType="1"/>
            </p:cNvSpPr>
            <p:nvPr/>
          </p:nvSpPr>
          <p:spPr bwMode="auto">
            <a:xfrm>
              <a:off x="3452" y="701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8" name="Line 254"/>
            <p:cNvSpPr>
              <a:spLocks noChangeShapeType="1"/>
            </p:cNvSpPr>
            <p:nvPr/>
          </p:nvSpPr>
          <p:spPr bwMode="auto">
            <a:xfrm flipH="1">
              <a:off x="3574" y="701"/>
              <a:ext cx="5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09" name="Line 255"/>
            <p:cNvSpPr>
              <a:spLocks noChangeShapeType="1"/>
            </p:cNvSpPr>
            <p:nvPr/>
          </p:nvSpPr>
          <p:spPr bwMode="auto">
            <a:xfrm>
              <a:off x="3005" y="1089"/>
              <a:ext cx="2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0" name="Line 256"/>
            <p:cNvSpPr>
              <a:spLocks noChangeShapeType="1"/>
            </p:cNvSpPr>
            <p:nvPr/>
          </p:nvSpPr>
          <p:spPr bwMode="auto">
            <a:xfrm>
              <a:off x="4158" y="713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1" name="Line 257"/>
            <p:cNvSpPr>
              <a:spLocks noChangeShapeType="1"/>
            </p:cNvSpPr>
            <p:nvPr/>
          </p:nvSpPr>
          <p:spPr bwMode="auto">
            <a:xfrm>
              <a:off x="3452" y="1089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2" name="Line 258"/>
            <p:cNvSpPr>
              <a:spLocks noChangeShapeType="1"/>
            </p:cNvSpPr>
            <p:nvPr/>
          </p:nvSpPr>
          <p:spPr bwMode="auto">
            <a:xfrm>
              <a:off x="4040" y="1089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3" name="Line 259"/>
            <p:cNvSpPr>
              <a:spLocks noChangeShapeType="1"/>
            </p:cNvSpPr>
            <p:nvPr/>
          </p:nvSpPr>
          <p:spPr bwMode="auto">
            <a:xfrm>
              <a:off x="3932" y="729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4" name="Line 260"/>
            <p:cNvSpPr>
              <a:spLocks noChangeShapeType="1"/>
            </p:cNvSpPr>
            <p:nvPr/>
          </p:nvSpPr>
          <p:spPr bwMode="auto">
            <a:xfrm>
              <a:off x="3700" y="1089"/>
              <a:ext cx="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5" name="Line 261"/>
            <p:cNvSpPr>
              <a:spLocks noChangeShapeType="1"/>
            </p:cNvSpPr>
            <p:nvPr/>
          </p:nvSpPr>
          <p:spPr bwMode="auto">
            <a:xfrm>
              <a:off x="3564" y="713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6" name="Line 262"/>
            <p:cNvSpPr>
              <a:spLocks noChangeShapeType="1"/>
            </p:cNvSpPr>
            <p:nvPr/>
          </p:nvSpPr>
          <p:spPr bwMode="auto">
            <a:xfrm>
              <a:off x="4270" y="71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7" name="Line 263"/>
            <p:cNvSpPr>
              <a:spLocks noChangeShapeType="1"/>
            </p:cNvSpPr>
            <p:nvPr/>
          </p:nvSpPr>
          <p:spPr bwMode="auto">
            <a:xfrm flipH="1">
              <a:off x="4151" y="713"/>
              <a:ext cx="1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8" name="Line 264"/>
            <p:cNvSpPr>
              <a:spLocks noChangeShapeType="1"/>
            </p:cNvSpPr>
            <p:nvPr/>
          </p:nvSpPr>
          <p:spPr bwMode="auto">
            <a:xfrm flipH="1">
              <a:off x="4028" y="713"/>
              <a:ext cx="12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19" name="Line 265"/>
            <p:cNvSpPr>
              <a:spLocks noChangeShapeType="1"/>
            </p:cNvSpPr>
            <p:nvPr/>
          </p:nvSpPr>
          <p:spPr bwMode="auto">
            <a:xfrm>
              <a:off x="3928" y="71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0" name="Line 266"/>
            <p:cNvSpPr>
              <a:spLocks noChangeShapeType="1"/>
            </p:cNvSpPr>
            <p:nvPr/>
          </p:nvSpPr>
          <p:spPr bwMode="auto">
            <a:xfrm>
              <a:off x="3700" y="701"/>
              <a:ext cx="0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1" name="Line 267"/>
            <p:cNvSpPr>
              <a:spLocks noChangeShapeType="1"/>
            </p:cNvSpPr>
            <p:nvPr/>
          </p:nvSpPr>
          <p:spPr bwMode="auto">
            <a:xfrm>
              <a:off x="4381" y="713"/>
              <a:ext cx="2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2" name="Line 268"/>
            <p:cNvSpPr>
              <a:spLocks noChangeShapeType="1"/>
            </p:cNvSpPr>
            <p:nvPr/>
          </p:nvSpPr>
          <p:spPr bwMode="auto">
            <a:xfrm>
              <a:off x="4270" y="1089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3" name="Line 269"/>
            <p:cNvSpPr>
              <a:spLocks noChangeShapeType="1"/>
            </p:cNvSpPr>
            <p:nvPr/>
          </p:nvSpPr>
          <p:spPr bwMode="auto">
            <a:xfrm>
              <a:off x="4602" y="901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4" name="Line 270"/>
            <p:cNvSpPr>
              <a:spLocks noChangeShapeType="1"/>
            </p:cNvSpPr>
            <p:nvPr/>
          </p:nvSpPr>
          <p:spPr bwMode="auto">
            <a:xfrm>
              <a:off x="4602" y="713"/>
              <a:ext cx="0" cy="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5" name="Line 271"/>
            <p:cNvSpPr>
              <a:spLocks noChangeShapeType="1"/>
            </p:cNvSpPr>
            <p:nvPr/>
          </p:nvSpPr>
          <p:spPr bwMode="auto">
            <a:xfrm flipV="1">
              <a:off x="4687" y="589"/>
              <a:ext cx="0" cy="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6" name="Text Box 272"/>
            <p:cNvSpPr txBox="1">
              <a:spLocks noChangeArrowheads="1"/>
            </p:cNvSpPr>
            <p:nvPr/>
          </p:nvSpPr>
          <p:spPr bwMode="auto">
            <a:xfrm>
              <a:off x="5057" y="663"/>
              <a:ext cx="16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0</a:t>
              </a:r>
            </a:p>
            <a:p>
              <a:endParaRPr lang="en-US" altLang="zh-CN" b="1"/>
            </a:p>
            <a:p>
              <a:r>
                <a:rPr lang="en-US" altLang="zh-CN" b="1"/>
                <a:t>1</a:t>
              </a:r>
            </a:p>
          </p:txBody>
        </p:sp>
        <p:sp>
          <p:nvSpPr>
            <p:cNvPr id="47227" name="Line 273"/>
            <p:cNvSpPr>
              <a:spLocks noChangeShapeType="1"/>
            </p:cNvSpPr>
            <p:nvPr/>
          </p:nvSpPr>
          <p:spPr bwMode="auto">
            <a:xfrm>
              <a:off x="5092" y="672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8" name="Line 274"/>
            <p:cNvSpPr>
              <a:spLocks noChangeShapeType="1"/>
            </p:cNvSpPr>
            <p:nvPr/>
          </p:nvSpPr>
          <p:spPr bwMode="auto">
            <a:xfrm>
              <a:off x="5234" y="802"/>
              <a:ext cx="1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29" name="Line 275"/>
            <p:cNvSpPr>
              <a:spLocks noChangeShapeType="1"/>
            </p:cNvSpPr>
            <p:nvPr/>
          </p:nvSpPr>
          <p:spPr bwMode="auto">
            <a:xfrm>
              <a:off x="5245" y="947"/>
              <a:ext cx="1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0" name="Line 276"/>
            <p:cNvSpPr>
              <a:spLocks noChangeShapeType="1"/>
            </p:cNvSpPr>
            <p:nvPr/>
          </p:nvSpPr>
          <p:spPr bwMode="auto">
            <a:xfrm>
              <a:off x="5103" y="1089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1" name="Line 277"/>
            <p:cNvSpPr>
              <a:spLocks noChangeShapeType="1"/>
            </p:cNvSpPr>
            <p:nvPr/>
          </p:nvSpPr>
          <p:spPr bwMode="auto">
            <a:xfrm>
              <a:off x="5234" y="672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2" name="Line 278"/>
            <p:cNvSpPr>
              <a:spLocks noChangeShapeType="1"/>
            </p:cNvSpPr>
            <p:nvPr/>
          </p:nvSpPr>
          <p:spPr bwMode="auto">
            <a:xfrm flipV="1">
              <a:off x="5245" y="947"/>
              <a:ext cx="0" cy="1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3" name="Group 406"/>
          <p:cNvGrpSpPr>
            <a:grpSpLocks/>
          </p:cNvGrpSpPr>
          <p:nvPr/>
        </p:nvGrpSpPr>
        <p:grpSpPr bwMode="auto">
          <a:xfrm>
            <a:off x="4067175" y="2349500"/>
            <a:ext cx="3817938" cy="1654175"/>
            <a:chOff x="2653" y="1480"/>
            <a:chExt cx="2405" cy="1042"/>
          </a:xfrm>
        </p:grpSpPr>
        <p:sp>
          <p:nvSpPr>
            <p:cNvPr id="47146" name="Text Box 281"/>
            <p:cNvSpPr txBox="1">
              <a:spLocks noChangeArrowheads="1"/>
            </p:cNvSpPr>
            <p:nvPr/>
          </p:nvSpPr>
          <p:spPr bwMode="auto">
            <a:xfrm>
              <a:off x="3048" y="1481"/>
              <a:ext cx="178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0   1    0    0   1    1    1   0</a:t>
              </a:r>
              <a:endParaRPr lang="en-US" altLang="zh-CN" b="1"/>
            </a:p>
          </p:txBody>
        </p:sp>
        <p:sp>
          <p:nvSpPr>
            <p:cNvPr id="47147" name="Line 282"/>
            <p:cNvSpPr>
              <a:spLocks noChangeAspect="1" noChangeShapeType="1"/>
            </p:cNvSpPr>
            <p:nvPr/>
          </p:nvSpPr>
          <p:spPr bwMode="auto">
            <a:xfrm>
              <a:off x="3002" y="1901"/>
              <a:ext cx="2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8" name="Line 283"/>
            <p:cNvSpPr>
              <a:spLocks noChangeShapeType="1"/>
            </p:cNvSpPr>
            <p:nvPr/>
          </p:nvSpPr>
          <p:spPr bwMode="auto">
            <a:xfrm flipV="1">
              <a:off x="3002" y="1480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9" name="Line 284"/>
            <p:cNvSpPr>
              <a:spLocks noChangeShapeType="1"/>
            </p:cNvSpPr>
            <p:nvPr/>
          </p:nvSpPr>
          <p:spPr bwMode="auto">
            <a:xfrm flipV="1">
              <a:off x="3227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Line 285"/>
            <p:cNvSpPr>
              <a:spLocks noChangeShapeType="1"/>
            </p:cNvSpPr>
            <p:nvPr/>
          </p:nvSpPr>
          <p:spPr bwMode="auto">
            <a:xfrm flipV="1">
              <a:off x="3433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286"/>
            <p:cNvSpPr>
              <a:spLocks noChangeShapeType="1"/>
            </p:cNvSpPr>
            <p:nvPr/>
          </p:nvSpPr>
          <p:spPr bwMode="auto">
            <a:xfrm flipV="1">
              <a:off x="3682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287"/>
            <p:cNvSpPr>
              <a:spLocks noChangeShapeType="1"/>
            </p:cNvSpPr>
            <p:nvPr/>
          </p:nvSpPr>
          <p:spPr bwMode="auto">
            <a:xfrm flipV="1">
              <a:off x="4135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288"/>
            <p:cNvSpPr>
              <a:spLocks noChangeShapeType="1"/>
            </p:cNvSpPr>
            <p:nvPr/>
          </p:nvSpPr>
          <p:spPr bwMode="auto">
            <a:xfrm flipV="1">
              <a:off x="3918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289"/>
            <p:cNvSpPr>
              <a:spLocks noChangeShapeType="1"/>
            </p:cNvSpPr>
            <p:nvPr/>
          </p:nvSpPr>
          <p:spPr bwMode="auto">
            <a:xfrm flipV="1">
              <a:off x="4613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Line 290"/>
            <p:cNvSpPr>
              <a:spLocks noChangeShapeType="1"/>
            </p:cNvSpPr>
            <p:nvPr/>
          </p:nvSpPr>
          <p:spPr bwMode="auto">
            <a:xfrm flipV="1">
              <a:off x="4377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6" name="Line 291"/>
            <p:cNvSpPr>
              <a:spLocks noChangeShapeType="1"/>
            </p:cNvSpPr>
            <p:nvPr/>
          </p:nvSpPr>
          <p:spPr bwMode="auto">
            <a:xfrm>
              <a:off x="3002" y="2082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7" name="Line 292"/>
            <p:cNvSpPr>
              <a:spLocks noChangeShapeType="1"/>
            </p:cNvSpPr>
            <p:nvPr/>
          </p:nvSpPr>
          <p:spPr bwMode="auto">
            <a:xfrm>
              <a:off x="3113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8" name="Line 293"/>
            <p:cNvSpPr>
              <a:spLocks noChangeShapeType="1"/>
            </p:cNvSpPr>
            <p:nvPr/>
          </p:nvSpPr>
          <p:spPr bwMode="auto">
            <a:xfrm>
              <a:off x="4488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Line 294"/>
            <p:cNvSpPr>
              <a:spLocks noChangeShapeType="1"/>
            </p:cNvSpPr>
            <p:nvPr/>
          </p:nvSpPr>
          <p:spPr bwMode="auto">
            <a:xfrm>
              <a:off x="4613" y="208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295"/>
            <p:cNvSpPr>
              <a:spLocks noChangeShapeType="1"/>
            </p:cNvSpPr>
            <p:nvPr/>
          </p:nvSpPr>
          <p:spPr bwMode="auto">
            <a:xfrm>
              <a:off x="3425" y="1707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1" name="Line 296"/>
            <p:cNvSpPr>
              <a:spLocks noChangeShapeType="1"/>
            </p:cNvSpPr>
            <p:nvPr/>
          </p:nvSpPr>
          <p:spPr bwMode="auto">
            <a:xfrm>
              <a:off x="3918" y="2082"/>
              <a:ext cx="1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Line 297"/>
            <p:cNvSpPr>
              <a:spLocks noChangeShapeType="1"/>
            </p:cNvSpPr>
            <p:nvPr/>
          </p:nvSpPr>
          <p:spPr bwMode="auto">
            <a:xfrm>
              <a:off x="3325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3" name="Line 298"/>
            <p:cNvSpPr>
              <a:spLocks noChangeShapeType="1"/>
            </p:cNvSpPr>
            <p:nvPr/>
          </p:nvSpPr>
          <p:spPr bwMode="auto">
            <a:xfrm>
              <a:off x="3560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4" name="Line 299"/>
            <p:cNvSpPr>
              <a:spLocks noChangeShapeType="1"/>
            </p:cNvSpPr>
            <p:nvPr/>
          </p:nvSpPr>
          <p:spPr bwMode="auto">
            <a:xfrm flipH="1">
              <a:off x="3682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5" name="Line 300"/>
            <p:cNvSpPr>
              <a:spLocks noChangeShapeType="1"/>
            </p:cNvSpPr>
            <p:nvPr/>
          </p:nvSpPr>
          <p:spPr bwMode="auto">
            <a:xfrm>
              <a:off x="3113" y="1707"/>
              <a:ext cx="2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6" name="Line 301"/>
            <p:cNvSpPr>
              <a:spLocks noChangeShapeType="1"/>
            </p:cNvSpPr>
            <p:nvPr/>
          </p:nvSpPr>
          <p:spPr bwMode="auto">
            <a:xfrm>
              <a:off x="4266" y="2082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7" name="Line 302"/>
            <p:cNvSpPr>
              <a:spLocks noChangeShapeType="1"/>
            </p:cNvSpPr>
            <p:nvPr/>
          </p:nvSpPr>
          <p:spPr bwMode="auto">
            <a:xfrm>
              <a:off x="3560" y="2082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8" name="Line 303"/>
            <p:cNvSpPr>
              <a:spLocks noChangeShapeType="1"/>
            </p:cNvSpPr>
            <p:nvPr/>
          </p:nvSpPr>
          <p:spPr bwMode="auto">
            <a:xfrm>
              <a:off x="4709" y="1720"/>
              <a:ext cx="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9" name="Line 304"/>
            <p:cNvSpPr>
              <a:spLocks noChangeShapeType="1"/>
            </p:cNvSpPr>
            <p:nvPr/>
          </p:nvSpPr>
          <p:spPr bwMode="auto">
            <a:xfrm>
              <a:off x="4040" y="1720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0" name="Line 305"/>
            <p:cNvSpPr>
              <a:spLocks noChangeShapeType="1"/>
            </p:cNvSpPr>
            <p:nvPr/>
          </p:nvSpPr>
          <p:spPr bwMode="auto">
            <a:xfrm>
              <a:off x="3808" y="2082"/>
              <a:ext cx="1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1" name="Line 306"/>
            <p:cNvSpPr>
              <a:spLocks noChangeShapeType="1"/>
            </p:cNvSpPr>
            <p:nvPr/>
          </p:nvSpPr>
          <p:spPr bwMode="auto">
            <a:xfrm>
              <a:off x="3671" y="1720"/>
              <a:ext cx="1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2" name="Line 307"/>
            <p:cNvSpPr>
              <a:spLocks noChangeShapeType="1"/>
            </p:cNvSpPr>
            <p:nvPr/>
          </p:nvSpPr>
          <p:spPr bwMode="auto">
            <a:xfrm flipH="1">
              <a:off x="4258" y="1720"/>
              <a:ext cx="2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3" name="Line 308"/>
            <p:cNvSpPr>
              <a:spLocks noChangeShapeType="1"/>
            </p:cNvSpPr>
            <p:nvPr/>
          </p:nvSpPr>
          <p:spPr bwMode="auto">
            <a:xfrm>
              <a:off x="4036" y="1720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4" name="Line 309"/>
            <p:cNvSpPr>
              <a:spLocks noChangeShapeType="1"/>
            </p:cNvSpPr>
            <p:nvPr/>
          </p:nvSpPr>
          <p:spPr bwMode="auto">
            <a:xfrm>
              <a:off x="3808" y="1707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5" name="Line 310"/>
            <p:cNvSpPr>
              <a:spLocks noChangeShapeType="1"/>
            </p:cNvSpPr>
            <p:nvPr/>
          </p:nvSpPr>
          <p:spPr bwMode="auto">
            <a:xfrm>
              <a:off x="4488" y="1720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6" name="Line 311"/>
            <p:cNvSpPr>
              <a:spLocks noChangeShapeType="1"/>
            </p:cNvSpPr>
            <p:nvPr/>
          </p:nvSpPr>
          <p:spPr bwMode="auto">
            <a:xfrm>
              <a:off x="4377" y="2082"/>
              <a:ext cx="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7" name="Line 312"/>
            <p:cNvSpPr>
              <a:spLocks noChangeShapeType="1"/>
            </p:cNvSpPr>
            <p:nvPr/>
          </p:nvSpPr>
          <p:spPr bwMode="auto">
            <a:xfrm>
              <a:off x="4709" y="1720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8" name="Line 313"/>
            <p:cNvSpPr>
              <a:spLocks noChangeShapeType="1"/>
            </p:cNvSpPr>
            <p:nvPr/>
          </p:nvSpPr>
          <p:spPr bwMode="auto">
            <a:xfrm>
              <a:off x="4613" y="1720"/>
              <a:ext cx="0" cy="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Line 314"/>
            <p:cNvSpPr>
              <a:spLocks noChangeShapeType="1"/>
            </p:cNvSpPr>
            <p:nvPr/>
          </p:nvSpPr>
          <p:spPr bwMode="auto">
            <a:xfrm flipV="1">
              <a:off x="4794" y="1600"/>
              <a:ext cx="0" cy="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0" name="Line 315"/>
            <p:cNvSpPr>
              <a:spLocks noChangeShapeType="1"/>
            </p:cNvSpPr>
            <p:nvPr/>
          </p:nvSpPr>
          <p:spPr bwMode="auto">
            <a:xfrm>
              <a:off x="3002" y="1720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1" name="Line 316"/>
            <p:cNvSpPr>
              <a:spLocks noChangeShapeType="1"/>
            </p:cNvSpPr>
            <p:nvPr/>
          </p:nvSpPr>
          <p:spPr bwMode="auto">
            <a:xfrm>
              <a:off x="3325" y="2082"/>
              <a:ext cx="1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2" name="Line 317"/>
            <p:cNvSpPr>
              <a:spLocks noChangeShapeType="1"/>
            </p:cNvSpPr>
            <p:nvPr/>
          </p:nvSpPr>
          <p:spPr bwMode="auto">
            <a:xfrm>
              <a:off x="3425" y="1720"/>
              <a:ext cx="0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3" name="Text Box 318"/>
            <p:cNvSpPr txBox="1">
              <a:spLocks noChangeArrowheads="1"/>
            </p:cNvSpPr>
            <p:nvPr/>
          </p:nvSpPr>
          <p:spPr bwMode="auto">
            <a:xfrm>
              <a:off x="2653" y="1661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/>
                <a:t>差分</a:t>
              </a:r>
            </a:p>
            <a:p>
              <a:r>
                <a:rPr lang="zh-CN" altLang="en-US" b="1" i="1"/>
                <a:t>曼码</a:t>
              </a:r>
              <a:endParaRPr lang="zh-CN" altLang="en-US" b="1"/>
            </a:p>
          </p:txBody>
        </p:sp>
        <p:sp>
          <p:nvSpPr>
            <p:cNvPr id="47184" name="AutoShape 319"/>
            <p:cNvSpPr>
              <a:spLocks/>
            </p:cNvSpPr>
            <p:nvPr/>
          </p:nvSpPr>
          <p:spPr bwMode="auto">
            <a:xfrm>
              <a:off x="3334" y="2341"/>
              <a:ext cx="1185" cy="181"/>
            </a:xfrm>
            <a:prstGeom prst="borderCallout1">
              <a:avLst>
                <a:gd name="adj1" fmla="val 39778"/>
                <a:gd name="adj2" fmla="val -4051"/>
                <a:gd name="adj3" fmla="val -187134"/>
                <a:gd name="adj4" fmla="val -26426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</a:rPr>
                <a:t>“</a:t>
              </a:r>
              <a:r>
                <a:rPr lang="en-US" altLang="zh-CN" b="1" i="1">
                  <a:solidFill>
                    <a:srgbClr val="FF0000"/>
                  </a:solidFill>
                </a:rPr>
                <a:t>0</a:t>
              </a: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</a:rPr>
                <a:t>”</a:t>
              </a:r>
              <a:r>
                <a:rPr lang="zh-CN" altLang="en-US" b="1" i="1">
                  <a:solidFill>
                    <a:srgbClr val="FF0000"/>
                  </a:solidFill>
                </a:rPr>
                <a:t>位开始时跳变</a:t>
              </a:r>
              <a:endParaRPr lang="zh-CN" altLang="en-US" b="1"/>
            </a:p>
          </p:txBody>
        </p:sp>
        <p:sp>
          <p:nvSpPr>
            <p:cNvPr id="47185" name="Line 320"/>
            <p:cNvSpPr>
              <a:spLocks noChangeShapeType="1"/>
            </p:cNvSpPr>
            <p:nvPr/>
          </p:nvSpPr>
          <p:spPr bwMode="auto">
            <a:xfrm flipH="1" flipV="1">
              <a:off x="3424" y="1979"/>
              <a:ext cx="136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6" name="Line 321"/>
            <p:cNvSpPr>
              <a:spLocks noChangeShapeType="1"/>
            </p:cNvSpPr>
            <p:nvPr/>
          </p:nvSpPr>
          <p:spPr bwMode="auto">
            <a:xfrm flipH="1" flipV="1">
              <a:off x="3696" y="1979"/>
              <a:ext cx="91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87" name="Line 322"/>
            <p:cNvSpPr>
              <a:spLocks noChangeShapeType="1"/>
            </p:cNvSpPr>
            <p:nvPr/>
          </p:nvSpPr>
          <p:spPr bwMode="auto">
            <a:xfrm flipV="1">
              <a:off x="4195" y="1979"/>
              <a:ext cx="379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14" name="Group 443"/>
          <p:cNvGrpSpPr>
            <a:grpSpLocks/>
          </p:cNvGrpSpPr>
          <p:nvPr/>
        </p:nvGrpSpPr>
        <p:grpSpPr bwMode="auto">
          <a:xfrm>
            <a:off x="4284663" y="4437063"/>
            <a:ext cx="3709987" cy="1898650"/>
            <a:chOff x="2653" y="2750"/>
            <a:chExt cx="2337" cy="1196"/>
          </a:xfrm>
        </p:grpSpPr>
        <p:sp>
          <p:nvSpPr>
            <p:cNvPr id="47115" name="Text Box 409"/>
            <p:cNvSpPr txBox="1">
              <a:spLocks noChangeArrowheads="1"/>
            </p:cNvSpPr>
            <p:nvPr/>
          </p:nvSpPr>
          <p:spPr bwMode="auto">
            <a:xfrm>
              <a:off x="2971" y="2750"/>
              <a:ext cx="17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0   1    0    0   1    1    1   0</a:t>
              </a:r>
              <a:endParaRPr lang="en-US" altLang="zh-CN" b="1"/>
            </a:p>
          </p:txBody>
        </p:sp>
        <p:sp>
          <p:nvSpPr>
            <p:cNvPr id="47116" name="Line 410"/>
            <p:cNvSpPr>
              <a:spLocks noChangeAspect="1" noChangeShapeType="1"/>
            </p:cNvSpPr>
            <p:nvPr/>
          </p:nvSpPr>
          <p:spPr bwMode="auto">
            <a:xfrm>
              <a:off x="2925" y="3350"/>
              <a:ext cx="20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411"/>
            <p:cNvSpPr>
              <a:spLocks noChangeShapeType="1"/>
            </p:cNvSpPr>
            <p:nvPr/>
          </p:nvSpPr>
          <p:spPr bwMode="auto">
            <a:xfrm flipV="1">
              <a:off x="2925" y="2752"/>
              <a:ext cx="0" cy="7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412"/>
            <p:cNvSpPr>
              <a:spLocks noChangeShapeType="1"/>
            </p:cNvSpPr>
            <p:nvPr/>
          </p:nvSpPr>
          <p:spPr bwMode="auto">
            <a:xfrm flipH="1" flipV="1">
              <a:off x="3150" y="2922"/>
              <a:ext cx="2" cy="6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413"/>
            <p:cNvSpPr>
              <a:spLocks noChangeShapeType="1"/>
            </p:cNvSpPr>
            <p:nvPr/>
          </p:nvSpPr>
          <p:spPr bwMode="auto">
            <a:xfrm flipV="1">
              <a:off x="3354" y="2922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Line 414"/>
            <p:cNvSpPr>
              <a:spLocks noChangeShapeType="1"/>
            </p:cNvSpPr>
            <p:nvPr/>
          </p:nvSpPr>
          <p:spPr bwMode="auto">
            <a:xfrm flipV="1">
              <a:off x="3602" y="2922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1" name="Line 415"/>
            <p:cNvSpPr>
              <a:spLocks noChangeShapeType="1"/>
            </p:cNvSpPr>
            <p:nvPr/>
          </p:nvSpPr>
          <p:spPr bwMode="auto">
            <a:xfrm flipV="1">
              <a:off x="4054" y="2922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416"/>
            <p:cNvSpPr>
              <a:spLocks noChangeShapeType="1"/>
            </p:cNvSpPr>
            <p:nvPr/>
          </p:nvSpPr>
          <p:spPr bwMode="auto">
            <a:xfrm flipV="1">
              <a:off x="3838" y="2922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417"/>
            <p:cNvSpPr>
              <a:spLocks noChangeShapeType="1"/>
            </p:cNvSpPr>
            <p:nvPr/>
          </p:nvSpPr>
          <p:spPr bwMode="auto">
            <a:xfrm flipV="1">
              <a:off x="4494" y="2924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418"/>
            <p:cNvSpPr>
              <a:spLocks noChangeShapeType="1"/>
            </p:cNvSpPr>
            <p:nvPr/>
          </p:nvSpPr>
          <p:spPr bwMode="auto">
            <a:xfrm flipV="1">
              <a:off x="4295" y="2922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Line 419"/>
            <p:cNvSpPr>
              <a:spLocks noChangeShapeType="1"/>
            </p:cNvSpPr>
            <p:nvPr/>
          </p:nvSpPr>
          <p:spPr bwMode="auto">
            <a:xfrm>
              <a:off x="2925" y="3350"/>
              <a:ext cx="2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Line 420"/>
            <p:cNvSpPr>
              <a:spLocks noChangeShapeType="1"/>
            </p:cNvSpPr>
            <p:nvPr/>
          </p:nvSpPr>
          <p:spPr bwMode="auto">
            <a:xfrm>
              <a:off x="3150" y="3075"/>
              <a:ext cx="0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Line 421"/>
            <p:cNvSpPr>
              <a:spLocks noChangeShapeType="1"/>
            </p:cNvSpPr>
            <p:nvPr/>
          </p:nvSpPr>
          <p:spPr bwMode="auto">
            <a:xfrm>
              <a:off x="3354" y="3075"/>
              <a:ext cx="0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422"/>
            <p:cNvSpPr>
              <a:spLocks noChangeShapeType="1"/>
            </p:cNvSpPr>
            <p:nvPr/>
          </p:nvSpPr>
          <p:spPr bwMode="auto">
            <a:xfrm>
              <a:off x="3838" y="335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Line 423"/>
            <p:cNvSpPr>
              <a:spLocks noChangeShapeType="1"/>
            </p:cNvSpPr>
            <p:nvPr/>
          </p:nvSpPr>
          <p:spPr bwMode="auto">
            <a:xfrm>
              <a:off x="4494" y="3350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Line 424"/>
            <p:cNvSpPr>
              <a:spLocks noChangeShapeType="1"/>
            </p:cNvSpPr>
            <p:nvPr/>
          </p:nvSpPr>
          <p:spPr bwMode="auto">
            <a:xfrm>
              <a:off x="3354" y="3350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Line 425"/>
            <p:cNvSpPr>
              <a:spLocks noChangeShapeType="1"/>
            </p:cNvSpPr>
            <p:nvPr/>
          </p:nvSpPr>
          <p:spPr bwMode="auto">
            <a:xfrm>
              <a:off x="4494" y="3350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Line 426"/>
            <p:cNvSpPr>
              <a:spLocks noChangeShapeType="1"/>
            </p:cNvSpPr>
            <p:nvPr/>
          </p:nvSpPr>
          <p:spPr bwMode="auto">
            <a:xfrm>
              <a:off x="3150" y="3075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427"/>
            <p:cNvSpPr>
              <a:spLocks noChangeShapeType="1"/>
            </p:cNvSpPr>
            <p:nvPr/>
          </p:nvSpPr>
          <p:spPr bwMode="auto">
            <a:xfrm>
              <a:off x="4054" y="3075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428"/>
            <p:cNvSpPr txBox="1">
              <a:spLocks noChangeArrowheads="1"/>
            </p:cNvSpPr>
            <p:nvPr/>
          </p:nvSpPr>
          <p:spPr bwMode="auto">
            <a:xfrm>
              <a:off x="3250" y="2836"/>
              <a:ext cx="116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zh-CN" b="1"/>
            </a:p>
          </p:txBody>
        </p:sp>
        <p:sp>
          <p:nvSpPr>
            <p:cNvPr id="47135" name="AutoShape 429"/>
            <p:cNvSpPr>
              <a:spLocks/>
            </p:cNvSpPr>
            <p:nvPr/>
          </p:nvSpPr>
          <p:spPr bwMode="auto">
            <a:xfrm>
              <a:off x="3515" y="3765"/>
              <a:ext cx="1085" cy="181"/>
            </a:xfrm>
            <a:prstGeom prst="borderCallout1">
              <a:avLst>
                <a:gd name="adj1" fmla="val 39778"/>
                <a:gd name="adj2" fmla="val -4426"/>
                <a:gd name="adj3" fmla="val -360222"/>
                <a:gd name="adj4" fmla="val -2562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1</a:t>
              </a:r>
              <a:r>
                <a:rPr lang="zh-CN" altLang="en-US" b="1" i="1"/>
                <a:t>按高低交换出现</a:t>
              </a:r>
            </a:p>
          </p:txBody>
        </p:sp>
        <p:sp>
          <p:nvSpPr>
            <p:cNvPr id="47136" name="Line 430"/>
            <p:cNvSpPr>
              <a:spLocks noChangeShapeType="1"/>
            </p:cNvSpPr>
            <p:nvPr/>
          </p:nvSpPr>
          <p:spPr bwMode="auto">
            <a:xfrm flipV="1">
              <a:off x="3878" y="3635"/>
              <a:ext cx="72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7" name="Line 431"/>
            <p:cNvSpPr>
              <a:spLocks noChangeShapeType="1"/>
            </p:cNvSpPr>
            <p:nvPr/>
          </p:nvSpPr>
          <p:spPr bwMode="auto">
            <a:xfrm flipV="1">
              <a:off x="4150" y="3113"/>
              <a:ext cx="45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432"/>
            <p:cNvSpPr>
              <a:spLocks noChangeShapeType="1"/>
            </p:cNvSpPr>
            <p:nvPr/>
          </p:nvSpPr>
          <p:spPr bwMode="auto">
            <a:xfrm flipV="1">
              <a:off x="4332" y="3635"/>
              <a:ext cx="104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433"/>
            <p:cNvSpPr>
              <a:spLocks noChangeShapeType="1"/>
            </p:cNvSpPr>
            <p:nvPr/>
          </p:nvSpPr>
          <p:spPr bwMode="auto">
            <a:xfrm>
              <a:off x="3838" y="3608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434"/>
            <p:cNvSpPr>
              <a:spLocks noChangeShapeType="1"/>
            </p:cNvSpPr>
            <p:nvPr/>
          </p:nvSpPr>
          <p:spPr bwMode="auto">
            <a:xfrm>
              <a:off x="4295" y="3075"/>
              <a:ext cx="0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435"/>
            <p:cNvSpPr>
              <a:spLocks noChangeShapeType="1"/>
            </p:cNvSpPr>
            <p:nvPr/>
          </p:nvSpPr>
          <p:spPr bwMode="auto">
            <a:xfrm>
              <a:off x="4054" y="3075"/>
              <a:ext cx="0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436"/>
            <p:cNvSpPr>
              <a:spLocks noChangeShapeType="1"/>
            </p:cNvSpPr>
            <p:nvPr/>
          </p:nvSpPr>
          <p:spPr bwMode="auto">
            <a:xfrm>
              <a:off x="4295" y="360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437"/>
            <p:cNvSpPr>
              <a:spLocks noChangeShapeType="1"/>
            </p:cNvSpPr>
            <p:nvPr/>
          </p:nvSpPr>
          <p:spPr bwMode="auto">
            <a:xfrm flipV="1">
              <a:off x="4705" y="2949"/>
              <a:ext cx="0" cy="6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Text Box 438"/>
            <p:cNvSpPr txBox="1">
              <a:spLocks noChangeArrowheads="1"/>
            </p:cNvSpPr>
            <p:nvPr/>
          </p:nvSpPr>
          <p:spPr bwMode="auto">
            <a:xfrm>
              <a:off x="4682" y="2985"/>
              <a:ext cx="308" cy="1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time</a:t>
              </a:r>
              <a:endParaRPr lang="en-US" altLang="zh-CN" b="1"/>
            </a:p>
          </p:txBody>
        </p:sp>
        <p:sp>
          <p:nvSpPr>
            <p:cNvPr id="47145" name="Text Box 439"/>
            <p:cNvSpPr txBox="1">
              <a:spLocks noChangeArrowheads="1"/>
            </p:cNvSpPr>
            <p:nvPr/>
          </p:nvSpPr>
          <p:spPr bwMode="auto">
            <a:xfrm>
              <a:off x="2653" y="3067"/>
              <a:ext cx="260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AMI</a:t>
              </a:r>
            </a:p>
          </p:txBody>
        </p:sp>
      </p:grpSp>
    </p:spTree>
  </p:cSld>
  <p:clrMapOvr>
    <a:masterClrMapping/>
  </p:clrMapOvr>
  <p:transition spd="med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5E802-74B3-4FCB-8946-ED0BCD9B933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0C235-F204-4446-B50E-6469F2EE0066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34400" cy="752475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电磁波谱与媒介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42350" cy="15113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传输媒介：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导向媒介：电磁波被固体媒体导向传播（金属线或光纤）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 smtClean="0"/>
              <a:t>非导向媒体：自由空间球面传播，常称为无线传输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179388" y="2997200"/>
            <a:ext cx="8532812" cy="3341688"/>
            <a:chOff x="192" y="1918"/>
            <a:chExt cx="5054" cy="2105"/>
          </a:xfrm>
        </p:grpSpPr>
        <p:grpSp>
          <p:nvGrpSpPr>
            <p:cNvPr id="24585" name="Group 5"/>
            <p:cNvGrpSpPr>
              <a:grpSpLocks/>
            </p:cNvGrpSpPr>
            <p:nvPr/>
          </p:nvGrpSpPr>
          <p:grpSpPr bwMode="auto">
            <a:xfrm>
              <a:off x="720" y="2160"/>
              <a:ext cx="4512" cy="336"/>
              <a:chOff x="672" y="1920"/>
              <a:chExt cx="4512" cy="336"/>
            </a:xfrm>
          </p:grpSpPr>
          <p:sp>
            <p:nvSpPr>
              <p:cNvPr id="24639" name="Line 6"/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0" name="Line 7"/>
              <p:cNvSpPr>
                <a:spLocks noChangeShapeType="1"/>
              </p:cNvSpPr>
              <p:nvPr/>
            </p:nvSpPr>
            <p:spPr bwMode="auto">
              <a:xfrm>
                <a:off x="672" y="2256"/>
                <a:ext cx="4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Line 8"/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662" y="1918"/>
              <a:ext cx="43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10</a:t>
              </a:r>
              <a:r>
                <a:rPr lang="en-US" altLang="zh-CN" sz="2000" baseline="30000"/>
                <a:t>0</a:t>
              </a:r>
              <a:r>
                <a:rPr lang="en-US" altLang="zh-CN" sz="2000"/>
                <a:t>  10</a:t>
              </a:r>
              <a:r>
                <a:rPr lang="en-US" altLang="zh-CN" sz="2000" baseline="30000"/>
                <a:t>2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4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6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8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10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12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14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16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18</a:t>
              </a:r>
              <a:r>
                <a:rPr lang="en-US" altLang="zh-CN" sz="2000"/>
                <a:t>  10</a:t>
              </a:r>
              <a:r>
                <a:rPr lang="en-US" altLang="zh-CN" sz="2000" baseline="30000"/>
                <a:t>20 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22 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24</a:t>
              </a:r>
              <a:endParaRPr lang="en-US" altLang="zh-CN" sz="2400" baseline="30000"/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1536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2112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2592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3"/>
            <p:cNvSpPr>
              <a:spLocks noChangeShapeType="1"/>
            </p:cNvSpPr>
            <p:nvPr/>
          </p:nvSpPr>
          <p:spPr bwMode="auto">
            <a:xfrm>
              <a:off x="3264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4"/>
            <p:cNvSpPr>
              <a:spLocks noChangeShapeType="1"/>
            </p:cNvSpPr>
            <p:nvPr/>
          </p:nvSpPr>
          <p:spPr bwMode="auto">
            <a:xfrm>
              <a:off x="3600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5"/>
            <p:cNvSpPr>
              <a:spLocks noChangeShapeType="1"/>
            </p:cNvSpPr>
            <p:nvPr/>
          </p:nvSpPr>
          <p:spPr bwMode="auto">
            <a:xfrm>
              <a:off x="3360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16"/>
            <p:cNvSpPr>
              <a:spLocks noChangeShapeType="1"/>
            </p:cNvSpPr>
            <p:nvPr/>
          </p:nvSpPr>
          <p:spPr bwMode="auto">
            <a:xfrm>
              <a:off x="4704" y="216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192" y="1920"/>
              <a:ext cx="56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f(Hz)</a:t>
              </a:r>
            </a:p>
          </p:txBody>
        </p:sp>
        <p:sp>
          <p:nvSpPr>
            <p:cNvPr id="24595" name="Text Box 18"/>
            <p:cNvSpPr txBox="1">
              <a:spLocks noChangeArrowheads="1"/>
            </p:cNvSpPr>
            <p:nvPr/>
          </p:nvSpPr>
          <p:spPr bwMode="auto">
            <a:xfrm>
              <a:off x="1584" y="2208"/>
              <a:ext cx="4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00B050"/>
                  </a:solidFill>
                </a:rPr>
                <a:t>无线电</a:t>
              </a:r>
              <a:endParaRPr lang="zh-CN" altLang="en-US" sz="2400">
                <a:solidFill>
                  <a:srgbClr val="00B050"/>
                </a:solidFill>
              </a:endParaRPr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4656" y="2208"/>
              <a:ext cx="5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伽玛射线</a:t>
              </a:r>
              <a:endParaRPr lang="zh-CN" altLang="en-US" sz="2400"/>
            </a:p>
          </p:txBody>
        </p:sp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3840" y="2208"/>
              <a:ext cx="41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X</a:t>
              </a:r>
              <a:r>
                <a:rPr lang="zh-CN" altLang="en-US" sz="1600"/>
                <a:t>射线</a:t>
              </a:r>
              <a:endParaRPr lang="zh-CN" altLang="en-US" sz="2400"/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2640" y="2208"/>
              <a:ext cx="35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rgbClr val="FF0000"/>
                  </a:solidFill>
                </a:rPr>
                <a:t>红外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4599" name="Text Box 22"/>
            <p:cNvSpPr txBox="1">
              <a:spLocks noChangeArrowheads="1"/>
            </p:cNvSpPr>
            <p:nvPr/>
          </p:nvSpPr>
          <p:spPr bwMode="auto">
            <a:xfrm>
              <a:off x="2112" y="2208"/>
              <a:ext cx="35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accent2"/>
                  </a:solidFill>
                </a:rPr>
                <a:t>微波</a:t>
              </a:r>
              <a:endParaRPr lang="zh-CN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24600" name="Text Box 23"/>
            <p:cNvSpPr txBox="1">
              <a:spLocks noChangeArrowheads="1"/>
            </p:cNvSpPr>
            <p:nvPr/>
          </p:nvSpPr>
          <p:spPr bwMode="auto">
            <a:xfrm>
              <a:off x="3360" y="2208"/>
              <a:ext cx="24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UV</a:t>
              </a:r>
              <a:endParaRPr lang="en-US" altLang="zh-CN" sz="2400"/>
            </a:p>
          </p:txBody>
        </p:sp>
        <p:sp>
          <p:nvSpPr>
            <p:cNvPr id="24601" name="Text Box 24"/>
            <p:cNvSpPr txBox="1">
              <a:spLocks noChangeArrowheads="1"/>
            </p:cNvSpPr>
            <p:nvPr/>
          </p:nvSpPr>
          <p:spPr bwMode="auto">
            <a:xfrm>
              <a:off x="2640" y="2544"/>
              <a:ext cx="515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可见光</a:t>
              </a:r>
              <a:endParaRPr lang="zh-CN" altLang="en-US" sz="2400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 flipV="1">
              <a:off x="3120" y="24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864" y="3072"/>
              <a:ext cx="3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864" y="3840"/>
              <a:ext cx="3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864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2496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1152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1"/>
            <p:cNvSpPr>
              <a:spLocks noChangeShapeType="1"/>
            </p:cNvSpPr>
            <p:nvPr/>
          </p:nvSpPr>
          <p:spPr bwMode="auto">
            <a:xfrm>
              <a:off x="4800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Line 32"/>
            <p:cNvSpPr>
              <a:spLocks noChangeShapeType="1"/>
            </p:cNvSpPr>
            <p:nvPr/>
          </p:nvSpPr>
          <p:spPr bwMode="auto">
            <a:xfrm>
              <a:off x="1488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Line 33"/>
            <p:cNvSpPr>
              <a:spLocks noChangeShapeType="1"/>
            </p:cNvSpPr>
            <p:nvPr/>
          </p:nvSpPr>
          <p:spPr bwMode="auto">
            <a:xfrm>
              <a:off x="2160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34"/>
            <p:cNvSpPr>
              <a:spLocks noChangeShapeType="1"/>
            </p:cNvSpPr>
            <p:nvPr/>
          </p:nvSpPr>
          <p:spPr bwMode="auto">
            <a:xfrm>
              <a:off x="4128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Line 35"/>
            <p:cNvSpPr>
              <a:spLocks noChangeShapeType="1"/>
            </p:cNvSpPr>
            <p:nvPr/>
          </p:nvSpPr>
          <p:spPr bwMode="auto">
            <a:xfrm>
              <a:off x="1824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36"/>
            <p:cNvSpPr>
              <a:spLocks noChangeShapeType="1"/>
            </p:cNvSpPr>
            <p:nvPr/>
          </p:nvSpPr>
          <p:spPr bwMode="auto">
            <a:xfrm>
              <a:off x="4464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37"/>
            <p:cNvSpPr>
              <a:spLocks noChangeShapeType="1"/>
            </p:cNvSpPr>
            <p:nvPr/>
          </p:nvSpPr>
          <p:spPr bwMode="auto">
            <a:xfrm>
              <a:off x="2832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38"/>
            <p:cNvSpPr>
              <a:spLocks noChangeShapeType="1"/>
            </p:cNvSpPr>
            <p:nvPr/>
          </p:nvSpPr>
          <p:spPr bwMode="auto">
            <a:xfrm>
              <a:off x="3168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Line 39"/>
            <p:cNvSpPr>
              <a:spLocks noChangeShapeType="1"/>
            </p:cNvSpPr>
            <p:nvPr/>
          </p:nvSpPr>
          <p:spPr bwMode="auto">
            <a:xfrm>
              <a:off x="3504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7" name="Line 40"/>
            <p:cNvSpPr>
              <a:spLocks noChangeShapeType="1"/>
            </p:cNvSpPr>
            <p:nvPr/>
          </p:nvSpPr>
          <p:spPr bwMode="auto">
            <a:xfrm>
              <a:off x="3792" y="307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Text Box 41"/>
            <p:cNvSpPr txBox="1">
              <a:spLocks noChangeArrowheads="1"/>
            </p:cNvSpPr>
            <p:nvPr/>
          </p:nvSpPr>
          <p:spPr bwMode="auto">
            <a:xfrm>
              <a:off x="672" y="2832"/>
              <a:ext cx="43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 10</a:t>
              </a:r>
              <a:r>
                <a:rPr lang="en-US" altLang="zh-CN" sz="2000" baseline="30000"/>
                <a:t>4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5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6 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7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8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9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10 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11</a:t>
              </a:r>
              <a:r>
                <a:rPr lang="en-US" altLang="zh-CN" sz="2000"/>
                <a:t> 10</a:t>
              </a:r>
              <a:r>
                <a:rPr lang="en-US" altLang="zh-CN" sz="2000" baseline="30000"/>
                <a:t>12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13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14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15 </a:t>
              </a:r>
              <a:r>
                <a:rPr lang="en-US" altLang="zh-CN" sz="2000"/>
                <a:t>10</a:t>
              </a:r>
              <a:r>
                <a:rPr lang="en-US" altLang="zh-CN" sz="2000" baseline="30000"/>
                <a:t>16</a:t>
              </a:r>
              <a:endParaRPr lang="en-US" altLang="zh-CN" sz="2400" baseline="30000"/>
            </a:p>
          </p:txBody>
        </p:sp>
        <p:sp>
          <p:nvSpPr>
            <p:cNvPr id="24619" name="Line 42"/>
            <p:cNvSpPr>
              <a:spLocks noChangeShapeType="1"/>
            </p:cNvSpPr>
            <p:nvPr/>
          </p:nvSpPr>
          <p:spPr bwMode="auto">
            <a:xfrm>
              <a:off x="864" y="3264"/>
              <a:ext cx="72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Line 43"/>
            <p:cNvSpPr>
              <a:spLocks noChangeShapeType="1"/>
            </p:cNvSpPr>
            <p:nvPr/>
          </p:nvSpPr>
          <p:spPr bwMode="auto">
            <a:xfrm>
              <a:off x="1152" y="3408"/>
              <a:ext cx="1248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Line 44"/>
            <p:cNvSpPr>
              <a:spLocks noChangeShapeType="1"/>
            </p:cNvSpPr>
            <p:nvPr/>
          </p:nvSpPr>
          <p:spPr bwMode="auto">
            <a:xfrm>
              <a:off x="960" y="37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Line 45"/>
            <p:cNvSpPr>
              <a:spLocks noChangeShapeType="1"/>
            </p:cNvSpPr>
            <p:nvPr/>
          </p:nvSpPr>
          <p:spPr bwMode="auto">
            <a:xfrm>
              <a:off x="1392" y="37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46"/>
            <p:cNvSpPr>
              <a:spLocks noChangeShapeType="1"/>
            </p:cNvSpPr>
            <p:nvPr/>
          </p:nvSpPr>
          <p:spPr bwMode="auto">
            <a:xfrm>
              <a:off x="1968" y="37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47"/>
            <p:cNvSpPr>
              <a:spLocks noChangeShapeType="1"/>
            </p:cNvSpPr>
            <p:nvPr/>
          </p:nvSpPr>
          <p:spPr bwMode="auto">
            <a:xfrm>
              <a:off x="2064" y="35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48"/>
            <p:cNvSpPr>
              <a:spLocks noChangeShapeType="1"/>
            </p:cNvSpPr>
            <p:nvPr/>
          </p:nvSpPr>
          <p:spPr bwMode="auto">
            <a:xfrm>
              <a:off x="2400" y="326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49"/>
            <p:cNvSpPr>
              <a:spLocks noChangeShapeType="1"/>
            </p:cNvSpPr>
            <p:nvPr/>
          </p:nvSpPr>
          <p:spPr bwMode="auto">
            <a:xfrm>
              <a:off x="2688" y="355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Line 50"/>
            <p:cNvSpPr>
              <a:spLocks noChangeShapeType="1"/>
            </p:cNvSpPr>
            <p:nvPr/>
          </p:nvSpPr>
          <p:spPr bwMode="auto">
            <a:xfrm>
              <a:off x="4128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Text Box 51"/>
            <p:cNvSpPr txBox="1">
              <a:spLocks noChangeArrowheads="1"/>
            </p:cNvSpPr>
            <p:nvPr/>
          </p:nvSpPr>
          <p:spPr bwMode="auto">
            <a:xfrm>
              <a:off x="912" y="3072"/>
              <a:ext cx="4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双绞线</a:t>
              </a:r>
              <a:endParaRPr lang="zh-CN" altLang="en-US" sz="2400"/>
            </a:p>
          </p:txBody>
        </p:sp>
        <p:sp>
          <p:nvSpPr>
            <p:cNvPr id="24629" name="Text Box 52"/>
            <p:cNvSpPr txBox="1">
              <a:spLocks noChangeArrowheads="1"/>
            </p:cNvSpPr>
            <p:nvPr/>
          </p:nvSpPr>
          <p:spPr bwMode="auto">
            <a:xfrm>
              <a:off x="1536" y="3216"/>
              <a:ext cx="5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同轴电缆</a:t>
              </a:r>
              <a:endParaRPr lang="zh-CN" altLang="en-US" sz="2400"/>
            </a:p>
          </p:txBody>
        </p:sp>
        <p:sp>
          <p:nvSpPr>
            <p:cNvPr id="24630" name="Text Box 53"/>
            <p:cNvSpPr txBox="1">
              <a:spLocks noChangeArrowheads="1"/>
            </p:cNvSpPr>
            <p:nvPr/>
          </p:nvSpPr>
          <p:spPr bwMode="auto">
            <a:xfrm>
              <a:off x="816" y="3504"/>
              <a:ext cx="47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低频波</a:t>
              </a:r>
              <a:endParaRPr lang="zh-CN" altLang="en-US" sz="2400"/>
            </a:p>
          </p:txBody>
        </p:sp>
        <p:sp>
          <p:nvSpPr>
            <p:cNvPr id="24631" name="Text Box 54"/>
            <p:cNvSpPr txBox="1">
              <a:spLocks noChangeArrowheads="1"/>
            </p:cNvSpPr>
            <p:nvPr/>
          </p:nvSpPr>
          <p:spPr bwMode="auto">
            <a:xfrm>
              <a:off x="1310" y="3360"/>
              <a:ext cx="470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1"/>
                <a:t>AM</a:t>
              </a:r>
            </a:p>
            <a:p>
              <a:pPr algn="ctr"/>
              <a:r>
                <a:rPr lang="zh-CN" altLang="en-US" sz="1600" i="1"/>
                <a:t>无线电</a:t>
              </a:r>
              <a:endParaRPr lang="zh-CN" altLang="en-US" sz="2400"/>
            </a:p>
          </p:txBody>
        </p:sp>
        <p:sp>
          <p:nvSpPr>
            <p:cNvPr id="24632" name="Text Box 55"/>
            <p:cNvSpPr txBox="1">
              <a:spLocks noChangeArrowheads="1"/>
            </p:cNvSpPr>
            <p:nvPr/>
          </p:nvSpPr>
          <p:spPr bwMode="auto">
            <a:xfrm>
              <a:off x="1824" y="3552"/>
              <a:ext cx="59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/>
                <a:t>FM</a:t>
              </a:r>
              <a:r>
                <a:rPr lang="zh-CN" altLang="en-US" sz="1600" i="1"/>
                <a:t>无线电</a:t>
              </a:r>
              <a:endParaRPr lang="zh-CN" altLang="en-US" sz="2400"/>
            </a:p>
          </p:txBody>
        </p:sp>
        <p:sp>
          <p:nvSpPr>
            <p:cNvPr id="24633" name="Text Box 56"/>
            <p:cNvSpPr txBox="1">
              <a:spLocks noChangeArrowheads="1"/>
            </p:cNvSpPr>
            <p:nvPr/>
          </p:nvSpPr>
          <p:spPr bwMode="auto">
            <a:xfrm>
              <a:off x="2112" y="3360"/>
              <a:ext cx="23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/>
                <a:t>TV</a:t>
              </a:r>
              <a:endParaRPr lang="en-US" altLang="zh-CN" sz="2400"/>
            </a:p>
          </p:txBody>
        </p:sp>
        <p:sp>
          <p:nvSpPr>
            <p:cNvPr id="24634" name="Text Box 57"/>
            <p:cNvSpPr txBox="1">
              <a:spLocks noChangeArrowheads="1"/>
            </p:cNvSpPr>
            <p:nvPr/>
          </p:nvSpPr>
          <p:spPr bwMode="auto">
            <a:xfrm>
              <a:off x="2448" y="3072"/>
              <a:ext cx="35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卫星</a:t>
              </a:r>
              <a:endParaRPr lang="zh-CN" altLang="en-US" sz="2400"/>
            </a:p>
          </p:txBody>
        </p:sp>
        <p:sp>
          <p:nvSpPr>
            <p:cNvPr id="24635" name="Text Box 58"/>
            <p:cNvSpPr txBox="1">
              <a:spLocks noChangeArrowheads="1"/>
            </p:cNvSpPr>
            <p:nvPr/>
          </p:nvSpPr>
          <p:spPr bwMode="auto">
            <a:xfrm>
              <a:off x="2640" y="3312"/>
              <a:ext cx="59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/>
                <a:t>地面微波</a:t>
              </a:r>
              <a:endParaRPr lang="zh-CN" altLang="en-US" sz="2400"/>
            </a:p>
          </p:txBody>
        </p:sp>
        <p:sp>
          <p:nvSpPr>
            <p:cNvPr id="24636" name="Text Box 59"/>
            <p:cNvSpPr txBox="1">
              <a:spLocks noChangeArrowheads="1"/>
            </p:cNvSpPr>
            <p:nvPr/>
          </p:nvSpPr>
          <p:spPr bwMode="auto">
            <a:xfrm>
              <a:off x="4105" y="3135"/>
              <a:ext cx="35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i="1">
                  <a:solidFill>
                    <a:srgbClr val="FF0000"/>
                  </a:solidFill>
                </a:rPr>
                <a:t>光纤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4637" name="Text Box 60"/>
            <p:cNvSpPr txBox="1">
              <a:spLocks noChangeArrowheads="1"/>
            </p:cNvSpPr>
            <p:nvPr/>
          </p:nvSpPr>
          <p:spPr bwMode="auto">
            <a:xfrm>
              <a:off x="240" y="2832"/>
              <a:ext cx="56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f(Hz)</a:t>
              </a:r>
            </a:p>
          </p:txBody>
        </p:sp>
        <p:sp>
          <p:nvSpPr>
            <p:cNvPr id="24638" name="Text Box 61"/>
            <p:cNvSpPr txBox="1">
              <a:spLocks noChangeArrowheads="1"/>
            </p:cNvSpPr>
            <p:nvPr/>
          </p:nvSpPr>
          <p:spPr bwMode="auto">
            <a:xfrm>
              <a:off x="384" y="3792"/>
              <a:ext cx="30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i="1"/>
                <a:t>波段     </a:t>
              </a:r>
              <a:r>
                <a:rPr lang="en-US" altLang="zh-CN" sz="1800" i="1"/>
                <a:t>LF  MF   HF  VHF  UHF  SHF  EHF THF</a:t>
              </a:r>
              <a:endParaRPr lang="en-US" altLang="zh-CN" sz="2400"/>
            </a:p>
          </p:txBody>
        </p:sp>
      </p:grpSp>
      <p:sp>
        <p:nvSpPr>
          <p:cNvPr id="24583" name="Line 62"/>
          <p:cNvSpPr>
            <a:spLocks noChangeShapeType="1"/>
          </p:cNvSpPr>
          <p:nvPr/>
        </p:nvSpPr>
        <p:spPr bwMode="auto">
          <a:xfrm flipH="1">
            <a:off x="1524000" y="3810000"/>
            <a:ext cx="10668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63"/>
          <p:cNvSpPr>
            <a:spLocks noChangeShapeType="1"/>
          </p:cNvSpPr>
          <p:nvPr/>
        </p:nvSpPr>
        <p:spPr bwMode="auto">
          <a:xfrm>
            <a:off x="5867400" y="3810000"/>
            <a:ext cx="19050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BCC11B-884D-482F-8796-13BDC7F090B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5156BF-F539-4552-AA2C-EF4B1B7C8EA9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534400" cy="936625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>
                <a:latin typeface="Impact" pitchFamily="34" charset="0"/>
              </a:rPr>
              <a:t>基带传输常用数字到数字编码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86713" cy="2344738"/>
          </a:xfrm>
        </p:spPr>
        <p:txBody>
          <a:bodyPr/>
          <a:lstStyle/>
          <a:p>
            <a:pPr>
              <a:defRPr/>
            </a:pPr>
            <a:r>
              <a:rPr lang="zh-CN" altLang="en-US" sz="3200" smtClean="0"/>
              <a:t>未经调制的电脉冲信号呈方波形式，所占频宽从直流和低频开始。</a:t>
            </a:r>
          </a:p>
          <a:p>
            <a:pPr>
              <a:defRPr/>
            </a:pPr>
            <a:r>
              <a:rPr lang="zh-CN" altLang="en-US" sz="3200" smtClean="0"/>
              <a:t>近距离内，基带的功率衰减不大</a:t>
            </a:r>
          </a:p>
          <a:p>
            <a:pPr>
              <a:defRPr/>
            </a:pPr>
            <a:r>
              <a:rPr lang="en-US" altLang="zh-CN" sz="3200" smtClean="0"/>
              <a:t>RS-232/Ethernet/Token Ring </a:t>
            </a:r>
          </a:p>
        </p:txBody>
      </p:sp>
      <p:grpSp>
        <p:nvGrpSpPr>
          <p:cNvPr id="48134" name="Group 4"/>
          <p:cNvGrpSpPr>
            <a:grpSpLocks/>
          </p:cNvGrpSpPr>
          <p:nvPr/>
        </p:nvGrpSpPr>
        <p:grpSpPr bwMode="auto">
          <a:xfrm>
            <a:off x="1905000" y="4114800"/>
            <a:ext cx="5638800" cy="2254250"/>
            <a:chOff x="2880" y="10812"/>
            <a:chExt cx="6243" cy="3552"/>
          </a:xfrm>
        </p:grpSpPr>
        <p:sp>
          <p:nvSpPr>
            <p:cNvPr id="48135" name="Line 5"/>
            <p:cNvSpPr>
              <a:spLocks noChangeShapeType="1"/>
            </p:cNvSpPr>
            <p:nvPr/>
          </p:nvSpPr>
          <p:spPr bwMode="auto">
            <a:xfrm>
              <a:off x="4323" y="13104"/>
              <a:ext cx="12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6" name="Line 6"/>
            <p:cNvSpPr>
              <a:spLocks noChangeShapeType="1"/>
            </p:cNvSpPr>
            <p:nvPr/>
          </p:nvSpPr>
          <p:spPr bwMode="auto">
            <a:xfrm>
              <a:off x="5703" y="13104"/>
              <a:ext cx="1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7"/>
            <p:cNvSpPr>
              <a:spLocks noChangeShapeType="1"/>
            </p:cNvSpPr>
            <p:nvPr/>
          </p:nvSpPr>
          <p:spPr bwMode="auto">
            <a:xfrm>
              <a:off x="7263" y="13104"/>
              <a:ext cx="10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8"/>
            <p:cNvSpPr>
              <a:spLocks noChangeShapeType="1"/>
            </p:cNvSpPr>
            <p:nvPr/>
          </p:nvSpPr>
          <p:spPr bwMode="auto">
            <a:xfrm>
              <a:off x="8463" y="13104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420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10"/>
            <p:cNvSpPr>
              <a:spLocks noChangeShapeType="1"/>
            </p:cNvSpPr>
            <p:nvPr/>
          </p:nvSpPr>
          <p:spPr bwMode="auto">
            <a:xfrm flipH="1">
              <a:off x="3483" y="13104"/>
              <a:ext cx="7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Rectangle 11"/>
            <p:cNvSpPr>
              <a:spLocks noChangeArrowheads="1"/>
            </p:cNvSpPr>
            <p:nvPr/>
          </p:nvSpPr>
          <p:spPr bwMode="auto">
            <a:xfrm>
              <a:off x="336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Rectangle 12"/>
            <p:cNvSpPr>
              <a:spLocks noChangeArrowheads="1"/>
            </p:cNvSpPr>
            <p:nvPr/>
          </p:nvSpPr>
          <p:spPr bwMode="auto">
            <a:xfrm>
              <a:off x="288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3" name="Rectangle 13"/>
            <p:cNvSpPr>
              <a:spLocks noChangeArrowheads="1"/>
            </p:cNvSpPr>
            <p:nvPr/>
          </p:nvSpPr>
          <p:spPr bwMode="auto">
            <a:xfrm>
              <a:off x="558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714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Rectangle 15"/>
            <p:cNvSpPr>
              <a:spLocks noChangeArrowheads="1"/>
            </p:cNvSpPr>
            <p:nvPr/>
          </p:nvSpPr>
          <p:spPr bwMode="auto">
            <a:xfrm>
              <a:off x="900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6"/>
            <p:cNvSpPr>
              <a:spLocks noChangeShapeType="1"/>
            </p:cNvSpPr>
            <p:nvPr/>
          </p:nvSpPr>
          <p:spPr bwMode="auto">
            <a:xfrm>
              <a:off x="3003" y="13104"/>
              <a:ext cx="3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Rectangle 17"/>
            <p:cNvSpPr>
              <a:spLocks noChangeArrowheads="1"/>
            </p:cNvSpPr>
            <p:nvPr/>
          </p:nvSpPr>
          <p:spPr bwMode="auto">
            <a:xfrm>
              <a:off x="8343" y="13044"/>
              <a:ext cx="120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Text Box 18"/>
            <p:cNvSpPr txBox="1">
              <a:spLocks noChangeArrowheads="1"/>
            </p:cNvSpPr>
            <p:nvPr/>
          </p:nvSpPr>
          <p:spPr bwMode="auto">
            <a:xfrm>
              <a:off x="3243" y="13824"/>
              <a:ext cx="4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48149" name="Oval 19"/>
            <p:cNvSpPr>
              <a:spLocks noChangeArrowheads="1"/>
            </p:cNvSpPr>
            <p:nvPr/>
          </p:nvSpPr>
          <p:spPr bwMode="auto">
            <a:xfrm>
              <a:off x="3243" y="13824"/>
              <a:ext cx="420" cy="4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Text Box 20"/>
            <p:cNvSpPr txBox="1">
              <a:spLocks noChangeArrowheads="1"/>
            </p:cNvSpPr>
            <p:nvPr/>
          </p:nvSpPr>
          <p:spPr bwMode="auto">
            <a:xfrm>
              <a:off x="7023" y="13884"/>
              <a:ext cx="4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48151" name="Oval 21"/>
            <p:cNvSpPr>
              <a:spLocks noChangeArrowheads="1"/>
            </p:cNvSpPr>
            <p:nvPr/>
          </p:nvSpPr>
          <p:spPr bwMode="auto">
            <a:xfrm>
              <a:off x="7023" y="13884"/>
              <a:ext cx="420" cy="4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Text Box 22"/>
            <p:cNvSpPr txBox="1">
              <a:spLocks noChangeArrowheads="1"/>
            </p:cNvSpPr>
            <p:nvPr/>
          </p:nvSpPr>
          <p:spPr bwMode="auto">
            <a:xfrm>
              <a:off x="4023" y="11724"/>
              <a:ext cx="4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48153" name="Oval 23"/>
            <p:cNvSpPr>
              <a:spLocks noChangeArrowheads="1"/>
            </p:cNvSpPr>
            <p:nvPr/>
          </p:nvSpPr>
          <p:spPr bwMode="auto">
            <a:xfrm>
              <a:off x="4023" y="11724"/>
              <a:ext cx="420" cy="4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4" name="Text Box 24"/>
            <p:cNvSpPr txBox="1">
              <a:spLocks noChangeArrowheads="1"/>
            </p:cNvSpPr>
            <p:nvPr/>
          </p:nvSpPr>
          <p:spPr bwMode="auto">
            <a:xfrm>
              <a:off x="5403" y="11724"/>
              <a:ext cx="4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48155" name="Oval 25"/>
            <p:cNvSpPr>
              <a:spLocks noChangeArrowheads="1"/>
            </p:cNvSpPr>
            <p:nvPr/>
          </p:nvSpPr>
          <p:spPr bwMode="auto">
            <a:xfrm>
              <a:off x="5403" y="11724"/>
              <a:ext cx="420" cy="4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Text Box 26"/>
            <p:cNvSpPr txBox="1">
              <a:spLocks noChangeArrowheads="1"/>
            </p:cNvSpPr>
            <p:nvPr/>
          </p:nvSpPr>
          <p:spPr bwMode="auto">
            <a:xfrm>
              <a:off x="8163" y="11664"/>
              <a:ext cx="42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48157" name="Oval 27"/>
            <p:cNvSpPr>
              <a:spLocks noChangeArrowheads="1"/>
            </p:cNvSpPr>
            <p:nvPr/>
          </p:nvSpPr>
          <p:spPr bwMode="auto">
            <a:xfrm>
              <a:off x="8163" y="11664"/>
              <a:ext cx="420" cy="4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28"/>
            <p:cNvSpPr>
              <a:spLocks noChangeShapeType="1"/>
            </p:cNvSpPr>
            <p:nvPr/>
          </p:nvSpPr>
          <p:spPr bwMode="auto">
            <a:xfrm>
              <a:off x="3423" y="13164"/>
              <a:ext cx="0" cy="6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29"/>
            <p:cNvSpPr>
              <a:spLocks noChangeShapeType="1"/>
            </p:cNvSpPr>
            <p:nvPr/>
          </p:nvSpPr>
          <p:spPr bwMode="auto">
            <a:xfrm>
              <a:off x="4263" y="12144"/>
              <a:ext cx="0" cy="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30"/>
            <p:cNvSpPr>
              <a:spLocks noChangeShapeType="1"/>
            </p:cNvSpPr>
            <p:nvPr/>
          </p:nvSpPr>
          <p:spPr bwMode="auto">
            <a:xfrm flipV="1">
              <a:off x="5643" y="12144"/>
              <a:ext cx="0" cy="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31"/>
            <p:cNvSpPr>
              <a:spLocks noChangeShapeType="1"/>
            </p:cNvSpPr>
            <p:nvPr/>
          </p:nvSpPr>
          <p:spPr bwMode="auto">
            <a:xfrm>
              <a:off x="7203" y="13164"/>
              <a:ext cx="0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32"/>
            <p:cNvSpPr>
              <a:spLocks noChangeShapeType="1"/>
            </p:cNvSpPr>
            <p:nvPr/>
          </p:nvSpPr>
          <p:spPr bwMode="auto">
            <a:xfrm flipV="1">
              <a:off x="8403" y="12084"/>
              <a:ext cx="0" cy="9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33"/>
            <p:cNvSpPr>
              <a:spLocks noChangeShapeType="1"/>
            </p:cNvSpPr>
            <p:nvPr/>
          </p:nvSpPr>
          <p:spPr bwMode="auto">
            <a:xfrm flipV="1">
              <a:off x="2883" y="10812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34"/>
            <p:cNvSpPr>
              <a:spLocks noChangeShapeType="1"/>
            </p:cNvSpPr>
            <p:nvPr/>
          </p:nvSpPr>
          <p:spPr bwMode="auto">
            <a:xfrm flipV="1">
              <a:off x="9123" y="10812"/>
              <a:ext cx="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35"/>
            <p:cNvSpPr>
              <a:spLocks noChangeShapeType="1"/>
            </p:cNvSpPr>
            <p:nvPr/>
          </p:nvSpPr>
          <p:spPr bwMode="auto">
            <a:xfrm flipH="1">
              <a:off x="2880" y="11100"/>
              <a:ext cx="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36"/>
            <p:cNvSpPr>
              <a:spLocks noChangeShapeType="1"/>
            </p:cNvSpPr>
            <p:nvPr/>
          </p:nvSpPr>
          <p:spPr bwMode="auto">
            <a:xfrm flipV="1">
              <a:off x="7200" y="11120"/>
              <a:ext cx="1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Text Box 37"/>
            <p:cNvSpPr txBox="1">
              <a:spLocks noChangeArrowheads="1"/>
            </p:cNvSpPr>
            <p:nvPr/>
          </p:nvSpPr>
          <p:spPr bwMode="auto">
            <a:xfrm>
              <a:off x="4563" y="10932"/>
              <a:ext cx="294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同轴电缆（最长</a:t>
              </a:r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500</a:t>
              </a:r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米）</a:t>
              </a:r>
            </a:p>
          </p:txBody>
        </p:sp>
        <p:sp>
          <p:nvSpPr>
            <p:cNvPr id="48168" name="Text Box 38"/>
            <p:cNvSpPr txBox="1">
              <a:spLocks noChangeArrowheads="1"/>
            </p:cNvSpPr>
            <p:nvPr/>
          </p:nvSpPr>
          <p:spPr bwMode="auto">
            <a:xfrm>
              <a:off x="4383" y="12609"/>
              <a:ext cx="120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同轴电缆</a:t>
              </a:r>
            </a:p>
          </p:txBody>
        </p:sp>
        <p:sp>
          <p:nvSpPr>
            <p:cNvPr id="48169" name="Text Box 39"/>
            <p:cNvSpPr txBox="1">
              <a:spLocks noChangeArrowheads="1"/>
            </p:cNvSpPr>
            <p:nvPr/>
          </p:nvSpPr>
          <p:spPr bwMode="auto">
            <a:xfrm>
              <a:off x="3063" y="12315"/>
              <a:ext cx="9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终端器</a:t>
              </a:r>
            </a:p>
          </p:txBody>
        </p:sp>
        <p:sp>
          <p:nvSpPr>
            <p:cNvPr id="48170" name="Line 40"/>
            <p:cNvSpPr>
              <a:spLocks noChangeShapeType="1"/>
            </p:cNvSpPr>
            <p:nvPr/>
          </p:nvSpPr>
          <p:spPr bwMode="auto">
            <a:xfrm flipH="1">
              <a:off x="3003" y="12732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41"/>
            <p:cNvSpPr>
              <a:spLocks noChangeShapeType="1"/>
            </p:cNvSpPr>
            <p:nvPr/>
          </p:nvSpPr>
          <p:spPr bwMode="auto">
            <a:xfrm flipV="1">
              <a:off x="4263" y="1321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Text Box 42"/>
            <p:cNvSpPr txBox="1">
              <a:spLocks noChangeArrowheads="1"/>
            </p:cNvSpPr>
            <p:nvPr/>
          </p:nvSpPr>
          <p:spPr bwMode="auto">
            <a:xfrm>
              <a:off x="3903" y="13512"/>
              <a:ext cx="9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连接栓</a:t>
              </a:r>
            </a:p>
          </p:txBody>
        </p:sp>
        <p:sp>
          <p:nvSpPr>
            <p:cNvPr id="48173" name="Text Box 43"/>
            <p:cNvSpPr txBox="1">
              <a:spLocks noChangeArrowheads="1"/>
            </p:cNvSpPr>
            <p:nvPr/>
          </p:nvSpPr>
          <p:spPr bwMode="auto">
            <a:xfrm>
              <a:off x="4203" y="13932"/>
              <a:ext cx="27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收发器电缆（最长</a:t>
              </a:r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50</a:t>
              </a:r>
              <a:r>
                <a:rPr kumimoji="1" lang="zh-CN" altLang="en-US" b="1">
                  <a:latin typeface="Times New Roman" pitchFamily="18" charset="0"/>
                  <a:ea typeface="宋体" pitchFamily="2" charset="-122"/>
                </a:rPr>
                <a:t>米）</a:t>
              </a:r>
            </a:p>
          </p:txBody>
        </p:sp>
        <p:sp>
          <p:nvSpPr>
            <p:cNvPr id="48174" name="Line 44"/>
            <p:cNvSpPr>
              <a:spLocks noChangeShapeType="1"/>
            </p:cNvSpPr>
            <p:nvPr/>
          </p:nvSpPr>
          <p:spPr bwMode="auto">
            <a:xfrm flipV="1">
              <a:off x="5943" y="13455"/>
              <a:ext cx="12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616EF6D-1895-4480-B21E-6FE0C9B6CF7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8E6A4-DF8D-49C4-9498-3FD3FF3A2B54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smtClean="0"/>
              <a:t>模拟→数字编码</a:t>
            </a:r>
          </a:p>
        </p:txBody>
      </p:sp>
      <p:grpSp>
        <p:nvGrpSpPr>
          <p:cNvPr id="49157" name="Group 3"/>
          <p:cNvGrpSpPr>
            <a:grpSpLocks/>
          </p:cNvGrpSpPr>
          <p:nvPr/>
        </p:nvGrpSpPr>
        <p:grpSpPr bwMode="auto">
          <a:xfrm>
            <a:off x="698500" y="2279650"/>
            <a:ext cx="8074025" cy="1519238"/>
            <a:chOff x="192" y="1452"/>
            <a:chExt cx="5086" cy="957"/>
          </a:xfrm>
        </p:grpSpPr>
        <p:sp>
          <p:nvSpPr>
            <p:cNvPr id="49159" name="Rectangle 4"/>
            <p:cNvSpPr>
              <a:spLocks noChangeArrowheads="1"/>
            </p:cNvSpPr>
            <p:nvPr/>
          </p:nvSpPr>
          <p:spPr bwMode="auto">
            <a:xfrm>
              <a:off x="2186" y="1510"/>
              <a:ext cx="944" cy="89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模拟→数字</a:t>
              </a:r>
            </a:p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编码</a:t>
              </a:r>
              <a:endParaRPr kumimoji="1" lang="zh-CN" altLang="en-US" sz="24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9160" name="Group 5"/>
            <p:cNvGrpSpPr>
              <a:grpSpLocks/>
            </p:cNvGrpSpPr>
            <p:nvPr/>
          </p:nvGrpSpPr>
          <p:grpSpPr bwMode="auto">
            <a:xfrm>
              <a:off x="3899" y="1452"/>
              <a:ext cx="1379" cy="664"/>
              <a:chOff x="3344" y="585"/>
              <a:chExt cx="1379" cy="664"/>
            </a:xfrm>
          </p:grpSpPr>
          <p:sp>
            <p:nvSpPr>
              <p:cNvPr id="49166" name="Line 6"/>
              <p:cNvSpPr>
                <a:spLocks noChangeAspect="1" noChangeShapeType="1"/>
              </p:cNvSpPr>
              <p:nvPr/>
            </p:nvSpPr>
            <p:spPr bwMode="auto">
              <a:xfrm>
                <a:off x="3344" y="1249"/>
                <a:ext cx="13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7" name="Line 7"/>
              <p:cNvSpPr>
                <a:spLocks noChangeShapeType="1"/>
              </p:cNvSpPr>
              <p:nvPr/>
            </p:nvSpPr>
            <p:spPr bwMode="auto">
              <a:xfrm flipV="1">
                <a:off x="3344" y="643"/>
                <a:ext cx="0" cy="6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8" name="Line 8"/>
              <p:cNvSpPr>
                <a:spLocks noChangeShapeType="1"/>
              </p:cNvSpPr>
              <p:nvPr/>
            </p:nvSpPr>
            <p:spPr bwMode="auto">
              <a:xfrm flipV="1">
                <a:off x="3495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9" name="Line 9"/>
              <p:cNvSpPr>
                <a:spLocks noChangeShapeType="1"/>
              </p:cNvSpPr>
              <p:nvPr/>
            </p:nvSpPr>
            <p:spPr bwMode="auto">
              <a:xfrm flipV="1">
                <a:off x="3633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0" name="Line 10"/>
              <p:cNvSpPr>
                <a:spLocks noChangeShapeType="1"/>
              </p:cNvSpPr>
              <p:nvPr/>
            </p:nvSpPr>
            <p:spPr bwMode="auto">
              <a:xfrm flipV="1">
                <a:off x="3800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1" name="Line 11"/>
              <p:cNvSpPr>
                <a:spLocks noChangeShapeType="1"/>
              </p:cNvSpPr>
              <p:nvPr/>
            </p:nvSpPr>
            <p:spPr bwMode="auto">
              <a:xfrm flipV="1">
                <a:off x="4104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2" name="Line 12"/>
              <p:cNvSpPr>
                <a:spLocks noChangeShapeType="1"/>
              </p:cNvSpPr>
              <p:nvPr/>
            </p:nvSpPr>
            <p:spPr bwMode="auto">
              <a:xfrm flipV="1">
                <a:off x="3958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3" name="Line 13"/>
              <p:cNvSpPr>
                <a:spLocks noChangeShapeType="1"/>
              </p:cNvSpPr>
              <p:nvPr/>
            </p:nvSpPr>
            <p:spPr bwMode="auto">
              <a:xfrm flipV="1">
                <a:off x="4425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4" name="Line 14"/>
              <p:cNvSpPr>
                <a:spLocks noChangeShapeType="1"/>
              </p:cNvSpPr>
              <p:nvPr/>
            </p:nvSpPr>
            <p:spPr bwMode="auto">
              <a:xfrm flipV="1">
                <a:off x="4266" y="925"/>
                <a:ext cx="0" cy="3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5" name="Line 15"/>
              <p:cNvSpPr>
                <a:spLocks noChangeShapeType="1"/>
              </p:cNvSpPr>
              <p:nvPr/>
            </p:nvSpPr>
            <p:spPr bwMode="auto">
              <a:xfrm>
                <a:off x="3344" y="997"/>
                <a:ext cx="1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6" name="Line 16"/>
              <p:cNvSpPr>
                <a:spLocks noChangeShapeType="1"/>
              </p:cNvSpPr>
              <p:nvPr/>
            </p:nvSpPr>
            <p:spPr bwMode="auto">
              <a:xfrm>
                <a:off x="3495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7" name="Line 17"/>
              <p:cNvSpPr>
                <a:spLocks noChangeShapeType="1"/>
              </p:cNvSpPr>
              <p:nvPr/>
            </p:nvSpPr>
            <p:spPr bwMode="auto">
              <a:xfrm>
                <a:off x="3633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8" name="Line 18"/>
              <p:cNvSpPr>
                <a:spLocks noChangeShapeType="1"/>
              </p:cNvSpPr>
              <p:nvPr/>
            </p:nvSpPr>
            <p:spPr bwMode="auto">
              <a:xfrm>
                <a:off x="3958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79" name="Line 19"/>
              <p:cNvSpPr>
                <a:spLocks noChangeShapeType="1"/>
              </p:cNvSpPr>
              <p:nvPr/>
            </p:nvSpPr>
            <p:spPr bwMode="auto">
              <a:xfrm>
                <a:off x="4596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0" name="Line 20"/>
              <p:cNvSpPr>
                <a:spLocks noChangeShapeType="1"/>
              </p:cNvSpPr>
              <p:nvPr/>
            </p:nvSpPr>
            <p:spPr bwMode="auto">
              <a:xfrm>
                <a:off x="4425" y="997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1" name="Line 21"/>
              <p:cNvSpPr>
                <a:spLocks noChangeShapeType="1"/>
              </p:cNvSpPr>
              <p:nvPr/>
            </p:nvSpPr>
            <p:spPr bwMode="auto">
              <a:xfrm>
                <a:off x="3633" y="997"/>
                <a:ext cx="3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2" name="Line 22"/>
              <p:cNvSpPr>
                <a:spLocks noChangeShapeType="1"/>
              </p:cNvSpPr>
              <p:nvPr/>
            </p:nvSpPr>
            <p:spPr bwMode="auto">
              <a:xfrm>
                <a:off x="4425" y="997"/>
                <a:ext cx="1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3" name="Line 23"/>
              <p:cNvSpPr>
                <a:spLocks noChangeShapeType="1"/>
              </p:cNvSpPr>
              <p:nvPr/>
            </p:nvSpPr>
            <p:spPr bwMode="auto">
              <a:xfrm>
                <a:off x="3495" y="1249"/>
                <a:ext cx="1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4" name="Line 24"/>
              <p:cNvSpPr>
                <a:spLocks noChangeShapeType="1"/>
              </p:cNvSpPr>
              <p:nvPr/>
            </p:nvSpPr>
            <p:spPr bwMode="auto">
              <a:xfrm>
                <a:off x="3958" y="1249"/>
                <a:ext cx="4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5" name="Text Box 25"/>
              <p:cNvSpPr txBox="1">
                <a:spLocks noChangeArrowheads="1"/>
              </p:cNvSpPr>
              <p:nvPr/>
            </p:nvSpPr>
            <p:spPr bwMode="auto">
              <a:xfrm>
                <a:off x="3344" y="792"/>
                <a:ext cx="129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i="1"/>
                  <a:t>1 0  1  1  0  0  0  1</a:t>
                </a:r>
                <a:endParaRPr lang="en-US" altLang="zh-CN"/>
              </a:p>
            </p:txBody>
          </p:sp>
          <p:sp>
            <p:nvSpPr>
              <p:cNvPr id="49186" name="Text Box 26"/>
              <p:cNvSpPr txBox="1">
                <a:spLocks noChangeArrowheads="1"/>
              </p:cNvSpPr>
              <p:nvPr/>
            </p:nvSpPr>
            <p:spPr bwMode="auto">
              <a:xfrm>
                <a:off x="3666" y="585"/>
                <a:ext cx="93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zh-CN" sz="2400"/>
              </a:p>
            </p:txBody>
          </p:sp>
        </p:grpSp>
        <p:sp>
          <p:nvSpPr>
            <p:cNvPr id="49161" name="AutoShape 27"/>
            <p:cNvSpPr>
              <a:spLocks noChangeArrowheads="1"/>
            </p:cNvSpPr>
            <p:nvPr/>
          </p:nvSpPr>
          <p:spPr bwMode="auto">
            <a:xfrm>
              <a:off x="1697" y="1868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AutoShape 28"/>
            <p:cNvSpPr>
              <a:spLocks noChangeArrowheads="1"/>
            </p:cNvSpPr>
            <p:nvPr/>
          </p:nvSpPr>
          <p:spPr bwMode="auto">
            <a:xfrm>
              <a:off x="3346" y="1868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3" name="Line 29"/>
            <p:cNvSpPr>
              <a:spLocks noChangeAspect="1" noChangeShapeType="1"/>
            </p:cNvSpPr>
            <p:nvPr/>
          </p:nvSpPr>
          <p:spPr bwMode="auto">
            <a:xfrm>
              <a:off x="192" y="2120"/>
              <a:ext cx="13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Line 30"/>
            <p:cNvSpPr>
              <a:spLocks noChangeShapeType="1"/>
            </p:cNvSpPr>
            <p:nvPr/>
          </p:nvSpPr>
          <p:spPr bwMode="auto">
            <a:xfrm flipV="1">
              <a:off x="192" y="1514"/>
              <a:ext cx="0" cy="6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5" name="Freeform 31"/>
            <p:cNvSpPr>
              <a:spLocks/>
            </p:cNvSpPr>
            <p:nvPr/>
          </p:nvSpPr>
          <p:spPr bwMode="auto">
            <a:xfrm>
              <a:off x="192" y="1671"/>
              <a:ext cx="1192" cy="449"/>
            </a:xfrm>
            <a:custGeom>
              <a:avLst/>
              <a:gdLst>
                <a:gd name="T0" fmla="*/ 0 w 1192"/>
                <a:gd name="T1" fmla="*/ 433 h 449"/>
                <a:gd name="T2" fmla="*/ 128 w 1192"/>
                <a:gd name="T3" fmla="*/ 201 h 449"/>
                <a:gd name="T4" fmla="*/ 256 w 1192"/>
                <a:gd name="T5" fmla="*/ 273 h 449"/>
                <a:gd name="T6" fmla="*/ 456 w 1192"/>
                <a:gd name="T7" fmla="*/ 305 h 449"/>
                <a:gd name="T8" fmla="*/ 536 w 1192"/>
                <a:gd name="T9" fmla="*/ 241 h 449"/>
                <a:gd name="T10" fmla="*/ 648 w 1192"/>
                <a:gd name="T11" fmla="*/ 201 h 449"/>
                <a:gd name="T12" fmla="*/ 720 w 1192"/>
                <a:gd name="T13" fmla="*/ 305 h 449"/>
                <a:gd name="T14" fmla="*/ 768 w 1192"/>
                <a:gd name="T15" fmla="*/ 329 h 449"/>
                <a:gd name="T16" fmla="*/ 856 w 1192"/>
                <a:gd name="T17" fmla="*/ 281 h 449"/>
                <a:gd name="T18" fmla="*/ 904 w 1192"/>
                <a:gd name="T19" fmla="*/ 177 h 449"/>
                <a:gd name="T20" fmla="*/ 952 w 1192"/>
                <a:gd name="T21" fmla="*/ 89 h 449"/>
                <a:gd name="T22" fmla="*/ 984 w 1192"/>
                <a:gd name="T23" fmla="*/ 41 h 449"/>
                <a:gd name="T24" fmla="*/ 1064 w 1192"/>
                <a:gd name="T25" fmla="*/ 33 h 449"/>
                <a:gd name="T26" fmla="*/ 1104 w 1192"/>
                <a:gd name="T27" fmla="*/ 241 h 449"/>
                <a:gd name="T28" fmla="*/ 1136 w 1192"/>
                <a:gd name="T29" fmla="*/ 321 h 449"/>
                <a:gd name="T30" fmla="*/ 1192 w 1192"/>
                <a:gd name="T31" fmla="*/ 449 h 4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92"/>
                <a:gd name="T49" fmla="*/ 0 h 449"/>
                <a:gd name="T50" fmla="*/ 1192 w 1192"/>
                <a:gd name="T51" fmla="*/ 449 h 4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92" h="449">
                  <a:moveTo>
                    <a:pt x="0" y="433"/>
                  </a:moveTo>
                  <a:cubicBezTo>
                    <a:pt x="42" y="330"/>
                    <a:pt x="85" y="228"/>
                    <a:pt x="128" y="201"/>
                  </a:cubicBezTo>
                  <a:cubicBezTo>
                    <a:pt x="171" y="174"/>
                    <a:pt x="201" y="256"/>
                    <a:pt x="256" y="273"/>
                  </a:cubicBezTo>
                  <a:cubicBezTo>
                    <a:pt x="311" y="290"/>
                    <a:pt x="409" y="310"/>
                    <a:pt x="456" y="305"/>
                  </a:cubicBezTo>
                  <a:cubicBezTo>
                    <a:pt x="503" y="300"/>
                    <a:pt x="504" y="258"/>
                    <a:pt x="536" y="241"/>
                  </a:cubicBezTo>
                  <a:cubicBezTo>
                    <a:pt x="568" y="224"/>
                    <a:pt x="617" y="190"/>
                    <a:pt x="648" y="201"/>
                  </a:cubicBezTo>
                  <a:cubicBezTo>
                    <a:pt x="679" y="212"/>
                    <a:pt x="700" y="284"/>
                    <a:pt x="720" y="305"/>
                  </a:cubicBezTo>
                  <a:cubicBezTo>
                    <a:pt x="740" y="326"/>
                    <a:pt x="745" y="333"/>
                    <a:pt x="768" y="329"/>
                  </a:cubicBezTo>
                  <a:cubicBezTo>
                    <a:pt x="791" y="325"/>
                    <a:pt x="833" y="306"/>
                    <a:pt x="856" y="281"/>
                  </a:cubicBezTo>
                  <a:cubicBezTo>
                    <a:pt x="879" y="256"/>
                    <a:pt x="888" y="209"/>
                    <a:pt x="904" y="177"/>
                  </a:cubicBezTo>
                  <a:cubicBezTo>
                    <a:pt x="920" y="145"/>
                    <a:pt x="939" y="112"/>
                    <a:pt x="952" y="89"/>
                  </a:cubicBezTo>
                  <a:cubicBezTo>
                    <a:pt x="965" y="66"/>
                    <a:pt x="965" y="50"/>
                    <a:pt x="984" y="41"/>
                  </a:cubicBezTo>
                  <a:cubicBezTo>
                    <a:pt x="1003" y="32"/>
                    <a:pt x="1044" y="0"/>
                    <a:pt x="1064" y="33"/>
                  </a:cubicBezTo>
                  <a:cubicBezTo>
                    <a:pt x="1084" y="66"/>
                    <a:pt x="1092" y="193"/>
                    <a:pt x="1104" y="241"/>
                  </a:cubicBezTo>
                  <a:cubicBezTo>
                    <a:pt x="1116" y="289"/>
                    <a:pt x="1121" y="286"/>
                    <a:pt x="1136" y="321"/>
                  </a:cubicBezTo>
                  <a:cubicBezTo>
                    <a:pt x="1151" y="356"/>
                    <a:pt x="1171" y="402"/>
                    <a:pt x="1192" y="4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630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85800" y="4140200"/>
            <a:ext cx="7772400" cy="1917700"/>
          </a:xfrm>
        </p:spPr>
        <p:txBody>
          <a:bodyPr/>
          <a:lstStyle/>
          <a:p>
            <a:pPr>
              <a:defRPr/>
            </a:pPr>
            <a:r>
              <a:rPr lang="en-US" altLang="zh-CN" sz="3200" smtClean="0"/>
              <a:t>PAM:Pulse Amplitude Modulation</a:t>
            </a:r>
          </a:p>
          <a:p>
            <a:pPr>
              <a:defRPr/>
            </a:pPr>
            <a:r>
              <a:rPr lang="en-US" altLang="zh-CN" sz="3200" smtClean="0"/>
              <a:t>PCM:Pulse Code Modulation</a:t>
            </a:r>
            <a:r>
              <a:rPr lang="zh-CN" altLang="zh-CN" sz="3200" smtClean="0"/>
              <a:t>是一个重要的模拟到数字的传换方法</a:t>
            </a:r>
            <a:endParaRPr lang="zh-CN" altLang="en-US" sz="3200" smtClean="0"/>
          </a:p>
        </p:txBody>
      </p:sp>
    </p:spTree>
  </p:cSld>
  <p:clrMapOvr>
    <a:masterClrMapping/>
  </p:clrMapOvr>
  <p:transition spd="med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4C8F7C-881F-4F88-BCAD-1295C05EA1D1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82250E-0380-4B41-BB7F-54C112D5ED6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2159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从模拟到数字</a:t>
            </a:r>
            <a:r>
              <a:rPr lang="en-US" altLang="zh-CN" smtClean="0"/>
              <a:t>(PCM)</a:t>
            </a:r>
          </a:p>
        </p:txBody>
      </p:sp>
      <p:grpSp>
        <p:nvGrpSpPr>
          <p:cNvPr id="50181" name="Group 1027"/>
          <p:cNvGrpSpPr>
            <a:grpSpLocks/>
          </p:cNvGrpSpPr>
          <p:nvPr/>
        </p:nvGrpSpPr>
        <p:grpSpPr bwMode="auto">
          <a:xfrm>
            <a:off x="660400" y="1595438"/>
            <a:ext cx="8026400" cy="1368425"/>
            <a:chOff x="512" y="874"/>
            <a:chExt cx="5056" cy="862"/>
          </a:xfrm>
        </p:grpSpPr>
        <p:grpSp>
          <p:nvGrpSpPr>
            <p:cNvPr id="50262" name="Group 1028"/>
            <p:cNvGrpSpPr>
              <a:grpSpLocks/>
            </p:cNvGrpSpPr>
            <p:nvPr/>
          </p:nvGrpSpPr>
          <p:grpSpPr bwMode="auto">
            <a:xfrm>
              <a:off x="512" y="1101"/>
              <a:ext cx="5056" cy="635"/>
              <a:chOff x="512" y="1101"/>
              <a:chExt cx="5056" cy="635"/>
            </a:xfrm>
          </p:grpSpPr>
          <p:sp>
            <p:nvSpPr>
              <p:cNvPr id="50265" name="Line 1029"/>
              <p:cNvSpPr>
                <a:spLocks noChangeShapeType="1"/>
              </p:cNvSpPr>
              <p:nvPr/>
            </p:nvSpPr>
            <p:spPr bwMode="auto">
              <a:xfrm flipH="1">
                <a:off x="512" y="1736"/>
                <a:ext cx="5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66" name="Text Box 1030"/>
              <p:cNvSpPr txBox="1">
                <a:spLocks noChangeArrowheads="1"/>
              </p:cNvSpPr>
              <p:nvPr/>
            </p:nvSpPr>
            <p:spPr bwMode="auto">
              <a:xfrm>
                <a:off x="844" y="1101"/>
                <a:ext cx="462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0 0 0 1 1 0 0 0 0 0 1 0 0 1 1 0 0 0 1 1 0 0 </a:t>
                </a:r>
                <a:r>
                  <a:rPr lang="en-US" altLang="zh-CN" sz="2400" b="1" i="1">
                    <a:latin typeface="Times New Roman" pitchFamily="18" charset="0"/>
                  </a:rPr>
                  <a:t>…</a:t>
                </a:r>
                <a:r>
                  <a:rPr lang="en-US" altLang="zh-CN" sz="2400"/>
                  <a:t> </a:t>
                </a:r>
              </a:p>
            </p:txBody>
          </p:sp>
          <p:grpSp>
            <p:nvGrpSpPr>
              <p:cNvPr id="50267" name="Group 1031"/>
              <p:cNvGrpSpPr>
                <a:grpSpLocks/>
              </p:cNvGrpSpPr>
              <p:nvPr/>
            </p:nvGrpSpPr>
            <p:grpSpPr bwMode="auto">
              <a:xfrm>
                <a:off x="1456" y="1493"/>
                <a:ext cx="304" cy="243"/>
                <a:chOff x="1456" y="1493"/>
                <a:chExt cx="304" cy="243"/>
              </a:xfrm>
            </p:grpSpPr>
            <p:sp>
              <p:nvSpPr>
                <p:cNvPr id="50279" name="Line 1032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80" name="Line 1033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81" name="Line 1034"/>
                <p:cNvSpPr>
                  <a:spLocks noChangeShapeType="1"/>
                </p:cNvSpPr>
                <p:nvPr/>
              </p:nvSpPr>
              <p:spPr bwMode="auto">
                <a:xfrm>
                  <a:off x="1760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68" name="Line 1035"/>
              <p:cNvSpPr>
                <a:spLocks noChangeShapeType="1"/>
              </p:cNvSpPr>
              <p:nvPr/>
            </p:nvSpPr>
            <p:spPr bwMode="auto">
              <a:xfrm>
                <a:off x="2808" y="1493"/>
                <a:ext cx="1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69" name="Line 1036"/>
              <p:cNvSpPr>
                <a:spLocks noChangeShapeType="1"/>
              </p:cNvSpPr>
              <p:nvPr/>
            </p:nvSpPr>
            <p:spPr bwMode="auto">
              <a:xfrm>
                <a:off x="2808" y="1493"/>
                <a:ext cx="0" cy="2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70" name="Line 1037"/>
              <p:cNvSpPr>
                <a:spLocks noChangeShapeType="1"/>
              </p:cNvSpPr>
              <p:nvPr/>
            </p:nvSpPr>
            <p:spPr bwMode="auto">
              <a:xfrm>
                <a:off x="2984" y="1493"/>
                <a:ext cx="0" cy="2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71" name="Group 1038"/>
              <p:cNvGrpSpPr>
                <a:grpSpLocks/>
              </p:cNvGrpSpPr>
              <p:nvPr/>
            </p:nvGrpSpPr>
            <p:grpSpPr bwMode="auto">
              <a:xfrm>
                <a:off x="4360" y="1493"/>
                <a:ext cx="304" cy="243"/>
                <a:chOff x="1456" y="1493"/>
                <a:chExt cx="304" cy="243"/>
              </a:xfrm>
            </p:grpSpPr>
            <p:sp>
              <p:nvSpPr>
                <p:cNvPr id="50276" name="Line 1039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7" name="Line 1040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8" name="Line 1041"/>
                <p:cNvSpPr>
                  <a:spLocks noChangeShapeType="1"/>
                </p:cNvSpPr>
                <p:nvPr/>
              </p:nvSpPr>
              <p:spPr bwMode="auto">
                <a:xfrm>
                  <a:off x="1760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72" name="Group 1042"/>
              <p:cNvGrpSpPr>
                <a:grpSpLocks/>
              </p:cNvGrpSpPr>
              <p:nvPr/>
            </p:nvGrpSpPr>
            <p:grpSpPr bwMode="auto">
              <a:xfrm>
                <a:off x="3408" y="1493"/>
                <a:ext cx="304" cy="243"/>
                <a:chOff x="1456" y="1493"/>
                <a:chExt cx="304" cy="243"/>
              </a:xfrm>
            </p:grpSpPr>
            <p:sp>
              <p:nvSpPr>
                <p:cNvPr id="50273" name="Line 1043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4" name="Line 1044"/>
                <p:cNvSpPr>
                  <a:spLocks noChangeShapeType="1"/>
                </p:cNvSpPr>
                <p:nvPr/>
              </p:nvSpPr>
              <p:spPr bwMode="auto">
                <a:xfrm>
                  <a:off x="1456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75" name="Line 1045"/>
                <p:cNvSpPr>
                  <a:spLocks noChangeShapeType="1"/>
                </p:cNvSpPr>
                <p:nvPr/>
              </p:nvSpPr>
              <p:spPr bwMode="auto">
                <a:xfrm>
                  <a:off x="1760" y="1493"/>
                  <a:ext cx="0" cy="2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63" name="Text Box 1046"/>
            <p:cNvSpPr txBox="1">
              <a:spLocks noChangeArrowheads="1"/>
            </p:cNvSpPr>
            <p:nvPr/>
          </p:nvSpPr>
          <p:spPr bwMode="auto">
            <a:xfrm>
              <a:off x="1398" y="874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+24</a:t>
              </a:r>
            </a:p>
          </p:txBody>
        </p:sp>
        <p:sp>
          <p:nvSpPr>
            <p:cNvPr id="50264" name="Text Box 1047"/>
            <p:cNvSpPr txBox="1">
              <a:spLocks noChangeArrowheads="1"/>
            </p:cNvSpPr>
            <p:nvPr/>
          </p:nvSpPr>
          <p:spPr bwMode="auto">
            <a:xfrm>
              <a:off x="3350" y="874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+38</a:t>
              </a:r>
            </a:p>
          </p:txBody>
        </p:sp>
      </p:grpSp>
      <p:grpSp>
        <p:nvGrpSpPr>
          <p:cNvPr id="50182" name="Group 1048"/>
          <p:cNvGrpSpPr>
            <a:grpSpLocks/>
          </p:cNvGrpSpPr>
          <p:nvPr/>
        </p:nvGrpSpPr>
        <p:grpSpPr bwMode="auto">
          <a:xfrm>
            <a:off x="365125" y="3182938"/>
            <a:ext cx="8474075" cy="3078162"/>
            <a:chOff x="230" y="2147"/>
            <a:chExt cx="5338" cy="1939"/>
          </a:xfrm>
        </p:grpSpPr>
        <p:grpSp>
          <p:nvGrpSpPr>
            <p:cNvPr id="50183" name="Group 1049"/>
            <p:cNvGrpSpPr>
              <a:grpSpLocks/>
            </p:cNvGrpSpPr>
            <p:nvPr/>
          </p:nvGrpSpPr>
          <p:grpSpPr bwMode="auto">
            <a:xfrm>
              <a:off x="358" y="2147"/>
              <a:ext cx="944" cy="944"/>
              <a:chOff x="1168" y="1144"/>
              <a:chExt cx="1872" cy="1648"/>
            </a:xfrm>
          </p:grpSpPr>
          <p:sp>
            <p:nvSpPr>
              <p:cNvPr id="50259" name="Freeform 1050"/>
              <p:cNvSpPr>
                <a:spLocks/>
              </p:cNvSpPr>
              <p:nvPr/>
            </p:nvSpPr>
            <p:spPr bwMode="auto">
              <a:xfrm>
                <a:off x="1168" y="1144"/>
                <a:ext cx="1552" cy="1648"/>
              </a:xfrm>
              <a:custGeom>
                <a:avLst/>
                <a:gdLst>
                  <a:gd name="T0" fmla="*/ 0 w 1552"/>
                  <a:gd name="T1" fmla="*/ 1101 h 1648"/>
                  <a:gd name="T2" fmla="*/ 200 w 1552"/>
                  <a:gd name="T3" fmla="*/ 869 h 1648"/>
                  <a:gd name="T4" fmla="*/ 400 w 1552"/>
                  <a:gd name="T5" fmla="*/ 1109 h 1648"/>
                  <a:gd name="T6" fmla="*/ 616 w 1552"/>
                  <a:gd name="T7" fmla="*/ 1645 h 1648"/>
                  <a:gd name="T8" fmla="*/ 792 w 1552"/>
                  <a:gd name="T9" fmla="*/ 1125 h 1648"/>
                  <a:gd name="T10" fmla="*/ 960 w 1552"/>
                  <a:gd name="T11" fmla="*/ 125 h 1648"/>
                  <a:gd name="T12" fmla="*/ 1208 w 1552"/>
                  <a:gd name="T13" fmla="*/ 373 h 1648"/>
                  <a:gd name="T14" fmla="*/ 1440 w 1552"/>
                  <a:gd name="T15" fmla="*/ 477 h 1648"/>
                  <a:gd name="T16" fmla="*/ 1536 w 1552"/>
                  <a:gd name="T17" fmla="*/ 789 h 1648"/>
                  <a:gd name="T18" fmla="*/ 1536 w 1552"/>
                  <a:gd name="T19" fmla="*/ 1117 h 16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552"/>
                  <a:gd name="T31" fmla="*/ 0 h 1648"/>
                  <a:gd name="T32" fmla="*/ 1552 w 1552"/>
                  <a:gd name="T33" fmla="*/ 1648 h 16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552" h="1648">
                    <a:moveTo>
                      <a:pt x="0" y="1101"/>
                    </a:moveTo>
                    <a:cubicBezTo>
                      <a:pt x="66" y="984"/>
                      <a:pt x="133" y="868"/>
                      <a:pt x="200" y="869"/>
                    </a:cubicBezTo>
                    <a:cubicBezTo>
                      <a:pt x="267" y="870"/>
                      <a:pt x="331" y="980"/>
                      <a:pt x="400" y="1109"/>
                    </a:cubicBezTo>
                    <a:cubicBezTo>
                      <a:pt x="469" y="1238"/>
                      <a:pt x="551" y="1642"/>
                      <a:pt x="616" y="1645"/>
                    </a:cubicBezTo>
                    <a:cubicBezTo>
                      <a:pt x="681" y="1648"/>
                      <a:pt x="735" y="1378"/>
                      <a:pt x="792" y="1125"/>
                    </a:cubicBezTo>
                    <a:cubicBezTo>
                      <a:pt x="849" y="872"/>
                      <a:pt x="891" y="250"/>
                      <a:pt x="960" y="125"/>
                    </a:cubicBezTo>
                    <a:cubicBezTo>
                      <a:pt x="1029" y="0"/>
                      <a:pt x="1128" y="314"/>
                      <a:pt x="1208" y="373"/>
                    </a:cubicBezTo>
                    <a:cubicBezTo>
                      <a:pt x="1288" y="432"/>
                      <a:pt x="1385" y="408"/>
                      <a:pt x="1440" y="477"/>
                    </a:cubicBezTo>
                    <a:cubicBezTo>
                      <a:pt x="1495" y="546"/>
                      <a:pt x="1520" y="682"/>
                      <a:pt x="1536" y="789"/>
                    </a:cubicBezTo>
                    <a:cubicBezTo>
                      <a:pt x="1552" y="896"/>
                      <a:pt x="1544" y="1006"/>
                      <a:pt x="1536" y="1117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60" name="Line 1051"/>
              <p:cNvSpPr>
                <a:spLocks noChangeShapeType="1"/>
              </p:cNvSpPr>
              <p:nvPr/>
            </p:nvSpPr>
            <p:spPr bwMode="auto">
              <a:xfrm flipV="1">
                <a:off x="1168" y="1216"/>
                <a:ext cx="0" cy="10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61" name="Line 1052"/>
              <p:cNvSpPr>
                <a:spLocks noChangeShapeType="1"/>
              </p:cNvSpPr>
              <p:nvPr/>
            </p:nvSpPr>
            <p:spPr bwMode="auto">
              <a:xfrm>
                <a:off x="1168" y="2256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0184" name="Group 1053"/>
            <p:cNvGrpSpPr>
              <a:grpSpLocks/>
            </p:cNvGrpSpPr>
            <p:nvPr/>
          </p:nvGrpSpPr>
          <p:grpSpPr bwMode="auto">
            <a:xfrm>
              <a:off x="2395" y="2235"/>
              <a:ext cx="1080" cy="920"/>
              <a:chOff x="1072" y="1176"/>
              <a:chExt cx="1872" cy="1579"/>
            </a:xfrm>
          </p:grpSpPr>
          <p:sp>
            <p:nvSpPr>
              <p:cNvPr id="50241" name="Line 1054"/>
              <p:cNvSpPr>
                <a:spLocks noChangeShapeType="1"/>
              </p:cNvSpPr>
              <p:nvPr/>
            </p:nvSpPr>
            <p:spPr bwMode="auto">
              <a:xfrm flipV="1">
                <a:off x="1072" y="1176"/>
                <a:ext cx="0" cy="10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2" name="Line 1055"/>
              <p:cNvSpPr>
                <a:spLocks noChangeShapeType="1"/>
              </p:cNvSpPr>
              <p:nvPr/>
            </p:nvSpPr>
            <p:spPr bwMode="auto">
              <a:xfrm>
                <a:off x="1072" y="2216"/>
                <a:ext cx="18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3" name="Line 1056"/>
              <p:cNvSpPr>
                <a:spLocks noChangeShapeType="1"/>
              </p:cNvSpPr>
              <p:nvPr/>
            </p:nvSpPr>
            <p:spPr bwMode="auto">
              <a:xfrm>
                <a:off x="1160" y="2096"/>
                <a:ext cx="0" cy="1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4" name="Line 1057"/>
              <p:cNvSpPr>
                <a:spLocks noChangeShapeType="1"/>
              </p:cNvSpPr>
              <p:nvPr/>
            </p:nvSpPr>
            <p:spPr bwMode="auto">
              <a:xfrm>
                <a:off x="1240" y="1984"/>
                <a:ext cx="0" cy="2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5" name="Line 1058"/>
              <p:cNvSpPr>
                <a:spLocks noChangeShapeType="1"/>
              </p:cNvSpPr>
              <p:nvPr/>
            </p:nvSpPr>
            <p:spPr bwMode="auto">
              <a:xfrm>
                <a:off x="1328" y="1984"/>
                <a:ext cx="0" cy="23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6" name="Line 1059"/>
              <p:cNvSpPr>
                <a:spLocks noChangeShapeType="1"/>
              </p:cNvSpPr>
              <p:nvPr/>
            </p:nvSpPr>
            <p:spPr bwMode="auto">
              <a:xfrm>
                <a:off x="1400" y="2096"/>
                <a:ext cx="0" cy="1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7" name="Line 1060"/>
              <p:cNvSpPr>
                <a:spLocks noChangeShapeType="1"/>
              </p:cNvSpPr>
              <p:nvPr/>
            </p:nvSpPr>
            <p:spPr bwMode="auto">
              <a:xfrm>
                <a:off x="1536" y="2216"/>
                <a:ext cx="0" cy="12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8" name="Line 1061"/>
              <p:cNvSpPr>
                <a:spLocks noChangeShapeType="1"/>
              </p:cNvSpPr>
              <p:nvPr/>
            </p:nvSpPr>
            <p:spPr bwMode="auto">
              <a:xfrm>
                <a:off x="1616" y="2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49" name="Line 1062"/>
              <p:cNvSpPr>
                <a:spLocks noChangeShapeType="1"/>
              </p:cNvSpPr>
              <p:nvPr/>
            </p:nvSpPr>
            <p:spPr bwMode="auto">
              <a:xfrm>
                <a:off x="1704" y="2216"/>
                <a:ext cx="0" cy="53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0" name="Line 1063"/>
              <p:cNvSpPr>
                <a:spLocks noChangeShapeType="1"/>
              </p:cNvSpPr>
              <p:nvPr/>
            </p:nvSpPr>
            <p:spPr bwMode="auto">
              <a:xfrm>
                <a:off x="1792" y="221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1" name="Line 1064"/>
              <p:cNvSpPr>
                <a:spLocks noChangeShapeType="1"/>
              </p:cNvSpPr>
              <p:nvPr/>
            </p:nvSpPr>
            <p:spPr bwMode="auto">
              <a:xfrm>
                <a:off x="1944" y="1760"/>
                <a:ext cx="0" cy="45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2" name="Line 1065"/>
              <p:cNvSpPr>
                <a:spLocks noChangeShapeType="1"/>
              </p:cNvSpPr>
              <p:nvPr/>
            </p:nvSpPr>
            <p:spPr bwMode="auto">
              <a:xfrm>
                <a:off x="2040" y="1224"/>
                <a:ext cx="0" cy="9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3" name="Line 1066"/>
              <p:cNvSpPr>
                <a:spLocks noChangeShapeType="1"/>
              </p:cNvSpPr>
              <p:nvPr/>
            </p:nvSpPr>
            <p:spPr bwMode="auto">
              <a:xfrm>
                <a:off x="2152" y="1264"/>
                <a:ext cx="0" cy="9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4" name="Line 1067"/>
              <p:cNvSpPr>
                <a:spLocks noChangeShapeType="1"/>
              </p:cNvSpPr>
              <p:nvPr/>
            </p:nvSpPr>
            <p:spPr bwMode="auto">
              <a:xfrm>
                <a:off x="2272" y="1480"/>
                <a:ext cx="0" cy="7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5" name="Line 1068"/>
              <p:cNvSpPr>
                <a:spLocks noChangeShapeType="1"/>
              </p:cNvSpPr>
              <p:nvPr/>
            </p:nvSpPr>
            <p:spPr bwMode="auto">
              <a:xfrm>
                <a:off x="2376" y="1520"/>
                <a:ext cx="0" cy="6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6" name="Line 1069"/>
              <p:cNvSpPr>
                <a:spLocks noChangeShapeType="1"/>
              </p:cNvSpPr>
              <p:nvPr/>
            </p:nvSpPr>
            <p:spPr bwMode="auto">
              <a:xfrm>
                <a:off x="2488" y="1544"/>
                <a:ext cx="0" cy="67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7" name="Line 1070"/>
              <p:cNvSpPr>
                <a:spLocks noChangeShapeType="1"/>
              </p:cNvSpPr>
              <p:nvPr/>
            </p:nvSpPr>
            <p:spPr bwMode="auto">
              <a:xfrm>
                <a:off x="2568" y="166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58" name="Line 1071"/>
              <p:cNvSpPr>
                <a:spLocks noChangeShapeType="1"/>
              </p:cNvSpPr>
              <p:nvPr/>
            </p:nvSpPr>
            <p:spPr bwMode="auto">
              <a:xfrm>
                <a:off x="2640" y="1984"/>
                <a:ext cx="0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AutoShape 1072"/>
            <p:cNvSpPr>
              <a:spLocks noChangeArrowheads="1"/>
            </p:cNvSpPr>
            <p:nvPr/>
          </p:nvSpPr>
          <p:spPr bwMode="auto">
            <a:xfrm>
              <a:off x="1584" y="2463"/>
              <a:ext cx="542" cy="62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PAM</a:t>
              </a:r>
            </a:p>
          </p:txBody>
        </p:sp>
        <p:sp>
          <p:nvSpPr>
            <p:cNvPr id="50186" name="AutoShape 1073"/>
            <p:cNvSpPr>
              <a:spLocks noChangeArrowheads="1"/>
            </p:cNvSpPr>
            <p:nvPr/>
          </p:nvSpPr>
          <p:spPr bwMode="auto">
            <a:xfrm>
              <a:off x="3722" y="3299"/>
              <a:ext cx="726" cy="787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/>
                <a:t>二进制</a:t>
              </a:r>
            </a:p>
            <a:p>
              <a:pPr algn="ctr"/>
              <a:r>
                <a:rPr lang="zh-CN" altLang="en-US" sz="1800"/>
                <a:t>编码</a:t>
              </a:r>
            </a:p>
          </p:txBody>
        </p:sp>
        <p:sp>
          <p:nvSpPr>
            <p:cNvPr id="50187" name="AutoShape 1074"/>
            <p:cNvSpPr>
              <a:spLocks noChangeArrowheads="1"/>
            </p:cNvSpPr>
            <p:nvPr/>
          </p:nvSpPr>
          <p:spPr bwMode="auto">
            <a:xfrm>
              <a:off x="1424" y="3458"/>
              <a:ext cx="702" cy="62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b="1" i="1"/>
                <a:t>数字</a:t>
              </a:r>
              <a:r>
                <a:rPr lang="en-US" altLang="zh-CN" sz="1400" b="1" i="1"/>
                <a:t>/</a:t>
              </a:r>
              <a:r>
                <a:rPr lang="zh-CN" altLang="en-US" sz="1400" b="1" i="1"/>
                <a:t>数字</a:t>
              </a:r>
            </a:p>
            <a:p>
              <a:pPr algn="ctr"/>
              <a:r>
                <a:rPr lang="zh-CN" altLang="en-US" sz="1400" b="1" i="1"/>
                <a:t>编码</a:t>
              </a:r>
            </a:p>
          </p:txBody>
        </p:sp>
        <p:sp>
          <p:nvSpPr>
            <p:cNvPr id="50188" name="AutoShape 1075"/>
            <p:cNvSpPr>
              <a:spLocks noChangeArrowheads="1"/>
            </p:cNvSpPr>
            <p:nvPr/>
          </p:nvSpPr>
          <p:spPr bwMode="auto">
            <a:xfrm>
              <a:off x="3722" y="2519"/>
              <a:ext cx="542" cy="628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/>
                <a:t>量化</a:t>
              </a:r>
              <a:endParaRPr lang="zh-CN" altLang="en-US" sz="2400"/>
            </a:p>
          </p:txBody>
        </p:sp>
        <p:grpSp>
          <p:nvGrpSpPr>
            <p:cNvPr id="50189" name="Group 1076"/>
            <p:cNvGrpSpPr>
              <a:grpSpLocks/>
            </p:cNvGrpSpPr>
            <p:nvPr/>
          </p:nvGrpSpPr>
          <p:grpSpPr bwMode="auto">
            <a:xfrm>
              <a:off x="4568" y="2263"/>
              <a:ext cx="1000" cy="1113"/>
              <a:chOff x="4481" y="2235"/>
              <a:chExt cx="1087" cy="1276"/>
            </a:xfrm>
          </p:grpSpPr>
          <p:sp>
            <p:nvSpPr>
              <p:cNvPr id="50221" name="Line 1077"/>
              <p:cNvSpPr>
                <a:spLocks noChangeShapeType="1"/>
              </p:cNvSpPr>
              <p:nvPr/>
            </p:nvSpPr>
            <p:spPr bwMode="auto">
              <a:xfrm flipV="1">
                <a:off x="4488" y="2235"/>
                <a:ext cx="0" cy="1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2" name="Line 1078"/>
              <p:cNvSpPr>
                <a:spLocks noChangeShapeType="1"/>
              </p:cNvSpPr>
              <p:nvPr/>
            </p:nvSpPr>
            <p:spPr bwMode="auto">
              <a:xfrm>
                <a:off x="4488" y="2965"/>
                <a:ext cx="1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3" name="Line 1079"/>
              <p:cNvSpPr>
                <a:spLocks noChangeShapeType="1"/>
              </p:cNvSpPr>
              <p:nvPr/>
            </p:nvSpPr>
            <p:spPr bwMode="auto">
              <a:xfrm>
                <a:off x="4539" y="2895"/>
                <a:ext cx="0" cy="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4" name="Line 1080"/>
              <p:cNvSpPr>
                <a:spLocks noChangeShapeType="1"/>
              </p:cNvSpPr>
              <p:nvPr/>
            </p:nvSpPr>
            <p:spPr bwMode="auto">
              <a:xfrm>
                <a:off x="4585" y="2830"/>
                <a:ext cx="0" cy="13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5" name="Line 1081"/>
              <p:cNvSpPr>
                <a:spLocks noChangeShapeType="1"/>
              </p:cNvSpPr>
              <p:nvPr/>
            </p:nvSpPr>
            <p:spPr bwMode="auto">
              <a:xfrm>
                <a:off x="4636" y="2830"/>
                <a:ext cx="0" cy="13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6" name="Line 1082"/>
              <p:cNvSpPr>
                <a:spLocks noChangeShapeType="1"/>
              </p:cNvSpPr>
              <p:nvPr/>
            </p:nvSpPr>
            <p:spPr bwMode="auto">
              <a:xfrm>
                <a:off x="4677" y="2895"/>
                <a:ext cx="0" cy="7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7" name="Line 1083"/>
              <p:cNvSpPr>
                <a:spLocks noChangeShapeType="1"/>
              </p:cNvSpPr>
              <p:nvPr/>
            </p:nvSpPr>
            <p:spPr bwMode="auto">
              <a:xfrm>
                <a:off x="4756" y="2965"/>
                <a:ext cx="0" cy="7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8" name="Line 1084"/>
              <p:cNvSpPr>
                <a:spLocks noChangeShapeType="1"/>
              </p:cNvSpPr>
              <p:nvPr/>
            </p:nvSpPr>
            <p:spPr bwMode="auto">
              <a:xfrm>
                <a:off x="4802" y="2965"/>
                <a:ext cx="0" cy="22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9" name="Line 1085"/>
              <p:cNvSpPr>
                <a:spLocks noChangeShapeType="1"/>
              </p:cNvSpPr>
              <p:nvPr/>
            </p:nvSpPr>
            <p:spPr bwMode="auto">
              <a:xfrm>
                <a:off x="4853" y="2965"/>
                <a:ext cx="0" cy="3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0" name="Line 1086"/>
              <p:cNvSpPr>
                <a:spLocks noChangeShapeType="1"/>
              </p:cNvSpPr>
              <p:nvPr/>
            </p:nvSpPr>
            <p:spPr bwMode="auto">
              <a:xfrm>
                <a:off x="4991" y="2923"/>
                <a:ext cx="0" cy="22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1" name="Line 1087"/>
              <p:cNvSpPr>
                <a:spLocks noChangeShapeType="1"/>
              </p:cNvSpPr>
              <p:nvPr/>
            </p:nvSpPr>
            <p:spPr bwMode="auto">
              <a:xfrm>
                <a:off x="4991" y="2699"/>
                <a:ext cx="0" cy="26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2" name="Line 1088"/>
              <p:cNvSpPr>
                <a:spLocks noChangeShapeType="1"/>
              </p:cNvSpPr>
              <p:nvPr/>
            </p:nvSpPr>
            <p:spPr bwMode="auto">
              <a:xfrm>
                <a:off x="5046" y="2387"/>
                <a:ext cx="0" cy="57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3" name="Line 1089"/>
              <p:cNvSpPr>
                <a:spLocks noChangeShapeType="1"/>
              </p:cNvSpPr>
              <p:nvPr/>
            </p:nvSpPr>
            <p:spPr bwMode="auto">
              <a:xfrm>
                <a:off x="5111" y="2410"/>
                <a:ext cx="0" cy="55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4" name="Line 1090"/>
              <p:cNvSpPr>
                <a:spLocks noChangeShapeType="1"/>
              </p:cNvSpPr>
              <p:nvPr/>
            </p:nvSpPr>
            <p:spPr bwMode="auto">
              <a:xfrm>
                <a:off x="5180" y="2536"/>
                <a:ext cx="0" cy="42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5" name="Line 1091"/>
              <p:cNvSpPr>
                <a:spLocks noChangeShapeType="1"/>
              </p:cNvSpPr>
              <p:nvPr/>
            </p:nvSpPr>
            <p:spPr bwMode="auto">
              <a:xfrm>
                <a:off x="5240" y="2559"/>
                <a:ext cx="0" cy="4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6" name="Line 1092"/>
              <p:cNvSpPr>
                <a:spLocks noChangeShapeType="1"/>
              </p:cNvSpPr>
              <p:nvPr/>
            </p:nvSpPr>
            <p:spPr bwMode="auto">
              <a:xfrm>
                <a:off x="5305" y="2573"/>
                <a:ext cx="0" cy="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7" name="Line 1093"/>
              <p:cNvSpPr>
                <a:spLocks noChangeShapeType="1"/>
              </p:cNvSpPr>
              <p:nvPr/>
            </p:nvSpPr>
            <p:spPr bwMode="auto">
              <a:xfrm>
                <a:off x="5351" y="2643"/>
                <a:ext cx="0" cy="32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8" name="Line 1094"/>
              <p:cNvSpPr>
                <a:spLocks noChangeShapeType="1"/>
              </p:cNvSpPr>
              <p:nvPr/>
            </p:nvSpPr>
            <p:spPr bwMode="auto">
              <a:xfrm>
                <a:off x="5393" y="2830"/>
                <a:ext cx="0" cy="1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39" name="Text Box 1095"/>
              <p:cNvSpPr txBox="1">
                <a:spLocks noChangeArrowheads="1"/>
              </p:cNvSpPr>
              <p:nvPr/>
            </p:nvSpPr>
            <p:spPr bwMode="auto">
              <a:xfrm>
                <a:off x="4481" y="2251"/>
                <a:ext cx="40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/>
                  <a:t>+127</a:t>
                </a:r>
                <a:endParaRPr lang="en-US" altLang="zh-CN" sz="2400"/>
              </a:p>
            </p:txBody>
          </p:sp>
          <p:sp>
            <p:nvSpPr>
              <p:cNvPr id="50240" name="Text Box 1096"/>
              <p:cNvSpPr txBox="1">
                <a:spLocks noChangeArrowheads="1"/>
              </p:cNvSpPr>
              <p:nvPr/>
            </p:nvSpPr>
            <p:spPr bwMode="auto">
              <a:xfrm>
                <a:off x="4488" y="3268"/>
                <a:ext cx="404" cy="2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/>
                  <a:t>-127</a:t>
                </a:r>
                <a:endParaRPr lang="en-US" altLang="zh-CN" sz="2400"/>
              </a:p>
            </p:txBody>
          </p:sp>
        </p:grpSp>
        <p:grpSp>
          <p:nvGrpSpPr>
            <p:cNvPr id="50190" name="Group 1097"/>
            <p:cNvGrpSpPr>
              <a:grpSpLocks/>
            </p:cNvGrpSpPr>
            <p:nvPr/>
          </p:nvGrpSpPr>
          <p:grpSpPr bwMode="auto">
            <a:xfrm>
              <a:off x="2395" y="3634"/>
              <a:ext cx="984" cy="241"/>
              <a:chOff x="1024" y="3328"/>
              <a:chExt cx="3733" cy="577"/>
            </a:xfrm>
          </p:grpSpPr>
          <p:sp>
            <p:nvSpPr>
              <p:cNvPr id="50219" name="Rectangle 1098"/>
              <p:cNvSpPr>
                <a:spLocks noChangeArrowheads="1"/>
              </p:cNvSpPr>
              <p:nvPr/>
            </p:nvSpPr>
            <p:spPr bwMode="auto">
              <a:xfrm>
                <a:off x="1024" y="3328"/>
                <a:ext cx="3733" cy="57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20" name="Text Box 1099"/>
              <p:cNvSpPr txBox="1">
                <a:spLocks noChangeArrowheads="1"/>
              </p:cNvSpPr>
              <p:nvPr/>
            </p:nvSpPr>
            <p:spPr bwMode="auto">
              <a:xfrm>
                <a:off x="1130" y="3338"/>
                <a:ext cx="3445" cy="55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solidFill>
                      <a:srgbClr val="FF0000"/>
                    </a:solidFill>
                  </a:rPr>
                  <a:t>0</a:t>
                </a:r>
                <a:r>
                  <a:rPr lang="en-US" altLang="zh-CN" sz="1800" b="1" i="1"/>
                  <a:t>0011000 </a:t>
                </a:r>
                <a:r>
                  <a:rPr lang="en-US" altLang="zh-CN" sz="1800" b="1" i="1">
                    <a:latin typeface="Times New Roman" pitchFamily="18" charset="0"/>
                  </a:rPr>
                  <a:t>…</a:t>
                </a:r>
                <a:endParaRPr lang="en-US" altLang="zh-CN" sz="2400"/>
              </a:p>
            </p:txBody>
          </p:sp>
        </p:grpSp>
        <p:grpSp>
          <p:nvGrpSpPr>
            <p:cNvPr id="50191" name="Group 1100"/>
            <p:cNvGrpSpPr>
              <a:grpSpLocks/>
            </p:cNvGrpSpPr>
            <p:nvPr/>
          </p:nvGrpSpPr>
          <p:grpSpPr bwMode="auto">
            <a:xfrm>
              <a:off x="230" y="3528"/>
              <a:ext cx="911" cy="281"/>
              <a:chOff x="416" y="3296"/>
              <a:chExt cx="911" cy="281"/>
            </a:xfrm>
          </p:grpSpPr>
          <p:grpSp>
            <p:nvGrpSpPr>
              <p:cNvPr id="50200" name="Group 1101"/>
              <p:cNvGrpSpPr>
                <a:grpSpLocks/>
              </p:cNvGrpSpPr>
              <p:nvPr/>
            </p:nvGrpSpPr>
            <p:grpSpPr bwMode="auto">
              <a:xfrm>
                <a:off x="416" y="3506"/>
                <a:ext cx="911" cy="71"/>
                <a:chOff x="2704" y="4305"/>
                <a:chExt cx="1472" cy="207"/>
              </a:xfrm>
            </p:grpSpPr>
            <p:sp>
              <p:nvSpPr>
                <p:cNvPr id="50203" name="Line 1102"/>
                <p:cNvSpPr>
                  <a:spLocks noChangeShapeType="1"/>
                </p:cNvSpPr>
                <p:nvPr/>
              </p:nvSpPr>
              <p:spPr bwMode="auto">
                <a:xfrm flipH="1">
                  <a:off x="2704" y="4512"/>
                  <a:ext cx="14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204" name="Group 1103"/>
                <p:cNvGrpSpPr>
                  <a:grpSpLocks/>
                </p:cNvGrpSpPr>
                <p:nvPr/>
              </p:nvGrpSpPr>
              <p:grpSpPr bwMode="auto">
                <a:xfrm>
                  <a:off x="2979" y="4305"/>
                  <a:ext cx="88" cy="207"/>
                  <a:chOff x="1456" y="1493"/>
                  <a:chExt cx="304" cy="243"/>
                </a:xfrm>
              </p:grpSpPr>
              <p:sp>
                <p:nvSpPr>
                  <p:cNvPr id="50216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7" name="Line 1105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8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1760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0205" name="Line 1107"/>
                <p:cNvSpPr>
                  <a:spLocks noChangeShapeType="1"/>
                </p:cNvSpPr>
                <p:nvPr/>
              </p:nvSpPr>
              <p:spPr bwMode="auto">
                <a:xfrm>
                  <a:off x="3372" y="4305"/>
                  <a:ext cx="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6" name="Line 1108"/>
                <p:cNvSpPr>
                  <a:spLocks noChangeShapeType="1"/>
                </p:cNvSpPr>
                <p:nvPr/>
              </p:nvSpPr>
              <p:spPr bwMode="auto">
                <a:xfrm>
                  <a:off x="3372" y="4305"/>
                  <a:ext cx="0" cy="2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07" name="Line 1109"/>
                <p:cNvSpPr>
                  <a:spLocks noChangeShapeType="1"/>
                </p:cNvSpPr>
                <p:nvPr/>
              </p:nvSpPr>
              <p:spPr bwMode="auto">
                <a:xfrm>
                  <a:off x="3424" y="4305"/>
                  <a:ext cx="0" cy="2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208" name="Group 1110"/>
                <p:cNvGrpSpPr>
                  <a:grpSpLocks/>
                </p:cNvGrpSpPr>
                <p:nvPr/>
              </p:nvGrpSpPr>
              <p:grpSpPr bwMode="auto">
                <a:xfrm>
                  <a:off x="3824" y="4305"/>
                  <a:ext cx="89" cy="207"/>
                  <a:chOff x="1456" y="1493"/>
                  <a:chExt cx="304" cy="243"/>
                </a:xfrm>
              </p:grpSpPr>
              <p:sp>
                <p:nvSpPr>
                  <p:cNvPr id="50213" name="Line 1111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4" name="Line 1112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5" name="Line 1113"/>
                  <p:cNvSpPr>
                    <a:spLocks noChangeShapeType="1"/>
                  </p:cNvSpPr>
                  <p:nvPr/>
                </p:nvSpPr>
                <p:spPr bwMode="auto">
                  <a:xfrm>
                    <a:off x="1760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209" name="Group 1114"/>
                <p:cNvGrpSpPr>
                  <a:grpSpLocks/>
                </p:cNvGrpSpPr>
                <p:nvPr/>
              </p:nvGrpSpPr>
              <p:grpSpPr bwMode="auto">
                <a:xfrm>
                  <a:off x="3547" y="4305"/>
                  <a:ext cx="89" cy="207"/>
                  <a:chOff x="1456" y="1493"/>
                  <a:chExt cx="304" cy="243"/>
                </a:xfrm>
              </p:grpSpPr>
              <p:sp>
                <p:nvSpPr>
                  <p:cNvPr id="50210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1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1456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2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1760" y="1493"/>
                    <a:ext cx="0" cy="24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201" name="Text Box 1118"/>
              <p:cNvSpPr txBox="1">
                <a:spLocks noChangeArrowheads="1"/>
              </p:cNvSpPr>
              <p:nvPr/>
            </p:nvSpPr>
            <p:spPr bwMode="auto">
              <a:xfrm>
                <a:off x="530" y="3296"/>
                <a:ext cx="2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+24</a:t>
                </a:r>
                <a:endParaRPr lang="en-US" altLang="zh-CN" sz="2400"/>
              </a:p>
            </p:txBody>
          </p:sp>
          <p:sp>
            <p:nvSpPr>
              <p:cNvPr id="50202" name="Text Box 1119"/>
              <p:cNvSpPr txBox="1">
                <a:spLocks noChangeArrowheads="1"/>
              </p:cNvSpPr>
              <p:nvPr/>
            </p:nvSpPr>
            <p:spPr bwMode="auto">
              <a:xfrm>
                <a:off x="945" y="3296"/>
                <a:ext cx="284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/>
                  <a:t>+38</a:t>
                </a:r>
                <a:endParaRPr lang="en-US" altLang="zh-CN" sz="2400"/>
              </a:p>
            </p:txBody>
          </p:sp>
        </p:grpSp>
        <p:sp>
          <p:nvSpPr>
            <p:cNvPr id="50192" name="AutoShape 1120"/>
            <p:cNvSpPr>
              <a:spLocks noChangeArrowheads="1"/>
            </p:cNvSpPr>
            <p:nvPr/>
          </p:nvSpPr>
          <p:spPr bwMode="auto">
            <a:xfrm>
              <a:off x="1360" y="2643"/>
              <a:ext cx="148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AutoShape 1121"/>
            <p:cNvSpPr>
              <a:spLocks noChangeArrowheads="1"/>
            </p:cNvSpPr>
            <p:nvPr/>
          </p:nvSpPr>
          <p:spPr bwMode="auto">
            <a:xfrm>
              <a:off x="2168" y="2643"/>
              <a:ext cx="148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AutoShape 1122"/>
            <p:cNvSpPr>
              <a:spLocks noChangeArrowheads="1"/>
            </p:cNvSpPr>
            <p:nvPr/>
          </p:nvSpPr>
          <p:spPr bwMode="auto">
            <a:xfrm>
              <a:off x="3510" y="2699"/>
              <a:ext cx="148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AutoShape 1123"/>
            <p:cNvSpPr>
              <a:spLocks noChangeArrowheads="1"/>
            </p:cNvSpPr>
            <p:nvPr/>
          </p:nvSpPr>
          <p:spPr bwMode="auto">
            <a:xfrm>
              <a:off x="4344" y="2712"/>
              <a:ext cx="148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AutoShape 1124"/>
            <p:cNvSpPr>
              <a:spLocks noChangeArrowheads="1"/>
            </p:cNvSpPr>
            <p:nvPr/>
          </p:nvSpPr>
          <p:spPr bwMode="auto">
            <a:xfrm flipH="1" flipV="1">
              <a:off x="4492" y="3458"/>
              <a:ext cx="789" cy="3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9 w 21600"/>
                <a:gd name="T13" fmla="*/ 2927 h 21600"/>
                <a:gd name="T14" fmla="*/ 18233 w 21600"/>
                <a:gd name="T15" fmla="*/ 924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AutoShape 1125"/>
            <p:cNvSpPr>
              <a:spLocks noChangeArrowheads="1"/>
            </p:cNvSpPr>
            <p:nvPr/>
          </p:nvSpPr>
          <p:spPr bwMode="auto">
            <a:xfrm flipH="1">
              <a:off x="1181" y="3634"/>
              <a:ext cx="179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AutoShape 1126"/>
            <p:cNvSpPr>
              <a:spLocks noChangeArrowheads="1"/>
            </p:cNvSpPr>
            <p:nvPr/>
          </p:nvSpPr>
          <p:spPr bwMode="auto">
            <a:xfrm flipH="1">
              <a:off x="3437" y="3638"/>
              <a:ext cx="179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AutoShape 1127"/>
            <p:cNvSpPr>
              <a:spLocks noChangeArrowheads="1"/>
            </p:cNvSpPr>
            <p:nvPr/>
          </p:nvSpPr>
          <p:spPr bwMode="auto">
            <a:xfrm flipH="1">
              <a:off x="2168" y="3623"/>
              <a:ext cx="179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548A03-9617-4A4A-842E-6E77638548E1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9B039-9817-4F4A-9F7E-348B282C42A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4475" y="228600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数字→模拟编码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944563" y="1816100"/>
            <a:ext cx="7380287" cy="1427163"/>
            <a:chOff x="595" y="1144"/>
            <a:chExt cx="4649" cy="899"/>
          </a:xfrm>
        </p:grpSpPr>
        <p:sp>
          <p:nvSpPr>
            <p:cNvPr id="51220" name="Rectangle 4"/>
            <p:cNvSpPr>
              <a:spLocks noChangeArrowheads="1"/>
            </p:cNvSpPr>
            <p:nvPr/>
          </p:nvSpPr>
          <p:spPr bwMode="auto">
            <a:xfrm>
              <a:off x="595" y="1498"/>
              <a:ext cx="910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10110001</a:t>
              </a:r>
            </a:p>
          </p:txBody>
        </p:sp>
        <p:sp>
          <p:nvSpPr>
            <p:cNvPr id="51221" name="Rectangle 5"/>
            <p:cNvSpPr>
              <a:spLocks noChangeArrowheads="1"/>
            </p:cNvSpPr>
            <p:nvPr/>
          </p:nvSpPr>
          <p:spPr bwMode="auto">
            <a:xfrm>
              <a:off x="2186" y="1144"/>
              <a:ext cx="944" cy="89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数字→模拟</a:t>
              </a:r>
            </a:p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编码</a:t>
              </a:r>
              <a:endParaRPr kumimoji="1" lang="zh-CN" altLang="en-US" sz="24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222" name="AutoShape 6"/>
            <p:cNvSpPr>
              <a:spLocks noChangeArrowheads="1"/>
            </p:cNvSpPr>
            <p:nvPr/>
          </p:nvSpPr>
          <p:spPr bwMode="auto">
            <a:xfrm>
              <a:off x="1697" y="1502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3" name="AutoShape 7"/>
            <p:cNvSpPr>
              <a:spLocks noChangeArrowheads="1"/>
            </p:cNvSpPr>
            <p:nvPr/>
          </p:nvSpPr>
          <p:spPr bwMode="auto">
            <a:xfrm>
              <a:off x="3346" y="1502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24" name="Group 8"/>
            <p:cNvGrpSpPr>
              <a:grpSpLocks/>
            </p:cNvGrpSpPr>
            <p:nvPr/>
          </p:nvGrpSpPr>
          <p:grpSpPr bwMode="auto">
            <a:xfrm>
              <a:off x="3964" y="1243"/>
              <a:ext cx="1280" cy="695"/>
              <a:chOff x="944" y="1921"/>
              <a:chExt cx="1648" cy="889"/>
            </a:xfrm>
          </p:grpSpPr>
          <p:sp>
            <p:nvSpPr>
              <p:cNvPr id="51225" name="Freeform 9"/>
              <p:cNvSpPr>
                <a:spLocks/>
              </p:cNvSpPr>
              <p:nvPr/>
            </p:nvSpPr>
            <p:spPr bwMode="auto">
              <a:xfrm>
                <a:off x="960" y="2033"/>
                <a:ext cx="1264" cy="777"/>
              </a:xfrm>
              <a:custGeom>
                <a:avLst/>
                <a:gdLst>
                  <a:gd name="T0" fmla="*/ 0 w 1264"/>
                  <a:gd name="T1" fmla="*/ 400 h 777"/>
                  <a:gd name="T2" fmla="*/ 144 w 1264"/>
                  <a:gd name="T3" fmla="*/ 0 h 777"/>
                  <a:gd name="T4" fmla="*/ 304 w 1264"/>
                  <a:gd name="T5" fmla="*/ 400 h 777"/>
                  <a:gd name="T6" fmla="*/ 456 w 1264"/>
                  <a:gd name="T7" fmla="*/ 776 h 777"/>
                  <a:gd name="T8" fmla="*/ 592 w 1264"/>
                  <a:gd name="T9" fmla="*/ 392 h 777"/>
                  <a:gd name="T10" fmla="*/ 752 w 1264"/>
                  <a:gd name="T11" fmla="*/ 24 h 777"/>
                  <a:gd name="T12" fmla="*/ 928 w 1264"/>
                  <a:gd name="T13" fmla="*/ 400 h 777"/>
                  <a:gd name="T14" fmla="*/ 1096 w 1264"/>
                  <a:gd name="T15" fmla="*/ 776 h 777"/>
                  <a:gd name="T16" fmla="*/ 1264 w 1264"/>
                  <a:gd name="T17" fmla="*/ 400 h 77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4"/>
                  <a:gd name="T28" fmla="*/ 0 h 777"/>
                  <a:gd name="T29" fmla="*/ 1264 w 1264"/>
                  <a:gd name="T30" fmla="*/ 777 h 77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4" h="777">
                    <a:moveTo>
                      <a:pt x="0" y="400"/>
                    </a:moveTo>
                    <a:cubicBezTo>
                      <a:pt x="46" y="200"/>
                      <a:pt x="93" y="0"/>
                      <a:pt x="144" y="0"/>
                    </a:cubicBezTo>
                    <a:cubicBezTo>
                      <a:pt x="195" y="0"/>
                      <a:pt x="252" y="271"/>
                      <a:pt x="304" y="400"/>
                    </a:cubicBezTo>
                    <a:cubicBezTo>
                      <a:pt x="356" y="529"/>
                      <a:pt x="408" y="777"/>
                      <a:pt x="456" y="776"/>
                    </a:cubicBezTo>
                    <a:cubicBezTo>
                      <a:pt x="504" y="775"/>
                      <a:pt x="543" y="517"/>
                      <a:pt x="592" y="392"/>
                    </a:cubicBezTo>
                    <a:cubicBezTo>
                      <a:pt x="641" y="267"/>
                      <a:pt x="696" y="23"/>
                      <a:pt x="752" y="24"/>
                    </a:cubicBezTo>
                    <a:cubicBezTo>
                      <a:pt x="808" y="25"/>
                      <a:pt x="871" y="275"/>
                      <a:pt x="928" y="400"/>
                    </a:cubicBezTo>
                    <a:cubicBezTo>
                      <a:pt x="985" y="525"/>
                      <a:pt x="1040" y="776"/>
                      <a:pt x="1096" y="776"/>
                    </a:cubicBezTo>
                    <a:cubicBezTo>
                      <a:pt x="1152" y="776"/>
                      <a:pt x="1208" y="588"/>
                      <a:pt x="1264" y="4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6" name="Line 10"/>
              <p:cNvSpPr>
                <a:spLocks noChangeShapeType="1"/>
              </p:cNvSpPr>
              <p:nvPr/>
            </p:nvSpPr>
            <p:spPr bwMode="auto">
              <a:xfrm>
                <a:off x="944" y="2449"/>
                <a:ext cx="16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7" name="Line 11"/>
              <p:cNvSpPr>
                <a:spLocks noChangeShapeType="1"/>
              </p:cNvSpPr>
              <p:nvPr/>
            </p:nvSpPr>
            <p:spPr bwMode="auto">
              <a:xfrm flipV="1">
                <a:off x="944" y="1921"/>
                <a:ext cx="0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228" name="Group 12"/>
              <p:cNvGrpSpPr>
                <a:grpSpLocks/>
              </p:cNvGrpSpPr>
              <p:nvPr/>
            </p:nvGrpSpPr>
            <p:grpSpPr bwMode="auto">
              <a:xfrm>
                <a:off x="2224" y="2265"/>
                <a:ext cx="256" cy="56"/>
                <a:chOff x="2224" y="1376"/>
                <a:chExt cx="256" cy="56"/>
              </a:xfrm>
            </p:grpSpPr>
            <p:sp>
              <p:nvSpPr>
                <p:cNvPr id="51229" name="Oval 13"/>
                <p:cNvSpPr>
                  <a:spLocks noChangeArrowheads="1"/>
                </p:cNvSpPr>
                <p:nvPr/>
              </p:nvSpPr>
              <p:spPr bwMode="auto">
                <a:xfrm>
                  <a:off x="2224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0" name="Oval 14"/>
                <p:cNvSpPr>
                  <a:spLocks noChangeArrowheads="1"/>
                </p:cNvSpPr>
                <p:nvPr/>
              </p:nvSpPr>
              <p:spPr bwMode="auto">
                <a:xfrm>
                  <a:off x="2336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31" name="Oval 15"/>
                <p:cNvSpPr>
                  <a:spLocks noChangeArrowheads="1"/>
                </p:cNvSpPr>
                <p:nvPr/>
              </p:nvSpPr>
              <p:spPr bwMode="auto">
                <a:xfrm>
                  <a:off x="2424" y="1376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1206" name="Group 16"/>
          <p:cNvGrpSpPr>
            <a:grpSpLocks/>
          </p:cNvGrpSpPr>
          <p:nvPr/>
        </p:nvGrpSpPr>
        <p:grpSpPr bwMode="auto">
          <a:xfrm>
            <a:off x="244475" y="3721100"/>
            <a:ext cx="5067300" cy="2603500"/>
            <a:chOff x="1168" y="2344"/>
            <a:chExt cx="3192" cy="1640"/>
          </a:xfrm>
        </p:grpSpPr>
        <p:sp>
          <p:nvSpPr>
            <p:cNvPr id="51208" name="Rectangle 17"/>
            <p:cNvSpPr>
              <a:spLocks noChangeArrowheads="1"/>
            </p:cNvSpPr>
            <p:nvPr/>
          </p:nvSpPr>
          <p:spPr bwMode="auto">
            <a:xfrm>
              <a:off x="2082" y="2344"/>
              <a:ext cx="1390" cy="3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/>
                <a:t>数字到模拟编码</a:t>
              </a:r>
            </a:p>
          </p:txBody>
        </p:sp>
        <p:sp>
          <p:nvSpPr>
            <p:cNvPr id="51209" name="Rectangle 18"/>
            <p:cNvSpPr>
              <a:spLocks noChangeArrowheads="1"/>
            </p:cNvSpPr>
            <p:nvPr/>
          </p:nvSpPr>
          <p:spPr bwMode="auto">
            <a:xfrm>
              <a:off x="1168" y="3088"/>
              <a:ext cx="728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ASK</a:t>
              </a:r>
            </a:p>
          </p:txBody>
        </p:sp>
        <p:sp>
          <p:nvSpPr>
            <p:cNvPr id="51210" name="Rectangle 19"/>
            <p:cNvSpPr>
              <a:spLocks noChangeArrowheads="1"/>
            </p:cNvSpPr>
            <p:nvPr/>
          </p:nvSpPr>
          <p:spPr bwMode="auto">
            <a:xfrm>
              <a:off x="2402" y="3672"/>
              <a:ext cx="728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QAM</a:t>
              </a:r>
            </a:p>
          </p:txBody>
        </p:sp>
        <p:sp>
          <p:nvSpPr>
            <p:cNvPr id="51211" name="Rectangle 20"/>
            <p:cNvSpPr>
              <a:spLocks noChangeArrowheads="1"/>
            </p:cNvSpPr>
            <p:nvPr/>
          </p:nvSpPr>
          <p:spPr bwMode="auto">
            <a:xfrm>
              <a:off x="3632" y="3064"/>
              <a:ext cx="728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PSK</a:t>
              </a:r>
            </a:p>
          </p:txBody>
        </p:sp>
        <p:sp>
          <p:nvSpPr>
            <p:cNvPr id="51212" name="Rectangle 21"/>
            <p:cNvSpPr>
              <a:spLocks noChangeArrowheads="1"/>
            </p:cNvSpPr>
            <p:nvPr/>
          </p:nvSpPr>
          <p:spPr bwMode="auto">
            <a:xfrm>
              <a:off x="2402" y="3064"/>
              <a:ext cx="728" cy="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/>
                <a:t>FSK</a:t>
              </a:r>
            </a:p>
          </p:txBody>
        </p:sp>
        <p:sp>
          <p:nvSpPr>
            <p:cNvPr id="51213" name="Line 22"/>
            <p:cNvSpPr>
              <a:spLocks noChangeShapeType="1"/>
            </p:cNvSpPr>
            <p:nvPr/>
          </p:nvSpPr>
          <p:spPr bwMode="auto">
            <a:xfrm flipH="1">
              <a:off x="1505" y="2704"/>
              <a:ext cx="897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4" name="Line 23"/>
            <p:cNvSpPr>
              <a:spLocks noChangeShapeType="1"/>
            </p:cNvSpPr>
            <p:nvPr/>
          </p:nvSpPr>
          <p:spPr bwMode="auto">
            <a:xfrm>
              <a:off x="2792" y="2704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5" name="Line 24"/>
            <p:cNvSpPr>
              <a:spLocks noChangeShapeType="1"/>
            </p:cNvSpPr>
            <p:nvPr/>
          </p:nvSpPr>
          <p:spPr bwMode="auto">
            <a:xfrm>
              <a:off x="3130" y="2704"/>
              <a:ext cx="846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6" name="Line 25"/>
            <p:cNvSpPr>
              <a:spLocks noChangeShapeType="1"/>
            </p:cNvSpPr>
            <p:nvPr/>
          </p:nvSpPr>
          <p:spPr bwMode="auto">
            <a:xfrm>
              <a:off x="1505" y="340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26"/>
            <p:cNvSpPr>
              <a:spLocks noChangeShapeType="1"/>
            </p:cNvSpPr>
            <p:nvPr/>
          </p:nvSpPr>
          <p:spPr bwMode="auto">
            <a:xfrm>
              <a:off x="1505" y="3784"/>
              <a:ext cx="8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27"/>
            <p:cNvSpPr>
              <a:spLocks noChangeShapeType="1"/>
            </p:cNvSpPr>
            <p:nvPr/>
          </p:nvSpPr>
          <p:spPr bwMode="auto">
            <a:xfrm>
              <a:off x="3976" y="340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28"/>
            <p:cNvSpPr>
              <a:spLocks noChangeShapeType="1"/>
            </p:cNvSpPr>
            <p:nvPr/>
          </p:nvSpPr>
          <p:spPr bwMode="auto">
            <a:xfrm flipH="1">
              <a:off x="3130" y="3784"/>
              <a:ext cx="8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07" name="Text Box 29"/>
          <p:cNvSpPr txBox="1">
            <a:spLocks noChangeArrowheads="1"/>
          </p:cNvSpPr>
          <p:nvPr/>
        </p:nvSpPr>
        <p:spPr bwMode="auto">
          <a:xfrm>
            <a:off x="5311775" y="4338638"/>
            <a:ext cx="3486150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ASK:Amplitude Shift Keying</a:t>
            </a:r>
          </a:p>
          <a:p>
            <a:r>
              <a:rPr lang="en-US" altLang="zh-CN" sz="2000" b="1" i="1"/>
              <a:t>FSK:Frequency Shift Keying</a:t>
            </a:r>
          </a:p>
          <a:p>
            <a:r>
              <a:rPr lang="en-US" altLang="zh-CN" sz="2000" b="1" i="1"/>
              <a:t>PSK:Phase Shift Keying</a:t>
            </a:r>
          </a:p>
          <a:p>
            <a:r>
              <a:rPr lang="en-US" altLang="zh-CN" sz="2000" b="1" i="1"/>
              <a:t>QAM:Quadrature Amplitude </a:t>
            </a:r>
          </a:p>
          <a:p>
            <a:r>
              <a:rPr lang="en-US" altLang="zh-CN" sz="2000" b="1" i="1"/>
              <a:t>    Modulation</a:t>
            </a:r>
          </a:p>
        </p:txBody>
      </p:sp>
    </p:spTree>
  </p:cSld>
  <p:clrMapOvr>
    <a:masterClrMapping/>
  </p:clrMapOvr>
  <p:transition spd="med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BECD56-841E-4BE6-8813-8FE053859A1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DD622-E2CC-4D08-8D59-BEB17DD359D1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9263"/>
            <a:ext cx="8534400" cy="11430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8(2</a:t>
            </a:r>
            <a:r>
              <a:rPr lang="en-US" altLang="zh-CN" baseline="30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mtClean="0"/>
              <a:t>) (2</a:t>
            </a:r>
            <a:r>
              <a:rPr lang="en-US" altLang="zh-CN" baseline="30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mtClean="0"/>
              <a:t>相位*</a:t>
            </a:r>
            <a:r>
              <a:rPr lang="en-US" altLang="zh-CN" smtClean="0"/>
              <a:t>2</a:t>
            </a:r>
            <a:r>
              <a:rPr lang="en-US" altLang="zh-CN" baseline="30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mtClean="0"/>
              <a:t>幅度</a:t>
            </a:r>
            <a:r>
              <a:rPr lang="en-US" altLang="zh-CN" smtClean="0"/>
              <a:t>)</a:t>
            </a:r>
            <a:r>
              <a:rPr lang="en-US" altLang="zh-CN" smtClean="0">
                <a:latin typeface="Times New Roman"/>
              </a:rPr>
              <a:t>—</a:t>
            </a:r>
            <a:r>
              <a:rPr lang="en-US" altLang="zh-CN" smtClean="0"/>
              <a:t>QAM</a:t>
            </a:r>
          </a:p>
        </p:txBody>
      </p:sp>
      <p:grpSp>
        <p:nvGrpSpPr>
          <p:cNvPr id="52229" name="Group 3"/>
          <p:cNvGrpSpPr>
            <a:grpSpLocks/>
          </p:cNvGrpSpPr>
          <p:nvPr/>
        </p:nvGrpSpPr>
        <p:grpSpPr bwMode="auto">
          <a:xfrm>
            <a:off x="733425" y="1744663"/>
            <a:ext cx="8158163" cy="4059237"/>
            <a:chOff x="462" y="1099"/>
            <a:chExt cx="5139" cy="2557"/>
          </a:xfrm>
        </p:grpSpPr>
        <p:sp>
          <p:nvSpPr>
            <p:cNvPr id="52230" name="Text Box 4"/>
            <p:cNvSpPr txBox="1">
              <a:spLocks noChangeArrowheads="1"/>
            </p:cNvSpPr>
            <p:nvPr/>
          </p:nvSpPr>
          <p:spPr bwMode="auto">
            <a:xfrm>
              <a:off x="587" y="1353"/>
              <a:ext cx="4820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3 bit 3 bit 3 bit  3 bit 3 bit 3 bit  3 bit 3 bit</a:t>
              </a:r>
            </a:p>
            <a:p>
              <a:r>
                <a:rPr lang="en-US" altLang="zh-CN" sz="2400" b="1" i="1"/>
                <a:t>101   100    001   000   010    011   110    111</a:t>
              </a:r>
            </a:p>
          </p:txBody>
        </p:sp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1807" y="1099"/>
              <a:ext cx="21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比特率</a:t>
              </a:r>
              <a:r>
                <a:rPr lang="en-US" altLang="zh-CN" sz="2400"/>
                <a:t>=</a:t>
              </a:r>
              <a:r>
                <a:rPr lang="en-US" altLang="zh-CN" sz="2400">
                  <a:solidFill>
                    <a:srgbClr val="FF0000"/>
                  </a:solidFill>
                </a:rPr>
                <a:t>24</a:t>
              </a:r>
              <a:r>
                <a:rPr lang="en-US" altLang="zh-CN" sz="2400"/>
                <a:t>    </a:t>
              </a:r>
              <a:r>
                <a:rPr lang="zh-CN" altLang="en-US" sz="2400"/>
                <a:t>波德率</a:t>
              </a:r>
              <a:r>
                <a:rPr lang="en-US" altLang="zh-CN" sz="2400"/>
                <a:t>=8</a:t>
              </a:r>
            </a:p>
          </p:txBody>
        </p:sp>
        <p:sp>
          <p:nvSpPr>
            <p:cNvPr id="52232" name="Text Box 6"/>
            <p:cNvSpPr txBox="1">
              <a:spLocks noChangeArrowheads="1"/>
            </p:cNvSpPr>
            <p:nvPr/>
          </p:nvSpPr>
          <p:spPr bwMode="auto">
            <a:xfrm>
              <a:off x="462" y="3054"/>
              <a:ext cx="49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1 baud  1 baud  1 baud 1 baud 1 baud  1 baud  1 baud   1 baud</a:t>
              </a:r>
            </a:p>
          </p:txBody>
        </p:sp>
        <p:sp>
          <p:nvSpPr>
            <p:cNvPr id="52233" name="Line 7"/>
            <p:cNvSpPr>
              <a:spLocks noChangeShapeType="1"/>
            </p:cNvSpPr>
            <p:nvPr/>
          </p:nvSpPr>
          <p:spPr bwMode="auto">
            <a:xfrm>
              <a:off x="462" y="3368"/>
              <a:ext cx="4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Freeform 8"/>
            <p:cNvSpPr>
              <a:spLocks/>
            </p:cNvSpPr>
            <p:nvPr/>
          </p:nvSpPr>
          <p:spPr bwMode="auto">
            <a:xfrm flipV="1">
              <a:off x="464" y="1871"/>
              <a:ext cx="614" cy="1183"/>
            </a:xfrm>
            <a:custGeom>
              <a:avLst/>
              <a:gdLst>
                <a:gd name="T0" fmla="*/ 0 w 1264"/>
                <a:gd name="T1" fmla="*/ 1176191 h 777"/>
                <a:gd name="T2" fmla="*/ 0 w 1264"/>
                <a:gd name="T3" fmla="*/ 0 h 777"/>
                <a:gd name="T4" fmla="*/ 0 w 1264"/>
                <a:gd name="T5" fmla="*/ 1176191 h 777"/>
                <a:gd name="T6" fmla="*/ 0 w 1264"/>
                <a:gd name="T7" fmla="*/ 2281646 h 777"/>
                <a:gd name="T8" fmla="*/ 0 w 1264"/>
                <a:gd name="T9" fmla="*/ 1153641 h 777"/>
                <a:gd name="T10" fmla="*/ 0 w 1264"/>
                <a:gd name="T11" fmla="*/ 70414 h 777"/>
                <a:gd name="T12" fmla="*/ 0 w 1264"/>
                <a:gd name="T13" fmla="*/ 1176191 h 777"/>
                <a:gd name="T14" fmla="*/ 0 w 1264"/>
                <a:gd name="T15" fmla="*/ 2281646 h 777"/>
                <a:gd name="T16" fmla="*/ 0 w 1264"/>
                <a:gd name="T17" fmla="*/ 117619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463" y="2440"/>
              <a:ext cx="5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V="1">
              <a:off x="462" y="1648"/>
              <a:ext cx="1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11"/>
            <p:cNvSpPr>
              <a:spLocks noChangeShapeType="1"/>
            </p:cNvSpPr>
            <p:nvPr/>
          </p:nvSpPr>
          <p:spPr bwMode="auto">
            <a:xfrm flipH="1">
              <a:off x="1046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Freeform 12"/>
            <p:cNvSpPr>
              <a:spLocks/>
            </p:cNvSpPr>
            <p:nvPr/>
          </p:nvSpPr>
          <p:spPr bwMode="auto">
            <a:xfrm flipH="1">
              <a:off x="1078" y="2247"/>
              <a:ext cx="614" cy="327"/>
            </a:xfrm>
            <a:custGeom>
              <a:avLst/>
              <a:gdLst>
                <a:gd name="T0" fmla="*/ 0 w 1264"/>
                <a:gd name="T1" fmla="*/ 0 h 777"/>
                <a:gd name="T2" fmla="*/ 0 w 1264"/>
                <a:gd name="T3" fmla="*/ 0 h 777"/>
                <a:gd name="T4" fmla="*/ 0 w 1264"/>
                <a:gd name="T5" fmla="*/ 0 h 777"/>
                <a:gd name="T6" fmla="*/ 0 w 1264"/>
                <a:gd name="T7" fmla="*/ 0 h 777"/>
                <a:gd name="T8" fmla="*/ 0 w 1264"/>
                <a:gd name="T9" fmla="*/ 0 h 777"/>
                <a:gd name="T10" fmla="*/ 0 w 1264"/>
                <a:gd name="T11" fmla="*/ 0 h 777"/>
                <a:gd name="T12" fmla="*/ 0 w 1264"/>
                <a:gd name="T13" fmla="*/ 0 h 777"/>
                <a:gd name="T14" fmla="*/ 0 w 1264"/>
                <a:gd name="T15" fmla="*/ 0 h 777"/>
                <a:gd name="T16" fmla="*/ 0 w 1264"/>
                <a:gd name="T17" fmla="*/ 0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Freeform 13"/>
            <p:cNvSpPr>
              <a:spLocks/>
            </p:cNvSpPr>
            <p:nvPr/>
          </p:nvSpPr>
          <p:spPr bwMode="auto">
            <a:xfrm flipH="1" flipV="1">
              <a:off x="1693" y="1871"/>
              <a:ext cx="614" cy="1227"/>
            </a:xfrm>
            <a:custGeom>
              <a:avLst/>
              <a:gdLst>
                <a:gd name="T0" fmla="*/ 0 w 1264"/>
                <a:gd name="T1" fmla="*/ 2357324 h 777"/>
                <a:gd name="T2" fmla="*/ 0 w 1264"/>
                <a:gd name="T3" fmla="*/ 0 h 777"/>
                <a:gd name="T4" fmla="*/ 0 w 1264"/>
                <a:gd name="T5" fmla="*/ 2357324 h 777"/>
                <a:gd name="T6" fmla="*/ 0 w 1264"/>
                <a:gd name="T7" fmla="*/ 4567191 h 777"/>
                <a:gd name="T8" fmla="*/ 0 w 1264"/>
                <a:gd name="T9" fmla="*/ 2307712 h 777"/>
                <a:gd name="T10" fmla="*/ 0 w 1264"/>
                <a:gd name="T11" fmla="*/ 142027 h 777"/>
                <a:gd name="T12" fmla="*/ 0 w 1264"/>
                <a:gd name="T13" fmla="*/ 2357324 h 777"/>
                <a:gd name="T14" fmla="*/ 0 w 1264"/>
                <a:gd name="T15" fmla="*/ 4567191 h 777"/>
                <a:gd name="T16" fmla="*/ 0 w 1264"/>
                <a:gd name="T17" fmla="*/ 2357324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Freeform 14"/>
            <p:cNvSpPr>
              <a:spLocks/>
            </p:cNvSpPr>
            <p:nvPr/>
          </p:nvSpPr>
          <p:spPr bwMode="auto">
            <a:xfrm>
              <a:off x="3543" y="2247"/>
              <a:ext cx="614" cy="327"/>
            </a:xfrm>
            <a:custGeom>
              <a:avLst/>
              <a:gdLst>
                <a:gd name="T0" fmla="*/ 0 w 896"/>
                <a:gd name="T1" fmla="*/ 1 h 594"/>
                <a:gd name="T2" fmla="*/ 1 w 896"/>
                <a:gd name="T3" fmla="*/ 1 h 594"/>
                <a:gd name="T4" fmla="*/ 1 w 896"/>
                <a:gd name="T5" fmla="*/ 1 h 594"/>
                <a:gd name="T6" fmla="*/ 1 w 896"/>
                <a:gd name="T7" fmla="*/ 1 h 594"/>
                <a:gd name="T8" fmla="*/ 1 w 896"/>
                <a:gd name="T9" fmla="*/ 1 h 594"/>
                <a:gd name="T10" fmla="*/ 1 w 896"/>
                <a:gd name="T11" fmla="*/ 1 h 594"/>
                <a:gd name="T12" fmla="*/ 1 w 896"/>
                <a:gd name="T13" fmla="*/ 1 h 594"/>
                <a:gd name="T14" fmla="*/ 1 w 896"/>
                <a:gd name="T15" fmla="*/ 1 h 594"/>
                <a:gd name="T16" fmla="*/ 1 w 896"/>
                <a:gd name="T17" fmla="*/ 1 h 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594"/>
                <a:gd name="T29" fmla="*/ 896 w 896"/>
                <a:gd name="T30" fmla="*/ 594 h 5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594">
                  <a:moveTo>
                    <a:pt x="0" y="1"/>
                  </a:moveTo>
                  <a:cubicBezTo>
                    <a:pt x="34" y="108"/>
                    <a:pt x="69" y="216"/>
                    <a:pt x="104" y="313"/>
                  </a:cubicBezTo>
                  <a:cubicBezTo>
                    <a:pt x="139" y="410"/>
                    <a:pt x="175" y="586"/>
                    <a:pt x="208" y="585"/>
                  </a:cubicBezTo>
                  <a:cubicBezTo>
                    <a:pt x="241" y="584"/>
                    <a:pt x="271" y="402"/>
                    <a:pt x="304" y="305"/>
                  </a:cubicBezTo>
                  <a:cubicBezTo>
                    <a:pt x="337" y="208"/>
                    <a:pt x="369" y="0"/>
                    <a:pt x="408" y="1"/>
                  </a:cubicBezTo>
                  <a:cubicBezTo>
                    <a:pt x="447" y="2"/>
                    <a:pt x="497" y="214"/>
                    <a:pt x="536" y="313"/>
                  </a:cubicBezTo>
                  <a:cubicBezTo>
                    <a:pt x="575" y="412"/>
                    <a:pt x="601" y="594"/>
                    <a:pt x="640" y="593"/>
                  </a:cubicBezTo>
                  <a:cubicBezTo>
                    <a:pt x="679" y="592"/>
                    <a:pt x="725" y="404"/>
                    <a:pt x="768" y="305"/>
                  </a:cubicBezTo>
                  <a:cubicBezTo>
                    <a:pt x="811" y="206"/>
                    <a:pt x="875" y="51"/>
                    <a:pt x="896" y="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Freeform 15"/>
            <p:cNvSpPr>
              <a:spLocks/>
            </p:cNvSpPr>
            <p:nvPr/>
          </p:nvSpPr>
          <p:spPr bwMode="auto">
            <a:xfrm flipV="1">
              <a:off x="4803" y="2247"/>
              <a:ext cx="614" cy="327"/>
            </a:xfrm>
            <a:custGeom>
              <a:avLst/>
              <a:gdLst>
                <a:gd name="T0" fmla="*/ 0 w 896"/>
                <a:gd name="T1" fmla="*/ 1 h 594"/>
                <a:gd name="T2" fmla="*/ 1 w 896"/>
                <a:gd name="T3" fmla="*/ 1 h 594"/>
                <a:gd name="T4" fmla="*/ 1 w 896"/>
                <a:gd name="T5" fmla="*/ 1 h 594"/>
                <a:gd name="T6" fmla="*/ 1 w 896"/>
                <a:gd name="T7" fmla="*/ 1 h 594"/>
                <a:gd name="T8" fmla="*/ 1 w 896"/>
                <a:gd name="T9" fmla="*/ 1 h 594"/>
                <a:gd name="T10" fmla="*/ 1 w 896"/>
                <a:gd name="T11" fmla="*/ 1 h 594"/>
                <a:gd name="T12" fmla="*/ 1 w 896"/>
                <a:gd name="T13" fmla="*/ 1 h 594"/>
                <a:gd name="T14" fmla="*/ 1 w 896"/>
                <a:gd name="T15" fmla="*/ 1 h 594"/>
                <a:gd name="T16" fmla="*/ 1 w 896"/>
                <a:gd name="T17" fmla="*/ 1 h 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594"/>
                <a:gd name="T29" fmla="*/ 896 w 896"/>
                <a:gd name="T30" fmla="*/ 594 h 5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594">
                  <a:moveTo>
                    <a:pt x="0" y="1"/>
                  </a:moveTo>
                  <a:cubicBezTo>
                    <a:pt x="34" y="108"/>
                    <a:pt x="69" y="216"/>
                    <a:pt x="104" y="313"/>
                  </a:cubicBezTo>
                  <a:cubicBezTo>
                    <a:pt x="139" y="410"/>
                    <a:pt x="175" y="586"/>
                    <a:pt x="208" y="585"/>
                  </a:cubicBezTo>
                  <a:cubicBezTo>
                    <a:pt x="241" y="584"/>
                    <a:pt x="271" y="402"/>
                    <a:pt x="304" y="305"/>
                  </a:cubicBezTo>
                  <a:cubicBezTo>
                    <a:pt x="337" y="208"/>
                    <a:pt x="369" y="0"/>
                    <a:pt x="408" y="1"/>
                  </a:cubicBezTo>
                  <a:cubicBezTo>
                    <a:pt x="447" y="2"/>
                    <a:pt x="497" y="214"/>
                    <a:pt x="536" y="313"/>
                  </a:cubicBezTo>
                  <a:cubicBezTo>
                    <a:pt x="575" y="412"/>
                    <a:pt x="601" y="594"/>
                    <a:pt x="640" y="593"/>
                  </a:cubicBezTo>
                  <a:cubicBezTo>
                    <a:pt x="679" y="592"/>
                    <a:pt x="725" y="404"/>
                    <a:pt x="768" y="305"/>
                  </a:cubicBezTo>
                  <a:cubicBezTo>
                    <a:pt x="811" y="206"/>
                    <a:pt x="875" y="51"/>
                    <a:pt x="896" y="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Freeform 16"/>
            <p:cNvSpPr>
              <a:spLocks/>
            </p:cNvSpPr>
            <p:nvPr/>
          </p:nvSpPr>
          <p:spPr bwMode="auto">
            <a:xfrm>
              <a:off x="2921" y="1896"/>
              <a:ext cx="614" cy="1202"/>
            </a:xfrm>
            <a:custGeom>
              <a:avLst/>
              <a:gdLst>
                <a:gd name="T0" fmla="*/ 0 w 896"/>
                <a:gd name="T1" fmla="*/ 621845 h 594"/>
                <a:gd name="T2" fmla="*/ 1 w 896"/>
                <a:gd name="T3" fmla="*/ 204891751 h 594"/>
                <a:gd name="T4" fmla="*/ 1 w 896"/>
                <a:gd name="T5" fmla="*/ 383209681 h 594"/>
                <a:gd name="T6" fmla="*/ 1 w 896"/>
                <a:gd name="T7" fmla="*/ 199782128 h 594"/>
                <a:gd name="T8" fmla="*/ 1 w 896"/>
                <a:gd name="T9" fmla="*/ 621845 h 594"/>
                <a:gd name="T10" fmla="*/ 1 w 896"/>
                <a:gd name="T11" fmla="*/ 204891751 h 594"/>
                <a:gd name="T12" fmla="*/ 1 w 896"/>
                <a:gd name="T13" fmla="*/ 388358157 h 594"/>
                <a:gd name="T14" fmla="*/ 1 w 896"/>
                <a:gd name="T15" fmla="*/ 199782128 h 594"/>
                <a:gd name="T16" fmla="*/ 1 w 896"/>
                <a:gd name="T17" fmla="*/ 621845 h 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594"/>
                <a:gd name="T29" fmla="*/ 896 w 896"/>
                <a:gd name="T30" fmla="*/ 594 h 5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594">
                  <a:moveTo>
                    <a:pt x="0" y="1"/>
                  </a:moveTo>
                  <a:cubicBezTo>
                    <a:pt x="34" y="108"/>
                    <a:pt x="69" y="216"/>
                    <a:pt x="104" y="313"/>
                  </a:cubicBezTo>
                  <a:cubicBezTo>
                    <a:pt x="139" y="410"/>
                    <a:pt x="175" y="586"/>
                    <a:pt x="208" y="585"/>
                  </a:cubicBezTo>
                  <a:cubicBezTo>
                    <a:pt x="241" y="584"/>
                    <a:pt x="271" y="402"/>
                    <a:pt x="304" y="305"/>
                  </a:cubicBezTo>
                  <a:cubicBezTo>
                    <a:pt x="337" y="208"/>
                    <a:pt x="369" y="0"/>
                    <a:pt x="408" y="1"/>
                  </a:cubicBezTo>
                  <a:cubicBezTo>
                    <a:pt x="447" y="2"/>
                    <a:pt x="497" y="214"/>
                    <a:pt x="536" y="313"/>
                  </a:cubicBezTo>
                  <a:cubicBezTo>
                    <a:pt x="575" y="412"/>
                    <a:pt x="601" y="594"/>
                    <a:pt x="640" y="593"/>
                  </a:cubicBezTo>
                  <a:cubicBezTo>
                    <a:pt x="679" y="592"/>
                    <a:pt x="725" y="404"/>
                    <a:pt x="768" y="305"/>
                  </a:cubicBezTo>
                  <a:cubicBezTo>
                    <a:pt x="811" y="206"/>
                    <a:pt x="875" y="51"/>
                    <a:pt x="896" y="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3" name="Freeform 17"/>
            <p:cNvSpPr>
              <a:spLocks/>
            </p:cNvSpPr>
            <p:nvPr/>
          </p:nvSpPr>
          <p:spPr bwMode="auto">
            <a:xfrm flipV="1">
              <a:off x="4157" y="1752"/>
              <a:ext cx="614" cy="1202"/>
            </a:xfrm>
            <a:custGeom>
              <a:avLst/>
              <a:gdLst>
                <a:gd name="T0" fmla="*/ 0 w 896"/>
                <a:gd name="T1" fmla="*/ 621845 h 594"/>
                <a:gd name="T2" fmla="*/ 1 w 896"/>
                <a:gd name="T3" fmla="*/ 204891751 h 594"/>
                <a:gd name="T4" fmla="*/ 1 w 896"/>
                <a:gd name="T5" fmla="*/ 383209681 h 594"/>
                <a:gd name="T6" fmla="*/ 1 w 896"/>
                <a:gd name="T7" fmla="*/ 199782128 h 594"/>
                <a:gd name="T8" fmla="*/ 1 w 896"/>
                <a:gd name="T9" fmla="*/ 621845 h 594"/>
                <a:gd name="T10" fmla="*/ 1 w 896"/>
                <a:gd name="T11" fmla="*/ 204891751 h 594"/>
                <a:gd name="T12" fmla="*/ 1 w 896"/>
                <a:gd name="T13" fmla="*/ 388358157 h 594"/>
                <a:gd name="T14" fmla="*/ 1 w 896"/>
                <a:gd name="T15" fmla="*/ 199782128 h 594"/>
                <a:gd name="T16" fmla="*/ 1 w 896"/>
                <a:gd name="T17" fmla="*/ 621845 h 59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96"/>
                <a:gd name="T28" fmla="*/ 0 h 594"/>
                <a:gd name="T29" fmla="*/ 896 w 896"/>
                <a:gd name="T30" fmla="*/ 594 h 59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96" h="594">
                  <a:moveTo>
                    <a:pt x="0" y="1"/>
                  </a:moveTo>
                  <a:cubicBezTo>
                    <a:pt x="34" y="108"/>
                    <a:pt x="69" y="216"/>
                    <a:pt x="104" y="313"/>
                  </a:cubicBezTo>
                  <a:cubicBezTo>
                    <a:pt x="139" y="410"/>
                    <a:pt x="175" y="586"/>
                    <a:pt x="208" y="585"/>
                  </a:cubicBezTo>
                  <a:cubicBezTo>
                    <a:pt x="241" y="584"/>
                    <a:pt x="271" y="402"/>
                    <a:pt x="304" y="305"/>
                  </a:cubicBezTo>
                  <a:cubicBezTo>
                    <a:pt x="337" y="208"/>
                    <a:pt x="369" y="0"/>
                    <a:pt x="408" y="1"/>
                  </a:cubicBezTo>
                  <a:cubicBezTo>
                    <a:pt x="447" y="2"/>
                    <a:pt x="497" y="214"/>
                    <a:pt x="536" y="313"/>
                  </a:cubicBezTo>
                  <a:cubicBezTo>
                    <a:pt x="575" y="412"/>
                    <a:pt x="601" y="594"/>
                    <a:pt x="640" y="593"/>
                  </a:cubicBezTo>
                  <a:cubicBezTo>
                    <a:pt x="679" y="592"/>
                    <a:pt x="725" y="404"/>
                    <a:pt x="768" y="305"/>
                  </a:cubicBezTo>
                  <a:cubicBezTo>
                    <a:pt x="811" y="206"/>
                    <a:pt x="875" y="51"/>
                    <a:pt x="896" y="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4" name="Line 18"/>
            <p:cNvSpPr>
              <a:spLocks noChangeShapeType="1"/>
            </p:cNvSpPr>
            <p:nvPr/>
          </p:nvSpPr>
          <p:spPr bwMode="auto">
            <a:xfrm flipH="1">
              <a:off x="1693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5" name="Line 19"/>
            <p:cNvSpPr>
              <a:spLocks noChangeShapeType="1"/>
            </p:cNvSpPr>
            <p:nvPr/>
          </p:nvSpPr>
          <p:spPr bwMode="auto">
            <a:xfrm flipH="1">
              <a:off x="2339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6" name="Line 20"/>
            <p:cNvSpPr>
              <a:spLocks noChangeShapeType="1"/>
            </p:cNvSpPr>
            <p:nvPr/>
          </p:nvSpPr>
          <p:spPr bwMode="auto">
            <a:xfrm flipH="1">
              <a:off x="2889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7" name="Line 21"/>
            <p:cNvSpPr>
              <a:spLocks noChangeShapeType="1"/>
            </p:cNvSpPr>
            <p:nvPr/>
          </p:nvSpPr>
          <p:spPr bwMode="auto">
            <a:xfrm flipH="1">
              <a:off x="3503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Line 22"/>
            <p:cNvSpPr>
              <a:spLocks noChangeShapeType="1"/>
            </p:cNvSpPr>
            <p:nvPr/>
          </p:nvSpPr>
          <p:spPr bwMode="auto">
            <a:xfrm flipH="1">
              <a:off x="4117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9" name="Line 23"/>
            <p:cNvSpPr>
              <a:spLocks noChangeShapeType="1"/>
            </p:cNvSpPr>
            <p:nvPr/>
          </p:nvSpPr>
          <p:spPr bwMode="auto">
            <a:xfrm flipH="1">
              <a:off x="5382" y="1648"/>
              <a:ext cx="58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0" name="Freeform 24"/>
            <p:cNvSpPr>
              <a:spLocks/>
            </p:cNvSpPr>
            <p:nvPr/>
          </p:nvSpPr>
          <p:spPr bwMode="auto">
            <a:xfrm flipH="1" flipV="1">
              <a:off x="2371" y="2247"/>
              <a:ext cx="550" cy="417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25"/>
            <p:cNvSpPr>
              <a:spLocks noChangeShapeType="1"/>
            </p:cNvSpPr>
            <p:nvPr/>
          </p:nvSpPr>
          <p:spPr bwMode="auto">
            <a:xfrm flipH="1">
              <a:off x="4771" y="1648"/>
              <a:ext cx="32" cy="15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Text Box 26"/>
            <p:cNvSpPr txBox="1">
              <a:spLocks noChangeArrowheads="1"/>
            </p:cNvSpPr>
            <p:nvPr/>
          </p:nvSpPr>
          <p:spPr bwMode="auto">
            <a:xfrm>
              <a:off x="2515" y="3368"/>
              <a:ext cx="40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1</a:t>
              </a:r>
              <a:r>
                <a:rPr lang="zh-CN" altLang="en-US" sz="2400"/>
                <a:t>秒</a:t>
              </a:r>
            </a:p>
          </p:txBody>
        </p:sp>
      </p:grpSp>
    </p:spTree>
  </p:cSld>
  <p:clrMapOvr>
    <a:masterClrMapping/>
  </p:clrMapOvr>
  <p:transition spd="med">
    <p:pull dir="r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4B4185-7826-4C2F-AE07-C9BFE9084F7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C6F43-9471-4587-9CC5-8004E3F834C1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7945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比特率与波德率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341438"/>
            <a:ext cx="7559675" cy="2301875"/>
          </a:xfrm>
        </p:spPr>
        <p:txBody>
          <a:bodyPr/>
          <a:lstStyle/>
          <a:p>
            <a:pPr>
              <a:defRPr/>
            </a:pPr>
            <a:r>
              <a:rPr lang="zh-CN" altLang="en-US" sz="2000" smtClean="0"/>
              <a:t>比特率</a:t>
            </a:r>
            <a:r>
              <a:rPr lang="en-US" altLang="zh-CN" sz="2000" smtClean="0"/>
              <a:t>Bit Rate</a:t>
            </a:r>
            <a:r>
              <a:rPr lang="zh-CN" altLang="en-US" sz="2000" smtClean="0"/>
              <a:t>：</a:t>
            </a:r>
            <a:r>
              <a:rPr lang="en-US" altLang="zh-CN" sz="2000" smtClean="0"/>
              <a:t>bps = bit/s</a:t>
            </a:r>
          </a:p>
          <a:p>
            <a:pPr lvl="1">
              <a:defRPr/>
            </a:pPr>
            <a:r>
              <a:rPr lang="zh-CN" altLang="en-US" sz="1800" smtClean="0"/>
              <a:t>每秒内传输的比特数。</a:t>
            </a:r>
          </a:p>
          <a:p>
            <a:pPr>
              <a:defRPr/>
            </a:pPr>
            <a:r>
              <a:rPr lang="zh-CN" altLang="en-US" sz="2000" smtClean="0"/>
              <a:t>波德率</a:t>
            </a:r>
            <a:r>
              <a:rPr lang="en-US" altLang="zh-CN" sz="2000" smtClean="0"/>
              <a:t>Baud Rate:Buad</a:t>
            </a:r>
          </a:p>
          <a:p>
            <a:pPr lvl="1">
              <a:defRPr/>
            </a:pPr>
            <a:r>
              <a:rPr lang="zh-CN" altLang="zh-CN" sz="1800" smtClean="0"/>
              <a:t>每秒内为表示某些比特而需要的信号单元数（或码元数）</a:t>
            </a:r>
          </a:p>
          <a:p>
            <a:pPr>
              <a:defRPr/>
            </a:pPr>
            <a:r>
              <a:rPr lang="zh-CN" altLang="en-US" sz="2000" smtClean="0"/>
              <a:t>当仅当一个信号单元表示一比特时，比特率才等于波德率。</a:t>
            </a:r>
          </a:p>
          <a:p>
            <a:pPr>
              <a:defRPr/>
            </a:pPr>
            <a:r>
              <a:rPr lang="en-US" altLang="zh-CN" sz="2000" smtClean="0"/>
              <a:t>Bit Rate  = log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(Bit Units)×Baud Rate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84213" y="3933825"/>
          <a:ext cx="7488237" cy="2232025"/>
        </p:xfrm>
        <a:graphic>
          <a:graphicData uri="http://schemas.openxmlformats.org/presentationml/2006/ole">
            <p:oleObj spid="_x0000_s5122" name="文档" r:id="rId3" imgW="6092362" imgH="2597425" progId="Word.Document.8">
              <p:embed/>
            </p:oleObj>
          </a:graphicData>
        </a:graphic>
      </p:graphicFrame>
    </p:spTree>
  </p:cSld>
  <p:clrMapOvr>
    <a:masterClrMapping/>
  </p:clrMapOvr>
  <p:transition spd="med">
    <p:pull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44B6F4-33C2-45E5-900A-74627668E7E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607E8-D1B7-4B3E-B612-F943CAF7BAB5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smtClean="0"/>
              <a:t>模拟→模拟编码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463550" y="1816100"/>
            <a:ext cx="7861300" cy="1427163"/>
            <a:chOff x="292" y="1144"/>
            <a:chExt cx="4952" cy="899"/>
          </a:xfrm>
        </p:grpSpPr>
        <p:sp>
          <p:nvSpPr>
            <p:cNvPr id="53262" name="Rectangle 4"/>
            <p:cNvSpPr>
              <a:spLocks noChangeArrowheads="1"/>
            </p:cNvSpPr>
            <p:nvPr/>
          </p:nvSpPr>
          <p:spPr bwMode="auto">
            <a:xfrm>
              <a:off x="2186" y="1144"/>
              <a:ext cx="944" cy="899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模拟→模拟</a:t>
              </a:r>
            </a:p>
            <a:p>
              <a:pPr algn="ctr"/>
              <a:r>
                <a:rPr kumimoji="1" lang="zh-CN" altLang="en-US" sz="2000" b="1" i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编码</a:t>
              </a:r>
              <a:endParaRPr kumimoji="1" lang="zh-CN" altLang="en-US" sz="2400" b="1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263" name="AutoShape 5"/>
            <p:cNvSpPr>
              <a:spLocks noChangeArrowheads="1"/>
            </p:cNvSpPr>
            <p:nvPr/>
          </p:nvSpPr>
          <p:spPr bwMode="auto">
            <a:xfrm>
              <a:off x="1697" y="1502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AutoShape 6"/>
            <p:cNvSpPr>
              <a:spLocks noChangeArrowheads="1"/>
            </p:cNvSpPr>
            <p:nvPr/>
          </p:nvSpPr>
          <p:spPr bwMode="auto">
            <a:xfrm>
              <a:off x="3346" y="1502"/>
              <a:ext cx="385" cy="252"/>
            </a:xfrm>
            <a:prstGeom prst="rightArrow">
              <a:avLst>
                <a:gd name="adj1" fmla="val 50000"/>
                <a:gd name="adj2" fmla="val 381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Freeform 7"/>
            <p:cNvSpPr>
              <a:spLocks/>
            </p:cNvSpPr>
            <p:nvPr/>
          </p:nvSpPr>
          <p:spPr bwMode="auto">
            <a:xfrm>
              <a:off x="3976" y="1331"/>
              <a:ext cx="982" cy="607"/>
            </a:xfrm>
            <a:custGeom>
              <a:avLst/>
              <a:gdLst>
                <a:gd name="T0" fmla="*/ 0 w 1264"/>
                <a:gd name="T1" fmla="*/ 3 h 777"/>
                <a:gd name="T2" fmla="*/ 2 w 1264"/>
                <a:gd name="T3" fmla="*/ 0 h 777"/>
                <a:gd name="T4" fmla="*/ 2 w 1264"/>
                <a:gd name="T5" fmla="*/ 3 h 777"/>
                <a:gd name="T6" fmla="*/ 4 w 1264"/>
                <a:gd name="T7" fmla="*/ 7 h 777"/>
                <a:gd name="T8" fmla="*/ 5 w 1264"/>
                <a:gd name="T9" fmla="*/ 3 h 777"/>
                <a:gd name="T10" fmla="*/ 7 w 1264"/>
                <a:gd name="T11" fmla="*/ 2 h 777"/>
                <a:gd name="T12" fmla="*/ 7 w 1264"/>
                <a:gd name="T13" fmla="*/ 3 h 777"/>
                <a:gd name="T14" fmla="*/ 9 w 1264"/>
                <a:gd name="T15" fmla="*/ 7 h 777"/>
                <a:gd name="T16" fmla="*/ 11 w 1264"/>
                <a:gd name="T17" fmla="*/ 3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Line 8"/>
            <p:cNvSpPr>
              <a:spLocks noChangeShapeType="1"/>
            </p:cNvSpPr>
            <p:nvPr/>
          </p:nvSpPr>
          <p:spPr bwMode="auto">
            <a:xfrm>
              <a:off x="3964" y="1656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Line 9"/>
            <p:cNvSpPr>
              <a:spLocks noChangeShapeType="1"/>
            </p:cNvSpPr>
            <p:nvPr/>
          </p:nvSpPr>
          <p:spPr bwMode="auto">
            <a:xfrm flipV="1">
              <a:off x="3964" y="1243"/>
              <a:ext cx="0" cy="4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10"/>
            <p:cNvSpPr>
              <a:spLocks noChangeShapeType="1"/>
            </p:cNvSpPr>
            <p:nvPr/>
          </p:nvSpPr>
          <p:spPr bwMode="auto">
            <a:xfrm>
              <a:off x="292" y="1656"/>
              <a:ext cx="1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Freeform 11"/>
            <p:cNvSpPr>
              <a:spLocks/>
            </p:cNvSpPr>
            <p:nvPr/>
          </p:nvSpPr>
          <p:spPr bwMode="auto">
            <a:xfrm>
              <a:off x="344" y="1237"/>
              <a:ext cx="920" cy="430"/>
            </a:xfrm>
            <a:custGeom>
              <a:avLst/>
              <a:gdLst>
                <a:gd name="T0" fmla="*/ 0 w 920"/>
                <a:gd name="T1" fmla="*/ 419 h 430"/>
                <a:gd name="T2" fmla="*/ 160 w 920"/>
                <a:gd name="T3" fmla="*/ 163 h 430"/>
                <a:gd name="T4" fmla="*/ 352 w 920"/>
                <a:gd name="T5" fmla="*/ 419 h 430"/>
                <a:gd name="T6" fmla="*/ 432 w 920"/>
                <a:gd name="T7" fmla="*/ 227 h 430"/>
                <a:gd name="T8" fmla="*/ 520 w 920"/>
                <a:gd name="T9" fmla="*/ 315 h 430"/>
                <a:gd name="T10" fmla="*/ 624 w 920"/>
                <a:gd name="T11" fmla="*/ 219 h 430"/>
                <a:gd name="T12" fmla="*/ 712 w 920"/>
                <a:gd name="T13" fmla="*/ 299 h 430"/>
                <a:gd name="T14" fmla="*/ 872 w 920"/>
                <a:gd name="T15" fmla="*/ 19 h 430"/>
                <a:gd name="T16" fmla="*/ 920 w 920"/>
                <a:gd name="T17" fmla="*/ 411 h 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20"/>
                <a:gd name="T28" fmla="*/ 0 h 430"/>
                <a:gd name="T29" fmla="*/ 920 w 920"/>
                <a:gd name="T30" fmla="*/ 430 h 4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20" h="430">
                  <a:moveTo>
                    <a:pt x="0" y="419"/>
                  </a:moveTo>
                  <a:cubicBezTo>
                    <a:pt x="50" y="291"/>
                    <a:pt x="101" y="163"/>
                    <a:pt x="160" y="163"/>
                  </a:cubicBezTo>
                  <a:cubicBezTo>
                    <a:pt x="219" y="163"/>
                    <a:pt x="307" y="408"/>
                    <a:pt x="352" y="419"/>
                  </a:cubicBezTo>
                  <a:cubicBezTo>
                    <a:pt x="397" y="430"/>
                    <a:pt x="404" y="244"/>
                    <a:pt x="432" y="227"/>
                  </a:cubicBezTo>
                  <a:cubicBezTo>
                    <a:pt x="460" y="210"/>
                    <a:pt x="488" y="316"/>
                    <a:pt x="520" y="315"/>
                  </a:cubicBezTo>
                  <a:cubicBezTo>
                    <a:pt x="552" y="314"/>
                    <a:pt x="592" y="222"/>
                    <a:pt x="624" y="219"/>
                  </a:cubicBezTo>
                  <a:cubicBezTo>
                    <a:pt x="656" y="216"/>
                    <a:pt x="671" y="332"/>
                    <a:pt x="712" y="299"/>
                  </a:cubicBezTo>
                  <a:cubicBezTo>
                    <a:pt x="753" y="266"/>
                    <a:pt x="837" y="0"/>
                    <a:pt x="872" y="19"/>
                  </a:cubicBezTo>
                  <a:cubicBezTo>
                    <a:pt x="907" y="38"/>
                    <a:pt x="913" y="224"/>
                    <a:pt x="920" y="4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4" name="Text Box 12"/>
          <p:cNvSpPr txBox="1">
            <a:spLocks noChangeArrowheads="1"/>
          </p:cNvSpPr>
          <p:nvPr/>
        </p:nvSpPr>
        <p:spPr bwMode="auto">
          <a:xfrm>
            <a:off x="3348038" y="4054475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/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3302000" y="3683000"/>
            <a:ext cx="2454275" cy="6381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/>
              <a:t>模拟到模拟编码</a:t>
            </a:r>
          </a:p>
        </p:txBody>
      </p:sp>
      <p:sp>
        <p:nvSpPr>
          <p:cNvPr id="53256" name="Rectangle 14"/>
          <p:cNvSpPr>
            <a:spLocks noChangeArrowheads="1"/>
          </p:cNvSpPr>
          <p:nvPr/>
        </p:nvSpPr>
        <p:spPr bwMode="auto">
          <a:xfrm>
            <a:off x="2397125" y="4978400"/>
            <a:ext cx="1073150" cy="431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/>
              <a:t>AM</a:t>
            </a:r>
          </a:p>
        </p:txBody>
      </p:sp>
      <p:sp>
        <p:nvSpPr>
          <p:cNvPr id="53257" name="Rectangle 15"/>
          <p:cNvSpPr>
            <a:spLocks noChangeArrowheads="1"/>
          </p:cNvSpPr>
          <p:nvPr/>
        </p:nvSpPr>
        <p:spPr bwMode="auto">
          <a:xfrm>
            <a:off x="5756275" y="4978400"/>
            <a:ext cx="1073150" cy="431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/>
              <a:t>PM</a:t>
            </a:r>
          </a:p>
        </p:txBody>
      </p:sp>
      <p:sp>
        <p:nvSpPr>
          <p:cNvPr id="53258" name="Rectangle 16"/>
          <p:cNvSpPr>
            <a:spLocks noChangeArrowheads="1"/>
          </p:cNvSpPr>
          <p:nvPr/>
        </p:nvSpPr>
        <p:spPr bwMode="auto">
          <a:xfrm>
            <a:off x="4060825" y="4978400"/>
            <a:ext cx="1073150" cy="431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/>
              <a:t>FM</a:t>
            </a:r>
          </a:p>
        </p:txBody>
      </p:sp>
      <p:sp>
        <p:nvSpPr>
          <p:cNvPr id="53259" name="Line 17"/>
          <p:cNvSpPr>
            <a:spLocks noChangeShapeType="1"/>
          </p:cNvSpPr>
          <p:nvPr/>
        </p:nvSpPr>
        <p:spPr bwMode="auto">
          <a:xfrm flipH="1">
            <a:off x="3060700" y="4321175"/>
            <a:ext cx="74930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8"/>
          <p:cNvSpPr>
            <a:spLocks noChangeShapeType="1"/>
          </p:cNvSpPr>
          <p:nvPr/>
        </p:nvSpPr>
        <p:spPr bwMode="auto">
          <a:xfrm>
            <a:off x="4470400" y="4321175"/>
            <a:ext cx="0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9"/>
          <p:cNvSpPr>
            <a:spLocks noChangeShapeType="1"/>
          </p:cNvSpPr>
          <p:nvPr/>
        </p:nvSpPr>
        <p:spPr bwMode="auto">
          <a:xfrm>
            <a:off x="4968875" y="4321175"/>
            <a:ext cx="1343025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85E2F0-EBC5-442E-820F-D11C51F2D48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D0AA1-8346-4893-B26D-9F2C9CEC872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3600450" cy="549275"/>
          </a:xfrm>
        </p:spPr>
        <p:txBody>
          <a:bodyPr/>
          <a:lstStyle/>
          <a:p>
            <a:pPr algn="l">
              <a:defRPr/>
            </a:pPr>
            <a:r>
              <a:rPr lang="zh-CN" altLang="en-US" sz="2000" smtClean="0"/>
              <a:t>幅度调制</a:t>
            </a:r>
            <a:r>
              <a:rPr lang="en-US" altLang="zh-CN" sz="2000" smtClean="0"/>
              <a:t>AM-</a:t>
            </a:r>
            <a:r>
              <a:rPr lang="zh-CN" altLang="en-US" sz="2000" smtClean="0"/>
              <a:t>载波的</a:t>
            </a:r>
            <a:r>
              <a:rPr lang="en-US" altLang="zh-CN" sz="2000" smtClean="0"/>
              <a:t>F&amp;P</a:t>
            </a:r>
            <a:r>
              <a:rPr lang="zh-CN" altLang="zh-CN" sz="2000" smtClean="0"/>
              <a:t>不变</a:t>
            </a:r>
            <a:endParaRPr lang="zh-CN" altLang="en-US" sz="2000" smtClean="0"/>
          </a:p>
        </p:txBody>
      </p:sp>
      <p:grpSp>
        <p:nvGrpSpPr>
          <p:cNvPr id="54277" name="Group 31"/>
          <p:cNvGrpSpPr>
            <a:grpSpLocks/>
          </p:cNvGrpSpPr>
          <p:nvPr/>
        </p:nvGrpSpPr>
        <p:grpSpPr bwMode="auto">
          <a:xfrm>
            <a:off x="611188" y="2708275"/>
            <a:ext cx="3024187" cy="790575"/>
            <a:chOff x="748" y="754"/>
            <a:chExt cx="2177" cy="498"/>
          </a:xfrm>
        </p:grpSpPr>
        <p:sp>
          <p:nvSpPr>
            <p:cNvPr id="54326" name="Line 9"/>
            <p:cNvSpPr>
              <a:spLocks noChangeShapeType="1"/>
            </p:cNvSpPr>
            <p:nvPr/>
          </p:nvSpPr>
          <p:spPr bwMode="auto">
            <a:xfrm>
              <a:off x="1139" y="1048"/>
              <a:ext cx="1786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Freeform 10"/>
            <p:cNvSpPr>
              <a:spLocks/>
            </p:cNvSpPr>
            <p:nvPr/>
          </p:nvSpPr>
          <p:spPr bwMode="auto">
            <a:xfrm>
              <a:off x="2435" y="828"/>
              <a:ext cx="214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8" name="Freeform 11"/>
            <p:cNvSpPr>
              <a:spLocks/>
            </p:cNvSpPr>
            <p:nvPr/>
          </p:nvSpPr>
          <p:spPr bwMode="auto">
            <a:xfrm>
              <a:off x="1581" y="843"/>
              <a:ext cx="215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9" name="Freeform 12"/>
            <p:cNvSpPr>
              <a:spLocks/>
            </p:cNvSpPr>
            <p:nvPr/>
          </p:nvSpPr>
          <p:spPr bwMode="auto">
            <a:xfrm>
              <a:off x="1366" y="847"/>
              <a:ext cx="214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0" name="Freeform 13"/>
            <p:cNvSpPr>
              <a:spLocks/>
            </p:cNvSpPr>
            <p:nvPr/>
          </p:nvSpPr>
          <p:spPr bwMode="auto">
            <a:xfrm>
              <a:off x="1793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1" name="Freeform 14"/>
            <p:cNvSpPr>
              <a:spLocks/>
            </p:cNvSpPr>
            <p:nvPr/>
          </p:nvSpPr>
          <p:spPr bwMode="auto">
            <a:xfrm>
              <a:off x="2008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2" name="Freeform 15"/>
            <p:cNvSpPr>
              <a:spLocks/>
            </p:cNvSpPr>
            <p:nvPr/>
          </p:nvSpPr>
          <p:spPr bwMode="auto">
            <a:xfrm>
              <a:off x="2220" y="831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3" name="Freeform 16"/>
            <p:cNvSpPr>
              <a:spLocks/>
            </p:cNvSpPr>
            <p:nvPr/>
          </p:nvSpPr>
          <p:spPr bwMode="auto">
            <a:xfrm>
              <a:off x="1143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4" name="Freeform 17"/>
            <p:cNvSpPr>
              <a:spLocks/>
            </p:cNvSpPr>
            <p:nvPr/>
          </p:nvSpPr>
          <p:spPr bwMode="auto">
            <a:xfrm>
              <a:off x="2650" y="828"/>
              <a:ext cx="215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5" name="Line 18"/>
            <p:cNvSpPr>
              <a:spLocks noChangeShapeType="1"/>
            </p:cNvSpPr>
            <p:nvPr/>
          </p:nvSpPr>
          <p:spPr bwMode="auto">
            <a:xfrm flipV="1">
              <a:off x="1139" y="754"/>
              <a:ext cx="0" cy="4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36" name="Text Box 25"/>
            <p:cNvSpPr txBox="1">
              <a:spLocks noChangeArrowheads="1"/>
            </p:cNvSpPr>
            <p:nvPr/>
          </p:nvSpPr>
          <p:spPr bwMode="auto">
            <a:xfrm>
              <a:off x="748" y="890"/>
              <a:ext cx="36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i="1"/>
                <a:t>载波频率</a:t>
              </a:r>
            </a:p>
          </p:txBody>
        </p:sp>
      </p:grpSp>
      <p:grpSp>
        <p:nvGrpSpPr>
          <p:cNvPr id="54278" name="Group 37"/>
          <p:cNvGrpSpPr>
            <a:grpSpLocks/>
          </p:cNvGrpSpPr>
          <p:nvPr/>
        </p:nvGrpSpPr>
        <p:grpSpPr bwMode="auto">
          <a:xfrm>
            <a:off x="4067175" y="1412875"/>
            <a:ext cx="4176713" cy="931863"/>
            <a:chOff x="2562" y="527"/>
            <a:chExt cx="2631" cy="587"/>
          </a:xfrm>
        </p:grpSpPr>
        <p:sp>
          <p:nvSpPr>
            <p:cNvPr id="54322" name="Line 32"/>
            <p:cNvSpPr>
              <a:spLocks noChangeShapeType="1"/>
            </p:cNvSpPr>
            <p:nvPr/>
          </p:nvSpPr>
          <p:spPr bwMode="auto">
            <a:xfrm>
              <a:off x="3137" y="866"/>
              <a:ext cx="205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33"/>
            <p:cNvSpPr>
              <a:spLocks noChangeShapeType="1"/>
            </p:cNvSpPr>
            <p:nvPr/>
          </p:nvSpPr>
          <p:spPr bwMode="auto">
            <a:xfrm flipV="1">
              <a:off x="3137" y="59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Text Box 34"/>
            <p:cNvSpPr txBox="1">
              <a:spLocks noChangeArrowheads="1"/>
            </p:cNvSpPr>
            <p:nvPr/>
          </p:nvSpPr>
          <p:spPr bwMode="auto">
            <a:xfrm>
              <a:off x="2562" y="618"/>
              <a:ext cx="5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/>
                <a:t>待调制信号</a:t>
              </a:r>
            </a:p>
            <a:p>
              <a:r>
                <a:rPr lang="zh-CN" altLang="en-US" b="1" i="1"/>
                <a:t>（声音）</a:t>
              </a:r>
            </a:p>
          </p:txBody>
        </p:sp>
        <p:sp>
          <p:nvSpPr>
            <p:cNvPr id="54325" name="Freeform 35"/>
            <p:cNvSpPr>
              <a:spLocks/>
            </p:cNvSpPr>
            <p:nvPr/>
          </p:nvSpPr>
          <p:spPr bwMode="auto">
            <a:xfrm>
              <a:off x="3141" y="527"/>
              <a:ext cx="1885" cy="587"/>
            </a:xfrm>
            <a:custGeom>
              <a:avLst/>
              <a:gdLst>
                <a:gd name="T0" fmla="*/ 0 w 3344"/>
                <a:gd name="T1" fmla="*/ 339 h 587"/>
                <a:gd name="T2" fmla="*/ 1 w 3344"/>
                <a:gd name="T3" fmla="*/ 35 h 587"/>
                <a:gd name="T4" fmla="*/ 1 w 3344"/>
                <a:gd name="T5" fmla="*/ 131 h 587"/>
                <a:gd name="T6" fmla="*/ 1 w 3344"/>
                <a:gd name="T7" fmla="*/ 347 h 587"/>
                <a:gd name="T8" fmla="*/ 1 w 3344"/>
                <a:gd name="T9" fmla="*/ 587 h 587"/>
                <a:gd name="T10" fmla="*/ 1 w 3344"/>
                <a:gd name="T11" fmla="*/ 347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4"/>
                <a:gd name="T19" fmla="*/ 0 h 587"/>
                <a:gd name="T20" fmla="*/ 3344 w 3344"/>
                <a:gd name="T21" fmla="*/ 587 h 5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4" h="587">
                  <a:moveTo>
                    <a:pt x="0" y="339"/>
                  </a:moveTo>
                  <a:cubicBezTo>
                    <a:pt x="98" y="204"/>
                    <a:pt x="196" y="70"/>
                    <a:pt x="408" y="35"/>
                  </a:cubicBezTo>
                  <a:cubicBezTo>
                    <a:pt x="620" y="0"/>
                    <a:pt x="1023" y="79"/>
                    <a:pt x="1272" y="131"/>
                  </a:cubicBezTo>
                  <a:cubicBezTo>
                    <a:pt x="1521" y="183"/>
                    <a:pt x="1621" y="271"/>
                    <a:pt x="1904" y="347"/>
                  </a:cubicBezTo>
                  <a:cubicBezTo>
                    <a:pt x="2187" y="423"/>
                    <a:pt x="2728" y="587"/>
                    <a:pt x="2968" y="587"/>
                  </a:cubicBezTo>
                  <a:cubicBezTo>
                    <a:pt x="3208" y="587"/>
                    <a:pt x="3276" y="467"/>
                    <a:pt x="3344" y="3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79" name="Group 38"/>
          <p:cNvGrpSpPr>
            <a:grpSpLocks/>
          </p:cNvGrpSpPr>
          <p:nvPr/>
        </p:nvGrpSpPr>
        <p:grpSpPr bwMode="auto">
          <a:xfrm>
            <a:off x="4211638" y="2781300"/>
            <a:ext cx="4032250" cy="790575"/>
            <a:chOff x="748" y="754"/>
            <a:chExt cx="2177" cy="498"/>
          </a:xfrm>
        </p:grpSpPr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>
              <a:off x="1139" y="1048"/>
              <a:ext cx="1786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2435" y="828"/>
              <a:ext cx="214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1581" y="843"/>
              <a:ext cx="215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Freeform 42"/>
            <p:cNvSpPr>
              <a:spLocks/>
            </p:cNvSpPr>
            <p:nvPr/>
          </p:nvSpPr>
          <p:spPr bwMode="auto">
            <a:xfrm>
              <a:off x="1366" y="847"/>
              <a:ext cx="214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5" name="Freeform 43"/>
            <p:cNvSpPr>
              <a:spLocks/>
            </p:cNvSpPr>
            <p:nvPr/>
          </p:nvSpPr>
          <p:spPr bwMode="auto">
            <a:xfrm>
              <a:off x="1793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" name="Freeform 44"/>
            <p:cNvSpPr>
              <a:spLocks/>
            </p:cNvSpPr>
            <p:nvPr/>
          </p:nvSpPr>
          <p:spPr bwMode="auto">
            <a:xfrm>
              <a:off x="2008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7" name="Freeform 45"/>
            <p:cNvSpPr>
              <a:spLocks/>
            </p:cNvSpPr>
            <p:nvPr/>
          </p:nvSpPr>
          <p:spPr bwMode="auto">
            <a:xfrm>
              <a:off x="2220" y="831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8" name="Freeform 46"/>
            <p:cNvSpPr>
              <a:spLocks/>
            </p:cNvSpPr>
            <p:nvPr/>
          </p:nvSpPr>
          <p:spPr bwMode="auto">
            <a:xfrm>
              <a:off x="1143" y="835"/>
              <a:ext cx="214" cy="406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9" name="Freeform 47"/>
            <p:cNvSpPr>
              <a:spLocks/>
            </p:cNvSpPr>
            <p:nvPr/>
          </p:nvSpPr>
          <p:spPr bwMode="auto">
            <a:xfrm>
              <a:off x="2650" y="828"/>
              <a:ext cx="215" cy="405"/>
            </a:xfrm>
            <a:custGeom>
              <a:avLst/>
              <a:gdLst>
                <a:gd name="T0" fmla="*/ 0 w 1264"/>
                <a:gd name="T1" fmla="*/ 1 h 777"/>
                <a:gd name="T2" fmla="*/ 0 w 1264"/>
                <a:gd name="T3" fmla="*/ 0 h 777"/>
                <a:gd name="T4" fmla="*/ 0 w 1264"/>
                <a:gd name="T5" fmla="*/ 1 h 777"/>
                <a:gd name="T6" fmla="*/ 0 w 1264"/>
                <a:gd name="T7" fmla="*/ 1 h 777"/>
                <a:gd name="T8" fmla="*/ 0 w 1264"/>
                <a:gd name="T9" fmla="*/ 1 h 777"/>
                <a:gd name="T10" fmla="*/ 0 w 1264"/>
                <a:gd name="T11" fmla="*/ 1 h 777"/>
                <a:gd name="T12" fmla="*/ 0 w 1264"/>
                <a:gd name="T13" fmla="*/ 1 h 777"/>
                <a:gd name="T14" fmla="*/ 0 w 1264"/>
                <a:gd name="T15" fmla="*/ 1 h 777"/>
                <a:gd name="T16" fmla="*/ 0 w 1264"/>
                <a:gd name="T17" fmla="*/ 1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48"/>
            <p:cNvSpPr>
              <a:spLocks noChangeShapeType="1"/>
            </p:cNvSpPr>
            <p:nvPr/>
          </p:nvSpPr>
          <p:spPr bwMode="auto">
            <a:xfrm flipV="1">
              <a:off x="1139" y="754"/>
              <a:ext cx="0" cy="4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Text Box 49"/>
            <p:cNvSpPr txBox="1">
              <a:spLocks noChangeArrowheads="1"/>
            </p:cNvSpPr>
            <p:nvPr/>
          </p:nvSpPr>
          <p:spPr bwMode="auto">
            <a:xfrm>
              <a:off x="748" y="890"/>
              <a:ext cx="36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 i="1"/>
                <a:t>载波频率</a:t>
              </a:r>
            </a:p>
          </p:txBody>
        </p:sp>
      </p:grpSp>
      <p:grpSp>
        <p:nvGrpSpPr>
          <p:cNvPr id="54280" name="Group 61"/>
          <p:cNvGrpSpPr>
            <a:grpSpLocks/>
          </p:cNvGrpSpPr>
          <p:nvPr/>
        </p:nvGrpSpPr>
        <p:grpSpPr bwMode="auto">
          <a:xfrm>
            <a:off x="4427538" y="4365625"/>
            <a:ext cx="3816350" cy="792163"/>
            <a:chOff x="2699" y="2024"/>
            <a:chExt cx="2404" cy="1041"/>
          </a:xfrm>
        </p:grpSpPr>
        <p:sp>
          <p:nvSpPr>
            <p:cNvPr id="54301" name="Line 50"/>
            <p:cNvSpPr>
              <a:spLocks noChangeShapeType="1"/>
            </p:cNvSpPr>
            <p:nvPr/>
          </p:nvSpPr>
          <p:spPr bwMode="auto">
            <a:xfrm>
              <a:off x="3117" y="2560"/>
              <a:ext cx="19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2" name="Line 51"/>
            <p:cNvSpPr>
              <a:spLocks noChangeShapeType="1"/>
            </p:cNvSpPr>
            <p:nvPr/>
          </p:nvSpPr>
          <p:spPr bwMode="auto">
            <a:xfrm flipV="1">
              <a:off x="3117" y="2024"/>
              <a:ext cx="0" cy="10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3" name="Text Box 52"/>
            <p:cNvSpPr txBox="1">
              <a:spLocks noChangeArrowheads="1"/>
            </p:cNvSpPr>
            <p:nvPr/>
          </p:nvSpPr>
          <p:spPr bwMode="auto">
            <a:xfrm>
              <a:off x="2699" y="2433"/>
              <a:ext cx="404" cy="3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FM</a:t>
              </a:r>
              <a:r>
                <a:rPr lang="zh-CN" altLang="en-US" b="1" i="1"/>
                <a:t>信号</a:t>
              </a:r>
            </a:p>
          </p:txBody>
        </p:sp>
        <p:sp>
          <p:nvSpPr>
            <p:cNvPr id="54304" name="Freeform 53"/>
            <p:cNvSpPr>
              <a:spLocks/>
            </p:cNvSpPr>
            <p:nvPr/>
          </p:nvSpPr>
          <p:spPr bwMode="auto">
            <a:xfrm>
              <a:off x="4079" y="2120"/>
              <a:ext cx="338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5" name="Freeform 54"/>
            <p:cNvSpPr>
              <a:spLocks/>
            </p:cNvSpPr>
            <p:nvPr/>
          </p:nvSpPr>
          <p:spPr bwMode="auto">
            <a:xfrm>
              <a:off x="3117" y="2120"/>
              <a:ext cx="305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6" name="Freeform 55"/>
            <p:cNvSpPr>
              <a:spLocks/>
            </p:cNvSpPr>
            <p:nvPr/>
          </p:nvSpPr>
          <p:spPr bwMode="auto">
            <a:xfrm>
              <a:off x="3700" y="2120"/>
              <a:ext cx="140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Freeform 56"/>
            <p:cNvSpPr>
              <a:spLocks/>
            </p:cNvSpPr>
            <p:nvPr/>
          </p:nvSpPr>
          <p:spPr bwMode="auto">
            <a:xfrm>
              <a:off x="3422" y="2120"/>
              <a:ext cx="139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8" name="Freeform 57"/>
            <p:cNvSpPr>
              <a:spLocks/>
            </p:cNvSpPr>
            <p:nvPr/>
          </p:nvSpPr>
          <p:spPr bwMode="auto">
            <a:xfrm>
              <a:off x="3561" y="2120"/>
              <a:ext cx="139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9" name="Freeform 58"/>
            <p:cNvSpPr>
              <a:spLocks/>
            </p:cNvSpPr>
            <p:nvPr/>
          </p:nvSpPr>
          <p:spPr bwMode="auto">
            <a:xfrm>
              <a:off x="3840" y="2120"/>
              <a:ext cx="239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Freeform 59"/>
            <p:cNvSpPr>
              <a:spLocks/>
            </p:cNvSpPr>
            <p:nvPr/>
          </p:nvSpPr>
          <p:spPr bwMode="auto">
            <a:xfrm>
              <a:off x="4417" y="2120"/>
              <a:ext cx="607" cy="847"/>
            </a:xfrm>
            <a:custGeom>
              <a:avLst/>
              <a:gdLst>
                <a:gd name="T0" fmla="*/ 0 w 1264"/>
                <a:gd name="T1" fmla="*/ 2056 h 777"/>
                <a:gd name="T2" fmla="*/ 0 w 1264"/>
                <a:gd name="T3" fmla="*/ 0 h 777"/>
                <a:gd name="T4" fmla="*/ 0 w 1264"/>
                <a:gd name="T5" fmla="*/ 2056 h 777"/>
                <a:gd name="T6" fmla="*/ 0 w 1264"/>
                <a:gd name="T7" fmla="*/ 3998 h 777"/>
                <a:gd name="T8" fmla="*/ 0 w 1264"/>
                <a:gd name="T9" fmla="*/ 2017 h 777"/>
                <a:gd name="T10" fmla="*/ 0 w 1264"/>
                <a:gd name="T11" fmla="*/ 124 h 777"/>
                <a:gd name="T12" fmla="*/ 0 w 1264"/>
                <a:gd name="T13" fmla="*/ 2056 h 777"/>
                <a:gd name="T14" fmla="*/ 0 w 1264"/>
                <a:gd name="T15" fmla="*/ 3998 h 777"/>
                <a:gd name="T16" fmla="*/ 0 w 1264"/>
                <a:gd name="T17" fmla="*/ 2056 h 7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77"/>
                <a:gd name="T29" fmla="*/ 1264 w 1264"/>
                <a:gd name="T30" fmla="*/ 777 h 7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77">
                  <a:moveTo>
                    <a:pt x="0" y="400"/>
                  </a:moveTo>
                  <a:cubicBezTo>
                    <a:pt x="46" y="200"/>
                    <a:pt x="93" y="0"/>
                    <a:pt x="144" y="0"/>
                  </a:cubicBezTo>
                  <a:cubicBezTo>
                    <a:pt x="195" y="0"/>
                    <a:pt x="252" y="271"/>
                    <a:pt x="304" y="400"/>
                  </a:cubicBezTo>
                  <a:cubicBezTo>
                    <a:pt x="356" y="529"/>
                    <a:pt x="408" y="777"/>
                    <a:pt x="456" y="776"/>
                  </a:cubicBezTo>
                  <a:cubicBezTo>
                    <a:pt x="504" y="775"/>
                    <a:pt x="543" y="517"/>
                    <a:pt x="592" y="392"/>
                  </a:cubicBezTo>
                  <a:cubicBezTo>
                    <a:pt x="641" y="267"/>
                    <a:pt x="696" y="23"/>
                    <a:pt x="752" y="24"/>
                  </a:cubicBezTo>
                  <a:cubicBezTo>
                    <a:pt x="808" y="25"/>
                    <a:pt x="871" y="275"/>
                    <a:pt x="928" y="400"/>
                  </a:cubicBezTo>
                  <a:cubicBezTo>
                    <a:pt x="985" y="525"/>
                    <a:pt x="1040" y="776"/>
                    <a:pt x="1096" y="776"/>
                  </a:cubicBezTo>
                  <a:cubicBezTo>
                    <a:pt x="1152" y="776"/>
                    <a:pt x="1208" y="588"/>
                    <a:pt x="1264" y="40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4281" name="Group 63"/>
          <p:cNvGrpSpPr>
            <a:grpSpLocks/>
          </p:cNvGrpSpPr>
          <p:nvPr/>
        </p:nvGrpSpPr>
        <p:grpSpPr bwMode="auto">
          <a:xfrm>
            <a:off x="684213" y="4221163"/>
            <a:ext cx="3024187" cy="1368425"/>
            <a:chOff x="431" y="2659"/>
            <a:chExt cx="1905" cy="862"/>
          </a:xfrm>
        </p:grpSpPr>
        <p:sp>
          <p:nvSpPr>
            <p:cNvPr id="54294" name="Line 4"/>
            <p:cNvSpPr>
              <a:spLocks noChangeShapeType="1"/>
            </p:cNvSpPr>
            <p:nvPr/>
          </p:nvSpPr>
          <p:spPr bwMode="auto">
            <a:xfrm flipV="1">
              <a:off x="659" y="3044"/>
              <a:ext cx="167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19"/>
            <p:cNvSpPr>
              <a:spLocks noChangeShapeType="1"/>
            </p:cNvSpPr>
            <p:nvPr/>
          </p:nvSpPr>
          <p:spPr bwMode="auto">
            <a:xfrm flipV="1">
              <a:off x="659" y="2778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Freeform 20"/>
            <p:cNvSpPr>
              <a:spLocks/>
            </p:cNvSpPr>
            <p:nvPr/>
          </p:nvSpPr>
          <p:spPr bwMode="auto">
            <a:xfrm flipV="1">
              <a:off x="663" y="3118"/>
              <a:ext cx="1482" cy="403"/>
            </a:xfrm>
            <a:custGeom>
              <a:avLst/>
              <a:gdLst>
                <a:gd name="T0" fmla="*/ 0 w 3256"/>
                <a:gd name="T1" fmla="*/ 1 h 594"/>
                <a:gd name="T2" fmla="*/ 0 w 3256"/>
                <a:gd name="T3" fmla="*/ 1 h 594"/>
                <a:gd name="T4" fmla="*/ 0 w 3256"/>
                <a:gd name="T5" fmla="*/ 1 h 594"/>
                <a:gd name="T6" fmla="*/ 0 w 3256"/>
                <a:gd name="T7" fmla="*/ 1 h 594"/>
                <a:gd name="T8" fmla="*/ 0 w 3256"/>
                <a:gd name="T9" fmla="*/ 1 h 594"/>
                <a:gd name="T10" fmla="*/ 0 w 3256"/>
                <a:gd name="T11" fmla="*/ 1 h 594"/>
                <a:gd name="T12" fmla="*/ 0 w 3256"/>
                <a:gd name="T13" fmla="*/ 1 h 594"/>
                <a:gd name="T14" fmla="*/ 0 w 3256"/>
                <a:gd name="T15" fmla="*/ 1 h 594"/>
                <a:gd name="T16" fmla="*/ 0 w 3256"/>
                <a:gd name="T17" fmla="*/ 1 h 594"/>
                <a:gd name="T18" fmla="*/ 0 w 3256"/>
                <a:gd name="T19" fmla="*/ 1 h 594"/>
                <a:gd name="T20" fmla="*/ 0 w 3256"/>
                <a:gd name="T21" fmla="*/ 1 h 594"/>
                <a:gd name="T22" fmla="*/ 0 w 3256"/>
                <a:gd name="T23" fmla="*/ 1 h 5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56"/>
                <a:gd name="T37" fmla="*/ 0 h 594"/>
                <a:gd name="T38" fmla="*/ 3256 w 3256"/>
                <a:gd name="T39" fmla="*/ 594 h 5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56" h="594">
                  <a:moveTo>
                    <a:pt x="0" y="401"/>
                  </a:moveTo>
                  <a:cubicBezTo>
                    <a:pt x="66" y="316"/>
                    <a:pt x="133" y="232"/>
                    <a:pt x="200" y="233"/>
                  </a:cubicBezTo>
                  <a:cubicBezTo>
                    <a:pt x="267" y="234"/>
                    <a:pt x="344" y="364"/>
                    <a:pt x="400" y="409"/>
                  </a:cubicBezTo>
                  <a:cubicBezTo>
                    <a:pt x="456" y="454"/>
                    <a:pt x="479" y="506"/>
                    <a:pt x="536" y="505"/>
                  </a:cubicBezTo>
                  <a:cubicBezTo>
                    <a:pt x="593" y="504"/>
                    <a:pt x="677" y="465"/>
                    <a:pt x="744" y="401"/>
                  </a:cubicBezTo>
                  <a:cubicBezTo>
                    <a:pt x="811" y="337"/>
                    <a:pt x="863" y="120"/>
                    <a:pt x="936" y="121"/>
                  </a:cubicBezTo>
                  <a:cubicBezTo>
                    <a:pt x="1009" y="122"/>
                    <a:pt x="1112" y="334"/>
                    <a:pt x="1184" y="409"/>
                  </a:cubicBezTo>
                  <a:cubicBezTo>
                    <a:pt x="1256" y="484"/>
                    <a:pt x="1257" y="544"/>
                    <a:pt x="1368" y="569"/>
                  </a:cubicBezTo>
                  <a:cubicBezTo>
                    <a:pt x="1479" y="594"/>
                    <a:pt x="1726" y="589"/>
                    <a:pt x="1848" y="561"/>
                  </a:cubicBezTo>
                  <a:cubicBezTo>
                    <a:pt x="1970" y="533"/>
                    <a:pt x="1973" y="494"/>
                    <a:pt x="2104" y="401"/>
                  </a:cubicBezTo>
                  <a:cubicBezTo>
                    <a:pt x="2235" y="308"/>
                    <a:pt x="2440" y="0"/>
                    <a:pt x="2632" y="1"/>
                  </a:cubicBezTo>
                  <a:cubicBezTo>
                    <a:pt x="2824" y="2"/>
                    <a:pt x="3040" y="205"/>
                    <a:pt x="3256" y="40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Freeform 21"/>
            <p:cNvSpPr>
              <a:spLocks/>
            </p:cNvSpPr>
            <p:nvPr/>
          </p:nvSpPr>
          <p:spPr bwMode="auto">
            <a:xfrm>
              <a:off x="659" y="2667"/>
              <a:ext cx="1482" cy="297"/>
            </a:xfrm>
            <a:custGeom>
              <a:avLst/>
              <a:gdLst>
                <a:gd name="T0" fmla="*/ 0 w 3256"/>
                <a:gd name="T1" fmla="*/ 1 h 594"/>
                <a:gd name="T2" fmla="*/ 0 w 3256"/>
                <a:gd name="T3" fmla="*/ 1 h 594"/>
                <a:gd name="T4" fmla="*/ 0 w 3256"/>
                <a:gd name="T5" fmla="*/ 1 h 594"/>
                <a:gd name="T6" fmla="*/ 0 w 3256"/>
                <a:gd name="T7" fmla="*/ 1 h 594"/>
                <a:gd name="T8" fmla="*/ 0 w 3256"/>
                <a:gd name="T9" fmla="*/ 1 h 594"/>
                <a:gd name="T10" fmla="*/ 0 w 3256"/>
                <a:gd name="T11" fmla="*/ 1 h 594"/>
                <a:gd name="T12" fmla="*/ 0 w 3256"/>
                <a:gd name="T13" fmla="*/ 1 h 594"/>
                <a:gd name="T14" fmla="*/ 0 w 3256"/>
                <a:gd name="T15" fmla="*/ 1 h 594"/>
                <a:gd name="T16" fmla="*/ 0 w 3256"/>
                <a:gd name="T17" fmla="*/ 1 h 594"/>
                <a:gd name="T18" fmla="*/ 0 w 3256"/>
                <a:gd name="T19" fmla="*/ 1 h 594"/>
                <a:gd name="T20" fmla="*/ 0 w 3256"/>
                <a:gd name="T21" fmla="*/ 1 h 594"/>
                <a:gd name="T22" fmla="*/ 0 w 3256"/>
                <a:gd name="T23" fmla="*/ 1 h 5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56"/>
                <a:gd name="T37" fmla="*/ 0 h 594"/>
                <a:gd name="T38" fmla="*/ 3256 w 3256"/>
                <a:gd name="T39" fmla="*/ 594 h 5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56" h="594">
                  <a:moveTo>
                    <a:pt x="0" y="401"/>
                  </a:moveTo>
                  <a:cubicBezTo>
                    <a:pt x="66" y="316"/>
                    <a:pt x="133" y="232"/>
                    <a:pt x="200" y="233"/>
                  </a:cubicBezTo>
                  <a:cubicBezTo>
                    <a:pt x="267" y="234"/>
                    <a:pt x="344" y="364"/>
                    <a:pt x="400" y="409"/>
                  </a:cubicBezTo>
                  <a:cubicBezTo>
                    <a:pt x="456" y="454"/>
                    <a:pt x="479" y="506"/>
                    <a:pt x="536" y="505"/>
                  </a:cubicBezTo>
                  <a:cubicBezTo>
                    <a:pt x="593" y="504"/>
                    <a:pt x="677" y="465"/>
                    <a:pt x="744" y="401"/>
                  </a:cubicBezTo>
                  <a:cubicBezTo>
                    <a:pt x="811" y="337"/>
                    <a:pt x="863" y="120"/>
                    <a:pt x="936" y="121"/>
                  </a:cubicBezTo>
                  <a:cubicBezTo>
                    <a:pt x="1009" y="122"/>
                    <a:pt x="1112" y="334"/>
                    <a:pt x="1184" y="409"/>
                  </a:cubicBezTo>
                  <a:cubicBezTo>
                    <a:pt x="1256" y="484"/>
                    <a:pt x="1257" y="544"/>
                    <a:pt x="1368" y="569"/>
                  </a:cubicBezTo>
                  <a:cubicBezTo>
                    <a:pt x="1479" y="594"/>
                    <a:pt x="1726" y="589"/>
                    <a:pt x="1848" y="561"/>
                  </a:cubicBezTo>
                  <a:cubicBezTo>
                    <a:pt x="1970" y="533"/>
                    <a:pt x="1973" y="494"/>
                    <a:pt x="2104" y="401"/>
                  </a:cubicBezTo>
                  <a:cubicBezTo>
                    <a:pt x="2235" y="308"/>
                    <a:pt x="2440" y="0"/>
                    <a:pt x="2632" y="1"/>
                  </a:cubicBezTo>
                  <a:cubicBezTo>
                    <a:pt x="2824" y="2"/>
                    <a:pt x="3040" y="205"/>
                    <a:pt x="3256" y="409"/>
                  </a:cubicBezTo>
                </a:path>
              </a:pathLst>
            </a:custGeom>
            <a:noFill/>
            <a:ln w="127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Freeform 22"/>
            <p:cNvSpPr>
              <a:spLocks/>
            </p:cNvSpPr>
            <p:nvPr/>
          </p:nvSpPr>
          <p:spPr bwMode="auto">
            <a:xfrm>
              <a:off x="663" y="2659"/>
              <a:ext cx="1485" cy="862"/>
            </a:xfrm>
            <a:custGeom>
              <a:avLst/>
              <a:gdLst>
                <a:gd name="T0" fmla="*/ 0 w 3264"/>
                <a:gd name="T1" fmla="*/ 0 h 1726"/>
                <a:gd name="T2" fmla="*/ 0 w 3264"/>
                <a:gd name="T3" fmla="*/ 0 h 1726"/>
                <a:gd name="T4" fmla="*/ 0 w 3264"/>
                <a:gd name="T5" fmla="*/ 0 h 1726"/>
                <a:gd name="T6" fmla="*/ 0 w 3264"/>
                <a:gd name="T7" fmla="*/ 0 h 1726"/>
                <a:gd name="T8" fmla="*/ 0 w 3264"/>
                <a:gd name="T9" fmla="*/ 0 h 1726"/>
                <a:gd name="T10" fmla="*/ 0 w 3264"/>
                <a:gd name="T11" fmla="*/ 0 h 1726"/>
                <a:gd name="T12" fmla="*/ 0 w 3264"/>
                <a:gd name="T13" fmla="*/ 0 h 1726"/>
                <a:gd name="T14" fmla="*/ 0 w 3264"/>
                <a:gd name="T15" fmla="*/ 0 h 1726"/>
                <a:gd name="T16" fmla="*/ 0 w 3264"/>
                <a:gd name="T17" fmla="*/ 0 h 1726"/>
                <a:gd name="T18" fmla="*/ 0 w 3264"/>
                <a:gd name="T19" fmla="*/ 0 h 1726"/>
                <a:gd name="T20" fmla="*/ 0 w 3264"/>
                <a:gd name="T21" fmla="*/ 0 h 1726"/>
                <a:gd name="T22" fmla="*/ 0 w 3264"/>
                <a:gd name="T23" fmla="*/ 0 h 1726"/>
                <a:gd name="T24" fmla="*/ 0 w 3264"/>
                <a:gd name="T25" fmla="*/ 0 h 1726"/>
                <a:gd name="T26" fmla="*/ 0 w 3264"/>
                <a:gd name="T27" fmla="*/ 0 h 1726"/>
                <a:gd name="T28" fmla="*/ 0 w 3264"/>
                <a:gd name="T29" fmla="*/ 0 h 1726"/>
                <a:gd name="T30" fmla="*/ 0 w 3264"/>
                <a:gd name="T31" fmla="*/ 0 h 1726"/>
                <a:gd name="T32" fmla="*/ 0 w 3264"/>
                <a:gd name="T33" fmla="*/ 0 h 1726"/>
                <a:gd name="T34" fmla="*/ 0 w 3264"/>
                <a:gd name="T35" fmla="*/ 0 h 1726"/>
                <a:gd name="T36" fmla="*/ 0 w 3264"/>
                <a:gd name="T37" fmla="*/ 0 h 1726"/>
                <a:gd name="T38" fmla="*/ 0 w 3264"/>
                <a:gd name="T39" fmla="*/ 0 h 1726"/>
                <a:gd name="T40" fmla="*/ 0 w 3264"/>
                <a:gd name="T41" fmla="*/ 0 h 1726"/>
                <a:gd name="T42" fmla="*/ 0 w 3264"/>
                <a:gd name="T43" fmla="*/ 0 h 1726"/>
                <a:gd name="T44" fmla="*/ 0 w 3264"/>
                <a:gd name="T45" fmla="*/ 0 h 1726"/>
                <a:gd name="T46" fmla="*/ 0 w 3264"/>
                <a:gd name="T47" fmla="*/ 0 h 1726"/>
                <a:gd name="T48" fmla="*/ 0 w 3264"/>
                <a:gd name="T49" fmla="*/ 0 h 1726"/>
                <a:gd name="T50" fmla="*/ 0 w 3264"/>
                <a:gd name="T51" fmla="*/ 0 h 1726"/>
                <a:gd name="T52" fmla="*/ 0 w 3264"/>
                <a:gd name="T53" fmla="*/ 0 h 1726"/>
                <a:gd name="T54" fmla="*/ 0 w 3264"/>
                <a:gd name="T55" fmla="*/ 0 h 1726"/>
                <a:gd name="T56" fmla="*/ 0 w 3264"/>
                <a:gd name="T57" fmla="*/ 0 h 1726"/>
                <a:gd name="T58" fmla="*/ 0 w 3264"/>
                <a:gd name="T59" fmla="*/ 0 h 1726"/>
                <a:gd name="T60" fmla="*/ 0 w 3264"/>
                <a:gd name="T61" fmla="*/ 0 h 1726"/>
                <a:gd name="T62" fmla="*/ 0 w 3264"/>
                <a:gd name="T63" fmla="*/ 0 h 1726"/>
                <a:gd name="T64" fmla="*/ 0 w 3264"/>
                <a:gd name="T65" fmla="*/ 0 h 1726"/>
                <a:gd name="T66" fmla="*/ 0 w 3264"/>
                <a:gd name="T67" fmla="*/ 0 h 1726"/>
                <a:gd name="T68" fmla="*/ 0 w 3264"/>
                <a:gd name="T69" fmla="*/ 0 h 1726"/>
                <a:gd name="T70" fmla="*/ 0 w 3264"/>
                <a:gd name="T71" fmla="*/ 0 h 1726"/>
                <a:gd name="T72" fmla="*/ 0 w 3264"/>
                <a:gd name="T73" fmla="*/ 0 h 1726"/>
                <a:gd name="T74" fmla="*/ 0 w 3264"/>
                <a:gd name="T75" fmla="*/ 0 h 1726"/>
                <a:gd name="T76" fmla="*/ 0 w 3264"/>
                <a:gd name="T77" fmla="*/ 0 h 1726"/>
                <a:gd name="T78" fmla="*/ 0 w 3264"/>
                <a:gd name="T79" fmla="*/ 0 h 1726"/>
                <a:gd name="T80" fmla="*/ 0 w 3264"/>
                <a:gd name="T81" fmla="*/ 0 h 1726"/>
                <a:gd name="T82" fmla="*/ 0 w 3264"/>
                <a:gd name="T83" fmla="*/ 0 h 1726"/>
                <a:gd name="T84" fmla="*/ 0 w 3264"/>
                <a:gd name="T85" fmla="*/ 0 h 1726"/>
                <a:gd name="T86" fmla="*/ 0 w 3264"/>
                <a:gd name="T87" fmla="*/ 0 h 1726"/>
                <a:gd name="T88" fmla="*/ 0 w 3264"/>
                <a:gd name="T89" fmla="*/ 0 h 1726"/>
                <a:gd name="T90" fmla="*/ 0 w 3264"/>
                <a:gd name="T91" fmla="*/ 0 h 1726"/>
                <a:gd name="T92" fmla="*/ 0 w 3264"/>
                <a:gd name="T93" fmla="*/ 0 h 1726"/>
                <a:gd name="T94" fmla="*/ 0 w 3264"/>
                <a:gd name="T95" fmla="*/ 0 h 1726"/>
                <a:gd name="T96" fmla="*/ 0 w 3264"/>
                <a:gd name="T97" fmla="*/ 0 h 1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64"/>
                <a:gd name="T148" fmla="*/ 0 h 1726"/>
                <a:gd name="T149" fmla="*/ 3264 w 3264"/>
                <a:gd name="T150" fmla="*/ 1726 h 1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64" h="1726">
                  <a:moveTo>
                    <a:pt x="0" y="775"/>
                  </a:moveTo>
                  <a:cubicBezTo>
                    <a:pt x="18" y="523"/>
                    <a:pt x="36" y="272"/>
                    <a:pt x="48" y="359"/>
                  </a:cubicBezTo>
                  <a:cubicBezTo>
                    <a:pt x="60" y="446"/>
                    <a:pt x="51" y="1312"/>
                    <a:pt x="72" y="1295"/>
                  </a:cubicBezTo>
                  <a:cubicBezTo>
                    <a:pt x="93" y="1278"/>
                    <a:pt x="157" y="235"/>
                    <a:pt x="176" y="255"/>
                  </a:cubicBezTo>
                  <a:cubicBezTo>
                    <a:pt x="195" y="275"/>
                    <a:pt x="168" y="1408"/>
                    <a:pt x="184" y="1415"/>
                  </a:cubicBezTo>
                  <a:cubicBezTo>
                    <a:pt x="200" y="1422"/>
                    <a:pt x="253" y="312"/>
                    <a:pt x="272" y="295"/>
                  </a:cubicBezTo>
                  <a:cubicBezTo>
                    <a:pt x="291" y="278"/>
                    <a:pt x="277" y="1291"/>
                    <a:pt x="296" y="1311"/>
                  </a:cubicBezTo>
                  <a:cubicBezTo>
                    <a:pt x="315" y="1331"/>
                    <a:pt x="367" y="436"/>
                    <a:pt x="384" y="415"/>
                  </a:cubicBezTo>
                  <a:cubicBezTo>
                    <a:pt x="401" y="394"/>
                    <a:pt x="381" y="1167"/>
                    <a:pt x="400" y="1183"/>
                  </a:cubicBezTo>
                  <a:cubicBezTo>
                    <a:pt x="419" y="1199"/>
                    <a:pt x="472" y="539"/>
                    <a:pt x="496" y="511"/>
                  </a:cubicBezTo>
                  <a:cubicBezTo>
                    <a:pt x="520" y="483"/>
                    <a:pt x="523" y="1019"/>
                    <a:pt x="544" y="1015"/>
                  </a:cubicBezTo>
                  <a:cubicBezTo>
                    <a:pt x="565" y="1011"/>
                    <a:pt x="604" y="475"/>
                    <a:pt x="624" y="487"/>
                  </a:cubicBezTo>
                  <a:cubicBezTo>
                    <a:pt x="644" y="499"/>
                    <a:pt x="639" y="1107"/>
                    <a:pt x="664" y="1087"/>
                  </a:cubicBezTo>
                  <a:cubicBezTo>
                    <a:pt x="689" y="1067"/>
                    <a:pt x="752" y="335"/>
                    <a:pt x="776" y="367"/>
                  </a:cubicBezTo>
                  <a:cubicBezTo>
                    <a:pt x="800" y="399"/>
                    <a:pt x="781" y="1316"/>
                    <a:pt x="808" y="1279"/>
                  </a:cubicBezTo>
                  <a:cubicBezTo>
                    <a:pt x="835" y="1242"/>
                    <a:pt x="915" y="100"/>
                    <a:pt x="936" y="143"/>
                  </a:cubicBezTo>
                  <a:cubicBezTo>
                    <a:pt x="957" y="186"/>
                    <a:pt x="913" y="1504"/>
                    <a:pt x="936" y="1535"/>
                  </a:cubicBezTo>
                  <a:cubicBezTo>
                    <a:pt x="959" y="1566"/>
                    <a:pt x="1049" y="351"/>
                    <a:pt x="1072" y="327"/>
                  </a:cubicBezTo>
                  <a:cubicBezTo>
                    <a:pt x="1095" y="303"/>
                    <a:pt x="1045" y="1364"/>
                    <a:pt x="1072" y="1391"/>
                  </a:cubicBezTo>
                  <a:cubicBezTo>
                    <a:pt x="1099" y="1418"/>
                    <a:pt x="1201" y="540"/>
                    <a:pt x="1232" y="487"/>
                  </a:cubicBezTo>
                  <a:cubicBezTo>
                    <a:pt x="1263" y="434"/>
                    <a:pt x="1233" y="1055"/>
                    <a:pt x="1256" y="1071"/>
                  </a:cubicBezTo>
                  <a:cubicBezTo>
                    <a:pt x="1279" y="1087"/>
                    <a:pt x="1340" y="603"/>
                    <a:pt x="1368" y="583"/>
                  </a:cubicBezTo>
                  <a:cubicBezTo>
                    <a:pt x="1396" y="563"/>
                    <a:pt x="1399" y="948"/>
                    <a:pt x="1424" y="951"/>
                  </a:cubicBezTo>
                  <a:cubicBezTo>
                    <a:pt x="1449" y="954"/>
                    <a:pt x="1493" y="602"/>
                    <a:pt x="1520" y="599"/>
                  </a:cubicBezTo>
                  <a:cubicBezTo>
                    <a:pt x="1547" y="596"/>
                    <a:pt x="1560" y="936"/>
                    <a:pt x="1584" y="935"/>
                  </a:cubicBezTo>
                  <a:cubicBezTo>
                    <a:pt x="1608" y="934"/>
                    <a:pt x="1643" y="592"/>
                    <a:pt x="1664" y="591"/>
                  </a:cubicBezTo>
                  <a:cubicBezTo>
                    <a:pt x="1685" y="590"/>
                    <a:pt x="1684" y="930"/>
                    <a:pt x="1712" y="927"/>
                  </a:cubicBezTo>
                  <a:cubicBezTo>
                    <a:pt x="1740" y="924"/>
                    <a:pt x="1797" y="567"/>
                    <a:pt x="1832" y="575"/>
                  </a:cubicBezTo>
                  <a:cubicBezTo>
                    <a:pt x="1867" y="583"/>
                    <a:pt x="1885" y="995"/>
                    <a:pt x="1920" y="975"/>
                  </a:cubicBezTo>
                  <a:cubicBezTo>
                    <a:pt x="1955" y="955"/>
                    <a:pt x="2008" y="424"/>
                    <a:pt x="2040" y="455"/>
                  </a:cubicBezTo>
                  <a:cubicBezTo>
                    <a:pt x="2072" y="486"/>
                    <a:pt x="2077" y="1188"/>
                    <a:pt x="2112" y="1159"/>
                  </a:cubicBezTo>
                  <a:cubicBezTo>
                    <a:pt x="2147" y="1130"/>
                    <a:pt x="2231" y="246"/>
                    <a:pt x="2248" y="279"/>
                  </a:cubicBezTo>
                  <a:cubicBezTo>
                    <a:pt x="2265" y="312"/>
                    <a:pt x="2193" y="1386"/>
                    <a:pt x="2216" y="1359"/>
                  </a:cubicBezTo>
                  <a:cubicBezTo>
                    <a:pt x="2239" y="1332"/>
                    <a:pt x="2365" y="98"/>
                    <a:pt x="2384" y="119"/>
                  </a:cubicBezTo>
                  <a:cubicBezTo>
                    <a:pt x="2403" y="140"/>
                    <a:pt x="2307" y="1499"/>
                    <a:pt x="2328" y="1487"/>
                  </a:cubicBezTo>
                  <a:cubicBezTo>
                    <a:pt x="2349" y="1475"/>
                    <a:pt x="2492" y="27"/>
                    <a:pt x="2512" y="47"/>
                  </a:cubicBezTo>
                  <a:cubicBezTo>
                    <a:pt x="2532" y="67"/>
                    <a:pt x="2423" y="1612"/>
                    <a:pt x="2448" y="1607"/>
                  </a:cubicBezTo>
                  <a:cubicBezTo>
                    <a:pt x="2473" y="1602"/>
                    <a:pt x="2639" y="0"/>
                    <a:pt x="2664" y="15"/>
                  </a:cubicBezTo>
                  <a:cubicBezTo>
                    <a:pt x="2689" y="30"/>
                    <a:pt x="2579" y="1688"/>
                    <a:pt x="2600" y="1695"/>
                  </a:cubicBezTo>
                  <a:cubicBezTo>
                    <a:pt x="2621" y="1702"/>
                    <a:pt x="2771" y="52"/>
                    <a:pt x="2792" y="55"/>
                  </a:cubicBezTo>
                  <a:cubicBezTo>
                    <a:pt x="2813" y="58"/>
                    <a:pt x="2707" y="1696"/>
                    <a:pt x="2728" y="1711"/>
                  </a:cubicBezTo>
                  <a:cubicBezTo>
                    <a:pt x="2749" y="1726"/>
                    <a:pt x="2893" y="162"/>
                    <a:pt x="2920" y="143"/>
                  </a:cubicBezTo>
                  <a:cubicBezTo>
                    <a:pt x="2947" y="124"/>
                    <a:pt x="2867" y="1584"/>
                    <a:pt x="2888" y="1599"/>
                  </a:cubicBezTo>
                  <a:cubicBezTo>
                    <a:pt x="2909" y="1614"/>
                    <a:pt x="3024" y="256"/>
                    <a:pt x="3048" y="231"/>
                  </a:cubicBezTo>
                  <a:cubicBezTo>
                    <a:pt x="3072" y="206"/>
                    <a:pt x="3013" y="1431"/>
                    <a:pt x="3032" y="1447"/>
                  </a:cubicBezTo>
                  <a:cubicBezTo>
                    <a:pt x="3051" y="1463"/>
                    <a:pt x="3137" y="354"/>
                    <a:pt x="3160" y="327"/>
                  </a:cubicBezTo>
                  <a:cubicBezTo>
                    <a:pt x="3183" y="300"/>
                    <a:pt x="3156" y="1265"/>
                    <a:pt x="3168" y="1287"/>
                  </a:cubicBezTo>
                  <a:cubicBezTo>
                    <a:pt x="3180" y="1309"/>
                    <a:pt x="3216" y="480"/>
                    <a:pt x="3232" y="463"/>
                  </a:cubicBezTo>
                  <a:cubicBezTo>
                    <a:pt x="3248" y="446"/>
                    <a:pt x="3256" y="814"/>
                    <a:pt x="3264" y="118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Text Box 24"/>
            <p:cNvSpPr txBox="1">
              <a:spLocks noChangeArrowheads="1"/>
            </p:cNvSpPr>
            <p:nvPr/>
          </p:nvSpPr>
          <p:spPr bwMode="auto">
            <a:xfrm>
              <a:off x="431" y="2840"/>
              <a:ext cx="227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/>
                <a:t>AM</a:t>
              </a:r>
              <a:r>
                <a:rPr lang="zh-CN" altLang="en-US" b="1" i="1"/>
                <a:t>信号</a:t>
              </a:r>
            </a:p>
          </p:txBody>
        </p:sp>
        <p:sp>
          <p:nvSpPr>
            <p:cNvPr id="54300" name="Line 62"/>
            <p:cNvSpPr>
              <a:spLocks noChangeShapeType="1"/>
            </p:cNvSpPr>
            <p:nvPr/>
          </p:nvSpPr>
          <p:spPr bwMode="auto">
            <a:xfrm>
              <a:off x="657" y="2840"/>
              <a:ext cx="1679" cy="4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816" name="Text Box 64"/>
          <p:cNvSpPr txBox="1">
            <a:spLocks noChangeArrowheads="1"/>
          </p:cNvSpPr>
          <p:nvPr/>
        </p:nvSpPr>
        <p:spPr bwMode="auto">
          <a:xfrm>
            <a:off x="684213" y="5661025"/>
            <a:ext cx="32559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幅度调制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AM-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载波的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F&amp;P</a:t>
            </a:r>
            <a:r>
              <a:rPr kumimoji="1" lang="zh-CN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不变</a:t>
            </a:r>
            <a:endParaRPr kumimoji="1"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86817" name="Text Box 65"/>
          <p:cNvSpPr txBox="1">
            <a:spLocks noChangeArrowheads="1"/>
          </p:cNvSpPr>
          <p:nvPr/>
        </p:nvSpPr>
        <p:spPr bwMode="auto">
          <a:xfrm>
            <a:off x="4859338" y="5661025"/>
            <a:ext cx="3255962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频率调制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FM-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载波的</a:t>
            </a: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A&amp;P</a:t>
            </a:r>
            <a:r>
              <a:rPr kumimoji="1" lang="zh-CN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不变</a:t>
            </a:r>
            <a:endParaRPr kumimoji="1" lang="zh-CN" alt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284" name="Text Box 67"/>
          <p:cNvSpPr txBox="1">
            <a:spLocks noChangeArrowheads="1"/>
          </p:cNvSpPr>
          <p:nvPr/>
        </p:nvSpPr>
        <p:spPr bwMode="auto">
          <a:xfrm>
            <a:off x="1042988" y="2349500"/>
            <a:ext cx="1352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cos(w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t+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85" name="Text Box 68"/>
          <p:cNvSpPr txBox="1">
            <a:spLocks noChangeArrowheads="1"/>
          </p:cNvSpPr>
          <p:nvPr/>
        </p:nvSpPr>
        <p:spPr bwMode="auto">
          <a:xfrm>
            <a:off x="4787900" y="2420938"/>
            <a:ext cx="1352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cos(w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t+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4286" name="Group 70"/>
          <p:cNvGrpSpPr>
            <a:grpSpLocks/>
          </p:cNvGrpSpPr>
          <p:nvPr/>
        </p:nvGrpSpPr>
        <p:grpSpPr bwMode="auto">
          <a:xfrm>
            <a:off x="107950" y="1341438"/>
            <a:ext cx="3671888" cy="842962"/>
            <a:chOff x="68" y="845"/>
            <a:chExt cx="2313" cy="531"/>
          </a:xfrm>
        </p:grpSpPr>
        <p:sp>
          <p:nvSpPr>
            <p:cNvPr id="54289" name="Line 6"/>
            <p:cNvSpPr>
              <a:spLocks noChangeShapeType="1"/>
            </p:cNvSpPr>
            <p:nvPr/>
          </p:nvSpPr>
          <p:spPr bwMode="auto">
            <a:xfrm>
              <a:off x="708" y="1253"/>
              <a:ext cx="1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7"/>
            <p:cNvSpPr>
              <a:spLocks noChangeShapeType="1"/>
            </p:cNvSpPr>
            <p:nvPr/>
          </p:nvSpPr>
          <p:spPr bwMode="auto">
            <a:xfrm flipH="1" flipV="1">
              <a:off x="703" y="845"/>
              <a:ext cx="5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Freeform 8"/>
            <p:cNvSpPr>
              <a:spLocks/>
            </p:cNvSpPr>
            <p:nvPr/>
          </p:nvSpPr>
          <p:spPr bwMode="auto">
            <a:xfrm>
              <a:off x="704" y="981"/>
              <a:ext cx="1494" cy="395"/>
            </a:xfrm>
            <a:custGeom>
              <a:avLst/>
              <a:gdLst>
                <a:gd name="T0" fmla="*/ 0 w 3256"/>
                <a:gd name="T1" fmla="*/ 1 h 594"/>
                <a:gd name="T2" fmla="*/ 0 w 3256"/>
                <a:gd name="T3" fmla="*/ 1 h 594"/>
                <a:gd name="T4" fmla="*/ 0 w 3256"/>
                <a:gd name="T5" fmla="*/ 1 h 594"/>
                <a:gd name="T6" fmla="*/ 0 w 3256"/>
                <a:gd name="T7" fmla="*/ 1 h 594"/>
                <a:gd name="T8" fmla="*/ 0 w 3256"/>
                <a:gd name="T9" fmla="*/ 1 h 594"/>
                <a:gd name="T10" fmla="*/ 0 w 3256"/>
                <a:gd name="T11" fmla="*/ 1 h 594"/>
                <a:gd name="T12" fmla="*/ 0 w 3256"/>
                <a:gd name="T13" fmla="*/ 1 h 594"/>
                <a:gd name="T14" fmla="*/ 0 w 3256"/>
                <a:gd name="T15" fmla="*/ 1 h 594"/>
                <a:gd name="T16" fmla="*/ 0 w 3256"/>
                <a:gd name="T17" fmla="*/ 1 h 594"/>
                <a:gd name="T18" fmla="*/ 0 w 3256"/>
                <a:gd name="T19" fmla="*/ 1 h 594"/>
                <a:gd name="T20" fmla="*/ 0 w 3256"/>
                <a:gd name="T21" fmla="*/ 1 h 594"/>
                <a:gd name="T22" fmla="*/ 0 w 3256"/>
                <a:gd name="T23" fmla="*/ 1 h 5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256"/>
                <a:gd name="T37" fmla="*/ 0 h 594"/>
                <a:gd name="T38" fmla="*/ 3256 w 3256"/>
                <a:gd name="T39" fmla="*/ 594 h 5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256" h="594">
                  <a:moveTo>
                    <a:pt x="0" y="401"/>
                  </a:moveTo>
                  <a:cubicBezTo>
                    <a:pt x="66" y="316"/>
                    <a:pt x="133" y="232"/>
                    <a:pt x="200" y="233"/>
                  </a:cubicBezTo>
                  <a:cubicBezTo>
                    <a:pt x="267" y="234"/>
                    <a:pt x="344" y="364"/>
                    <a:pt x="400" y="409"/>
                  </a:cubicBezTo>
                  <a:cubicBezTo>
                    <a:pt x="456" y="454"/>
                    <a:pt x="479" y="506"/>
                    <a:pt x="536" y="505"/>
                  </a:cubicBezTo>
                  <a:cubicBezTo>
                    <a:pt x="593" y="504"/>
                    <a:pt x="677" y="465"/>
                    <a:pt x="744" y="401"/>
                  </a:cubicBezTo>
                  <a:cubicBezTo>
                    <a:pt x="811" y="337"/>
                    <a:pt x="863" y="120"/>
                    <a:pt x="936" y="121"/>
                  </a:cubicBezTo>
                  <a:cubicBezTo>
                    <a:pt x="1009" y="122"/>
                    <a:pt x="1112" y="334"/>
                    <a:pt x="1184" y="409"/>
                  </a:cubicBezTo>
                  <a:cubicBezTo>
                    <a:pt x="1256" y="484"/>
                    <a:pt x="1257" y="544"/>
                    <a:pt x="1368" y="569"/>
                  </a:cubicBezTo>
                  <a:cubicBezTo>
                    <a:pt x="1479" y="594"/>
                    <a:pt x="1726" y="589"/>
                    <a:pt x="1848" y="561"/>
                  </a:cubicBezTo>
                  <a:cubicBezTo>
                    <a:pt x="1970" y="533"/>
                    <a:pt x="1973" y="494"/>
                    <a:pt x="2104" y="401"/>
                  </a:cubicBezTo>
                  <a:cubicBezTo>
                    <a:pt x="2235" y="308"/>
                    <a:pt x="2440" y="0"/>
                    <a:pt x="2632" y="1"/>
                  </a:cubicBezTo>
                  <a:cubicBezTo>
                    <a:pt x="2824" y="2"/>
                    <a:pt x="3040" y="205"/>
                    <a:pt x="3256" y="4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Text Box 23"/>
            <p:cNvSpPr txBox="1">
              <a:spLocks noChangeArrowheads="1"/>
            </p:cNvSpPr>
            <p:nvPr/>
          </p:nvSpPr>
          <p:spPr bwMode="auto">
            <a:xfrm>
              <a:off x="68" y="1073"/>
              <a:ext cx="59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i="1"/>
                <a:t>待调制信号</a:t>
              </a:r>
            </a:p>
            <a:p>
              <a:r>
                <a:rPr lang="zh-CN" altLang="en-US" b="1" i="1"/>
                <a:t>（声音）</a:t>
              </a:r>
            </a:p>
          </p:txBody>
        </p:sp>
        <p:sp>
          <p:nvSpPr>
            <p:cNvPr id="54293" name="Text Box 69"/>
            <p:cNvSpPr txBox="1">
              <a:spLocks noChangeArrowheads="1"/>
            </p:cNvSpPr>
            <p:nvPr/>
          </p:nvSpPr>
          <p:spPr bwMode="auto">
            <a:xfrm>
              <a:off x="703" y="845"/>
              <a:ext cx="31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  <a:ea typeface="宋体" pitchFamily="2" charset="-122"/>
                </a:rPr>
                <a:t>f(t)</a:t>
              </a:r>
              <a:endParaRPr kumimoji="1" lang="en-US" altLang="zh-CN" sz="20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4287" name="Text Box 71"/>
          <p:cNvSpPr txBox="1">
            <a:spLocks noChangeArrowheads="1"/>
          </p:cNvSpPr>
          <p:nvPr/>
        </p:nvSpPr>
        <p:spPr bwMode="auto">
          <a:xfrm>
            <a:off x="1116013" y="3933825"/>
            <a:ext cx="5064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f(t)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88" name="Text Box 72"/>
          <p:cNvSpPr txBox="1">
            <a:spLocks noChangeArrowheads="1"/>
          </p:cNvSpPr>
          <p:nvPr/>
        </p:nvSpPr>
        <p:spPr bwMode="auto">
          <a:xfrm>
            <a:off x="1476375" y="3933825"/>
            <a:ext cx="1352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cos(w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t+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</a:t>
            </a:r>
            <a:r>
              <a:rPr kumimoji="1" lang="en-US" altLang="zh-CN" sz="2000" b="1" i="1" baseline="-25000"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b="1" i="1">
                <a:latin typeface="Times New Roman" pitchFamily="18" charset="0"/>
                <a:ea typeface="宋体" pitchFamily="2" charset="-122"/>
              </a:rPr>
              <a:t>)</a:t>
            </a:r>
            <a:endParaRPr kumimoji="1" lang="en-US" altLang="zh-CN" sz="20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5340EC-1E70-4F08-8F2E-AF94D27279F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4E339-D441-4715-95C6-6AC1012CE446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52475"/>
          </a:xfrm>
        </p:spPr>
        <p:txBody>
          <a:bodyPr/>
          <a:lstStyle/>
          <a:p>
            <a:pPr>
              <a:defRPr/>
            </a:pPr>
            <a:r>
              <a:rPr lang="zh-CN" altLang="en-US" sz="4400" dirty="0" smtClean="0"/>
              <a:t>逻辑层：</a:t>
            </a:r>
            <a:r>
              <a:rPr lang="en-US" altLang="zh-CN" sz="4400" dirty="0" err="1" smtClean="0"/>
              <a:t>mBnB</a:t>
            </a:r>
            <a:r>
              <a:rPr lang="zh-CN" altLang="en-US" sz="4400" dirty="0" smtClean="0"/>
              <a:t>编码方式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3990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目的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保障传输的交流特性，防止在基带数据中过多的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码流或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码流，</a:t>
            </a:r>
            <a:r>
              <a:rPr lang="zh-CN" altLang="en-US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任何一方过多的码流均造成直流特性</a:t>
            </a:r>
            <a:r>
              <a:rPr lang="zh-CN" altLang="en-US" sz="1800" dirty="0" smtClean="0"/>
              <a:t>。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将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1800" dirty="0" smtClean="0"/>
              <a:t> bits</a:t>
            </a:r>
            <a:r>
              <a:rPr lang="zh-CN" altLang="en-US" sz="1800" dirty="0" smtClean="0"/>
              <a:t>的基带数据映射成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800" dirty="0" smtClean="0"/>
              <a:t> bits</a:t>
            </a:r>
            <a:r>
              <a:rPr lang="zh-CN" altLang="en-US" sz="1800" dirty="0" smtClean="0"/>
              <a:t>数据发送。当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&gt; m</a:t>
            </a:r>
            <a:r>
              <a:rPr lang="zh-CN" altLang="en-US" sz="1800" dirty="0" smtClean="0"/>
              <a:t>时，在发送侧就产生了冗余性。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/>
              <a:t>4B/5B 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FDDI</a:t>
            </a:r>
            <a:r>
              <a:rPr lang="zh-CN" altLang="en-US" sz="2000" dirty="0" smtClean="0"/>
              <a:t>，每个</a:t>
            </a:r>
            <a:r>
              <a:rPr lang="en-US" altLang="zh-CN" sz="2000" dirty="0" smtClean="0"/>
              <a:t>5B</a:t>
            </a:r>
            <a:r>
              <a:rPr lang="zh-CN" altLang="en-US" sz="2000" dirty="0" smtClean="0"/>
              <a:t>码至少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，至少两次改变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先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位变成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位编码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再</a:t>
            </a:r>
            <a:r>
              <a:rPr lang="en-US" altLang="zh-CN" sz="1800" dirty="0" smtClean="0"/>
              <a:t>NRZI</a:t>
            </a:r>
            <a:r>
              <a:rPr lang="zh-CN" altLang="en-US" sz="1800" dirty="0" smtClean="0"/>
              <a:t>编码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数据率</a:t>
            </a:r>
            <a:r>
              <a:rPr lang="en-US" altLang="zh-CN" sz="1800" dirty="0" smtClean="0"/>
              <a:t>100Mbps--&gt;125Mbps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1800" dirty="0" smtClean="0"/>
              <a:t>若用曼码则</a:t>
            </a:r>
            <a:r>
              <a:rPr lang="en-US" altLang="zh-CN" sz="1800" dirty="0" smtClean="0"/>
              <a:t>100Mbps--&gt;200Mbps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/>
              <a:t>8B/10B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1G</a:t>
            </a:r>
            <a:r>
              <a:rPr lang="zh-CN" altLang="en-US" sz="2000" dirty="0" smtClean="0"/>
              <a:t>光传输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/>
              <a:t>64B/66B:10G</a:t>
            </a:r>
            <a:r>
              <a:rPr lang="zh-CN" altLang="en-US" sz="2000" dirty="0" smtClean="0"/>
              <a:t>光传输，最长传输距离</a:t>
            </a:r>
            <a:r>
              <a:rPr lang="en-US" altLang="zh-CN" sz="2000" dirty="0" smtClean="0"/>
              <a:t>40</a:t>
            </a:r>
            <a:r>
              <a:rPr lang="zh-CN" altLang="en-US" sz="2000" dirty="0" smtClean="0"/>
              <a:t>公里。标准</a:t>
            </a:r>
            <a:r>
              <a:rPr lang="en-US" altLang="zh-CN" sz="2000" dirty="0" smtClean="0"/>
              <a:t>:10GBASE</a:t>
            </a:r>
            <a:r>
              <a:rPr lang="zh-CN" altLang="en-US" sz="2000" dirty="0" smtClean="0"/>
              <a:t>－</a:t>
            </a:r>
            <a:r>
              <a:rPr lang="en-US" altLang="zh-CN" sz="2000" dirty="0" smtClean="0"/>
              <a:t>X/R/W</a:t>
            </a:r>
            <a:r>
              <a:rPr lang="zh-CN" altLang="en-US" sz="2000" dirty="0" smtClean="0"/>
              <a:t>三种类型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 smtClean="0"/>
              <a:t>10GBASE</a:t>
            </a:r>
            <a:r>
              <a:rPr lang="zh-CN" altLang="en-US" sz="1800" dirty="0" smtClean="0"/>
              <a:t>－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WDM LAN</a:t>
            </a:r>
            <a:r>
              <a:rPr lang="zh-CN" altLang="en-US" sz="1800" dirty="0" smtClean="0"/>
              <a:t>），</a:t>
            </a:r>
            <a:r>
              <a:rPr lang="zh-CN" altLang="en-US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8B/10B</a:t>
            </a:r>
            <a:r>
              <a:rPr lang="zh-CN" altLang="en-US" sz="1800" dirty="0" smtClean="0"/>
              <a:t>编码，特紧凑包装，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个接收器和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个在</a:t>
            </a:r>
            <a:r>
              <a:rPr lang="en-US" altLang="zh-CN" sz="1800" dirty="0" smtClean="0"/>
              <a:t>1300nm</a:t>
            </a:r>
            <a:r>
              <a:rPr lang="zh-CN" altLang="en-US" sz="1800" dirty="0" smtClean="0"/>
              <a:t>波长附近以大约</a:t>
            </a:r>
            <a:r>
              <a:rPr lang="en-US" altLang="zh-CN" sz="1800" dirty="0" smtClean="0"/>
              <a:t>25nm</a:t>
            </a:r>
            <a:r>
              <a:rPr lang="zh-CN" altLang="en-US" sz="1800" dirty="0" smtClean="0"/>
              <a:t>为间隔工作的激光器，每一对发送器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接收器在</a:t>
            </a:r>
            <a:r>
              <a:rPr lang="en-US" altLang="zh-CN" sz="1800" dirty="0" smtClean="0"/>
              <a:t>3.125Gbps</a:t>
            </a:r>
            <a:r>
              <a:rPr lang="zh-CN" altLang="en-US" sz="1800" dirty="0" smtClean="0"/>
              <a:t>速度（数据流速度为</a:t>
            </a:r>
            <a:r>
              <a:rPr lang="en-US" altLang="zh-CN" sz="1800" dirty="0" smtClean="0"/>
              <a:t>2.5Gbps</a:t>
            </a:r>
            <a:r>
              <a:rPr lang="zh-CN" altLang="en-US" sz="1800" dirty="0" smtClean="0"/>
              <a:t>）下工作。每端口应是</a:t>
            </a:r>
            <a:r>
              <a:rPr lang="en-US" altLang="zh-CN" sz="1800" dirty="0" smtClean="0"/>
              <a:t>3.125/2.5G=1/0.8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 smtClean="0"/>
              <a:t>10GBASE</a:t>
            </a:r>
            <a:r>
              <a:rPr lang="zh-CN" altLang="en-US" sz="1800" dirty="0" smtClean="0"/>
              <a:t>－</a:t>
            </a:r>
            <a:r>
              <a:rPr lang="en-US" altLang="zh-CN" sz="1800" dirty="0" smtClean="0"/>
              <a:t>R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SONET LAN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64B/66B</a:t>
            </a:r>
            <a:r>
              <a:rPr lang="zh-CN" altLang="en-US" sz="1800" dirty="0" smtClean="0"/>
              <a:t>编码，数据流为</a:t>
            </a:r>
            <a:r>
              <a:rPr lang="en-US" altLang="zh-CN" sz="1800" dirty="0" smtClean="0"/>
              <a:t>10Gbps</a:t>
            </a:r>
            <a:r>
              <a:rPr lang="zh-CN" altLang="en-US" sz="1800" dirty="0" smtClean="0"/>
              <a:t>，时钟速率为</a:t>
            </a:r>
            <a:r>
              <a:rPr lang="en-US" altLang="zh-CN" sz="1800" dirty="0" smtClean="0"/>
              <a:t>10.3Gbps</a:t>
            </a:r>
            <a:r>
              <a:rPr lang="zh-CN" altLang="en-US" sz="1800" dirty="0" smtClean="0"/>
              <a:t>。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800" dirty="0" smtClean="0"/>
              <a:t>10GBASE</a:t>
            </a:r>
            <a:r>
              <a:rPr lang="zh-CN" altLang="en-US" sz="1800" dirty="0" smtClean="0"/>
              <a:t>－</a:t>
            </a:r>
            <a:r>
              <a:rPr lang="en-US" altLang="zh-CN" sz="1800" dirty="0" smtClean="0"/>
              <a:t>W</a:t>
            </a:r>
            <a:r>
              <a:rPr lang="zh-CN" altLang="en-US" sz="1800" dirty="0" smtClean="0"/>
              <a:t>是广域网接口，与</a:t>
            </a:r>
            <a:r>
              <a:rPr lang="en-US" altLang="zh-CN" sz="1800" dirty="0" smtClean="0"/>
              <a:t>SONET OC-192</a:t>
            </a:r>
            <a:r>
              <a:rPr lang="zh-CN" altLang="en-US" sz="1800" dirty="0" smtClean="0"/>
              <a:t>兼容，其时钟为</a:t>
            </a:r>
            <a:r>
              <a:rPr lang="en-US" altLang="zh-CN" sz="1800" dirty="0" smtClean="0"/>
              <a:t>9.953Gbps,</a:t>
            </a:r>
            <a:r>
              <a:rPr lang="zh-CN" altLang="en-US" sz="1800" dirty="0" smtClean="0"/>
              <a:t>数据流为</a:t>
            </a:r>
            <a:r>
              <a:rPr lang="en-US" altLang="zh-CN" sz="1800" dirty="0" smtClean="0"/>
              <a:t>9.585Gbps</a:t>
            </a:r>
            <a:r>
              <a:rPr lang="zh-CN" altLang="en-US" sz="1800" dirty="0" smtClean="0"/>
              <a:t>。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188A48-E68C-4F76-9E9D-A4DC6F867AA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BB427-5355-48EE-A012-B55D502A2E8A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帧的生成（</a:t>
            </a:r>
            <a:r>
              <a:rPr lang="en-US" altLang="zh-CN" smtClean="0"/>
              <a:t>Framing</a:t>
            </a:r>
            <a:r>
              <a:rPr lang="zh-CN" altLang="en-US" smtClean="0"/>
              <a:t>）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447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点到点链路间的一块有界数据 </a:t>
            </a:r>
          </a:p>
          <a:p>
            <a:pPr>
              <a:defRPr/>
            </a:pPr>
            <a:r>
              <a:rPr lang="zh-CN" altLang="en-US" smtClean="0"/>
              <a:t>问题：帧的编址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533400" y="3657600"/>
            <a:ext cx="8077200" cy="2209800"/>
            <a:chOff x="336" y="2592"/>
            <a:chExt cx="5088" cy="1392"/>
          </a:xfrm>
        </p:grpSpPr>
        <p:sp>
          <p:nvSpPr>
            <p:cNvPr id="56327" name="Rectangle 5"/>
            <p:cNvSpPr>
              <a:spLocks noChangeArrowheads="1"/>
            </p:cNvSpPr>
            <p:nvPr/>
          </p:nvSpPr>
          <p:spPr bwMode="auto">
            <a:xfrm>
              <a:off x="336" y="2640"/>
              <a:ext cx="1440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zh-CN" sz="2400"/>
                <a:t>Node A Adaptor</a:t>
              </a:r>
            </a:p>
          </p:txBody>
        </p:sp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3984" y="2640"/>
              <a:ext cx="1440" cy="6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altLang="zh-CN" sz="2400"/>
                <a:t>Adaptor Node B</a:t>
              </a:r>
            </a:p>
          </p:txBody>
        </p:sp>
        <p:sp>
          <p:nvSpPr>
            <p:cNvPr id="56329" name="Rectangle 7"/>
            <p:cNvSpPr>
              <a:spLocks noChangeArrowheads="1"/>
            </p:cNvSpPr>
            <p:nvPr/>
          </p:nvSpPr>
          <p:spPr bwMode="auto">
            <a:xfrm>
              <a:off x="1680" y="2880"/>
              <a:ext cx="192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Rectangle 8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9"/>
            <p:cNvSpPr>
              <a:spLocks noChangeShapeType="1"/>
            </p:cNvSpPr>
            <p:nvPr/>
          </p:nvSpPr>
          <p:spPr bwMode="auto">
            <a:xfrm>
              <a:off x="1872" y="2976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Text Box 10"/>
            <p:cNvSpPr txBox="1">
              <a:spLocks noChangeArrowheads="1"/>
            </p:cNvSpPr>
            <p:nvPr/>
          </p:nvSpPr>
          <p:spPr bwMode="auto">
            <a:xfrm>
              <a:off x="2592" y="3408"/>
              <a:ext cx="30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帧</a:t>
              </a:r>
            </a:p>
          </p:txBody>
        </p:sp>
        <p:sp>
          <p:nvSpPr>
            <p:cNvPr id="56333" name="Line 11"/>
            <p:cNvSpPr>
              <a:spLocks noChangeShapeType="1"/>
            </p:cNvSpPr>
            <p:nvPr/>
          </p:nvSpPr>
          <p:spPr bwMode="auto">
            <a:xfrm>
              <a:off x="1056" y="3312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Line 12"/>
            <p:cNvSpPr>
              <a:spLocks noChangeShapeType="1"/>
            </p:cNvSpPr>
            <p:nvPr/>
          </p:nvSpPr>
          <p:spPr bwMode="auto">
            <a:xfrm>
              <a:off x="4656" y="336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3"/>
            <p:cNvSpPr>
              <a:spLocks noChangeShapeType="1"/>
            </p:cNvSpPr>
            <p:nvPr/>
          </p:nvSpPr>
          <p:spPr bwMode="auto">
            <a:xfrm>
              <a:off x="1056" y="3696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14"/>
            <p:cNvSpPr txBox="1">
              <a:spLocks noChangeArrowheads="1"/>
            </p:cNvSpPr>
            <p:nvPr/>
          </p:nvSpPr>
          <p:spPr bwMode="auto">
            <a:xfrm>
              <a:off x="2496" y="2592"/>
              <a:ext cx="69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/>
                <a:t>比特流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28DBF1-26F6-41AC-870A-00D92F268868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655B2-83DF-4DED-AD89-478C6A74EF4C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5606" name="Picture 5" descr="A:\EMSp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500563"/>
            <a:ext cx="9144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1EC6A6-D629-4360-9EE6-13E4FDFE71E0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ED65C-9FCD-442A-878E-52B6711CCF1C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什么是幀</a:t>
            </a:r>
            <a:r>
              <a:rPr lang="en-US" altLang="zh-CN" smtClean="0"/>
              <a:t>(</a:t>
            </a:r>
            <a:r>
              <a:rPr lang="en-US" altLang="zh-CN" b="0" smtClean="0">
                <a:latin typeface="Arial" pitchFamily="34" charset="0"/>
                <a:ea typeface="黑体" pitchFamily="49" charset="-122"/>
              </a:rPr>
              <a:t>Frame)?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524000"/>
            <a:ext cx="8270875" cy="2667000"/>
          </a:xfrm>
        </p:spPr>
        <p:txBody>
          <a:bodyPr/>
          <a:lstStyle/>
          <a:p>
            <a:pPr algn="just">
              <a:buFont typeface="Wingdings" pitchFamily="2" charset="2"/>
              <a:buChar char="l"/>
              <a:defRPr/>
            </a:pPr>
            <a:r>
              <a:rPr lang="en-US" altLang="zh-CN" smtClean="0"/>
              <a:t>Frame</a:t>
            </a:r>
            <a:r>
              <a:rPr lang="zh-CN" altLang="zh-CN" smtClean="0"/>
              <a:t>是一个在具体网络（与类型和厂家有关）第二层上实现的、与硬件有关的特殊分组。是网上传输的最小数据单元。</a:t>
            </a:r>
          </a:p>
          <a:p>
            <a:pPr algn="just">
              <a:buFont typeface="Wingdings" pitchFamily="2" charset="2"/>
              <a:buChar char="l"/>
              <a:defRPr/>
            </a:pPr>
            <a:r>
              <a:rPr lang="en-US" altLang="zh-CN" smtClean="0"/>
              <a:t>Frame</a:t>
            </a:r>
            <a:r>
              <a:rPr lang="zh-CN" altLang="en-US" smtClean="0"/>
              <a:t>＝数据部分＋发送和接收站点的</a:t>
            </a:r>
            <a:r>
              <a:rPr lang="zh-CN" alt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物理地址</a:t>
            </a:r>
            <a:r>
              <a:rPr lang="zh-CN" altLang="en-US" smtClean="0"/>
              <a:t>＋处理控制部分。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2209800" y="5181600"/>
            <a:ext cx="4852988" cy="974725"/>
            <a:chOff x="2340" y="5808"/>
            <a:chExt cx="5580" cy="936"/>
          </a:xfrm>
        </p:grpSpPr>
        <p:sp>
          <p:nvSpPr>
            <p:cNvPr id="57351" name="Text Box 5"/>
            <p:cNvSpPr txBox="1">
              <a:spLocks noChangeArrowheads="1"/>
            </p:cNvSpPr>
            <p:nvPr/>
          </p:nvSpPr>
          <p:spPr bwMode="auto">
            <a:xfrm>
              <a:off x="2340" y="6276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SOH</a:t>
              </a:r>
            </a:p>
          </p:txBody>
        </p:sp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3240" y="6276"/>
              <a:ext cx="37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帧的内容</a:t>
              </a: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7020" y="6276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EOT</a:t>
              </a:r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2340" y="5808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帧头</a:t>
              </a:r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7020" y="5808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zh-CN" altLang="en-US" b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帧尾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C8774F8-C4A1-41CE-9B89-7822AC36FBA6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EB962-10AB-41C7-8E8C-4C91F6B1DD04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144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面向字节的协议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34400" cy="4267200"/>
          </a:xfrm>
        </p:spPr>
        <p:txBody>
          <a:bodyPr/>
          <a:lstStyle/>
          <a:p>
            <a:pPr>
              <a:defRPr/>
            </a:pPr>
            <a:r>
              <a:rPr lang="zh-CN" altLang="en-US" sz="2400" smtClean="0"/>
              <a:t>编帧最老的方法是字面向符终端协议</a:t>
            </a:r>
          </a:p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BISYNC</a:t>
            </a:r>
            <a:r>
              <a:rPr lang="en-US" altLang="zh-CN" sz="2400" smtClean="0"/>
              <a:t>:Binary Synchronous Communication Message Protocol</a:t>
            </a:r>
            <a:r>
              <a:rPr lang="zh-CN" altLang="en-US" sz="2400" smtClean="0"/>
              <a:t>，面向字节的协议由</a:t>
            </a:r>
            <a:r>
              <a:rPr lang="en-US" altLang="zh-CN" sz="2400" smtClean="0"/>
              <a:t>IBM</a:t>
            </a:r>
            <a:r>
              <a:rPr lang="zh-CN" altLang="en-US" sz="2400" smtClean="0"/>
              <a:t>开发</a:t>
            </a:r>
          </a:p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DDCMP</a:t>
            </a:r>
            <a:r>
              <a:rPr lang="zh-CN" altLang="en-US" sz="2400" smtClean="0"/>
              <a:t>， </a:t>
            </a:r>
            <a:r>
              <a:rPr lang="en-US" altLang="zh-CN" sz="2400" smtClean="0"/>
              <a:t>Digital Data Communication Message Protocol</a:t>
            </a:r>
            <a:r>
              <a:rPr lang="zh-CN" altLang="en-US" sz="2400" smtClean="0"/>
              <a:t>， 用于</a:t>
            </a:r>
            <a:r>
              <a:rPr lang="en-US" altLang="zh-CN" sz="2400" smtClean="0"/>
              <a:t>DECNET</a:t>
            </a:r>
          </a:p>
          <a:p>
            <a:pPr>
              <a:defRPr/>
            </a:pPr>
            <a:r>
              <a:rPr lang="zh-CN" altLang="en-US" sz="2400" smtClean="0"/>
              <a:t>都支持</a:t>
            </a:r>
            <a:r>
              <a:rPr lang="en-US" altLang="zh-CN" sz="2400" smtClean="0"/>
              <a:t>ASCII , EBCDIC, IBM</a:t>
            </a:r>
            <a:r>
              <a:rPr lang="en-US" altLang="zh-CN" sz="2400" smtClean="0">
                <a:latin typeface="Times New Roman"/>
              </a:rPr>
              <a:t>’</a:t>
            </a:r>
            <a:r>
              <a:rPr lang="en-US" altLang="zh-CN" sz="2400" smtClean="0"/>
              <a:t>s 6</a:t>
            </a:r>
            <a:r>
              <a:rPr lang="zh-CN" altLang="en-US" sz="2400" smtClean="0"/>
              <a:t>位传输码</a:t>
            </a:r>
          </a:p>
          <a:p>
            <a:pPr>
              <a:defRPr/>
            </a:pPr>
            <a:r>
              <a:rPr lang="zh-CN" altLang="en-US" sz="2400" smtClean="0"/>
              <a:t>这两个协议是不同帧技术的例子</a:t>
            </a:r>
          </a:p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PPP/SLIP</a:t>
            </a:r>
            <a:endParaRPr lang="en-US" altLang="zh-CN" sz="2400" smtClean="0"/>
          </a:p>
        </p:txBody>
      </p:sp>
      <p:grpSp>
        <p:nvGrpSpPr>
          <p:cNvPr id="58374" name="Group 4"/>
          <p:cNvGrpSpPr>
            <a:grpSpLocks/>
          </p:cNvGrpSpPr>
          <p:nvPr/>
        </p:nvGrpSpPr>
        <p:grpSpPr bwMode="auto">
          <a:xfrm>
            <a:off x="2286000" y="5486400"/>
            <a:ext cx="4495800" cy="1066800"/>
            <a:chOff x="1296" y="3024"/>
            <a:chExt cx="2832" cy="672"/>
          </a:xfrm>
        </p:grpSpPr>
        <p:sp>
          <p:nvSpPr>
            <p:cNvPr id="58376" name="Text Box 5"/>
            <p:cNvSpPr txBox="1">
              <a:spLocks noChangeArrowheads="1"/>
            </p:cNvSpPr>
            <p:nvPr/>
          </p:nvSpPr>
          <p:spPr bwMode="auto">
            <a:xfrm>
              <a:off x="1344" y="3024"/>
              <a:ext cx="26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sz="1800" b="1">
                  <a:latin typeface="Times New Roman" pitchFamily="18" charset="0"/>
                  <a:ea typeface="宋体" pitchFamily="2" charset="-122"/>
                </a:rPr>
                <a:t>8   8    8                    8                        8      16</a:t>
              </a:r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  </a:t>
              </a:r>
            </a:p>
            <a:p>
              <a:pPr algn="just" eaLnBrk="1" hangingPunct="1"/>
              <a:endParaRPr kumimoji="1" lang="en-US" altLang="zh-CN" b="1"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/>
              <a:r>
                <a:rPr kumimoji="1" lang="en-US" altLang="zh-CN" b="1">
                  <a:latin typeface="Times New Roman" pitchFamily="18" charset="0"/>
                  <a:ea typeface="宋体" pitchFamily="2" charset="-122"/>
                </a:rPr>
                <a:t>     </a:t>
              </a:r>
            </a:p>
          </p:txBody>
        </p:sp>
        <p:grpSp>
          <p:nvGrpSpPr>
            <p:cNvPr id="58377" name="Group 6"/>
            <p:cNvGrpSpPr>
              <a:grpSpLocks/>
            </p:cNvGrpSpPr>
            <p:nvPr/>
          </p:nvGrpSpPr>
          <p:grpSpPr bwMode="auto">
            <a:xfrm>
              <a:off x="1296" y="3288"/>
              <a:ext cx="2832" cy="408"/>
              <a:chOff x="1296" y="3288"/>
              <a:chExt cx="2808" cy="250"/>
            </a:xfrm>
          </p:grpSpPr>
          <p:sp>
            <p:nvSpPr>
              <p:cNvPr id="58378" name="Text Box 7"/>
              <p:cNvSpPr txBox="1">
                <a:spLocks noChangeArrowheads="1"/>
              </p:cNvSpPr>
              <p:nvPr/>
            </p:nvSpPr>
            <p:spPr bwMode="auto">
              <a:xfrm>
                <a:off x="1296" y="3288"/>
                <a:ext cx="21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SYN</a:t>
                </a:r>
              </a:p>
            </p:txBody>
          </p:sp>
          <p:sp>
            <p:nvSpPr>
              <p:cNvPr id="58379" name="Text Box 8"/>
              <p:cNvSpPr txBox="1">
                <a:spLocks noChangeArrowheads="1"/>
              </p:cNvSpPr>
              <p:nvPr/>
            </p:nvSpPr>
            <p:spPr bwMode="auto">
              <a:xfrm>
                <a:off x="1512" y="3288"/>
                <a:ext cx="21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SYN</a:t>
                </a:r>
              </a:p>
            </p:txBody>
          </p:sp>
          <p:sp>
            <p:nvSpPr>
              <p:cNvPr id="58380" name="Text Box 9"/>
              <p:cNvSpPr txBox="1">
                <a:spLocks noChangeArrowheads="1"/>
              </p:cNvSpPr>
              <p:nvPr/>
            </p:nvSpPr>
            <p:spPr bwMode="auto">
              <a:xfrm>
                <a:off x="1728" y="3288"/>
                <a:ext cx="21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SOH</a:t>
                </a:r>
              </a:p>
            </p:txBody>
          </p:sp>
          <p:sp>
            <p:nvSpPr>
              <p:cNvPr id="58381" name="Text Box 10"/>
              <p:cNvSpPr txBox="1">
                <a:spLocks noChangeArrowheads="1"/>
              </p:cNvSpPr>
              <p:nvPr/>
            </p:nvSpPr>
            <p:spPr bwMode="auto">
              <a:xfrm>
                <a:off x="1944" y="3288"/>
                <a:ext cx="57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Header</a:t>
                </a:r>
              </a:p>
            </p:txBody>
          </p:sp>
          <p:sp>
            <p:nvSpPr>
              <p:cNvPr id="58382" name="Text Box 11"/>
              <p:cNvSpPr txBox="1">
                <a:spLocks noChangeArrowheads="1"/>
              </p:cNvSpPr>
              <p:nvPr/>
            </p:nvSpPr>
            <p:spPr bwMode="auto">
              <a:xfrm>
                <a:off x="2520" y="3288"/>
                <a:ext cx="21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STX</a:t>
                </a:r>
              </a:p>
            </p:txBody>
          </p:sp>
          <p:sp>
            <p:nvSpPr>
              <p:cNvPr id="58383" name="Text Box 12"/>
              <p:cNvSpPr txBox="1">
                <a:spLocks noChangeArrowheads="1"/>
              </p:cNvSpPr>
              <p:nvPr/>
            </p:nvSpPr>
            <p:spPr bwMode="auto">
              <a:xfrm>
                <a:off x="2736" y="3288"/>
                <a:ext cx="720" cy="250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endParaRPr kumimoji="1" lang="zh-CN" altLang="zh-CN" b="1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8384" name="Text Box 13"/>
              <p:cNvSpPr txBox="1">
                <a:spLocks noChangeArrowheads="1"/>
              </p:cNvSpPr>
              <p:nvPr/>
            </p:nvSpPr>
            <p:spPr bwMode="auto">
              <a:xfrm>
                <a:off x="3456" y="3288"/>
                <a:ext cx="216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ETX</a:t>
                </a:r>
              </a:p>
            </p:txBody>
          </p:sp>
          <p:sp>
            <p:nvSpPr>
              <p:cNvPr id="58385" name="Text Box 14"/>
              <p:cNvSpPr txBox="1">
                <a:spLocks noChangeArrowheads="1"/>
              </p:cNvSpPr>
              <p:nvPr/>
            </p:nvSpPr>
            <p:spPr bwMode="auto">
              <a:xfrm>
                <a:off x="3672" y="3288"/>
                <a:ext cx="432" cy="2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CRC</a:t>
                </a:r>
              </a:p>
            </p:txBody>
          </p:sp>
          <p:sp>
            <p:nvSpPr>
              <p:cNvPr id="58386" name="Text Box 15"/>
              <p:cNvSpPr txBox="1">
                <a:spLocks noChangeArrowheads="1"/>
              </p:cNvSpPr>
              <p:nvPr/>
            </p:nvSpPr>
            <p:spPr bwMode="auto">
              <a:xfrm>
                <a:off x="2808" y="3318"/>
                <a:ext cx="360" cy="1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b="1">
                    <a:latin typeface="Times New Roman" pitchFamily="18" charset="0"/>
                    <a:ea typeface="宋体" pitchFamily="2" charset="-122"/>
                  </a:rPr>
                  <a:t>Body</a:t>
                </a:r>
              </a:p>
            </p:txBody>
          </p:sp>
          <p:sp>
            <p:nvSpPr>
              <p:cNvPr id="58387" name="AutoShape 16"/>
              <p:cNvSpPr>
                <a:spLocks noChangeArrowheads="1"/>
              </p:cNvSpPr>
              <p:nvPr/>
            </p:nvSpPr>
            <p:spPr bwMode="auto">
              <a:xfrm rot="5612728" flipH="1">
                <a:off x="3208" y="3332"/>
                <a:ext cx="250" cy="162"/>
              </a:xfrm>
              <a:prstGeom prst="wave">
                <a:avLst>
                  <a:gd name="adj1" fmla="val 13005"/>
                  <a:gd name="adj2" fmla="val 0"/>
                </a:avLst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375" name="Text Box 17"/>
          <p:cNvSpPr txBox="1">
            <a:spLocks noChangeArrowheads="1"/>
          </p:cNvSpPr>
          <p:nvPr/>
        </p:nvSpPr>
        <p:spPr bwMode="auto">
          <a:xfrm>
            <a:off x="304800" y="5943600"/>
            <a:ext cx="2012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BISYNC</a:t>
            </a:r>
            <a:r>
              <a:rPr lang="zh-CN" altLang="en-US" sz="2400"/>
              <a:t>帧格式</a:t>
            </a:r>
          </a:p>
        </p:txBody>
      </p:sp>
    </p:spTree>
  </p:cSld>
  <p:clrMapOvr>
    <a:masterClrMapping/>
  </p:clrMapOvr>
  <p:transition spd="med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7EA2DC-11CD-43A4-B841-7DE103F60CCE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43F06-C366-47E7-8533-FC00927FC891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面向比特协议（</a:t>
            </a:r>
            <a:r>
              <a:rPr lang="en-US" altLang="zh-CN" smtClean="0"/>
              <a:t>HDLC</a:t>
            </a:r>
            <a:r>
              <a:rPr lang="zh-CN" altLang="en-US" smtClean="0"/>
              <a:t>）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不关心字节的边界</a:t>
            </a:r>
          </a:p>
          <a:p>
            <a:pPr>
              <a:defRPr/>
            </a:pPr>
            <a:r>
              <a:rPr lang="zh-CN" altLang="en-US" smtClean="0"/>
              <a:t>把帧看着比特的集合</a:t>
            </a:r>
          </a:p>
          <a:p>
            <a:pPr lvl="1">
              <a:defRPr/>
            </a:pPr>
            <a:r>
              <a:rPr lang="zh-CN" altLang="en-US" smtClean="0"/>
              <a:t>可能是</a:t>
            </a:r>
            <a:r>
              <a:rPr lang="en-US" altLang="zh-CN" smtClean="0"/>
              <a:t>ASCII</a:t>
            </a:r>
            <a:r>
              <a:rPr lang="zh-CN" altLang="en-US" smtClean="0"/>
              <a:t>码、图像的象素值、指令、操作数或</a:t>
            </a:r>
            <a:r>
              <a:rPr lang="en-US" altLang="zh-CN" smtClean="0"/>
              <a:t>IP</a:t>
            </a:r>
            <a:r>
              <a:rPr lang="zh-CN" altLang="en-US" smtClean="0"/>
              <a:t>电话的声音值</a:t>
            </a:r>
          </a:p>
          <a:p>
            <a:pPr>
              <a:defRPr/>
            </a:pPr>
            <a:r>
              <a:rPr lang="en-US" altLang="zh-CN" smtClean="0"/>
              <a:t>SDLC:Synchronous Data Link Control Protocol </a:t>
            </a:r>
          </a:p>
          <a:p>
            <a:pPr lvl="1">
              <a:defRPr/>
            </a:pPr>
            <a:r>
              <a:rPr lang="en-US" altLang="zh-CN" smtClean="0"/>
              <a:t>Developed By IBM ,was later Standardized by OSI as HDLC</a:t>
            </a:r>
          </a:p>
        </p:txBody>
      </p:sp>
    </p:spTree>
  </p:cSld>
  <p:clrMapOvr>
    <a:masterClrMapping/>
  </p:clrMapOvr>
  <p:transition spd="med">
    <p:pull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BD1E31-C1CA-4302-8726-247CC07D0C04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545DA-3E6B-4885-A56A-E068F7090597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HDLC</a:t>
            </a:r>
            <a:r>
              <a:rPr lang="zh-CN" altLang="zh-CN" smtClean="0"/>
              <a:t>帧格式</a:t>
            </a:r>
            <a:endParaRPr lang="zh-CN" altLang="en-US" smtClean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6670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头尾标志是</a:t>
            </a:r>
            <a:r>
              <a:rPr lang="en-US" altLang="zh-CN" smtClean="0"/>
              <a:t>01111110</a:t>
            </a:r>
          </a:p>
          <a:p>
            <a:pPr>
              <a:defRPr/>
            </a:pPr>
            <a:r>
              <a:rPr lang="zh-CN" altLang="en-US" smtClean="0"/>
              <a:t>零比特插入技术，</a:t>
            </a:r>
            <a:r>
              <a:rPr lang="en-US" altLang="zh-CN" smtClean="0"/>
              <a:t>5</a:t>
            </a:r>
            <a:r>
              <a:rPr lang="zh-CN" altLang="en-US" smtClean="0"/>
              <a:t>个连续</a:t>
            </a:r>
            <a:r>
              <a:rPr lang="zh-CN" altLang="en-US" smtClean="0">
                <a:latin typeface="Times New Roman"/>
              </a:rPr>
              <a:t>‘</a:t>
            </a:r>
            <a:r>
              <a:rPr lang="en-US" altLang="zh-CN" smtClean="0"/>
              <a:t>1</a:t>
            </a:r>
            <a:r>
              <a:rPr lang="en-US" altLang="zh-CN" smtClean="0">
                <a:latin typeface="Times New Roman"/>
              </a:rPr>
              <a:t>’</a:t>
            </a:r>
            <a:r>
              <a:rPr lang="zh-CN" altLang="en-US" smtClean="0"/>
              <a:t>插</a:t>
            </a:r>
            <a:r>
              <a:rPr lang="zh-CN" altLang="en-US" smtClean="0">
                <a:latin typeface="Times New Roman"/>
              </a:rPr>
              <a:t>‘</a:t>
            </a:r>
            <a:r>
              <a:rPr lang="en-US" altLang="zh-CN" smtClean="0"/>
              <a:t>0</a:t>
            </a:r>
            <a:r>
              <a:rPr lang="en-US" altLang="zh-CN" smtClean="0">
                <a:latin typeface="Times New Roman"/>
              </a:rPr>
              <a:t>’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发送时插入  </a:t>
            </a:r>
            <a:r>
              <a:rPr lang="en-US" altLang="zh-CN" u="sng" smtClean="0"/>
              <a:t>0111</a:t>
            </a:r>
            <a:r>
              <a:rPr lang="en-US" altLang="zh-CN" i="1" smtClean="0"/>
              <a:t>1111</a:t>
            </a:r>
            <a:r>
              <a:rPr lang="en-US" altLang="zh-CN" smtClean="0"/>
              <a:t>=</a:t>
            </a:r>
            <a:r>
              <a:rPr lang="en-US" altLang="zh-CN" u="sng" smtClean="0"/>
              <a:t>0111</a:t>
            </a:r>
            <a:r>
              <a:rPr lang="en-US" altLang="zh-CN" i="1" smtClean="0"/>
              <a:t>11</a:t>
            </a:r>
            <a:r>
              <a:rPr lang="en-US" altLang="zh-CN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i="1" smtClean="0"/>
              <a:t>11</a:t>
            </a:r>
          </a:p>
          <a:p>
            <a:pPr lvl="1">
              <a:defRPr/>
            </a:pPr>
            <a:r>
              <a:rPr lang="zh-CN" altLang="en-US" smtClean="0"/>
              <a:t>接收时删除  </a:t>
            </a:r>
            <a:r>
              <a:rPr lang="en-US" altLang="zh-CN" u="sng" smtClean="0"/>
              <a:t>0111</a:t>
            </a:r>
            <a:r>
              <a:rPr lang="en-US" altLang="zh-CN" i="1" smtClean="0"/>
              <a:t>11</a:t>
            </a:r>
            <a:r>
              <a:rPr lang="en-US" altLang="zh-CN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i="1" smtClean="0"/>
              <a:t>11 </a:t>
            </a:r>
            <a:r>
              <a:rPr lang="en-US" altLang="zh-CN" smtClean="0"/>
              <a:t>=</a:t>
            </a:r>
            <a:r>
              <a:rPr lang="en-US" altLang="zh-CN" i="1" smtClean="0"/>
              <a:t> </a:t>
            </a:r>
            <a:r>
              <a:rPr lang="en-US" altLang="zh-CN" u="sng" smtClean="0"/>
              <a:t>0111</a:t>
            </a:r>
            <a:r>
              <a:rPr lang="en-US" altLang="zh-CN" i="1" smtClean="0"/>
              <a:t>1111</a:t>
            </a:r>
          </a:p>
        </p:txBody>
      </p:sp>
      <p:grpSp>
        <p:nvGrpSpPr>
          <p:cNvPr id="60422" name="Group 4"/>
          <p:cNvGrpSpPr>
            <a:grpSpLocks/>
          </p:cNvGrpSpPr>
          <p:nvPr/>
        </p:nvGrpSpPr>
        <p:grpSpPr bwMode="auto">
          <a:xfrm>
            <a:off x="457200" y="4495800"/>
            <a:ext cx="8153400" cy="1219200"/>
            <a:chOff x="288" y="2832"/>
            <a:chExt cx="5136" cy="768"/>
          </a:xfrm>
        </p:grpSpPr>
        <p:sp>
          <p:nvSpPr>
            <p:cNvPr id="60424" name="Rectangle 5"/>
            <p:cNvSpPr>
              <a:spLocks noChangeArrowheads="1"/>
            </p:cNvSpPr>
            <p:nvPr/>
          </p:nvSpPr>
          <p:spPr bwMode="auto">
            <a:xfrm>
              <a:off x="864" y="3119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altLang="zh-CN" sz="1800" b="1"/>
            </a:p>
          </p:txBody>
        </p:sp>
        <p:sp>
          <p:nvSpPr>
            <p:cNvPr id="60425" name="Rectangle 6"/>
            <p:cNvSpPr>
              <a:spLocks noChangeArrowheads="1"/>
            </p:cNvSpPr>
            <p:nvPr/>
          </p:nvSpPr>
          <p:spPr bwMode="auto">
            <a:xfrm>
              <a:off x="2018" y="3119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  <a:endParaRPr lang="en-US" altLang="zh-CN" sz="1800" b="1"/>
            </a:p>
          </p:txBody>
        </p:sp>
        <p:sp>
          <p:nvSpPr>
            <p:cNvPr id="60426" name="Rectangle 7"/>
            <p:cNvSpPr>
              <a:spLocks noChangeArrowheads="1"/>
            </p:cNvSpPr>
            <p:nvPr/>
          </p:nvSpPr>
          <p:spPr bwMode="auto">
            <a:xfrm>
              <a:off x="2882" y="3119"/>
              <a:ext cx="3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endParaRPr lang="en-US" altLang="zh-CN" sz="1800" b="1"/>
            </a:p>
          </p:txBody>
        </p:sp>
        <p:sp>
          <p:nvSpPr>
            <p:cNvPr id="60427" name="Rectangle 8"/>
            <p:cNvSpPr>
              <a:spLocks noChangeArrowheads="1"/>
            </p:cNvSpPr>
            <p:nvPr/>
          </p:nvSpPr>
          <p:spPr bwMode="auto">
            <a:xfrm>
              <a:off x="4036" y="3119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    16</a:t>
              </a:r>
              <a:endParaRPr lang="en-US" altLang="zh-CN" sz="1800" b="1"/>
            </a:p>
          </p:txBody>
        </p:sp>
        <p:sp>
          <p:nvSpPr>
            <p:cNvPr id="60428" name="Rectangle 9"/>
            <p:cNvSpPr>
              <a:spLocks noChangeArrowheads="1"/>
            </p:cNvSpPr>
            <p:nvPr/>
          </p:nvSpPr>
          <p:spPr bwMode="auto">
            <a:xfrm>
              <a:off x="4902" y="3119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  8</a:t>
              </a:r>
              <a:endParaRPr lang="en-US" altLang="zh-CN" sz="1800" b="1"/>
            </a:p>
          </p:txBody>
        </p:sp>
        <p:sp>
          <p:nvSpPr>
            <p:cNvPr id="60429" name="Rectangle 10"/>
            <p:cNvSpPr>
              <a:spLocks noChangeArrowheads="1"/>
            </p:cNvSpPr>
            <p:nvPr/>
          </p:nvSpPr>
          <p:spPr bwMode="auto">
            <a:xfrm>
              <a:off x="288" y="3119"/>
              <a:ext cx="1227" cy="4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Rectangle 11"/>
            <p:cNvSpPr>
              <a:spLocks noChangeArrowheads="1"/>
            </p:cNvSpPr>
            <p:nvPr/>
          </p:nvSpPr>
          <p:spPr bwMode="auto">
            <a:xfrm>
              <a:off x="605" y="3168"/>
              <a:ext cx="6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Beginning</a:t>
              </a:r>
              <a:endParaRPr lang="en-US" altLang="zh-CN" sz="1800" b="1"/>
            </a:p>
          </p:txBody>
        </p:sp>
        <p:sp>
          <p:nvSpPr>
            <p:cNvPr id="60431" name="Rectangle 12"/>
            <p:cNvSpPr>
              <a:spLocks noChangeArrowheads="1"/>
            </p:cNvSpPr>
            <p:nvPr/>
          </p:nvSpPr>
          <p:spPr bwMode="auto">
            <a:xfrm>
              <a:off x="640" y="3317"/>
              <a:ext cx="5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sequence</a:t>
              </a:r>
              <a:endParaRPr lang="en-US" altLang="zh-CN" sz="1800" b="1"/>
            </a:p>
          </p:txBody>
        </p:sp>
        <p:sp>
          <p:nvSpPr>
            <p:cNvPr id="60432" name="Rectangle 13"/>
            <p:cNvSpPr>
              <a:spLocks noChangeArrowheads="1"/>
            </p:cNvSpPr>
            <p:nvPr/>
          </p:nvSpPr>
          <p:spPr bwMode="auto">
            <a:xfrm>
              <a:off x="4686" y="3119"/>
              <a:ext cx="738" cy="4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Rectangle 14"/>
            <p:cNvSpPr>
              <a:spLocks noChangeArrowheads="1"/>
            </p:cNvSpPr>
            <p:nvPr/>
          </p:nvSpPr>
          <p:spPr bwMode="auto">
            <a:xfrm>
              <a:off x="4848" y="3168"/>
              <a:ext cx="4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Ending</a:t>
              </a:r>
              <a:endParaRPr lang="en-US" altLang="zh-CN" sz="1800" b="1"/>
            </a:p>
          </p:txBody>
        </p:sp>
        <p:sp>
          <p:nvSpPr>
            <p:cNvPr id="60434" name="Rectangle 15"/>
            <p:cNvSpPr>
              <a:spLocks noChangeArrowheads="1"/>
            </p:cNvSpPr>
            <p:nvPr/>
          </p:nvSpPr>
          <p:spPr bwMode="auto">
            <a:xfrm>
              <a:off x="4794" y="3317"/>
              <a:ext cx="5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sequence</a:t>
              </a:r>
              <a:endParaRPr lang="en-US" altLang="zh-CN" sz="1800" b="1"/>
            </a:p>
          </p:txBody>
        </p:sp>
        <p:sp>
          <p:nvSpPr>
            <p:cNvPr id="60435" name="Rectangle 16"/>
            <p:cNvSpPr>
              <a:spLocks noChangeArrowheads="1"/>
            </p:cNvSpPr>
            <p:nvPr/>
          </p:nvSpPr>
          <p:spPr bwMode="auto">
            <a:xfrm>
              <a:off x="1510" y="3119"/>
              <a:ext cx="1348" cy="4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Rectangle 17"/>
            <p:cNvSpPr>
              <a:spLocks noChangeArrowheads="1"/>
            </p:cNvSpPr>
            <p:nvPr/>
          </p:nvSpPr>
          <p:spPr bwMode="auto">
            <a:xfrm>
              <a:off x="1979" y="3168"/>
              <a:ext cx="4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Header</a:t>
              </a:r>
              <a:endParaRPr lang="en-US" altLang="zh-CN" sz="1800" b="1"/>
            </a:p>
          </p:txBody>
        </p:sp>
        <p:sp>
          <p:nvSpPr>
            <p:cNvPr id="60437" name="Rectangle 18"/>
            <p:cNvSpPr>
              <a:spLocks noChangeArrowheads="1"/>
            </p:cNvSpPr>
            <p:nvPr/>
          </p:nvSpPr>
          <p:spPr bwMode="auto">
            <a:xfrm>
              <a:off x="2854" y="3119"/>
              <a:ext cx="1226" cy="481"/>
            </a:xfrm>
            <a:prstGeom prst="rect">
              <a:avLst/>
            </a:prstGeom>
            <a:solidFill>
              <a:srgbClr val="3333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Rectangle 19"/>
            <p:cNvSpPr>
              <a:spLocks noChangeArrowheads="1"/>
            </p:cNvSpPr>
            <p:nvPr/>
          </p:nvSpPr>
          <p:spPr bwMode="auto">
            <a:xfrm>
              <a:off x="3274" y="3168"/>
              <a:ext cx="411" cy="1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Rectangle 20"/>
            <p:cNvSpPr>
              <a:spLocks noChangeArrowheads="1"/>
            </p:cNvSpPr>
            <p:nvPr/>
          </p:nvSpPr>
          <p:spPr bwMode="auto">
            <a:xfrm>
              <a:off x="3274" y="3168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1800" b="1"/>
            </a:p>
          </p:txBody>
        </p:sp>
        <p:sp>
          <p:nvSpPr>
            <p:cNvPr id="60440" name="Rectangle 21"/>
            <p:cNvSpPr>
              <a:spLocks noChangeArrowheads="1"/>
            </p:cNvSpPr>
            <p:nvPr/>
          </p:nvSpPr>
          <p:spPr bwMode="auto">
            <a:xfrm>
              <a:off x="3264" y="3168"/>
              <a:ext cx="5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Body</a:t>
              </a:r>
              <a:endParaRPr lang="en-US" altLang="zh-CN" sz="1800" b="1"/>
            </a:p>
          </p:txBody>
        </p:sp>
        <p:sp>
          <p:nvSpPr>
            <p:cNvPr id="60441" name="Rectangle 22"/>
            <p:cNvSpPr>
              <a:spLocks noChangeArrowheads="1"/>
            </p:cNvSpPr>
            <p:nvPr/>
          </p:nvSpPr>
          <p:spPr bwMode="auto">
            <a:xfrm>
              <a:off x="4075" y="3119"/>
              <a:ext cx="616" cy="48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Rectangle 23"/>
            <p:cNvSpPr>
              <a:spLocks noChangeArrowheads="1"/>
            </p:cNvSpPr>
            <p:nvPr/>
          </p:nvSpPr>
          <p:spPr bwMode="auto">
            <a:xfrm>
              <a:off x="4242" y="3168"/>
              <a:ext cx="3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CRC</a:t>
              </a:r>
              <a:endParaRPr lang="en-US" altLang="zh-CN" sz="1800" b="1"/>
            </a:p>
          </p:txBody>
        </p:sp>
        <p:sp>
          <p:nvSpPr>
            <p:cNvPr id="60443" name="Text Box 24"/>
            <p:cNvSpPr txBox="1">
              <a:spLocks noChangeArrowheads="1"/>
            </p:cNvSpPr>
            <p:nvPr/>
          </p:nvSpPr>
          <p:spPr bwMode="auto">
            <a:xfrm>
              <a:off x="768" y="2832"/>
              <a:ext cx="42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8                 16                              16     8</a:t>
              </a:r>
            </a:p>
          </p:txBody>
        </p:sp>
        <p:sp>
          <p:nvSpPr>
            <p:cNvPr id="60444" name="Line 25"/>
            <p:cNvSpPr>
              <a:spLocks noChangeShapeType="1"/>
            </p:cNvSpPr>
            <p:nvPr/>
          </p:nvSpPr>
          <p:spPr bwMode="auto">
            <a:xfrm flipH="1">
              <a:off x="3744" y="3120"/>
              <a:ext cx="96" cy="24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5" name="Line 26"/>
            <p:cNvSpPr>
              <a:spLocks noChangeShapeType="1"/>
            </p:cNvSpPr>
            <p:nvPr/>
          </p:nvSpPr>
          <p:spPr bwMode="auto">
            <a:xfrm>
              <a:off x="3744" y="3360"/>
              <a:ext cx="14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6" name="Line 27"/>
            <p:cNvSpPr>
              <a:spLocks noChangeShapeType="1"/>
            </p:cNvSpPr>
            <p:nvPr/>
          </p:nvSpPr>
          <p:spPr bwMode="auto">
            <a:xfrm flipH="1">
              <a:off x="3792" y="3360"/>
              <a:ext cx="144" cy="24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423" name="Text Box 28"/>
          <p:cNvSpPr txBox="1">
            <a:spLocks noChangeArrowheads="1"/>
          </p:cNvSpPr>
          <p:nvPr/>
        </p:nvSpPr>
        <p:spPr bwMode="auto">
          <a:xfrm>
            <a:off x="3581400" y="5943600"/>
            <a:ext cx="1708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/>
              <a:t>HDLC</a:t>
            </a:r>
            <a:r>
              <a:rPr lang="zh-CN" altLang="en-US" sz="2400"/>
              <a:t>帧格式</a:t>
            </a:r>
          </a:p>
        </p:txBody>
      </p:sp>
    </p:spTree>
  </p:cSld>
  <p:clrMapOvr>
    <a:masterClrMapping/>
  </p:clrMapOvr>
  <p:transition spd="med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5D448F5-C1BE-4590-9585-8F74D08738A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7A9B-34D0-41FD-95E2-E244AE34BB79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基于时钟的帧（</a:t>
            </a:r>
            <a:r>
              <a:rPr lang="en-US" altLang="zh-CN" smtClean="0"/>
              <a:t>SONET</a:t>
            </a:r>
            <a:r>
              <a:rPr lang="zh-CN" altLang="en-US" smtClean="0"/>
              <a:t>）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58200" cy="4362450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/>
              <a:t>Synchronous Optic Network </a:t>
            </a:r>
            <a:r>
              <a:rPr lang="zh-CN" altLang="zh-CN" sz="2400" smtClean="0"/>
              <a:t>标准</a:t>
            </a:r>
          </a:p>
          <a:p>
            <a:pPr lvl="1">
              <a:defRPr/>
            </a:pPr>
            <a:r>
              <a:rPr lang="en-US" altLang="zh-CN" sz="2000" smtClean="0"/>
              <a:t>1984</a:t>
            </a:r>
            <a:r>
              <a:rPr lang="zh-CN" altLang="en-US" sz="2000" smtClean="0"/>
              <a:t>年前各公司有自己专用光纤的</a:t>
            </a:r>
            <a:r>
              <a:rPr lang="en-US" altLang="zh-CN" sz="2000" smtClean="0"/>
              <a:t>TDM</a:t>
            </a:r>
            <a:r>
              <a:rPr lang="zh-CN" altLang="en-US" sz="2000" smtClean="0"/>
              <a:t>系统</a:t>
            </a:r>
          </a:p>
          <a:p>
            <a:pPr lvl="1">
              <a:defRPr/>
            </a:pPr>
            <a:r>
              <a:rPr lang="en-US" altLang="zh-CN" sz="2000" smtClean="0"/>
              <a:t>1984</a:t>
            </a:r>
            <a:r>
              <a:rPr lang="zh-CN" altLang="en-US" sz="2000" smtClean="0"/>
              <a:t>年后</a:t>
            </a:r>
            <a:r>
              <a:rPr lang="en-US" altLang="zh-CN" sz="2000" smtClean="0"/>
              <a:t>AT&amp;T</a:t>
            </a:r>
            <a:r>
              <a:rPr lang="zh-CN" altLang="en-US" sz="2000" smtClean="0"/>
              <a:t>分解，本地公司须与多个不同标准的长途公司连接</a:t>
            </a:r>
          </a:p>
          <a:p>
            <a:pPr lvl="1">
              <a:defRPr/>
            </a:pPr>
            <a:r>
              <a:rPr lang="en-US" altLang="zh-CN" sz="2000" smtClean="0"/>
              <a:t>1995Proposed Bell Communications Research</a:t>
            </a:r>
            <a:r>
              <a:rPr lang="zh-CN" altLang="en-US" sz="2000" smtClean="0"/>
              <a:t>开始标准化，</a:t>
            </a:r>
          </a:p>
          <a:p>
            <a:pPr lvl="1">
              <a:defRPr/>
            </a:pPr>
            <a:r>
              <a:rPr lang="en-US" altLang="zh-CN" sz="2000" smtClean="0"/>
              <a:t>Developed by ANSI for digital trans. Fiber,Adapted &amp; standardized by ITU-T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Clock-based framing</a:t>
            </a:r>
          </a:p>
          <a:p>
            <a:pPr lvl="1">
              <a:defRPr/>
            </a:pPr>
            <a:r>
              <a:rPr lang="en-US" altLang="zh-CN" sz="2000" smtClean="0"/>
              <a:t>1989</a:t>
            </a:r>
            <a:r>
              <a:rPr lang="zh-CN" altLang="en-US" sz="2000" smtClean="0"/>
              <a:t>产生</a:t>
            </a:r>
            <a:r>
              <a:rPr lang="en-US" altLang="zh-CN" sz="2000" smtClean="0"/>
              <a:t>SONET</a:t>
            </a:r>
            <a:r>
              <a:rPr lang="zh-CN" altLang="en-US" sz="2000" smtClean="0"/>
              <a:t>和平行的</a:t>
            </a:r>
            <a:r>
              <a:rPr lang="en-US" altLang="zh-CN" sz="2000" smtClean="0"/>
              <a:t>CCITT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SDH</a:t>
            </a:r>
            <a:r>
              <a:rPr lang="zh-CN" altLang="en-US" sz="2000" smtClean="0"/>
              <a:t>，二者只有细微差别</a:t>
            </a:r>
          </a:p>
          <a:p>
            <a:pPr lvl="1">
              <a:defRPr/>
            </a:pPr>
            <a:r>
              <a:rPr lang="en-US" altLang="zh-CN" sz="2800" smtClean="0">
                <a:solidFill>
                  <a:srgbClr val="FF0000"/>
                </a:solidFill>
              </a:rPr>
              <a:t>SDH</a:t>
            </a:r>
            <a:r>
              <a:rPr lang="en-US" altLang="zh-CN" sz="2800" smtClean="0"/>
              <a:t>:Synchronous Digital Hierarchy in China and Europe for SONET</a:t>
            </a:r>
          </a:p>
          <a:p>
            <a:pPr>
              <a:defRPr/>
            </a:pPr>
            <a:r>
              <a:rPr lang="en-US" altLang="zh-CN" sz="2400" smtClean="0"/>
              <a:t>SONET</a:t>
            </a:r>
            <a:r>
              <a:rPr lang="zh-CN" altLang="en-US" sz="2400" smtClean="0"/>
              <a:t>所有级别都使用字节交叉的多路复用，线路速率都是</a:t>
            </a:r>
            <a:r>
              <a:rPr lang="en-US" altLang="zh-CN" sz="2400" smtClean="0"/>
              <a:t>STS-1=51.84Mbps</a:t>
            </a:r>
            <a:r>
              <a:rPr lang="zh-CN" altLang="en-US" sz="2400" smtClean="0"/>
              <a:t>的整数倍，帧头开销</a:t>
            </a:r>
            <a:r>
              <a:rPr lang="en-US" altLang="zh-CN" sz="2400" smtClean="0"/>
              <a:t>3.3%</a:t>
            </a:r>
          </a:p>
        </p:txBody>
      </p:sp>
    </p:spTree>
  </p:cSld>
  <p:clrMapOvr>
    <a:masterClrMapping/>
  </p:clrMapOvr>
  <p:transition spd="med">
    <p:pull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71712A-1D41-4114-9249-53A952B6785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F60F2-DD73-490D-901C-971D0245CCD3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57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SONET STS-1</a:t>
            </a:r>
            <a:r>
              <a:rPr lang="zh-CN" altLang="en-US" dirty="0" smtClean="0"/>
              <a:t>帧同步</a:t>
            </a:r>
          </a:p>
        </p:txBody>
      </p:sp>
      <p:sp>
        <p:nvSpPr>
          <p:cNvPr id="457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924800" cy="18732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基本</a:t>
            </a:r>
            <a:r>
              <a:rPr lang="en-US" altLang="zh-CN" sz="2000" dirty="0" smtClean="0"/>
              <a:t>SONET</a:t>
            </a:r>
            <a:r>
              <a:rPr lang="zh-CN" altLang="en-US" sz="2000" dirty="0" smtClean="0"/>
              <a:t>帧每</a:t>
            </a:r>
            <a:r>
              <a:rPr lang="en-US" altLang="zh-CN" sz="2000" dirty="0" smtClean="0"/>
              <a:t>125us</a:t>
            </a:r>
            <a:r>
              <a:rPr lang="zh-CN" altLang="en-US" sz="2000" dirty="0" smtClean="0"/>
              <a:t>产生</a:t>
            </a:r>
            <a:r>
              <a:rPr lang="en-US" altLang="zh-CN" sz="2000" dirty="0" smtClean="0"/>
              <a:t>810</a:t>
            </a:r>
            <a:r>
              <a:rPr lang="zh-CN" altLang="en-US" sz="2000" dirty="0" smtClean="0"/>
              <a:t>字节，有无数据都同步发送，故每秒</a:t>
            </a:r>
            <a:r>
              <a:rPr lang="en-US" altLang="zh-CN" sz="2000" dirty="0" smtClean="0"/>
              <a:t>8000</a:t>
            </a:r>
            <a:r>
              <a:rPr lang="zh-CN" altLang="en-US" sz="2000" dirty="0" smtClean="0"/>
              <a:t>帧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/>
              <a:t>9x90=810 Bytes/s x 8000</a:t>
            </a:r>
            <a:r>
              <a:rPr lang="zh-CN" altLang="en-US" sz="2000" dirty="0" smtClean="0"/>
              <a:t>＝</a:t>
            </a:r>
            <a:r>
              <a:rPr lang="en-US" altLang="zh-CN" sz="2000" dirty="0" smtClean="0"/>
              <a:t>51.84Mbps,</a:t>
            </a:r>
            <a:r>
              <a:rPr lang="zh-CN" altLang="en-US" sz="2000" dirty="0" smtClean="0"/>
              <a:t>构成基本</a:t>
            </a:r>
            <a:r>
              <a:rPr lang="en-US" altLang="zh-CN" sz="2000" dirty="0" smtClean="0"/>
              <a:t>SONET</a:t>
            </a:r>
            <a:r>
              <a:rPr lang="zh-CN" altLang="en-US" sz="2000" dirty="0" smtClean="0"/>
              <a:t>信道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每帧前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列留作系统管理信息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000" dirty="0" smtClean="0"/>
              <a:t>当段开销的头两个字节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出现时，接收方就认为这是同步状态，并能正确解释帧</a:t>
            </a:r>
            <a:r>
              <a:rPr lang="en-US" altLang="en-US" sz="2000" dirty="0" smtClean="0"/>
              <a:t> </a:t>
            </a:r>
            <a:endParaRPr lang="zh-CN" altLang="en-US" sz="2000" dirty="0" smtClean="0"/>
          </a:p>
        </p:txBody>
      </p:sp>
      <p:sp>
        <p:nvSpPr>
          <p:cNvPr id="62470" name="Text Box 1055"/>
          <p:cNvSpPr txBox="1">
            <a:spLocks noChangeArrowheads="1"/>
          </p:cNvSpPr>
          <p:nvPr/>
        </p:nvSpPr>
        <p:spPr bwMode="auto">
          <a:xfrm>
            <a:off x="7299325" y="55403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  </a:t>
            </a:r>
          </a:p>
        </p:txBody>
      </p:sp>
      <p:sp>
        <p:nvSpPr>
          <p:cNvPr id="62471" name="Rectangle 1063"/>
          <p:cNvSpPr>
            <a:spLocks noChangeArrowheads="1"/>
          </p:cNvSpPr>
          <p:nvPr/>
        </p:nvSpPr>
        <p:spPr bwMode="auto">
          <a:xfrm>
            <a:off x="2308225" y="3609975"/>
            <a:ext cx="635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2" name="Rectangle 1066"/>
          <p:cNvSpPr>
            <a:spLocks noChangeArrowheads="1"/>
          </p:cNvSpPr>
          <p:nvPr/>
        </p:nvSpPr>
        <p:spPr bwMode="auto">
          <a:xfrm>
            <a:off x="2308225" y="3609975"/>
            <a:ext cx="635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3" name="Rectangle 1071"/>
          <p:cNvSpPr>
            <a:spLocks noChangeArrowheads="1"/>
          </p:cNvSpPr>
          <p:nvPr/>
        </p:nvSpPr>
        <p:spPr bwMode="auto">
          <a:xfrm>
            <a:off x="2576513" y="3609975"/>
            <a:ext cx="47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4" name="Rectangle 1076"/>
          <p:cNvSpPr>
            <a:spLocks noChangeArrowheads="1"/>
          </p:cNvSpPr>
          <p:nvPr/>
        </p:nvSpPr>
        <p:spPr bwMode="auto">
          <a:xfrm>
            <a:off x="2843213" y="3609975"/>
            <a:ext cx="47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5" name="Rectangle 1081"/>
          <p:cNvSpPr>
            <a:spLocks noChangeArrowheads="1"/>
          </p:cNvSpPr>
          <p:nvPr/>
        </p:nvSpPr>
        <p:spPr bwMode="auto">
          <a:xfrm>
            <a:off x="3109913" y="3609975"/>
            <a:ext cx="47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6" name="Rectangle 1320"/>
          <p:cNvSpPr>
            <a:spLocks noChangeArrowheads="1"/>
          </p:cNvSpPr>
          <p:nvPr/>
        </p:nvSpPr>
        <p:spPr bwMode="auto">
          <a:xfrm>
            <a:off x="8504238" y="5722938"/>
            <a:ext cx="63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7" name="Rectangle 1325"/>
          <p:cNvSpPr>
            <a:spLocks noChangeArrowheads="1"/>
          </p:cNvSpPr>
          <p:nvPr/>
        </p:nvSpPr>
        <p:spPr bwMode="auto">
          <a:xfrm>
            <a:off x="2579688" y="5719763"/>
            <a:ext cx="47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8" name="Rectangle 1330"/>
          <p:cNvSpPr>
            <a:spLocks noChangeArrowheads="1"/>
          </p:cNvSpPr>
          <p:nvPr/>
        </p:nvSpPr>
        <p:spPr bwMode="auto">
          <a:xfrm>
            <a:off x="2846388" y="5719763"/>
            <a:ext cx="47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79" name="Rectangle 1335"/>
          <p:cNvSpPr>
            <a:spLocks noChangeArrowheads="1"/>
          </p:cNvSpPr>
          <p:nvPr/>
        </p:nvSpPr>
        <p:spPr bwMode="auto">
          <a:xfrm>
            <a:off x="3113088" y="5719763"/>
            <a:ext cx="4762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0" name="Rectangle 1432"/>
          <p:cNvSpPr>
            <a:spLocks noChangeArrowheads="1"/>
          </p:cNvSpPr>
          <p:nvPr/>
        </p:nvSpPr>
        <p:spPr bwMode="auto">
          <a:xfrm>
            <a:off x="2371725" y="4105275"/>
            <a:ext cx="685800" cy="1828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chemeClr val="accent2"/>
              </a:solidFill>
            </a:endParaRPr>
          </a:p>
        </p:txBody>
      </p:sp>
      <p:sp>
        <p:nvSpPr>
          <p:cNvPr id="62481" name="Rectangle 1402"/>
          <p:cNvSpPr>
            <a:spLocks noChangeArrowheads="1"/>
          </p:cNvSpPr>
          <p:nvPr/>
        </p:nvSpPr>
        <p:spPr bwMode="auto">
          <a:xfrm>
            <a:off x="2268538" y="3284538"/>
            <a:ext cx="892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Overhead</a:t>
            </a:r>
            <a:endParaRPr lang="en-US" altLang="zh-CN" sz="2400"/>
          </a:p>
        </p:txBody>
      </p:sp>
      <p:sp>
        <p:nvSpPr>
          <p:cNvPr id="62482" name="Rectangle 1403"/>
          <p:cNvSpPr>
            <a:spLocks noChangeArrowheads="1"/>
          </p:cNvSpPr>
          <p:nvPr/>
        </p:nvSpPr>
        <p:spPr bwMode="auto">
          <a:xfrm>
            <a:off x="4716463" y="3284538"/>
            <a:ext cx="7318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Payload</a:t>
            </a:r>
            <a:endParaRPr lang="en-US" altLang="zh-CN" sz="2400"/>
          </a:p>
        </p:txBody>
      </p:sp>
      <p:sp>
        <p:nvSpPr>
          <p:cNvPr id="62483" name="Rectangle 1404"/>
          <p:cNvSpPr>
            <a:spLocks noChangeArrowheads="1"/>
          </p:cNvSpPr>
          <p:nvPr/>
        </p:nvSpPr>
        <p:spPr bwMode="auto">
          <a:xfrm>
            <a:off x="4624388" y="6042025"/>
            <a:ext cx="1038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90 columns</a:t>
            </a:r>
            <a:endParaRPr lang="en-US" altLang="zh-CN" sz="2400"/>
          </a:p>
        </p:txBody>
      </p:sp>
      <p:sp>
        <p:nvSpPr>
          <p:cNvPr id="62484" name="Rectangle 1405"/>
          <p:cNvSpPr>
            <a:spLocks noChangeArrowheads="1"/>
          </p:cNvSpPr>
          <p:nvPr/>
        </p:nvSpPr>
        <p:spPr bwMode="auto">
          <a:xfrm>
            <a:off x="7885113" y="4768850"/>
            <a:ext cx="5984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600">
                <a:solidFill>
                  <a:srgbClr val="000000"/>
                </a:solidFill>
                <a:latin typeface="Arial" pitchFamily="34" charset="0"/>
              </a:rPr>
              <a:t>9 rows</a:t>
            </a:r>
            <a:endParaRPr lang="en-US" altLang="zh-CN" sz="2400"/>
          </a:p>
        </p:txBody>
      </p:sp>
      <p:sp>
        <p:nvSpPr>
          <p:cNvPr id="62485" name="Freeform 1406"/>
          <p:cNvSpPr>
            <a:spLocks/>
          </p:cNvSpPr>
          <p:nvPr/>
        </p:nvSpPr>
        <p:spPr bwMode="auto">
          <a:xfrm>
            <a:off x="2384425" y="3862388"/>
            <a:ext cx="5489575" cy="2084387"/>
          </a:xfrm>
          <a:custGeom>
            <a:avLst/>
            <a:gdLst>
              <a:gd name="T0" fmla="*/ 2147483647 w 3458"/>
              <a:gd name="T1" fmla="*/ 2147483647 h 1313"/>
              <a:gd name="T2" fmla="*/ 2147483647 w 3458"/>
              <a:gd name="T3" fmla="*/ 0 h 1313"/>
              <a:gd name="T4" fmla="*/ 0 w 3458"/>
              <a:gd name="T5" fmla="*/ 0 h 1313"/>
              <a:gd name="T6" fmla="*/ 0 w 3458"/>
              <a:gd name="T7" fmla="*/ 2147483647 h 1313"/>
              <a:gd name="T8" fmla="*/ 2147483647 w 3458"/>
              <a:gd name="T9" fmla="*/ 2147483647 h 1313"/>
              <a:gd name="T10" fmla="*/ 2147483647 w 3458"/>
              <a:gd name="T11" fmla="*/ 2147483647 h 1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58"/>
              <a:gd name="T19" fmla="*/ 0 h 1313"/>
              <a:gd name="T20" fmla="*/ 3458 w 3458"/>
              <a:gd name="T21" fmla="*/ 1313 h 131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58" h="1313">
                <a:moveTo>
                  <a:pt x="3458" y="1313"/>
                </a:moveTo>
                <a:lnTo>
                  <a:pt x="3458" y="0"/>
                </a:lnTo>
                <a:lnTo>
                  <a:pt x="0" y="0"/>
                </a:lnTo>
                <a:lnTo>
                  <a:pt x="0" y="1313"/>
                </a:lnTo>
                <a:lnTo>
                  <a:pt x="3458" y="1313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1407"/>
          <p:cNvSpPr>
            <a:spLocks noChangeShapeType="1"/>
          </p:cNvSpPr>
          <p:nvPr/>
        </p:nvSpPr>
        <p:spPr bwMode="auto">
          <a:xfrm>
            <a:off x="3082925" y="3857625"/>
            <a:ext cx="1588" cy="208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1412"/>
          <p:cNvSpPr>
            <a:spLocks noChangeShapeType="1"/>
          </p:cNvSpPr>
          <p:nvPr/>
        </p:nvSpPr>
        <p:spPr bwMode="auto">
          <a:xfrm>
            <a:off x="2378075" y="4556125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8" name="Line 1413"/>
          <p:cNvSpPr>
            <a:spLocks noChangeShapeType="1"/>
          </p:cNvSpPr>
          <p:nvPr/>
        </p:nvSpPr>
        <p:spPr bwMode="auto">
          <a:xfrm>
            <a:off x="2384425" y="4784725"/>
            <a:ext cx="6985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89" name="Line 1414"/>
          <p:cNvSpPr>
            <a:spLocks noChangeShapeType="1"/>
          </p:cNvSpPr>
          <p:nvPr/>
        </p:nvSpPr>
        <p:spPr bwMode="auto">
          <a:xfrm>
            <a:off x="2384425" y="5019675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0" name="Line 1415"/>
          <p:cNvSpPr>
            <a:spLocks noChangeShapeType="1"/>
          </p:cNvSpPr>
          <p:nvPr/>
        </p:nvSpPr>
        <p:spPr bwMode="auto">
          <a:xfrm>
            <a:off x="2378075" y="5248275"/>
            <a:ext cx="70485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1" name="Line 1416"/>
          <p:cNvSpPr>
            <a:spLocks noChangeShapeType="1"/>
          </p:cNvSpPr>
          <p:nvPr/>
        </p:nvSpPr>
        <p:spPr bwMode="auto">
          <a:xfrm>
            <a:off x="2384425" y="5483225"/>
            <a:ext cx="698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2" name="Line 1417"/>
          <p:cNvSpPr>
            <a:spLocks noChangeShapeType="1"/>
          </p:cNvSpPr>
          <p:nvPr/>
        </p:nvSpPr>
        <p:spPr bwMode="auto">
          <a:xfrm>
            <a:off x="2378075" y="5716588"/>
            <a:ext cx="7112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3" name="Line 1418"/>
          <p:cNvSpPr>
            <a:spLocks noChangeShapeType="1"/>
          </p:cNvSpPr>
          <p:nvPr/>
        </p:nvSpPr>
        <p:spPr bwMode="auto">
          <a:xfrm flipV="1">
            <a:off x="3082925" y="3562350"/>
            <a:ext cx="1588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4" name="Line 1419"/>
          <p:cNvSpPr>
            <a:spLocks noChangeShapeType="1"/>
          </p:cNvSpPr>
          <p:nvPr/>
        </p:nvSpPr>
        <p:spPr bwMode="auto">
          <a:xfrm flipV="1">
            <a:off x="7867650" y="3562350"/>
            <a:ext cx="6350" cy="1682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5" name="Line 1420"/>
          <p:cNvSpPr>
            <a:spLocks noChangeShapeType="1"/>
          </p:cNvSpPr>
          <p:nvPr/>
        </p:nvSpPr>
        <p:spPr bwMode="auto">
          <a:xfrm>
            <a:off x="5575300" y="3646488"/>
            <a:ext cx="21907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6" name="Freeform 1421"/>
          <p:cNvSpPr>
            <a:spLocks/>
          </p:cNvSpPr>
          <p:nvPr/>
        </p:nvSpPr>
        <p:spPr bwMode="auto">
          <a:xfrm>
            <a:off x="7723188" y="3609975"/>
            <a:ext cx="139700" cy="73025"/>
          </a:xfrm>
          <a:custGeom>
            <a:avLst/>
            <a:gdLst>
              <a:gd name="T0" fmla="*/ 0 w 88"/>
              <a:gd name="T1" fmla="*/ 2147483647 h 46"/>
              <a:gd name="T2" fmla="*/ 2147483647 w 88"/>
              <a:gd name="T3" fmla="*/ 2147483647 h 46"/>
              <a:gd name="T4" fmla="*/ 2147483647 w 88"/>
              <a:gd name="T5" fmla="*/ 0 h 46"/>
              <a:gd name="T6" fmla="*/ 2147483647 w 88"/>
              <a:gd name="T7" fmla="*/ 2147483647 h 46"/>
              <a:gd name="T8" fmla="*/ 2147483647 w 88"/>
              <a:gd name="T9" fmla="*/ 2147483647 h 46"/>
              <a:gd name="T10" fmla="*/ 0 w 88"/>
              <a:gd name="T11" fmla="*/ 2147483647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46"/>
              <a:gd name="T20" fmla="*/ 88 w 88"/>
              <a:gd name="T21" fmla="*/ 46 h 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46">
                <a:moveTo>
                  <a:pt x="0" y="46"/>
                </a:moveTo>
                <a:lnTo>
                  <a:pt x="88" y="23"/>
                </a:lnTo>
                <a:lnTo>
                  <a:pt x="4" y="0"/>
                </a:lnTo>
                <a:lnTo>
                  <a:pt x="4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7" name="Line 1422"/>
          <p:cNvSpPr>
            <a:spLocks noChangeShapeType="1"/>
          </p:cNvSpPr>
          <p:nvPr/>
        </p:nvSpPr>
        <p:spPr bwMode="auto">
          <a:xfrm flipH="1">
            <a:off x="3208338" y="3644900"/>
            <a:ext cx="237331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8" name="Freeform 1423"/>
          <p:cNvSpPr>
            <a:spLocks/>
          </p:cNvSpPr>
          <p:nvPr/>
        </p:nvSpPr>
        <p:spPr bwMode="auto">
          <a:xfrm>
            <a:off x="3094038" y="3609975"/>
            <a:ext cx="133350" cy="73025"/>
          </a:xfrm>
          <a:custGeom>
            <a:avLst/>
            <a:gdLst>
              <a:gd name="T0" fmla="*/ 2147483647 w 84"/>
              <a:gd name="T1" fmla="*/ 0 h 46"/>
              <a:gd name="T2" fmla="*/ 0 w 84"/>
              <a:gd name="T3" fmla="*/ 2147483647 h 46"/>
              <a:gd name="T4" fmla="*/ 2147483647 w 84"/>
              <a:gd name="T5" fmla="*/ 2147483647 h 46"/>
              <a:gd name="T6" fmla="*/ 2147483647 w 84"/>
              <a:gd name="T7" fmla="*/ 0 h 46"/>
              <a:gd name="T8" fmla="*/ 2147483647 w 84"/>
              <a:gd name="T9" fmla="*/ 0 h 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46"/>
              <a:gd name="T17" fmla="*/ 84 w 84"/>
              <a:gd name="T18" fmla="*/ 46 h 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46">
                <a:moveTo>
                  <a:pt x="84" y="0"/>
                </a:moveTo>
                <a:lnTo>
                  <a:pt x="0" y="23"/>
                </a:lnTo>
                <a:lnTo>
                  <a:pt x="84" y="46"/>
                </a:lnTo>
                <a:lnTo>
                  <a:pt x="8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499" name="Line 1424"/>
          <p:cNvSpPr>
            <a:spLocks noChangeShapeType="1"/>
          </p:cNvSpPr>
          <p:nvPr/>
        </p:nvSpPr>
        <p:spPr bwMode="auto">
          <a:xfrm>
            <a:off x="5724525" y="6175375"/>
            <a:ext cx="20415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0" name="Freeform 1425"/>
          <p:cNvSpPr>
            <a:spLocks/>
          </p:cNvSpPr>
          <p:nvPr/>
        </p:nvSpPr>
        <p:spPr bwMode="auto">
          <a:xfrm>
            <a:off x="7742238" y="6138863"/>
            <a:ext cx="138112" cy="71437"/>
          </a:xfrm>
          <a:custGeom>
            <a:avLst/>
            <a:gdLst>
              <a:gd name="T0" fmla="*/ 0 w 87"/>
              <a:gd name="T1" fmla="*/ 2147483647 h 45"/>
              <a:gd name="T2" fmla="*/ 2147483647 w 87"/>
              <a:gd name="T3" fmla="*/ 2147483647 h 45"/>
              <a:gd name="T4" fmla="*/ 0 w 87"/>
              <a:gd name="T5" fmla="*/ 0 h 45"/>
              <a:gd name="T6" fmla="*/ 0 w 87"/>
              <a:gd name="T7" fmla="*/ 2147483647 h 45"/>
              <a:gd name="T8" fmla="*/ 0 w 87"/>
              <a:gd name="T9" fmla="*/ 2147483647 h 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"/>
              <a:gd name="T16" fmla="*/ 0 h 45"/>
              <a:gd name="T17" fmla="*/ 87 w 87"/>
              <a:gd name="T18" fmla="*/ 45 h 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" h="45">
                <a:moveTo>
                  <a:pt x="0" y="45"/>
                </a:moveTo>
                <a:lnTo>
                  <a:pt x="87" y="23"/>
                </a:lnTo>
                <a:lnTo>
                  <a:pt x="0" y="0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1" name="Line 1426"/>
          <p:cNvSpPr>
            <a:spLocks noChangeShapeType="1"/>
          </p:cNvSpPr>
          <p:nvPr/>
        </p:nvSpPr>
        <p:spPr bwMode="auto">
          <a:xfrm flipH="1">
            <a:off x="2505075" y="6175375"/>
            <a:ext cx="202247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2" name="Freeform 1427"/>
          <p:cNvSpPr>
            <a:spLocks/>
          </p:cNvSpPr>
          <p:nvPr/>
        </p:nvSpPr>
        <p:spPr bwMode="auto">
          <a:xfrm>
            <a:off x="2384425" y="6138863"/>
            <a:ext cx="138113" cy="71437"/>
          </a:xfrm>
          <a:custGeom>
            <a:avLst/>
            <a:gdLst>
              <a:gd name="T0" fmla="*/ 2147483647 w 87"/>
              <a:gd name="T1" fmla="*/ 0 h 45"/>
              <a:gd name="T2" fmla="*/ 0 w 87"/>
              <a:gd name="T3" fmla="*/ 2147483647 h 45"/>
              <a:gd name="T4" fmla="*/ 2147483647 w 87"/>
              <a:gd name="T5" fmla="*/ 2147483647 h 45"/>
              <a:gd name="T6" fmla="*/ 2147483647 w 87"/>
              <a:gd name="T7" fmla="*/ 0 h 45"/>
              <a:gd name="T8" fmla="*/ 2147483647 w 87"/>
              <a:gd name="T9" fmla="*/ 0 h 45"/>
              <a:gd name="T10" fmla="*/ 2147483647 w 87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7"/>
              <a:gd name="T19" fmla="*/ 0 h 45"/>
              <a:gd name="T20" fmla="*/ 87 w 87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7" h="45">
                <a:moveTo>
                  <a:pt x="83" y="0"/>
                </a:moveTo>
                <a:lnTo>
                  <a:pt x="0" y="23"/>
                </a:lnTo>
                <a:lnTo>
                  <a:pt x="87" y="45"/>
                </a:lnTo>
                <a:lnTo>
                  <a:pt x="87" y="0"/>
                </a:lnTo>
                <a:lnTo>
                  <a:pt x="8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3" name="Line 1428"/>
          <p:cNvSpPr>
            <a:spLocks noChangeShapeType="1"/>
          </p:cNvSpPr>
          <p:nvPr/>
        </p:nvSpPr>
        <p:spPr bwMode="auto">
          <a:xfrm flipV="1">
            <a:off x="8180388" y="3975100"/>
            <a:ext cx="1587" cy="806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4" name="Freeform 1429"/>
          <p:cNvSpPr>
            <a:spLocks/>
          </p:cNvSpPr>
          <p:nvPr/>
        </p:nvSpPr>
        <p:spPr bwMode="auto">
          <a:xfrm>
            <a:off x="8143875" y="3860800"/>
            <a:ext cx="71438" cy="138113"/>
          </a:xfrm>
          <a:custGeom>
            <a:avLst/>
            <a:gdLst>
              <a:gd name="T0" fmla="*/ 2147483647 w 45"/>
              <a:gd name="T1" fmla="*/ 2147483647 h 87"/>
              <a:gd name="T2" fmla="*/ 2147483647 w 45"/>
              <a:gd name="T3" fmla="*/ 0 h 87"/>
              <a:gd name="T4" fmla="*/ 0 w 45"/>
              <a:gd name="T5" fmla="*/ 2147483647 h 87"/>
              <a:gd name="T6" fmla="*/ 2147483647 w 45"/>
              <a:gd name="T7" fmla="*/ 2147483647 h 87"/>
              <a:gd name="T8" fmla="*/ 2147483647 w 45"/>
              <a:gd name="T9" fmla="*/ 2147483647 h 87"/>
              <a:gd name="T10" fmla="*/ 2147483647 w 45"/>
              <a:gd name="T11" fmla="*/ 2147483647 h 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5"/>
              <a:gd name="T19" fmla="*/ 0 h 87"/>
              <a:gd name="T20" fmla="*/ 45 w 45"/>
              <a:gd name="T21" fmla="*/ 87 h 8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5" h="87">
                <a:moveTo>
                  <a:pt x="45" y="83"/>
                </a:moveTo>
                <a:lnTo>
                  <a:pt x="23" y="0"/>
                </a:lnTo>
                <a:lnTo>
                  <a:pt x="0" y="87"/>
                </a:lnTo>
                <a:lnTo>
                  <a:pt x="45" y="87"/>
                </a:lnTo>
                <a:lnTo>
                  <a:pt x="45" y="8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5" name="Line 1430"/>
          <p:cNvSpPr>
            <a:spLocks noChangeShapeType="1"/>
          </p:cNvSpPr>
          <p:nvPr/>
        </p:nvSpPr>
        <p:spPr bwMode="auto">
          <a:xfrm>
            <a:off x="8172450" y="5016500"/>
            <a:ext cx="1588" cy="806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6" name="Freeform 1431"/>
          <p:cNvSpPr>
            <a:spLocks/>
          </p:cNvSpPr>
          <p:nvPr/>
        </p:nvSpPr>
        <p:spPr bwMode="auto">
          <a:xfrm>
            <a:off x="8143875" y="5816600"/>
            <a:ext cx="71438" cy="138113"/>
          </a:xfrm>
          <a:custGeom>
            <a:avLst/>
            <a:gdLst>
              <a:gd name="T0" fmla="*/ 0 w 45"/>
              <a:gd name="T1" fmla="*/ 0 h 87"/>
              <a:gd name="T2" fmla="*/ 2147483647 w 45"/>
              <a:gd name="T3" fmla="*/ 2147483647 h 87"/>
              <a:gd name="T4" fmla="*/ 2147483647 w 45"/>
              <a:gd name="T5" fmla="*/ 0 h 87"/>
              <a:gd name="T6" fmla="*/ 0 w 45"/>
              <a:gd name="T7" fmla="*/ 0 h 87"/>
              <a:gd name="T8" fmla="*/ 0 w 45"/>
              <a:gd name="T9" fmla="*/ 0 h 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"/>
              <a:gd name="T16" fmla="*/ 0 h 87"/>
              <a:gd name="T17" fmla="*/ 45 w 45"/>
              <a:gd name="T18" fmla="*/ 87 h 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" h="87">
                <a:moveTo>
                  <a:pt x="0" y="0"/>
                </a:moveTo>
                <a:lnTo>
                  <a:pt x="23" y="87"/>
                </a:lnTo>
                <a:lnTo>
                  <a:pt x="4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7" name="Line 1438"/>
          <p:cNvSpPr>
            <a:spLocks noChangeShapeType="1"/>
          </p:cNvSpPr>
          <p:nvPr/>
        </p:nvSpPr>
        <p:spPr bwMode="auto">
          <a:xfrm flipV="1">
            <a:off x="2339975" y="3571875"/>
            <a:ext cx="1588" cy="161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8" name="Line 1439"/>
          <p:cNvSpPr>
            <a:spLocks noChangeShapeType="1"/>
          </p:cNvSpPr>
          <p:nvPr/>
        </p:nvSpPr>
        <p:spPr bwMode="auto">
          <a:xfrm>
            <a:off x="2339975" y="3644900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09" name="Line 1441"/>
          <p:cNvSpPr>
            <a:spLocks noChangeShapeType="1"/>
          </p:cNvSpPr>
          <p:nvPr/>
        </p:nvSpPr>
        <p:spPr bwMode="auto">
          <a:xfrm>
            <a:off x="8027988" y="38608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0" name="Line 1442"/>
          <p:cNvSpPr>
            <a:spLocks noChangeShapeType="1"/>
          </p:cNvSpPr>
          <p:nvPr/>
        </p:nvSpPr>
        <p:spPr bwMode="auto">
          <a:xfrm>
            <a:off x="8027988" y="594995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1" name="Line 1443"/>
          <p:cNvSpPr>
            <a:spLocks noChangeShapeType="1"/>
          </p:cNvSpPr>
          <p:nvPr/>
        </p:nvSpPr>
        <p:spPr bwMode="auto">
          <a:xfrm>
            <a:off x="2051050" y="3860800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2" name="Line 1444"/>
          <p:cNvSpPr>
            <a:spLocks noChangeShapeType="1"/>
          </p:cNvSpPr>
          <p:nvPr/>
        </p:nvSpPr>
        <p:spPr bwMode="auto">
          <a:xfrm>
            <a:off x="2051050" y="4581525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3" name="Rectangle 1436"/>
          <p:cNvSpPr>
            <a:spLocks noChangeArrowheads="1"/>
          </p:cNvSpPr>
          <p:nvPr/>
        </p:nvSpPr>
        <p:spPr bwMode="auto">
          <a:xfrm>
            <a:off x="2371725" y="3860800"/>
            <a:ext cx="687388" cy="720725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62514" name="Line 1408"/>
          <p:cNvSpPr>
            <a:spLocks noChangeShapeType="1"/>
          </p:cNvSpPr>
          <p:nvPr/>
        </p:nvSpPr>
        <p:spPr bwMode="auto">
          <a:xfrm>
            <a:off x="2847975" y="3857625"/>
            <a:ext cx="1588" cy="208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5" name="Line 1409"/>
          <p:cNvSpPr>
            <a:spLocks noChangeShapeType="1"/>
          </p:cNvSpPr>
          <p:nvPr/>
        </p:nvSpPr>
        <p:spPr bwMode="auto">
          <a:xfrm>
            <a:off x="2613025" y="3857625"/>
            <a:ext cx="1588" cy="208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6" name="Line 1410"/>
          <p:cNvSpPr>
            <a:spLocks noChangeShapeType="1"/>
          </p:cNvSpPr>
          <p:nvPr/>
        </p:nvSpPr>
        <p:spPr bwMode="auto">
          <a:xfrm>
            <a:off x="2378075" y="4090988"/>
            <a:ext cx="69850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7" name="Line 1411"/>
          <p:cNvSpPr>
            <a:spLocks noChangeShapeType="1"/>
          </p:cNvSpPr>
          <p:nvPr/>
        </p:nvSpPr>
        <p:spPr bwMode="auto">
          <a:xfrm>
            <a:off x="2371725" y="4333875"/>
            <a:ext cx="698500" cy="47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8" name="Line 1445"/>
          <p:cNvSpPr>
            <a:spLocks noChangeShapeType="1"/>
          </p:cNvSpPr>
          <p:nvPr/>
        </p:nvSpPr>
        <p:spPr bwMode="auto">
          <a:xfrm>
            <a:off x="2051050" y="5949950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19" name="Line 1446"/>
          <p:cNvSpPr>
            <a:spLocks noChangeShapeType="1"/>
          </p:cNvSpPr>
          <p:nvPr/>
        </p:nvSpPr>
        <p:spPr bwMode="auto">
          <a:xfrm flipV="1">
            <a:off x="2124075" y="3933825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20" name="Line 1447"/>
          <p:cNvSpPr>
            <a:spLocks noChangeShapeType="1"/>
          </p:cNvSpPr>
          <p:nvPr/>
        </p:nvSpPr>
        <p:spPr bwMode="auto">
          <a:xfrm flipV="1">
            <a:off x="2124075" y="4581525"/>
            <a:ext cx="0" cy="136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521" name="Text Box 1448"/>
          <p:cNvSpPr txBox="1">
            <a:spLocks noChangeArrowheads="1"/>
          </p:cNvSpPr>
          <p:nvPr/>
        </p:nvSpPr>
        <p:spPr bwMode="auto">
          <a:xfrm>
            <a:off x="1042988" y="3933825"/>
            <a:ext cx="10033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i="1"/>
              <a:t>前</a:t>
            </a:r>
            <a:r>
              <a:rPr lang="en-US" altLang="zh-CN" sz="1600" b="1" i="1"/>
              <a:t>3</a:t>
            </a:r>
            <a:r>
              <a:rPr lang="zh-CN" altLang="en-US" sz="1600" b="1" i="1"/>
              <a:t>行头</a:t>
            </a:r>
          </a:p>
          <a:p>
            <a:r>
              <a:rPr lang="zh-CN" altLang="en-US" sz="1600" b="1" i="1"/>
              <a:t>是段开销</a:t>
            </a:r>
          </a:p>
        </p:txBody>
      </p:sp>
      <p:sp>
        <p:nvSpPr>
          <p:cNvPr id="62522" name="Text Box 1449"/>
          <p:cNvSpPr txBox="1">
            <a:spLocks noChangeArrowheads="1"/>
          </p:cNvSpPr>
          <p:nvPr/>
        </p:nvSpPr>
        <p:spPr bwMode="auto">
          <a:xfrm>
            <a:off x="1116013" y="4941888"/>
            <a:ext cx="10033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 i="1"/>
              <a:t>后</a:t>
            </a:r>
            <a:r>
              <a:rPr lang="en-US" altLang="zh-CN" sz="1600" b="1" i="1"/>
              <a:t>6</a:t>
            </a:r>
            <a:r>
              <a:rPr lang="zh-CN" altLang="en-US" sz="1600" b="1" i="1"/>
              <a:t>行是</a:t>
            </a:r>
          </a:p>
          <a:p>
            <a:r>
              <a:rPr lang="zh-CN" altLang="en-US" sz="1600" b="1" i="1"/>
              <a:t>线路开销</a:t>
            </a:r>
          </a:p>
        </p:txBody>
      </p:sp>
      <p:sp>
        <p:nvSpPr>
          <p:cNvPr id="62523" name="Text Box 1450"/>
          <p:cNvSpPr txBox="1">
            <a:spLocks noChangeArrowheads="1"/>
          </p:cNvSpPr>
          <p:nvPr/>
        </p:nvSpPr>
        <p:spPr bwMode="auto">
          <a:xfrm>
            <a:off x="3419475" y="4292600"/>
            <a:ext cx="381635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 i="1"/>
              <a:t>有效载荷＝</a:t>
            </a:r>
            <a:r>
              <a:rPr lang="en-US" altLang="zh-CN" sz="1600" b="1" i="1"/>
              <a:t>87</a:t>
            </a:r>
            <a:r>
              <a:rPr lang="zh-CN" altLang="en-US" sz="1600" b="1" i="1"/>
              <a:t>列</a:t>
            </a:r>
            <a:r>
              <a:rPr lang="en-US" altLang="zh-CN" sz="1600" b="1" i="1"/>
              <a:t>×9</a:t>
            </a:r>
            <a:r>
              <a:rPr lang="zh-CN" altLang="en-US" sz="1600" b="1" i="1"/>
              <a:t>行</a:t>
            </a:r>
            <a:r>
              <a:rPr lang="en-US" altLang="zh-CN" sz="1600" b="1" i="1"/>
              <a:t>×8b×8000</a:t>
            </a:r>
            <a:r>
              <a:rPr lang="zh-CN" altLang="en-US" sz="1600" b="1" i="1"/>
              <a:t>帧</a:t>
            </a:r>
            <a:r>
              <a:rPr lang="en-US" altLang="zh-CN" sz="1600" b="1" i="1"/>
              <a:t>/s </a:t>
            </a:r>
          </a:p>
          <a:p>
            <a:r>
              <a:rPr lang="en-US" altLang="zh-CN" sz="1600" b="1" i="1"/>
              <a:t>        =50.112Mbps</a:t>
            </a:r>
          </a:p>
          <a:p>
            <a:r>
              <a:rPr lang="zh-CN" altLang="en-US" sz="1600" b="1" i="1"/>
              <a:t>帧头的开销＝</a:t>
            </a:r>
            <a:r>
              <a:rPr lang="en-US" altLang="zh-CN" sz="1600" b="1" i="1"/>
              <a:t>3.3%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3571875"/>
            <a:ext cx="3643313" cy="2928938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PDH</a:t>
            </a:r>
            <a:r>
              <a:rPr lang="zh-CN" altLang="en-US" sz="2000" smtClean="0"/>
              <a:t>解决的问题</a:t>
            </a:r>
            <a:endParaRPr lang="en-US" altLang="zh-CN" sz="2000" smtClean="0"/>
          </a:p>
          <a:p>
            <a:pPr lvl="1">
              <a:defRPr/>
            </a:pPr>
            <a:r>
              <a:rPr lang="zh-CN" altLang="en-US" sz="2000" smtClean="0"/>
              <a:t>实现了光传输</a:t>
            </a:r>
            <a:endParaRPr lang="en-US" altLang="zh-CN" sz="2000" smtClean="0"/>
          </a:p>
          <a:p>
            <a:pPr lvl="1">
              <a:defRPr/>
            </a:pPr>
            <a:r>
              <a:rPr lang="zh-CN" altLang="en-US" sz="2000" smtClean="0"/>
              <a:t>实现接口标准</a:t>
            </a:r>
            <a:endParaRPr lang="en-US" altLang="zh-CN" sz="2000" smtClean="0"/>
          </a:p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PDH</a:t>
            </a:r>
            <a:r>
              <a:rPr lang="zh-CN" altLang="en-US" sz="2400" smtClean="0"/>
              <a:t>存在的瓶颈</a:t>
            </a:r>
            <a:endParaRPr lang="en-US" altLang="zh-CN" sz="2400" smtClean="0"/>
          </a:p>
          <a:p>
            <a:pPr lvl="1">
              <a:defRPr/>
            </a:pPr>
            <a:r>
              <a:rPr lang="zh-CN" altLang="en-US" sz="2000" smtClean="0"/>
              <a:t>未实现全球统一</a:t>
            </a:r>
            <a:endParaRPr lang="en-US" altLang="zh-CN" sz="2000" smtClean="0"/>
          </a:p>
          <a:p>
            <a:pPr lvl="1">
              <a:defRPr/>
            </a:pPr>
            <a:r>
              <a:rPr lang="zh-CN" altLang="en-US" sz="2000" smtClean="0"/>
              <a:t>时分机制复杂</a:t>
            </a:r>
            <a:endParaRPr lang="en-US" altLang="zh-CN" sz="2000" smtClean="0"/>
          </a:p>
          <a:p>
            <a:pPr lvl="1">
              <a:defRPr/>
            </a:pPr>
            <a:r>
              <a:rPr lang="zh-CN" altLang="en-US" sz="2000" smtClean="0"/>
              <a:t>维护管理能力差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6B0A-17B6-4BBC-A768-3C9FC401D98C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69F89-AD36-4AE9-BECF-BFC85426A2AC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28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349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263" y="3429000"/>
            <a:ext cx="5265737" cy="3271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3495" name="TextBox 8"/>
          <p:cNvSpPr txBox="1">
            <a:spLocks noChangeArrowheads="1"/>
          </p:cNvSpPr>
          <p:nvPr/>
        </p:nvSpPr>
        <p:spPr bwMode="auto">
          <a:xfrm>
            <a:off x="0" y="1214438"/>
            <a:ext cx="14160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6600FF"/>
                </a:solidFill>
              </a:rPr>
              <a:t>光传输发展史</a:t>
            </a:r>
          </a:p>
        </p:txBody>
      </p:sp>
      <p:sp>
        <p:nvSpPr>
          <p:cNvPr id="63496" name="Oval 1"/>
          <p:cNvSpPr>
            <a:spLocks noChangeArrowheads="1"/>
          </p:cNvSpPr>
          <p:nvPr/>
        </p:nvSpPr>
        <p:spPr bwMode="auto">
          <a:xfrm>
            <a:off x="8191500" y="1773238"/>
            <a:ext cx="1133475" cy="503237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/>
              <a:t>OTN/ASON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6B0A-17B6-4BBC-A768-3C9FC401D98C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656D3-182F-4CDC-B11E-F28C5F5A5FA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0"/>
            <a:ext cx="6000750" cy="277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3786188" cy="3000375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SDH</a:t>
            </a:r>
            <a:r>
              <a:rPr lang="zh-CN" altLang="en-US" sz="2400" smtClean="0"/>
              <a:t>解决的问题</a:t>
            </a:r>
            <a:endParaRPr lang="en-US" altLang="zh-CN" sz="2400" smtClean="0"/>
          </a:p>
          <a:p>
            <a:pPr lvl="1">
              <a:defRPr/>
            </a:pPr>
            <a:r>
              <a:rPr lang="zh-CN" altLang="en-US" sz="1600" smtClean="0"/>
              <a:t>统一标准和帧结构</a:t>
            </a:r>
            <a:endParaRPr lang="en-US" altLang="zh-CN" sz="1600" smtClean="0"/>
          </a:p>
          <a:p>
            <a:pPr lvl="1">
              <a:defRPr/>
            </a:pPr>
            <a:r>
              <a:rPr lang="zh-CN" altLang="en-US" sz="1600" smtClean="0"/>
              <a:t>同步复用和兼容</a:t>
            </a:r>
            <a:r>
              <a:rPr lang="en-US" altLang="zh-CN" sz="1600" smtClean="0"/>
              <a:t>PDH</a:t>
            </a:r>
          </a:p>
          <a:p>
            <a:pPr lvl="1">
              <a:defRPr/>
            </a:pPr>
            <a:r>
              <a:rPr lang="zh-CN" altLang="en-US" sz="1600" smtClean="0"/>
              <a:t>强大的保护机制</a:t>
            </a:r>
            <a:endParaRPr lang="en-US" altLang="zh-CN" sz="1600" smtClean="0"/>
          </a:p>
          <a:p>
            <a:pPr lvl="1">
              <a:defRPr/>
            </a:pPr>
            <a:r>
              <a:rPr lang="zh-CN" altLang="en-US" sz="1600" smtClean="0"/>
              <a:t>很大的管理能力</a:t>
            </a:r>
            <a:endParaRPr lang="en-US" altLang="zh-CN" sz="1600" smtClean="0"/>
          </a:p>
          <a:p>
            <a:pPr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SDH</a:t>
            </a:r>
            <a:r>
              <a:rPr lang="zh-CN" altLang="en-US" sz="2400" smtClean="0"/>
              <a:t>存在的瓶颈</a:t>
            </a:r>
            <a:endParaRPr lang="en-US" altLang="zh-CN" sz="2400" smtClean="0"/>
          </a:p>
          <a:p>
            <a:pPr lvl="1">
              <a:defRPr/>
            </a:pPr>
            <a:r>
              <a:rPr lang="zh-CN" altLang="en-US" sz="1600" smtClean="0"/>
              <a:t>最高传输速率受限</a:t>
            </a:r>
            <a:endParaRPr lang="en-US" altLang="zh-CN" sz="1600" smtClean="0"/>
          </a:p>
          <a:p>
            <a:pPr lvl="1">
              <a:defRPr/>
            </a:pPr>
            <a:r>
              <a:rPr lang="zh-CN" altLang="en-US" sz="1600" smtClean="0"/>
              <a:t>智能化保护机制受限</a:t>
            </a:r>
            <a:endParaRPr lang="en-US" altLang="zh-CN" sz="1600" smtClean="0"/>
          </a:p>
          <a:p>
            <a:pPr lvl="1">
              <a:defRPr/>
            </a:pPr>
            <a:r>
              <a:rPr lang="zh-CN" altLang="en-US" sz="1600" smtClean="0"/>
              <a:t>多业务接口受限</a:t>
            </a:r>
          </a:p>
        </p:txBody>
      </p:sp>
      <p:pic>
        <p:nvPicPr>
          <p:cNvPr id="645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0" y="1857375"/>
            <a:ext cx="2751138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0" y="3143250"/>
            <a:ext cx="3786188" cy="300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400" b="1" ker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WDM</a:t>
            </a:r>
            <a:r>
              <a:rPr kumimoji="1" lang="zh-CN" altLang="en-US" sz="24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解决的问题</a:t>
            </a:r>
            <a:endParaRPr kumimoji="1" lang="en-US" altLang="zh-CN" sz="24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大容量传送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带宽按光波透明复用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平滑扩容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兼容多业务接入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400" b="1" ker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WDM</a:t>
            </a:r>
            <a:r>
              <a:rPr kumimoji="1" lang="zh-CN" altLang="en-US" sz="24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存在的瓶颈</a:t>
            </a:r>
            <a:endParaRPr kumimoji="1" lang="en-US" altLang="zh-CN" sz="24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保护机制简单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业务调度能力差</a:t>
            </a:r>
            <a:endParaRPr kumimoji="1" lang="en-US" altLang="zh-CN" sz="1600" b="1" kern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1600" b="1" ker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监控能力较差</a:t>
            </a:r>
          </a:p>
        </p:txBody>
      </p:sp>
      <p:pic>
        <p:nvPicPr>
          <p:cNvPr id="6452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88" y="3071813"/>
            <a:ext cx="5929312" cy="378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6B0A-17B6-4BBC-A768-3C9FC401D98C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5AA2F-BF7C-4319-8B6D-46E28F1D297E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86250"/>
            <a:ext cx="9144000" cy="2571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14438"/>
            <a:ext cx="9144000" cy="322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0" y="0"/>
            <a:ext cx="8929688" cy="128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en-US" altLang="zh-CN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MSTP/ASON</a:t>
            </a:r>
            <a:r>
              <a:rPr kumimoji="1" lang="zh-CN" altLang="en-US" sz="24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解决的问题</a:t>
            </a:r>
            <a:endParaRPr kumimoji="1" lang="en-US" altLang="zh-CN" sz="2400" b="1" kern="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对</a:t>
            </a:r>
            <a:r>
              <a:rPr kumimoji="1" lang="en-US" altLang="zh-CN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SDH</a:t>
            </a:r>
            <a:r>
              <a:rPr kumimoji="1"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硬件设备升级</a:t>
            </a:r>
            <a:r>
              <a:rPr kumimoji="1" lang="zh-CN" altLang="en-US" sz="20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实现多业务接入</a:t>
            </a:r>
            <a:endParaRPr kumimoji="1" lang="en-US" altLang="zh-CN" sz="2000" b="1" kern="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  <a:p>
            <a:pPr marL="685800" lvl="1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F"/>
              <a:defRPr/>
            </a:pPr>
            <a:r>
              <a:rPr kumimoji="1" lang="zh-CN" altLang="en-US" sz="2000" b="1" kern="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智能保护</a:t>
            </a:r>
            <a:endParaRPr kumimoji="1" lang="en-US" altLang="zh-CN" sz="2000" b="1" kern="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714750"/>
            <a:ext cx="9001125" cy="3071813"/>
          </a:xfrm>
        </p:spPr>
        <p:txBody>
          <a:bodyPr/>
          <a:lstStyle/>
          <a:p>
            <a:pPr>
              <a:defRPr/>
            </a:pPr>
            <a:r>
              <a:rPr lang="en-US" altLang="zh-CN" sz="2400" dirty="0" smtClean="0"/>
              <a:t>OTN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Optical Transport Network</a:t>
            </a:r>
          </a:p>
          <a:p>
            <a:pPr lvl="1">
              <a:defRPr/>
            </a:pPr>
            <a:r>
              <a:rPr lang="zh-CN" altLang="en-US" sz="2000" dirty="0" smtClean="0"/>
              <a:t>以</a:t>
            </a:r>
            <a:r>
              <a:rPr lang="zh-CN" altLang="en-US" sz="2000" dirty="0" smtClean="0">
                <a:solidFill>
                  <a:srgbClr val="FF0000"/>
                </a:solidFill>
              </a:rPr>
              <a:t>波分复用为基础，在光层组织网络的传输网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defRPr/>
            </a:pPr>
            <a:r>
              <a:rPr lang="en-US" altLang="zh-CN" sz="2400" dirty="0" smtClean="0"/>
              <a:t>OTN</a:t>
            </a:r>
            <a:r>
              <a:rPr lang="zh-CN" altLang="en-US" sz="2400" dirty="0" smtClean="0"/>
              <a:t>解决的问题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000" dirty="0" smtClean="0"/>
              <a:t>以波长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子波长为单位进行业务调度、组网，有很好的保护；</a:t>
            </a:r>
            <a:endParaRPr lang="en-US" altLang="zh-CN" sz="2000" dirty="0" smtClean="0"/>
          </a:p>
          <a:p>
            <a:pPr lvl="2">
              <a:defRPr/>
            </a:pPr>
            <a:r>
              <a:rPr lang="zh-CN" altLang="en-US" sz="1600" dirty="0" smtClean="0"/>
              <a:t>传统</a:t>
            </a:r>
            <a:r>
              <a:rPr lang="en-US" altLang="zh-CN" sz="1600" dirty="0" smtClean="0"/>
              <a:t>SDH+WDM/DWDM</a:t>
            </a:r>
            <a:r>
              <a:rPr lang="zh-CN" altLang="en-US" sz="1600" dirty="0" smtClean="0"/>
              <a:t>人工跳纤来完成光波的调度</a:t>
            </a: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6B0A-17B6-4BBC-A768-3C9FC401D98C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0E00F-0A56-4650-AD60-4737AAE822A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643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3643313" y="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OTN</a:t>
            </a:r>
            <a:r>
              <a:rPr lang="zh-CN" altLang="en-US" sz="3200">
                <a:solidFill>
                  <a:srgbClr val="FF0000"/>
                </a:solidFill>
              </a:rPr>
              <a:t>帧结构</a:t>
            </a:r>
          </a:p>
        </p:txBody>
      </p:sp>
    </p:spTree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5E802-74B3-4FCB-8946-ED0BCD9B933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E7449-3379-4E5A-A10E-3795752CD4ED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34400" cy="752475"/>
          </a:xfrm>
        </p:spPr>
        <p:txBody>
          <a:bodyPr/>
          <a:lstStyle/>
          <a:p>
            <a:pPr>
              <a:defRPr/>
            </a:pPr>
            <a:r>
              <a:rPr lang="en-US" altLang="zh-CN" sz="4400" dirty="0" err="1" smtClean="0"/>
              <a:t>WiFi</a:t>
            </a:r>
            <a:r>
              <a:rPr lang="zh-CN" altLang="en-US" sz="4400" dirty="0" smtClean="0"/>
              <a:t>频率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642350" cy="15113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2000" b="0" dirty="0" smtClean="0"/>
              <a:t>Wi-Fi </a:t>
            </a:r>
            <a:r>
              <a:rPr lang="zh-CN" altLang="en-US" sz="2000" b="0" dirty="0" smtClean="0"/>
              <a:t>技术被 </a:t>
            </a:r>
            <a:r>
              <a:rPr lang="en-US" altLang="zh-CN" sz="2000" b="0" dirty="0" smtClean="0"/>
              <a:t>IEEE 802.11b/g/n </a:t>
            </a:r>
            <a:r>
              <a:rPr lang="zh-CN" altLang="en-US" sz="2000" b="0" dirty="0" smtClean="0"/>
              <a:t>定义被操作在</a:t>
            </a:r>
            <a:r>
              <a:rPr lang="en-US" altLang="zh-CN" sz="2000" b="0" dirty="0" smtClean="0"/>
              <a:t>2.4 GHz </a:t>
            </a:r>
            <a:r>
              <a:rPr lang="zh-CN" altLang="en-US" sz="2000" b="0" dirty="0" smtClean="0"/>
              <a:t>的频率中，在其中这个</a:t>
            </a:r>
            <a:r>
              <a:rPr lang="en-US" altLang="zh-CN" sz="2000" b="0" dirty="0" smtClean="0"/>
              <a:t>2.4 GHz </a:t>
            </a:r>
            <a:r>
              <a:rPr lang="zh-CN" altLang="en-US" sz="2000" b="0" dirty="0" smtClean="0"/>
              <a:t>频谱被划分为</a:t>
            </a:r>
            <a:r>
              <a:rPr lang="en-US" altLang="zh-CN" sz="2000" b="0" dirty="0" smtClean="0"/>
              <a:t>14</a:t>
            </a:r>
            <a:r>
              <a:rPr lang="zh-CN" altLang="en-US" sz="2000" b="0" dirty="0" smtClean="0"/>
              <a:t>个交叠的、错列的</a:t>
            </a:r>
            <a:r>
              <a:rPr lang="en-US" altLang="zh-CN" sz="2000" b="0" dirty="0" smtClean="0"/>
              <a:t>20 MHz </a:t>
            </a:r>
            <a:r>
              <a:rPr lang="zh-CN" altLang="en-US" sz="2000" b="0" dirty="0" smtClean="0"/>
              <a:t>无线载波信道，它们的中心频率分别为</a:t>
            </a:r>
            <a:r>
              <a:rPr lang="en-US" altLang="zh-CN" sz="2000" b="0" dirty="0" smtClean="0"/>
              <a:t>5 MHz</a:t>
            </a:r>
            <a:r>
              <a:rPr lang="zh-CN" altLang="en-US" sz="2000" b="0" dirty="0" smtClean="0"/>
              <a:t>。</a:t>
            </a:r>
            <a:r>
              <a:rPr lang="en-US" altLang="zh-CN" sz="2000" b="0" dirty="0" smtClean="0"/>
              <a:t>802.11a/n </a:t>
            </a:r>
            <a:r>
              <a:rPr lang="zh-CN" altLang="en-US" sz="2000" b="0" dirty="0" smtClean="0"/>
              <a:t>被操作在有更多信道的 </a:t>
            </a:r>
            <a:r>
              <a:rPr lang="en-US" altLang="zh-CN" sz="2000" b="0" dirty="0" smtClean="0"/>
              <a:t>5.0GHz </a:t>
            </a:r>
            <a:r>
              <a:rPr lang="zh-CN" altLang="en-US" sz="2000" b="0" dirty="0" smtClean="0"/>
              <a:t>频谱中。</a:t>
            </a:r>
            <a:endParaRPr lang="en-US" altLang="zh-CN" sz="2000" b="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000" b="0" dirty="0" smtClean="0"/>
              <a:t>一些微波炉也同在</a:t>
            </a:r>
            <a:r>
              <a:rPr lang="en-US" altLang="zh-CN" sz="2000" b="0" dirty="0" smtClean="0"/>
              <a:t>2.4G</a:t>
            </a:r>
            <a:r>
              <a:rPr lang="zh-CN" altLang="en-US" sz="2000" b="0" dirty="0" smtClean="0"/>
              <a:t>频段内，其功率有在千瓦以上，这已经是</a:t>
            </a:r>
            <a:r>
              <a:rPr lang="en-US" altLang="zh-CN" sz="2000" b="0" dirty="0" smtClean="0"/>
              <a:t>Wi-Fi</a:t>
            </a:r>
            <a:r>
              <a:rPr lang="zh-CN" altLang="en-US" sz="2000" b="0" dirty="0" smtClean="0"/>
              <a:t>的万倍数量级了</a:t>
            </a:r>
            <a:endParaRPr lang="zh-CN" altLang="en-US" sz="2000" dirty="0" smtClean="0"/>
          </a:p>
        </p:txBody>
      </p:sp>
      <p:pic>
        <p:nvPicPr>
          <p:cNvPr id="26630" name="Picture 2" descr="http://eastsheep.oinsite.cn/_m_gw_yqnvZxsIrrq9KAC-7TKGELV5NCOmf4ChJJ6VRHs5KvL3InrU-ZIWJZzXb0o8xeWbgKIOWTbRq2Rff06Px3kI7VdQSQhFeTc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924175"/>
            <a:ext cx="72771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FC6B0A-17B6-4BBC-A768-3C9FC401D98C}" type="datetime1">
              <a:rPr lang="zh-CN" altLang="en-US" smtClean="0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17186-0A63-4B5F-A7AD-40A56760C645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71813"/>
            <a:ext cx="9144000" cy="3786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214313" y="0"/>
            <a:ext cx="8318500" cy="2636838"/>
          </a:xfrm>
        </p:spPr>
        <p:txBody>
          <a:bodyPr/>
          <a:lstStyle/>
          <a:p>
            <a:pPr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OTN</a:t>
            </a:r>
            <a:r>
              <a:rPr lang="zh-CN" altLang="en-US" sz="1800" dirty="0" smtClean="0"/>
              <a:t>光传输网络现状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600" dirty="0" smtClean="0"/>
              <a:t>目前</a:t>
            </a:r>
            <a:r>
              <a:rPr lang="en-US" altLang="zh-CN" sz="1600" dirty="0" err="1" smtClean="0"/>
              <a:t>IPoverSDH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IPoverWDM</a:t>
            </a:r>
            <a:r>
              <a:rPr lang="zh-CN" altLang="en-US" sz="1600" dirty="0" smtClean="0"/>
              <a:t>不能适应大粒度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分组业务传送</a:t>
            </a:r>
            <a:endParaRPr lang="en-US" altLang="zh-CN" sz="1600" dirty="0" smtClean="0"/>
          </a:p>
          <a:p>
            <a:pPr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OTN</a:t>
            </a:r>
            <a:r>
              <a:rPr lang="zh-CN" altLang="en-US" sz="1800" dirty="0" smtClean="0"/>
              <a:t>网络特点</a:t>
            </a:r>
            <a:endParaRPr lang="en-US" altLang="zh-CN" sz="1800" dirty="0" smtClean="0"/>
          </a:p>
          <a:p>
            <a:pPr lvl="1">
              <a:defRPr/>
            </a:pPr>
            <a:r>
              <a:rPr lang="zh-CN" altLang="en-US" sz="1600" dirty="0" smtClean="0"/>
              <a:t>光层组网</a:t>
            </a:r>
            <a:endParaRPr lang="en-US" altLang="zh-CN" sz="1600" dirty="0" smtClean="0"/>
          </a:p>
          <a:p>
            <a:pPr lvl="1">
              <a:defRPr/>
            </a:pPr>
            <a:r>
              <a:rPr lang="zh-CN" altLang="en-US" sz="1600" dirty="0" smtClean="0"/>
              <a:t>可管理性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/>
              <a:t>类似</a:t>
            </a:r>
            <a:r>
              <a:rPr lang="en-US" altLang="zh-CN" sz="1600" dirty="0" smtClean="0"/>
              <a:t>SDH</a:t>
            </a:r>
            <a:r>
              <a:rPr lang="zh-CN" altLang="en-US" sz="1600" dirty="0" smtClean="0"/>
              <a:t>体系、帧结构及开销</a:t>
            </a:r>
            <a:endParaRPr lang="en-US" altLang="zh-CN" sz="1600" dirty="0" smtClean="0"/>
          </a:p>
          <a:p>
            <a:pPr lvl="1">
              <a:defRPr/>
            </a:pPr>
            <a:r>
              <a:rPr lang="zh-CN" altLang="en-US" sz="1600" dirty="0" smtClean="0"/>
              <a:t>面向未来、面向</a:t>
            </a:r>
            <a:r>
              <a:rPr lang="en-US" altLang="zh-CN" sz="1600" dirty="0" smtClean="0"/>
              <a:t>IP</a:t>
            </a:r>
            <a:r>
              <a:rPr lang="en-US" altLang="zh-CN" sz="1600" dirty="0" smtClean="0">
                <a:sym typeface="Wingdings" pitchFamily="2" charset="2"/>
              </a:rPr>
              <a:t> </a:t>
            </a:r>
            <a:r>
              <a:rPr lang="zh-CN" altLang="en-US" sz="1600" dirty="0" smtClean="0"/>
              <a:t>基于</a:t>
            </a:r>
            <a:r>
              <a:rPr lang="en-US" altLang="zh-CN" sz="1600" dirty="0" smtClean="0"/>
              <a:t>DWDM</a:t>
            </a:r>
            <a:r>
              <a:rPr lang="zh-CN" altLang="en-US" sz="1600" dirty="0" smtClean="0"/>
              <a:t>的大颗粒业务</a:t>
            </a:r>
            <a:endParaRPr lang="en-US" altLang="zh-CN" sz="1600" dirty="0" smtClean="0"/>
          </a:p>
          <a:p>
            <a:pPr lvl="1">
              <a:defRPr/>
            </a:pPr>
            <a:r>
              <a:rPr lang="zh-CN" altLang="en-US" sz="1600" dirty="0" smtClean="0"/>
              <a:t>更加智能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>
                <a:sym typeface="Wingdings" pitchFamily="2" charset="2"/>
              </a:rPr>
              <a:t>基于</a:t>
            </a:r>
            <a:r>
              <a:rPr lang="en-US" altLang="zh-CN" sz="1600" dirty="0" smtClean="0">
                <a:sym typeface="Wingdings" pitchFamily="2" charset="2"/>
              </a:rPr>
              <a:t>ASON</a:t>
            </a:r>
            <a:r>
              <a:rPr lang="zh-CN" altLang="en-US" sz="1600" dirty="0" smtClean="0">
                <a:sym typeface="Wingdings" pitchFamily="2" charset="2"/>
              </a:rPr>
              <a:t>的智能协议</a:t>
            </a:r>
            <a:endParaRPr lang="en-US" altLang="zh-CN" sz="16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sz="1600" dirty="0" smtClean="0">
                <a:sym typeface="Wingdings" pitchFamily="2" charset="2"/>
              </a:rPr>
              <a:t>多业务接入和交换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>
                <a:sym typeface="Wingdings" pitchFamily="2" charset="2"/>
              </a:rPr>
              <a:t>类似</a:t>
            </a:r>
            <a:r>
              <a:rPr lang="en-US" altLang="zh-CN" sz="1600" dirty="0" smtClean="0">
                <a:sym typeface="Wingdings" pitchFamily="2" charset="2"/>
              </a:rPr>
              <a:t>MSTP</a:t>
            </a:r>
            <a:r>
              <a:rPr lang="zh-CN" altLang="en-US" sz="1600" dirty="0" smtClean="0">
                <a:sym typeface="Wingdings" pitchFamily="2" charset="2"/>
              </a:rPr>
              <a:t>多类接口、二层交换功能</a:t>
            </a:r>
            <a:endParaRPr lang="en-US" altLang="zh-CN" sz="16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sz="1600" dirty="0" smtClean="0">
                <a:sym typeface="Wingdings" pitchFamily="2" charset="2"/>
              </a:rPr>
              <a:t>大容量和高可靠性</a:t>
            </a:r>
            <a:r>
              <a:rPr lang="en-US" altLang="zh-CN" sz="1600" dirty="0" smtClean="0">
                <a:sym typeface="Wingdings" pitchFamily="2" charset="2"/>
              </a:rPr>
              <a:t></a:t>
            </a:r>
            <a:r>
              <a:rPr lang="zh-CN" altLang="en-US" sz="1600" dirty="0" smtClean="0">
                <a:sym typeface="Wingdings" pitchFamily="2" charset="2"/>
              </a:rPr>
              <a:t>基于</a:t>
            </a:r>
            <a:r>
              <a:rPr lang="en-US" altLang="zh-CN" sz="1600" dirty="0" smtClean="0">
                <a:sym typeface="Wingdings" pitchFamily="2" charset="2"/>
              </a:rPr>
              <a:t>DWDM</a:t>
            </a:r>
            <a:r>
              <a:rPr lang="zh-CN" altLang="en-US" sz="1600" dirty="0" smtClean="0">
                <a:sym typeface="Wingdings" pitchFamily="2" charset="2"/>
              </a:rPr>
              <a:t>的大容量、类似</a:t>
            </a:r>
            <a:r>
              <a:rPr lang="en-US" altLang="zh-CN" sz="1600" dirty="0" smtClean="0">
                <a:sym typeface="Wingdings" pitchFamily="2" charset="2"/>
              </a:rPr>
              <a:t>SDH</a:t>
            </a:r>
            <a:r>
              <a:rPr lang="zh-CN" altLang="en-US" sz="1600" dirty="0" smtClean="0">
                <a:sym typeface="Wingdings" pitchFamily="2" charset="2"/>
              </a:rPr>
              <a:t>的多种保护方式</a:t>
            </a:r>
            <a:endParaRPr lang="en-US" altLang="zh-CN" sz="1600" dirty="0" smtClean="0">
              <a:sym typeface="Wingdings" pitchFamily="2" charset="2"/>
            </a:endParaRPr>
          </a:p>
          <a:p>
            <a:pPr lvl="1">
              <a:defRPr/>
            </a:pPr>
            <a:r>
              <a:rPr lang="zh-CN" altLang="en-US" sz="1600" dirty="0" smtClean="0">
                <a:sym typeface="Wingdings" pitchFamily="2" charset="2"/>
              </a:rPr>
              <a:t>多用于干线和本地城域网骨干层。</a:t>
            </a:r>
            <a:endParaRPr lang="en-US" altLang="zh-CN" sz="1600" dirty="0" smtClean="0"/>
          </a:p>
          <a:p>
            <a:pPr>
              <a:defRPr/>
            </a:pPr>
            <a:endParaRPr lang="en-US" altLang="zh-CN" sz="2000" dirty="0" smtClean="0"/>
          </a:p>
        </p:txBody>
      </p:sp>
    </p:spTree>
  </p:cSld>
  <p:clrMapOvr>
    <a:masterClrMapping/>
  </p:clrMapOvr>
  <p:transition spd="med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5545B4-1FA1-45E9-A9B0-532896487C00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CC58F-9F01-40C6-A353-287E6B83CF6D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534400" cy="8239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1.2.3 </a:t>
            </a:r>
            <a:r>
              <a:rPr lang="zh-CN" altLang="en-US" dirty="0" smtClean="0"/>
              <a:t>信道共享技术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071563"/>
            <a:ext cx="8072438" cy="3786187"/>
          </a:xfrm>
        </p:spPr>
        <p:txBody>
          <a:bodyPr/>
          <a:lstStyle/>
          <a:p>
            <a:pPr>
              <a:defRPr/>
            </a:pPr>
            <a:r>
              <a:rPr lang="zh-CN" altLang="en-US" sz="2000" smtClean="0">
                <a:latin typeface="Impact" pitchFamily="34" charset="0"/>
              </a:rPr>
              <a:t>信道：</a:t>
            </a:r>
            <a:r>
              <a:rPr lang="en-US" altLang="zh-CN" sz="2000" smtClean="0"/>
              <a:t>Channel</a:t>
            </a:r>
            <a:r>
              <a:rPr lang="zh-CN" altLang="en-US" sz="2000" smtClean="0"/>
              <a:t>是通信中传递信息的通道，它由发送与接收信息的设备及传输介质组成。</a:t>
            </a:r>
            <a:r>
              <a:rPr lang="zh-CN" altLang="en-US" sz="2000" smtClean="0">
                <a:solidFill>
                  <a:schemeClr val="tx2"/>
                </a:solidFill>
              </a:rPr>
              <a:t>信道有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独占</a:t>
            </a:r>
            <a:r>
              <a:rPr lang="zh-CN" altLang="en-US" sz="2000" smtClean="0">
                <a:solidFill>
                  <a:schemeClr val="tx2"/>
                </a:solidFill>
              </a:rPr>
              <a:t>或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共享</a:t>
            </a:r>
            <a:r>
              <a:rPr lang="zh-CN" altLang="en-US" sz="2000" smtClean="0">
                <a:solidFill>
                  <a:schemeClr val="tx2"/>
                </a:solidFill>
              </a:rPr>
              <a:t>两种使用方式</a:t>
            </a:r>
          </a:p>
          <a:p>
            <a:pPr>
              <a:defRPr/>
            </a:pPr>
            <a:r>
              <a:rPr lang="zh-CN" altLang="en-US" sz="2000" smtClean="0">
                <a:solidFill>
                  <a:schemeClr val="tx2"/>
                </a:solidFill>
              </a:rPr>
              <a:t>资源共享的基本原理</a:t>
            </a:r>
          </a:p>
          <a:p>
            <a:pPr lvl="1">
              <a:defRPr/>
            </a:pPr>
            <a:r>
              <a:rPr lang="zh-CN" altLang="en-US" sz="1800" smtClean="0">
                <a:solidFill>
                  <a:srgbClr val="FF0000"/>
                </a:solidFill>
              </a:rPr>
              <a:t>大数定理</a:t>
            </a:r>
            <a:r>
              <a:rPr lang="zh-CN" altLang="en-US" sz="1800" smtClean="0">
                <a:solidFill>
                  <a:schemeClr val="tx2"/>
                </a:solidFill>
              </a:rPr>
              <a:t>：</a:t>
            </a:r>
            <a:r>
              <a:rPr lang="zh-CN" altLang="en-US" sz="1800" smtClean="0">
                <a:solidFill>
                  <a:srgbClr val="FF0000"/>
                </a:solidFill>
              </a:rPr>
              <a:t>用户数</a:t>
            </a:r>
            <a:r>
              <a:rPr lang="en-US" altLang="zh-CN" sz="1800" smtClean="0">
                <a:solidFill>
                  <a:srgbClr val="FF0000"/>
                </a:solidFill>
              </a:rPr>
              <a:t>n</a:t>
            </a:r>
            <a:r>
              <a:rPr lang="zh-CN" altLang="en-US" sz="1800" smtClean="0">
                <a:solidFill>
                  <a:srgbClr val="FF0000"/>
                </a:solidFill>
              </a:rPr>
              <a:t>越大，其</a:t>
            </a:r>
            <a:r>
              <a:rPr lang="zh-CN" altLang="en-US" sz="1800" smtClean="0">
                <a:solidFill>
                  <a:schemeClr val="accent2"/>
                </a:solidFill>
              </a:rPr>
              <a:t>平均值</a:t>
            </a:r>
            <a:r>
              <a:rPr lang="zh-CN" altLang="en-US" sz="1800" smtClean="0"/>
              <a:t>就越趋近</a:t>
            </a:r>
            <a:r>
              <a:rPr lang="zh-CN" altLang="en-US" sz="1800" smtClean="0">
                <a:solidFill>
                  <a:srgbClr val="FF0000"/>
                </a:solidFill>
              </a:rPr>
              <a:t>期望值。</a:t>
            </a:r>
            <a:r>
              <a:rPr lang="zh-CN" altLang="en-US" sz="1800" smtClean="0">
                <a:solidFill>
                  <a:schemeClr val="tx2"/>
                </a:solidFill>
              </a:rPr>
              <a:t>单用户需求分别突发随机产生，整体用户的资源要求变得相当</a:t>
            </a:r>
            <a:r>
              <a:rPr lang="zh-CN" altLang="en-US" sz="1800" smtClean="0">
                <a:solidFill>
                  <a:srgbClr val="FF0000"/>
                </a:solidFill>
              </a:rPr>
              <a:t>平滑、较稳定和可预测。</a:t>
            </a:r>
            <a:endParaRPr lang="zh-CN" altLang="en-US" sz="180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zh-CN" altLang="en-US" sz="140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zh-CN" altLang="en-US" sz="140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zh-CN" altLang="en-US" sz="1400" smtClean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zh-CN" altLang="en-US" sz="1800" smtClean="0">
                <a:solidFill>
                  <a:srgbClr val="FF0000"/>
                </a:solidFill>
              </a:rPr>
              <a:t>规模经济原理：</a:t>
            </a:r>
            <a:r>
              <a:rPr lang="zh-CN" altLang="en-US" sz="1800" smtClean="0"/>
              <a:t> 一定产量范围内，当产量或用户增加时，</a:t>
            </a:r>
            <a:r>
              <a:rPr lang="zh-CN" altLang="en-US" sz="1800" smtClean="0">
                <a:solidFill>
                  <a:srgbClr val="FF0000"/>
                </a:solidFill>
              </a:rPr>
              <a:t>平均成本</a:t>
            </a:r>
            <a:r>
              <a:rPr lang="zh-CN" altLang="en-US" sz="1800" smtClean="0"/>
              <a:t>不断降低的事实。因定产内，固定成本基本不变，而新增产品就可分担更多固定成本，故总成本下降。</a:t>
            </a:r>
            <a:endParaRPr lang="zh-CN" altLang="en-US" sz="1800" smtClean="0">
              <a:solidFill>
                <a:schemeClr val="tx2"/>
              </a:solidFill>
            </a:endParaRPr>
          </a:p>
        </p:txBody>
      </p:sp>
      <p:grpSp>
        <p:nvGrpSpPr>
          <p:cNvPr id="6151" name="Group 4"/>
          <p:cNvGrpSpPr>
            <a:grpSpLocks/>
          </p:cNvGrpSpPr>
          <p:nvPr/>
        </p:nvGrpSpPr>
        <p:grpSpPr bwMode="auto">
          <a:xfrm>
            <a:off x="2824163" y="4857750"/>
            <a:ext cx="6248400" cy="1928813"/>
            <a:chOff x="2680" y="8720"/>
            <a:chExt cx="6540" cy="1960"/>
          </a:xfrm>
        </p:grpSpPr>
        <p:sp>
          <p:nvSpPr>
            <p:cNvPr id="6153" name="Text Box 5"/>
            <p:cNvSpPr txBox="1">
              <a:spLocks noChangeArrowheads="1"/>
            </p:cNvSpPr>
            <p:nvPr/>
          </p:nvSpPr>
          <p:spPr bwMode="auto">
            <a:xfrm>
              <a:off x="4600" y="9800"/>
              <a:ext cx="640" cy="4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sz="1400" b="1">
                  <a:latin typeface="Times New Roman" pitchFamily="18" charset="0"/>
                  <a:ea typeface="宋体" pitchFamily="2" charset="-122"/>
                </a:rPr>
                <a:t> A</a:t>
              </a:r>
            </a:p>
          </p:txBody>
        </p:sp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6780" y="9840"/>
              <a:ext cx="640" cy="4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sz="1400" b="1">
                  <a:latin typeface="Times New Roman" pitchFamily="18" charset="0"/>
                  <a:ea typeface="宋体" pitchFamily="2" charset="-122"/>
                </a:rPr>
                <a:t> B</a:t>
              </a:r>
            </a:p>
          </p:txBody>
        </p:sp>
        <p:sp>
          <p:nvSpPr>
            <p:cNvPr id="6155" name="Oval 7"/>
            <p:cNvSpPr>
              <a:spLocks noChangeArrowheads="1"/>
            </p:cNvSpPr>
            <p:nvPr/>
          </p:nvSpPr>
          <p:spPr bwMode="auto">
            <a:xfrm>
              <a:off x="3020" y="916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Oval 8"/>
            <p:cNvSpPr>
              <a:spLocks noChangeArrowheads="1"/>
            </p:cNvSpPr>
            <p:nvPr/>
          </p:nvSpPr>
          <p:spPr bwMode="auto">
            <a:xfrm>
              <a:off x="3020" y="954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Oval 9"/>
            <p:cNvSpPr>
              <a:spLocks noChangeArrowheads="1"/>
            </p:cNvSpPr>
            <p:nvPr/>
          </p:nvSpPr>
          <p:spPr bwMode="auto">
            <a:xfrm>
              <a:off x="3020" y="1048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2860" y="9800"/>
              <a:ext cx="560" cy="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vert="eaVert"/>
            <a:lstStyle/>
            <a:p>
              <a:pPr algn="just" eaLnBrk="1" hangingPunct="1"/>
              <a:r>
                <a:rPr kumimoji="1" lang="en-US" altLang="zh-CN" sz="1400" b="1">
                  <a:latin typeface="Times New Roman" pitchFamily="18" charset="0"/>
                  <a:ea typeface="宋体" pitchFamily="2" charset="-122"/>
                </a:rPr>
                <a:t>···</a:t>
              </a: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>
              <a:off x="2680" y="8720"/>
              <a:ext cx="102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sz="1400" b="1">
                  <a:latin typeface="Times New Roman" pitchFamily="18" charset="0"/>
                  <a:ea typeface="宋体" pitchFamily="2" charset="-122"/>
                </a:rPr>
                <a:t>信息源</a:t>
              </a: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3440" y="9120"/>
              <a:ext cx="130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sz="1400" b="1">
                  <a:latin typeface="Times New Roman" pitchFamily="18" charset="0"/>
                  <a:ea typeface="宋体" pitchFamily="2" charset="-122"/>
                </a:rPr>
                <a:t>独占信道</a:t>
              </a:r>
            </a:p>
          </p:txBody>
        </p:sp>
        <p:sp>
          <p:nvSpPr>
            <p:cNvPr id="6161" name="Oval 13"/>
            <p:cNvSpPr>
              <a:spLocks noChangeArrowheads="1"/>
            </p:cNvSpPr>
            <p:nvPr/>
          </p:nvSpPr>
          <p:spPr bwMode="auto">
            <a:xfrm>
              <a:off x="8540" y="916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Oval 14"/>
            <p:cNvSpPr>
              <a:spLocks noChangeArrowheads="1"/>
            </p:cNvSpPr>
            <p:nvPr/>
          </p:nvSpPr>
          <p:spPr bwMode="auto">
            <a:xfrm>
              <a:off x="8540" y="954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Oval 15"/>
            <p:cNvSpPr>
              <a:spLocks noChangeArrowheads="1"/>
            </p:cNvSpPr>
            <p:nvPr/>
          </p:nvSpPr>
          <p:spPr bwMode="auto">
            <a:xfrm>
              <a:off x="8540" y="10480"/>
              <a:ext cx="220" cy="2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Text Box 16"/>
            <p:cNvSpPr txBox="1">
              <a:spLocks noChangeArrowheads="1"/>
            </p:cNvSpPr>
            <p:nvPr/>
          </p:nvSpPr>
          <p:spPr bwMode="auto">
            <a:xfrm>
              <a:off x="8380" y="9800"/>
              <a:ext cx="560" cy="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vert="eaVert"/>
            <a:lstStyle/>
            <a:p>
              <a:pPr algn="just" eaLnBrk="1" hangingPunct="1"/>
              <a:r>
                <a:rPr kumimoji="1" lang="en-US" altLang="zh-CN" sz="1400" b="1">
                  <a:latin typeface="Times New Roman" pitchFamily="18" charset="0"/>
                  <a:ea typeface="宋体" pitchFamily="2" charset="-122"/>
                </a:rPr>
                <a:t>···</a:t>
              </a:r>
            </a:p>
          </p:txBody>
        </p:sp>
        <p:sp>
          <p:nvSpPr>
            <p:cNvPr id="6165" name="Text Box 17"/>
            <p:cNvSpPr txBox="1">
              <a:spLocks noChangeArrowheads="1"/>
            </p:cNvSpPr>
            <p:nvPr/>
          </p:nvSpPr>
          <p:spPr bwMode="auto">
            <a:xfrm>
              <a:off x="8200" y="8720"/>
              <a:ext cx="102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sz="1400" b="1">
                  <a:latin typeface="Times New Roman" pitchFamily="18" charset="0"/>
                  <a:ea typeface="宋体" pitchFamily="2" charset="-122"/>
                </a:rPr>
                <a:t>信息源</a:t>
              </a:r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7300" y="9140"/>
              <a:ext cx="130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sz="1400" b="1">
                  <a:latin typeface="Times New Roman" pitchFamily="18" charset="0"/>
                  <a:ea typeface="宋体" pitchFamily="2" charset="-122"/>
                </a:rPr>
                <a:t>独占信道</a:t>
              </a:r>
            </a:p>
          </p:txBody>
        </p:sp>
        <p:sp>
          <p:nvSpPr>
            <p:cNvPr id="6167" name="Line 19"/>
            <p:cNvSpPr>
              <a:spLocks noChangeShapeType="1"/>
            </p:cNvSpPr>
            <p:nvPr/>
          </p:nvSpPr>
          <p:spPr bwMode="auto">
            <a:xfrm>
              <a:off x="5240" y="10020"/>
              <a:ext cx="1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Text Box 20"/>
            <p:cNvSpPr txBox="1">
              <a:spLocks noChangeArrowheads="1"/>
            </p:cNvSpPr>
            <p:nvPr/>
          </p:nvSpPr>
          <p:spPr bwMode="auto">
            <a:xfrm>
              <a:off x="5420" y="10020"/>
              <a:ext cx="1300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zh-CN" altLang="en-US" sz="1400" b="1">
                  <a:latin typeface="Times New Roman" pitchFamily="18" charset="0"/>
                  <a:ea typeface="宋体" pitchFamily="2" charset="-122"/>
                </a:rPr>
                <a:t>共享信道</a:t>
              </a:r>
            </a:p>
          </p:txBody>
        </p:sp>
        <p:sp>
          <p:nvSpPr>
            <p:cNvPr id="6169" name="Line 21"/>
            <p:cNvSpPr>
              <a:spLocks noChangeShapeType="1"/>
            </p:cNvSpPr>
            <p:nvPr/>
          </p:nvSpPr>
          <p:spPr bwMode="auto">
            <a:xfrm>
              <a:off x="3240" y="9280"/>
              <a:ext cx="1340" cy="6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2"/>
            <p:cNvSpPr>
              <a:spLocks noChangeShapeType="1"/>
            </p:cNvSpPr>
            <p:nvPr/>
          </p:nvSpPr>
          <p:spPr bwMode="auto">
            <a:xfrm>
              <a:off x="3240" y="9660"/>
              <a:ext cx="13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3"/>
            <p:cNvSpPr>
              <a:spLocks noChangeShapeType="1"/>
            </p:cNvSpPr>
            <p:nvPr/>
          </p:nvSpPr>
          <p:spPr bwMode="auto">
            <a:xfrm flipV="1">
              <a:off x="3240" y="10100"/>
              <a:ext cx="134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24"/>
            <p:cNvSpPr>
              <a:spLocks noChangeShapeType="1"/>
            </p:cNvSpPr>
            <p:nvPr/>
          </p:nvSpPr>
          <p:spPr bwMode="auto">
            <a:xfrm flipV="1">
              <a:off x="7420" y="9300"/>
              <a:ext cx="1120" cy="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5"/>
            <p:cNvSpPr>
              <a:spLocks noChangeShapeType="1"/>
            </p:cNvSpPr>
            <p:nvPr/>
          </p:nvSpPr>
          <p:spPr bwMode="auto">
            <a:xfrm flipV="1">
              <a:off x="7420" y="9640"/>
              <a:ext cx="11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6"/>
            <p:cNvSpPr>
              <a:spLocks noChangeShapeType="1"/>
            </p:cNvSpPr>
            <p:nvPr/>
          </p:nvSpPr>
          <p:spPr bwMode="auto">
            <a:xfrm>
              <a:off x="7420" y="10140"/>
              <a:ext cx="112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46" name="Object 27"/>
          <p:cNvGraphicFramePr>
            <a:graphicFrameLocks noChangeAspect="1"/>
          </p:cNvGraphicFramePr>
          <p:nvPr>
            <p:ph sz="half" idx="2"/>
          </p:nvPr>
        </p:nvGraphicFramePr>
        <p:xfrm>
          <a:off x="1643063" y="2786063"/>
          <a:ext cx="3430587" cy="684212"/>
        </p:xfrm>
        <a:graphic>
          <a:graphicData uri="http://schemas.openxmlformats.org/presentationml/2006/ole">
            <p:oleObj spid="_x0000_s6146" name="Equation" r:id="rId3" imgW="1790700" imgH="431800" progId="Equation.DSMT4">
              <p:embed/>
            </p:oleObj>
          </a:graphicData>
        </a:graphic>
      </p:graphicFrame>
      <p:pic>
        <p:nvPicPr>
          <p:cNvPr id="6152" name="Picture 31" descr="http://wiki.mbalib.com/w/images/4/4f/Economies_of_sca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1075"/>
            <a:ext cx="2428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6F448B-6190-4626-B3C2-95252529255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37F34-15AD-4737-86A8-8AE20A59C29B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zh-CN" altLang="en-US" sz="4000" smtClean="0">
                <a:solidFill>
                  <a:schemeClr val="tx1"/>
                </a:solidFill>
              </a:rPr>
              <a:t>在一个单物理链路上复用多个逻辑流</a:t>
            </a: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1066800" y="2209800"/>
            <a:ext cx="6634163" cy="2687638"/>
            <a:chOff x="816" y="1296"/>
            <a:chExt cx="4179" cy="1693"/>
          </a:xfrm>
        </p:grpSpPr>
        <p:sp>
          <p:nvSpPr>
            <p:cNvPr id="68614" name="Freeform 5"/>
            <p:cNvSpPr>
              <a:spLocks/>
            </p:cNvSpPr>
            <p:nvPr/>
          </p:nvSpPr>
          <p:spPr bwMode="auto">
            <a:xfrm>
              <a:off x="1905" y="1843"/>
              <a:ext cx="2048" cy="203"/>
            </a:xfrm>
            <a:custGeom>
              <a:avLst/>
              <a:gdLst>
                <a:gd name="T0" fmla="*/ 0 w 2048"/>
                <a:gd name="T1" fmla="*/ 5 h 203"/>
                <a:gd name="T2" fmla="*/ 198 w 2048"/>
                <a:gd name="T3" fmla="*/ 203 h 203"/>
                <a:gd name="T4" fmla="*/ 1845 w 2048"/>
                <a:gd name="T5" fmla="*/ 203 h 203"/>
                <a:gd name="T6" fmla="*/ 2048 w 2048"/>
                <a:gd name="T7" fmla="*/ 0 h 2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48"/>
                <a:gd name="T13" fmla="*/ 0 h 203"/>
                <a:gd name="T14" fmla="*/ 2048 w 2048"/>
                <a:gd name="T15" fmla="*/ 203 h 2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48" h="203">
                  <a:moveTo>
                    <a:pt x="0" y="5"/>
                  </a:moveTo>
                  <a:lnTo>
                    <a:pt x="198" y="203"/>
                  </a:lnTo>
                  <a:lnTo>
                    <a:pt x="1845" y="203"/>
                  </a:lnTo>
                  <a:lnTo>
                    <a:pt x="2048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Freeform 6"/>
            <p:cNvSpPr>
              <a:spLocks/>
            </p:cNvSpPr>
            <p:nvPr/>
          </p:nvSpPr>
          <p:spPr bwMode="auto">
            <a:xfrm>
              <a:off x="1910" y="2244"/>
              <a:ext cx="2038" cy="198"/>
            </a:xfrm>
            <a:custGeom>
              <a:avLst/>
              <a:gdLst>
                <a:gd name="T0" fmla="*/ 2038 w 2038"/>
                <a:gd name="T1" fmla="*/ 193 h 198"/>
                <a:gd name="T2" fmla="*/ 1845 w 2038"/>
                <a:gd name="T3" fmla="*/ 0 h 198"/>
                <a:gd name="T4" fmla="*/ 198 w 2038"/>
                <a:gd name="T5" fmla="*/ 0 h 198"/>
                <a:gd name="T6" fmla="*/ 0 w 2038"/>
                <a:gd name="T7" fmla="*/ 198 h 1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38"/>
                <a:gd name="T13" fmla="*/ 0 h 198"/>
                <a:gd name="T14" fmla="*/ 2038 w 2038"/>
                <a:gd name="T15" fmla="*/ 198 h 1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38" h="198">
                  <a:moveTo>
                    <a:pt x="2038" y="193"/>
                  </a:moveTo>
                  <a:lnTo>
                    <a:pt x="1845" y="0"/>
                  </a:lnTo>
                  <a:lnTo>
                    <a:pt x="198" y="0"/>
                  </a:lnTo>
                  <a:lnTo>
                    <a:pt x="0" y="19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Rectangle 7"/>
            <p:cNvSpPr>
              <a:spLocks noChangeArrowheads="1"/>
            </p:cNvSpPr>
            <p:nvPr/>
          </p:nvSpPr>
          <p:spPr bwMode="auto">
            <a:xfrm>
              <a:off x="981" y="1369"/>
              <a:ext cx="19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L1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17" name="Freeform 8"/>
            <p:cNvSpPr>
              <a:spLocks/>
            </p:cNvSpPr>
            <p:nvPr/>
          </p:nvSpPr>
          <p:spPr bwMode="auto">
            <a:xfrm>
              <a:off x="821" y="1296"/>
              <a:ext cx="443" cy="390"/>
            </a:xfrm>
            <a:custGeom>
              <a:avLst/>
              <a:gdLst>
                <a:gd name="T0" fmla="*/ 443 w 443"/>
                <a:gd name="T1" fmla="*/ 390 h 390"/>
                <a:gd name="T2" fmla="*/ 443 w 443"/>
                <a:gd name="T3" fmla="*/ 0 h 390"/>
                <a:gd name="T4" fmla="*/ 0 w 443"/>
                <a:gd name="T5" fmla="*/ 0 h 390"/>
                <a:gd name="T6" fmla="*/ 0 w 443"/>
                <a:gd name="T7" fmla="*/ 390 h 390"/>
                <a:gd name="T8" fmla="*/ 443 w 443"/>
                <a:gd name="T9" fmla="*/ 390 h 390"/>
                <a:gd name="T10" fmla="*/ 443 w 443"/>
                <a:gd name="T11" fmla="*/ 39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0"/>
                <a:gd name="T20" fmla="*/ 443 w 443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0">
                  <a:moveTo>
                    <a:pt x="443" y="390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43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Rectangle 9"/>
            <p:cNvSpPr>
              <a:spLocks noChangeArrowheads="1"/>
            </p:cNvSpPr>
            <p:nvPr/>
          </p:nvSpPr>
          <p:spPr bwMode="auto">
            <a:xfrm>
              <a:off x="981" y="2031"/>
              <a:ext cx="19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L2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19" name="Freeform 10"/>
            <p:cNvSpPr>
              <a:spLocks/>
            </p:cNvSpPr>
            <p:nvPr/>
          </p:nvSpPr>
          <p:spPr bwMode="auto">
            <a:xfrm>
              <a:off x="816" y="1952"/>
              <a:ext cx="443" cy="391"/>
            </a:xfrm>
            <a:custGeom>
              <a:avLst/>
              <a:gdLst>
                <a:gd name="T0" fmla="*/ 443 w 443"/>
                <a:gd name="T1" fmla="*/ 391 h 391"/>
                <a:gd name="T2" fmla="*/ 443 w 443"/>
                <a:gd name="T3" fmla="*/ 0 h 391"/>
                <a:gd name="T4" fmla="*/ 0 w 443"/>
                <a:gd name="T5" fmla="*/ 0 h 391"/>
                <a:gd name="T6" fmla="*/ 0 w 443"/>
                <a:gd name="T7" fmla="*/ 391 h 391"/>
                <a:gd name="T8" fmla="*/ 443 w 443"/>
                <a:gd name="T9" fmla="*/ 391 h 391"/>
                <a:gd name="T10" fmla="*/ 443 w 443"/>
                <a:gd name="T11" fmla="*/ 391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43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Rectangle 11"/>
            <p:cNvSpPr>
              <a:spLocks noChangeArrowheads="1"/>
            </p:cNvSpPr>
            <p:nvPr/>
          </p:nvSpPr>
          <p:spPr bwMode="auto">
            <a:xfrm>
              <a:off x="981" y="2677"/>
              <a:ext cx="19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L3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21" name="Freeform 12"/>
            <p:cNvSpPr>
              <a:spLocks/>
            </p:cNvSpPr>
            <p:nvPr/>
          </p:nvSpPr>
          <p:spPr bwMode="auto">
            <a:xfrm>
              <a:off x="821" y="2598"/>
              <a:ext cx="443" cy="391"/>
            </a:xfrm>
            <a:custGeom>
              <a:avLst/>
              <a:gdLst>
                <a:gd name="T0" fmla="*/ 438 w 443"/>
                <a:gd name="T1" fmla="*/ 391 h 391"/>
                <a:gd name="T2" fmla="*/ 443 w 443"/>
                <a:gd name="T3" fmla="*/ 0 h 391"/>
                <a:gd name="T4" fmla="*/ 0 w 443"/>
                <a:gd name="T5" fmla="*/ 0 h 391"/>
                <a:gd name="T6" fmla="*/ 0 w 443"/>
                <a:gd name="T7" fmla="*/ 391 h 391"/>
                <a:gd name="T8" fmla="*/ 443 w 443"/>
                <a:gd name="T9" fmla="*/ 391 h 391"/>
                <a:gd name="T10" fmla="*/ 443 w 443"/>
                <a:gd name="T11" fmla="*/ 391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38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Rectangle 13"/>
            <p:cNvSpPr>
              <a:spLocks noChangeArrowheads="1"/>
            </p:cNvSpPr>
            <p:nvPr/>
          </p:nvSpPr>
          <p:spPr bwMode="auto">
            <a:xfrm>
              <a:off x="4702" y="1374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R1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23" name="Freeform 14"/>
            <p:cNvSpPr>
              <a:spLocks/>
            </p:cNvSpPr>
            <p:nvPr/>
          </p:nvSpPr>
          <p:spPr bwMode="auto">
            <a:xfrm>
              <a:off x="4552" y="1296"/>
              <a:ext cx="443" cy="390"/>
            </a:xfrm>
            <a:custGeom>
              <a:avLst/>
              <a:gdLst>
                <a:gd name="T0" fmla="*/ 443 w 443"/>
                <a:gd name="T1" fmla="*/ 390 h 390"/>
                <a:gd name="T2" fmla="*/ 443 w 443"/>
                <a:gd name="T3" fmla="*/ 0 h 390"/>
                <a:gd name="T4" fmla="*/ 0 w 443"/>
                <a:gd name="T5" fmla="*/ 0 h 390"/>
                <a:gd name="T6" fmla="*/ 0 w 443"/>
                <a:gd name="T7" fmla="*/ 390 h 390"/>
                <a:gd name="T8" fmla="*/ 443 w 443"/>
                <a:gd name="T9" fmla="*/ 390 h 390"/>
                <a:gd name="T10" fmla="*/ 443 w 443"/>
                <a:gd name="T11" fmla="*/ 390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0"/>
                <a:gd name="T20" fmla="*/ 443 w 443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0">
                  <a:moveTo>
                    <a:pt x="443" y="390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43" y="39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Rectangle 15"/>
            <p:cNvSpPr>
              <a:spLocks noChangeArrowheads="1"/>
            </p:cNvSpPr>
            <p:nvPr/>
          </p:nvSpPr>
          <p:spPr bwMode="auto">
            <a:xfrm>
              <a:off x="4697" y="2031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R2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25" name="Freeform 16"/>
            <p:cNvSpPr>
              <a:spLocks/>
            </p:cNvSpPr>
            <p:nvPr/>
          </p:nvSpPr>
          <p:spPr bwMode="auto">
            <a:xfrm>
              <a:off x="4552" y="1952"/>
              <a:ext cx="438" cy="391"/>
            </a:xfrm>
            <a:custGeom>
              <a:avLst/>
              <a:gdLst>
                <a:gd name="T0" fmla="*/ 438 w 438"/>
                <a:gd name="T1" fmla="*/ 391 h 391"/>
                <a:gd name="T2" fmla="*/ 438 w 438"/>
                <a:gd name="T3" fmla="*/ 0 h 391"/>
                <a:gd name="T4" fmla="*/ 0 w 438"/>
                <a:gd name="T5" fmla="*/ 0 h 391"/>
                <a:gd name="T6" fmla="*/ 0 w 438"/>
                <a:gd name="T7" fmla="*/ 391 h 391"/>
                <a:gd name="T8" fmla="*/ 438 w 438"/>
                <a:gd name="T9" fmla="*/ 391 h 391"/>
                <a:gd name="T10" fmla="*/ 438 w 438"/>
                <a:gd name="T11" fmla="*/ 391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8"/>
                <a:gd name="T19" fmla="*/ 0 h 391"/>
                <a:gd name="T20" fmla="*/ 438 w 438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8" h="391">
                  <a:moveTo>
                    <a:pt x="438" y="391"/>
                  </a:moveTo>
                  <a:lnTo>
                    <a:pt x="438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38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Rectangle 17"/>
            <p:cNvSpPr>
              <a:spLocks noChangeArrowheads="1"/>
            </p:cNvSpPr>
            <p:nvPr/>
          </p:nvSpPr>
          <p:spPr bwMode="auto">
            <a:xfrm>
              <a:off x="4702" y="2677"/>
              <a:ext cx="2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R3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27" name="Freeform 18"/>
            <p:cNvSpPr>
              <a:spLocks/>
            </p:cNvSpPr>
            <p:nvPr/>
          </p:nvSpPr>
          <p:spPr bwMode="auto">
            <a:xfrm>
              <a:off x="4552" y="2598"/>
              <a:ext cx="443" cy="391"/>
            </a:xfrm>
            <a:custGeom>
              <a:avLst/>
              <a:gdLst>
                <a:gd name="T0" fmla="*/ 443 w 443"/>
                <a:gd name="T1" fmla="*/ 391 h 391"/>
                <a:gd name="T2" fmla="*/ 443 w 443"/>
                <a:gd name="T3" fmla="*/ 0 h 391"/>
                <a:gd name="T4" fmla="*/ 0 w 443"/>
                <a:gd name="T5" fmla="*/ 0 h 391"/>
                <a:gd name="T6" fmla="*/ 0 w 443"/>
                <a:gd name="T7" fmla="*/ 391 h 391"/>
                <a:gd name="T8" fmla="*/ 443 w 443"/>
                <a:gd name="T9" fmla="*/ 391 h 391"/>
                <a:gd name="T10" fmla="*/ 443 w 443"/>
                <a:gd name="T11" fmla="*/ 391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3"/>
                <a:gd name="T19" fmla="*/ 0 h 391"/>
                <a:gd name="T20" fmla="*/ 443 w 443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3" h="391">
                  <a:moveTo>
                    <a:pt x="443" y="391"/>
                  </a:moveTo>
                  <a:lnTo>
                    <a:pt x="443" y="0"/>
                  </a:lnTo>
                  <a:lnTo>
                    <a:pt x="0" y="0"/>
                  </a:lnTo>
                  <a:lnTo>
                    <a:pt x="0" y="391"/>
                  </a:lnTo>
                  <a:lnTo>
                    <a:pt x="443" y="39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Freeform 19"/>
            <p:cNvSpPr>
              <a:spLocks/>
            </p:cNvSpPr>
            <p:nvPr/>
          </p:nvSpPr>
          <p:spPr bwMode="auto">
            <a:xfrm>
              <a:off x="1627" y="1808"/>
              <a:ext cx="672" cy="651"/>
            </a:xfrm>
            <a:custGeom>
              <a:avLst/>
              <a:gdLst>
                <a:gd name="T0" fmla="*/ 1185 w 651"/>
                <a:gd name="T1" fmla="*/ 224 h 651"/>
                <a:gd name="T2" fmla="*/ 1191 w 651"/>
                <a:gd name="T3" fmla="*/ 0 h 651"/>
                <a:gd name="T4" fmla="*/ 0 w 651"/>
                <a:gd name="T5" fmla="*/ 0 h 651"/>
                <a:gd name="T6" fmla="*/ 0 w 651"/>
                <a:gd name="T7" fmla="*/ 651 h 651"/>
                <a:gd name="T8" fmla="*/ 1191 w 651"/>
                <a:gd name="T9" fmla="*/ 651 h 651"/>
                <a:gd name="T10" fmla="*/ 1191 w 651"/>
                <a:gd name="T11" fmla="*/ 427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1"/>
                <a:gd name="T19" fmla="*/ 0 h 651"/>
                <a:gd name="T20" fmla="*/ 651 w 651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1" h="651">
                  <a:moveTo>
                    <a:pt x="646" y="224"/>
                  </a:moveTo>
                  <a:lnTo>
                    <a:pt x="651" y="0"/>
                  </a:lnTo>
                  <a:lnTo>
                    <a:pt x="0" y="0"/>
                  </a:lnTo>
                  <a:lnTo>
                    <a:pt x="0" y="651"/>
                  </a:lnTo>
                  <a:lnTo>
                    <a:pt x="651" y="651"/>
                  </a:lnTo>
                  <a:lnTo>
                    <a:pt x="651" y="42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Freeform 20"/>
            <p:cNvSpPr>
              <a:spLocks/>
            </p:cNvSpPr>
            <p:nvPr/>
          </p:nvSpPr>
          <p:spPr bwMode="auto">
            <a:xfrm>
              <a:off x="3547" y="1808"/>
              <a:ext cx="656" cy="663"/>
            </a:xfrm>
            <a:custGeom>
              <a:avLst/>
              <a:gdLst>
                <a:gd name="T0" fmla="*/ 0 w 657"/>
                <a:gd name="T1" fmla="*/ 598 h 651"/>
                <a:gd name="T2" fmla="*/ 6 w 657"/>
                <a:gd name="T3" fmla="*/ 920 h 651"/>
                <a:gd name="T4" fmla="*/ 638 w 657"/>
                <a:gd name="T5" fmla="*/ 920 h 651"/>
                <a:gd name="T6" fmla="*/ 638 w 657"/>
                <a:gd name="T7" fmla="*/ 0 h 651"/>
                <a:gd name="T8" fmla="*/ 6 w 657"/>
                <a:gd name="T9" fmla="*/ 0 h 651"/>
                <a:gd name="T10" fmla="*/ 6 w 657"/>
                <a:gd name="T11" fmla="*/ 324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7"/>
                <a:gd name="T19" fmla="*/ 0 h 651"/>
                <a:gd name="T20" fmla="*/ 657 w 657"/>
                <a:gd name="T21" fmla="*/ 651 h 6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7" h="651">
                  <a:moveTo>
                    <a:pt x="0" y="422"/>
                  </a:moveTo>
                  <a:lnTo>
                    <a:pt x="6" y="651"/>
                  </a:lnTo>
                  <a:lnTo>
                    <a:pt x="657" y="651"/>
                  </a:lnTo>
                  <a:lnTo>
                    <a:pt x="657" y="0"/>
                  </a:lnTo>
                  <a:lnTo>
                    <a:pt x="6" y="0"/>
                  </a:lnTo>
                  <a:lnTo>
                    <a:pt x="6" y="22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21"/>
            <p:cNvSpPr>
              <a:spLocks noChangeShapeType="1"/>
            </p:cNvSpPr>
            <p:nvPr/>
          </p:nvSpPr>
          <p:spPr bwMode="auto">
            <a:xfrm>
              <a:off x="1264" y="1488"/>
              <a:ext cx="365" cy="4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22"/>
            <p:cNvSpPr>
              <a:spLocks noChangeShapeType="1"/>
            </p:cNvSpPr>
            <p:nvPr/>
          </p:nvSpPr>
          <p:spPr bwMode="auto">
            <a:xfrm>
              <a:off x="1259" y="2145"/>
              <a:ext cx="370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23"/>
            <p:cNvSpPr>
              <a:spLocks noChangeShapeType="1"/>
            </p:cNvSpPr>
            <p:nvPr/>
          </p:nvSpPr>
          <p:spPr bwMode="auto">
            <a:xfrm flipV="1">
              <a:off x="1264" y="2358"/>
              <a:ext cx="365" cy="4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24"/>
            <p:cNvSpPr>
              <a:spLocks noChangeShapeType="1"/>
            </p:cNvSpPr>
            <p:nvPr/>
          </p:nvSpPr>
          <p:spPr bwMode="auto">
            <a:xfrm flipH="1">
              <a:off x="4203" y="1488"/>
              <a:ext cx="349" cy="4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5"/>
            <p:cNvSpPr>
              <a:spLocks noChangeShapeType="1"/>
            </p:cNvSpPr>
            <p:nvPr/>
          </p:nvSpPr>
          <p:spPr bwMode="auto">
            <a:xfrm flipH="1">
              <a:off x="4203" y="2145"/>
              <a:ext cx="344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26"/>
            <p:cNvSpPr>
              <a:spLocks noChangeShapeType="1"/>
            </p:cNvSpPr>
            <p:nvPr/>
          </p:nvSpPr>
          <p:spPr bwMode="auto">
            <a:xfrm flipH="1" flipV="1">
              <a:off x="4203" y="2379"/>
              <a:ext cx="349" cy="4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Freeform 27"/>
            <p:cNvSpPr>
              <a:spLocks/>
            </p:cNvSpPr>
            <p:nvPr/>
          </p:nvSpPr>
          <p:spPr bwMode="auto">
            <a:xfrm>
              <a:off x="1910" y="1978"/>
              <a:ext cx="78" cy="78"/>
            </a:xfrm>
            <a:custGeom>
              <a:avLst/>
              <a:gdLst>
                <a:gd name="T0" fmla="*/ 0 w 78"/>
                <a:gd name="T1" fmla="*/ 78 h 78"/>
                <a:gd name="T2" fmla="*/ 78 w 78"/>
                <a:gd name="T3" fmla="*/ 78 h 78"/>
                <a:gd name="T4" fmla="*/ 0 w 78"/>
                <a:gd name="T5" fmla="*/ 0 h 78"/>
                <a:gd name="T6" fmla="*/ 0 60000 65536"/>
                <a:gd name="T7" fmla="*/ 0 60000 65536"/>
                <a:gd name="T8" fmla="*/ 0 60000 65536"/>
                <a:gd name="T9" fmla="*/ 0 w 78"/>
                <a:gd name="T10" fmla="*/ 0 h 78"/>
                <a:gd name="T11" fmla="*/ 78 w 78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78">
                  <a:moveTo>
                    <a:pt x="0" y="78"/>
                  </a:moveTo>
                  <a:lnTo>
                    <a:pt x="78" y="7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Freeform 28"/>
            <p:cNvSpPr>
              <a:spLocks/>
            </p:cNvSpPr>
            <p:nvPr/>
          </p:nvSpPr>
          <p:spPr bwMode="auto">
            <a:xfrm>
              <a:off x="1905" y="2239"/>
              <a:ext cx="78" cy="78"/>
            </a:xfrm>
            <a:custGeom>
              <a:avLst/>
              <a:gdLst>
                <a:gd name="T0" fmla="*/ 0 w 78"/>
                <a:gd name="T1" fmla="*/ 0 h 78"/>
                <a:gd name="T2" fmla="*/ 78 w 78"/>
                <a:gd name="T3" fmla="*/ 5 h 78"/>
                <a:gd name="T4" fmla="*/ 5 w 78"/>
                <a:gd name="T5" fmla="*/ 78 h 78"/>
                <a:gd name="T6" fmla="*/ 0 60000 65536"/>
                <a:gd name="T7" fmla="*/ 0 60000 65536"/>
                <a:gd name="T8" fmla="*/ 0 60000 65536"/>
                <a:gd name="T9" fmla="*/ 0 w 78"/>
                <a:gd name="T10" fmla="*/ 0 h 78"/>
                <a:gd name="T11" fmla="*/ 78 w 78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" h="78">
                  <a:moveTo>
                    <a:pt x="0" y="0"/>
                  </a:moveTo>
                  <a:lnTo>
                    <a:pt x="78" y="5"/>
                  </a:lnTo>
                  <a:lnTo>
                    <a:pt x="5" y="7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8" name="Freeform 29"/>
            <p:cNvSpPr>
              <a:spLocks/>
            </p:cNvSpPr>
            <p:nvPr/>
          </p:nvSpPr>
          <p:spPr bwMode="auto">
            <a:xfrm>
              <a:off x="3854" y="1957"/>
              <a:ext cx="99" cy="99"/>
            </a:xfrm>
            <a:custGeom>
              <a:avLst/>
              <a:gdLst>
                <a:gd name="T0" fmla="*/ 94 w 99"/>
                <a:gd name="T1" fmla="*/ 99 h 99"/>
                <a:gd name="T2" fmla="*/ 0 w 99"/>
                <a:gd name="T3" fmla="*/ 99 h 99"/>
                <a:gd name="T4" fmla="*/ 99 w 99"/>
                <a:gd name="T5" fmla="*/ 0 h 99"/>
                <a:gd name="T6" fmla="*/ 0 60000 65536"/>
                <a:gd name="T7" fmla="*/ 0 60000 65536"/>
                <a:gd name="T8" fmla="*/ 0 60000 65536"/>
                <a:gd name="T9" fmla="*/ 0 w 99"/>
                <a:gd name="T10" fmla="*/ 0 h 99"/>
                <a:gd name="T11" fmla="*/ 99 w 99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" h="99">
                  <a:moveTo>
                    <a:pt x="94" y="99"/>
                  </a:moveTo>
                  <a:lnTo>
                    <a:pt x="0" y="99"/>
                  </a:lnTo>
                  <a:lnTo>
                    <a:pt x="9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Freeform 30"/>
            <p:cNvSpPr>
              <a:spLocks/>
            </p:cNvSpPr>
            <p:nvPr/>
          </p:nvSpPr>
          <p:spPr bwMode="auto">
            <a:xfrm>
              <a:off x="3859" y="2239"/>
              <a:ext cx="94" cy="93"/>
            </a:xfrm>
            <a:custGeom>
              <a:avLst/>
              <a:gdLst>
                <a:gd name="T0" fmla="*/ 89 w 94"/>
                <a:gd name="T1" fmla="*/ 0 h 93"/>
                <a:gd name="T2" fmla="*/ 0 w 94"/>
                <a:gd name="T3" fmla="*/ 5 h 93"/>
                <a:gd name="T4" fmla="*/ 94 w 94"/>
                <a:gd name="T5" fmla="*/ 93 h 93"/>
                <a:gd name="T6" fmla="*/ 0 60000 65536"/>
                <a:gd name="T7" fmla="*/ 0 60000 65536"/>
                <a:gd name="T8" fmla="*/ 0 60000 65536"/>
                <a:gd name="T9" fmla="*/ 0 w 94"/>
                <a:gd name="T10" fmla="*/ 0 h 93"/>
                <a:gd name="T11" fmla="*/ 94 w 94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4" h="93">
                  <a:moveTo>
                    <a:pt x="89" y="0"/>
                  </a:moveTo>
                  <a:lnTo>
                    <a:pt x="0" y="5"/>
                  </a:lnTo>
                  <a:lnTo>
                    <a:pt x="94" y="9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0" name="Rectangle 31"/>
            <p:cNvSpPr>
              <a:spLocks noChangeArrowheads="1"/>
            </p:cNvSpPr>
            <p:nvPr/>
          </p:nvSpPr>
          <p:spPr bwMode="auto">
            <a:xfrm>
              <a:off x="1664" y="2526"/>
              <a:ext cx="66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Switch 1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41" name="Rectangle 32"/>
            <p:cNvSpPr>
              <a:spLocks noChangeArrowheads="1"/>
            </p:cNvSpPr>
            <p:nvPr/>
          </p:nvSpPr>
          <p:spPr bwMode="auto">
            <a:xfrm>
              <a:off x="3587" y="2526"/>
              <a:ext cx="66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22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Switch 2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642" name="AutoShape 33"/>
            <p:cNvSpPr>
              <a:spLocks noChangeArrowheads="1"/>
            </p:cNvSpPr>
            <p:nvPr/>
          </p:nvSpPr>
          <p:spPr bwMode="auto">
            <a:xfrm>
              <a:off x="3984" y="235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AutoShape 34"/>
            <p:cNvSpPr>
              <a:spLocks noChangeArrowheads="1"/>
            </p:cNvSpPr>
            <p:nvPr/>
          </p:nvSpPr>
          <p:spPr bwMode="auto">
            <a:xfrm>
              <a:off x="3120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4" name="AutoShape 35"/>
            <p:cNvSpPr>
              <a:spLocks noChangeArrowheads="1"/>
            </p:cNvSpPr>
            <p:nvPr/>
          </p:nvSpPr>
          <p:spPr bwMode="auto">
            <a:xfrm>
              <a:off x="1680" y="187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hlink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5" name="AutoShape 36"/>
            <p:cNvSpPr>
              <a:spLocks noChangeArrowheads="1"/>
            </p:cNvSpPr>
            <p:nvPr/>
          </p:nvSpPr>
          <p:spPr bwMode="auto">
            <a:xfrm>
              <a:off x="3936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8000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AutoShape 37"/>
            <p:cNvSpPr>
              <a:spLocks noChangeArrowheads="1"/>
            </p:cNvSpPr>
            <p:nvPr/>
          </p:nvSpPr>
          <p:spPr bwMode="auto">
            <a:xfrm>
              <a:off x="3984" y="182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AutoShape 38"/>
            <p:cNvSpPr>
              <a:spLocks noChangeArrowheads="1"/>
            </p:cNvSpPr>
            <p:nvPr/>
          </p:nvSpPr>
          <p:spPr bwMode="auto">
            <a:xfrm>
              <a:off x="2880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8" name="AutoShape 39"/>
            <p:cNvSpPr>
              <a:spLocks noChangeArrowheads="1"/>
            </p:cNvSpPr>
            <p:nvPr/>
          </p:nvSpPr>
          <p:spPr bwMode="auto">
            <a:xfrm>
              <a:off x="1680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9" name="AutoShape 40"/>
            <p:cNvSpPr>
              <a:spLocks noChangeArrowheads="1"/>
            </p:cNvSpPr>
            <p:nvPr/>
          </p:nvSpPr>
          <p:spPr bwMode="auto">
            <a:xfrm>
              <a:off x="2640" y="211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8000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AutoShape 41"/>
            <p:cNvSpPr>
              <a:spLocks noChangeArrowheads="1"/>
            </p:cNvSpPr>
            <p:nvPr/>
          </p:nvSpPr>
          <p:spPr bwMode="auto">
            <a:xfrm>
              <a:off x="1680" y="230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008000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CF5B60-51C9-4453-97B4-579D5F70C7C3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868D2-4F96-4AB6-B403-5754408D2972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smtClean="0"/>
              <a:t>把多个源交换复用到一共享链路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600200" y="1295400"/>
            <a:ext cx="4800600" cy="1676400"/>
            <a:chOff x="1440" y="1306"/>
            <a:chExt cx="2976" cy="1749"/>
          </a:xfrm>
        </p:grpSpPr>
        <p:sp>
          <p:nvSpPr>
            <p:cNvPr id="69639" name="Freeform 5"/>
            <p:cNvSpPr>
              <a:spLocks/>
            </p:cNvSpPr>
            <p:nvPr/>
          </p:nvSpPr>
          <p:spPr bwMode="auto">
            <a:xfrm>
              <a:off x="2225" y="1761"/>
              <a:ext cx="208" cy="205"/>
            </a:xfrm>
            <a:custGeom>
              <a:avLst/>
              <a:gdLst>
                <a:gd name="T0" fmla="*/ 55 w 208"/>
                <a:gd name="T1" fmla="*/ 0 h 205"/>
                <a:gd name="T2" fmla="*/ 208 w 208"/>
                <a:gd name="T3" fmla="*/ 148 h 205"/>
                <a:gd name="T4" fmla="*/ 151 w 208"/>
                <a:gd name="T5" fmla="*/ 205 h 205"/>
                <a:gd name="T6" fmla="*/ 0 w 208"/>
                <a:gd name="T7" fmla="*/ 60 h 205"/>
                <a:gd name="T8" fmla="*/ 55 w 208"/>
                <a:gd name="T9" fmla="*/ 0 h 205"/>
                <a:gd name="T10" fmla="*/ 5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0" name="Freeform 6"/>
            <p:cNvSpPr>
              <a:spLocks/>
            </p:cNvSpPr>
            <p:nvPr/>
          </p:nvSpPr>
          <p:spPr bwMode="auto">
            <a:xfrm>
              <a:off x="2225" y="1761"/>
              <a:ext cx="208" cy="205"/>
            </a:xfrm>
            <a:custGeom>
              <a:avLst/>
              <a:gdLst>
                <a:gd name="T0" fmla="*/ 55 w 208"/>
                <a:gd name="T1" fmla="*/ 0 h 205"/>
                <a:gd name="T2" fmla="*/ 208 w 208"/>
                <a:gd name="T3" fmla="*/ 148 h 205"/>
                <a:gd name="T4" fmla="*/ 151 w 208"/>
                <a:gd name="T5" fmla="*/ 205 h 205"/>
                <a:gd name="T6" fmla="*/ 0 w 208"/>
                <a:gd name="T7" fmla="*/ 60 h 205"/>
                <a:gd name="T8" fmla="*/ 55 w 208"/>
                <a:gd name="T9" fmla="*/ 0 h 205"/>
                <a:gd name="T10" fmla="*/ 5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1" name="Freeform 7"/>
            <p:cNvSpPr>
              <a:spLocks/>
            </p:cNvSpPr>
            <p:nvPr/>
          </p:nvSpPr>
          <p:spPr bwMode="auto">
            <a:xfrm>
              <a:off x="2225" y="1761"/>
              <a:ext cx="208" cy="205"/>
            </a:xfrm>
            <a:custGeom>
              <a:avLst/>
              <a:gdLst>
                <a:gd name="T0" fmla="*/ 55 w 208"/>
                <a:gd name="T1" fmla="*/ 0 h 205"/>
                <a:gd name="T2" fmla="*/ 208 w 208"/>
                <a:gd name="T3" fmla="*/ 148 h 205"/>
                <a:gd name="T4" fmla="*/ 151 w 208"/>
                <a:gd name="T5" fmla="*/ 205 h 205"/>
                <a:gd name="T6" fmla="*/ 0 w 208"/>
                <a:gd name="T7" fmla="*/ 60 h 205"/>
                <a:gd name="T8" fmla="*/ 55 w 208"/>
                <a:gd name="T9" fmla="*/ 0 h 205"/>
                <a:gd name="T10" fmla="*/ 5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2" name="Freeform 8"/>
            <p:cNvSpPr>
              <a:spLocks/>
            </p:cNvSpPr>
            <p:nvPr/>
          </p:nvSpPr>
          <p:spPr bwMode="auto">
            <a:xfrm>
              <a:off x="2225" y="1761"/>
              <a:ext cx="208" cy="205"/>
            </a:xfrm>
            <a:custGeom>
              <a:avLst/>
              <a:gdLst>
                <a:gd name="T0" fmla="*/ 55 w 208"/>
                <a:gd name="T1" fmla="*/ 0 h 205"/>
                <a:gd name="T2" fmla="*/ 208 w 208"/>
                <a:gd name="T3" fmla="*/ 148 h 205"/>
                <a:gd name="T4" fmla="*/ 151 w 208"/>
                <a:gd name="T5" fmla="*/ 205 h 205"/>
                <a:gd name="T6" fmla="*/ 0 w 208"/>
                <a:gd name="T7" fmla="*/ 60 h 205"/>
                <a:gd name="T8" fmla="*/ 55 w 208"/>
                <a:gd name="T9" fmla="*/ 0 h 205"/>
                <a:gd name="T10" fmla="*/ 55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0"/>
                  </a:moveTo>
                  <a:lnTo>
                    <a:pt x="208" y="148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5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3" name="Freeform 9"/>
            <p:cNvSpPr>
              <a:spLocks/>
            </p:cNvSpPr>
            <p:nvPr/>
          </p:nvSpPr>
          <p:spPr bwMode="auto">
            <a:xfrm>
              <a:off x="2056" y="1600"/>
              <a:ext cx="208" cy="205"/>
            </a:xfrm>
            <a:custGeom>
              <a:avLst/>
              <a:gdLst>
                <a:gd name="T0" fmla="*/ 57 w 208"/>
                <a:gd name="T1" fmla="*/ 0 h 205"/>
                <a:gd name="T2" fmla="*/ 208 w 208"/>
                <a:gd name="T3" fmla="*/ 146 h 205"/>
                <a:gd name="T4" fmla="*/ 151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Freeform 10"/>
            <p:cNvSpPr>
              <a:spLocks/>
            </p:cNvSpPr>
            <p:nvPr/>
          </p:nvSpPr>
          <p:spPr bwMode="auto">
            <a:xfrm>
              <a:off x="2056" y="1600"/>
              <a:ext cx="208" cy="205"/>
            </a:xfrm>
            <a:custGeom>
              <a:avLst/>
              <a:gdLst>
                <a:gd name="T0" fmla="*/ 57 w 208"/>
                <a:gd name="T1" fmla="*/ 0 h 205"/>
                <a:gd name="T2" fmla="*/ 208 w 208"/>
                <a:gd name="T3" fmla="*/ 146 h 205"/>
                <a:gd name="T4" fmla="*/ 151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Freeform 11"/>
            <p:cNvSpPr>
              <a:spLocks/>
            </p:cNvSpPr>
            <p:nvPr/>
          </p:nvSpPr>
          <p:spPr bwMode="auto">
            <a:xfrm>
              <a:off x="2056" y="1600"/>
              <a:ext cx="208" cy="205"/>
            </a:xfrm>
            <a:custGeom>
              <a:avLst/>
              <a:gdLst>
                <a:gd name="T0" fmla="*/ 57 w 208"/>
                <a:gd name="T1" fmla="*/ 0 h 205"/>
                <a:gd name="T2" fmla="*/ 208 w 208"/>
                <a:gd name="T3" fmla="*/ 146 h 205"/>
                <a:gd name="T4" fmla="*/ 151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Freeform 12"/>
            <p:cNvSpPr>
              <a:spLocks/>
            </p:cNvSpPr>
            <p:nvPr/>
          </p:nvSpPr>
          <p:spPr bwMode="auto">
            <a:xfrm>
              <a:off x="2056" y="1600"/>
              <a:ext cx="208" cy="205"/>
            </a:xfrm>
            <a:custGeom>
              <a:avLst/>
              <a:gdLst>
                <a:gd name="T0" fmla="*/ 57 w 208"/>
                <a:gd name="T1" fmla="*/ 0 h 205"/>
                <a:gd name="T2" fmla="*/ 208 w 208"/>
                <a:gd name="T3" fmla="*/ 146 h 205"/>
                <a:gd name="T4" fmla="*/ 151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0"/>
                  </a:moveTo>
                  <a:lnTo>
                    <a:pt x="208" y="146"/>
                  </a:lnTo>
                  <a:lnTo>
                    <a:pt x="151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Freeform 13"/>
            <p:cNvSpPr>
              <a:spLocks/>
            </p:cNvSpPr>
            <p:nvPr/>
          </p:nvSpPr>
          <p:spPr bwMode="auto">
            <a:xfrm>
              <a:off x="1443" y="1306"/>
              <a:ext cx="421" cy="419"/>
            </a:xfrm>
            <a:custGeom>
              <a:avLst/>
              <a:gdLst>
                <a:gd name="T0" fmla="*/ 0 w 421"/>
                <a:gd name="T1" fmla="*/ 0 h 419"/>
                <a:gd name="T2" fmla="*/ 421 w 421"/>
                <a:gd name="T3" fmla="*/ 0 h 419"/>
                <a:gd name="T4" fmla="*/ 421 w 421"/>
                <a:gd name="T5" fmla="*/ 419 h 419"/>
                <a:gd name="T6" fmla="*/ 0 w 421"/>
                <a:gd name="T7" fmla="*/ 419 h 419"/>
                <a:gd name="T8" fmla="*/ 0 w 421"/>
                <a:gd name="T9" fmla="*/ 0 h 419"/>
                <a:gd name="T10" fmla="*/ 0 w 421"/>
                <a:gd name="T11" fmla="*/ 0 h 4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19"/>
                <a:gd name="T20" fmla="*/ 421 w 421"/>
                <a:gd name="T21" fmla="*/ 419 h 4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19">
                  <a:moveTo>
                    <a:pt x="0" y="0"/>
                  </a:moveTo>
                  <a:lnTo>
                    <a:pt x="421" y="0"/>
                  </a:lnTo>
                  <a:lnTo>
                    <a:pt x="421" y="419"/>
                  </a:lnTo>
                  <a:lnTo>
                    <a:pt x="0" y="419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8" name="Freeform 14"/>
            <p:cNvSpPr>
              <a:spLocks/>
            </p:cNvSpPr>
            <p:nvPr/>
          </p:nvSpPr>
          <p:spPr bwMode="auto">
            <a:xfrm>
              <a:off x="1440" y="1920"/>
              <a:ext cx="432" cy="470"/>
            </a:xfrm>
            <a:custGeom>
              <a:avLst/>
              <a:gdLst>
                <a:gd name="T0" fmla="*/ 0 w 421"/>
                <a:gd name="T1" fmla="*/ 0 h 421"/>
                <a:gd name="T2" fmla="*/ 689 w 421"/>
                <a:gd name="T3" fmla="*/ 3 h 421"/>
                <a:gd name="T4" fmla="*/ 689 w 421"/>
                <a:gd name="T5" fmla="*/ 3408 h 421"/>
                <a:gd name="T6" fmla="*/ 0 w 421"/>
                <a:gd name="T7" fmla="*/ 3408 h 421"/>
                <a:gd name="T8" fmla="*/ 0 w 421"/>
                <a:gd name="T9" fmla="*/ 3 h 421"/>
                <a:gd name="T10" fmla="*/ 0 w 421"/>
                <a:gd name="T11" fmla="*/ 3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3"/>
                  </a:lnTo>
                  <a:lnTo>
                    <a:pt x="421" y="421"/>
                  </a:lnTo>
                  <a:lnTo>
                    <a:pt x="0" y="421"/>
                  </a:lnTo>
                  <a:lnTo>
                    <a:pt x="0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Freeform 15"/>
            <p:cNvSpPr>
              <a:spLocks/>
            </p:cNvSpPr>
            <p:nvPr/>
          </p:nvSpPr>
          <p:spPr bwMode="auto">
            <a:xfrm>
              <a:off x="1443" y="2634"/>
              <a:ext cx="421" cy="421"/>
            </a:xfrm>
            <a:custGeom>
              <a:avLst/>
              <a:gdLst>
                <a:gd name="T0" fmla="*/ 0 w 421"/>
                <a:gd name="T1" fmla="*/ 0 h 421"/>
                <a:gd name="T2" fmla="*/ 421 w 421"/>
                <a:gd name="T3" fmla="*/ 0 h 421"/>
                <a:gd name="T4" fmla="*/ 421 w 421"/>
                <a:gd name="T5" fmla="*/ 421 h 421"/>
                <a:gd name="T6" fmla="*/ 0 w 421"/>
                <a:gd name="T7" fmla="*/ 421 h 421"/>
                <a:gd name="T8" fmla="*/ 0 w 421"/>
                <a:gd name="T9" fmla="*/ 0 h 421"/>
                <a:gd name="T10" fmla="*/ 0 w 421"/>
                <a:gd name="T11" fmla="*/ 0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0"/>
                  </a:lnTo>
                  <a:lnTo>
                    <a:pt x="421" y="421"/>
                  </a:lnTo>
                  <a:lnTo>
                    <a:pt x="0" y="421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Freeform 16"/>
            <p:cNvSpPr>
              <a:spLocks/>
            </p:cNvSpPr>
            <p:nvPr/>
          </p:nvSpPr>
          <p:spPr bwMode="auto">
            <a:xfrm>
              <a:off x="2448" y="1920"/>
              <a:ext cx="432" cy="480"/>
            </a:xfrm>
            <a:custGeom>
              <a:avLst/>
              <a:gdLst>
                <a:gd name="T0" fmla="*/ 0 w 497"/>
                <a:gd name="T1" fmla="*/ 0 h 421"/>
                <a:gd name="T2" fmla="*/ 35 w 497"/>
                <a:gd name="T3" fmla="*/ 3 h 421"/>
                <a:gd name="T4" fmla="*/ 35 w 497"/>
                <a:gd name="T5" fmla="*/ 5091 h 421"/>
                <a:gd name="T6" fmla="*/ 3 w 497"/>
                <a:gd name="T7" fmla="*/ 5091 h 421"/>
                <a:gd name="T8" fmla="*/ 3 w 497"/>
                <a:gd name="T9" fmla="*/ 3 h 421"/>
                <a:gd name="T10" fmla="*/ 3 w 497"/>
                <a:gd name="T11" fmla="*/ 3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7"/>
                <a:gd name="T19" fmla="*/ 0 h 421"/>
                <a:gd name="T20" fmla="*/ 497 w 497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7" h="421">
                  <a:moveTo>
                    <a:pt x="0" y="0"/>
                  </a:moveTo>
                  <a:lnTo>
                    <a:pt x="497" y="3"/>
                  </a:lnTo>
                  <a:lnTo>
                    <a:pt x="497" y="421"/>
                  </a:lnTo>
                  <a:lnTo>
                    <a:pt x="3" y="42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Freeform 17"/>
            <p:cNvSpPr>
              <a:spLocks/>
            </p:cNvSpPr>
            <p:nvPr/>
          </p:nvSpPr>
          <p:spPr bwMode="auto">
            <a:xfrm>
              <a:off x="3984" y="1920"/>
              <a:ext cx="432" cy="469"/>
            </a:xfrm>
            <a:custGeom>
              <a:avLst/>
              <a:gdLst>
                <a:gd name="T0" fmla="*/ 0 w 421"/>
                <a:gd name="T1" fmla="*/ 0 h 421"/>
                <a:gd name="T2" fmla="*/ 689 w 421"/>
                <a:gd name="T3" fmla="*/ 3 h 421"/>
                <a:gd name="T4" fmla="*/ 689 w 421"/>
                <a:gd name="T5" fmla="*/ 3272 h 421"/>
                <a:gd name="T6" fmla="*/ 3 w 421"/>
                <a:gd name="T7" fmla="*/ 3272 h 421"/>
                <a:gd name="T8" fmla="*/ 3 w 421"/>
                <a:gd name="T9" fmla="*/ 3 h 421"/>
                <a:gd name="T10" fmla="*/ 3 w 421"/>
                <a:gd name="T11" fmla="*/ 3 h 4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1"/>
                <a:gd name="T19" fmla="*/ 0 h 421"/>
                <a:gd name="T20" fmla="*/ 421 w 421"/>
                <a:gd name="T21" fmla="*/ 421 h 4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1" h="421">
                  <a:moveTo>
                    <a:pt x="0" y="0"/>
                  </a:moveTo>
                  <a:lnTo>
                    <a:pt x="421" y="3"/>
                  </a:lnTo>
                  <a:lnTo>
                    <a:pt x="421" y="421"/>
                  </a:lnTo>
                  <a:lnTo>
                    <a:pt x="3" y="421"/>
                  </a:lnTo>
                  <a:lnTo>
                    <a:pt x="3" y="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2" name="Freeform 18"/>
            <p:cNvSpPr>
              <a:spLocks/>
            </p:cNvSpPr>
            <p:nvPr/>
          </p:nvSpPr>
          <p:spPr bwMode="auto">
            <a:xfrm>
              <a:off x="2391" y="2164"/>
              <a:ext cx="60" cy="34"/>
            </a:xfrm>
            <a:custGeom>
              <a:avLst/>
              <a:gdLst>
                <a:gd name="T0" fmla="*/ 0 w 60"/>
                <a:gd name="T1" fmla="*/ 31 h 34"/>
                <a:gd name="T2" fmla="*/ 60 w 60"/>
                <a:gd name="T3" fmla="*/ 16 h 34"/>
                <a:gd name="T4" fmla="*/ 0 w 60"/>
                <a:gd name="T5" fmla="*/ 0 h 34"/>
                <a:gd name="T6" fmla="*/ 0 w 60"/>
                <a:gd name="T7" fmla="*/ 34 h 34"/>
                <a:gd name="T8" fmla="*/ 0 w 60"/>
                <a:gd name="T9" fmla="*/ 34 h 34"/>
                <a:gd name="T10" fmla="*/ 0 w 60"/>
                <a:gd name="T11" fmla="*/ 31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0" y="31"/>
                  </a:moveTo>
                  <a:lnTo>
                    <a:pt x="60" y="16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1861" y="2180"/>
              <a:ext cx="55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4" name="Freeform 20"/>
            <p:cNvSpPr>
              <a:spLocks/>
            </p:cNvSpPr>
            <p:nvPr/>
          </p:nvSpPr>
          <p:spPr bwMode="auto">
            <a:xfrm>
              <a:off x="2386" y="2018"/>
              <a:ext cx="55" cy="52"/>
            </a:xfrm>
            <a:custGeom>
              <a:avLst/>
              <a:gdLst>
                <a:gd name="T0" fmla="*/ 0 w 55"/>
                <a:gd name="T1" fmla="*/ 21 h 52"/>
                <a:gd name="T2" fmla="*/ 55 w 55"/>
                <a:gd name="T3" fmla="*/ 52 h 52"/>
                <a:gd name="T4" fmla="*/ 23 w 55"/>
                <a:gd name="T5" fmla="*/ 0 h 52"/>
                <a:gd name="T6" fmla="*/ 0 w 55"/>
                <a:gd name="T7" fmla="*/ 24 h 52"/>
                <a:gd name="T8" fmla="*/ 0 w 55"/>
                <a:gd name="T9" fmla="*/ 24 h 52"/>
                <a:gd name="T10" fmla="*/ 0 w 55"/>
                <a:gd name="T11" fmla="*/ 21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2"/>
                <a:gd name="T20" fmla="*/ 55 w 55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2">
                  <a:moveTo>
                    <a:pt x="0" y="21"/>
                  </a:moveTo>
                  <a:lnTo>
                    <a:pt x="55" y="52"/>
                  </a:lnTo>
                  <a:lnTo>
                    <a:pt x="23" y="0"/>
                  </a:lnTo>
                  <a:lnTo>
                    <a:pt x="0" y="2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>
              <a:off x="1861" y="1514"/>
              <a:ext cx="554" cy="5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6" name="Freeform 22"/>
            <p:cNvSpPr>
              <a:spLocks/>
            </p:cNvSpPr>
            <p:nvPr/>
          </p:nvSpPr>
          <p:spPr bwMode="auto">
            <a:xfrm>
              <a:off x="2386" y="2291"/>
              <a:ext cx="55" cy="55"/>
            </a:xfrm>
            <a:custGeom>
              <a:avLst/>
              <a:gdLst>
                <a:gd name="T0" fmla="*/ 21 w 55"/>
                <a:gd name="T1" fmla="*/ 52 h 55"/>
                <a:gd name="T2" fmla="*/ 55 w 55"/>
                <a:gd name="T3" fmla="*/ 0 h 55"/>
                <a:gd name="T4" fmla="*/ 0 w 55"/>
                <a:gd name="T5" fmla="*/ 31 h 55"/>
                <a:gd name="T6" fmla="*/ 21 w 55"/>
                <a:gd name="T7" fmla="*/ 55 h 55"/>
                <a:gd name="T8" fmla="*/ 21 w 55"/>
                <a:gd name="T9" fmla="*/ 55 h 55"/>
                <a:gd name="T10" fmla="*/ 21 w 55"/>
                <a:gd name="T11" fmla="*/ 52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55"/>
                <a:gd name="T20" fmla="*/ 55 w 55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55">
                  <a:moveTo>
                    <a:pt x="21" y="52"/>
                  </a:moveTo>
                  <a:lnTo>
                    <a:pt x="55" y="0"/>
                  </a:lnTo>
                  <a:lnTo>
                    <a:pt x="0" y="31"/>
                  </a:lnTo>
                  <a:lnTo>
                    <a:pt x="21" y="55"/>
                  </a:lnTo>
                  <a:lnTo>
                    <a:pt x="2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3"/>
            <p:cNvSpPr>
              <a:spLocks noChangeShapeType="1"/>
            </p:cNvSpPr>
            <p:nvPr/>
          </p:nvSpPr>
          <p:spPr bwMode="auto">
            <a:xfrm flipV="1">
              <a:off x="1861" y="2320"/>
              <a:ext cx="551" cy="52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Freeform 24"/>
            <p:cNvSpPr>
              <a:spLocks/>
            </p:cNvSpPr>
            <p:nvPr/>
          </p:nvSpPr>
          <p:spPr bwMode="auto">
            <a:xfrm>
              <a:off x="3927" y="2164"/>
              <a:ext cx="60" cy="34"/>
            </a:xfrm>
            <a:custGeom>
              <a:avLst/>
              <a:gdLst>
                <a:gd name="T0" fmla="*/ 0 w 60"/>
                <a:gd name="T1" fmla="*/ 31 h 34"/>
                <a:gd name="T2" fmla="*/ 60 w 60"/>
                <a:gd name="T3" fmla="*/ 16 h 34"/>
                <a:gd name="T4" fmla="*/ 3 w 60"/>
                <a:gd name="T5" fmla="*/ 0 h 34"/>
                <a:gd name="T6" fmla="*/ 3 w 60"/>
                <a:gd name="T7" fmla="*/ 34 h 34"/>
                <a:gd name="T8" fmla="*/ 3 w 60"/>
                <a:gd name="T9" fmla="*/ 34 h 34"/>
                <a:gd name="T10" fmla="*/ 0 w 60"/>
                <a:gd name="T11" fmla="*/ 31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0"/>
                <a:gd name="T19" fmla="*/ 0 h 34"/>
                <a:gd name="T20" fmla="*/ 60 w 60"/>
                <a:gd name="T21" fmla="*/ 34 h 3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0" h="34">
                  <a:moveTo>
                    <a:pt x="0" y="31"/>
                  </a:moveTo>
                  <a:lnTo>
                    <a:pt x="60" y="16"/>
                  </a:lnTo>
                  <a:lnTo>
                    <a:pt x="3" y="0"/>
                  </a:lnTo>
                  <a:lnTo>
                    <a:pt x="3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5"/>
            <p:cNvSpPr>
              <a:spLocks noChangeShapeType="1"/>
            </p:cNvSpPr>
            <p:nvPr/>
          </p:nvSpPr>
          <p:spPr bwMode="auto">
            <a:xfrm>
              <a:off x="2909" y="2180"/>
              <a:ext cx="10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0" name="Freeform 26"/>
            <p:cNvSpPr>
              <a:spLocks/>
            </p:cNvSpPr>
            <p:nvPr/>
          </p:nvSpPr>
          <p:spPr bwMode="auto">
            <a:xfrm>
              <a:off x="1890" y="2712"/>
              <a:ext cx="208" cy="205"/>
            </a:xfrm>
            <a:custGeom>
              <a:avLst/>
              <a:gdLst>
                <a:gd name="T0" fmla="*/ 54 w 208"/>
                <a:gd name="T1" fmla="*/ 205 h 205"/>
                <a:gd name="T2" fmla="*/ 208 w 208"/>
                <a:gd name="T3" fmla="*/ 60 h 205"/>
                <a:gd name="T4" fmla="*/ 150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54 w 208"/>
                <a:gd name="T13" fmla="*/ 205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4" y="205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1" name="Freeform 27"/>
            <p:cNvSpPr>
              <a:spLocks/>
            </p:cNvSpPr>
            <p:nvPr/>
          </p:nvSpPr>
          <p:spPr bwMode="auto">
            <a:xfrm>
              <a:off x="1890" y="2712"/>
              <a:ext cx="208" cy="205"/>
            </a:xfrm>
            <a:custGeom>
              <a:avLst/>
              <a:gdLst>
                <a:gd name="T0" fmla="*/ 54 w 208"/>
                <a:gd name="T1" fmla="*/ 205 h 205"/>
                <a:gd name="T2" fmla="*/ 208 w 208"/>
                <a:gd name="T3" fmla="*/ 60 h 205"/>
                <a:gd name="T4" fmla="*/ 150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2" name="Freeform 28"/>
            <p:cNvSpPr>
              <a:spLocks/>
            </p:cNvSpPr>
            <p:nvPr/>
          </p:nvSpPr>
          <p:spPr bwMode="auto">
            <a:xfrm>
              <a:off x="2056" y="2551"/>
              <a:ext cx="208" cy="205"/>
            </a:xfrm>
            <a:custGeom>
              <a:avLst/>
              <a:gdLst>
                <a:gd name="T0" fmla="*/ 57 w 208"/>
                <a:gd name="T1" fmla="*/ 203 h 205"/>
                <a:gd name="T2" fmla="*/ 208 w 208"/>
                <a:gd name="T3" fmla="*/ 60 h 205"/>
                <a:gd name="T4" fmla="*/ 151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57 w 208"/>
                <a:gd name="T13" fmla="*/ 203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7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3" name="Freeform 29"/>
            <p:cNvSpPr>
              <a:spLocks/>
            </p:cNvSpPr>
            <p:nvPr/>
          </p:nvSpPr>
          <p:spPr bwMode="auto">
            <a:xfrm>
              <a:off x="2056" y="2551"/>
              <a:ext cx="208" cy="205"/>
            </a:xfrm>
            <a:custGeom>
              <a:avLst/>
              <a:gdLst>
                <a:gd name="T0" fmla="*/ 57 w 208"/>
                <a:gd name="T1" fmla="*/ 203 h 205"/>
                <a:gd name="T2" fmla="*/ 208 w 208"/>
                <a:gd name="T3" fmla="*/ 60 h 205"/>
                <a:gd name="T4" fmla="*/ 151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4" name="Freeform 30"/>
            <p:cNvSpPr>
              <a:spLocks/>
            </p:cNvSpPr>
            <p:nvPr/>
          </p:nvSpPr>
          <p:spPr bwMode="auto">
            <a:xfrm>
              <a:off x="2225" y="2390"/>
              <a:ext cx="208" cy="205"/>
            </a:xfrm>
            <a:custGeom>
              <a:avLst/>
              <a:gdLst>
                <a:gd name="T0" fmla="*/ 55 w 208"/>
                <a:gd name="T1" fmla="*/ 203 h 205"/>
                <a:gd name="T2" fmla="*/ 208 w 208"/>
                <a:gd name="T3" fmla="*/ 57 h 205"/>
                <a:gd name="T4" fmla="*/ 151 w 208"/>
                <a:gd name="T5" fmla="*/ 0 h 205"/>
                <a:gd name="T6" fmla="*/ 0 w 208"/>
                <a:gd name="T7" fmla="*/ 145 h 205"/>
                <a:gd name="T8" fmla="*/ 55 w 208"/>
                <a:gd name="T9" fmla="*/ 205 h 205"/>
                <a:gd name="T10" fmla="*/ 55 w 208"/>
                <a:gd name="T11" fmla="*/ 205 h 205"/>
                <a:gd name="T12" fmla="*/ 55 w 208"/>
                <a:gd name="T13" fmla="*/ 203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  <a:lnTo>
                    <a:pt x="55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5" name="Freeform 31"/>
            <p:cNvSpPr>
              <a:spLocks/>
            </p:cNvSpPr>
            <p:nvPr/>
          </p:nvSpPr>
          <p:spPr bwMode="auto">
            <a:xfrm>
              <a:off x="2225" y="2390"/>
              <a:ext cx="208" cy="205"/>
            </a:xfrm>
            <a:custGeom>
              <a:avLst/>
              <a:gdLst>
                <a:gd name="T0" fmla="*/ 55 w 208"/>
                <a:gd name="T1" fmla="*/ 203 h 205"/>
                <a:gd name="T2" fmla="*/ 208 w 208"/>
                <a:gd name="T3" fmla="*/ 57 h 205"/>
                <a:gd name="T4" fmla="*/ 151 w 208"/>
                <a:gd name="T5" fmla="*/ 0 h 205"/>
                <a:gd name="T6" fmla="*/ 0 w 208"/>
                <a:gd name="T7" fmla="*/ 145 h 205"/>
                <a:gd name="T8" fmla="*/ 55 w 208"/>
                <a:gd name="T9" fmla="*/ 205 h 205"/>
                <a:gd name="T10" fmla="*/ 55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6" name="Freeform 32"/>
            <p:cNvSpPr>
              <a:spLocks/>
            </p:cNvSpPr>
            <p:nvPr/>
          </p:nvSpPr>
          <p:spPr bwMode="auto">
            <a:xfrm>
              <a:off x="1890" y="2712"/>
              <a:ext cx="208" cy="205"/>
            </a:xfrm>
            <a:custGeom>
              <a:avLst/>
              <a:gdLst>
                <a:gd name="T0" fmla="*/ 54 w 208"/>
                <a:gd name="T1" fmla="*/ 205 h 205"/>
                <a:gd name="T2" fmla="*/ 208 w 208"/>
                <a:gd name="T3" fmla="*/ 60 h 205"/>
                <a:gd name="T4" fmla="*/ 150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54 w 208"/>
                <a:gd name="T13" fmla="*/ 205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4" y="205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Freeform 33"/>
            <p:cNvSpPr>
              <a:spLocks/>
            </p:cNvSpPr>
            <p:nvPr/>
          </p:nvSpPr>
          <p:spPr bwMode="auto">
            <a:xfrm>
              <a:off x="1890" y="2712"/>
              <a:ext cx="208" cy="205"/>
            </a:xfrm>
            <a:custGeom>
              <a:avLst/>
              <a:gdLst>
                <a:gd name="T0" fmla="*/ 54 w 208"/>
                <a:gd name="T1" fmla="*/ 205 h 205"/>
                <a:gd name="T2" fmla="*/ 208 w 208"/>
                <a:gd name="T3" fmla="*/ 60 h 205"/>
                <a:gd name="T4" fmla="*/ 150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205"/>
                  </a:moveTo>
                  <a:lnTo>
                    <a:pt x="208" y="60"/>
                  </a:lnTo>
                  <a:lnTo>
                    <a:pt x="150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8" name="Freeform 34"/>
            <p:cNvSpPr>
              <a:spLocks/>
            </p:cNvSpPr>
            <p:nvPr/>
          </p:nvSpPr>
          <p:spPr bwMode="auto">
            <a:xfrm>
              <a:off x="2056" y="2551"/>
              <a:ext cx="208" cy="205"/>
            </a:xfrm>
            <a:custGeom>
              <a:avLst/>
              <a:gdLst>
                <a:gd name="T0" fmla="*/ 57 w 208"/>
                <a:gd name="T1" fmla="*/ 203 h 205"/>
                <a:gd name="T2" fmla="*/ 208 w 208"/>
                <a:gd name="T3" fmla="*/ 60 h 205"/>
                <a:gd name="T4" fmla="*/ 151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57 w 208"/>
                <a:gd name="T13" fmla="*/ 203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  <a:lnTo>
                    <a:pt x="57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Freeform 35"/>
            <p:cNvSpPr>
              <a:spLocks/>
            </p:cNvSpPr>
            <p:nvPr/>
          </p:nvSpPr>
          <p:spPr bwMode="auto">
            <a:xfrm>
              <a:off x="2056" y="2551"/>
              <a:ext cx="208" cy="205"/>
            </a:xfrm>
            <a:custGeom>
              <a:avLst/>
              <a:gdLst>
                <a:gd name="T0" fmla="*/ 57 w 208"/>
                <a:gd name="T1" fmla="*/ 203 h 205"/>
                <a:gd name="T2" fmla="*/ 208 w 208"/>
                <a:gd name="T3" fmla="*/ 60 h 205"/>
                <a:gd name="T4" fmla="*/ 151 w 208"/>
                <a:gd name="T5" fmla="*/ 0 h 205"/>
                <a:gd name="T6" fmla="*/ 0 w 208"/>
                <a:gd name="T7" fmla="*/ 146 h 205"/>
                <a:gd name="T8" fmla="*/ 57 w 208"/>
                <a:gd name="T9" fmla="*/ 205 h 205"/>
                <a:gd name="T10" fmla="*/ 57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7" y="203"/>
                  </a:moveTo>
                  <a:lnTo>
                    <a:pt x="208" y="60"/>
                  </a:lnTo>
                  <a:lnTo>
                    <a:pt x="151" y="0"/>
                  </a:lnTo>
                  <a:lnTo>
                    <a:pt x="0" y="146"/>
                  </a:lnTo>
                  <a:lnTo>
                    <a:pt x="57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0" name="Freeform 36"/>
            <p:cNvSpPr>
              <a:spLocks/>
            </p:cNvSpPr>
            <p:nvPr/>
          </p:nvSpPr>
          <p:spPr bwMode="auto">
            <a:xfrm>
              <a:off x="2225" y="2390"/>
              <a:ext cx="208" cy="205"/>
            </a:xfrm>
            <a:custGeom>
              <a:avLst/>
              <a:gdLst>
                <a:gd name="T0" fmla="*/ 55 w 208"/>
                <a:gd name="T1" fmla="*/ 203 h 205"/>
                <a:gd name="T2" fmla="*/ 208 w 208"/>
                <a:gd name="T3" fmla="*/ 57 h 205"/>
                <a:gd name="T4" fmla="*/ 151 w 208"/>
                <a:gd name="T5" fmla="*/ 0 h 205"/>
                <a:gd name="T6" fmla="*/ 0 w 208"/>
                <a:gd name="T7" fmla="*/ 145 h 205"/>
                <a:gd name="T8" fmla="*/ 55 w 208"/>
                <a:gd name="T9" fmla="*/ 205 h 205"/>
                <a:gd name="T10" fmla="*/ 55 w 208"/>
                <a:gd name="T11" fmla="*/ 205 h 205"/>
                <a:gd name="T12" fmla="*/ 55 w 208"/>
                <a:gd name="T13" fmla="*/ 203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  <a:lnTo>
                    <a:pt x="55" y="20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1" name="Freeform 37"/>
            <p:cNvSpPr>
              <a:spLocks/>
            </p:cNvSpPr>
            <p:nvPr/>
          </p:nvSpPr>
          <p:spPr bwMode="auto">
            <a:xfrm>
              <a:off x="2225" y="2390"/>
              <a:ext cx="208" cy="205"/>
            </a:xfrm>
            <a:custGeom>
              <a:avLst/>
              <a:gdLst>
                <a:gd name="T0" fmla="*/ 55 w 208"/>
                <a:gd name="T1" fmla="*/ 203 h 205"/>
                <a:gd name="T2" fmla="*/ 208 w 208"/>
                <a:gd name="T3" fmla="*/ 57 h 205"/>
                <a:gd name="T4" fmla="*/ 151 w 208"/>
                <a:gd name="T5" fmla="*/ 0 h 205"/>
                <a:gd name="T6" fmla="*/ 0 w 208"/>
                <a:gd name="T7" fmla="*/ 145 h 205"/>
                <a:gd name="T8" fmla="*/ 55 w 208"/>
                <a:gd name="T9" fmla="*/ 205 h 205"/>
                <a:gd name="T10" fmla="*/ 55 w 208"/>
                <a:gd name="T11" fmla="*/ 205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5" y="203"/>
                  </a:moveTo>
                  <a:lnTo>
                    <a:pt x="208" y="57"/>
                  </a:lnTo>
                  <a:lnTo>
                    <a:pt x="151" y="0"/>
                  </a:lnTo>
                  <a:lnTo>
                    <a:pt x="0" y="145"/>
                  </a:lnTo>
                  <a:lnTo>
                    <a:pt x="55" y="205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Freeform 38"/>
            <p:cNvSpPr>
              <a:spLocks/>
            </p:cNvSpPr>
            <p:nvPr/>
          </p:nvSpPr>
          <p:spPr bwMode="auto">
            <a:xfrm>
              <a:off x="2934" y="2078"/>
              <a:ext cx="211" cy="83"/>
            </a:xfrm>
            <a:custGeom>
              <a:avLst/>
              <a:gdLst>
                <a:gd name="T0" fmla="*/ 0 w 211"/>
                <a:gd name="T1" fmla="*/ 0 h 83"/>
                <a:gd name="T2" fmla="*/ 211 w 211"/>
                <a:gd name="T3" fmla="*/ 0 h 83"/>
                <a:gd name="T4" fmla="*/ 211 w 211"/>
                <a:gd name="T5" fmla="*/ 83 h 83"/>
                <a:gd name="T6" fmla="*/ 0 w 211"/>
                <a:gd name="T7" fmla="*/ 83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3" name="Freeform 39"/>
            <p:cNvSpPr>
              <a:spLocks/>
            </p:cNvSpPr>
            <p:nvPr/>
          </p:nvSpPr>
          <p:spPr bwMode="auto">
            <a:xfrm>
              <a:off x="2934" y="2078"/>
              <a:ext cx="211" cy="83"/>
            </a:xfrm>
            <a:custGeom>
              <a:avLst/>
              <a:gdLst>
                <a:gd name="T0" fmla="*/ 0 w 211"/>
                <a:gd name="T1" fmla="*/ 0 h 83"/>
                <a:gd name="T2" fmla="*/ 211 w 211"/>
                <a:gd name="T3" fmla="*/ 0 h 83"/>
                <a:gd name="T4" fmla="*/ 211 w 211"/>
                <a:gd name="T5" fmla="*/ 83 h 83"/>
                <a:gd name="T6" fmla="*/ 0 w 211"/>
                <a:gd name="T7" fmla="*/ 83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4" name="Freeform 40"/>
            <p:cNvSpPr>
              <a:spLocks/>
            </p:cNvSpPr>
            <p:nvPr/>
          </p:nvSpPr>
          <p:spPr bwMode="auto">
            <a:xfrm>
              <a:off x="3168" y="2078"/>
              <a:ext cx="211" cy="83"/>
            </a:xfrm>
            <a:custGeom>
              <a:avLst/>
              <a:gdLst>
                <a:gd name="T0" fmla="*/ 0 w 211"/>
                <a:gd name="T1" fmla="*/ 0 h 83"/>
                <a:gd name="T2" fmla="*/ 211 w 211"/>
                <a:gd name="T3" fmla="*/ 0 h 83"/>
                <a:gd name="T4" fmla="*/ 211 w 211"/>
                <a:gd name="T5" fmla="*/ 83 h 83"/>
                <a:gd name="T6" fmla="*/ 0 w 211"/>
                <a:gd name="T7" fmla="*/ 83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5" name="Freeform 41"/>
            <p:cNvSpPr>
              <a:spLocks/>
            </p:cNvSpPr>
            <p:nvPr/>
          </p:nvSpPr>
          <p:spPr bwMode="auto">
            <a:xfrm>
              <a:off x="3400" y="2078"/>
              <a:ext cx="213" cy="83"/>
            </a:xfrm>
            <a:custGeom>
              <a:avLst/>
              <a:gdLst>
                <a:gd name="T0" fmla="*/ 0 w 213"/>
                <a:gd name="T1" fmla="*/ 0 h 83"/>
                <a:gd name="T2" fmla="*/ 213 w 213"/>
                <a:gd name="T3" fmla="*/ 0 h 83"/>
                <a:gd name="T4" fmla="*/ 213 w 213"/>
                <a:gd name="T5" fmla="*/ 83 h 83"/>
                <a:gd name="T6" fmla="*/ 2 w 213"/>
                <a:gd name="T7" fmla="*/ 83 h 83"/>
                <a:gd name="T8" fmla="*/ 2 w 213"/>
                <a:gd name="T9" fmla="*/ 0 h 83"/>
                <a:gd name="T10" fmla="*/ 2 w 213"/>
                <a:gd name="T11" fmla="*/ 0 h 83"/>
                <a:gd name="T12" fmla="*/ 0 w 213"/>
                <a:gd name="T13" fmla="*/ 0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"/>
                <a:gd name="T22" fmla="*/ 0 h 83"/>
                <a:gd name="T23" fmla="*/ 213 w 213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6" name="Freeform 42"/>
            <p:cNvSpPr>
              <a:spLocks/>
            </p:cNvSpPr>
            <p:nvPr/>
          </p:nvSpPr>
          <p:spPr bwMode="auto">
            <a:xfrm>
              <a:off x="3400" y="2078"/>
              <a:ext cx="213" cy="83"/>
            </a:xfrm>
            <a:custGeom>
              <a:avLst/>
              <a:gdLst>
                <a:gd name="T0" fmla="*/ 0 w 213"/>
                <a:gd name="T1" fmla="*/ 0 h 83"/>
                <a:gd name="T2" fmla="*/ 213 w 213"/>
                <a:gd name="T3" fmla="*/ 0 h 83"/>
                <a:gd name="T4" fmla="*/ 213 w 213"/>
                <a:gd name="T5" fmla="*/ 83 h 83"/>
                <a:gd name="T6" fmla="*/ 2 w 213"/>
                <a:gd name="T7" fmla="*/ 83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Freeform 43"/>
            <p:cNvSpPr>
              <a:spLocks/>
            </p:cNvSpPr>
            <p:nvPr/>
          </p:nvSpPr>
          <p:spPr bwMode="auto">
            <a:xfrm>
              <a:off x="2934" y="2078"/>
              <a:ext cx="211" cy="83"/>
            </a:xfrm>
            <a:custGeom>
              <a:avLst/>
              <a:gdLst>
                <a:gd name="T0" fmla="*/ 0 w 211"/>
                <a:gd name="T1" fmla="*/ 0 h 83"/>
                <a:gd name="T2" fmla="*/ 211 w 211"/>
                <a:gd name="T3" fmla="*/ 0 h 83"/>
                <a:gd name="T4" fmla="*/ 211 w 211"/>
                <a:gd name="T5" fmla="*/ 83 h 83"/>
                <a:gd name="T6" fmla="*/ 0 w 211"/>
                <a:gd name="T7" fmla="*/ 83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8" name="Freeform 44"/>
            <p:cNvSpPr>
              <a:spLocks/>
            </p:cNvSpPr>
            <p:nvPr/>
          </p:nvSpPr>
          <p:spPr bwMode="auto">
            <a:xfrm>
              <a:off x="2934" y="2078"/>
              <a:ext cx="211" cy="83"/>
            </a:xfrm>
            <a:custGeom>
              <a:avLst/>
              <a:gdLst>
                <a:gd name="T0" fmla="*/ 0 w 211"/>
                <a:gd name="T1" fmla="*/ 0 h 83"/>
                <a:gd name="T2" fmla="*/ 211 w 211"/>
                <a:gd name="T3" fmla="*/ 0 h 83"/>
                <a:gd name="T4" fmla="*/ 211 w 211"/>
                <a:gd name="T5" fmla="*/ 83 h 83"/>
                <a:gd name="T6" fmla="*/ 0 w 211"/>
                <a:gd name="T7" fmla="*/ 83 h 83"/>
                <a:gd name="T8" fmla="*/ 0 w 211"/>
                <a:gd name="T9" fmla="*/ 0 h 83"/>
                <a:gd name="T10" fmla="*/ 0 w 211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1"/>
                <a:gd name="T19" fmla="*/ 0 h 83"/>
                <a:gd name="T20" fmla="*/ 211 w 211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1" h="83">
                  <a:moveTo>
                    <a:pt x="0" y="0"/>
                  </a:moveTo>
                  <a:lnTo>
                    <a:pt x="211" y="0"/>
                  </a:lnTo>
                  <a:lnTo>
                    <a:pt x="211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9" name="Freeform 45"/>
            <p:cNvSpPr>
              <a:spLocks/>
            </p:cNvSpPr>
            <p:nvPr/>
          </p:nvSpPr>
          <p:spPr bwMode="auto">
            <a:xfrm>
              <a:off x="3400" y="2078"/>
              <a:ext cx="213" cy="83"/>
            </a:xfrm>
            <a:custGeom>
              <a:avLst/>
              <a:gdLst>
                <a:gd name="T0" fmla="*/ 0 w 213"/>
                <a:gd name="T1" fmla="*/ 0 h 83"/>
                <a:gd name="T2" fmla="*/ 213 w 213"/>
                <a:gd name="T3" fmla="*/ 0 h 83"/>
                <a:gd name="T4" fmla="*/ 213 w 213"/>
                <a:gd name="T5" fmla="*/ 83 h 83"/>
                <a:gd name="T6" fmla="*/ 2 w 213"/>
                <a:gd name="T7" fmla="*/ 83 h 83"/>
                <a:gd name="T8" fmla="*/ 2 w 213"/>
                <a:gd name="T9" fmla="*/ 0 h 83"/>
                <a:gd name="T10" fmla="*/ 2 w 213"/>
                <a:gd name="T11" fmla="*/ 0 h 83"/>
                <a:gd name="T12" fmla="*/ 0 w 213"/>
                <a:gd name="T13" fmla="*/ 0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3"/>
                <a:gd name="T22" fmla="*/ 0 h 83"/>
                <a:gd name="T23" fmla="*/ 213 w 213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Freeform 46"/>
            <p:cNvSpPr>
              <a:spLocks/>
            </p:cNvSpPr>
            <p:nvPr/>
          </p:nvSpPr>
          <p:spPr bwMode="auto">
            <a:xfrm>
              <a:off x="3400" y="2078"/>
              <a:ext cx="213" cy="83"/>
            </a:xfrm>
            <a:custGeom>
              <a:avLst/>
              <a:gdLst>
                <a:gd name="T0" fmla="*/ 0 w 213"/>
                <a:gd name="T1" fmla="*/ 0 h 83"/>
                <a:gd name="T2" fmla="*/ 213 w 213"/>
                <a:gd name="T3" fmla="*/ 0 h 83"/>
                <a:gd name="T4" fmla="*/ 213 w 213"/>
                <a:gd name="T5" fmla="*/ 83 h 83"/>
                <a:gd name="T6" fmla="*/ 2 w 213"/>
                <a:gd name="T7" fmla="*/ 83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Freeform 47"/>
            <p:cNvSpPr>
              <a:spLocks/>
            </p:cNvSpPr>
            <p:nvPr/>
          </p:nvSpPr>
          <p:spPr bwMode="auto">
            <a:xfrm>
              <a:off x="1895" y="2078"/>
              <a:ext cx="213" cy="83"/>
            </a:xfrm>
            <a:custGeom>
              <a:avLst/>
              <a:gdLst>
                <a:gd name="T0" fmla="*/ 0 w 213"/>
                <a:gd name="T1" fmla="*/ 0 h 83"/>
                <a:gd name="T2" fmla="*/ 213 w 213"/>
                <a:gd name="T3" fmla="*/ 0 h 83"/>
                <a:gd name="T4" fmla="*/ 213 w 213"/>
                <a:gd name="T5" fmla="*/ 83 h 83"/>
                <a:gd name="T6" fmla="*/ 2 w 213"/>
                <a:gd name="T7" fmla="*/ 83 h 83"/>
                <a:gd name="T8" fmla="*/ 2 w 213"/>
                <a:gd name="T9" fmla="*/ 0 h 83"/>
                <a:gd name="T10" fmla="*/ 2 w 213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3"/>
                <a:gd name="T20" fmla="*/ 213 w 213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3">
                  <a:moveTo>
                    <a:pt x="0" y="0"/>
                  </a:moveTo>
                  <a:lnTo>
                    <a:pt x="213" y="0"/>
                  </a:lnTo>
                  <a:lnTo>
                    <a:pt x="213" y="83"/>
                  </a:lnTo>
                  <a:lnTo>
                    <a:pt x="2" y="83"/>
                  </a:lnTo>
                  <a:lnTo>
                    <a:pt x="2" y="0"/>
                  </a:lnTo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2" name="Freeform 48"/>
            <p:cNvSpPr>
              <a:spLocks/>
            </p:cNvSpPr>
            <p:nvPr/>
          </p:nvSpPr>
          <p:spPr bwMode="auto">
            <a:xfrm>
              <a:off x="2129" y="2078"/>
              <a:ext cx="210" cy="83"/>
            </a:xfrm>
            <a:custGeom>
              <a:avLst/>
              <a:gdLst>
                <a:gd name="T0" fmla="*/ 0 w 210"/>
                <a:gd name="T1" fmla="*/ 0 h 83"/>
                <a:gd name="T2" fmla="*/ 210 w 210"/>
                <a:gd name="T3" fmla="*/ 0 h 83"/>
                <a:gd name="T4" fmla="*/ 210 w 210"/>
                <a:gd name="T5" fmla="*/ 83 h 83"/>
                <a:gd name="T6" fmla="*/ 0 w 210"/>
                <a:gd name="T7" fmla="*/ 83 h 83"/>
                <a:gd name="T8" fmla="*/ 0 w 210"/>
                <a:gd name="T9" fmla="*/ 0 h 83"/>
                <a:gd name="T10" fmla="*/ 0 w 210"/>
                <a:gd name="T11" fmla="*/ 0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83"/>
                <a:gd name="T20" fmla="*/ 210 w 210"/>
                <a:gd name="T21" fmla="*/ 83 h 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83">
                  <a:moveTo>
                    <a:pt x="0" y="0"/>
                  </a:moveTo>
                  <a:lnTo>
                    <a:pt x="210" y="0"/>
                  </a:lnTo>
                  <a:lnTo>
                    <a:pt x="210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3" name="Freeform 49"/>
            <p:cNvSpPr>
              <a:spLocks/>
            </p:cNvSpPr>
            <p:nvPr/>
          </p:nvSpPr>
          <p:spPr bwMode="auto">
            <a:xfrm>
              <a:off x="2701" y="2055"/>
              <a:ext cx="80" cy="213"/>
            </a:xfrm>
            <a:custGeom>
              <a:avLst/>
              <a:gdLst>
                <a:gd name="T0" fmla="*/ 0 w 80"/>
                <a:gd name="T1" fmla="*/ 0 h 213"/>
                <a:gd name="T2" fmla="*/ 80 w 80"/>
                <a:gd name="T3" fmla="*/ 0 h 213"/>
                <a:gd name="T4" fmla="*/ 80 w 80"/>
                <a:gd name="T5" fmla="*/ 213 h 213"/>
                <a:gd name="T6" fmla="*/ 0 w 80"/>
                <a:gd name="T7" fmla="*/ 213 h 213"/>
                <a:gd name="T8" fmla="*/ 0 w 80"/>
                <a:gd name="T9" fmla="*/ 0 h 213"/>
                <a:gd name="T10" fmla="*/ 0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4" name="Rectangle 50"/>
            <p:cNvSpPr>
              <a:spLocks noChangeArrowheads="1"/>
            </p:cNvSpPr>
            <p:nvPr/>
          </p:nvSpPr>
          <p:spPr bwMode="auto">
            <a:xfrm>
              <a:off x="2464" y="2055"/>
              <a:ext cx="81" cy="213"/>
            </a:xfrm>
            <a:prstGeom prst="rect">
              <a:avLst/>
            </a:prstGeom>
            <a:solidFill>
              <a:srgbClr val="FF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5" name="Freeform 51"/>
            <p:cNvSpPr>
              <a:spLocks/>
            </p:cNvSpPr>
            <p:nvPr/>
          </p:nvSpPr>
          <p:spPr bwMode="auto">
            <a:xfrm>
              <a:off x="1890" y="1439"/>
              <a:ext cx="208" cy="205"/>
            </a:xfrm>
            <a:custGeom>
              <a:avLst/>
              <a:gdLst>
                <a:gd name="T0" fmla="*/ 54 w 208"/>
                <a:gd name="T1" fmla="*/ 0 h 205"/>
                <a:gd name="T2" fmla="*/ 208 w 208"/>
                <a:gd name="T3" fmla="*/ 145 h 205"/>
                <a:gd name="T4" fmla="*/ 150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54 w 20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6" name="Freeform 52"/>
            <p:cNvSpPr>
              <a:spLocks/>
            </p:cNvSpPr>
            <p:nvPr/>
          </p:nvSpPr>
          <p:spPr bwMode="auto">
            <a:xfrm>
              <a:off x="1890" y="1439"/>
              <a:ext cx="208" cy="205"/>
            </a:xfrm>
            <a:custGeom>
              <a:avLst/>
              <a:gdLst>
                <a:gd name="T0" fmla="*/ 54 w 208"/>
                <a:gd name="T1" fmla="*/ 0 h 205"/>
                <a:gd name="T2" fmla="*/ 208 w 208"/>
                <a:gd name="T3" fmla="*/ 145 h 205"/>
                <a:gd name="T4" fmla="*/ 150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7" name="Freeform 53"/>
            <p:cNvSpPr>
              <a:spLocks/>
            </p:cNvSpPr>
            <p:nvPr/>
          </p:nvSpPr>
          <p:spPr bwMode="auto">
            <a:xfrm>
              <a:off x="1890" y="1439"/>
              <a:ext cx="208" cy="205"/>
            </a:xfrm>
            <a:custGeom>
              <a:avLst/>
              <a:gdLst>
                <a:gd name="T0" fmla="*/ 54 w 208"/>
                <a:gd name="T1" fmla="*/ 0 h 205"/>
                <a:gd name="T2" fmla="*/ 208 w 208"/>
                <a:gd name="T3" fmla="*/ 145 h 205"/>
                <a:gd name="T4" fmla="*/ 150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54 w 208"/>
                <a:gd name="T13" fmla="*/ 0 h 2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205"/>
                <a:gd name="T23" fmla="*/ 208 w 208"/>
                <a:gd name="T24" fmla="*/ 205 h 20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Freeform 54"/>
            <p:cNvSpPr>
              <a:spLocks/>
            </p:cNvSpPr>
            <p:nvPr/>
          </p:nvSpPr>
          <p:spPr bwMode="auto">
            <a:xfrm>
              <a:off x="1890" y="1439"/>
              <a:ext cx="208" cy="205"/>
            </a:xfrm>
            <a:custGeom>
              <a:avLst/>
              <a:gdLst>
                <a:gd name="T0" fmla="*/ 54 w 208"/>
                <a:gd name="T1" fmla="*/ 0 h 205"/>
                <a:gd name="T2" fmla="*/ 208 w 208"/>
                <a:gd name="T3" fmla="*/ 145 h 205"/>
                <a:gd name="T4" fmla="*/ 150 w 208"/>
                <a:gd name="T5" fmla="*/ 205 h 205"/>
                <a:gd name="T6" fmla="*/ 0 w 208"/>
                <a:gd name="T7" fmla="*/ 60 h 205"/>
                <a:gd name="T8" fmla="*/ 57 w 208"/>
                <a:gd name="T9" fmla="*/ 0 h 205"/>
                <a:gd name="T10" fmla="*/ 57 w 208"/>
                <a:gd name="T11" fmla="*/ 0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8"/>
                <a:gd name="T19" fmla="*/ 0 h 205"/>
                <a:gd name="T20" fmla="*/ 208 w 208"/>
                <a:gd name="T21" fmla="*/ 205 h 2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8" h="205">
                  <a:moveTo>
                    <a:pt x="54" y="0"/>
                  </a:moveTo>
                  <a:lnTo>
                    <a:pt x="208" y="145"/>
                  </a:lnTo>
                  <a:lnTo>
                    <a:pt x="150" y="205"/>
                  </a:lnTo>
                  <a:lnTo>
                    <a:pt x="0" y="60"/>
                  </a:lnTo>
                  <a:lnTo>
                    <a:pt x="57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Freeform 55"/>
            <p:cNvSpPr>
              <a:spLocks/>
            </p:cNvSpPr>
            <p:nvPr/>
          </p:nvSpPr>
          <p:spPr bwMode="auto">
            <a:xfrm>
              <a:off x="2542" y="2055"/>
              <a:ext cx="81" cy="213"/>
            </a:xfrm>
            <a:custGeom>
              <a:avLst/>
              <a:gdLst>
                <a:gd name="T0" fmla="*/ 0 w 81"/>
                <a:gd name="T1" fmla="*/ 0 h 213"/>
                <a:gd name="T2" fmla="*/ 81 w 81"/>
                <a:gd name="T3" fmla="*/ 0 h 213"/>
                <a:gd name="T4" fmla="*/ 81 w 81"/>
                <a:gd name="T5" fmla="*/ 213 h 213"/>
                <a:gd name="T6" fmla="*/ 3 w 81"/>
                <a:gd name="T7" fmla="*/ 213 h 213"/>
                <a:gd name="T8" fmla="*/ 3 w 81"/>
                <a:gd name="T9" fmla="*/ 0 h 213"/>
                <a:gd name="T10" fmla="*/ 3 w 81"/>
                <a:gd name="T11" fmla="*/ 0 h 213"/>
                <a:gd name="T12" fmla="*/ 0 w 81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213"/>
                <a:gd name="T23" fmla="*/ 81 w 81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Freeform 56"/>
            <p:cNvSpPr>
              <a:spLocks/>
            </p:cNvSpPr>
            <p:nvPr/>
          </p:nvSpPr>
          <p:spPr bwMode="auto">
            <a:xfrm>
              <a:off x="2542" y="2055"/>
              <a:ext cx="81" cy="213"/>
            </a:xfrm>
            <a:custGeom>
              <a:avLst/>
              <a:gdLst>
                <a:gd name="T0" fmla="*/ 0 w 81"/>
                <a:gd name="T1" fmla="*/ 0 h 213"/>
                <a:gd name="T2" fmla="*/ 81 w 81"/>
                <a:gd name="T3" fmla="*/ 0 h 213"/>
                <a:gd name="T4" fmla="*/ 81 w 81"/>
                <a:gd name="T5" fmla="*/ 213 h 213"/>
                <a:gd name="T6" fmla="*/ 3 w 81"/>
                <a:gd name="T7" fmla="*/ 213 h 213"/>
                <a:gd name="T8" fmla="*/ 3 w 81"/>
                <a:gd name="T9" fmla="*/ 0 h 213"/>
                <a:gd name="T10" fmla="*/ 3 w 81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213"/>
                <a:gd name="T20" fmla="*/ 81 w 81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1" name="Freeform 57"/>
            <p:cNvSpPr>
              <a:spLocks/>
            </p:cNvSpPr>
            <p:nvPr/>
          </p:nvSpPr>
          <p:spPr bwMode="auto">
            <a:xfrm>
              <a:off x="2542" y="2055"/>
              <a:ext cx="81" cy="213"/>
            </a:xfrm>
            <a:custGeom>
              <a:avLst/>
              <a:gdLst>
                <a:gd name="T0" fmla="*/ 0 w 81"/>
                <a:gd name="T1" fmla="*/ 0 h 213"/>
                <a:gd name="T2" fmla="*/ 81 w 81"/>
                <a:gd name="T3" fmla="*/ 0 h 213"/>
                <a:gd name="T4" fmla="*/ 81 w 81"/>
                <a:gd name="T5" fmla="*/ 213 h 213"/>
                <a:gd name="T6" fmla="*/ 3 w 81"/>
                <a:gd name="T7" fmla="*/ 213 h 213"/>
                <a:gd name="T8" fmla="*/ 3 w 81"/>
                <a:gd name="T9" fmla="*/ 0 h 213"/>
                <a:gd name="T10" fmla="*/ 3 w 81"/>
                <a:gd name="T11" fmla="*/ 0 h 213"/>
                <a:gd name="T12" fmla="*/ 0 w 81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"/>
                <a:gd name="T22" fmla="*/ 0 h 213"/>
                <a:gd name="T23" fmla="*/ 81 w 81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Freeform 58"/>
            <p:cNvSpPr>
              <a:spLocks/>
            </p:cNvSpPr>
            <p:nvPr/>
          </p:nvSpPr>
          <p:spPr bwMode="auto">
            <a:xfrm>
              <a:off x="2542" y="2055"/>
              <a:ext cx="81" cy="213"/>
            </a:xfrm>
            <a:custGeom>
              <a:avLst/>
              <a:gdLst>
                <a:gd name="T0" fmla="*/ 0 w 81"/>
                <a:gd name="T1" fmla="*/ 0 h 213"/>
                <a:gd name="T2" fmla="*/ 81 w 81"/>
                <a:gd name="T3" fmla="*/ 0 h 213"/>
                <a:gd name="T4" fmla="*/ 81 w 81"/>
                <a:gd name="T5" fmla="*/ 213 h 213"/>
                <a:gd name="T6" fmla="*/ 3 w 81"/>
                <a:gd name="T7" fmla="*/ 213 h 213"/>
                <a:gd name="T8" fmla="*/ 3 w 81"/>
                <a:gd name="T9" fmla="*/ 0 h 213"/>
                <a:gd name="T10" fmla="*/ 3 w 81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213"/>
                <a:gd name="T20" fmla="*/ 81 w 81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213">
                  <a:moveTo>
                    <a:pt x="0" y="0"/>
                  </a:moveTo>
                  <a:lnTo>
                    <a:pt x="81" y="0"/>
                  </a:lnTo>
                  <a:lnTo>
                    <a:pt x="81" y="213"/>
                  </a:lnTo>
                  <a:lnTo>
                    <a:pt x="3" y="213"/>
                  </a:lnTo>
                  <a:lnTo>
                    <a:pt x="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3" name="Freeform 59"/>
            <p:cNvSpPr>
              <a:spLocks/>
            </p:cNvSpPr>
            <p:nvPr/>
          </p:nvSpPr>
          <p:spPr bwMode="auto">
            <a:xfrm>
              <a:off x="2623" y="2055"/>
              <a:ext cx="78" cy="213"/>
            </a:xfrm>
            <a:custGeom>
              <a:avLst/>
              <a:gdLst>
                <a:gd name="T0" fmla="*/ 0 w 78"/>
                <a:gd name="T1" fmla="*/ 0 h 213"/>
                <a:gd name="T2" fmla="*/ 78 w 78"/>
                <a:gd name="T3" fmla="*/ 0 h 213"/>
                <a:gd name="T4" fmla="*/ 78 w 78"/>
                <a:gd name="T5" fmla="*/ 213 h 213"/>
                <a:gd name="T6" fmla="*/ 0 w 78"/>
                <a:gd name="T7" fmla="*/ 213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Freeform 60"/>
            <p:cNvSpPr>
              <a:spLocks/>
            </p:cNvSpPr>
            <p:nvPr/>
          </p:nvSpPr>
          <p:spPr bwMode="auto">
            <a:xfrm>
              <a:off x="2623" y="2055"/>
              <a:ext cx="78" cy="213"/>
            </a:xfrm>
            <a:custGeom>
              <a:avLst/>
              <a:gdLst>
                <a:gd name="T0" fmla="*/ 0 w 78"/>
                <a:gd name="T1" fmla="*/ 0 h 213"/>
                <a:gd name="T2" fmla="*/ 78 w 78"/>
                <a:gd name="T3" fmla="*/ 0 h 213"/>
                <a:gd name="T4" fmla="*/ 78 w 78"/>
                <a:gd name="T5" fmla="*/ 213 h 213"/>
                <a:gd name="T6" fmla="*/ 0 w 78"/>
                <a:gd name="T7" fmla="*/ 213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5" name="Freeform 61"/>
            <p:cNvSpPr>
              <a:spLocks/>
            </p:cNvSpPr>
            <p:nvPr/>
          </p:nvSpPr>
          <p:spPr bwMode="auto">
            <a:xfrm>
              <a:off x="2623" y="2055"/>
              <a:ext cx="78" cy="213"/>
            </a:xfrm>
            <a:custGeom>
              <a:avLst/>
              <a:gdLst>
                <a:gd name="T0" fmla="*/ 0 w 78"/>
                <a:gd name="T1" fmla="*/ 0 h 213"/>
                <a:gd name="T2" fmla="*/ 78 w 78"/>
                <a:gd name="T3" fmla="*/ 0 h 213"/>
                <a:gd name="T4" fmla="*/ 78 w 78"/>
                <a:gd name="T5" fmla="*/ 213 h 213"/>
                <a:gd name="T6" fmla="*/ 0 w 78"/>
                <a:gd name="T7" fmla="*/ 213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6" name="Freeform 62"/>
            <p:cNvSpPr>
              <a:spLocks/>
            </p:cNvSpPr>
            <p:nvPr/>
          </p:nvSpPr>
          <p:spPr bwMode="auto">
            <a:xfrm>
              <a:off x="2623" y="2055"/>
              <a:ext cx="78" cy="213"/>
            </a:xfrm>
            <a:custGeom>
              <a:avLst/>
              <a:gdLst>
                <a:gd name="T0" fmla="*/ 0 w 78"/>
                <a:gd name="T1" fmla="*/ 0 h 213"/>
                <a:gd name="T2" fmla="*/ 78 w 78"/>
                <a:gd name="T3" fmla="*/ 0 h 213"/>
                <a:gd name="T4" fmla="*/ 78 w 78"/>
                <a:gd name="T5" fmla="*/ 213 h 213"/>
                <a:gd name="T6" fmla="*/ 0 w 78"/>
                <a:gd name="T7" fmla="*/ 213 h 213"/>
                <a:gd name="T8" fmla="*/ 0 w 78"/>
                <a:gd name="T9" fmla="*/ 0 h 213"/>
                <a:gd name="T10" fmla="*/ 0 w 78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213"/>
                <a:gd name="T20" fmla="*/ 78 w 78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213">
                  <a:moveTo>
                    <a:pt x="0" y="0"/>
                  </a:moveTo>
                  <a:lnTo>
                    <a:pt x="78" y="0"/>
                  </a:lnTo>
                  <a:lnTo>
                    <a:pt x="78" y="213"/>
                  </a:lnTo>
                  <a:lnTo>
                    <a:pt x="0" y="213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7" name="Freeform 63"/>
            <p:cNvSpPr>
              <a:spLocks/>
            </p:cNvSpPr>
            <p:nvPr/>
          </p:nvSpPr>
          <p:spPr bwMode="auto">
            <a:xfrm>
              <a:off x="2779" y="2055"/>
              <a:ext cx="80" cy="213"/>
            </a:xfrm>
            <a:custGeom>
              <a:avLst/>
              <a:gdLst>
                <a:gd name="T0" fmla="*/ 0 w 80"/>
                <a:gd name="T1" fmla="*/ 0 h 213"/>
                <a:gd name="T2" fmla="*/ 80 w 80"/>
                <a:gd name="T3" fmla="*/ 0 h 213"/>
                <a:gd name="T4" fmla="*/ 80 w 80"/>
                <a:gd name="T5" fmla="*/ 213 h 213"/>
                <a:gd name="T6" fmla="*/ 2 w 80"/>
                <a:gd name="T7" fmla="*/ 213 h 213"/>
                <a:gd name="T8" fmla="*/ 2 w 80"/>
                <a:gd name="T9" fmla="*/ 0 h 213"/>
                <a:gd name="T10" fmla="*/ 2 w 80"/>
                <a:gd name="T11" fmla="*/ 0 h 213"/>
                <a:gd name="T12" fmla="*/ 0 w 8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213"/>
                <a:gd name="T23" fmla="*/ 80 w 8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8" name="Freeform 64"/>
            <p:cNvSpPr>
              <a:spLocks/>
            </p:cNvSpPr>
            <p:nvPr/>
          </p:nvSpPr>
          <p:spPr bwMode="auto">
            <a:xfrm>
              <a:off x="2779" y="2055"/>
              <a:ext cx="80" cy="213"/>
            </a:xfrm>
            <a:custGeom>
              <a:avLst/>
              <a:gdLst>
                <a:gd name="T0" fmla="*/ 0 w 80"/>
                <a:gd name="T1" fmla="*/ 0 h 213"/>
                <a:gd name="T2" fmla="*/ 80 w 80"/>
                <a:gd name="T3" fmla="*/ 0 h 213"/>
                <a:gd name="T4" fmla="*/ 80 w 80"/>
                <a:gd name="T5" fmla="*/ 213 h 213"/>
                <a:gd name="T6" fmla="*/ 2 w 80"/>
                <a:gd name="T7" fmla="*/ 213 h 213"/>
                <a:gd name="T8" fmla="*/ 2 w 80"/>
                <a:gd name="T9" fmla="*/ 0 h 213"/>
                <a:gd name="T10" fmla="*/ 2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9" name="Freeform 65"/>
            <p:cNvSpPr>
              <a:spLocks/>
            </p:cNvSpPr>
            <p:nvPr/>
          </p:nvSpPr>
          <p:spPr bwMode="auto">
            <a:xfrm>
              <a:off x="2779" y="2055"/>
              <a:ext cx="80" cy="213"/>
            </a:xfrm>
            <a:custGeom>
              <a:avLst/>
              <a:gdLst>
                <a:gd name="T0" fmla="*/ 0 w 80"/>
                <a:gd name="T1" fmla="*/ 0 h 213"/>
                <a:gd name="T2" fmla="*/ 80 w 80"/>
                <a:gd name="T3" fmla="*/ 0 h 213"/>
                <a:gd name="T4" fmla="*/ 80 w 80"/>
                <a:gd name="T5" fmla="*/ 213 h 213"/>
                <a:gd name="T6" fmla="*/ 2 w 80"/>
                <a:gd name="T7" fmla="*/ 213 h 213"/>
                <a:gd name="T8" fmla="*/ 2 w 80"/>
                <a:gd name="T9" fmla="*/ 0 h 213"/>
                <a:gd name="T10" fmla="*/ 2 w 80"/>
                <a:gd name="T11" fmla="*/ 0 h 213"/>
                <a:gd name="T12" fmla="*/ 0 w 80"/>
                <a:gd name="T13" fmla="*/ 0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213"/>
                <a:gd name="T23" fmla="*/ 80 w 80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0" name="Freeform 66"/>
            <p:cNvSpPr>
              <a:spLocks/>
            </p:cNvSpPr>
            <p:nvPr/>
          </p:nvSpPr>
          <p:spPr bwMode="auto">
            <a:xfrm>
              <a:off x="2779" y="2055"/>
              <a:ext cx="80" cy="213"/>
            </a:xfrm>
            <a:custGeom>
              <a:avLst/>
              <a:gdLst>
                <a:gd name="T0" fmla="*/ 0 w 80"/>
                <a:gd name="T1" fmla="*/ 0 h 213"/>
                <a:gd name="T2" fmla="*/ 80 w 80"/>
                <a:gd name="T3" fmla="*/ 0 h 213"/>
                <a:gd name="T4" fmla="*/ 80 w 80"/>
                <a:gd name="T5" fmla="*/ 213 h 213"/>
                <a:gd name="T6" fmla="*/ 2 w 80"/>
                <a:gd name="T7" fmla="*/ 213 h 213"/>
                <a:gd name="T8" fmla="*/ 2 w 80"/>
                <a:gd name="T9" fmla="*/ 0 h 213"/>
                <a:gd name="T10" fmla="*/ 2 w 80"/>
                <a:gd name="T11" fmla="*/ 0 h 2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"/>
                <a:gd name="T19" fmla="*/ 0 h 213"/>
                <a:gd name="T20" fmla="*/ 80 w 80"/>
                <a:gd name="T21" fmla="*/ 213 h 2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" h="213">
                  <a:moveTo>
                    <a:pt x="0" y="0"/>
                  </a:moveTo>
                  <a:lnTo>
                    <a:pt x="80" y="0"/>
                  </a:lnTo>
                  <a:lnTo>
                    <a:pt x="80" y="213"/>
                  </a:lnTo>
                  <a:lnTo>
                    <a:pt x="2" y="213"/>
                  </a:lnTo>
                  <a:lnTo>
                    <a:pt x="2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1" name="Rectangle 67"/>
            <p:cNvSpPr>
              <a:spLocks noChangeArrowheads="1"/>
            </p:cNvSpPr>
            <p:nvPr/>
          </p:nvSpPr>
          <p:spPr bwMode="auto">
            <a:xfrm>
              <a:off x="3720" y="2013"/>
              <a:ext cx="126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1" lang="en-US" altLang="zh-CN" sz="160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…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702" name="Rectangle 68"/>
            <p:cNvSpPr>
              <a:spLocks noChangeArrowheads="1"/>
            </p:cNvSpPr>
            <p:nvPr/>
          </p:nvSpPr>
          <p:spPr bwMode="auto">
            <a:xfrm>
              <a:off x="3860" y="2013"/>
              <a:ext cx="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endParaRPr kumimoji="1"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69638" name="Rectangle 69"/>
          <p:cNvSpPr>
            <a:spLocks noChangeArrowheads="1"/>
          </p:cNvSpPr>
          <p:nvPr/>
        </p:nvSpPr>
        <p:spPr bwMode="auto">
          <a:xfrm>
            <a:off x="381000" y="3124200"/>
            <a:ext cx="8583613" cy="3411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rgbClr val="FF0000"/>
                </a:solidFill>
              </a:rPr>
              <a:t>复用：把共享信道划分成多个子信道，每个子信道传输一路数据</a:t>
            </a:r>
            <a:endParaRPr kumimoji="1" lang="zh-CN" altLang="en-US" sz="20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/>
              <a:t>复用方法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000" b="1">
                <a:solidFill>
                  <a:srgbClr val="FF0000"/>
                </a:solidFill>
              </a:rPr>
              <a:t>时分复用</a:t>
            </a:r>
            <a:r>
              <a:rPr kumimoji="1" lang="en-US" altLang="zh-CN" sz="2000" b="1">
                <a:solidFill>
                  <a:srgbClr val="FF0000"/>
                </a:solidFill>
              </a:rPr>
              <a:t>TDM</a:t>
            </a:r>
            <a:r>
              <a:rPr kumimoji="1" lang="en-US" altLang="zh-CN" sz="2000" b="1"/>
              <a:t> </a:t>
            </a:r>
            <a:r>
              <a:rPr kumimoji="1" lang="zh-CN" altLang="en-US" sz="2000" b="1"/>
              <a:t>（</a:t>
            </a:r>
            <a:r>
              <a:rPr kumimoji="1" lang="en-US" altLang="zh-CN" sz="2000" b="1"/>
              <a:t>Time Division Multiplexing</a:t>
            </a:r>
            <a:r>
              <a:rPr kumimoji="1" lang="zh-CN" altLang="en-US" sz="2000" b="1"/>
              <a:t>）</a:t>
            </a:r>
            <a:r>
              <a:rPr kumimoji="1" lang="en-US" altLang="zh-CN" sz="2000" b="1"/>
              <a:t>-</a:t>
            </a:r>
            <a:r>
              <a:rPr kumimoji="1" lang="zh-CN" altLang="en-US" sz="2000" b="1"/>
              <a:t>统计时分复用</a:t>
            </a:r>
            <a:r>
              <a:rPr kumimoji="1" lang="en-US" altLang="zh-CN" sz="2000" b="1">
                <a:solidFill>
                  <a:schemeClr val="hlink"/>
                </a:solidFill>
              </a:rPr>
              <a:t>STDM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/>
              <a:t>按时间划分不同的信道，目前应用最广泛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000" b="1"/>
              <a:t>频分复用</a:t>
            </a:r>
            <a:r>
              <a:rPr kumimoji="1" lang="en-US" altLang="zh-CN" sz="2000" b="1"/>
              <a:t>FDM </a:t>
            </a:r>
            <a:r>
              <a:rPr kumimoji="1" lang="zh-CN" altLang="en-US" sz="2000" b="1"/>
              <a:t>（</a:t>
            </a:r>
            <a:r>
              <a:rPr kumimoji="1" lang="en-US" altLang="zh-CN" sz="2000" b="1"/>
              <a:t>Frequency Division Multiplexing</a:t>
            </a:r>
            <a:r>
              <a:rPr kumimoji="1" lang="zh-CN" altLang="en-US" sz="2000" b="1"/>
              <a:t>）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/>
              <a:t>按频率划分不同的信道，如</a:t>
            </a:r>
            <a:r>
              <a:rPr kumimoji="1" lang="en-US" altLang="zh-CN" sz="2000" b="1"/>
              <a:t>CATV</a:t>
            </a:r>
            <a:r>
              <a:rPr kumimoji="1" lang="zh-CN" altLang="en-US" sz="2000" b="1"/>
              <a:t>系统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000" b="1"/>
              <a:t>波分复用</a:t>
            </a:r>
            <a:r>
              <a:rPr kumimoji="1" lang="en-US" altLang="zh-CN" sz="2000" b="1"/>
              <a:t>WDM </a:t>
            </a:r>
            <a:r>
              <a:rPr kumimoji="1" lang="zh-CN" altLang="en-US" sz="2000" b="1"/>
              <a:t>（</a:t>
            </a:r>
            <a:r>
              <a:rPr kumimoji="1" lang="en-US" altLang="zh-CN" sz="2000" b="1"/>
              <a:t>Wave Division Multiplexing</a:t>
            </a:r>
            <a:r>
              <a:rPr kumimoji="1" lang="zh-CN" altLang="en-US" sz="2000" b="1"/>
              <a:t>：</a:t>
            </a:r>
            <a:r>
              <a:rPr kumimoji="1" lang="en-US" altLang="zh-CN" sz="2000" b="1"/>
              <a:t>DWDM/CWDM</a:t>
            </a:r>
            <a:r>
              <a:rPr kumimoji="1" lang="zh-CN" altLang="en-US" sz="2000" b="1"/>
              <a:t>）</a:t>
            </a:r>
            <a:r>
              <a:rPr kumimoji="1" lang="zh-CN" altLang="en-US" sz="2000"/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/>
              <a:t>按波长划分不同的信道，用于光纤传输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Tx/>
              <a:buChar char="•"/>
            </a:pPr>
            <a:r>
              <a:rPr kumimoji="1" lang="zh-CN" altLang="en-US" sz="2000" b="1"/>
              <a:t>码分复用</a:t>
            </a:r>
            <a:r>
              <a:rPr kumimoji="1" lang="en-US" altLang="zh-CN" sz="2000" b="1"/>
              <a:t>CDM </a:t>
            </a:r>
            <a:r>
              <a:rPr kumimoji="1" lang="zh-CN" altLang="en-US" sz="2000" b="1"/>
              <a:t>（</a:t>
            </a:r>
            <a:r>
              <a:rPr kumimoji="1" lang="en-US" altLang="zh-CN" sz="2000" b="1"/>
              <a:t>Code Division Multiplexing</a:t>
            </a:r>
            <a:r>
              <a:rPr kumimoji="1" lang="zh-CN" altLang="en-US" sz="2000" b="1"/>
              <a:t>）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kumimoji="1" lang="zh-CN" altLang="en-US" sz="2000" b="1"/>
              <a:t>按地址码划分不同的信道，如手机</a:t>
            </a:r>
          </a:p>
        </p:txBody>
      </p:sp>
    </p:spTree>
  </p:cSld>
  <p:clrMapOvr>
    <a:masterClrMapping/>
  </p:clrMapOvr>
  <p:transition spd="med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94AD10A-393D-4845-B8CB-EC547B18CBFD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8B5BB-EF52-4B0B-97CD-A1FA1AF735D0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934200" cy="9144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FDM/TDM/STDM</a:t>
            </a:r>
            <a:r>
              <a:rPr lang="zh-CN" altLang="en-US" smtClean="0"/>
              <a:t>的比较</a:t>
            </a:r>
          </a:p>
        </p:txBody>
      </p:sp>
      <p:grpSp>
        <p:nvGrpSpPr>
          <p:cNvPr id="70661" name="Group 129"/>
          <p:cNvGrpSpPr>
            <a:grpSpLocks/>
          </p:cNvGrpSpPr>
          <p:nvPr/>
        </p:nvGrpSpPr>
        <p:grpSpPr bwMode="auto">
          <a:xfrm>
            <a:off x="152400" y="1295400"/>
            <a:ext cx="3886200" cy="2671763"/>
            <a:chOff x="96" y="816"/>
            <a:chExt cx="2448" cy="1683"/>
          </a:xfrm>
        </p:grpSpPr>
        <p:sp>
          <p:nvSpPr>
            <p:cNvPr id="70802" name="Text Box 17"/>
            <p:cNvSpPr txBox="1">
              <a:spLocks noChangeArrowheads="1"/>
            </p:cNvSpPr>
            <p:nvPr/>
          </p:nvSpPr>
          <p:spPr bwMode="auto">
            <a:xfrm>
              <a:off x="2352" y="2208"/>
              <a:ext cx="1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lIns="36000" rIns="36000"/>
            <a:lstStyle/>
            <a:p>
              <a:pPr algn="just" eaLnBrk="1" hangingPunct="1"/>
              <a:r>
                <a:rPr kumimoji="1" lang="en-US" altLang="zh-CN" sz="180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grpSp>
          <p:nvGrpSpPr>
            <p:cNvPr id="70803" name="Group 6"/>
            <p:cNvGrpSpPr>
              <a:grpSpLocks/>
            </p:cNvGrpSpPr>
            <p:nvPr/>
          </p:nvGrpSpPr>
          <p:grpSpPr bwMode="auto">
            <a:xfrm>
              <a:off x="240" y="816"/>
              <a:ext cx="2304" cy="1344"/>
              <a:chOff x="960" y="912"/>
              <a:chExt cx="2736" cy="1056"/>
            </a:xfrm>
          </p:grpSpPr>
          <p:sp>
            <p:nvSpPr>
              <p:cNvPr id="70842" name="Line 4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27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843" name="Line 5"/>
              <p:cNvSpPr>
                <a:spLocks noChangeShapeType="1"/>
              </p:cNvSpPr>
              <p:nvPr/>
            </p:nvSpPr>
            <p:spPr bwMode="auto">
              <a:xfrm flipV="1">
                <a:off x="960" y="912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804" name="Group 34"/>
            <p:cNvGrpSpPr>
              <a:grpSpLocks/>
            </p:cNvGrpSpPr>
            <p:nvPr/>
          </p:nvGrpSpPr>
          <p:grpSpPr bwMode="auto">
            <a:xfrm>
              <a:off x="240" y="960"/>
              <a:ext cx="2138" cy="288"/>
              <a:chOff x="432" y="2667"/>
              <a:chExt cx="2138" cy="288"/>
            </a:xfrm>
          </p:grpSpPr>
          <p:sp>
            <p:nvSpPr>
              <p:cNvPr id="70838" name="Freeform 9"/>
              <p:cNvSpPr>
                <a:spLocks/>
              </p:cNvSpPr>
              <p:nvPr/>
            </p:nvSpPr>
            <p:spPr bwMode="auto">
              <a:xfrm>
                <a:off x="432" y="2667"/>
                <a:ext cx="535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39" name="Freeform 10"/>
              <p:cNvSpPr>
                <a:spLocks/>
              </p:cNvSpPr>
              <p:nvPr/>
            </p:nvSpPr>
            <p:spPr bwMode="auto">
              <a:xfrm>
                <a:off x="967" y="2667"/>
                <a:ext cx="534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40" name="Freeform 11"/>
              <p:cNvSpPr>
                <a:spLocks/>
              </p:cNvSpPr>
              <p:nvPr/>
            </p:nvSpPr>
            <p:spPr bwMode="auto">
              <a:xfrm>
                <a:off x="1503" y="2667"/>
                <a:ext cx="535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41" name="Freeform 12"/>
              <p:cNvSpPr>
                <a:spLocks/>
              </p:cNvSpPr>
              <p:nvPr/>
            </p:nvSpPr>
            <p:spPr bwMode="auto">
              <a:xfrm>
                <a:off x="2038" y="2667"/>
                <a:ext cx="532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sp>
          <p:nvSpPr>
            <p:cNvPr id="70805" name="Line 21"/>
            <p:cNvSpPr>
              <a:spLocks noChangeShapeType="1"/>
            </p:cNvSpPr>
            <p:nvPr/>
          </p:nvSpPr>
          <p:spPr bwMode="auto">
            <a:xfrm>
              <a:off x="240" y="1104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6" name="Line 23"/>
            <p:cNvSpPr>
              <a:spLocks noChangeShapeType="1"/>
            </p:cNvSpPr>
            <p:nvPr/>
          </p:nvSpPr>
          <p:spPr bwMode="auto">
            <a:xfrm>
              <a:off x="240" y="1488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07" name="Line 24"/>
            <p:cNvSpPr>
              <a:spLocks noChangeShapeType="1"/>
            </p:cNvSpPr>
            <p:nvPr/>
          </p:nvSpPr>
          <p:spPr bwMode="auto">
            <a:xfrm>
              <a:off x="240" y="1920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808" name="Group 53"/>
            <p:cNvGrpSpPr>
              <a:grpSpLocks/>
            </p:cNvGrpSpPr>
            <p:nvPr/>
          </p:nvGrpSpPr>
          <p:grpSpPr bwMode="auto">
            <a:xfrm>
              <a:off x="240" y="1728"/>
              <a:ext cx="2112" cy="288"/>
              <a:chOff x="1104" y="2304"/>
              <a:chExt cx="2016" cy="288"/>
            </a:xfrm>
          </p:grpSpPr>
          <p:grpSp>
            <p:nvGrpSpPr>
              <p:cNvPr id="70820" name="Group 25"/>
              <p:cNvGrpSpPr>
                <a:grpSpLocks/>
              </p:cNvGrpSpPr>
              <p:nvPr/>
            </p:nvGrpSpPr>
            <p:grpSpPr bwMode="auto">
              <a:xfrm>
                <a:off x="1104" y="2304"/>
                <a:ext cx="960" cy="288"/>
                <a:chOff x="1017" y="2667"/>
                <a:chExt cx="1966" cy="288"/>
              </a:xfrm>
            </p:grpSpPr>
            <p:sp>
              <p:nvSpPr>
                <p:cNvPr id="70830" name="Freeform 26"/>
                <p:cNvSpPr>
                  <a:spLocks/>
                </p:cNvSpPr>
                <p:nvPr/>
              </p:nvSpPr>
              <p:spPr bwMode="auto">
                <a:xfrm>
                  <a:off x="1017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1" name="Freeform 27"/>
                <p:cNvSpPr>
                  <a:spLocks/>
                </p:cNvSpPr>
                <p:nvPr/>
              </p:nvSpPr>
              <p:spPr bwMode="auto">
                <a:xfrm>
                  <a:off x="1263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2" name="Freeform 28"/>
                <p:cNvSpPr>
                  <a:spLocks/>
                </p:cNvSpPr>
                <p:nvPr/>
              </p:nvSpPr>
              <p:spPr bwMode="auto">
                <a:xfrm>
                  <a:off x="1510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3" name="Freeform 29"/>
                <p:cNvSpPr>
                  <a:spLocks/>
                </p:cNvSpPr>
                <p:nvPr/>
              </p:nvSpPr>
              <p:spPr bwMode="auto">
                <a:xfrm>
                  <a:off x="1756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4" name="Freeform 30"/>
                <p:cNvSpPr>
                  <a:spLocks/>
                </p:cNvSpPr>
                <p:nvPr/>
              </p:nvSpPr>
              <p:spPr bwMode="auto">
                <a:xfrm>
                  <a:off x="1999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5" name="Freeform 31"/>
                <p:cNvSpPr>
                  <a:spLocks/>
                </p:cNvSpPr>
                <p:nvPr/>
              </p:nvSpPr>
              <p:spPr bwMode="auto">
                <a:xfrm>
                  <a:off x="2245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6" name="Freeform 32"/>
                <p:cNvSpPr>
                  <a:spLocks/>
                </p:cNvSpPr>
                <p:nvPr/>
              </p:nvSpPr>
              <p:spPr bwMode="auto">
                <a:xfrm>
                  <a:off x="2492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37" name="Freeform 33"/>
                <p:cNvSpPr>
                  <a:spLocks/>
                </p:cNvSpPr>
                <p:nvPr/>
              </p:nvSpPr>
              <p:spPr bwMode="auto">
                <a:xfrm>
                  <a:off x="2737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821" name="Group 35"/>
              <p:cNvGrpSpPr>
                <a:grpSpLocks/>
              </p:cNvGrpSpPr>
              <p:nvPr/>
            </p:nvGrpSpPr>
            <p:grpSpPr bwMode="auto">
              <a:xfrm>
                <a:off x="2064" y="2304"/>
                <a:ext cx="1056" cy="288"/>
                <a:chOff x="1017" y="2667"/>
                <a:chExt cx="1966" cy="288"/>
              </a:xfrm>
            </p:grpSpPr>
            <p:sp>
              <p:nvSpPr>
                <p:cNvPr id="70822" name="Freeform 36"/>
                <p:cNvSpPr>
                  <a:spLocks/>
                </p:cNvSpPr>
                <p:nvPr/>
              </p:nvSpPr>
              <p:spPr bwMode="auto">
                <a:xfrm>
                  <a:off x="1017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3" name="Freeform 37"/>
                <p:cNvSpPr>
                  <a:spLocks/>
                </p:cNvSpPr>
                <p:nvPr/>
              </p:nvSpPr>
              <p:spPr bwMode="auto">
                <a:xfrm>
                  <a:off x="1263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4" name="Freeform 38"/>
                <p:cNvSpPr>
                  <a:spLocks/>
                </p:cNvSpPr>
                <p:nvPr/>
              </p:nvSpPr>
              <p:spPr bwMode="auto">
                <a:xfrm>
                  <a:off x="1510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5" name="Freeform 39"/>
                <p:cNvSpPr>
                  <a:spLocks/>
                </p:cNvSpPr>
                <p:nvPr/>
              </p:nvSpPr>
              <p:spPr bwMode="auto">
                <a:xfrm>
                  <a:off x="1756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6" name="Freeform 40"/>
                <p:cNvSpPr>
                  <a:spLocks/>
                </p:cNvSpPr>
                <p:nvPr/>
              </p:nvSpPr>
              <p:spPr bwMode="auto">
                <a:xfrm>
                  <a:off x="1999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7" name="Freeform 41"/>
                <p:cNvSpPr>
                  <a:spLocks/>
                </p:cNvSpPr>
                <p:nvPr/>
              </p:nvSpPr>
              <p:spPr bwMode="auto">
                <a:xfrm>
                  <a:off x="2245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8" name="Freeform 42"/>
                <p:cNvSpPr>
                  <a:spLocks/>
                </p:cNvSpPr>
                <p:nvPr/>
              </p:nvSpPr>
              <p:spPr bwMode="auto">
                <a:xfrm>
                  <a:off x="2492" y="2667"/>
                  <a:ext cx="245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  <p:sp>
              <p:nvSpPr>
                <p:cNvPr id="70829" name="Freeform 43"/>
                <p:cNvSpPr>
                  <a:spLocks/>
                </p:cNvSpPr>
                <p:nvPr/>
              </p:nvSpPr>
              <p:spPr bwMode="auto">
                <a:xfrm>
                  <a:off x="2737" y="2667"/>
                  <a:ext cx="246" cy="288"/>
                </a:xfrm>
                <a:custGeom>
                  <a:avLst/>
                  <a:gdLst>
                    <a:gd name="T0" fmla="*/ 0 w 1920"/>
                    <a:gd name="T1" fmla="*/ 0 h 1340"/>
                    <a:gd name="T2" fmla="*/ 0 w 1920"/>
                    <a:gd name="T3" fmla="*/ 0 h 1340"/>
                    <a:gd name="T4" fmla="*/ 0 w 1920"/>
                    <a:gd name="T5" fmla="*/ 0 h 1340"/>
                    <a:gd name="T6" fmla="*/ 0 w 1920"/>
                    <a:gd name="T7" fmla="*/ 0 h 1340"/>
                    <a:gd name="T8" fmla="*/ 0 w 1920"/>
                    <a:gd name="T9" fmla="*/ 0 h 1340"/>
                    <a:gd name="T10" fmla="*/ 0 w 1920"/>
                    <a:gd name="T11" fmla="*/ 0 h 1340"/>
                    <a:gd name="T12" fmla="*/ 0 w 1920"/>
                    <a:gd name="T13" fmla="*/ 0 h 1340"/>
                    <a:gd name="T14" fmla="*/ 0 w 1920"/>
                    <a:gd name="T15" fmla="*/ 0 h 1340"/>
                    <a:gd name="T16" fmla="*/ 0 w 1920"/>
                    <a:gd name="T17" fmla="*/ 0 h 13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0"/>
                    <a:gd name="T28" fmla="*/ 0 h 1340"/>
                    <a:gd name="T29" fmla="*/ 1920 w 1920"/>
                    <a:gd name="T30" fmla="*/ 1340 h 13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0" h="1340">
                      <a:moveTo>
                        <a:pt x="0" y="660"/>
                      </a:moveTo>
                      <a:cubicBezTo>
                        <a:pt x="80" y="330"/>
                        <a:pt x="160" y="0"/>
                        <a:pt x="240" y="0"/>
                      </a:cubicBezTo>
                      <a:cubicBezTo>
                        <a:pt x="320" y="0"/>
                        <a:pt x="400" y="437"/>
                        <a:pt x="480" y="660"/>
                      </a:cubicBezTo>
                      <a:cubicBezTo>
                        <a:pt x="560" y="883"/>
                        <a:pt x="640" y="1340"/>
                        <a:pt x="720" y="1340"/>
                      </a:cubicBezTo>
                      <a:cubicBezTo>
                        <a:pt x="800" y="1340"/>
                        <a:pt x="880" y="883"/>
                        <a:pt x="960" y="660"/>
                      </a:cubicBezTo>
                      <a:cubicBezTo>
                        <a:pt x="1040" y="437"/>
                        <a:pt x="1120" y="0"/>
                        <a:pt x="1200" y="0"/>
                      </a:cubicBezTo>
                      <a:cubicBezTo>
                        <a:pt x="1280" y="0"/>
                        <a:pt x="1360" y="437"/>
                        <a:pt x="1440" y="660"/>
                      </a:cubicBezTo>
                      <a:cubicBezTo>
                        <a:pt x="1520" y="883"/>
                        <a:pt x="1600" y="1340"/>
                        <a:pt x="1680" y="1340"/>
                      </a:cubicBezTo>
                      <a:cubicBezTo>
                        <a:pt x="1760" y="1340"/>
                        <a:pt x="1840" y="1000"/>
                        <a:pt x="1920" y="660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lg"/>
                </a:ln>
              </p:spPr>
              <p:txBody>
                <a:bodyPr lIns="36000" rIns="36000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0809" name="Group 44"/>
            <p:cNvGrpSpPr>
              <a:grpSpLocks/>
            </p:cNvGrpSpPr>
            <p:nvPr/>
          </p:nvGrpSpPr>
          <p:grpSpPr bwMode="auto">
            <a:xfrm>
              <a:off x="240" y="1344"/>
              <a:ext cx="2112" cy="288"/>
              <a:chOff x="1017" y="2667"/>
              <a:chExt cx="1966" cy="288"/>
            </a:xfrm>
          </p:grpSpPr>
          <p:sp>
            <p:nvSpPr>
              <p:cNvPr id="70812" name="Freeform 45"/>
              <p:cNvSpPr>
                <a:spLocks/>
              </p:cNvSpPr>
              <p:nvPr/>
            </p:nvSpPr>
            <p:spPr bwMode="auto">
              <a:xfrm>
                <a:off x="1017" y="2667"/>
                <a:ext cx="246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3" name="Freeform 46"/>
              <p:cNvSpPr>
                <a:spLocks/>
              </p:cNvSpPr>
              <p:nvPr/>
            </p:nvSpPr>
            <p:spPr bwMode="auto">
              <a:xfrm>
                <a:off x="1263" y="2667"/>
                <a:ext cx="246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4" name="Freeform 47"/>
              <p:cNvSpPr>
                <a:spLocks/>
              </p:cNvSpPr>
              <p:nvPr/>
            </p:nvSpPr>
            <p:spPr bwMode="auto">
              <a:xfrm>
                <a:off x="1510" y="2667"/>
                <a:ext cx="246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5" name="Freeform 48"/>
              <p:cNvSpPr>
                <a:spLocks/>
              </p:cNvSpPr>
              <p:nvPr/>
            </p:nvSpPr>
            <p:spPr bwMode="auto">
              <a:xfrm>
                <a:off x="1756" y="2667"/>
                <a:ext cx="245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6" name="Freeform 49"/>
              <p:cNvSpPr>
                <a:spLocks/>
              </p:cNvSpPr>
              <p:nvPr/>
            </p:nvSpPr>
            <p:spPr bwMode="auto">
              <a:xfrm>
                <a:off x="1999" y="2667"/>
                <a:ext cx="246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7" name="Freeform 50"/>
              <p:cNvSpPr>
                <a:spLocks/>
              </p:cNvSpPr>
              <p:nvPr/>
            </p:nvSpPr>
            <p:spPr bwMode="auto">
              <a:xfrm>
                <a:off x="2245" y="2667"/>
                <a:ext cx="245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8" name="Freeform 51"/>
              <p:cNvSpPr>
                <a:spLocks/>
              </p:cNvSpPr>
              <p:nvPr/>
            </p:nvSpPr>
            <p:spPr bwMode="auto">
              <a:xfrm>
                <a:off x="2492" y="2667"/>
                <a:ext cx="245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  <p:sp>
            <p:nvSpPr>
              <p:cNvPr id="70819" name="Freeform 52"/>
              <p:cNvSpPr>
                <a:spLocks/>
              </p:cNvSpPr>
              <p:nvPr/>
            </p:nvSpPr>
            <p:spPr bwMode="auto">
              <a:xfrm>
                <a:off x="2737" y="2667"/>
                <a:ext cx="246" cy="288"/>
              </a:xfrm>
              <a:custGeom>
                <a:avLst/>
                <a:gdLst>
                  <a:gd name="T0" fmla="*/ 0 w 1920"/>
                  <a:gd name="T1" fmla="*/ 0 h 1340"/>
                  <a:gd name="T2" fmla="*/ 0 w 1920"/>
                  <a:gd name="T3" fmla="*/ 0 h 1340"/>
                  <a:gd name="T4" fmla="*/ 0 w 1920"/>
                  <a:gd name="T5" fmla="*/ 0 h 1340"/>
                  <a:gd name="T6" fmla="*/ 0 w 1920"/>
                  <a:gd name="T7" fmla="*/ 0 h 1340"/>
                  <a:gd name="T8" fmla="*/ 0 w 1920"/>
                  <a:gd name="T9" fmla="*/ 0 h 1340"/>
                  <a:gd name="T10" fmla="*/ 0 w 1920"/>
                  <a:gd name="T11" fmla="*/ 0 h 1340"/>
                  <a:gd name="T12" fmla="*/ 0 w 1920"/>
                  <a:gd name="T13" fmla="*/ 0 h 1340"/>
                  <a:gd name="T14" fmla="*/ 0 w 1920"/>
                  <a:gd name="T15" fmla="*/ 0 h 1340"/>
                  <a:gd name="T16" fmla="*/ 0 w 1920"/>
                  <a:gd name="T17" fmla="*/ 0 h 1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20"/>
                  <a:gd name="T28" fmla="*/ 0 h 1340"/>
                  <a:gd name="T29" fmla="*/ 1920 w 1920"/>
                  <a:gd name="T30" fmla="*/ 1340 h 1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20" h="1340">
                    <a:moveTo>
                      <a:pt x="0" y="660"/>
                    </a:moveTo>
                    <a:cubicBezTo>
                      <a:pt x="80" y="330"/>
                      <a:pt x="160" y="0"/>
                      <a:pt x="240" y="0"/>
                    </a:cubicBezTo>
                    <a:cubicBezTo>
                      <a:pt x="320" y="0"/>
                      <a:pt x="400" y="437"/>
                      <a:pt x="480" y="660"/>
                    </a:cubicBezTo>
                    <a:cubicBezTo>
                      <a:pt x="560" y="883"/>
                      <a:pt x="640" y="1340"/>
                      <a:pt x="720" y="1340"/>
                    </a:cubicBezTo>
                    <a:cubicBezTo>
                      <a:pt x="800" y="1340"/>
                      <a:pt x="880" y="883"/>
                      <a:pt x="960" y="660"/>
                    </a:cubicBezTo>
                    <a:cubicBezTo>
                      <a:pt x="1040" y="437"/>
                      <a:pt x="1120" y="0"/>
                      <a:pt x="1200" y="0"/>
                    </a:cubicBezTo>
                    <a:cubicBezTo>
                      <a:pt x="1280" y="0"/>
                      <a:pt x="1360" y="437"/>
                      <a:pt x="1440" y="660"/>
                    </a:cubicBezTo>
                    <a:cubicBezTo>
                      <a:pt x="1520" y="883"/>
                      <a:pt x="1600" y="1340"/>
                      <a:pt x="1680" y="1340"/>
                    </a:cubicBezTo>
                    <a:cubicBezTo>
                      <a:pt x="1760" y="1340"/>
                      <a:pt x="1840" y="1000"/>
                      <a:pt x="1920" y="6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none" w="sm" len="lg"/>
              </a:ln>
            </p:spPr>
            <p:txBody>
              <a:bodyPr lIns="36000" rIns="36000"/>
              <a:lstStyle/>
              <a:p>
                <a:endParaRPr lang="zh-CN" altLang="en-US"/>
              </a:p>
            </p:txBody>
          </p:sp>
        </p:grpSp>
        <p:sp>
          <p:nvSpPr>
            <p:cNvPr id="70810" name="Text Box 54"/>
            <p:cNvSpPr txBox="1">
              <a:spLocks noChangeArrowheads="1"/>
            </p:cNvSpPr>
            <p:nvPr/>
          </p:nvSpPr>
          <p:spPr bwMode="auto">
            <a:xfrm>
              <a:off x="96" y="960"/>
              <a:ext cx="1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 lIns="36000" rIns="36000"/>
            <a:lstStyle/>
            <a:p>
              <a:pPr algn="just" eaLnBrk="1" hangingPunct="1"/>
              <a:r>
                <a:rPr kumimoji="1" lang="en-US" altLang="zh-CN" sz="1800"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70811" name="Text Box 55"/>
            <p:cNvSpPr txBox="1">
              <a:spLocks noChangeArrowheads="1"/>
            </p:cNvSpPr>
            <p:nvPr/>
          </p:nvSpPr>
          <p:spPr bwMode="auto">
            <a:xfrm>
              <a:off x="1248" y="2160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/>
                <a:t>频分复用</a:t>
              </a:r>
            </a:p>
          </p:txBody>
        </p:sp>
      </p:grpSp>
      <p:grpSp>
        <p:nvGrpSpPr>
          <p:cNvPr id="70662" name="Group 137"/>
          <p:cNvGrpSpPr>
            <a:grpSpLocks/>
          </p:cNvGrpSpPr>
          <p:nvPr/>
        </p:nvGrpSpPr>
        <p:grpSpPr bwMode="auto">
          <a:xfrm>
            <a:off x="4343400" y="1219200"/>
            <a:ext cx="3919538" cy="2576513"/>
            <a:chOff x="2736" y="768"/>
            <a:chExt cx="2469" cy="1623"/>
          </a:xfrm>
        </p:grpSpPr>
        <p:grpSp>
          <p:nvGrpSpPr>
            <p:cNvPr id="70769" name="Group 125"/>
            <p:cNvGrpSpPr>
              <a:grpSpLocks/>
            </p:cNvGrpSpPr>
            <p:nvPr/>
          </p:nvGrpSpPr>
          <p:grpSpPr bwMode="auto">
            <a:xfrm>
              <a:off x="2736" y="768"/>
              <a:ext cx="2469" cy="1623"/>
              <a:chOff x="2736" y="816"/>
              <a:chExt cx="2469" cy="1623"/>
            </a:xfrm>
          </p:grpSpPr>
          <p:grpSp>
            <p:nvGrpSpPr>
              <p:cNvPr id="70779" name="Group 59"/>
              <p:cNvGrpSpPr>
                <a:grpSpLocks/>
              </p:cNvGrpSpPr>
              <p:nvPr/>
            </p:nvGrpSpPr>
            <p:grpSpPr bwMode="auto">
              <a:xfrm>
                <a:off x="2880" y="864"/>
                <a:ext cx="2304" cy="1344"/>
                <a:chOff x="960" y="912"/>
                <a:chExt cx="2736" cy="1056"/>
              </a:xfrm>
            </p:grpSpPr>
            <p:sp>
              <p:nvSpPr>
                <p:cNvPr id="70800" name="Line 60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27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801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960" y="912"/>
                  <a:ext cx="0" cy="10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80" name="Text Box 98"/>
              <p:cNvSpPr txBox="1">
                <a:spLocks noChangeArrowheads="1"/>
              </p:cNvSpPr>
              <p:nvPr/>
            </p:nvSpPr>
            <p:spPr bwMode="auto">
              <a:xfrm>
                <a:off x="2736" y="1008"/>
                <a:ext cx="1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 lIns="36000" rIns="36000"/>
              <a:lstStyle/>
              <a:p>
                <a:pPr algn="just" eaLnBrk="1" hangingPunct="1"/>
                <a:r>
                  <a:rPr kumimoji="1" lang="en-US" altLang="zh-CN" sz="1800">
                    <a:latin typeface="Times New Roman" pitchFamily="18" charset="0"/>
                    <a:ea typeface="宋体" pitchFamily="2" charset="-122"/>
                  </a:rPr>
                  <a:t>f</a:t>
                </a:r>
              </a:p>
            </p:txBody>
          </p:sp>
          <p:sp>
            <p:nvSpPr>
              <p:cNvPr id="70781" name="Text Box 99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69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800"/>
                  <a:t>时分复用</a:t>
                </a:r>
              </a:p>
            </p:txBody>
          </p:sp>
          <p:sp>
            <p:nvSpPr>
              <p:cNvPr id="70782" name="Text Box 100"/>
              <p:cNvSpPr txBox="1">
                <a:spLocks noChangeArrowheads="1"/>
              </p:cNvSpPr>
              <p:nvPr/>
            </p:nvSpPr>
            <p:spPr bwMode="auto">
              <a:xfrm>
                <a:off x="4992" y="2208"/>
                <a:ext cx="15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kumimoji="1" lang="en-US" altLang="zh-CN" sz="1800">
                    <a:latin typeface="Times New Roman" pitchFamily="18" charset="0"/>
                    <a:ea typeface="宋体" pitchFamily="2" charset="-122"/>
                  </a:rPr>
                  <a:t>t</a:t>
                </a:r>
                <a:endParaRPr lang="en-US" altLang="zh-CN" sz="1800"/>
              </a:p>
            </p:txBody>
          </p:sp>
          <p:sp>
            <p:nvSpPr>
              <p:cNvPr id="70783" name="Line 101"/>
              <p:cNvSpPr>
                <a:spLocks noChangeShapeType="1"/>
              </p:cNvSpPr>
              <p:nvPr/>
            </p:nvSpPr>
            <p:spPr bwMode="auto">
              <a:xfrm>
                <a:off x="2880" y="1152"/>
                <a:ext cx="21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84" name="Line 102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22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85" name="Rectangle 103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400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A</a:t>
                </a:r>
              </a:p>
            </p:txBody>
          </p:sp>
          <p:sp>
            <p:nvSpPr>
              <p:cNvPr id="502888" name="Rectangle 104"/>
              <p:cNvSpPr>
                <a:spLocks noChangeArrowheads="1"/>
              </p:cNvSpPr>
              <p:nvPr/>
            </p:nvSpPr>
            <p:spPr bwMode="auto">
              <a:xfrm>
                <a:off x="3024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3333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70787" name="Rectangle 106"/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C</a:t>
                </a:r>
              </a:p>
            </p:txBody>
          </p:sp>
          <p:sp>
            <p:nvSpPr>
              <p:cNvPr id="502891" name="Rectangle 107"/>
              <p:cNvSpPr>
                <a:spLocks noChangeArrowheads="1"/>
              </p:cNvSpPr>
              <p:nvPr/>
            </p:nvSpPr>
            <p:spPr bwMode="auto">
              <a:xfrm>
                <a:off x="3312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70789" name="Rectangle 108"/>
              <p:cNvSpPr>
                <a:spLocks noChangeArrowheads="1"/>
              </p:cNvSpPr>
              <p:nvPr/>
            </p:nvSpPr>
            <p:spPr bwMode="auto">
              <a:xfrm>
                <a:off x="3456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400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A</a:t>
                </a:r>
              </a:p>
            </p:txBody>
          </p:sp>
          <p:sp>
            <p:nvSpPr>
              <p:cNvPr id="70790" name="Rectangle 113"/>
              <p:cNvSpPr>
                <a:spLocks noChangeArrowheads="1"/>
              </p:cNvSpPr>
              <p:nvPr/>
            </p:nvSpPr>
            <p:spPr bwMode="auto">
              <a:xfrm>
                <a:off x="4032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7400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A</a:t>
                </a:r>
              </a:p>
            </p:txBody>
          </p:sp>
          <p:sp>
            <p:nvSpPr>
              <p:cNvPr id="70791" name="Text Box 115"/>
              <p:cNvSpPr txBox="1">
                <a:spLocks noChangeArrowheads="1"/>
              </p:cNvSpPr>
              <p:nvPr/>
            </p:nvSpPr>
            <p:spPr bwMode="auto">
              <a:xfrm>
                <a:off x="4608" y="1200"/>
                <a:ext cx="597" cy="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Times New Roman" pitchFamily="18" charset="0"/>
                  </a:rPr>
                  <a:t>…</a:t>
                </a:r>
                <a:r>
                  <a:rPr lang="en-US" altLang="zh-CN" sz="2400" b="1"/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…</a:t>
                </a:r>
                <a:endParaRPr lang="en-US" altLang="zh-CN" sz="2400" b="1"/>
              </a:p>
              <a:p>
                <a:r>
                  <a:rPr lang="en-US" altLang="zh-CN" sz="2400" b="1">
                    <a:latin typeface="Times New Roman" pitchFamily="18" charset="0"/>
                  </a:rPr>
                  <a:t>…</a:t>
                </a:r>
                <a:r>
                  <a:rPr lang="en-US" altLang="zh-CN" sz="2400" b="1"/>
                  <a:t> </a:t>
                </a:r>
                <a:r>
                  <a:rPr lang="en-US" altLang="zh-CN" sz="2400" b="1">
                    <a:latin typeface="Times New Roman" pitchFamily="18" charset="0"/>
                  </a:rPr>
                  <a:t>…</a:t>
                </a:r>
                <a:endParaRPr lang="en-US" altLang="zh-CN" sz="2400" b="1"/>
              </a:p>
            </p:txBody>
          </p:sp>
          <p:sp>
            <p:nvSpPr>
              <p:cNvPr id="70792" name="AutoShape 116"/>
              <p:cNvSpPr>
                <a:spLocks/>
              </p:cNvSpPr>
              <p:nvPr/>
            </p:nvSpPr>
            <p:spPr bwMode="auto">
              <a:xfrm rot="5423112">
                <a:off x="3648" y="192"/>
                <a:ext cx="192" cy="1727"/>
              </a:xfrm>
              <a:prstGeom prst="leftBrace">
                <a:avLst>
                  <a:gd name="adj1" fmla="val 74957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93" name="Text Box 117"/>
              <p:cNvSpPr txBox="1">
                <a:spLocks noChangeArrowheads="1"/>
              </p:cNvSpPr>
              <p:nvPr/>
            </p:nvSpPr>
            <p:spPr bwMode="auto">
              <a:xfrm>
                <a:off x="2928" y="816"/>
                <a:ext cx="1639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/>
                  <a:t>4</a:t>
                </a:r>
                <a:r>
                  <a:rPr lang="zh-CN" altLang="en-US" sz="1800" b="1" i="1"/>
                  <a:t>个用户数据包周期出现</a:t>
                </a:r>
              </a:p>
            </p:txBody>
          </p:sp>
          <p:sp>
            <p:nvSpPr>
              <p:cNvPr id="502903" name="Rectangle 119"/>
              <p:cNvSpPr>
                <a:spLocks noChangeArrowheads="1"/>
              </p:cNvSpPr>
              <p:nvPr/>
            </p:nvSpPr>
            <p:spPr bwMode="auto">
              <a:xfrm>
                <a:off x="3600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3333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502904" name="Rectangle 12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33333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70796" name="Rectangle 121"/>
              <p:cNvSpPr>
                <a:spLocks noChangeArrowheads="1"/>
              </p:cNvSpPr>
              <p:nvPr/>
            </p:nvSpPr>
            <p:spPr bwMode="auto">
              <a:xfrm>
                <a:off x="3744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C</a:t>
                </a:r>
              </a:p>
            </p:txBody>
          </p:sp>
          <p:sp>
            <p:nvSpPr>
              <p:cNvPr id="70797" name="Rectangle 122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rgbClr val="FFFF00"/>
                  </a:gs>
                  <a:gs pos="100000">
                    <a:srgbClr val="767600"/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400"/>
                  <a:t>C</a:t>
                </a:r>
              </a:p>
            </p:txBody>
          </p:sp>
          <p:sp>
            <p:nvSpPr>
              <p:cNvPr id="502907" name="Rectangle 123"/>
              <p:cNvSpPr>
                <a:spLocks noChangeArrowheads="1"/>
              </p:cNvSpPr>
              <p:nvPr/>
            </p:nvSpPr>
            <p:spPr bwMode="auto">
              <a:xfrm>
                <a:off x="3888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502908" name="Rectangle 124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/>
                  <a:t>D</a:t>
                </a:r>
              </a:p>
            </p:txBody>
          </p:sp>
        </p:grpSp>
        <p:sp>
          <p:nvSpPr>
            <p:cNvPr id="70770" name="Line 126"/>
            <p:cNvSpPr>
              <a:spLocks noChangeShapeType="1"/>
            </p:cNvSpPr>
            <p:nvPr/>
          </p:nvSpPr>
          <p:spPr bwMode="auto">
            <a:xfrm>
              <a:off x="3456" y="17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1" name="Line 127"/>
            <p:cNvSpPr>
              <a:spLocks noChangeShapeType="1"/>
            </p:cNvSpPr>
            <p:nvPr/>
          </p:nvSpPr>
          <p:spPr bwMode="auto">
            <a:xfrm>
              <a:off x="4608" y="17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2" name="Line 128"/>
            <p:cNvSpPr>
              <a:spLocks noChangeShapeType="1"/>
            </p:cNvSpPr>
            <p:nvPr/>
          </p:nvSpPr>
          <p:spPr bwMode="auto">
            <a:xfrm>
              <a:off x="4032" y="17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3" name="Line 130"/>
            <p:cNvSpPr>
              <a:spLocks noChangeShapeType="1"/>
            </p:cNvSpPr>
            <p:nvPr/>
          </p:nvSpPr>
          <p:spPr bwMode="auto">
            <a:xfrm>
              <a:off x="2880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4" name="Text Box 131"/>
            <p:cNvSpPr txBox="1">
              <a:spLocks noChangeArrowheads="1"/>
            </p:cNvSpPr>
            <p:nvPr/>
          </p:nvSpPr>
          <p:spPr bwMode="auto">
            <a:xfrm>
              <a:off x="2928" y="1920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i="1"/>
                <a:t>TDM</a:t>
              </a:r>
              <a:r>
                <a:rPr lang="zh-CN" altLang="en-US" sz="1600" b="1" i="1"/>
                <a:t>帧</a:t>
              </a:r>
            </a:p>
          </p:txBody>
        </p:sp>
        <p:sp>
          <p:nvSpPr>
            <p:cNvPr id="70775" name="Line 132"/>
            <p:cNvSpPr>
              <a:spLocks noChangeShapeType="1"/>
            </p:cNvSpPr>
            <p:nvPr/>
          </p:nvSpPr>
          <p:spPr bwMode="auto">
            <a:xfrm>
              <a:off x="4032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6" name="Line 133"/>
            <p:cNvSpPr>
              <a:spLocks noChangeShapeType="1"/>
            </p:cNvSpPr>
            <p:nvPr/>
          </p:nvSpPr>
          <p:spPr bwMode="auto">
            <a:xfrm>
              <a:off x="3456" y="187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77" name="Text Box 134"/>
            <p:cNvSpPr txBox="1">
              <a:spLocks noChangeArrowheads="1"/>
            </p:cNvSpPr>
            <p:nvPr/>
          </p:nvSpPr>
          <p:spPr bwMode="auto">
            <a:xfrm>
              <a:off x="4080" y="1920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i="1"/>
                <a:t>TDM</a:t>
              </a:r>
              <a:r>
                <a:rPr lang="zh-CN" altLang="en-US" sz="1600" b="1" i="1"/>
                <a:t>帧</a:t>
              </a:r>
            </a:p>
          </p:txBody>
        </p:sp>
        <p:sp>
          <p:nvSpPr>
            <p:cNvPr id="70778" name="Text Box 135"/>
            <p:cNvSpPr txBox="1">
              <a:spLocks noChangeArrowheads="1"/>
            </p:cNvSpPr>
            <p:nvPr/>
          </p:nvSpPr>
          <p:spPr bwMode="auto">
            <a:xfrm>
              <a:off x="3504" y="1920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 i="1"/>
                <a:t>TDM</a:t>
              </a:r>
              <a:r>
                <a:rPr lang="zh-CN" altLang="en-US" sz="1600" b="1" i="1"/>
                <a:t>帧</a:t>
              </a:r>
            </a:p>
          </p:txBody>
        </p:sp>
      </p:grpSp>
      <p:grpSp>
        <p:nvGrpSpPr>
          <p:cNvPr id="70663" name="Group 283"/>
          <p:cNvGrpSpPr>
            <a:grpSpLocks/>
          </p:cNvGrpSpPr>
          <p:nvPr/>
        </p:nvGrpSpPr>
        <p:grpSpPr bwMode="auto">
          <a:xfrm>
            <a:off x="228600" y="4114800"/>
            <a:ext cx="1828800" cy="1738313"/>
            <a:chOff x="144" y="2592"/>
            <a:chExt cx="1152" cy="1095"/>
          </a:xfrm>
        </p:grpSpPr>
        <p:grpSp>
          <p:nvGrpSpPr>
            <p:cNvPr id="70726" name="Group 171"/>
            <p:cNvGrpSpPr>
              <a:grpSpLocks/>
            </p:cNvGrpSpPr>
            <p:nvPr/>
          </p:nvGrpSpPr>
          <p:grpSpPr bwMode="auto">
            <a:xfrm>
              <a:off x="144" y="2592"/>
              <a:ext cx="1152" cy="231"/>
              <a:chOff x="144" y="2592"/>
              <a:chExt cx="1152" cy="231"/>
            </a:xfrm>
          </p:grpSpPr>
          <p:sp>
            <p:nvSpPr>
              <p:cNvPr id="70761" name="Line 138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2" name="Line 139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3" name="Line 140"/>
              <p:cNvSpPr>
                <a:spLocks noChangeShapeType="1"/>
              </p:cNvSpPr>
              <p:nvPr/>
            </p:nvSpPr>
            <p:spPr bwMode="auto">
              <a:xfrm>
                <a:off x="33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4" name="Line 141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5" name="Line 142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6" name="Line 143"/>
              <p:cNvSpPr>
                <a:spLocks noChangeShapeType="1"/>
              </p:cNvSpPr>
              <p:nvPr/>
            </p:nvSpPr>
            <p:spPr bwMode="auto">
              <a:xfrm>
                <a:off x="624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7" name="Line 144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8" name="Text Box 170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A</a:t>
                </a:r>
              </a:p>
            </p:txBody>
          </p:sp>
        </p:grpSp>
        <p:grpSp>
          <p:nvGrpSpPr>
            <p:cNvPr id="70727" name="Group 172"/>
            <p:cNvGrpSpPr>
              <a:grpSpLocks/>
            </p:cNvGrpSpPr>
            <p:nvPr/>
          </p:nvGrpSpPr>
          <p:grpSpPr bwMode="auto">
            <a:xfrm>
              <a:off x="144" y="2880"/>
              <a:ext cx="1152" cy="231"/>
              <a:chOff x="144" y="2592"/>
              <a:chExt cx="1152" cy="231"/>
            </a:xfrm>
          </p:grpSpPr>
          <p:sp>
            <p:nvSpPr>
              <p:cNvPr id="70753" name="Line 173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4" name="Line 174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5" name="Line 175"/>
              <p:cNvSpPr>
                <a:spLocks noChangeShapeType="1"/>
              </p:cNvSpPr>
              <p:nvPr/>
            </p:nvSpPr>
            <p:spPr bwMode="auto">
              <a:xfrm>
                <a:off x="33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6" name="Line 176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7" name="Line 177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8" name="Line 178"/>
              <p:cNvSpPr>
                <a:spLocks noChangeShapeType="1"/>
              </p:cNvSpPr>
              <p:nvPr/>
            </p:nvSpPr>
            <p:spPr bwMode="auto">
              <a:xfrm>
                <a:off x="624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9" name="Line 179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0" name="Text Box 180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B</a:t>
                </a:r>
              </a:p>
            </p:txBody>
          </p:sp>
        </p:grpSp>
        <p:grpSp>
          <p:nvGrpSpPr>
            <p:cNvPr id="70728" name="Group 190"/>
            <p:cNvGrpSpPr>
              <a:grpSpLocks/>
            </p:cNvGrpSpPr>
            <p:nvPr/>
          </p:nvGrpSpPr>
          <p:grpSpPr bwMode="auto">
            <a:xfrm>
              <a:off x="144" y="3456"/>
              <a:ext cx="1152" cy="231"/>
              <a:chOff x="144" y="2592"/>
              <a:chExt cx="1152" cy="231"/>
            </a:xfrm>
          </p:grpSpPr>
          <p:sp>
            <p:nvSpPr>
              <p:cNvPr id="70745" name="Line 191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6" name="Line 192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7" name="Line 193"/>
              <p:cNvSpPr>
                <a:spLocks noChangeShapeType="1"/>
              </p:cNvSpPr>
              <p:nvPr/>
            </p:nvSpPr>
            <p:spPr bwMode="auto">
              <a:xfrm>
                <a:off x="33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8" name="Line 194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9" name="Line 195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0" name="Line 196"/>
              <p:cNvSpPr>
                <a:spLocks noChangeShapeType="1"/>
              </p:cNvSpPr>
              <p:nvPr/>
            </p:nvSpPr>
            <p:spPr bwMode="auto">
              <a:xfrm>
                <a:off x="624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1" name="Line 197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2" name="Text Box 198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D</a:t>
                </a:r>
              </a:p>
            </p:txBody>
          </p:sp>
        </p:grpSp>
        <p:sp>
          <p:nvSpPr>
            <p:cNvPr id="70729" name="Rectangle 199"/>
            <p:cNvSpPr>
              <a:spLocks noChangeArrowheads="1"/>
            </p:cNvSpPr>
            <p:nvPr/>
          </p:nvSpPr>
          <p:spPr bwMode="auto">
            <a:xfrm>
              <a:off x="336" y="259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730" name="Rectangle 200"/>
            <p:cNvSpPr>
              <a:spLocks noChangeArrowheads="1"/>
            </p:cNvSpPr>
            <p:nvPr/>
          </p:nvSpPr>
          <p:spPr bwMode="auto">
            <a:xfrm>
              <a:off x="768" y="259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731" name="Rectangle 201"/>
            <p:cNvSpPr>
              <a:spLocks noChangeArrowheads="1"/>
            </p:cNvSpPr>
            <p:nvPr/>
          </p:nvSpPr>
          <p:spPr bwMode="auto">
            <a:xfrm>
              <a:off x="336" y="288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732" name="Rectangle 203"/>
            <p:cNvSpPr>
              <a:spLocks noChangeArrowheads="1"/>
            </p:cNvSpPr>
            <p:nvPr/>
          </p:nvSpPr>
          <p:spPr bwMode="auto">
            <a:xfrm>
              <a:off x="480" y="2880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733" name="Rectangle 204"/>
            <p:cNvSpPr>
              <a:spLocks noChangeArrowheads="1"/>
            </p:cNvSpPr>
            <p:nvPr/>
          </p:nvSpPr>
          <p:spPr bwMode="auto">
            <a:xfrm>
              <a:off x="624" y="3168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sp>
          <p:nvSpPr>
            <p:cNvPr id="70734" name="Rectangle 205"/>
            <p:cNvSpPr>
              <a:spLocks noChangeArrowheads="1"/>
            </p:cNvSpPr>
            <p:nvPr/>
          </p:nvSpPr>
          <p:spPr bwMode="auto">
            <a:xfrm>
              <a:off x="480" y="3168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grpSp>
          <p:nvGrpSpPr>
            <p:cNvPr id="70735" name="Group 181"/>
            <p:cNvGrpSpPr>
              <a:grpSpLocks/>
            </p:cNvGrpSpPr>
            <p:nvPr/>
          </p:nvGrpSpPr>
          <p:grpSpPr bwMode="auto">
            <a:xfrm>
              <a:off x="144" y="3168"/>
              <a:ext cx="1152" cy="231"/>
              <a:chOff x="144" y="2592"/>
              <a:chExt cx="1152" cy="231"/>
            </a:xfrm>
          </p:grpSpPr>
          <p:sp>
            <p:nvSpPr>
              <p:cNvPr id="70737" name="Line 182"/>
              <p:cNvSpPr>
                <a:spLocks noChangeShapeType="1"/>
              </p:cNvSpPr>
              <p:nvPr/>
            </p:nvSpPr>
            <p:spPr bwMode="auto">
              <a:xfrm>
                <a:off x="336" y="273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38" name="Line 183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39" name="Line 184"/>
              <p:cNvSpPr>
                <a:spLocks noChangeShapeType="1"/>
              </p:cNvSpPr>
              <p:nvPr/>
            </p:nvSpPr>
            <p:spPr bwMode="auto">
              <a:xfrm>
                <a:off x="33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0" name="Line 185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1" name="Line 186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2" name="Line 187"/>
              <p:cNvSpPr>
                <a:spLocks noChangeShapeType="1"/>
              </p:cNvSpPr>
              <p:nvPr/>
            </p:nvSpPr>
            <p:spPr bwMode="auto">
              <a:xfrm>
                <a:off x="624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3" name="Line 188"/>
              <p:cNvSpPr>
                <a:spLocks noChangeShapeType="1"/>
              </p:cNvSpPr>
              <p:nvPr/>
            </p:nvSpPr>
            <p:spPr bwMode="auto">
              <a:xfrm>
                <a:off x="1056" y="2688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4" name="Text Box 189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188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/>
                  <a:t>C</a:t>
                </a:r>
              </a:p>
            </p:txBody>
          </p:sp>
        </p:grpSp>
        <p:sp>
          <p:nvSpPr>
            <p:cNvPr id="70736" name="Rectangle 206"/>
            <p:cNvSpPr>
              <a:spLocks noChangeArrowheads="1"/>
            </p:cNvSpPr>
            <p:nvPr/>
          </p:nvSpPr>
          <p:spPr bwMode="auto">
            <a:xfrm>
              <a:off x="768" y="3456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</a:t>
              </a:r>
            </a:p>
          </p:txBody>
        </p:sp>
      </p:grpSp>
      <p:grpSp>
        <p:nvGrpSpPr>
          <p:cNvPr id="70664" name="Group 284"/>
          <p:cNvGrpSpPr>
            <a:grpSpLocks/>
          </p:cNvGrpSpPr>
          <p:nvPr/>
        </p:nvGrpSpPr>
        <p:grpSpPr bwMode="auto">
          <a:xfrm>
            <a:off x="2438400" y="4800600"/>
            <a:ext cx="4038600" cy="595313"/>
            <a:chOff x="1536" y="3024"/>
            <a:chExt cx="2544" cy="375"/>
          </a:xfrm>
        </p:grpSpPr>
        <p:sp>
          <p:nvSpPr>
            <p:cNvPr id="70693" name="Line 209"/>
            <p:cNvSpPr>
              <a:spLocks noChangeShapeType="1"/>
            </p:cNvSpPr>
            <p:nvPr/>
          </p:nvSpPr>
          <p:spPr bwMode="auto">
            <a:xfrm>
              <a:off x="1536" y="3168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4" name="Line 210"/>
            <p:cNvSpPr>
              <a:spLocks noChangeShapeType="1"/>
            </p:cNvSpPr>
            <p:nvPr/>
          </p:nvSpPr>
          <p:spPr bwMode="auto">
            <a:xfrm>
              <a:off x="1680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5" name="Line 211"/>
            <p:cNvSpPr>
              <a:spLocks noChangeShapeType="1"/>
            </p:cNvSpPr>
            <p:nvPr/>
          </p:nvSpPr>
          <p:spPr bwMode="auto">
            <a:xfrm>
              <a:off x="1536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6" name="Line 212"/>
            <p:cNvSpPr>
              <a:spLocks noChangeShapeType="1"/>
            </p:cNvSpPr>
            <p:nvPr/>
          </p:nvSpPr>
          <p:spPr bwMode="auto">
            <a:xfrm>
              <a:off x="2112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7" name="Line 213"/>
            <p:cNvSpPr>
              <a:spLocks noChangeShapeType="1"/>
            </p:cNvSpPr>
            <p:nvPr/>
          </p:nvSpPr>
          <p:spPr bwMode="auto">
            <a:xfrm>
              <a:off x="1968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8" name="Line 214"/>
            <p:cNvSpPr>
              <a:spLocks noChangeShapeType="1"/>
            </p:cNvSpPr>
            <p:nvPr/>
          </p:nvSpPr>
          <p:spPr bwMode="auto">
            <a:xfrm>
              <a:off x="1824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9" name="Line 215"/>
            <p:cNvSpPr>
              <a:spLocks noChangeShapeType="1"/>
            </p:cNvSpPr>
            <p:nvPr/>
          </p:nvSpPr>
          <p:spPr bwMode="auto">
            <a:xfrm>
              <a:off x="2256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0" name="Line 217"/>
            <p:cNvSpPr>
              <a:spLocks noChangeShapeType="1"/>
            </p:cNvSpPr>
            <p:nvPr/>
          </p:nvSpPr>
          <p:spPr bwMode="auto">
            <a:xfrm>
              <a:off x="2400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1" name="Line 218"/>
            <p:cNvSpPr>
              <a:spLocks noChangeShapeType="1"/>
            </p:cNvSpPr>
            <p:nvPr/>
          </p:nvSpPr>
          <p:spPr bwMode="auto">
            <a:xfrm>
              <a:off x="2544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2" name="Line 219"/>
            <p:cNvSpPr>
              <a:spLocks noChangeShapeType="1"/>
            </p:cNvSpPr>
            <p:nvPr/>
          </p:nvSpPr>
          <p:spPr bwMode="auto">
            <a:xfrm>
              <a:off x="2688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3" name="Line 220"/>
            <p:cNvSpPr>
              <a:spLocks noChangeShapeType="1"/>
            </p:cNvSpPr>
            <p:nvPr/>
          </p:nvSpPr>
          <p:spPr bwMode="auto">
            <a:xfrm>
              <a:off x="2832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4" name="Line 221"/>
            <p:cNvSpPr>
              <a:spLocks noChangeShapeType="1"/>
            </p:cNvSpPr>
            <p:nvPr/>
          </p:nvSpPr>
          <p:spPr bwMode="auto">
            <a:xfrm>
              <a:off x="2976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5" name="Line 222"/>
            <p:cNvSpPr>
              <a:spLocks noChangeShapeType="1"/>
            </p:cNvSpPr>
            <p:nvPr/>
          </p:nvSpPr>
          <p:spPr bwMode="auto">
            <a:xfrm>
              <a:off x="211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6" name="Line 223"/>
            <p:cNvSpPr>
              <a:spLocks noChangeShapeType="1"/>
            </p:cNvSpPr>
            <p:nvPr/>
          </p:nvSpPr>
          <p:spPr bwMode="auto">
            <a:xfrm>
              <a:off x="2688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7" name="Line 224"/>
            <p:cNvSpPr>
              <a:spLocks noChangeShapeType="1"/>
            </p:cNvSpPr>
            <p:nvPr/>
          </p:nvSpPr>
          <p:spPr bwMode="auto">
            <a:xfrm>
              <a:off x="3264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8" name="Line 225"/>
            <p:cNvSpPr>
              <a:spLocks noChangeShapeType="1"/>
            </p:cNvSpPr>
            <p:nvPr/>
          </p:nvSpPr>
          <p:spPr bwMode="auto">
            <a:xfrm>
              <a:off x="3264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9" name="Line 226"/>
            <p:cNvSpPr>
              <a:spLocks noChangeShapeType="1"/>
            </p:cNvSpPr>
            <p:nvPr/>
          </p:nvSpPr>
          <p:spPr bwMode="auto">
            <a:xfrm>
              <a:off x="3120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0" name="Rectangle 227"/>
            <p:cNvSpPr>
              <a:spLocks noChangeArrowheads="1"/>
            </p:cNvSpPr>
            <p:nvPr/>
          </p:nvSpPr>
          <p:spPr bwMode="auto">
            <a:xfrm>
              <a:off x="1536" y="3024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711" name="Rectangle 228"/>
            <p:cNvSpPr>
              <a:spLocks noChangeArrowheads="1"/>
            </p:cNvSpPr>
            <p:nvPr/>
          </p:nvSpPr>
          <p:spPr bwMode="auto">
            <a:xfrm>
              <a:off x="1680" y="3024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712" name="Text Box 229"/>
            <p:cNvSpPr txBox="1">
              <a:spLocks noChangeArrowheads="1"/>
            </p:cNvSpPr>
            <p:nvPr/>
          </p:nvSpPr>
          <p:spPr bwMode="auto">
            <a:xfrm>
              <a:off x="1728" y="3168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#1</a:t>
              </a:r>
            </a:p>
          </p:txBody>
        </p:sp>
        <p:sp>
          <p:nvSpPr>
            <p:cNvPr id="70713" name="Text Box 230"/>
            <p:cNvSpPr txBox="1">
              <a:spLocks noChangeArrowheads="1"/>
            </p:cNvSpPr>
            <p:nvPr/>
          </p:nvSpPr>
          <p:spPr bwMode="auto">
            <a:xfrm>
              <a:off x="2832" y="3168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#3</a:t>
              </a:r>
            </a:p>
          </p:txBody>
        </p:sp>
        <p:sp>
          <p:nvSpPr>
            <p:cNvPr id="70714" name="Text Box 231"/>
            <p:cNvSpPr txBox="1">
              <a:spLocks noChangeArrowheads="1"/>
            </p:cNvSpPr>
            <p:nvPr/>
          </p:nvSpPr>
          <p:spPr bwMode="auto">
            <a:xfrm>
              <a:off x="2256" y="3168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#2</a:t>
              </a:r>
            </a:p>
          </p:txBody>
        </p:sp>
        <p:sp>
          <p:nvSpPr>
            <p:cNvPr id="70715" name="Line 232"/>
            <p:cNvSpPr>
              <a:spLocks noChangeShapeType="1"/>
            </p:cNvSpPr>
            <p:nvPr/>
          </p:nvSpPr>
          <p:spPr bwMode="auto">
            <a:xfrm>
              <a:off x="3696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6" name="Line 233"/>
            <p:cNvSpPr>
              <a:spLocks noChangeShapeType="1"/>
            </p:cNvSpPr>
            <p:nvPr/>
          </p:nvSpPr>
          <p:spPr bwMode="auto">
            <a:xfrm>
              <a:off x="3552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7" name="Line 234"/>
            <p:cNvSpPr>
              <a:spLocks noChangeShapeType="1"/>
            </p:cNvSpPr>
            <p:nvPr/>
          </p:nvSpPr>
          <p:spPr bwMode="auto">
            <a:xfrm>
              <a:off x="3408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8" name="Line 235"/>
            <p:cNvSpPr>
              <a:spLocks noChangeShapeType="1"/>
            </p:cNvSpPr>
            <p:nvPr/>
          </p:nvSpPr>
          <p:spPr bwMode="auto">
            <a:xfrm>
              <a:off x="3840" y="3120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19" name="Line 236"/>
            <p:cNvSpPr>
              <a:spLocks noChangeShapeType="1"/>
            </p:cNvSpPr>
            <p:nvPr/>
          </p:nvSpPr>
          <p:spPr bwMode="auto">
            <a:xfrm>
              <a:off x="384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20" name="Text Box 237"/>
            <p:cNvSpPr txBox="1">
              <a:spLocks noChangeArrowheads="1"/>
            </p:cNvSpPr>
            <p:nvPr/>
          </p:nvSpPr>
          <p:spPr bwMode="auto">
            <a:xfrm>
              <a:off x="3408" y="3168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#4</a:t>
              </a:r>
            </a:p>
          </p:txBody>
        </p:sp>
        <p:sp>
          <p:nvSpPr>
            <p:cNvPr id="70721" name="Rectangle 238"/>
            <p:cNvSpPr>
              <a:spLocks noChangeArrowheads="1"/>
            </p:cNvSpPr>
            <p:nvPr/>
          </p:nvSpPr>
          <p:spPr bwMode="auto">
            <a:xfrm>
              <a:off x="2256" y="3024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722" name="Rectangle 239"/>
            <p:cNvSpPr>
              <a:spLocks noChangeArrowheads="1"/>
            </p:cNvSpPr>
            <p:nvPr/>
          </p:nvSpPr>
          <p:spPr bwMode="auto">
            <a:xfrm>
              <a:off x="2400" y="3024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sp>
          <p:nvSpPr>
            <p:cNvPr id="70723" name="Rectangle 240"/>
            <p:cNvSpPr>
              <a:spLocks noChangeArrowheads="1"/>
            </p:cNvSpPr>
            <p:nvPr/>
          </p:nvSpPr>
          <p:spPr bwMode="auto">
            <a:xfrm>
              <a:off x="2976" y="3024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sp>
          <p:nvSpPr>
            <p:cNvPr id="70724" name="Rectangle 241"/>
            <p:cNvSpPr>
              <a:spLocks noChangeArrowheads="1"/>
            </p:cNvSpPr>
            <p:nvPr/>
          </p:nvSpPr>
          <p:spPr bwMode="auto">
            <a:xfrm>
              <a:off x="3264" y="3024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725" name="Rectangle 242"/>
            <p:cNvSpPr>
              <a:spLocks noChangeArrowheads="1"/>
            </p:cNvSpPr>
            <p:nvPr/>
          </p:nvSpPr>
          <p:spPr bwMode="auto">
            <a:xfrm>
              <a:off x="3696" y="3024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</a:t>
              </a:r>
            </a:p>
          </p:txBody>
        </p:sp>
      </p:grpSp>
      <p:sp>
        <p:nvSpPr>
          <p:cNvPr id="70665" name="Text Box 248"/>
          <p:cNvSpPr txBox="1">
            <a:spLocks noChangeArrowheads="1"/>
          </p:cNvSpPr>
          <p:nvPr/>
        </p:nvSpPr>
        <p:spPr bwMode="auto">
          <a:xfrm>
            <a:off x="2362200" y="3962400"/>
            <a:ext cx="4892675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 i="1">
                <a:solidFill>
                  <a:schemeClr val="hlink"/>
                </a:solidFill>
              </a:rPr>
              <a:t>时分复用</a:t>
            </a:r>
            <a:r>
              <a:rPr lang="zh-CN" altLang="en-US" sz="1400" b="1" i="1"/>
              <a:t>：复用器按</a:t>
            </a:r>
            <a:r>
              <a:rPr lang="en-US" altLang="zh-CN" sz="1400" b="1" i="1"/>
              <a:t>ABCD</a:t>
            </a:r>
            <a:r>
              <a:rPr lang="zh-CN" altLang="en-US" sz="1400" b="1" i="1"/>
              <a:t>顺序依次扫描，然后构成一个时分复用帧，每个帧有</a:t>
            </a:r>
            <a:r>
              <a:rPr lang="en-US" altLang="zh-CN" sz="1400" b="1" i="1"/>
              <a:t>4</a:t>
            </a:r>
            <a:r>
              <a:rPr lang="zh-CN" altLang="en-US" sz="1400" b="1" i="1"/>
              <a:t>个时隙，可见当某用户暂无数据时，会有空时隙</a:t>
            </a:r>
          </a:p>
        </p:txBody>
      </p:sp>
      <p:grpSp>
        <p:nvGrpSpPr>
          <p:cNvPr id="70666" name="Group 282"/>
          <p:cNvGrpSpPr>
            <a:grpSpLocks/>
          </p:cNvGrpSpPr>
          <p:nvPr/>
        </p:nvGrpSpPr>
        <p:grpSpPr bwMode="auto">
          <a:xfrm>
            <a:off x="2438400" y="5562600"/>
            <a:ext cx="2286000" cy="595313"/>
            <a:chOff x="1968" y="3552"/>
            <a:chExt cx="1440" cy="375"/>
          </a:xfrm>
        </p:grpSpPr>
        <p:sp>
          <p:nvSpPr>
            <p:cNvPr id="70668" name="Line 249"/>
            <p:cNvSpPr>
              <a:spLocks noChangeShapeType="1"/>
            </p:cNvSpPr>
            <p:nvPr/>
          </p:nvSpPr>
          <p:spPr bwMode="auto">
            <a:xfrm>
              <a:off x="2016" y="3696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250"/>
            <p:cNvSpPr>
              <a:spLocks noChangeShapeType="1"/>
            </p:cNvSpPr>
            <p:nvPr/>
          </p:nvSpPr>
          <p:spPr bwMode="auto">
            <a:xfrm>
              <a:off x="2160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251"/>
            <p:cNvSpPr>
              <a:spLocks noChangeShapeType="1"/>
            </p:cNvSpPr>
            <p:nvPr/>
          </p:nvSpPr>
          <p:spPr bwMode="auto">
            <a:xfrm>
              <a:off x="2016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252"/>
            <p:cNvSpPr>
              <a:spLocks noChangeShapeType="1"/>
            </p:cNvSpPr>
            <p:nvPr/>
          </p:nvSpPr>
          <p:spPr bwMode="auto">
            <a:xfrm>
              <a:off x="2592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253"/>
            <p:cNvSpPr>
              <a:spLocks noChangeShapeType="1"/>
            </p:cNvSpPr>
            <p:nvPr/>
          </p:nvSpPr>
          <p:spPr bwMode="auto">
            <a:xfrm>
              <a:off x="2448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254"/>
            <p:cNvSpPr>
              <a:spLocks noChangeShapeType="1"/>
            </p:cNvSpPr>
            <p:nvPr/>
          </p:nvSpPr>
          <p:spPr bwMode="auto">
            <a:xfrm>
              <a:off x="2304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255"/>
            <p:cNvSpPr>
              <a:spLocks noChangeShapeType="1"/>
            </p:cNvSpPr>
            <p:nvPr/>
          </p:nvSpPr>
          <p:spPr bwMode="auto">
            <a:xfrm>
              <a:off x="2736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256"/>
            <p:cNvSpPr>
              <a:spLocks noChangeShapeType="1"/>
            </p:cNvSpPr>
            <p:nvPr/>
          </p:nvSpPr>
          <p:spPr bwMode="auto">
            <a:xfrm>
              <a:off x="2880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257"/>
            <p:cNvSpPr>
              <a:spLocks noChangeShapeType="1"/>
            </p:cNvSpPr>
            <p:nvPr/>
          </p:nvSpPr>
          <p:spPr bwMode="auto">
            <a:xfrm>
              <a:off x="3024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Line 258"/>
            <p:cNvSpPr>
              <a:spLocks noChangeShapeType="1"/>
            </p:cNvSpPr>
            <p:nvPr/>
          </p:nvSpPr>
          <p:spPr bwMode="auto">
            <a:xfrm>
              <a:off x="3168" y="364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261"/>
            <p:cNvSpPr>
              <a:spLocks noChangeShapeType="1"/>
            </p:cNvSpPr>
            <p:nvPr/>
          </p:nvSpPr>
          <p:spPr bwMode="auto">
            <a:xfrm>
              <a:off x="2304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62"/>
            <p:cNvSpPr>
              <a:spLocks noChangeShapeType="1"/>
            </p:cNvSpPr>
            <p:nvPr/>
          </p:nvSpPr>
          <p:spPr bwMode="auto">
            <a:xfrm>
              <a:off x="2592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Line 263"/>
            <p:cNvSpPr>
              <a:spLocks noChangeShapeType="1"/>
            </p:cNvSpPr>
            <p:nvPr/>
          </p:nvSpPr>
          <p:spPr bwMode="auto">
            <a:xfrm>
              <a:off x="2880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Rectangle 266"/>
            <p:cNvSpPr>
              <a:spLocks noChangeArrowheads="1"/>
            </p:cNvSpPr>
            <p:nvPr/>
          </p:nvSpPr>
          <p:spPr bwMode="auto">
            <a:xfrm>
              <a:off x="2016" y="355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682" name="Rectangle 267"/>
            <p:cNvSpPr>
              <a:spLocks noChangeArrowheads="1"/>
            </p:cNvSpPr>
            <p:nvPr/>
          </p:nvSpPr>
          <p:spPr bwMode="auto">
            <a:xfrm>
              <a:off x="2160" y="3552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683" name="Text Box 268"/>
            <p:cNvSpPr txBox="1">
              <a:spLocks noChangeArrowheads="1"/>
            </p:cNvSpPr>
            <p:nvPr/>
          </p:nvSpPr>
          <p:spPr bwMode="auto">
            <a:xfrm>
              <a:off x="1968" y="3696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#1</a:t>
              </a:r>
            </a:p>
          </p:txBody>
        </p:sp>
        <p:sp>
          <p:nvSpPr>
            <p:cNvPr id="70684" name="Text Box 269"/>
            <p:cNvSpPr txBox="1">
              <a:spLocks noChangeArrowheads="1"/>
            </p:cNvSpPr>
            <p:nvPr/>
          </p:nvSpPr>
          <p:spPr bwMode="auto">
            <a:xfrm>
              <a:off x="2592" y="3696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#3</a:t>
              </a:r>
            </a:p>
          </p:txBody>
        </p:sp>
        <p:sp>
          <p:nvSpPr>
            <p:cNvPr id="70685" name="Text Box 270"/>
            <p:cNvSpPr txBox="1">
              <a:spLocks noChangeArrowheads="1"/>
            </p:cNvSpPr>
            <p:nvPr/>
          </p:nvSpPr>
          <p:spPr bwMode="auto">
            <a:xfrm>
              <a:off x="2304" y="3696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#2</a:t>
              </a:r>
            </a:p>
          </p:txBody>
        </p:sp>
        <p:sp>
          <p:nvSpPr>
            <p:cNvPr id="70686" name="Line 275"/>
            <p:cNvSpPr>
              <a:spLocks noChangeShapeType="1"/>
            </p:cNvSpPr>
            <p:nvPr/>
          </p:nvSpPr>
          <p:spPr bwMode="auto">
            <a:xfrm>
              <a:off x="3168" y="36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Text Box 276"/>
            <p:cNvSpPr txBox="1">
              <a:spLocks noChangeArrowheads="1"/>
            </p:cNvSpPr>
            <p:nvPr/>
          </p:nvSpPr>
          <p:spPr bwMode="auto">
            <a:xfrm>
              <a:off x="2880" y="3696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/>
                <a:t>#4</a:t>
              </a:r>
            </a:p>
          </p:txBody>
        </p:sp>
        <p:sp>
          <p:nvSpPr>
            <p:cNvPr id="70688" name="Rectangle 277"/>
            <p:cNvSpPr>
              <a:spLocks noChangeArrowheads="1"/>
            </p:cNvSpPr>
            <p:nvPr/>
          </p:nvSpPr>
          <p:spPr bwMode="auto">
            <a:xfrm>
              <a:off x="2304" y="3552"/>
              <a:ext cx="144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b</a:t>
              </a:r>
            </a:p>
          </p:txBody>
        </p:sp>
        <p:sp>
          <p:nvSpPr>
            <p:cNvPr id="70689" name="Rectangle 278"/>
            <p:cNvSpPr>
              <a:spLocks noChangeArrowheads="1"/>
            </p:cNvSpPr>
            <p:nvPr/>
          </p:nvSpPr>
          <p:spPr bwMode="auto">
            <a:xfrm>
              <a:off x="2448" y="3552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sp>
          <p:nvSpPr>
            <p:cNvPr id="70690" name="Rectangle 279"/>
            <p:cNvSpPr>
              <a:spLocks noChangeArrowheads="1"/>
            </p:cNvSpPr>
            <p:nvPr/>
          </p:nvSpPr>
          <p:spPr bwMode="auto">
            <a:xfrm>
              <a:off x="2592" y="3552"/>
              <a:ext cx="144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c</a:t>
              </a:r>
            </a:p>
          </p:txBody>
        </p:sp>
        <p:sp>
          <p:nvSpPr>
            <p:cNvPr id="70691" name="Rectangle 280"/>
            <p:cNvSpPr>
              <a:spLocks noChangeArrowheads="1"/>
            </p:cNvSpPr>
            <p:nvPr/>
          </p:nvSpPr>
          <p:spPr bwMode="auto">
            <a:xfrm>
              <a:off x="2880" y="3552"/>
              <a:ext cx="144" cy="14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a</a:t>
              </a:r>
            </a:p>
          </p:txBody>
        </p:sp>
        <p:sp>
          <p:nvSpPr>
            <p:cNvPr id="70692" name="Rectangle 281"/>
            <p:cNvSpPr>
              <a:spLocks noChangeArrowheads="1"/>
            </p:cNvSpPr>
            <p:nvPr/>
          </p:nvSpPr>
          <p:spPr bwMode="auto">
            <a:xfrm>
              <a:off x="2736" y="3552"/>
              <a:ext cx="144" cy="144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d</a:t>
              </a:r>
            </a:p>
          </p:txBody>
        </p:sp>
      </p:grpSp>
      <p:sp>
        <p:nvSpPr>
          <p:cNvPr id="70667" name="Text Box 286"/>
          <p:cNvSpPr txBox="1">
            <a:spLocks noChangeArrowheads="1"/>
          </p:cNvSpPr>
          <p:nvPr/>
        </p:nvSpPr>
        <p:spPr bwMode="auto">
          <a:xfrm>
            <a:off x="4876800" y="5486400"/>
            <a:ext cx="3733800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 i="1">
                <a:solidFill>
                  <a:schemeClr val="hlink"/>
                </a:solidFill>
              </a:rPr>
              <a:t>统计时分复用</a:t>
            </a:r>
            <a:r>
              <a:rPr lang="zh-CN" altLang="en-US" sz="1400" b="1" i="1"/>
              <a:t>：每个</a:t>
            </a:r>
            <a:r>
              <a:rPr lang="en-US" altLang="zh-CN" sz="1400" b="1" i="1"/>
              <a:t>STDM</a:t>
            </a:r>
            <a:r>
              <a:rPr lang="zh-CN" altLang="en-US" sz="1400" b="1" i="1"/>
              <a:t>帧中的时隙小于集中器上的用户数，本例＝</a:t>
            </a:r>
            <a:r>
              <a:rPr lang="en-US" altLang="zh-CN" sz="1400" b="1" i="1"/>
              <a:t>2&lt;4</a:t>
            </a:r>
            <a:r>
              <a:rPr lang="zh-CN" altLang="en-US" sz="1400" b="1" i="1"/>
              <a:t>，各用户有数据后发往集中器的缓冲，顺序扫描装帧，没用就跳过。装满后发送出去</a:t>
            </a:r>
          </a:p>
        </p:txBody>
      </p:sp>
    </p:spTree>
  </p:cSld>
  <p:clrMapOvr>
    <a:masterClrMapping/>
  </p:clrMapOvr>
  <p:transition spd="med"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077DF0-2DEF-49C1-AFBB-4114EC076BD6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4917E-D36A-439C-B794-190D12B952BF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142875"/>
            <a:ext cx="8534400" cy="6858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WDM--DWDM</a:t>
            </a:r>
            <a:endParaRPr lang="en-US" altLang="zh-CN" sz="32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000125"/>
            <a:ext cx="8215312" cy="1714500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/>
              <a:t>Dense Wavelength Division Multiplexing Access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smtClean="0"/>
              <a:t>1</a:t>
            </a:r>
            <a:r>
              <a:rPr lang="zh-CN" altLang="en-US" sz="2000" smtClean="0"/>
              <a:t>波长</a:t>
            </a:r>
            <a:r>
              <a:rPr lang="en-US" altLang="zh-CN" sz="2000" smtClean="0">
                <a:sym typeface="Wingdings" pitchFamily="2" charset="2"/>
              </a:rPr>
              <a:t></a:t>
            </a:r>
            <a:r>
              <a:rPr lang="en-US" altLang="zh-CN" sz="2000" smtClean="0"/>
              <a:t>channel.</a:t>
            </a:r>
            <a:r>
              <a:rPr lang="zh-CN" altLang="en-US" sz="2000" smtClean="0"/>
              <a:t> 分少波长</a:t>
            </a:r>
            <a:r>
              <a:rPr lang="en-US" altLang="zh-CN" sz="2000" smtClean="0">
                <a:sym typeface="Wingdings" pitchFamily="2" charset="2"/>
              </a:rPr>
              <a:t> </a:t>
            </a:r>
            <a:r>
              <a:rPr lang="en-US" altLang="zh-CN" sz="2000" smtClean="0"/>
              <a:t>CoarseWDM</a:t>
            </a:r>
            <a:r>
              <a:rPr lang="zh-CN" altLang="en-US" sz="2000" smtClean="0"/>
              <a:t>，高密度</a:t>
            </a:r>
            <a:r>
              <a:rPr lang="en-US" altLang="zh-CN" sz="2000" smtClean="0">
                <a:sym typeface="Wingdings" pitchFamily="2" charset="2"/>
              </a:rPr>
              <a:t></a:t>
            </a:r>
            <a:r>
              <a:rPr lang="en-US" altLang="zh-CN" sz="2000" smtClean="0"/>
              <a:t>DenseWDM</a:t>
            </a:r>
          </a:p>
          <a:p>
            <a:pPr lvl="1">
              <a:buFont typeface="MS Gothic" pitchFamily="49" charset="-128"/>
              <a:buChar char="♣"/>
              <a:defRPr/>
            </a:pPr>
            <a:r>
              <a:rPr lang="zh-CN" altLang="en-US" sz="2000" smtClean="0"/>
              <a:t>是</a:t>
            </a:r>
            <a:r>
              <a:rPr lang="en-US" altLang="zh-CN" sz="2000" smtClean="0"/>
              <a:t>FDMA</a:t>
            </a:r>
            <a:r>
              <a:rPr lang="zh-CN" altLang="en-US" sz="2000" smtClean="0"/>
              <a:t>在光纤上的一个变种。因频率很高而用波长表示</a:t>
            </a:r>
          </a:p>
          <a:p>
            <a:pPr lvl="1">
              <a:buFont typeface="MS Gothic" pitchFamily="49" charset="-128"/>
              <a:buChar char="♣"/>
              <a:defRPr/>
            </a:pPr>
            <a:r>
              <a:rPr lang="zh-CN" altLang="en-US" sz="2000" smtClean="0"/>
              <a:t>最初只能</a:t>
            </a:r>
            <a:r>
              <a:rPr lang="en-US" altLang="zh-CN" sz="2000" smtClean="0"/>
              <a:t>2</a:t>
            </a:r>
            <a:r>
              <a:rPr lang="zh-CN" altLang="en-US" sz="2000" smtClean="0"/>
              <a:t>路复用</a:t>
            </a:r>
            <a:r>
              <a:rPr lang="en-US" altLang="zh-CN" sz="2000" smtClean="0"/>
              <a:t>CWDM</a:t>
            </a:r>
            <a:r>
              <a:rPr lang="zh-CN" altLang="en-US" sz="2000" smtClean="0">
                <a:sym typeface="Wingdings" pitchFamily="2" charset="2"/>
              </a:rPr>
              <a:t></a:t>
            </a:r>
            <a:r>
              <a:rPr lang="en-US" altLang="zh-CN" sz="2000" smtClean="0">
                <a:sym typeface="Wingdings" pitchFamily="2" charset="2"/>
              </a:rPr>
              <a:t>80</a:t>
            </a:r>
            <a:r>
              <a:rPr lang="zh-CN" altLang="en-US" sz="2000" smtClean="0">
                <a:sym typeface="Wingdings" pitchFamily="2" charset="2"/>
              </a:rPr>
              <a:t>路而称密集波分复用</a:t>
            </a:r>
            <a:r>
              <a:rPr lang="en-US" altLang="zh-CN" sz="2000" smtClean="0">
                <a:sym typeface="Wingdings" pitchFamily="2" charset="2"/>
              </a:rPr>
              <a:t>DWDM</a:t>
            </a:r>
            <a:endParaRPr lang="zh-CN" altLang="en-US" sz="2000" smtClean="0"/>
          </a:p>
        </p:txBody>
      </p:sp>
      <p:grpSp>
        <p:nvGrpSpPr>
          <p:cNvPr id="71686" name="Group 4"/>
          <p:cNvGrpSpPr>
            <a:grpSpLocks/>
          </p:cNvGrpSpPr>
          <p:nvPr/>
        </p:nvGrpSpPr>
        <p:grpSpPr bwMode="auto">
          <a:xfrm>
            <a:off x="533400" y="2667000"/>
            <a:ext cx="8610600" cy="3775075"/>
            <a:chOff x="240" y="1536"/>
            <a:chExt cx="5424" cy="2378"/>
          </a:xfrm>
        </p:grpSpPr>
        <p:sp>
          <p:nvSpPr>
            <p:cNvPr id="71687" name="Text Box 5"/>
            <p:cNvSpPr txBox="1">
              <a:spLocks noChangeArrowheads="1"/>
            </p:cNvSpPr>
            <p:nvPr/>
          </p:nvSpPr>
          <p:spPr bwMode="auto">
            <a:xfrm>
              <a:off x="1296" y="3504"/>
              <a:ext cx="480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/>
            <a:lstStyle/>
            <a:p>
              <a:pPr algn="just" eaLnBrk="1" hangingPunct="1"/>
              <a:r>
                <a:rPr kumimoji="1" lang="en-US" altLang="zh-CN" sz="1400" b="1">
                  <a:latin typeface="Times New Roman" pitchFamily="18" charset="0"/>
                  <a:ea typeface="宋体" pitchFamily="2" charset="-122"/>
                </a:rPr>
                <a:t>λ3</a:t>
              </a:r>
            </a:p>
          </p:txBody>
        </p:sp>
        <p:grpSp>
          <p:nvGrpSpPr>
            <p:cNvPr id="71688" name="Group 6"/>
            <p:cNvGrpSpPr>
              <a:grpSpLocks/>
            </p:cNvGrpSpPr>
            <p:nvPr/>
          </p:nvGrpSpPr>
          <p:grpSpPr bwMode="auto">
            <a:xfrm>
              <a:off x="4176" y="1536"/>
              <a:ext cx="1488" cy="2016"/>
              <a:chOff x="144" y="1440"/>
              <a:chExt cx="1488" cy="2016"/>
            </a:xfrm>
          </p:grpSpPr>
          <p:sp>
            <p:nvSpPr>
              <p:cNvPr id="71731" name="Freeform 7"/>
              <p:cNvSpPr>
                <a:spLocks/>
              </p:cNvSpPr>
              <p:nvPr/>
            </p:nvSpPr>
            <p:spPr bwMode="auto">
              <a:xfrm>
                <a:off x="384" y="2160"/>
                <a:ext cx="1152" cy="336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3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2" name="Text Box 8"/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1733" name="Text Box 9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8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λ2</a:t>
                </a:r>
              </a:p>
            </p:txBody>
          </p:sp>
          <p:sp>
            <p:nvSpPr>
              <p:cNvPr id="71734" name="Freeform 10"/>
              <p:cNvSpPr>
                <a:spLocks/>
              </p:cNvSpPr>
              <p:nvPr/>
            </p:nvSpPr>
            <p:spPr bwMode="auto">
              <a:xfrm>
                <a:off x="864" y="2160"/>
                <a:ext cx="336" cy="336"/>
              </a:xfrm>
              <a:custGeom>
                <a:avLst/>
                <a:gdLst>
                  <a:gd name="T0" fmla="*/ 0 w 432"/>
                  <a:gd name="T1" fmla="*/ 5383 h 288"/>
                  <a:gd name="T2" fmla="*/ 2 w 432"/>
                  <a:gd name="T3" fmla="*/ 4483 h 288"/>
                  <a:gd name="T4" fmla="*/ 2 w 432"/>
                  <a:gd name="T5" fmla="*/ 0 h 288"/>
                  <a:gd name="T6" fmla="*/ 2 w 432"/>
                  <a:gd name="T7" fmla="*/ 4483 h 288"/>
                  <a:gd name="T8" fmla="*/ 3 w 432"/>
                  <a:gd name="T9" fmla="*/ 538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35" name="Text Box 11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  <p:sp>
            <p:nvSpPr>
              <p:cNvPr id="71736" name="Freeform 12"/>
              <p:cNvSpPr>
                <a:spLocks/>
              </p:cNvSpPr>
              <p:nvPr/>
            </p:nvSpPr>
            <p:spPr bwMode="auto">
              <a:xfrm>
                <a:off x="384" y="1488"/>
                <a:ext cx="1104" cy="384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1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7" name="Text Box 13"/>
              <p:cNvSpPr txBox="1">
                <a:spLocks noChangeArrowheads="1"/>
              </p:cNvSpPr>
              <p:nvPr/>
            </p:nvSpPr>
            <p:spPr bwMode="auto">
              <a:xfrm>
                <a:off x="432" y="1488"/>
                <a:ext cx="52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1738" name="Text Box 14"/>
              <p:cNvSpPr txBox="1">
                <a:spLocks noChangeArrowheads="1"/>
              </p:cNvSpPr>
              <p:nvPr/>
            </p:nvSpPr>
            <p:spPr bwMode="auto">
              <a:xfrm>
                <a:off x="624" y="1824"/>
                <a:ext cx="33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λ1</a:t>
                </a:r>
              </a:p>
            </p:txBody>
          </p:sp>
          <p:sp>
            <p:nvSpPr>
              <p:cNvPr id="71739" name="Freeform 15"/>
              <p:cNvSpPr>
                <a:spLocks/>
              </p:cNvSpPr>
              <p:nvPr/>
            </p:nvSpPr>
            <p:spPr bwMode="auto">
              <a:xfrm>
                <a:off x="528" y="1680"/>
                <a:ext cx="336" cy="192"/>
              </a:xfrm>
              <a:custGeom>
                <a:avLst/>
                <a:gdLst>
                  <a:gd name="T0" fmla="*/ 0 w 432"/>
                  <a:gd name="T1" fmla="*/ 1 h 288"/>
                  <a:gd name="T2" fmla="*/ 2 w 432"/>
                  <a:gd name="T3" fmla="*/ 1 h 288"/>
                  <a:gd name="T4" fmla="*/ 2 w 432"/>
                  <a:gd name="T5" fmla="*/ 0 h 288"/>
                  <a:gd name="T6" fmla="*/ 2 w 432"/>
                  <a:gd name="T7" fmla="*/ 1 h 288"/>
                  <a:gd name="T8" fmla="*/ 3 w 432"/>
                  <a:gd name="T9" fmla="*/ 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0" name="Text Box 16"/>
              <p:cNvSpPr txBox="1">
                <a:spLocks noChangeArrowheads="1"/>
              </p:cNvSpPr>
              <p:nvPr/>
            </p:nvSpPr>
            <p:spPr bwMode="auto">
              <a:xfrm>
                <a:off x="144" y="1440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  <p:sp>
            <p:nvSpPr>
              <p:cNvPr id="71741" name="Freeform 17"/>
              <p:cNvSpPr>
                <a:spLocks/>
              </p:cNvSpPr>
              <p:nvPr/>
            </p:nvSpPr>
            <p:spPr bwMode="auto">
              <a:xfrm>
                <a:off x="384" y="3072"/>
                <a:ext cx="1248" cy="384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14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2" name="Text Box 18"/>
              <p:cNvSpPr txBox="1">
                <a:spLocks noChangeArrowheads="1"/>
              </p:cNvSpPr>
              <p:nvPr/>
            </p:nvSpPr>
            <p:spPr bwMode="auto">
              <a:xfrm>
                <a:off x="960" y="2880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71743" name="Freeform 19"/>
              <p:cNvSpPr>
                <a:spLocks/>
              </p:cNvSpPr>
              <p:nvPr/>
            </p:nvSpPr>
            <p:spPr bwMode="auto">
              <a:xfrm>
                <a:off x="1200" y="2736"/>
                <a:ext cx="336" cy="720"/>
              </a:xfrm>
              <a:custGeom>
                <a:avLst/>
                <a:gdLst>
                  <a:gd name="T0" fmla="*/ 0 w 432"/>
                  <a:gd name="T1" fmla="*/ 2147483647 h 288"/>
                  <a:gd name="T2" fmla="*/ 2 w 432"/>
                  <a:gd name="T3" fmla="*/ 2147483647 h 288"/>
                  <a:gd name="T4" fmla="*/ 2 w 432"/>
                  <a:gd name="T5" fmla="*/ 0 h 288"/>
                  <a:gd name="T6" fmla="*/ 2 w 432"/>
                  <a:gd name="T7" fmla="*/ 2147483647 h 288"/>
                  <a:gd name="T8" fmla="*/ 3 w 432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44" name="Text Box 20"/>
              <p:cNvSpPr txBox="1">
                <a:spLocks noChangeArrowheads="1"/>
              </p:cNvSpPr>
              <p:nvPr/>
            </p:nvSpPr>
            <p:spPr bwMode="auto">
              <a:xfrm>
                <a:off x="144" y="3024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</p:grpSp>
        <p:grpSp>
          <p:nvGrpSpPr>
            <p:cNvPr id="71689" name="Group 21"/>
            <p:cNvGrpSpPr>
              <a:grpSpLocks/>
            </p:cNvGrpSpPr>
            <p:nvPr/>
          </p:nvGrpSpPr>
          <p:grpSpPr bwMode="auto">
            <a:xfrm>
              <a:off x="2112" y="2784"/>
              <a:ext cx="1790" cy="958"/>
              <a:chOff x="2112" y="2928"/>
              <a:chExt cx="1790" cy="958"/>
            </a:xfrm>
          </p:grpSpPr>
          <p:sp>
            <p:nvSpPr>
              <p:cNvPr id="71722" name="Freeform 22"/>
              <p:cNvSpPr>
                <a:spLocks/>
              </p:cNvSpPr>
              <p:nvPr/>
            </p:nvSpPr>
            <p:spPr bwMode="auto">
              <a:xfrm>
                <a:off x="2338" y="2928"/>
                <a:ext cx="1564" cy="768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1 h 1180"/>
                  <a:gd name="T4" fmla="*/ 1039 w 1600"/>
                  <a:gd name="T5" fmla="*/ 1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3" name="Text Box 23"/>
              <p:cNvSpPr txBox="1">
                <a:spLocks noChangeArrowheads="1"/>
              </p:cNvSpPr>
              <p:nvPr/>
            </p:nvSpPr>
            <p:spPr bwMode="auto">
              <a:xfrm>
                <a:off x="2760" y="3120"/>
                <a:ext cx="381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</a:p>
            </p:txBody>
          </p:sp>
          <p:sp>
            <p:nvSpPr>
              <p:cNvPr id="71724" name="Text Box 24"/>
              <p:cNvSpPr txBox="1">
                <a:spLocks noChangeArrowheads="1"/>
              </p:cNvSpPr>
              <p:nvPr/>
            </p:nvSpPr>
            <p:spPr bwMode="auto">
              <a:xfrm>
                <a:off x="3120" y="3696"/>
                <a:ext cx="42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λ3</a:t>
                </a:r>
              </a:p>
            </p:txBody>
          </p:sp>
          <p:sp>
            <p:nvSpPr>
              <p:cNvPr id="71725" name="Freeform 25"/>
              <p:cNvSpPr>
                <a:spLocks/>
              </p:cNvSpPr>
              <p:nvPr/>
            </p:nvSpPr>
            <p:spPr bwMode="auto">
              <a:xfrm>
                <a:off x="3099" y="2976"/>
                <a:ext cx="296" cy="720"/>
              </a:xfrm>
              <a:custGeom>
                <a:avLst/>
                <a:gdLst>
                  <a:gd name="T0" fmla="*/ 0 w 432"/>
                  <a:gd name="T1" fmla="*/ 2147483647 h 288"/>
                  <a:gd name="T2" fmla="*/ 1 w 432"/>
                  <a:gd name="T3" fmla="*/ 2147483647 h 288"/>
                  <a:gd name="T4" fmla="*/ 1 w 432"/>
                  <a:gd name="T5" fmla="*/ 0 h 288"/>
                  <a:gd name="T6" fmla="*/ 1 w 432"/>
                  <a:gd name="T7" fmla="*/ 2147483647 h 288"/>
                  <a:gd name="T8" fmla="*/ 1 w 432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6" name="Text Box 26"/>
              <p:cNvSpPr txBox="1">
                <a:spLocks noChangeArrowheads="1"/>
              </p:cNvSpPr>
              <p:nvPr/>
            </p:nvSpPr>
            <p:spPr bwMode="auto">
              <a:xfrm>
                <a:off x="2112" y="3264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  <p:sp>
            <p:nvSpPr>
              <p:cNvPr id="71727" name="Freeform 27"/>
              <p:cNvSpPr>
                <a:spLocks/>
              </p:cNvSpPr>
              <p:nvPr/>
            </p:nvSpPr>
            <p:spPr bwMode="auto">
              <a:xfrm>
                <a:off x="2380" y="3504"/>
                <a:ext cx="296" cy="192"/>
              </a:xfrm>
              <a:custGeom>
                <a:avLst/>
                <a:gdLst>
                  <a:gd name="T0" fmla="*/ 0 w 432"/>
                  <a:gd name="T1" fmla="*/ 1 h 288"/>
                  <a:gd name="T2" fmla="*/ 1 w 432"/>
                  <a:gd name="T3" fmla="*/ 1 h 288"/>
                  <a:gd name="T4" fmla="*/ 1 w 432"/>
                  <a:gd name="T5" fmla="*/ 0 h 288"/>
                  <a:gd name="T6" fmla="*/ 1 w 432"/>
                  <a:gd name="T7" fmla="*/ 1 h 288"/>
                  <a:gd name="T8" fmla="*/ 1 w 432"/>
                  <a:gd name="T9" fmla="*/ 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8" name="Freeform 28"/>
              <p:cNvSpPr>
                <a:spLocks/>
              </p:cNvSpPr>
              <p:nvPr/>
            </p:nvSpPr>
            <p:spPr bwMode="auto">
              <a:xfrm>
                <a:off x="2718" y="3360"/>
                <a:ext cx="296" cy="336"/>
              </a:xfrm>
              <a:custGeom>
                <a:avLst/>
                <a:gdLst>
                  <a:gd name="T0" fmla="*/ 0 w 432"/>
                  <a:gd name="T1" fmla="*/ 5383 h 288"/>
                  <a:gd name="T2" fmla="*/ 1 w 432"/>
                  <a:gd name="T3" fmla="*/ 4483 h 288"/>
                  <a:gd name="T4" fmla="*/ 1 w 432"/>
                  <a:gd name="T5" fmla="*/ 0 h 288"/>
                  <a:gd name="T6" fmla="*/ 1 w 432"/>
                  <a:gd name="T7" fmla="*/ 4483 h 288"/>
                  <a:gd name="T8" fmla="*/ 1 w 432"/>
                  <a:gd name="T9" fmla="*/ 538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9" name="Text Box 29"/>
              <p:cNvSpPr txBox="1">
                <a:spLocks noChangeArrowheads="1"/>
              </p:cNvSpPr>
              <p:nvPr/>
            </p:nvSpPr>
            <p:spPr bwMode="auto">
              <a:xfrm>
                <a:off x="2380" y="3696"/>
                <a:ext cx="42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λ1</a:t>
                </a:r>
              </a:p>
            </p:txBody>
          </p:sp>
          <p:sp>
            <p:nvSpPr>
              <p:cNvPr id="71730" name="Text Box 30"/>
              <p:cNvSpPr txBox="1">
                <a:spLocks noChangeArrowheads="1"/>
              </p:cNvSpPr>
              <p:nvPr/>
            </p:nvSpPr>
            <p:spPr bwMode="auto">
              <a:xfrm>
                <a:off x="2760" y="3696"/>
                <a:ext cx="42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λ2</a:t>
                </a:r>
              </a:p>
            </p:txBody>
          </p:sp>
        </p:grpSp>
        <p:grpSp>
          <p:nvGrpSpPr>
            <p:cNvPr id="71690" name="Group 31"/>
            <p:cNvGrpSpPr>
              <a:grpSpLocks/>
            </p:cNvGrpSpPr>
            <p:nvPr/>
          </p:nvGrpSpPr>
          <p:grpSpPr bwMode="auto">
            <a:xfrm>
              <a:off x="240" y="1536"/>
              <a:ext cx="1488" cy="2016"/>
              <a:chOff x="144" y="1440"/>
              <a:chExt cx="1488" cy="2016"/>
            </a:xfrm>
          </p:grpSpPr>
          <p:sp>
            <p:nvSpPr>
              <p:cNvPr id="71708" name="Freeform 32"/>
              <p:cNvSpPr>
                <a:spLocks/>
              </p:cNvSpPr>
              <p:nvPr/>
            </p:nvSpPr>
            <p:spPr bwMode="auto">
              <a:xfrm>
                <a:off x="384" y="2160"/>
                <a:ext cx="1152" cy="336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3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9" name="Text Box 33"/>
              <p:cNvSpPr txBox="1">
                <a:spLocks noChangeArrowheads="1"/>
              </p:cNvSpPr>
              <p:nvPr/>
            </p:nvSpPr>
            <p:spPr bwMode="auto">
              <a:xfrm>
                <a:off x="624" y="2112"/>
                <a:ext cx="48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71710" name="Text Box 34"/>
              <p:cNvSpPr txBox="1">
                <a:spLocks noChangeArrowheads="1"/>
              </p:cNvSpPr>
              <p:nvPr/>
            </p:nvSpPr>
            <p:spPr bwMode="auto">
              <a:xfrm>
                <a:off x="912" y="2496"/>
                <a:ext cx="38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λ2</a:t>
                </a:r>
              </a:p>
            </p:txBody>
          </p:sp>
          <p:sp>
            <p:nvSpPr>
              <p:cNvPr id="71711" name="Freeform 35"/>
              <p:cNvSpPr>
                <a:spLocks/>
              </p:cNvSpPr>
              <p:nvPr/>
            </p:nvSpPr>
            <p:spPr bwMode="auto">
              <a:xfrm>
                <a:off x="864" y="2160"/>
                <a:ext cx="336" cy="336"/>
              </a:xfrm>
              <a:custGeom>
                <a:avLst/>
                <a:gdLst>
                  <a:gd name="T0" fmla="*/ 0 w 432"/>
                  <a:gd name="T1" fmla="*/ 5383 h 288"/>
                  <a:gd name="T2" fmla="*/ 2 w 432"/>
                  <a:gd name="T3" fmla="*/ 4483 h 288"/>
                  <a:gd name="T4" fmla="*/ 2 w 432"/>
                  <a:gd name="T5" fmla="*/ 0 h 288"/>
                  <a:gd name="T6" fmla="*/ 2 w 432"/>
                  <a:gd name="T7" fmla="*/ 4483 h 288"/>
                  <a:gd name="T8" fmla="*/ 3 w 432"/>
                  <a:gd name="T9" fmla="*/ 538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36"/>
              <p:cNvSpPr txBox="1">
                <a:spLocks noChangeArrowheads="1"/>
              </p:cNvSpPr>
              <p:nvPr/>
            </p:nvSpPr>
            <p:spPr bwMode="auto">
              <a:xfrm>
                <a:off x="144" y="2112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  <p:sp>
            <p:nvSpPr>
              <p:cNvPr id="71713" name="Freeform 37"/>
              <p:cNvSpPr>
                <a:spLocks/>
              </p:cNvSpPr>
              <p:nvPr/>
            </p:nvSpPr>
            <p:spPr bwMode="auto">
              <a:xfrm>
                <a:off x="384" y="1488"/>
                <a:ext cx="1104" cy="384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1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4" name="Text Box 38"/>
              <p:cNvSpPr txBox="1">
                <a:spLocks noChangeArrowheads="1"/>
              </p:cNvSpPr>
              <p:nvPr/>
            </p:nvSpPr>
            <p:spPr bwMode="auto">
              <a:xfrm>
                <a:off x="432" y="1488"/>
                <a:ext cx="528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71715" name="Text Box 39"/>
              <p:cNvSpPr txBox="1">
                <a:spLocks noChangeArrowheads="1"/>
              </p:cNvSpPr>
              <p:nvPr/>
            </p:nvSpPr>
            <p:spPr bwMode="auto">
              <a:xfrm>
                <a:off x="624" y="1824"/>
                <a:ext cx="336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λ1</a:t>
                </a:r>
              </a:p>
            </p:txBody>
          </p:sp>
          <p:sp>
            <p:nvSpPr>
              <p:cNvPr id="71716" name="Freeform 40"/>
              <p:cNvSpPr>
                <a:spLocks/>
              </p:cNvSpPr>
              <p:nvPr/>
            </p:nvSpPr>
            <p:spPr bwMode="auto">
              <a:xfrm>
                <a:off x="528" y="1680"/>
                <a:ext cx="336" cy="192"/>
              </a:xfrm>
              <a:custGeom>
                <a:avLst/>
                <a:gdLst>
                  <a:gd name="T0" fmla="*/ 0 w 432"/>
                  <a:gd name="T1" fmla="*/ 1 h 288"/>
                  <a:gd name="T2" fmla="*/ 2 w 432"/>
                  <a:gd name="T3" fmla="*/ 1 h 288"/>
                  <a:gd name="T4" fmla="*/ 2 w 432"/>
                  <a:gd name="T5" fmla="*/ 0 h 288"/>
                  <a:gd name="T6" fmla="*/ 2 w 432"/>
                  <a:gd name="T7" fmla="*/ 1 h 288"/>
                  <a:gd name="T8" fmla="*/ 3 w 432"/>
                  <a:gd name="T9" fmla="*/ 1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7" name="Text Box 41"/>
              <p:cNvSpPr txBox="1">
                <a:spLocks noChangeArrowheads="1"/>
              </p:cNvSpPr>
              <p:nvPr/>
            </p:nvSpPr>
            <p:spPr bwMode="auto">
              <a:xfrm>
                <a:off x="144" y="1440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  <p:sp>
            <p:nvSpPr>
              <p:cNvPr id="71718" name="Freeform 42"/>
              <p:cNvSpPr>
                <a:spLocks/>
              </p:cNvSpPr>
              <p:nvPr/>
            </p:nvSpPr>
            <p:spPr bwMode="auto">
              <a:xfrm>
                <a:off x="384" y="3072"/>
                <a:ext cx="1248" cy="384"/>
              </a:xfrm>
              <a:custGeom>
                <a:avLst/>
                <a:gdLst>
                  <a:gd name="T0" fmla="*/ 0 w 1600"/>
                  <a:gd name="T1" fmla="*/ 0 h 1180"/>
                  <a:gd name="T2" fmla="*/ 0 w 1600"/>
                  <a:gd name="T3" fmla="*/ 0 h 1180"/>
                  <a:gd name="T4" fmla="*/ 14 w 1600"/>
                  <a:gd name="T5" fmla="*/ 0 h 1180"/>
                  <a:gd name="T6" fmla="*/ 0 60000 65536"/>
                  <a:gd name="T7" fmla="*/ 0 60000 65536"/>
                  <a:gd name="T8" fmla="*/ 0 60000 65536"/>
                  <a:gd name="T9" fmla="*/ 0 w 1600"/>
                  <a:gd name="T10" fmla="*/ 0 h 1180"/>
                  <a:gd name="T11" fmla="*/ 1600 w 1600"/>
                  <a:gd name="T12" fmla="*/ 1180 h 1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00" h="1180">
                    <a:moveTo>
                      <a:pt x="0" y="0"/>
                    </a:moveTo>
                    <a:lnTo>
                      <a:pt x="0" y="1180"/>
                    </a:lnTo>
                    <a:lnTo>
                      <a:pt x="1600" y="118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stealth" w="sm" len="lg"/>
                <a:tailEnd type="stealth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Text Box 43"/>
              <p:cNvSpPr txBox="1">
                <a:spLocks noChangeArrowheads="1"/>
              </p:cNvSpPr>
              <p:nvPr/>
            </p:nvSpPr>
            <p:spPr bwMode="auto">
              <a:xfrm>
                <a:off x="960" y="2880"/>
                <a:ext cx="432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lg"/>
              </a:ln>
            </p:spPr>
            <p:txBody>
              <a:bodyPr/>
              <a:lstStyle/>
              <a:p>
                <a:pPr algn="just" eaLnBrk="1" hangingPunct="1"/>
                <a:r>
                  <a:rPr kumimoji="1" lang="zh-CN" altLang="en-US" sz="1400" b="1">
                    <a:latin typeface="Times New Roman" pitchFamily="18" charset="0"/>
                    <a:ea typeface="宋体" pitchFamily="2" charset="-122"/>
                  </a:rPr>
                  <a:t>信号</a:t>
                </a:r>
                <a:r>
                  <a:rPr kumimoji="1" lang="en-US" altLang="zh-CN" sz="1400" b="1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71720" name="Freeform 44"/>
              <p:cNvSpPr>
                <a:spLocks/>
              </p:cNvSpPr>
              <p:nvPr/>
            </p:nvSpPr>
            <p:spPr bwMode="auto">
              <a:xfrm>
                <a:off x="1200" y="2736"/>
                <a:ext cx="336" cy="720"/>
              </a:xfrm>
              <a:custGeom>
                <a:avLst/>
                <a:gdLst>
                  <a:gd name="T0" fmla="*/ 0 w 432"/>
                  <a:gd name="T1" fmla="*/ 2147483647 h 288"/>
                  <a:gd name="T2" fmla="*/ 2 w 432"/>
                  <a:gd name="T3" fmla="*/ 2147483647 h 288"/>
                  <a:gd name="T4" fmla="*/ 2 w 432"/>
                  <a:gd name="T5" fmla="*/ 0 h 288"/>
                  <a:gd name="T6" fmla="*/ 2 w 432"/>
                  <a:gd name="T7" fmla="*/ 2147483647 h 288"/>
                  <a:gd name="T8" fmla="*/ 3 w 432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88"/>
                  <a:gd name="T17" fmla="*/ 432 w 432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88">
                    <a:moveTo>
                      <a:pt x="0" y="288"/>
                    </a:moveTo>
                    <a:cubicBezTo>
                      <a:pt x="52" y="288"/>
                      <a:pt x="104" y="288"/>
                      <a:pt x="144" y="240"/>
                    </a:cubicBezTo>
                    <a:cubicBezTo>
                      <a:pt x="184" y="192"/>
                      <a:pt x="208" y="0"/>
                      <a:pt x="240" y="0"/>
                    </a:cubicBezTo>
                    <a:cubicBezTo>
                      <a:pt x="272" y="0"/>
                      <a:pt x="304" y="192"/>
                      <a:pt x="336" y="240"/>
                    </a:cubicBezTo>
                    <a:cubicBezTo>
                      <a:pt x="368" y="288"/>
                      <a:pt x="400" y="288"/>
                      <a:pt x="432" y="2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21" name="Text Box 45"/>
              <p:cNvSpPr txBox="1">
                <a:spLocks noChangeArrowheads="1"/>
              </p:cNvSpPr>
              <p:nvPr/>
            </p:nvSpPr>
            <p:spPr bwMode="auto">
              <a:xfrm>
                <a:off x="144" y="3024"/>
                <a:ext cx="245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600" b="1"/>
                  <a:t>能</a:t>
                </a:r>
              </a:p>
              <a:p>
                <a:pPr algn="ctr"/>
                <a:r>
                  <a:rPr lang="zh-CN" altLang="en-US" sz="1600" b="1"/>
                  <a:t>量</a:t>
                </a:r>
                <a:endParaRPr lang="zh-CN" altLang="en-US" sz="2400" b="1"/>
              </a:p>
            </p:txBody>
          </p:sp>
        </p:grpSp>
        <p:grpSp>
          <p:nvGrpSpPr>
            <p:cNvPr id="71691" name="Group 46"/>
            <p:cNvGrpSpPr>
              <a:grpSpLocks/>
            </p:cNvGrpSpPr>
            <p:nvPr/>
          </p:nvGrpSpPr>
          <p:grpSpPr bwMode="auto">
            <a:xfrm>
              <a:off x="1632" y="1584"/>
              <a:ext cx="2592" cy="1248"/>
              <a:chOff x="1632" y="1584"/>
              <a:chExt cx="2592" cy="1248"/>
            </a:xfrm>
          </p:grpSpPr>
          <p:sp>
            <p:nvSpPr>
              <p:cNvPr id="71693" name="AutoShape 47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666" cy="57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4" name="AutoShape 48"/>
              <p:cNvSpPr>
                <a:spLocks noChangeArrowheads="1"/>
              </p:cNvSpPr>
              <p:nvPr/>
            </p:nvSpPr>
            <p:spPr bwMode="auto">
              <a:xfrm>
                <a:off x="3168" y="2112"/>
                <a:ext cx="666" cy="57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5" name="Line 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6" name="Line 5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336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7" name="Line 51"/>
              <p:cNvSpPr>
                <a:spLocks noChangeShapeType="1"/>
              </p:cNvSpPr>
              <p:nvPr/>
            </p:nvSpPr>
            <p:spPr bwMode="auto">
              <a:xfrm>
                <a:off x="2400" y="2448"/>
                <a:ext cx="9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8" name="Line 52"/>
              <p:cNvSpPr>
                <a:spLocks noChangeShapeType="1"/>
              </p:cNvSpPr>
              <p:nvPr/>
            </p:nvSpPr>
            <p:spPr bwMode="auto">
              <a:xfrm flipV="1">
                <a:off x="3312" y="2352"/>
                <a:ext cx="336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99" name="Line 53"/>
              <p:cNvSpPr>
                <a:spLocks noChangeShapeType="1"/>
              </p:cNvSpPr>
              <p:nvPr/>
            </p:nvSpPr>
            <p:spPr bwMode="auto">
              <a:xfrm flipV="1">
                <a:off x="3648" y="2016"/>
                <a:ext cx="528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0" name="Line 54"/>
              <p:cNvSpPr>
                <a:spLocks noChangeShapeType="1"/>
              </p:cNvSpPr>
              <p:nvPr/>
            </p:nvSpPr>
            <p:spPr bwMode="auto">
              <a:xfrm flipV="1">
                <a:off x="1632" y="2496"/>
                <a:ext cx="384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1" name="Line 55"/>
              <p:cNvSpPr>
                <a:spLocks noChangeShapeType="1"/>
              </p:cNvSpPr>
              <p:nvPr/>
            </p:nvSpPr>
            <p:spPr bwMode="auto">
              <a:xfrm flipV="1">
                <a:off x="2016" y="2448"/>
                <a:ext cx="384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2" name="Line 56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432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3" name="Line 57"/>
              <p:cNvSpPr>
                <a:spLocks noChangeShapeType="1"/>
              </p:cNvSpPr>
              <p:nvPr/>
            </p:nvSpPr>
            <p:spPr bwMode="auto">
              <a:xfrm>
                <a:off x="3744" y="2544"/>
                <a:ext cx="48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4" name="Text Box 58"/>
              <p:cNvSpPr txBox="1">
                <a:spLocks noChangeArrowheads="1"/>
              </p:cNvSpPr>
              <p:nvPr/>
            </p:nvSpPr>
            <p:spPr bwMode="auto">
              <a:xfrm>
                <a:off x="2266" y="1584"/>
                <a:ext cx="12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b="1" i="1"/>
                  <a:t>棱柱或衍射光栅</a:t>
                </a:r>
                <a:endParaRPr lang="zh-CN" altLang="en-US" sz="2400" b="1"/>
              </a:p>
            </p:txBody>
          </p:sp>
          <p:sp>
            <p:nvSpPr>
              <p:cNvPr id="71705" name="Line 59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6" name="Line 60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384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07" name="Text Box 61"/>
              <p:cNvSpPr txBox="1">
                <a:spLocks noChangeArrowheads="1"/>
              </p:cNvSpPr>
              <p:nvPr/>
            </p:nvSpPr>
            <p:spPr bwMode="auto">
              <a:xfrm>
                <a:off x="2379" y="2196"/>
                <a:ext cx="99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00" b="1" i="1">
                    <a:solidFill>
                      <a:srgbClr val="FF0000"/>
                    </a:solidFill>
                  </a:rPr>
                  <a:t>多波共享光芯</a:t>
                </a:r>
                <a:endParaRPr lang="zh-CN" altLang="en-US" sz="2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1692" name="Text Box 62"/>
            <p:cNvSpPr txBox="1">
              <a:spLocks noChangeArrowheads="1"/>
            </p:cNvSpPr>
            <p:nvPr/>
          </p:nvSpPr>
          <p:spPr bwMode="auto">
            <a:xfrm>
              <a:off x="2334" y="3681"/>
              <a:ext cx="1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 i="1">
                  <a:solidFill>
                    <a:srgbClr val="FF0000"/>
                  </a:solidFill>
                </a:rPr>
                <a:t>共享光芯上的信号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med">
    <p:pull dir="r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0054FC-907C-49EF-A178-8BCD7F8834DD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1981200" y="304800"/>
            <a:ext cx="4724400" cy="7429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zh-CN" altLang="en-US" sz="4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幼圆" pitchFamily="49" charset="-122"/>
              </a:rPr>
              <a:t>波分传输网络</a:t>
            </a:r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2643188" y="6042025"/>
            <a:ext cx="77787" cy="361950"/>
            <a:chOff x="1985" y="3313"/>
            <a:chExt cx="50" cy="206"/>
          </a:xfrm>
        </p:grpSpPr>
        <p:sp>
          <p:nvSpPr>
            <p:cNvPr id="73103" name="Freeform 4"/>
            <p:cNvSpPr>
              <a:spLocks/>
            </p:cNvSpPr>
            <p:nvPr/>
          </p:nvSpPr>
          <p:spPr bwMode="auto">
            <a:xfrm>
              <a:off x="1985" y="3313"/>
              <a:ext cx="42" cy="206"/>
            </a:xfrm>
            <a:custGeom>
              <a:avLst/>
              <a:gdLst>
                <a:gd name="T0" fmla="*/ 4 w 42"/>
                <a:gd name="T1" fmla="*/ 0 h 206"/>
                <a:gd name="T2" fmla="*/ 41 w 42"/>
                <a:gd name="T3" fmla="*/ 17 h 206"/>
                <a:gd name="T4" fmla="*/ 38 w 42"/>
                <a:gd name="T5" fmla="*/ 97 h 206"/>
                <a:gd name="T6" fmla="*/ 33 w 42"/>
                <a:gd name="T7" fmla="*/ 193 h 206"/>
                <a:gd name="T8" fmla="*/ 0 w 42"/>
                <a:gd name="T9" fmla="*/ 205 h 206"/>
                <a:gd name="T10" fmla="*/ 4 w 42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206"/>
                <a:gd name="T20" fmla="*/ 42 w 42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206">
                  <a:moveTo>
                    <a:pt x="4" y="0"/>
                  </a:moveTo>
                  <a:lnTo>
                    <a:pt x="41" y="17"/>
                  </a:lnTo>
                  <a:lnTo>
                    <a:pt x="38" y="97"/>
                  </a:lnTo>
                  <a:lnTo>
                    <a:pt x="33" y="193"/>
                  </a:lnTo>
                  <a:lnTo>
                    <a:pt x="0" y="205"/>
                  </a:lnTo>
                  <a:lnTo>
                    <a:pt x="4" y="0"/>
                  </a:lnTo>
                </a:path>
              </a:pathLst>
            </a:custGeom>
            <a:solidFill>
              <a:srgbClr val="9F9F9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104" name="Group 5"/>
            <p:cNvGrpSpPr>
              <a:grpSpLocks/>
            </p:cNvGrpSpPr>
            <p:nvPr/>
          </p:nvGrpSpPr>
          <p:grpSpPr bwMode="auto">
            <a:xfrm>
              <a:off x="1985" y="3324"/>
              <a:ext cx="50" cy="186"/>
              <a:chOff x="1985" y="3324"/>
              <a:chExt cx="50" cy="186"/>
            </a:xfrm>
          </p:grpSpPr>
          <p:grpSp>
            <p:nvGrpSpPr>
              <p:cNvPr id="73105" name="Group 6"/>
              <p:cNvGrpSpPr>
                <a:grpSpLocks/>
              </p:cNvGrpSpPr>
              <p:nvPr/>
            </p:nvGrpSpPr>
            <p:grpSpPr bwMode="auto">
              <a:xfrm>
                <a:off x="1985" y="3324"/>
                <a:ext cx="50" cy="186"/>
                <a:chOff x="1985" y="3324"/>
                <a:chExt cx="50" cy="186"/>
              </a:xfrm>
            </p:grpSpPr>
            <p:grpSp>
              <p:nvGrpSpPr>
                <p:cNvPr id="73107" name="Group 7"/>
                <p:cNvGrpSpPr>
                  <a:grpSpLocks/>
                </p:cNvGrpSpPr>
                <p:nvPr/>
              </p:nvGrpSpPr>
              <p:grpSpPr bwMode="auto">
                <a:xfrm>
                  <a:off x="1985" y="3324"/>
                  <a:ext cx="50" cy="115"/>
                  <a:chOff x="1985" y="3324"/>
                  <a:chExt cx="50" cy="115"/>
                </a:xfrm>
              </p:grpSpPr>
              <p:grpSp>
                <p:nvGrpSpPr>
                  <p:cNvPr id="73117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989" y="3324"/>
                    <a:ext cx="46" cy="60"/>
                    <a:chOff x="1989" y="3324"/>
                    <a:chExt cx="46" cy="60"/>
                  </a:xfrm>
                </p:grpSpPr>
                <p:sp>
                  <p:nvSpPr>
                    <p:cNvPr id="73123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990" y="3324"/>
                      <a:ext cx="45" cy="16"/>
                    </a:xfrm>
                    <a:custGeom>
                      <a:avLst/>
                      <a:gdLst>
                        <a:gd name="T0" fmla="*/ 0 w 45"/>
                        <a:gd name="T1" fmla="*/ 0 h 16"/>
                        <a:gd name="T2" fmla="*/ 44 w 45"/>
                        <a:gd name="T3" fmla="*/ 15 h 16"/>
                        <a:gd name="T4" fmla="*/ 0 60000 65536"/>
                        <a:gd name="T5" fmla="*/ 0 60000 65536"/>
                        <a:gd name="T6" fmla="*/ 0 w 45"/>
                        <a:gd name="T7" fmla="*/ 0 h 16"/>
                        <a:gd name="T8" fmla="*/ 45 w 45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5" h="16">
                          <a:moveTo>
                            <a:pt x="0" y="0"/>
                          </a:moveTo>
                          <a:lnTo>
                            <a:pt x="44" y="1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24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989" y="3333"/>
                      <a:ext cx="44" cy="16"/>
                    </a:xfrm>
                    <a:custGeom>
                      <a:avLst/>
                      <a:gdLst>
                        <a:gd name="T0" fmla="*/ 0 w 44"/>
                        <a:gd name="T1" fmla="*/ 0 h 16"/>
                        <a:gd name="T2" fmla="*/ 43 w 44"/>
                        <a:gd name="T3" fmla="*/ 15 h 16"/>
                        <a:gd name="T4" fmla="*/ 0 60000 65536"/>
                        <a:gd name="T5" fmla="*/ 0 60000 65536"/>
                        <a:gd name="T6" fmla="*/ 0 w 44"/>
                        <a:gd name="T7" fmla="*/ 0 h 16"/>
                        <a:gd name="T8" fmla="*/ 44 w 44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6">
                          <a:moveTo>
                            <a:pt x="0" y="0"/>
                          </a:moveTo>
                          <a:lnTo>
                            <a:pt x="43" y="1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2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989" y="3341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26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989" y="3352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27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1989" y="3360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2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989" y="3369"/>
                      <a:ext cx="42" cy="15"/>
                    </a:xfrm>
                    <a:custGeom>
                      <a:avLst/>
                      <a:gdLst>
                        <a:gd name="T0" fmla="*/ 0 w 42"/>
                        <a:gd name="T1" fmla="*/ 0 h 15"/>
                        <a:gd name="T2" fmla="*/ 41 w 42"/>
                        <a:gd name="T3" fmla="*/ 14 h 15"/>
                        <a:gd name="T4" fmla="*/ 0 60000 65536"/>
                        <a:gd name="T5" fmla="*/ 0 60000 65536"/>
                        <a:gd name="T6" fmla="*/ 0 w 42"/>
                        <a:gd name="T7" fmla="*/ 0 h 15"/>
                        <a:gd name="T8" fmla="*/ 42 w 42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2" h="15">
                          <a:moveTo>
                            <a:pt x="0" y="0"/>
                          </a:moveTo>
                          <a:lnTo>
                            <a:pt x="41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118" name="Freeform 15"/>
                  <p:cNvSpPr>
                    <a:spLocks/>
                  </p:cNvSpPr>
                  <p:nvPr/>
                </p:nvSpPr>
                <p:spPr bwMode="auto">
                  <a:xfrm>
                    <a:off x="1985" y="3388"/>
                    <a:ext cx="46" cy="15"/>
                  </a:xfrm>
                  <a:custGeom>
                    <a:avLst/>
                    <a:gdLst>
                      <a:gd name="T0" fmla="*/ 0 w 46"/>
                      <a:gd name="T1" fmla="*/ 0 h 15"/>
                      <a:gd name="T2" fmla="*/ 45 w 46"/>
                      <a:gd name="T3" fmla="*/ 14 h 15"/>
                      <a:gd name="T4" fmla="*/ 0 60000 65536"/>
                      <a:gd name="T5" fmla="*/ 0 60000 65536"/>
                      <a:gd name="T6" fmla="*/ 0 w 46"/>
                      <a:gd name="T7" fmla="*/ 0 h 15"/>
                      <a:gd name="T8" fmla="*/ 46 w 46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" h="15">
                        <a:moveTo>
                          <a:pt x="0" y="0"/>
                        </a:moveTo>
                        <a:lnTo>
                          <a:pt x="45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9" name="Freeform 16"/>
                  <p:cNvSpPr>
                    <a:spLocks/>
                  </p:cNvSpPr>
                  <p:nvPr/>
                </p:nvSpPr>
                <p:spPr bwMode="auto">
                  <a:xfrm>
                    <a:off x="1985" y="3397"/>
                    <a:ext cx="45" cy="15"/>
                  </a:xfrm>
                  <a:custGeom>
                    <a:avLst/>
                    <a:gdLst>
                      <a:gd name="T0" fmla="*/ 0 w 45"/>
                      <a:gd name="T1" fmla="*/ 0 h 15"/>
                      <a:gd name="T2" fmla="*/ 44 w 45"/>
                      <a:gd name="T3" fmla="*/ 14 h 15"/>
                      <a:gd name="T4" fmla="*/ 0 60000 65536"/>
                      <a:gd name="T5" fmla="*/ 0 60000 65536"/>
                      <a:gd name="T6" fmla="*/ 0 w 45"/>
                      <a:gd name="T7" fmla="*/ 0 h 15"/>
                      <a:gd name="T8" fmla="*/ 45 w 45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5">
                        <a:moveTo>
                          <a:pt x="0" y="0"/>
                        </a:moveTo>
                        <a:lnTo>
                          <a:pt x="44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20" name="Freeform 17"/>
                  <p:cNvSpPr>
                    <a:spLocks/>
                  </p:cNvSpPr>
                  <p:nvPr/>
                </p:nvSpPr>
                <p:spPr bwMode="auto">
                  <a:xfrm>
                    <a:off x="1985" y="3406"/>
                    <a:ext cx="45" cy="15"/>
                  </a:xfrm>
                  <a:custGeom>
                    <a:avLst/>
                    <a:gdLst>
                      <a:gd name="T0" fmla="*/ 0 w 45"/>
                      <a:gd name="T1" fmla="*/ 0 h 15"/>
                      <a:gd name="T2" fmla="*/ 44 w 45"/>
                      <a:gd name="T3" fmla="*/ 14 h 15"/>
                      <a:gd name="T4" fmla="*/ 0 60000 65536"/>
                      <a:gd name="T5" fmla="*/ 0 60000 65536"/>
                      <a:gd name="T6" fmla="*/ 0 w 45"/>
                      <a:gd name="T7" fmla="*/ 0 h 15"/>
                      <a:gd name="T8" fmla="*/ 45 w 45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5">
                        <a:moveTo>
                          <a:pt x="0" y="0"/>
                        </a:moveTo>
                        <a:lnTo>
                          <a:pt x="44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21" name="Freeform 18"/>
                  <p:cNvSpPr>
                    <a:spLocks/>
                  </p:cNvSpPr>
                  <p:nvPr/>
                </p:nvSpPr>
                <p:spPr bwMode="auto">
                  <a:xfrm>
                    <a:off x="1985" y="3416"/>
                    <a:ext cx="45" cy="14"/>
                  </a:xfrm>
                  <a:custGeom>
                    <a:avLst/>
                    <a:gdLst>
                      <a:gd name="T0" fmla="*/ 0 w 45"/>
                      <a:gd name="T1" fmla="*/ 0 h 14"/>
                      <a:gd name="T2" fmla="*/ 44 w 45"/>
                      <a:gd name="T3" fmla="*/ 13 h 14"/>
                      <a:gd name="T4" fmla="*/ 0 60000 65536"/>
                      <a:gd name="T5" fmla="*/ 0 60000 65536"/>
                      <a:gd name="T6" fmla="*/ 0 w 45"/>
                      <a:gd name="T7" fmla="*/ 0 h 14"/>
                      <a:gd name="T8" fmla="*/ 45 w 45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4">
                        <a:moveTo>
                          <a:pt x="0" y="0"/>
                        </a:moveTo>
                        <a:lnTo>
                          <a:pt x="44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22" name="Freeform 19"/>
                  <p:cNvSpPr>
                    <a:spLocks/>
                  </p:cNvSpPr>
                  <p:nvPr/>
                </p:nvSpPr>
                <p:spPr bwMode="auto">
                  <a:xfrm>
                    <a:off x="1985" y="3425"/>
                    <a:ext cx="45" cy="14"/>
                  </a:xfrm>
                  <a:custGeom>
                    <a:avLst/>
                    <a:gdLst>
                      <a:gd name="T0" fmla="*/ 0 w 45"/>
                      <a:gd name="T1" fmla="*/ 0 h 14"/>
                      <a:gd name="T2" fmla="*/ 44 w 45"/>
                      <a:gd name="T3" fmla="*/ 13 h 14"/>
                      <a:gd name="T4" fmla="*/ 0 60000 65536"/>
                      <a:gd name="T5" fmla="*/ 0 60000 65536"/>
                      <a:gd name="T6" fmla="*/ 0 w 45"/>
                      <a:gd name="T7" fmla="*/ 0 h 14"/>
                      <a:gd name="T8" fmla="*/ 45 w 45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4">
                        <a:moveTo>
                          <a:pt x="0" y="0"/>
                        </a:moveTo>
                        <a:lnTo>
                          <a:pt x="44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108" name="Group 20"/>
                <p:cNvGrpSpPr>
                  <a:grpSpLocks/>
                </p:cNvGrpSpPr>
                <p:nvPr/>
              </p:nvGrpSpPr>
              <p:grpSpPr bwMode="auto">
                <a:xfrm>
                  <a:off x="1985" y="3435"/>
                  <a:ext cx="45" cy="75"/>
                  <a:chOff x="1985" y="3435"/>
                  <a:chExt cx="45" cy="75"/>
                </a:xfrm>
              </p:grpSpPr>
              <p:sp>
                <p:nvSpPr>
                  <p:cNvPr id="73109" name="Freeform 21"/>
                  <p:cNvSpPr>
                    <a:spLocks/>
                  </p:cNvSpPr>
                  <p:nvPr/>
                </p:nvSpPr>
                <p:spPr bwMode="auto">
                  <a:xfrm>
                    <a:off x="1985" y="3435"/>
                    <a:ext cx="45" cy="13"/>
                  </a:xfrm>
                  <a:custGeom>
                    <a:avLst/>
                    <a:gdLst>
                      <a:gd name="T0" fmla="*/ 0 w 45"/>
                      <a:gd name="T1" fmla="*/ 0 h 13"/>
                      <a:gd name="T2" fmla="*/ 44 w 45"/>
                      <a:gd name="T3" fmla="*/ 12 h 13"/>
                      <a:gd name="T4" fmla="*/ 0 60000 65536"/>
                      <a:gd name="T5" fmla="*/ 0 60000 65536"/>
                      <a:gd name="T6" fmla="*/ 0 w 45"/>
                      <a:gd name="T7" fmla="*/ 0 h 13"/>
                      <a:gd name="T8" fmla="*/ 45 w 45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3">
                        <a:moveTo>
                          <a:pt x="0" y="0"/>
                        </a:moveTo>
                        <a:lnTo>
                          <a:pt x="44" y="1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0" name="Freeform 22"/>
                  <p:cNvSpPr>
                    <a:spLocks/>
                  </p:cNvSpPr>
                  <p:nvPr/>
                </p:nvSpPr>
                <p:spPr bwMode="auto">
                  <a:xfrm>
                    <a:off x="1987" y="3444"/>
                    <a:ext cx="41" cy="11"/>
                  </a:xfrm>
                  <a:custGeom>
                    <a:avLst/>
                    <a:gdLst>
                      <a:gd name="T0" fmla="*/ 0 w 41"/>
                      <a:gd name="T1" fmla="*/ 0 h 11"/>
                      <a:gd name="T2" fmla="*/ 40 w 41"/>
                      <a:gd name="T3" fmla="*/ 10 h 11"/>
                      <a:gd name="T4" fmla="*/ 0 60000 65536"/>
                      <a:gd name="T5" fmla="*/ 0 60000 65536"/>
                      <a:gd name="T6" fmla="*/ 0 w 41"/>
                      <a:gd name="T7" fmla="*/ 0 h 11"/>
                      <a:gd name="T8" fmla="*/ 41 w 41"/>
                      <a:gd name="T9" fmla="*/ 11 h 1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1">
                        <a:moveTo>
                          <a:pt x="0" y="0"/>
                        </a:moveTo>
                        <a:lnTo>
                          <a:pt x="40" y="1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1" name="Freeform 23"/>
                  <p:cNvSpPr>
                    <a:spLocks/>
                  </p:cNvSpPr>
                  <p:nvPr/>
                </p:nvSpPr>
                <p:spPr bwMode="auto">
                  <a:xfrm>
                    <a:off x="1985" y="3455"/>
                    <a:ext cx="43" cy="1"/>
                  </a:xfrm>
                  <a:custGeom>
                    <a:avLst/>
                    <a:gdLst>
                      <a:gd name="T0" fmla="*/ 0 w 43"/>
                      <a:gd name="T1" fmla="*/ 0 h 1"/>
                      <a:gd name="T2" fmla="*/ 42 w 43"/>
                      <a:gd name="T3" fmla="*/ 0 h 1"/>
                      <a:gd name="T4" fmla="*/ 0 60000 65536"/>
                      <a:gd name="T5" fmla="*/ 0 60000 65536"/>
                      <a:gd name="T6" fmla="*/ 0 w 43"/>
                      <a:gd name="T7" fmla="*/ 0 h 1"/>
                      <a:gd name="T8" fmla="*/ 43 w 4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" h="1">
                        <a:moveTo>
                          <a:pt x="0" y="0"/>
                        </a:moveTo>
                        <a:lnTo>
                          <a:pt x="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2" name="Freeform 24"/>
                  <p:cNvSpPr>
                    <a:spLocks/>
                  </p:cNvSpPr>
                  <p:nvPr/>
                </p:nvSpPr>
                <p:spPr bwMode="auto">
                  <a:xfrm>
                    <a:off x="1985" y="3463"/>
                    <a:ext cx="43" cy="1"/>
                  </a:xfrm>
                  <a:custGeom>
                    <a:avLst/>
                    <a:gdLst>
                      <a:gd name="T0" fmla="*/ 0 w 43"/>
                      <a:gd name="T1" fmla="*/ 0 h 1"/>
                      <a:gd name="T2" fmla="*/ 42 w 43"/>
                      <a:gd name="T3" fmla="*/ 0 h 1"/>
                      <a:gd name="T4" fmla="*/ 0 60000 65536"/>
                      <a:gd name="T5" fmla="*/ 0 60000 65536"/>
                      <a:gd name="T6" fmla="*/ 0 w 43"/>
                      <a:gd name="T7" fmla="*/ 0 h 1"/>
                      <a:gd name="T8" fmla="*/ 43 w 4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" h="1">
                        <a:moveTo>
                          <a:pt x="0" y="0"/>
                        </a:moveTo>
                        <a:lnTo>
                          <a:pt x="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3" name="Freeform 25"/>
                  <p:cNvSpPr>
                    <a:spLocks/>
                  </p:cNvSpPr>
                  <p:nvPr/>
                </p:nvSpPr>
                <p:spPr bwMode="auto">
                  <a:xfrm>
                    <a:off x="1985" y="3470"/>
                    <a:ext cx="41" cy="11"/>
                  </a:xfrm>
                  <a:custGeom>
                    <a:avLst/>
                    <a:gdLst>
                      <a:gd name="T0" fmla="*/ 0 w 41"/>
                      <a:gd name="T1" fmla="*/ 10 h 11"/>
                      <a:gd name="T2" fmla="*/ 40 w 41"/>
                      <a:gd name="T3" fmla="*/ 0 h 11"/>
                      <a:gd name="T4" fmla="*/ 0 60000 65536"/>
                      <a:gd name="T5" fmla="*/ 0 60000 65536"/>
                      <a:gd name="T6" fmla="*/ 0 w 41"/>
                      <a:gd name="T7" fmla="*/ 0 h 11"/>
                      <a:gd name="T8" fmla="*/ 41 w 41"/>
                      <a:gd name="T9" fmla="*/ 11 h 1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1">
                        <a:moveTo>
                          <a:pt x="0" y="10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4" name="Freeform 26"/>
                  <p:cNvSpPr>
                    <a:spLocks/>
                  </p:cNvSpPr>
                  <p:nvPr/>
                </p:nvSpPr>
                <p:spPr bwMode="auto">
                  <a:xfrm>
                    <a:off x="1985" y="3479"/>
                    <a:ext cx="41" cy="13"/>
                  </a:xfrm>
                  <a:custGeom>
                    <a:avLst/>
                    <a:gdLst>
                      <a:gd name="T0" fmla="*/ 0 w 41"/>
                      <a:gd name="T1" fmla="*/ 12 h 13"/>
                      <a:gd name="T2" fmla="*/ 40 w 41"/>
                      <a:gd name="T3" fmla="*/ 0 h 13"/>
                      <a:gd name="T4" fmla="*/ 0 60000 65536"/>
                      <a:gd name="T5" fmla="*/ 0 60000 65536"/>
                      <a:gd name="T6" fmla="*/ 0 w 41"/>
                      <a:gd name="T7" fmla="*/ 0 h 13"/>
                      <a:gd name="T8" fmla="*/ 41 w 41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3">
                        <a:moveTo>
                          <a:pt x="0" y="12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5" name="Freeform 27"/>
                  <p:cNvSpPr>
                    <a:spLocks/>
                  </p:cNvSpPr>
                  <p:nvPr/>
                </p:nvSpPr>
                <p:spPr bwMode="auto">
                  <a:xfrm>
                    <a:off x="1985" y="3488"/>
                    <a:ext cx="41" cy="13"/>
                  </a:xfrm>
                  <a:custGeom>
                    <a:avLst/>
                    <a:gdLst>
                      <a:gd name="T0" fmla="*/ 0 w 41"/>
                      <a:gd name="T1" fmla="*/ 12 h 13"/>
                      <a:gd name="T2" fmla="*/ 40 w 41"/>
                      <a:gd name="T3" fmla="*/ 0 h 13"/>
                      <a:gd name="T4" fmla="*/ 0 60000 65536"/>
                      <a:gd name="T5" fmla="*/ 0 60000 65536"/>
                      <a:gd name="T6" fmla="*/ 0 w 41"/>
                      <a:gd name="T7" fmla="*/ 0 h 13"/>
                      <a:gd name="T8" fmla="*/ 41 w 41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3">
                        <a:moveTo>
                          <a:pt x="0" y="12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116" name="Freeform 28"/>
                  <p:cNvSpPr>
                    <a:spLocks/>
                  </p:cNvSpPr>
                  <p:nvPr/>
                </p:nvSpPr>
                <p:spPr bwMode="auto">
                  <a:xfrm>
                    <a:off x="1985" y="3495"/>
                    <a:ext cx="41" cy="15"/>
                  </a:xfrm>
                  <a:custGeom>
                    <a:avLst/>
                    <a:gdLst>
                      <a:gd name="T0" fmla="*/ 0 w 41"/>
                      <a:gd name="T1" fmla="*/ 14 h 15"/>
                      <a:gd name="T2" fmla="*/ 40 w 41"/>
                      <a:gd name="T3" fmla="*/ 0 h 15"/>
                      <a:gd name="T4" fmla="*/ 0 60000 65536"/>
                      <a:gd name="T5" fmla="*/ 0 60000 65536"/>
                      <a:gd name="T6" fmla="*/ 0 w 41"/>
                      <a:gd name="T7" fmla="*/ 0 h 15"/>
                      <a:gd name="T8" fmla="*/ 41 w 41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5">
                        <a:moveTo>
                          <a:pt x="0" y="14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106" name="Freeform 29"/>
              <p:cNvSpPr>
                <a:spLocks/>
              </p:cNvSpPr>
              <p:nvPr/>
            </p:nvSpPr>
            <p:spPr bwMode="auto">
              <a:xfrm>
                <a:off x="1987" y="3380"/>
                <a:ext cx="44" cy="15"/>
              </a:xfrm>
              <a:custGeom>
                <a:avLst/>
                <a:gdLst>
                  <a:gd name="T0" fmla="*/ 0 w 44"/>
                  <a:gd name="T1" fmla="*/ 0 h 15"/>
                  <a:gd name="T2" fmla="*/ 43 w 44"/>
                  <a:gd name="T3" fmla="*/ 14 h 15"/>
                  <a:gd name="T4" fmla="*/ 0 60000 65536"/>
                  <a:gd name="T5" fmla="*/ 0 60000 65536"/>
                  <a:gd name="T6" fmla="*/ 0 w 44"/>
                  <a:gd name="T7" fmla="*/ 0 h 15"/>
                  <a:gd name="T8" fmla="*/ 44 w 44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" h="15">
                    <a:moveTo>
                      <a:pt x="0" y="0"/>
                    </a:moveTo>
                    <a:lnTo>
                      <a:pt x="43" y="14"/>
                    </a:lnTo>
                  </a:path>
                </a:pathLst>
              </a:custGeom>
              <a:noFill/>
              <a:ln w="12700" cap="rnd">
                <a:solidFill>
                  <a:srgbClr val="7F7F7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709" name="Freeform 30"/>
          <p:cNvSpPr>
            <a:spLocks/>
          </p:cNvSpPr>
          <p:nvPr/>
        </p:nvSpPr>
        <p:spPr bwMode="auto">
          <a:xfrm>
            <a:off x="2595563" y="5986463"/>
            <a:ext cx="53975" cy="433387"/>
          </a:xfrm>
          <a:custGeom>
            <a:avLst/>
            <a:gdLst>
              <a:gd name="T0" fmla="*/ 2147483647 w 35"/>
              <a:gd name="T1" fmla="*/ 0 h 246"/>
              <a:gd name="T2" fmla="*/ 2147483647 w 35"/>
              <a:gd name="T3" fmla="*/ 2147483647 h 246"/>
              <a:gd name="T4" fmla="*/ 2147483647 w 35"/>
              <a:gd name="T5" fmla="*/ 2147483647 h 246"/>
              <a:gd name="T6" fmla="*/ 2147483647 w 35"/>
              <a:gd name="T7" fmla="*/ 2147483647 h 246"/>
              <a:gd name="T8" fmla="*/ 2147483647 w 35"/>
              <a:gd name="T9" fmla="*/ 2147483647 h 246"/>
              <a:gd name="T10" fmla="*/ 0 w 35"/>
              <a:gd name="T11" fmla="*/ 2147483647 h 246"/>
              <a:gd name="T12" fmla="*/ 2147483647 w 35"/>
              <a:gd name="T13" fmla="*/ 2147483647 h 246"/>
              <a:gd name="T14" fmla="*/ 2147483647 w 35"/>
              <a:gd name="T15" fmla="*/ 2147483647 h 246"/>
              <a:gd name="T16" fmla="*/ 2147483647 w 35"/>
              <a:gd name="T17" fmla="*/ 0 h 2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246"/>
              <a:gd name="T29" fmla="*/ 35 w 35"/>
              <a:gd name="T30" fmla="*/ 246 h 2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246">
                <a:moveTo>
                  <a:pt x="8" y="0"/>
                </a:moveTo>
                <a:lnTo>
                  <a:pt x="32" y="12"/>
                </a:lnTo>
                <a:lnTo>
                  <a:pt x="34" y="15"/>
                </a:lnTo>
                <a:lnTo>
                  <a:pt x="27" y="234"/>
                </a:lnTo>
                <a:lnTo>
                  <a:pt x="23" y="238"/>
                </a:lnTo>
                <a:lnTo>
                  <a:pt x="0" y="245"/>
                </a:lnTo>
                <a:lnTo>
                  <a:pt x="2" y="241"/>
                </a:lnTo>
                <a:lnTo>
                  <a:pt x="2" y="238"/>
                </a:lnTo>
                <a:lnTo>
                  <a:pt x="8" y="0"/>
                </a:lnTo>
              </a:path>
            </a:pathLst>
          </a:custGeom>
          <a:solidFill>
            <a:srgbClr val="BFBFB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710" name="Group 31"/>
          <p:cNvGrpSpPr>
            <a:grpSpLocks/>
          </p:cNvGrpSpPr>
          <p:nvPr/>
        </p:nvGrpSpPr>
        <p:grpSpPr bwMode="auto">
          <a:xfrm>
            <a:off x="6723063" y="6042025"/>
            <a:ext cx="77787" cy="361950"/>
            <a:chOff x="4593" y="3313"/>
            <a:chExt cx="50" cy="206"/>
          </a:xfrm>
        </p:grpSpPr>
        <p:sp>
          <p:nvSpPr>
            <p:cNvPr id="73077" name="Freeform 32"/>
            <p:cNvSpPr>
              <a:spLocks/>
            </p:cNvSpPr>
            <p:nvPr/>
          </p:nvSpPr>
          <p:spPr bwMode="auto">
            <a:xfrm>
              <a:off x="4593" y="3313"/>
              <a:ext cx="42" cy="206"/>
            </a:xfrm>
            <a:custGeom>
              <a:avLst/>
              <a:gdLst>
                <a:gd name="T0" fmla="*/ 4 w 42"/>
                <a:gd name="T1" fmla="*/ 0 h 206"/>
                <a:gd name="T2" fmla="*/ 41 w 42"/>
                <a:gd name="T3" fmla="*/ 17 h 206"/>
                <a:gd name="T4" fmla="*/ 38 w 42"/>
                <a:gd name="T5" fmla="*/ 97 h 206"/>
                <a:gd name="T6" fmla="*/ 33 w 42"/>
                <a:gd name="T7" fmla="*/ 193 h 206"/>
                <a:gd name="T8" fmla="*/ 0 w 42"/>
                <a:gd name="T9" fmla="*/ 205 h 206"/>
                <a:gd name="T10" fmla="*/ 4 w 42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206"/>
                <a:gd name="T20" fmla="*/ 42 w 42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206">
                  <a:moveTo>
                    <a:pt x="4" y="0"/>
                  </a:moveTo>
                  <a:lnTo>
                    <a:pt x="41" y="17"/>
                  </a:lnTo>
                  <a:lnTo>
                    <a:pt x="38" y="97"/>
                  </a:lnTo>
                  <a:lnTo>
                    <a:pt x="33" y="193"/>
                  </a:lnTo>
                  <a:lnTo>
                    <a:pt x="0" y="205"/>
                  </a:lnTo>
                  <a:lnTo>
                    <a:pt x="4" y="0"/>
                  </a:lnTo>
                </a:path>
              </a:pathLst>
            </a:custGeom>
            <a:solidFill>
              <a:srgbClr val="9F9F9F"/>
            </a:solidFill>
            <a:ln w="9525" cap="rnd">
              <a:noFill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078" name="Group 33"/>
            <p:cNvGrpSpPr>
              <a:grpSpLocks/>
            </p:cNvGrpSpPr>
            <p:nvPr/>
          </p:nvGrpSpPr>
          <p:grpSpPr bwMode="auto">
            <a:xfrm>
              <a:off x="4593" y="3324"/>
              <a:ext cx="50" cy="186"/>
              <a:chOff x="4593" y="3324"/>
              <a:chExt cx="50" cy="186"/>
            </a:xfrm>
          </p:grpSpPr>
          <p:grpSp>
            <p:nvGrpSpPr>
              <p:cNvPr id="73079" name="Group 34"/>
              <p:cNvGrpSpPr>
                <a:grpSpLocks/>
              </p:cNvGrpSpPr>
              <p:nvPr/>
            </p:nvGrpSpPr>
            <p:grpSpPr bwMode="auto">
              <a:xfrm>
                <a:off x="4593" y="3324"/>
                <a:ext cx="50" cy="186"/>
                <a:chOff x="4593" y="3324"/>
                <a:chExt cx="50" cy="186"/>
              </a:xfrm>
            </p:grpSpPr>
            <p:grpSp>
              <p:nvGrpSpPr>
                <p:cNvPr id="73081" name="Group 35"/>
                <p:cNvGrpSpPr>
                  <a:grpSpLocks/>
                </p:cNvGrpSpPr>
                <p:nvPr/>
              </p:nvGrpSpPr>
              <p:grpSpPr bwMode="auto">
                <a:xfrm>
                  <a:off x="4593" y="3324"/>
                  <a:ext cx="50" cy="115"/>
                  <a:chOff x="4593" y="3324"/>
                  <a:chExt cx="50" cy="115"/>
                </a:xfrm>
              </p:grpSpPr>
              <p:grpSp>
                <p:nvGrpSpPr>
                  <p:cNvPr id="7309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4597" y="3324"/>
                    <a:ext cx="46" cy="60"/>
                    <a:chOff x="4597" y="3324"/>
                    <a:chExt cx="46" cy="60"/>
                  </a:xfrm>
                </p:grpSpPr>
                <p:sp>
                  <p:nvSpPr>
                    <p:cNvPr id="73097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598" y="3324"/>
                      <a:ext cx="45" cy="16"/>
                    </a:xfrm>
                    <a:custGeom>
                      <a:avLst/>
                      <a:gdLst>
                        <a:gd name="T0" fmla="*/ 0 w 45"/>
                        <a:gd name="T1" fmla="*/ 0 h 16"/>
                        <a:gd name="T2" fmla="*/ 44 w 45"/>
                        <a:gd name="T3" fmla="*/ 15 h 16"/>
                        <a:gd name="T4" fmla="*/ 0 60000 65536"/>
                        <a:gd name="T5" fmla="*/ 0 60000 65536"/>
                        <a:gd name="T6" fmla="*/ 0 w 45"/>
                        <a:gd name="T7" fmla="*/ 0 h 16"/>
                        <a:gd name="T8" fmla="*/ 45 w 45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5" h="16">
                          <a:moveTo>
                            <a:pt x="0" y="0"/>
                          </a:moveTo>
                          <a:lnTo>
                            <a:pt x="44" y="1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9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4597" y="3333"/>
                      <a:ext cx="44" cy="16"/>
                    </a:xfrm>
                    <a:custGeom>
                      <a:avLst/>
                      <a:gdLst>
                        <a:gd name="T0" fmla="*/ 0 w 44"/>
                        <a:gd name="T1" fmla="*/ 0 h 16"/>
                        <a:gd name="T2" fmla="*/ 43 w 44"/>
                        <a:gd name="T3" fmla="*/ 15 h 16"/>
                        <a:gd name="T4" fmla="*/ 0 60000 65536"/>
                        <a:gd name="T5" fmla="*/ 0 60000 65536"/>
                        <a:gd name="T6" fmla="*/ 0 w 44"/>
                        <a:gd name="T7" fmla="*/ 0 h 16"/>
                        <a:gd name="T8" fmla="*/ 44 w 44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6">
                          <a:moveTo>
                            <a:pt x="0" y="0"/>
                          </a:moveTo>
                          <a:lnTo>
                            <a:pt x="43" y="15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99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4597" y="3341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00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4597" y="3352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01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597" y="3360"/>
                      <a:ext cx="44" cy="15"/>
                    </a:xfrm>
                    <a:custGeom>
                      <a:avLst/>
                      <a:gdLst>
                        <a:gd name="T0" fmla="*/ 0 w 44"/>
                        <a:gd name="T1" fmla="*/ 0 h 15"/>
                        <a:gd name="T2" fmla="*/ 43 w 44"/>
                        <a:gd name="T3" fmla="*/ 14 h 15"/>
                        <a:gd name="T4" fmla="*/ 0 60000 65536"/>
                        <a:gd name="T5" fmla="*/ 0 60000 65536"/>
                        <a:gd name="T6" fmla="*/ 0 w 44"/>
                        <a:gd name="T7" fmla="*/ 0 h 15"/>
                        <a:gd name="T8" fmla="*/ 44 w 44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4" h="15">
                          <a:moveTo>
                            <a:pt x="0" y="0"/>
                          </a:moveTo>
                          <a:lnTo>
                            <a:pt x="43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102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597" y="3369"/>
                      <a:ext cx="42" cy="15"/>
                    </a:xfrm>
                    <a:custGeom>
                      <a:avLst/>
                      <a:gdLst>
                        <a:gd name="T0" fmla="*/ 0 w 42"/>
                        <a:gd name="T1" fmla="*/ 0 h 15"/>
                        <a:gd name="T2" fmla="*/ 41 w 42"/>
                        <a:gd name="T3" fmla="*/ 14 h 15"/>
                        <a:gd name="T4" fmla="*/ 0 60000 65536"/>
                        <a:gd name="T5" fmla="*/ 0 60000 65536"/>
                        <a:gd name="T6" fmla="*/ 0 w 42"/>
                        <a:gd name="T7" fmla="*/ 0 h 15"/>
                        <a:gd name="T8" fmla="*/ 42 w 42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2" h="15">
                          <a:moveTo>
                            <a:pt x="0" y="0"/>
                          </a:moveTo>
                          <a:lnTo>
                            <a:pt x="41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092" name="Freeform 43"/>
                  <p:cNvSpPr>
                    <a:spLocks/>
                  </p:cNvSpPr>
                  <p:nvPr/>
                </p:nvSpPr>
                <p:spPr bwMode="auto">
                  <a:xfrm>
                    <a:off x="4593" y="3388"/>
                    <a:ext cx="46" cy="15"/>
                  </a:xfrm>
                  <a:custGeom>
                    <a:avLst/>
                    <a:gdLst>
                      <a:gd name="T0" fmla="*/ 0 w 46"/>
                      <a:gd name="T1" fmla="*/ 0 h 15"/>
                      <a:gd name="T2" fmla="*/ 45 w 46"/>
                      <a:gd name="T3" fmla="*/ 14 h 15"/>
                      <a:gd name="T4" fmla="*/ 0 60000 65536"/>
                      <a:gd name="T5" fmla="*/ 0 60000 65536"/>
                      <a:gd name="T6" fmla="*/ 0 w 46"/>
                      <a:gd name="T7" fmla="*/ 0 h 15"/>
                      <a:gd name="T8" fmla="*/ 46 w 46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" h="15">
                        <a:moveTo>
                          <a:pt x="0" y="0"/>
                        </a:moveTo>
                        <a:lnTo>
                          <a:pt x="45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93" name="Freeform 44"/>
                  <p:cNvSpPr>
                    <a:spLocks/>
                  </p:cNvSpPr>
                  <p:nvPr/>
                </p:nvSpPr>
                <p:spPr bwMode="auto">
                  <a:xfrm>
                    <a:off x="4593" y="3397"/>
                    <a:ext cx="45" cy="15"/>
                  </a:xfrm>
                  <a:custGeom>
                    <a:avLst/>
                    <a:gdLst>
                      <a:gd name="T0" fmla="*/ 0 w 45"/>
                      <a:gd name="T1" fmla="*/ 0 h 15"/>
                      <a:gd name="T2" fmla="*/ 44 w 45"/>
                      <a:gd name="T3" fmla="*/ 14 h 15"/>
                      <a:gd name="T4" fmla="*/ 0 60000 65536"/>
                      <a:gd name="T5" fmla="*/ 0 60000 65536"/>
                      <a:gd name="T6" fmla="*/ 0 w 45"/>
                      <a:gd name="T7" fmla="*/ 0 h 15"/>
                      <a:gd name="T8" fmla="*/ 45 w 45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5">
                        <a:moveTo>
                          <a:pt x="0" y="0"/>
                        </a:moveTo>
                        <a:lnTo>
                          <a:pt x="44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94" name="Freeform 45"/>
                  <p:cNvSpPr>
                    <a:spLocks/>
                  </p:cNvSpPr>
                  <p:nvPr/>
                </p:nvSpPr>
                <p:spPr bwMode="auto">
                  <a:xfrm>
                    <a:off x="4593" y="3406"/>
                    <a:ext cx="45" cy="15"/>
                  </a:xfrm>
                  <a:custGeom>
                    <a:avLst/>
                    <a:gdLst>
                      <a:gd name="T0" fmla="*/ 0 w 45"/>
                      <a:gd name="T1" fmla="*/ 0 h 15"/>
                      <a:gd name="T2" fmla="*/ 44 w 45"/>
                      <a:gd name="T3" fmla="*/ 14 h 15"/>
                      <a:gd name="T4" fmla="*/ 0 60000 65536"/>
                      <a:gd name="T5" fmla="*/ 0 60000 65536"/>
                      <a:gd name="T6" fmla="*/ 0 w 45"/>
                      <a:gd name="T7" fmla="*/ 0 h 15"/>
                      <a:gd name="T8" fmla="*/ 45 w 45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5">
                        <a:moveTo>
                          <a:pt x="0" y="0"/>
                        </a:moveTo>
                        <a:lnTo>
                          <a:pt x="44" y="14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95" name="Freeform 46"/>
                  <p:cNvSpPr>
                    <a:spLocks/>
                  </p:cNvSpPr>
                  <p:nvPr/>
                </p:nvSpPr>
                <p:spPr bwMode="auto">
                  <a:xfrm>
                    <a:off x="4593" y="3416"/>
                    <a:ext cx="45" cy="14"/>
                  </a:xfrm>
                  <a:custGeom>
                    <a:avLst/>
                    <a:gdLst>
                      <a:gd name="T0" fmla="*/ 0 w 45"/>
                      <a:gd name="T1" fmla="*/ 0 h 14"/>
                      <a:gd name="T2" fmla="*/ 44 w 45"/>
                      <a:gd name="T3" fmla="*/ 13 h 14"/>
                      <a:gd name="T4" fmla="*/ 0 60000 65536"/>
                      <a:gd name="T5" fmla="*/ 0 60000 65536"/>
                      <a:gd name="T6" fmla="*/ 0 w 45"/>
                      <a:gd name="T7" fmla="*/ 0 h 14"/>
                      <a:gd name="T8" fmla="*/ 45 w 45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4">
                        <a:moveTo>
                          <a:pt x="0" y="0"/>
                        </a:moveTo>
                        <a:lnTo>
                          <a:pt x="44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96" name="Freeform 47"/>
                  <p:cNvSpPr>
                    <a:spLocks/>
                  </p:cNvSpPr>
                  <p:nvPr/>
                </p:nvSpPr>
                <p:spPr bwMode="auto">
                  <a:xfrm>
                    <a:off x="4593" y="3425"/>
                    <a:ext cx="45" cy="14"/>
                  </a:xfrm>
                  <a:custGeom>
                    <a:avLst/>
                    <a:gdLst>
                      <a:gd name="T0" fmla="*/ 0 w 45"/>
                      <a:gd name="T1" fmla="*/ 0 h 14"/>
                      <a:gd name="T2" fmla="*/ 44 w 45"/>
                      <a:gd name="T3" fmla="*/ 13 h 14"/>
                      <a:gd name="T4" fmla="*/ 0 60000 65536"/>
                      <a:gd name="T5" fmla="*/ 0 60000 65536"/>
                      <a:gd name="T6" fmla="*/ 0 w 45"/>
                      <a:gd name="T7" fmla="*/ 0 h 14"/>
                      <a:gd name="T8" fmla="*/ 45 w 45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4">
                        <a:moveTo>
                          <a:pt x="0" y="0"/>
                        </a:moveTo>
                        <a:lnTo>
                          <a:pt x="44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3082" name="Group 48"/>
                <p:cNvGrpSpPr>
                  <a:grpSpLocks/>
                </p:cNvGrpSpPr>
                <p:nvPr/>
              </p:nvGrpSpPr>
              <p:grpSpPr bwMode="auto">
                <a:xfrm>
                  <a:off x="4593" y="3435"/>
                  <a:ext cx="45" cy="75"/>
                  <a:chOff x="4593" y="3435"/>
                  <a:chExt cx="45" cy="75"/>
                </a:xfrm>
              </p:grpSpPr>
              <p:sp>
                <p:nvSpPr>
                  <p:cNvPr id="73083" name="Freeform 49"/>
                  <p:cNvSpPr>
                    <a:spLocks/>
                  </p:cNvSpPr>
                  <p:nvPr/>
                </p:nvSpPr>
                <p:spPr bwMode="auto">
                  <a:xfrm>
                    <a:off x="4593" y="3435"/>
                    <a:ext cx="45" cy="13"/>
                  </a:xfrm>
                  <a:custGeom>
                    <a:avLst/>
                    <a:gdLst>
                      <a:gd name="T0" fmla="*/ 0 w 45"/>
                      <a:gd name="T1" fmla="*/ 0 h 13"/>
                      <a:gd name="T2" fmla="*/ 44 w 45"/>
                      <a:gd name="T3" fmla="*/ 12 h 13"/>
                      <a:gd name="T4" fmla="*/ 0 60000 65536"/>
                      <a:gd name="T5" fmla="*/ 0 60000 65536"/>
                      <a:gd name="T6" fmla="*/ 0 w 45"/>
                      <a:gd name="T7" fmla="*/ 0 h 13"/>
                      <a:gd name="T8" fmla="*/ 45 w 45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5" h="13">
                        <a:moveTo>
                          <a:pt x="0" y="0"/>
                        </a:moveTo>
                        <a:lnTo>
                          <a:pt x="44" y="1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4" name="Freeform 50"/>
                  <p:cNvSpPr>
                    <a:spLocks/>
                  </p:cNvSpPr>
                  <p:nvPr/>
                </p:nvSpPr>
                <p:spPr bwMode="auto">
                  <a:xfrm>
                    <a:off x="4595" y="3444"/>
                    <a:ext cx="41" cy="11"/>
                  </a:xfrm>
                  <a:custGeom>
                    <a:avLst/>
                    <a:gdLst>
                      <a:gd name="T0" fmla="*/ 0 w 41"/>
                      <a:gd name="T1" fmla="*/ 0 h 11"/>
                      <a:gd name="T2" fmla="*/ 40 w 41"/>
                      <a:gd name="T3" fmla="*/ 10 h 11"/>
                      <a:gd name="T4" fmla="*/ 0 60000 65536"/>
                      <a:gd name="T5" fmla="*/ 0 60000 65536"/>
                      <a:gd name="T6" fmla="*/ 0 w 41"/>
                      <a:gd name="T7" fmla="*/ 0 h 11"/>
                      <a:gd name="T8" fmla="*/ 41 w 41"/>
                      <a:gd name="T9" fmla="*/ 11 h 1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1">
                        <a:moveTo>
                          <a:pt x="0" y="0"/>
                        </a:moveTo>
                        <a:lnTo>
                          <a:pt x="40" y="1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5" name="Freeform 51"/>
                  <p:cNvSpPr>
                    <a:spLocks/>
                  </p:cNvSpPr>
                  <p:nvPr/>
                </p:nvSpPr>
                <p:spPr bwMode="auto">
                  <a:xfrm>
                    <a:off x="4593" y="3455"/>
                    <a:ext cx="43" cy="1"/>
                  </a:xfrm>
                  <a:custGeom>
                    <a:avLst/>
                    <a:gdLst>
                      <a:gd name="T0" fmla="*/ 0 w 43"/>
                      <a:gd name="T1" fmla="*/ 0 h 1"/>
                      <a:gd name="T2" fmla="*/ 42 w 43"/>
                      <a:gd name="T3" fmla="*/ 0 h 1"/>
                      <a:gd name="T4" fmla="*/ 0 60000 65536"/>
                      <a:gd name="T5" fmla="*/ 0 60000 65536"/>
                      <a:gd name="T6" fmla="*/ 0 w 43"/>
                      <a:gd name="T7" fmla="*/ 0 h 1"/>
                      <a:gd name="T8" fmla="*/ 43 w 4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" h="1">
                        <a:moveTo>
                          <a:pt x="0" y="0"/>
                        </a:moveTo>
                        <a:lnTo>
                          <a:pt x="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6" name="Freeform 52"/>
                  <p:cNvSpPr>
                    <a:spLocks/>
                  </p:cNvSpPr>
                  <p:nvPr/>
                </p:nvSpPr>
                <p:spPr bwMode="auto">
                  <a:xfrm>
                    <a:off x="4593" y="3463"/>
                    <a:ext cx="43" cy="1"/>
                  </a:xfrm>
                  <a:custGeom>
                    <a:avLst/>
                    <a:gdLst>
                      <a:gd name="T0" fmla="*/ 0 w 43"/>
                      <a:gd name="T1" fmla="*/ 0 h 1"/>
                      <a:gd name="T2" fmla="*/ 42 w 43"/>
                      <a:gd name="T3" fmla="*/ 0 h 1"/>
                      <a:gd name="T4" fmla="*/ 0 60000 65536"/>
                      <a:gd name="T5" fmla="*/ 0 60000 65536"/>
                      <a:gd name="T6" fmla="*/ 0 w 43"/>
                      <a:gd name="T7" fmla="*/ 0 h 1"/>
                      <a:gd name="T8" fmla="*/ 43 w 43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3" h="1">
                        <a:moveTo>
                          <a:pt x="0" y="0"/>
                        </a:moveTo>
                        <a:lnTo>
                          <a:pt x="42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7" name="Freeform 53"/>
                  <p:cNvSpPr>
                    <a:spLocks/>
                  </p:cNvSpPr>
                  <p:nvPr/>
                </p:nvSpPr>
                <p:spPr bwMode="auto">
                  <a:xfrm>
                    <a:off x="4593" y="3470"/>
                    <a:ext cx="41" cy="11"/>
                  </a:xfrm>
                  <a:custGeom>
                    <a:avLst/>
                    <a:gdLst>
                      <a:gd name="T0" fmla="*/ 0 w 41"/>
                      <a:gd name="T1" fmla="*/ 10 h 11"/>
                      <a:gd name="T2" fmla="*/ 40 w 41"/>
                      <a:gd name="T3" fmla="*/ 0 h 11"/>
                      <a:gd name="T4" fmla="*/ 0 60000 65536"/>
                      <a:gd name="T5" fmla="*/ 0 60000 65536"/>
                      <a:gd name="T6" fmla="*/ 0 w 41"/>
                      <a:gd name="T7" fmla="*/ 0 h 11"/>
                      <a:gd name="T8" fmla="*/ 41 w 41"/>
                      <a:gd name="T9" fmla="*/ 11 h 1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1">
                        <a:moveTo>
                          <a:pt x="0" y="10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8" name="Freeform 54"/>
                  <p:cNvSpPr>
                    <a:spLocks/>
                  </p:cNvSpPr>
                  <p:nvPr/>
                </p:nvSpPr>
                <p:spPr bwMode="auto">
                  <a:xfrm>
                    <a:off x="4593" y="3479"/>
                    <a:ext cx="41" cy="13"/>
                  </a:xfrm>
                  <a:custGeom>
                    <a:avLst/>
                    <a:gdLst>
                      <a:gd name="T0" fmla="*/ 0 w 41"/>
                      <a:gd name="T1" fmla="*/ 12 h 13"/>
                      <a:gd name="T2" fmla="*/ 40 w 41"/>
                      <a:gd name="T3" fmla="*/ 0 h 13"/>
                      <a:gd name="T4" fmla="*/ 0 60000 65536"/>
                      <a:gd name="T5" fmla="*/ 0 60000 65536"/>
                      <a:gd name="T6" fmla="*/ 0 w 41"/>
                      <a:gd name="T7" fmla="*/ 0 h 13"/>
                      <a:gd name="T8" fmla="*/ 41 w 41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3">
                        <a:moveTo>
                          <a:pt x="0" y="12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89" name="Freeform 55"/>
                  <p:cNvSpPr>
                    <a:spLocks/>
                  </p:cNvSpPr>
                  <p:nvPr/>
                </p:nvSpPr>
                <p:spPr bwMode="auto">
                  <a:xfrm>
                    <a:off x="4593" y="3488"/>
                    <a:ext cx="41" cy="13"/>
                  </a:xfrm>
                  <a:custGeom>
                    <a:avLst/>
                    <a:gdLst>
                      <a:gd name="T0" fmla="*/ 0 w 41"/>
                      <a:gd name="T1" fmla="*/ 12 h 13"/>
                      <a:gd name="T2" fmla="*/ 40 w 41"/>
                      <a:gd name="T3" fmla="*/ 0 h 13"/>
                      <a:gd name="T4" fmla="*/ 0 60000 65536"/>
                      <a:gd name="T5" fmla="*/ 0 60000 65536"/>
                      <a:gd name="T6" fmla="*/ 0 w 41"/>
                      <a:gd name="T7" fmla="*/ 0 h 13"/>
                      <a:gd name="T8" fmla="*/ 41 w 41"/>
                      <a:gd name="T9" fmla="*/ 13 h 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3">
                        <a:moveTo>
                          <a:pt x="0" y="12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90" name="Freeform 56"/>
                  <p:cNvSpPr>
                    <a:spLocks/>
                  </p:cNvSpPr>
                  <p:nvPr/>
                </p:nvSpPr>
                <p:spPr bwMode="auto">
                  <a:xfrm>
                    <a:off x="4593" y="3495"/>
                    <a:ext cx="41" cy="15"/>
                  </a:xfrm>
                  <a:custGeom>
                    <a:avLst/>
                    <a:gdLst>
                      <a:gd name="T0" fmla="*/ 0 w 41"/>
                      <a:gd name="T1" fmla="*/ 14 h 15"/>
                      <a:gd name="T2" fmla="*/ 40 w 41"/>
                      <a:gd name="T3" fmla="*/ 0 h 15"/>
                      <a:gd name="T4" fmla="*/ 0 60000 65536"/>
                      <a:gd name="T5" fmla="*/ 0 60000 65536"/>
                      <a:gd name="T6" fmla="*/ 0 w 41"/>
                      <a:gd name="T7" fmla="*/ 0 h 15"/>
                      <a:gd name="T8" fmla="*/ 41 w 41"/>
                      <a:gd name="T9" fmla="*/ 15 h 1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1" h="15">
                        <a:moveTo>
                          <a:pt x="0" y="14"/>
                        </a:moveTo>
                        <a:lnTo>
                          <a:pt x="40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3080" name="Freeform 57"/>
              <p:cNvSpPr>
                <a:spLocks/>
              </p:cNvSpPr>
              <p:nvPr/>
            </p:nvSpPr>
            <p:spPr bwMode="auto">
              <a:xfrm>
                <a:off x="4595" y="3380"/>
                <a:ext cx="44" cy="15"/>
              </a:xfrm>
              <a:custGeom>
                <a:avLst/>
                <a:gdLst>
                  <a:gd name="T0" fmla="*/ 0 w 44"/>
                  <a:gd name="T1" fmla="*/ 0 h 15"/>
                  <a:gd name="T2" fmla="*/ 43 w 44"/>
                  <a:gd name="T3" fmla="*/ 14 h 15"/>
                  <a:gd name="T4" fmla="*/ 0 60000 65536"/>
                  <a:gd name="T5" fmla="*/ 0 60000 65536"/>
                  <a:gd name="T6" fmla="*/ 0 w 44"/>
                  <a:gd name="T7" fmla="*/ 0 h 15"/>
                  <a:gd name="T8" fmla="*/ 44 w 44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" h="15">
                    <a:moveTo>
                      <a:pt x="0" y="0"/>
                    </a:moveTo>
                    <a:lnTo>
                      <a:pt x="43" y="14"/>
                    </a:lnTo>
                  </a:path>
                </a:pathLst>
              </a:custGeom>
              <a:noFill/>
              <a:ln w="12700" cap="rnd">
                <a:solidFill>
                  <a:srgbClr val="7F7F7F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711" name="Freeform 58"/>
          <p:cNvSpPr>
            <a:spLocks/>
          </p:cNvSpPr>
          <p:nvPr/>
        </p:nvSpPr>
        <p:spPr bwMode="auto">
          <a:xfrm>
            <a:off x="6673850" y="5986463"/>
            <a:ext cx="55563" cy="433387"/>
          </a:xfrm>
          <a:custGeom>
            <a:avLst/>
            <a:gdLst>
              <a:gd name="T0" fmla="*/ 2147483647 w 35"/>
              <a:gd name="T1" fmla="*/ 0 h 246"/>
              <a:gd name="T2" fmla="*/ 2147483647 w 35"/>
              <a:gd name="T3" fmla="*/ 2147483647 h 246"/>
              <a:gd name="T4" fmla="*/ 2147483647 w 35"/>
              <a:gd name="T5" fmla="*/ 2147483647 h 246"/>
              <a:gd name="T6" fmla="*/ 2147483647 w 35"/>
              <a:gd name="T7" fmla="*/ 2147483647 h 246"/>
              <a:gd name="T8" fmla="*/ 2147483647 w 35"/>
              <a:gd name="T9" fmla="*/ 2147483647 h 246"/>
              <a:gd name="T10" fmla="*/ 0 w 35"/>
              <a:gd name="T11" fmla="*/ 2147483647 h 246"/>
              <a:gd name="T12" fmla="*/ 2147483647 w 35"/>
              <a:gd name="T13" fmla="*/ 2147483647 h 246"/>
              <a:gd name="T14" fmla="*/ 2147483647 w 35"/>
              <a:gd name="T15" fmla="*/ 2147483647 h 246"/>
              <a:gd name="T16" fmla="*/ 2147483647 w 35"/>
              <a:gd name="T17" fmla="*/ 0 h 2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246"/>
              <a:gd name="T29" fmla="*/ 35 w 35"/>
              <a:gd name="T30" fmla="*/ 246 h 2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246">
                <a:moveTo>
                  <a:pt x="8" y="0"/>
                </a:moveTo>
                <a:lnTo>
                  <a:pt x="32" y="12"/>
                </a:lnTo>
                <a:lnTo>
                  <a:pt x="34" y="15"/>
                </a:lnTo>
                <a:lnTo>
                  <a:pt x="27" y="234"/>
                </a:lnTo>
                <a:lnTo>
                  <a:pt x="23" y="238"/>
                </a:lnTo>
                <a:lnTo>
                  <a:pt x="0" y="245"/>
                </a:lnTo>
                <a:lnTo>
                  <a:pt x="2" y="241"/>
                </a:lnTo>
                <a:lnTo>
                  <a:pt x="2" y="238"/>
                </a:lnTo>
                <a:lnTo>
                  <a:pt x="8" y="0"/>
                </a:lnTo>
              </a:path>
            </a:pathLst>
          </a:custGeom>
          <a:solidFill>
            <a:srgbClr val="BFBFBF"/>
          </a:solidFill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712" name="Group 59"/>
          <p:cNvGrpSpPr>
            <a:grpSpLocks/>
          </p:cNvGrpSpPr>
          <p:nvPr/>
        </p:nvGrpSpPr>
        <p:grpSpPr bwMode="auto">
          <a:xfrm>
            <a:off x="76200" y="1219200"/>
            <a:ext cx="9067800" cy="5254625"/>
            <a:chOff x="352" y="733"/>
            <a:chExt cx="5797" cy="2979"/>
          </a:xfrm>
        </p:grpSpPr>
        <p:sp>
          <p:nvSpPr>
            <p:cNvPr id="80905" name="Rectangle 60"/>
            <p:cNvSpPr>
              <a:spLocks noChangeArrowheads="1"/>
            </p:cNvSpPr>
            <p:nvPr/>
          </p:nvSpPr>
          <p:spPr bwMode="auto">
            <a:xfrm>
              <a:off x="2430" y="1272"/>
              <a:ext cx="673" cy="922"/>
            </a:xfrm>
            <a:prstGeom prst="rect">
              <a:avLst/>
            </a:prstGeom>
            <a:solidFill>
              <a:srgbClr val="D9319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B5006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906" name="Rectangle 61"/>
            <p:cNvSpPr>
              <a:spLocks noChangeArrowheads="1"/>
            </p:cNvSpPr>
            <p:nvPr/>
          </p:nvSpPr>
          <p:spPr bwMode="auto">
            <a:xfrm>
              <a:off x="4202" y="1408"/>
              <a:ext cx="1227" cy="1636"/>
            </a:xfrm>
            <a:prstGeom prst="rect">
              <a:avLst/>
            </a:prstGeom>
            <a:solidFill>
              <a:srgbClr val="3365F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A2C1FE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0907" name="Rectangle 62"/>
            <p:cNvSpPr>
              <a:spLocks noChangeArrowheads="1"/>
            </p:cNvSpPr>
            <p:nvPr/>
          </p:nvSpPr>
          <p:spPr bwMode="auto">
            <a:xfrm>
              <a:off x="879" y="1404"/>
              <a:ext cx="1076" cy="1634"/>
            </a:xfrm>
            <a:prstGeom prst="rect">
              <a:avLst/>
            </a:prstGeom>
            <a:solidFill>
              <a:srgbClr val="009688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AE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716" name="Line 63"/>
            <p:cNvSpPr>
              <a:spLocks noChangeShapeType="1"/>
            </p:cNvSpPr>
            <p:nvPr/>
          </p:nvSpPr>
          <p:spPr bwMode="auto">
            <a:xfrm>
              <a:off x="3846" y="2035"/>
              <a:ext cx="808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7" name="Line 64"/>
            <p:cNvSpPr>
              <a:spLocks noChangeShapeType="1"/>
            </p:cNvSpPr>
            <p:nvPr/>
          </p:nvSpPr>
          <p:spPr bwMode="auto">
            <a:xfrm>
              <a:off x="1339" y="2114"/>
              <a:ext cx="17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Line 65"/>
            <p:cNvSpPr>
              <a:spLocks noChangeShapeType="1"/>
            </p:cNvSpPr>
            <p:nvPr/>
          </p:nvSpPr>
          <p:spPr bwMode="auto">
            <a:xfrm>
              <a:off x="1346" y="2264"/>
              <a:ext cx="171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66"/>
            <p:cNvSpPr>
              <a:spLocks noChangeShapeType="1"/>
            </p:cNvSpPr>
            <p:nvPr/>
          </p:nvSpPr>
          <p:spPr bwMode="auto">
            <a:xfrm>
              <a:off x="1352" y="2414"/>
              <a:ext cx="152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67"/>
            <p:cNvSpPr>
              <a:spLocks noChangeShapeType="1"/>
            </p:cNvSpPr>
            <p:nvPr/>
          </p:nvSpPr>
          <p:spPr bwMode="auto">
            <a:xfrm>
              <a:off x="1359" y="2564"/>
              <a:ext cx="13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Line 68"/>
            <p:cNvSpPr>
              <a:spLocks noChangeShapeType="1"/>
            </p:cNvSpPr>
            <p:nvPr/>
          </p:nvSpPr>
          <p:spPr bwMode="auto">
            <a:xfrm>
              <a:off x="1346" y="1814"/>
              <a:ext cx="145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69"/>
            <p:cNvSpPr>
              <a:spLocks noChangeShapeType="1"/>
            </p:cNvSpPr>
            <p:nvPr/>
          </p:nvSpPr>
          <p:spPr bwMode="auto">
            <a:xfrm>
              <a:off x="1346" y="1964"/>
              <a:ext cx="17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70"/>
            <p:cNvSpPr>
              <a:spLocks noChangeShapeType="1"/>
            </p:cNvSpPr>
            <p:nvPr/>
          </p:nvSpPr>
          <p:spPr bwMode="auto">
            <a:xfrm>
              <a:off x="1372" y="1514"/>
              <a:ext cx="12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Rectangle 71"/>
            <p:cNvSpPr>
              <a:spLocks noChangeArrowheads="1"/>
            </p:cNvSpPr>
            <p:nvPr/>
          </p:nvSpPr>
          <p:spPr bwMode="auto">
            <a:xfrm>
              <a:off x="1081" y="1466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2725" name="Line 72"/>
            <p:cNvSpPr>
              <a:spLocks noChangeShapeType="1"/>
            </p:cNvSpPr>
            <p:nvPr/>
          </p:nvSpPr>
          <p:spPr bwMode="auto">
            <a:xfrm>
              <a:off x="1532" y="2031"/>
              <a:ext cx="1972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6" name="AutoShape 73"/>
            <p:cNvSpPr>
              <a:spLocks noChangeArrowheads="1"/>
            </p:cNvSpPr>
            <p:nvPr/>
          </p:nvSpPr>
          <p:spPr bwMode="auto">
            <a:xfrm rot="5400000">
              <a:off x="1578" y="1940"/>
              <a:ext cx="248" cy="184"/>
            </a:xfrm>
            <a:prstGeom prst="triangle">
              <a:avLst>
                <a:gd name="adj" fmla="val 49986"/>
              </a:avLst>
            </a:prstGeom>
            <a:solidFill>
              <a:srgbClr val="FE9B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27" name="Group 74"/>
            <p:cNvGrpSpPr>
              <a:grpSpLocks/>
            </p:cNvGrpSpPr>
            <p:nvPr/>
          </p:nvGrpSpPr>
          <p:grpSpPr bwMode="auto">
            <a:xfrm>
              <a:off x="2064" y="1817"/>
              <a:ext cx="298" cy="210"/>
              <a:chOff x="2064" y="1817"/>
              <a:chExt cx="298" cy="210"/>
            </a:xfrm>
          </p:grpSpPr>
          <p:sp>
            <p:nvSpPr>
              <p:cNvPr id="73075" name="Oval 75"/>
              <p:cNvSpPr>
                <a:spLocks noChangeArrowheads="1"/>
              </p:cNvSpPr>
              <p:nvPr/>
            </p:nvSpPr>
            <p:spPr bwMode="auto">
              <a:xfrm>
                <a:off x="2064" y="1817"/>
                <a:ext cx="227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76" name="Oval 76"/>
              <p:cNvSpPr>
                <a:spLocks noChangeArrowheads="1"/>
              </p:cNvSpPr>
              <p:nvPr/>
            </p:nvSpPr>
            <p:spPr bwMode="auto">
              <a:xfrm>
                <a:off x="2134" y="1817"/>
                <a:ext cx="228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28" name="AutoShape 77"/>
            <p:cNvSpPr>
              <a:spLocks noChangeArrowheads="1"/>
            </p:cNvSpPr>
            <p:nvPr/>
          </p:nvSpPr>
          <p:spPr bwMode="auto">
            <a:xfrm rot="5400000">
              <a:off x="2716" y="1940"/>
              <a:ext cx="248" cy="184"/>
            </a:xfrm>
            <a:prstGeom prst="triangle">
              <a:avLst>
                <a:gd name="adj" fmla="val 49986"/>
              </a:avLst>
            </a:prstGeom>
            <a:solidFill>
              <a:srgbClr val="FE9B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729" name="Group 78"/>
            <p:cNvGrpSpPr>
              <a:grpSpLocks/>
            </p:cNvGrpSpPr>
            <p:nvPr/>
          </p:nvGrpSpPr>
          <p:grpSpPr bwMode="auto">
            <a:xfrm>
              <a:off x="3249" y="1817"/>
              <a:ext cx="298" cy="210"/>
              <a:chOff x="3249" y="1817"/>
              <a:chExt cx="298" cy="210"/>
            </a:xfrm>
          </p:grpSpPr>
          <p:sp>
            <p:nvSpPr>
              <p:cNvPr id="73073" name="Oval 79"/>
              <p:cNvSpPr>
                <a:spLocks noChangeArrowheads="1"/>
              </p:cNvSpPr>
              <p:nvPr/>
            </p:nvSpPr>
            <p:spPr bwMode="auto">
              <a:xfrm>
                <a:off x="3249" y="1817"/>
                <a:ext cx="227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74" name="Oval 80"/>
              <p:cNvSpPr>
                <a:spLocks noChangeArrowheads="1"/>
              </p:cNvSpPr>
              <p:nvPr/>
            </p:nvSpPr>
            <p:spPr bwMode="auto">
              <a:xfrm>
                <a:off x="3319" y="1817"/>
                <a:ext cx="228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30" name="AutoShape 81"/>
            <p:cNvSpPr>
              <a:spLocks noChangeArrowheads="1"/>
            </p:cNvSpPr>
            <p:nvPr/>
          </p:nvSpPr>
          <p:spPr bwMode="auto">
            <a:xfrm rot="5400000">
              <a:off x="4399" y="1940"/>
              <a:ext cx="248" cy="184"/>
            </a:xfrm>
            <a:prstGeom prst="triangle">
              <a:avLst>
                <a:gd name="adj" fmla="val 49986"/>
              </a:avLst>
            </a:prstGeom>
            <a:solidFill>
              <a:srgbClr val="FE9B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1" name="Line 82"/>
            <p:cNvSpPr>
              <a:spLocks noChangeShapeType="1"/>
            </p:cNvSpPr>
            <p:nvPr/>
          </p:nvSpPr>
          <p:spPr bwMode="auto">
            <a:xfrm>
              <a:off x="1339" y="1670"/>
              <a:ext cx="17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2" name="Oval 83"/>
            <p:cNvSpPr>
              <a:spLocks noChangeArrowheads="1"/>
            </p:cNvSpPr>
            <p:nvPr/>
          </p:nvSpPr>
          <p:spPr bwMode="auto">
            <a:xfrm rot="-5400000">
              <a:off x="912" y="1958"/>
              <a:ext cx="1162" cy="162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MULTIPLEXER</a:t>
              </a:r>
            </a:p>
          </p:txBody>
        </p:sp>
        <p:sp>
          <p:nvSpPr>
            <p:cNvPr id="72733" name="Rectangle 84"/>
            <p:cNvSpPr>
              <a:spLocks noChangeArrowheads="1"/>
            </p:cNvSpPr>
            <p:nvPr/>
          </p:nvSpPr>
          <p:spPr bwMode="auto">
            <a:xfrm>
              <a:off x="1081" y="1616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2734" name="Rectangle 85"/>
            <p:cNvSpPr>
              <a:spLocks noChangeArrowheads="1"/>
            </p:cNvSpPr>
            <p:nvPr/>
          </p:nvSpPr>
          <p:spPr bwMode="auto">
            <a:xfrm>
              <a:off x="1081" y="1766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2735" name="Rectangle 86"/>
            <p:cNvSpPr>
              <a:spLocks noChangeArrowheads="1"/>
            </p:cNvSpPr>
            <p:nvPr/>
          </p:nvSpPr>
          <p:spPr bwMode="auto">
            <a:xfrm>
              <a:off x="1081" y="1916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2736" name="Rectangle 87"/>
            <p:cNvSpPr>
              <a:spLocks noChangeArrowheads="1"/>
            </p:cNvSpPr>
            <p:nvPr/>
          </p:nvSpPr>
          <p:spPr bwMode="auto">
            <a:xfrm>
              <a:off x="1081" y="2066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72737" name="Rectangle 88"/>
            <p:cNvSpPr>
              <a:spLocks noChangeArrowheads="1"/>
            </p:cNvSpPr>
            <p:nvPr/>
          </p:nvSpPr>
          <p:spPr bwMode="auto">
            <a:xfrm>
              <a:off x="1081" y="2212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2738" name="Rectangle 89"/>
            <p:cNvSpPr>
              <a:spLocks noChangeArrowheads="1"/>
            </p:cNvSpPr>
            <p:nvPr/>
          </p:nvSpPr>
          <p:spPr bwMode="auto">
            <a:xfrm>
              <a:off x="1081" y="2362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2739" name="Rectangle 90"/>
            <p:cNvSpPr>
              <a:spLocks noChangeArrowheads="1"/>
            </p:cNvSpPr>
            <p:nvPr/>
          </p:nvSpPr>
          <p:spPr bwMode="auto">
            <a:xfrm>
              <a:off x="1081" y="2512"/>
              <a:ext cx="291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72740" name="Line 91"/>
            <p:cNvSpPr>
              <a:spLocks noChangeShapeType="1"/>
            </p:cNvSpPr>
            <p:nvPr/>
          </p:nvSpPr>
          <p:spPr bwMode="auto">
            <a:xfrm>
              <a:off x="802" y="151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1" name="Line 92"/>
            <p:cNvSpPr>
              <a:spLocks noChangeShapeType="1"/>
            </p:cNvSpPr>
            <p:nvPr/>
          </p:nvSpPr>
          <p:spPr bwMode="auto">
            <a:xfrm>
              <a:off x="802" y="166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Line 93"/>
            <p:cNvSpPr>
              <a:spLocks noChangeShapeType="1"/>
            </p:cNvSpPr>
            <p:nvPr/>
          </p:nvSpPr>
          <p:spPr bwMode="auto">
            <a:xfrm>
              <a:off x="802" y="181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3" name="Line 94"/>
            <p:cNvSpPr>
              <a:spLocks noChangeShapeType="1"/>
            </p:cNvSpPr>
            <p:nvPr/>
          </p:nvSpPr>
          <p:spPr bwMode="auto">
            <a:xfrm>
              <a:off x="802" y="196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4" name="Line 95"/>
            <p:cNvSpPr>
              <a:spLocks noChangeShapeType="1"/>
            </p:cNvSpPr>
            <p:nvPr/>
          </p:nvSpPr>
          <p:spPr bwMode="auto">
            <a:xfrm>
              <a:off x="802" y="211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5" name="Line 96"/>
            <p:cNvSpPr>
              <a:spLocks noChangeShapeType="1"/>
            </p:cNvSpPr>
            <p:nvPr/>
          </p:nvSpPr>
          <p:spPr bwMode="auto">
            <a:xfrm>
              <a:off x="802" y="226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6" name="Line 97"/>
            <p:cNvSpPr>
              <a:spLocks noChangeShapeType="1"/>
            </p:cNvSpPr>
            <p:nvPr/>
          </p:nvSpPr>
          <p:spPr bwMode="auto">
            <a:xfrm>
              <a:off x="802" y="241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7" name="Line 98"/>
            <p:cNvSpPr>
              <a:spLocks noChangeShapeType="1"/>
            </p:cNvSpPr>
            <p:nvPr/>
          </p:nvSpPr>
          <p:spPr bwMode="auto">
            <a:xfrm>
              <a:off x="802" y="2564"/>
              <a:ext cx="271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8" name="Rectangle 99"/>
            <p:cNvSpPr>
              <a:spLocks noChangeArrowheads="1"/>
            </p:cNvSpPr>
            <p:nvPr/>
          </p:nvSpPr>
          <p:spPr bwMode="auto">
            <a:xfrm>
              <a:off x="352" y="1443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49" name="Rectangle 100"/>
            <p:cNvSpPr>
              <a:spLocks noChangeArrowheads="1"/>
            </p:cNvSpPr>
            <p:nvPr/>
          </p:nvSpPr>
          <p:spPr bwMode="auto">
            <a:xfrm>
              <a:off x="352" y="1587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0" name="Rectangle 101"/>
            <p:cNvSpPr>
              <a:spLocks noChangeArrowheads="1"/>
            </p:cNvSpPr>
            <p:nvPr/>
          </p:nvSpPr>
          <p:spPr bwMode="auto">
            <a:xfrm>
              <a:off x="352" y="1743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1" name="Rectangle 102"/>
            <p:cNvSpPr>
              <a:spLocks noChangeArrowheads="1"/>
            </p:cNvSpPr>
            <p:nvPr/>
          </p:nvSpPr>
          <p:spPr bwMode="auto">
            <a:xfrm>
              <a:off x="352" y="1893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2" name="Rectangle 103"/>
            <p:cNvSpPr>
              <a:spLocks noChangeArrowheads="1"/>
            </p:cNvSpPr>
            <p:nvPr/>
          </p:nvSpPr>
          <p:spPr bwMode="auto">
            <a:xfrm>
              <a:off x="352" y="2037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3" name="Rectangle 104"/>
            <p:cNvSpPr>
              <a:spLocks noChangeArrowheads="1"/>
            </p:cNvSpPr>
            <p:nvPr/>
          </p:nvSpPr>
          <p:spPr bwMode="auto">
            <a:xfrm>
              <a:off x="352" y="2187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4" name="Rectangle 105"/>
            <p:cNvSpPr>
              <a:spLocks noChangeArrowheads="1"/>
            </p:cNvSpPr>
            <p:nvPr/>
          </p:nvSpPr>
          <p:spPr bwMode="auto">
            <a:xfrm>
              <a:off x="352" y="2337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5" name="Rectangle 106"/>
            <p:cNvSpPr>
              <a:spLocks noChangeArrowheads="1"/>
            </p:cNvSpPr>
            <p:nvPr/>
          </p:nvSpPr>
          <p:spPr bwMode="auto">
            <a:xfrm>
              <a:off x="352" y="2493"/>
              <a:ext cx="457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IN</a:t>
              </a:r>
            </a:p>
          </p:txBody>
        </p:sp>
        <p:sp>
          <p:nvSpPr>
            <p:cNvPr id="72756" name="Line 107"/>
            <p:cNvSpPr>
              <a:spLocks noChangeShapeType="1"/>
            </p:cNvSpPr>
            <p:nvPr/>
          </p:nvSpPr>
          <p:spPr bwMode="auto">
            <a:xfrm>
              <a:off x="5359" y="1514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7" name="Line 108"/>
            <p:cNvSpPr>
              <a:spLocks noChangeShapeType="1"/>
            </p:cNvSpPr>
            <p:nvPr/>
          </p:nvSpPr>
          <p:spPr bwMode="auto">
            <a:xfrm>
              <a:off x="5359" y="1658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8" name="Line 109"/>
            <p:cNvSpPr>
              <a:spLocks noChangeShapeType="1"/>
            </p:cNvSpPr>
            <p:nvPr/>
          </p:nvSpPr>
          <p:spPr bwMode="auto">
            <a:xfrm>
              <a:off x="5359" y="1808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9" name="Line 110"/>
            <p:cNvSpPr>
              <a:spLocks noChangeShapeType="1"/>
            </p:cNvSpPr>
            <p:nvPr/>
          </p:nvSpPr>
          <p:spPr bwMode="auto">
            <a:xfrm>
              <a:off x="5359" y="1958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0" name="Line 111"/>
            <p:cNvSpPr>
              <a:spLocks noChangeShapeType="1"/>
            </p:cNvSpPr>
            <p:nvPr/>
          </p:nvSpPr>
          <p:spPr bwMode="auto">
            <a:xfrm>
              <a:off x="5359" y="2102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1" name="Line 112"/>
            <p:cNvSpPr>
              <a:spLocks noChangeShapeType="1"/>
            </p:cNvSpPr>
            <p:nvPr/>
          </p:nvSpPr>
          <p:spPr bwMode="auto">
            <a:xfrm>
              <a:off x="5359" y="2252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2" name="Line 113"/>
            <p:cNvSpPr>
              <a:spLocks noChangeShapeType="1"/>
            </p:cNvSpPr>
            <p:nvPr/>
          </p:nvSpPr>
          <p:spPr bwMode="auto">
            <a:xfrm>
              <a:off x="5359" y="2402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3" name="Line 114"/>
            <p:cNvSpPr>
              <a:spLocks noChangeShapeType="1"/>
            </p:cNvSpPr>
            <p:nvPr/>
          </p:nvSpPr>
          <p:spPr bwMode="auto">
            <a:xfrm>
              <a:off x="5359" y="2546"/>
              <a:ext cx="2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4" name="Line 115"/>
            <p:cNvSpPr>
              <a:spLocks noChangeShapeType="1"/>
            </p:cNvSpPr>
            <p:nvPr/>
          </p:nvSpPr>
          <p:spPr bwMode="auto">
            <a:xfrm>
              <a:off x="4706" y="1514"/>
              <a:ext cx="38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5" name="Line 116"/>
            <p:cNvSpPr>
              <a:spLocks noChangeShapeType="1"/>
            </p:cNvSpPr>
            <p:nvPr/>
          </p:nvSpPr>
          <p:spPr bwMode="auto">
            <a:xfrm>
              <a:off x="4706" y="1664"/>
              <a:ext cx="38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6" name="Line 117"/>
            <p:cNvSpPr>
              <a:spLocks noChangeShapeType="1"/>
            </p:cNvSpPr>
            <p:nvPr/>
          </p:nvSpPr>
          <p:spPr bwMode="auto">
            <a:xfrm>
              <a:off x="4687" y="1814"/>
              <a:ext cx="39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7" name="Line 118"/>
            <p:cNvSpPr>
              <a:spLocks noChangeShapeType="1"/>
            </p:cNvSpPr>
            <p:nvPr/>
          </p:nvSpPr>
          <p:spPr bwMode="auto">
            <a:xfrm>
              <a:off x="4687" y="1964"/>
              <a:ext cx="39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8" name="Line 119"/>
            <p:cNvSpPr>
              <a:spLocks noChangeShapeType="1"/>
            </p:cNvSpPr>
            <p:nvPr/>
          </p:nvSpPr>
          <p:spPr bwMode="auto">
            <a:xfrm>
              <a:off x="4687" y="2114"/>
              <a:ext cx="399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9" name="Line 120"/>
            <p:cNvSpPr>
              <a:spLocks noChangeShapeType="1"/>
            </p:cNvSpPr>
            <p:nvPr/>
          </p:nvSpPr>
          <p:spPr bwMode="auto">
            <a:xfrm>
              <a:off x="4693" y="2264"/>
              <a:ext cx="393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0" name="Line 121"/>
            <p:cNvSpPr>
              <a:spLocks noChangeShapeType="1"/>
            </p:cNvSpPr>
            <p:nvPr/>
          </p:nvSpPr>
          <p:spPr bwMode="auto">
            <a:xfrm>
              <a:off x="4706" y="2414"/>
              <a:ext cx="38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1" name="Line 122"/>
            <p:cNvSpPr>
              <a:spLocks noChangeShapeType="1"/>
            </p:cNvSpPr>
            <p:nvPr/>
          </p:nvSpPr>
          <p:spPr bwMode="auto">
            <a:xfrm>
              <a:off x="4693" y="2564"/>
              <a:ext cx="393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2" name="Oval 123"/>
            <p:cNvSpPr>
              <a:spLocks noChangeArrowheads="1"/>
            </p:cNvSpPr>
            <p:nvPr/>
          </p:nvSpPr>
          <p:spPr bwMode="auto">
            <a:xfrm rot="-5400000">
              <a:off x="4129" y="1979"/>
              <a:ext cx="1162" cy="135"/>
            </a:xfrm>
            <a:prstGeom prst="ellipse">
              <a:avLst/>
            </a:prstGeom>
            <a:solidFill>
              <a:srgbClr val="FE9B03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DEMUX</a:t>
              </a:r>
            </a:p>
          </p:txBody>
        </p:sp>
        <p:sp>
          <p:nvSpPr>
            <p:cNvPr id="72773" name="Rectangle 124"/>
            <p:cNvSpPr>
              <a:spLocks noChangeArrowheads="1"/>
            </p:cNvSpPr>
            <p:nvPr/>
          </p:nvSpPr>
          <p:spPr bwMode="auto">
            <a:xfrm>
              <a:off x="5085" y="145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4" name="Rectangle 125"/>
            <p:cNvSpPr>
              <a:spLocks noChangeArrowheads="1"/>
            </p:cNvSpPr>
            <p:nvPr/>
          </p:nvSpPr>
          <p:spPr bwMode="auto">
            <a:xfrm>
              <a:off x="5085" y="160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5" name="Rectangle 126"/>
            <p:cNvSpPr>
              <a:spLocks noChangeArrowheads="1"/>
            </p:cNvSpPr>
            <p:nvPr/>
          </p:nvSpPr>
          <p:spPr bwMode="auto">
            <a:xfrm>
              <a:off x="5085" y="175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6" name="Rectangle 127"/>
            <p:cNvSpPr>
              <a:spLocks noChangeArrowheads="1"/>
            </p:cNvSpPr>
            <p:nvPr/>
          </p:nvSpPr>
          <p:spPr bwMode="auto">
            <a:xfrm>
              <a:off x="5085" y="190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7" name="Rectangle 128"/>
            <p:cNvSpPr>
              <a:spLocks noChangeArrowheads="1"/>
            </p:cNvSpPr>
            <p:nvPr/>
          </p:nvSpPr>
          <p:spPr bwMode="auto">
            <a:xfrm>
              <a:off x="5085" y="205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8" name="Rectangle 129"/>
            <p:cNvSpPr>
              <a:spLocks noChangeArrowheads="1"/>
            </p:cNvSpPr>
            <p:nvPr/>
          </p:nvSpPr>
          <p:spPr bwMode="auto">
            <a:xfrm>
              <a:off x="5085" y="220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79" name="Rectangle 130"/>
            <p:cNvSpPr>
              <a:spLocks noChangeArrowheads="1"/>
            </p:cNvSpPr>
            <p:nvPr/>
          </p:nvSpPr>
          <p:spPr bwMode="auto">
            <a:xfrm>
              <a:off x="5085" y="235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80" name="Rectangle 131"/>
            <p:cNvSpPr>
              <a:spLocks noChangeArrowheads="1"/>
            </p:cNvSpPr>
            <p:nvPr/>
          </p:nvSpPr>
          <p:spPr bwMode="auto">
            <a:xfrm>
              <a:off x="5085" y="2502"/>
              <a:ext cx="291" cy="11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</a:t>
              </a:r>
            </a:p>
          </p:txBody>
        </p:sp>
        <p:sp>
          <p:nvSpPr>
            <p:cNvPr id="72781" name="Rectangle 132"/>
            <p:cNvSpPr>
              <a:spLocks noChangeArrowheads="1"/>
            </p:cNvSpPr>
            <p:nvPr/>
          </p:nvSpPr>
          <p:spPr bwMode="auto">
            <a:xfrm>
              <a:off x="5607" y="1443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2" name="Rectangle 133"/>
            <p:cNvSpPr>
              <a:spLocks noChangeArrowheads="1"/>
            </p:cNvSpPr>
            <p:nvPr/>
          </p:nvSpPr>
          <p:spPr bwMode="auto">
            <a:xfrm>
              <a:off x="5607" y="1599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3" name="Rectangle 134"/>
            <p:cNvSpPr>
              <a:spLocks noChangeArrowheads="1"/>
            </p:cNvSpPr>
            <p:nvPr/>
          </p:nvSpPr>
          <p:spPr bwMode="auto">
            <a:xfrm>
              <a:off x="5607" y="1749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4" name="Rectangle 135"/>
            <p:cNvSpPr>
              <a:spLocks noChangeArrowheads="1"/>
            </p:cNvSpPr>
            <p:nvPr/>
          </p:nvSpPr>
          <p:spPr bwMode="auto">
            <a:xfrm>
              <a:off x="5607" y="1893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5" name="Rectangle 136"/>
            <p:cNvSpPr>
              <a:spLocks noChangeArrowheads="1"/>
            </p:cNvSpPr>
            <p:nvPr/>
          </p:nvSpPr>
          <p:spPr bwMode="auto">
            <a:xfrm>
              <a:off x="5607" y="2037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6" name="Rectangle 137"/>
            <p:cNvSpPr>
              <a:spLocks noChangeArrowheads="1"/>
            </p:cNvSpPr>
            <p:nvPr/>
          </p:nvSpPr>
          <p:spPr bwMode="auto">
            <a:xfrm>
              <a:off x="5607" y="2181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7" name="Rectangle 138"/>
            <p:cNvSpPr>
              <a:spLocks noChangeArrowheads="1"/>
            </p:cNvSpPr>
            <p:nvPr/>
          </p:nvSpPr>
          <p:spPr bwMode="auto">
            <a:xfrm>
              <a:off x="5607" y="2331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8" name="Rectangle 139"/>
            <p:cNvSpPr>
              <a:spLocks noChangeArrowheads="1"/>
            </p:cNvSpPr>
            <p:nvPr/>
          </p:nvSpPr>
          <p:spPr bwMode="auto">
            <a:xfrm>
              <a:off x="5607" y="2481"/>
              <a:ext cx="54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DATA OUT</a:t>
              </a:r>
            </a:p>
          </p:txBody>
        </p:sp>
        <p:sp>
          <p:nvSpPr>
            <p:cNvPr id="72789" name="Rectangle 140"/>
            <p:cNvSpPr>
              <a:spLocks noChangeArrowheads="1"/>
            </p:cNvSpPr>
            <p:nvPr/>
          </p:nvSpPr>
          <p:spPr bwMode="auto">
            <a:xfrm>
              <a:off x="4774" y="137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2790" name="Rectangle 141"/>
            <p:cNvSpPr>
              <a:spLocks noChangeArrowheads="1"/>
            </p:cNvSpPr>
            <p:nvPr/>
          </p:nvSpPr>
          <p:spPr bwMode="auto">
            <a:xfrm>
              <a:off x="4774" y="152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2791" name="Rectangle 142"/>
            <p:cNvSpPr>
              <a:spLocks noChangeArrowheads="1"/>
            </p:cNvSpPr>
            <p:nvPr/>
          </p:nvSpPr>
          <p:spPr bwMode="auto">
            <a:xfrm>
              <a:off x="4774" y="167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2792" name="Rectangle 143"/>
            <p:cNvSpPr>
              <a:spLocks noChangeArrowheads="1"/>
            </p:cNvSpPr>
            <p:nvPr/>
          </p:nvSpPr>
          <p:spPr bwMode="auto">
            <a:xfrm>
              <a:off x="4774" y="182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2793" name="Rectangle 144"/>
            <p:cNvSpPr>
              <a:spLocks noChangeArrowheads="1"/>
            </p:cNvSpPr>
            <p:nvPr/>
          </p:nvSpPr>
          <p:spPr bwMode="auto">
            <a:xfrm>
              <a:off x="4774" y="197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72794" name="Rectangle 145"/>
            <p:cNvSpPr>
              <a:spLocks noChangeArrowheads="1"/>
            </p:cNvSpPr>
            <p:nvPr/>
          </p:nvSpPr>
          <p:spPr bwMode="auto">
            <a:xfrm>
              <a:off x="4774" y="212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2795" name="Rectangle 146"/>
            <p:cNvSpPr>
              <a:spLocks noChangeArrowheads="1"/>
            </p:cNvSpPr>
            <p:nvPr/>
          </p:nvSpPr>
          <p:spPr bwMode="auto">
            <a:xfrm>
              <a:off x="4774" y="227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2796" name="Rectangle 147"/>
            <p:cNvSpPr>
              <a:spLocks noChangeArrowheads="1"/>
            </p:cNvSpPr>
            <p:nvPr/>
          </p:nvSpPr>
          <p:spPr bwMode="auto">
            <a:xfrm>
              <a:off x="4774" y="2427"/>
              <a:ext cx="16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lang="en-US" altLang="zh-CN" sz="1000" b="1" baseline="-25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grpSp>
          <p:nvGrpSpPr>
            <p:cNvPr id="72797" name="Group 148"/>
            <p:cNvGrpSpPr>
              <a:grpSpLocks/>
            </p:cNvGrpSpPr>
            <p:nvPr/>
          </p:nvGrpSpPr>
          <p:grpSpPr bwMode="auto">
            <a:xfrm>
              <a:off x="3846" y="1817"/>
              <a:ext cx="301" cy="210"/>
              <a:chOff x="3846" y="1817"/>
              <a:chExt cx="301" cy="210"/>
            </a:xfrm>
          </p:grpSpPr>
          <p:sp>
            <p:nvSpPr>
              <p:cNvPr id="73071" name="Oval 149"/>
              <p:cNvSpPr>
                <a:spLocks noChangeArrowheads="1"/>
              </p:cNvSpPr>
              <p:nvPr/>
            </p:nvSpPr>
            <p:spPr bwMode="auto">
              <a:xfrm>
                <a:off x="3846" y="1817"/>
                <a:ext cx="228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72" name="Oval 150"/>
              <p:cNvSpPr>
                <a:spLocks noChangeArrowheads="1"/>
              </p:cNvSpPr>
              <p:nvPr/>
            </p:nvSpPr>
            <p:spPr bwMode="auto">
              <a:xfrm>
                <a:off x="3920" y="1817"/>
                <a:ext cx="227" cy="210"/>
              </a:xfrm>
              <a:prstGeom prst="ellips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798" name="Line 151"/>
            <p:cNvSpPr>
              <a:spLocks noChangeShapeType="1"/>
            </p:cNvSpPr>
            <p:nvPr/>
          </p:nvSpPr>
          <p:spPr bwMode="auto">
            <a:xfrm>
              <a:off x="3569" y="2035"/>
              <a:ext cx="340" cy="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99" name="Rectangle 152"/>
            <p:cNvSpPr>
              <a:spLocks noChangeArrowheads="1"/>
            </p:cNvSpPr>
            <p:nvPr/>
          </p:nvSpPr>
          <p:spPr bwMode="auto">
            <a:xfrm>
              <a:off x="4288" y="1243"/>
              <a:ext cx="102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Line Terminal Equipment</a:t>
              </a:r>
            </a:p>
          </p:txBody>
        </p:sp>
        <p:sp>
          <p:nvSpPr>
            <p:cNvPr id="72800" name="Rectangle 153"/>
            <p:cNvSpPr>
              <a:spLocks noChangeArrowheads="1"/>
            </p:cNvSpPr>
            <p:nvPr/>
          </p:nvSpPr>
          <p:spPr bwMode="auto">
            <a:xfrm>
              <a:off x="882" y="1239"/>
              <a:ext cx="1025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latin typeface="Times New Roman" pitchFamily="18" charset="0"/>
                  <a:ea typeface="宋体" pitchFamily="2" charset="-122"/>
                </a:rPr>
                <a:t>Line Terminal Equipment</a:t>
              </a:r>
            </a:p>
          </p:txBody>
        </p:sp>
        <p:sp>
          <p:nvSpPr>
            <p:cNvPr id="72801" name="Rectangle 154"/>
            <p:cNvSpPr>
              <a:spLocks noChangeArrowheads="1"/>
            </p:cNvSpPr>
            <p:nvPr/>
          </p:nvSpPr>
          <p:spPr bwMode="auto">
            <a:xfrm>
              <a:off x="2583" y="1027"/>
              <a:ext cx="454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sz="1000" b="1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rPr>
                <a:t>In-line</a:t>
              </a:r>
            </a:p>
            <a:p>
              <a:pPr algn="ctr" defTabSz="762000"/>
              <a:r>
                <a:rPr lang="en-US" altLang="zh-CN" sz="1000" b="1">
                  <a:solidFill>
                    <a:schemeClr val="bg2"/>
                  </a:solidFill>
                  <a:latin typeface="Times New Roman" pitchFamily="18" charset="0"/>
                  <a:ea typeface="宋体" pitchFamily="2" charset="-122"/>
                </a:rPr>
                <a:t>Amplifier</a:t>
              </a:r>
            </a:p>
          </p:txBody>
        </p:sp>
        <p:sp>
          <p:nvSpPr>
            <p:cNvPr id="72802" name="AutoShape 155"/>
            <p:cNvSpPr>
              <a:spLocks noChangeArrowheads="1"/>
            </p:cNvSpPr>
            <p:nvPr/>
          </p:nvSpPr>
          <p:spPr bwMode="auto">
            <a:xfrm>
              <a:off x="3193" y="1416"/>
              <a:ext cx="984" cy="404"/>
            </a:xfrm>
            <a:prstGeom prst="rightArrow">
              <a:avLst>
                <a:gd name="adj1" fmla="val 50000"/>
                <a:gd name="adj2" fmla="val 119110"/>
              </a:avLst>
            </a:prstGeom>
            <a:solidFill>
              <a:srgbClr val="55ABF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S l + l</a:t>
              </a:r>
              <a:r>
                <a:rPr lang="en-US" altLang="zh-CN" b="1" baseline="-25000">
                  <a:latin typeface="Times New Roman" pitchFamily="18" charset="0"/>
                  <a:ea typeface="宋体" pitchFamily="2" charset="-122"/>
                </a:rPr>
                <a:t>supervisory</a:t>
              </a:r>
            </a:p>
          </p:txBody>
        </p:sp>
        <p:sp>
          <p:nvSpPr>
            <p:cNvPr id="80995" name="Rectangle 156"/>
            <p:cNvSpPr>
              <a:spLocks noChangeArrowheads="1"/>
            </p:cNvSpPr>
            <p:nvPr/>
          </p:nvSpPr>
          <p:spPr bwMode="auto">
            <a:xfrm>
              <a:off x="2487" y="1312"/>
              <a:ext cx="533" cy="39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E9B03"/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762000">
                <a:defRPr/>
              </a:pPr>
              <a:r>
                <a:rPr lang="en-US" altLang="zh-CN" sz="1000" b="1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Optical</a:t>
              </a:r>
            </a:p>
            <a:p>
              <a:pPr algn="ctr" defTabSz="762000">
                <a:defRPr/>
              </a:pPr>
              <a:r>
                <a:rPr lang="en-US" altLang="zh-CN" sz="1000" b="1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supervisory</a:t>
              </a:r>
            </a:p>
            <a:p>
              <a:pPr algn="ctr" defTabSz="762000">
                <a:defRPr/>
              </a:pPr>
              <a:r>
                <a:rPr lang="en-US" altLang="zh-CN" sz="1000" b="1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channel</a:t>
              </a:r>
            </a:p>
            <a:p>
              <a:pPr algn="ctr" defTabSz="762000">
                <a:defRPr/>
              </a:pPr>
              <a:r>
                <a:rPr lang="en-US" altLang="zh-CN" sz="1000" b="1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  Rx     </a:t>
              </a:r>
              <a:r>
                <a:rPr lang="en-US" altLang="zh-CN" sz="1000" b="1" dirty="0" err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</a:t>
              </a:r>
              <a:endParaRPr lang="en-US" altLang="zh-CN" sz="10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804" name="Line 157"/>
            <p:cNvSpPr>
              <a:spLocks noChangeShapeType="1"/>
            </p:cNvSpPr>
            <p:nvPr/>
          </p:nvSpPr>
          <p:spPr bwMode="auto">
            <a:xfrm flipV="1">
              <a:off x="2682" y="1697"/>
              <a:ext cx="0" cy="219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5" name="Line 158"/>
            <p:cNvSpPr>
              <a:spLocks noChangeShapeType="1"/>
            </p:cNvSpPr>
            <p:nvPr/>
          </p:nvSpPr>
          <p:spPr bwMode="auto">
            <a:xfrm>
              <a:off x="2540" y="1995"/>
              <a:ext cx="4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" name="Arc 159"/>
            <p:cNvSpPr>
              <a:spLocks/>
            </p:cNvSpPr>
            <p:nvPr/>
          </p:nvSpPr>
          <p:spPr bwMode="auto">
            <a:xfrm rot="10800000">
              <a:off x="2589" y="1904"/>
              <a:ext cx="95" cy="87"/>
            </a:xfrm>
            <a:custGeom>
              <a:avLst/>
              <a:gdLst>
                <a:gd name="T0" fmla="*/ 0 w 21599"/>
                <a:gd name="T1" fmla="*/ 0 h 21599"/>
                <a:gd name="T2" fmla="*/ 0 w 21599"/>
                <a:gd name="T3" fmla="*/ 0 h 21599"/>
                <a:gd name="T4" fmla="*/ 0 w 21599"/>
                <a:gd name="T5" fmla="*/ 0 h 21599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599"/>
                <a:gd name="T11" fmla="*/ 21599 w 21599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599" fill="none" extrusionOk="0">
                  <a:moveTo>
                    <a:pt x="0" y="21351"/>
                  </a:moveTo>
                  <a:cubicBezTo>
                    <a:pt x="135" y="9607"/>
                    <a:pt x="9628" y="123"/>
                    <a:pt x="21372" y="0"/>
                  </a:cubicBezTo>
                </a:path>
                <a:path w="21599" h="21599" stroke="0" extrusionOk="0">
                  <a:moveTo>
                    <a:pt x="0" y="21351"/>
                  </a:moveTo>
                  <a:cubicBezTo>
                    <a:pt x="135" y="9607"/>
                    <a:pt x="9628" y="123"/>
                    <a:pt x="21372" y="0"/>
                  </a:cubicBezTo>
                  <a:lnTo>
                    <a:pt x="21599" y="21599"/>
                  </a:lnTo>
                  <a:lnTo>
                    <a:pt x="0" y="21351"/>
                  </a:lnTo>
                  <a:close/>
                </a:path>
              </a:pathLst>
            </a:custGeom>
            <a:noFill/>
            <a:ln w="25400" cap="rnd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" name="Line 160"/>
            <p:cNvSpPr>
              <a:spLocks noChangeShapeType="1"/>
            </p:cNvSpPr>
            <p:nvPr/>
          </p:nvSpPr>
          <p:spPr bwMode="auto">
            <a:xfrm flipV="1">
              <a:off x="1239" y="2637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" name="Rectangle 161"/>
            <p:cNvSpPr>
              <a:spLocks noChangeArrowheads="1"/>
            </p:cNvSpPr>
            <p:nvPr/>
          </p:nvSpPr>
          <p:spPr bwMode="auto">
            <a:xfrm>
              <a:off x="494" y="3241"/>
              <a:ext cx="852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Providing correct</a:t>
              </a:r>
            </a:p>
            <a:p>
              <a:pPr algn="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powers and</a:t>
              </a:r>
            </a:p>
            <a:p>
              <a:pPr algn="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wavelengths</a:t>
              </a:r>
            </a:p>
          </p:txBody>
        </p:sp>
        <p:sp>
          <p:nvSpPr>
            <p:cNvPr id="72809" name="Line 162"/>
            <p:cNvSpPr>
              <a:spLocks noChangeShapeType="1"/>
            </p:cNvSpPr>
            <p:nvPr/>
          </p:nvSpPr>
          <p:spPr bwMode="auto">
            <a:xfrm flipV="1">
              <a:off x="1566" y="1120"/>
              <a:ext cx="605" cy="58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0" name="Rectangle 163"/>
            <p:cNvSpPr>
              <a:spLocks noChangeArrowheads="1"/>
            </p:cNvSpPr>
            <p:nvPr/>
          </p:nvSpPr>
          <p:spPr bwMode="auto">
            <a:xfrm>
              <a:off x="1600" y="733"/>
              <a:ext cx="907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Combining inside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the same fibre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all the wavelengths</a:t>
              </a:r>
            </a:p>
          </p:txBody>
        </p:sp>
        <p:sp>
          <p:nvSpPr>
            <p:cNvPr id="72811" name="Rectangle 164"/>
            <p:cNvSpPr>
              <a:spLocks noChangeArrowheads="1"/>
            </p:cNvSpPr>
            <p:nvPr/>
          </p:nvSpPr>
          <p:spPr bwMode="auto">
            <a:xfrm>
              <a:off x="2430" y="2461"/>
              <a:ext cx="761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Amplifying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simultaneously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all the channels</a:t>
              </a:r>
            </a:p>
          </p:txBody>
        </p:sp>
        <p:sp>
          <p:nvSpPr>
            <p:cNvPr id="72812" name="Line 165"/>
            <p:cNvSpPr>
              <a:spLocks noChangeShapeType="1"/>
            </p:cNvSpPr>
            <p:nvPr/>
          </p:nvSpPr>
          <p:spPr bwMode="auto">
            <a:xfrm flipV="1">
              <a:off x="2812" y="2033"/>
              <a:ext cx="0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3" name="Rectangle 166"/>
            <p:cNvSpPr>
              <a:spLocks noChangeArrowheads="1"/>
            </p:cNvSpPr>
            <p:nvPr/>
          </p:nvSpPr>
          <p:spPr bwMode="auto">
            <a:xfrm>
              <a:off x="3451" y="733"/>
              <a:ext cx="1164" cy="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Offering maintenance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capabilities of 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in-line amplifiers 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(: new network elements)</a:t>
              </a:r>
            </a:p>
          </p:txBody>
        </p:sp>
        <p:sp>
          <p:nvSpPr>
            <p:cNvPr id="72814" name="Line 167"/>
            <p:cNvSpPr>
              <a:spLocks noChangeShapeType="1"/>
            </p:cNvSpPr>
            <p:nvPr/>
          </p:nvSpPr>
          <p:spPr bwMode="auto">
            <a:xfrm flipV="1">
              <a:off x="3021" y="1169"/>
              <a:ext cx="359" cy="1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5" name="Line 168"/>
            <p:cNvSpPr>
              <a:spLocks noChangeShapeType="1"/>
            </p:cNvSpPr>
            <p:nvPr/>
          </p:nvSpPr>
          <p:spPr bwMode="auto">
            <a:xfrm flipV="1">
              <a:off x="1850" y="2949"/>
              <a:ext cx="0" cy="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6" name="Line 169"/>
            <p:cNvSpPr>
              <a:spLocks noChangeShapeType="1"/>
            </p:cNvSpPr>
            <p:nvPr/>
          </p:nvSpPr>
          <p:spPr bwMode="auto">
            <a:xfrm>
              <a:off x="1744" y="2158"/>
              <a:ext cx="0" cy="36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817" name="Group 170"/>
            <p:cNvGrpSpPr>
              <a:grpSpLocks/>
            </p:cNvGrpSpPr>
            <p:nvPr/>
          </p:nvGrpSpPr>
          <p:grpSpPr bwMode="auto">
            <a:xfrm>
              <a:off x="1751" y="2075"/>
              <a:ext cx="149" cy="89"/>
              <a:chOff x="1751" y="2075"/>
              <a:chExt cx="149" cy="89"/>
            </a:xfrm>
          </p:grpSpPr>
          <p:sp>
            <p:nvSpPr>
              <p:cNvPr id="73069" name="Line 171"/>
              <p:cNvSpPr>
                <a:spLocks noChangeShapeType="1"/>
              </p:cNvSpPr>
              <p:nvPr/>
            </p:nvSpPr>
            <p:spPr bwMode="auto">
              <a:xfrm>
                <a:off x="1861" y="2075"/>
                <a:ext cx="39" cy="0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70" name="Arc 172"/>
              <p:cNvSpPr>
                <a:spLocks/>
              </p:cNvSpPr>
              <p:nvPr/>
            </p:nvSpPr>
            <p:spPr bwMode="auto">
              <a:xfrm>
                <a:off x="1751" y="2077"/>
                <a:ext cx="95" cy="8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599"/>
                  <a:gd name="T11" fmla="*/ 21599 w 21599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599" fill="none" extrusionOk="0">
                    <a:moveTo>
                      <a:pt x="0" y="21351"/>
                    </a:moveTo>
                    <a:cubicBezTo>
                      <a:pt x="135" y="9607"/>
                      <a:pt x="9628" y="123"/>
                      <a:pt x="21372" y="0"/>
                    </a:cubicBezTo>
                  </a:path>
                  <a:path w="21599" h="21599" stroke="0" extrusionOk="0">
                    <a:moveTo>
                      <a:pt x="0" y="21351"/>
                    </a:moveTo>
                    <a:cubicBezTo>
                      <a:pt x="135" y="9607"/>
                      <a:pt x="9628" y="123"/>
                      <a:pt x="21372" y="0"/>
                    </a:cubicBezTo>
                    <a:lnTo>
                      <a:pt x="21599" y="21599"/>
                    </a:lnTo>
                    <a:lnTo>
                      <a:pt x="0" y="2135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818" name="Line 173"/>
            <p:cNvSpPr>
              <a:spLocks noChangeShapeType="1"/>
            </p:cNvSpPr>
            <p:nvPr/>
          </p:nvSpPr>
          <p:spPr bwMode="auto">
            <a:xfrm flipV="1">
              <a:off x="1746" y="2513"/>
              <a:ext cx="0" cy="373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19" name="Rectangle 174"/>
            <p:cNvSpPr>
              <a:spLocks noChangeArrowheads="1"/>
            </p:cNvSpPr>
            <p:nvPr/>
          </p:nvSpPr>
          <p:spPr bwMode="auto">
            <a:xfrm>
              <a:off x="1583" y="2498"/>
              <a:ext cx="306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Tx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sup</a:t>
              </a:r>
            </a:p>
          </p:txBody>
        </p:sp>
        <p:sp>
          <p:nvSpPr>
            <p:cNvPr id="72820" name="Rectangle 175"/>
            <p:cNvSpPr>
              <a:spLocks noChangeArrowheads="1"/>
            </p:cNvSpPr>
            <p:nvPr/>
          </p:nvSpPr>
          <p:spPr bwMode="auto">
            <a:xfrm>
              <a:off x="1445" y="2650"/>
              <a:ext cx="453" cy="292"/>
            </a:xfrm>
            <a:prstGeom prst="rect">
              <a:avLst/>
            </a:prstGeom>
            <a:solidFill>
              <a:srgbClr val="F3030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System</a:t>
              </a:r>
            </a:p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control</a:t>
              </a:r>
            </a:p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processor</a:t>
              </a:r>
            </a:p>
          </p:txBody>
        </p:sp>
        <p:sp>
          <p:nvSpPr>
            <p:cNvPr id="72821" name="Rectangle 176"/>
            <p:cNvSpPr>
              <a:spLocks noChangeArrowheads="1"/>
            </p:cNvSpPr>
            <p:nvPr/>
          </p:nvSpPr>
          <p:spPr bwMode="auto">
            <a:xfrm>
              <a:off x="2014" y="3249"/>
              <a:ext cx="652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Network</a:t>
              </a:r>
            </a:p>
            <a:p>
              <a:pPr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management</a:t>
              </a:r>
            </a:p>
          </p:txBody>
        </p:sp>
        <p:sp>
          <p:nvSpPr>
            <p:cNvPr id="72822" name="Line 177"/>
            <p:cNvSpPr>
              <a:spLocks noChangeShapeType="1"/>
            </p:cNvSpPr>
            <p:nvPr/>
          </p:nvSpPr>
          <p:spPr bwMode="auto">
            <a:xfrm flipV="1">
              <a:off x="4405" y="2943"/>
              <a:ext cx="0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3" name="Rectangle 178"/>
            <p:cNvSpPr>
              <a:spLocks noChangeArrowheads="1"/>
            </p:cNvSpPr>
            <p:nvPr/>
          </p:nvSpPr>
          <p:spPr bwMode="auto">
            <a:xfrm>
              <a:off x="3567" y="3255"/>
              <a:ext cx="65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Network</a:t>
              </a:r>
            </a:p>
            <a:p>
              <a:pPr algn="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management</a:t>
              </a:r>
            </a:p>
          </p:txBody>
        </p:sp>
        <p:sp>
          <p:nvSpPr>
            <p:cNvPr id="72824" name="Line 179"/>
            <p:cNvSpPr>
              <a:spLocks noChangeShapeType="1"/>
            </p:cNvSpPr>
            <p:nvPr/>
          </p:nvSpPr>
          <p:spPr bwMode="auto">
            <a:xfrm>
              <a:off x="4400" y="2464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5" name="Line 180"/>
            <p:cNvSpPr>
              <a:spLocks noChangeShapeType="1"/>
            </p:cNvSpPr>
            <p:nvPr/>
          </p:nvSpPr>
          <p:spPr bwMode="auto">
            <a:xfrm>
              <a:off x="4246" y="2070"/>
              <a:ext cx="39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6" name="Line 181"/>
            <p:cNvSpPr>
              <a:spLocks noChangeShapeType="1"/>
            </p:cNvSpPr>
            <p:nvPr/>
          </p:nvSpPr>
          <p:spPr bwMode="auto">
            <a:xfrm>
              <a:off x="4398" y="2161"/>
              <a:ext cx="0" cy="368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7" name="Arc 182"/>
            <p:cNvSpPr>
              <a:spLocks/>
            </p:cNvSpPr>
            <p:nvPr/>
          </p:nvSpPr>
          <p:spPr bwMode="auto">
            <a:xfrm>
              <a:off x="4296" y="2072"/>
              <a:ext cx="95" cy="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28" name="Rectangle 183"/>
            <p:cNvSpPr>
              <a:spLocks noChangeArrowheads="1"/>
            </p:cNvSpPr>
            <p:nvPr/>
          </p:nvSpPr>
          <p:spPr bwMode="auto">
            <a:xfrm>
              <a:off x="4237" y="2501"/>
              <a:ext cx="307" cy="112"/>
            </a:xfrm>
            <a:prstGeom prst="rect">
              <a:avLst/>
            </a:prstGeom>
            <a:solidFill>
              <a:srgbClr val="00AE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Rx l</a:t>
              </a:r>
              <a:r>
                <a:rPr lang="en-US" altLang="zh-CN" sz="1000" b="1" baseline="-250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sup</a:t>
              </a:r>
            </a:p>
          </p:txBody>
        </p:sp>
        <p:sp>
          <p:nvSpPr>
            <p:cNvPr id="72829" name="Rectangle 184"/>
            <p:cNvSpPr>
              <a:spLocks noChangeArrowheads="1"/>
            </p:cNvSpPr>
            <p:nvPr/>
          </p:nvSpPr>
          <p:spPr bwMode="auto">
            <a:xfrm>
              <a:off x="4229" y="2653"/>
              <a:ext cx="453" cy="292"/>
            </a:xfrm>
            <a:prstGeom prst="rect">
              <a:avLst/>
            </a:prstGeom>
            <a:solidFill>
              <a:srgbClr val="F35B1B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System</a:t>
              </a:r>
            </a:p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control</a:t>
              </a:r>
            </a:p>
            <a:p>
              <a:pPr algn="ctr" defTabSz="762000"/>
              <a:r>
                <a:rPr lang="en-US" altLang="zh-CN" sz="1000" b="1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processor</a:t>
              </a:r>
            </a:p>
          </p:txBody>
        </p:sp>
        <p:sp>
          <p:nvSpPr>
            <p:cNvPr id="72830" name="Rectangle 185"/>
            <p:cNvSpPr>
              <a:spLocks noChangeArrowheads="1"/>
            </p:cNvSpPr>
            <p:nvPr/>
          </p:nvSpPr>
          <p:spPr bwMode="auto">
            <a:xfrm>
              <a:off x="4869" y="3241"/>
              <a:ext cx="782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Selecting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one channel</a:t>
              </a:r>
            </a:p>
            <a:p>
              <a:pPr algn="ctr" defTabSz="762000"/>
              <a:r>
                <a:rPr lang="en-US" altLang="zh-CN" b="1">
                  <a:latin typeface="Times New Roman" pitchFamily="18" charset="0"/>
                  <a:ea typeface="宋体" pitchFamily="2" charset="-122"/>
                </a:rPr>
                <a:t>per output fibre</a:t>
              </a:r>
            </a:p>
          </p:txBody>
        </p:sp>
        <p:sp>
          <p:nvSpPr>
            <p:cNvPr id="72831" name="Line 186"/>
            <p:cNvSpPr>
              <a:spLocks noChangeShapeType="1"/>
            </p:cNvSpPr>
            <p:nvPr/>
          </p:nvSpPr>
          <p:spPr bwMode="auto">
            <a:xfrm flipH="1" flipV="1">
              <a:off x="4732" y="2609"/>
              <a:ext cx="530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32" name="Line 187"/>
            <p:cNvSpPr>
              <a:spLocks noChangeShapeType="1"/>
            </p:cNvSpPr>
            <p:nvPr/>
          </p:nvSpPr>
          <p:spPr bwMode="auto">
            <a:xfrm flipV="1">
              <a:off x="2836" y="1701"/>
              <a:ext cx="0" cy="27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833" name="Group 188"/>
            <p:cNvGrpSpPr>
              <a:grpSpLocks/>
            </p:cNvGrpSpPr>
            <p:nvPr/>
          </p:nvGrpSpPr>
          <p:grpSpPr bwMode="auto">
            <a:xfrm>
              <a:off x="2900" y="1721"/>
              <a:ext cx="145" cy="280"/>
              <a:chOff x="2900" y="1721"/>
              <a:chExt cx="145" cy="280"/>
            </a:xfrm>
          </p:grpSpPr>
          <p:sp>
            <p:nvSpPr>
              <p:cNvPr id="73066" name="Line 189"/>
              <p:cNvSpPr>
                <a:spLocks noChangeShapeType="1"/>
              </p:cNvSpPr>
              <p:nvPr/>
            </p:nvSpPr>
            <p:spPr bwMode="auto">
              <a:xfrm>
                <a:off x="3006" y="2001"/>
                <a:ext cx="3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67" name="Arc 190"/>
              <p:cNvSpPr>
                <a:spLocks/>
              </p:cNvSpPr>
              <p:nvPr/>
            </p:nvSpPr>
            <p:spPr bwMode="auto">
              <a:xfrm rot="10800000">
                <a:off x="2900" y="1912"/>
                <a:ext cx="95" cy="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68" name="Line 191"/>
              <p:cNvSpPr>
                <a:spLocks noChangeShapeType="1"/>
              </p:cNvSpPr>
              <p:nvPr/>
            </p:nvSpPr>
            <p:spPr bwMode="auto">
              <a:xfrm flipH="1">
                <a:off x="2900" y="1721"/>
                <a:ext cx="16" cy="189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834" name="Group 192"/>
            <p:cNvGrpSpPr>
              <a:grpSpLocks/>
            </p:cNvGrpSpPr>
            <p:nvPr/>
          </p:nvGrpSpPr>
          <p:grpSpPr bwMode="auto">
            <a:xfrm>
              <a:off x="1543" y="3277"/>
              <a:ext cx="563" cy="435"/>
              <a:chOff x="1543" y="3277"/>
              <a:chExt cx="563" cy="435"/>
            </a:xfrm>
          </p:grpSpPr>
          <p:sp>
            <p:nvSpPr>
              <p:cNvPr id="72951" name="Freeform 193"/>
              <p:cNvSpPr>
                <a:spLocks/>
              </p:cNvSpPr>
              <p:nvPr/>
            </p:nvSpPr>
            <p:spPr bwMode="auto">
              <a:xfrm>
                <a:off x="1543" y="3610"/>
                <a:ext cx="55" cy="34"/>
              </a:xfrm>
              <a:custGeom>
                <a:avLst/>
                <a:gdLst>
                  <a:gd name="T0" fmla="*/ 54 w 55"/>
                  <a:gd name="T1" fmla="*/ 0 h 34"/>
                  <a:gd name="T2" fmla="*/ 40 w 55"/>
                  <a:gd name="T3" fmla="*/ 0 h 34"/>
                  <a:gd name="T4" fmla="*/ 34 w 55"/>
                  <a:gd name="T5" fmla="*/ 0 h 34"/>
                  <a:gd name="T6" fmla="*/ 27 w 55"/>
                  <a:gd name="T7" fmla="*/ 1 h 34"/>
                  <a:gd name="T8" fmla="*/ 20 w 55"/>
                  <a:gd name="T9" fmla="*/ 3 h 34"/>
                  <a:gd name="T10" fmla="*/ 13 w 55"/>
                  <a:gd name="T11" fmla="*/ 5 h 34"/>
                  <a:gd name="T12" fmla="*/ 7 w 55"/>
                  <a:gd name="T13" fmla="*/ 7 h 34"/>
                  <a:gd name="T14" fmla="*/ 6 w 55"/>
                  <a:gd name="T15" fmla="*/ 8 h 34"/>
                  <a:gd name="T16" fmla="*/ 2 w 55"/>
                  <a:gd name="T17" fmla="*/ 10 h 34"/>
                  <a:gd name="T18" fmla="*/ 0 w 55"/>
                  <a:gd name="T19" fmla="*/ 12 h 34"/>
                  <a:gd name="T20" fmla="*/ 0 w 55"/>
                  <a:gd name="T21" fmla="*/ 14 h 34"/>
                  <a:gd name="T22" fmla="*/ 0 w 55"/>
                  <a:gd name="T23" fmla="*/ 17 h 34"/>
                  <a:gd name="T24" fmla="*/ 2 w 55"/>
                  <a:gd name="T25" fmla="*/ 19 h 34"/>
                  <a:gd name="T26" fmla="*/ 4 w 55"/>
                  <a:gd name="T27" fmla="*/ 21 h 34"/>
                  <a:gd name="T28" fmla="*/ 7 w 55"/>
                  <a:gd name="T29" fmla="*/ 21 h 34"/>
                  <a:gd name="T30" fmla="*/ 13 w 55"/>
                  <a:gd name="T31" fmla="*/ 21 h 34"/>
                  <a:gd name="T32" fmla="*/ 16 w 55"/>
                  <a:gd name="T33" fmla="*/ 21 h 34"/>
                  <a:gd name="T34" fmla="*/ 23 w 55"/>
                  <a:gd name="T35" fmla="*/ 21 h 34"/>
                  <a:gd name="T36" fmla="*/ 28 w 55"/>
                  <a:gd name="T37" fmla="*/ 21 h 34"/>
                  <a:gd name="T38" fmla="*/ 34 w 55"/>
                  <a:gd name="T39" fmla="*/ 21 h 34"/>
                  <a:gd name="T40" fmla="*/ 37 w 55"/>
                  <a:gd name="T41" fmla="*/ 22 h 34"/>
                  <a:gd name="T42" fmla="*/ 42 w 55"/>
                  <a:gd name="T43" fmla="*/ 24 h 34"/>
                  <a:gd name="T44" fmla="*/ 54 w 55"/>
                  <a:gd name="T45" fmla="*/ 33 h 34"/>
                  <a:gd name="T46" fmla="*/ 54 w 55"/>
                  <a:gd name="T47" fmla="*/ 31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5"/>
                  <a:gd name="T73" fmla="*/ 0 h 34"/>
                  <a:gd name="T74" fmla="*/ 55 w 55"/>
                  <a:gd name="T75" fmla="*/ 34 h 3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5" h="34">
                    <a:moveTo>
                      <a:pt x="54" y="0"/>
                    </a:moveTo>
                    <a:lnTo>
                      <a:pt x="40" y="0"/>
                    </a:lnTo>
                    <a:lnTo>
                      <a:pt x="34" y="0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3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13" y="21"/>
                    </a:lnTo>
                    <a:lnTo>
                      <a:pt x="16" y="21"/>
                    </a:lnTo>
                    <a:lnTo>
                      <a:pt x="23" y="21"/>
                    </a:lnTo>
                    <a:lnTo>
                      <a:pt x="28" y="21"/>
                    </a:lnTo>
                    <a:lnTo>
                      <a:pt x="34" y="21"/>
                    </a:lnTo>
                    <a:lnTo>
                      <a:pt x="37" y="22"/>
                    </a:lnTo>
                    <a:lnTo>
                      <a:pt x="42" y="24"/>
                    </a:lnTo>
                    <a:lnTo>
                      <a:pt x="54" y="33"/>
                    </a:lnTo>
                    <a:lnTo>
                      <a:pt x="54" y="31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952" name="Group 194"/>
              <p:cNvGrpSpPr>
                <a:grpSpLocks/>
              </p:cNvGrpSpPr>
              <p:nvPr/>
            </p:nvGrpSpPr>
            <p:grpSpPr bwMode="auto">
              <a:xfrm>
                <a:off x="1594" y="3521"/>
                <a:ext cx="433" cy="144"/>
                <a:chOff x="1594" y="3521"/>
                <a:chExt cx="433" cy="144"/>
              </a:xfrm>
            </p:grpSpPr>
            <p:sp>
              <p:nvSpPr>
                <p:cNvPr id="73059" name="Freeform 195"/>
                <p:cNvSpPr>
                  <a:spLocks/>
                </p:cNvSpPr>
                <p:nvPr/>
              </p:nvSpPr>
              <p:spPr bwMode="auto">
                <a:xfrm>
                  <a:off x="1596" y="3597"/>
                  <a:ext cx="431" cy="68"/>
                </a:xfrm>
                <a:custGeom>
                  <a:avLst/>
                  <a:gdLst>
                    <a:gd name="T0" fmla="*/ 0 w 431"/>
                    <a:gd name="T1" fmla="*/ 4 h 68"/>
                    <a:gd name="T2" fmla="*/ 0 w 431"/>
                    <a:gd name="T3" fmla="*/ 33 h 68"/>
                    <a:gd name="T4" fmla="*/ 349 w 431"/>
                    <a:gd name="T5" fmla="*/ 67 h 68"/>
                    <a:gd name="T6" fmla="*/ 430 w 431"/>
                    <a:gd name="T7" fmla="*/ 25 h 68"/>
                    <a:gd name="T8" fmla="*/ 430 w 431"/>
                    <a:gd name="T9" fmla="*/ 0 h 68"/>
                    <a:gd name="T10" fmla="*/ 347 w 431"/>
                    <a:gd name="T11" fmla="*/ 35 h 68"/>
                    <a:gd name="T12" fmla="*/ 0 w 431"/>
                    <a:gd name="T13" fmla="*/ 4 h 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1"/>
                    <a:gd name="T22" fmla="*/ 0 h 68"/>
                    <a:gd name="T23" fmla="*/ 431 w 431"/>
                    <a:gd name="T24" fmla="*/ 68 h 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1" h="68">
                      <a:moveTo>
                        <a:pt x="0" y="4"/>
                      </a:moveTo>
                      <a:lnTo>
                        <a:pt x="0" y="33"/>
                      </a:lnTo>
                      <a:lnTo>
                        <a:pt x="349" y="67"/>
                      </a:lnTo>
                      <a:lnTo>
                        <a:pt x="430" y="25"/>
                      </a:lnTo>
                      <a:lnTo>
                        <a:pt x="430" y="0"/>
                      </a:lnTo>
                      <a:lnTo>
                        <a:pt x="347" y="35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9F9F9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60" name="Freeform 196"/>
                <p:cNvSpPr>
                  <a:spLocks/>
                </p:cNvSpPr>
                <p:nvPr/>
              </p:nvSpPr>
              <p:spPr bwMode="auto">
                <a:xfrm>
                  <a:off x="1594" y="3521"/>
                  <a:ext cx="349" cy="110"/>
                </a:xfrm>
                <a:custGeom>
                  <a:avLst/>
                  <a:gdLst>
                    <a:gd name="T0" fmla="*/ 0 w 349"/>
                    <a:gd name="T1" fmla="*/ 0 h 110"/>
                    <a:gd name="T2" fmla="*/ 348 w 349"/>
                    <a:gd name="T3" fmla="*/ 24 h 110"/>
                    <a:gd name="T4" fmla="*/ 348 w 349"/>
                    <a:gd name="T5" fmla="*/ 109 h 110"/>
                    <a:gd name="T6" fmla="*/ 0 w 349"/>
                    <a:gd name="T7" fmla="*/ 76 h 110"/>
                    <a:gd name="T8" fmla="*/ 0 w 349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9"/>
                    <a:gd name="T16" fmla="*/ 0 h 110"/>
                    <a:gd name="T17" fmla="*/ 349 w 349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9" h="110">
                      <a:moveTo>
                        <a:pt x="0" y="0"/>
                      </a:moveTo>
                      <a:lnTo>
                        <a:pt x="348" y="24"/>
                      </a:lnTo>
                      <a:lnTo>
                        <a:pt x="348" y="109"/>
                      </a:lnTo>
                      <a:lnTo>
                        <a:pt x="0" y="7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3061" name="Group 197"/>
                <p:cNvGrpSpPr>
                  <a:grpSpLocks/>
                </p:cNvGrpSpPr>
                <p:nvPr/>
              </p:nvGrpSpPr>
              <p:grpSpPr bwMode="auto">
                <a:xfrm>
                  <a:off x="1594" y="3542"/>
                  <a:ext cx="357" cy="48"/>
                  <a:chOff x="1594" y="3542"/>
                  <a:chExt cx="357" cy="48"/>
                </a:xfrm>
              </p:grpSpPr>
              <p:sp>
                <p:nvSpPr>
                  <p:cNvPr id="73062" name="Freeform 198"/>
                  <p:cNvSpPr>
                    <a:spLocks/>
                  </p:cNvSpPr>
                  <p:nvPr/>
                </p:nvSpPr>
                <p:spPr bwMode="auto">
                  <a:xfrm>
                    <a:off x="1594" y="3542"/>
                    <a:ext cx="357" cy="29"/>
                  </a:xfrm>
                  <a:custGeom>
                    <a:avLst/>
                    <a:gdLst>
                      <a:gd name="T0" fmla="*/ 0 w 357"/>
                      <a:gd name="T1" fmla="*/ 0 h 29"/>
                      <a:gd name="T2" fmla="*/ 356 w 357"/>
                      <a:gd name="T3" fmla="*/ 28 h 29"/>
                      <a:gd name="T4" fmla="*/ 0 60000 65536"/>
                      <a:gd name="T5" fmla="*/ 0 60000 65536"/>
                      <a:gd name="T6" fmla="*/ 0 w 357"/>
                      <a:gd name="T7" fmla="*/ 0 h 29"/>
                      <a:gd name="T8" fmla="*/ 357 w 357"/>
                      <a:gd name="T9" fmla="*/ 29 h 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57" h="29">
                        <a:moveTo>
                          <a:pt x="0" y="0"/>
                        </a:moveTo>
                        <a:lnTo>
                          <a:pt x="356" y="28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63" name="Freeform 199"/>
                  <p:cNvSpPr>
                    <a:spLocks/>
                  </p:cNvSpPr>
                  <p:nvPr/>
                </p:nvSpPr>
                <p:spPr bwMode="auto">
                  <a:xfrm>
                    <a:off x="1853" y="3563"/>
                    <a:ext cx="76" cy="14"/>
                  </a:xfrm>
                  <a:custGeom>
                    <a:avLst/>
                    <a:gdLst>
                      <a:gd name="T0" fmla="*/ 0 w 76"/>
                      <a:gd name="T1" fmla="*/ 0 h 14"/>
                      <a:gd name="T2" fmla="*/ 75 w 76"/>
                      <a:gd name="T3" fmla="*/ 13 h 14"/>
                      <a:gd name="T4" fmla="*/ 0 60000 65536"/>
                      <a:gd name="T5" fmla="*/ 0 60000 65536"/>
                      <a:gd name="T6" fmla="*/ 0 w 76"/>
                      <a:gd name="T7" fmla="*/ 0 h 14"/>
                      <a:gd name="T8" fmla="*/ 76 w 76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6" h="14">
                        <a:moveTo>
                          <a:pt x="0" y="0"/>
                        </a:moveTo>
                        <a:lnTo>
                          <a:pt x="75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64" name="Freeform 200"/>
                  <p:cNvSpPr>
                    <a:spLocks/>
                  </p:cNvSpPr>
                  <p:nvPr/>
                </p:nvSpPr>
                <p:spPr bwMode="auto">
                  <a:xfrm>
                    <a:off x="1766" y="3556"/>
                    <a:ext cx="76" cy="14"/>
                  </a:xfrm>
                  <a:custGeom>
                    <a:avLst/>
                    <a:gdLst>
                      <a:gd name="T0" fmla="*/ 0 w 76"/>
                      <a:gd name="T1" fmla="*/ 0 h 14"/>
                      <a:gd name="T2" fmla="*/ 75 w 76"/>
                      <a:gd name="T3" fmla="*/ 13 h 14"/>
                      <a:gd name="T4" fmla="*/ 0 60000 65536"/>
                      <a:gd name="T5" fmla="*/ 0 60000 65536"/>
                      <a:gd name="T6" fmla="*/ 0 w 76"/>
                      <a:gd name="T7" fmla="*/ 0 h 14"/>
                      <a:gd name="T8" fmla="*/ 76 w 76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6" h="14">
                        <a:moveTo>
                          <a:pt x="0" y="0"/>
                        </a:moveTo>
                        <a:lnTo>
                          <a:pt x="75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065" name="Freeform 201"/>
                  <p:cNvSpPr>
                    <a:spLocks/>
                  </p:cNvSpPr>
                  <p:nvPr/>
                </p:nvSpPr>
                <p:spPr bwMode="auto">
                  <a:xfrm>
                    <a:off x="1594" y="3557"/>
                    <a:ext cx="357" cy="33"/>
                  </a:xfrm>
                  <a:custGeom>
                    <a:avLst/>
                    <a:gdLst>
                      <a:gd name="T0" fmla="*/ 0 w 357"/>
                      <a:gd name="T1" fmla="*/ 0 h 33"/>
                      <a:gd name="T2" fmla="*/ 356 w 357"/>
                      <a:gd name="T3" fmla="*/ 32 h 33"/>
                      <a:gd name="T4" fmla="*/ 0 60000 65536"/>
                      <a:gd name="T5" fmla="*/ 0 60000 65536"/>
                      <a:gd name="T6" fmla="*/ 0 w 357"/>
                      <a:gd name="T7" fmla="*/ 0 h 33"/>
                      <a:gd name="T8" fmla="*/ 357 w 357"/>
                      <a:gd name="T9" fmla="*/ 33 h 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57" h="33">
                        <a:moveTo>
                          <a:pt x="0" y="0"/>
                        </a:moveTo>
                        <a:lnTo>
                          <a:pt x="356" y="3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953" name="Group 202"/>
              <p:cNvGrpSpPr>
                <a:grpSpLocks/>
              </p:cNvGrpSpPr>
              <p:nvPr/>
            </p:nvGrpSpPr>
            <p:grpSpPr bwMode="auto">
              <a:xfrm>
                <a:off x="1594" y="3505"/>
                <a:ext cx="435" cy="35"/>
                <a:chOff x="1594" y="3505"/>
                <a:chExt cx="435" cy="35"/>
              </a:xfrm>
            </p:grpSpPr>
            <p:sp>
              <p:nvSpPr>
                <p:cNvPr id="73057" name="Freeform 203"/>
                <p:cNvSpPr>
                  <a:spLocks/>
                </p:cNvSpPr>
                <p:nvPr/>
              </p:nvSpPr>
              <p:spPr bwMode="auto">
                <a:xfrm>
                  <a:off x="1594" y="3505"/>
                  <a:ext cx="435" cy="35"/>
                </a:xfrm>
                <a:custGeom>
                  <a:avLst/>
                  <a:gdLst>
                    <a:gd name="T0" fmla="*/ 0 w 435"/>
                    <a:gd name="T1" fmla="*/ 13 h 35"/>
                    <a:gd name="T2" fmla="*/ 350 w 435"/>
                    <a:gd name="T3" fmla="*/ 34 h 35"/>
                    <a:gd name="T4" fmla="*/ 434 w 435"/>
                    <a:gd name="T5" fmla="*/ 15 h 35"/>
                    <a:gd name="T6" fmla="*/ 403 w 435"/>
                    <a:gd name="T7" fmla="*/ 11 h 35"/>
                    <a:gd name="T8" fmla="*/ 134 w 435"/>
                    <a:gd name="T9" fmla="*/ 0 h 35"/>
                    <a:gd name="T10" fmla="*/ 0 w 435"/>
                    <a:gd name="T11" fmla="*/ 13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5"/>
                    <a:gd name="T19" fmla="*/ 0 h 35"/>
                    <a:gd name="T20" fmla="*/ 435 w 435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5" h="35">
                      <a:moveTo>
                        <a:pt x="0" y="13"/>
                      </a:moveTo>
                      <a:lnTo>
                        <a:pt x="350" y="34"/>
                      </a:lnTo>
                      <a:lnTo>
                        <a:pt x="434" y="15"/>
                      </a:lnTo>
                      <a:lnTo>
                        <a:pt x="403" y="11"/>
                      </a:lnTo>
                      <a:lnTo>
                        <a:pt x="134" y="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DFDFD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58" name="Freeform 204"/>
                <p:cNvSpPr>
                  <a:spLocks/>
                </p:cNvSpPr>
                <p:nvPr/>
              </p:nvSpPr>
              <p:spPr bwMode="auto">
                <a:xfrm>
                  <a:off x="1693" y="3514"/>
                  <a:ext cx="318" cy="19"/>
                </a:xfrm>
                <a:custGeom>
                  <a:avLst/>
                  <a:gdLst>
                    <a:gd name="T0" fmla="*/ 27 w 318"/>
                    <a:gd name="T1" fmla="*/ 0 h 19"/>
                    <a:gd name="T2" fmla="*/ 0 w 318"/>
                    <a:gd name="T3" fmla="*/ 6 h 19"/>
                    <a:gd name="T4" fmla="*/ 257 w 318"/>
                    <a:gd name="T5" fmla="*/ 18 h 19"/>
                    <a:gd name="T6" fmla="*/ 298 w 318"/>
                    <a:gd name="T7" fmla="*/ 10 h 19"/>
                    <a:gd name="T8" fmla="*/ 296 w 318"/>
                    <a:gd name="T9" fmla="*/ 8 h 19"/>
                    <a:gd name="T10" fmla="*/ 317 w 318"/>
                    <a:gd name="T11" fmla="*/ 5 h 19"/>
                    <a:gd name="T12" fmla="*/ 303 w 318"/>
                    <a:gd name="T13" fmla="*/ 3 h 19"/>
                    <a:gd name="T14" fmla="*/ 27 w 318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8"/>
                    <a:gd name="T25" fmla="*/ 0 h 19"/>
                    <a:gd name="T26" fmla="*/ 318 w 318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8" h="19">
                      <a:moveTo>
                        <a:pt x="27" y="0"/>
                      </a:moveTo>
                      <a:lnTo>
                        <a:pt x="0" y="6"/>
                      </a:lnTo>
                      <a:lnTo>
                        <a:pt x="257" y="18"/>
                      </a:lnTo>
                      <a:lnTo>
                        <a:pt x="298" y="10"/>
                      </a:lnTo>
                      <a:lnTo>
                        <a:pt x="296" y="8"/>
                      </a:lnTo>
                      <a:lnTo>
                        <a:pt x="317" y="5"/>
                      </a:lnTo>
                      <a:lnTo>
                        <a:pt x="303" y="3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954" name="Group 205"/>
              <p:cNvGrpSpPr>
                <a:grpSpLocks/>
              </p:cNvGrpSpPr>
              <p:nvPr/>
            </p:nvGrpSpPr>
            <p:grpSpPr bwMode="auto">
              <a:xfrm>
                <a:off x="1968" y="3660"/>
                <a:ext cx="138" cy="52"/>
                <a:chOff x="1968" y="3660"/>
                <a:chExt cx="138" cy="52"/>
              </a:xfrm>
            </p:grpSpPr>
            <p:sp>
              <p:nvSpPr>
                <p:cNvPr id="73046" name="Freeform 206"/>
                <p:cNvSpPr>
                  <a:spLocks/>
                </p:cNvSpPr>
                <p:nvPr/>
              </p:nvSpPr>
              <p:spPr bwMode="auto">
                <a:xfrm>
                  <a:off x="1968" y="3660"/>
                  <a:ext cx="138" cy="38"/>
                </a:xfrm>
                <a:custGeom>
                  <a:avLst/>
                  <a:gdLst>
                    <a:gd name="T0" fmla="*/ 0 w 138"/>
                    <a:gd name="T1" fmla="*/ 0 h 38"/>
                    <a:gd name="T2" fmla="*/ 26 w 138"/>
                    <a:gd name="T3" fmla="*/ 2 h 38"/>
                    <a:gd name="T4" fmla="*/ 45 w 138"/>
                    <a:gd name="T5" fmla="*/ 4 h 38"/>
                    <a:gd name="T6" fmla="*/ 62 w 138"/>
                    <a:gd name="T7" fmla="*/ 5 h 38"/>
                    <a:gd name="T8" fmla="*/ 78 w 138"/>
                    <a:gd name="T9" fmla="*/ 7 h 38"/>
                    <a:gd name="T10" fmla="*/ 90 w 138"/>
                    <a:gd name="T11" fmla="*/ 9 h 38"/>
                    <a:gd name="T12" fmla="*/ 104 w 138"/>
                    <a:gd name="T13" fmla="*/ 11 h 38"/>
                    <a:gd name="T14" fmla="*/ 113 w 138"/>
                    <a:gd name="T15" fmla="*/ 12 h 38"/>
                    <a:gd name="T16" fmla="*/ 120 w 138"/>
                    <a:gd name="T17" fmla="*/ 14 h 38"/>
                    <a:gd name="T18" fmla="*/ 123 w 138"/>
                    <a:gd name="T19" fmla="*/ 16 h 38"/>
                    <a:gd name="T20" fmla="*/ 125 w 138"/>
                    <a:gd name="T21" fmla="*/ 16 h 38"/>
                    <a:gd name="T22" fmla="*/ 128 w 138"/>
                    <a:gd name="T23" fmla="*/ 18 h 38"/>
                    <a:gd name="T24" fmla="*/ 132 w 138"/>
                    <a:gd name="T25" fmla="*/ 18 h 38"/>
                    <a:gd name="T26" fmla="*/ 135 w 138"/>
                    <a:gd name="T27" fmla="*/ 19 h 38"/>
                    <a:gd name="T28" fmla="*/ 137 w 138"/>
                    <a:gd name="T29" fmla="*/ 21 h 38"/>
                    <a:gd name="T30" fmla="*/ 137 w 138"/>
                    <a:gd name="T31" fmla="*/ 23 h 38"/>
                    <a:gd name="T32" fmla="*/ 137 w 138"/>
                    <a:gd name="T33" fmla="*/ 26 h 38"/>
                    <a:gd name="T34" fmla="*/ 135 w 138"/>
                    <a:gd name="T35" fmla="*/ 28 h 38"/>
                    <a:gd name="T36" fmla="*/ 134 w 138"/>
                    <a:gd name="T37" fmla="*/ 30 h 38"/>
                    <a:gd name="T38" fmla="*/ 132 w 138"/>
                    <a:gd name="T39" fmla="*/ 32 h 38"/>
                    <a:gd name="T40" fmla="*/ 128 w 138"/>
                    <a:gd name="T41" fmla="*/ 33 h 38"/>
                    <a:gd name="T42" fmla="*/ 125 w 138"/>
                    <a:gd name="T43" fmla="*/ 35 h 38"/>
                    <a:gd name="T44" fmla="*/ 121 w 138"/>
                    <a:gd name="T45" fmla="*/ 35 h 38"/>
                    <a:gd name="T46" fmla="*/ 118 w 138"/>
                    <a:gd name="T47" fmla="*/ 37 h 38"/>
                    <a:gd name="T48" fmla="*/ 113 w 138"/>
                    <a:gd name="T49" fmla="*/ 37 h 38"/>
                    <a:gd name="T50" fmla="*/ 107 w 138"/>
                    <a:gd name="T51" fmla="*/ 37 h 38"/>
                    <a:gd name="T52" fmla="*/ 101 w 138"/>
                    <a:gd name="T53" fmla="*/ 35 h 3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8"/>
                    <a:gd name="T82" fmla="*/ 0 h 38"/>
                    <a:gd name="T83" fmla="*/ 138 w 138"/>
                    <a:gd name="T84" fmla="*/ 38 h 3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8" h="38">
                      <a:moveTo>
                        <a:pt x="0" y="0"/>
                      </a:moveTo>
                      <a:lnTo>
                        <a:pt x="26" y="2"/>
                      </a:lnTo>
                      <a:lnTo>
                        <a:pt x="45" y="4"/>
                      </a:lnTo>
                      <a:lnTo>
                        <a:pt x="62" y="5"/>
                      </a:lnTo>
                      <a:lnTo>
                        <a:pt x="78" y="7"/>
                      </a:lnTo>
                      <a:lnTo>
                        <a:pt x="90" y="9"/>
                      </a:lnTo>
                      <a:lnTo>
                        <a:pt x="104" y="11"/>
                      </a:lnTo>
                      <a:lnTo>
                        <a:pt x="113" y="12"/>
                      </a:lnTo>
                      <a:lnTo>
                        <a:pt x="120" y="14"/>
                      </a:lnTo>
                      <a:lnTo>
                        <a:pt x="123" y="16"/>
                      </a:lnTo>
                      <a:lnTo>
                        <a:pt x="125" y="16"/>
                      </a:lnTo>
                      <a:lnTo>
                        <a:pt x="128" y="18"/>
                      </a:lnTo>
                      <a:lnTo>
                        <a:pt x="132" y="18"/>
                      </a:lnTo>
                      <a:lnTo>
                        <a:pt x="135" y="19"/>
                      </a:lnTo>
                      <a:lnTo>
                        <a:pt x="137" y="21"/>
                      </a:lnTo>
                      <a:lnTo>
                        <a:pt x="137" y="23"/>
                      </a:lnTo>
                      <a:lnTo>
                        <a:pt x="137" y="26"/>
                      </a:lnTo>
                      <a:lnTo>
                        <a:pt x="135" y="28"/>
                      </a:lnTo>
                      <a:lnTo>
                        <a:pt x="134" y="30"/>
                      </a:lnTo>
                      <a:lnTo>
                        <a:pt x="132" y="32"/>
                      </a:lnTo>
                      <a:lnTo>
                        <a:pt x="128" y="33"/>
                      </a:lnTo>
                      <a:lnTo>
                        <a:pt x="125" y="35"/>
                      </a:lnTo>
                      <a:lnTo>
                        <a:pt x="121" y="35"/>
                      </a:lnTo>
                      <a:lnTo>
                        <a:pt x="118" y="37"/>
                      </a:lnTo>
                      <a:lnTo>
                        <a:pt x="113" y="37"/>
                      </a:lnTo>
                      <a:lnTo>
                        <a:pt x="107" y="37"/>
                      </a:lnTo>
                      <a:lnTo>
                        <a:pt x="101" y="35"/>
                      </a:lnTo>
                    </a:path>
                  </a:pathLst>
                </a:custGeom>
                <a:noFill/>
                <a:ln w="12700" cap="rnd">
                  <a:solidFill>
                    <a:srgbClr val="C0C0C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3047" name="Group 207"/>
                <p:cNvGrpSpPr>
                  <a:grpSpLocks/>
                </p:cNvGrpSpPr>
                <p:nvPr/>
              </p:nvGrpSpPr>
              <p:grpSpPr bwMode="auto">
                <a:xfrm>
                  <a:off x="1976" y="3681"/>
                  <a:ext cx="97" cy="31"/>
                  <a:chOff x="1976" y="3681"/>
                  <a:chExt cx="97" cy="31"/>
                </a:xfrm>
              </p:grpSpPr>
              <p:grpSp>
                <p:nvGrpSpPr>
                  <p:cNvPr id="73048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1976" y="3681"/>
                    <a:ext cx="89" cy="30"/>
                    <a:chOff x="1976" y="3681"/>
                    <a:chExt cx="89" cy="30"/>
                  </a:xfrm>
                </p:grpSpPr>
                <p:sp>
                  <p:nvSpPr>
                    <p:cNvPr id="73053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1976" y="3681"/>
                      <a:ext cx="53" cy="16"/>
                    </a:xfrm>
                    <a:custGeom>
                      <a:avLst/>
                      <a:gdLst>
                        <a:gd name="T0" fmla="*/ 0 w 53"/>
                        <a:gd name="T1" fmla="*/ 9 h 16"/>
                        <a:gd name="T2" fmla="*/ 14 w 53"/>
                        <a:gd name="T3" fmla="*/ 0 h 16"/>
                        <a:gd name="T4" fmla="*/ 52 w 53"/>
                        <a:gd name="T5" fmla="*/ 5 h 16"/>
                        <a:gd name="T6" fmla="*/ 36 w 53"/>
                        <a:gd name="T7" fmla="*/ 15 h 16"/>
                        <a:gd name="T8" fmla="*/ 0 w 53"/>
                        <a:gd name="T9" fmla="*/ 9 h 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3"/>
                        <a:gd name="T16" fmla="*/ 0 h 16"/>
                        <a:gd name="T17" fmla="*/ 53 w 53"/>
                        <a:gd name="T18" fmla="*/ 16 h 1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3" h="16">
                          <a:moveTo>
                            <a:pt x="0" y="9"/>
                          </a:moveTo>
                          <a:lnTo>
                            <a:pt x="14" y="0"/>
                          </a:lnTo>
                          <a:lnTo>
                            <a:pt x="52" y="5"/>
                          </a:lnTo>
                          <a:lnTo>
                            <a:pt x="36" y="15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54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976" y="3695"/>
                      <a:ext cx="35" cy="16"/>
                    </a:xfrm>
                    <a:custGeom>
                      <a:avLst/>
                      <a:gdLst>
                        <a:gd name="T0" fmla="*/ 0 w 35"/>
                        <a:gd name="T1" fmla="*/ 0 h 16"/>
                        <a:gd name="T2" fmla="*/ 0 w 35"/>
                        <a:gd name="T3" fmla="*/ 8 h 16"/>
                        <a:gd name="T4" fmla="*/ 34 w 35"/>
                        <a:gd name="T5" fmla="*/ 15 h 16"/>
                        <a:gd name="T6" fmla="*/ 34 w 35"/>
                        <a:gd name="T7" fmla="*/ 6 h 16"/>
                        <a:gd name="T8" fmla="*/ 0 w 35"/>
                        <a:gd name="T9" fmla="*/ 0 h 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"/>
                        <a:gd name="T16" fmla="*/ 0 h 16"/>
                        <a:gd name="T17" fmla="*/ 35 w 35"/>
                        <a:gd name="T18" fmla="*/ 16 h 1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" h="16">
                          <a:moveTo>
                            <a:pt x="0" y="0"/>
                          </a:moveTo>
                          <a:lnTo>
                            <a:pt x="0" y="8"/>
                          </a:lnTo>
                          <a:lnTo>
                            <a:pt x="34" y="15"/>
                          </a:lnTo>
                          <a:lnTo>
                            <a:pt x="34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55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2018" y="3688"/>
                      <a:ext cx="47" cy="23"/>
                    </a:xfrm>
                    <a:custGeom>
                      <a:avLst/>
                      <a:gdLst>
                        <a:gd name="T0" fmla="*/ 0 w 47"/>
                        <a:gd name="T1" fmla="*/ 12 h 23"/>
                        <a:gd name="T2" fmla="*/ 15 w 47"/>
                        <a:gd name="T3" fmla="*/ 0 h 23"/>
                        <a:gd name="T4" fmla="*/ 46 w 47"/>
                        <a:gd name="T5" fmla="*/ 4 h 23"/>
                        <a:gd name="T6" fmla="*/ 46 w 47"/>
                        <a:gd name="T7" fmla="*/ 12 h 23"/>
                        <a:gd name="T8" fmla="*/ 0 w 47"/>
                        <a:gd name="T9" fmla="*/ 22 h 23"/>
                        <a:gd name="T10" fmla="*/ 0 w 47"/>
                        <a:gd name="T11" fmla="*/ 12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47"/>
                        <a:gd name="T19" fmla="*/ 0 h 23"/>
                        <a:gd name="T20" fmla="*/ 47 w 47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47" h="23">
                          <a:moveTo>
                            <a:pt x="0" y="12"/>
                          </a:moveTo>
                          <a:lnTo>
                            <a:pt x="15" y="0"/>
                          </a:lnTo>
                          <a:lnTo>
                            <a:pt x="46" y="4"/>
                          </a:lnTo>
                          <a:lnTo>
                            <a:pt x="46" y="12"/>
                          </a:lnTo>
                          <a:lnTo>
                            <a:pt x="0" y="22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56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1992" y="3681"/>
                      <a:ext cx="73" cy="13"/>
                    </a:xfrm>
                    <a:custGeom>
                      <a:avLst/>
                      <a:gdLst>
                        <a:gd name="T0" fmla="*/ 0 w 73"/>
                        <a:gd name="T1" fmla="*/ 0 h 13"/>
                        <a:gd name="T2" fmla="*/ 36 w 73"/>
                        <a:gd name="T3" fmla="*/ 4 h 13"/>
                        <a:gd name="T4" fmla="*/ 72 w 73"/>
                        <a:gd name="T5" fmla="*/ 12 h 13"/>
                        <a:gd name="T6" fmla="*/ 40 w 73"/>
                        <a:gd name="T7" fmla="*/ 8 h 13"/>
                        <a:gd name="T8" fmla="*/ 0 w 73"/>
                        <a:gd name="T9" fmla="*/ 0 h 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3"/>
                        <a:gd name="T16" fmla="*/ 0 h 13"/>
                        <a:gd name="T17" fmla="*/ 73 w 73"/>
                        <a:gd name="T18" fmla="*/ 13 h 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3" h="13">
                          <a:moveTo>
                            <a:pt x="0" y="0"/>
                          </a:moveTo>
                          <a:lnTo>
                            <a:pt x="36" y="4"/>
                          </a:lnTo>
                          <a:lnTo>
                            <a:pt x="72" y="12"/>
                          </a:lnTo>
                          <a:lnTo>
                            <a:pt x="40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3049" name="Group 213"/>
                  <p:cNvGrpSpPr>
                    <a:grpSpLocks/>
                  </p:cNvGrpSpPr>
                  <p:nvPr/>
                </p:nvGrpSpPr>
                <p:grpSpPr bwMode="auto">
                  <a:xfrm>
                    <a:off x="1976" y="3692"/>
                    <a:ext cx="97" cy="20"/>
                    <a:chOff x="1976" y="3692"/>
                    <a:chExt cx="97" cy="20"/>
                  </a:xfrm>
                </p:grpSpPr>
                <p:sp>
                  <p:nvSpPr>
                    <p:cNvPr id="73050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1976" y="3697"/>
                      <a:ext cx="43" cy="15"/>
                    </a:xfrm>
                    <a:custGeom>
                      <a:avLst/>
                      <a:gdLst>
                        <a:gd name="T0" fmla="*/ 0 w 43"/>
                        <a:gd name="T1" fmla="*/ 0 h 15"/>
                        <a:gd name="T2" fmla="*/ 42 w 43"/>
                        <a:gd name="T3" fmla="*/ 14 h 15"/>
                        <a:gd name="T4" fmla="*/ 0 60000 65536"/>
                        <a:gd name="T5" fmla="*/ 0 60000 65536"/>
                        <a:gd name="T6" fmla="*/ 0 w 43"/>
                        <a:gd name="T7" fmla="*/ 0 h 15"/>
                        <a:gd name="T8" fmla="*/ 43 w 43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3" h="15">
                          <a:moveTo>
                            <a:pt x="0" y="0"/>
                          </a:moveTo>
                          <a:lnTo>
                            <a:pt x="42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51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2018" y="3692"/>
                      <a:ext cx="19" cy="16"/>
                    </a:xfrm>
                    <a:custGeom>
                      <a:avLst/>
                      <a:gdLst>
                        <a:gd name="T0" fmla="*/ 0 w 19"/>
                        <a:gd name="T1" fmla="*/ 15 h 16"/>
                        <a:gd name="T2" fmla="*/ 18 w 19"/>
                        <a:gd name="T3" fmla="*/ 0 h 16"/>
                        <a:gd name="T4" fmla="*/ 0 60000 65536"/>
                        <a:gd name="T5" fmla="*/ 0 60000 65536"/>
                        <a:gd name="T6" fmla="*/ 0 w 19"/>
                        <a:gd name="T7" fmla="*/ 0 h 16"/>
                        <a:gd name="T8" fmla="*/ 19 w 19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9" h="16">
                          <a:moveTo>
                            <a:pt x="0" y="15"/>
                          </a:moveTo>
                          <a:lnTo>
                            <a:pt x="18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5F5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52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2037" y="3692"/>
                      <a:ext cx="36" cy="13"/>
                    </a:xfrm>
                    <a:custGeom>
                      <a:avLst/>
                      <a:gdLst>
                        <a:gd name="T0" fmla="*/ 0 w 36"/>
                        <a:gd name="T1" fmla="*/ 0 h 13"/>
                        <a:gd name="T2" fmla="*/ 35 w 36"/>
                        <a:gd name="T3" fmla="*/ 12 h 13"/>
                        <a:gd name="T4" fmla="*/ 0 60000 65536"/>
                        <a:gd name="T5" fmla="*/ 0 60000 65536"/>
                        <a:gd name="T6" fmla="*/ 0 w 36"/>
                        <a:gd name="T7" fmla="*/ 0 h 13"/>
                        <a:gd name="T8" fmla="*/ 36 w 36"/>
                        <a:gd name="T9" fmla="*/ 13 h 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13">
                          <a:moveTo>
                            <a:pt x="0" y="0"/>
                          </a:moveTo>
                          <a:lnTo>
                            <a:pt x="35" y="12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5F5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72955" name="Freeform 217"/>
              <p:cNvSpPr>
                <a:spLocks/>
              </p:cNvSpPr>
              <p:nvPr/>
            </p:nvSpPr>
            <p:spPr bwMode="auto">
              <a:xfrm>
                <a:off x="1950" y="3596"/>
                <a:ext cx="77" cy="69"/>
              </a:xfrm>
              <a:custGeom>
                <a:avLst/>
                <a:gdLst>
                  <a:gd name="T0" fmla="*/ 0 w 77"/>
                  <a:gd name="T1" fmla="*/ 34 h 69"/>
                  <a:gd name="T2" fmla="*/ 76 w 77"/>
                  <a:gd name="T3" fmla="*/ 0 h 69"/>
                  <a:gd name="T4" fmla="*/ 76 w 77"/>
                  <a:gd name="T5" fmla="*/ 28 h 69"/>
                  <a:gd name="T6" fmla="*/ 0 w 77"/>
                  <a:gd name="T7" fmla="*/ 68 h 69"/>
                  <a:gd name="T8" fmla="*/ 0 w 77"/>
                  <a:gd name="T9" fmla="*/ 34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69"/>
                  <a:gd name="T17" fmla="*/ 77 w 77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69">
                    <a:moveTo>
                      <a:pt x="0" y="34"/>
                    </a:moveTo>
                    <a:lnTo>
                      <a:pt x="76" y="0"/>
                    </a:lnTo>
                    <a:lnTo>
                      <a:pt x="76" y="28"/>
                    </a:lnTo>
                    <a:lnTo>
                      <a:pt x="0" y="6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5F5F5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56" name="Freeform 218"/>
              <p:cNvSpPr>
                <a:spLocks/>
              </p:cNvSpPr>
              <p:nvPr/>
            </p:nvSpPr>
            <p:spPr bwMode="auto">
              <a:xfrm>
                <a:off x="1950" y="3523"/>
                <a:ext cx="79" cy="108"/>
              </a:xfrm>
              <a:custGeom>
                <a:avLst/>
                <a:gdLst>
                  <a:gd name="T0" fmla="*/ 0 w 79"/>
                  <a:gd name="T1" fmla="*/ 22 h 108"/>
                  <a:gd name="T2" fmla="*/ 78 w 79"/>
                  <a:gd name="T3" fmla="*/ 0 h 108"/>
                  <a:gd name="T4" fmla="*/ 78 w 79"/>
                  <a:gd name="T5" fmla="*/ 69 h 108"/>
                  <a:gd name="T6" fmla="*/ 0 w 79"/>
                  <a:gd name="T7" fmla="*/ 107 h 108"/>
                  <a:gd name="T8" fmla="*/ 0 w 79"/>
                  <a:gd name="T9" fmla="*/ 22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8"/>
                  <a:gd name="T17" fmla="*/ 79 w 7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8">
                    <a:moveTo>
                      <a:pt x="0" y="22"/>
                    </a:moveTo>
                    <a:lnTo>
                      <a:pt x="78" y="0"/>
                    </a:lnTo>
                    <a:lnTo>
                      <a:pt x="78" y="69"/>
                    </a:lnTo>
                    <a:lnTo>
                      <a:pt x="0" y="107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57" name="Freeform 219"/>
              <p:cNvSpPr>
                <a:spLocks/>
              </p:cNvSpPr>
              <p:nvPr/>
            </p:nvSpPr>
            <p:spPr bwMode="auto">
              <a:xfrm>
                <a:off x="1719" y="3317"/>
                <a:ext cx="203" cy="169"/>
              </a:xfrm>
              <a:custGeom>
                <a:avLst/>
                <a:gdLst>
                  <a:gd name="T0" fmla="*/ 7 w 203"/>
                  <a:gd name="T1" fmla="*/ 0 h 169"/>
                  <a:gd name="T2" fmla="*/ 202 w 203"/>
                  <a:gd name="T3" fmla="*/ 0 h 169"/>
                  <a:gd name="T4" fmla="*/ 194 w 203"/>
                  <a:gd name="T5" fmla="*/ 168 h 169"/>
                  <a:gd name="T6" fmla="*/ 0 w 203"/>
                  <a:gd name="T7" fmla="*/ 158 h 169"/>
                  <a:gd name="T8" fmla="*/ 7 w 203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69"/>
                  <a:gd name="T17" fmla="*/ 203 w 203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69">
                    <a:moveTo>
                      <a:pt x="7" y="0"/>
                    </a:moveTo>
                    <a:lnTo>
                      <a:pt x="202" y="0"/>
                    </a:lnTo>
                    <a:lnTo>
                      <a:pt x="194" y="168"/>
                    </a:lnTo>
                    <a:lnTo>
                      <a:pt x="0" y="158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58" name="Freeform 220"/>
              <p:cNvSpPr>
                <a:spLocks/>
              </p:cNvSpPr>
              <p:nvPr/>
            </p:nvSpPr>
            <p:spPr bwMode="auto">
              <a:xfrm>
                <a:off x="1580" y="3611"/>
                <a:ext cx="388" cy="74"/>
              </a:xfrm>
              <a:custGeom>
                <a:avLst/>
                <a:gdLst>
                  <a:gd name="T0" fmla="*/ 63 w 388"/>
                  <a:gd name="T1" fmla="*/ 0 h 74"/>
                  <a:gd name="T2" fmla="*/ 387 w 388"/>
                  <a:gd name="T3" fmla="*/ 31 h 74"/>
                  <a:gd name="T4" fmla="*/ 363 w 388"/>
                  <a:gd name="T5" fmla="*/ 57 h 74"/>
                  <a:gd name="T6" fmla="*/ 341 w 388"/>
                  <a:gd name="T7" fmla="*/ 73 h 74"/>
                  <a:gd name="T8" fmla="*/ 0 w 388"/>
                  <a:gd name="T9" fmla="*/ 37 h 74"/>
                  <a:gd name="T10" fmla="*/ 25 w 388"/>
                  <a:gd name="T11" fmla="*/ 27 h 74"/>
                  <a:gd name="T12" fmla="*/ 63 w 388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8"/>
                  <a:gd name="T22" fmla="*/ 0 h 74"/>
                  <a:gd name="T23" fmla="*/ 388 w 388"/>
                  <a:gd name="T24" fmla="*/ 74 h 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8" h="74">
                    <a:moveTo>
                      <a:pt x="63" y="0"/>
                    </a:moveTo>
                    <a:lnTo>
                      <a:pt x="387" y="31"/>
                    </a:lnTo>
                    <a:lnTo>
                      <a:pt x="363" y="57"/>
                    </a:lnTo>
                    <a:lnTo>
                      <a:pt x="341" y="73"/>
                    </a:lnTo>
                    <a:lnTo>
                      <a:pt x="0" y="37"/>
                    </a:lnTo>
                    <a:lnTo>
                      <a:pt x="25" y="27"/>
                    </a:lnTo>
                    <a:lnTo>
                      <a:pt x="63" y="0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959" name="Group 221"/>
              <p:cNvGrpSpPr>
                <a:grpSpLocks/>
              </p:cNvGrpSpPr>
              <p:nvPr/>
            </p:nvGrpSpPr>
            <p:grpSpPr bwMode="auto">
              <a:xfrm>
                <a:off x="1950" y="3529"/>
                <a:ext cx="85" cy="103"/>
                <a:chOff x="1950" y="3529"/>
                <a:chExt cx="85" cy="103"/>
              </a:xfrm>
            </p:grpSpPr>
            <p:sp>
              <p:nvSpPr>
                <p:cNvPr id="73037" name="Freeform 222"/>
                <p:cNvSpPr>
                  <a:spLocks/>
                </p:cNvSpPr>
                <p:nvPr/>
              </p:nvSpPr>
              <p:spPr bwMode="auto">
                <a:xfrm>
                  <a:off x="1950" y="3557"/>
                  <a:ext cx="85" cy="33"/>
                </a:xfrm>
                <a:custGeom>
                  <a:avLst/>
                  <a:gdLst>
                    <a:gd name="T0" fmla="*/ 0 w 85"/>
                    <a:gd name="T1" fmla="*/ 32 h 33"/>
                    <a:gd name="T2" fmla="*/ 84 w 85"/>
                    <a:gd name="T3" fmla="*/ 0 h 33"/>
                    <a:gd name="T4" fmla="*/ 0 60000 65536"/>
                    <a:gd name="T5" fmla="*/ 0 60000 65536"/>
                    <a:gd name="T6" fmla="*/ 0 w 85"/>
                    <a:gd name="T7" fmla="*/ 0 h 33"/>
                    <a:gd name="T8" fmla="*/ 85 w 85"/>
                    <a:gd name="T9" fmla="*/ 33 h 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5" h="33">
                      <a:moveTo>
                        <a:pt x="0" y="32"/>
                      </a:moveTo>
                      <a:lnTo>
                        <a:pt x="84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38" name="Freeform 223"/>
                <p:cNvSpPr>
                  <a:spLocks/>
                </p:cNvSpPr>
                <p:nvPr/>
              </p:nvSpPr>
              <p:spPr bwMode="auto">
                <a:xfrm>
                  <a:off x="1964" y="3566"/>
                  <a:ext cx="71" cy="29"/>
                </a:xfrm>
                <a:custGeom>
                  <a:avLst/>
                  <a:gdLst>
                    <a:gd name="T0" fmla="*/ 0 w 71"/>
                    <a:gd name="T1" fmla="*/ 28 h 29"/>
                    <a:gd name="T2" fmla="*/ 70 w 71"/>
                    <a:gd name="T3" fmla="*/ 0 h 29"/>
                    <a:gd name="T4" fmla="*/ 0 60000 65536"/>
                    <a:gd name="T5" fmla="*/ 0 60000 65536"/>
                    <a:gd name="T6" fmla="*/ 0 w 71"/>
                    <a:gd name="T7" fmla="*/ 0 h 29"/>
                    <a:gd name="T8" fmla="*/ 71 w 71"/>
                    <a:gd name="T9" fmla="*/ 29 h 2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9">
                      <a:moveTo>
                        <a:pt x="0" y="28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39" name="Freeform 224"/>
                <p:cNvSpPr>
                  <a:spLocks/>
                </p:cNvSpPr>
                <p:nvPr/>
              </p:nvSpPr>
              <p:spPr bwMode="auto">
                <a:xfrm>
                  <a:off x="1964" y="3575"/>
                  <a:ext cx="71" cy="29"/>
                </a:xfrm>
                <a:custGeom>
                  <a:avLst/>
                  <a:gdLst>
                    <a:gd name="T0" fmla="*/ 0 w 71"/>
                    <a:gd name="T1" fmla="*/ 28 h 29"/>
                    <a:gd name="T2" fmla="*/ 70 w 71"/>
                    <a:gd name="T3" fmla="*/ 0 h 29"/>
                    <a:gd name="T4" fmla="*/ 0 60000 65536"/>
                    <a:gd name="T5" fmla="*/ 0 60000 65536"/>
                    <a:gd name="T6" fmla="*/ 0 w 71"/>
                    <a:gd name="T7" fmla="*/ 0 h 29"/>
                    <a:gd name="T8" fmla="*/ 71 w 71"/>
                    <a:gd name="T9" fmla="*/ 29 h 2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9">
                      <a:moveTo>
                        <a:pt x="0" y="28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0" name="Freeform 225"/>
                <p:cNvSpPr>
                  <a:spLocks/>
                </p:cNvSpPr>
                <p:nvPr/>
              </p:nvSpPr>
              <p:spPr bwMode="auto">
                <a:xfrm>
                  <a:off x="1964" y="3584"/>
                  <a:ext cx="71" cy="30"/>
                </a:xfrm>
                <a:custGeom>
                  <a:avLst/>
                  <a:gdLst>
                    <a:gd name="T0" fmla="*/ 0 w 71"/>
                    <a:gd name="T1" fmla="*/ 29 h 30"/>
                    <a:gd name="T2" fmla="*/ 70 w 71"/>
                    <a:gd name="T3" fmla="*/ 0 h 30"/>
                    <a:gd name="T4" fmla="*/ 0 60000 65536"/>
                    <a:gd name="T5" fmla="*/ 0 60000 65536"/>
                    <a:gd name="T6" fmla="*/ 0 w 71"/>
                    <a:gd name="T7" fmla="*/ 0 h 30"/>
                    <a:gd name="T8" fmla="*/ 71 w 71"/>
                    <a:gd name="T9" fmla="*/ 30 h 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30">
                      <a:moveTo>
                        <a:pt x="0" y="29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1" name="Freeform 226"/>
                <p:cNvSpPr>
                  <a:spLocks/>
                </p:cNvSpPr>
                <p:nvPr/>
              </p:nvSpPr>
              <p:spPr bwMode="auto">
                <a:xfrm>
                  <a:off x="1964" y="3590"/>
                  <a:ext cx="71" cy="33"/>
                </a:xfrm>
                <a:custGeom>
                  <a:avLst/>
                  <a:gdLst>
                    <a:gd name="T0" fmla="*/ 0 w 71"/>
                    <a:gd name="T1" fmla="*/ 32 h 33"/>
                    <a:gd name="T2" fmla="*/ 70 w 71"/>
                    <a:gd name="T3" fmla="*/ 0 h 33"/>
                    <a:gd name="T4" fmla="*/ 0 60000 65536"/>
                    <a:gd name="T5" fmla="*/ 0 60000 65536"/>
                    <a:gd name="T6" fmla="*/ 0 w 71"/>
                    <a:gd name="T7" fmla="*/ 0 h 33"/>
                    <a:gd name="T8" fmla="*/ 71 w 71"/>
                    <a:gd name="T9" fmla="*/ 33 h 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33">
                      <a:moveTo>
                        <a:pt x="0" y="32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2" name="Freeform 227"/>
                <p:cNvSpPr>
                  <a:spLocks/>
                </p:cNvSpPr>
                <p:nvPr/>
              </p:nvSpPr>
              <p:spPr bwMode="auto">
                <a:xfrm>
                  <a:off x="1964" y="3549"/>
                  <a:ext cx="71" cy="25"/>
                </a:xfrm>
                <a:custGeom>
                  <a:avLst/>
                  <a:gdLst>
                    <a:gd name="T0" fmla="*/ 0 w 71"/>
                    <a:gd name="T1" fmla="*/ 24 h 25"/>
                    <a:gd name="T2" fmla="*/ 70 w 71"/>
                    <a:gd name="T3" fmla="*/ 0 h 25"/>
                    <a:gd name="T4" fmla="*/ 0 60000 65536"/>
                    <a:gd name="T5" fmla="*/ 0 60000 65536"/>
                    <a:gd name="T6" fmla="*/ 0 w 71"/>
                    <a:gd name="T7" fmla="*/ 0 h 25"/>
                    <a:gd name="T8" fmla="*/ 71 w 71"/>
                    <a:gd name="T9" fmla="*/ 25 h 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5">
                      <a:moveTo>
                        <a:pt x="0" y="24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3" name="Freeform 228"/>
                <p:cNvSpPr>
                  <a:spLocks/>
                </p:cNvSpPr>
                <p:nvPr/>
              </p:nvSpPr>
              <p:spPr bwMode="auto">
                <a:xfrm>
                  <a:off x="1964" y="3540"/>
                  <a:ext cx="71" cy="22"/>
                </a:xfrm>
                <a:custGeom>
                  <a:avLst/>
                  <a:gdLst>
                    <a:gd name="T0" fmla="*/ 0 w 71"/>
                    <a:gd name="T1" fmla="*/ 21 h 22"/>
                    <a:gd name="T2" fmla="*/ 70 w 71"/>
                    <a:gd name="T3" fmla="*/ 0 h 22"/>
                    <a:gd name="T4" fmla="*/ 0 60000 65536"/>
                    <a:gd name="T5" fmla="*/ 0 60000 65536"/>
                    <a:gd name="T6" fmla="*/ 0 w 71"/>
                    <a:gd name="T7" fmla="*/ 0 h 22"/>
                    <a:gd name="T8" fmla="*/ 71 w 71"/>
                    <a:gd name="T9" fmla="*/ 22 h 2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2">
                      <a:moveTo>
                        <a:pt x="0" y="21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4" name="Freeform 229"/>
                <p:cNvSpPr>
                  <a:spLocks/>
                </p:cNvSpPr>
                <p:nvPr/>
              </p:nvSpPr>
              <p:spPr bwMode="auto">
                <a:xfrm>
                  <a:off x="1964" y="3529"/>
                  <a:ext cx="71" cy="22"/>
                </a:xfrm>
                <a:custGeom>
                  <a:avLst/>
                  <a:gdLst>
                    <a:gd name="T0" fmla="*/ 0 w 71"/>
                    <a:gd name="T1" fmla="*/ 21 h 22"/>
                    <a:gd name="T2" fmla="*/ 70 w 71"/>
                    <a:gd name="T3" fmla="*/ 0 h 22"/>
                    <a:gd name="T4" fmla="*/ 0 60000 65536"/>
                    <a:gd name="T5" fmla="*/ 0 60000 65536"/>
                    <a:gd name="T6" fmla="*/ 0 w 71"/>
                    <a:gd name="T7" fmla="*/ 0 h 22"/>
                    <a:gd name="T8" fmla="*/ 71 w 71"/>
                    <a:gd name="T9" fmla="*/ 22 h 2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2">
                      <a:moveTo>
                        <a:pt x="0" y="21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5" name="Freeform 230"/>
                <p:cNvSpPr>
                  <a:spLocks/>
                </p:cNvSpPr>
                <p:nvPr/>
              </p:nvSpPr>
              <p:spPr bwMode="auto">
                <a:xfrm>
                  <a:off x="1964" y="3543"/>
                  <a:ext cx="1" cy="89"/>
                </a:xfrm>
                <a:custGeom>
                  <a:avLst/>
                  <a:gdLst>
                    <a:gd name="T0" fmla="*/ 0 w 1"/>
                    <a:gd name="T1" fmla="*/ 0 h 89"/>
                    <a:gd name="T2" fmla="*/ 0 w 1"/>
                    <a:gd name="T3" fmla="*/ 88 h 89"/>
                    <a:gd name="T4" fmla="*/ 0 60000 65536"/>
                    <a:gd name="T5" fmla="*/ 0 60000 65536"/>
                    <a:gd name="T6" fmla="*/ 0 w 1"/>
                    <a:gd name="T7" fmla="*/ 0 h 89"/>
                    <a:gd name="T8" fmla="*/ 1 w 1"/>
                    <a:gd name="T9" fmla="*/ 89 h 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9">
                      <a:moveTo>
                        <a:pt x="0" y="0"/>
                      </a:moveTo>
                      <a:lnTo>
                        <a:pt x="0" y="88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960" name="Group 231"/>
              <p:cNvGrpSpPr>
                <a:grpSpLocks/>
              </p:cNvGrpSpPr>
              <p:nvPr/>
            </p:nvGrpSpPr>
            <p:grpSpPr bwMode="auto">
              <a:xfrm>
                <a:off x="1686" y="3277"/>
                <a:ext cx="281" cy="251"/>
                <a:chOff x="1686" y="3277"/>
                <a:chExt cx="281" cy="251"/>
              </a:xfrm>
            </p:grpSpPr>
            <p:grpSp>
              <p:nvGrpSpPr>
                <p:cNvPr id="73020" name="Group 232"/>
                <p:cNvGrpSpPr>
                  <a:grpSpLocks/>
                </p:cNvGrpSpPr>
                <p:nvPr/>
              </p:nvGrpSpPr>
              <p:grpSpPr bwMode="auto">
                <a:xfrm>
                  <a:off x="1686" y="3277"/>
                  <a:ext cx="281" cy="251"/>
                  <a:chOff x="1686" y="3277"/>
                  <a:chExt cx="281" cy="251"/>
                </a:xfrm>
              </p:grpSpPr>
              <p:grpSp>
                <p:nvGrpSpPr>
                  <p:cNvPr id="73022" name="Group 233"/>
                  <p:cNvGrpSpPr>
                    <a:grpSpLocks/>
                  </p:cNvGrpSpPr>
                  <p:nvPr/>
                </p:nvGrpSpPr>
                <p:grpSpPr bwMode="auto">
                  <a:xfrm>
                    <a:off x="1686" y="3277"/>
                    <a:ext cx="281" cy="251"/>
                    <a:chOff x="1686" y="3277"/>
                    <a:chExt cx="281" cy="251"/>
                  </a:xfrm>
                </p:grpSpPr>
                <p:sp>
                  <p:nvSpPr>
                    <p:cNvPr id="73033" name="Freeform 234"/>
                    <p:cNvSpPr>
                      <a:spLocks/>
                    </p:cNvSpPr>
                    <p:nvPr/>
                  </p:nvSpPr>
                  <p:spPr bwMode="auto">
                    <a:xfrm>
                      <a:off x="1690" y="3277"/>
                      <a:ext cx="271" cy="251"/>
                    </a:xfrm>
                    <a:custGeom>
                      <a:avLst/>
                      <a:gdLst>
                        <a:gd name="T0" fmla="*/ 21 w 271"/>
                        <a:gd name="T1" fmla="*/ 3 h 251"/>
                        <a:gd name="T2" fmla="*/ 44 w 271"/>
                        <a:gd name="T3" fmla="*/ 3 h 251"/>
                        <a:gd name="T4" fmla="*/ 76 w 271"/>
                        <a:gd name="T5" fmla="*/ 0 h 251"/>
                        <a:gd name="T6" fmla="*/ 108 w 271"/>
                        <a:gd name="T7" fmla="*/ 0 h 251"/>
                        <a:gd name="T8" fmla="*/ 147 w 271"/>
                        <a:gd name="T9" fmla="*/ 0 h 251"/>
                        <a:gd name="T10" fmla="*/ 174 w 271"/>
                        <a:gd name="T11" fmla="*/ 0 h 251"/>
                        <a:gd name="T12" fmla="*/ 216 w 271"/>
                        <a:gd name="T13" fmla="*/ 1 h 251"/>
                        <a:gd name="T14" fmla="*/ 254 w 271"/>
                        <a:gd name="T15" fmla="*/ 3 h 251"/>
                        <a:gd name="T16" fmla="*/ 264 w 271"/>
                        <a:gd name="T17" fmla="*/ 5 h 251"/>
                        <a:gd name="T18" fmla="*/ 266 w 271"/>
                        <a:gd name="T19" fmla="*/ 5 h 251"/>
                        <a:gd name="T20" fmla="*/ 268 w 271"/>
                        <a:gd name="T21" fmla="*/ 7 h 251"/>
                        <a:gd name="T22" fmla="*/ 270 w 271"/>
                        <a:gd name="T23" fmla="*/ 8 h 251"/>
                        <a:gd name="T24" fmla="*/ 270 w 271"/>
                        <a:gd name="T25" fmla="*/ 10 h 251"/>
                        <a:gd name="T26" fmla="*/ 259 w 271"/>
                        <a:gd name="T27" fmla="*/ 244 h 251"/>
                        <a:gd name="T28" fmla="*/ 258 w 271"/>
                        <a:gd name="T29" fmla="*/ 248 h 251"/>
                        <a:gd name="T30" fmla="*/ 254 w 271"/>
                        <a:gd name="T31" fmla="*/ 250 h 251"/>
                        <a:gd name="T32" fmla="*/ 168 w 271"/>
                        <a:gd name="T33" fmla="*/ 244 h 251"/>
                        <a:gd name="T34" fmla="*/ 83 w 271"/>
                        <a:gd name="T35" fmla="*/ 238 h 251"/>
                        <a:gd name="T36" fmla="*/ 3 w 271"/>
                        <a:gd name="T37" fmla="*/ 233 h 251"/>
                        <a:gd name="T38" fmla="*/ 0 w 271"/>
                        <a:gd name="T39" fmla="*/ 226 h 251"/>
                        <a:gd name="T40" fmla="*/ 12 w 271"/>
                        <a:gd name="T41" fmla="*/ 12 h 251"/>
                        <a:gd name="T42" fmla="*/ 21 w 271"/>
                        <a:gd name="T43" fmla="*/ 3 h 251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271"/>
                        <a:gd name="T67" fmla="*/ 0 h 251"/>
                        <a:gd name="T68" fmla="*/ 271 w 271"/>
                        <a:gd name="T69" fmla="*/ 251 h 251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271" h="251">
                          <a:moveTo>
                            <a:pt x="21" y="3"/>
                          </a:moveTo>
                          <a:lnTo>
                            <a:pt x="44" y="3"/>
                          </a:lnTo>
                          <a:lnTo>
                            <a:pt x="76" y="0"/>
                          </a:lnTo>
                          <a:lnTo>
                            <a:pt x="108" y="0"/>
                          </a:lnTo>
                          <a:lnTo>
                            <a:pt x="147" y="0"/>
                          </a:lnTo>
                          <a:lnTo>
                            <a:pt x="174" y="0"/>
                          </a:lnTo>
                          <a:lnTo>
                            <a:pt x="216" y="1"/>
                          </a:lnTo>
                          <a:lnTo>
                            <a:pt x="254" y="3"/>
                          </a:lnTo>
                          <a:lnTo>
                            <a:pt x="264" y="5"/>
                          </a:lnTo>
                          <a:lnTo>
                            <a:pt x="266" y="5"/>
                          </a:lnTo>
                          <a:lnTo>
                            <a:pt x="268" y="7"/>
                          </a:lnTo>
                          <a:lnTo>
                            <a:pt x="270" y="8"/>
                          </a:lnTo>
                          <a:lnTo>
                            <a:pt x="270" y="10"/>
                          </a:lnTo>
                          <a:lnTo>
                            <a:pt x="259" y="244"/>
                          </a:lnTo>
                          <a:lnTo>
                            <a:pt x="258" y="248"/>
                          </a:lnTo>
                          <a:lnTo>
                            <a:pt x="254" y="250"/>
                          </a:lnTo>
                          <a:lnTo>
                            <a:pt x="168" y="244"/>
                          </a:lnTo>
                          <a:lnTo>
                            <a:pt x="83" y="238"/>
                          </a:lnTo>
                          <a:lnTo>
                            <a:pt x="3" y="233"/>
                          </a:lnTo>
                          <a:lnTo>
                            <a:pt x="0" y="226"/>
                          </a:lnTo>
                          <a:lnTo>
                            <a:pt x="12" y="12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34" name="Arc 235"/>
                    <p:cNvSpPr>
                      <a:spLocks/>
                    </p:cNvSpPr>
                    <p:nvPr/>
                  </p:nvSpPr>
                  <p:spPr bwMode="auto">
                    <a:xfrm>
                      <a:off x="1956" y="3277"/>
                      <a:ext cx="11" cy="8"/>
                    </a:xfrm>
                    <a:custGeom>
                      <a:avLst/>
                      <a:gdLst>
                        <a:gd name="T0" fmla="*/ 0 w 29184"/>
                        <a:gd name="T1" fmla="*/ 0 h 21600"/>
                        <a:gd name="T2" fmla="*/ 0 w 29184"/>
                        <a:gd name="T3" fmla="*/ 0 h 21600"/>
                        <a:gd name="T4" fmla="*/ 0 w 2918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9184"/>
                        <a:gd name="T10" fmla="*/ 0 h 21600"/>
                        <a:gd name="T11" fmla="*/ 29184 w 2918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9184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9513" y="0"/>
                            <a:pt x="29184" y="9670"/>
                            <a:pt x="29184" y="21600"/>
                          </a:cubicBezTo>
                        </a:path>
                        <a:path w="29184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9513" y="0"/>
                            <a:pt x="29184" y="9670"/>
                            <a:pt x="29184" y="21600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35" name="Arc 236"/>
                    <p:cNvSpPr>
                      <a:spLocks/>
                    </p:cNvSpPr>
                    <p:nvPr/>
                  </p:nvSpPr>
                  <p:spPr bwMode="auto">
                    <a:xfrm>
                      <a:off x="1704" y="3282"/>
                      <a:ext cx="10" cy="8"/>
                    </a:xfrm>
                    <a:custGeom>
                      <a:avLst/>
                      <a:gdLst>
                        <a:gd name="T0" fmla="*/ 0 w 20955"/>
                        <a:gd name="T1" fmla="*/ 0 h 21493"/>
                        <a:gd name="T2" fmla="*/ 0 w 20955"/>
                        <a:gd name="T3" fmla="*/ 0 h 21493"/>
                        <a:gd name="T4" fmla="*/ 0 w 20955"/>
                        <a:gd name="T5" fmla="*/ 0 h 21493"/>
                        <a:gd name="T6" fmla="*/ 0 60000 65536"/>
                        <a:gd name="T7" fmla="*/ 0 60000 65536"/>
                        <a:gd name="T8" fmla="*/ 0 60000 65536"/>
                        <a:gd name="T9" fmla="*/ 0 w 20955"/>
                        <a:gd name="T10" fmla="*/ 0 h 21493"/>
                        <a:gd name="T11" fmla="*/ 20955 w 20955"/>
                        <a:gd name="T12" fmla="*/ 21493 h 2149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955" h="21493" fill="none" extrusionOk="0">
                          <a:moveTo>
                            <a:pt x="-1" y="16253"/>
                          </a:moveTo>
                          <a:cubicBezTo>
                            <a:pt x="2210" y="7410"/>
                            <a:pt x="9735" y="907"/>
                            <a:pt x="18806" y="0"/>
                          </a:cubicBezTo>
                        </a:path>
                        <a:path w="20955" h="21493" stroke="0" extrusionOk="0">
                          <a:moveTo>
                            <a:pt x="-1" y="16253"/>
                          </a:moveTo>
                          <a:cubicBezTo>
                            <a:pt x="2210" y="7410"/>
                            <a:pt x="9735" y="907"/>
                            <a:pt x="18806" y="0"/>
                          </a:cubicBezTo>
                          <a:lnTo>
                            <a:pt x="20955" y="21493"/>
                          </a:lnTo>
                          <a:lnTo>
                            <a:pt x="-1" y="16253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036" name="Arc 237"/>
                    <p:cNvSpPr>
                      <a:spLocks/>
                    </p:cNvSpPr>
                    <p:nvPr/>
                  </p:nvSpPr>
                  <p:spPr bwMode="auto">
                    <a:xfrm>
                      <a:off x="1686" y="3505"/>
                      <a:ext cx="8" cy="11"/>
                    </a:xfrm>
                    <a:custGeom>
                      <a:avLst/>
                      <a:gdLst>
                        <a:gd name="T0" fmla="*/ 0 w 21600"/>
                        <a:gd name="T1" fmla="*/ 0 h 28967"/>
                        <a:gd name="T2" fmla="*/ 0 w 21600"/>
                        <a:gd name="T3" fmla="*/ 0 h 28967"/>
                        <a:gd name="T4" fmla="*/ 0 w 21600"/>
                        <a:gd name="T5" fmla="*/ 0 h 2896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8967"/>
                        <a:gd name="T11" fmla="*/ 21600 w 21600"/>
                        <a:gd name="T12" fmla="*/ 28967 h 2896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8967" fill="none" extrusionOk="0">
                          <a:moveTo>
                            <a:pt x="18545" y="28966"/>
                          </a:moveTo>
                          <a:cubicBezTo>
                            <a:pt x="7903" y="27446"/>
                            <a:pt x="0" y="18333"/>
                            <a:pt x="0" y="7584"/>
                          </a:cubicBezTo>
                          <a:cubicBezTo>
                            <a:pt x="-1" y="4994"/>
                            <a:pt x="465" y="2425"/>
                            <a:pt x="1375" y="0"/>
                          </a:cubicBezTo>
                        </a:path>
                        <a:path w="21600" h="28967" stroke="0" extrusionOk="0">
                          <a:moveTo>
                            <a:pt x="18545" y="28966"/>
                          </a:moveTo>
                          <a:cubicBezTo>
                            <a:pt x="7903" y="27446"/>
                            <a:pt x="0" y="18333"/>
                            <a:pt x="0" y="7584"/>
                          </a:cubicBezTo>
                          <a:cubicBezTo>
                            <a:pt x="-1" y="4994"/>
                            <a:pt x="465" y="2425"/>
                            <a:pt x="1375" y="0"/>
                          </a:cubicBezTo>
                          <a:lnTo>
                            <a:pt x="21600" y="7584"/>
                          </a:lnTo>
                          <a:lnTo>
                            <a:pt x="18545" y="2896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3023" name="Group 238"/>
                  <p:cNvGrpSpPr>
                    <a:grpSpLocks/>
                  </p:cNvGrpSpPr>
                  <p:nvPr/>
                </p:nvGrpSpPr>
                <p:grpSpPr bwMode="auto">
                  <a:xfrm>
                    <a:off x="1719" y="3312"/>
                    <a:ext cx="211" cy="180"/>
                    <a:chOff x="1719" y="3312"/>
                    <a:chExt cx="211" cy="180"/>
                  </a:xfrm>
                </p:grpSpPr>
                <p:grpSp>
                  <p:nvGrpSpPr>
                    <p:cNvPr id="73024" name="Group 2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19" y="3312"/>
                      <a:ext cx="211" cy="180"/>
                      <a:chOff x="1719" y="3312"/>
                      <a:chExt cx="211" cy="180"/>
                    </a:xfrm>
                  </p:grpSpPr>
                  <p:sp>
                    <p:nvSpPr>
                      <p:cNvPr id="73029" name="Freeform 2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8" y="3312"/>
                        <a:ext cx="194" cy="14"/>
                      </a:xfrm>
                      <a:custGeom>
                        <a:avLst/>
                        <a:gdLst>
                          <a:gd name="T0" fmla="*/ 0 w 194"/>
                          <a:gd name="T1" fmla="*/ 13 h 14"/>
                          <a:gd name="T2" fmla="*/ 193 w 194"/>
                          <a:gd name="T3" fmla="*/ 13 h 14"/>
                          <a:gd name="T4" fmla="*/ 188 w 194"/>
                          <a:gd name="T5" fmla="*/ 0 h 14"/>
                          <a:gd name="T6" fmla="*/ 3 w 194"/>
                          <a:gd name="T7" fmla="*/ 0 h 14"/>
                          <a:gd name="T8" fmla="*/ 0 w 194"/>
                          <a:gd name="T9" fmla="*/ 13 h 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14"/>
                          <a:gd name="T17" fmla="*/ 194 w 194"/>
                          <a:gd name="T18" fmla="*/ 14 h 1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14">
                            <a:moveTo>
                              <a:pt x="0" y="13"/>
                            </a:moveTo>
                            <a:lnTo>
                              <a:pt x="193" y="13"/>
                            </a:lnTo>
                            <a:lnTo>
                              <a:pt x="188" y="0"/>
                            </a:lnTo>
                            <a:lnTo>
                              <a:pt x="3" y="0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030" name="Freeform 2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7" y="3317"/>
                        <a:ext cx="13" cy="169"/>
                      </a:xfrm>
                      <a:custGeom>
                        <a:avLst/>
                        <a:gdLst>
                          <a:gd name="T0" fmla="*/ 9 w 13"/>
                          <a:gd name="T1" fmla="*/ 3 h 169"/>
                          <a:gd name="T2" fmla="*/ 12 w 13"/>
                          <a:gd name="T3" fmla="*/ 0 h 169"/>
                          <a:gd name="T4" fmla="*/ 9 w 13"/>
                          <a:gd name="T5" fmla="*/ 92 h 169"/>
                          <a:gd name="T6" fmla="*/ 3 w 13"/>
                          <a:gd name="T7" fmla="*/ 168 h 169"/>
                          <a:gd name="T8" fmla="*/ 0 w 13"/>
                          <a:gd name="T9" fmla="*/ 163 h 169"/>
                          <a:gd name="T10" fmla="*/ 9 w 13"/>
                          <a:gd name="T11" fmla="*/ 3 h 16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3"/>
                          <a:gd name="T19" fmla="*/ 0 h 169"/>
                          <a:gd name="T20" fmla="*/ 13 w 13"/>
                          <a:gd name="T21" fmla="*/ 169 h 169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3" h="169">
                            <a:moveTo>
                              <a:pt x="9" y="3"/>
                            </a:moveTo>
                            <a:lnTo>
                              <a:pt x="12" y="0"/>
                            </a:lnTo>
                            <a:lnTo>
                              <a:pt x="9" y="92"/>
                            </a:lnTo>
                            <a:lnTo>
                              <a:pt x="3" y="168"/>
                            </a:lnTo>
                            <a:lnTo>
                              <a:pt x="0" y="163"/>
                            </a:lnTo>
                            <a:lnTo>
                              <a:pt x="9" y="3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031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19" y="3477"/>
                        <a:ext cx="195" cy="15"/>
                      </a:xfrm>
                      <a:custGeom>
                        <a:avLst/>
                        <a:gdLst>
                          <a:gd name="T0" fmla="*/ 4 w 195"/>
                          <a:gd name="T1" fmla="*/ 0 h 15"/>
                          <a:gd name="T2" fmla="*/ 0 w 195"/>
                          <a:gd name="T3" fmla="*/ 5 h 15"/>
                          <a:gd name="T4" fmla="*/ 194 w 195"/>
                          <a:gd name="T5" fmla="*/ 14 h 15"/>
                          <a:gd name="T6" fmla="*/ 190 w 195"/>
                          <a:gd name="T7" fmla="*/ 10 h 15"/>
                          <a:gd name="T8" fmla="*/ 4 w 195"/>
                          <a:gd name="T9" fmla="*/ 0 h 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5"/>
                          <a:gd name="T16" fmla="*/ 0 h 15"/>
                          <a:gd name="T17" fmla="*/ 195 w 195"/>
                          <a:gd name="T18" fmla="*/ 15 h 1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5" h="15">
                            <a:moveTo>
                              <a:pt x="4" y="0"/>
                            </a:moveTo>
                            <a:lnTo>
                              <a:pt x="0" y="5"/>
                            </a:lnTo>
                            <a:lnTo>
                              <a:pt x="194" y="14"/>
                            </a:lnTo>
                            <a:lnTo>
                              <a:pt x="190" y="10"/>
                            </a:lnTo>
                            <a:lnTo>
                              <a:pt x="4" y="0"/>
                            </a:lnTo>
                          </a:path>
                        </a:pathLst>
                      </a:custGeom>
                      <a:solidFill>
                        <a:srgbClr val="DFDFD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032" name="Freeform 2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19" y="3317"/>
                        <a:ext cx="13" cy="158"/>
                      </a:xfrm>
                      <a:custGeom>
                        <a:avLst/>
                        <a:gdLst>
                          <a:gd name="T0" fmla="*/ 9 w 13"/>
                          <a:gd name="T1" fmla="*/ 0 h 158"/>
                          <a:gd name="T2" fmla="*/ 12 w 13"/>
                          <a:gd name="T3" fmla="*/ 3 h 158"/>
                          <a:gd name="T4" fmla="*/ 3 w 13"/>
                          <a:gd name="T5" fmla="*/ 152 h 158"/>
                          <a:gd name="T6" fmla="*/ 0 w 13"/>
                          <a:gd name="T7" fmla="*/ 157 h 158"/>
                          <a:gd name="T8" fmla="*/ 9 w 13"/>
                          <a:gd name="T9" fmla="*/ 0 h 15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3"/>
                          <a:gd name="T16" fmla="*/ 0 h 158"/>
                          <a:gd name="T17" fmla="*/ 13 w 13"/>
                          <a:gd name="T18" fmla="*/ 158 h 15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3" h="158">
                            <a:moveTo>
                              <a:pt x="9" y="0"/>
                            </a:moveTo>
                            <a:lnTo>
                              <a:pt x="12" y="3"/>
                            </a:lnTo>
                            <a:lnTo>
                              <a:pt x="3" y="152"/>
                            </a:lnTo>
                            <a:lnTo>
                              <a:pt x="0" y="157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solidFill>
                        <a:srgbClr val="BFBFB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3025" name="Group 2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3" y="3320"/>
                      <a:ext cx="194" cy="161"/>
                      <a:chOff x="1723" y="3320"/>
                      <a:chExt cx="194" cy="161"/>
                    </a:xfrm>
                  </p:grpSpPr>
                  <p:sp>
                    <p:nvSpPr>
                      <p:cNvPr id="73026" name="Freeform 2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23" y="3320"/>
                        <a:ext cx="194" cy="161"/>
                      </a:xfrm>
                      <a:custGeom>
                        <a:avLst/>
                        <a:gdLst>
                          <a:gd name="T0" fmla="*/ 8 w 194"/>
                          <a:gd name="T1" fmla="*/ 0 h 161"/>
                          <a:gd name="T2" fmla="*/ 193 w 194"/>
                          <a:gd name="T3" fmla="*/ 0 h 161"/>
                          <a:gd name="T4" fmla="*/ 186 w 194"/>
                          <a:gd name="T5" fmla="*/ 160 h 161"/>
                          <a:gd name="T6" fmla="*/ 0 w 194"/>
                          <a:gd name="T7" fmla="*/ 150 h 161"/>
                          <a:gd name="T8" fmla="*/ 8 w 194"/>
                          <a:gd name="T9" fmla="*/ 0 h 16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161"/>
                          <a:gd name="T17" fmla="*/ 194 w 194"/>
                          <a:gd name="T18" fmla="*/ 161 h 16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161">
                            <a:moveTo>
                              <a:pt x="8" y="0"/>
                            </a:moveTo>
                            <a:lnTo>
                              <a:pt x="193" y="0"/>
                            </a:lnTo>
                            <a:lnTo>
                              <a:pt x="186" y="160"/>
                            </a:lnTo>
                            <a:lnTo>
                              <a:pt x="0" y="150"/>
                            </a:lnTo>
                            <a:lnTo>
                              <a:pt x="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027" name="Freeform 2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30" y="3327"/>
                        <a:ext cx="182" cy="147"/>
                      </a:xfrm>
                      <a:custGeom>
                        <a:avLst/>
                        <a:gdLst>
                          <a:gd name="T0" fmla="*/ 6 w 182"/>
                          <a:gd name="T1" fmla="*/ 0 h 147"/>
                          <a:gd name="T2" fmla="*/ 181 w 182"/>
                          <a:gd name="T3" fmla="*/ 0 h 147"/>
                          <a:gd name="T4" fmla="*/ 172 w 182"/>
                          <a:gd name="T5" fmla="*/ 146 h 147"/>
                          <a:gd name="T6" fmla="*/ 0 w 182"/>
                          <a:gd name="T7" fmla="*/ 139 h 147"/>
                          <a:gd name="T8" fmla="*/ 6 w 182"/>
                          <a:gd name="T9" fmla="*/ 0 h 14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82"/>
                          <a:gd name="T16" fmla="*/ 0 h 147"/>
                          <a:gd name="T17" fmla="*/ 182 w 182"/>
                          <a:gd name="T18" fmla="*/ 147 h 14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82" h="147">
                            <a:moveTo>
                              <a:pt x="6" y="0"/>
                            </a:moveTo>
                            <a:lnTo>
                              <a:pt x="181" y="0"/>
                            </a:lnTo>
                            <a:lnTo>
                              <a:pt x="172" y="146"/>
                            </a:lnTo>
                            <a:lnTo>
                              <a:pt x="0" y="139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028" name="Freeform 2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33" y="3336"/>
                        <a:ext cx="170" cy="132"/>
                      </a:xfrm>
                      <a:custGeom>
                        <a:avLst/>
                        <a:gdLst>
                          <a:gd name="T0" fmla="*/ 7 w 170"/>
                          <a:gd name="T1" fmla="*/ 0 h 132"/>
                          <a:gd name="T2" fmla="*/ 169 w 170"/>
                          <a:gd name="T3" fmla="*/ 0 h 132"/>
                          <a:gd name="T4" fmla="*/ 162 w 170"/>
                          <a:gd name="T5" fmla="*/ 131 h 132"/>
                          <a:gd name="T6" fmla="*/ 0 w 170"/>
                          <a:gd name="T7" fmla="*/ 124 h 132"/>
                          <a:gd name="T8" fmla="*/ 7 w 170"/>
                          <a:gd name="T9" fmla="*/ 0 h 13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0"/>
                          <a:gd name="T16" fmla="*/ 0 h 132"/>
                          <a:gd name="T17" fmla="*/ 170 w 170"/>
                          <a:gd name="T18" fmla="*/ 132 h 13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0" h="132">
                            <a:moveTo>
                              <a:pt x="7" y="0"/>
                            </a:moveTo>
                            <a:lnTo>
                              <a:pt x="169" y="0"/>
                            </a:lnTo>
                            <a:lnTo>
                              <a:pt x="162" y="131"/>
                            </a:lnTo>
                            <a:lnTo>
                              <a:pt x="0" y="12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A2C1FE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73021" name="Freeform 248"/>
                <p:cNvSpPr>
                  <a:spLocks/>
                </p:cNvSpPr>
                <p:nvPr/>
              </p:nvSpPr>
              <p:spPr bwMode="auto">
                <a:xfrm>
                  <a:off x="1912" y="3509"/>
                  <a:ext cx="13" cy="14"/>
                </a:xfrm>
                <a:custGeom>
                  <a:avLst/>
                  <a:gdLst>
                    <a:gd name="T0" fmla="*/ 0 w 13"/>
                    <a:gd name="T1" fmla="*/ 13 h 14"/>
                    <a:gd name="T2" fmla="*/ 12 w 13"/>
                    <a:gd name="T3" fmla="*/ 13 h 14"/>
                    <a:gd name="T4" fmla="*/ 12 w 13"/>
                    <a:gd name="T5" fmla="*/ 0 h 14"/>
                    <a:gd name="T6" fmla="*/ 0 w 13"/>
                    <a:gd name="T7" fmla="*/ 0 h 14"/>
                    <a:gd name="T8" fmla="*/ 0 w 13"/>
                    <a:gd name="T9" fmla="*/ 13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14"/>
                    <a:gd name="T17" fmla="*/ 13 w 13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14">
                      <a:moveTo>
                        <a:pt x="0" y="13"/>
                      </a:moveTo>
                      <a:lnTo>
                        <a:pt x="12" y="13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961" name="Group 249"/>
              <p:cNvGrpSpPr>
                <a:grpSpLocks/>
              </p:cNvGrpSpPr>
              <p:nvPr/>
            </p:nvGrpSpPr>
            <p:grpSpPr bwMode="auto">
              <a:xfrm>
                <a:off x="1580" y="3617"/>
                <a:ext cx="394" cy="82"/>
                <a:chOff x="1580" y="3617"/>
                <a:chExt cx="394" cy="82"/>
              </a:xfrm>
            </p:grpSpPr>
            <p:sp>
              <p:nvSpPr>
                <p:cNvPr id="72962" name="Freeform 250"/>
                <p:cNvSpPr>
                  <a:spLocks/>
                </p:cNvSpPr>
                <p:nvPr/>
              </p:nvSpPr>
              <p:spPr bwMode="auto">
                <a:xfrm>
                  <a:off x="1851" y="3643"/>
                  <a:ext cx="89" cy="33"/>
                </a:xfrm>
                <a:custGeom>
                  <a:avLst/>
                  <a:gdLst>
                    <a:gd name="T0" fmla="*/ 34 w 89"/>
                    <a:gd name="T1" fmla="*/ 0 h 33"/>
                    <a:gd name="T2" fmla="*/ 15 w 89"/>
                    <a:gd name="T3" fmla="*/ 18 h 33"/>
                    <a:gd name="T4" fmla="*/ 0 w 89"/>
                    <a:gd name="T5" fmla="*/ 26 h 33"/>
                    <a:gd name="T6" fmla="*/ 58 w 89"/>
                    <a:gd name="T7" fmla="*/ 32 h 33"/>
                    <a:gd name="T8" fmla="*/ 71 w 89"/>
                    <a:gd name="T9" fmla="*/ 22 h 33"/>
                    <a:gd name="T10" fmla="*/ 88 w 89"/>
                    <a:gd name="T11" fmla="*/ 4 h 33"/>
                    <a:gd name="T12" fmla="*/ 34 w 89"/>
                    <a:gd name="T13" fmla="*/ 0 h 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3"/>
                    <a:gd name="T23" fmla="*/ 89 w 89"/>
                    <a:gd name="T24" fmla="*/ 33 h 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3">
                      <a:moveTo>
                        <a:pt x="34" y="0"/>
                      </a:moveTo>
                      <a:lnTo>
                        <a:pt x="15" y="18"/>
                      </a:lnTo>
                      <a:lnTo>
                        <a:pt x="0" y="26"/>
                      </a:lnTo>
                      <a:lnTo>
                        <a:pt x="58" y="32"/>
                      </a:lnTo>
                      <a:lnTo>
                        <a:pt x="71" y="22"/>
                      </a:lnTo>
                      <a:lnTo>
                        <a:pt x="88" y="4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963" name="Group 251"/>
                <p:cNvGrpSpPr>
                  <a:grpSpLocks/>
                </p:cNvGrpSpPr>
                <p:nvPr/>
              </p:nvGrpSpPr>
              <p:grpSpPr bwMode="auto">
                <a:xfrm>
                  <a:off x="1580" y="3617"/>
                  <a:ext cx="394" cy="82"/>
                  <a:chOff x="1580" y="3617"/>
                  <a:chExt cx="394" cy="82"/>
                </a:xfrm>
              </p:grpSpPr>
              <p:sp>
                <p:nvSpPr>
                  <p:cNvPr id="72964" name="Freeform 252"/>
                  <p:cNvSpPr>
                    <a:spLocks/>
                  </p:cNvSpPr>
                  <p:nvPr/>
                </p:nvSpPr>
                <p:spPr bwMode="auto">
                  <a:xfrm>
                    <a:off x="1580" y="3652"/>
                    <a:ext cx="341" cy="47"/>
                  </a:xfrm>
                  <a:custGeom>
                    <a:avLst/>
                    <a:gdLst>
                      <a:gd name="T0" fmla="*/ 0 w 341"/>
                      <a:gd name="T1" fmla="*/ 0 h 47"/>
                      <a:gd name="T2" fmla="*/ 0 w 341"/>
                      <a:gd name="T3" fmla="*/ 11 h 47"/>
                      <a:gd name="T4" fmla="*/ 340 w 341"/>
                      <a:gd name="T5" fmla="*/ 46 h 47"/>
                      <a:gd name="T6" fmla="*/ 340 w 341"/>
                      <a:gd name="T7" fmla="*/ 34 h 47"/>
                      <a:gd name="T8" fmla="*/ 0 w 341"/>
                      <a:gd name="T9" fmla="*/ 0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1"/>
                      <a:gd name="T16" fmla="*/ 0 h 47"/>
                      <a:gd name="T17" fmla="*/ 341 w 341"/>
                      <a:gd name="T18" fmla="*/ 47 h 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1" h="47">
                        <a:moveTo>
                          <a:pt x="0" y="0"/>
                        </a:moveTo>
                        <a:lnTo>
                          <a:pt x="0" y="11"/>
                        </a:lnTo>
                        <a:lnTo>
                          <a:pt x="340" y="46"/>
                        </a:lnTo>
                        <a:lnTo>
                          <a:pt x="340" y="3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65" name="Freeform 253"/>
                  <p:cNvSpPr>
                    <a:spLocks/>
                  </p:cNvSpPr>
                  <p:nvPr/>
                </p:nvSpPr>
                <p:spPr bwMode="auto">
                  <a:xfrm>
                    <a:off x="1928" y="3645"/>
                    <a:ext cx="40" cy="54"/>
                  </a:xfrm>
                  <a:custGeom>
                    <a:avLst/>
                    <a:gdLst>
                      <a:gd name="T0" fmla="*/ 0 w 40"/>
                      <a:gd name="T1" fmla="*/ 41 h 54"/>
                      <a:gd name="T2" fmla="*/ 0 w 40"/>
                      <a:gd name="T3" fmla="*/ 53 h 54"/>
                      <a:gd name="T4" fmla="*/ 17 w 40"/>
                      <a:gd name="T5" fmla="*/ 41 h 54"/>
                      <a:gd name="T6" fmla="*/ 23 w 40"/>
                      <a:gd name="T7" fmla="*/ 33 h 54"/>
                      <a:gd name="T8" fmla="*/ 39 w 40"/>
                      <a:gd name="T9" fmla="*/ 15 h 54"/>
                      <a:gd name="T10" fmla="*/ 39 w 40"/>
                      <a:gd name="T11" fmla="*/ 0 h 54"/>
                      <a:gd name="T12" fmla="*/ 18 w 40"/>
                      <a:gd name="T13" fmla="*/ 25 h 54"/>
                      <a:gd name="T14" fmla="*/ 0 w 40"/>
                      <a:gd name="T15" fmla="*/ 41 h 5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"/>
                      <a:gd name="T25" fmla="*/ 0 h 54"/>
                      <a:gd name="T26" fmla="*/ 40 w 40"/>
                      <a:gd name="T27" fmla="*/ 54 h 5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" h="54">
                        <a:moveTo>
                          <a:pt x="0" y="41"/>
                        </a:moveTo>
                        <a:lnTo>
                          <a:pt x="0" y="53"/>
                        </a:lnTo>
                        <a:lnTo>
                          <a:pt x="17" y="41"/>
                        </a:lnTo>
                        <a:lnTo>
                          <a:pt x="23" y="33"/>
                        </a:lnTo>
                        <a:lnTo>
                          <a:pt x="39" y="15"/>
                        </a:lnTo>
                        <a:lnTo>
                          <a:pt x="39" y="0"/>
                        </a:lnTo>
                        <a:lnTo>
                          <a:pt x="18" y="25"/>
                        </a:lnTo>
                        <a:lnTo>
                          <a:pt x="0" y="41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66" name="Freeform 254"/>
                  <p:cNvSpPr>
                    <a:spLocks/>
                  </p:cNvSpPr>
                  <p:nvPr/>
                </p:nvSpPr>
                <p:spPr bwMode="auto">
                  <a:xfrm>
                    <a:off x="1582" y="3657"/>
                    <a:ext cx="348" cy="39"/>
                  </a:xfrm>
                  <a:custGeom>
                    <a:avLst/>
                    <a:gdLst>
                      <a:gd name="T0" fmla="*/ 0 w 348"/>
                      <a:gd name="T1" fmla="*/ 0 h 39"/>
                      <a:gd name="T2" fmla="*/ 347 w 348"/>
                      <a:gd name="T3" fmla="*/ 38 h 39"/>
                      <a:gd name="T4" fmla="*/ 0 60000 65536"/>
                      <a:gd name="T5" fmla="*/ 0 60000 65536"/>
                      <a:gd name="T6" fmla="*/ 0 w 348"/>
                      <a:gd name="T7" fmla="*/ 0 h 39"/>
                      <a:gd name="T8" fmla="*/ 348 w 348"/>
                      <a:gd name="T9" fmla="*/ 39 h 3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8" h="39">
                        <a:moveTo>
                          <a:pt x="0" y="0"/>
                        </a:moveTo>
                        <a:lnTo>
                          <a:pt x="347" y="38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967" name="Group 255"/>
                  <p:cNvGrpSpPr>
                    <a:grpSpLocks/>
                  </p:cNvGrpSpPr>
                  <p:nvPr/>
                </p:nvGrpSpPr>
                <p:grpSpPr bwMode="auto">
                  <a:xfrm>
                    <a:off x="1604" y="3617"/>
                    <a:ext cx="335" cy="70"/>
                    <a:chOff x="1604" y="3617"/>
                    <a:chExt cx="335" cy="70"/>
                  </a:xfrm>
                </p:grpSpPr>
                <p:sp>
                  <p:nvSpPr>
                    <p:cNvPr id="72971" name="Freeform 256"/>
                    <p:cNvSpPr>
                      <a:spLocks/>
                    </p:cNvSpPr>
                    <p:nvPr/>
                  </p:nvSpPr>
                  <p:spPr bwMode="auto">
                    <a:xfrm>
                      <a:off x="1604" y="3618"/>
                      <a:ext cx="251" cy="47"/>
                    </a:xfrm>
                    <a:custGeom>
                      <a:avLst/>
                      <a:gdLst>
                        <a:gd name="T0" fmla="*/ 43 w 251"/>
                        <a:gd name="T1" fmla="*/ 0 h 47"/>
                        <a:gd name="T2" fmla="*/ 12 w 251"/>
                        <a:gd name="T3" fmla="*/ 21 h 47"/>
                        <a:gd name="T4" fmla="*/ 0 w 251"/>
                        <a:gd name="T5" fmla="*/ 27 h 47"/>
                        <a:gd name="T6" fmla="*/ 211 w 251"/>
                        <a:gd name="T7" fmla="*/ 46 h 47"/>
                        <a:gd name="T8" fmla="*/ 226 w 251"/>
                        <a:gd name="T9" fmla="*/ 37 h 47"/>
                        <a:gd name="T10" fmla="*/ 250 w 251"/>
                        <a:gd name="T11" fmla="*/ 20 h 47"/>
                        <a:gd name="T12" fmla="*/ 43 w 251"/>
                        <a:gd name="T13" fmla="*/ 0 h 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51"/>
                        <a:gd name="T22" fmla="*/ 0 h 47"/>
                        <a:gd name="T23" fmla="*/ 251 w 251"/>
                        <a:gd name="T24" fmla="*/ 47 h 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51" h="47">
                          <a:moveTo>
                            <a:pt x="43" y="0"/>
                          </a:moveTo>
                          <a:lnTo>
                            <a:pt x="12" y="21"/>
                          </a:lnTo>
                          <a:lnTo>
                            <a:pt x="0" y="27"/>
                          </a:lnTo>
                          <a:lnTo>
                            <a:pt x="211" y="46"/>
                          </a:lnTo>
                          <a:lnTo>
                            <a:pt x="226" y="37"/>
                          </a:lnTo>
                          <a:lnTo>
                            <a:pt x="250" y="20"/>
                          </a:lnTo>
                          <a:lnTo>
                            <a:pt x="43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2972" name="Group 2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8" y="3617"/>
                      <a:ext cx="331" cy="70"/>
                      <a:chOff x="1608" y="3617"/>
                      <a:chExt cx="331" cy="70"/>
                    </a:xfrm>
                  </p:grpSpPr>
                  <p:grpSp>
                    <p:nvGrpSpPr>
                      <p:cNvPr id="72973" name="Group 2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15" y="3617"/>
                        <a:ext cx="241" cy="60"/>
                        <a:chOff x="1615" y="3617"/>
                        <a:chExt cx="241" cy="60"/>
                      </a:xfrm>
                    </p:grpSpPr>
                    <p:grpSp>
                      <p:nvGrpSpPr>
                        <p:cNvPr id="72987" name="Group 2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15" y="3617"/>
                          <a:ext cx="51" cy="43"/>
                          <a:chOff x="1615" y="3617"/>
                          <a:chExt cx="51" cy="43"/>
                        </a:xfrm>
                      </p:grpSpPr>
                      <p:sp>
                        <p:nvSpPr>
                          <p:cNvPr id="73018" name="Freeform 26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15" y="3645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19" name="Freeform 26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32" y="3617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88" name="Group 2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36" y="3618"/>
                          <a:ext cx="49" cy="43"/>
                          <a:chOff x="1636" y="3618"/>
                          <a:chExt cx="49" cy="43"/>
                        </a:xfrm>
                      </p:grpSpPr>
                      <p:sp>
                        <p:nvSpPr>
                          <p:cNvPr id="73016" name="Freeform 26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36" y="3646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17" name="Freeform 26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51" y="3618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89" name="Group 2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55" y="3620"/>
                          <a:ext cx="51" cy="43"/>
                          <a:chOff x="1655" y="3620"/>
                          <a:chExt cx="51" cy="43"/>
                        </a:xfrm>
                      </p:grpSpPr>
                      <p:sp>
                        <p:nvSpPr>
                          <p:cNvPr id="73014" name="Freeform 26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55" y="3648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15" name="Freeform 26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70" y="3620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0" name="Group 2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74" y="3622"/>
                          <a:ext cx="51" cy="43"/>
                          <a:chOff x="1674" y="3622"/>
                          <a:chExt cx="51" cy="43"/>
                        </a:xfrm>
                      </p:grpSpPr>
                      <p:sp>
                        <p:nvSpPr>
                          <p:cNvPr id="73012" name="Freeform 26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74" y="3650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13" name="Freeform 27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90" y="3622"/>
                            <a:ext cx="35" cy="29"/>
                          </a:xfrm>
                          <a:custGeom>
                            <a:avLst/>
                            <a:gdLst>
                              <a:gd name="T0" fmla="*/ 0 w 35"/>
                              <a:gd name="T1" fmla="*/ 28 h 29"/>
                              <a:gd name="T2" fmla="*/ 34 w 35"/>
                              <a:gd name="T3" fmla="*/ 0 h 29"/>
                              <a:gd name="T4" fmla="*/ 0 60000 65536"/>
                              <a:gd name="T5" fmla="*/ 0 60000 65536"/>
                              <a:gd name="T6" fmla="*/ 0 w 35"/>
                              <a:gd name="T7" fmla="*/ 0 h 29"/>
                              <a:gd name="T8" fmla="*/ 35 w 35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5" h="29">
                                <a:moveTo>
                                  <a:pt x="0" y="28"/>
                                </a:moveTo>
                                <a:lnTo>
                                  <a:pt x="3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1" name="Group 2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93" y="3624"/>
                          <a:ext cx="51" cy="43"/>
                          <a:chOff x="1693" y="3624"/>
                          <a:chExt cx="51" cy="43"/>
                        </a:xfrm>
                      </p:grpSpPr>
                      <p:sp>
                        <p:nvSpPr>
                          <p:cNvPr id="73010" name="Freeform 27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693" y="3652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11" name="Freeform 27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10" y="3624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2" name="Group 2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12" y="3625"/>
                          <a:ext cx="52" cy="43"/>
                          <a:chOff x="1712" y="3625"/>
                          <a:chExt cx="52" cy="43"/>
                        </a:xfrm>
                      </p:grpSpPr>
                      <p:sp>
                        <p:nvSpPr>
                          <p:cNvPr id="73008" name="Freeform 27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12" y="3653"/>
                            <a:ext cx="19" cy="15"/>
                          </a:xfrm>
                          <a:custGeom>
                            <a:avLst/>
                            <a:gdLst>
                              <a:gd name="T0" fmla="*/ 0 w 19"/>
                              <a:gd name="T1" fmla="*/ 14 h 15"/>
                              <a:gd name="T2" fmla="*/ 18 w 19"/>
                              <a:gd name="T3" fmla="*/ 0 h 15"/>
                              <a:gd name="T4" fmla="*/ 0 60000 65536"/>
                              <a:gd name="T5" fmla="*/ 0 60000 65536"/>
                              <a:gd name="T6" fmla="*/ 0 w 19"/>
                              <a:gd name="T7" fmla="*/ 0 h 15"/>
                              <a:gd name="T8" fmla="*/ 19 w 19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9" h="15">
                                <a:moveTo>
                                  <a:pt x="0" y="14"/>
                                </a:moveTo>
                                <a:lnTo>
                                  <a:pt x="1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09" name="Freeform 27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30" y="3625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3" name="Group 2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1" y="3627"/>
                          <a:ext cx="52" cy="43"/>
                          <a:chOff x="1731" y="3627"/>
                          <a:chExt cx="52" cy="43"/>
                        </a:xfrm>
                      </p:grpSpPr>
                      <p:sp>
                        <p:nvSpPr>
                          <p:cNvPr id="73006" name="Freeform 27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31" y="3655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07" name="Freeform 2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47" y="3627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4" name="Group 2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49" y="3629"/>
                          <a:ext cx="51" cy="43"/>
                          <a:chOff x="1749" y="3629"/>
                          <a:chExt cx="51" cy="43"/>
                        </a:xfrm>
                      </p:grpSpPr>
                      <p:sp>
                        <p:nvSpPr>
                          <p:cNvPr id="73004" name="Freeform 28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49" y="3657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05" name="Freeform 28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66" y="3629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5" name="Group 2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68" y="3632"/>
                          <a:ext cx="51" cy="43"/>
                          <a:chOff x="1768" y="3632"/>
                          <a:chExt cx="51" cy="43"/>
                        </a:xfrm>
                      </p:grpSpPr>
                      <p:sp>
                        <p:nvSpPr>
                          <p:cNvPr id="73002" name="Freeform 28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68" y="3660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03" name="Freeform 28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83" y="3632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6" name="Group 2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87" y="3634"/>
                          <a:ext cx="51" cy="43"/>
                          <a:chOff x="1787" y="3634"/>
                          <a:chExt cx="51" cy="43"/>
                        </a:xfrm>
                      </p:grpSpPr>
                      <p:sp>
                        <p:nvSpPr>
                          <p:cNvPr id="73000" name="Freeform 28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787" y="3662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3001" name="Freeform 28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03" y="3634"/>
                            <a:ext cx="35" cy="29"/>
                          </a:xfrm>
                          <a:custGeom>
                            <a:avLst/>
                            <a:gdLst>
                              <a:gd name="T0" fmla="*/ 0 w 35"/>
                              <a:gd name="T1" fmla="*/ 28 h 29"/>
                              <a:gd name="T2" fmla="*/ 34 w 35"/>
                              <a:gd name="T3" fmla="*/ 0 h 29"/>
                              <a:gd name="T4" fmla="*/ 0 60000 65536"/>
                              <a:gd name="T5" fmla="*/ 0 60000 65536"/>
                              <a:gd name="T6" fmla="*/ 0 w 35"/>
                              <a:gd name="T7" fmla="*/ 0 h 29"/>
                              <a:gd name="T8" fmla="*/ 35 w 35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5" h="29">
                                <a:moveTo>
                                  <a:pt x="0" y="28"/>
                                </a:moveTo>
                                <a:lnTo>
                                  <a:pt x="3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97" name="Group 2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4" y="3634"/>
                          <a:ext cx="52" cy="43"/>
                          <a:chOff x="1804" y="3634"/>
                          <a:chExt cx="52" cy="43"/>
                        </a:xfrm>
                      </p:grpSpPr>
                      <p:sp>
                        <p:nvSpPr>
                          <p:cNvPr id="72998" name="Freeform 29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04" y="3662"/>
                            <a:ext cx="19" cy="15"/>
                          </a:xfrm>
                          <a:custGeom>
                            <a:avLst/>
                            <a:gdLst>
                              <a:gd name="T0" fmla="*/ 0 w 19"/>
                              <a:gd name="T1" fmla="*/ 14 h 15"/>
                              <a:gd name="T2" fmla="*/ 18 w 19"/>
                              <a:gd name="T3" fmla="*/ 0 h 15"/>
                              <a:gd name="T4" fmla="*/ 0 60000 65536"/>
                              <a:gd name="T5" fmla="*/ 0 60000 65536"/>
                              <a:gd name="T6" fmla="*/ 0 w 19"/>
                              <a:gd name="T7" fmla="*/ 0 h 15"/>
                              <a:gd name="T8" fmla="*/ 19 w 19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9" h="15">
                                <a:moveTo>
                                  <a:pt x="0" y="14"/>
                                </a:moveTo>
                                <a:lnTo>
                                  <a:pt x="1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99" name="Freeform 29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22" y="3634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2974" name="Group 2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63" y="3641"/>
                        <a:ext cx="74" cy="46"/>
                        <a:chOff x="1863" y="3641"/>
                        <a:chExt cx="74" cy="46"/>
                      </a:xfrm>
                    </p:grpSpPr>
                    <p:grpSp>
                      <p:nvGrpSpPr>
                        <p:cNvPr id="72978" name="Group 2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93" y="3643"/>
                          <a:ext cx="44" cy="44"/>
                          <a:chOff x="1893" y="3643"/>
                          <a:chExt cx="44" cy="44"/>
                        </a:xfrm>
                      </p:grpSpPr>
                      <p:sp>
                        <p:nvSpPr>
                          <p:cNvPr id="72985" name="Freeform 29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93" y="3672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86" name="Freeform 2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909" y="3643"/>
                            <a:ext cx="28" cy="30"/>
                          </a:xfrm>
                          <a:custGeom>
                            <a:avLst/>
                            <a:gdLst>
                              <a:gd name="T0" fmla="*/ 0 w 28"/>
                              <a:gd name="T1" fmla="*/ 29 h 30"/>
                              <a:gd name="T2" fmla="*/ 27 w 28"/>
                              <a:gd name="T3" fmla="*/ 0 h 30"/>
                              <a:gd name="T4" fmla="*/ 0 60000 65536"/>
                              <a:gd name="T5" fmla="*/ 0 60000 65536"/>
                              <a:gd name="T6" fmla="*/ 0 w 28"/>
                              <a:gd name="T7" fmla="*/ 0 h 30"/>
                              <a:gd name="T8" fmla="*/ 28 w 28"/>
                              <a:gd name="T9" fmla="*/ 30 h 3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8" h="30">
                                <a:moveTo>
                                  <a:pt x="0" y="29"/>
                                </a:moveTo>
                                <a:lnTo>
                                  <a:pt x="2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79" name="Group 2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9" y="3641"/>
                          <a:ext cx="43" cy="45"/>
                          <a:chOff x="1879" y="3641"/>
                          <a:chExt cx="43" cy="45"/>
                        </a:xfrm>
                      </p:grpSpPr>
                      <p:sp>
                        <p:nvSpPr>
                          <p:cNvPr id="72983" name="Freeform 29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79" y="3671"/>
                            <a:ext cx="15" cy="15"/>
                          </a:xfrm>
                          <a:custGeom>
                            <a:avLst/>
                            <a:gdLst>
                              <a:gd name="T0" fmla="*/ 0 w 15"/>
                              <a:gd name="T1" fmla="*/ 14 h 15"/>
                              <a:gd name="T2" fmla="*/ 14 w 15"/>
                              <a:gd name="T3" fmla="*/ 0 h 15"/>
                              <a:gd name="T4" fmla="*/ 0 60000 65536"/>
                              <a:gd name="T5" fmla="*/ 0 60000 65536"/>
                              <a:gd name="T6" fmla="*/ 0 w 15"/>
                              <a:gd name="T7" fmla="*/ 0 h 15"/>
                              <a:gd name="T8" fmla="*/ 15 w 15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15">
                                <a:moveTo>
                                  <a:pt x="0" y="14"/>
                                </a:moveTo>
                                <a:lnTo>
                                  <a:pt x="1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84" name="Freeform 29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93" y="3641"/>
                            <a:ext cx="29" cy="31"/>
                          </a:xfrm>
                          <a:custGeom>
                            <a:avLst/>
                            <a:gdLst>
                              <a:gd name="T0" fmla="*/ 0 w 29"/>
                              <a:gd name="T1" fmla="*/ 30 h 31"/>
                              <a:gd name="T2" fmla="*/ 28 w 29"/>
                              <a:gd name="T3" fmla="*/ 0 h 31"/>
                              <a:gd name="T4" fmla="*/ 0 60000 65536"/>
                              <a:gd name="T5" fmla="*/ 0 60000 65536"/>
                              <a:gd name="T6" fmla="*/ 0 w 29"/>
                              <a:gd name="T7" fmla="*/ 0 h 31"/>
                              <a:gd name="T8" fmla="*/ 29 w 29"/>
                              <a:gd name="T9" fmla="*/ 31 h 31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9" h="31">
                                <a:moveTo>
                                  <a:pt x="0" y="30"/>
                                </a:moveTo>
                                <a:lnTo>
                                  <a:pt x="2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980" name="Group 2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63" y="3641"/>
                          <a:ext cx="43" cy="43"/>
                          <a:chOff x="1863" y="3641"/>
                          <a:chExt cx="43" cy="43"/>
                        </a:xfrm>
                      </p:grpSpPr>
                      <p:sp>
                        <p:nvSpPr>
                          <p:cNvPr id="72981" name="Freeform 30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63" y="3669"/>
                            <a:ext cx="15" cy="15"/>
                          </a:xfrm>
                          <a:custGeom>
                            <a:avLst/>
                            <a:gdLst>
                              <a:gd name="T0" fmla="*/ 0 w 15"/>
                              <a:gd name="T1" fmla="*/ 14 h 15"/>
                              <a:gd name="T2" fmla="*/ 14 w 15"/>
                              <a:gd name="T3" fmla="*/ 0 h 15"/>
                              <a:gd name="T4" fmla="*/ 0 60000 65536"/>
                              <a:gd name="T5" fmla="*/ 0 60000 65536"/>
                              <a:gd name="T6" fmla="*/ 0 w 15"/>
                              <a:gd name="T7" fmla="*/ 0 h 15"/>
                              <a:gd name="T8" fmla="*/ 15 w 15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15">
                                <a:moveTo>
                                  <a:pt x="0" y="14"/>
                                </a:moveTo>
                                <a:lnTo>
                                  <a:pt x="1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82" name="Freeform 30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77" y="3641"/>
                            <a:ext cx="29" cy="29"/>
                          </a:xfrm>
                          <a:custGeom>
                            <a:avLst/>
                            <a:gdLst>
                              <a:gd name="T0" fmla="*/ 0 w 29"/>
                              <a:gd name="T1" fmla="*/ 28 h 29"/>
                              <a:gd name="T2" fmla="*/ 28 w 29"/>
                              <a:gd name="T3" fmla="*/ 0 h 29"/>
                              <a:gd name="T4" fmla="*/ 0 60000 65536"/>
                              <a:gd name="T5" fmla="*/ 0 60000 65536"/>
                              <a:gd name="T6" fmla="*/ 0 w 29"/>
                              <a:gd name="T7" fmla="*/ 0 h 29"/>
                              <a:gd name="T8" fmla="*/ 29 w 29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9" h="29">
                                <a:moveTo>
                                  <a:pt x="0" y="28"/>
                                </a:moveTo>
                                <a:lnTo>
                                  <a:pt x="2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72975" name="Freeform 30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32" y="3627"/>
                        <a:ext cx="307" cy="31"/>
                      </a:xfrm>
                      <a:custGeom>
                        <a:avLst/>
                        <a:gdLst>
                          <a:gd name="T0" fmla="*/ 0 w 307"/>
                          <a:gd name="T1" fmla="*/ 0 h 31"/>
                          <a:gd name="T2" fmla="*/ 306 w 307"/>
                          <a:gd name="T3" fmla="*/ 30 h 31"/>
                          <a:gd name="T4" fmla="*/ 0 60000 65536"/>
                          <a:gd name="T5" fmla="*/ 0 60000 65536"/>
                          <a:gd name="T6" fmla="*/ 0 w 307"/>
                          <a:gd name="T7" fmla="*/ 0 h 31"/>
                          <a:gd name="T8" fmla="*/ 307 w 307"/>
                          <a:gd name="T9" fmla="*/ 31 h 3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07" h="31">
                            <a:moveTo>
                              <a:pt x="0" y="0"/>
                            </a:moveTo>
                            <a:lnTo>
                              <a:pt x="306" y="3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76" name="Freeform 3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22" y="3636"/>
                        <a:ext cx="312" cy="30"/>
                      </a:xfrm>
                      <a:custGeom>
                        <a:avLst/>
                        <a:gdLst>
                          <a:gd name="T0" fmla="*/ 0 w 312"/>
                          <a:gd name="T1" fmla="*/ 0 h 30"/>
                          <a:gd name="T2" fmla="*/ 311 w 312"/>
                          <a:gd name="T3" fmla="*/ 29 h 30"/>
                          <a:gd name="T4" fmla="*/ 0 60000 65536"/>
                          <a:gd name="T5" fmla="*/ 0 60000 65536"/>
                          <a:gd name="T6" fmla="*/ 0 w 312"/>
                          <a:gd name="T7" fmla="*/ 0 h 30"/>
                          <a:gd name="T8" fmla="*/ 312 w 312"/>
                          <a:gd name="T9" fmla="*/ 30 h 3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12" h="30">
                            <a:moveTo>
                              <a:pt x="0" y="0"/>
                            </a:moveTo>
                            <a:lnTo>
                              <a:pt x="311" y="2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77" name="Freeform 3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08" y="3641"/>
                        <a:ext cx="315" cy="34"/>
                      </a:xfrm>
                      <a:custGeom>
                        <a:avLst/>
                        <a:gdLst>
                          <a:gd name="T0" fmla="*/ 0 w 315"/>
                          <a:gd name="T1" fmla="*/ 0 h 34"/>
                          <a:gd name="T2" fmla="*/ 314 w 315"/>
                          <a:gd name="T3" fmla="*/ 33 h 34"/>
                          <a:gd name="T4" fmla="*/ 0 60000 65536"/>
                          <a:gd name="T5" fmla="*/ 0 60000 65536"/>
                          <a:gd name="T6" fmla="*/ 0 w 315"/>
                          <a:gd name="T7" fmla="*/ 0 h 34"/>
                          <a:gd name="T8" fmla="*/ 315 w 315"/>
                          <a:gd name="T9" fmla="*/ 34 h 34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15" h="34">
                            <a:moveTo>
                              <a:pt x="0" y="0"/>
                            </a:moveTo>
                            <a:lnTo>
                              <a:pt x="314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968" name="Group 305"/>
                  <p:cNvGrpSpPr>
                    <a:grpSpLocks/>
                  </p:cNvGrpSpPr>
                  <p:nvPr/>
                </p:nvGrpSpPr>
                <p:grpSpPr bwMode="auto">
                  <a:xfrm>
                    <a:off x="1929" y="3650"/>
                    <a:ext cx="45" cy="46"/>
                    <a:chOff x="1929" y="3650"/>
                    <a:chExt cx="45" cy="46"/>
                  </a:xfrm>
                </p:grpSpPr>
                <p:sp>
                  <p:nvSpPr>
                    <p:cNvPr id="72969" name="Freeform 306"/>
                    <p:cNvSpPr>
                      <a:spLocks/>
                    </p:cNvSpPr>
                    <p:nvPr/>
                  </p:nvSpPr>
                  <p:spPr bwMode="auto">
                    <a:xfrm>
                      <a:off x="1929" y="3676"/>
                      <a:ext cx="24" cy="20"/>
                    </a:xfrm>
                    <a:custGeom>
                      <a:avLst/>
                      <a:gdLst>
                        <a:gd name="T0" fmla="*/ 0 w 24"/>
                        <a:gd name="T1" fmla="*/ 19 h 20"/>
                        <a:gd name="T2" fmla="*/ 23 w 24"/>
                        <a:gd name="T3" fmla="*/ 0 h 20"/>
                        <a:gd name="T4" fmla="*/ 0 60000 65536"/>
                        <a:gd name="T5" fmla="*/ 0 60000 65536"/>
                        <a:gd name="T6" fmla="*/ 0 w 24"/>
                        <a:gd name="T7" fmla="*/ 0 h 20"/>
                        <a:gd name="T8" fmla="*/ 24 w 24"/>
                        <a:gd name="T9" fmla="*/ 20 h 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" h="20">
                          <a:moveTo>
                            <a:pt x="0" y="19"/>
                          </a:moveTo>
                          <a:lnTo>
                            <a:pt x="2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3F3F3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70" name="Freeform 307"/>
                    <p:cNvSpPr>
                      <a:spLocks/>
                    </p:cNvSpPr>
                    <p:nvPr/>
                  </p:nvSpPr>
                  <p:spPr bwMode="auto">
                    <a:xfrm>
                      <a:off x="1952" y="3650"/>
                      <a:ext cx="22" cy="27"/>
                    </a:xfrm>
                    <a:custGeom>
                      <a:avLst/>
                      <a:gdLst>
                        <a:gd name="T0" fmla="*/ 0 w 22"/>
                        <a:gd name="T1" fmla="*/ 26 h 27"/>
                        <a:gd name="T2" fmla="*/ 21 w 22"/>
                        <a:gd name="T3" fmla="*/ 0 h 27"/>
                        <a:gd name="T4" fmla="*/ 0 60000 65536"/>
                        <a:gd name="T5" fmla="*/ 0 60000 65536"/>
                        <a:gd name="T6" fmla="*/ 0 w 22"/>
                        <a:gd name="T7" fmla="*/ 0 h 27"/>
                        <a:gd name="T8" fmla="*/ 22 w 22"/>
                        <a:gd name="T9" fmla="*/ 27 h 27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" h="27">
                          <a:moveTo>
                            <a:pt x="0" y="26"/>
                          </a:moveTo>
                          <a:lnTo>
                            <a:pt x="21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3F3F3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72835" name="Group 308"/>
            <p:cNvGrpSpPr>
              <a:grpSpLocks/>
            </p:cNvGrpSpPr>
            <p:nvPr/>
          </p:nvGrpSpPr>
          <p:grpSpPr bwMode="auto">
            <a:xfrm>
              <a:off x="4151" y="3277"/>
              <a:ext cx="563" cy="435"/>
              <a:chOff x="4151" y="3277"/>
              <a:chExt cx="563" cy="435"/>
            </a:xfrm>
          </p:grpSpPr>
          <p:sp>
            <p:nvSpPr>
              <p:cNvPr id="72836" name="Freeform 309"/>
              <p:cNvSpPr>
                <a:spLocks/>
              </p:cNvSpPr>
              <p:nvPr/>
            </p:nvSpPr>
            <p:spPr bwMode="auto">
              <a:xfrm>
                <a:off x="4151" y="3610"/>
                <a:ext cx="55" cy="34"/>
              </a:xfrm>
              <a:custGeom>
                <a:avLst/>
                <a:gdLst>
                  <a:gd name="T0" fmla="*/ 54 w 55"/>
                  <a:gd name="T1" fmla="*/ 0 h 34"/>
                  <a:gd name="T2" fmla="*/ 40 w 55"/>
                  <a:gd name="T3" fmla="*/ 0 h 34"/>
                  <a:gd name="T4" fmla="*/ 34 w 55"/>
                  <a:gd name="T5" fmla="*/ 0 h 34"/>
                  <a:gd name="T6" fmla="*/ 27 w 55"/>
                  <a:gd name="T7" fmla="*/ 1 h 34"/>
                  <a:gd name="T8" fmla="*/ 20 w 55"/>
                  <a:gd name="T9" fmla="*/ 3 h 34"/>
                  <a:gd name="T10" fmla="*/ 13 w 55"/>
                  <a:gd name="T11" fmla="*/ 5 h 34"/>
                  <a:gd name="T12" fmla="*/ 7 w 55"/>
                  <a:gd name="T13" fmla="*/ 7 h 34"/>
                  <a:gd name="T14" fmla="*/ 6 w 55"/>
                  <a:gd name="T15" fmla="*/ 8 h 34"/>
                  <a:gd name="T16" fmla="*/ 2 w 55"/>
                  <a:gd name="T17" fmla="*/ 10 h 34"/>
                  <a:gd name="T18" fmla="*/ 0 w 55"/>
                  <a:gd name="T19" fmla="*/ 12 h 34"/>
                  <a:gd name="T20" fmla="*/ 0 w 55"/>
                  <a:gd name="T21" fmla="*/ 14 h 34"/>
                  <a:gd name="T22" fmla="*/ 0 w 55"/>
                  <a:gd name="T23" fmla="*/ 17 h 34"/>
                  <a:gd name="T24" fmla="*/ 2 w 55"/>
                  <a:gd name="T25" fmla="*/ 19 h 34"/>
                  <a:gd name="T26" fmla="*/ 4 w 55"/>
                  <a:gd name="T27" fmla="*/ 21 h 34"/>
                  <a:gd name="T28" fmla="*/ 7 w 55"/>
                  <a:gd name="T29" fmla="*/ 21 h 34"/>
                  <a:gd name="T30" fmla="*/ 13 w 55"/>
                  <a:gd name="T31" fmla="*/ 21 h 34"/>
                  <a:gd name="T32" fmla="*/ 16 w 55"/>
                  <a:gd name="T33" fmla="*/ 21 h 34"/>
                  <a:gd name="T34" fmla="*/ 23 w 55"/>
                  <a:gd name="T35" fmla="*/ 21 h 34"/>
                  <a:gd name="T36" fmla="*/ 28 w 55"/>
                  <a:gd name="T37" fmla="*/ 21 h 34"/>
                  <a:gd name="T38" fmla="*/ 34 w 55"/>
                  <a:gd name="T39" fmla="*/ 21 h 34"/>
                  <a:gd name="T40" fmla="*/ 37 w 55"/>
                  <a:gd name="T41" fmla="*/ 22 h 34"/>
                  <a:gd name="T42" fmla="*/ 42 w 55"/>
                  <a:gd name="T43" fmla="*/ 24 h 34"/>
                  <a:gd name="T44" fmla="*/ 54 w 55"/>
                  <a:gd name="T45" fmla="*/ 33 h 34"/>
                  <a:gd name="T46" fmla="*/ 54 w 55"/>
                  <a:gd name="T47" fmla="*/ 31 h 3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5"/>
                  <a:gd name="T73" fmla="*/ 0 h 34"/>
                  <a:gd name="T74" fmla="*/ 55 w 55"/>
                  <a:gd name="T75" fmla="*/ 34 h 3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5" h="34">
                    <a:moveTo>
                      <a:pt x="54" y="0"/>
                    </a:moveTo>
                    <a:lnTo>
                      <a:pt x="40" y="0"/>
                    </a:lnTo>
                    <a:lnTo>
                      <a:pt x="34" y="0"/>
                    </a:lnTo>
                    <a:lnTo>
                      <a:pt x="27" y="1"/>
                    </a:lnTo>
                    <a:lnTo>
                      <a:pt x="20" y="3"/>
                    </a:lnTo>
                    <a:lnTo>
                      <a:pt x="13" y="5"/>
                    </a:lnTo>
                    <a:lnTo>
                      <a:pt x="7" y="7"/>
                    </a:lnTo>
                    <a:lnTo>
                      <a:pt x="6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7" y="21"/>
                    </a:lnTo>
                    <a:lnTo>
                      <a:pt x="13" y="21"/>
                    </a:lnTo>
                    <a:lnTo>
                      <a:pt x="16" y="21"/>
                    </a:lnTo>
                    <a:lnTo>
                      <a:pt x="23" y="21"/>
                    </a:lnTo>
                    <a:lnTo>
                      <a:pt x="28" y="21"/>
                    </a:lnTo>
                    <a:lnTo>
                      <a:pt x="34" y="21"/>
                    </a:lnTo>
                    <a:lnTo>
                      <a:pt x="37" y="22"/>
                    </a:lnTo>
                    <a:lnTo>
                      <a:pt x="42" y="24"/>
                    </a:lnTo>
                    <a:lnTo>
                      <a:pt x="54" y="33"/>
                    </a:lnTo>
                    <a:lnTo>
                      <a:pt x="54" y="31"/>
                    </a:lnTo>
                  </a:path>
                </a:pathLst>
              </a:custGeom>
              <a:noFill/>
              <a:ln w="12700" cap="rnd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837" name="Group 310"/>
              <p:cNvGrpSpPr>
                <a:grpSpLocks/>
              </p:cNvGrpSpPr>
              <p:nvPr/>
            </p:nvGrpSpPr>
            <p:grpSpPr bwMode="auto">
              <a:xfrm>
                <a:off x="4202" y="3521"/>
                <a:ext cx="433" cy="144"/>
                <a:chOff x="4202" y="3521"/>
                <a:chExt cx="433" cy="144"/>
              </a:xfrm>
            </p:grpSpPr>
            <p:sp>
              <p:nvSpPr>
                <p:cNvPr id="72944" name="Freeform 311"/>
                <p:cNvSpPr>
                  <a:spLocks/>
                </p:cNvSpPr>
                <p:nvPr/>
              </p:nvSpPr>
              <p:spPr bwMode="auto">
                <a:xfrm>
                  <a:off x="4204" y="3597"/>
                  <a:ext cx="431" cy="68"/>
                </a:xfrm>
                <a:custGeom>
                  <a:avLst/>
                  <a:gdLst>
                    <a:gd name="T0" fmla="*/ 0 w 431"/>
                    <a:gd name="T1" fmla="*/ 4 h 68"/>
                    <a:gd name="T2" fmla="*/ 0 w 431"/>
                    <a:gd name="T3" fmla="*/ 33 h 68"/>
                    <a:gd name="T4" fmla="*/ 349 w 431"/>
                    <a:gd name="T5" fmla="*/ 67 h 68"/>
                    <a:gd name="T6" fmla="*/ 430 w 431"/>
                    <a:gd name="T7" fmla="*/ 25 h 68"/>
                    <a:gd name="T8" fmla="*/ 430 w 431"/>
                    <a:gd name="T9" fmla="*/ 0 h 68"/>
                    <a:gd name="T10" fmla="*/ 347 w 431"/>
                    <a:gd name="T11" fmla="*/ 35 h 68"/>
                    <a:gd name="T12" fmla="*/ 0 w 431"/>
                    <a:gd name="T13" fmla="*/ 4 h 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31"/>
                    <a:gd name="T22" fmla="*/ 0 h 68"/>
                    <a:gd name="T23" fmla="*/ 431 w 431"/>
                    <a:gd name="T24" fmla="*/ 68 h 6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31" h="68">
                      <a:moveTo>
                        <a:pt x="0" y="4"/>
                      </a:moveTo>
                      <a:lnTo>
                        <a:pt x="0" y="33"/>
                      </a:lnTo>
                      <a:lnTo>
                        <a:pt x="349" y="67"/>
                      </a:lnTo>
                      <a:lnTo>
                        <a:pt x="430" y="25"/>
                      </a:lnTo>
                      <a:lnTo>
                        <a:pt x="430" y="0"/>
                      </a:lnTo>
                      <a:lnTo>
                        <a:pt x="347" y="35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9F9F9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5" name="Freeform 312"/>
                <p:cNvSpPr>
                  <a:spLocks/>
                </p:cNvSpPr>
                <p:nvPr/>
              </p:nvSpPr>
              <p:spPr bwMode="auto">
                <a:xfrm>
                  <a:off x="4202" y="3521"/>
                  <a:ext cx="349" cy="110"/>
                </a:xfrm>
                <a:custGeom>
                  <a:avLst/>
                  <a:gdLst>
                    <a:gd name="T0" fmla="*/ 0 w 349"/>
                    <a:gd name="T1" fmla="*/ 0 h 110"/>
                    <a:gd name="T2" fmla="*/ 348 w 349"/>
                    <a:gd name="T3" fmla="*/ 24 h 110"/>
                    <a:gd name="T4" fmla="*/ 348 w 349"/>
                    <a:gd name="T5" fmla="*/ 109 h 110"/>
                    <a:gd name="T6" fmla="*/ 0 w 349"/>
                    <a:gd name="T7" fmla="*/ 76 h 110"/>
                    <a:gd name="T8" fmla="*/ 0 w 349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9"/>
                    <a:gd name="T16" fmla="*/ 0 h 110"/>
                    <a:gd name="T17" fmla="*/ 349 w 349"/>
                    <a:gd name="T18" fmla="*/ 110 h 11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9" h="110">
                      <a:moveTo>
                        <a:pt x="0" y="0"/>
                      </a:moveTo>
                      <a:lnTo>
                        <a:pt x="348" y="24"/>
                      </a:lnTo>
                      <a:lnTo>
                        <a:pt x="348" y="109"/>
                      </a:lnTo>
                      <a:lnTo>
                        <a:pt x="0" y="7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946" name="Group 313"/>
                <p:cNvGrpSpPr>
                  <a:grpSpLocks/>
                </p:cNvGrpSpPr>
                <p:nvPr/>
              </p:nvGrpSpPr>
              <p:grpSpPr bwMode="auto">
                <a:xfrm>
                  <a:off x="4202" y="3542"/>
                  <a:ext cx="357" cy="48"/>
                  <a:chOff x="4202" y="3542"/>
                  <a:chExt cx="357" cy="48"/>
                </a:xfrm>
              </p:grpSpPr>
              <p:sp>
                <p:nvSpPr>
                  <p:cNvPr id="72947" name="Freeform 314"/>
                  <p:cNvSpPr>
                    <a:spLocks/>
                  </p:cNvSpPr>
                  <p:nvPr/>
                </p:nvSpPr>
                <p:spPr bwMode="auto">
                  <a:xfrm>
                    <a:off x="4202" y="3542"/>
                    <a:ext cx="357" cy="29"/>
                  </a:xfrm>
                  <a:custGeom>
                    <a:avLst/>
                    <a:gdLst>
                      <a:gd name="T0" fmla="*/ 0 w 357"/>
                      <a:gd name="T1" fmla="*/ 0 h 29"/>
                      <a:gd name="T2" fmla="*/ 356 w 357"/>
                      <a:gd name="T3" fmla="*/ 28 h 29"/>
                      <a:gd name="T4" fmla="*/ 0 60000 65536"/>
                      <a:gd name="T5" fmla="*/ 0 60000 65536"/>
                      <a:gd name="T6" fmla="*/ 0 w 357"/>
                      <a:gd name="T7" fmla="*/ 0 h 29"/>
                      <a:gd name="T8" fmla="*/ 357 w 357"/>
                      <a:gd name="T9" fmla="*/ 29 h 2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57" h="29">
                        <a:moveTo>
                          <a:pt x="0" y="0"/>
                        </a:moveTo>
                        <a:lnTo>
                          <a:pt x="356" y="28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48" name="Freeform 315"/>
                  <p:cNvSpPr>
                    <a:spLocks/>
                  </p:cNvSpPr>
                  <p:nvPr/>
                </p:nvSpPr>
                <p:spPr bwMode="auto">
                  <a:xfrm>
                    <a:off x="4461" y="3563"/>
                    <a:ext cx="76" cy="14"/>
                  </a:xfrm>
                  <a:custGeom>
                    <a:avLst/>
                    <a:gdLst>
                      <a:gd name="T0" fmla="*/ 0 w 76"/>
                      <a:gd name="T1" fmla="*/ 0 h 14"/>
                      <a:gd name="T2" fmla="*/ 75 w 76"/>
                      <a:gd name="T3" fmla="*/ 13 h 14"/>
                      <a:gd name="T4" fmla="*/ 0 60000 65536"/>
                      <a:gd name="T5" fmla="*/ 0 60000 65536"/>
                      <a:gd name="T6" fmla="*/ 0 w 76"/>
                      <a:gd name="T7" fmla="*/ 0 h 14"/>
                      <a:gd name="T8" fmla="*/ 76 w 76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6" h="14">
                        <a:moveTo>
                          <a:pt x="0" y="0"/>
                        </a:moveTo>
                        <a:lnTo>
                          <a:pt x="75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49" name="Freeform 316"/>
                  <p:cNvSpPr>
                    <a:spLocks/>
                  </p:cNvSpPr>
                  <p:nvPr/>
                </p:nvSpPr>
                <p:spPr bwMode="auto">
                  <a:xfrm>
                    <a:off x="4374" y="3556"/>
                    <a:ext cx="76" cy="14"/>
                  </a:xfrm>
                  <a:custGeom>
                    <a:avLst/>
                    <a:gdLst>
                      <a:gd name="T0" fmla="*/ 0 w 76"/>
                      <a:gd name="T1" fmla="*/ 0 h 14"/>
                      <a:gd name="T2" fmla="*/ 75 w 76"/>
                      <a:gd name="T3" fmla="*/ 13 h 14"/>
                      <a:gd name="T4" fmla="*/ 0 60000 65536"/>
                      <a:gd name="T5" fmla="*/ 0 60000 65536"/>
                      <a:gd name="T6" fmla="*/ 0 w 76"/>
                      <a:gd name="T7" fmla="*/ 0 h 14"/>
                      <a:gd name="T8" fmla="*/ 76 w 76"/>
                      <a:gd name="T9" fmla="*/ 14 h 14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76" h="14">
                        <a:moveTo>
                          <a:pt x="0" y="0"/>
                        </a:moveTo>
                        <a:lnTo>
                          <a:pt x="75" y="13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950" name="Freeform 317"/>
                  <p:cNvSpPr>
                    <a:spLocks/>
                  </p:cNvSpPr>
                  <p:nvPr/>
                </p:nvSpPr>
                <p:spPr bwMode="auto">
                  <a:xfrm>
                    <a:off x="4202" y="3557"/>
                    <a:ext cx="357" cy="33"/>
                  </a:xfrm>
                  <a:custGeom>
                    <a:avLst/>
                    <a:gdLst>
                      <a:gd name="T0" fmla="*/ 0 w 357"/>
                      <a:gd name="T1" fmla="*/ 0 h 33"/>
                      <a:gd name="T2" fmla="*/ 356 w 357"/>
                      <a:gd name="T3" fmla="*/ 32 h 33"/>
                      <a:gd name="T4" fmla="*/ 0 60000 65536"/>
                      <a:gd name="T5" fmla="*/ 0 60000 65536"/>
                      <a:gd name="T6" fmla="*/ 0 w 357"/>
                      <a:gd name="T7" fmla="*/ 0 h 33"/>
                      <a:gd name="T8" fmla="*/ 357 w 357"/>
                      <a:gd name="T9" fmla="*/ 33 h 3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57" h="33">
                        <a:moveTo>
                          <a:pt x="0" y="0"/>
                        </a:moveTo>
                        <a:lnTo>
                          <a:pt x="356" y="32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838" name="Group 318"/>
              <p:cNvGrpSpPr>
                <a:grpSpLocks/>
              </p:cNvGrpSpPr>
              <p:nvPr/>
            </p:nvGrpSpPr>
            <p:grpSpPr bwMode="auto">
              <a:xfrm>
                <a:off x="4202" y="3505"/>
                <a:ext cx="435" cy="35"/>
                <a:chOff x="4202" y="3505"/>
                <a:chExt cx="435" cy="35"/>
              </a:xfrm>
            </p:grpSpPr>
            <p:sp>
              <p:nvSpPr>
                <p:cNvPr id="72942" name="Freeform 319"/>
                <p:cNvSpPr>
                  <a:spLocks/>
                </p:cNvSpPr>
                <p:nvPr/>
              </p:nvSpPr>
              <p:spPr bwMode="auto">
                <a:xfrm>
                  <a:off x="4202" y="3505"/>
                  <a:ext cx="435" cy="35"/>
                </a:xfrm>
                <a:custGeom>
                  <a:avLst/>
                  <a:gdLst>
                    <a:gd name="T0" fmla="*/ 0 w 435"/>
                    <a:gd name="T1" fmla="*/ 13 h 35"/>
                    <a:gd name="T2" fmla="*/ 350 w 435"/>
                    <a:gd name="T3" fmla="*/ 34 h 35"/>
                    <a:gd name="T4" fmla="*/ 434 w 435"/>
                    <a:gd name="T5" fmla="*/ 15 h 35"/>
                    <a:gd name="T6" fmla="*/ 403 w 435"/>
                    <a:gd name="T7" fmla="*/ 11 h 35"/>
                    <a:gd name="T8" fmla="*/ 134 w 435"/>
                    <a:gd name="T9" fmla="*/ 0 h 35"/>
                    <a:gd name="T10" fmla="*/ 0 w 435"/>
                    <a:gd name="T11" fmla="*/ 13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35"/>
                    <a:gd name="T19" fmla="*/ 0 h 35"/>
                    <a:gd name="T20" fmla="*/ 435 w 435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35" h="35">
                      <a:moveTo>
                        <a:pt x="0" y="13"/>
                      </a:moveTo>
                      <a:lnTo>
                        <a:pt x="350" y="34"/>
                      </a:lnTo>
                      <a:lnTo>
                        <a:pt x="434" y="15"/>
                      </a:lnTo>
                      <a:lnTo>
                        <a:pt x="403" y="11"/>
                      </a:lnTo>
                      <a:lnTo>
                        <a:pt x="134" y="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DFDFD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3" name="Freeform 320"/>
                <p:cNvSpPr>
                  <a:spLocks/>
                </p:cNvSpPr>
                <p:nvPr/>
              </p:nvSpPr>
              <p:spPr bwMode="auto">
                <a:xfrm>
                  <a:off x="4301" y="3514"/>
                  <a:ext cx="318" cy="19"/>
                </a:xfrm>
                <a:custGeom>
                  <a:avLst/>
                  <a:gdLst>
                    <a:gd name="T0" fmla="*/ 27 w 318"/>
                    <a:gd name="T1" fmla="*/ 0 h 19"/>
                    <a:gd name="T2" fmla="*/ 0 w 318"/>
                    <a:gd name="T3" fmla="*/ 6 h 19"/>
                    <a:gd name="T4" fmla="*/ 257 w 318"/>
                    <a:gd name="T5" fmla="*/ 18 h 19"/>
                    <a:gd name="T6" fmla="*/ 298 w 318"/>
                    <a:gd name="T7" fmla="*/ 10 h 19"/>
                    <a:gd name="T8" fmla="*/ 296 w 318"/>
                    <a:gd name="T9" fmla="*/ 8 h 19"/>
                    <a:gd name="T10" fmla="*/ 317 w 318"/>
                    <a:gd name="T11" fmla="*/ 5 h 19"/>
                    <a:gd name="T12" fmla="*/ 303 w 318"/>
                    <a:gd name="T13" fmla="*/ 3 h 19"/>
                    <a:gd name="T14" fmla="*/ 27 w 318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18"/>
                    <a:gd name="T25" fmla="*/ 0 h 19"/>
                    <a:gd name="T26" fmla="*/ 318 w 318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18" h="19">
                      <a:moveTo>
                        <a:pt x="27" y="0"/>
                      </a:moveTo>
                      <a:lnTo>
                        <a:pt x="0" y="6"/>
                      </a:lnTo>
                      <a:lnTo>
                        <a:pt x="257" y="18"/>
                      </a:lnTo>
                      <a:lnTo>
                        <a:pt x="298" y="10"/>
                      </a:lnTo>
                      <a:lnTo>
                        <a:pt x="296" y="8"/>
                      </a:lnTo>
                      <a:lnTo>
                        <a:pt x="317" y="5"/>
                      </a:lnTo>
                      <a:lnTo>
                        <a:pt x="303" y="3"/>
                      </a:lnTo>
                      <a:lnTo>
                        <a:pt x="27" y="0"/>
                      </a:lnTo>
                    </a:path>
                  </a:pathLst>
                </a:custGeom>
                <a:solidFill>
                  <a:srgbClr val="5F5F5F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39" name="Group 321"/>
              <p:cNvGrpSpPr>
                <a:grpSpLocks/>
              </p:cNvGrpSpPr>
              <p:nvPr/>
            </p:nvGrpSpPr>
            <p:grpSpPr bwMode="auto">
              <a:xfrm>
                <a:off x="4576" y="3660"/>
                <a:ext cx="138" cy="52"/>
                <a:chOff x="4576" y="3660"/>
                <a:chExt cx="138" cy="52"/>
              </a:xfrm>
            </p:grpSpPr>
            <p:sp>
              <p:nvSpPr>
                <p:cNvPr id="72931" name="Freeform 322"/>
                <p:cNvSpPr>
                  <a:spLocks/>
                </p:cNvSpPr>
                <p:nvPr/>
              </p:nvSpPr>
              <p:spPr bwMode="auto">
                <a:xfrm>
                  <a:off x="4576" y="3660"/>
                  <a:ext cx="138" cy="38"/>
                </a:xfrm>
                <a:custGeom>
                  <a:avLst/>
                  <a:gdLst>
                    <a:gd name="T0" fmla="*/ 0 w 138"/>
                    <a:gd name="T1" fmla="*/ 0 h 38"/>
                    <a:gd name="T2" fmla="*/ 26 w 138"/>
                    <a:gd name="T3" fmla="*/ 2 h 38"/>
                    <a:gd name="T4" fmla="*/ 45 w 138"/>
                    <a:gd name="T5" fmla="*/ 4 h 38"/>
                    <a:gd name="T6" fmla="*/ 62 w 138"/>
                    <a:gd name="T7" fmla="*/ 5 h 38"/>
                    <a:gd name="T8" fmla="*/ 78 w 138"/>
                    <a:gd name="T9" fmla="*/ 7 h 38"/>
                    <a:gd name="T10" fmla="*/ 90 w 138"/>
                    <a:gd name="T11" fmla="*/ 9 h 38"/>
                    <a:gd name="T12" fmla="*/ 104 w 138"/>
                    <a:gd name="T13" fmla="*/ 11 h 38"/>
                    <a:gd name="T14" fmla="*/ 113 w 138"/>
                    <a:gd name="T15" fmla="*/ 12 h 38"/>
                    <a:gd name="T16" fmla="*/ 120 w 138"/>
                    <a:gd name="T17" fmla="*/ 14 h 38"/>
                    <a:gd name="T18" fmla="*/ 123 w 138"/>
                    <a:gd name="T19" fmla="*/ 16 h 38"/>
                    <a:gd name="T20" fmla="*/ 125 w 138"/>
                    <a:gd name="T21" fmla="*/ 16 h 38"/>
                    <a:gd name="T22" fmla="*/ 128 w 138"/>
                    <a:gd name="T23" fmla="*/ 18 h 38"/>
                    <a:gd name="T24" fmla="*/ 132 w 138"/>
                    <a:gd name="T25" fmla="*/ 18 h 38"/>
                    <a:gd name="T26" fmla="*/ 135 w 138"/>
                    <a:gd name="T27" fmla="*/ 19 h 38"/>
                    <a:gd name="T28" fmla="*/ 137 w 138"/>
                    <a:gd name="T29" fmla="*/ 21 h 38"/>
                    <a:gd name="T30" fmla="*/ 137 w 138"/>
                    <a:gd name="T31" fmla="*/ 23 h 38"/>
                    <a:gd name="T32" fmla="*/ 137 w 138"/>
                    <a:gd name="T33" fmla="*/ 26 h 38"/>
                    <a:gd name="T34" fmla="*/ 135 w 138"/>
                    <a:gd name="T35" fmla="*/ 28 h 38"/>
                    <a:gd name="T36" fmla="*/ 134 w 138"/>
                    <a:gd name="T37" fmla="*/ 30 h 38"/>
                    <a:gd name="T38" fmla="*/ 132 w 138"/>
                    <a:gd name="T39" fmla="*/ 32 h 38"/>
                    <a:gd name="T40" fmla="*/ 128 w 138"/>
                    <a:gd name="T41" fmla="*/ 33 h 38"/>
                    <a:gd name="T42" fmla="*/ 125 w 138"/>
                    <a:gd name="T43" fmla="*/ 35 h 38"/>
                    <a:gd name="T44" fmla="*/ 121 w 138"/>
                    <a:gd name="T45" fmla="*/ 35 h 38"/>
                    <a:gd name="T46" fmla="*/ 118 w 138"/>
                    <a:gd name="T47" fmla="*/ 37 h 38"/>
                    <a:gd name="T48" fmla="*/ 113 w 138"/>
                    <a:gd name="T49" fmla="*/ 37 h 38"/>
                    <a:gd name="T50" fmla="*/ 107 w 138"/>
                    <a:gd name="T51" fmla="*/ 37 h 38"/>
                    <a:gd name="T52" fmla="*/ 101 w 138"/>
                    <a:gd name="T53" fmla="*/ 35 h 3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38"/>
                    <a:gd name="T82" fmla="*/ 0 h 38"/>
                    <a:gd name="T83" fmla="*/ 138 w 138"/>
                    <a:gd name="T84" fmla="*/ 38 h 3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38" h="38">
                      <a:moveTo>
                        <a:pt x="0" y="0"/>
                      </a:moveTo>
                      <a:lnTo>
                        <a:pt x="26" y="2"/>
                      </a:lnTo>
                      <a:lnTo>
                        <a:pt x="45" y="4"/>
                      </a:lnTo>
                      <a:lnTo>
                        <a:pt x="62" y="5"/>
                      </a:lnTo>
                      <a:lnTo>
                        <a:pt x="78" y="7"/>
                      </a:lnTo>
                      <a:lnTo>
                        <a:pt x="90" y="9"/>
                      </a:lnTo>
                      <a:lnTo>
                        <a:pt x="104" y="11"/>
                      </a:lnTo>
                      <a:lnTo>
                        <a:pt x="113" y="12"/>
                      </a:lnTo>
                      <a:lnTo>
                        <a:pt x="120" y="14"/>
                      </a:lnTo>
                      <a:lnTo>
                        <a:pt x="123" y="16"/>
                      </a:lnTo>
                      <a:lnTo>
                        <a:pt x="125" y="16"/>
                      </a:lnTo>
                      <a:lnTo>
                        <a:pt x="128" y="18"/>
                      </a:lnTo>
                      <a:lnTo>
                        <a:pt x="132" y="18"/>
                      </a:lnTo>
                      <a:lnTo>
                        <a:pt x="135" y="19"/>
                      </a:lnTo>
                      <a:lnTo>
                        <a:pt x="137" y="21"/>
                      </a:lnTo>
                      <a:lnTo>
                        <a:pt x="137" y="23"/>
                      </a:lnTo>
                      <a:lnTo>
                        <a:pt x="137" y="26"/>
                      </a:lnTo>
                      <a:lnTo>
                        <a:pt x="135" y="28"/>
                      </a:lnTo>
                      <a:lnTo>
                        <a:pt x="134" y="30"/>
                      </a:lnTo>
                      <a:lnTo>
                        <a:pt x="132" y="32"/>
                      </a:lnTo>
                      <a:lnTo>
                        <a:pt x="128" y="33"/>
                      </a:lnTo>
                      <a:lnTo>
                        <a:pt x="125" y="35"/>
                      </a:lnTo>
                      <a:lnTo>
                        <a:pt x="121" y="35"/>
                      </a:lnTo>
                      <a:lnTo>
                        <a:pt x="118" y="37"/>
                      </a:lnTo>
                      <a:lnTo>
                        <a:pt x="113" y="37"/>
                      </a:lnTo>
                      <a:lnTo>
                        <a:pt x="107" y="37"/>
                      </a:lnTo>
                      <a:lnTo>
                        <a:pt x="101" y="35"/>
                      </a:lnTo>
                    </a:path>
                  </a:pathLst>
                </a:custGeom>
                <a:noFill/>
                <a:ln w="12700" cap="rnd">
                  <a:solidFill>
                    <a:srgbClr val="C0C0C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932" name="Group 323"/>
                <p:cNvGrpSpPr>
                  <a:grpSpLocks/>
                </p:cNvGrpSpPr>
                <p:nvPr/>
              </p:nvGrpSpPr>
              <p:grpSpPr bwMode="auto">
                <a:xfrm>
                  <a:off x="4584" y="3681"/>
                  <a:ext cx="97" cy="31"/>
                  <a:chOff x="4584" y="3681"/>
                  <a:chExt cx="97" cy="31"/>
                </a:xfrm>
              </p:grpSpPr>
              <p:grpSp>
                <p:nvGrpSpPr>
                  <p:cNvPr id="72933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4584" y="3681"/>
                    <a:ext cx="89" cy="30"/>
                    <a:chOff x="4584" y="3681"/>
                    <a:chExt cx="89" cy="30"/>
                  </a:xfrm>
                </p:grpSpPr>
                <p:sp>
                  <p:nvSpPr>
                    <p:cNvPr id="72938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4584" y="3681"/>
                      <a:ext cx="53" cy="16"/>
                    </a:xfrm>
                    <a:custGeom>
                      <a:avLst/>
                      <a:gdLst>
                        <a:gd name="T0" fmla="*/ 0 w 53"/>
                        <a:gd name="T1" fmla="*/ 9 h 16"/>
                        <a:gd name="T2" fmla="*/ 14 w 53"/>
                        <a:gd name="T3" fmla="*/ 0 h 16"/>
                        <a:gd name="T4" fmla="*/ 52 w 53"/>
                        <a:gd name="T5" fmla="*/ 5 h 16"/>
                        <a:gd name="T6" fmla="*/ 36 w 53"/>
                        <a:gd name="T7" fmla="*/ 15 h 16"/>
                        <a:gd name="T8" fmla="*/ 0 w 53"/>
                        <a:gd name="T9" fmla="*/ 9 h 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3"/>
                        <a:gd name="T16" fmla="*/ 0 h 16"/>
                        <a:gd name="T17" fmla="*/ 53 w 53"/>
                        <a:gd name="T18" fmla="*/ 16 h 1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3" h="16">
                          <a:moveTo>
                            <a:pt x="0" y="9"/>
                          </a:moveTo>
                          <a:lnTo>
                            <a:pt x="14" y="0"/>
                          </a:lnTo>
                          <a:lnTo>
                            <a:pt x="52" y="5"/>
                          </a:lnTo>
                          <a:lnTo>
                            <a:pt x="36" y="15"/>
                          </a:lnTo>
                          <a:lnTo>
                            <a:pt x="0" y="9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39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4584" y="3695"/>
                      <a:ext cx="35" cy="16"/>
                    </a:xfrm>
                    <a:custGeom>
                      <a:avLst/>
                      <a:gdLst>
                        <a:gd name="T0" fmla="*/ 0 w 35"/>
                        <a:gd name="T1" fmla="*/ 0 h 16"/>
                        <a:gd name="T2" fmla="*/ 0 w 35"/>
                        <a:gd name="T3" fmla="*/ 8 h 16"/>
                        <a:gd name="T4" fmla="*/ 34 w 35"/>
                        <a:gd name="T5" fmla="*/ 15 h 16"/>
                        <a:gd name="T6" fmla="*/ 34 w 35"/>
                        <a:gd name="T7" fmla="*/ 6 h 16"/>
                        <a:gd name="T8" fmla="*/ 0 w 35"/>
                        <a:gd name="T9" fmla="*/ 0 h 1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"/>
                        <a:gd name="T16" fmla="*/ 0 h 16"/>
                        <a:gd name="T17" fmla="*/ 35 w 35"/>
                        <a:gd name="T18" fmla="*/ 16 h 1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" h="16">
                          <a:moveTo>
                            <a:pt x="0" y="0"/>
                          </a:moveTo>
                          <a:lnTo>
                            <a:pt x="0" y="8"/>
                          </a:lnTo>
                          <a:lnTo>
                            <a:pt x="34" y="15"/>
                          </a:lnTo>
                          <a:lnTo>
                            <a:pt x="34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40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4626" y="3688"/>
                      <a:ext cx="47" cy="23"/>
                    </a:xfrm>
                    <a:custGeom>
                      <a:avLst/>
                      <a:gdLst>
                        <a:gd name="T0" fmla="*/ 0 w 47"/>
                        <a:gd name="T1" fmla="*/ 12 h 23"/>
                        <a:gd name="T2" fmla="*/ 15 w 47"/>
                        <a:gd name="T3" fmla="*/ 0 h 23"/>
                        <a:gd name="T4" fmla="*/ 46 w 47"/>
                        <a:gd name="T5" fmla="*/ 4 h 23"/>
                        <a:gd name="T6" fmla="*/ 46 w 47"/>
                        <a:gd name="T7" fmla="*/ 12 h 23"/>
                        <a:gd name="T8" fmla="*/ 0 w 47"/>
                        <a:gd name="T9" fmla="*/ 22 h 23"/>
                        <a:gd name="T10" fmla="*/ 0 w 47"/>
                        <a:gd name="T11" fmla="*/ 12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47"/>
                        <a:gd name="T19" fmla="*/ 0 h 23"/>
                        <a:gd name="T20" fmla="*/ 47 w 47"/>
                        <a:gd name="T21" fmla="*/ 23 h 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47" h="23">
                          <a:moveTo>
                            <a:pt x="0" y="12"/>
                          </a:moveTo>
                          <a:lnTo>
                            <a:pt x="15" y="0"/>
                          </a:lnTo>
                          <a:lnTo>
                            <a:pt x="46" y="4"/>
                          </a:lnTo>
                          <a:lnTo>
                            <a:pt x="46" y="12"/>
                          </a:lnTo>
                          <a:lnTo>
                            <a:pt x="0" y="22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41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4600" y="3681"/>
                      <a:ext cx="73" cy="13"/>
                    </a:xfrm>
                    <a:custGeom>
                      <a:avLst/>
                      <a:gdLst>
                        <a:gd name="T0" fmla="*/ 0 w 73"/>
                        <a:gd name="T1" fmla="*/ 0 h 13"/>
                        <a:gd name="T2" fmla="*/ 36 w 73"/>
                        <a:gd name="T3" fmla="*/ 4 h 13"/>
                        <a:gd name="T4" fmla="*/ 72 w 73"/>
                        <a:gd name="T5" fmla="*/ 12 h 13"/>
                        <a:gd name="T6" fmla="*/ 40 w 73"/>
                        <a:gd name="T7" fmla="*/ 8 h 13"/>
                        <a:gd name="T8" fmla="*/ 0 w 73"/>
                        <a:gd name="T9" fmla="*/ 0 h 1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3"/>
                        <a:gd name="T16" fmla="*/ 0 h 13"/>
                        <a:gd name="T17" fmla="*/ 73 w 73"/>
                        <a:gd name="T18" fmla="*/ 13 h 1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3" h="13">
                          <a:moveTo>
                            <a:pt x="0" y="0"/>
                          </a:moveTo>
                          <a:lnTo>
                            <a:pt x="36" y="4"/>
                          </a:lnTo>
                          <a:lnTo>
                            <a:pt x="72" y="12"/>
                          </a:lnTo>
                          <a:lnTo>
                            <a:pt x="40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934" name="Group 329"/>
                  <p:cNvGrpSpPr>
                    <a:grpSpLocks/>
                  </p:cNvGrpSpPr>
                  <p:nvPr/>
                </p:nvGrpSpPr>
                <p:grpSpPr bwMode="auto">
                  <a:xfrm>
                    <a:off x="4584" y="3692"/>
                    <a:ext cx="97" cy="20"/>
                    <a:chOff x="4584" y="3692"/>
                    <a:chExt cx="97" cy="20"/>
                  </a:xfrm>
                </p:grpSpPr>
                <p:sp>
                  <p:nvSpPr>
                    <p:cNvPr id="72935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4584" y="3697"/>
                      <a:ext cx="43" cy="15"/>
                    </a:xfrm>
                    <a:custGeom>
                      <a:avLst/>
                      <a:gdLst>
                        <a:gd name="T0" fmla="*/ 0 w 43"/>
                        <a:gd name="T1" fmla="*/ 0 h 15"/>
                        <a:gd name="T2" fmla="*/ 42 w 43"/>
                        <a:gd name="T3" fmla="*/ 14 h 15"/>
                        <a:gd name="T4" fmla="*/ 0 60000 65536"/>
                        <a:gd name="T5" fmla="*/ 0 60000 65536"/>
                        <a:gd name="T6" fmla="*/ 0 w 43"/>
                        <a:gd name="T7" fmla="*/ 0 h 15"/>
                        <a:gd name="T8" fmla="*/ 43 w 43"/>
                        <a:gd name="T9" fmla="*/ 15 h 1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3" h="15">
                          <a:moveTo>
                            <a:pt x="0" y="0"/>
                          </a:moveTo>
                          <a:lnTo>
                            <a:pt x="42" y="14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7F7F7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36" name="Freeform 331"/>
                    <p:cNvSpPr>
                      <a:spLocks/>
                    </p:cNvSpPr>
                    <p:nvPr/>
                  </p:nvSpPr>
                  <p:spPr bwMode="auto">
                    <a:xfrm>
                      <a:off x="4626" y="3692"/>
                      <a:ext cx="19" cy="16"/>
                    </a:xfrm>
                    <a:custGeom>
                      <a:avLst/>
                      <a:gdLst>
                        <a:gd name="T0" fmla="*/ 0 w 19"/>
                        <a:gd name="T1" fmla="*/ 15 h 16"/>
                        <a:gd name="T2" fmla="*/ 18 w 19"/>
                        <a:gd name="T3" fmla="*/ 0 h 16"/>
                        <a:gd name="T4" fmla="*/ 0 60000 65536"/>
                        <a:gd name="T5" fmla="*/ 0 60000 65536"/>
                        <a:gd name="T6" fmla="*/ 0 w 19"/>
                        <a:gd name="T7" fmla="*/ 0 h 16"/>
                        <a:gd name="T8" fmla="*/ 19 w 19"/>
                        <a:gd name="T9" fmla="*/ 16 h 1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9" h="16">
                          <a:moveTo>
                            <a:pt x="0" y="15"/>
                          </a:moveTo>
                          <a:lnTo>
                            <a:pt x="18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5F5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37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4645" y="3692"/>
                      <a:ext cx="36" cy="13"/>
                    </a:xfrm>
                    <a:custGeom>
                      <a:avLst/>
                      <a:gdLst>
                        <a:gd name="T0" fmla="*/ 0 w 36"/>
                        <a:gd name="T1" fmla="*/ 0 h 13"/>
                        <a:gd name="T2" fmla="*/ 35 w 36"/>
                        <a:gd name="T3" fmla="*/ 12 h 13"/>
                        <a:gd name="T4" fmla="*/ 0 60000 65536"/>
                        <a:gd name="T5" fmla="*/ 0 60000 65536"/>
                        <a:gd name="T6" fmla="*/ 0 w 36"/>
                        <a:gd name="T7" fmla="*/ 0 h 13"/>
                        <a:gd name="T8" fmla="*/ 36 w 36"/>
                        <a:gd name="T9" fmla="*/ 13 h 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6" h="13">
                          <a:moveTo>
                            <a:pt x="0" y="0"/>
                          </a:moveTo>
                          <a:lnTo>
                            <a:pt x="35" y="12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5F5F5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72840" name="Freeform 333"/>
              <p:cNvSpPr>
                <a:spLocks/>
              </p:cNvSpPr>
              <p:nvPr/>
            </p:nvSpPr>
            <p:spPr bwMode="auto">
              <a:xfrm>
                <a:off x="4558" y="3596"/>
                <a:ext cx="77" cy="69"/>
              </a:xfrm>
              <a:custGeom>
                <a:avLst/>
                <a:gdLst>
                  <a:gd name="T0" fmla="*/ 0 w 77"/>
                  <a:gd name="T1" fmla="*/ 34 h 69"/>
                  <a:gd name="T2" fmla="*/ 76 w 77"/>
                  <a:gd name="T3" fmla="*/ 0 h 69"/>
                  <a:gd name="T4" fmla="*/ 76 w 77"/>
                  <a:gd name="T5" fmla="*/ 28 h 69"/>
                  <a:gd name="T6" fmla="*/ 0 w 77"/>
                  <a:gd name="T7" fmla="*/ 68 h 69"/>
                  <a:gd name="T8" fmla="*/ 0 w 77"/>
                  <a:gd name="T9" fmla="*/ 34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69"/>
                  <a:gd name="T17" fmla="*/ 77 w 77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69">
                    <a:moveTo>
                      <a:pt x="0" y="34"/>
                    </a:moveTo>
                    <a:lnTo>
                      <a:pt x="76" y="0"/>
                    </a:lnTo>
                    <a:lnTo>
                      <a:pt x="76" y="28"/>
                    </a:lnTo>
                    <a:lnTo>
                      <a:pt x="0" y="68"/>
                    </a:lnTo>
                    <a:lnTo>
                      <a:pt x="0" y="34"/>
                    </a:lnTo>
                  </a:path>
                </a:pathLst>
              </a:custGeom>
              <a:solidFill>
                <a:srgbClr val="5F5F5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41" name="Freeform 334"/>
              <p:cNvSpPr>
                <a:spLocks/>
              </p:cNvSpPr>
              <p:nvPr/>
            </p:nvSpPr>
            <p:spPr bwMode="auto">
              <a:xfrm>
                <a:off x="4558" y="3523"/>
                <a:ext cx="79" cy="108"/>
              </a:xfrm>
              <a:custGeom>
                <a:avLst/>
                <a:gdLst>
                  <a:gd name="T0" fmla="*/ 0 w 79"/>
                  <a:gd name="T1" fmla="*/ 22 h 108"/>
                  <a:gd name="T2" fmla="*/ 78 w 79"/>
                  <a:gd name="T3" fmla="*/ 0 h 108"/>
                  <a:gd name="T4" fmla="*/ 78 w 79"/>
                  <a:gd name="T5" fmla="*/ 69 h 108"/>
                  <a:gd name="T6" fmla="*/ 0 w 79"/>
                  <a:gd name="T7" fmla="*/ 107 h 108"/>
                  <a:gd name="T8" fmla="*/ 0 w 79"/>
                  <a:gd name="T9" fmla="*/ 22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08"/>
                  <a:gd name="T17" fmla="*/ 79 w 79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08">
                    <a:moveTo>
                      <a:pt x="0" y="22"/>
                    </a:moveTo>
                    <a:lnTo>
                      <a:pt x="78" y="0"/>
                    </a:lnTo>
                    <a:lnTo>
                      <a:pt x="78" y="69"/>
                    </a:lnTo>
                    <a:lnTo>
                      <a:pt x="0" y="107"/>
                    </a:lnTo>
                    <a:lnTo>
                      <a:pt x="0" y="22"/>
                    </a:lnTo>
                  </a:path>
                </a:pathLst>
              </a:custGeom>
              <a:solidFill>
                <a:srgbClr val="BFBFB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42" name="Freeform 335"/>
              <p:cNvSpPr>
                <a:spLocks/>
              </p:cNvSpPr>
              <p:nvPr/>
            </p:nvSpPr>
            <p:spPr bwMode="auto">
              <a:xfrm>
                <a:off x="4327" y="3317"/>
                <a:ext cx="203" cy="169"/>
              </a:xfrm>
              <a:custGeom>
                <a:avLst/>
                <a:gdLst>
                  <a:gd name="T0" fmla="*/ 7 w 203"/>
                  <a:gd name="T1" fmla="*/ 0 h 169"/>
                  <a:gd name="T2" fmla="*/ 202 w 203"/>
                  <a:gd name="T3" fmla="*/ 0 h 169"/>
                  <a:gd name="T4" fmla="*/ 194 w 203"/>
                  <a:gd name="T5" fmla="*/ 168 h 169"/>
                  <a:gd name="T6" fmla="*/ 0 w 203"/>
                  <a:gd name="T7" fmla="*/ 158 h 169"/>
                  <a:gd name="T8" fmla="*/ 7 w 203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3"/>
                  <a:gd name="T16" fmla="*/ 0 h 169"/>
                  <a:gd name="T17" fmla="*/ 203 w 203"/>
                  <a:gd name="T18" fmla="*/ 169 h 1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3" h="169">
                    <a:moveTo>
                      <a:pt x="7" y="0"/>
                    </a:moveTo>
                    <a:lnTo>
                      <a:pt x="202" y="0"/>
                    </a:lnTo>
                    <a:lnTo>
                      <a:pt x="194" y="168"/>
                    </a:lnTo>
                    <a:lnTo>
                      <a:pt x="0" y="158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43" name="Freeform 336"/>
              <p:cNvSpPr>
                <a:spLocks/>
              </p:cNvSpPr>
              <p:nvPr/>
            </p:nvSpPr>
            <p:spPr bwMode="auto">
              <a:xfrm>
                <a:off x="4188" y="3611"/>
                <a:ext cx="388" cy="74"/>
              </a:xfrm>
              <a:custGeom>
                <a:avLst/>
                <a:gdLst>
                  <a:gd name="T0" fmla="*/ 63 w 388"/>
                  <a:gd name="T1" fmla="*/ 0 h 74"/>
                  <a:gd name="T2" fmla="*/ 387 w 388"/>
                  <a:gd name="T3" fmla="*/ 31 h 74"/>
                  <a:gd name="T4" fmla="*/ 363 w 388"/>
                  <a:gd name="T5" fmla="*/ 57 h 74"/>
                  <a:gd name="T6" fmla="*/ 341 w 388"/>
                  <a:gd name="T7" fmla="*/ 73 h 74"/>
                  <a:gd name="T8" fmla="*/ 0 w 388"/>
                  <a:gd name="T9" fmla="*/ 37 h 74"/>
                  <a:gd name="T10" fmla="*/ 25 w 388"/>
                  <a:gd name="T11" fmla="*/ 27 h 74"/>
                  <a:gd name="T12" fmla="*/ 63 w 388"/>
                  <a:gd name="T13" fmla="*/ 0 h 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8"/>
                  <a:gd name="T22" fmla="*/ 0 h 74"/>
                  <a:gd name="T23" fmla="*/ 388 w 388"/>
                  <a:gd name="T24" fmla="*/ 74 h 7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8" h="74">
                    <a:moveTo>
                      <a:pt x="63" y="0"/>
                    </a:moveTo>
                    <a:lnTo>
                      <a:pt x="387" y="31"/>
                    </a:lnTo>
                    <a:lnTo>
                      <a:pt x="363" y="57"/>
                    </a:lnTo>
                    <a:lnTo>
                      <a:pt x="341" y="73"/>
                    </a:lnTo>
                    <a:lnTo>
                      <a:pt x="0" y="37"/>
                    </a:lnTo>
                    <a:lnTo>
                      <a:pt x="25" y="27"/>
                    </a:lnTo>
                    <a:lnTo>
                      <a:pt x="63" y="0"/>
                    </a:lnTo>
                  </a:path>
                </a:pathLst>
              </a:custGeom>
              <a:solidFill>
                <a:srgbClr val="DFDFDF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844" name="Group 337"/>
              <p:cNvGrpSpPr>
                <a:grpSpLocks/>
              </p:cNvGrpSpPr>
              <p:nvPr/>
            </p:nvGrpSpPr>
            <p:grpSpPr bwMode="auto">
              <a:xfrm>
                <a:off x="4558" y="3529"/>
                <a:ext cx="85" cy="103"/>
                <a:chOff x="4558" y="3529"/>
                <a:chExt cx="85" cy="103"/>
              </a:xfrm>
            </p:grpSpPr>
            <p:sp>
              <p:nvSpPr>
                <p:cNvPr id="72922" name="Freeform 338"/>
                <p:cNvSpPr>
                  <a:spLocks/>
                </p:cNvSpPr>
                <p:nvPr/>
              </p:nvSpPr>
              <p:spPr bwMode="auto">
                <a:xfrm>
                  <a:off x="4558" y="3557"/>
                  <a:ext cx="85" cy="33"/>
                </a:xfrm>
                <a:custGeom>
                  <a:avLst/>
                  <a:gdLst>
                    <a:gd name="T0" fmla="*/ 0 w 85"/>
                    <a:gd name="T1" fmla="*/ 32 h 33"/>
                    <a:gd name="T2" fmla="*/ 84 w 85"/>
                    <a:gd name="T3" fmla="*/ 0 h 33"/>
                    <a:gd name="T4" fmla="*/ 0 60000 65536"/>
                    <a:gd name="T5" fmla="*/ 0 60000 65536"/>
                    <a:gd name="T6" fmla="*/ 0 w 85"/>
                    <a:gd name="T7" fmla="*/ 0 h 33"/>
                    <a:gd name="T8" fmla="*/ 85 w 85"/>
                    <a:gd name="T9" fmla="*/ 33 h 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5" h="33">
                      <a:moveTo>
                        <a:pt x="0" y="32"/>
                      </a:moveTo>
                      <a:lnTo>
                        <a:pt x="84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3" name="Freeform 339"/>
                <p:cNvSpPr>
                  <a:spLocks/>
                </p:cNvSpPr>
                <p:nvPr/>
              </p:nvSpPr>
              <p:spPr bwMode="auto">
                <a:xfrm>
                  <a:off x="4572" y="3566"/>
                  <a:ext cx="71" cy="29"/>
                </a:xfrm>
                <a:custGeom>
                  <a:avLst/>
                  <a:gdLst>
                    <a:gd name="T0" fmla="*/ 0 w 71"/>
                    <a:gd name="T1" fmla="*/ 28 h 29"/>
                    <a:gd name="T2" fmla="*/ 70 w 71"/>
                    <a:gd name="T3" fmla="*/ 0 h 29"/>
                    <a:gd name="T4" fmla="*/ 0 60000 65536"/>
                    <a:gd name="T5" fmla="*/ 0 60000 65536"/>
                    <a:gd name="T6" fmla="*/ 0 w 71"/>
                    <a:gd name="T7" fmla="*/ 0 h 29"/>
                    <a:gd name="T8" fmla="*/ 71 w 71"/>
                    <a:gd name="T9" fmla="*/ 29 h 2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9">
                      <a:moveTo>
                        <a:pt x="0" y="28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4" name="Freeform 340"/>
                <p:cNvSpPr>
                  <a:spLocks/>
                </p:cNvSpPr>
                <p:nvPr/>
              </p:nvSpPr>
              <p:spPr bwMode="auto">
                <a:xfrm>
                  <a:off x="4572" y="3575"/>
                  <a:ext cx="71" cy="29"/>
                </a:xfrm>
                <a:custGeom>
                  <a:avLst/>
                  <a:gdLst>
                    <a:gd name="T0" fmla="*/ 0 w 71"/>
                    <a:gd name="T1" fmla="*/ 28 h 29"/>
                    <a:gd name="T2" fmla="*/ 70 w 71"/>
                    <a:gd name="T3" fmla="*/ 0 h 29"/>
                    <a:gd name="T4" fmla="*/ 0 60000 65536"/>
                    <a:gd name="T5" fmla="*/ 0 60000 65536"/>
                    <a:gd name="T6" fmla="*/ 0 w 71"/>
                    <a:gd name="T7" fmla="*/ 0 h 29"/>
                    <a:gd name="T8" fmla="*/ 71 w 71"/>
                    <a:gd name="T9" fmla="*/ 29 h 2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9">
                      <a:moveTo>
                        <a:pt x="0" y="28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5" name="Freeform 341"/>
                <p:cNvSpPr>
                  <a:spLocks/>
                </p:cNvSpPr>
                <p:nvPr/>
              </p:nvSpPr>
              <p:spPr bwMode="auto">
                <a:xfrm>
                  <a:off x="4572" y="3584"/>
                  <a:ext cx="71" cy="30"/>
                </a:xfrm>
                <a:custGeom>
                  <a:avLst/>
                  <a:gdLst>
                    <a:gd name="T0" fmla="*/ 0 w 71"/>
                    <a:gd name="T1" fmla="*/ 29 h 30"/>
                    <a:gd name="T2" fmla="*/ 70 w 71"/>
                    <a:gd name="T3" fmla="*/ 0 h 30"/>
                    <a:gd name="T4" fmla="*/ 0 60000 65536"/>
                    <a:gd name="T5" fmla="*/ 0 60000 65536"/>
                    <a:gd name="T6" fmla="*/ 0 w 71"/>
                    <a:gd name="T7" fmla="*/ 0 h 30"/>
                    <a:gd name="T8" fmla="*/ 71 w 71"/>
                    <a:gd name="T9" fmla="*/ 30 h 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30">
                      <a:moveTo>
                        <a:pt x="0" y="29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6" name="Freeform 342"/>
                <p:cNvSpPr>
                  <a:spLocks/>
                </p:cNvSpPr>
                <p:nvPr/>
              </p:nvSpPr>
              <p:spPr bwMode="auto">
                <a:xfrm>
                  <a:off x="4572" y="3590"/>
                  <a:ext cx="71" cy="33"/>
                </a:xfrm>
                <a:custGeom>
                  <a:avLst/>
                  <a:gdLst>
                    <a:gd name="T0" fmla="*/ 0 w 71"/>
                    <a:gd name="T1" fmla="*/ 32 h 33"/>
                    <a:gd name="T2" fmla="*/ 70 w 71"/>
                    <a:gd name="T3" fmla="*/ 0 h 33"/>
                    <a:gd name="T4" fmla="*/ 0 60000 65536"/>
                    <a:gd name="T5" fmla="*/ 0 60000 65536"/>
                    <a:gd name="T6" fmla="*/ 0 w 71"/>
                    <a:gd name="T7" fmla="*/ 0 h 33"/>
                    <a:gd name="T8" fmla="*/ 71 w 71"/>
                    <a:gd name="T9" fmla="*/ 33 h 3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33">
                      <a:moveTo>
                        <a:pt x="0" y="32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7" name="Freeform 343"/>
                <p:cNvSpPr>
                  <a:spLocks/>
                </p:cNvSpPr>
                <p:nvPr/>
              </p:nvSpPr>
              <p:spPr bwMode="auto">
                <a:xfrm>
                  <a:off x="4572" y="3549"/>
                  <a:ext cx="71" cy="25"/>
                </a:xfrm>
                <a:custGeom>
                  <a:avLst/>
                  <a:gdLst>
                    <a:gd name="T0" fmla="*/ 0 w 71"/>
                    <a:gd name="T1" fmla="*/ 24 h 25"/>
                    <a:gd name="T2" fmla="*/ 70 w 71"/>
                    <a:gd name="T3" fmla="*/ 0 h 25"/>
                    <a:gd name="T4" fmla="*/ 0 60000 65536"/>
                    <a:gd name="T5" fmla="*/ 0 60000 65536"/>
                    <a:gd name="T6" fmla="*/ 0 w 71"/>
                    <a:gd name="T7" fmla="*/ 0 h 25"/>
                    <a:gd name="T8" fmla="*/ 71 w 71"/>
                    <a:gd name="T9" fmla="*/ 25 h 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5">
                      <a:moveTo>
                        <a:pt x="0" y="24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8" name="Freeform 344"/>
                <p:cNvSpPr>
                  <a:spLocks/>
                </p:cNvSpPr>
                <p:nvPr/>
              </p:nvSpPr>
              <p:spPr bwMode="auto">
                <a:xfrm>
                  <a:off x="4572" y="3540"/>
                  <a:ext cx="71" cy="22"/>
                </a:xfrm>
                <a:custGeom>
                  <a:avLst/>
                  <a:gdLst>
                    <a:gd name="T0" fmla="*/ 0 w 71"/>
                    <a:gd name="T1" fmla="*/ 21 h 22"/>
                    <a:gd name="T2" fmla="*/ 70 w 71"/>
                    <a:gd name="T3" fmla="*/ 0 h 22"/>
                    <a:gd name="T4" fmla="*/ 0 60000 65536"/>
                    <a:gd name="T5" fmla="*/ 0 60000 65536"/>
                    <a:gd name="T6" fmla="*/ 0 w 71"/>
                    <a:gd name="T7" fmla="*/ 0 h 22"/>
                    <a:gd name="T8" fmla="*/ 71 w 71"/>
                    <a:gd name="T9" fmla="*/ 22 h 2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2">
                      <a:moveTo>
                        <a:pt x="0" y="21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9" name="Freeform 345"/>
                <p:cNvSpPr>
                  <a:spLocks/>
                </p:cNvSpPr>
                <p:nvPr/>
              </p:nvSpPr>
              <p:spPr bwMode="auto">
                <a:xfrm>
                  <a:off x="4572" y="3529"/>
                  <a:ext cx="71" cy="22"/>
                </a:xfrm>
                <a:custGeom>
                  <a:avLst/>
                  <a:gdLst>
                    <a:gd name="T0" fmla="*/ 0 w 71"/>
                    <a:gd name="T1" fmla="*/ 21 h 22"/>
                    <a:gd name="T2" fmla="*/ 70 w 71"/>
                    <a:gd name="T3" fmla="*/ 0 h 22"/>
                    <a:gd name="T4" fmla="*/ 0 60000 65536"/>
                    <a:gd name="T5" fmla="*/ 0 60000 65536"/>
                    <a:gd name="T6" fmla="*/ 0 w 71"/>
                    <a:gd name="T7" fmla="*/ 0 h 22"/>
                    <a:gd name="T8" fmla="*/ 71 w 71"/>
                    <a:gd name="T9" fmla="*/ 22 h 2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1" h="22">
                      <a:moveTo>
                        <a:pt x="0" y="21"/>
                      </a:moveTo>
                      <a:lnTo>
                        <a:pt x="70" y="0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0" name="Freeform 346"/>
                <p:cNvSpPr>
                  <a:spLocks/>
                </p:cNvSpPr>
                <p:nvPr/>
              </p:nvSpPr>
              <p:spPr bwMode="auto">
                <a:xfrm>
                  <a:off x="4572" y="3543"/>
                  <a:ext cx="1" cy="89"/>
                </a:xfrm>
                <a:custGeom>
                  <a:avLst/>
                  <a:gdLst>
                    <a:gd name="T0" fmla="*/ 0 w 1"/>
                    <a:gd name="T1" fmla="*/ 0 h 89"/>
                    <a:gd name="T2" fmla="*/ 0 w 1"/>
                    <a:gd name="T3" fmla="*/ 88 h 89"/>
                    <a:gd name="T4" fmla="*/ 0 60000 65536"/>
                    <a:gd name="T5" fmla="*/ 0 60000 65536"/>
                    <a:gd name="T6" fmla="*/ 0 w 1"/>
                    <a:gd name="T7" fmla="*/ 0 h 89"/>
                    <a:gd name="T8" fmla="*/ 1 w 1"/>
                    <a:gd name="T9" fmla="*/ 89 h 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9">
                      <a:moveTo>
                        <a:pt x="0" y="0"/>
                      </a:moveTo>
                      <a:lnTo>
                        <a:pt x="0" y="88"/>
                      </a:lnTo>
                    </a:path>
                  </a:pathLst>
                </a:custGeom>
                <a:noFill/>
                <a:ln w="12700" cap="rnd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45" name="Group 347"/>
              <p:cNvGrpSpPr>
                <a:grpSpLocks/>
              </p:cNvGrpSpPr>
              <p:nvPr/>
            </p:nvGrpSpPr>
            <p:grpSpPr bwMode="auto">
              <a:xfrm>
                <a:off x="4294" y="3277"/>
                <a:ext cx="281" cy="251"/>
                <a:chOff x="4294" y="3277"/>
                <a:chExt cx="281" cy="251"/>
              </a:xfrm>
            </p:grpSpPr>
            <p:grpSp>
              <p:nvGrpSpPr>
                <p:cNvPr id="72905" name="Group 348"/>
                <p:cNvGrpSpPr>
                  <a:grpSpLocks/>
                </p:cNvGrpSpPr>
                <p:nvPr/>
              </p:nvGrpSpPr>
              <p:grpSpPr bwMode="auto">
                <a:xfrm>
                  <a:off x="4294" y="3277"/>
                  <a:ext cx="281" cy="251"/>
                  <a:chOff x="4294" y="3277"/>
                  <a:chExt cx="281" cy="251"/>
                </a:xfrm>
              </p:grpSpPr>
              <p:grpSp>
                <p:nvGrpSpPr>
                  <p:cNvPr id="72907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4294" y="3277"/>
                    <a:ext cx="281" cy="251"/>
                    <a:chOff x="4294" y="3277"/>
                    <a:chExt cx="281" cy="251"/>
                  </a:xfrm>
                </p:grpSpPr>
                <p:sp>
                  <p:nvSpPr>
                    <p:cNvPr id="72918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4298" y="3277"/>
                      <a:ext cx="271" cy="251"/>
                    </a:xfrm>
                    <a:custGeom>
                      <a:avLst/>
                      <a:gdLst>
                        <a:gd name="T0" fmla="*/ 21 w 271"/>
                        <a:gd name="T1" fmla="*/ 3 h 251"/>
                        <a:gd name="T2" fmla="*/ 44 w 271"/>
                        <a:gd name="T3" fmla="*/ 3 h 251"/>
                        <a:gd name="T4" fmla="*/ 76 w 271"/>
                        <a:gd name="T5" fmla="*/ 0 h 251"/>
                        <a:gd name="T6" fmla="*/ 108 w 271"/>
                        <a:gd name="T7" fmla="*/ 0 h 251"/>
                        <a:gd name="T8" fmla="*/ 147 w 271"/>
                        <a:gd name="T9" fmla="*/ 0 h 251"/>
                        <a:gd name="T10" fmla="*/ 174 w 271"/>
                        <a:gd name="T11" fmla="*/ 0 h 251"/>
                        <a:gd name="T12" fmla="*/ 216 w 271"/>
                        <a:gd name="T13" fmla="*/ 1 h 251"/>
                        <a:gd name="T14" fmla="*/ 254 w 271"/>
                        <a:gd name="T15" fmla="*/ 3 h 251"/>
                        <a:gd name="T16" fmla="*/ 264 w 271"/>
                        <a:gd name="T17" fmla="*/ 5 h 251"/>
                        <a:gd name="T18" fmla="*/ 266 w 271"/>
                        <a:gd name="T19" fmla="*/ 5 h 251"/>
                        <a:gd name="T20" fmla="*/ 268 w 271"/>
                        <a:gd name="T21" fmla="*/ 7 h 251"/>
                        <a:gd name="T22" fmla="*/ 270 w 271"/>
                        <a:gd name="T23" fmla="*/ 8 h 251"/>
                        <a:gd name="T24" fmla="*/ 270 w 271"/>
                        <a:gd name="T25" fmla="*/ 10 h 251"/>
                        <a:gd name="T26" fmla="*/ 259 w 271"/>
                        <a:gd name="T27" fmla="*/ 244 h 251"/>
                        <a:gd name="T28" fmla="*/ 258 w 271"/>
                        <a:gd name="T29" fmla="*/ 248 h 251"/>
                        <a:gd name="T30" fmla="*/ 254 w 271"/>
                        <a:gd name="T31" fmla="*/ 250 h 251"/>
                        <a:gd name="T32" fmla="*/ 168 w 271"/>
                        <a:gd name="T33" fmla="*/ 244 h 251"/>
                        <a:gd name="T34" fmla="*/ 83 w 271"/>
                        <a:gd name="T35" fmla="*/ 238 h 251"/>
                        <a:gd name="T36" fmla="*/ 3 w 271"/>
                        <a:gd name="T37" fmla="*/ 233 h 251"/>
                        <a:gd name="T38" fmla="*/ 0 w 271"/>
                        <a:gd name="T39" fmla="*/ 226 h 251"/>
                        <a:gd name="T40" fmla="*/ 12 w 271"/>
                        <a:gd name="T41" fmla="*/ 12 h 251"/>
                        <a:gd name="T42" fmla="*/ 21 w 271"/>
                        <a:gd name="T43" fmla="*/ 3 h 251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271"/>
                        <a:gd name="T67" fmla="*/ 0 h 251"/>
                        <a:gd name="T68" fmla="*/ 271 w 271"/>
                        <a:gd name="T69" fmla="*/ 251 h 251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271" h="251">
                          <a:moveTo>
                            <a:pt x="21" y="3"/>
                          </a:moveTo>
                          <a:lnTo>
                            <a:pt x="44" y="3"/>
                          </a:lnTo>
                          <a:lnTo>
                            <a:pt x="76" y="0"/>
                          </a:lnTo>
                          <a:lnTo>
                            <a:pt x="108" y="0"/>
                          </a:lnTo>
                          <a:lnTo>
                            <a:pt x="147" y="0"/>
                          </a:lnTo>
                          <a:lnTo>
                            <a:pt x="174" y="0"/>
                          </a:lnTo>
                          <a:lnTo>
                            <a:pt x="216" y="1"/>
                          </a:lnTo>
                          <a:lnTo>
                            <a:pt x="254" y="3"/>
                          </a:lnTo>
                          <a:lnTo>
                            <a:pt x="264" y="5"/>
                          </a:lnTo>
                          <a:lnTo>
                            <a:pt x="266" y="5"/>
                          </a:lnTo>
                          <a:lnTo>
                            <a:pt x="268" y="7"/>
                          </a:lnTo>
                          <a:lnTo>
                            <a:pt x="270" y="8"/>
                          </a:lnTo>
                          <a:lnTo>
                            <a:pt x="270" y="10"/>
                          </a:lnTo>
                          <a:lnTo>
                            <a:pt x="259" y="244"/>
                          </a:lnTo>
                          <a:lnTo>
                            <a:pt x="258" y="248"/>
                          </a:lnTo>
                          <a:lnTo>
                            <a:pt x="254" y="250"/>
                          </a:lnTo>
                          <a:lnTo>
                            <a:pt x="168" y="244"/>
                          </a:lnTo>
                          <a:lnTo>
                            <a:pt x="83" y="238"/>
                          </a:lnTo>
                          <a:lnTo>
                            <a:pt x="3" y="233"/>
                          </a:lnTo>
                          <a:lnTo>
                            <a:pt x="0" y="226"/>
                          </a:lnTo>
                          <a:lnTo>
                            <a:pt x="12" y="12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19" name="Arc 351"/>
                    <p:cNvSpPr>
                      <a:spLocks/>
                    </p:cNvSpPr>
                    <p:nvPr/>
                  </p:nvSpPr>
                  <p:spPr bwMode="auto">
                    <a:xfrm>
                      <a:off x="4564" y="3277"/>
                      <a:ext cx="11" cy="8"/>
                    </a:xfrm>
                    <a:custGeom>
                      <a:avLst/>
                      <a:gdLst>
                        <a:gd name="T0" fmla="*/ 0 w 29184"/>
                        <a:gd name="T1" fmla="*/ 0 h 21600"/>
                        <a:gd name="T2" fmla="*/ 0 w 29184"/>
                        <a:gd name="T3" fmla="*/ 0 h 21600"/>
                        <a:gd name="T4" fmla="*/ 0 w 2918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9184"/>
                        <a:gd name="T10" fmla="*/ 0 h 21600"/>
                        <a:gd name="T11" fmla="*/ 29184 w 29184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9184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9513" y="0"/>
                            <a:pt x="29184" y="9670"/>
                            <a:pt x="29184" y="21600"/>
                          </a:cubicBezTo>
                        </a:path>
                        <a:path w="29184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9513" y="0"/>
                            <a:pt x="29184" y="9670"/>
                            <a:pt x="29184" y="21600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20" name="Arc 352"/>
                    <p:cNvSpPr>
                      <a:spLocks/>
                    </p:cNvSpPr>
                    <p:nvPr/>
                  </p:nvSpPr>
                  <p:spPr bwMode="auto">
                    <a:xfrm>
                      <a:off x="4312" y="3282"/>
                      <a:ext cx="10" cy="8"/>
                    </a:xfrm>
                    <a:custGeom>
                      <a:avLst/>
                      <a:gdLst>
                        <a:gd name="T0" fmla="*/ 0 w 20955"/>
                        <a:gd name="T1" fmla="*/ 0 h 21493"/>
                        <a:gd name="T2" fmla="*/ 0 w 20955"/>
                        <a:gd name="T3" fmla="*/ 0 h 21493"/>
                        <a:gd name="T4" fmla="*/ 0 w 20955"/>
                        <a:gd name="T5" fmla="*/ 0 h 21493"/>
                        <a:gd name="T6" fmla="*/ 0 60000 65536"/>
                        <a:gd name="T7" fmla="*/ 0 60000 65536"/>
                        <a:gd name="T8" fmla="*/ 0 60000 65536"/>
                        <a:gd name="T9" fmla="*/ 0 w 20955"/>
                        <a:gd name="T10" fmla="*/ 0 h 21493"/>
                        <a:gd name="T11" fmla="*/ 20955 w 20955"/>
                        <a:gd name="T12" fmla="*/ 21493 h 2149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0955" h="21493" fill="none" extrusionOk="0">
                          <a:moveTo>
                            <a:pt x="-1" y="16253"/>
                          </a:moveTo>
                          <a:cubicBezTo>
                            <a:pt x="2210" y="7410"/>
                            <a:pt x="9735" y="907"/>
                            <a:pt x="18806" y="0"/>
                          </a:cubicBezTo>
                        </a:path>
                        <a:path w="20955" h="21493" stroke="0" extrusionOk="0">
                          <a:moveTo>
                            <a:pt x="-1" y="16253"/>
                          </a:moveTo>
                          <a:cubicBezTo>
                            <a:pt x="2210" y="7410"/>
                            <a:pt x="9735" y="907"/>
                            <a:pt x="18806" y="0"/>
                          </a:cubicBezTo>
                          <a:lnTo>
                            <a:pt x="20955" y="21493"/>
                          </a:lnTo>
                          <a:lnTo>
                            <a:pt x="-1" y="16253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921" name="Arc 353"/>
                    <p:cNvSpPr>
                      <a:spLocks/>
                    </p:cNvSpPr>
                    <p:nvPr/>
                  </p:nvSpPr>
                  <p:spPr bwMode="auto">
                    <a:xfrm>
                      <a:off x="4294" y="3505"/>
                      <a:ext cx="8" cy="11"/>
                    </a:xfrm>
                    <a:custGeom>
                      <a:avLst/>
                      <a:gdLst>
                        <a:gd name="T0" fmla="*/ 0 w 21600"/>
                        <a:gd name="T1" fmla="*/ 0 h 28967"/>
                        <a:gd name="T2" fmla="*/ 0 w 21600"/>
                        <a:gd name="T3" fmla="*/ 0 h 28967"/>
                        <a:gd name="T4" fmla="*/ 0 w 21600"/>
                        <a:gd name="T5" fmla="*/ 0 h 2896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8967"/>
                        <a:gd name="T11" fmla="*/ 21600 w 21600"/>
                        <a:gd name="T12" fmla="*/ 28967 h 2896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8967" fill="none" extrusionOk="0">
                          <a:moveTo>
                            <a:pt x="18545" y="28966"/>
                          </a:moveTo>
                          <a:cubicBezTo>
                            <a:pt x="7903" y="27446"/>
                            <a:pt x="0" y="18333"/>
                            <a:pt x="0" y="7584"/>
                          </a:cubicBezTo>
                          <a:cubicBezTo>
                            <a:pt x="-1" y="4994"/>
                            <a:pt x="465" y="2425"/>
                            <a:pt x="1375" y="0"/>
                          </a:cubicBezTo>
                        </a:path>
                        <a:path w="21600" h="28967" stroke="0" extrusionOk="0">
                          <a:moveTo>
                            <a:pt x="18545" y="28966"/>
                          </a:moveTo>
                          <a:cubicBezTo>
                            <a:pt x="7903" y="27446"/>
                            <a:pt x="0" y="18333"/>
                            <a:pt x="0" y="7584"/>
                          </a:cubicBezTo>
                          <a:cubicBezTo>
                            <a:pt x="-1" y="4994"/>
                            <a:pt x="465" y="2425"/>
                            <a:pt x="1375" y="0"/>
                          </a:cubicBezTo>
                          <a:lnTo>
                            <a:pt x="21600" y="7584"/>
                          </a:lnTo>
                          <a:lnTo>
                            <a:pt x="18545" y="2896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 cap="rnd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2908" name="Group 354"/>
                  <p:cNvGrpSpPr>
                    <a:grpSpLocks/>
                  </p:cNvGrpSpPr>
                  <p:nvPr/>
                </p:nvGrpSpPr>
                <p:grpSpPr bwMode="auto">
                  <a:xfrm>
                    <a:off x="4327" y="3312"/>
                    <a:ext cx="211" cy="180"/>
                    <a:chOff x="4327" y="3312"/>
                    <a:chExt cx="211" cy="180"/>
                  </a:xfrm>
                </p:grpSpPr>
                <p:grpSp>
                  <p:nvGrpSpPr>
                    <p:cNvPr id="72909" name="Group 3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7" y="3312"/>
                      <a:ext cx="211" cy="180"/>
                      <a:chOff x="4327" y="3312"/>
                      <a:chExt cx="211" cy="180"/>
                    </a:xfrm>
                  </p:grpSpPr>
                  <p:sp>
                    <p:nvSpPr>
                      <p:cNvPr id="72914" name="Freeform 3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6" y="3312"/>
                        <a:ext cx="194" cy="14"/>
                      </a:xfrm>
                      <a:custGeom>
                        <a:avLst/>
                        <a:gdLst>
                          <a:gd name="T0" fmla="*/ 0 w 194"/>
                          <a:gd name="T1" fmla="*/ 13 h 14"/>
                          <a:gd name="T2" fmla="*/ 193 w 194"/>
                          <a:gd name="T3" fmla="*/ 13 h 14"/>
                          <a:gd name="T4" fmla="*/ 188 w 194"/>
                          <a:gd name="T5" fmla="*/ 0 h 14"/>
                          <a:gd name="T6" fmla="*/ 3 w 194"/>
                          <a:gd name="T7" fmla="*/ 0 h 14"/>
                          <a:gd name="T8" fmla="*/ 0 w 194"/>
                          <a:gd name="T9" fmla="*/ 13 h 1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14"/>
                          <a:gd name="T17" fmla="*/ 194 w 194"/>
                          <a:gd name="T18" fmla="*/ 14 h 14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14">
                            <a:moveTo>
                              <a:pt x="0" y="13"/>
                            </a:moveTo>
                            <a:lnTo>
                              <a:pt x="193" y="13"/>
                            </a:lnTo>
                            <a:lnTo>
                              <a:pt x="188" y="0"/>
                            </a:lnTo>
                            <a:lnTo>
                              <a:pt x="3" y="0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solidFill>
                        <a:srgbClr val="80808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15" name="Freeform 3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525" y="3317"/>
                        <a:ext cx="13" cy="169"/>
                      </a:xfrm>
                      <a:custGeom>
                        <a:avLst/>
                        <a:gdLst>
                          <a:gd name="T0" fmla="*/ 9 w 13"/>
                          <a:gd name="T1" fmla="*/ 3 h 169"/>
                          <a:gd name="T2" fmla="*/ 12 w 13"/>
                          <a:gd name="T3" fmla="*/ 0 h 169"/>
                          <a:gd name="T4" fmla="*/ 9 w 13"/>
                          <a:gd name="T5" fmla="*/ 92 h 169"/>
                          <a:gd name="T6" fmla="*/ 3 w 13"/>
                          <a:gd name="T7" fmla="*/ 168 h 169"/>
                          <a:gd name="T8" fmla="*/ 0 w 13"/>
                          <a:gd name="T9" fmla="*/ 163 h 169"/>
                          <a:gd name="T10" fmla="*/ 9 w 13"/>
                          <a:gd name="T11" fmla="*/ 3 h 169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13"/>
                          <a:gd name="T19" fmla="*/ 0 h 169"/>
                          <a:gd name="T20" fmla="*/ 13 w 13"/>
                          <a:gd name="T21" fmla="*/ 169 h 169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13" h="169">
                            <a:moveTo>
                              <a:pt x="9" y="3"/>
                            </a:moveTo>
                            <a:lnTo>
                              <a:pt x="12" y="0"/>
                            </a:lnTo>
                            <a:lnTo>
                              <a:pt x="9" y="92"/>
                            </a:lnTo>
                            <a:lnTo>
                              <a:pt x="3" y="168"/>
                            </a:lnTo>
                            <a:lnTo>
                              <a:pt x="0" y="163"/>
                            </a:lnTo>
                            <a:lnTo>
                              <a:pt x="9" y="3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16" name="Freeform 3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27" y="3477"/>
                        <a:ext cx="195" cy="15"/>
                      </a:xfrm>
                      <a:custGeom>
                        <a:avLst/>
                        <a:gdLst>
                          <a:gd name="T0" fmla="*/ 4 w 195"/>
                          <a:gd name="T1" fmla="*/ 0 h 15"/>
                          <a:gd name="T2" fmla="*/ 0 w 195"/>
                          <a:gd name="T3" fmla="*/ 5 h 15"/>
                          <a:gd name="T4" fmla="*/ 194 w 195"/>
                          <a:gd name="T5" fmla="*/ 14 h 15"/>
                          <a:gd name="T6" fmla="*/ 190 w 195"/>
                          <a:gd name="T7" fmla="*/ 10 h 15"/>
                          <a:gd name="T8" fmla="*/ 4 w 195"/>
                          <a:gd name="T9" fmla="*/ 0 h 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5"/>
                          <a:gd name="T16" fmla="*/ 0 h 15"/>
                          <a:gd name="T17" fmla="*/ 195 w 195"/>
                          <a:gd name="T18" fmla="*/ 15 h 1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5" h="15">
                            <a:moveTo>
                              <a:pt x="4" y="0"/>
                            </a:moveTo>
                            <a:lnTo>
                              <a:pt x="0" y="5"/>
                            </a:lnTo>
                            <a:lnTo>
                              <a:pt x="194" y="14"/>
                            </a:lnTo>
                            <a:lnTo>
                              <a:pt x="190" y="10"/>
                            </a:lnTo>
                            <a:lnTo>
                              <a:pt x="4" y="0"/>
                            </a:lnTo>
                          </a:path>
                        </a:pathLst>
                      </a:custGeom>
                      <a:solidFill>
                        <a:srgbClr val="DFDFD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17" name="Freeform 3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27" y="3317"/>
                        <a:ext cx="13" cy="158"/>
                      </a:xfrm>
                      <a:custGeom>
                        <a:avLst/>
                        <a:gdLst>
                          <a:gd name="T0" fmla="*/ 9 w 13"/>
                          <a:gd name="T1" fmla="*/ 0 h 158"/>
                          <a:gd name="T2" fmla="*/ 12 w 13"/>
                          <a:gd name="T3" fmla="*/ 3 h 158"/>
                          <a:gd name="T4" fmla="*/ 3 w 13"/>
                          <a:gd name="T5" fmla="*/ 152 h 158"/>
                          <a:gd name="T6" fmla="*/ 0 w 13"/>
                          <a:gd name="T7" fmla="*/ 157 h 158"/>
                          <a:gd name="T8" fmla="*/ 9 w 13"/>
                          <a:gd name="T9" fmla="*/ 0 h 158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3"/>
                          <a:gd name="T16" fmla="*/ 0 h 158"/>
                          <a:gd name="T17" fmla="*/ 13 w 13"/>
                          <a:gd name="T18" fmla="*/ 158 h 158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3" h="158">
                            <a:moveTo>
                              <a:pt x="9" y="0"/>
                            </a:moveTo>
                            <a:lnTo>
                              <a:pt x="12" y="3"/>
                            </a:lnTo>
                            <a:lnTo>
                              <a:pt x="3" y="152"/>
                            </a:lnTo>
                            <a:lnTo>
                              <a:pt x="0" y="157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solidFill>
                        <a:srgbClr val="BFBFBF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2910" name="Group 3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31" y="3320"/>
                      <a:ext cx="194" cy="161"/>
                      <a:chOff x="4331" y="3320"/>
                      <a:chExt cx="194" cy="161"/>
                    </a:xfrm>
                  </p:grpSpPr>
                  <p:sp>
                    <p:nvSpPr>
                      <p:cNvPr id="72911" name="Freeform 3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1" y="3320"/>
                        <a:ext cx="194" cy="161"/>
                      </a:xfrm>
                      <a:custGeom>
                        <a:avLst/>
                        <a:gdLst>
                          <a:gd name="T0" fmla="*/ 8 w 194"/>
                          <a:gd name="T1" fmla="*/ 0 h 161"/>
                          <a:gd name="T2" fmla="*/ 193 w 194"/>
                          <a:gd name="T3" fmla="*/ 0 h 161"/>
                          <a:gd name="T4" fmla="*/ 186 w 194"/>
                          <a:gd name="T5" fmla="*/ 160 h 161"/>
                          <a:gd name="T6" fmla="*/ 0 w 194"/>
                          <a:gd name="T7" fmla="*/ 150 h 161"/>
                          <a:gd name="T8" fmla="*/ 8 w 194"/>
                          <a:gd name="T9" fmla="*/ 0 h 16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161"/>
                          <a:gd name="T17" fmla="*/ 194 w 194"/>
                          <a:gd name="T18" fmla="*/ 161 h 16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161">
                            <a:moveTo>
                              <a:pt x="8" y="0"/>
                            </a:moveTo>
                            <a:lnTo>
                              <a:pt x="193" y="0"/>
                            </a:lnTo>
                            <a:lnTo>
                              <a:pt x="186" y="160"/>
                            </a:lnTo>
                            <a:lnTo>
                              <a:pt x="0" y="150"/>
                            </a:lnTo>
                            <a:lnTo>
                              <a:pt x="8" y="0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12" name="Freeform 3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38" y="3327"/>
                        <a:ext cx="182" cy="147"/>
                      </a:xfrm>
                      <a:custGeom>
                        <a:avLst/>
                        <a:gdLst>
                          <a:gd name="T0" fmla="*/ 6 w 182"/>
                          <a:gd name="T1" fmla="*/ 0 h 147"/>
                          <a:gd name="T2" fmla="*/ 181 w 182"/>
                          <a:gd name="T3" fmla="*/ 0 h 147"/>
                          <a:gd name="T4" fmla="*/ 172 w 182"/>
                          <a:gd name="T5" fmla="*/ 146 h 147"/>
                          <a:gd name="T6" fmla="*/ 0 w 182"/>
                          <a:gd name="T7" fmla="*/ 139 h 147"/>
                          <a:gd name="T8" fmla="*/ 6 w 182"/>
                          <a:gd name="T9" fmla="*/ 0 h 14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82"/>
                          <a:gd name="T16" fmla="*/ 0 h 147"/>
                          <a:gd name="T17" fmla="*/ 182 w 182"/>
                          <a:gd name="T18" fmla="*/ 147 h 14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82" h="147">
                            <a:moveTo>
                              <a:pt x="6" y="0"/>
                            </a:moveTo>
                            <a:lnTo>
                              <a:pt x="181" y="0"/>
                            </a:lnTo>
                            <a:lnTo>
                              <a:pt x="172" y="146"/>
                            </a:lnTo>
                            <a:lnTo>
                              <a:pt x="0" y="139"/>
                            </a:lnTo>
                            <a:lnTo>
                              <a:pt x="6" y="0"/>
                            </a:lnTo>
                          </a:path>
                        </a:pathLst>
                      </a:custGeom>
                      <a:solidFill>
                        <a:srgbClr val="C0C0C0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913" name="Freeform 3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1" y="3336"/>
                        <a:ext cx="170" cy="132"/>
                      </a:xfrm>
                      <a:custGeom>
                        <a:avLst/>
                        <a:gdLst>
                          <a:gd name="T0" fmla="*/ 7 w 170"/>
                          <a:gd name="T1" fmla="*/ 0 h 132"/>
                          <a:gd name="T2" fmla="*/ 169 w 170"/>
                          <a:gd name="T3" fmla="*/ 0 h 132"/>
                          <a:gd name="T4" fmla="*/ 162 w 170"/>
                          <a:gd name="T5" fmla="*/ 131 h 132"/>
                          <a:gd name="T6" fmla="*/ 0 w 170"/>
                          <a:gd name="T7" fmla="*/ 124 h 132"/>
                          <a:gd name="T8" fmla="*/ 7 w 170"/>
                          <a:gd name="T9" fmla="*/ 0 h 13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70"/>
                          <a:gd name="T16" fmla="*/ 0 h 132"/>
                          <a:gd name="T17" fmla="*/ 170 w 170"/>
                          <a:gd name="T18" fmla="*/ 132 h 13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70" h="132">
                            <a:moveTo>
                              <a:pt x="7" y="0"/>
                            </a:moveTo>
                            <a:lnTo>
                              <a:pt x="169" y="0"/>
                            </a:lnTo>
                            <a:lnTo>
                              <a:pt x="162" y="131"/>
                            </a:lnTo>
                            <a:lnTo>
                              <a:pt x="0" y="124"/>
                            </a:lnTo>
                            <a:lnTo>
                              <a:pt x="7" y="0"/>
                            </a:lnTo>
                          </a:path>
                        </a:pathLst>
                      </a:custGeom>
                      <a:solidFill>
                        <a:srgbClr val="A2C1FE"/>
                      </a:solidFill>
                      <a:ln w="9525" cap="rnd">
                        <a:noFill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72906" name="Freeform 364"/>
                <p:cNvSpPr>
                  <a:spLocks/>
                </p:cNvSpPr>
                <p:nvPr/>
              </p:nvSpPr>
              <p:spPr bwMode="auto">
                <a:xfrm>
                  <a:off x="4520" y="3509"/>
                  <a:ext cx="13" cy="14"/>
                </a:xfrm>
                <a:custGeom>
                  <a:avLst/>
                  <a:gdLst>
                    <a:gd name="T0" fmla="*/ 0 w 13"/>
                    <a:gd name="T1" fmla="*/ 13 h 14"/>
                    <a:gd name="T2" fmla="*/ 12 w 13"/>
                    <a:gd name="T3" fmla="*/ 13 h 14"/>
                    <a:gd name="T4" fmla="*/ 12 w 13"/>
                    <a:gd name="T5" fmla="*/ 0 h 14"/>
                    <a:gd name="T6" fmla="*/ 0 w 13"/>
                    <a:gd name="T7" fmla="*/ 0 h 14"/>
                    <a:gd name="T8" fmla="*/ 0 w 13"/>
                    <a:gd name="T9" fmla="*/ 13 h 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14"/>
                    <a:gd name="T17" fmla="*/ 13 w 13"/>
                    <a:gd name="T18" fmla="*/ 14 h 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14">
                      <a:moveTo>
                        <a:pt x="0" y="13"/>
                      </a:moveTo>
                      <a:lnTo>
                        <a:pt x="12" y="13"/>
                      </a:lnTo>
                      <a:lnTo>
                        <a:pt x="12" y="0"/>
                      </a:lnTo>
                      <a:lnTo>
                        <a:pt x="0" y="0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008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846" name="Group 365"/>
              <p:cNvGrpSpPr>
                <a:grpSpLocks/>
              </p:cNvGrpSpPr>
              <p:nvPr/>
            </p:nvGrpSpPr>
            <p:grpSpPr bwMode="auto">
              <a:xfrm>
                <a:off x="4188" y="3617"/>
                <a:ext cx="394" cy="82"/>
                <a:chOff x="4188" y="3617"/>
                <a:chExt cx="394" cy="82"/>
              </a:xfrm>
            </p:grpSpPr>
            <p:sp>
              <p:nvSpPr>
                <p:cNvPr id="72847" name="Freeform 366"/>
                <p:cNvSpPr>
                  <a:spLocks/>
                </p:cNvSpPr>
                <p:nvPr/>
              </p:nvSpPr>
              <p:spPr bwMode="auto">
                <a:xfrm>
                  <a:off x="4459" y="3643"/>
                  <a:ext cx="89" cy="33"/>
                </a:xfrm>
                <a:custGeom>
                  <a:avLst/>
                  <a:gdLst>
                    <a:gd name="T0" fmla="*/ 34 w 89"/>
                    <a:gd name="T1" fmla="*/ 0 h 33"/>
                    <a:gd name="T2" fmla="*/ 15 w 89"/>
                    <a:gd name="T3" fmla="*/ 18 h 33"/>
                    <a:gd name="T4" fmla="*/ 0 w 89"/>
                    <a:gd name="T5" fmla="*/ 26 h 33"/>
                    <a:gd name="T6" fmla="*/ 58 w 89"/>
                    <a:gd name="T7" fmla="*/ 32 h 33"/>
                    <a:gd name="T8" fmla="*/ 71 w 89"/>
                    <a:gd name="T9" fmla="*/ 22 h 33"/>
                    <a:gd name="T10" fmla="*/ 88 w 89"/>
                    <a:gd name="T11" fmla="*/ 4 h 33"/>
                    <a:gd name="T12" fmla="*/ 34 w 89"/>
                    <a:gd name="T13" fmla="*/ 0 h 3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9"/>
                    <a:gd name="T22" fmla="*/ 0 h 33"/>
                    <a:gd name="T23" fmla="*/ 89 w 89"/>
                    <a:gd name="T24" fmla="*/ 33 h 3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9" h="33">
                      <a:moveTo>
                        <a:pt x="34" y="0"/>
                      </a:moveTo>
                      <a:lnTo>
                        <a:pt x="15" y="18"/>
                      </a:lnTo>
                      <a:lnTo>
                        <a:pt x="0" y="26"/>
                      </a:lnTo>
                      <a:lnTo>
                        <a:pt x="58" y="32"/>
                      </a:lnTo>
                      <a:lnTo>
                        <a:pt x="71" y="22"/>
                      </a:lnTo>
                      <a:lnTo>
                        <a:pt x="88" y="4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rgbClr val="80808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848" name="Group 367"/>
                <p:cNvGrpSpPr>
                  <a:grpSpLocks/>
                </p:cNvGrpSpPr>
                <p:nvPr/>
              </p:nvGrpSpPr>
              <p:grpSpPr bwMode="auto">
                <a:xfrm>
                  <a:off x="4188" y="3617"/>
                  <a:ext cx="394" cy="82"/>
                  <a:chOff x="4188" y="3617"/>
                  <a:chExt cx="394" cy="82"/>
                </a:xfrm>
              </p:grpSpPr>
              <p:sp>
                <p:nvSpPr>
                  <p:cNvPr id="72849" name="Freeform 368"/>
                  <p:cNvSpPr>
                    <a:spLocks/>
                  </p:cNvSpPr>
                  <p:nvPr/>
                </p:nvSpPr>
                <p:spPr bwMode="auto">
                  <a:xfrm>
                    <a:off x="4188" y="3652"/>
                    <a:ext cx="341" cy="47"/>
                  </a:xfrm>
                  <a:custGeom>
                    <a:avLst/>
                    <a:gdLst>
                      <a:gd name="T0" fmla="*/ 0 w 341"/>
                      <a:gd name="T1" fmla="*/ 0 h 47"/>
                      <a:gd name="T2" fmla="*/ 0 w 341"/>
                      <a:gd name="T3" fmla="*/ 11 h 47"/>
                      <a:gd name="T4" fmla="*/ 340 w 341"/>
                      <a:gd name="T5" fmla="*/ 46 h 47"/>
                      <a:gd name="T6" fmla="*/ 340 w 341"/>
                      <a:gd name="T7" fmla="*/ 34 h 47"/>
                      <a:gd name="T8" fmla="*/ 0 w 341"/>
                      <a:gd name="T9" fmla="*/ 0 h 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41"/>
                      <a:gd name="T16" fmla="*/ 0 h 47"/>
                      <a:gd name="T17" fmla="*/ 341 w 341"/>
                      <a:gd name="T18" fmla="*/ 47 h 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41" h="47">
                        <a:moveTo>
                          <a:pt x="0" y="0"/>
                        </a:moveTo>
                        <a:lnTo>
                          <a:pt x="0" y="11"/>
                        </a:lnTo>
                        <a:lnTo>
                          <a:pt x="340" y="46"/>
                        </a:lnTo>
                        <a:lnTo>
                          <a:pt x="340" y="3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0" name="Freeform 369"/>
                  <p:cNvSpPr>
                    <a:spLocks/>
                  </p:cNvSpPr>
                  <p:nvPr/>
                </p:nvSpPr>
                <p:spPr bwMode="auto">
                  <a:xfrm>
                    <a:off x="4536" y="3645"/>
                    <a:ext cx="40" cy="54"/>
                  </a:xfrm>
                  <a:custGeom>
                    <a:avLst/>
                    <a:gdLst>
                      <a:gd name="T0" fmla="*/ 0 w 40"/>
                      <a:gd name="T1" fmla="*/ 41 h 54"/>
                      <a:gd name="T2" fmla="*/ 0 w 40"/>
                      <a:gd name="T3" fmla="*/ 53 h 54"/>
                      <a:gd name="T4" fmla="*/ 17 w 40"/>
                      <a:gd name="T5" fmla="*/ 41 h 54"/>
                      <a:gd name="T6" fmla="*/ 23 w 40"/>
                      <a:gd name="T7" fmla="*/ 33 h 54"/>
                      <a:gd name="T8" fmla="*/ 39 w 40"/>
                      <a:gd name="T9" fmla="*/ 15 h 54"/>
                      <a:gd name="T10" fmla="*/ 39 w 40"/>
                      <a:gd name="T11" fmla="*/ 0 h 54"/>
                      <a:gd name="T12" fmla="*/ 18 w 40"/>
                      <a:gd name="T13" fmla="*/ 25 h 54"/>
                      <a:gd name="T14" fmla="*/ 0 w 40"/>
                      <a:gd name="T15" fmla="*/ 41 h 5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"/>
                      <a:gd name="T25" fmla="*/ 0 h 54"/>
                      <a:gd name="T26" fmla="*/ 40 w 40"/>
                      <a:gd name="T27" fmla="*/ 54 h 5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" h="54">
                        <a:moveTo>
                          <a:pt x="0" y="41"/>
                        </a:moveTo>
                        <a:lnTo>
                          <a:pt x="0" y="53"/>
                        </a:lnTo>
                        <a:lnTo>
                          <a:pt x="17" y="41"/>
                        </a:lnTo>
                        <a:lnTo>
                          <a:pt x="23" y="33"/>
                        </a:lnTo>
                        <a:lnTo>
                          <a:pt x="39" y="15"/>
                        </a:lnTo>
                        <a:lnTo>
                          <a:pt x="39" y="0"/>
                        </a:lnTo>
                        <a:lnTo>
                          <a:pt x="18" y="25"/>
                        </a:lnTo>
                        <a:lnTo>
                          <a:pt x="0" y="41"/>
                        </a:lnTo>
                      </a:path>
                    </a:pathLst>
                  </a:custGeom>
                  <a:solidFill>
                    <a:srgbClr val="5F5F5F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51" name="Freeform 370"/>
                  <p:cNvSpPr>
                    <a:spLocks/>
                  </p:cNvSpPr>
                  <p:nvPr/>
                </p:nvSpPr>
                <p:spPr bwMode="auto">
                  <a:xfrm>
                    <a:off x="4190" y="3657"/>
                    <a:ext cx="348" cy="39"/>
                  </a:xfrm>
                  <a:custGeom>
                    <a:avLst/>
                    <a:gdLst>
                      <a:gd name="T0" fmla="*/ 0 w 348"/>
                      <a:gd name="T1" fmla="*/ 0 h 39"/>
                      <a:gd name="T2" fmla="*/ 347 w 348"/>
                      <a:gd name="T3" fmla="*/ 38 h 39"/>
                      <a:gd name="T4" fmla="*/ 0 60000 65536"/>
                      <a:gd name="T5" fmla="*/ 0 60000 65536"/>
                      <a:gd name="T6" fmla="*/ 0 w 348"/>
                      <a:gd name="T7" fmla="*/ 0 h 39"/>
                      <a:gd name="T8" fmla="*/ 348 w 348"/>
                      <a:gd name="T9" fmla="*/ 39 h 3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8" h="39">
                        <a:moveTo>
                          <a:pt x="0" y="0"/>
                        </a:moveTo>
                        <a:lnTo>
                          <a:pt x="347" y="38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7F7F7F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852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4212" y="3617"/>
                    <a:ext cx="335" cy="70"/>
                    <a:chOff x="4212" y="3617"/>
                    <a:chExt cx="335" cy="70"/>
                  </a:xfrm>
                </p:grpSpPr>
                <p:sp>
                  <p:nvSpPr>
                    <p:cNvPr id="72856" name="Freeform 372"/>
                    <p:cNvSpPr>
                      <a:spLocks/>
                    </p:cNvSpPr>
                    <p:nvPr/>
                  </p:nvSpPr>
                  <p:spPr bwMode="auto">
                    <a:xfrm>
                      <a:off x="4212" y="3618"/>
                      <a:ext cx="251" cy="47"/>
                    </a:xfrm>
                    <a:custGeom>
                      <a:avLst/>
                      <a:gdLst>
                        <a:gd name="T0" fmla="*/ 43 w 251"/>
                        <a:gd name="T1" fmla="*/ 0 h 47"/>
                        <a:gd name="T2" fmla="*/ 12 w 251"/>
                        <a:gd name="T3" fmla="*/ 21 h 47"/>
                        <a:gd name="T4" fmla="*/ 0 w 251"/>
                        <a:gd name="T5" fmla="*/ 27 h 47"/>
                        <a:gd name="T6" fmla="*/ 211 w 251"/>
                        <a:gd name="T7" fmla="*/ 46 h 47"/>
                        <a:gd name="T8" fmla="*/ 226 w 251"/>
                        <a:gd name="T9" fmla="*/ 37 h 47"/>
                        <a:gd name="T10" fmla="*/ 250 w 251"/>
                        <a:gd name="T11" fmla="*/ 20 h 47"/>
                        <a:gd name="T12" fmla="*/ 43 w 251"/>
                        <a:gd name="T13" fmla="*/ 0 h 4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251"/>
                        <a:gd name="T22" fmla="*/ 0 h 47"/>
                        <a:gd name="T23" fmla="*/ 251 w 251"/>
                        <a:gd name="T24" fmla="*/ 47 h 4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251" h="47">
                          <a:moveTo>
                            <a:pt x="43" y="0"/>
                          </a:moveTo>
                          <a:lnTo>
                            <a:pt x="12" y="21"/>
                          </a:lnTo>
                          <a:lnTo>
                            <a:pt x="0" y="27"/>
                          </a:lnTo>
                          <a:lnTo>
                            <a:pt x="211" y="46"/>
                          </a:lnTo>
                          <a:lnTo>
                            <a:pt x="226" y="37"/>
                          </a:lnTo>
                          <a:lnTo>
                            <a:pt x="250" y="20"/>
                          </a:lnTo>
                          <a:lnTo>
                            <a:pt x="43" y="0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2857" name="Group 3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16" y="3617"/>
                      <a:ext cx="331" cy="70"/>
                      <a:chOff x="4216" y="3617"/>
                      <a:chExt cx="331" cy="70"/>
                    </a:xfrm>
                  </p:grpSpPr>
                  <p:grpSp>
                    <p:nvGrpSpPr>
                      <p:cNvPr id="72858" name="Group 3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3" y="3617"/>
                        <a:ext cx="241" cy="60"/>
                        <a:chOff x="4223" y="3617"/>
                        <a:chExt cx="241" cy="60"/>
                      </a:xfrm>
                    </p:grpSpPr>
                    <p:grpSp>
                      <p:nvGrpSpPr>
                        <p:cNvPr id="72872" name="Group 3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3" y="3617"/>
                          <a:ext cx="51" cy="43"/>
                          <a:chOff x="4223" y="3617"/>
                          <a:chExt cx="51" cy="43"/>
                        </a:xfrm>
                      </p:grpSpPr>
                      <p:sp>
                        <p:nvSpPr>
                          <p:cNvPr id="72903" name="Freeform 37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23" y="3645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04" name="Freeform 37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40" y="3617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3" name="Group 3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44" y="3618"/>
                          <a:ext cx="49" cy="43"/>
                          <a:chOff x="4244" y="3618"/>
                          <a:chExt cx="49" cy="43"/>
                        </a:xfrm>
                      </p:grpSpPr>
                      <p:sp>
                        <p:nvSpPr>
                          <p:cNvPr id="72901" name="Freeform 37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44" y="3646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02" name="Freeform 38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59" y="3618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4" name="Group 3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63" y="3620"/>
                          <a:ext cx="51" cy="43"/>
                          <a:chOff x="4263" y="3620"/>
                          <a:chExt cx="51" cy="43"/>
                        </a:xfrm>
                      </p:grpSpPr>
                      <p:sp>
                        <p:nvSpPr>
                          <p:cNvPr id="72899" name="Freeform 38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63" y="3648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900" name="Freeform 38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78" y="3620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5" name="Group 3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82" y="3622"/>
                          <a:ext cx="51" cy="43"/>
                          <a:chOff x="4282" y="3622"/>
                          <a:chExt cx="51" cy="43"/>
                        </a:xfrm>
                      </p:grpSpPr>
                      <p:sp>
                        <p:nvSpPr>
                          <p:cNvPr id="72897" name="Freeform 38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82" y="3650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98" name="Freeform 38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298" y="3622"/>
                            <a:ext cx="35" cy="29"/>
                          </a:xfrm>
                          <a:custGeom>
                            <a:avLst/>
                            <a:gdLst>
                              <a:gd name="T0" fmla="*/ 0 w 35"/>
                              <a:gd name="T1" fmla="*/ 28 h 29"/>
                              <a:gd name="T2" fmla="*/ 34 w 35"/>
                              <a:gd name="T3" fmla="*/ 0 h 29"/>
                              <a:gd name="T4" fmla="*/ 0 60000 65536"/>
                              <a:gd name="T5" fmla="*/ 0 60000 65536"/>
                              <a:gd name="T6" fmla="*/ 0 w 35"/>
                              <a:gd name="T7" fmla="*/ 0 h 29"/>
                              <a:gd name="T8" fmla="*/ 35 w 35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5" h="29">
                                <a:moveTo>
                                  <a:pt x="0" y="28"/>
                                </a:moveTo>
                                <a:lnTo>
                                  <a:pt x="3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6" name="Group 3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01" y="3624"/>
                          <a:ext cx="51" cy="43"/>
                          <a:chOff x="4301" y="3624"/>
                          <a:chExt cx="51" cy="43"/>
                        </a:xfrm>
                      </p:grpSpPr>
                      <p:sp>
                        <p:nvSpPr>
                          <p:cNvPr id="72895" name="Freeform 38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01" y="3652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96" name="Freeform 389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18" y="3624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7" name="Group 39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20" y="3625"/>
                          <a:ext cx="52" cy="43"/>
                          <a:chOff x="4320" y="3625"/>
                          <a:chExt cx="52" cy="43"/>
                        </a:xfrm>
                      </p:grpSpPr>
                      <p:sp>
                        <p:nvSpPr>
                          <p:cNvPr id="72893" name="Freeform 39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20" y="3653"/>
                            <a:ext cx="19" cy="15"/>
                          </a:xfrm>
                          <a:custGeom>
                            <a:avLst/>
                            <a:gdLst>
                              <a:gd name="T0" fmla="*/ 0 w 19"/>
                              <a:gd name="T1" fmla="*/ 14 h 15"/>
                              <a:gd name="T2" fmla="*/ 18 w 19"/>
                              <a:gd name="T3" fmla="*/ 0 h 15"/>
                              <a:gd name="T4" fmla="*/ 0 60000 65536"/>
                              <a:gd name="T5" fmla="*/ 0 60000 65536"/>
                              <a:gd name="T6" fmla="*/ 0 w 19"/>
                              <a:gd name="T7" fmla="*/ 0 h 15"/>
                              <a:gd name="T8" fmla="*/ 19 w 19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9" h="15">
                                <a:moveTo>
                                  <a:pt x="0" y="14"/>
                                </a:moveTo>
                                <a:lnTo>
                                  <a:pt x="1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94" name="Freeform 39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8" y="3625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8" name="Group 39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39" y="3627"/>
                          <a:ext cx="52" cy="43"/>
                          <a:chOff x="4339" y="3627"/>
                          <a:chExt cx="52" cy="43"/>
                        </a:xfrm>
                      </p:grpSpPr>
                      <p:sp>
                        <p:nvSpPr>
                          <p:cNvPr id="72891" name="Freeform 39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39" y="3655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92" name="Freeform 395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55" y="3627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79" name="Group 3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57" y="3629"/>
                          <a:ext cx="51" cy="43"/>
                          <a:chOff x="4357" y="3629"/>
                          <a:chExt cx="51" cy="43"/>
                        </a:xfrm>
                      </p:grpSpPr>
                      <p:sp>
                        <p:nvSpPr>
                          <p:cNvPr id="72889" name="Freeform 39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57" y="3657"/>
                            <a:ext cx="18" cy="15"/>
                          </a:xfrm>
                          <a:custGeom>
                            <a:avLst/>
                            <a:gdLst>
                              <a:gd name="T0" fmla="*/ 0 w 18"/>
                              <a:gd name="T1" fmla="*/ 14 h 15"/>
                              <a:gd name="T2" fmla="*/ 17 w 18"/>
                              <a:gd name="T3" fmla="*/ 0 h 15"/>
                              <a:gd name="T4" fmla="*/ 0 60000 65536"/>
                              <a:gd name="T5" fmla="*/ 0 60000 65536"/>
                              <a:gd name="T6" fmla="*/ 0 w 18"/>
                              <a:gd name="T7" fmla="*/ 0 h 15"/>
                              <a:gd name="T8" fmla="*/ 18 w 18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8" h="15">
                                <a:moveTo>
                                  <a:pt x="0" y="14"/>
                                </a:moveTo>
                                <a:lnTo>
                                  <a:pt x="1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90" name="Freeform 398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74" y="3629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80" name="Group 3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76" y="3632"/>
                          <a:ext cx="51" cy="43"/>
                          <a:chOff x="4376" y="3632"/>
                          <a:chExt cx="51" cy="43"/>
                        </a:xfrm>
                      </p:grpSpPr>
                      <p:sp>
                        <p:nvSpPr>
                          <p:cNvPr id="72887" name="Freeform 40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76" y="3660"/>
                            <a:ext cx="16" cy="15"/>
                          </a:xfrm>
                          <a:custGeom>
                            <a:avLst/>
                            <a:gdLst>
                              <a:gd name="T0" fmla="*/ 0 w 16"/>
                              <a:gd name="T1" fmla="*/ 14 h 15"/>
                              <a:gd name="T2" fmla="*/ 15 w 16"/>
                              <a:gd name="T3" fmla="*/ 0 h 15"/>
                              <a:gd name="T4" fmla="*/ 0 60000 65536"/>
                              <a:gd name="T5" fmla="*/ 0 60000 65536"/>
                              <a:gd name="T6" fmla="*/ 0 w 16"/>
                              <a:gd name="T7" fmla="*/ 0 h 15"/>
                              <a:gd name="T8" fmla="*/ 16 w 16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6" h="15">
                                <a:moveTo>
                                  <a:pt x="0" y="14"/>
                                </a:moveTo>
                                <a:lnTo>
                                  <a:pt x="1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88" name="Freeform 40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91" y="3632"/>
                            <a:ext cx="36" cy="29"/>
                          </a:xfrm>
                          <a:custGeom>
                            <a:avLst/>
                            <a:gdLst>
                              <a:gd name="T0" fmla="*/ 0 w 36"/>
                              <a:gd name="T1" fmla="*/ 28 h 29"/>
                              <a:gd name="T2" fmla="*/ 35 w 36"/>
                              <a:gd name="T3" fmla="*/ 0 h 29"/>
                              <a:gd name="T4" fmla="*/ 0 60000 65536"/>
                              <a:gd name="T5" fmla="*/ 0 60000 65536"/>
                              <a:gd name="T6" fmla="*/ 0 w 36"/>
                              <a:gd name="T7" fmla="*/ 0 h 29"/>
                              <a:gd name="T8" fmla="*/ 36 w 36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6" h="29">
                                <a:moveTo>
                                  <a:pt x="0" y="28"/>
                                </a:moveTo>
                                <a:lnTo>
                                  <a:pt x="35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81" name="Group 4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95" y="3634"/>
                          <a:ext cx="51" cy="43"/>
                          <a:chOff x="4395" y="3634"/>
                          <a:chExt cx="51" cy="43"/>
                        </a:xfrm>
                      </p:grpSpPr>
                      <p:sp>
                        <p:nvSpPr>
                          <p:cNvPr id="72885" name="Freeform 40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95" y="3662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86" name="Freeform 40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11" y="3634"/>
                            <a:ext cx="35" cy="29"/>
                          </a:xfrm>
                          <a:custGeom>
                            <a:avLst/>
                            <a:gdLst>
                              <a:gd name="T0" fmla="*/ 0 w 35"/>
                              <a:gd name="T1" fmla="*/ 28 h 29"/>
                              <a:gd name="T2" fmla="*/ 34 w 35"/>
                              <a:gd name="T3" fmla="*/ 0 h 29"/>
                              <a:gd name="T4" fmla="*/ 0 60000 65536"/>
                              <a:gd name="T5" fmla="*/ 0 60000 65536"/>
                              <a:gd name="T6" fmla="*/ 0 w 35"/>
                              <a:gd name="T7" fmla="*/ 0 h 29"/>
                              <a:gd name="T8" fmla="*/ 35 w 35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5" h="29">
                                <a:moveTo>
                                  <a:pt x="0" y="28"/>
                                </a:moveTo>
                                <a:lnTo>
                                  <a:pt x="3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82" name="Group 4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12" y="3634"/>
                          <a:ext cx="52" cy="43"/>
                          <a:chOff x="4412" y="3634"/>
                          <a:chExt cx="52" cy="43"/>
                        </a:xfrm>
                      </p:grpSpPr>
                      <p:sp>
                        <p:nvSpPr>
                          <p:cNvPr id="72883" name="Freeform 40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12" y="3662"/>
                            <a:ext cx="19" cy="15"/>
                          </a:xfrm>
                          <a:custGeom>
                            <a:avLst/>
                            <a:gdLst>
                              <a:gd name="T0" fmla="*/ 0 w 19"/>
                              <a:gd name="T1" fmla="*/ 14 h 15"/>
                              <a:gd name="T2" fmla="*/ 18 w 19"/>
                              <a:gd name="T3" fmla="*/ 0 h 15"/>
                              <a:gd name="T4" fmla="*/ 0 60000 65536"/>
                              <a:gd name="T5" fmla="*/ 0 60000 65536"/>
                              <a:gd name="T6" fmla="*/ 0 w 19"/>
                              <a:gd name="T7" fmla="*/ 0 h 15"/>
                              <a:gd name="T8" fmla="*/ 19 w 19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9" h="15">
                                <a:moveTo>
                                  <a:pt x="0" y="14"/>
                                </a:moveTo>
                                <a:lnTo>
                                  <a:pt x="1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84" name="Freeform 40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30" y="3634"/>
                            <a:ext cx="34" cy="29"/>
                          </a:xfrm>
                          <a:custGeom>
                            <a:avLst/>
                            <a:gdLst>
                              <a:gd name="T0" fmla="*/ 0 w 34"/>
                              <a:gd name="T1" fmla="*/ 28 h 29"/>
                              <a:gd name="T2" fmla="*/ 33 w 34"/>
                              <a:gd name="T3" fmla="*/ 0 h 29"/>
                              <a:gd name="T4" fmla="*/ 0 60000 65536"/>
                              <a:gd name="T5" fmla="*/ 0 60000 65536"/>
                              <a:gd name="T6" fmla="*/ 0 w 34"/>
                              <a:gd name="T7" fmla="*/ 0 h 29"/>
                              <a:gd name="T8" fmla="*/ 34 w 34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" h="29">
                                <a:moveTo>
                                  <a:pt x="0" y="28"/>
                                </a:moveTo>
                                <a:lnTo>
                                  <a:pt x="33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72859" name="Group 40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71" y="3641"/>
                        <a:ext cx="74" cy="46"/>
                        <a:chOff x="4471" y="3641"/>
                        <a:chExt cx="74" cy="46"/>
                      </a:xfrm>
                    </p:grpSpPr>
                    <p:grpSp>
                      <p:nvGrpSpPr>
                        <p:cNvPr id="72863" name="Group 4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01" y="3643"/>
                          <a:ext cx="44" cy="44"/>
                          <a:chOff x="4501" y="3643"/>
                          <a:chExt cx="44" cy="44"/>
                        </a:xfrm>
                      </p:grpSpPr>
                      <p:sp>
                        <p:nvSpPr>
                          <p:cNvPr id="72870" name="Freeform 41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501" y="3672"/>
                            <a:ext cx="17" cy="15"/>
                          </a:xfrm>
                          <a:custGeom>
                            <a:avLst/>
                            <a:gdLst>
                              <a:gd name="T0" fmla="*/ 0 w 17"/>
                              <a:gd name="T1" fmla="*/ 14 h 15"/>
                              <a:gd name="T2" fmla="*/ 16 w 17"/>
                              <a:gd name="T3" fmla="*/ 0 h 15"/>
                              <a:gd name="T4" fmla="*/ 0 60000 65536"/>
                              <a:gd name="T5" fmla="*/ 0 60000 65536"/>
                              <a:gd name="T6" fmla="*/ 0 w 17"/>
                              <a:gd name="T7" fmla="*/ 0 h 15"/>
                              <a:gd name="T8" fmla="*/ 17 w 17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7" h="15">
                                <a:moveTo>
                                  <a:pt x="0" y="14"/>
                                </a:moveTo>
                                <a:lnTo>
                                  <a:pt x="16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71" name="Freeform 41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517" y="3643"/>
                            <a:ext cx="28" cy="30"/>
                          </a:xfrm>
                          <a:custGeom>
                            <a:avLst/>
                            <a:gdLst>
                              <a:gd name="T0" fmla="*/ 0 w 28"/>
                              <a:gd name="T1" fmla="*/ 29 h 30"/>
                              <a:gd name="T2" fmla="*/ 27 w 28"/>
                              <a:gd name="T3" fmla="*/ 0 h 30"/>
                              <a:gd name="T4" fmla="*/ 0 60000 65536"/>
                              <a:gd name="T5" fmla="*/ 0 60000 65536"/>
                              <a:gd name="T6" fmla="*/ 0 w 28"/>
                              <a:gd name="T7" fmla="*/ 0 h 30"/>
                              <a:gd name="T8" fmla="*/ 28 w 28"/>
                              <a:gd name="T9" fmla="*/ 30 h 3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8" h="30">
                                <a:moveTo>
                                  <a:pt x="0" y="29"/>
                                </a:moveTo>
                                <a:lnTo>
                                  <a:pt x="27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64" name="Group 4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87" y="3641"/>
                          <a:ext cx="43" cy="45"/>
                          <a:chOff x="4487" y="3641"/>
                          <a:chExt cx="43" cy="45"/>
                        </a:xfrm>
                      </p:grpSpPr>
                      <p:sp>
                        <p:nvSpPr>
                          <p:cNvPr id="72868" name="Freeform 41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87" y="3671"/>
                            <a:ext cx="15" cy="15"/>
                          </a:xfrm>
                          <a:custGeom>
                            <a:avLst/>
                            <a:gdLst>
                              <a:gd name="T0" fmla="*/ 0 w 15"/>
                              <a:gd name="T1" fmla="*/ 14 h 15"/>
                              <a:gd name="T2" fmla="*/ 14 w 15"/>
                              <a:gd name="T3" fmla="*/ 0 h 15"/>
                              <a:gd name="T4" fmla="*/ 0 60000 65536"/>
                              <a:gd name="T5" fmla="*/ 0 60000 65536"/>
                              <a:gd name="T6" fmla="*/ 0 w 15"/>
                              <a:gd name="T7" fmla="*/ 0 h 15"/>
                              <a:gd name="T8" fmla="*/ 15 w 15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15">
                                <a:moveTo>
                                  <a:pt x="0" y="14"/>
                                </a:moveTo>
                                <a:lnTo>
                                  <a:pt x="1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69" name="Freeform 414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501" y="3641"/>
                            <a:ext cx="29" cy="31"/>
                          </a:xfrm>
                          <a:custGeom>
                            <a:avLst/>
                            <a:gdLst>
                              <a:gd name="T0" fmla="*/ 0 w 29"/>
                              <a:gd name="T1" fmla="*/ 30 h 31"/>
                              <a:gd name="T2" fmla="*/ 28 w 29"/>
                              <a:gd name="T3" fmla="*/ 0 h 31"/>
                              <a:gd name="T4" fmla="*/ 0 60000 65536"/>
                              <a:gd name="T5" fmla="*/ 0 60000 65536"/>
                              <a:gd name="T6" fmla="*/ 0 w 29"/>
                              <a:gd name="T7" fmla="*/ 0 h 31"/>
                              <a:gd name="T8" fmla="*/ 29 w 29"/>
                              <a:gd name="T9" fmla="*/ 31 h 31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9" h="31">
                                <a:moveTo>
                                  <a:pt x="0" y="30"/>
                                </a:moveTo>
                                <a:lnTo>
                                  <a:pt x="2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2865" name="Group 4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471" y="3641"/>
                          <a:ext cx="43" cy="43"/>
                          <a:chOff x="4471" y="3641"/>
                          <a:chExt cx="43" cy="43"/>
                        </a:xfrm>
                      </p:grpSpPr>
                      <p:sp>
                        <p:nvSpPr>
                          <p:cNvPr id="72866" name="Freeform 416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71" y="3669"/>
                            <a:ext cx="15" cy="15"/>
                          </a:xfrm>
                          <a:custGeom>
                            <a:avLst/>
                            <a:gdLst>
                              <a:gd name="T0" fmla="*/ 0 w 15"/>
                              <a:gd name="T1" fmla="*/ 14 h 15"/>
                              <a:gd name="T2" fmla="*/ 14 w 15"/>
                              <a:gd name="T3" fmla="*/ 0 h 15"/>
                              <a:gd name="T4" fmla="*/ 0 60000 65536"/>
                              <a:gd name="T5" fmla="*/ 0 60000 65536"/>
                              <a:gd name="T6" fmla="*/ 0 w 15"/>
                              <a:gd name="T7" fmla="*/ 0 h 15"/>
                              <a:gd name="T8" fmla="*/ 15 w 15"/>
                              <a:gd name="T9" fmla="*/ 15 h 1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15">
                                <a:moveTo>
                                  <a:pt x="0" y="14"/>
                                </a:moveTo>
                                <a:lnTo>
                                  <a:pt x="14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72867" name="Freeform 417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485" y="3641"/>
                            <a:ext cx="29" cy="29"/>
                          </a:xfrm>
                          <a:custGeom>
                            <a:avLst/>
                            <a:gdLst>
                              <a:gd name="T0" fmla="*/ 0 w 29"/>
                              <a:gd name="T1" fmla="*/ 28 h 29"/>
                              <a:gd name="T2" fmla="*/ 28 w 29"/>
                              <a:gd name="T3" fmla="*/ 0 h 29"/>
                              <a:gd name="T4" fmla="*/ 0 60000 65536"/>
                              <a:gd name="T5" fmla="*/ 0 60000 65536"/>
                              <a:gd name="T6" fmla="*/ 0 w 29"/>
                              <a:gd name="T7" fmla="*/ 0 h 29"/>
                              <a:gd name="T8" fmla="*/ 29 w 29"/>
                              <a:gd name="T9" fmla="*/ 29 h 29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29" h="29">
                                <a:moveTo>
                                  <a:pt x="0" y="28"/>
                                </a:moveTo>
                                <a:lnTo>
                                  <a:pt x="28" y="0"/>
                                </a:lnTo>
                              </a:path>
                            </a:pathLst>
                          </a:custGeom>
                          <a:noFill/>
                          <a:ln w="12700" cap="rnd">
                            <a:solidFill>
                              <a:srgbClr val="DFDFDF"/>
                            </a:solidFill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72860" name="Freeform 4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0" y="3627"/>
                        <a:ext cx="307" cy="31"/>
                      </a:xfrm>
                      <a:custGeom>
                        <a:avLst/>
                        <a:gdLst>
                          <a:gd name="T0" fmla="*/ 0 w 307"/>
                          <a:gd name="T1" fmla="*/ 0 h 31"/>
                          <a:gd name="T2" fmla="*/ 306 w 307"/>
                          <a:gd name="T3" fmla="*/ 30 h 31"/>
                          <a:gd name="T4" fmla="*/ 0 60000 65536"/>
                          <a:gd name="T5" fmla="*/ 0 60000 65536"/>
                          <a:gd name="T6" fmla="*/ 0 w 307"/>
                          <a:gd name="T7" fmla="*/ 0 h 31"/>
                          <a:gd name="T8" fmla="*/ 307 w 307"/>
                          <a:gd name="T9" fmla="*/ 31 h 3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07" h="31">
                            <a:moveTo>
                              <a:pt x="0" y="0"/>
                            </a:moveTo>
                            <a:lnTo>
                              <a:pt x="306" y="30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861" name="Freeform 41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0" y="3636"/>
                        <a:ext cx="312" cy="30"/>
                      </a:xfrm>
                      <a:custGeom>
                        <a:avLst/>
                        <a:gdLst>
                          <a:gd name="T0" fmla="*/ 0 w 312"/>
                          <a:gd name="T1" fmla="*/ 0 h 30"/>
                          <a:gd name="T2" fmla="*/ 311 w 312"/>
                          <a:gd name="T3" fmla="*/ 29 h 30"/>
                          <a:gd name="T4" fmla="*/ 0 60000 65536"/>
                          <a:gd name="T5" fmla="*/ 0 60000 65536"/>
                          <a:gd name="T6" fmla="*/ 0 w 312"/>
                          <a:gd name="T7" fmla="*/ 0 h 30"/>
                          <a:gd name="T8" fmla="*/ 312 w 312"/>
                          <a:gd name="T9" fmla="*/ 30 h 3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12" h="30">
                            <a:moveTo>
                              <a:pt x="0" y="0"/>
                            </a:moveTo>
                            <a:lnTo>
                              <a:pt x="311" y="29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862" name="Freeform 4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16" y="3641"/>
                        <a:ext cx="315" cy="34"/>
                      </a:xfrm>
                      <a:custGeom>
                        <a:avLst/>
                        <a:gdLst>
                          <a:gd name="T0" fmla="*/ 0 w 315"/>
                          <a:gd name="T1" fmla="*/ 0 h 34"/>
                          <a:gd name="T2" fmla="*/ 314 w 315"/>
                          <a:gd name="T3" fmla="*/ 33 h 34"/>
                          <a:gd name="T4" fmla="*/ 0 60000 65536"/>
                          <a:gd name="T5" fmla="*/ 0 60000 65536"/>
                          <a:gd name="T6" fmla="*/ 0 w 315"/>
                          <a:gd name="T7" fmla="*/ 0 h 34"/>
                          <a:gd name="T8" fmla="*/ 315 w 315"/>
                          <a:gd name="T9" fmla="*/ 34 h 34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315" h="34">
                            <a:moveTo>
                              <a:pt x="0" y="0"/>
                            </a:moveTo>
                            <a:lnTo>
                              <a:pt x="314" y="33"/>
                            </a:lnTo>
                          </a:path>
                        </a:pathLst>
                      </a:custGeom>
                      <a:noFill/>
                      <a:ln w="12700" cap="rnd">
                        <a:solidFill>
                          <a:srgbClr val="DFDFDF"/>
                        </a:solidFill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853" name="Group 421"/>
                  <p:cNvGrpSpPr>
                    <a:grpSpLocks/>
                  </p:cNvGrpSpPr>
                  <p:nvPr/>
                </p:nvGrpSpPr>
                <p:grpSpPr bwMode="auto">
                  <a:xfrm>
                    <a:off x="4537" y="3650"/>
                    <a:ext cx="45" cy="46"/>
                    <a:chOff x="4537" y="3650"/>
                    <a:chExt cx="45" cy="46"/>
                  </a:xfrm>
                </p:grpSpPr>
                <p:sp>
                  <p:nvSpPr>
                    <p:cNvPr id="72854" name="Freeform 422"/>
                    <p:cNvSpPr>
                      <a:spLocks/>
                    </p:cNvSpPr>
                    <p:nvPr/>
                  </p:nvSpPr>
                  <p:spPr bwMode="auto">
                    <a:xfrm>
                      <a:off x="4537" y="3676"/>
                      <a:ext cx="24" cy="20"/>
                    </a:xfrm>
                    <a:custGeom>
                      <a:avLst/>
                      <a:gdLst>
                        <a:gd name="T0" fmla="*/ 0 w 24"/>
                        <a:gd name="T1" fmla="*/ 19 h 20"/>
                        <a:gd name="T2" fmla="*/ 23 w 24"/>
                        <a:gd name="T3" fmla="*/ 0 h 20"/>
                        <a:gd name="T4" fmla="*/ 0 60000 65536"/>
                        <a:gd name="T5" fmla="*/ 0 60000 65536"/>
                        <a:gd name="T6" fmla="*/ 0 w 24"/>
                        <a:gd name="T7" fmla="*/ 0 h 20"/>
                        <a:gd name="T8" fmla="*/ 24 w 24"/>
                        <a:gd name="T9" fmla="*/ 20 h 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4" h="20">
                          <a:moveTo>
                            <a:pt x="0" y="19"/>
                          </a:moveTo>
                          <a:lnTo>
                            <a:pt x="23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3F3F3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855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4560" y="3650"/>
                      <a:ext cx="22" cy="27"/>
                    </a:xfrm>
                    <a:custGeom>
                      <a:avLst/>
                      <a:gdLst>
                        <a:gd name="T0" fmla="*/ 0 w 22"/>
                        <a:gd name="T1" fmla="*/ 26 h 27"/>
                        <a:gd name="T2" fmla="*/ 21 w 22"/>
                        <a:gd name="T3" fmla="*/ 0 h 27"/>
                        <a:gd name="T4" fmla="*/ 0 60000 65536"/>
                        <a:gd name="T5" fmla="*/ 0 60000 65536"/>
                        <a:gd name="T6" fmla="*/ 0 w 22"/>
                        <a:gd name="T7" fmla="*/ 0 h 27"/>
                        <a:gd name="T8" fmla="*/ 22 w 22"/>
                        <a:gd name="T9" fmla="*/ 27 h 27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" h="27">
                          <a:moveTo>
                            <a:pt x="0" y="26"/>
                          </a:moveTo>
                          <a:lnTo>
                            <a:pt x="21" y="0"/>
                          </a:lnTo>
                        </a:path>
                      </a:pathLst>
                    </a:custGeom>
                    <a:noFill/>
                    <a:ln w="12700" cap="rnd">
                      <a:solidFill>
                        <a:srgbClr val="3F3F3F"/>
                      </a:solidFill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4F120A-A880-4381-BED3-0ABB56CB01B8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A2275-917E-44DE-878D-00C745E79BB8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34400" cy="752475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波分容量与协议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6300" cy="5184775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历史与发展</a:t>
            </a:r>
          </a:p>
          <a:p>
            <a:pPr lvl="1">
              <a:lnSpc>
                <a:spcPct val="80000"/>
              </a:lnSpc>
              <a:buFont typeface="MS Gothic" pitchFamily="49" charset="-128"/>
              <a:buChar char="♣"/>
              <a:defRPr/>
            </a:pPr>
            <a:r>
              <a:rPr lang="en-US" altLang="zh-CN" sz="1800" dirty="0" smtClean="0"/>
              <a:t>1966</a:t>
            </a:r>
            <a:r>
              <a:rPr lang="zh-CN" altLang="en-US" sz="1800" dirty="0" smtClean="0"/>
              <a:t>英籍华人高锟博士发表</a:t>
            </a:r>
            <a:r>
              <a:rPr lang="zh-CN" altLang="en-US" sz="1800" dirty="0" smtClean="0">
                <a:latin typeface="Times New Roman"/>
              </a:rPr>
              <a:t>“</a:t>
            </a:r>
            <a:r>
              <a:rPr lang="zh-CN" altLang="en-US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用石英玻璃光学纤维作为通信媒质</a:t>
            </a:r>
            <a:r>
              <a:rPr lang="zh-CN" altLang="en-US" sz="1800" dirty="0" smtClean="0">
                <a:latin typeface="Times New Roman"/>
              </a:rPr>
              <a:t>”</a:t>
            </a:r>
            <a:r>
              <a:rPr lang="zh-CN" altLang="en-US" sz="1800" dirty="0" smtClean="0"/>
              <a:t>，开创光纤通信天地，</a:t>
            </a:r>
            <a:r>
              <a:rPr lang="en-US" altLang="zh-CN" sz="1800" dirty="0" smtClean="0"/>
              <a:t>77</a:t>
            </a:r>
            <a:r>
              <a:rPr lang="zh-CN" altLang="en-US" sz="1800" dirty="0" smtClean="0"/>
              <a:t>年开始在芝加哥使用</a:t>
            </a:r>
            <a:r>
              <a:rPr lang="zh-CN" altLang="en-US" dirty="0" smtClean="0"/>
              <a:t> </a:t>
            </a:r>
            <a:endParaRPr lang="zh-CN" altLang="en-US" sz="1800" dirty="0" smtClean="0"/>
          </a:p>
          <a:p>
            <a:pPr lvl="1">
              <a:buFont typeface="MS Gothic" pitchFamily="49" charset="-128"/>
              <a:buChar char="♣"/>
              <a:defRPr/>
            </a:pPr>
            <a:r>
              <a:rPr lang="zh-CN" altLang="en-US" sz="1800" dirty="0" smtClean="0"/>
              <a:t>早期</a:t>
            </a:r>
            <a:r>
              <a:rPr lang="en-US" altLang="zh-CN" sz="1800" dirty="0" smtClean="0"/>
              <a:t>850-1310-1550nm</a:t>
            </a:r>
            <a:r>
              <a:rPr lang="zh-CN" altLang="en-US" sz="1800" dirty="0" smtClean="0"/>
              <a:t>三个窗口，波间隔约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1nm</a:t>
            </a:r>
            <a:r>
              <a:rPr lang="zh-CN" altLang="en-US" sz="1800" dirty="0" smtClean="0"/>
              <a:t>；现在</a:t>
            </a:r>
            <a:r>
              <a:rPr lang="en-US" altLang="zh-CN" sz="1800" dirty="0" smtClean="0"/>
              <a:t>L</a:t>
            </a:r>
            <a:r>
              <a:rPr lang="zh-CN" altLang="en-US" sz="1800" dirty="0" smtClean="0"/>
              <a:t>波段，全光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波段：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1280-1625nm</a:t>
            </a:r>
          </a:p>
          <a:p>
            <a:pPr lvl="1">
              <a:buFont typeface="MS Gothic" pitchFamily="49" charset="-128"/>
              <a:buChar char="♣"/>
              <a:defRPr/>
            </a:pPr>
            <a:r>
              <a:rPr lang="zh-CN" altLang="en-US" sz="1800" dirty="0" smtClean="0"/>
              <a:t>当前光复用：商业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273</a:t>
            </a:r>
            <a:r>
              <a:rPr lang="zh-CN" altLang="en-US" sz="1800" dirty="0" smtClean="0"/>
              <a:t>波，研究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1022</a:t>
            </a:r>
            <a:r>
              <a:rPr lang="zh-CN" altLang="en-US" sz="1800" dirty="0" smtClean="0"/>
              <a:t>，理论</a:t>
            </a:r>
            <a:r>
              <a:rPr lang="en-US" altLang="zh-CN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15000</a:t>
            </a:r>
            <a:r>
              <a:rPr lang="zh-CN" altLang="en-US" sz="1800" dirty="0" smtClean="0"/>
              <a:t>波；复用提高</a:t>
            </a:r>
            <a:r>
              <a:rPr lang="zh-CN" altLang="en-US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速率</a:t>
            </a:r>
            <a:r>
              <a:rPr lang="zh-CN" altLang="en-US" sz="1800" dirty="0" smtClean="0"/>
              <a:t>，放大增长</a:t>
            </a:r>
            <a:r>
              <a:rPr lang="zh-CN" altLang="en-US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距离</a:t>
            </a:r>
            <a:r>
              <a:rPr lang="zh-CN" altLang="en-US" sz="1800" dirty="0" smtClean="0"/>
              <a:t>；</a:t>
            </a:r>
            <a:r>
              <a:rPr lang="en-US" altLang="zh-CN" sz="2000" dirty="0" smtClean="0"/>
              <a:t>2.5G-10G-</a:t>
            </a:r>
            <a:r>
              <a:rPr lang="en-US" altLang="zh-CN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</a:t>
            </a: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—100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</a:t>
            </a:r>
            <a:r>
              <a:rPr lang="en-US" altLang="zh-CN" sz="2000" dirty="0" smtClean="0"/>
              <a:t>bps/</a:t>
            </a:r>
            <a:r>
              <a:rPr lang="zh-CN" altLang="en-US" sz="2000" dirty="0" smtClean="0"/>
              <a:t>单波</a:t>
            </a:r>
          </a:p>
          <a:p>
            <a:pPr>
              <a:buFont typeface="MS Gothic" pitchFamily="49" charset="-128"/>
              <a:buChar char="♣"/>
              <a:defRPr/>
            </a:pPr>
            <a:r>
              <a:rPr lang="zh-CN" altLang="en-US" sz="2400" dirty="0" smtClean="0"/>
              <a:t>波分协议</a:t>
            </a:r>
          </a:p>
          <a:p>
            <a:pPr lvl="1">
              <a:buSzTx/>
              <a:buFont typeface="MS Gothic" pitchFamily="49" charset="-128"/>
              <a:buChar char="♣"/>
              <a:defRPr/>
            </a:pPr>
            <a:r>
              <a:rPr lang="zh-CN" altLang="en-US" sz="2000" dirty="0" smtClean="0"/>
              <a:t>每个</a:t>
            </a:r>
            <a:r>
              <a:rPr lang="en-US" altLang="zh-CN" sz="2000" dirty="0" smtClean="0"/>
              <a:t>WDM</a:t>
            </a:r>
            <a:r>
              <a:rPr lang="zh-CN" altLang="en-US" sz="2000" dirty="0" smtClean="0"/>
              <a:t>点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分配</a:t>
            </a:r>
            <a:r>
              <a:rPr lang="en-US" altLang="zh-CN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个波信道</a:t>
            </a:r>
            <a:r>
              <a:rPr lang="zh-CN" altLang="en-US" sz="2000" dirty="0" smtClean="0"/>
              <a:t>：窄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zh-CN" altLang="en-US" sz="2000" dirty="0" smtClean="0"/>
              <a:t>控制，宽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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;</a:t>
            </a:r>
          </a:p>
          <a:p>
            <a:pPr lvl="1">
              <a:buSzTx/>
              <a:buFont typeface="MS Gothic" pitchFamily="49" charset="-128"/>
              <a:buChar char="♣"/>
              <a:defRPr/>
            </a:pPr>
            <a:r>
              <a:rPr lang="zh-CN" altLang="en-US" sz="2000" dirty="0" smtClean="0"/>
              <a:t>信道分</a:t>
            </a:r>
            <a:r>
              <a:rPr lang="zh-CN" altLang="en-US" sz="2000" smtClean="0"/>
              <a:t>多</a:t>
            </a:r>
            <a:r>
              <a:rPr lang="zh-CN" altLang="en-US" sz="2000" smtClean="0"/>
              <a:t>个时间片，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FF0000"/>
                </a:solidFill>
              </a:rPr>
              <a:t>时间片</a:t>
            </a:r>
            <a:r>
              <a:rPr lang="zh-CN" altLang="en-US" sz="2000" dirty="0" smtClean="0">
                <a:solidFill>
                  <a:srgbClr val="FF0000"/>
                </a:solidFill>
              </a:rPr>
              <a:t>特殊标记以区别后继</a:t>
            </a:r>
            <a:r>
              <a:rPr lang="zh-CN" altLang="en-US" sz="2000" dirty="0" smtClean="0"/>
              <a:t>，全局时钟同步；</a:t>
            </a:r>
          </a:p>
          <a:p>
            <a:pPr lvl="1">
              <a:buSzTx/>
              <a:buFont typeface="MS Gothic" pitchFamily="49" charset="-128"/>
              <a:buChar char="♣"/>
              <a:defRPr/>
            </a:pPr>
            <a:r>
              <a:rPr lang="zh-CN" altLang="en-US" sz="2000" dirty="0" smtClean="0"/>
              <a:t>每站点</a:t>
            </a:r>
            <a:r>
              <a:rPr lang="en-US" altLang="zh-CN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zh-CN" altLang="en-US" sz="2000" dirty="0" smtClean="0"/>
              <a:t>发送端</a:t>
            </a:r>
            <a:r>
              <a:rPr lang="en-US" altLang="zh-CN" sz="2000" dirty="0" smtClean="0"/>
              <a:t>+</a:t>
            </a:r>
            <a:r>
              <a:rPr lang="en-US" altLang="zh-CN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zh-CN" altLang="en-US" sz="2000" dirty="0" smtClean="0"/>
              <a:t>接收端</a:t>
            </a:r>
          </a:p>
          <a:p>
            <a:pPr lvl="2">
              <a:buSzTx/>
              <a:buFont typeface="MS Gothic" pitchFamily="49" charset="-128"/>
              <a:buChar char="♣"/>
              <a:defRPr/>
            </a:pPr>
            <a:r>
              <a:rPr lang="zh-CN" altLang="en-US" sz="16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可调</a:t>
            </a:r>
            <a:r>
              <a:rPr lang="zh-CN" altLang="en-US" sz="1600" dirty="0" smtClean="0"/>
              <a:t>波选择发出</a:t>
            </a:r>
            <a:r>
              <a:rPr lang="zh-CN" altLang="en-US" sz="16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控制帧</a:t>
            </a:r>
            <a:r>
              <a:rPr lang="zh-CN" altLang="en-US" sz="1600" dirty="0" smtClean="0"/>
              <a:t>；固定波接收控制帧</a:t>
            </a:r>
          </a:p>
          <a:p>
            <a:pPr lvl="2">
              <a:buSzTx/>
              <a:buFont typeface="MS Gothic" pitchFamily="49" charset="-128"/>
              <a:buChar char="♣"/>
              <a:defRPr/>
            </a:pPr>
            <a:r>
              <a:rPr lang="zh-CN" altLang="en-US" sz="16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固定</a:t>
            </a:r>
            <a:r>
              <a:rPr lang="zh-CN" altLang="en-US" sz="1600" dirty="0" smtClean="0"/>
              <a:t>波发出</a:t>
            </a:r>
            <a:r>
              <a:rPr lang="zh-CN" altLang="en-US" sz="16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数据帧</a:t>
            </a:r>
            <a:r>
              <a:rPr lang="zh-CN" altLang="en-US" sz="1600" dirty="0" smtClean="0"/>
              <a:t>；可调波选择接收数据帧</a:t>
            </a:r>
          </a:p>
          <a:p>
            <a:pPr lvl="1">
              <a:buSzTx/>
              <a:buFont typeface="MS Gothic" pitchFamily="49" charset="-128"/>
              <a:buChar char="♣"/>
              <a:defRPr/>
            </a:pPr>
            <a:r>
              <a:rPr lang="zh-CN" altLang="en-US" sz="2000" dirty="0" smtClean="0"/>
              <a:t>方式：每站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侦听</a:t>
            </a:r>
            <a:r>
              <a:rPr lang="zh-CN" altLang="en-US" sz="2000" dirty="0" smtClean="0"/>
              <a:t>自己的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控制信道</a:t>
            </a:r>
            <a:r>
              <a:rPr lang="zh-CN" altLang="en-US" sz="2000" dirty="0" smtClean="0"/>
              <a:t>，看是否有请求发生，并将接收端的波长</a:t>
            </a:r>
            <a:r>
              <a:rPr lang="zh-CN" altLang="en-US" sz="20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调整为发送端的波长</a:t>
            </a:r>
            <a:r>
              <a:rPr lang="zh-CN" altLang="en-US" sz="2000" dirty="0" smtClean="0"/>
              <a:t>，以收到数据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D4280A-D819-4991-81E3-EF3B30238786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2B2EA-C494-4C14-AE0C-085536D11B1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534400" cy="1524000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几种共享技术的形象比喻－室内一群参加宴会人们的交流</a:t>
            </a:r>
            <a:endParaRPr lang="zh-TW" altLang="en-US" sz="4400" smtClean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857375"/>
            <a:ext cx="8153400" cy="1219200"/>
          </a:xfrm>
        </p:spPr>
        <p:txBody>
          <a:bodyPr/>
          <a:lstStyle/>
          <a:p>
            <a:pPr>
              <a:defRPr/>
            </a:pPr>
            <a:r>
              <a:rPr lang="en-US" altLang="zh-TW" sz="3200" smtClean="0"/>
              <a:t>TDMA</a:t>
            </a:r>
            <a:r>
              <a:rPr lang="zh-CN" altLang="en-US" sz="3200" smtClean="0"/>
              <a:t>：在同一空间、不同时间</a:t>
            </a:r>
            <a:r>
              <a:rPr lang="en-US" altLang="zh-CN" sz="3200" smtClean="0"/>
              <a:t>T1</a:t>
            </a:r>
            <a:r>
              <a:rPr lang="zh-CN" altLang="en-US" sz="3200" smtClean="0"/>
              <a:t>、</a:t>
            </a:r>
            <a:r>
              <a:rPr lang="en-US" altLang="zh-CN" sz="3200" smtClean="0"/>
              <a:t>T2</a:t>
            </a:r>
            <a:r>
              <a:rPr lang="zh-CN" altLang="en-US" sz="3200" smtClean="0"/>
              <a:t>、</a:t>
            </a:r>
            <a:r>
              <a:rPr lang="en-US" altLang="zh-CN" sz="3200" smtClean="0"/>
              <a:t>T3</a:t>
            </a:r>
            <a:r>
              <a:rPr lang="zh-CN" altLang="en-US" sz="3200" smtClean="0"/>
              <a:t>分别和一群人交流</a:t>
            </a:r>
            <a:r>
              <a:rPr lang="en-US" altLang="zh-TW" sz="3200" smtClean="0"/>
              <a:t>  </a:t>
            </a:r>
          </a:p>
        </p:txBody>
      </p:sp>
      <p:grpSp>
        <p:nvGrpSpPr>
          <p:cNvPr id="74758" name="Group 35"/>
          <p:cNvGrpSpPr>
            <a:grpSpLocks/>
          </p:cNvGrpSpPr>
          <p:nvPr/>
        </p:nvGrpSpPr>
        <p:grpSpPr bwMode="auto">
          <a:xfrm>
            <a:off x="1828800" y="3048000"/>
            <a:ext cx="5462588" cy="3435350"/>
            <a:chOff x="1183" y="1687"/>
            <a:chExt cx="3441" cy="2164"/>
          </a:xfrm>
        </p:grpSpPr>
        <p:sp>
          <p:nvSpPr>
            <p:cNvPr id="74759" name="Freeform 5"/>
            <p:cNvSpPr>
              <a:spLocks/>
            </p:cNvSpPr>
            <p:nvPr/>
          </p:nvSpPr>
          <p:spPr bwMode="auto">
            <a:xfrm>
              <a:off x="1483" y="1687"/>
              <a:ext cx="163" cy="109"/>
            </a:xfrm>
            <a:custGeom>
              <a:avLst/>
              <a:gdLst>
                <a:gd name="T0" fmla="*/ 0 w 327"/>
                <a:gd name="T1" fmla="*/ 0 h 219"/>
                <a:gd name="T2" fmla="*/ 0 w 327"/>
                <a:gd name="T3" fmla="*/ 0 h 219"/>
                <a:gd name="T4" fmla="*/ 0 w 327"/>
                <a:gd name="T5" fmla="*/ 0 h 219"/>
                <a:gd name="T6" fmla="*/ 0 w 327"/>
                <a:gd name="T7" fmla="*/ 0 h 219"/>
                <a:gd name="T8" fmla="*/ 0 w 327"/>
                <a:gd name="T9" fmla="*/ 0 h 219"/>
                <a:gd name="T10" fmla="*/ 0 w 327"/>
                <a:gd name="T11" fmla="*/ 0 h 219"/>
                <a:gd name="T12" fmla="*/ 0 w 327"/>
                <a:gd name="T13" fmla="*/ 0 h 219"/>
                <a:gd name="T14" fmla="*/ 0 w 327"/>
                <a:gd name="T15" fmla="*/ 0 h 219"/>
                <a:gd name="T16" fmla="*/ 0 w 327"/>
                <a:gd name="T17" fmla="*/ 0 h 219"/>
                <a:gd name="T18" fmla="*/ 0 w 327"/>
                <a:gd name="T19" fmla="*/ 0 h 219"/>
                <a:gd name="T20" fmla="*/ 0 w 327"/>
                <a:gd name="T21" fmla="*/ 0 h 219"/>
                <a:gd name="T22" fmla="*/ 0 w 327"/>
                <a:gd name="T23" fmla="*/ 0 h 219"/>
                <a:gd name="T24" fmla="*/ 0 w 327"/>
                <a:gd name="T25" fmla="*/ 0 h 219"/>
                <a:gd name="T26" fmla="*/ 0 w 327"/>
                <a:gd name="T27" fmla="*/ 0 h 219"/>
                <a:gd name="T28" fmla="*/ 0 w 327"/>
                <a:gd name="T29" fmla="*/ 0 h 219"/>
                <a:gd name="T30" fmla="*/ 0 w 327"/>
                <a:gd name="T31" fmla="*/ 0 h 219"/>
                <a:gd name="T32" fmla="*/ 0 w 327"/>
                <a:gd name="T33" fmla="*/ 0 h 219"/>
                <a:gd name="T34" fmla="*/ 0 w 327"/>
                <a:gd name="T35" fmla="*/ 0 h 219"/>
                <a:gd name="T36" fmla="*/ 0 w 327"/>
                <a:gd name="T37" fmla="*/ 0 h 219"/>
                <a:gd name="T38" fmla="*/ 0 w 327"/>
                <a:gd name="T39" fmla="*/ 0 h 219"/>
                <a:gd name="T40" fmla="*/ 0 w 327"/>
                <a:gd name="T41" fmla="*/ 0 h 219"/>
                <a:gd name="T42" fmla="*/ 0 w 327"/>
                <a:gd name="T43" fmla="*/ 0 h 219"/>
                <a:gd name="T44" fmla="*/ 0 w 327"/>
                <a:gd name="T45" fmla="*/ 0 h 219"/>
                <a:gd name="T46" fmla="*/ 0 w 327"/>
                <a:gd name="T47" fmla="*/ 0 h 219"/>
                <a:gd name="T48" fmla="*/ 0 w 327"/>
                <a:gd name="T49" fmla="*/ 0 h 219"/>
                <a:gd name="T50" fmla="*/ 0 w 327"/>
                <a:gd name="T51" fmla="*/ 0 h 219"/>
                <a:gd name="T52" fmla="*/ 0 w 327"/>
                <a:gd name="T53" fmla="*/ 0 h 219"/>
                <a:gd name="T54" fmla="*/ 0 w 327"/>
                <a:gd name="T55" fmla="*/ 0 h 219"/>
                <a:gd name="T56" fmla="*/ 0 w 327"/>
                <a:gd name="T57" fmla="*/ 0 h 219"/>
                <a:gd name="T58" fmla="*/ 0 w 327"/>
                <a:gd name="T59" fmla="*/ 0 h 219"/>
                <a:gd name="T60" fmla="*/ 0 w 327"/>
                <a:gd name="T61" fmla="*/ 0 h 21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7"/>
                <a:gd name="T94" fmla="*/ 0 h 219"/>
                <a:gd name="T95" fmla="*/ 327 w 327"/>
                <a:gd name="T96" fmla="*/ 219 h 21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7" h="219">
                  <a:moveTo>
                    <a:pt x="327" y="110"/>
                  </a:moveTo>
                  <a:lnTo>
                    <a:pt x="323" y="87"/>
                  </a:lnTo>
                  <a:lnTo>
                    <a:pt x="312" y="65"/>
                  </a:lnTo>
                  <a:lnTo>
                    <a:pt x="296" y="46"/>
                  </a:lnTo>
                  <a:lnTo>
                    <a:pt x="272" y="28"/>
                  </a:lnTo>
                  <a:lnTo>
                    <a:pt x="245" y="15"/>
                  </a:lnTo>
                  <a:lnTo>
                    <a:pt x="214" y="5"/>
                  </a:lnTo>
                  <a:lnTo>
                    <a:pt x="180" y="0"/>
                  </a:lnTo>
                  <a:lnTo>
                    <a:pt x="145" y="0"/>
                  </a:lnTo>
                  <a:lnTo>
                    <a:pt x="113" y="5"/>
                  </a:lnTo>
                  <a:lnTo>
                    <a:pt x="82" y="15"/>
                  </a:lnTo>
                  <a:lnTo>
                    <a:pt x="55" y="28"/>
                  </a:lnTo>
                  <a:lnTo>
                    <a:pt x="31" y="46"/>
                  </a:lnTo>
                  <a:lnTo>
                    <a:pt x="13" y="65"/>
                  </a:lnTo>
                  <a:lnTo>
                    <a:pt x="4" y="87"/>
                  </a:lnTo>
                  <a:lnTo>
                    <a:pt x="0" y="110"/>
                  </a:lnTo>
                  <a:lnTo>
                    <a:pt x="4" y="133"/>
                  </a:lnTo>
                  <a:lnTo>
                    <a:pt x="13" y="155"/>
                  </a:lnTo>
                  <a:lnTo>
                    <a:pt x="31" y="175"/>
                  </a:lnTo>
                  <a:lnTo>
                    <a:pt x="55" y="192"/>
                  </a:lnTo>
                  <a:lnTo>
                    <a:pt x="82" y="205"/>
                  </a:lnTo>
                  <a:lnTo>
                    <a:pt x="113" y="215"/>
                  </a:lnTo>
                  <a:lnTo>
                    <a:pt x="145" y="219"/>
                  </a:lnTo>
                  <a:lnTo>
                    <a:pt x="180" y="219"/>
                  </a:lnTo>
                  <a:lnTo>
                    <a:pt x="214" y="215"/>
                  </a:lnTo>
                  <a:lnTo>
                    <a:pt x="245" y="205"/>
                  </a:lnTo>
                  <a:lnTo>
                    <a:pt x="272" y="192"/>
                  </a:lnTo>
                  <a:lnTo>
                    <a:pt x="296" y="175"/>
                  </a:lnTo>
                  <a:lnTo>
                    <a:pt x="312" y="155"/>
                  </a:lnTo>
                  <a:lnTo>
                    <a:pt x="323" y="133"/>
                  </a:lnTo>
                  <a:lnTo>
                    <a:pt x="327" y="11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Freeform 6"/>
            <p:cNvSpPr>
              <a:spLocks/>
            </p:cNvSpPr>
            <p:nvPr/>
          </p:nvSpPr>
          <p:spPr bwMode="auto">
            <a:xfrm>
              <a:off x="1360" y="1796"/>
              <a:ext cx="408" cy="440"/>
            </a:xfrm>
            <a:custGeom>
              <a:avLst/>
              <a:gdLst>
                <a:gd name="T0" fmla="*/ 1 w 816"/>
                <a:gd name="T1" fmla="*/ 1 h 878"/>
                <a:gd name="T2" fmla="*/ 1 w 816"/>
                <a:gd name="T3" fmla="*/ 1 h 878"/>
                <a:gd name="T4" fmla="*/ 1 w 816"/>
                <a:gd name="T5" fmla="*/ 1 h 878"/>
                <a:gd name="T6" fmla="*/ 1 w 816"/>
                <a:gd name="T7" fmla="*/ 1 h 878"/>
                <a:gd name="T8" fmla="*/ 1 w 816"/>
                <a:gd name="T9" fmla="*/ 1 h 878"/>
                <a:gd name="T10" fmla="*/ 1 w 816"/>
                <a:gd name="T11" fmla="*/ 1 h 878"/>
                <a:gd name="T12" fmla="*/ 1 w 816"/>
                <a:gd name="T13" fmla="*/ 1 h 878"/>
                <a:gd name="T14" fmla="*/ 1 w 816"/>
                <a:gd name="T15" fmla="*/ 0 h 878"/>
                <a:gd name="T16" fmla="*/ 1 w 816"/>
                <a:gd name="T17" fmla="*/ 1 h 878"/>
                <a:gd name="T18" fmla="*/ 1 w 816"/>
                <a:gd name="T19" fmla="*/ 0 h 878"/>
                <a:gd name="T20" fmla="*/ 0 w 816"/>
                <a:gd name="T21" fmla="*/ 1 h 878"/>
                <a:gd name="T22" fmla="*/ 1 w 816"/>
                <a:gd name="T23" fmla="*/ 1 h 878"/>
                <a:gd name="T24" fmla="*/ 1 w 816"/>
                <a:gd name="T25" fmla="*/ 1 h 878"/>
                <a:gd name="T26" fmla="*/ 1 w 816"/>
                <a:gd name="T27" fmla="*/ 1 h 878"/>
                <a:gd name="T28" fmla="*/ 1 w 816"/>
                <a:gd name="T29" fmla="*/ 1 h 878"/>
                <a:gd name="T30" fmla="*/ 1 w 816"/>
                <a:gd name="T31" fmla="*/ 1 h 878"/>
                <a:gd name="T32" fmla="*/ 1 w 816"/>
                <a:gd name="T33" fmla="*/ 1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6"/>
                <a:gd name="T52" fmla="*/ 0 h 878"/>
                <a:gd name="T53" fmla="*/ 816 w 816"/>
                <a:gd name="T54" fmla="*/ 878 h 8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6" h="878">
                  <a:moveTo>
                    <a:pt x="417" y="452"/>
                  </a:moveTo>
                  <a:lnTo>
                    <a:pt x="608" y="878"/>
                  </a:lnTo>
                  <a:lnTo>
                    <a:pt x="760" y="878"/>
                  </a:lnTo>
                  <a:lnTo>
                    <a:pt x="608" y="384"/>
                  </a:lnTo>
                  <a:lnTo>
                    <a:pt x="608" y="96"/>
                  </a:lnTo>
                  <a:lnTo>
                    <a:pt x="722" y="329"/>
                  </a:lnTo>
                  <a:lnTo>
                    <a:pt x="816" y="288"/>
                  </a:lnTo>
                  <a:lnTo>
                    <a:pt x="684" y="0"/>
                  </a:lnTo>
                  <a:lnTo>
                    <a:pt x="417" y="13"/>
                  </a:lnTo>
                  <a:lnTo>
                    <a:pt x="153" y="0"/>
                  </a:lnTo>
                  <a:lnTo>
                    <a:pt x="0" y="301"/>
                  </a:lnTo>
                  <a:lnTo>
                    <a:pt x="115" y="329"/>
                  </a:lnTo>
                  <a:lnTo>
                    <a:pt x="229" y="96"/>
                  </a:lnTo>
                  <a:lnTo>
                    <a:pt x="229" y="384"/>
                  </a:lnTo>
                  <a:lnTo>
                    <a:pt x="77" y="878"/>
                  </a:lnTo>
                  <a:lnTo>
                    <a:pt x="229" y="878"/>
                  </a:lnTo>
                  <a:lnTo>
                    <a:pt x="417" y="45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Freeform 7"/>
            <p:cNvSpPr>
              <a:spLocks/>
            </p:cNvSpPr>
            <p:nvPr/>
          </p:nvSpPr>
          <p:spPr bwMode="auto">
            <a:xfrm>
              <a:off x="4007" y="2327"/>
              <a:ext cx="149" cy="101"/>
            </a:xfrm>
            <a:custGeom>
              <a:avLst/>
              <a:gdLst>
                <a:gd name="T0" fmla="*/ 1 w 297"/>
                <a:gd name="T1" fmla="*/ 1 h 201"/>
                <a:gd name="T2" fmla="*/ 1 w 297"/>
                <a:gd name="T3" fmla="*/ 1 h 201"/>
                <a:gd name="T4" fmla="*/ 1 w 297"/>
                <a:gd name="T5" fmla="*/ 1 h 201"/>
                <a:gd name="T6" fmla="*/ 1 w 297"/>
                <a:gd name="T7" fmla="*/ 1 h 201"/>
                <a:gd name="T8" fmla="*/ 1 w 297"/>
                <a:gd name="T9" fmla="*/ 1 h 201"/>
                <a:gd name="T10" fmla="*/ 1 w 297"/>
                <a:gd name="T11" fmla="*/ 1 h 201"/>
                <a:gd name="T12" fmla="*/ 1 w 297"/>
                <a:gd name="T13" fmla="*/ 1 h 201"/>
                <a:gd name="T14" fmla="*/ 1 w 297"/>
                <a:gd name="T15" fmla="*/ 0 h 201"/>
                <a:gd name="T16" fmla="*/ 1 w 297"/>
                <a:gd name="T17" fmla="*/ 0 h 201"/>
                <a:gd name="T18" fmla="*/ 1 w 297"/>
                <a:gd name="T19" fmla="*/ 1 h 201"/>
                <a:gd name="T20" fmla="*/ 1 w 297"/>
                <a:gd name="T21" fmla="*/ 1 h 201"/>
                <a:gd name="T22" fmla="*/ 1 w 297"/>
                <a:gd name="T23" fmla="*/ 1 h 201"/>
                <a:gd name="T24" fmla="*/ 1 w 297"/>
                <a:gd name="T25" fmla="*/ 1 h 201"/>
                <a:gd name="T26" fmla="*/ 1 w 297"/>
                <a:gd name="T27" fmla="*/ 1 h 201"/>
                <a:gd name="T28" fmla="*/ 1 w 297"/>
                <a:gd name="T29" fmla="*/ 1 h 201"/>
                <a:gd name="T30" fmla="*/ 0 w 297"/>
                <a:gd name="T31" fmla="*/ 1 h 201"/>
                <a:gd name="T32" fmla="*/ 1 w 297"/>
                <a:gd name="T33" fmla="*/ 1 h 201"/>
                <a:gd name="T34" fmla="*/ 1 w 297"/>
                <a:gd name="T35" fmla="*/ 1 h 201"/>
                <a:gd name="T36" fmla="*/ 1 w 297"/>
                <a:gd name="T37" fmla="*/ 1 h 201"/>
                <a:gd name="T38" fmla="*/ 1 w 297"/>
                <a:gd name="T39" fmla="*/ 1 h 201"/>
                <a:gd name="T40" fmla="*/ 1 w 297"/>
                <a:gd name="T41" fmla="*/ 1 h 201"/>
                <a:gd name="T42" fmla="*/ 1 w 297"/>
                <a:gd name="T43" fmla="*/ 1 h 201"/>
                <a:gd name="T44" fmla="*/ 1 w 297"/>
                <a:gd name="T45" fmla="*/ 1 h 201"/>
                <a:gd name="T46" fmla="*/ 1 w 297"/>
                <a:gd name="T47" fmla="*/ 1 h 201"/>
                <a:gd name="T48" fmla="*/ 1 w 297"/>
                <a:gd name="T49" fmla="*/ 1 h 201"/>
                <a:gd name="T50" fmla="*/ 1 w 297"/>
                <a:gd name="T51" fmla="*/ 1 h 201"/>
                <a:gd name="T52" fmla="*/ 1 w 297"/>
                <a:gd name="T53" fmla="*/ 1 h 201"/>
                <a:gd name="T54" fmla="*/ 1 w 297"/>
                <a:gd name="T55" fmla="*/ 1 h 201"/>
                <a:gd name="T56" fmla="*/ 1 w 297"/>
                <a:gd name="T57" fmla="*/ 1 h 201"/>
                <a:gd name="T58" fmla="*/ 1 w 297"/>
                <a:gd name="T59" fmla="*/ 1 h 201"/>
                <a:gd name="T60" fmla="*/ 1 w 297"/>
                <a:gd name="T61" fmla="*/ 1 h 2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7"/>
                <a:gd name="T94" fmla="*/ 0 h 201"/>
                <a:gd name="T95" fmla="*/ 297 w 297"/>
                <a:gd name="T96" fmla="*/ 201 h 20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7" h="201">
                  <a:moveTo>
                    <a:pt x="297" y="100"/>
                  </a:moveTo>
                  <a:lnTo>
                    <a:pt x="293" y="79"/>
                  </a:lnTo>
                  <a:lnTo>
                    <a:pt x="284" y="60"/>
                  </a:lnTo>
                  <a:lnTo>
                    <a:pt x="268" y="42"/>
                  </a:lnTo>
                  <a:lnTo>
                    <a:pt x="248" y="26"/>
                  </a:lnTo>
                  <a:lnTo>
                    <a:pt x="223" y="13"/>
                  </a:lnTo>
                  <a:lnTo>
                    <a:pt x="194" y="5"/>
                  </a:lnTo>
                  <a:lnTo>
                    <a:pt x="163" y="0"/>
                  </a:lnTo>
                  <a:lnTo>
                    <a:pt x="132" y="0"/>
                  </a:lnTo>
                  <a:lnTo>
                    <a:pt x="101" y="5"/>
                  </a:lnTo>
                  <a:lnTo>
                    <a:pt x="74" y="13"/>
                  </a:lnTo>
                  <a:lnTo>
                    <a:pt x="49" y="26"/>
                  </a:lnTo>
                  <a:lnTo>
                    <a:pt x="27" y="42"/>
                  </a:lnTo>
                  <a:lnTo>
                    <a:pt x="12" y="60"/>
                  </a:lnTo>
                  <a:lnTo>
                    <a:pt x="1" y="79"/>
                  </a:lnTo>
                  <a:lnTo>
                    <a:pt x="0" y="100"/>
                  </a:lnTo>
                  <a:lnTo>
                    <a:pt x="1" y="122"/>
                  </a:lnTo>
                  <a:lnTo>
                    <a:pt x="12" y="142"/>
                  </a:lnTo>
                  <a:lnTo>
                    <a:pt x="27" y="160"/>
                  </a:lnTo>
                  <a:lnTo>
                    <a:pt x="49" y="176"/>
                  </a:lnTo>
                  <a:lnTo>
                    <a:pt x="74" y="188"/>
                  </a:lnTo>
                  <a:lnTo>
                    <a:pt x="101" y="196"/>
                  </a:lnTo>
                  <a:lnTo>
                    <a:pt x="132" y="201"/>
                  </a:lnTo>
                  <a:lnTo>
                    <a:pt x="163" y="201"/>
                  </a:lnTo>
                  <a:lnTo>
                    <a:pt x="194" y="196"/>
                  </a:lnTo>
                  <a:lnTo>
                    <a:pt x="223" y="188"/>
                  </a:lnTo>
                  <a:lnTo>
                    <a:pt x="248" y="176"/>
                  </a:lnTo>
                  <a:lnTo>
                    <a:pt x="268" y="160"/>
                  </a:lnTo>
                  <a:lnTo>
                    <a:pt x="284" y="142"/>
                  </a:lnTo>
                  <a:lnTo>
                    <a:pt x="293" y="122"/>
                  </a:lnTo>
                  <a:lnTo>
                    <a:pt x="297" y="10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" name="Freeform 8"/>
            <p:cNvSpPr>
              <a:spLocks/>
            </p:cNvSpPr>
            <p:nvPr/>
          </p:nvSpPr>
          <p:spPr bwMode="auto">
            <a:xfrm>
              <a:off x="3876" y="2428"/>
              <a:ext cx="400" cy="402"/>
            </a:xfrm>
            <a:custGeom>
              <a:avLst/>
              <a:gdLst>
                <a:gd name="T0" fmla="*/ 1 w 800"/>
                <a:gd name="T1" fmla="*/ 0 h 805"/>
                <a:gd name="T2" fmla="*/ 1 w 800"/>
                <a:gd name="T3" fmla="*/ 0 h 805"/>
                <a:gd name="T4" fmla="*/ 1 w 800"/>
                <a:gd name="T5" fmla="*/ 0 h 805"/>
                <a:gd name="T6" fmla="*/ 1 w 800"/>
                <a:gd name="T7" fmla="*/ 0 h 805"/>
                <a:gd name="T8" fmla="*/ 1 w 800"/>
                <a:gd name="T9" fmla="*/ 0 h 805"/>
                <a:gd name="T10" fmla="*/ 1 w 800"/>
                <a:gd name="T11" fmla="*/ 0 h 805"/>
                <a:gd name="T12" fmla="*/ 1 w 800"/>
                <a:gd name="T13" fmla="*/ 0 h 805"/>
                <a:gd name="T14" fmla="*/ 1 w 800"/>
                <a:gd name="T15" fmla="*/ 0 h 805"/>
                <a:gd name="T16" fmla="*/ 1 w 800"/>
                <a:gd name="T17" fmla="*/ 0 h 805"/>
                <a:gd name="T18" fmla="*/ 1 w 800"/>
                <a:gd name="T19" fmla="*/ 0 h 805"/>
                <a:gd name="T20" fmla="*/ 0 w 800"/>
                <a:gd name="T21" fmla="*/ 0 h 805"/>
                <a:gd name="T22" fmla="*/ 1 w 800"/>
                <a:gd name="T23" fmla="*/ 0 h 805"/>
                <a:gd name="T24" fmla="*/ 1 w 800"/>
                <a:gd name="T25" fmla="*/ 0 h 805"/>
                <a:gd name="T26" fmla="*/ 1 w 800"/>
                <a:gd name="T27" fmla="*/ 0 h 805"/>
                <a:gd name="T28" fmla="*/ 1 w 800"/>
                <a:gd name="T29" fmla="*/ 0 h 805"/>
                <a:gd name="T30" fmla="*/ 1 w 800"/>
                <a:gd name="T31" fmla="*/ 0 h 805"/>
                <a:gd name="T32" fmla="*/ 1 w 800"/>
                <a:gd name="T33" fmla="*/ 0 h 8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0"/>
                <a:gd name="T52" fmla="*/ 0 h 805"/>
                <a:gd name="T53" fmla="*/ 800 w 800"/>
                <a:gd name="T54" fmla="*/ 805 h 8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0" h="805">
                  <a:moveTo>
                    <a:pt x="410" y="415"/>
                  </a:moveTo>
                  <a:lnTo>
                    <a:pt x="595" y="805"/>
                  </a:lnTo>
                  <a:lnTo>
                    <a:pt x="744" y="805"/>
                  </a:lnTo>
                  <a:lnTo>
                    <a:pt x="595" y="353"/>
                  </a:lnTo>
                  <a:lnTo>
                    <a:pt x="595" y="88"/>
                  </a:lnTo>
                  <a:lnTo>
                    <a:pt x="708" y="302"/>
                  </a:lnTo>
                  <a:lnTo>
                    <a:pt x="800" y="265"/>
                  </a:lnTo>
                  <a:lnTo>
                    <a:pt x="670" y="0"/>
                  </a:lnTo>
                  <a:lnTo>
                    <a:pt x="410" y="12"/>
                  </a:lnTo>
                  <a:lnTo>
                    <a:pt x="149" y="0"/>
                  </a:lnTo>
                  <a:lnTo>
                    <a:pt x="0" y="277"/>
                  </a:lnTo>
                  <a:lnTo>
                    <a:pt x="113" y="302"/>
                  </a:lnTo>
                  <a:lnTo>
                    <a:pt x="224" y="88"/>
                  </a:lnTo>
                  <a:lnTo>
                    <a:pt x="224" y="353"/>
                  </a:lnTo>
                  <a:lnTo>
                    <a:pt x="75" y="805"/>
                  </a:lnTo>
                  <a:lnTo>
                    <a:pt x="224" y="805"/>
                  </a:lnTo>
                  <a:lnTo>
                    <a:pt x="410" y="415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Freeform 9"/>
            <p:cNvSpPr>
              <a:spLocks/>
            </p:cNvSpPr>
            <p:nvPr/>
          </p:nvSpPr>
          <p:spPr bwMode="auto">
            <a:xfrm>
              <a:off x="4355" y="2327"/>
              <a:ext cx="149" cy="101"/>
            </a:xfrm>
            <a:custGeom>
              <a:avLst/>
              <a:gdLst>
                <a:gd name="T0" fmla="*/ 1 w 297"/>
                <a:gd name="T1" fmla="*/ 1 h 201"/>
                <a:gd name="T2" fmla="*/ 1 w 297"/>
                <a:gd name="T3" fmla="*/ 1 h 201"/>
                <a:gd name="T4" fmla="*/ 1 w 297"/>
                <a:gd name="T5" fmla="*/ 1 h 201"/>
                <a:gd name="T6" fmla="*/ 1 w 297"/>
                <a:gd name="T7" fmla="*/ 1 h 201"/>
                <a:gd name="T8" fmla="*/ 1 w 297"/>
                <a:gd name="T9" fmla="*/ 1 h 201"/>
                <a:gd name="T10" fmla="*/ 1 w 297"/>
                <a:gd name="T11" fmla="*/ 1 h 201"/>
                <a:gd name="T12" fmla="*/ 1 w 297"/>
                <a:gd name="T13" fmla="*/ 1 h 201"/>
                <a:gd name="T14" fmla="*/ 1 w 297"/>
                <a:gd name="T15" fmla="*/ 0 h 201"/>
                <a:gd name="T16" fmla="*/ 1 w 297"/>
                <a:gd name="T17" fmla="*/ 0 h 201"/>
                <a:gd name="T18" fmla="*/ 1 w 297"/>
                <a:gd name="T19" fmla="*/ 1 h 201"/>
                <a:gd name="T20" fmla="*/ 1 w 297"/>
                <a:gd name="T21" fmla="*/ 1 h 201"/>
                <a:gd name="T22" fmla="*/ 1 w 297"/>
                <a:gd name="T23" fmla="*/ 1 h 201"/>
                <a:gd name="T24" fmla="*/ 1 w 297"/>
                <a:gd name="T25" fmla="*/ 1 h 201"/>
                <a:gd name="T26" fmla="*/ 1 w 297"/>
                <a:gd name="T27" fmla="*/ 1 h 201"/>
                <a:gd name="T28" fmla="*/ 1 w 297"/>
                <a:gd name="T29" fmla="*/ 1 h 201"/>
                <a:gd name="T30" fmla="*/ 0 w 297"/>
                <a:gd name="T31" fmla="*/ 1 h 201"/>
                <a:gd name="T32" fmla="*/ 1 w 297"/>
                <a:gd name="T33" fmla="*/ 1 h 201"/>
                <a:gd name="T34" fmla="*/ 1 w 297"/>
                <a:gd name="T35" fmla="*/ 1 h 201"/>
                <a:gd name="T36" fmla="*/ 1 w 297"/>
                <a:gd name="T37" fmla="*/ 1 h 201"/>
                <a:gd name="T38" fmla="*/ 1 w 297"/>
                <a:gd name="T39" fmla="*/ 1 h 201"/>
                <a:gd name="T40" fmla="*/ 1 w 297"/>
                <a:gd name="T41" fmla="*/ 1 h 201"/>
                <a:gd name="T42" fmla="*/ 1 w 297"/>
                <a:gd name="T43" fmla="*/ 1 h 201"/>
                <a:gd name="T44" fmla="*/ 1 w 297"/>
                <a:gd name="T45" fmla="*/ 1 h 201"/>
                <a:gd name="T46" fmla="*/ 1 w 297"/>
                <a:gd name="T47" fmla="*/ 1 h 201"/>
                <a:gd name="T48" fmla="*/ 1 w 297"/>
                <a:gd name="T49" fmla="*/ 1 h 201"/>
                <a:gd name="T50" fmla="*/ 1 w 297"/>
                <a:gd name="T51" fmla="*/ 1 h 201"/>
                <a:gd name="T52" fmla="*/ 1 w 297"/>
                <a:gd name="T53" fmla="*/ 1 h 201"/>
                <a:gd name="T54" fmla="*/ 1 w 297"/>
                <a:gd name="T55" fmla="*/ 1 h 201"/>
                <a:gd name="T56" fmla="*/ 1 w 297"/>
                <a:gd name="T57" fmla="*/ 1 h 201"/>
                <a:gd name="T58" fmla="*/ 1 w 297"/>
                <a:gd name="T59" fmla="*/ 1 h 201"/>
                <a:gd name="T60" fmla="*/ 1 w 297"/>
                <a:gd name="T61" fmla="*/ 1 h 2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7"/>
                <a:gd name="T94" fmla="*/ 0 h 201"/>
                <a:gd name="T95" fmla="*/ 297 w 297"/>
                <a:gd name="T96" fmla="*/ 201 h 20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7" h="201">
                  <a:moveTo>
                    <a:pt x="297" y="100"/>
                  </a:moveTo>
                  <a:lnTo>
                    <a:pt x="296" y="79"/>
                  </a:lnTo>
                  <a:lnTo>
                    <a:pt x="285" y="60"/>
                  </a:lnTo>
                  <a:lnTo>
                    <a:pt x="270" y="42"/>
                  </a:lnTo>
                  <a:lnTo>
                    <a:pt x="248" y="26"/>
                  </a:lnTo>
                  <a:lnTo>
                    <a:pt x="223" y="13"/>
                  </a:lnTo>
                  <a:lnTo>
                    <a:pt x="196" y="5"/>
                  </a:lnTo>
                  <a:lnTo>
                    <a:pt x="165" y="0"/>
                  </a:lnTo>
                  <a:lnTo>
                    <a:pt x="134" y="0"/>
                  </a:lnTo>
                  <a:lnTo>
                    <a:pt x="103" y="5"/>
                  </a:lnTo>
                  <a:lnTo>
                    <a:pt x="74" y="13"/>
                  </a:lnTo>
                  <a:lnTo>
                    <a:pt x="49" y="26"/>
                  </a:lnTo>
                  <a:lnTo>
                    <a:pt x="29" y="42"/>
                  </a:lnTo>
                  <a:lnTo>
                    <a:pt x="13" y="60"/>
                  </a:lnTo>
                  <a:lnTo>
                    <a:pt x="4" y="79"/>
                  </a:lnTo>
                  <a:lnTo>
                    <a:pt x="0" y="100"/>
                  </a:lnTo>
                  <a:lnTo>
                    <a:pt x="4" y="122"/>
                  </a:lnTo>
                  <a:lnTo>
                    <a:pt x="13" y="142"/>
                  </a:lnTo>
                  <a:lnTo>
                    <a:pt x="29" y="160"/>
                  </a:lnTo>
                  <a:lnTo>
                    <a:pt x="49" y="176"/>
                  </a:lnTo>
                  <a:lnTo>
                    <a:pt x="74" y="188"/>
                  </a:lnTo>
                  <a:lnTo>
                    <a:pt x="103" y="196"/>
                  </a:lnTo>
                  <a:lnTo>
                    <a:pt x="134" y="201"/>
                  </a:lnTo>
                  <a:lnTo>
                    <a:pt x="165" y="201"/>
                  </a:lnTo>
                  <a:lnTo>
                    <a:pt x="196" y="196"/>
                  </a:lnTo>
                  <a:lnTo>
                    <a:pt x="223" y="188"/>
                  </a:lnTo>
                  <a:lnTo>
                    <a:pt x="248" y="176"/>
                  </a:lnTo>
                  <a:lnTo>
                    <a:pt x="270" y="160"/>
                  </a:lnTo>
                  <a:lnTo>
                    <a:pt x="285" y="142"/>
                  </a:lnTo>
                  <a:lnTo>
                    <a:pt x="296" y="122"/>
                  </a:lnTo>
                  <a:lnTo>
                    <a:pt x="297" y="100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Freeform 10"/>
            <p:cNvSpPr>
              <a:spLocks/>
            </p:cNvSpPr>
            <p:nvPr/>
          </p:nvSpPr>
          <p:spPr bwMode="auto">
            <a:xfrm>
              <a:off x="4224" y="2428"/>
              <a:ext cx="400" cy="402"/>
            </a:xfrm>
            <a:custGeom>
              <a:avLst/>
              <a:gdLst>
                <a:gd name="T0" fmla="*/ 1 w 800"/>
                <a:gd name="T1" fmla="*/ 0 h 805"/>
                <a:gd name="T2" fmla="*/ 1 w 800"/>
                <a:gd name="T3" fmla="*/ 0 h 805"/>
                <a:gd name="T4" fmla="*/ 1 w 800"/>
                <a:gd name="T5" fmla="*/ 0 h 805"/>
                <a:gd name="T6" fmla="*/ 1 w 800"/>
                <a:gd name="T7" fmla="*/ 0 h 805"/>
                <a:gd name="T8" fmla="*/ 1 w 800"/>
                <a:gd name="T9" fmla="*/ 0 h 805"/>
                <a:gd name="T10" fmla="*/ 1 w 800"/>
                <a:gd name="T11" fmla="*/ 0 h 805"/>
                <a:gd name="T12" fmla="*/ 1 w 800"/>
                <a:gd name="T13" fmla="*/ 0 h 805"/>
                <a:gd name="T14" fmla="*/ 1 w 800"/>
                <a:gd name="T15" fmla="*/ 0 h 805"/>
                <a:gd name="T16" fmla="*/ 1 w 800"/>
                <a:gd name="T17" fmla="*/ 0 h 805"/>
                <a:gd name="T18" fmla="*/ 1 w 800"/>
                <a:gd name="T19" fmla="*/ 0 h 805"/>
                <a:gd name="T20" fmla="*/ 0 w 800"/>
                <a:gd name="T21" fmla="*/ 0 h 805"/>
                <a:gd name="T22" fmla="*/ 1 w 800"/>
                <a:gd name="T23" fmla="*/ 0 h 805"/>
                <a:gd name="T24" fmla="*/ 1 w 800"/>
                <a:gd name="T25" fmla="*/ 0 h 805"/>
                <a:gd name="T26" fmla="*/ 1 w 800"/>
                <a:gd name="T27" fmla="*/ 0 h 805"/>
                <a:gd name="T28" fmla="*/ 1 w 800"/>
                <a:gd name="T29" fmla="*/ 0 h 805"/>
                <a:gd name="T30" fmla="*/ 1 w 800"/>
                <a:gd name="T31" fmla="*/ 0 h 805"/>
                <a:gd name="T32" fmla="*/ 1 w 800"/>
                <a:gd name="T33" fmla="*/ 0 h 8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0"/>
                <a:gd name="T52" fmla="*/ 0 h 805"/>
                <a:gd name="T53" fmla="*/ 800 w 800"/>
                <a:gd name="T54" fmla="*/ 805 h 8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0" h="805">
                  <a:moveTo>
                    <a:pt x="410" y="415"/>
                  </a:moveTo>
                  <a:lnTo>
                    <a:pt x="595" y="805"/>
                  </a:lnTo>
                  <a:lnTo>
                    <a:pt x="743" y="805"/>
                  </a:lnTo>
                  <a:lnTo>
                    <a:pt x="595" y="353"/>
                  </a:lnTo>
                  <a:lnTo>
                    <a:pt x="595" y="88"/>
                  </a:lnTo>
                  <a:lnTo>
                    <a:pt x="707" y="302"/>
                  </a:lnTo>
                  <a:lnTo>
                    <a:pt x="800" y="265"/>
                  </a:lnTo>
                  <a:lnTo>
                    <a:pt x="669" y="0"/>
                  </a:lnTo>
                  <a:lnTo>
                    <a:pt x="410" y="12"/>
                  </a:lnTo>
                  <a:lnTo>
                    <a:pt x="149" y="0"/>
                  </a:lnTo>
                  <a:lnTo>
                    <a:pt x="0" y="277"/>
                  </a:lnTo>
                  <a:lnTo>
                    <a:pt x="112" y="302"/>
                  </a:lnTo>
                  <a:lnTo>
                    <a:pt x="223" y="88"/>
                  </a:lnTo>
                  <a:lnTo>
                    <a:pt x="223" y="353"/>
                  </a:lnTo>
                  <a:lnTo>
                    <a:pt x="74" y="805"/>
                  </a:lnTo>
                  <a:lnTo>
                    <a:pt x="223" y="805"/>
                  </a:lnTo>
                  <a:lnTo>
                    <a:pt x="410" y="415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Freeform 11"/>
            <p:cNvSpPr>
              <a:spLocks/>
            </p:cNvSpPr>
            <p:nvPr/>
          </p:nvSpPr>
          <p:spPr bwMode="auto">
            <a:xfrm>
              <a:off x="4183" y="2327"/>
              <a:ext cx="149" cy="101"/>
            </a:xfrm>
            <a:custGeom>
              <a:avLst/>
              <a:gdLst>
                <a:gd name="T0" fmla="*/ 0 w 300"/>
                <a:gd name="T1" fmla="*/ 1 h 201"/>
                <a:gd name="T2" fmla="*/ 0 w 300"/>
                <a:gd name="T3" fmla="*/ 1 h 201"/>
                <a:gd name="T4" fmla="*/ 0 w 300"/>
                <a:gd name="T5" fmla="*/ 1 h 201"/>
                <a:gd name="T6" fmla="*/ 0 w 300"/>
                <a:gd name="T7" fmla="*/ 1 h 201"/>
                <a:gd name="T8" fmla="*/ 0 w 300"/>
                <a:gd name="T9" fmla="*/ 1 h 201"/>
                <a:gd name="T10" fmla="*/ 0 w 300"/>
                <a:gd name="T11" fmla="*/ 1 h 201"/>
                <a:gd name="T12" fmla="*/ 0 w 300"/>
                <a:gd name="T13" fmla="*/ 1 h 201"/>
                <a:gd name="T14" fmla="*/ 0 w 300"/>
                <a:gd name="T15" fmla="*/ 0 h 201"/>
                <a:gd name="T16" fmla="*/ 0 w 300"/>
                <a:gd name="T17" fmla="*/ 0 h 201"/>
                <a:gd name="T18" fmla="*/ 0 w 300"/>
                <a:gd name="T19" fmla="*/ 1 h 201"/>
                <a:gd name="T20" fmla="*/ 0 w 300"/>
                <a:gd name="T21" fmla="*/ 1 h 201"/>
                <a:gd name="T22" fmla="*/ 0 w 300"/>
                <a:gd name="T23" fmla="*/ 1 h 201"/>
                <a:gd name="T24" fmla="*/ 0 w 300"/>
                <a:gd name="T25" fmla="*/ 1 h 201"/>
                <a:gd name="T26" fmla="*/ 0 w 300"/>
                <a:gd name="T27" fmla="*/ 1 h 201"/>
                <a:gd name="T28" fmla="*/ 0 w 300"/>
                <a:gd name="T29" fmla="*/ 1 h 201"/>
                <a:gd name="T30" fmla="*/ 0 w 300"/>
                <a:gd name="T31" fmla="*/ 1 h 201"/>
                <a:gd name="T32" fmla="*/ 0 w 300"/>
                <a:gd name="T33" fmla="*/ 1 h 201"/>
                <a:gd name="T34" fmla="*/ 0 w 300"/>
                <a:gd name="T35" fmla="*/ 1 h 201"/>
                <a:gd name="T36" fmla="*/ 0 w 300"/>
                <a:gd name="T37" fmla="*/ 1 h 201"/>
                <a:gd name="T38" fmla="*/ 0 w 300"/>
                <a:gd name="T39" fmla="*/ 1 h 201"/>
                <a:gd name="T40" fmla="*/ 0 w 300"/>
                <a:gd name="T41" fmla="*/ 1 h 201"/>
                <a:gd name="T42" fmla="*/ 0 w 300"/>
                <a:gd name="T43" fmla="*/ 1 h 201"/>
                <a:gd name="T44" fmla="*/ 0 w 300"/>
                <a:gd name="T45" fmla="*/ 1 h 201"/>
                <a:gd name="T46" fmla="*/ 0 w 300"/>
                <a:gd name="T47" fmla="*/ 1 h 201"/>
                <a:gd name="T48" fmla="*/ 0 w 300"/>
                <a:gd name="T49" fmla="*/ 1 h 201"/>
                <a:gd name="T50" fmla="*/ 0 w 300"/>
                <a:gd name="T51" fmla="*/ 1 h 201"/>
                <a:gd name="T52" fmla="*/ 0 w 300"/>
                <a:gd name="T53" fmla="*/ 1 h 201"/>
                <a:gd name="T54" fmla="*/ 0 w 300"/>
                <a:gd name="T55" fmla="*/ 1 h 201"/>
                <a:gd name="T56" fmla="*/ 0 w 300"/>
                <a:gd name="T57" fmla="*/ 1 h 201"/>
                <a:gd name="T58" fmla="*/ 0 w 300"/>
                <a:gd name="T59" fmla="*/ 1 h 201"/>
                <a:gd name="T60" fmla="*/ 0 w 300"/>
                <a:gd name="T61" fmla="*/ 1 h 20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00"/>
                <a:gd name="T94" fmla="*/ 0 h 201"/>
                <a:gd name="T95" fmla="*/ 300 w 300"/>
                <a:gd name="T96" fmla="*/ 201 h 20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00" h="201">
                  <a:moveTo>
                    <a:pt x="300" y="100"/>
                  </a:moveTo>
                  <a:lnTo>
                    <a:pt x="296" y="79"/>
                  </a:lnTo>
                  <a:lnTo>
                    <a:pt x="287" y="60"/>
                  </a:lnTo>
                  <a:lnTo>
                    <a:pt x="271" y="42"/>
                  </a:lnTo>
                  <a:lnTo>
                    <a:pt x="251" y="26"/>
                  </a:lnTo>
                  <a:lnTo>
                    <a:pt x="225" y="13"/>
                  </a:lnTo>
                  <a:lnTo>
                    <a:pt x="196" y="5"/>
                  </a:lnTo>
                  <a:lnTo>
                    <a:pt x="165" y="0"/>
                  </a:lnTo>
                  <a:lnTo>
                    <a:pt x="135" y="0"/>
                  </a:lnTo>
                  <a:lnTo>
                    <a:pt x="104" y="5"/>
                  </a:lnTo>
                  <a:lnTo>
                    <a:pt x="75" y="13"/>
                  </a:lnTo>
                  <a:lnTo>
                    <a:pt x="51" y="26"/>
                  </a:lnTo>
                  <a:lnTo>
                    <a:pt x="29" y="42"/>
                  </a:lnTo>
                  <a:lnTo>
                    <a:pt x="13" y="60"/>
                  </a:lnTo>
                  <a:lnTo>
                    <a:pt x="4" y="79"/>
                  </a:lnTo>
                  <a:lnTo>
                    <a:pt x="0" y="100"/>
                  </a:lnTo>
                  <a:lnTo>
                    <a:pt x="4" y="122"/>
                  </a:lnTo>
                  <a:lnTo>
                    <a:pt x="13" y="142"/>
                  </a:lnTo>
                  <a:lnTo>
                    <a:pt x="29" y="160"/>
                  </a:lnTo>
                  <a:lnTo>
                    <a:pt x="51" y="176"/>
                  </a:lnTo>
                  <a:lnTo>
                    <a:pt x="75" y="188"/>
                  </a:lnTo>
                  <a:lnTo>
                    <a:pt x="104" y="196"/>
                  </a:lnTo>
                  <a:lnTo>
                    <a:pt x="135" y="201"/>
                  </a:lnTo>
                  <a:lnTo>
                    <a:pt x="165" y="201"/>
                  </a:lnTo>
                  <a:lnTo>
                    <a:pt x="196" y="196"/>
                  </a:lnTo>
                  <a:lnTo>
                    <a:pt x="225" y="188"/>
                  </a:lnTo>
                  <a:lnTo>
                    <a:pt x="251" y="176"/>
                  </a:lnTo>
                  <a:lnTo>
                    <a:pt x="271" y="160"/>
                  </a:lnTo>
                  <a:lnTo>
                    <a:pt x="287" y="142"/>
                  </a:lnTo>
                  <a:lnTo>
                    <a:pt x="296" y="122"/>
                  </a:lnTo>
                  <a:lnTo>
                    <a:pt x="300" y="10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Freeform 12"/>
            <p:cNvSpPr>
              <a:spLocks/>
            </p:cNvSpPr>
            <p:nvPr/>
          </p:nvSpPr>
          <p:spPr bwMode="auto">
            <a:xfrm>
              <a:off x="4053" y="2428"/>
              <a:ext cx="400" cy="402"/>
            </a:xfrm>
            <a:custGeom>
              <a:avLst/>
              <a:gdLst>
                <a:gd name="T0" fmla="*/ 1 w 800"/>
                <a:gd name="T1" fmla="*/ 0 h 805"/>
                <a:gd name="T2" fmla="*/ 1 w 800"/>
                <a:gd name="T3" fmla="*/ 0 h 805"/>
                <a:gd name="T4" fmla="*/ 1 w 800"/>
                <a:gd name="T5" fmla="*/ 0 h 805"/>
                <a:gd name="T6" fmla="*/ 1 w 800"/>
                <a:gd name="T7" fmla="*/ 0 h 805"/>
                <a:gd name="T8" fmla="*/ 1 w 800"/>
                <a:gd name="T9" fmla="*/ 0 h 805"/>
                <a:gd name="T10" fmla="*/ 1 w 800"/>
                <a:gd name="T11" fmla="*/ 0 h 805"/>
                <a:gd name="T12" fmla="*/ 1 w 800"/>
                <a:gd name="T13" fmla="*/ 0 h 805"/>
                <a:gd name="T14" fmla="*/ 1 w 800"/>
                <a:gd name="T15" fmla="*/ 0 h 805"/>
                <a:gd name="T16" fmla="*/ 1 w 800"/>
                <a:gd name="T17" fmla="*/ 0 h 805"/>
                <a:gd name="T18" fmla="*/ 1 w 800"/>
                <a:gd name="T19" fmla="*/ 0 h 805"/>
                <a:gd name="T20" fmla="*/ 0 w 800"/>
                <a:gd name="T21" fmla="*/ 0 h 805"/>
                <a:gd name="T22" fmla="*/ 1 w 800"/>
                <a:gd name="T23" fmla="*/ 0 h 805"/>
                <a:gd name="T24" fmla="*/ 1 w 800"/>
                <a:gd name="T25" fmla="*/ 0 h 805"/>
                <a:gd name="T26" fmla="*/ 1 w 800"/>
                <a:gd name="T27" fmla="*/ 0 h 805"/>
                <a:gd name="T28" fmla="*/ 1 w 800"/>
                <a:gd name="T29" fmla="*/ 0 h 805"/>
                <a:gd name="T30" fmla="*/ 1 w 800"/>
                <a:gd name="T31" fmla="*/ 0 h 805"/>
                <a:gd name="T32" fmla="*/ 1 w 800"/>
                <a:gd name="T33" fmla="*/ 0 h 8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0"/>
                <a:gd name="T52" fmla="*/ 0 h 805"/>
                <a:gd name="T53" fmla="*/ 800 w 800"/>
                <a:gd name="T54" fmla="*/ 805 h 8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0" h="805">
                  <a:moveTo>
                    <a:pt x="408" y="415"/>
                  </a:moveTo>
                  <a:lnTo>
                    <a:pt x="595" y="805"/>
                  </a:lnTo>
                  <a:lnTo>
                    <a:pt x="744" y="805"/>
                  </a:lnTo>
                  <a:lnTo>
                    <a:pt x="595" y="353"/>
                  </a:lnTo>
                  <a:lnTo>
                    <a:pt x="595" y="88"/>
                  </a:lnTo>
                  <a:lnTo>
                    <a:pt x="706" y="302"/>
                  </a:lnTo>
                  <a:lnTo>
                    <a:pt x="800" y="265"/>
                  </a:lnTo>
                  <a:lnTo>
                    <a:pt x="669" y="0"/>
                  </a:lnTo>
                  <a:lnTo>
                    <a:pt x="408" y="12"/>
                  </a:lnTo>
                  <a:lnTo>
                    <a:pt x="149" y="0"/>
                  </a:lnTo>
                  <a:lnTo>
                    <a:pt x="0" y="277"/>
                  </a:lnTo>
                  <a:lnTo>
                    <a:pt x="111" y="302"/>
                  </a:lnTo>
                  <a:lnTo>
                    <a:pt x="223" y="88"/>
                  </a:lnTo>
                  <a:lnTo>
                    <a:pt x="223" y="353"/>
                  </a:lnTo>
                  <a:lnTo>
                    <a:pt x="74" y="805"/>
                  </a:lnTo>
                  <a:lnTo>
                    <a:pt x="223" y="805"/>
                  </a:lnTo>
                  <a:lnTo>
                    <a:pt x="408" y="41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Rectangle 13"/>
            <p:cNvSpPr>
              <a:spLocks noChangeArrowheads="1"/>
            </p:cNvSpPr>
            <p:nvPr/>
          </p:nvSpPr>
          <p:spPr bwMode="auto">
            <a:xfrm>
              <a:off x="3961" y="2845"/>
              <a:ext cx="38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People</a:t>
              </a:r>
              <a:endParaRPr lang="en-US" altLang="zh-CN" sz="2400"/>
            </a:p>
          </p:txBody>
        </p:sp>
        <p:sp>
          <p:nvSpPr>
            <p:cNvPr id="74768" name="Freeform 14"/>
            <p:cNvSpPr>
              <a:spLocks/>
            </p:cNvSpPr>
            <p:nvPr/>
          </p:nvSpPr>
          <p:spPr bwMode="auto">
            <a:xfrm>
              <a:off x="1551" y="3014"/>
              <a:ext cx="163" cy="109"/>
            </a:xfrm>
            <a:custGeom>
              <a:avLst/>
              <a:gdLst>
                <a:gd name="T0" fmla="*/ 0 w 327"/>
                <a:gd name="T1" fmla="*/ 0 h 219"/>
                <a:gd name="T2" fmla="*/ 0 w 327"/>
                <a:gd name="T3" fmla="*/ 0 h 219"/>
                <a:gd name="T4" fmla="*/ 0 w 327"/>
                <a:gd name="T5" fmla="*/ 0 h 219"/>
                <a:gd name="T6" fmla="*/ 0 w 327"/>
                <a:gd name="T7" fmla="*/ 0 h 219"/>
                <a:gd name="T8" fmla="*/ 0 w 327"/>
                <a:gd name="T9" fmla="*/ 0 h 219"/>
                <a:gd name="T10" fmla="*/ 0 w 327"/>
                <a:gd name="T11" fmla="*/ 0 h 219"/>
                <a:gd name="T12" fmla="*/ 0 w 327"/>
                <a:gd name="T13" fmla="*/ 0 h 219"/>
                <a:gd name="T14" fmla="*/ 0 w 327"/>
                <a:gd name="T15" fmla="*/ 0 h 219"/>
                <a:gd name="T16" fmla="*/ 0 w 327"/>
                <a:gd name="T17" fmla="*/ 0 h 219"/>
                <a:gd name="T18" fmla="*/ 0 w 327"/>
                <a:gd name="T19" fmla="*/ 0 h 219"/>
                <a:gd name="T20" fmla="*/ 0 w 327"/>
                <a:gd name="T21" fmla="*/ 0 h 219"/>
                <a:gd name="T22" fmla="*/ 0 w 327"/>
                <a:gd name="T23" fmla="*/ 0 h 219"/>
                <a:gd name="T24" fmla="*/ 0 w 327"/>
                <a:gd name="T25" fmla="*/ 0 h 219"/>
                <a:gd name="T26" fmla="*/ 0 w 327"/>
                <a:gd name="T27" fmla="*/ 0 h 219"/>
                <a:gd name="T28" fmla="*/ 0 w 327"/>
                <a:gd name="T29" fmla="*/ 0 h 219"/>
                <a:gd name="T30" fmla="*/ 0 w 327"/>
                <a:gd name="T31" fmla="*/ 0 h 219"/>
                <a:gd name="T32" fmla="*/ 0 w 327"/>
                <a:gd name="T33" fmla="*/ 0 h 219"/>
                <a:gd name="T34" fmla="*/ 0 w 327"/>
                <a:gd name="T35" fmla="*/ 0 h 219"/>
                <a:gd name="T36" fmla="*/ 0 w 327"/>
                <a:gd name="T37" fmla="*/ 0 h 219"/>
                <a:gd name="T38" fmla="*/ 0 w 327"/>
                <a:gd name="T39" fmla="*/ 0 h 219"/>
                <a:gd name="T40" fmla="*/ 0 w 327"/>
                <a:gd name="T41" fmla="*/ 0 h 219"/>
                <a:gd name="T42" fmla="*/ 0 w 327"/>
                <a:gd name="T43" fmla="*/ 0 h 219"/>
                <a:gd name="T44" fmla="*/ 0 w 327"/>
                <a:gd name="T45" fmla="*/ 0 h 219"/>
                <a:gd name="T46" fmla="*/ 0 w 327"/>
                <a:gd name="T47" fmla="*/ 0 h 219"/>
                <a:gd name="T48" fmla="*/ 0 w 327"/>
                <a:gd name="T49" fmla="*/ 0 h 219"/>
                <a:gd name="T50" fmla="*/ 0 w 327"/>
                <a:gd name="T51" fmla="*/ 0 h 219"/>
                <a:gd name="T52" fmla="*/ 0 w 327"/>
                <a:gd name="T53" fmla="*/ 0 h 219"/>
                <a:gd name="T54" fmla="*/ 0 w 327"/>
                <a:gd name="T55" fmla="*/ 0 h 219"/>
                <a:gd name="T56" fmla="*/ 0 w 327"/>
                <a:gd name="T57" fmla="*/ 0 h 219"/>
                <a:gd name="T58" fmla="*/ 0 w 327"/>
                <a:gd name="T59" fmla="*/ 0 h 219"/>
                <a:gd name="T60" fmla="*/ 0 w 327"/>
                <a:gd name="T61" fmla="*/ 0 h 21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7"/>
                <a:gd name="T94" fmla="*/ 0 h 219"/>
                <a:gd name="T95" fmla="*/ 327 w 327"/>
                <a:gd name="T96" fmla="*/ 219 h 21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7" h="219">
                  <a:moveTo>
                    <a:pt x="327" y="109"/>
                  </a:moveTo>
                  <a:lnTo>
                    <a:pt x="323" y="86"/>
                  </a:lnTo>
                  <a:lnTo>
                    <a:pt x="312" y="64"/>
                  </a:lnTo>
                  <a:lnTo>
                    <a:pt x="296" y="44"/>
                  </a:lnTo>
                  <a:lnTo>
                    <a:pt x="272" y="27"/>
                  </a:lnTo>
                  <a:lnTo>
                    <a:pt x="245" y="14"/>
                  </a:lnTo>
                  <a:lnTo>
                    <a:pt x="214" y="4"/>
                  </a:lnTo>
                  <a:lnTo>
                    <a:pt x="180" y="0"/>
                  </a:lnTo>
                  <a:lnTo>
                    <a:pt x="145" y="0"/>
                  </a:lnTo>
                  <a:lnTo>
                    <a:pt x="113" y="4"/>
                  </a:lnTo>
                  <a:lnTo>
                    <a:pt x="82" y="14"/>
                  </a:lnTo>
                  <a:lnTo>
                    <a:pt x="55" y="27"/>
                  </a:lnTo>
                  <a:lnTo>
                    <a:pt x="31" y="44"/>
                  </a:lnTo>
                  <a:lnTo>
                    <a:pt x="13" y="64"/>
                  </a:lnTo>
                  <a:lnTo>
                    <a:pt x="4" y="86"/>
                  </a:lnTo>
                  <a:lnTo>
                    <a:pt x="0" y="109"/>
                  </a:lnTo>
                  <a:lnTo>
                    <a:pt x="4" y="132"/>
                  </a:lnTo>
                  <a:lnTo>
                    <a:pt x="13" y="154"/>
                  </a:lnTo>
                  <a:lnTo>
                    <a:pt x="31" y="174"/>
                  </a:lnTo>
                  <a:lnTo>
                    <a:pt x="55" y="191"/>
                  </a:lnTo>
                  <a:lnTo>
                    <a:pt x="82" y="204"/>
                  </a:lnTo>
                  <a:lnTo>
                    <a:pt x="113" y="214"/>
                  </a:lnTo>
                  <a:lnTo>
                    <a:pt x="145" y="219"/>
                  </a:lnTo>
                  <a:lnTo>
                    <a:pt x="180" y="219"/>
                  </a:lnTo>
                  <a:lnTo>
                    <a:pt x="214" y="214"/>
                  </a:lnTo>
                  <a:lnTo>
                    <a:pt x="245" y="204"/>
                  </a:lnTo>
                  <a:lnTo>
                    <a:pt x="272" y="191"/>
                  </a:lnTo>
                  <a:lnTo>
                    <a:pt x="296" y="174"/>
                  </a:lnTo>
                  <a:lnTo>
                    <a:pt x="312" y="154"/>
                  </a:lnTo>
                  <a:lnTo>
                    <a:pt x="323" y="132"/>
                  </a:lnTo>
                  <a:lnTo>
                    <a:pt x="327" y="109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Freeform 15"/>
            <p:cNvSpPr>
              <a:spLocks/>
            </p:cNvSpPr>
            <p:nvPr/>
          </p:nvSpPr>
          <p:spPr bwMode="auto">
            <a:xfrm>
              <a:off x="1428" y="3123"/>
              <a:ext cx="408" cy="439"/>
            </a:xfrm>
            <a:custGeom>
              <a:avLst/>
              <a:gdLst>
                <a:gd name="T0" fmla="*/ 1 w 816"/>
                <a:gd name="T1" fmla="*/ 1 h 878"/>
                <a:gd name="T2" fmla="*/ 1 w 816"/>
                <a:gd name="T3" fmla="*/ 1 h 878"/>
                <a:gd name="T4" fmla="*/ 1 w 816"/>
                <a:gd name="T5" fmla="*/ 1 h 878"/>
                <a:gd name="T6" fmla="*/ 1 w 816"/>
                <a:gd name="T7" fmla="*/ 1 h 878"/>
                <a:gd name="T8" fmla="*/ 1 w 816"/>
                <a:gd name="T9" fmla="*/ 1 h 878"/>
                <a:gd name="T10" fmla="*/ 1 w 816"/>
                <a:gd name="T11" fmla="*/ 1 h 878"/>
                <a:gd name="T12" fmla="*/ 1 w 816"/>
                <a:gd name="T13" fmla="*/ 1 h 878"/>
                <a:gd name="T14" fmla="*/ 1 w 816"/>
                <a:gd name="T15" fmla="*/ 0 h 878"/>
                <a:gd name="T16" fmla="*/ 1 w 816"/>
                <a:gd name="T17" fmla="*/ 1 h 878"/>
                <a:gd name="T18" fmla="*/ 1 w 816"/>
                <a:gd name="T19" fmla="*/ 0 h 878"/>
                <a:gd name="T20" fmla="*/ 0 w 816"/>
                <a:gd name="T21" fmla="*/ 1 h 878"/>
                <a:gd name="T22" fmla="*/ 1 w 816"/>
                <a:gd name="T23" fmla="*/ 1 h 878"/>
                <a:gd name="T24" fmla="*/ 1 w 816"/>
                <a:gd name="T25" fmla="*/ 1 h 878"/>
                <a:gd name="T26" fmla="*/ 1 w 816"/>
                <a:gd name="T27" fmla="*/ 1 h 878"/>
                <a:gd name="T28" fmla="*/ 1 w 816"/>
                <a:gd name="T29" fmla="*/ 1 h 878"/>
                <a:gd name="T30" fmla="*/ 1 w 816"/>
                <a:gd name="T31" fmla="*/ 1 h 878"/>
                <a:gd name="T32" fmla="*/ 1 w 816"/>
                <a:gd name="T33" fmla="*/ 1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6"/>
                <a:gd name="T52" fmla="*/ 0 h 878"/>
                <a:gd name="T53" fmla="*/ 816 w 816"/>
                <a:gd name="T54" fmla="*/ 878 h 8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6" h="878">
                  <a:moveTo>
                    <a:pt x="417" y="452"/>
                  </a:moveTo>
                  <a:lnTo>
                    <a:pt x="608" y="878"/>
                  </a:lnTo>
                  <a:lnTo>
                    <a:pt x="760" y="878"/>
                  </a:lnTo>
                  <a:lnTo>
                    <a:pt x="608" y="384"/>
                  </a:lnTo>
                  <a:lnTo>
                    <a:pt x="608" y="96"/>
                  </a:lnTo>
                  <a:lnTo>
                    <a:pt x="722" y="329"/>
                  </a:lnTo>
                  <a:lnTo>
                    <a:pt x="816" y="288"/>
                  </a:lnTo>
                  <a:lnTo>
                    <a:pt x="684" y="0"/>
                  </a:lnTo>
                  <a:lnTo>
                    <a:pt x="417" y="13"/>
                  </a:lnTo>
                  <a:lnTo>
                    <a:pt x="153" y="0"/>
                  </a:lnTo>
                  <a:lnTo>
                    <a:pt x="0" y="302"/>
                  </a:lnTo>
                  <a:lnTo>
                    <a:pt x="115" y="329"/>
                  </a:lnTo>
                  <a:lnTo>
                    <a:pt x="229" y="96"/>
                  </a:lnTo>
                  <a:lnTo>
                    <a:pt x="229" y="384"/>
                  </a:lnTo>
                  <a:lnTo>
                    <a:pt x="77" y="878"/>
                  </a:lnTo>
                  <a:lnTo>
                    <a:pt x="229" y="878"/>
                  </a:lnTo>
                  <a:lnTo>
                    <a:pt x="417" y="45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Freeform 17"/>
            <p:cNvSpPr>
              <a:spLocks/>
            </p:cNvSpPr>
            <p:nvPr/>
          </p:nvSpPr>
          <p:spPr bwMode="auto">
            <a:xfrm>
              <a:off x="1483" y="2327"/>
              <a:ext cx="163" cy="109"/>
            </a:xfrm>
            <a:custGeom>
              <a:avLst/>
              <a:gdLst>
                <a:gd name="T0" fmla="*/ 0 w 327"/>
                <a:gd name="T1" fmla="*/ 1 h 218"/>
                <a:gd name="T2" fmla="*/ 0 w 327"/>
                <a:gd name="T3" fmla="*/ 1 h 218"/>
                <a:gd name="T4" fmla="*/ 0 w 327"/>
                <a:gd name="T5" fmla="*/ 1 h 218"/>
                <a:gd name="T6" fmla="*/ 0 w 327"/>
                <a:gd name="T7" fmla="*/ 1 h 218"/>
                <a:gd name="T8" fmla="*/ 0 w 327"/>
                <a:gd name="T9" fmla="*/ 1 h 218"/>
                <a:gd name="T10" fmla="*/ 0 w 327"/>
                <a:gd name="T11" fmla="*/ 1 h 218"/>
                <a:gd name="T12" fmla="*/ 0 w 327"/>
                <a:gd name="T13" fmla="*/ 1 h 218"/>
                <a:gd name="T14" fmla="*/ 0 w 327"/>
                <a:gd name="T15" fmla="*/ 0 h 218"/>
                <a:gd name="T16" fmla="*/ 0 w 327"/>
                <a:gd name="T17" fmla="*/ 0 h 218"/>
                <a:gd name="T18" fmla="*/ 0 w 327"/>
                <a:gd name="T19" fmla="*/ 1 h 218"/>
                <a:gd name="T20" fmla="*/ 0 w 327"/>
                <a:gd name="T21" fmla="*/ 1 h 218"/>
                <a:gd name="T22" fmla="*/ 0 w 327"/>
                <a:gd name="T23" fmla="*/ 1 h 218"/>
                <a:gd name="T24" fmla="*/ 0 w 327"/>
                <a:gd name="T25" fmla="*/ 1 h 218"/>
                <a:gd name="T26" fmla="*/ 0 w 327"/>
                <a:gd name="T27" fmla="*/ 1 h 218"/>
                <a:gd name="T28" fmla="*/ 0 w 327"/>
                <a:gd name="T29" fmla="*/ 1 h 218"/>
                <a:gd name="T30" fmla="*/ 0 w 327"/>
                <a:gd name="T31" fmla="*/ 1 h 218"/>
                <a:gd name="T32" fmla="*/ 0 w 327"/>
                <a:gd name="T33" fmla="*/ 1 h 218"/>
                <a:gd name="T34" fmla="*/ 0 w 327"/>
                <a:gd name="T35" fmla="*/ 1 h 218"/>
                <a:gd name="T36" fmla="*/ 0 w 327"/>
                <a:gd name="T37" fmla="*/ 1 h 218"/>
                <a:gd name="T38" fmla="*/ 0 w 327"/>
                <a:gd name="T39" fmla="*/ 1 h 218"/>
                <a:gd name="T40" fmla="*/ 0 w 327"/>
                <a:gd name="T41" fmla="*/ 1 h 218"/>
                <a:gd name="T42" fmla="*/ 0 w 327"/>
                <a:gd name="T43" fmla="*/ 1 h 218"/>
                <a:gd name="T44" fmla="*/ 0 w 327"/>
                <a:gd name="T45" fmla="*/ 1 h 218"/>
                <a:gd name="T46" fmla="*/ 0 w 327"/>
                <a:gd name="T47" fmla="*/ 1 h 218"/>
                <a:gd name="T48" fmla="*/ 0 w 327"/>
                <a:gd name="T49" fmla="*/ 1 h 218"/>
                <a:gd name="T50" fmla="*/ 0 w 327"/>
                <a:gd name="T51" fmla="*/ 1 h 218"/>
                <a:gd name="T52" fmla="*/ 0 w 327"/>
                <a:gd name="T53" fmla="*/ 1 h 218"/>
                <a:gd name="T54" fmla="*/ 0 w 327"/>
                <a:gd name="T55" fmla="*/ 1 h 218"/>
                <a:gd name="T56" fmla="*/ 0 w 327"/>
                <a:gd name="T57" fmla="*/ 1 h 218"/>
                <a:gd name="T58" fmla="*/ 0 w 327"/>
                <a:gd name="T59" fmla="*/ 1 h 218"/>
                <a:gd name="T60" fmla="*/ 0 w 327"/>
                <a:gd name="T61" fmla="*/ 1 h 21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7"/>
                <a:gd name="T94" fmla="*/ 0 h 218"/>
                <a:gd name="T95" fmla="*/ 327 w 327"/>
                <a:gd name="T96" fmla="*/ 218 h 21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7" h="218">
                  <a:moveTo>
                    <a:pt x="327" y="110"/>
                  </a:moveTo>
                  <a:lnTo>
                    <a:pt x="323" y="87"/>
                  </a:lnTo>
                  <a:lnTo>
                    <a:pt x="312" y="65"/>
                  </a:lnTo>
                  <a:lnTo>
                    <a:pt x="296" y="45"/>
                  </a:lnTo>
                  <a:lnTo>
                    <a:pt x="272" y="28"/>
                  </a:lnTo>
                  <a:lnTo>
                    <a:pt x="245" y="15"/>
                  </a:lnTo>
                  <a:lnTo>
                    <a:pt x="214" y="5"/>
                  </a:lnTo>
                  <a:lnTo>
                    <a:pt x="180" y="0"/>
                  </a:lnTo>
                  <a:lnTo>
                    <a:pt x="145" y="0"/>
                  </a:lnTo>
                  <a:lnTo>
                    <a:pt x="113" y="5"/>
                  </a:lnTo>
                  <a:lnTo>
                    <a:pt x="82" y="15"/>
                  </a:lnTo>
                  <a:lnTo>
                    <a:pt x="55" y="28"/>
                  </a:lnTo>
                  <a:lnTo>
                    <a:pt x="31" y="45"/>
                  </a:lnTo>
                  <a:lnTo>
                    <a:pt x="13" y="65"/>
                  </a:lnTo>
                  <a:lnTo>
                    <a:pt x="4" y="87"/>
                  </a:lnTo>
                  <a:lnTo>
                    <a:pt x="0" y="110"/>
                  </a:lnTo>
                  <a:lnTo>
                    <a:pt x="4" y="133"/>
                  </a:lnTo>
                  <a:lnTo>
                    <a:pt x="13" y="155"/>
                  </a:lnTo>
                  <a:lnTo>
                    <a:pt x="31" y="174"/>
                  </a:lnTo>
                  <a:lnTo>
                    <a:pt x="55" y="192"/>
                  </a:lnTo>
                  <a:lnTo>
                    <a:pt x="82" y="205"/>
                  </a:lnTo>
                  <a:lnTo>
                    <a:pt x="113" y="215"/>
                  </a:lnTo>
                  <a:lnTo>
                    <a:pt x="145" y="218"/>
                  </a:lnTo>
                  <a:lnTo>
                    <a:pt x="180" y="218"/>
                  </a:lnTo>
                  <a:lnTo>
                    <a:pt x="214" y="215"/>
                  </a:lnTo>
                  <a:lnTo>
                    <a:pt x="245" y="205"/>
                  </a:lnTo>
                  <a:lnTo>
                    <a:pt x="272" y="192"/>
                  </a:lnTo>
                  <a:lnTo>
                    <a:pt x="296" y="174"/>
                  </a:lnTo>
                  <a:lnTo>
                    <a:pt x="312" y="155"/>
                  </a:lnTo>
                  <a:lnTo>
                    <a:pt x="323" y="133"/>
                  </a:lnTo>
                  <a:lnTo>
                    <a:pt x="327" y="11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Freeform 18"/>
            <p:cNvSpPr>
              <a:spLocks/>
            </p:cNvSpPr>
            <p:nvPr/>
          </p:nvSpPr>
          <p:spPr bwMode="auto">
            <a:xfrm>
              <a:off x="1360" y="2437"/>
              <a:ext cx="408" cy="439"/>
            </a:xfrm>
            <a:custGeom>
              <a:avLst/>
              <a:gdLst>
                <a:gd name="T0" fmla="*/ 1 w 816"/>
                <a:gd name="T1" fmla="*/ 1 h 878"/>
                <a:gd name="T2" fmla="*/ 1 w 816"/>
                <a:gd name="T3" fmla="*/ 1 h 878"/>
                <a:gd name="T4" fmla="*/ 1 w 816"/>
                <a:gd name="T5" fmla="*/ 1 h 878"/>
                <a:gd name="T6" fmla="*/ 1 w 816"/>
                <a:gd name="T7" fmla="*/ 1 h 878"/>
                <a:gd name="T8" fmla="*/ 1 w 816"/>
                <a:gd name="T9" fmla="*/ 1 h 878"/>
                <a:gd name="T10" fmla="*/ 1 w 816"/>
                <a:gd name="T11" fmla="*/ 1 h 878"/>
                <a:gd name="T12" fmla="*/ 1 w 816"/>
                <a:gd name="T13" fmla="*/ 1 h 878"/>
                <a:gd name="T14" fmla="*/ 1 w 816"/>
                <a:gd name="T15" fmla="*/ 0 h 878"/>
                <a:gd name="T16" fmla="*/ 1 w 816"/>
                <a:gd name="T17" fmla="*/ 1 h 878"/>
                <a:gd name="T18" fmla="*/ 1 w 816"/>
                <a:gd name="T19" fmla="*/ 0 h 878"/>
                <a:gd name="T20" fmla="*/ 0 w 816"/>
                <a:gd name="T21" fmla="*/ 1 h 878"/>
                <a:gd name="T22" fmla="*/ 1 w 816"/>
                <a:gd name="T23" fmla="*/ 1 h 878"/>
                <a:gd name="T24" fmla="*/ 1 w 816"/>
                <a:gd name="T25" fmla="*/ 1 h 878"/>
                <a:gd name="T26" fmla="*/ 1 w 816"/>
                <a:gd name="T27" fmla="*/ 1 h 878"/>
                <a:gd name="T28" fmla="*/ 1 w 816"/>
                <a:gd name="T29" fmla="*/ 1 h 878"/>
                <a:gd name="T30" fmla="*/ 1 w 816"/>
                <a:gd name="T31" fmla="*/ 1 h 878"/>
                <a:gd name="T32" fmla="*/ 1 w 816"/>
                <a:gd name="T33" fmla="*/ 1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6"/>
                <a:gd name="T52" fmla="*/ 0 h 878"/>
                <a:gd name="T53" fmla="*/ 816 w 816"/>
                <a:gd name="T54" fmla="*/ 878 h 87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6" h="878">
                  <a:moveTo>
                    <a:pt x="417" y="452"/>
                  </a:moveTo>
                  <a:lnTo>
                    <a:pt x="608" y="878"/>
                  </a:lnTo>
                  <a:lnTo>
                    <a:pt x="760" y="878"/>
                  </a:lnTo>
                  <a:lnTo>
                    <a:pt x="608" y="384"/>
                  </a:lnTo>
                  <a:lnTo>
                    <a:pt x="608" y="96"/>
                  </a:lnTo>
                  <a:lnTo>
                    <a:pt x="722" y="329"/>
                  </a:lnTo>
                  <a:lnTo>
                    <a:pt x="816" y="287"/>
                  </a:lnTo>
                  <a:lnTo>
                    <a:pt x="684" y="0"/>
                  </a:lnTo>
                  <a:lnTo>
                    <a:pt x="417" y="13"/>
                  </a:lnTo>
                  <a:lnTo>
                    <a:pt x="153" y="0"/>
                  </a:lnTo>
                  <a:lnTo>
                    <a:pt x="0" y="301"/>
                  </a:lnTo>
                  <a:lnTo>
                    <a:pt x="115" y="329"/>
                  </a:lnTo>
                  <a:lnTo>
                    <a:pt x="229" y="96"/>
                  </a:lnTo>
                  <a:lnTo>
                    <a:pt x="229" y="384"/>
                  </a:lnTo>
                  <a:lnTo>
                    <a:pt x="77" y="878"/>
                  </a:lnTo>
                  <a:lnTo>
                    <a:pt x="229" y="878"/>
                  </a:lnTo>
                  <a:lnTo>
                    <a:pt x="417" y="45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1215" y="2022"/>
              <a:ext cx="1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A</a:t>
              </a:r>
              <a:endParaRPr lang="en-US" altLang="zh-CN" sz="2400"/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183" y="2566"/>
              <a:ext cx="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B</a:t>
              </a:r>
              <a:endParaRPr lang="en-US" altLang="zh-CN" sz="2400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1203" y="3291"/>
              <a:ext cx="9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C</a:t>
              </a:r>
              <a:endParaRPr lang="en-US" altLang="zh-CN" sz="2400"/>
            </a:p>
          </p:txBody>
        </p:sp>
        <p:sp>
          <p:nvSpPr>
            <p:cNvPr id="74775" name="Line 23"/>
            <p:cNvSpPr>
              <a:spLocks noChangeShapeType="1"/>
            </p:cNvSpPr>
            <p:nvPr/>
          </p:nvSpPr>
          <p:spPr bwMode="auto">
            <a:xfrm>
              <a:off x="1904" y="1961"/>
              <a:ext cx="611" cy="41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Freeform 24"/>
            <p:cNvSpPr>
              <a:spLocks/>
            </p:cNvSpPr>
            <p:nvPr/>
          </p:nvSpPr>
          <p:spPr bwMode="auto">
            <a:xfrm>
              <a:off x="2484" y="2351"/>
              <a:ext cx="100" cy="67"/>
            </a:xfrm>
            <a:custGeom>
              <a:avLst/>
              <a:gdLst>
                <a:gd name="T0" fmla="*/ 1 w 199"/>
                <a:gd name="T1" fmla="*/ 0 h 134"/>
                <a:gd name="T2" fmla="*/ 1 w 199"/>
                <a:gd name="T3" fmla="*/ 1 h 134"/>
                <a:gd name="T4" fmla="*/ 0 w 199"/>
                <a:gd name="T5" fmla="*/ 1 h 134"/>
                <a:gd name="T6" fmla="*/ 1 w 199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9"/>
                <a:gd name="T13" fmla="*/ 0 h 134"/>
                <a:gd name="T14" fmla="*/ 199 w 199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9" h="134">
                  <a:moveTo>
                    <a:pt x="100" y="0"/>
                  </a:moveTo>
                  <a:lnTo>
                    <a:pt x="199" y="134"/>
                  </a:lnTo>
                  <a:lnTo>
                    <a:pt x="0" y="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Line 25"/>
            <p:cNvSpPr>
              <a:spLocks noChangeShapeType="1"/>
            </p:cNvSpPr>
            <p:nvPr/>
          </p:nvSpPr>
          <p:spPr bwMode="auto">
            <a:xfrm>
              <a:off x="1904" y="2510"/>
              <a:ext cx="58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2478" y="2486"/>
              <a:ext cx="106" cy="48"/>
            </a:xfrm>
            <a:custGeom>
              <a:avLst/>
              <a:gdLst>
                <a:gd name="T0" fmla="*/ 0 w 212"/>
                <a:gd name="T1" fmla="*/ 0 h 96"/>
                <a:gd name="T2" fmla="*/ 1 w 212"/>
                <a:gd name="T3" fmla="*/ 1 h 96"/>
                <a:gd name="T4" fmla="*/ 0 w 212"/>
                <a:gd name="T5" fmla="*/ 1 h 96"/>
                <a:gd name="T6" fmla="*/ 0 w 212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96"/>
                <a:gd name="T14" fmla="*/ 212 w 212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96">
                  <a:moveTo>
                    <a:pt x="0" y="0"/>
                  </a:moveTo>
                  <a:lnTo>
                    <a:pt x="212" y="48"/>
                  </a:lnTo>
                  <a:lnTo>
                    <a:pt x="0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flipV="1">
              <a:off x="1972" y="2655"/>
              <a:ext cx="557" cy="54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2494" y="2601"/>
              <a:ext cx="90" cy="72"/>
            </a:xfrm>
            <a:custGeom>
              <a:avLst/>
              <a:gdLst>
                <a:gd name="T0" fmla="*/ 0 w 179"/>
                <a:gd name="T1" fmla="*/ 1 h 144"/>
                <a:gd name="T2" fmla="*/ 1 w 179"/>
                <a:gd name="T3" fmla="*/ 0 h 144"/>
                <a:gd name="T4" fmla="*/ 1 w 179"/>
                <a:gd name="T5" fmla="*/ 1 h 144"/>
                <a:gd name="T6" fmla="*/ 0 w 179"/>
                <a:gd name="T7" fmla="*/ 1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"/>
                <a:gd name="T13" fmla="*/ 0 h 144"/>
                <a:gd name="T14" fmla="*/ 179 w 179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" h="144">
                  <a:moveTo>
                    <a:pt x="0" y="90"/>
                  </a:moveTo>
                  <a:lnTo>
                    <a:pt x="179" y="0"/>
                  </a:lnTo>
                  <a:lnTo>
                    <a:pt x="116" y="14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Line 29"/>
            <p:cNvSpPr>
              <a:spLocks noChangeShapeType="1"/>
            </p:cNvSpPr>
            <p:nvPr/>
          </p:nvSpPr>
          <p:spPr bwMode="auto">
            <a:xfrm>
              <a:off x="2720" y="2510"/>
              <a:ext cx="815" cy="1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2" name="Freeform 30"/>
            <p:cNvSpPr>
              <a:spLocks/>
            </p:cNvSpPr>
            <p:nvPr/>
          </p:nvSpPr>
          <p:spPr bwMode="auto">
            <a:xfrm>
              <a:off x="3523" y="2476"/>
              <a:ext cx="149" cy="68"/>
            </a:xfrm>
            <a:custGeom>
              <a:avLst/>
              <a:gdLst>
                <a:gd name="T0" fmla="*/ 0 w 299"/>
                <a:gd name="T1" fmla="*/ 0 h 134"/>
                <a:gd name="T2" fmla="*/ 0 w 299"/>
                <a:gd name="T3" fmla="*/ 1 h 134"/>
                <a:gd name="T4" fmla="*/ 0 w 299"/>
                <a:gd name="T5" fmla="*/ 1 h 134"/>
                <a:gd name="T6" fmla="*/ 0 w 299"/>
                <a:gd name="T7" fmla="*/ 0 h 1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9"/>
                <a:gd name="T13" fmla="*/ 0 h 134"/>
                <a:gd name="T14" fmla="*/ 299 w 299"/>
                <a:gd name="T15" fmla="*/ 134 h 1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9" h="134">
                  <a:moveTo>
                    <a:pt x="0" y="0"/>
                  </a:moveTo>
                  <a:lnTo>
                    <a:pt x="299" y="67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2116" y="1932"/>
              <a:ext cx="1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FF0000"/>
                  </a:solidFill>
                  <a:latin typeface="PMingLiU" pitchFamily="18" charset="-120"/>
                  <a:ea typeface="PMingLiU" pitchFamily="18" charset="-120"/>
                </a:rPr>
                <a:t>T1</a:t>
              </a:r>
              <a:endParaRPr lang="en-US" altLang="zh-CN" sz="2400"/>
            </a:p>
          </p:txBody>
        </p:sp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2027" y="2342"/>
              <a:ext cx="1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FF0000"/>
                  </a:solidFill>
                  <a:latin typeface="PMingLiU" pitchFamily="18" charset="-120"/>
                  <a:ea typeface="PMingLiU" pitchFamily="18" charset="-120"/>
                </a:rPr>
                <a:t>T2</a:t>
              </a:r>
              <a:endParaRPr lang="en-US" altLang="zh-CN" sz="2400"/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2027" y="2800"/>
              <a:ext cx="15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FF0000"/>
                  </a:solidFill>
                  <a:latin typeface="PMingLiU" pitchFamily="18" charset="-120"/>
                  <a:ea typeface="PMingLiU" pitchFamily="18" charset="-120"/>
                </a:rPr>
                <a:t>T3</a:t>
              </a:r>
              <a:endParaRPr lang="en-US" altLang="zh-CN" sz="2400"/>
            </a:p>
          </p:txBody>
        </p:sp>
        <p:sp>
          <p:nvSpPr>
            <p:cNvPr id="74786" name="Rectangle 34"/>
            <p:cNvSpPr>
              <a:spLocks noChangeArrowheads="1"/>
            </p:cNvSpPr>
            <p:nvPr/>
          </p:nvSpPr>
          <p:spPr bwMode="auto">
            <a:xfrm>
              <a:off x="2339" y="3669"/>
              <a:ext cx="106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900" b="1">
                  <a:solidFill>
                    <a:srgbClr val="0000FF"/>
                  </a:solidFill>
                  <a:latin typeface="PMingLiU" pitchFamily="18" charset="-120"/>
                  <a:ea typeface="PMingLiU" pitchFamily="18" charset="-120"/>
                </a:rPr>
                <a:t>TDMA </a:t>
              </a:r>
              <a:r>
                <a:rPr lang="zh-CN" altLang="en-US" sz="1900" b="1">
                  <a:solidFill>
                    <a:srgbClr val="0000FF"/>
                  </a:solidFill>
                  <a:latin typeface="PMingLiU" pitchFamily="18" charset="-120"/>
                  <a:ea typeface="宋体" pitchFamily="2" charset="-122"/>
                </a:rPr>
                <a:t>示意图</a:t>
              </a:r>
              <a:endParaRPr lang="zh-CN" altLang="en-US" sz="24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F7E2D1-D36B-4197-8E53-C4B64CE9A65A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B7578-D980-4976-9ABA-4BFEF1A4C298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FDMA</a:t>
            </a:r>
            <a:endParaRPr lang="zh-TW" altLang="en-US" sz="4000" smtClean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1066800"/>
          </a:xfrm>
        </p:spPr>
        <p:txBody>
          <a:bodyPr/>
          <a:lstStyle/>
          <a:p>
            <a:pPr>
              <a:defRPr/>
            </a:pPr>
            <a:r>
              <a:rPr lang="zh-CN" altLang="en-US" sz="3200" smtClean="0"/>
              <a:t>在分割后的不同空间、一对一分别同时交流</a:t>
            </a:r>
            <a:r>
              <a:rPr lang="zh-TW" altLang="en-US" sz="3200" smtClean="0"/>
              <a:t> </a:t>
            </a:r>
          </a:p>
        </p:txBody>
      </p:sp>
      <p:sp>
        <p:nvSpPr>
          <p:cNvPr id="75782" name="Freeform 5"/>
          <p:cNvSpPr>
            <a:spLocks/>
          </p:cNvSpPr>
          <p:nvPr/>
        </p:nvSpPr>
        <p:spPr bwMode="auto">
          <a:xfrm>
            <a:off x="4948238" y="2679700"/>
            <a:ext cx="242887" cy="195263"/>
          </a:xfrm>
          <a:custGeom>
            <a:avLst/>
            <a:gdLst>
              <a:gd name="T0" fmla="*/ 2147483647 w 306"/>
              <a:gd name="T1" fmla="*/ 2147483647 h 247"/>
              <a:gd name="T2" fmla="*/ 2147483647 w 306"/>
              <a:gd name="T3" fmla="*/ 2147483647 h 247"/>
              <a:gd name="T4" fmla="*/ 2147483647 w 306"/>
              <a:gd name="T5" fmla="*/ 2147483647 h 247"/>
              <a:gd name="T6" fmla="*/ 2147483647 w 306"/>
              <a:gd name="T7" fmla="*/ 2147483647 h 247"/>
              <a:gd name="T8" fmla="*/ 2147483647 w 306"/>
              <a:gd name="T9" fmla="*/ 2147483647 h 247"/>
              <a:gd name="T10" fmla="*/ 2147483647 w 306"/>
              <a:gd name="T11" fmla="*/ 2147483647 h 247"/>
              <a:gd name="T12" fmla="*/ 2147483647 w 306"/>
              <a:gd name="T13" fmla="*/ 2147483647 h 247"/>
              <a:gd name="T14" fmla="*/ 2147483647 w 306"/>
              <a:gd name="T15" fmla="*/ 0 h 247"/>
              <a:gd name="T16" fmla="*/ 2147483647 w 306"/>
              <a:gd name="T17" fmla="*/ 0 h 247"/>
              <a:gd name="T18" fmla="*/ 2147483647 w 306"/>
              <a:gd name="T19" fmla="*/ 2147483647 h 247"/>
              <a:gd name="T20" fmla="*/ 2147483647 w 306"/>
              <a:gd name="T21" fmla="*/ 2147483647 h 247"/>
              <a:gd name="T22" fmla="*/ 2147483647 w 306"/>
              <a:gd name="T23" fmla="*/ 2147483647 h 247"/>
              <a:gd name="T24" fmla="*/ 2147483647 w 306"/>
              <a:gd name="T25" fmla="*/ 2147483647 h 247"/>
              <a:gd name="T26" fmla="*/ 2147483647 w 306"/>
              <a:gd name="T27" fmla="*/ 2147483647 h 247"/>
              <a:gd name="T28" fmla="*/ 2147483647 w 306"/>
              <a:gd name="T29" fmla="*/ 2147483647 h 247"/>
              <a:gd name="T30" fmla="*/ 0 w 306"/>
              <a:gd name="T31" fmla="*/ 2147483647 h 247"/>
              <a:gd name="T32" fmla="*/ 2147483647 w 306"/>
              <a:gd name="T33" fmla="*/ 2147483647 h 247"/>
              <a:gd name="T34" fmla="*/ 2147483647 w 306"/>
              <a:gd name="T35" fmla="*/ 2147483647 h 247"/>
              <a:gd name="T36" fmla="*/ 2147483647 w 306"/>
              <a:gd name="T37" fmla="*/ 2147483647 h 247"/>
              <a:gd name="T38" fmla="*/ 2147483647 w 306"/>
              <a:gd name="T39" fmla="*/ 2147483647 h 247"/>
              <a:gd name="T40" fmla="*/ 2147483647 w 306"/>
              <a:gd name="T41" fmla="*/ 2147483647 h 247"/>
              <a:gd name="T42" fmla="*/ 2147483647 w 306"/>
              <a:gd name="T43" fmla="*/ 2147483647 h 247"/>
              <a:gd name="T44" fmla="*/ 2147483647 w 306"/>
              <a:gd name="T45" fmla="*/ 2147483647 h 247"/>
              <a:gd name="T46" fmla="*/ 2147483647 w 306"/>
              <a:gd name="T47" fmla="*/ 2147483647 h 247"/>
              <a:gd name="T48" fmla="*/ 2147483647 w 306"/>
              <a:gd name="T49" fmla="*/ 2147483647 h 247"/>
              <a:gd name="T50" fmla="*/ 2147483647 w 306"/>
              <a:gd name="T51" fmla="*/ 2147483647 h 247"/>
              <a:gd name="T52" fmla="*/ 2147483647 w 306"/>
              <a:gd name="T53" fmla="*/ 2147483647 h 247"/>
              <a:gd name="T54" fmla="*/ 2147483647 w 306"/>
              <a:gd name="T55" fmla="*/ 2147483647 h 247"/>
              <a:gd name="T56" fmla="*/ 2147483647 w 306"/>
              <a:gd name="T57" fmla="*/ 2147483647 h 247"/>
              <a:gd name="T58" fmla="*/ 2147483647 w 306"/>
              <a:gd name="T59" fmla="*/ 2147483647 h 247"/>
              <a:gd name="T60" fmla="*/ 2147483647 w 306"/>
              <a:gd name="T61" fmla="*/ 2147483647 h 2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6"/>
              <a:gd name="T94" fmla="*/ 0 h 247"/>
              <a:gd name="T95" fmla="*/ 306 w 306"/>
              <a:gd name="T96" fmla="*/ 247 h 24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6" h="247">
                <a:moveTo>
                  <a:pt x="306" y="124"/>
                </a:moveTo>
                <a:lnTo>
                  <a:pt x="303" y="98"/>
                </a:lnTo>
                <a:lnTo>
                  <a:pt x="293" y="73"/>
                </a:lnTo>
                <a:lnTo>
                  <a:pt x="278" y="51"/>
                </a:lnTo>
                <a:lnTo>
                  <a:pt x="255" y="32"/>
                </a:lnTo>
                <a:lnTo>
                  <a:pt x="230" y="17"/>
                </a:lnTo>
                <a:lnTo>
                  <a:pt x="201" y="6"/>
                </a:lnTo>
                <a:lnTo>
                  <a:pt x="169" y="0"/>
                </a:lnTo>
                <a:lnTo>
                  <a:pt x="136" y="0"/>
                </a:lnTo>
                <a:lnTo>
                  <a:pt x="106" y="6"/>
                </a:lnTo>
                <a:lnTo>
                  <a:pt x="77" y="17"/>
                </a:lnTo>
                <a:lnTo>
                  <a:pt x="49" y="32"/>
                </a:lnTo>
                <a:lnTo>
                  <a:pt x="29" y="51"/>
                </a:lnTo>
                <a:lnTo>
                  <a:pt x="12" y="73"/>
                </a:lnTo>
                <a:lnTo>
                  <a:pt x="4" y="98"/>
                </a:lnTo>
                <a:lnTo>
                  <a:pt x="0" y="124"/>
                </a:lnTo>
                <a:lnTo>
                  <a:pt x="4" y="151"/>
                </a:lnTo>
                <a:lnTo>
                  <a:pt x="12" y="174"/>
                </a:lnTo>
                <a:lnTo>
                  <a:pt x="29" y="198"/>
                </a:lnTo>
                <a:lnTo>
                  <a:pt x="49" y="217"/>
                </a:lnTo>
                <a:lnTo>
                  <a:pt x="77" y="232"/>
                </a:lnTo>
                <a:lnTo>
                  <a:pt x="106" y="242"/>
                </a:lnTo>
                <a:lnTo>
                  <a:pt x="136" y="247"/>
                </a:lnTo>
                <a:lnTo>
                  <a:pt x="169" y="247"/>
                </a:lnTo>
                <a:lnTo>
                  <a:pt x="201" y="242"/>
                </a:lnTo>
                <a:lnTo>
                  <a:pt x="230" y="232"/>
                </a:lnTo>
                <a:lnTo>
                  <a:pt x="255" y="217"/>
                </a:lnTo>
                <a:lnTo>
                  <a:pt x="278" y="198"/>
                </a:lnTo>
                <a:lnTo>
                  <a:pt x="293" y="174"/>
                </a:lnTo>
                <a:lnTo>
                  <a:pt x="303" y="151"/>
                </a:lnTo>
                <a:lnTo>
                  <a:pt x="306" y="12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3" name="Freeform 6"/>
          <p:cNvSpPr>
            <a:spLocks/>
          </p:cNvSpPr>
          <p:nvPr/>
        </p:nvSpPr>
        <p:spPr bwMode="auto">
          <a:xfrm>
            <a:off x="4765675" y="2876550"/>
            <a:ext cx="608013" cy="788988"/>
          </a:xfrm>
          <a:custGeom>
            <a:avLst/>
            <a:gdLst>
              <a:gd name="T0" fmla="*/ 2147483647 w 766"/>
              <a:gd name="T1" fmla="*/ 2147483647 h 994"/>
              <a:gd name="T2" fmla="*/ 2147483647 w 766"/>
              <a:gd name="T3" fmla="*/ 2147483647 h 994"/>
              <a:gd name="T4" fmla="*/ 2147483647 w 766"/>
              <a:gd name="T5" fmla="*/ 2147483647 h 994"/>
              <a:gd name="T6" fmla="*/ 2147483647 w 766"/>
              <a:gd name="T7" fmla="*/ 2147483647 h 994"/>
              <a:gd name="T8" fmla="*/ 2147483647 w 766"/>
              <a:gd name="T9" fmla="*/ 2147483647 h 994"/>
              <a:gd name="T10" fmla="*/ 2147483647 w 766"/>
              <a:gd name="T11" fmla="*/ 2147483647 h 994"/>
              <a:gd name="T12" fmla="*/ 2147483647 w 766"/>
              <a:gd name="T13" fmla="*/ 2147483647 h 994"/>
              <a:gd name="T14" fmla="*/ 2147483647 w 766"/>
              <a:gd name="T15" fmla="*/ 0 h 994"/>
              <a:gd name="T16" fmla="*/ 2147483647 w 766"/>
              <a:gd name="T17" fmla="*/ 2147483647 h 994"/>
              <a:gd name="T18" fmla="*/ 2147483647 w 766"/>
              <a:gd name="T19" fmla="*/ 0 h 994"/>
              <a:gd name="T20" fmla="*/ 0 w 766"/>
              <a:gd name="T21" fmla="*/ 2147483647 h 994"/>
              <a:gd name="T22" fmla="*/ 2147483647 w 766"/>
              <a:gd name="T23" fmla="*/ 2147483647 h 994"/>
              <a:gd name="T24" fmla="*/ 2147483647 w 766"/>
              <a:gd name="T25" fmla="*/ 2147483647 h 994"/>
              <a:gd name="T26" fmla="*/ 2147483647 w 766"/>
              <a:gd name="T27" fmla="*/ 2147483647 h 994"/>
              <a:gd name="T28" fmla="*/ 2147483647 w 766"/>
              <a:gd name="T29" fmla="*/ 2147483647 h 994"/>
              <a:gd name="T30" fmla="*/ 2147483647 w 766"/>
              <a:gd name="T31" fmla="*/ 2147483647 h 994"/>
              <a:gd name="T32" fmla="*/ 2147483647 w 766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994"/>
              <a:gd name="T53" fmla="*/ 766 w 766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994">
                <a:moveTo>
                  <a:pt x="392" y="512"/>
                </a:moveTo>
                <a:lnTo>
                  <a:pt x="570" y="994"/>
                </a:lnTo>
                <a:lnTo>
                  <a:pt x="713" y="994"/>
                </a:lnTo>
                <a:lnTo>
                  <a:pt x="570" y="435"/>
                </a:lnTo>
                <a:lnTo>
                  <a:pt x="570" y="109"/>
                </a:lnTo>
                <a:lnTo>
                  <a:pt x="678" y="373"/>
                </a:lnTo>
                <a:lnTo>
                  <a:pt x="766" y="326"/>
                </a:lnTo>
                <a:lnTo>
                  <a:pt x="642" y="0"/>
                </a:lnTo>
                <a:lnTo>
                  <a:pt x="392" y="15"/>
                </a:lnTo>
                <a:lnTo>
                  <a:pt x="143" y="0"/>
                </a:lnTo>
                <a:lnTo>
                  <a:pt x="0" y="341"/>
                </a:lnTo>
                <a:lnTo>
                  <a:pt x="108" y="373"/>
                </a:lnTo>
                <a:lnTo>
                  <a:pt x="213" y="109"/>
                </a:lnTo>
                <a:lnTo>
                  <a:pt x="213" y="435"/>
                </a:lnTo>
                <a:lnTo>
                  <a:pt x="72" y="994"/>
                </a:lnTo>
                <a:lnTo>
                  <a:pt x="213" y="994"/>
                </a:lnTo>
                <a:lnTo>
                  <a:pt x="392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4" name="Freeform 7"/>
          <p:cNvSpPr>
            <a:spLocks/>
          </p:cNvSpPr>
          <p:nvPr/>
        </p:nvSpPr>
        <p:spPr bwMode="auto">
          <a:xfrm>
            <a:off x="4948238" y="4818063"/>
            <a:ext cx="242887" cy="195262"/>
          </a:xfrm>
          <a:custGeom>
            <a:avLst/>
            <a:gdLst>
              <a:gd name="T0" fmla="*/ 2147483647 w 306"/>
              <a:gd name="T1" fmla="*/ 2147483647 h 247"/>
              <a:gd name="T2" fmla="*/ 2147483647 w 306"/>
              <a:gd name="T3" fmla="*/ 2147483647 h 247"/>
              <a:gd name="T4" fmla="*/ 2147483647 w 306"/>
              <a:gd name="T5" fmla="*/ 2147483647 h 247"/>
              <a:gd name="T6" fmla="*/ 2147483647 w 306"/>
              <a:gd name="T7" fmla="*/ 2147483647 h 247"/>
              <a:gd name="T8" fmla="*/ 2147483647 w 306"/>
              <a:gd name="T9" fmla="*/ 2147483647 h 247"/>
              <a:gd name="T10" fmla="*/ 2147483647 w 306"/>
              <a:gd name="T11" fmla="*/ 2147483647 h 247"/>
              <a:gd name="T12" fmla="*/ 2147483647 w 306"/>
              <a:gd name="T13" fmla="*/ 2147483647 h 247"/>
              <a:gd name="T14" fmla="*/ 2147483647 w 306"/>
              <a:gd name="T15" fmla="*/ 0 h 247"/>
              <a:gd name="T16" fmla="*/ 2147483647 w 306"/>
              <a:gd name="T17" fmla="*/ 0 h 247"/>
              <a:gd name="T18" fmla="*/ 2147483647 w 306"/>
              <a:gd name="T19" fmla="*/ 2147483647 h 247"/>
              <a:gd name="T20" fmla="*/ 2147483647 w 306"/>
              <a:gd name="T21" fmla="*/ 2147483647 h 247"/>
              <a:gd name="T22" fmla="*/ 2147483647 w 306"/>
              <a:gd name="T23" fmla="*/ 2147483647 h 247"/>
              <a:gd name="T24" fmla="*/ 2147483647 w 306"/>
              <a:gd name="T25" fmla="*/ 2147483647 h 247"/>
              <a:gd name="T26" fmla="*/ 2147483647 w 306"/>
              <a:gd name="T27" fmla="*/ 2147483647 h 247"/>
              <a:gd name="T28" fmla="*/ 2147483647 w 306"/>
              <a:gd name="T29" fmla="*/ 2147483647 h 247"/>
              <a:gd name="T30" fmla="*/ 0 w 306"/>
              <a:gd name="T31" fmla="*/ 2147483647 h 247"/>
              <a:gd name="T32" fmla="*/ 2147483647 w 306"/>
              <a:gd name="T33" fmla="*/ 2147483647 h 247"/>
              <a:gd name="T34" fmla="*/ 2147483647 w 306"/>
              <a:gd name="T35" fmla="*/ 2147483647 h 247"/>
              <a:gd name="T36" fmla="*/ 2147483647 w 306"/>
              <a:gd name="T37" fmla="*/ 2147483647 h 247"/>
              <a:gd name="T38" fmla="*/ 2147483647 w 306"/>
              <a:gd name="T39" fmla="*/ 2147483647 h 247"/>
              <a:gd name="T40" fmla="*/ 2147483647 w 306"/>
              <a:gd name="T41" fmla="*/ 2147483647 h 247"/>
              <a:gd name="T42" fmla="*/ 2147483647 w 306"/>
              <a:gd name="T43" fmla="*/ 2147483647 h 247"/>
              <a:gd name="T44" fmla="*/ 2147483647 w 306"/>
              <a:gd name="T45" fmla="*/ 2147483647 h 247"/>
              <a:gd name="T46" fmla="*/ 2147483647 w 306"/>
              <a:gd name="T47" fmla="*/ 2147483647 h 247"/>
              <a:gd name="T48" fmla="*/ 2147483647 w 306"/>
              <a:gd name="T49" fmla="*/ 2147483647 h 247"/>
              <a:gd name="T50" fmla="*/ 2147483647 w 306"/>
              <a:gd name="T51" fmla="*/ 2147483647 h 247"/>
              <a:gd name="T52" fmla="*/ 2147483647 w 306"/>
              <a:gd name="T53" fmla="*/ 2147483647 h 247"/>
              <a:gd name="T54" fmla="*/ 2147483647 w 306"/>
              <a:gd name="T55" fmla="*/ 2147483647 h 247"/>
              <a:gd name="T56" fmla="*/ 2147483647 w 306"/>
              <a:gd name="T57" fmla="*/ 2147483647 h 247"/>
              <a:gd name="T58" fmla="*/ 2147483647 w 306"/>
              <a:gd name="T59" fmla="*/ 2147483647 h 247"/>
              <a:gd name="T60" fmla="*/ 2147483647 w 306"/>
              <a:gd name="T61" fmla="*/ 2147483647 h 2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6"/>
              <a:gd name="T94" fmla="*/ 0 h 247"/>
              <a:gd name="T95" fmla="*/ 306 w 306"/>
              <a:gd name="T96" fmla="*/ 247 h 24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6" h="247">
                <a:moveTo>
                  <a:pt x="306" y="123"/>
                </a:moveTo>
                <a:lnTo>
                  <a:pt x="303" y="96"/>
                </a:lnTo>
                <a:lnTo>
                  <a:pt x="293" y="72"/>
                </a:lnTo>
                <a:lnTo>
                  <a:pt x="278" y="49"/>
                </a:lnTo>
                <a:lnTo>
                  <a:pt x="255" y="30"/>
                </a:lnTo>
                <a:lnTo>
                  <a:pt x="230" y="15"/>
                </a:lnTo>
                <a:lnTo>
                  <a:pt x="201" y="4"/>
                </a:lnTo>
                <a:lnTo>
                  <a:pt x="169" y="0"/>
                </a:lnTo>
                <a:lnTo>
                  <a:pt x="136" y="0"/>
                </a:lnTo>
                <a:lnTo>
                  <a:pt x="106" y="4"/>
                </a:lnTo>
                <a:lnTo>
                  <a:pt x="77" y="15"/>
                </a:lnTo>
                <a:lnTo>
                  <a:pt x="49" y="30"/>
                </a:lnTo>
                <a:lnTo>
                  <a:pt x="29" y="49"/>
                </a:lnTo>
                <a:lnTo>
                  <a:pt x="12" y="72"/>
                </a:lnTo>
                <a:lnTo>
                  <a:pt x="4" y="96"/>
                </a:lnTo>
                <a:lnTo>
                  <a:pt x="0" y="123"/>
                </a:lnTo>
                <a:lnTo>
                  <a:pt x="4" y="149"/>
                </a:lnTo>
                <a:lnTo>
                  <a:pt x="12" y="174"/>
                </a:lnTo>
                <a:lnTo>
                  <a:pt x="29" y="196"/>
                </a:lnTo>
                <a:lnTo>
                  <a:pt x="49" y="215"/>
                </a:lnTo>
                <a:lnTo>
                  <a:pt x="77" y="230"/>
                </a:lnTo>
                <a:lnTo>
                  <a:pt x="106" y="241"/>
                </a:lnTo>
                <a:lnTo>
                  <a:pt x="136" y="247"/>
                </a:lnTo>
                <a:lnTo>
                  <a:pt x="169" y="247"/>
                </a:lnTo>
                <a:lnTo>
                  <a:pt x="201" y="241"/>
                </a:lnTo>
                <a:lnTo>
                  <a:pt x="230" y="230"/>
                </a:lnTo>
                <a:lnTo>
                  <a:pt x="255" y="215"/>
                </a:lnTo>
                <a:lnTo>
                  <a:pt x="278" y="196"/>
                </a:lnTo>
                <a:lnTo>
                  <a:pt x="293" y="174"/>
                </a:lnTo>
                <a:lnTo>
                  <a:pt x="303" y="149"/>
                </a:lnTo>
                <a:lnTo>
                  <a:pt x="306" y="12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5" name="Freeform 8"/>
          <p:cNvSpPr>
            <a:spLocks/>
          </p:cNvSpPr>
          <p:nvPr/>
        </p:nvSpPr>
        <p:spPr bwMode="auto">
          <a:xfrm>
            <a:off x="4765675" y="5013325"/>
            <a:ext cx="608013" cy="790575"/>
          </a:xfrm>
          <a:custGeom>
            <a:avLst/>
            <a:gdLst>
              <a:gd name="T0" fmla="*/ 2147483647 w 766"/>
              <a:gd name="T1" fmla="*/ 2147483647 h 994"/>
              <a:gd name="T2" fmla="*/ 2147483647 w 766"/>
              <a:gd name="T3" fmla="*/ 2147483647 h 994"/>
              <a:gd name="T4" fmla="*/ 2147483647 w 766"/>
              <a:gd name="T5" fmla="*/ 2147483647 h 994"/>
              <a:gd name="T6" fmla="*/ 2147483647 w 766"/>
              <a:gd name="T7" fmla="*/ 2147483647 h 994"/>
              <a:gd name="T8" fmla="*/ 2147483647 w 766"/>
              <a:gd name="T9" fmla="*/ 2147483647 h 994"/>
              <a:gd name="T10" fmla="*/ 2147483647 w 766"/>
              <a:gd name="T11" fmla="*/ 2147483647 h 994"/>
              <a:gd name="T12" fmla="*/ 2147483647 w 766"/>
              <a:gd name="T13" fmla="*/ 2147483647 h 994"/>
              <a:gd name="T14" fmla="*/ 2147483647 w 766"/>
              <a:gd name="T15" fmla="*/ 0 h 994"/>
              <a:gd name="T16" fmla="*/ 2147483647 w 766"/>
              <a:gd name="T17" fmla="*/ 2147483647 h 994"/>
              <a:gd name="T18" fmla="*/ 2147483647 w 766"/>
              <a:gd name="T19" fmla="*/ 0 h 994"/>
              <a:gd name="T20" fmla="*/ 0 w 766"/>
              <a:gd name="T21" fmla="*/ 2147483647 h 994"/>
              <a:gd name="T22" fmla="*/ 2147483647 w 766"/>
              <a:gd name="T23" fmla="*/ 2147483647 h 994"/>
              <a:gd name="T24" fmla="*/ 2147483647 w 766"/>
              <a:gd name="T25" fmla="*/ 2147483647 h 994"/>
              <a:gd name="T26" fmla="*/ 2147483647 w 766"/>
              <a:gd name="T27" fmla="*/ 2147483647 h 994"/>
              <a:gd name="T28" fmla="*/ 2147483647 w 766"/>
              <a:gd name="T29" fmla="*/ 2147483647 h 994"/>
              <a:gd name="T30" fmla="*/ 2147483647 w 766"/>
              <a:gd name="T31" fmla="*/ 2147483647 h 994"/>
              <a:gd name="T32" fmla="*/ 2147483647 w 766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994"/>
              <a:gd name="T53" fmla="*/ 766 w 766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994">
                <a:moveTo>
                  <a:pt x="392" y="512"/>
                </a:moveTo>
                <a:lnTo>
                  <a:pt x="570" y="994"/>
                </a:lnTo>
                <a:lnTo>
                  <a:pt x="713" y="994"/>
                </a:lnTo>
                <a:lnTo>
                  <a:pt x="570" y="435"/>
                </a:lnTo>
                <a:lnTo>
                  <a:pt x="570" y="109"/>
                </a:lnTo>
                <a:lnTo>
                  <a:pt x="678" y="373"/>
                </a:lnTo>
                <a:lnTo>
                  <a:pt x="766" y="326"/>
                </a:lnTo>
                <a:lnTo>
                  <a:pt x="642" y="0"/>
                </a:lnTo>
                <a:lnTo>
                  <a:pt x="392" y="15"/>
                </a:lnTo>
                <a:lnTo>
                  <a:pt x="143" y="0"/>
                </a:lnTo>
                <a:lnTo>
                  <a:pt x="0" y="342"/>
                </a:lnTo>
                <a:lnTo>
                  <a:pt x="108" y="373"/>
                </a:lnTo>
                <a:lnTo>
                  <a:pt x="213" y="109"/>
                </a:lnTo>
                <a:lnTo>
                  <a:pt x="213" y="435"/>
                </a:lnTo>
                <a:lnTo>
                  <a:pt x="72" y="994"/>
                </a:lnTo>
                <a:lnTo>
                  <a:pt x="213" y="994"/>
                </a:lnTo>
                <a:lnTo>
                  <a:pt x="392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6" name="Freeform 9"/>
          <p:cNvSpPr>
            <a:spLocks/>
          </p:cNvSpPr>
          <p:nvPr/>
        </p:nvSpPr>
        <p:spPr bwMode="auto">
          <a:xfrm>
            <a:off x="2008188" y="3830638"/>
            <a:ext cx="244475" cy="195262"/>
          </a:xfrm>
          <a:custGeom>
            <a:avLst/>
            <a:gdLst>
              <a:gd name="T0" fmla="*/ 2147483647 w 308"/>
              <a:gd name="T1" fmla="*/ 2147483647 h 248"/>
              <a:gd name="T2" fmla="*/ 2147483647 w 308"/>
              <a:gd name="T3" fmla="*/ 2147483647 h 248"/>
              <a:gd name="T4" fmla="*/ 2147483647 w 308"/>
              <a:gd name="T5" fmla="*/ 2147483647 h 248"/>
              <a:gd name="T6" fmla="*/ 2147483647 w 308"/>
              <a:gd name="T7" fmla="*/ 2147483647 h 248"/>
              <a:gd name="T8" fmla="*/ 2147483647 w 308"/>
              <a:gd name="T9" fmla="*/ 2147483647 h 248"/>
              <a:gd name="T10" fmla="*/ 2147483647 w 308"/>
              <a:gd name="T11" fmla="*/ 2147483647 h 248"/>
              <a:gd name="T12" fmla="*/ 2147483647 w 308"/>
              <a:gd name="T13" fmla="*/ 2147483647 h 248"/>
              <a:gd name="T14" fmla="*/ 2147483647 w 308"/>
              <a:gd name="T15" fmla="*/ 0 h 248"/>
              <a:gd name="T16" fmla="*/ 2147483647 w 308"/>
              <a:gd name="T17" fmla="*/ 0 h 248"/>
              <a:gd name="T18" fmla="*/ 2147483647 w 308"/>
              <a:gd name="T19" fmla="*/ 2147483647 h 248"/>
              <a:gd name="T20" fmla="*/ 2147483647 w 308"/>
              <a:gd name="T21" fmla="*/ 2147483647 h 248"/>
              <a:gd name="T22" fmla="*/ 2147483647 w 308"/>
              <a:gd name="T23" fmla="*/ 2147483647 h 248"/>
              <a:gd name="T24" fmla="*/ 2147483647 w 308"/>
              <a:gd name="T25" fmla="*/ 2147483647 h 248"/>
              <a:gd name="T26" fmla="*/ 2147483647 w 308"/>
              <a:gd name="T27" fmla="*/ 2147483647 h 248"/>
              <a:gd name="T28" fmla="*/ 2147483647 w 308"/>
              <a:gd name="T29" fmla="*/ 2147483647 h 248"/>
              <a:gd name="T30" fmla="*/ 0 w 308"/>
              <a:gd name="T31" fmla="*/ 2147483647 h 248"/>
              <a:gd name="T32" fmla="*/ 2147483647 w 308"/>
              <a:gd name="T33" fmla="*/ 2147483647 h 248"/>
              <a:gd name="T34" fmla="*/ 2147483647 w 308"/>
              <a:gd name="T35" fmla="*/ 2147483647 h 248"/>
              <a:gd name="T36" fmla="*/ 2147483647 w 308"/>
              <a:gd name="T37" fmla="*/ 2147483647 h 248"/>
              <a:gd name="T38" fmla="*/ 2147483647 w 308"/>
              <a:gd name="T39" fmla="*/ 2147483647 h 248"/>
              <a:gd name="T40" fmla="*/ 2147483647 w 308"/>
              <a:gd name="T41" fmla="*/ 2147483647 h 248"/>
              <a:gd name="T42" fmla="*/ 2147483647 w 308"/>
              <a:gd name="T43" fmla="*/ 2147483647 h 248"/>
              <a:gd name="T44" fmla="*/ 2147483647 w 308"/>
              <a:gd name="T45" fmla="*/ 2147483647 h 248"/>
              <a:gd name="T46" fmla="*/ 2147483647 w 308"/>
              <a:gd name="T47" fmla="*/ 2147483647 h 248"/>
              <a:gd name="T48" fmla="*/ 2147483647 w 308"/>
              <a:gd name="T49" fmla="*/ 2147483647 h 248"/>
              <a:gd name="T50" fmla="*/ 2147483647 w 308"/>
              <a:gd name="T51" fmla="*/ 2147483647 h 248"/>
              <a:gd name="T52" fmla="*/ 2147483647 w 308"/>
              <a:gd name="T53" fmla="*/ 2147483647 h 248"/>
              <a:gd name="T54" fmla="*/ 2147483647 w 308"/>
              <a:gd name="T55" fmla="*/ 2147483647 h 248"/>
              <a:gd name="T56" fmla="*/ 2147483647 w 308"/>
              <a:gd name="T57" fmla="*/ 2147483647 h 248"/>
              <a:gd name="T58" fmla="*/ 2147483647 w 308"/>
              <a:gd name="T59" fmla="*/ 2147483647 h 248"/>
              <a:gd name="T60" fmla="*/ 2147483647 w 308"/>
              <a:gd name="T61" fmla="*/ 2147483647 h 24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"/>
              <a:gd name="T94" fmla="*/ 0 h 248"/>
              <a:gd name="T95" fmla="*/ 308 w 308"/>
              <a:gd name="T96" fmla="*/ 248 h 24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" h="248">
                <a:moveTo>
                  <a:pt x="308" y="125"/>
                </a:moveTo>
                <a:lnTo>
                  <a:pt x="305" y="98"/>
                </a:lnTo>
                <a:lnTo>
                  <a:pt x="295" y="74"/>
                </a:lnTo>
                <a:lnTo>
                  <a:pt x="279" y="51"/>
                </a:lnTo>
                <a:lnTo>
                  <a:pt x="257" y="32"/>
                </a:lnTo>
                <a:lnTo>
                  <a:pt x="232" y="17"/>
                </a:lnTo>
                <a:lnTo>
                  <a:pt x="203" y="6"/>
                </a:lnTo>
                <a:lnTo>
                  <a:pt x="171" y="0"/>
                </a:lnTo>
                <a:lnTo>
                  <a:pt x="138" y="0"/>
                </a:lnTo>
                <a:lnTo>
                  <a:pt x="108" y="6"/>
                </a:lnTo>
                <a:lnTo>
                  <a:pt x="77" y="17"/>
                </a:lnTo>
                <a:lnTo>
                  <a:pt x="51" y="32"/>
                </a:lnTo>
                <a:lnTo>
                  <a:pt x="31" y="51"/>
                </a:lnTo>
                <a:lnTo>
                  <a:pt x="14" y="74"/>
                </a:lnTo>
                <a:lnTo>
                  <a:pt x="4" y="98"/>
                </a:lnTo>
                <a:lnTo>
                  <a:pt x="0" y="125"/>
                </a:lnTo>
                <a:lnTo>
                  <a:pt x="4" y="151"/>
                </a:lnTo>
                <a:lnTo>
                  <a:pt x="14" y="176"/>
                </a:lnTo>
                <a:lnTo>
                  <a:pt x="31" y="198"/>
                </a:lnTo>
                <a:lnTo>
                  <a:pt x="51" y="217"/>
                </a:lnTo>
                <a:lnTo>
                  <a:pt x="77" y="232"/>
                </a:lnTo>
                <a:lnTo>
                  <a:pt x="108" y="243"/>
                </a:lnTo>
                <a:lnTo>
                  <a:pt x="138" y="248"/>
                </a:lnTo>
                <a:lnTo>
                  <a:pt x="171" y="248"/>
                </a:lnTo>
                <a:lnTo>
                  <a:pt x="203" y="243"/>
                </a:lnTo>
                <a:lnTo>
                  <a:pt x="232" y="232"/>
                </a:lnTo>
                <a:lnTo>
                  <a:pt x="257" y="217"/>
                </a:lnTo>
                <a:lnTo>
                  <a:pt x="279" y="198"/>
                </a:lnTo>
                <a:lnTo>
                  <a:pt x="295" y="176"/>
                </a:lnTo>
                <a:lnTo>
                  <a:pt x="305" y="151"/>
                </a:lnTo>
                <a:lnTo>
                  <a:pt x="308" y="12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7" name="Freeform 10"/>
          <p:cNvSpPr>
            <a:spLocks/>
          </p:cNvSpPr>
          <p:nvPr/>
        </p:nvSpPr>
        <p:spPr bwMode="auto">
          <a:xfrm>
            <a:off x="1827213" y="4027488"/>
            <a:ext cx="608012" cy="788987"/>
          </a:xfrm>
          <a:custGeom>
            <a:avLst/>
            <a:gdLst>
              <a:gd name="T0" fmla="*/ 2147483647 w 766"/>
              <a:gd name="T1" fmla="*/ 2147483647 h 994"/>
              <a:gd name="T2" fmla="*/ 2147483647 w 766"/>
              <a:gd name="T3" fmla="*/ 2147483647 h 994"/>
              <a:gd name="T4" fmla="*/ 2147483647 w 766"/>
              <a:gd name="T5" fmla="*/ 2147483647 h 994"/>
              <a:gd name="T6" fmla="*/ 2147483647 w 766"/>
              <a:gd name="T7" fmla="*/ 2147483647 h 994"/>
              <a:gd name="T8" fmla="*/ 2147483647 w 766"/>
              <a:gd name="T9" fmla="*/ 2147483647 h 994"/>
              <a:gd name="T10" fmla="*/ 2147483647 w 766"/>
              <a:gd name="T11" fmla="*/ 2147483647 h 994"/>
              <a:gd name="T12" fmla="*/ 2147483647 w 766"/>
              <a:gd name="T13" fmla="*/ 2147483647 h 994"/>
              <a:gd name="T14" fmla="*/ 2147483647 w 766"/>
              <a:gd name="T15" fmla="*/ 0 h 994"/>
              <a:gd name="T16" fmla="*/ 2147483647 w 766"/>
              <a:gd name="T17" fmla="*/ 2147483647 h 994"/>
              <a:gd name="T18" fmla="*/ 2147483647 w 766"/>
              <a:gd name="T19" fmla="*/ 0 h 994"/>
              <a:gd name="T20" fmla="*/ 0 w 766"/>
              <a:gd name="T21" fmla="*/ 2147483647 h 994"/>
              <a:gd name="T22" fmla="*/ 2147483647 w 766"/>
              <a:gd name="T23" fmla="*/ 2147483647 h 994"/>
              <a:gd name="T24" fmla="*/ 2147483647 w 766"/>
              <a:gd name="T25" fmla="*/ 2147483647 h 994"/>
              <a:gd name="T26" fmla="*/ 2147483647 w 766"/>
              <a:gd name="T27" fmla="*/ 2147483647 h 994"/>
              <a:gd name="T28" fmla="*/ 2147483647 w 766"/>
              <a:gd name="T29" fmla="*/ 2147483647 h 994"/>
              <a:gd name="T30" fmla="*/ 2147483647 w 766"/>
              <a:gd name="T31" fmla="*/ 2147483647 h 994"/>
              <a:gd name="T32" fmla="*/ 2147483647 w 766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994"/>
              <a:gd name="T53" fmla="*/ 766 w 766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994">
                <a:moveTo>
                  <a:pt x="392" y="512"/>
                </a:moveTo>
                <a:lnTo>
                  <a:pt x="570" y="994"/>
                </a:lnTo>
                <a:lnTo>
                  <a:pt x="712" y="994"/>
                </a:lnTo>
                <a:lnTo>
                  <a:pt x="570" y="435"/>
                </a:lnTo>
                <a:lnTo>
                  <a:pt x="570" y="109"/>
                </a:lnTo>
                <a:lnTo>
                  <a:pt x="676" y="373"/>
                </a:lnTo>
                <a:lnTo>
                  <a:pt x="766" y="326"/>
                </a:lnTo>
                <a:lnTo>
                  <a:pt x="640" y="0"/>
                </a:lnTo>
                <a:lnTo>
                  <a:pt x="392" y="15"/>
                </a:lnTo>
                <a:lnTo>
                  <a:pt x="142" y="0"/>
                </a:lnTo>
                <a:lnTo>
                  <a:pt x="0" y="341"/>
                </a:lnTo>
                <a:lnTo>
                  <a:pt x="106" y="373"/>
                </a:lnTo>
                <a:lnTo>
                  <a:pt x="213" y="109"/>
                </a:lnTo>
                <a:lnTo>
                  <a:pt x="213" y="435"/>
                </a:lnTo>
                <a:lnTo>
                  <a:pt x="70" y="994"/>
                </a:lnTo>
                <a:lnTo>
                  <a:pt x="213" y="994"/>
                </a:lnTo>
                <a:lnTo>
                  <a:pt x="392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4448175" y="3200400"/>
            <a:ext cx="406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PMingLiU" pitchFamily="18" charset="-120"/>
                <a:ea typeface="PMingLiU" pitchFamily="18" charset="-120"/>
              </a:rPr>
              <a:t>A</a:t>
            </a:r>
            <a:endParaRPr lang="en-US" altLang="zh-CN" sz="2400"/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1676400" y="4351338"/>
            <a:ext cx="3889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PMingLiU" pitchFamily="18" charset="-120"/>
                <a:ea typeface="PMingLiU" pitchFamily="18" charset="-120"/>
              </a:rPr>
              <a:t>B</a:t>
            </a:r>
            <a:endParaRPr lang="en-US" altLang="zh-CN" sz="2400"/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4481513" y="5440363"/>
            <a:ext cx="3889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latin typeface="PMingLiU" pitchFamily="18" charset="-120"/>
                <a:ea typeface="PMingLiU" pitchFamily="18" charset="-120"/>
              </a:rPr>
              <a:t>C</a:t>
            </a:r>
            <a:endParaRPr lang="en-US" altLang="zh-CN" sz="2400"/>
          </a:p>
        </p:txBody>
      </p:sp>
      <p:sp>
        <p:nvSpPr>
          <p:cNvPr id="75791" name="Line 14"/>
          <p:cNvSpPr>
            <a:spLocks noChangeShapeType="1"/>
          </p:cNvSpPr>
          <p:nvPr/>
        </p:nvSpPr>
        <p:spPr bwMode="auto">
          <a:xfrm>
            <a:off x="5373688" y="3171825"/>
            <a:ext cx="968375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2" name="Freeform 15"/>
          <p:cNvSpPr>
            <a:spLocks/>
          </p:cNvSpPr>
          <p:nvPr/>
        </p:nvSpPr>
        <p:spPr bwMode="auto">
          <a:xfrm>
            <a:off x="6329363" y="3128963"/>
            <a:ext cx="158750" cy="85725"/>
          </a:xfrm>
          <a:custGeom>
            <a:avLst/>
            <a:gdLst>
              <a:gd name="T0" fmla="*/ 0 w 199"/>
              <a:gd name="T1" fmla="*/ 0 h 108"/>
              <a:gd name="T2" fmla="*/ 2147483647 w 199"/>
              <a:gd name="T3" fmla="*/ 2147483647 h 108"/>
              <a:gd name="T4" fmla="*/ 0 w 199"/>
              <a:gd name="T5" fmla="*/ 2147483647 h 108"/>
              <a:gd name="T6" fmla="*/ 0 w 199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99"/>
              <a:gd name="T13" fmla="*/ 0 h 108"/>
              <a:gd name="T14" fmla="*/ 199 w 199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" h="108">
                <a:moveTo>
                  <a:pt x="0" y="0"/>
                </a:moveTo>
                <a:lnTo>
                  <a:pt x="199" y="54"/>
                </a:lnTo>
                <a:lnTo>
                  <a:pt x="0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3" name="Line 16"/>
          <p:cNvSpPr>
            <a:spLocks noChangeShapeType="1"/>
          </p:cNvSpPr>
          <p:nvPr/>
        </p:nvSpPr>
        <p:spPr bwMode="auto">
          <a:xfrm>
            <a:off x="2435225" y="4322763"/>
            <a:ext cx="665163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4" name="Freeform 17"/>
          <p:cNvSpPr>
            <a:spLocks/>
          </p:cNvSpPr>
          <p:nvPr/>
        </p:nvSpPr>
        <p:spPr bwMode="auto">
          <a:xfrm>
            <a:off x="3087688" y="4281488"/>
            <a:ext cx="158750" cy="84137"/>
          </a:xfrm>
          <a:custGeom>
            <a:avLst/>
            <a:gdLst>
              <a:gd name="T0" fmla="*/ 0 w 199"/>
              <a:gd name="T1" fmla="*/ 0 h 108"/>
              <a:gd name="T2" fmla="*/ 2147483647 w 199"/>
              <a:gd name="T3" fmla="*/ 2147483647 h 108"/>
              <a:gd name="T4" fmla="*/ 0 w 199"/>
              <a:gd name="T5" fmla="*/ 2147483647 h 108"/>
              <a:gd name="T6" fmla="*/ 0 w 199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99"/>
              <a:gd name="T13" fmla="*/ 0 h 108"/>
              <a:gd name="T14" fmla="*/ 199 w 199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" h="108">
                <a:moveTo>
                  <a:pt x="0" y="0"/>
                </a:moveTo>
                <a:lnTo>
                  <a:pt x="199" y="54"/>
                </a:lnTo>
                <a:lnTo>
                  <a:pt x="0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5" name="Line 18"/>
          <p:cNvSpPr>
            <a:spLocks noChangeShapeType="1"/>
          </p:cNvSpPr>
          <p:nvPr/>
        </p:nvSpPr>
        <p:spPr bwMode="auto">
          <a:xfrm>
            <a:off x="5373688" y="5310188"/>
            <a:ext cx="106997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6" name="Freeform 19"/>
          <p:cNvSpPr>
            <a:spLocks/>
          </p:cNvSpPr>
          <p:nvPr/>
        </p:nvSpPr>
        <p:spPr bwMode="auto">
          <a:xfrm>
            <a:off x="6430963" y="5267325"/>
            <a:ext cx="157162" cy="85725"/>
          </a:xfrm>
          <a:custGeom>
            <a:avLst/>
            <a:gdLst>
              <a:gd name="T0" fmla="*/ 0 w 199"/>
              <a:gd name="T1" fmla="*/ 0 h 108"/>
              <a:gd name="T2" fmla="*/ 2147483647 w 199"/>
              <a:gd name="T3" fmla="*/ 2147483647 h 108"/>
              <a:gd name="T4" fmla="*/ 0 w 199"/>
              <a:gd name="T5" fmla="*/ 2147483647 h 108"/>
              <a:gd name="T6" fmla="*/ 0 w 199"/>
              <a:gd name="T7" fmla="*/ 0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99"/>
              <a:gd name="T13" fmla="*/ 0 h 108"/>
              <a:gd name="T14" fmla="*/ 199 w 199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9" h="108">
                <a:moveTo>
                  <a:pt x="0" y="0"/>
                </a:moveTo>
                <a:lnTo>
                  <a:pt x="199" y="54"/>
                </a:lnTo>
                <a:lnTo>
                  <a:pt x="0" y="1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7" name="Rectangle 20"/>
          <p:cNvSpPr>
            <a:spLocks noChangeArrowheads="1"/>
          </p:cNvSpPr>
          <p:nvPr/>
        </p:nvSpPr>
        <p:spPr bwMode="auto">
          <a:xfrm>
            <a:off x="3700463" y="6076950"/>
            <a:ext cx="1673225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2200" b="1">
                <a:solidFill>
                  <a:srgbClr val="0000FF"/>
                </a:solidFill>
                <a:latin typeface="PMingLiU" pitchFamily="18" charset="-120"/>
                <a:ea typeface="PMingLiU" pitchFamily="18" charset="-120"/>
              </a:rPr>
              <a:t>FDMA </a:t>
            </a:r>
            <a:r>
              <a:rPr lang="zh-CN" altLang="en-US" sz="2200" b="1">
                <a:solidFill>
                  <a:srgbClr val="0000FF"/>
                </a:solidFill>
                <a:latin typeface="PMingLiU" pitchFamily="18" charset="-120"/>
                <a:ea typeface="宋体" pitchFamily="2" charset="-122"/>
              </a:rPr>
              <a:t>示意图</a:t>
            </a:r>
            <a:endParaRPr lang="zh-CN" altLang="en-US" sz="2400">
              <a:ea typeface="宋体" pitchFamily="2" charset="-122"/>
            </a:endParaRPr>
          </a:p>
        </p:txBody>
      </p:sp>
      <p:sp>
        <p:nvSpPr>
          <p:cNvPr id="75798" name="Freeform 21"/>
          <p:cNvSpPr>
            <a:spLocks/>
          </p:cNvSpPr>
          <p:nvPr/>
        </p:nvSpPr>
        <p:spPr bwMode="auto">
          <a:xfrm>
            <a:off x="6669088" y="2679700"/>
            <a:ext cx="244475" cy="195263"/>
          </a:xfrm>
          <a:custGeom>
            <a:avLst/>
            <a:gdLst>
              <a:gd name="T0" fmla="*/ 2147483647 w 306"/>
              <a:gd name="T1" fmla="*/ 2147483647 h 247"/>
              <a:gd name="T2" fmla="*/ 2147483647 w 306"/>
              <a:gd name="T3" fmla="*/ 2147483647 h 247"/>
              <a:gd name="T4" fmla="*/ 2147483647 w 306"/>
              <a:gd name="T5" fmla="*/ 2147483647 h 247"/>
              <a:gd name="T6" fmla="*/ 2147483647 w 306"/>
              <a:gd name="T7" fmla="*/ 2147483647 h 247"/>
              <a:gd name="T8" fmla="*/ 2147483647 w 306"/>
              <a:gd name="T9" fmla="*/ 2147483647 h 247"/>
              <a:gd name="T10" fmla="*/ 2147483647 w 306"/>
              <a:gd name="T11" fmla="*/ 2147483647 h 247"/>
              <a:gd name="T12" fmla="*/ 2147483647 w 306"/>
              <a:gd name="T13" fmla="*/ 2147483647 h 247"/>
              <a:gd name="T14" fmla="*/ 2147483647 w 306"/>
              <a:gd name="T15" fmla="*/ 0 h 247"/>
              <a:gd name="T16" fmla="*/ 2147483647 w 306"/>
              <a:gd name="T17" fmla="*/ 0 h 247"/>
              <a:gd name="T18" fmla="*/ 2147483647 w 306"/>
              <a:gd name="T19" fmla="*/ 2147483647 h 247"/>
              <a:gd name="T20" fmla="*/ 2147483647 w 306"/>
              <a:gd name="T21" fmla="*/ 2147483647 h 247"/>
              <a:gd name="T22" fmla="*/ 2147483647 w 306"/>
              <a:gd name="T23" fmla="*/ 2147483647 h 247"/>
              <a:gd name="T24" fmla="*/ 2147483647 w 306"/>
              <a:gd name="T25" fmla="*/ 2147483647 h 247"/>
              <a:gd name="T26" fmla="*/ 2147483647 w 306"/>
              <a:gd name="T27" fmla="*/ 2147483647 h 247"/>
              <a:gd name="T28" fmla="*/ 2147483647 w 306"/>
              <a:gd name="T29" fmla="*/ 2147483647 h 247"/>
              <a:gd name="T30" fmla="*/ 0 w 306"/>
              <a:gd name="T31" fmla="*/ 2147483647 h 247"/>
              <a:gd name="T32" fmla="*/ 2147483647 w 306"/>
              <a:gd name="T33" fmla="*/ 2147483647 h 247"/>
              <a:gd name="T34" fmla="*/ 2147483647 w 306"/>
              <a:gd name="T35" fmla="*/ 2147483647 h 247"/>
              <a:gd name="T36" fmla="*/ 2147483647 w 306"/>
              <a:gd name="T37" fmla="*/ 2147483647 h 247"/>
              <a:gd name="T38" fmla="*/ 2147483647 w 306"/>
              <a:gd name="T39" fmla="*/ 2147483647 h 247"/>
              <a:gd name="T40" fmla="*/ 2147483647 w 306"/>
              <a:gd name="T41" fmla="*/ 2147483647 h 247"/>
              <a:gd name="T42" fmla="*/ 2147483647 w 306"/>
              <a:gd name="T43" fmla="*/ 2147483647 h 247"/>
              <a:gd name="T44" fmla="*/ 2147483647 w 306"/>
              <a:gd name="T45" fmla="*/ 2147483647 h 247"/>
              <a:gd name="T46" fmla="*/ 2147483647 w 306"/>
              <a:gd name="T47" fmla="*/ 2147483647 h 247"/>
              <a:gd name="T48" fmla="*/ 2147483647 w 306"/>
              <a:gd name="T49" fmla="*/ 2147483647 h 247"/>
              <a:gd name="T50" fmla="*/ 2147483647 w 306"/>
              <a:gd name="T51" fmla="*/ 2147483647 h 247"/>
              <a:gd name="T52" fmla="*/ 2147483647 w 306"/>
              <a:gd name="T53" fmla="*/ 2147483647 h 247"/>
              <a:gd name="T54" fmla="*/ 2147483647 w 306"/>
              <a:gd name="T55" fmla="*/ 2147483647 h 247"/>
              <a:gd name="T56" fmla="*/ 2147483647 w 306"/>
              <a:gd name="T57" fmla="*/ 2147483647 h 247"/>
              <a:gd name="T58" fmla="*/ 2147483647 w 306"/>
              <a:gd name="T59" fmla="*/ 2147483647 h 247"/>
              <a:gd name="T60" fmla="*/ 2147483647 w 306"/>
              <a:gd name="T61" fmla="*/ 2147483647 h 2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6"/>
              <a:gd name="T94" fmla="*/ 0 h 247"/>
              <a:gd name="T95" fmla="*/ 306 w 306"/>
              <a:gd name="T96" fmla="*/ 247 h 24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6" h="247">
                <a:moveTo>
                  <a:pt x="306" y="124"/>
                </a:moveTo>
                <a:lnTo>
                  <a:pt x="303" y="98"/>
                </a:lnTo>
                <a:lnTo>
                  <a:pt x="294" y="73"/>
                </a:lnTo>
                <a:lnTo>
                  <a:pt x="277" y="51"/>
                </a:lnTo>
                <a:lnTo>
                  <a:pt x="255" y="32"/>
                </a:lnTo>
                <a:lnTo>
                  <a:pt x="229" y="17"/>
                </a:lnTo>
                <a:lnTo>
                  <a:pt x="201" y="6"/>
                </a:lnTo>
                <a:lnTo>
                  <a:pt x="168" y="0"/>
                </a:lnTo>
                <a:lnTo>
                  <a:pt x="138" y="0"/>
                </a:lnTo>
                <a:lnTo>
                  <a:pt x="105" y="6"/>
                </a:lnTo>
                <a:lnTo>
                  <a:pt x="76" y="17"/>
                </a:lnTo>
                <a:lnTo>
                  <a:pt x="51" y="32"/>
                </a:lnTo>
                <a:lnTo>
                  <a:pt x="29" y="51"/>
                </a:lnTo>
                <a:lnTo>
                  <a:pt x="13" y="73"/>
                </a:lnTo>
                <a:lnTo>
                  <a:pt x="3" y="98"/>
                </a:lnTo>
                <a:lnTo>
                  <a:pt x="0" y="124"/>
                </a:lnTo>
                <a:lnTo>
                  <a:pt x="3" y="151"/>
                </a:lnTo>
                <a:lnTo>
                  <a:pt x="13" y="174"/>
                </a:lnTo>
                <a:lnTo>
                  <a:pt x="29" y="198"/>
                </a:lnTo>
                <a:lnTo>
                  <a:pt x="51" y="217"/>
                </a:lnTo>
                <a:lnTo>
                  <a:pt x="76" y="232"/>
                </a:lnTo>
                <a:lnTo>
                  <a:pt x="105" y="242"/>
                </a:lnTo>
                <a:lnTo>
                  <a:pt x="138" y="247"/>
                </a:lnTo>
                <a:lnTo>
                  <a:pt x="168" y="247"/>
                </a:lnTo>
                <a:lnTo>
                  <a:pt x="201" y="242"/>
                </a:lnTo>
                <a:lnTo>
                  <a:pt x="229" y="232"/>
                </a:lnTo>
                <a:lnTo>
                  <a:pt x="255" y="217"/>
                </a:lnTo>
                <a:lnTo>
                  <a:pt x="277" y="198"/>
                </a:lnTo>
                <a:lnTo>
                  <a:pt x="294" y="174"/>
                </a:lnTo>
                <a:lnTo>
                  <a:pt x="303" y="151"/>
                </a:lnTo>
                <a:lnTo>
                  <a:pt x="306" y="124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799" name="Freeform 22"/>
          <p:cNvSpPr>
            <a:spLocks/>
          </p:cNvSpPr>
          <p:nvPr/>
        </p:nvSpPr>
        <p:spPr bwMode="auto">
          <a:xfrm>
            <a:off x="6488113" y="2876550"/>
            <a:ext cx="606425" cy="788988"/>
          </a:xfrm>
          <a:custGeom>
            <a:avLst/>
            <a:gdLst>
              <a:gd name="T0" fmla="*/ 2147483647 w 766"/>
              <a:gd name="T1" fmla="*/ 2147483647 h 994"/>
              <a:gd name="T2" fmla="*/ 2147483647 w 766"/>
              <a:gd name="T3" fmla="*/ 2147483647 h 994"/>
              <a:gd name="T4" fmla="*/ 2147483647 w 766"/>
              <a:gd name="T5" fmla="*/ 2147483647 h 994"/>
              <a:gd name="T6" fmla="*/ 2147483647 w 766"/>
              <a:gd name="T7" fmla="*/ 2147483647 h 994"/>
              <a:gd name="T8" fmla="*/ 2147483647 w 766"/>
              <a:gd name="T9" fmla="*/ 2147483647 h 994"/>
              <a:gd name="T10" fmla="*/ 2147483647 w 766"/>
              <a:gd name="T11" fmla="*/ 2147483647 h 994"/>
              <a:gd name="T12" fmla="*/ 2147483647 w 766"/>
              <a:gd name="T13" fmla="*/ 2147483647 h 994"/>
              <a:gd name="T14" fmla="*/ 2147483647 w 766"/>
              <a:gd name="T15" fmla="*/ 0 h 994"/>
              <a:gd name="T16" fmla="*/ 2147483647 w 766"/>
              <a:gd name="T17" fmla="*/ 2147483647 h 994"/>
              <a:gd name="T18" fmla="*/ 2147483647 w 766"/>
              <a:gd name="T19" fmla="*/ 0 h 994"/>
              <a:gd name="T20" fmla="*/ 0 w 766"/>
              <a:gd name="T21" fmla="*/ 2147483647 h 994"/>
              <a:gd name="T22" fmla="*/ 2147483647 w 766"/>
              <a:gd name="T23" fmla="*/ 2147483647 h 994"/>
              <a:gd name="T24" fmla="*/ 2147483647 w 766"/>
              <a:gd name="T25" fmla="*/ 2147483647 h 994"/>
              <a:gd name="T26" fmla="*/ 2147483647 w 766"/>
              <a:gd name="T27" fmla="*/ 2147483647 h 994"/>
              <a:gd name="T28" fmla="*/ 2147483647 w 766"/>
              <a:gd name="T29" fmla="*/ 2147483647 h 994"/>
              <a:gd name="T30" fmla="*/ 2147483647 w 766"/>
              <a:gd name="T31" fmla="*/ 2147483647 h 994"/>
              <a:gd name="T32" fmla="*/ 2147483647 w 766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994"/>
              <a:gd name="T53" fmla="*/ 766 w 766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994">
                <a:moveTo>
                  <a:pt x="391" y="512"/>
                </a:moveTo>
                <a:lnTo>
                  <a:pt x="570" y="994"/>
                </a:lnTo>
                <a:lnTo>
                  <a:pt x="713" y="994"/>
                </a:lnTo>
                <a:lnTo>
                  <a:pt x="570" y="435"/>
                </a:lnTo>
                <a:lnTo>
                  <a:pt x="570" y="109"/>
                </a:lnTo>
                <a:lnTo>
                  <a:pt x="677" y="373"/>
                </a:lnTo>
                <a:lnTo>
                  <a:pt x="766" y="326"/>
                </a:lnTo>
                <a:lnTo>
                  <a:pt x="642" y="0"/>
                </a:lnTo>
                <a:lnTo>
                  <a:pt x="391" y="15"/>
                </a:lnTo>
                <a:lnTo>
                  <a:pt x="143" y="0"/>
                </a:lnTo>
                <a:lnTo>
                  <a:pt x="0" y="341"/>
                </a:lnTo>
                <a:lnTo>
                  <a:pt x="107" y="373"/>
                </a:lnTo>
                <a:lnTo>
                  <a:pt x="214" y="109"/>
                </a:lnTo>
                <a:lnTo>
                  <a:pt x="214" y="435"/>
                </a:lnTo>
                <a:lnTo>
                  <a:pt x="71" y="994"/>
                </a:lnTo>
                <a:lnTo>
                  <a:pt x="214" y="994"/>
                </a:lnTo>
                <a:lnTo>
                  <a:pt x="391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0" name="Freeform 23"/>
          <p:cNvSpPr>
            <a:spLocks/>
          </p:cNvSpPr>
          <p:nvPr/>
        </p:nvSpPr>
        <p:spPr bwMode="auto">
          <a:xfrm>
            <a:off x="3427413" y="3830638"/>
            <a:ext cx="244475" cy="195262"/>
          </a:xfrm>
          <a:custGeom>
            <a:avLst/>
            <a:gdLst>
              <a:gd name="T0" fmla="*/ 2147483647 w 308"/>
              <a:gd name="T1" fmla="*/ 2147483647 h 248"/>
              <a:gd name="T2" fmla="*/ 2147483647 w 308"/>
              <a:gd name="T3" fmla="*/ 2147483647 h 248"/>
              <a:gd name="T4" fmla="*/ 2147483647 w 308"/>
              <a:gd name="T5" fmla="*/ 2147483647 h 248"/>
              <a:gd name="T6" fmla="*/ 2147483647 w 308"/>
              <a:gd name="T7" fmla="*/ 2147483647 h 248"/>
              <a:gd name="T8" fmla="*/ 2147483647 w 308"/>
              <a:gd name="T9" fmla="*/ 2147483647 h 248"/>
              <a:gd name="T10" fmla="*/ 2147483647 w 308"/>
              <a:gd name="T11" fmla="*/ 2147483647 h 248"/>
              <a:gd name="T12" fmla="*/ 2147483647 w 308"/>
              <a:gd name="T13" fmla="*/ 2147483647 h 248"/>
              <a:gd name="T14" fmla="*/ 2147483647 w 308"/>
              <a:gd name="T15" fmla="*/ 0 h 248"/>
              <a:gd name="T16" fmla="*/ 2147483647 w 308"/>
              <a:gd name="T17" fmla="*/ 0 h 248"/>
              <a:gd name="T18" fmla="*/ 2147483647 w 308"/>
              <a:gd name="T19" fmla="*/ 2147483647 h 248"/>
              <a:gd name="T20" fmla="*/ 2147483647 w 308"/>
              <a:gd name="T21" fmla="*/ 2147483647 h 248"/>
              <a:gd name="T22" fmla="*/ 2147483647 w 308"/>
              <a:gd name="T23" fmla="*/ 2147483647 h 248"/>
              <a:gd name="T24" fmla="*/ 2147483647 w 308"/>
              <a:gd name="T25" fmla="*/ 2147483647 h 248"/>
              <a:gd name="T26" fmla="*/ 2147483647 w 308"/>
              <a:gd name="T27" fmla="*/ 2147483647 h 248"/>
              <a:gd name="T28" fmla="*/ 2147483647 w 308"/>
              <a:gd name="T29" fmla="*/ 2147483647 h 248"/>
              <a:gd name="T30" fmla="*/ 0 w 308"/>
              <a:gd name="T31" fmla="*/ 2147483647 h 248"/>
              <a:gd name="T32" fmla="*/ 2147483647 w 308"/>
              <a:gd name="T33" fmla="*/ 2147483647 h 248"/>
              <a:gd name="T34" fmla="*/ 2147483647 w 308"/>
              <a:gd name="T35" fmla="*/ 2147483647 h 248"/>
              <a:gd name="T36" fmla="*/ 2147483647 w 308"/>
              <a:gd name="T37" fmla="*/ 2147483647 h 248"/>
              <a:gd name="T38" fmla="*/ 2147483647 w 308"/>
              <a:gd name="T39" fmla="*/ 2147483647 h 248"/>
              <a:gd name="T40" fmla="*/ 2147483647 w 308"/>
              <a:gd name="T41" fmla="*/ 2147483647 h 248"/>
              <a:gd name="T42" fmla="*/ 2147483647 w 308"/>
              <a:gd name="T43" fmla="*/ 2147483647 h 248"/>
              <a:gd name="T44" fmla="*/ 2147483647 w 308"/>
              <a:gd name="T45" fmla="*/ 2147483647 h 248"/>
              <a:gd name="T46" fmla="*/ 2147483647 w 308"/>
              <a:gd name="T47" fmla="*/ 2147483647 h 248"/>
              <a:gd name="T48" fmla="*/ 2147483647 w 308"/>
              <a:gd name="T49" fmla="*/ 2147483647 h 248"/>
              <a:gd name="T50" fmla="*/ 2147483647 w 308"/>
              <a:gd name="T51" fmla="*/ 2147483647 h 248"/>
              <a:gd name="T52" fmla="*/ 2147483647 w 308"/>
              <a:gd name="T53" fmla="*/ 2147483647 h 248"/>
              <a:gd name="T54" fmla="*/ 2147483647 w 308"/>
              <a:gd name="T55" fmla="*/ 2147483647 h 248"/>
              <a:gd name="T56" fmla="*/ 2147483647 w 308"/>
              <a:gd name="T57" fmla="*/ 2147483647 h 248"/>
              <a:gd name="T58" fmla="*/ 2147483647 w 308"/>
              <a:gd name="T59" fmla="*/ 2147483647 h 248"/>
              <a:gd name="T60" fmla="*/ 2147483647 w 308"/>
              <a:gd name="T61" fmla="*/ 2147483647 h 24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8"/>
              <a:gd name="T94" fmla="*/ 0 h 248"/>
              <a:gd name="T95" fmla="*/ 308 w 308"/>
              <a:gd name="T96" fmla="*/ 248 h 24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8" h="248">
                <a:moveTo>
                  <a:pt x="308" y="125"/>
                </a:moveTo>
                <a:lnTo>
                  <a:pt x="305" y="98"/>
                </a:lnTo>
                <a:lnTo>
                  <a:pt x="294" y="74"/>
                </a:lnTo>
                <a:lnTo>
                  <a:pt x="279" y="51"/>
                </a:lnTo>
                <a:lnTo>
                  <a:pt x="257" y="32"/>
                </a:lnTo>
                <a:lnTo>
                  <a:pt x="231" y="17"/>
                </a:lnTo>
                <a:lnTo>
                  <a:pt x="203" y="6"/>
                </a:lnTo>
                <a:lnTo>
                  <a:pt x="170" y="0"/>
                </a:lnTo>
                <a:lnTo>
                  <a:pt x="138" y="0"/>
                </a:lnTo>
                <a:lnTo>
                  <a:pt x="107" y="6"/>
                </a:lnTo>
                <a:lnTo>
                  <a:pt x="78" y="17"/>
                </a:lnTo>
                <a:lnTo>
                  <a:pt x="51" y="32"/>
                </a:lnTo>
                <a:lnTo>
                  <a:pt x="31" y="51"/>
                </a:lnTo>
                <a:lnTo>
                  <a:pt x="14" y="74"/>
                </a:lnTo>
                <a:lnTo>
                  <a:pt x="3" y="98"/>
                </a:lnTo>
                <a:lnTo>
                  <a:pt x="0" y="125"/>
                </a:lnTo>
                <a:lnTo>
                  <a:pt x="3" y="151"/>
                </a:lnTo>
                <a:lnTo>
                  <a:pt x="14" y="176"/>
                </a:lnTo>
                <a:lnTo>
                  <a:pt x="31" y="198"/>
                </a:lnTo>
                <a:lnTo>
                  <a:pt x="51" y="217"/>
                </a:lnTo>
                <a:lnTo>
                  <a:pt x="78" y="232"/>
                </a:lnTo>
                <a:lnTo>
                  <a:pt x="107" y="243"/>
                </a:lnTo>
                <a:lnTo>
                  <a:pt x="138" y="248"/>
                </a:lnTo>
                <a:lnTo>
                  <a:pt x="170" y="248"/>
                </a:lnTo>
                <a:lnTo>
                  <a:pt x="203" y="243"/>
                </a:lnTo>
                <a:lnTo>
                  <a:pt x="231" y="232"/>
                </a:lnTo>
                <a:lnTo>
                  <a:pt x="257" y="217"/>
                </a:lnTo>
                <a:lnTo>
                  <a:pt x="279" y="198"/>
                </a:lnTo>
                <a:lnTo>
                  <a:pt x="294" y="176"/>
                </a:lnTo>
                <a:lnTo>
                  <a:pt x="305" y="151"/>
                </a:lnTo>
                <a:lnTo>
                  <a:pt x="308" y="12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1" name="Freeform 24"/>
          <p:cNvSpPr>
            <a:spLocks/>
          </p:cNvSpPr>
          <p:nvPr/>
        </p:nvSpPr>
        <p:spPr bwMode="auto">
          <a:xfrm>
            <a:off x="3246438" y="4027488"/>
            <a:ext cx="606425" cy="788987"/>
          </a:xfrm>
          <a:custGeom>
            <a:avLst/>
            <a:gdLst>
              <a:gd name="T0" fmla="*/ 2147483647 w 766"/>
              <a:gd name="T1" fmla="*/ 2147483647 h 994"/>
              <a:gd name="T2" fmla="*/ 2147483647 w 766"/>
              <a:gd name="T3" fmla="*/ 2147483647 h 994"/>
              <a:gd name="T4" fmla="*/ 2147483647 w 766"/>
              <a:gd name="T5" fmla="*/ 2147483647 h 994"/>
              <a:gd name="T6" fmla="*/ 2147483647 w 766"/>
              <a:gd name="T7" fmla="*/ 2147483647 h 994"/>
              <a:gd name="T8" fmla="*/ 2147483647 w 766"/>
              <a:gd name="T9" fmla="*/ 2147483647 h 994"/>
              <a:gd name="T10" fmla="*/ 2147483647 w 766"/>
              <a:gd name="T11" fmla="*/ 2147483647 h 994"/>
              <a:gd name="T12" fmla="*/ 2147483647 w 766"/>
              <a:gd name="T13" fmla="*/ 2147483647 h 994"/>
              <a:gd name="T14" fmla="*/ 2147483647 w 766"/>
              <a:gd name="T15" fmla="*/ 0 h 994"/>
              <a:gd name="T16" fmla="*/ 2147483647 w 766"/>
              <a:gd name="T17" fmla="*/ 2147483647 h 994"/>
              <a:gd name="T18" fmla="*/ 2147483647 w 766"/>
              <a:gd name="T19" fmla="*/ 0 h 994"/>
              <a:gd name="T20" fmla="*/ 0 w 766"/>
              <a:gd name="T21" fmla="*/ 2147483647 h 994"/>
              <a:gd name="T22" fmla="*/ 2147483647 w 766"/>
              <a:gd name="T23" fmla="*/ 2147483647 h 994"/>
              <a:gd name="T24" fmla="*/ 2147483647 w 766"/>
              <a:gd name="T25" fmla="*/ 2147483647 h 994"/>
              <a:gd name="T26" fmla="*/ 2147483647 w 766"/>
              <a:gd name="T27" fmla="*/ 2147483647 h 994"/>
              <a:gd name="T28" fmla="*/ 2147483647 w 766"/>
              <a:gd name="T29" fmla="*/ 2147483647 h 994"/>
              <a:gd name="T30" fmla="*/ 2147483647 w 766"/>
              <a:gd name="T31" fmla="*/ 2147483647 h 994"/>
              <a:gd name="T32" fmla="*/ 2147483647 w 766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994"/>
              <a:gd name="T53" fmla="*/ 766 w 766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994">
                <a:moveTo>
                  <a:pt x="391" y="512"/>
                </a:moveTo>
                <a:lnTo>
                  <a:pt x="570" y="994"/>
                </a:lnTo>
                <a:lnTo>
                  <a:pt x="711" y="994"/>
                </a:lnTo>
                <a:lnTo>
                  <a:pt x="570" y="435"/>
                </a:lnTo>
                <a:lnTo>
                  <a:pt x="570" y="109"/>
                </a:lnTo>
                <a:lnTo>
                  <a:pt x="676" y="373"/>
                </a:lnTo>
                <a:lnTo>
                  <a:pt x="766" y="326"/>
                </a:lnTo>
                <a:lnTo>
                  <a:pt x="642" y="0"/>
                </a:lnTo>
                <a:lnTo>
                  <a:pt x="391" y="15"/>
                </a:lnTo>
                <a:lnTo>
                  <a:pt x="141" y="0"/>
                </a:lnTo>
                <a:lnTo>
                  <a:pt x="0" y="341"/>
                </a:lnTo>
                <a:lnTo>
                  <a:pt x="107" y="373"/>
                </a:lnTo>
                <a:lnTo>
                  <a:pt x="213" y="109"/>
                </a:lnTo>
                <a:lnTo>
                  <a:pt x="213" y="435"/>
                </a:lnTo>
                <a:lnTo>
                  <a:pt x="72" y="994"/>
                </a:lnTo>
                <a:lnTo>
                  <a:pt x="213" y="994"/>
                </a:lnTo>
                <a:lnTo>
                  <a:pt x="391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2" name="Freeform 25"/>
          <p:cNvSpPr>
            <a:spLocks/>
          </p:cNvSpPr>
          <p:nvPr/>
        </p:nvSpPr>
        <p:spPr bwMode="auto">
          <a:xfrm>
            <a:off x="6770688" y="4818063"/>
            <a:ext cx="242887" cy="195262"/>
          </a:xfrm>
          <a:custGeom>
            <a:avLst/>
            <a:gdLst>
              <a:gd name="T0" fmla="*/ 2147483647 w 307"/>
              <a:gd name="T1" fmla="*/ 2147483647 h 247"/>
              <a:gd name="T2" fmla="*/ 2147483647 w 307"/>
              <a:gd name="T3" fmla="*/ 2147483647 h 247"/>
              <a:gd name="T4" fmla="*/ 2147483647 w 307"/>
              <a:gd name="T5" fmla="*/ 2147483647 h 247"/>
              <a:gd name="T6" fmla="*/ 2147483647 w 307"/>
              <a:gd name="T7" fmla="*/ 2147483647 h 247"/>
              <a:gd name="T8" fmla="*/ 2147483647 w 307"/>
              <a:gd name="T9" fmla="*/ 2147483647 h 247"/>
              <a:gd name="T10" fmla="*/ 2147483647 w 307"/>
              <a:gd name="T11" fmla="*/ 2147483647 h 247"/>
              <a:gd name="T12" fmla="*/ 2147483647 w 307"/>
              <a:gd name="T13" fmla="*/ 2147483647 h 247"/>
              <a:gd name="T14" fmla="*/ 2147483647 w 307"/>
              <a:gd name="T15" fmla="*/ 0 h 247"/>
              <a:gd name="T16" fmla="*/ 2147483647 w 307"/>
              <a:gd name="T17" fmla="*/ 0 h 247"/>
              <a:gd name="T18" fmla="*/ 2147483647 w 307"/>
              <a:gd name="T19" fmla="*/ 2147483647 h 247"/>
              <a:gd name="T20" fmla="*/ 2147483647 w 307"/>
              <a:gd name="T21" fmla="*/ 2147483647 h 247"/>
              <a:gd name="T22" fmla="*/ 2147483647 w 307"/>
              <a:gd name="T23" fmla="*/ 2147483647 h 247"/>
              <a:gd name="T24" fmla="*/ 2147483647 w 307"/>
              <a:gd name="T25" fmla="*/ 2147483647 h 247"/>
              <a:gd name="T26" fmla="*/ 2147483647 w 307"/>
              <a:gd name="T27" fmla="*/ 2147483647 h 247"/>
              <a:gd name="T28" fmla="*/ 2147483647 w 307"/>
              <a:gd name="T29" fmla="*/ 2147483647 h 247"/>
              <a:gd name="T30" fmla="*/ 0 w 307"/>
              <a:gd name="T31" fmla="*/ 2147483647 h 247"/>
              <a:gd name="T32" fmla="*/ 2147483647 w 307"/>
              <a:gd name="T33" fmla="*/ 2147483647 h 247"/>
              <a:gd name="T34" fmla="*/ 2147483647 w 307"/>
              <a:gd name="T35" fmla="*/ 2147483647 h 247"/>
              <a:gd name="T36" fmla="*/ 2147483647 w 307"/>
              <a:gd name="T37" fmla="*/ 2147483647 h 247"/>
              <a:gd name="T38" fmla="*/ 2147483647 w 307"/>
              <a:gd name="T39" fmla="*/ 2147483647 h 247"/>
              <a:gd name="T40" fmla="*/ 2147483647 w 307"/>
              <a:gd name="T41" fmla="*/ 2147483647 h 247"/>
              <a:gd name="T42" fmla="*/ 2147483647 w 307"/>
              <a:gd name="T43" fmla="*/ 2147483647 h 247"/>
              <a:gd name="T44" fmla="*/ 2147483647 w 307"/>
              <a:gd name="T45" fmla="*/ 2147483647 h 247"/>
              <a:gd name="T46" fmla="*/ 2147483647 w 307"/>
              <a:gd name="T47" fmla="*/ 2147483647 h 247"/>
              <a:gd name="T48" fmla="*/ 2147483647 w 307"/>
              <a:gd name="T49" fmla="*/ 2147483647 h 247"/>
              <a:gd name="T50" fmla="*/ 2147483647 w 307"/>
              <a:gd name="T51" fmla="*/ 2147483647 h 247"/>
              <a:gd name="T52" fmla="*/ 2147483647 w 307"/>
              <a:gd name="T53" fmla="*/ 2147483647 h 247"/>
              <a:gd name="T54" fmla="*/ 2147483647 w 307"/>
              <a:gd name="T55" fmla="*/ 2147483647 h 247"/>
              <a:gd name="T56" fmla="*/ 2147483647 w 307"/>
              <a:gd name="T57" fmla="*/ 2147483647 h 247"/>
              <a:gd name="T58" fmla="*/ 2147483647 w 307"/>
              <a:gd name="T59" fmla="*/ 2147483647 h 247"/>
              <a:gd name="T60" fmla="*/ 2147483647 w 307"/>
              <a:gd name="T61" fmla="*/ 2147483647 h 2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7"/>
              <a:gd name="T94" fmla="*/ 0 h 247"/>
              <a:gd name="T95" fmla="*/ 307 w 307"/>
              <a:gd name="T96" fmla="*/ 247 h 24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7" h="247">
                <a:moveTo>
                  <a:pt x="307" y="123"/>
                </a:moveTo>
                <a:lnTo>
                  <a:pt x="303" y="96"/>
                </a:lnTo>
                <a:lnTo>
                  <a:pt x="295" y="72"/>
                </a:lnTo>
                <a:lnTo>
                  <a:pt x="278" y="49"/>
                </a:lnTo>
                <a:lnTo>
                  <a:pt x="256" y="30"/>
                </a:lnTo>
                <a:lnTo>
                  <a:pt x="230" y="15"/>
                </a:lnTo>
                <a:lnTo>
                  <a:pt x="201" y="4"/>
                </a:lnTo>
                <a:lnTo>
                  <a:pt x="169" y="0"/>
                </a:lnTo>
                <a:lnTo>
                  <a:pt x="138" y="0"/>
                </a:lnTo>
                <a:lnTo>
                  <a:pt x="106" y="4"/>
                </a:lnTo>
                <a:lnTo>
                  <a:pt x="77" y="15"/>
                </a:lnTo>
                <a:lnTo>
                  <a:pt x="51" y="30"/>
                </a:lnTo>
                <a:lnTo>
                  <a:pt x="29" y="49"/>
                </a:lnTo>
                <a:lnTo>
                  <a:pt x="14" y="72"/>
                </a:lnTo>
                <a:lnTo>
                  <a:pt x="4" y="96"/>
                </a:lnTo>
                <a:lnTo>
                  <a:pt x="0" y="123"/>
                </a:lnTo>
                <a:lnTo>
                  <a:pt x="4" y="149"/>
                </a:lnTo>
                <a:lnTo>
                  <a:pt x="14" y="174"/>
                </a:lnTo>
                <a:lnTo>
                  <a:pt x="29" y="196"/>
                </a:lnTo>
                <a:lnTo>
                  <a:pt x="51" y="215"/>
                </a:lnTo>
                <a:lnTo>
                  <a:pt x="77" y="230"/>
                </a:lnTo>
                <a:lnTo>
                  <a:pt x="106" y="241"/>
                </a:lnTo>
                <a:lnTo>
                  <a:pt x="138" y="247"/>
                </a:lnTo>
                <a:lnTo>
                  <a:pt x="169" y="247"/>
                </a:lnTo>
                <a:lnTo>
                  <a:pt x="201" y="241"/>
                </a:lnTo>
                <a:lnTo>
                  <a:pt x="230" y="230"/>
                </a:lnTo>
                <a:lnTo>
                  <a:pt x="256" y="215"/>
                </a:lnTo>
                <a:lnTo>
                  <a:pt x="278" y="196"/>
                </a:lnTo>
                <a:lnTo>
                  <a:pt x="295" y="174"/>
                </a:lnTo>
                <a:lnTo>
                  <a:pt x="303" y="149"/>
                </a:lnTo>
                <a:lnTo>
                  <a:pt x="307" y="12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3" name="Freeform 26"/>
          <p:cNvSpPr>
            <a:spLocks/>
          </p:cNvSpPr>
          <p:nvPr/>
        </p:nvSpPr>
        <p:spPr bwMode="auto">
          <a:xfrm>
            <a:off x="6588125" y="5013325"/>
            <a:ext cx="608013" cy="790575"/>
          </a:xfrm>
          <a:custGeom>
            <a:avLst/>
            <a:gdLst>
              <a:gd name="T0" fmla="*/ 2147483647 w 765"/>
              <a:gd name="T1" fmla="*/ 2147483647 h 994"/>
              <a:gd name="T2" fmla="*/ 2147483647 w 765"/>
              <a:gd name="T3" fmla="*/ 2147483647 h 994"/>
              <a:gd name="T4" fmla="*/ 2147483647 w 765"/>
              <a:gd name="T5" fmla="*/ 2147483647 h 994"/>
              <a:gd name="T6" fmla="*/ 2147483647 w 765"/>
              <a:gd name="T7" fmla="*/ 2147483647 h 994"/>
              <a:gd name="T8" fmla="*/ 2147483647 w 765"/>
              <a:gd name="T9" fmla="*/ 2147483647 h 994"/>
              <a:gd name="T10" fmla="*/ 2147483647 w 765"/>
              <a:gd name="T11" fmla="*/ 2147483647 h 994"/>
              <a:gd name="T12" fmla="*/ 2147483647 w 765"/>
              <a:gd name="T13" fmla="*/ 2147483647 h 994"/>
              <a:gd name="T14" fmla="*/ 2147483647 w 765"/>
              <a:gd name="T15" fmla="*/ 0 h 994"/>
              <a:gd name="T16" fmla="*/ 2147483647 w 765"/>
              <a:gd name="T17" fmla="*/ 2147483647 h 994"/>
              <a:gd name="T18" fmla="*/ 2147483647 w 765"/>
              <a:gd name="T19" fmla="*/ 0 h 994"/>
              <a:gd name="T20" fmla="*/ 0 w 765"/>
              <a:gd name="T21" fmla="*/ 2147483647 h 994"/>
              <a:gd name="T22" fmla="*/ 2147483647 w 765"/>
              <a:gd name="T23" fmla="*/ 2147483647 h 994"/>
              <a:gd name="T24" fmla="*/ 2147483647 w 765"/>
              <a:gd name="T25" fmla="*/ 2147483647 h 994"/>
              <a:gd name="T26" fmla="*/ 2147483647 w 765"/>
              <a:gd name="T27" fmla="*/ 2147483647 h 994"/>
              <a:gd name="T28" fmla="*/ 2147483647 w 765"/>
              <a:gd name="T29" fmla="*/ 2147483647 h 994"/>
              <a:gd name="T30" fmla="*/ 2147483647 w 765"/>
              <a:gd name="T31" fmla="*/ 2147483647 h 994"/>
              <a:gd name="T32" fmla="*/ 2147483647 w 765"/>
              <a:gd name="T33" fmla="*/ 2147483647 h 9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5"/>
              <a:gd name="T52" fmla="*/ 0 h 994"/>
              <a:gd name="T53" fmla="*/ 765 w 765"/>
              <a:gd name="T54" fmla="*/ 994 h 99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5" h="994">
                <a:moveTo>
                  <a:pt x="391" y="512"/>
                </a:moveTo>
                <a:lnTo>
                  <a:pt x="570" y="994"/>
                </a:lnTo>
                <a:lnTo>
                  <a:pt x="713" y="994"/>
                </a:lnTo>
                <a:lnTo>
                  <a:pt x="570" y="435"/>
                </a:lnTo>
                <a:lnTo>
                  <a:pt x="570" y="109"/>
                </a:lnTo>
                <a:lnTo>
                  <a:pt x="677" y="373"/>
                </a:lnTo>
                <a:lnTo>
                  <a:pt x="765" y="326"/>
                </a:lnTo>
                <a:lnTo>
                  <a:pt x="641" y="0"/>
                </a:lnTo>
                <a:lnTo>
                  <a:pt x="391" y="15"/>
                </a:lnTo>
                <a:lnTo>
                  <a:pt x="143" y="0"/>
                </a:lnTo>
                <a:lnTo>
                  <a:pt x="0" y="342"/>
                </a:lnTo>
                <a:lnTo>
                  <a:pt x="107" y="373"/>
                </a:lnTo>
                <a:lnTo>
                  <a:pt x="214" y="109"/>
                </a:lnTo>
                <a:lnTo>
                  <a:pt x="214" y="435"/>
                </a:lnTo>
                <a:lnTo>
                  <a:pt x="71" y="994"/>
                </a:lnTo>
                <a:lnTo>
                  <a:pt x="214" y="994"/>
                </a:lnTo>
                <a:lnTo>
                  <a:pt x="391" y="512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 flipH="1">
            <a:off x="7510463" y="4159250"/>
            <a:ext cx="90487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5" name="Line 28"/>
          <p:cNvSpPr>
            <a:spLocks noChangeShapeType="1"/>
          </p:cNvSpPr>
          <p:nvPr/>
        </p:nvSpPr>
        <p:spPr bwMode="auto">
          <a:xfrm flipH="1">
            <a:off x="7326313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6" name="Line 29"/>
          <p:cNvSpPr>
            <a:spLocks noChangeShapeType="1"/>
          </p:cNvSpPr>
          <p:nvPr/>
        </p:nvSpPr>
        <p:spPr bwMode="auto">
          <a:xfrm flipH="1">
            <a:off x="7142163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7" name="Line 30"/>
          <p:cNvSpPr>
            <a:spLocks noChangeShapeType="1"/>
          </p:cNvSpPr>
          <p:nvPr/>
        </p:nvSpPr>
        <p:spPr bwMode="auto">
          <a:xfrm flipH="1">
            <a:off x="6958013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8" name="Line 31"/>
          <p:cNvSpPr>
            <a:spLocks noChangeShapeType="1"/>
          </p:cNvSpPr>
          <p:nvPr/>
        </p:nvSpPr>
        <p:spPr bwMode="auto">
          <a:xfrm flipH="1">
            <a:off x="6775450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09" name="Line 32"/>
          <p:cNvSpPr>
            <a:spLocks noChangeShapeType="1"/>
          </p:cNvSpPr>
          <p:nvPr/>
        </p:nvSpPr>
        <p:spPr bwMode="auto">
          <a:xfrm flipH="1">
            <a:off x="6591300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0" name="Line 33"/>
          <p:cNvSpPr>
            <a:spLocks noChangeShapeType="1"/>
          </p:cNvSpPr>
          <p:nvPr/>
        </p:nvSpPr>
        <p:spPr bwMode="auto">
          <a:xfrm flipH="1">
            <a:off x="6407150" y="4159250"/>
            <a:ext cx="92075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1" name="Line 34"/>
          <p:cNvSpPr>
            <a:spLocks noChangeShapeType="1"/>
          </p:cNvSpPr>
          <p:nvPr/>
        </p:nvSpPr>
        <p:spPr bwMode="auto">
          <a:xfrm flipH="1">
            <a:off x="6224588" y="4159250"/>
            <a:ext cx="90487" cy="1588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2" name="Line 35"/>
          <p:cNvSpPr>
            <a:spLocks noChangeShapeType="1"/>
          </p:cNvSpPr>
          <p:nvPr/>
        </p:nvSpPr>
        <p:spPr bwMode="auto">
          <a:xfrm flipH="1">
            <a:off x="6040438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3" name="Line 36"/>
          <p:cNvSpPr>
            <a:spLocks noChangeShapeType="1"/>
          </p:cNvSpPr>
          <p:nvPr/>
        </p:nvSpPr>
        <p:spPr bwMode="auto">
          <a:xfrm flipH="1">
            <a:off x="5856288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4" name="Line 37"/>
          <p:cNvSpPr>
            <a:spLocks noChangeShapeType="1"/>
          </p:cNvSpPr>
          <p:nvPr/>
        </p:nvSpPr>
        <p:spPr bwMode="auto">
          <a:xfrm flipH="1">
            <a:off x="5672138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5" name="Line 38"/>
          <p:cNvSpPr>
            <a:spLocks noChangeShapeType="1"/>
          </p:cNvSpPr>
          <p:nvPr/>
        </p:nvSpPr>
        <p:spPr bwMode="auto">
          <a:xfrm flipH="1">
            <a:off x="5489575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6" name="Line 39"/>
          <p:cNvSpPr>
            <a:spLocks noChangeShapeType="1"/>
          </p:cNvSpPr>
          <p:nvPr/>
        </p:nvSpPr>
        <p:spPr bwMode="auto">
          <a:xfrm flipH="1">
            <a:off x="5305425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7" name="Line 40"/>
          <p:cNvSpPr>
            <a:spLocks noChangeShapeType="1"/>
          </p:cNvSpPr>
          <p:nvPr/>
        </p:nvSpPr>
        <p:spPr bwMode="auto">
          <a:xfrm flipH="1">
            <a:off x="5121275" y="4160838"/>
            <a:ext cx="92075" cy="15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8" name="Freeform 41"/>
          <p:cNvSpPr>
            <a:spLocks/>
          </p:cNvSpPr>
          <p:nvPr/>
        </p:nvSpPr>
        <p:spPr bwMode="auto">
          <a:xfrm>
            <a:off x="4883150" y="4129088"/>
            <a:ext cx="146050" cy="31750"/>
          </a:xfrm>
          <a:custGeom>
            <a:avLst/>
            <a:gdLst>
              <a:gd name="T0" fmla="*/ 2147483647 w 109"/>
              <a:gd name="T1" fmla="*/ 2147483647 h 28"/>
              <a:gd name="T2" fmla="*/ 2147483647 w 109"/>
              <a:gd name="T3" fmla="*/ 2147483647 h 28"/>
              <a:gd name="T4" fmla="*/ 0 w 109"/>
              <a:gd name="T5" fmla="*/ 0 h 28"/>
              <a:gd name="T6" fmla="*/ 0 60000 65536"/>
              <a:gd name="T7" fmla="*/ 0 60000 65536"/>
              <a:gd name="T8" fmla="*/ 0 60000 65536"/>
              <a:gd name="T9" fmla="*/ 0 w 109"/>
              <a:gd name="T10" fmla="*/ 0 h 28"/>
              <a:gd name="T11" fmla="*/ 109 w 109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" h="28">
                <a:moveTo>
                  <a:pt x="109" y="28"/>
                </a:moveTo>
                <a:lnTo>
                  <a:pt x="62" y="28"/>
                </a:lnTo>
                <a:lnTo>
                  <a:pt x="0" y="0"/>
                </a:lnTo>
              </a:path>
            </a:pathLst>
          </a:cu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19" name="Line 42"/>
          <p:cNvSpPr>
            <a:spLocks noChangeShapeType="1"/>
          </p:cNvSpPr>
          <p:nvPr/>
        </p:nvSpPr>
        <p:spPr bwMode="auto">
          <a:xfrm flipH="1" flipV="1">
            <a:off x="4714875" y="4068763"/>
            <a:ext cx="84138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0" name="Line 43"/>
          <p:cNvSpPr>
            <a:spLocks noChangeShapeType="1"/>
          </p:cNvSpPr>
          <p:nvPr/>
        </p:nvSpPr>
        <p:spPr bwMode="auto">
          <a:xfrm flipH="1" flipV="1">
            <a:off x="4548188" y="4008438"/>
            <a:ext cx="82550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1" name="Line 44"/>
          <p:cNvSpPr>
            <a:spLocks noChangeShapeType="1"/>
          </p:cNvSpPr>
          <p:nvPr/>
        </p:nvSpPr>
        <p:spPr bwMode="auto">
          <a:xfrm flipH="1" flipV="1">
            <a:off x="4379913" y="3946525"/>
            <a:ext cx="84137" cy="301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2" name="Line 45"/>
          <p:cNvSpPr>
            <a:spLocks noChangeShapeType="1"/>
          </p:cNvSpPr>
          <p:nvPr/>
        </p:nvSpPr>
        <p:spPr bwMode="auto">
          <a:xfrm flipH="1" flipV="1">
            <a:off x="4213225" y="3884613"/>
            <a:ext cx="82550" cy="31750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3" name="Line 46"/>
          <p:cNvSpPr>
            <a:spLocks noChangeShapeType="1"/>
          </p:cNvSpPr>
          <p:nvPr/>
        </p:nvSpPr>
        <p:spPr bwMode="auto">
          <a:xfrm flipH="1" flipV="1">
            <a:off x="4044950" y="3824288"/>
            <a:ext cx="84138" cy="31750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4" name="Line 47"/>
          <p:cNvSpPr>
            <a:spLocks noChangeShapeType="1"/>
          </p:cNvSpPr>
          <p:nvPr/>
        </p:nvSpPr>
        <p:spPr bwMode="auto">
          <a:xfrm flipH="1" flipV="1">
            <a:off x="3878263" y="3763963"/>
            <a:ext cx="82550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5" name="Line 48"/>
          <p:cNvSpPr>
            <a:spLocks noChangeShapeType="1"/>
          </p:cNvSpPr>
          <p:nvPr/>
        </p:nvSpPr>
        <p:spPr bwMode="auto">
          <a:xfrm flipH="1" flipV="1">
            <a:off x="3709988" y="3702050"/>
            <a:ext cx="84137" cy="301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6" name="Line 49"/>
          <p:cNvSpPr>
            <a:spLocks noChangeShapeType="1"/>
          </p:cNvSpPr>
          <p:nvPr/>
        </p:nvSpPr>
        <p:spPr bwMode="auto">
          <a:xfrm flipH="1" flipV="1">
            <a:off x="3543300" y="3641725"/>
            <a:ext cx="82550" cy="301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7" name="Line 50"/>
          <p:cNvSpPr>
            <a:spLocks noChangeShapeType="1"/>
          </p:cNvSpPr>
          <p:nvPr/>
        </p:nvSpPr>
        <p:spPr bwMode="auto">
          <a:xfrm flipH="1" flipV="1">
            <a:off x="3375025" y="3579813"/>
            <a:ext cx="84138" cy="31750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8" name="Line 51"/>
          <p:cNvSpPr>
            <a:spLocks noChangeShapeType="1"/>
          </p:cNvSpPr>
          <p:nvPr/>
        </p:nvSpPr>
        <p:spPr bwMode="auto">
          <a:xfrm flipH="1" flipV="1">
            <a:off x="3208338" y="3519488"/>
            <a:ext cx="82550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29" name="Line 52"/>
          <p:cNvSpPr>
            <a:spLocks noChangeShapeType="1"/>
          </p:cNvSpPr>
          <p:nvPr/>
        </p:nvSpPr>
        <p:spPr bwMode="auto">
          <a:xfrm flipH="1" flipV="1">
            <a:off x="3040063" y="3459163"/>
            <a:ext cx="84137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0" name="Line 53"/>
          <p:cNvSpPr>
            <a:spLocks noChangeShapeType="1"/>
          </p:cNvSpPr>
          <p:nvPr/>
        </p:nvSpPr>
        <p:spPr bwMode="auto">
          <a:xfrm flipH="1" flipV="1">
            <a:off x="2873375" y="3397250"/>
            <a:ext cx="82550" cy="301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1" name="Line 54"/>
          <p:cNvSpPr>
            <a:spLocks noChangeShapeType="1"/>
          </p:cNvSpPr>
          <p:nvPr/>
        </p:nvSpPr>
        <p:spPr bwMode="auto">
          <a:xfrm flipH="1" flipV="1">
            <a:off x="2705100" y="3335338"/>
            <a:ext cx="84138" cy="31750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2" name="Line 55"/>
          <p:cNvSpPr>
            <a:spLocks noChangeShapeType="1"/>
          </p:cNvSpPr>
          <p:nvPr/>
        </p:nvSpPr>
        <p:spPr bwMode="auto">
          <a:xfrm flipH="1" flipV="1">
            <a:off x="2538413" y="3275013"/>
            <a:ext cx="82550" cy="31750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3" name="Line 56"/>
          <p:cNvSpPr>
            <a:spLocks noChangeShapeType="1"/>
          </p:cNvSpPr>
          <p:nvPr/>
        </p:nvSpPr>
        <p:spPr bwMode="auto">
          <a:xfrm flipH="1" flipV="1">
            <a:off x="2370138" y="3214688"/>
            <a:ext cx="84137" cy="30162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4" name="Line 57"/>
          <p:cNvSpPr>
            <a:spLocks noChangeShapeType="1"/>
          </p:cNvSpPr>
          <p:nvPr/>
        </p:nvSpPr>
        <p:spPr bwMode="auto">
          <a:xfrm flipH="1" flipV="1">
            <a:off x="2255838" y="3171825"/>
            <a:ext cx="30162" cy="1111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5" name="Line 58"/>
          <p:cNvSpPr>
            <a:spLocks noChangeShapeType="1"/>
          </p:cNvSpPr>
          <p:nvPr/>
        </p:nvSpPr>
        <p:spPr bwMode="auto">
          <a:xfrm flipH="1">
            <a:off x="4902200" y="4160838"/>
            <a:ext cx="63500" cy="523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6" name="Line 59"/>
          <p:cNvSpPr>
            <a:spLocks noChangeShapeType="1"/>
          </p:cNvSpPr>
          <p:nvPr/>
        </p:nvSpPr>
        <p:spPr bwMode="auto">
          <a:xfrm flipH="1">
            <a:off x="4776788" y="4267200"/>
            <a:ext cx="63500" cy="555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7" name="Line 60"/>
          <p:cNvSpPr>
            <a:spLocks noChangeShapeType="1"/>
          </p:cNvSpPr>
          <p:nvPr/>
        </p:nvSpPr>
        <p:spPr bwMode="auto">
          <a:xfrm flipH="1">
            <a:off x="4649788" y="4376738"/>
            <a:ext cx="63500" cy="523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8" name="Line 61"/>
          <p:cNvSpPr>
            <a:spLocks noChangeShapeType="1"/>
          </p:cNvSpPr>
          <p:nvPr/>
        </p:nvSpPr>
        <p:spPr bwMode="auto">
          <a:xfrm flipH="1">
            <a:off x="4522788" y="448468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39" name="Line 62"/>
          <p:cNvSpPr>
            <a:spLocks noChangeShapeType="1"/>
          </p:cNvSpPr>
          <p:nvPr/>
        </p:nvSpPr>
        <p:spPr bwMode="auto">
          <a:xfrm flipH="1">
            <a:off x="4395788" y="459263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0" name="Line 63"/>
          <p:cNvSpPr>
            <a:spLocks noChangeShapeType="1"/>
          </p:cNvSpPr>
          <p:nvPr/>
        </p:nvSpPr>
        <p:spPr bwMode="auto">
          <a:xfrm flipH="1">
            <a:off x="4268788" y="470058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1" name="Line 64"/>
          <p:cNvSpPr>
            <a:spLocks noChangeShapeType="1"/>
          </p:cNvSpPr>
          <p:nvPr/>
        </p:nvSpPr>
        <p:spPr bwMode="auto">
          <a:xfrm flipH="1">
            <a:off x="4141788" y="4808538"/>
            <a:ext cx="63500" cy="52387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2" name="Line 65"/>
          <p:cNvSpPr>
            <a:spLocks noChangeShapeType="1"/>
          </p:cNvSpPr>
          <p:nvPr/>
        </p:nvSpPr>
        <p:spPr bwMode="auto">
          <a:xfrm flipH="1">
            <a:off x="4016375" y="4914900"/>
            <a:ext cx="61913" cy="555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3" name="Line 66"/>
          <p:cNvSpPr>
            <a:spLocks noChangeShapeType="1"/>
          </p:cNvSpPr>
          <p:nvPr/>
        </p:nvSpPr>
        <p:spPr bwMode="auto">
          <a:xfrm flipH="1">
            <a:off x="3889375" y="502443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4" name="Line 67"/>
          <p:cNvSpPr>
            <a:spLocks noChangeShapeType="1"/>
          </p:cNvSpPr>
          <p:nvPr/>
        </p:nvSpPr>
        <p:spPr bwMode="auto">
          <a:xfrm flipH="1">
            <a:off x="3762375" y="5130800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5" name="Line 68"/>
          <p:cNvSpPr>
            <a:spLocks noChangeShapeType="1"/>
          </p:cNvSpPr>
          <p:nvPr/>
        </p:nvSpPr>
        <p:spPr bwMode="auto">
          <a:xfrm flipH="1">
            <a:off x="3635375" y="524033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6" name="Line 69"/>
          <p:cNvSpPr>
            <a:spLocks noChangeShapeType="1"/>
          </p:cNvSpPr>
          <p:nvPr/>
        </p:nvSpPr>
        <p:spPr bwMode="auto">
          <a:xfrm flipH="1">
            <a:off x="3508375" y="5346700"/>
            <a:ext cx="63500" cy="55563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7" name="Line 70"/>
          <p:cNvSpPr>
            <a:spLocks noChangeShapeType="1"/>
          </p:cNvSpPr>
          <p:nvPr/>
        </p:nvSpPr>
        <p:spPr bwMode="auto">
          <a:xfrm flipH="1">
            <a:off x="3381375" y="545623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8" name="Line 71"/>
          <p:cNvSpPr>
            <a:spLocks noChangeShapeType="1"/>
          </p:cNvSpPr>
          <p:nvPr/>
        </p:nvSpPr>
        <p:spPr bwMode="auto">
          <a:xfrm flipH="1">
            <a:off x="3254375" y="556418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49" name="Line 72"/>
          <p:cNvSpPr>
            <a:spLocks noChangeShapeType="1"/>
          </p:cNvSpPr>
          <p:nvPr/>
        </p:nvSpPr>
        <p:spPr bwMode="auto">
          <a:xfrm flipH="1">
            <a:off x="3128963" y="5672138"/>
            <a:ext cx="61912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850" name="Line 73"/>
          <p:cNvSpPr>
            <a:spLocks noChangeShapeType="1"/>
          </p:cNvSpPr>
          <p:nvPr/>
        </p:nvSpPr>
        <p:spPr bwMode="auto">
          <a:xfrm flipH="1">
            <a:off x="3001963" y="5780088"/>
            <a:ext cx="63500" cy="53975"/>
          </a:xfrm>
          <a:prstGeom prst="line">
            <a:avLst/>
          </a:prstGeom>
          <a:noFill/>
          <a:ln w="4603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55E802-74B3-4FCB-8946-ED0BCD9B933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365DB-051F-4600-9BAF-1D68A8F10D1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534400" cy="752475"/>
          </a:xfrm>
        </p:spPr>
        <p:txBody>
          <a:bodyPr/>
          <a:lstStyle/>
          <a:p>
            <a:pPr>
              <a:defRPr/>
            </a:pPr>
            <a:r>
              <a:rPr lang="en-US" altLang="zh-CN" sz="4400" dirty="0" err="1" smtClean="0"/>
              <a:t>WiFi</a:t>
            </a:r>
            <a:r>
              <a:rPr lang="zh-CN" altLang="en-US" sz="4400" dirty="0" smtClean="0"/>
              <a:t>频率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2350" cy="15113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000" b="0" dirty="0" smtClean="0"/>
              <a:t>太阳光功率密度约是</a:t>
            </a:r>
            <a:r>
              <a:rPr lang="en-US" altLang="zh-CN" sz="2000" b="0" dirty="0" smtClean="0"/>
              <a:t>1.3</a:t>
            </a:r>
            <a:r>
              <a:rPr lang="zh-CN" altLang="en-US" sz="2000" b="0" dirty="0" smtClean="0"/>
              <a:t>千瓦</a:t>
            </a:r>
            <a:r>
              <a:rPr lang="en-US" altLang="zh-CN" sz="2000" b="0" dirty="0" smtClean="0"/>
              <a:t>/</a:t>
            </a:r>
            <a:r>
              <a:rPr lang="zh-CN" altLang="en-US" sz="2000" b="0" dirty="0" smtClean="0"/>
              <a:t>平方米，</a:t>
            </a:r>
            <a:r>
              <a:rPr lang="en-US" altLang="zh-CN" sz="2000" b="0" dirty="0" smtClean="0"/>
              <a:t>GSM</a:t>
            </a:r>
            <a:r>
              <a:rPr lang="zh-CN" altLang="en-US" sz="2000" b="0" dirty="0" smtClean="0"/>
              <a:t>手机，最大发射功率为</a:t>
            </a:r>
            <a:r>
              <a:rPr lang="en-US" altLang="zh-CN" sz="2000" b="0" dirty="0" smtClean="0"/>
              <a:t>2</a:t>
            </a:r>
            <a:r>
              <a:rPr lang="zh-CN" altLang="en-US" sz="2000" b="0" dirty="0" smtClean="0"/>
              <a:t>瓦，而平均发射功率仅为</a:t>
            </a:r>
            <a:r>
              <a:rPr lang="en-US" altLang="zh-CN" sz="2000" b="0" dirty="0" smtClean="0"/>
              <a:t>125</a:t>
            </a:r>
            <a:r>
              <a:rPr lang="zh-CN" altLang="en-US" sz="2000" b="0" dirty="0" smtClean="0"/>
              <a:t>毫瓦。当周围信号较好时，手机能够比较轻易的获得信号，所以发射功率就 会减小，此时辐射也比较小。当周围信号不好时，手机就会加强辐射强度，以便接受更多的信号，辐射强度也就随之增强。</a:t>
            </a:r>
            <a:endParaRPr lang="en-US" altLang="zh-CN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altLang="zh-CN" sz="2000" b="0" dirty="0" err="1" smtClean="0"/>
              <a:t>WiFi</a:t>
            </a:r>
            <a:r>
              <a:rPr lang="zh-CN" altLang="en-US" sz="2000" b="0" dirty="0" smtClean="0"/>
              <a:t>等效全向辐射功率（</a:t>
            </a:r>
            <a:r>
              <a:rPr lang="en-US" altLang="zh-CN" sz="2000" b="0" dirty="0" smtClean="0"/>
              <a:t>EIRP</a:t>
            </a:r>
            <a:r>
              <a:rPr lang="zh-CN" altLang="en-US" sz="2000" b="0" dirty="0" smtClean="0"/>
              <a:t>）在欧盟被限制为</a:t>
            </a:r>
            <a:r>
              <a:rPr lang="en-US" altLang="zh-CN" sz="2000" b="0" dirty="0" smtClean="0"/>
              <a:t>20 </a:t>
            </a:r>
            <a:r>
              <a:rPr lang="en-US" altLang="zh-CN" sz="2000" b="0" dirty="0" err="1" smtClean="0"/>
              <a:t>dBm</a:t>
            </a:r>
            <a:r>
              <a:rPr lang="zh-CN" altLang="en-US" sz="2000" b="0" dirty="0" smtClean="0"/>
              <a:t>的（</a:t>
            </a:r>
            <a:r>
              <a:rPr lang="en-US" altLang="zh-CN" sz="2000" b="0" dirty="0" smtClean="0"/>
              <a:t>100mW</a:t>
            </a:r>
            <a:r>
              <a:rPr lang="zh-CN" altLang="en-US" sz="2000" b="0" dirty="0" smtClean="0"/>
              <a:t>）</a:t>
            </a:r>
            <a:endParaRPr lang="zh-CN" altLang="en-US" sz="2000" dirty="0" smtClean="0"/>
          </a:p>
        </p:txBody>
      </p:sp>
    </p:spTree>
  </p:cSld>
  <p:clrMapOvr>
    <a:masterClrMapping/>
  </p:clrMapOvr>
  <p:transition spd="med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EC296-D59E-432C-A71E-C3E3885FE3FE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E9DC71-1A0B-47FA-AF76-659E5010A5B6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CDMA</a:t>
            </a:r>
            <a:endParaRPr lang="zh-TW" altLang="en-US" sz="4000" smtClean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zh-CN" altLang="en-US" sz="3200" smtClean="0"/>
              <a:t>在同一空间用不同语言同时分别交流</a:t>
            </a:r>
            <a:endParaRPr lang="zh-TW" altLang="en-US" sz="3200" smtClean="0"/>
          </a:p>
        </p:txBody>
      </p:sp>
      <p:grpSp>
        <p:nvGrpSpPr>
          <p:cNvPr id="76806" name="Group 35"/>
          <p:cNvGrpSpPr>
            <a:grpSpLocks/>
          </p:cNvGrpSpPr>
          <p:nvPr/>
        </p:nvGrpSpPr>
        <p:grpSpPr bwMode="auto">
          <a:xfrm>
            <a:off x="2057400" y="2514600"/>
            <a:ext cx="5330825" cy="3806825"/>
            <a:chOff x="1219" y="1687"/>
            <a:chExt cx="3358" cy="2398"/>
          </a:xfrm>
        </p:grpSpPr>
        <p:sp>
          <p:nvSpPr>
            <p:cNvPr id="76807" name="Freeform 5"/>
            <p:cNvSpPr>
              <a:spLocks/>
            </p:cNvSpPr>
            <p:nvPr/>
          </p:nvSpPr>
          <p:spPr bwMode="auto">
            <a:xfrm>
              <a:off x="1511" y="1687"/>
              <a:ext cx="159" cy="121"/>
            </a:xfrm>
            <a:custGeom>
              <a:avLst/>
              <a:gdLst>
                <a:gd name="T0" fmla="*/ 0 w 319"/>
                <a:gd name="T1" fmla="*/ 1 h 242"/>
                <a:gd name="T2" fmla="*/ 0 w 319"/>
                <a:gd name="T3" fmla="*/ 1 h 242"/>
                <a:gd name="T4" fmla="*/ 0 w 319"/>
                <a:gd name="T5" fmla="*/ 1 h 242"/>
                <a:gd name="T6" fmla="*/ 0 w 319"/>
                <a:gd name="T7" fmla="*/ 1 h 242"/>
                <a:gd name="T8" fmla="*/ 0 w 319"/>
                <a:gd name="T9" fmla="*/ 1 h 242"/>
                <a:gd name="T10" fmla="*/ 0 w 319"/>
                <a:gd name="T11" fmla="*/ 1 h 242"/>
                <a:gd name="T12" fmla="*/ 0 w 319"/>
                <a:gd name="T13" fmla="*/ 1 h 242"/>
                <a:gd name="T14" fmla="*/ 0 w 319"/>
                <a:gd name="T15" fmla="*/ 0 h 242"/>
                <a:gd name="T16" fmla="*/ 0 w 319"/>
                <a:gd name="T17" fmla="*/ 0 h 242"/>
                <a:gd name="T18" fmla="*/ 0 w 319"/>
                <a:gd name="T19" fmla="*/ 1 h 242"/>
                <a:gd name="T20" fmla="*/ 0 w 319"/>
                <a:gd name="T21" fmla="*/ 1 h 242"/>
                <a:gd name="T22" fmla="*/ 0 w 319"/>
                <a:gd name="T23" fmla="*/ 1 h 242"/>
                <a:gd name="T24" fmla="*/ 0 w 319"/>
                <a:gd name="T25" fmla="*/ 1 h 242"/>
                <a:gd name="T26" fmla="*/ 0 w 319"/>
                <a:gd name="T27" fmla="*/ 1 h 242"/>
                <a:gd name="T28" fmla="*/ 0 w 319"/>
                <a:gd name="T29" fmla="*/ 1 h 242"/>
                <a:gd name="T30" fmla="*/ 0 w 319"/>
                <a:gd name="T31" fmla="*/ 1 h 242"/>
                <a:gd name="T32" fmla="*/ 0 w 319"/>
                <a:gd name="T33" fmla="*/ 1 h 242"/>
                <a:gd name="T34" fmla="*/ 0 w 319"/>
                <a:gd name="T35" fmla="*/ 1 h 242"/>
                <a:gd name="T36" fmla="*/ 0 w 319"/>
                <a:gd name="T37" fmla="*/ 1 h 242"/>
                <a:gd name="T38" fmla="*/ 0 w 319"/>
                <a:gd name="T39" fmla="*/ 1 h 242"/>
                <a:gd name="T40" fmla="*/ 0 w 319"/>
                <a:gd name="T41" fmla="*/ 1 h 242"/>
                <a:gd name="T42" fmla="*/ 0 w 319"/>
                <a:gd name="T43" fmla="*/ 1 h 242"/>
                <a:gd name="T44" fmla="*/ 0 w 319"/>
                <a:gd name="T45" fmla="*/ 1 h 242"/>
                <a:gd name="T46" fmla="*/ 0 w 319"/>
                <a:gd name="T47" fmla="*/ 1 h 242"/>
                <a:gd name="T48" fmla="*/ 0 w 319"/>
                <a:gd name="T49" fmla="*/ 1 h 242"/>
                <a:gd name="T50" fmla="*/ 0 w 319"/>
                <a:gd name="T51" fmla="*/ 1 h 242"/>
                <a:gd name="T52" fmla="*/ 0 w 319"/>
                <a:gd name="T53" fmla="*/ 1 h 242"/>
                <a:gd name="T54" fmla="*/ 0 w 319"/>
                <a:gd name="T55" fmla="*/ 1 h 242"/>
                <a:gd name="T56" fmla="*/ 0 w 319"/>
                <a:gd name="T57" fmla="*/ 1 h 242"/>
                <a:gd name="T58" fmla="*/ 0 w 319"/>
                <a:gd name="T59" fmla="*/ 1 h 242"/>
                <a:gd name="T60" fmla="*/ 0 w 319"/>
                <a:gd name="T61" fmla="*/ 1 h 2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19"/>
                <a:gd name="T94" fmla="*/ 0 h 242"/>
                <a:gd name="T95" fmla="*/ 319 w 319"/>
                <a:gd name="T96" fmla="*/ 242 h 24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19" h="242">
                  <a:moveTo>
                    <a:pt x="319" y="121"/>
                  </a:moveTo>
                  <a:lnTo>
                    <a:pt x="315" y="96"/>
                  </a:lnTo>
                  <a:lnTo>
                    <a:pt x="304" y="71"/>
                  </a:lnTo>
                  <a:lnTo>
                    <a:pt x="289" y="50"/>
                  </a:lnTo>
                  <a:lnTo>
                    <a:pt x="266" y="31"/>
                  </a:lnTo>
                  <a:lnTo>
                    <a:pt x="239" y="16"/>
                  </a:lnTo>
                  <a:lnTo>
                    <a:pt x="209" y="5"/>
                  </a:lnTo>
                  <a:lnTo>
                    <a:pt x="175" y="0"/>
                  </a:lnTo>
                  <a:lnTo>
                    <a:pt x="142" y="0"/>
                  </a:lnTo>
                  <a:lnTo>
                    <a:pt x="110" y="5"/>
                  </a:lnTo>
                  <a:lnTo>
                    <a:pt x="80" y="16"/>
                  </a:lnTo>
                  <a:lnTo>
                    <a:pt x="53" y="31"/>
                  </a:lnTo>
                  <a:lnTo>
                    <a:pt x="30" y="50"/>
                  </a:lnTo>
                  <a:lnTo>
                    <a:pt x="12" y="71"/>
                  </a:lnTo>
                  <a:lnTo>
                    <a:pt x="4" y="96"/>
                  </a:lnTo>
                  <a:lnTo>
                    <a:pt x="0" y="121"/>
                  </a:lnTo>
                  <a:lnTo>
                    <a:pt x="4" y="147"/>
                  </a:lnTo>
                  <a:lnTo>
                    <a:pt x="12" y="171"/>
                  </a:lnTo>
                  <a:lnTo>
                    <a:pt x="30" y="193"/>
                  </a:lnTo>
                  <a:lnTo>
                    <a:pt x="53" y="212"/>
                  </a:lnTo>
                  <a:lnTo>
                    <a:pt x="80" y="227"/>
                  </a:lnTo>
                  <a:lnTo>
                    <a:pt x="110" y="238"/>
                  </a:lnTo>
                  <a:lnTo>
                    <a:pt x="142" y="242"/>
                  </a:lnTo>
                  <a:lnTo>
                    <a:pt x="175" y="242"/>
                  </a:lnTo>
                  <a:lnTo>
                    <a:pt x="209" y="238"/>
                  </a:lnTo>
                  <a:lnTo>
                    <a:pt x="239" y="227"/>
                  </a:lnTo>
                  <a:lnTo>
                    <a:pt x="266" y="212"/>
                  </a:lnTo>
                  <a:lnTo>
                    <a:pt x="289" y="193"/>
                  </a:lnTo>
                  <a:lnTo>
                    <a:pt x="304" y="171"/>
                  </a:lnTo>
                  <a:lnTo>
                    <a:pt x="315" y="147"/>
                  </a:lnTo>
                  <a:lnTo>
                    <a:pt x="319" y="12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8" name="Freeform 6"/>
            <p:cNvSpPr>
              <a:spLocks/>
            </p:cNvSpPr>
            <p:nvPr/>
          </p:nvSpPr>
          <p:spPr bwMode="auto">
            <a:xfrm>
              <a:off x="1392" y="1809"/>
              <a:ext cx="398" cy="486"/>
            </a:xfrm>
            <a:custGeom>
              <a:avLst/>
              <a:gdLst>
                <a:gd name="T0" fmla="*/ 0 w 797"/>
                <a:gd name="T1" fmla="*/ 0 h 973"/>
                <a:gd name="T2" fmla="*/ 0 w 797"/>
                <a:gd name="T3" fmla="*/ 0 h 973"/>
                <a:gd name="T4" fmla="*/ 0 w 797"/>
                <a:gd name="T5" fmla="*/ 0 h 973"/>
                <a:gd name="T6" fmla="*/ 0 w 797"/>
                <a:gd name="T7" fmla="*/ 0 h 973"/>
                <a:gd name="T8" fmla="*/ 0 w 797"/>
                <a:gd name="T9" fmla="*/ 0 h 973"/>
                <a:gd name="T10" fmla="*/ 0 w 797"/>
                <a:gd name="T11" fmla="*/ 0 h 973"/>
                <a:gd name="T12" fmla="*/ 0 w 797"/>
                <a:gd name="T13" fmla="*/ 0 h 973"/>
                <a:gd name="T14" fmla="*/ 0 w 797"/>
                <a:gd name="T15" fmla="*/ 0 h 973"/>
                <a:gd name="T16" fmla="*/ 0 w 797"/>
                <a:gd name="T17" fmla="*/ 0 h 973"/>
                <a:gd name="T18" fmla="*/ 0 w 797"/>
                <a:gd name="T19" fmla="*/ 0 h 973"/>
                <a:gd name="T20" fmla="*/ 0 w 797"/>
                <a:gd name="T21" fmla="*/ 0 h 973"/>
                <a:gd name="T22" fmla="*/ 0 w 797"/>
                <a:gd name="T23" fmla="*/ 0 h 973"/>
                <a:gd name="T24" fmla="*/ 0 w 797"/>
                <a:gd name="T25" fmla="*/ 0 h 973"/>
                <a:gd name="T26" fmla="*/ 0 w 797"/>
                <a:gd name="T27" fmla="*/ 0 h 973"/>
                <a:gd name="T28" fmla="*/ 0 w 797"/>
                <a:gd name="T29" fmla="*/ 0 h 973"/>
                <a:gd name="T30" fmla="*/ 0 w 797"/>
                <a:gd name="T31" fmla="*/ 0 h 973"/>
                <a:gd name="T32" fmla="*/ 0 w 797"/>
                <a:gd name="T33" fmla="*/ 0 h 9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7"/>
                <a:gd name="T52" fmla="*/ 0 h 973"/>
                <a:gd name="T53" fmla="*/ 797 w 797"/>
                <a:gd name="T54" fmla="*/ 973 h 9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7" h="973">
                  <a:moveTo>
                    <a:pt x="407" y="501"/>
                  </a:moveTo>
                  <a:lnTo>
                    <a:pt x="593" y="973"/>
                  </a:lnTo>
                  <a:lnTo>
                    <a:pt x="742" y="973"/>
                  </a:lnTo>
                  <a:lnTo>
                    <a:pt x="593" y="426"/>
                  </a:lnTo>
                  <a:lnTo>
                    <a:pt x="593" y="107"/>
                  </a:lnTo>
                  <a:lnTo>
                    <a:pt x="705" y="365"/>
                  </a:lnTo>
                  <a:lnTo>
                    <a:pt x="797" y="319"/>
                  </a:lnTo>
                  <a:lnTo>
                    <a:pt x="667" y="0"/>
                  </a:lnTo>
                  <a:lnTo>
                    <a:pt x="407" y="15"/>
                  </a:lnTo>
                  <a:lnTo>
                    <a:pt x="149" y="0"/>
                  </a:lnTo>
                  <a:lnTo>
                    <a:pt x="0" y="334"/>
                  </a:lnTo>
                  <a:lnTo>
                    <a:pt x="112" y="365"/>
                  </a:lnTo>
                  <a:lnTo>
                    <a:pt x="223" y="107"/>
                  </a:lnTo>
                  <a:lnTo>
                    <a:pt x="223" y="426"/>
                  </a:lnTo>
                  <a:lnTo>
                    <a:pt x="75" y="973"/>
                  </a:lnTo>
                  <a:lnTo>
                    <a:pt x="223" y="973"/>
                  </a:lnTo>
                  <a:lnTo>
                    <a:pt x="407" y="5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9" name="Freeform 7"/>
            <p:cNvSpPr>
              <a:spLocks/>
            </p:cNvSpPr>
            <p:nvPr/>
          </p:nvSpPr>
          <p:spPr bwMode="auto">
            <a:xfrm>
              <a:off x="3974" y="2397"/>
              <a:ext cx="146" cy="111"/>
            </a:xfrm>
            <a:custGeom>
              <a:avLst/>
              <a:gdLst>
                <a:gd name="T0" fmla="*/ 1 w 290"/>
                <a:gd name="T1" fmla="*/ 0 h 223"/>
                <a:gd name="T2" fmla="*/ 1 w 290"/>
                <a:gd name="T3" fmla="*/ 0 h 223"/>
                <a:gd name="T4" fmla="*/ 1 w 290"/>
                <a:gd name="T5" fmla="*/ 0 h 223"/>
                <a:gd name="T6" fmla="*/ 1 w 290"/>
                <a:gd name="T7" fmla="*/ 0 h 223"/>
                <a:gd name="T8" fmla="*/ 1 w 290"/>
                <a:gd name="T9" fmla="*/ 0 h 223"/>
                <a:gd name="T10" fmla="*/ 1 w 290"/>
                <a:gd name="T11" fmla="*/ 0 h 223"/>
                <a:gd name="T12" fmla="*/ 1 w 290"/>
                <a:gd name="T13" fmla="*/ 0 h 223"/>
                <a:gd name="T14" fmla="*/ 1 w 290"/>
                <a:gd name="T15" fmla="*/ 0 h 223"/>
                <a:gd name="T16" fmla="*/ 1 w 290"/>
                <a:gd name="T17" fmla="*/ 0 h 223"/>
                <a:gd name="T18" fmla="*/ 1 w 290"/>
                <a:gd name="T19" fmla="*/ 0 h 223"/>
                <a:gd name="T20" fmla="*/ 1 w 290"/>
                <a:gd name="T21" fmla="*/ 0 h 223"/>
                <a:gd name="T22" fmla="*/ 1 w 290"/>
                <a:gd name="T23" fmla="*/ 0 h 223"/>
                <a:gd name="T24" fmla="*/ 1 w 290"/>
                <a:gd name="T25" fmla="*/ 0 h 223"/>
                <a:gd name="T26" fmla="*/ 1 w 290"/>
                <a:gd name="T27" fmla="*/ 0 h 223"/>
                <a:gd name="T28" fmla="*/ 1 w 290"/>
                <a:gd name="T29" fmla="*/ 0 h 223"/>
                <a:gd name="T30" fmla="*/ 0 w 290"/>
                <a:gd name="T31" fmla="*/ 0 h 223"/>
                <a:gd name="T32" fmla="*/ 1 w 290"/>
                <a:gd name="T33" fmla="*/ 0 h 223"/>
                <a:gd name="T34" fmla="*/ 1 w 290"/>
                <a:gd name="T35" fmla="*/ 0 h 223"/>
                <a:gd name="T36" fmla="*/ 1 w 290"/>
                <a:gd name="T37" fmla="*/ 0 h 223"/>
                <a:gd name="T38" fmla="*/ 1 w 290"/>
                <a:gd name="T39" fmla="*/ 0 h 223"/>
                <a:gd name="T40" fmla="*/ 1 w 290"/>
                <a:gd name="T41" fmla="*/ 0 h 223"/>
                <a:gd name="T42" fmla="*/ 1 w 290"/>
                <a:gd name="T43" fmla="*/ 0 h 223"/>
                <a:gd name="T44" fmla="*/ 1 w 290"/>
                <a:gd name="T45" fmla="*/ 0 h 223"/>
                <a:gd name="T46" fmla="*/ 1 w 290"/>
                <a:gd name="T47" fmla="*/ 0 h 223"/>
                <a:gd name="T48" fmla="*/ 1 w 290"/>
                <a:gd name="T49" fmla="*/ 0 h 223"/>
                <a:gd name="T50" fmla="*/ 1 w 290"/>
                <a:gd name="T51" fmla="*/ 0 h 223"/>
                <a:gd name="T52" fmla="*/ 1 w 290"/>
                <a:gd name="T53" fmla="*/ 0 h 223"/>
                <a:gd name="T54" fmla="*/ 1 w 290"/>
                <a:gd name="T55" fmla="*/ 0 h 223"/>
                <a:gd name="T56" fmla="*/ 1 w 290"/>
                <a:gd name="T57" fmla="*/ 0 h 223"/>
                <a:gd name="T58" fmla="*/ 1 w 290"/>
                <a:gd name="T59" fmla="*/ 0 h 223"/>
                <a:gd name="T60" fmla="*/ 1 w 290"/>
                <a:gd name="T61" fmla="*/ 0 h 2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0"/>
                <a:gd name="T94" fmla="*/ 0 h 223"/>
                <a:gd name="T95" fmla="*/ 290 w 290"/>
                <a:gd name="T96" fmla="*/ 223 h 2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0" h="223">
                  <a:moveTo>
                    <a:pt x="290" y="111"/>
                  </a:moveTo>
                  <a:lnTo>
                    <a:pt x="287" y="88"/>
                  </a:lnTo>
                  <a:lnTo>
                    <a:pt x="278" y="67"/>
                  </a:lnTo>
                  <a:lnTo>
                    <a:pt x="262" y="46"/>
                  </a:lnTo>
                  <a:lnTo>
                    <a:pt x="242" y="29"/>
                  </a:lnTo>
                  <a:lnTo>
                    <a:pt x="218" y="15"/>
                  </a:lnTo>
                  <a:lnTo>
                    <a:pt x="189" y="6"/>
                  </a:lnTo>
                  <a:lnTo>
                    <a:pt x="159" y="0"/>
                  </a:lnTo>
                  <a:lnTo>
                    <a:pt x="129" y="0"/>
                  </a:lnTo>
                  <a:lnTo>
                    <a:pt x="99" y="6"/>
                  </a:lnTo>
                  <a:lnTo>
                    <a:pt x="72" y="15"/>
                  </a:lnTo>
                  <a:lnTo>
                    <a:pt x="48" y="29"/>
                  </a:lnTo>
                  <a:lnTo>
                    <a:pt x="26" y="46"/>
                  </a:lnTo>
                  <a:lnTo>
                    <a:pt x="12" y="67"/>
                  </a:lnTo>
                  <a:lnTo>
                    <a:pt x="2" y="88"/>
                  </a:lnTo>
                  <a:lnTo>
                    <a:pt x="0" y="111"/>
                  </a:lnTo>
                  <a:lnTo>
                    <a:pt x="2" y="136"/>
                  </a:lnTo>
                  <a:lnTo>
                    <a:pt x="12" y="157"/>
                  </a:lnTo>
                  <a:lnTo>
                    <a:pt x="26" y="177"/>
                  </a:lnTo>
                  <a:lnTo>
                    <a:pt x="48" y="195"/>
                  </a:lnTo>
                  <a:lnTo>
                    <a:pt x="72" y="208"/>
                  </a:lnTo>
                  <a:lnTo>
                    <a:pt x="99" y="218"/>
                  </a:lnTo>
                  <a:lnTo>
                    <a:pt x="129" y="223"/>
                  </a:lnTo>
                  <a:lnTo>
                    <a:pt x="159" y="223"/>
                  </a:lnTo>
                  <a:lnTo>
                    <a:pt x="189" y="218"/>
                  </a:lnTo>
                  <a:lnTo>
                    <a:pt x="218" y="208"/>
                  </a:lnTo>
                  <a:lnTo>
                    <a:pt x="242" y="195"/>
                  </a:lnTo>
                  <a:lnTo>
                    <a:pt x="262" y="177"/>
                  </a:lnTo>
                  <a:lnTo>
                    <a:pt x="278" y="157"/>
                  </a:lnTo>
                  <a:lnTo>
                    <a:pt x="287" y="136"/>
                  </a:lnTo>
                  <a:lnTo>
                    <a:pt x="290" y="11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Freeform 8"/>
            <p:cNvSpPr>
              <a:spLocks/>
            </p:cNvSpPr>
            <p:nvPr/>
          </p:nvSpPr>
          <p:spPr bwMode="auto">
            <a:xfrm>
              <a:off x="3847" y="2508"/>
              <a:ext cx="390" cy="446"/>
            </a:xfrm>
            <a:custGeom>
              <a:avLst/>
              <a:gdLst>
                <a:gd name="T0" fmla="*/ 0 w 781"/>
                <a:gd name="T1" fmla="*/ 1 h 892"/>
                <a:gd name="T2" fmla="*/ 0 w 781"/>
                <a:gd name="T3" fmla="*/ 1 h 892"/>
                <a:gd name="T4" fmla="*/ 0 w 781"/>
                <a:gd name="T5" fmla="*/ 1 h 892"/>
                <a:gd name="T6" fmla="*/ 0 w 781"/>
                <a:gd name="T7" fmla="*/ 1 h 892"/>
                <a:gd name="T8" fmla="*/ 0 w 781"/>
                <a:gd name="T9" fmla="*/ 1 h 892"/>
                <a:gd name="T10" fmla="*/ 0 w 781"/>
                <a:gd name="T11" fmla="*/ 1 h 892"/>
                <a:gd name="T12" fmla="*/ 0 w 781"/>
                <a:gd name="T13" fmla="*/ 1 h 892"/>
                <a:gd name="T14" fmla="*/ 0 w 781"/>
                <a:gd name="T15" fmla="*/ 0 h 892"/>
                <a:gd name="T16" fmla="*/ 0 w 781"/>
                <a:gd name="T17" fmla="*/ 1 h 892"/>
                <a:gd name="T18" fmla="*/ 0 w 781"/>
                <a:gd name="T19" fmla="*/ 0 h 892"/>
                <a:gd name="T20" fmla="*/ 0 w 781"/>
                <a:gd name="T21" fmla="*/ 1 h 892"/>
                <a:gd name="T22" fmla="*/ 0 w 781"/>
                <a:gd name="T23" fmla="*/ 1 h 892"/>
                <a:gd name="T24" fmla="*/ 0 w 781"/>
                <a:gd name="T25" fmla="*/ 1 h 892"/>
                <a:gd name="T26" fmla="*/ 0 w 781"/>
                <a:gd name="T27" fmla="*/ 1 h 892"/>
                <a:gd name="T28" fmla="*/ 0 w 781"/>
                <a:gd name="T29" fmla="*/ 1 h 892"/>
                <a:gd name="T30" fmla="*/ 0 w 781"/>
                <a:gd name="T31" fmla="*/ 1 h 892"/>
                <a:gd name="T32" fmla="*/ 0 w 781"/>
                <a:gd name="T33" fmla="*/ 1 h 8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1"/>
                <a:gd name="T52" fmla="*/ 0 h 892"/>
                <a:gd name="T53" fmla="*/ 781 w 781"/>
                <a:gd name="T54" fmla="*/ 892 h 8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1" h="892">
                  <a:moveTo>
                    <a:pt x="400" y="460"/>
                  </a:moveTo>
                  <a:lnTo>
                    <a:pt x="581" y="892"/>
                  </a:lnTo>
                  <a:lnTo>
                    <a:pt x="726" y="892"/>
                  </a:lnTo>
                  <a:lnTo>
                    <a:pt x="581" y="391"/>
                  </a:lnTo>
                  <a:lnTo>
                    <a:pt x="581" y="98"/>
                  </a:lnTo>
                  <a:lnTo>
                    <a:pt x="690" y="334"/>
                  </a:lnTo>
                  <a:lnTo>
                    <a:pt x="781" y="293"/>
                  </a:lnTo>
                  <a:lnTo>
                    <a:pt x="653" y="0"/>
                  </a:lnTo>
                  <a:lnTo>
                    <a:pt x="400" y="14"/>
                  </a:lnTo>
                  <a:lnTo>
                    <a:pt x="145" y="0"/>
                  </a:lnTo>
                  <a:lnTo>
                    <a:pt x="0" y="307"/>
                  </a:lnTo>
                  <a:lnTo>
                    <a:pt x="110" y="334"/>
                  </a:lnTo>
                  <a:lnTo>
                    <a:pt x="218" y="98"/>
                  </a:lnTo>
                  <a:lnTo>
                    <a:pt x="218" y="391"/>
                  </a:lnTo>
                  <a:lnTo>
                    <a:pt x="73" y="892"/>
                  </a:lnTo>
                  <a:lnTo>
                    <a:pt x="218" y="892"/>
                  </a:lnTo>
                  <a:lnTo>
                    <a:pt x="400" y="46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Freeform 9"/>
            <p:cNvSpPr>
              <a:spLocks/>
            </p:cNvSpPr>
            <p:nvPr/>
          </p:nvSpPr>
          <p:spPr bwMode="auto">
            <a:xfrm>
              <a:off x="4314" y="2397"/>
              <a:ext cx="145" cy="111"/>
            </a:xfrm>
            <a:custGeom>
              <a:avLst/>
              <a:gdLst>
                <a:gd name="T0" fmla="*/ 0 w 291"/>
                <a:gd name="T1" fmla="*/ 0 h 223"/>
                <a:gd name="T2" fmla="*/ 0 w 291"/>
                <a:gd name="T3" fmla="*/ 0 h 223"/>
                <a:gd name="T4" fmla="*/ 0 w 291"/>
                <a:gd name="T5" fmla="*/ 0 h 223"/>
                <a:gd name="T6" fmla="*/ 0 w 291"/>
                <a:gd name="T7" fmla="*/ 0 h 223"/>
                <a:gd name="T8" fmla="*/ 0 w 291"/>
                <a:gd name="T9" fmla="*/ 0 h 223"/>
                <a:gd name="T10" fmla="*/ 0 w 291"/>
                <a:gd name="T11" fmla="*/ 0 h 223"/>
                <a:gd name="T12" fmla="*/ 0 w 291"/>
                <a:gd name="T13" fmla="*/ 0 h 223"/>
                <a:gd name="T14" fmla="*/ 0 w 291"/>
                <a:gd name="T15" fmla="*/ 0 h 223"/>
                <a:gd name="T16" fmla="*/ 0 w 291"/>
                <a:gd name="T17" fmla="*/ 0 h 223"/>
                <a:gd name="T18" fmla="*/ 0 w 291"/>
                <a:gd name="T19" fmla="*/ 0 h 223"/>
                <a:gd name="T20" fmla="*/ 0 w 291"/>
                <a:gd name="T21" fmla="*/ 0 h 223"/>
                <a:gd name="T22" fmla="*/ 0 w 291"/>
                <a:gd name="T23" fmla="*/ 0 h 223"/>
                <a:gd name="T24" fmla="*/ 0 w 291"/>
                <a:gd name="T25" fmla="*/ 0 h 223"/>
                <a:gd name="T26" fmla="*/ 0 w 291"/>
                <a:gd name="T27" fmla="*/ 0 h 223"/>
                <a:gd name="T28" fmla="*/ 0 w 291"/>
                <a:gd name="T29" fmla="*/ 0 h 223"/>
                <a:gd name="T30" fmla="*/ 0 w 291"/>
                <a:gd name="T31" fmla="*/ 0 h 223"/>
                <a:gd name="T32" fmla="*/ 0 w 291"/>
                <a:gd name="T33" fmla="*/ 0 h 223"/>
                <a:gd name="T34" fmla="*/ 0 w 291"/>
                <a:gd name="T35" fmla="*/ 0 h 223"/>
                <a:gd name="T36" fmla="*/ 0 w 291"/>
                <a:gd name="T37" fmla="*/ 0 h 223"/>
                <a:gd name="T38" fmla="*/ 0 w 291"/>
                <a:gd name="T39" fmla="*/ 0 h 223"/>
                <a:gd name="T40" fmla="*/ 0 w 291"/>
                <a:gd name="T41" fmla="*/ 0 h 223"/>
                <a:gd name="T42" fmla="*/ 0 w 291"/>
                <a:gd name="T43" fmla="*/ 0 h 223"/>
                <a:gd name="T44" fmla="*/ 0 w 291"/>
                <a:gd name="T45" fmla="*/ 0 h 223"/>
                <a:gd name="T46" fmla="*/ 0 w 291"/>
                <a:gd name="T47" fmla="*/ 0 h 223"/>
                <a:gd name="T48" fmla="*/ 0 w 291"/>
                <a:gd name="T49" fmla="*/ 0 h 223"/>
                <a:gd name="T50" fmla="*/ 0 w 291"/>
                <a:gd name="T51" fmla="*/ 0 h 223"/>
                <a:gd name="T52" fmla="*/ 0 w 291"/>
                <a:gd name="T53" fmla="*/ 0 h 223"/>
                <a:gd name="T54" fmla="*/ 0 w 291"/>
                <a:gd name="T55" fmla="*/ 0 h 223"/>
                <a:gd name="T56" fmla="*/ 0 w 291"/>
                <a:gd name="T57" fmla="*/ 0 h 223"/>
                <a:gd name="T58" fmla="*/ 0 w 291"/>
                <a:gd name="T59" fmla="*/ 0 h 223"/>
                <a:gd name="T60" fmla="*/ 0 w 291"/>
                <a:gd name="T61" fmla="*/ 0 h 2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1"/>
                <a:gd name="T94" fmla="*/ 0 h 223"/>
                <a:gd name="T95" fmla="*/ 291 w 291"/>
                <a:gd name="T96" fmla="*/ 223 h 2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1" h="223">
                  <a:moveTo>
                    <a:pt x="291" y="111"/>
                  </a:moveTo>
                  <a:lnTo>
                    <a:pt x="289" y="88"/>
                  </a:lnTo>
                  <a:lnTo>
                    <a:pt x="278" y="67"/>
                  </a:lnTo>
                  <a:lnTo>
                    <a:pt x="264" y="46"/>
                  </a:lnTo>
                  <a:lnTo>
                    <a:pt x="243" y="29"/>
                  </a:lnTo>
                  <a:lnTo>
                    <a:pt x="218" y="15"/>
                  </a:lnTo>
                  <a:lnTo>
                    <a:pt x="192" y="6"/>
                  </a:lnTo>
                  <a:lnTo>
                    <a:pt x="162" y="0"/>
                  </a:lnTo>
                  <a:lnTo>
                    <a:pt x="131" y="0"/>
                  </a:lnTo>
                  <a:lnTo>
                    <a:pt x="101" y="6"/>
                  </a:lnTo>
                  <a:lnTo>
                    <a:pt x="73" y="15"/>
                  </a:lnTo>
                  <a:lnTo>
                    <a:pt x="48" y="29"/>
                  </a:lnTo>
                  <a:lnTo>
                    <a:pt x="29" y="46"/>
                  </a:lnTo>
                  <a:lnTo>
                    <a:pt x="13" y="67"/>
                  </a:lnTo>
                  <a:lnTo>
                    <a:pt x="4" y="88"/>
                  </a:lnTo>
                  <a:lnTo>
                    <a:pt x="0" y="111"/>
                  </a:lnTo>
                  <a:lnTo>
                    <a:pt x="4" y="136"/>
                  </a:lnTo>
                  <a:lnTo>
                    <a:pt x="13" y="157"/>
                  </a:lnTo>
                  <a:lnTo>
                    <a:pt x="29" y="177"/>
                  </a:lnTo>
                  <a:lnTo>
                    <a:pt x="48" y="195"/>
                  </a:lnTo>
                  <a:lnTo>
                    <a:pt x="73" y="208"/>
                  </a:lnTo>
                  <a:lnTo>
                    <a:pt x="101" y="218"/>
                  </a:lnTo>
                  <a:lnTo>
                    <a:pt x="131" y="223"/>
                  </a:lnTo>
                  <a:lnTo>
                    <a:pt x="162" y="223"/>
                  </a:lnTo>
                  <a:lnTo>
                    <a:pt x="192" y="218"/>
                  </a:lnTo>
                  <a:lnTo>
                    <a:pt x="218" y="208"/>
                  </a:lnTo>
                  <a:lnTo>
                    <a:pt x="243" y="195"/>
                  </a:lnTo>
                  <a:lnTo>
                    <a:pt x="264" y="177"/>
                  </a:lnTo>
                  <a:lnTo>
                    <a:pt x="278" y="157"/>
                  </a:lnTo>
                  <a:lnTo>
                    <a:pt x="289" y="136"/>
                  </a:lnTo>
                  <a:lnTo>
                    <a:pt x="291" y="111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Freeform 10"/>
            <p:cNvSpPr>
              <a:spLocks/>
            </p:cNvSpPr>
            <p:nvPr/>
          </p:nvSpPr>
          <p:spPr bwMode="auto">
            <a:xfrm>
              <a:off x="4187" y="2508"/>
              <a:ext cx="390" cy="446"/>
            </a:xfrm>
            <a:custGeom>
              <a:avLst/>
              <a:gdLst>
                <a:gd name="T0" fmla="*/ 1 w 780"/>
                <a:gd name="T1" fmla="*/ 1 h 892"/>
                <a:gd name="T2" fmla="*/ 1 w 780"/>
                <a:gd name="T3" fmla="*/ 1 h 892"/>
                <a:gd name="T4" fmla="*/ 1 w 780"/>
                <a:gd name="T5" fmla="*/ 1 h 892"/>
                <a:gd name="T6" fmla="*/ 1 w 780"/>
                <a:gd name="T7" fmla="*/ 1 h 892"/>
                <a:gd name="T8" fmla="*/ 1 w 780"/>
                <a:gd name="T9" fmla="*/ 1 h 892"/>
                <a:gd name="T10" fmla="*/ 1 w 780"/>
                <a:gd name="T11" fmla="*/ 1 h 892"/>
                <a:gd name="T12" fmla="*/ 1 w 780"/>
                <a:gd name="T13" fmla="*/ 1 h 892"/>
                <a:gd name="T14" fmla="*/ 1 w 780"/>
                <a:gd name="T15" fmla="*/ 0 h 892"/>
                <a:gd name="T16" fmla="*/ 1 w 780"/>
                <a:gd name="T17" fmla="*/ 1 h 892"/>
                <a:gd name="T18" fmla="*/ 1 w 780"/>
                <a:gd name="T19" fmla="*/ 0 h 892"/>
                <a:gd name="T20" fmla="*/ 0 w 780"/>
                <a:gd name="T21" fmla="*/ 1 h 892"/>
                <a:gd name="T22" fmla="*/ 1 w 780"/>
                <a:gd name="T23" fmla="*/ 1 h 892"/>
                <a:gd name="T24" fmla="*/ 1 w 780"/>
                <a:gd name="T25" fmla="*/ 1 h 892"/>
                <a:gd name="T26" fmla="*/ 1 w 780"/>
                <a:gd name="T27" fmla="*/ 1 h 892"/>
                <a:gd name="T28" fmla="*/ 1 w 780"/>
                <a:gd name="T29" fmla="*/ 1 h 892"/>
                <a:gd name="T30" fmla="*/ 1 w 780"/>
                <a:gd name="T31" fmla="*/ 1 h 892"/>
                <a:gd name="T32" fmla="*/ 1 w 780"/>
                <a:gd name="T33" fmla="*/ 1 h 8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0"/>
                <a:gd name="T52" fmla="*/ 0 h 892"/>
                <a:gd name="T53" fmla="*/ 780 w 780"/>
                <a:gd name="T54" fmla="*/ 892 h 8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0" h="892">
                  <a:moveTo>
                    <a:pt x="400" y="460"/>
                  </a:moveTo>
                  <a:lnTo>
                    <a:pt x="580" y="892"/>
                  </a:lnTo>
                  <a:lnTo>
                    <a:pt x="725" y="892"/>
                  </a:lnTo>
                  <a:lnTo>
                    <a:pt x="580" y="391"/>
                  </a:lnTo>
                  <a:lnTo>
                    <a:pt x="580" y="98"/>
                  </a:lnTo>
                  <a:lnTo>
                    <a:pt x="690" y="334"/>
                  </a:lnTo>
                  <a:lnTo>
                    <a:pt x="780" y="293"/>
                  </a:lnTo>
                  <a:lnTo>
                    <a:pt x="653" y="0"/>
                  </a:lnTo>
                  <a:lnTo>
                    <a:pt x="400" y="14"/>
                  </a:lnTo>
                  <a:lnTo>
                    <a:pt x="145" y="0"/>
                  </a:lnTo>
                  <a:lnTo>
                    <a:pt x="0" y="307"/>
                  </a:lnTo>
                  <a:lnTo>
                    <a:pt x="109" y="334"/>
                  </a:lnTo>
                  <a:lnTo>
                    <a:pt x="217" y="98"/>
                  </a:lnTo>
                  <a:lnTo>
                    <a:pt x="217" y="391"/>
                  </a:lnTo>
                  <a:lnTo>
                    <a:pt x="72" y="892"/>
                  </a:lnTo>
                  <a:lnTo>
                    <a:pt x="217" y="892"/>
                  </a:lnTo>
                  <a:lnTo>
                    <a:pt x="400" y="460"/>
                  </a:lnTo>
                  <a:close/>
                </a:path>
              </a:pathLst>
            </a:custGeom>
            <a:solidFill>
              <a:srgbClr val="9A9A9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Freeform 11"/>
            <p:cNvSpPr>
              <a:spLocks/>
            </p:cNvSpPr>
            <p:nvPr/>
          </p:nvSpPr>
          <p:spPr bwMode="auto">
            <a:xfrm>
              <a:off x="4146" y="2397"/>
              <a:ext cx="146" cy="111"/>
            </a:xfrm>
            <a:custGeom>
              <a:avLst/>
              <a:gdLst>
                <a:gd name="T0" fmla="*/ 1 w 292"/>
                <a:gd name="T1" fmla="*/ 0 h 223"/>
                <a:gd name="T2" fmla="*/ 1 w 292"/>
                <a:gd name="T3" fmla="*/ 0 h 223"/>
                <a:gd name="T4" fmla="*/ 1 w 292"/>
                <a:gd name="T5" fmla="*/ 0 h 223"/>
                <a:gd name="T6" fmla="*/ 1 w 292"/>
                <a:gd name="T7" fmla="*/ 0 h 223"/>
                <a:gd name="T8" fmla="*/ 1 w 292"/>
                <a:gd name="T9" fmla="*/ 0 h 223"/>
                <a:gd name="T10" fmla="*/ 1 w 292"/>
                <a:gd name="T11" fmla="*/ 0 h 223"/>
                <a:gd name="T12" fmla="*/ 1 w 292"/>
                <a:gd name="T13" fmla="*/ 0 h 223"/>
                <a:gd name="T14" fmla="*/ 1 w 292"/>
                <a:gd name="T15" fmla="*/ 0 h 223"/>
                <a:gd name="T16" fmla="*/ 1 w 292"/>
                <a:gd name="T17" fmla="*/ 0 h 223"/>
                <a:gd name="T18" fmla="*/ 1 w 292"/>
                <a:gd name="T19" fmla="*/ 0 h 223"/>
                <a:gd name="T20" fmla="*/ 1 w 292"/>
                <a:gd name="T21" fmla="*/ 0 h 223"/>
                <a:gd name="T22" fmla="*/ 1 w 292"/>
                <a:gd name="T23" fmla="*/ 0 h 223"/>
                <a:gd name="T24" fmla="*/ 1 w 292"/>
                <a:gd name="T25" fmla="*/ 0 h 223"/>
                <a:gd name="T26" fmla="*/ 1 w 292"/>
                <a:gd name="T27" fmla="*/ 0 h 223"/>
                <a:gd name="T28" fmla="*/ 1 w 292"/>
                <a:gd name="T29" fmla="*/ 0 h 223"/>
                <a:gd name="T30" fmla="*/ 0 w 292"/>
                <a:gd name="T31" fmla="*/ 0 h 223"/>
                <a:gd name="T32" fmla="*/ 1 w 292"/>
                <a:gd name="T33" fmla="*/ 0 h 223"/>
                <a:gd name="T34" fmla="*/ 1 w 292"/>
                <a:gd name="T35" fmla="*/ 0 h 223"/>
                <a:gd name="T36" fmla="*/ 1 w 292"/>
                <a:gd name="T37" fmla="*/ 0 h 223"/>
                <a:gd name="T38" fmla="*/ 1 w 292"/>
                <a:gd name="T39" fmla="*/ 0 h 223"/>
                <a:gd name="T40" fmla="*/ 1 w 292"/>
                <a:gd name="T41" fmla="*/ 0 h 223"/>
                <a:gd name="T42" fmla="*/ 1 w 292"/>
                <a:gd name="T43" fmla="*/ 0 h 223"/>
                <a:gd name="T44" fmla="*/ 1 w 292"/>
                <a:gd name="T45" fmla="*/ 0 h 223"/>
                <a:gd name="T46" fmla="*/ 1 w 292"/>
                <a:gd name="T47" fmla="*/ 0 h 223"/>
                <a:gd name="T48" fmla="*/ 1 w 292"/>
                <a:gd name="T49" fmla="*/ 0 h 223"/>
                <a:gd name="T50" fmla="*/ 1 w 292"/>
                <a:gd name="T51" fmla="*/ 0 h 223"/>
                <a:gd name="T52" fmla="*/ 1 w 292"/>
                <a:gd name="T53" fmla="*/ 0 h 223"/>
                <a:gd name="T54" fmla="*/ 1 w 292"/>
                <a:gd name="T55" fmla="*/ 0 h 223"/>
                <a:gd name="T56" fmla="*/ 1 w 292"/>
                <a:gd name="T57" fmla="*/ 0 h 223"/>
                <a:gd name="T58" fmla="*/ 1 w 292"/>
                <a:gd name="T59" fmla="*/ 0 h 223"/>
                <a:gd name="T60" fmla="*/ 1 w 292"/>
                <a:gd name="T61" fmla="*/ 0 h 22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92"/>
                <a:gd name="T94" fmla="*/ 0 h 223"/>
                <a:gd name="T95" fmla="*/ 292 w 292"/>
                <a:gd name="T96" fmla="*/ 223 h 22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92" h="223">
                  <a:moveTo>
                    <a:pt x="292" y="111"/>
                  </a:moveTo>
                  <a:lnTo>
                    <a:pt x="289" y="88"/>
                  </a:lnTo>
                  <a:lnTo>
                    <a:pt x="280" y="67"/>
                  </a:lnTo>
                  <a:lnTo>
                    <a:pt x="264" y="46"/>
                  </a:lnTo>
                  <a:lnTo>
                    <a:pt x="244" y="29"/>
                  </a:lnTo>
                  <a:lnTo>
                    <a:pt x="220" y="15"/>
                  </a:lnTo>
                  <a:lnTo>
                    <a:pt x="191" y="6"/>
                  </a:lnTo>
                  <a:lnTo>
                    <a:pt x="161" y="0"/>
                  </a:lnTo>
                  <a:lnTo>
                    <a:pt x="131" y="0"/>
                  </a:lnTo>
                  <a:lnTo>
                    <a:pt x="101" y="6"/>
                  </a:lnTo>
                  <a:lnTo>
                    <a:pt x="73" y="15"/>
                  </a:lnTo>
                  <a:lnTo>
                    <a:pt x="50" y="29"/>
                  </a:lnTo>
                  <a:lnTo>
                    <a:pt x="29" y="46"/>
                  </a:lnTo>
                  <a:lnTo>
                    <a:pt x="13" y="67"/>
                  </a:lnTo>
                  <a:lnTo>
                    <a:pt x="4" y="88"/>
                  </a:lnTo>
                  <a:lnTo>
                    <a:pt x="0" y="111"/>
                  </a:lnTo>
                  <a:lnTo>
                    <a:pt x="4" y="136"/>
                  </a:lnTo>
                  <a:lnTo>
                    <a:pt x="13" y="157"/>
                  </a:lnTo>
                  <a:lnTo>
                    <a:pt x="29" y="177"/>
                  </a:lnTo>
                  <a:lnTo>
                    <a:pt x="50" y="195"/>
                  </a:lnTo>
                  <a:lnTo>
                    <a:pt x="73" y="208"/>
                  </a:lnTo>
                  <a:lnTo>
                    <a:pt x="101" y="218"/>
                  </a:lnTo>
                  <a:lnTo>
                    <a:pt x="131" y="223"/>
                  </a:lnTo>
                  <a:lnTo>
                    <a:pt x="161" y="223"/>
                  </a:lnTo>
                  <a:lnTo>
                    <a:pt x="191" y="218"/>
                  </a:lnTo>
                  <a:lnTo>
                    <a:pt x="220" y="208"/>
                  </a:lnTo>
                  <a:lnTo>
                    <a:pt x="244" y="195"/>
                  </a:lnTo>
                  <a:lnTo>
                    <a:pt x="264" y="177"/>
                  </a:lnTo>
                  <a:lnTo>
                    <a:pt x="280" y="157"/>
                  </a:lnTo>
                  <a:lnTo>
                    <a:pt x="289" y="136"/>
                  </a:lnTo>
                  <a:lnTo>
                    <a:pt x="292" y="11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Freeform 12"/>
            <p:cNvSpPr>
              <a:spLocks/>
            </p:cNvSpPr>
            <p:nvPr/>
          </p:nvSpPr>
          <p:spPr bwMode="auto">
            <a:xfrm>
              <a:off x="4020" y="2508"/>
              <a:ext cx="390" cy="446"/>
            </a:xfrm>
            <a:custGeom>
              <a:avLst/>
              <a:gdLst>
                <a:gd name="T0" fmla="*/ 0 w 781"/>
                <a:gd name="T1" fmla="*/ 1 h 892"/>
                <a:gd name="T2" fmla="*/ 0 w 781"/>
                <a:gd name="T3" fmla="*/ 1 h 892"/>
                <a:gd name="T4" fmla="*/ 0 w 781"/>
                <a:gd name="T5" fmla="*/ 1 h 892"/>
                <a:gd name="T6" fmla="*/ 0 w 781"/>
                <a:gd name="T7" fmla="*/ 1 h 892"/>
                <a:gd name="T8" fmla="*/ 0 w 781"/>
                <a:gd name="T9" fmla="*/ 1 h 892"/>
                <a:gd name="T10" fmla="*/ 0 w 781"/>
                <a:gd name="T11" fmla="*/ 1 h 892"/>
                <a:gd name="T12" fmla="*/ 0 w 781"/>
                <a:gd name="T13" fmla="*/ 1 h 892"/>
                <a:gd name="T14" fmla="*/ 0 w 781"/>
                <a:gd name="T15" fmla="*/ 0 h 892"/>
                <a:gd name="T16" fmla="*/ 0 w 781"/>
                <a:gd name="T17" fmla="*/ 1 h 892"/>
                <a:gd name="T18" fmla="*/ 0 w 781"/>
                <a:gd name="T19" fmla="*/ 0 h 892"/>
                <a:gd name="T20" fmla="*/ 0 w 781"/>
                <a:gd name="T21" fmla="*/ 1 h 892"/>
                <a:gd name="T22" fmla="*/ 0 w 781"/>
                <a:gd name="T23" fmla="*/ 1 h 892"/>
                <a:gd name="T24" fmla="*/ 0 w 781"/>
                <a:gd name="T25" fmla="*/ 1 h 892"/>
                <a:gd name="T26" fmla="*/ 0 w 781"/>
                <a:gd name="T27" fmla="*/ 1 h 892"/>
                <a:gd name="T28" fmla="*/ 0 w 781"/>
                <a:gd name="T29" fmla="*/ 1 h 892"/>
                <a:gd name="T30" fmla="*/ 0 w 781"/>
                <a:gd name="T31" fmla="*/ 1 h 892"/>
                <a:gd name="T32" fmla="*/ 0 w 781"/>
                <a:gd name="T33" fmla="*/ 1 h 8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1"/>
                <a:gd name="T52" fmla="*/ 0 h 892"/>
                <a:gd name="T53" fmla="*/ 781 w 781"/>
                <a:gd name="T54" fmla="*/ 892 h 8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1" h="892">
                  <a:moveTo>
                    <a:pt x="398" y="460"/>
                  </a:moveTo>
                  <a:lnTo>
                    <a:pt x="581" y="892"/>
                  </a:lnTo>
                  <a:lnTo>
                    <a:pt x="726" y="892"/>
                  </a:lnTo>
                  <a:lnTo>
                    <a:pt x="581" y="391"/>
                  </a:lnTo>
                  <a:lnTo>
                    <a:pt x="581" y="98"/>
                  </a:lnTo>
                  <a:lnTo>
                    <a:pt x="689" y="334"/>
                  </a:lnTo>
                  <a:lnTo>
                    <a:pt x="781" y="293"/>
                  </a:lnTo>
                  <a:lnTo>
                    <a:pt x="653" y="0"/>
                  </a:lnTo>
                  <a:lnTo>
                    <a:pt x="398" y="14"/>
                  </a:lnTo>
                  <a:lnTo>
                    <a:pt x="145" y="0"/>
                  </a:lnTo>
                  <a:lnTo>
                    <a:pt x="0" y="307"/>
                  </a:lnTo>
                  <a:lnTo>
                    <a:pt x="108" y="334"/>
                  </a:lnTo>
                  <a:lnTo>
                    <a:pt x="218" y="98"/>
                  </a:lnTo>
                  <a:lnTo>
                    <a:pt x="218" y="391"/>
                  </a:lnTo>
                  <a:lnTo>
                    <a:pt x="73" y="892"/>
                  </a:lnTo>
                  <a:lnTo>
                    <a:pt x="218" y="892"/>
                  </a:lnTo>
                  <a:lnTo>
                    <a:pt x="398" y="46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Rectangle 13"/>
            <p:cNvSpPr>
              <a:spLocks noChangeArrowheads="1"/>
            </p:cNvSpPr>
            <p:nvPr/>
          </p:nvSpPr>
          <p:spPr bwMode="auto">
            <a:xfrm>
              <a:off x="3930" y="2971"/>
              <a:ext cx="4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People</a:t>
              </a:r>
              <a:endParaRPr lang="en-US" altLang="zh-CN" sz="2400"/>
            </a:p>
          </p:txBody>
        </p:sp>
        <p:sp>
          <p:nvSpPr>
            <p:cNvPr id="76816" name="Freeform 14"/>
            <p:cNvSpPr>
              <a:spLocks/>
            </p:cNvSpPr>
            <p:nvPr/>
          </p:nvSpPr>
          <p:spPr bwMode="auto">
            <a:xfrm>
              <a:off x="1577" y="3157"/>
              <a:ext cx="160" cy="121"/>
            </a:xfrm>
            <a:custGeom>
              <a:avLst/>
              <a:gdLst>
                <a:gd name="T0" fmla="*/ 1 w 318"/>
                <a:gd name="T1" fmla="*/ 1 h 241"/>
                <a:gd name="T2" fmla="*/ 1 w 318"/>
                <a:gd name="T3" fmla="*/ 1 h 241"/>
                <a:gd name="T4" fmla="*/ 1 w 318"/>
                <a:gd name="T5" fmla="*/ 1 h 241"/>
                <a:gd name="T6" fmla="*/ 1 w 318"/>
                <a:gd name="T7" fmla="*/ 1 h 241"/>
                <a:gd name="T8" fmla="*/ 1 w 318"/>
                <a:gd name="T9" fmla="*/ 1 h 241"/>
                <a:gd name="T10" fmla="*/ 1 w 318"/>
                <a:gd name="T11" fmla="*/ 1 h 241"/>
                <a:gd name="T12" fmla="*/ 1 w 318"/>
                <a:gd name="T13" fmla="*/ 1 h 241"/>
                <a:gd name="T14" fmla="*/ 1 w 318"/>
                <a:gd name="T15" fmla="*/ 0 h 241"/>
                <a:gd name="T16" fmla="*/ 1 w 318"/>
                <a:gd name="T17" fmla="*/ 0 h 241"/>
                <a:gd name="T18" fmla="*/ 1 w 318"/>
                <a:gd name="T19" fmla="*/ 1 h 241"/>
                <a:gd name="T20" fmla="*/ 1 w 318"/>
                <a:gd name="T21" fmla="*/ 1 h 241"/>
                <a:gd name="T22" fmla="*/ 1 w 318"/>
                <a:gd name="T23" fmla="*/ 1 h 241"/>
                <a:gd name="T24" fmla="*/ 1 w 318"/>
                <a:gd name="T25" fmla="*/ 1 h 241"/>
                <a:gd name="T26" fmla="*/ 1 w 318"/>
                <a:gd name="T27" fmla="*/ 1 h 241"/>
                <a:gd name="T28" fmla="*/ 1 w 318"/>
                <a:gd name="T29" fmla="*/ 1 h 241"/>
                <a:gd name="T30" fmla="*/ 0 w 318"/>
                <a:gd name="T31" fmla="*/ 1 h 241"/>
                <a:gd name="T32" fmla="*/ 1 w 318"/>
                <a:gd name="T33" fmla="*/ 1 h 241"/>
                <a:gd name="T34" fmla="*/ 1 w 318"/>
                <a:gd name="T35" fmla="*/ 1 h 241"/>
                <a:gd name="T36" fmla="*/ 1 w 318"/>
                <a:gd name="T37" fmla="*/ 1 h 241"/>
                <a:gd name="T38" fmla="*/ 1 w 318"/>
                <a:gd name="T39" fmla="*/ 1 h 241"/>
                <a:gd name="T40" fmla="*/ 1 w 318"/>
                <a:gd name="T41" fmla="*/ 1 h 241"/>
                <a:gd name="T42" fmla="*/ 1 w 318"/>
                <a:gd name="T43" fmla="*/ 1 h 241"/>
                <a:gd name="T44" fmla="*/ 1 w 318"/>
                <a:gd name="T45" fmla="*/ 1 h 241"/>
                <a:gd name="T46" fmla="*/ 1 w 318"/>
                <a:gd name="T47" fmla="*/ 1 h 241"/>
                <a:gd name="T48" fmla="*/ 1 w 318"/>
                <a:gd name="T49" fmla="*/ 1 h 241"/>
                <a:gd name="T50" fmla="*/ 1 w 318"/>
                <a:gd name="T51" fmla="*/ 1 h 241"/>
                <a:gd name="T52" fmla="*/ 1 w 318"/>
                <a:gd name="T53" fmla="*/ 1 h 241"/>
                <a:gd name="T54" fmla="*/ 1 w 318"/>
                <a:gd name="T55" fmla="*/ 1 h 241"/>
                <a:gd name="T56" fmla="*/ 1 w 318"/>
                <a:gd name="T57" fmla="*/ 1 h 241"/>
                <a:gd name="T58" fmla="*/ 1 w 318"/>
                <a:gd name="T59" fmla="*/ 1 h 241"/>
                <a:gd name="T60" fmla="*/ 1 w 318"/>
                <a:gd name="T61" fmla="*/ 1 h 2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18"/>
                <a:gd name="T94" fmla="*/ 0 h 241"/>
                <a:gd name="T95" fmla="*/ 318 w 318"/>
                <a:gd name="T96" fmla="*/ 241 h 24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18" h="241">
                  <a:moveTo>
                    <a:pt x="318" y="120"/>
                  </a:moveTo>
                  <a:lnTo>
                    <a:pt x="315" y="94"/>
                  </a:lnTo>
                  <a:lnTo>
                    <a:pt x="304" y="70"/>
                  </a:lnTo>
                  <a:lnTo>
                    <a:pt x="288" y="48"/>
                  </a:lnTo>
                  <a:lnTo>
                    <a:pt x="265" y="29"/>
                  </a:lnTo>
                  <a:lnTo>
                    <a:pt x="239" y="14"/>
                  </a:lnTo>
                  <a:lnTo>
                    <a:pt x="209" y="4"/>
                  </a:lnTo>
                  <a:lnTo>
                    <a:pt x="175" y="0"/>
                  </a:lnTo>
                  <a:lnTo>
                    <a:pt x="141" y="0"/>
                  </a:lnTo>
                  <a:lnTo>
                    <a:pt x="110" y="4"/>
                  </a:lnTo>
                  <a:lnTo>
                    <a:pt x="79" y="14"/>
                  </a:lnTo>
                  <a:lnTo>
                    <a:pt x="53" y="29"/>
                  </a:lnTo>
                  <a:lnTo>
                    <a:pt x="30" y="48"/>
                  </a:lnTo>
                  <a:lnTo>
                    <a:pt x="12" y="70"/>
                  </a:lnTo>
                  <a:lnTo>
                    <a:pt x="3" y="94"/>
                  </a:lnTo>
                  <a:lnTo>
                    <a:pt x="0" y="120"/>
                  </a:lnTo>
                  <a:lnTo>
                    <a:pt x="3" y="146"/>
                  </a:lnTo>
                  <a:lnTo>
                    <a:pt x="12" y="170"/>
                  </a:lnTo>
                  <a:lnTo>
                    <a:pt x="30" y="191"/>
                  </a:lnTo>
                  <a:lnTo>
                    <a:pt x="53" y="210"/>
                  </a:lnTo>
                  <a:lnTo>
                    <a:pt x="79" y="225"/>
                  </a:lnTo>
                  <a:lnTo>
                    <a:pt x="110" y="236"/>
                  </a:lnTo>
                  <a:lnTo>
                    <a:pt x="141" y="241"/>
                  </a:lnTo>
                  <a:lnTo>
                    <a:pt x="175" y="241"/>
                  </a:lnTo>
                  <a:lnTo>
                    <a:pt x="209" y="236"/>
                  </a:lnTo>
                  <a:lnTo>
                    <a:pt x="239" y="225"/>
                  </a:lnTo>
                  <a:lnTo>
                    <a:pt x="265" y="210"/>
                  </a:lnTo>
                  <a:lnTo>
                    <a:pt x="288" y="191"/>
                  </a:lnTo>
                  <a:lnTo>
                    <a:pt x="304" y="170"/>
                  </a:lnTo>
                  <a:lnTo>
                    <a:pt x="315" y="146"/>
                  </a:lnTo>
                  <a:lnTo>
                    <a:pt x="318" y="120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Freeform 15"/>
            <p:cNvSpPr>
              <a:spLocks/>
            </p:cNvSpPr>
            <p:nvPr/>
          </p:nvSpPr>
          <p:spPr bwMode="auto">
            <a:xfrm>
              <a:off x="1458" y="3278"/>
              <a:ext cx="398" cy="487"/>
            </a:xfrm>
            <a:custGeom>
              <a:avLst/>
              <a:gdLst>
                <a:gd name="T0" fmla="*/ 1 w 796"/>
                <a:gd name="T1" fmla="*/ 1 h 973"/>
                <a:gd name="T2" fmla="*/ 1 w 796"/>
                <a:gd name="T3" fmla="*/ 1 h 973"/>
                <a:gd name="T4" fmla="*/ 1 w 796"/>
                <a:gd name="T5" fmla="*/ 1 h 973"/>
                <a:gd name="T6" fmla="*/ 1 w 796"/>
                <a:gd name="T7" fmla="*/ 1 h 973"/>
                <a:gd name="T8" fmla="*/ 1 w 796"/>
                <a:gd name="T9" fmla="*/ 1 h 973"/>
                <a:gd name="T10" fmla="*/ 1 w 796"/>
                <a:gd name="T11" fmla="*/ 1 h 973"/>
                <a:gd name="T12" fmla="*/ 1 w 796"/>
                <a:gd name="T13" fmla="*/ 1 h 973"/>
                <a:gd name="T14" fmla="*/ 1 w 796"/>
                <a:gd name="T15" fmla="*/ 0 h 973"/>
                <a:gd name="T16" fmla="*/ 1 w 796"/>
                <a:gd name="T17" fmla="*/ 1 h 973"/>
                <a:gd name="T18" fmla="*/ 1 w 796"/>
                <a:gd name="T19" fmla="*/ 0 h 973"/>
                <a:gd name="T20" fmla="*/ 0 w 796"/>
                <a:gd name="T21" fmla="*/ 1 h 973"/>
                <a:gd name="T22" fmla="*/ 1 w 796"/>
                <a:gd name="T23" fmla="*/ 1 h 973"/>
                <a:gd name="T24" fmla="*/ 1 w 796"/>
                <a:gd name="T25" fmla="*/ 1 h 973"/>
                <a:gd name="T26" fmla="*/ 1 w 796"/>
                <a:gd name="T27" fmla="*/ 1 h 973"/>
                <a:gd name="T28" fmla="*/ 1 w 796"/>
                <a:gd name="T29" fmla="*/ 1 h 973"/>
                <a:gd name="T30" fmla="*/ 1 w 796"/>
                <a:gd name="T31" fmla="*/ 1 h 973"/>
                <a:gd name="T32" fmla="*/ 1 w 796"/>
                <a:gd name="T33" fmla="*/ 1 h 97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6"/>
                <a:gd name="T52" fmla="*/ 0 h 973"/>
                <a:gd name="T53" fmla="*/ 796 w 796"/>
                <a:gd name="T54" fmla="*/ 973 h 97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6" h="973">
                  <a:moveTo>
                    <a:pt x="407" y="502"/>
                  </a:moveTo>
                  <a:lnTo>
                    <a:pt x="593" y="973"/>
                  </a:lnTo>
                  <a:lnTo>
                    <a:pt x="741" y="973"/>
                  </a:lnTo>
                  <a:lnTo>
                    <a:pt x="593" y="426"/>
                  </a:lnTo>
                  <a:lnTo>
                    <a:pt x="593" y="107"/>
                  </a:lnTo>
                  <a:lnTo>
                    <a:pt x="704" y="365"/>
                  </a:lnTo>
                  <a:lnTo>
                    <a:pt x="796" y="319"/>
                  </a:lnTo>
                  <a:lnTo>
                    <a:pt x="667" y="0"/>
                  </a:lnTo>
                  <a:lnTo>
                    <a:pt x="407" y="15"/>
                  </a:lnTo>
                  <a:lnTo>
                    <a:pt x="149" y="0"/>
                  </a:lnTo>
                  <a:lnTo>
                    <a:pt x="0" y="335"/>
                  </a:lnTo>
                  <a:lnTo>
                    <a:pt x="111" y="365"/>
                  </a:lnTo>
                  <a:lnTo>
                    <a:pt x="223" y="107"/>
                  </a:lnTo>
                  <a:lnTo>
                    <a:pt x="223" y="426"/>
                  </a:lnTo>
                  <a:lnTo>
                    <a:pt x="74" y="973"/>
                  </a:lnTo>
                  <a:lnTo>
                    <a:pt x="223" y="973"/>
                  </a:lnTo>
                  <a:lnTo>
                    <a:pt x="407" y="50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Rectangle 16"/>
            <p:cNvSpPr>
              <a:spLocks noChangeArrowheads="1"/>
            </p:cNvSpPr>
            <p:nvPr/>
          </p:nvSpPr>
          <p:spPr bwMode="auto">
            <a:xfrm>
              <a:off x="1561" y="3793"/>
              <a:ext cx="15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Person 1</a:t>
              </a:r>
              <a:endParaRPr lang="en-US" altLang="zh-CN" sz="2400"/>
            </a:p>
          </p:txBody>
        </p:sp>
        <p:sp>
          <p:nvSpPr>
            <p:cNvPr id="76819" name="Freeform 17"/>
            <p:cNvSpPr>
              <a:spLocks/>
            </p:cNvSpPr>
            <p:nvPr/>
          </p:nvSpPr>
          <p:spPr bwMode="auto">
            <a:xfrm>
              <a:off x="1511" y="2397"/>
              <a:ext cx="159" cy="121"/>
            </a:xfrm>
            <a:custGeom>
              <a:avLst/>
              <a:gdLst>
                <a:gd name="T0" fmla="*/ 0 w 319"/>
                <a:gd name="T1" fmla="*/ 1 h 242"/>
                <a:gd name="T2" fmla="*/ 0 w 319"/>
                <a:gd name="T3" fmla="*/ 1 h 242"/>
                <a:gd name="T4" fmla="*/ 0 w 319"/>
                <a:gd name="T5" fmla="*/ 1 h 242"/>
                <a:gd name="T6" fmla="*/ 0 w 319"/>
                <a:gd name="T7" fmla="*/ 1 h 242"/>
                <a:gd name="T8" fmla="*/ 0 w 319"/>
                <a:gd name="T9" fmla="*/ 1 h 242"/>
                <a:gd name="T10" fmla="*/ 0 w 319"/>
                <a:gd name="T11" fmla="*/ 1 h 242"/>
                <a:gd name="T12" fmla="*/ 0 w 319"/>
                <a:gd name="T13" fmla="*/ 1 h 242"/>
                <a:gd name="T14" fmla="*/ 0 w 319"/>
                <a:gd name="T15" fmla="*/ 0 h 242"/>
                <a:gd name="T16" fmla="*/ 0 w 319"/>
                <a:gd name="T17" fmla="*/ 0 h 242"/>
                <a:gd name="T18" fmla="*/ 0 w 319"/>
                <a:gd name="T19" fmla="*/ 1 h 242"/>
                <a:gd name="T20" fmla="*/ 0 w 319"/>
                <a:gd name="T21" fmla="*/ 1 h 242"/>
                <a:gd name="T22" fmla="*/ 0 w 319"/>
                <a:gd name="T23" fmla="*/ 1 h 242"/>
                <a:gd name="T24" fmla="*/ 0 w 319"/>
                <a:gd name="T25" fmla="*/ 1 h 242"/>
                <a:gd name="T26" fmla="*/ 0 w 319"/>
                <a:gd name="T27" fmla="*/ 1 h 242"/>
                <a:gd name="T28" fmla="*/ 0 w 319"/>
                <a:gd name="T29" fmla="*/ 1 h 242"/>
                <a:gd name="T30" fmla="*/ 0 w 319"/>
                <a:gd name="T31" fmla="*/ 1 h 242"/>
                <a:gd name="T32" fmla="*/ 0 w 319"/>
                <a:gd name="T33" fmla="*/ 1 h 242"/>
                <a:gd name="T34" fmla="*/ 0 w 319"/>
                <a:gd name="T35" fmla="*/ 1 h 242"/>
                <a:gd name="T36" fmla="*/ 0 w 319"/>
                <a:gd name="T37" fmla="*/ 1 h 242"/>
                <a:gd name="T38" fmla="*/ 0 w 319"/>
                <a:gd name="T39" fmla="*/ 1 h 242"/>
                <a:gd name="T40" fmla="*/ 0 w 319"/>
                <a:gd name="T41" fmla="*/ 1 h 242"/>
                <a:gd name="T42" fmla="*/ 0 w 319"/>
                <a:gd name="T43" fmla="*/ 1 h 242"/>
                <a:gd name="T44" fmla="*/ 0 w 319"/>
                <a:gd name="T45" fmla="*/ 1 h 242"/>
                <a:gd name="T46" fmla="*/ 0 w 319"/>
                <a:gd name="T47" fmla="*/ 1 h 242"/>
                <a:gd name="T48" fmla="*/ 0 w 319"/>
                <a:gd name="T49" fmla="*/ 1 h 242"/>
                <a:gd name="T50" fmla="*/ 0 w 319"/>
                <a:gd name="T51" fmla="*/ 1 h 242"/>
                <a:gd name="T52" fmla="*/ 0 w 319"/>
                <a:gd name="T53" fmla="*/ 1 h 242"/>
                <a:gd name="T54" fmla="*/ 0 w 319"/>
                <a:gd name="T55" fmla="*/ 1 h 242"/>
                <a:gd name="T56" fmla="*/ 0 w 319"/>
                <a:gd name="T57" fmla="*/ 1 h 242"/>
                <a:gd name="T58" fmla="*/ 0 w 319"/>
                <a:gd name="T59" fmla="*/ 1 h 242"/>
                <a:gd name="T60" fmla="*/ 0 w 319"/>
                <a:gd name="T61" fmla="*/ 1 h 24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19"/>
                <a:gd name="T94" fmla="*/ 0 h 242"/>
                <a:gd name="T95" fmla="*/ 319 w 319"/>
                <a:gd name="T96" fmla="*/ 242 h 24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19" h="242">
                  <a:moveTo>
                    <a:pt x="319" y="122"/>
                  </a:moveTo>
                  <a:lnTo>
                    <a:pt x="315" y="96"/>
                  </a:lnTo>
                  <a:lnTo>
                    <a:pt x="304" y="72"/>
                  </a:lnTo>
                  <a:lnTo>
                    <a:pt x="289" y="50"/>
                  </a:lnTo>
                  <a:lnTo>
                    <a:pt x="266" y="31"/>
                  </a:lnTo>
                  <a:lnTo>
                    <a:pt x="239" y="17"/>
                  </a:lnTo>
                  <a:lnTo>
                    <a:pt x="209" y="6"/>
                  </a:lnTo>
                  <a:lnTo>
                    <a:pt x="175" y="0"/>
                  </a:lnTo>
                  <a:lnTo>
                    <a:pt x="142" y="0"/>
                  </a:lnTo>
                  <a:lnTo>
                    <a:pt x="110" y="6"/>
                  </a:lnTo>
                  <a:lnTo>
                    <a:pt x="80" y="17"/>
                  </a:lnTo>
                  <a:lnTo>
                    <a:pt x="53" y="31"/>
                  </a:lnTo>
                  <a:lnTo>
                    <a:pt x="30" y="50"/>
                  </a:lnTo>
                  <a:lnTo>
                    <a:pt x="12" y="72"/>
                  </a:lnTo>
                  <a:lnTo>
                    <a:pt x="4" y="96"/>
                  </a:lnTo>
                  <a:lnTo>
                    <a:pt x="0" y="122"/>
                  </a:lnTo>
                  <a:lnTo>
                    <a:pt x="4" y="148"/>
                  </a:lnTo>
                  <a:lnTo>
                    <a:pt x="12" y="172"/>
                  </a:lnTo>
                  <a:lnTo>
                    <a:pt x="30" y="194"/>
                  </a:lnTo>
                  <a:lnTo>
                    <a:pt x="53" y="213"/>
                  </a:lnTo>
                  <a:lnTo>
                    <a:pt x="80" y="227"/>
                  </a:lnTo>
                  <a:lnTo>
                    <a:pt x="110" y="238"/>
                  </a:lnTo>
                  <a:lnTo>
                    <a:pt x="142" y="242"/>
                  </a:lnTo>
                  <a:lnTo>
                    <a:pt x="175" y="242"/>
                  </a:lnTo>
                  <a:lnTo>
                    <a:pt x="209" y="238"/>
                  </a:lnTo>
                  <a:lnTo>
                    <a:pt x="239" y="227"/>
                  </a:lnTo>
                  <a:lnTo>
                    <a:pt x="266" y="213"/>
                  </a:lnTo>
                  <a:lnTo>
                    <a:pt x="289" y="194"/>
                  </a:lnTo>
                  <a:lnTo>
                    <a:pt x="304" y="172"/>
                  </a:lnTo>
                  <a:lnTo>
                    <a:pt x="315" y="148"/>
                  </a:lnTo>
                  <a:lnTo>
                    <a:pt x="319" y="122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0" name="Freeform 18"/>
            <p:cNvSpPr>
              <a:spLocks/>
            </p:cNvSpPr>
            <p:nvPr/>
          </p:nvSpPr>
          <p:spPr bwMode="auto">
            <a:xfrm>
              <a:off x="1392" y="2518"/>
              <a:ext cx="398" cy="487"/>
            </a:xfrm>
            <a:custGeom>
              <a:avLst/>
              <a:gdLst>
                <a:gd name="T0" fmla="*/ 0 w 797"/>
                <a:gd name="T1" fmla="*/ 1 h 972"/>
                <a:gd name="T2" fmla="*/ 0 w 797"/>
                <a:gd name="T3" fmla="*/ 1 h 972"/>
                <a:gd name="T4" fmla="*/ 0 w 797"/>
                <a:gd name="T5" fmla="*/ 1 h 972"/>
                <a:gd name="T6" fmla="*/ 0 w 797"/>
                <a:gd name="T7" fmla="*/ 1 h 972"/>
                <a:gd name="T8" fmla="*/ 0 w 797"/>
                <a:gd name="T9" fmla="*/ 1 h 972"/>
                <a:gd name="T10" fmla="*/ 0 w 797"/>
                <a:gd name="T11" fmla="*/ 1 h 972"/>
                <a:gd name="T12" fmla="*/ 0 w 797"/>
                <a:gd name="T13" fmla="*/ 1 h 972"/>
                <a:gd name="T14" fmla="*/ 0 w 797"/>
                <a:gd name="T15" fmla="*/ 0 h 972"/>
                <a:gd name="T16" fmla="*/ 0 w 797"/>
                <a:gd name="T17" fmla="*/ 1 h 972"/>
                <a:gd name="T18" fmla="*/ 0 w 797"/>
                <a:gd name="T19" fmla="*/ 0 h 972"/>
                <a:gd name="T20" fmla="*/ 0 w 797"/>
                <a:gd name="T21" fmla="*/ 1 h 972"/>
                <a:gd name="T22" fmla="*/ 0 w 797"/>
                <a:gd name="T23" fmla="*/ 1 h 972"/>
                <a:gd name="T24" fmla="*/ 0 w 797"/>
                <a:gd name="T25" fmla="*/ 1 h 972"/>
                <a:gd name="T26" fmla="*/ 0 w 797"/>
                <a:gd name="T27" fmla="*/ 1 h 972"/>
                <a:gd name="T28" fmla="*/ 0 w 797"/>
                <a:gd name="T29" fmla="*/ 1 h 972"/>
                <a:gd name="T30" fmla="*/ 0 w 797"/>
                <a:gd name="T31" fmla="*/ 1 h 972"/>
                <a:gd name="T32" fmla="*/ 0 w 797"/>
                <a:gd name="T33" fmla="*/ 1 h 9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7"/>
                <a:gd name="T52" fmla="*/ 0 h 972"/>
                <a:gd name="T53" fmla="*/ 797 w 797"/>
                <a:gd name="T54" fmla="*/ 972 h 9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7" h="972">
                  <a:moveTo>
                    <a:pt x="407" y="501"/>
                  </a:moveTo>
                  <a:lnTo>
                    <a:pt x="593" y="972"/>
                  </a:lnTo>
                  <a:lnTo>
                    <a:pt x="742" y="972"/>
                  </a:lnTo>
                  <a:lnTo>
                    <a:pt x="593" y="425"/>
                  </a:lnTo>
                  <a:lnTo>
                    <a:pt x="593" y="106"/>
                  </a:lnTo>
                  <a:lnTo>
                    <a:pt x="705" y="364"/>
                  </a:lnTo>
                  <a:lnTo>
                    <a:pt x="797" y="318"/>
                  </a:lnTo>
                  <a:lnTo>
                    <a:pt x="667" y="0"/>
                  </a:lnTo>
                  <a:lnTo>
                    <a:pt x="407" y="14"/>
                  </a:lnTo>
                  <a:lnTo>
                    <a:pt x="149" y="0"/>
                  </a:lnTo>
                  <a:lnTo>
                    <a:pt x="0" y="333"/>
                  </a:lnTo>
                  <a:lnTo>
                    <a:pt x="112" y="364"/>
                  </a:lnTo>
                  <a:lnTo>
                    <a:pt x="223" y="106"/>
                  </a:lnTo>
                  <a:lnTo>
                    <a:pt x="223" y="425"/>
                  </a:lnTo>
                  <a:lnTo>
                    <a:pt x="75" y="972"/>
                  </a:lnTo>
                  <a:lnTo>
                    <a:pt x="223" y="972"/>
                  </a:lnTo>
                  <a:lnTo>
                    <a:pt x="407" y="5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Rectangle 19"/>
            <p:cNvSpPr>
              <a:spLocks noChangeArrowheads="1"/>
            </p:cNvSpPr>
            <p:nvPr/>
          </p:nvSpPr>
          <p:spPr bwMode="auto">
            <a:xfrm>
              <a:off x="1494" y="3033"/>
              <a:ext cx="159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6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Person 1</a:t>
              </a:r>
              <a:endParaRPr lang="en-US" altLang="zh-CN" sz="2400"/>
            </a:p>
          </p:txBody>
        </p:sp>
        <p:sp>
          <p:nvSpPr>
            <p:cNvPr id="76822" name="Rectangle 20"/>
            <p:cNvSpPr>
              <a:spLocks noChangeArrowheads="1"/>
            </p:cNvSpPr>
            <p:nvPr/>
          </p:nvSpPr>
          <p:spPr bwMode="auto">
            <a:xfrm>
              <a:off x="1250" y="2059"/>
              <a:ext cx="11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A</a:t>
              </a:r>
              <a:endParaRPr lang="en-US" altLang="zh-CN" sz="2400"/>
            </a:p>
          </p:txBody>
        </p:sp>
        <p:sp>
          <p:nvSpPr>
            <p:cNvPr id="76823" name="Rectangle 21"/>
            <p:cNvSpPr>
              <a:spLocks noChangeArrowheads="1"/>
            </p:cNvSpPr>
            <p:nvPr/>
          </p:nvSpPr>
          <p:spPr bwMode="auto">
            <a:xfrm>
              <a:off x="1219" y="2662"/>
              <a:ext cx="10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B</a:t>
              </a:r>
              <a:endParaRPr lang="en-US" altLang="zh-CN" sz="2400"/>
            </a:p>
          </p:txBody>
        </p:sp>
        <p:sp>
          <p:nvSpPr>
            <p:cNvPr id="76824" name="Rectangle 22"/>
            <p:cNvSpPr>
              <a:spLocks noChangeArrowheads="1"/>
            </p:cNvSpPr>
            <p:nvPr/>
          </p:nvSpPr>
          <p:spPr bwMode="auto">
            <a:xfrm>
              <a:off x="1239" y="3465"/>
              <a:ext cx="105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PMingLiU" pitchFamily="18" charset="-120"/>
                  <a:ea typeface="PMingLiU" pitchFamily="18" charset="-120"/>
                </a:rPr>
                <a:t>C</a:t>
              </a:r>
              <a:endParaRPr lang="en-US" altLang="zh-CN" sz="2400"/>
            </a:p>
          </p:txBody>
        </p:sp>
        <p:sp>
          <p:nvSpPr>
            <p:cNvPr id="76825" name="Line 23"/>
            <p:cNvSpPr>
              <a:spLocks noChangeShapeType="1"/>
            </p:cNvSpPr>
            <p:nvPr/>
          </p:nvSpPr>
          <p:spPr bwMode="auto">
            <a:xfrm>
              <a:off x="1923" y="1991"/>
              <a:ext cx="596" cy="4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Freeform 24"/>
            <p:cNvSpPr>
              <a:spLocks/>
            </p:cNvSpPr>
            <p:nvPr/>
          </p:nvSpPr>
          <p:spPr bwMode="auto">
            <a:xfrm>
              <a:off x="2489" y="2424"/>
              <a:ext cx="97" cy="74"/>
            </a:xfrm>
            <a:custGeom>
              <a:avLst/>
              <a:gdLst>
                <a:gd name="T0" fmla="*/ 1 w 194"/>
                <a:gd name="T1" fmla="*/ 0 h 149"/>
                <a:gd name="T2" fmla="*/ 1 w 194"/>
                <a:gd name="T3" fmla="*/ 0 h 149"/>
                <a:gd name="T4" fmla="*/ 0 w 194"/>
                <a:gd name="T5" fmla="*/ 0 h 149"/>
                <a:gd name="T6" fmla="*/ 1 w 194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"/>
                <a:gd name="T13" fmla="*/ 0 h 149"/>
                <a:gd name="T14" fmla="*/ 194 w 194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" h="149">
                  <a:moveTo>
                    <a:pt x="97" y="0"/>
                  </a:moveTo>
                  <a:lnTo>
                    <a:pt x="194" y="149"/>
                  </a:lnTo>
                  <a:lnTo>
                    <a:pt x="0" y="75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25"/>
            <p:cNvSpPr>
              <a:spLocks noChangeShapeType="1"/>
            </p:cNvSpPr>
            <p:nvPr/>
          </p:nvSpPr>
          <p:spPr bwMode="auto">
            <a:xfrm>
              <a:off x="1923" y="2599"/>
              <a:ext cx="56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Freeform 26"/>
            <p:cNvSpPr>
              <a:spLocks/>
            </p:cNvSpPr>
            <p:nvPr/>
          </p:nvSpPr>
          <p:spPr bwMode="auto">
            <a:xfrm>
              <a:off x="2483" y="2573"/>
              <a:ext cx="103" cy="53"/>
            </a:xfrm>
            <a:custGeom>
              <a:avLst/>
              <a:gdLst>
                <a:gd name="T0" fmla="*/ 0 w 207"/>
                <a:gd name="T1" fmla="*/ 0 h 105"/>
                <a:gd name="T2" fmla="*/ 0 w 207"/>
                <a:gd name="T3" fmla="*/ 1 h 105"/>
                <a:gd name="T4" fmla="*/ 0 w 207"/>
                <a:gd name="T5" fmla="*/ 1 h 105"/>
                <a:gd name="T6" fmla="*/ 0 w 207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7"/>
                <a:gd name="T13" fmla="*/ 0 h 105"/>
                <a:gd name="T14" fmla="*/ 207 w 207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7" h="105">
                  <a:moveTo>
                    <a:pt x="0" y="0"/>
                  </a:moveTo>
                  <a:lnTo>
                    <a:pt x="207" y="53"/>
                  </a:lnTo>
                  <a:lnTo>
                    <a:pt x="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Line 27"/>
            <p:cNvSpPr>
              <a:spLocks noChangeShapeType="1"/>
            </p:cNvSpPr>
            <p:nvPr/>
          </p:nvSpPr>
          <p:spPr bwMode="auto">
            <a:xfrm flipV="1">
              <a:off x="1989" y="2760"/>
              <a:ext cx="543" cy="5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Freeform 28"/>
            <p:cNvSpPr>
              <a:spLocks/>
            </p:cNvSpPr>
            <p:nvPr/>
          </p:nvSpPr>
          <p:spPr bwMode="auto">
            <a:xfrm>
              <a:off x="2499" y="2701"/>
              <a:ext cx="87" cy="79"/>
            </a:xfrm>
            <a:custGeom>
              <a:avLst/>
              <a:gdLst>
                <a:gd name="T0" fmla="*/ 0 w 175"/>
                <a:gd name="T1" fmla="*/ 0 h 160"/>
                <a:gd name="T2" fmla="*/ 0 w 175"/>
                <a:gd name="T3" fmla="*/ 0 h 160"/>
                <a:gd name="T4" fmla="*/ 0 w 175"/>
                <a:gd name="T5" fmla="*/ 0 h 160"/>
                <a:gd name="T6" fmla="*/ 0 w 175"/>
                <a:gd name="T7" fmla="*/ 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"/>
                <a:gd name="T13" fmla="*/ 0 h 160"/>
                <a:gd name="T14" fmla="*/ 175 w 175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" h="160">
                  <a:moveTo>
                    <a:pt x="0" y="100"/>
                  </a:moveTo>
                  <a:lnTo>
                    <a:pt x="175" y="0"/>
                  </a:lnTo>
                  <a:lnTo>
                    <a:pt x="113" y="16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1" name="Line 29"/>
            <p:cNvSpPr>
              <a:spLocks noChangeShapeType="1"/>
            </p:cNvSpPr>
            <p:nvPr/>
          </p:nvSpPr>
          <p:spPr bwMode="auto">
            <a:xfrm>
              <a:off x="2719" y="2599"/>
              <a:ext cx="795" cy="1"/>
            </a:xfrm>
            <a:prstGeom prst="line">
              <a:avLst/>
            </a:prstGeom>
            <a:noFill/>
            <a:ln w="476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2" name="Freeform 30"/>
            <p:cNvSpPr>
              <a:spLocks/>
            </p:cNvSpPr>
            <p:nvPr/>
          </p:nvSpPr>
          <p:spPr bwMode="auto">
            <a:xfrm>
              <a:off x="3502" y="2562"/>
              <a:ext cx="146" cy="75"/>
            </a:xfrm>
            <a:custGeom>
              <a:avLst/>
              <a:gdLst>
                <a:gd name="T0" fmla="*/ 0 w 292"/>
                <a:gd name="T1" fmla="*/ 0 h 149"/>
                <a:gd name="T2" fmla="*/ 1 w 292"/>
                <a:gd name="T3" fmla="*/ 1 h 149"/>
                <a:gd name="T4" fmla="*/ 0 w 292"/>
                <a:gd name="T5" fmla="*/ 1 h 149"/>
                <a:gd name="T6" fmla="*/ 0 w 292"/>
                <a:gd name="T7" fmla="*/ 0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2"/>
                <a:gd name="T13" fmla="*/ 0 h 149"/>
                <a:gd name="T14" fmla="*/ 292 w 292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2" h="149">
                  <a:moveTo>
                    <a:pt x="0" y="0"/>
                  </a:moveTo>
                  <a:lnTo>
                    <a:pt x="292" y="75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3" name="Rectangle 31"/>
            <p:cNvSpPr>
              <a:spLocks noChangeArrowheads="1"/>
            </p:cNvSpPr>
            <p:nvPr/>
          </p:nvSpPr>
          <p:spPr bwMode="auto">
            <a:xfrm>
              <a:off x="2128" y="2008"/>
              <a:ext cx="3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 b="1">
                  <a:solidFill>
                    <a:srgbClr val="FF0000"/>
                  </a:solidFill>
                  <a:latin typeface="PMingLiU" pitchFamily="18" charset="-120"/>
                  <a:ea typeface="宋体" pitchFamily="2" charset="-122"/>
                </a:rPr>
                <a:t>中文</a:t>
              </a:r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76834" name="Rectangle 32"/>
            <p:cNvSpPr>
              <a:spLocks noChangeArrowheads="1"/>
            </p:cNvSpPr>
            <p:nvPr/>
          </p:nvSpPr>
          <p:spPr bwMode="auto">
            <a:xfrm>
              <a:off x="1936" y="2414"/>
              <a:ext cx="3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 b="1">
                  <a:solidFill>
                    <a:srgbClr val="FF0000"/>
                  </a:solidFill>
                  <a:latin typeface="PMingLiU" pitchFamily="18" charset="-120"/>
                  <a:ea typeface="宋体" pitchFamily="2" charset="-122"/>
                </a:rPr>
                <a:t>英文</a:t>
              </a:r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76835" name="Rectangle 33"/>
            <p:cNvSpPr>
              <a:spLocks noChangeArrowheads="1"/>
            </p:cNvSpPr>
            <p:nvPr/>
          </p:nvSpPr>
          <p:spPr bwMode="auto">
            <a:xfrm>
              <a:off x="2231" y="3022"/>
              <a:ext cx="3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100" b="1">
                  <a:solidFill>
                    <a:srgbClr val="FF0000"/>
                  </a:solidFill>
                  <a:latin typeface="PMingLiU" pitchFamily="18" charset="-120"/>
                  <a:ea typeface="宋体" pitchFamily="2" charset="-122"/>
                </a:rPr>
                <a:t>日文</a:t>
              </a:r>
              <a:endParaRPr lang="zh-CN" altLang="en-US" sz="2400">
                <a:ea typeface="宋体" pitchFamily="2" charset="-122"/>
              </a:endParaRPr>
            </a:p>
          </p:txBody>
        </p:sp>
        <p:sp>
          <p:nvSpPr>
            <p:cNvPr id="76836" name="Rectangle 34"/>
            <p:cNvSpPr>
              <a:spLocks noChangeArrowheads="1"/>
            </p:cNvSpPr>
            <p:nvPr/>
          </p:nvSpPr>
          <p:spPr bwMode="auto">
            <a:xfrm>
              <a:off x="2342" y="3883"/>
              <a:ext cx="102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b="1">
                  <a:solidFill>
                    <a:srgbClr val="0000FF"/>
                  </a:solidFill>
                  <a:latin typeface="PMingLiU" pitchFamily="18" charset="-120"/>
                  <a:ea typeface="PMingLiU" pitchFamily="18" charset="-120"/>
                </a:rPr>
                <a:t>CDMA </a:t>
              </a:r>
              <a:r>
                <a:rPr lang="zh-CN" altLang="en-US" sz="2100" b="1">
                  <a:solidFill>
                    <a:srgbClr val="0000FF"/>
                  </a:solidFill>
                  <a:latin typeface="PMingLiU" pitchFamily="18" charset="-120"/>
                  <a:ea typeface="宋体" pitchFamily="2" charset="-122"/>
                </a:rPr>
                <a:t>示意图</a:t>
              </a:r>
              <a:endParaRPr lang="zh-CN" altLang="en-US" sz="2400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D07B95-59DA-482E-8CD1-3ADE1BADBFA9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C90B5-1E5B-4B14-B83B-B43A4A148EC1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71525"/>
          </a:xfrm>
        </p:spPr>
        <p:txBody>
          <a:bodyPr/>
          <a:lstStyle/>
          <a:p>
            <a:pPr>
              <a:defRPr/>
            </a:pPr>
            <a:r>
              <a:rPr lang="en-US" altLang="zh-TW" sz="4000" smtClean="0"/>
              <a:t>TDMA FDMA CDMA </a:t>
            </a:r>
            <a:r>
              <a:rPr lang="zh-CN" altLang="en-US" sz="4000" smtClean="0"/>
              <a:t>比较图</a:t>
            </a:r>
            <a:endParaRPr lang="zh-TW" altLang="en-US" sz="4000" smtClean="0"/>
          </a:p>
        </p:txBody>
      </p:sp>
      <p:pic>
        <p:nvPicPr>
          <p:cNvPr id="77829" name="Picture 4" descr="CDMA_FDMA_TDMA_TIME_FREC_POWER圖_分解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285875"/>
            <a:ext cx="79248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72AED1-4DFC-4289-8F69-88FFE9F8130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0BFD0-11B3-4A5B-B65B-51FC7DA1CE73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1.2.4 </a:t>
            </a:r>
            <a:r>
              <a:rPr lang="zh-CN" altLang="en-US" dirty="0" smtClean="0"/>
              <a:t>数据交换技术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85938"/>
            <a:ext cx="7772400" cy="2786062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如何共享瓶颈信道（资源）？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把</a:t>
            </a:r>
            <a:r>
              <a:rPr lang="zh-CN" altLang="en-US" dirty="0" smtClean="0"/>
              <a:t>葱切得更细：</a:t>
            </a:r>
            <a:r>
              <a:rPr lang="zh-CN" altLang="en-US" smtClean="0"/>
              <a:t>多维空间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一</a:t>
            </a:r>
            <a:r>
              <a:rPr lang="zh-CN" altLang="en-US" dirty="0" smtClean="0"/>
              <a:t>维空间的</a:t>
            </a:r>
            <a:r>
              <a:rPr lang="zh-CN" altLang="en-US" smtClean="0"/>
              <a:t>变换。大报文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>
                <a:sym typeface="Wingdings" pitchFamily="2" charset="2"/>
              </a:rPr>
              <a:t>小</a:t>
            </a:r>
            <a:r>
              <a:rPr lang="zh-CN" altLang="en-US" smtClean="0"/>
              <a:t>分组的变换。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smtClean="0"/>
              <a:t>获得</a:t>
            </a:r>
            <a:r>
              <a:rPr lang="zh-CN" altLang="en-US" dirty="0" smtClean="0"/>
              <a:t>柔软性</a:t>
            </a:r>
            <a:r>
              <a:rPr lang="zh-CN" altLang="en-US" smtClean="0"/>
              <a:t>、灵活性</a:t>
            </a:r>
            <a:r>
              <a:rPr lang="en-US" altLang="zh-CN" smtClean="0">
                <a:sym typeface="Wingdings" pitchFamily="2" charset="2"/>
              </a:rPr>
              <a:t></a:t>
            </a:r>
            <a:r>
              <a:rPr lang="zh-CN" altLang="en-US" smtClean="0"/>
              <a:t>高利用率</a:t>
            </a:r>
            <a:endParaRPr lang="zh-CN" altLang="en-US" dirty="0" smtClean="0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62795F-DB3A-45F5-BB89-11AF1FFD7E2A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7065D-8A7D-4C56-B29F-6C019B995E5E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pPr>
              <a:defRPr/>
            </a:pPr>
            <a:r>
              <a:rPr lang="zh-CN" altLang="en-US" sz="4400"/>
              <a:t>电路</a:t>
            </a:r>
            <a:r>
              <a:rPr lang="en-US" altLang="zh-CN" sz="4400"/>
              <a:t>/</a:t>
            </a:r>
            <a:r>
              <a:rPr lang="zh-CN" altLang="en-US" sz="4400"/>
              <a:t>报文</a:t>
            </a:r>
            <a:r>
              <a:rPr lang="en-US" altLang="zh-CN" sz="4400"/>
              <a:t>/</a:t>
            </a:r>
            <a:r>
              <a:rPr lang="zh-CN" altLang="en-US" sz="4400"/>
              <a:t>分组交换的比较</a:t>
            </a:r>
          </a:p>
        </p:txBody>
      </p:sp>
      <p:grpSp>
        <p:nvGrpSpPr>
          <p:cNvPr id="79877" name="Group 3"/>
          <p:cNvGrpSpPr>
            <a:grpSpLocks/>
          </p:cNvGrpSpPr>
          <p:nvPr/>
        </p:nvGrpSpPr>
        <p:grpSpPr bwMode="auto">
          <a:xfrm>
            <a:off x="228600" y="1219200"/>
            <a:ext cx="8636000" cy="5164138"/>
            <a:chOff x="168" y="864"/>
            <a:chExt cx="5893" cy="3253"/>
          </a:xfrm>
        </p:grpSpPr>
        <p:sp>
          <p:nvSpPr>
            <p:cNvPr id="79878" name="Line 4"/>
            <p:cNvSpPr>
              <a:spLocks noChangeShapeType="1"/>
            </p:cNvSpPr>
            <p:nvPr/>
          </p:nvSpPr>
          <p:spPr bwMode="auto">
            <a:xfrm>
              <a:off x="3168" y="1152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79" name="Line 5"/>
            <p:cNvSpPr>
              <a:spLocks noChangeShapeType="1"/>
            </p:cNvSpPr>
            <p:nvPr/>
          </p:nvSpPr>
          <p:spPr bwMode="auto">
            <a:xfrm>
              <a:off x="2880" y="1152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80" name="Line 6"/>
            <p:cNvSpPr>
              <a:spLocks noChangeShapeType="1"/>
            </p:cNvSpPr>
            <p:nvPr/>
          </p:nvSpPr>
          <p:spPr bwMode="auto">
            <a:xfrm>
              <a:off x="2592" y="1152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81" name="Line 7"/>
            <p:cNvSpPr>
              <a:spLocks noChangeShapeType="1"/>
            </p:cNvSpPr>
            <p:nvPr/>
          </p:nvSpPr>
          <p:spPr bwMode="auto">
            <a:xfrm>
              <a:off x="2304" y="1152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82" name="Text Box 8"/>
            <p:cNvSpPr txBox="1">
              <a:spLocks noChangeArrowheads="1"/>
            </p:cNvSpPr>
            <p:nvPr/>
          </p:nvSpPr>
          <p:spPr bwMode="auto">
            <a:xfrm>
              <a:off x="2106" y="3648"/>
              <a:ext cx="1231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</a:rPr>
                <a:t>A   B    C   D</a:t>
              </a:r>
            </a:p>
          </p:txBody>
        </p:sp>
        <p:grpSp>
          <p:nvGrpSpPr>
            <p:cNvPr id="79883" name="Group 9"/>
            <p:cNvGrpSpPr>
              <a:grpSpLocks/>
            </p:cNvGrpSpPr>
            <p:nvPr/>
          </p:nvGrpSpPr>
          <p:grpSpPr bwMode="auto">
            <a:xfrm>
              <a:off x="2240" y="1248"/>
              <a:ext cx="403" cy="432"/>
              <a:chOff x="1356" y="2063"/>
              <a:chExt cx="636" cy="436"/>
            </a:xfrm>
          </p:grpSpPr>
          <p:sp>
            <p:nvSpPr>
              <p:cNvPr id="79972" name="AutoShape 10"/>
              <p:cNvSpPr>
                <a:spLocks noChangeArrowheads="1"/>
              </p:cNvSpPr>
              <p:nvPr/>
            </p:nvSpPr>
            <p:spPr bwMode="auto">
              <a:xfrm rot="-5337993" flipH="1" flipV="1">
                <a:off x="1458" y="2041"/>
                <a:ext cx="436" cy="480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73" name="Text Box 11"/>
              <p:cNvSpPr txBox="1">
                <a:spLocks noChangeArrowheads="1"/>
              </p:cNvSpPr>
              <p:nvPr/>
            </p:nvSpPr>
            <p:spPr bwMode="auto">
              <a:xfrm>
                <a:off x="1356" y="2112"/>
                <a:ext cx="6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zh-CN" altLang="en-US" sz="1600" b="1">
                    <a:solidFill>
                      <a:srgbClr val="000000"/>
                    </a:solidFill>
                  </a:rPr>
                  <a:t>报文</a:t>
                </a:r>
                <a:endParaRPr kumimoji="1" lang="zh-CN" altLang="en-US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4" name="AutoShape 12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9884" name="Group 13"/>
            <p:cNvGrpSpPr>
              <a:grpSpLocks/>
            </p:cNvGrpSpPr>
            <p:nvPr/>
          </p:nvGrpSpPr>
          <p:grpSpPr bwMode="auto">
            <a:xfrm>
              <a:off x="2817" y="2496"/>
              <a:ext cx="403" cy="432"/>
              <a:chOff x="1357" y="2063"/>
              <a:chExt cx="636" cy="436"/>
            </a:xfrm>
          </p:grpSpPr>
          <p:sp>
            <p:nvSpPr>
              <p:cNvPr id="79969" name="AutoShape 14"/>
              <p:cNvSpPr>
                <a:spLocks noChangeArrowheads="1"/>
              </p:cNvSpPr>
              <p:nvPr/>
            </p:nvSpPr>
            <p:spPr bwMode="auto">
              <a:xfrm rot="-5337993" flipH="1" flipV="1">
                <a:off x="1458" y="2041"/>
                <a:ext cx="436" cy="480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70" name="Text Box 15"/>
              <p:cNvSpPr txBox="1">
                <a:spLocks noChangeArrowheads="1"/>
              </p:cNvSpPr>
              <p:nvPr/>
            </p:nvSpPr>
            <p:spPr bwMode="auto">
              <a:xfrm>
                <a:off x="1357" y="2112"/>
                <a:ext cx="6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zh-CN" altLang="en-US" sz="1600" b="1">
                    <a:solidFill>
                      <a:srgbClr val="000000"/>
                    </a:solidFill>
                  </a:rPr>
                  <a:t>报文</a:t>
                </a:r>
                <a:endParaRPr kumimoji="1" lang="zh-CN" altLang="en-US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1" name="AutoShape 16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9885" name="Group 17"/>
            <p:cNvGrpSpPr>
              <a:grpSpLocks/>
            </p:cNvGrpSpPr>
            <p:nvPr/>
          </p:nvGrpSpPr>
          <p:grpSpPr bwMode="auto">
            <a:xfrm>
              <a:off x="2528" y="1872"/>
              <a:ext cx="403" cy="432"/>
              <a:chOff x="1356" y="2063"/>
              <a:chExt cx="636" cy="436"/>
            </a:xfrm>
          </p:grpSpPr>
          <p:sp>
            <p:nvSpPr>
              <p:cNvPr id="79966" name="AutoShape 18"/>
              <p:cNvSpPr>
                <a:spLocks noChangeArrowheads="1"/>
              </p:cNvSpPr>
              <p:nvPr/>
            </p:nvSpPr>
            <p:spPr bwMode="auto">
              <a:xfrm rot="-5337993" flipH="1" flipV="1">
                <a:off x="1458" y="2041"/>
                <a:ext cx="436" cy="480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67" name="Text Box 19"/>
              <p:cNvSpPr txBox="1">
                <a:spLocks noChangeArrowheads="1"/>
              </p:cNvSpPr>
              <p:nvPr/>
            </p:nvSpPr>
            <p:spPr bwMode="auto">
              <a:xfrm>
                <a:off x="1356" y="2112"/>
                <a:ext cx="6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zh-CN" altLang="en-US" sz="1600" b="1">
                    <a:solidFill>
                      <a:srgbClr val="000000"/>
                    </a:solidFill>
                  </a:rPr>
                  <a:t>报文</a:t>
                </a:r>
                <a:endParaRPr kumimoji="1" lang="zh-CN" altLang="en-US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68" name="AutoShape 20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192" cy="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79886" name="Text Box 21"/>
            <p:cNvSpPr txBox="1">
              <a:spLocks noChangeArrowheads="1"/>
            </p:cNvSpPr>
            <p:nvPr/>
          </p:nvSpPr>
          <p:spPr bwMode="auto">
            <a:xfrm>
              <a:off x="2419" y="3888"/>
              <a:ext cx="75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报文交换</a:t>
              </a:r>
            </a:p>
          </p:txBody>
        </p:sp>
        <p:sp>
          <p:nvSpPr>
            <p:cNvPr id="79887" name="Line 22"/>
            <p:cNvSpPr>
              <a:spLocks noChangeShapeType="1"/>
            </p:cNvSpPr>
            <p:nvPr/>
          </p:nvSpPr>
          <p:spPr bwMode="auto">
            <a:xfrm>
              <a:off x="768" y="1200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88" name="Line 23"/>
            <p:cNvSpPr>
              <a:spLocks noChangeShapeType="1"/>
            </p:cNvSpPr>
            <p:nvPr/>
          </p:nvSpPr>
          <p:spPr bwMode="auto">
            <a:xfrm>
              <a:off x="1056" y="1200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89" name="Line 24"/>
            <p:cNvSpPr>
              <a:spLocks noChangeShapeType="1"/>
            </p:cNvSpPr>
            <p:nvPr/>
          </p:nvSpPr>
          <p:spPr bwMode="auto">
            <a:xfrm>
              <a:off x="1680" y="1200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0" name="Line 25"/>
            <p:cNvSpPr>
              <a:spLocks noChangeShapeType="1"/>
            </p:cNvSpPr>
            <p:nvPr/>
          </p:nvSpPr>
          <p:spPr bwMode="auto">
            <a:xfrm>
              <a:off x="1344" y="1200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1" name="Line 26"/>
            <p:cNvSpPr>
              <a:spLocks noChangeShapeType="1"/>
            </p:cNvSpPr>
            <p:nvPr/>
          </p:nvSpPr>
          <p:spPr bwMode="auto">
            <a:xfrm>
              <a:off x="768" y="1248"/>
              <a:ext cx="28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2" name="Line 27"/>
            <p:cNvSpPr>
              <a:spLocks noChangeShapeType="1"/>
            </p:cNvSpPr>
            <p:nvPr/>
          </p:nvSpPr>
          <p:spPr bwMode="auto">
            <a:xfrm>
              <a:off x="1056" y="1392"/>
              <a:ext cx="28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3" name="Line 28"/>
            <p:cNvSpPr>
              <a:spLocks noChangeShapeType="1"/>
            </p:cNvSpPr>
            <p:nvPr/>
          </p:nvSpPr>
          <p:spPr bwMode="auto">
            <a:xfrm>
              <a:off x="1392" y="1536"/>
              <a:ext cx="288" cy="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4" name="Line 29"/>
            <p:cNvSpPr>
              <a:spLocks noChangeShapeType="1"/>
            </p:cNvSpPr>
            <p:nvPr/>
          </p:nvSpPr>
          <p:spPr bwMode="auto">
            <a:xfrm flipH="1">
              <a:off x="768" y="1968"/>
              <a:ext cx="91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5" name="Line 30"/>
            <p:cNvSpPr>
              <a:spLocks noChangeShapeType="1"/>
            </p:cNvSpPr>
            <p:nvPr/>
          </p:nvSpPr>
          <p:spPr bwMode="auto">
            <a:xfrm>
              <a:off x="768" y="2256"/>
              <a:ext cx="91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6" name="Line 31"/>
            <p:cNvSpPr>
              <a:spLocks noChangeShapeType="1"/>
            </p:cNvSpPr>
            <p:nvPr/>
          </p:nvSpPr>
          <p:spPr bwMode="auto">
            <a:xfrm>
              <a:off x="768" y="3072"/>
              <a:ext cx="91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7" name="AutoShape 32"/>
            <p:cNvSpPr>
              <a:spLocks noChangeArrowheads="1"/>
            </p:cNvSpPr>
            <p:nvPr/>
          </p:nvSpPr>
          <p:spPr bwMode="auto">
            <a:xfrm rot="-5337993" flipH="1" flipV="1">
              <a:off x="720" y="2352"/>
              <a:ext cx="1008" cy="912"/>
            </a:xfrm>
            <a:prstGeom prst="flowChartInputOutpu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898" name="Text Box 33"/>
            <p:cNvSpPr txBox="1">
              <a:spLocks noChangeArrowheads="1"/>
            </p:cNvSpPr>
            <p:nvPr/>
          </p:nvSpPr>
          <p:spPr bwMode="auto">
            <a:xfrm>
              <a:off x="982" y="912"/>
              <a:ext cx="682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600" b="1">
                  <a:solidFill>
                    <a:srgbClr val="000000"/>
                  </a:solidFill>
                </a:rPr>
                <a:t>呼叫请求</a:t>
              </a:r>
            </a:p>
          </p:txBody>
        </p:sp>
        <p:sp>
          <p:nvSpPr>
            <p:cNvPr id="79899" name="Text Box 34"/>
            <p:cNvSpPr txBox="1">
              <a:spLocks noChangeArrowheads="1"/>
            </p:cNvSpPr>
            <p:nvPr/>
          </p:nvSpPr>
          <p:spPr bwMode="auto">
            <a:xfrm>
              <a:off x="837" y="1824"/>
              <a:ext cx="68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600" b="1">
                  <a:solidFill>
                    <a:srgbClr val="000000"/>
                  </a:solidFill>
                </a:rPr>
                <a:t>呼叫建立</a:t>
              </a:r>
            </a:p>
          </p:txBody>
        </p:sp>
        <p:sp>
          <p:nvSpPr>
            <p:cNvPr id="79900" name="Text Box 35"/>
            <p:cNvSpPr txBox="1">
              <a:spLocks noChangeArrowheads="1"/>
            </p:cNvSpPr>
            <p:nvPr/>
          </p:nvSpPr>
          <p:spPr bwMode="auto">
            <a:xfrm>
              <a:off x="945" y="2544"/>
              <a:ext cx="40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600" b="1">
                  <a:solidFill>
                    <a:srgbClr val="000000"/>
                  </a:solidFill>
                </a:rPr>
                <a:t>报文</a:t>
              </a:r>
              <a:endParaRPr kumimoji="1" lang="zh-CN" altLang="en-US" sz="4400" b="1">
                <a:solidFill>
                  <a:srgbClr val="000000"/>
                </a:solidFill>
              </a:endParaRPr>
            </a:p>
          </p:txBody>
        </p:sp>
        <p:sp>
          <p:nvSpPr>
            <p:cNvPr id="79901" name="AutoShape 36"/>
            <p:cNvSpPr>
              <a:spLocks noChangeArrowheads="1"/>
            </p:cNvSpPr>
            <p:nvPr/>
          </p:nvSpPr>
          <p:spPr bwMode="auto">
            <a:xfrm>
              <a:off x="960" y="273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2" name="Text Box 37"/>
            <p:cNvSpPr txBox="1">
              <a:spLocks noChangeArrowheads="1"/>
            </p:cNvSpPr>
            <p:nvPr/>
          </p:nvSpPr>
          <p:spPr bwMode="auto">
            <a:xfrm>
              <a:off x="582" y="3648"/>
              <a:ext cx="123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</a:rPr>
                <a:t>A   B    C   D</a:t>
              </a:r>
            </a:p>
          </p:txBody>
        </p:sp>
        <p:sp>
          <p:nvSpPr>
            <p:cNvPr id="79903" name="Line 38"/>
            <p:cNvSpPr>
              <a:spLocks noChangeShapeType="1"/>
            </p:cNvSpPr>
            <p:nvPr/>
          </p:nvSpPr>
          <p:spPr bwMode="auto">
            <a:xfrm flipH="1" flipV="1">
              <a:off x="288" y="1248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4" name="Line 39"/>
            <p:cNvSpPr>
              <a:spLocks noChangeShapeType="1"/>
            </p:cNvSpPr>
            <p:nvPr/>
          </p:nvSpPr>
          <p:spPr bwMode="auto">
            <a:xfrm flipH="1">
              <a:off x="480" y="312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5" name="Line 40"/>
            <p:cNvSpPr>
              <a:spLocks noChangeShapeType="1"/>
            </p:cNvSpPr>
            <p:nvPr/>
          </p:nvSpPr>
          <p:spPr bwMode="auto">
            <a:xfrm flipH="1">
              <a:off x="480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6" name="Line 41"/>
            <p:cNvSpPr>
              <a:spLocks noChangeShapeType="1"/>
            </p:cNvSpPr>
            <p:nvPr/>
          </p:nvSpPr>
          <p:spPr bwMode="auto">
            <a:xfrm flipH="1">
              <a:off x="240" y="225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7" name="Line 42"/>
            <p:cNvSpPr>
              <a:spLocks noChangeShapeType="1"/>
            </p:cNvSpPr>
            <p:nvPr/>
          </p:nvSpPr>
          <p:spPr bwMode="auto">
            <a:xfrm>
              <a:off x="624" y="124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8" name="Line 43"/>
            <p:cNvSpPr>
              <a:spLocks noChangeShapeType="1"/>
            </p:cNvSpPr>
            <p:nvPr/>
          </p:nvSpPr>
          <p:spPr bwMode="auto">
            <a:xfrm>
              <a:off x="624" y="230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09" name="Line 44"/>
            <p:cNvSpPr>
              <a:spLocks noChangeShapeType="1"/>
            </p:cNvSpPr>
            <p:nvPr/>
          </p:nvSpPr>
          <p:spPr bwMode="auto">
            <a:xfrm flipV="1">
              <a:off x="624" y="2160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10" name="Line 45"/>
            <p:cNvSpPr>
              <a:spLocks noChangeShapeType="1"/>
            </p:cNvSpPr>
            <p:nvPr/>
          </p:nvSpPr>
          <p:spPr bwMode="auto">
            <a:xfrm flipV="1">
              <a:off x="624" y="3024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11" name="Text Box 46"/>
            <p:cNvSpPr txBox="1">
              <a:spLocks noChangeArrowheads="1"/>
            </p:cNvSpPr>
            <p:nvPr/>
          </p:nvSpPr>
          <p:spPr bwMode="auto">
            <a:xfrm>
              <a:off x="456" y="1440"/>
              <a:ext cx="311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呼叫阶段</a:t>
              </a:r>
            </a:p>
          </p:txBody>
        </p:sp>
        <p:sp>
          <p:nvSpPr>
            <p:cNvPr id="79912" name="Text Box 47"/>
            <p:cNvSpPr txBox="1">
              <a:spLocks noChangeArrowheads="1"/>
            </p:cNvSpPr>
            <p:nvPr/>
          </p:nvSpPr>
          <p:spPr bwMode="auto">
            <a:xfrm>
              <a:off x="456" y="2400"/>
              <a:ext cx="311" cy="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数据传送</a:t>
              </a:r>
            </a:p>
          </p:txBody>
        </p:sp>
        <p:sp>
          <p:nvSpPr>
            <p:cNvPr id="79913" name="Line 48"/>
            <p:cNvSpPr>
              <a:spLocks noChangeShapeType="1"/>
            </p:cNvSpPr>
            <p:nvPr/>
          </p:nvSpPr>
          <p:spPr bwMode="auto">
            <a:xfrm flipH="1">
              <a:off x="912" y="1008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14" name="Line 49"/>
            <p:cNvSpPr>
              <a:spLocks noChangeShapeType="1"/>
            </p:cNvSpPr>
            <p:nvPr/>
          </p:nvSpPr>
          <p:spPr bwMode="auto">
            <a:xfrm flipH="1">
              <a:off x="1200" y="1104"/>
              <a:ext cx="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15" name="Line 50"/>
            <p:cNvSpPr>
              <a:spLocks noChangeShapeType="1"/>
            </p:cNvSpPr>
            <p:nvPr/>
          </p:nvSpPr>
          <p:spPr bwMode="auto">
            <a:xfrm>
              <a:off x="1488" y="1104"/>
              <a:ext cx="4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16" name="Text Box 51"/>
            <p:cNvSpPr txBox="1">
              <a:spLocks noChangeArrowheads="1"/>
            </p:cNvSpPr>
            <p:nvPr/>
          </p:nvSpPr>
          <p:spPr bwMode="auto">
            <a:xfrm>
              <a:off x="739" y="3888"/>
              <a:ext cx="75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电路交换</a:t>
              </a:r>
            </a:p>
          </p:txBody>
        </p:sp>
        <p:sp>
          <p:nvSpPr>
            <p:cNvPr id="79917" name="Text Box 52"/>
            <p:cNvSpPr txBox="1">
              <a:spLocks noChangeArrowheads="1"/>
            </p:cNvSpPr>
            <p:nvPr/>
          </p:nvSpPr>
          <p:spPr bwMode="auto">
            <a:xfrm>
              <a:off x="5448" y="1200"/>
              <a:ext cx="613" cy="395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600" b="1">
                  <a:solidFill>
                    <a:schemeClr val="hlink"/>
                  </a:solidFill>
                </a:rPr>
                <a:t>一个</a:t>
              </a:r>
              <a:r>
                <a:rPr kumimoji="1" lang="en-US" altLang="zh-CN" sz="1600" b="1">
                  <a:solidFill>
                    <a:schemeClr val="hlink"/>
                  </a:solidFill>
                </a:rPr>
                <a:t>P</a:t>
              </a:r>
              <a:r>
                <a:rPr kumimoji="1" lang="zh-CN" altLang="en-US" sz="1600" b="1">
                  <a:solidFill>
                    <a:schemeClr val="hlink"/>
                  </a:solidFill>
                </a:rPr>
                <a:t>数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600" b="1">
                  <a:solidFill>
                    <a:schemeClr val="hlink"/>
                  </a:solidFill>
                </a:rPr>
                <a:t>传时间</a:t>
              </a:r>
            </a:p>
          </p:txBody>
        </p:sp>
        <p:sp>
          <p:nvSpPr>
            <p:cNvPr id="79918" name="Text Box 53"/>
            <p:cNvSpPr txBox="1">
              <a:spLocks noChangeArrowheads="1"/>
            </p:cNvSpPr>
            <p:nvPr/>
          </p:nvSpPr>
          <p:spPr bwMode="auto">
            <a:xfrm>
              <a:off x="4160" y="864"/>
              <a:ext cx="1594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</a:rPr>
                <a:t>A-B</a:t>
              </a:r>
              <a:r>
                <a:rPr kumimoji="1" lang="zh-CN" altLang="en-US" sz="1600" b="1">
                  <a:solidFill>
                    <a:srgbClr val="000000"/>
                  </a:solidFill>
                </a:rPr>
                <a:t>的链路传播延时</a:t>
              </a:r>
              <a:r>
                <a:rPr kumimoji="1" lang="en-US" altLang="zh-CN" sz="1600" b="1">
                  <a:solidFill>
                    <a:srgbClr val="000000"/>
                  </a:solidFill>
                </a:rPr>
                <a:t>d(s)</a:t>
              </a:r>
            </a:p>
          </p:txBody>
        </p:sp>
        <p:sp>
          <p:nvSpPr>
            <p:cNvPr id="79919" name="Line 54"/>
            <p:cNvSpPr>
              <a:spLocks noChangeShapeType="1"/>
            </p:cNvSpPr>
            <p:nvPr/>
          </p:nvSpPr>
          <p:spPr bwMode="auto">
            <a:xfrm>
              <a:off x="4032" y="1104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0" name="Line 55"/>
            <p:cNvSpPr>
              <a:spLocks noChangeShapeType="1"/>
            </p:cNvSpPr>
            <p:nvPr/>
          </p:nvSpPr>
          <p:spPr bwMode="auto">
            <a:xfrm>
              <a:off x="4368" y="1104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1" name="Line 56"/>
            <p:cNvSpPr>
              <a:spLocks noChangeShapeType="1"/>
            </p:cNvSpPr>
            <p:nvPr/>
          </p:nvSpPr>
          <p:spPr bwMode="auto">
            <a:xfrm>
              <a:off x="4704" y="1104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2" name="Line 57"/>
            <p:cNvSpPr>
              <a:spLocks noChangeShapeType="1"/>
            </p:cNvSpPr>
            <p:nvPr/>
          </p:nvSpPr>
          <p:spPr bwMode="auto">
            <a:xfrm>
              <a:off x="3696" y="1104"/>
              <a:ext cx="0" cy="24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3" name="Text Box 58"/>
            <p:cNvSpPr txBox="1">
              <a:spLocks noChangeArrowheads="1"/>
            </p:cNvSpPr>
            <p:nvPr/>
          </p:nvSpPr>
          <p:spPr bwMode="auto">
            <a:xfrm>
              <a:off x="3546" y="3600"/>
              <a:ext cx="123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</a:rPr>
                <a:t>A   B    C   D</a:t>
              </a:r>
            </a:p>
          </p:txBody>
        </p:sp>
        <p:grpSp>
          <p:nvGrpSpPr>
            <p:cNvPr id="79924" name="Group 59"/>
            <p:cNvGrpSpPr>
              <a:grpSpLocks/>
            </p:cNvGrpSpPr>
            <p:nvPr/>
          </p:nvGrpSpPr>
          <p:grpSpPr bwMode="auto">
            <a:xfrm>
              <a:off x="3696" y="1200"/>
              <a:ext cx="336" cy="288"/>
              <a:chOff x="3744" y="1632"/>
              <a:chExt cx="304" cy="384"/>
            </a:xfrm>
          </p:grpSpPr>
          <p:sp>
            <p:nvSpPr>
              <p:cNvPr id="79963" name="AutoShape 60"/>
              <p:cNvSpPr>
                <a:spLocks noChangeArrowheads="1"/>
              </p:cNvSpPr>
              <p:nvPr/>
            </p:nvSpPr>
            <p:spPr bwMode="auto">
              <a:xfrm rot="-5337993" flipH="1" flipV="1">
                <a:off x="3704" y="1672"/>
                <a:ext cx="384" cy="304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64" name="Text Box 61"/>
              <p:cNvSpPr txBox="1">
                <a:spLocks noChangeArrowheads="1"/>
              </p:cNvSpPr>
              <p:nvPr/>
            </p:nvSpPr>
            <p:spPr bwMode="auto">
              <a:xfrm>
                <a:off x="3794" y="1632"/>
                <a:ext cx="240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en-US" altLang="zh-CN" sz="1600" b="1">
                    <a:solidFill>
                      <a:srgbClr val="000000"/>
                    </a:solidFill>
                  </a:rPr>
                  <a:t>p1</a:t>
                </a:r>
                <a:endParaRPr kumimoji="1" lang="en-US" altLang="zh-CN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65" name="Line 62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192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79925" name="AutoShape 63"/>
            <p:cNvSpPr>
              <a:spLocks noChangeArrowheads="1"/>
            </p:cNvSpPr>
            <p:nvPr/>
          </p:nvSpPr>
          <p:spPr bwMode="auto">
            <a:xfrm rot="-5337993" flipH="1" flipV="1">
              <a:off x="3864" y="1272"/>
              <a:ext cx="336" cy="672"/>
            </a:xfrm>
            <a:prstGeom prst="flowChartInputOutpu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6" name="Text Box 64"/>
            <p:cNvSpPr txBox="1">
              <a:spLocks noChangeArrowheads="1"/>
            </p:cNvSpPr>
            <p:nvPr/>
          </p:nvSpPr>
          <p:spPr bwMode="auto">
            <a:xfrm>
              <a:off x="3764" y="1440"/>
              <a:ext cx="617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</a:rPr>
                <a:t>P2   p1</a:t>
              </a:r>
              <a:endParaRPr kumimoji="1" lang="en-US" altLang="zh-CN" sz="4400" b="1">
                <a:solidFill>
                  <a:srgbClr val="000000"/>
                </a:solidFill>
              </a:endParaRPr>
            </a:p>
          </p:txBody>
        </p:sp>
        <p:sp>
          <p:nvSpPr>
            <p:cNvPr id="79927" name="Line 65"/>
            <p:cNvSpPr>
              <a:spLocks noChangeShapeType="1"/>
            </p:cNvSpPr>
            <p:nvPr/>
          </p:nvSpPr>
          <p:spPr bwMode="auto">
            <a:xfrm>
              <a:off x="3792" y="1632"/>
              <a:ext cx="425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8" name="AutoShape 66"/>
            <p:cNvSpPr>
              <a:spLocks noChangeArrowheads="1"/>
            </p:cNvSpPr>
            <p:nvPr/>
          </p:nvSpPr>
          <p:spPr bwMode="auto">
            <a:xfrm rot="-5337993" flipH="1" flipV="1">
              <a:off x="4056" y="1368"/>
              <a:ext cx="288" cy="1008"/>
            </a:xfrm>
            <a:prstGeom prst="flowChartInputOutpu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29" name="Text Box 67"/>
            <p:cNvSpPr txBox="1">
              <a:spLocks noChangeArrowheads="1"/>
            </p:cNvSpPr>
            <p:nvPr/>
          </p:nvSpPr>
          <p:spPr bwMode="auto">
            <a:xfrm>
              <a:off x="3650" y="1680"/>
              <a:ext cx="1038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</a:rPr>
                <a:t> p3   p2   p1</a:t>
              </a:r>
              <a:endParaRPr kumimoji="1" lang="en-US" altLang="zh-CN" sz="4400" b="1">
                <a:solidFill>
                  <a:srgbClr val="000000"/>
                </a:solidFill>
              </a:endParaRPr>
            </a:p>
          </p:txBody>
        </p:sp>
        <p:sp>
          <p:nvSpPr>
            <p:cNvPr id="79930" name="Line 68"/>
            <p:cNvSpPr>
              <a:spLocks noChangeShapeType="1"/>
            </p:cNvSpPr>
            <p:nvPr/>
          </p:nvSpPr>
          <p:spPr bwMode="auto">
            <a:xfrm>
              <a:off x="3855" y="1860"/>
              <a:ext cx="637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31" name="AutoShape 69"/>
            <p:cNvSpPr>
              <a:spLocks noChangeArrowheads="1"/>
            </p:cNvSpPr>
            <p:nvPr/>
          </p:nvSpPr>
          <p:spPr bwMode="auto">
            <a:xfrm rot="-5337993" flipH="1" flipV="1">
              <a:off x="4056" y="1608"/>
              <a:ext cx="288" cy="1008"/>
            </a:xfrm>
            <a:prstGeom prst="flowChartInputOutput">
              <a:avLst/>
            </a:prstGeom>
            <a:solidFill>
              <a:srgbClr val="FF66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32" name="Text Box 70"/>
            <p:cNvSpPr txBox="1">
              <a:spLocks noChangeArrowheads="1"/>
            </p:cNvSpPr>
            <p:nvPr/>
          </p:nvSpPr>
          <p:spPr bwMode="auto">
            <a:xfrm>
              <a:off x="3697" y="1968"/>
              <a:ext cx="1039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</a:rPr>
                <a:t>P4    P3   p2</a:t>
              </a:r>
              <a:endParaRPr kumimoji="1" lang="en-US" altLang="zh-CN" sz="4400" b="1">
                <a:solidFill>
                  <a:srgbClr val="000000"/>
                </a:solidFill>
              </a:endParaRPr>
            </a:p>
          </p:txBody>
        </p:sp>
        <p:sp>
          <p:nvSpPr>
            <p:cNvPr id="79933" name="Line 71"/>
            <p:cNvSpPr>
              <a:spLocks noChangeShapeType="1"/>
            </p:cNvSpPr>
            <p:nvPr/>
          </p:nvSpPr>
          <p:spPr bwMode="auto">
            <a:xfrm>
              <a:off x="3840" y="2112"/>
              <a:ext cx="637" cy="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79934" name="Group 72"/>
            <p:cNvGrpSpPr>
              <a:grpSpLocks/>
            </p:cNvGrpSpPr>
            <p:nvPr/>
          </p:nvGrpSpPr>
          <p:grpSpPr bwMode="auto">
            <a:xfrm>
              <a:off x="4028" y="2208"/>
              <a:ext cx="757" cy="288"/>
              <a:chOff x="3742" y="1632"/>
              <a:chExt cx="343" cy="384"/>
            </a:xfrm>
          </p:grpSpPr>
          <p:sp>
            <p:nvSpPr>
              <p:cNvPr id="79960" name="AutoShape 73"/>
              <p:cNvSpPr>
                <a:spLocks noChangeArrowheads="1"/>
              </p:cNvSpPr>
              <p:nvPr/>
            </p:nvSpPr>
            <p:spPr bwMode="auto">
              <a:xfrm rot="-5337993" flipH="1" flipV="1">
                <a:off x="3704" y="1672"/>
                <a:ext cx="384" cy="304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61" name="Text Box 74"/>
              <p:cNvSpPr txBox="1">
                <a:spLocks noChangeArrowheads="1"/>
              </p:cNvSpPr>
              <p:nvPr/>
            </p:nvSpPr>
            <p:spPr bwMode="auto">
              <a:xfrm>
                <a:off x="3742" y="1632"/>
                <a:ext cx="343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en-US" altLang="zh-CN" sz="1600" b="1">
                    <a:solidFill>
                      <a:srgbClr val="000000"/>
                    </a:solidFill>
                  </a:rPr>
                  <a:t> p4    p3</a:t>
                </a:r>
                <a:endParaRPr kumimoji="1" lang="en-US" altLang="zh-CN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62" name="Line 75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192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grpSp>
          <p:nvGrpSpPr>
            <p:cNvPr id="79935" name="Group 76"/>
            <p:cNvGrpSpPr>
              <a:grpSpLocks/>
            </p:cNvGrpSpPr>
            <p:nvPr/>
          </p:nvGrpSpPr>
          <p:grpSpPr bwMode="auto">
            <a:xfrm>
              <a:off x="4368" y="2448"/>
              <a:ext cx="336" cy="288"/>
              <a:chOff x="3744" y="1632"/>
              <a:chExt cx="304" cy="384"/>
            </a:xfrm>
          </p:grpSpPr>
          <p:sp>
            <p:nvSpPr>
              <p:cNvPr id="79957" name="AutoShape 77"/>
              <p:cNvSpPr>
                <a:spLocks noChangeArrowheads="1"/>
              </p:cNvSpPr>
              <p:nvPr/>
            </p:nvSpPr>
            <p:spPr bwMode="auto">
              <a:xfrm rot="-5337993" flipH="1" flipV="1">
                <a:off x="3704" y="1672"/>
                <a:ext cx="384" cy="304"/>
              </a:xfrm>
              <a:prstGeom prst="flowChartInputOutput">
                <a:avLst/>
              </a:prstGeom>
              <a:solidFill>
                <a:srgbClr val="FF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9958" name="Text Box 78"/>
              <p:cNvSpPr txBox="1">
                <a:spLocks noChangeArrowheads="1"/>
              </p:cNvSpPr>
              <p:nvPr/>
            </p:nvSpPr>
            <p:spPr bwMode="auto">
              <a:xfrm>
                <a:off x="3794" y="1632"/>
                <a:ext cx="239" cy="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None/>
                </a:pPr>
                <a:r>
                  <a:rPr kumimoji="1" lang="en-US" altLang="zh-CN" sz="1600" b="1">
                    <a:solidFill>
                      <a:srgbClr val="000000"/>
                    </a:solidFill>
                  </a:rPr>
                  <a:t>p4</a:t>
                </a:r>
                <a:endParaRPr kumimoji="1" lang="en-US" altLang="zh-CN" sz="4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79959" name="Line 79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192" cy="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79936" name="Text Box 80"/>
            <p:cNvSpPr txBox="1">
              <a:spLocks noChangeArrowheads="1"/>
            </p:cNvSpPr>
            <p:nvPr/>
          </p:nvSpPr>
          <p:spPr bwMode="auto">
            <a:xfrm>
              <a:off x="3668" y="3840"/>
              <a:ext cx="75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分组交换</a:t>
              </a:r>
            </a:p>
          </p:txBody>
        </p:sp>
        <p:sp>
          <p:nvSpPr>
            <p:cNvPr id="79937" name="Line 81"/>
            <p:cNvSpPr>
              <a:spLocks noChangeShapeType="1"/>
            </p:cNvSpPr>
            <p:nvPr/>
          </p:nvSpPr>
          <p:spPr bwMode="auto">
            <a:xfrm>
              <a:off x="3696" y="1200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38" name="Line 82"/>
            <p:cNvSpPr>
              <a:spLocks noChangeShapeType="1"/>
            </p:cNvSpPr>
            <p:nvPr/>
          </p:nvSpPr>
          <p:spPr bwMode="auto">
            <a:xfrm>
              <a:off x="4032" y="1296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39" name="Line 83"/>
            <p:cNvSpPr>
              <a:spLocks noChangeShapeType="1"/>
            </p:cNvSpPr>
            <p:nvPr/>
          </p:nvSpPr>
          <p:spPr bwMode="auto">
            <a:xfrm>
              <a:off x="4032" y="1488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0" name="Line 84"/>
            <p:cNvSpPr>
              <a:spLocks noChangeShapeType="1"/>
            </p:cNvSpPr>
            <p:nvPr/>
          </p:nvSpPr>
          <p:spPr bwMode="auto">
            <a:xfrm flipH="1">
              <a:off x="4512" y="1056"/>
              <a:ext cx="9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1" name="Line 85"/>
            <p:cNvSpPr>
              <a:spLocks noChangeShapeType="1"/>
            </p:cNvSpPr>
            <p:nvPr/>
          </p:nvSpPr>
          <p:spPr bwMode="auto">
            <a:xfrm>
              <a:off x="4704" y="182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2" name="Line 86"/>
            <p:cNvSpPr>
              <a:spLocks noChangeShapeType="1"/>
            </p:cNvSpPr>
            <p:nvPr/>
          </p:nvSpPr>
          <p:spPr bwMode="auto">
            <a:xfrm>
              <a:off x="4800" y="1200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3" name="Line 87"/>
            <p:cNvSpPr>
              <a:spLocks noChangeShapeType="1"/>
            </p:cNvSpPr>
            <p:nvPr/>
          </p:nvSpPr>
          <p:spPr bwMode="auto">
            <a:xfrm flipV="1">
              <a:off x="4800" y="1680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4" name="Text Box 88"/>
            <p:cNvSpPr txBox="1">
              <a:spLocks noChangeArrowheads="1"/>
            </p:cNvSpPr>
            <p:nvPr/>
          </p:nvSpPr>
          <p:spPr bwMode="auto">
            <a:xfrm>
              <a:off x="4775" y="1536"/>
              <a:ext cx="695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b="1">
                  <a:solidFill>
                    <a:srgbClr val="0000FF"/>
                  </a:solidFill>
                </a:rPr>
                <a:t>等待 </a:t>
              </a:r>
              <a:r>
                <a:rPr kumimoji="1" lang="en-US" altLang="zh-CN" b="1">
                  <a:solidFill>
                    <a:srgbClr val="0000FF"/>
                  </a:solidFill>
                </a:rPr>
                <a:t>k-1</a:t>
              </a:r>
              <a:r>
                <a:rPr kumimoji="1" lang="zh-CN" altLang="en-US" b="1">
                  <a:solidFill>
                    <a:srgbClr val="0000FF"/>
                  </a:solidFill>
                </a:rPr>
                <a:t>个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b="1">
                  <a:solidFill>
                    <a:srgbClr val="0000FF"/>
                  </a:solidFill>
                </a:rPr>
                <a:t> 链、数延时</a:t>
              </a:r>
              <a:endParaRPr kumimoji="1" lang="zh-CN" altLang="en-US" sz="1600" b="1">
                <a:solidFill>
                  <a:srgbClr val="0000FF"/>
                </a:solidFill>
              </a:endParaRPr>
            </a:p>
          </p:txBody>
        </p:sp>
        <p:sp>
          <p:nvSpPr>
            <p:cNvPr id="79945" name="Line 89"/>
            <p:cNvSpPr>
              <a:spLocks noChangeShapeType="1"/>
            </p:cNvSpPr>
            <p:nvPr/>
          </p:nvSpPr>
          <p:spPr bwMode="auto">
            <a:xfrm>
              <a:off x="4704" y="273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6" name="Line 90"/>
            <p:cNvSpPr>
              <a:spLocks noChangeShapeType="1"/>
            </p:cNvSpPr>
            <p:nvPr/>
          </p:nvSpPr>
          <p:spPr bwMode="auto">
            <a:xfrm>
              <a:off x="4896" y="1824"/>
              <a:ext cx="0" cy="24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7" name="Line 91"/>
            <p:cNvSpPr>
              <a:spLocks noChangeShapeType="1"/>
            </p:cNvSpPr>
            <p:nvPr/>
          </p:nvSpPr>
          <p:spPr bwMode="auto">
            <a:xfrm flipV="1">
              <a:off x="4896" y="2496"/>
              <a:ext cx="0" cy="24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48" name="Text Box 92"/>
            <p:cNvSpPr txBox="1">
              <a:spLocks noChangeArrowheads="1"/>
            </p:cNvSpPr>
            <p:nvPr/>
          </p:nvSpPr>
          <p:spPr bwMode="auto">
            <a:xfrm>
              <a:off x="4728" y="2095"/>
              <a:ext cx="791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en-US" altLang="zh-CN" sz="1400" b="1">
                  <a:solidFill>
                    <a:srgbClr val="00FF00"/>
                  </a:solidFill>
                </a:rPr>
                <a:t>X/p </a:t>
              </a:r>
              <a:r>
                <a:rPr kumimoji="1" lang="zh-CN" altLang="en-US" sz="1400" b="1">
                  <a:solidFill>
                    <a:srgbClr val="00FF00"/>
                  </a:solidFill>
                </a:rPr>
                <a:t>个 分组</a:t>
              </a: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400" b="1">
                  <a:solidFill>
                    <a:srgbClr val="00FF00"/>
                  </a:solidFill>
                </a:rPr>
                <a:t>传熟时间</a:t>
              </a:r>
            </a:p>
          </p:txBody>
        </p:sp>
        <p:sp>
          <p:nvSpPr>
            <p:cNvPr id="79949" name="Line 93"/>
            <p:cNvSpPr>
              <a:spLocks noChangeShapeType="1"/>
            </p:cNvSpPr>
            <p:nvPr/>
          </p:nvSpPr>
          <p:spPr bwMode="auto">
            <a:xfrm>
              <a:off x="5232" y="1152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50" name="Line 94"/>
            <p:cNvSpPr>
              <a:spLocks noChangeShapeType="1"/>
            </p:cNvSpPr>
            <p:nvPr/>
          </p:nvSpPr>
          <p:spPr bwMode="auto">
            <a:xfrm flipV="1">
              <a:off x="5232" y="1488"/>
              <a:ext cx="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51" name="Line 95"/>
            <p:cNvSpPr>
              <a:spLocks noChangeShapeType="1"/>
            </p:cNvSpPr>
            <p:nvPr/>
          </p:nvSpPr>
          <p:spPr bwMode="auto">
            <a:xfrm>
              <a:off x="768" y="2256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52" name="Line 96"/>
            <p:cNvSpPr>
              <a:spLocks noChangeShapeType="1"/>
            </p:cNvSpPr>
            <p:nvPr/>
          </p:nvSpPr>
          <p:spPr bwMode="auto">
            <a:xfrm>
              <a:off x="1680" y="24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53" name="Line 97"/>
            <p:cNvSpPr>
              <a:spLocks noChangeShapeType="1"/>
            </p:cNvSpPr>
            <p:nvPr/>
          </p:nvSpPr>
          <p:spPr bwMode="auto">
            <a:xfrm>
              <a:off x="1680" y="3312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9954" name="Text Box 98"/>
            <p:cNvSpPr txBox="1">
              <a:spLocks noChangeArrowheads="1"/>
            </p:cNvSpPr>
            <p:nvPr/>
          </p:nvSpPr>
          <p:spPr bwMode="auto">
            <a:xfrm>
              <a:off x="1662" y="2304"/>
              <a:ext cx="53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b="1">
                  <a:solidFill>
                    <a:srgbClr val="000000"/>
                  </a:solidFill>
                </a:rPr>
                <a:t>电路时延</a:t>
              </a:r>
            </a:p>
          </p:txBody>
        </p:sp>
        <p:sp>
          <p:nvSpPr>
            <p:cNvPr id="79955" name="Text Box 99"/>
            <p:cNvSpPr txBox="1">
              <a:spLocks noChangeArrowheads="1"/>
            </p:cNvSpPr>
            <p:nvPr/>
          </p:nvSpPr>
          <p:spPr bwMode="auto">
            <a:xfrm>
              <a:off x="1755" y="2579"/>
              <a:ext cx="269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400" b="1">
                  <a:solidFill>
                    <a:schemeClr val="accent2"/>
                  </a:solidFill>
                </a:rPr>
                <a:t>数据传输时延</a:t>
              </a:r>
            </a:p>
          </p:txBody>
        </p:sp>
        <p:sp>
          <p:nvSpPr>
            <p:cNvPr id="79956" name="Text Box 100"/>
            <p:cNvSpPr txBox="1">
              <a:spLocks noChangeArrowheads="1"/>
            </p:cNvSpPr>
            <p:nvPr/>
          </p:nvSpPr>
          <p:spPr bwMode="auto">
            <a:xfrm>
              <a:off x="168" y="1248"/>
              <a:ext cx="311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90488" tIns="44450" rIns="90488" bIns="44450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None/>
              </a:pPr>
              <a:r>
                <a:rPr kumimoji="1" lang="zh-CN" altLang="en-US" sz="1800" b="1">
                  <a:solidFill>
                    <a:srgbClr val="000000"/>
                  </a:solidFill>
                </a:rPr>
                <a:t>电路建立时间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9DCCC1-1C33-48A6-8CC3-72A75C76EEDD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60E47-6E53-4C5C-A364-0482DC9DE817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556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1.2.5 </a:t>
            </a:r>
            <a:r>
              <a:rPr lang="zh-CN" altLang="en-US" dirty="0" smtClean="0"/>
              <a:t>差错控制技术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什么是差错控制？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在通信过程中，发现、检测差错并进行纠正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为何要进行差错控制？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不存在理想的信道→传输总会出错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与语音、图像传输不同，计算机通信要求极低的差错率。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产生差错的原因：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信号衰减和热噪声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信道的电气特性引起信号幅度、频率、相位的畸变；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信号反射，串扰；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chemeClr val="tx2"/>
                </a:solidFill>
              </a:rPr>
              <a:t>冲击噪声，闪电、大功率电机的启停等。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E2135F-65DA-4886-B8C1-788D31B43DF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8C4237-0ADA-4DCE-9BF5-0344B4D89B5C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533400"/>
            <a:ext cx="8540750" cy="5867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基本思想：发方编码、收方检错，能纠则纠，不能则重传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>
                <a:sym typeface="Wingdings" pitchFamily="2" charset="2"/>
              </a:rPr>
              <a:t>基本方法：收方进行差错检测，并向发送方应答，告知是否正确接收。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smtClean="0"/>
              <a:t>差错控制技术：自动请求重传</a:t>
            </a:r>
            <a:r>
              <a:rPr lang="en-US" altLang="zh-CN" sz="2800" smtClean="0"/>
              <a:t>ARQ</a:t>
            </a:r>
            <a:r>
              <a:rPr lang="zh-CN" altLang="en-US" sz="2800" smtClean="0"/>
              <a:t>：</a:t>
            </a:r>
            <a:r>
              <a:rPr lang="en-US" altLang="zh-CN" sz="2800" smtClean="0"/>
              <a:t>Automatic Repeat Request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停等 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/>
              <a:t>每发送一帧就需要一个应答帧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/>
              <a:t>只重传刚才出错的帧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Go-back-N ARQ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/>
              <a:t>每发送</a:t>
            </a:r>
            <a:r>
              <a:rPr lang="en-US" altLang="zh-CN" b="1" smtClean="0"/>
              <a:t>N</a:t>
            </a:r>
            <a:r>
              <a:rPr lang="zh-CN" altLang="en-US" b="1" smtClean="0"/>
              <a:t>帧需要一个应答帧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/>
              <a:t>需重传前面（</a:t>
            </a:r>
            <a:r>
              <a:rPr lang="en-US" altLang="zh-CN" b="1" smtClean="0"/>
              <a:t>N-i+1</a:t>
            </a:r>
            <a:r>
              <a:rPr lang="zh-CN" altLang="en-US" b="1" smtClean="0"/>
              <a:t>）帧（</a:t>
            </a:r>
            <a:r>
              <a:rPr lang="en-US" altLang="zh-CN" b="1" smtClean="0"/>
              <a:t>0≤i≤N</a:t>
            </a:r>
            <a:r>
              <a:rPr lang="zh-CN" altLang="en-US" b="1" smtClean="0"/>
              <a:t>）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选择重传 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/>
              <a:t>每发送</a:t>
            </a:r>
            <a:r>
              <a:rPr lang="en-US" altLang="zh-CN" b="1" smtClean="0"/>
              <a:t>N</a:t>
            </a:r>
            <a:r>
              <a:rPr lang="zh-CN" altLang="en-US" b="1" smtClean="0"/>
              <a:t>帧需要一个应答帧</a:t>
            </a:r>
          </a:p>
          <a:p>
            <a:pPr lvl="3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b="1" smtClean="0">
                <a:sym typeface="Wingdings" pitchFamily="2" charset="2"/>
              </a:rPr>
              <a:t>只</a:t>
            </a:r>
            <a:r>
              <a:rPr lang="zh-CN" altLang="en-US" b="1" smtClean="0"/>
              <a:t>重传出错的帧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2D6BD8-EBC4-4C1F-A44F-BA09F7251399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75D66C-5EAC-4CA9-8FD6-18DB4FCDC7D1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检纠错基本思想与方法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任何检纠错技术的基本思想</a:t>
            </a:r>
          </a:p>
          <a:p>
            <a:pPr lvl="1">
              <a:defRPr/>
            </a:pPr>
            <a:r>
              <a:rPr lang="zh-CN" altLang="en-US" sz="2400" dirty="0" smtClean="0"/>
              <a:t>加入冗余信息到帧中去（极言：两份拷贝）</a:t>
            </a:r>
          </a:p>
          <a:p>
            <a:pPr lvl="1">
              <a:defRPr/>
            </a:pPr>
            <a:r>
              <a:rPr lang="zh-CN" altLang="en-US" sz="2400" dirty="0" smtClean="0"/>
              <a:t>一般为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位信息加入</a:t>
            </a:r>
            <a:r>
              <a:rPr lang="en-US" altLang="zh-CN" sz="2400" dirty="0" smtClean="0"/>
              <a:t>k&lt;&lt;n </a:t>
            </a:r>
            <a:r>
              <a:rPr lang="zh-CN" altLang="zh-CN" sz="2400" dirty="0" smtClean="0"/>
              <a:t>比特冗余，例如</a:t>
            </a:r>
            <a:r>
              <a:rPr lang="en-US" altLang="zh-CN" sz="2400" dirty="0" smtClean="0"/>
              <a:t>12000bits(1500bytes)</a:t>
            </a:r>
            <a:r>
              <a:rPr lang="zh-CN" altLang="zh-CN" sz="2400" dirty="0" smtClean="0"/>
              <a:t>的包仅需要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比特</a:t>
            </a:r>
            <a:r>
              <a:rPr lang="en-US" altLang="zh-CN" sz="2400" dirty="0" smtClean="0"/>
              <a:t>CRC</a:t>
            </a:r>
            <a:r>
              <a:rPr lang="zh-CN" altLang="en-US" sz="2400" dirty="0" smtClean="0"/>
              <a:t>码</a:t>
            </a:r>
          </a:p>
          <a:p>
            <a:pPr lvl="1">
              <a:defRPr/>
            </a:pP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加入</a:t>
            </a:r>
            <a:r>
              <a:rPr lang="zh-CN" altLang="en-US" sz="2400" dirty="0" smtClean="0"/>
              <a:t>的检纠码、校验和都是由待发送的信息按一定算法产生</a:t>
            </a:r>
          </a:p>
          <a:p>
            <a:pPr>
              <a:defRPr/>
            </a:pPr>
            <a:r>
              <a:rPr lang="zh-CN" altLang="en-US" sz="2800" dirty="0" smtClean="0">
                <a:sym typeface="Wingdings" pitchFamily="2" charset="2"/>
              </a:rPr>
              <a:t>检错码主要有编码方法：</a:t>
            </a:r>
            <a:endParaRPr lang="zh-CN" altLang="en-US" sz="2800" dirty="0" smtClean="0"/>
          </a:p>
          <a:p>
            <a:pPr lvl="1">
              <a:defRPr/>
            </a:pPr>
            <a:r>
              <a:rPr lang="zh-CN" altLang="en-US" sz="2400" dirty="0" smtClean="0"/>
              <a:t>奇偶校验（</a:t>
            </a:r>
            <a:r>
              <a:rPr lang="en-US" altLang="zh-CN" sz="2400" dirty="0" smtClean="0"/>
              <a:t>Parity Checking</a:t>
            </a:r>
            <a:r>
              <a:rPr lang="zh-CN" altLang="en-US" sz="2400" dirty="0" smtClean="0"/>
              <a:t>）</a:t>
            </a:r>
          </a:p>
          <a:p>
            <a:pPr lvl="1">
              <a:defRPr/>
            </a:pPr>
            <a:r>
              <a:rPr lang="zh-CN" altLang="en-US" sz="2400" dirty="0" smtClean="0"/>
              <a:t>循环冗余校验（</a:t>
            </a:r>
            <a:r>
              <a:rPr lang="en-US" altLang="zh-CN" sz="2400" dirty="0" smtClean="0"/>
              <a:t>CRC, Cyclic Redundancy Check</a:t>
            </a:r>
            <a:r>
              <a:rPr lang="zh-CN" altLang="en-US" sz="2400" dirty="0" smtClean="0"/>
              <a:t>）</a:t>
            </a:r>
          </a:p>
          <a:p>
            <a:pPr lvl="1">
              <a:defRPr/>
            </a:pPr>
            <a:r>
              <a:rPr lang="zh-CN" altLang="en-US" sz="2400" dirty="0" smtClean="0"/>
              <a:t>校验和：</a:t>
            </a:r>
            <a:r>
              <a:rPr lang="en-US" altLang="zh-CN" sz="2400" dirty="0" smtClean="0"/>
              <a:t>Check sum</a:t>
            </a:r>
          </a:p>
        </p:txBody>
      </p:sp>
    </p:spTree>
  </p:cSld>
  <p:clrMapOvr>
    <a:masterClrMapping/>
  </p:clrMapOvr>
  <p:transition spd="med">
    <p:pull dir="r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326B5E-D1F1-4618-9903-BB241350386B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013CC-9D7C-40A0-A516-FF98E5AB7A8A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习题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69325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P156</a:t>
            </a:r>
          </a:p>
          <a:p>
            <a:pPr lvl="1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</a:t>
            </a:r>
          </a:p>
          <a:p>
            <a:pPr>
              <a:defRPr/>
            </a:pPr>
            <a:r>
              <a:rPr lang="en-US" altLang="zh-CN" dirty="0" smtClean="0"/>
              <a:t>P157</a:t>
            </a:r>
          </a:p>
          <a:p>
            <a:pPr lvl="1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8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；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36</a:t>
            </a:r>
            <a:r>
              <a:rPr lang="zh-CN" altLang="en-US" dirty="0" smtClean="0"/>
              <a:t>；</a:t>
            </a:r>
            <a:r>
              <a:rPr lang="en-US" altLang="zh-CN" dirty="0" smtClean="0"/>
              <a:t>37; 41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43</a:t>
            </a:r>
            <a:r>
              <a:rPr lang="zh-CN" altLang="en-US" dirty="0" smtClean="0"/>
              <a:t>；</a:t>
            </a:r>
            <a:r>
              <a:rPr lang="en-US" altLang="zh-CN" dirty="0" smtClean="0"/>
              <a:t>45</a:t>
            </a:r>
          </a:p>
        </p:txBody>
      </p:sp>
    </p:spTree>
  </p:cSld>
  <p:clrMapOvr>
    <a:masterClrMapping/>
  </p:clrMapOvr>
  <p:transition spd="med">
    <p:pull dir="r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A784A2-7A90-4F88-8B50-9D1175053B0B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05B29-0DC1-4E4D-8EA4-B909DAF8FC5F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68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/>
        </p:nvGraphicFramePr>
        <p:xfrm>
          <a:off x="762000" y="1066800"/>
          <a:ext cx="3995738" cy="4724400"/>
        </p:xfrm>
        <a:graphic>
          <a:graphicData uri="http://schemas.openxmlformats.org/presentationml/2006/ole">
            <p:oleObj spid="_x0000_s7170" name="剪辑" r:id="rId4" imgW="3154363" imgH="4708525" progId="MS_ClipArt_Gallery.2">
              <p:embed/>
            </p:oleObj>
          </a:graphicData>
        </a:graphic>
      </p:graphicFrame>
      <p:graphicFrame>
        <p:nvGraphicFramePr>
          <p:cNvPr id="484356" name="Object 4"/>
          <p:cNvGraphicFramePr>
            <a:graphicFrameLocks noChangeAspect="1"/>
          </p:cNvGraphicFramePr>
          <p:nvPr/>
        </p:nvGraphicFramePr>
        <p:xfrm>
          <a:off x="611188" y="1700213"/>
          <a:ext cx="3995737" cy="4724400"/>
        </p:xfrm>
        <a:graphic>
          <a:graphicData uri="http://schemas.openxmlformats.org/presentationml/2006/ole">
            <p:oleObj spid="_x0000_s7171" name="剪辑" r:id="rId5" imgW="3154363" imgH="4708525" progId="MS_ClipArt_Gallery.2">
              <p:embed/>
            </p:oleObj>
          </a:graphicData>
        </a:graphic>
      </p:graphicFrame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250825" y="115888"/>
            <a:ext cx="358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5400" b="1" i="1">
                <a:solidFill>
                  <a:srgbClr val="F7072F"/>
                </a:solidFill>
              </a:rPr>
              <a:t>Thank you!</a:t>
            </a:r>
            <a:endParaRPr lang="en-US" altLang="zh-CN" sz="5400" i="1">
              <a:solidFill>
                <a:srgbClr val="F7072F"/>
              </a:solidFill>
            </a:endParaRPr>
          </a:p>
        </p:txBody>
      </p:sp>
      <p:pic>
        <p:nvPicPr>
          <p:cNvPr id="484358" name="Picture 6" descr="MAJORIT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625" y="5057775"/>
            <a:ext cx="30622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06900" y="0"/>
            <a:ext cx="4737100" cy="4703763"/>
            <a:chOff x="2320" y="499"/>
            <a:chExt cx="2984" cy="2963"/>
          </a:xfrm>
        </p:grpSpPr>
        <p:pic>
          <p:nvPicPr>
            <p:cNvPr id="7178" name="Picture 8" descr="Untitled-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320" y="499"/>
              <a:ext cx="2984" cy="2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2415" y="1560"/>
              <a:ext cx="2761" cy="82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kumimoji="1" lang="en-US" altLang="zh-CN" sz="8000">
                  <a:solidFill>
                    <a:schemeClr val="bg1"/>
                  </a:solidFill>
                  <a:latin typeface="Impact" pitchFamily="34" charset="0"/>
                  <a:ea typeface="宋体" pitchFamily="2" charset="-122"/>
                </a:rPr>
                <a:t>Questions</a:t>
              </a: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8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4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7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DA4312-E825-4538-AC90-EDB124D33257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45CBCD-4001-4047-9C82-656338D557D4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142875"/>
            <a:ext cx="2428875" cy="2357438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主干线路带宽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7500" y="142875"/>
          <a:ext cx="6148388" cy="3217863"/>
        </p:xfrm>
        <a:graphic>
          <a:graphicData uri="http://schemas.openxmlformats.org/presentationml/2006/ole">
            <p:oleObj spid="_x0000_s1026" name="Document" r:id="rId3" imgW="6319065" imgH="4181142" progId="Word.Document.8">
              <p:embed/>
            </p:oleObj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5149850" y="3143250"/>
            <a:ext cx="3994150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 i="1"/>
              <a:t>OC</a:t>
            </a:r>
            <a:r>
              <a:rPr lang="zh-CN" altLang="en-US" sz="1800" i="1"/>
              <a:t>：</a:t>
            </a:r>
            <a:r>
              <a:rPr lang="en-US" altLang="zh-CN" sz="1800" i="1"/>
              <a:t>Optical Carrier;</a:t>
            </a:r>
          </a:p>
          <a:p>
            <a:r>
              <a:rPr lang="en-US" altLang="zh-CN" sz="1800" i="1"/>
              <a:t>SDH:Synchronous Digital Hierarchy</a:t>
            </a:r>
          </a:p>
          <a:p>
            <a:r>
              <a:rPr lang="en-US" altLang="zh-CN" sz="1800" i="1"/>
              <a:t>STS:Synchronous Transport Signal</a:t>
            </a:r>
          </a:p>
        </p:txBody>
      </p:sp>
      <p:pic>
        <p:nvPicPr>
          <p:cNvPr id="103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7563"/>
            <a:ext cx="51435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1703AA-B11A-439E-87D5-C08E49C123B2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2101B-4FD8-4F21-8B90-CE2DCAE4611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534400" cy="792162"/>
          </a:xfrm>
        </p:spPr>
        <p:txBody>
          <a:bodyPr/>
          <a:lstStyle/>
          <a:p>
            <a:pPr>
              <a:defRPr/>
            </a:pPr>
            <a:r>
              <a:rPr lang="zh-CN" altLang="en-US" sz="4400" smtClean="0"/>
              <a:t>点到</a:t>
            </a:r>
            <a:r>
              <a:rPr lang="zh-CN" altLang="en-US" sz="4400" smtClean="0">
                <a:solidFill>
                  <a:srgbClr val="FF0000"/>
                </a:solidFill>
              </a:rPr>
              <a:t>多点</a:t>
            </a:r>
            <a:r>
              <a:rPr lang="zh-CN" altLang="en-US" sz="4400" smtClean="0"/>
              <a:t>无线链路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4176713" cy="5256212"/>
          </a:xfrm>
        </p:spPr>
        <p:txBody>
          <a:bodyPr/>
          <a:lstStyle/>
          <a:p>
            <a:pPr>
              <a:defRPr/>
            </a:pPr>
            <a:r>
              <a:rPr lang="zh-CN" altLang="en-US" sz="2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无线介质</a:t>
            </a:r>
            <a:r>
              <a:rPr lang="zh-CN" altLang="en-US" sz="2800" b="0" smtClean="0"/>
              <a:t>（</a:t>
            </a:r>
            <a:r>
              <a:rPr kumimoji="0" lang="zh-CN" altLang="en-US" sz="2800" b="0" smtClean="0"/>
              <a:t>信号在大气或外层空间自由传播）</a:t>
            </a:r>
            <a:endParaRPr lang="zh-CN" altLang="en-US" sz="2800" b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defRPr/>
            </a:pPr>
            <a:r>
              <a:rPr lang="zh-CN" altLang="en-US" sz="2400" b="0" smtClean="0"/>
              <a:t>电磁波或光波携带信息</a:t>
            </a:r>
          </a:p>
          <a:p>
            <a:pPr lvl="1">
              <a:defRPr/>
            </a:pPr>
            <a:r>
              <a:rPr lang="zh-CN" altLang="en-US" sz="2400" b="0" smtClean="0"/>
              <a:t>优缺点：</a:t>
            </a:r>
          </a:p>
          <a:p>
            <a:pPr lvl="2">
              <a:defRPr/>
            </a:pPr>
            <a:r>
              <a:rPr lang="zh-CN" altLang="en-US" sz="2000" smtClean="0"/>
              <a:t>无需物理有线连接，适用于长距离或不便布线场合</a:t>
            </a:r>
          </a:p>
          <a:p>
            <a:pPr lvl="2">
              <a:defRPr/>
            </a:pPr>
            <a:r>
              <a:rPr lang="zh-CN" altLang="en-US" sz="2000" smtClean="0"/>
              <a:t>易受干扰，反射，为障碍物所阻隔</a:t>
            </a:r>
          </a:p>
          <a:p>
            <a:pPr lvl="1">
              <a:defRPr/>
            </a:pPr>
            <a:r>
              <a:rPr lang="zh-CN" altLang="en-US" sz="2400" b="0" smtClean="0"/>
              <a:t>主要类型：</a:t>
            </a:r>
          </a:p>
          <a:p>
            <a:pPr lvl="2">
              <a:defRPr/>
            </a:pPr>
            <a:r>
              <a:rPr lang="zh-CN" altLang="en-US" sz="2000" smtClean="0"/>
              <a:t>红外线、无线电、短波</a:t>
            </a:r>
          </a:p>
          <a:p>
            <a:pPr lvl="2">
              <a:defRPr/>
            </a:pPr>
            <a:r>
              <a:rPr lang="zh-CN" altLang="en-US" sz="2000" smtClean="0"/>
              <a:t>地面微波</a:t>
            </a:r>
          </a:p>
          <a:p>
            <a:pPr lvl="2">
              <a:defRPr/>
            </a:pPr>
            <a:r>
              <a:rPr lang="zh-CN" altLang="en-US" sz="2000" smtClean="0"/>
              <a:t>通信卫星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4500563" y="1125538"/>
            <a:ext cx="4392612" cy="540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无线短波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 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100MHz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靠电离层反射质量差，数传率低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x10--x100bps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无线微波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300M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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f 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 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300G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Hz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，主要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2-40G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直线转播，主要有地面接力和卫星通信，一般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50Km,100m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天线塔时可达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100Km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u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卫星通信：用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36000Km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高空同步卫星作中继转发，跨度</a:t>
            </a:r>
            <a:r>
              <a: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18000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Km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覆盖1/3地表，数传率50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Mbps,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上行</a:t>
            </a:r>
            <a:r>
              <a: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5.925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--</a:t>
            </a:r>
            <a:r>
              <a:rPr kumimoji="1" lang="zh-CN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6.425</a:t>
            </a:r>
            <a:r>
              <a: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GHz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,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下行3.7--4.2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GHz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，</a:t>
            </a:r>
            <a:r>
              <a:rPr kumimoji="1" lang="zh-CN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频宽500</a:t>
            </a: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M</a:t>
            </a:r>
            <a:r>
              <a: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ransition spd="med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C4B45C-5A40-41FA-9674-F6BF659B86DF}" type="datetime1">
              <a:rPr lang="zh-CN" altLang="en-US"/>
              <a:pPr>
                <a:defRPr/>
              </a:pPr>
              <a:t>2014/11/19</a:t>
            </a:fld>
            <a:endParaRPr lang="en-US" altLang="zh-CN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DEF08-82EC-47E1-9B5E-B94041DB47C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540750" cy="1752600"/>
          </a:xfrm>
        </p:spPr>
        <p:txBody>
          <a:bodyPr/>
          <a:lstStyle/>
          <a:p>
            <a:pPr>
              <a:defRPr/>
            </a:pPr>
            <a:r>
              <a:rPr lang="zh-CN" altLang="en-US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无线电</a:t>
            </a:r>
          </a:p>
          <a:p>
            <a:pPr lvl="1">
              <a:defRPr/>
            </a:pPr>
            <a:r>
              <a:rPr kumimoji="0" lang="zh-CN" altLang="en-US" sz="2800" smtClean="0"/>
              <a:t>基站与终端之间通信采用无线链路</a:t>
            </a:r>
          </a:p>
          <a:p>
            <a:pPr lvl="1">
              <a:defRPr/>
            </a:pPr>
            <a:r>
              <a:rPr kumimoji="0" lang="zh-CN" altLang="en-US" sz="2800" smtClean="0"/>
              <a:t>应用领域：移动通信、无线局域网（</a:t>
            </a:r>
            <a:r>
              <a:rPr kumimoji="0" lang="en-US" altLang="zh-CN" sz="2800" smtClean="0"/>
              <a:t>WLAN</a:t>
            </a:r>
            <a:r>
              <a:rPr kumimoji="0" lang="zh-CN" altLang="en-US" sz="2800" smtClean="0"/>
              <a:t>）</a:t>
            </a: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1371600" y="2286000"/>
            <a:ext cx="2797175" cy="2519363"/>
          </a:xfrm>
          <a:prstGeom prst="ellipse">
            <a:avLst/>
          </a:prstGeom>
          <a:solidFill>
            <a:schemeClr val="bg2"/>
          </a:solidFill>
          <a:ln w="25399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2" name="Group 4"/>
          <p:cNvGrpSpPr>
            <a:grpSpLocks/>
          </p:cNvGrpSpPr>
          <p:nvPr/>
        </p:nvGrpSpPr>
        <p:grpSpPr bwMode="auto">
          <a:xfrm>
            <a:off x="2547938" y="3635375"/>
            <a:ext cx="403225" cy="508000"/>
            <a:chOff x="1000" y="1909"/>
            <a:chExt cx="254" cy="320"/>
          </a:xfrm>
        </p:grpSpPr>
        <p:sp>
          <p:nvSpPr>
            <p:cNvPr id="29725" name="Rectangle 5"/>
            <p:cNvSpPr>
              <a:spLocks noChangeArrowheads="1"/>
            </p:cNvSpPr>
            <p:nvPr/>
          </p:nvSpPr>
          <p:spPr bwMode="auto">
            <a:xfrm>
              <a:off x="1000" y="2040"/>
              <a:ext cx="254" cy="189"/>
            </a:xfrm>
            <a:prstGeom prst="rect">
              <a:avLst/>
            </a:prstGeom>
            <a:solidFill>
              <a:srgbClr val="FFCC99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b="1">
                  <a:latin typeface="Arial Narrow" pitchFamily="34" charset="0"/>
                  <a:ea typeface="宋体" pitchFamily="2" charset="-122"/>
                </a:rPr>
                <a:t>BS</a:t>
              </a:r>
            </a:p>
          </p:txBody>
        </p:sp>
        <p:sp>
          <p:nvSpPr>
            <p:cNvPr id="29726" name="Line 6"/>
            <p:cNvSpPr>
              <a:spLocks noChangeShapeType="1"/>
            </p:cNvSpPr>
            <p:nvPr/>
          </p:nvSpPr>
          <p:spPr bwMode="auto">
            <a:xfrm flipV="1">
              <a:off x="1002" y="1909"/>
              <a:ext cx="65" cy="13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7" name="Line 7"/>
            <p:cNvSpPr>
              <a:spLocks noChangeShapeType="1"/>
            </p:cNvSpPr>
            <p:nvPr/>
          </p:nvSpPr>
          <p:spPr bwMode="auto">
            <a:xfrm flipH="1" flipV="1">
              <a:off x="1067" y="1909"/>
              <a:ext cx="64" cy="12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Freeform 8"/>
          <p:cNvSpPr>
            <a:spLocks/>
          </p:cNvSpPr>
          <p:nvPr/>
        </p:nvSpPr>
        <p:spPr bwMode="auto">
          <a:xfrm>
            <a:off x="2025650" y="3648075"/>
            <a:ext cx="554038" cy="385763"/>
          </a:xfrm>
          <a:custGeom>
            <a:avLst/>
            <a:gdLst>
              <a:gd name="T0" fmla="*/ 0 w 349"/>
              <a:gd name="T1" fmla="*/ 2147483647 h 243"/>
              <a:gd name="T2" fmla="*/ 2147483647 w 349"/>
              <a:gd name="T3" fmla="*/ 2147483647 h 243"/>
              <a:gd name="T4" fmla="*/ 2147483647 w 349"/>
              <a:gd name="T5" fmla="*/ 2147483647 h 243"/>
              <a:gd name="T6" fmla="*/ 2147483647 w 349"/>
              <a:gd name="T7" fmla="*/ 0 h 243"/>
              <a:gd name="T8" fmla="*/ 2147483647 w 349"/>
              <a:gd name="T9" fmla="*/ 2147483647 h 243"/>
              <a:gd name="T10" fmla="*/ 2147483647 w 349"/>
              <a:gd name="T11" fmla="*/ 2147483647 h 243"/>
              <a:gd name="T12" fmla="*/ 0 w 349"/>
              <a:gd name="T13" fmla="*/ 2147483647 h 2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9"/>
              <a:gd name="T22" fmla="*/ 0 h 243"/>
              <a:gd name="T23" fmla="*/ 349 w 349"/>
              <a:gd name="T24" fmla="*/ 243 h 2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9" h="243">
                <a:moveTo>
                  <a:pt x="0" y="242"/>
                </a:moveTo>
                <a:lnTo>
                  <a:pt x="165" y="79"/>
                </a:lnTo>
                <a:lnTo>
                  <a:pt x="190" y="128"/>
                </a:lnTo>
                <a:lnTo>
                  <a:pt x="348" y="0"/>
                </a:lnTo>
                <a:lnTo>
                  <a:pt x="181" y="163"/>
                </a:lnTo>
                <a:lnTo>
                  <a:pt x="157" y="113"/>
                </a:lnTo>
                <a:lnTo>
                  <a:pt x="0" y="242"/>
                </a:lnTo>
              </a:path>
            </a:pathLst>
          </a:custGeom>
          <a:solidFill>
            <a:srgbClr val="FF0033"/>
          </a:solidFill>
          <a:ln w="25399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Freeform 9"/>
          <p:cNvSpPr>
            <a:spLocks/>
          </p:cNvSpPr>
          <p:nvPr/>
        </p:nvSpPr>
        <p:spPr bwMode="auto">
          <a:xfrm>
            <a:off x="1851025" y="3349625"/>
            <a:ext cx="741363" cy="233363"/>
          </a:xfrm>
          <a:custGeom>
            <a:avLst/>
            <a:gdLst>
              <a:gd name="T0" fmla="*/ 0 w 467"/>
              <a:gd name="T1" fmla="*/ 0 h 147"/>
              <a:gd name="T2" fmla="*/ 2147483647 w 467"/>
              <a:gd name="T3" fmla="*/ 2147483647 h 147"/>
              <a:gd name="T4" fmla="*/ 2147483647 w 467"/>
              <a:gd name="T5" fmla="*/ 2147483647 h 147"/>
              <a:gd name="T6" fmla="*/ 2147483647 w 467"/>
              <a:gd name="T7" fmla="*/ 2147483647 h 147"/>
              <a:gd name="T8" fmla="*/ 2147483647 w 467"/>
              <a:gd name="T9" fmla="*/ 2147483647 h 147"/>
              <a:gd name="T10" fmla="*/ 2147483647 w 467"/>
              <a:gd name="T11" fmla="*/ 2147483647 h 147"/>
              <a:gd name="T12" fmla="*/ 0 w 467"/>
              <a:gd name="T13" fmla="*/ 0 h 1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67"/>
              <a:gd name="T22" fmla="*/ 0 h 147"/>
              <a:gd name="T23" fmla="*/ 467 w 467"/>
              <a:gd name="T24" fmla="*/ 147 h 1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67" h="147">
                <a:moveTo>
                  <a:pt x="0" y="0"/>
                </a:moveTo>
                <a:lnTo>
                  <a:pt x="264" y="33"/>
                </a:lnTo>
                <a:lnTo>
                  <a:pt x="238" y="94"/>
                </a:lnTo>
                <a:lnTo>
                  <a:pt x="466" y="146"/>
                </a:lnTo>
                <a:lnTo>
                  <a:pt x="199" y="113"/>
                </a:lnTo>
                <a:lnTo>
                  <a:pt x="226" y="51"/>
                </a:lnTo>
                <a:lnTo>
                  <a:pt x="0" y="0"/>
                </a:lnTo>
              </a:path>
            </a:pathLst>
          </a:custGeom>
          <a:solidFill>
            <a:srgbClr val="FF0033"/>
          </a:solidFill>
          <a:ln w="25399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5" name="Freeform 10"/>
          <p:cNvSpPr>
            <a:spLocks/>
          </p:cNvSpPr>
          <p:nvPr/>
        </p:nvSpPr>
        <p:spPr bwMode="auto">
          <a:xfrm>
            <a:off x="2555875" y="2936875"/>
            <a:ext cx="155575" cy="620713"/>
          </a:xfrm>
          <a:custGeom>
            <a:avLst/>
            <a:gdLst>
              <a:gd name="T0" fmla="*/ 2147483647 w 98"/>
              <a:gd name="T1" fmla="*/ 0 h 391"/>
              <a:gd name="T2" fmla="*/ 2147483647 w 98"/>
              <a:gd name="T3" fmla="*/ 2147483647 h 391"/>
              <a:gd name="T4" fmla="*/ 2147483647 w 98"/>
              <a:gd name="T5" fmla="*/ 2147483647 h 391"/>
              <a:gd name="T6" fmla="*/ 2147483647 w 98"/>
              <a:gd name="T7" fmla="*/ 2147483647 h 391"/>
              <a:gd name="T8" fmla="*/ 0 w 98"/>
              <a:gd name="T9" fmla="*/ 2147483647 h 391"/>
              <a:gd name="T10" fmla="*/ 2147483647 w 98"/>
              <a:gd name="T11" fmla="*/ 2147483647 h 391"/>
              <a:gd name="T12" fmla="*/ 2147483647 w 98"/>
              <a:gd name="T13" fmla="*/ 0 h 3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"/>
              <a:gd name="T22" fmla="*/ 0 h 391"/>
              <a:gd name="T23" fmla="*/ 98 w 98"/>
              <a:gd name="T24" fmla="*/ 391 h 3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" h="391">
                <a:moveTo>
                  <a:pt x="33" y="0"/>
                </a:moveTo>
                <a:lnTo>
                  <a:pt x="97" y="207"/>
                </a:lnTo>
                <a:lnTo>
                  <a:pt x="31" y="205"/>
                </a:lnTo>
                <a:lnTo>
                  <a:pt x="64" y="390"/>
                </a:lnTo>
                <a:lnTo>
                  <a:pt x="0" y="181"/>
                </a:lnTo>
                <a:lnTo>
                  <a:pt x="67" y="184"/>
                </a:lnTo>
                <a:lnTo>
                  <a:pt x="33" y="0"/>
                </a:lnTo>
              </a:path>
            </a:pathLst>
          </a:custGeom>
          <a:solidFill>
            <a:srgbClr val="FF0033"/>
          </a:solidFill>
          <a:ln w="25399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6" name="Freeform 11"/>
          <p:cNvSpPr>
            <a:spLocks/>
          </p:cNvSpPr>
          <p:nvPr/>
        </p:nvSpPr>
        <p:spPr bwMode="auto">
          <a:xfrm>
            <a:off x="2744788" y="3190875"/>
            <a:ext cx="538162" cy="434975"/>
          </a:xfrm>
          <a:custGeom>
            <a:avLst/>
            <a:gdLst>
              <a:gd name="T0" fmla="*/ 2147483647 w 339"/>
              <a:gd name="T1" fmla="*/ 0 h 274"/>
              <a:gd name="T2" fmla="*/ 2147483647 w 339"/>
              <a:gd name="T3" fmla="*/ 2147483647 h 274"/>
              <a:gd name="T4" fmla="*/ 2147483647 w 339"/>
              <a:gd name="T5" fmla="*/ 2147483647 h 274"/>
              <a:gd name="T6" fmla="*/ 0 w 339"/>
              <a:gd name="T7" fmla="*/ 2147483647 h 274"/>
              <a:gd name="T8" fmla="*/ 2147483647 w 339"/>
              <a:gd name="T9" fmla="*/ 2147483647 h 274"/>
              <a:gd name="T10" fmla="*/ 2147483647 w 339"/>
              <a:gd name="T11" fmla="*/ 2147483647 h 274"/>
              <a:gd name="T12" fmla="*/ 2147483647 w 339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"/>
              <a:gd name="T22" fmla="*/ 0 h 274"/>
              <a:gd name="T23" fmla="*/ 339 w 339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" h="274">
                <a:moveTo>
                  <a:pt x="338" y="0"/>
                </a:moveTo>
                <a:lnTo>
                  <a:pt x="179" y="195"/>
                </a:lnTo>
                <a:lnTo>
                  <a:pt x="152" y="123"/>
                </a:lnTo>
                <a:lnTo>
                  <a:pt x="0" y="273"/>
                </a:lnTo>
                <a:lnTo>
                  <a:pt x="159" y="76"/>
                </a:lnTo>
                <a:lnTo>
                  <a:pt x="187" y="149"/>
                </a:lnTo>
                <a:lnTo>
                  <a:pt x="338" y="0"/>
                </a:lnTo>
              </a:path>
            </a:pathLst>
          </a:custGeom>
          <a:solidFill>
            <a:srgbClr val="FF0033"/>
          </a:solidFill>
          <a:ln w="25399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7" name="Freeform 12"/>
          <p:cNvSpPr>
            <a:spLocks/>
          </p:cNvSpPr>
          <p:nvPr/>
        </p:nvSpPr>
        <p:spPr bwMode="auto">
          <a:xfrm>
            <a:off x="2803525" y="3648075"/>
            <a:ext cx="554038" cy="385763"/>
          </a:xfrm>
          <a:custGeom>
            <a:avLst/>
            <a:gdLst>
              <a:gd name="T0" fmla="*/ 2147483647 w 349"/>
              <a:gd name="T1" fmla="*/ 2147483647 h 243"/>
              <a:gd name="T2" fmla="*/ 2147483647 w 349"/>
              <a:gd name="T3" fmla="*/ 2147483647 h 243"/>
              <a:gd name="T4" fmla="*/ 2147483647 w 349"/>
              <a:gd name="T5" fmla="*/ 2147483647 h 243"/>
              <a:gd name="T6" fmla="*/ 0 w 349"/>
              <a:gd name="T7" fmla="*/ 0 h 243"/>
              <a:gd name="T8" fmla="*/ 2147483647 w 349"/>
              <a:gd name="T9" fmla="*/ 2147483647 h 243"/>
              <a:gd name="T10" fmla="*/ 2147483647 w 349"/>
              <a:gd name="T11" fmla="*/ 2147483647 h 243"/>
              <a:gd name="T12" fmla="*/ 2147483647 w 349"/>
              <a:gd name="T13" fmla="*/ 2147483647 h 2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9"/>
              <a:gd name="T22" fmla="*/ 0 h 243"/>
              <a:gd name="T23" fmla="*/ 349 w 349"/>
              <a:gd name="T24" fmla="*/ 243 h 2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9" h="243">
                <a:moveTo>
                  <a:pt x="348" y="242"/>
                </a:moveTo>
                <a:lnTo>
                  <a:pt x="182" y="80"/>
                </a:lnTo>
                <a:lnTo>
                  <a:pt x="157" y="129"/>
                </a:lnTo>
                <a:lnTo>
                  <a:pt x="0" y="0"/>
                </a:lnTo>
                <a:lnTo>
                  <a:pt x="166" y="164"/>
                </a:lnTo>
                <a:lnTo>
                  <a:pt x="191" y="114"/>
                </a:lnTo>
                <a:lnTo>
                  <a:pt x="348" y="242"/>
                </a:lnTo>
              </a:path>
            </a:pathLst>
          </a:custGeom>
          <a:solidFill>
            <a:srgbClr val="FF0033"/>
          </a:solidFill>
          <a:ln w="25399" cap="rnd">
            <a:solidFill>
              <a:srgbClr val="FF00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3886200" y="2133600"/>
            <a:ext cx="324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400" b="1">
                <a:latin typeface="Arial" pitchFamily="34" charset="0"/>
              </a:rPr>
              <a:t>基站覆盖的无线电区域</a:t>
            </a:r>
          </a:p>
        </p:txBody>
      </p:sp>
      <p:sp>
        <p:nvSpPr>
          <p:cNvPr id="29709" name="Line 14"/>
          <p:cNvSpPr>
            <a:spLocks noChangeShapeType="1"/>
          </p:cNvSpPr>
          <p:nvPr/>
        </p:nvSpPr>
        <p:spPr bwMode="auto">
          <a:xfrm flipH="1">
            <a:off x="3678238" y="2444750"/>
            <a:ext cx="222250" cy="269875"/>
          </a:xfrm>
          <a:prstGeom prst="line">
            <a:avLst/>
          </a:prstGeom>
          <a:noFill/>
          <a:ln w="25399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9710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1363" y="2570163"/>
            <a:ext cx="42703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Picture 1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314575"/>
            <a:ext cx="42703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1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75" y="3609975"/>
            <a:ext cx="427038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1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400" y="3041650"/>
            <a:ext cx="47307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4" name="Picture 1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988" y="3836988"/>
            <a:ext cx="4365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4572000" y="4495800"/>
            <a:ext cx="3810000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buClr>
                <a:srgbClr val="FF9900"/>
              </a:buClr>
              <a:buSzPts val="1600"/>
              <a:buFont typeface="Wingdings" pitchFamily="2" charset="2"/>
              <a:buNone/>
            </a:pPr>
            <a:endParaRPr lang="zh-CN" altLang="zh-CN" sz="2400"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716" name="Group 21"/>
          <p:cNvGrpSpPr>
            <a:grpSpLocks/>
          </p:cNvGrpSpPr>
          <p:nvPr/>
        </p:nvGrpSpPr>
        <p:grpSpPr bwMode="auto">
          <a:xfrm>
            <a:off x="5302250" y="3222625"/>
            <a:ext cx="387350" cy="509588"/>
            <a:chOff x="570" y="2657"/>
            <a:chExt cx="244" cy="321"/>
          </a:xfrm>
        </p:grpSpPr>
        <p:sp>
          <p:nvSpPr>
            <p:cNvPr id="29722" name="Rectangle 22"/>
            <p:cNvSpPr>
              <a:spLocks noChangeArrowheads="1"/>
            </p:cNvSpPr>
            <p:nvPr/>
          </p:nvSpPr>
          <p:spPr bwMode="auto">
            <a:xfrm>
              <a:off x="570" y="2789"/>
              <a:ext cx="244" cy="189"/>
            </a:xfrm>
            <a:prstGeom prst="rect">
              <a:avLst/>
            </a:prstGeom>
            <a:solidFill>
              <a:srgbClr val="FFCC99"/>
            </a:solidFill>
            <a:ln w="25399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altLang="zh-CN" b="1"/>
                <a:t>BS</a:t>
              </a:r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 flipV="1">
              <a:off x="571" y="2657"/>
              <a:ext cx="63" cy="132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 flipH="1" flipV="1">
              <a:off x="634" y="2657"/>
              <a:ext cx="63" cy="124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7" name="Rectangle 25"/>
          <p:cNvSpPr>
            <a:spLocks noChangeArrowheads="1"/>
          </p:cNvSpPr>
          <p:nvPr/>
        </p:nvSpPr>
        <p:spPr bwMode="auto">
          <a:xfrm>
            <a:off x="5959475" y="3411538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 b="1" i="1"/>
              <a:t>基站</a:t>
            </a:r>
            <a:endParaRPr lang="zh-CN" altLang="en-US" sz="2000"/>
          </a:p>
        </p:txBody>
      </p:sp>
      <p:sp>
        <p:nvSpPr>
          <p:cNvPr id="29718" name="Rectangle 26"/>
          <p:cNvSpPr>
            <a:spLocks noChangeArrowheads="1"/>
          </p:cNvSpPr>
          <p:nvPr/>
        </p:nvSpPr>
        <p:spPr bwMode="auto">
          <a:xfrm>
            <a:off x="5943600" y="4267200"/>
            <a:ext cx="235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/>
              <a:t> </a:t>
            </a:r>
            <a:r>
              <a:rPr lang="zh-CN" altLang="en-US" sz="2000" b="1" i="1"/>
              <a:t>用户计算机和终端</a:t>
            </a:r>
          </a:p>
        </p:txBody>
      </p:sp>
      <p:pic>
        <p:nvPicPr>
          <p:cNvPr id="29719" name="Picture 2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6813" y="3903663"/>
            <a:ext cx="42703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20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5288" y="4248150"/>
            <a:ext cx="43656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7389" name="Rectangle 29"/>
          <p:cNvSpPr>
            <a:spLocks noChangeArrowheads="1"/>
          </p:cNvSpPr>
          <p:nvPr/>
        </p:nvSpPr>
        <p:spPr bwMode="auto">
          <a:xfrm>
            <a:off x="900113" y="5229225"/>
            <a:ext cx="748982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Bluetooth:2.45GHz,10m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距离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1Mbps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，可用于工作站、打印机、手机、便携和投影仪等的近距离连接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orlds">
  <a:themeElements>
    <a:clrScheme name="">
      <a:dk1>
        <a:srgbClr val="000000"/>
      </a:dk1>
      <a:lt1>
        <a:srgbClr val="F3FC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8FD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worlds">
      <a:majorFont>
        <a:latin typeface="幼圆"/>
        <a:ea typeface="幼圆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worl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7">
        <a:dk1>
          <a:srgbClr val="000000"/>
        </a:dk1>
        <a:lt1>
          <a:srgbClr val="CCFF99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E2FFCA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s 8">
        <a:dk1>
          <a:srgbClr val="000000"/>
        </a:dk1>
        <a:lt1>
          <a:srgbClr val="F4E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8F6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c:\powpnt4\template\sldshow\worlds.ppt</Template>
  <TotalTime>5403</TotalTime>
  <Pages>28</Pages>
  <Words>5204</Words>
  <Application>Microsoft Office PowerPoint</Application>
  <PresentationFormat>全屏显示(4:3)</PresentationFormat>
  <Paragraphs>1031</Paragraphs>
  <Slides>68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黑体</vt:lpstr>
      <vt:lpstr>Arial</vt:lpstr>
      <vt:lpstr>幼圆</vt:lpstr>
      <vt:lpstr>Monotype Sorts</vt:lpstr>
      <vt:lpstr>Times New Roman</vt:lpstr>
      <vt:lpstr>宋体</vt:lpstr>
      <vt:lpstr>Impact</vt:lpstr>
      <vt:lpstr>Symbol</vt:lpstr>
      <vt:lpstr>Arial Narrow</vt:lpstr>
      <vt:lpstr>Wingdings</vt:lpstr>
      <vt:lpstr>Comic Sans MS</vt:lpstr>
      <vt:lpstr>MS Gothic</vt:lpstr>
      <vt:lpstr>PMingLiU</vt:lpstr>
      <vt:lpstr>worlds</vt:lpstr>
      <vt:lpstr>Microsoft Office Word 97 - 2003 文档</vt:lpstr>
      <vt:lpstr>Microsoft Visio 绘图</vt:lpstr>
      <vt:lpstr>MathType 5.0 Equation</vt:lpstr>
      <vt:lpstr>Microsoft Word 文档</vt:lpstr>
      <vt:lpstr>Microsoft Clip Gallery</vt:lpstr>
      <vt:lpstr>1.2  传输网络的基本理论与技术</vt:lpstr>
      <vt:lpstr>1.2.1 点到点直接链路技术</vt:lpstr>
      <vt:lpstr>电磁波谱与媒介</vt:lpstr>
      <vt:lpstr>幻灯片 4</vt:lpstr>
      <vt:lpstr>WiFi频率</vt:lpstr>
      <vt:lpstr>WiFi频率</vt:lpstr>
      <vt:lpstr>主干线路带宽</vt:lpstr>
      <vt:lpstr>点到多点无线链路</vt:lpstr>
      <vt:lpstr>幻灯片 9</vt:lpstr>
      <vt:lpstr>幻灯片 10</vt:lpstr>
      <vt:lpstr>幻灯片 11</vt:lpstr>
      <vt:lpstr>点到多点以太总线</vt:lpstr>
      <vt:lpstr>1.2.2 编码与成帧技术</vt:lpstr>
      <vt:lpstr>信号的理论基础</vt:lpstr>
      <vt:lpstr>低次谐波幅度的√an+ bn</vt:lpstr>
      <vt:lpstr>模拟信号的周期、频率和相位</vt:lpstr>
      <vt:lpstr>时域和频域</vt:lpstr>
      <vt:lpstr>频谱和带宽</vt:lpstr>
      <vt:lpstr>数字信号的周期、频率和相位</vt:lpstr>
      <vt:lpstr>时域和频域</vt:lpstr>
      <vt:lpstr>数字信号的频谱</vt:lpstr>
      <vt:lpstr>无限带宽和有效带宽</vt:lpstr>
      <vt:lpstr>媒体带宽和信号带宽</vt:lpstr>
      <vt:lpstr>载体带宽和数据率:信道容量</vt:lpstr>
      <vt:lpstr>比特率与带宽的关系</vt:lpstr>
      <vt:lpstr>用模拟信号传输数字数据</vt:lpstr>
      <vt:lpstr>比特率与带宽之例</vt:lpstr>
      <vt:lpstr>数字→数字的编码</vt:lpstr>
      <vt:lpstr>幻灯片 29</vt:lpstr>
      <vt:lpstr>基带传输常用数字到数字编码</vt:lpstr>
      <vt:lpstr>模拟→数字编码</vt:lpstr>
      <vt:lpstr>从模拟到数字(PCM)</vt:lpstr>
      <vt:lpstr>数字→模拟编码</vt:lpstr>
      <vt:lpstr>8(23) (22相位*21幅度)—QAM</vt:lpstr>
      <vt:lpstr>比特率与波德率</vt:lpstr>
      <vt:lpstr>模拟→模拟编码</vt:lpstr>
      <vt:lpstr>幅度调制AM-载波的F&amp;P不变</vt:lpstr>
      <vt:lpstr>逻辑层：mBnB编码方式</vt:lpstr>
      <vt:lpstr>帧的生成（Framing）</vt:lpstr>
      <vt:lpstr>什么是幀(Frame)?</vt:lpstr>
      <vt:lpstr>面向字节的协议</vt:lpstr>
      <vt:lpstr>面向比特协议（HDLC）</vt:lpstr>
      <vt:lpstr>HDLC帧格式</vt:lpstr>
      <vt:lpstr>基于时钟的帧（SONET）</vt:lpstr>
      <vt:lpstr>SONET STS-1帧同步</vt:lpstr>
      <vt:lpstr>幻灯片 46</vt:lpstr>
      <vt:lpstr>幻灯片 47</vt:lpstr>
      <vt:lpstr>幻灯片 48</vt:lpstr>
      <vt:lpstr>幻灯片 49</vt:lpstr>
      <vt:lpstr>幻灯片 50</vt:lpstr>
      <vt:lpstr>1.2.3 信道共享技术</vt:lpstr>
      <vt:lpstr>在一个单物理链路上复用多个逻辑流</vt:lpstr>
      <vt:lpstr>把多个源交换复用到一共享链路</vt:lpstr>
      <vt:lpstr>FDM/TDM/STDM的比较</vt:lpstr>
      <vt:lpstr>WDM--DWDM</vt:lpstr>
      <vt:lpstr>幻灯片 56</vt:lpstr>
      <vt:lpstr>波分容量与协议</vt:lpstr>
      <vt:lpstr>几种共享技术的形象比喻－室内一群参加宴会人们的交流</vt:lpstr>
      <vt:lpstr>FDMA</vt:lpstr>
      <vt:lpstr>CDMA</vt:lpstr>
      <vt:lpstr>TDMA FDMA CDMA 比较图</vt:lpstr>
      <vt:lpstr>1.2.4 数据交换技术</vt:lpstr>
      <vt:lpstr>电路/报文/分组交换的比较</vt:lpstr>
      <vt:lpstr>1.2.5 差错控制技术</vt:lpstr>
      <vt:lpstr>幻灯片 65</vt:lpstr>
      <vt:lpstr>检纠错基本思想与方法</vt:lpstr>
      <vt:lpstr>习题</vt:lpstr>
      <vt:lpstr>幻灯片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计算机网络II</dc:title>
  <dc:creator>Li zhitang</dc:creator>
  <cp:lastModifiedBy>allion</cp:lastModifiedBy>
  <cp:revision>432</cp:revision>
  <cp:lastPrinted>1997-10-19T21:59:42Z</cp:lastPrinted>
  <dcterms:created xsi:type="dcterms:W3CDTF">1998-08-07T00:13:50Z</dcterms:created>
  <dcterms:modified xsi:type="dcterms:W3CDTF">2014-11-19T01:20:55Z</dcterms:modified>
</cp:coreProperties>
</file>