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7" r:id="rId3"/>
    <p:sldId id="309" r:id="rId4"/>
    <p:sldId id="310" r:id="rId5"/>
    <p:sldId id="311" r:id="rId6"/>
    <p:sldId id="312" r:id="rId7"/>
    <p:sldId id="314" r:id="rId8"/>
    <p:sldId id="315" r:id="rId9"/>
    <p:sldId id="319" r:id="rId10"/>
    <p:sldId id="320" r:id="rId11"/>
    <p:sldId id="325" r:id="rId12"/>
    <p:sldId id="326" r:id="rId13"/>
    <p:sldId id="327" r:id="rId14"/>
    <p:sldId id="328" r:id="rId15"/>
    <p:sldId id="329" r:id="rId16"/>
    <p:sldId id="330" r:id="rId17"/>
    <p:sldId id="331" r:id="rId18"/>
    <p:sldId id="332" r:id="rId19"/>
    <p:sldId id="333" r:id="rId20"/>
    <p:sldId id="335" r:id="rId21"/>
    <p:sldId id="336" r:id="rId22"/>
    <p:sldId id="337" r:id="rId23"/>
    <p:sldId id="343" r:id="rId24"/>
    <p:sldId id="340" r:id="rId25"/>
    <p:sldId id="334" r:id="rId26"/>
    <p:sldId id="323" r:id="rId27"/>
    <p:sldId id="324" r:id="rId28"/>
    <p:sldId id="341" r:id="rId29"/>
    <p:sldId id="342" r:id="rId30"/>
    <p:sldId id="263"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406D"/>
    <a:srgbClr val="2D74B5"/>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59" autoAdjust="0"/>
  </p:normalViewPr>
  <p:slideViewPr>
    <p:cSldViewPr snapToGrid="0">
      <p:cViewPr varScale="1">
        <p:scale>
          <a:sx n="70" d="100"/>
          <a:sy n="70" d="100"/>
        </p:scale>
        <p:origin x="283" y="58"/>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E99EB-3181-4A0F-9771-E7591C5A2FF3}"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90F99-9EE4-4C9B-B91D-C297D165A342}" type="slidenum">
              <a:rPr lang="zh-CN" altLang="en-US" smtClean="0"/>
              <a:t>‹#›</a:t>
            </a:fld>
            <a:endParaRPr lang="zh-CN" altLang="en-US"/>
          </a:p>
        </p:txBody>
      </p:sp>
    </p:spTree>
    <p:extLst>
      <p:ext uri="{BB962C8B-B14F-4D97-AF65-F5344CB8AC3E}">
        <p14:creationId xmlns:p14="http://schemas.microsoft.com/office/powerpoint/2010/main" val="97866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a:t>
            </a:fld>
            <a:endParaRPr lang="zh-CN" altLang="en-US"/>
          </a:p>
        </p:txBody>
      </p:sp>
    </p:spTree>
    <p:extLst>
      <p:ext uri="{BB962C8B-B14F-4D97-AF65-F5344CB8AC3E}">
        <p14:creationId xmlns:p14="http://schemas.microsoft.com/office/powerpoint/2010/main" val="3113310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同</a:t>
            </a:r>
            <a:r>
              <a:rPr lang="en-US" altLang="zh-CN" sz="1200" kern="1200" dirty="0" smtClean="0">
                <a:solidFill>
                  <a:schemeClr val="tx1"/>
                </a:solidFill>
                <a:effectLst/>
                <a:latin typeface="+mn-lt"/>
                <a:ea typeface="+mn-ea"/>
                <a:cs typeface="+mn-cs"/>
              </a:rPr>
              <a:t>DRAM</a:t>
            </a:r>
            <a:r>
              <a:rPr lang="zh-CN" altLang="en-US" sz="1200" kern="1200" dirty="0" smtClean="0">
                <a:solidFill>
                  <a:schemeClr val="tx1"/>
                </a:solidFill>
                <a:effectLst/>
                <a:latin typeface="+mn-lt"/>
                <a:ea typeface="+mn-ea"/>
                <a:cs typeface="+mn-cs"/>
              </a:rPr>
              <a:t>相比，</a:t>
            </a:r>
            <a:r>
              <a:rPr lang="en-US" altLang="zh-CN" sz="1200" kern="1200" dirty="0" smtClean="0">
                <a:solidFill>
                  <a:schemeClr val="tx1"/>
                </a:solidFill>
                <a:effectLst/>
                <a:latin typeface="+mn-lt"/>
                <a:ea typeface="+mn-ea"/>
                <a:cs typeface="+mn-cs"/>
              </a:rPr>
              <a:t>NVM</a:t>
            </a:r>
            <a:r>
              <a:rPr lang="zh-CN" altLang="en-US" sz="1200" kern="1200" dirty="0" smtClean="0">
                <a:solidFill>
                  <a:schemeClr val="tx1"/>
                </a:solidFill>
                <a:effectLst/>
                <a:latin typeface="+mn-lt"/>
                <a:ea typeface="+mn-ea"/>
                <a:cs typeface="+mn-cs"/>
              </a:rPr>
              <a:t>具有较高的读写延迟、寿命也较短</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10</a:t>
            </a:fld>
            <a:endParaRPr lang="zh-CN" altLang="en-US"/>
          </a:p>
        </p:txBody>
      </p:sp>
    </p:spTree>
    <p:extLst>
      <p:ext uri="{BB962C8B-B14F-4D97-AF65-F5344CB8AC3E}">
        <p14:creationId xmlns:p14="http://schemas.microsoft.com/office/powerpoint/2010/main" val="12596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大数据时代的到来，数据密集型应用的比例逐渐超过计算密集型应用。高性能计算和大数据分析对数据的存储与处理的要求越来越高，而相反地传统存储系统性能的提升远远落后于计算性能的提升。因此存储一直是计算机系统性能提升的瓶颈。</a:t>
            </a:r>
          </a:p>
          <a:p>
            <a:r>
              <a:rPr lang="zh-CN" altLang="zh-CN" sz="1200" kern="1200" dirty="0" smtClean="0">
                <a:solidFill>
                  <a:schemeClr val="tx1"/>
                </a:solidFill>
                <a:effectLst/>
                <a:latin typeface="+mn-lt"/>
                <a:ea typeface="+mn-ea"/>
                <a:cs typeface="+mn-cs"/>
              </a:rPr>
              <a:t>新兴的非易失性存储器</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具有高性能、低功耗、低粒度、体积小的优点，对于存储系统的性能提升具有重要意义。但由于半个世纪以来，磁盘始终占据着存储介质的主导地位，导致传统的存储系统积累了大量针对磁盘机械式特性进行优化的特性。作为在存储系统中，占据核心地位的系统软件，传统的文件系统同样也是根据磁盘的特性设计。这些文件系统既没有考虑</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的高性能对结构的影响，也不支持字节粒度的空间管理，更没有根据</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的特性设计相应的管理策略。因此，各种针对</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设计的文件系统在近年来如雨后春笋般出现。</a:t>
            </a: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11</a:t>
            </a:fld>
            <a:endParaRPr lang="zh-CN" altLang="en-US"/>
          </a:p>
        </p:txBody>
      </p:sp>
    </p:spTree>
    <p:extLst>
      <p:ext uri="{BB962C8B-B14F-4D97-AF65-F5344CB8AC3E}">
        <p14:creationId xmlns:p14="http://schemas.microsoft.com/office/powerpoint/2010/main" val="329682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如图左半部分所示，</a:t>
            </a:r>
            <a:r>
              <a:rPr lang="zh-CN" altLang="zh-CN" sz="1200" kern="1200" dirty="0" smtClean="0">
                <a:solidFill>
                  <a:schemeClr val="tx1"/>
                </a:solidFill>
                <a:effectLst/>
                <a:latin typeface="+mn-lt"/>
                <a:ea typeface="+mn-ea"/>
                <a:cs typeface="+mn-cs"/>
              </a:rPr>
              <a:t>最初有一种思路是通过使用一些符合</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特性的块驱动来模拟块设备的形式兼容传统文件系统，包括</a:t>
            </a:r>
            <a:r>
              <a:rPr lang="en-US" altLang="zh-CN" sz="1200" kern="1200" dirty="0" smtClean="0">
                <a:solidFill>
                  <a:schemeClr val="tx1"/>
                </a:solidFill>
                <a:effectLst/>
                <a:latin typeface="+mn-lt"/>
                <a:ea typeface="+mn-ea"/>
                <a:cs typeface="+mn-cs"/>
              </a:rPr>
              <a:t>Ext4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XFS</a:t>
            </a:r>
            <a:r>
              <a:rPr lang="zh-CN" altLang="zh-CN" sz="1200" kern="1200" dirty="0" smtClean="0">
                <a:solidFill>
                  <a:schemeClr val="tx1"/>
                </a:solidFill>
                <a:effectLst/>
                <a:latin typeface="+mn-lt"/>
                <a:ea typeface="+mn-ea"/>
                <a:cs typeface="+mn-cs"/>
              </a:rPr>
              <a:t>等。这些传统文件系统不需要修改，就可以直接构建于</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模拟的块设备上。这种形式使得</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的内存级的数据持久性能快速应用到传统文件系统中，相比外存性能已经有数量级的提升。</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12</a:t>
            </a:fld>
            <a:endParaRPr lang="zh-CN" altLang="en-US"/>
          </a:p>
        </p:txBody>
      </p:sp>
    </p:spTree>
    <p:extLst>
      <p:ext uri="{BB962C8B-B14F-4D97-AF65-F5344CB8AC3E}">
        <p14:creationId xmlns:p14="http://schemas.microsoft.com/office/powerpoint/2010/main" val="2690452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韩国汉阳大学于</a:t>
            </a:r>
            <a:r>
              <a:rPr lang="en-US" altLang="zh-CN" sz="1200" dirty="0" smtClean="0"/>
              <a:t>2016</a:t>
            </a:r>
            <a:r>
              <a:rPr lang="zh-CN" altLang="en-US" sz="1200" dirty="0" smtClean="0"/>
              <a:t>年提出的</a:t>
            </a:r>
            <a:r>
              <a:rPr lang="en-US" altLang="zh-CN" sz="1200" dirty="0" err="1" smtClean="0"/>
              <a:t>nvramdisk</a:t>
            </a:r>
            <a:r>
              <a:rPr lang="zh-CN" altLang="en-US" sz="1200" dirty="0" smtClean="0"/>
              <a:t>是</a:t>
            </a:r>
            <a:r>
              <a:rPr lang="en-US" altLang="zh-CN" sz="1200" dirty="0" err="1" smtClean="0"/>
              <a:t>RamDisk</a:t>
            </a:r>
            <a:r>
              <a:rPr lang="zh-CN" altLang="en-US" sz="1200" dirty="0" smtClean="0"/>
              <a:t>的一个例子，他们利用</a:t>
            </a:r>
            <a:r>
              <a:rPr lang="en-US" altLang="zh-CN" sz="1200" dirty="0" smtClean="0"/>
              <a:t>NVM</a:t>
            </a:r>
            <a:r>
              <a:rPr lang="zh-CN" altLang="en-US" sz="1200" dirty="0" smtClean="0"/>
              <a:t>低延时访问特性，将</a:t>
            </a:r>
            <a:r>
              <a:rPr lang="en-US" altLang="zh-CN" sz="1200" dirty="0" smtClean="0"/>
              <a:t>NVM</a:t>
            </a:r>
            <a:r>
              <a:rPr lang="zh-CN" altLang="en-US" sz="1200" dirty="0" smtClean="0"/>
              <a:t>连接在内存总线上，并设计了</a:t>
            </a:r>
            <a:r>
              <a:rPr lang="zh-CN" altLang="en-US" sz="1200" b="1" dirty="0" smtClean="0"/>
              <a:t>符合</a:t>
            </a:r>
            <a:r>
              <a:rPr lang="en-US" altLang="zh-CN" sz="1200" b="1" dirty="0" smtClean="0"/>
              <a:t>NVM</a:t>
            </a:r>
            <a:r>
              <a:rPr lang="zh-CN" altLang="en-US" sz="1200" b="1" dirty="0" smtClean="0"/>
              <a:t>部分特性的块驱动</a:t>
            </a:r>
            <a:r>
              <a:rPr lang="zh-CN" altLang="en-US" sz="1200" dirty="0" smtClean="0"/>
              <a:t>来将</a:t>
            </a:r>
            <a:r>
              <a:rPr lang="en-US" altLang="zh-CN" sz="1200" dirty="0" smtClean="0"/>
              <a:t>NVM</a:t>
            </a:r>
            <a:r>
              <a:rPr lang="zh-CN" altLang="en-US" sz="1200" dirty="0" smtClean="0"/>
              <a:t>封装为块存储器，以达到兼容传统文件系统结构的目的。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的访问机制和传统存储设备之间存在较大差异，通过块驱动的方式来实现基于</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的文件系统虽然弱化了这些差异，但实际上也没有完全利用好</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本身的优势和特性。</a:t>
            </a:r>
            <a:r>
              <a:rPr lang="zh-CN" altLang="en-US" sz="1200" kern="1200" dirty="0" smtClean="0">
                <a:solidFill>
                  <a:schemeClr val="tx1"/>
                </a:solidFill>
                <a:effectLst/>
                <a:latin typeface="+mn-lt"/>
                <a:ea typeface="+mn-ea"/>
                <a:cs typeface="+mn-cs"/>
              </a:rPr>
              <a:t>相对于传统存储器的</a:t>
            </a:r>
            <a:r>
              <a:rPr lang="zh-CN" altLang="zh-CN" sz="1200" kern="1200" dirty="0" smtClean="0">
                <a:solidFill>
                  <a:schemeClr val="tx1"/>
                </a:solidFill>
                <a:effectLst/>
                <a:latin typeface="+mn-lt"/>
                <a:ea typeface="+mn-ea"/>
                <a:cs typeface="+mn-cs"/>
              </a:rPr>
              <a:t>优势给</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构建的文件系统带来巨大潜力，但同时也提出了挑战。为了充分挖掘</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的优势，有研究开始尝试摆脱传统的束缚而基于</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构建新型文件系统。</a:t>
            </a: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13</a:t>
            </a:fld>
            <a:endParaRPr lang="zh-CN" altLang="en-US"/>
          </a:p>
        </p:txBody>
      </p:sp>
    </p:spTree>
    <p:extLst>
      <p:ext uri="{BB962C8B-B14F-4D97-AF65-F5344CB8AC3E}">
        <p14:creationId xmlns:p14="http://schemas.microsoft.com/office/powerpoint/2010/main" val="886017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也就是右图所示的文件系统</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14</a:t>
            </a:fld>
            <a:endParaRPr lang="zh-CN" altLang="en-US"/>
          </a:p>
        </p:txBody>
      </p:sp>
    </p:spTree>
    <p:extLst>
      <p:ext uri="{BB962C8B-B14F-4D97-AF65-F5344CB8AC3E}">
        <p14:creationId xmlns:p14="http://schemas.microsoft.com/office/powerpoint/2010/main" val="2088167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微软研究院于</a:t>
            </a:r>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年研究提出的可字节寻址的</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文件系统</a:t>
            </a:r>
            <a:r>
              <a:rPr lang="en-US" altLang="zh-CN" sz="1200" kern="1200" dirty="0" smtClean="0">
                <a:solidFill>
                  <a:schemeClr val="tx1"/>
                </a:solidFill>
                <a:effectLst/>
                <a:latin typeface="+mn-lt"/>
                <a:ea typeface="+mn-ea"/>
                <a:cs typeface="+mn-cs"/>
              </a:rPr>
              <a:t>BPFS</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首次</a:t>
            </a:r>
            <a:r>
              <a:rPr lang="zh-CN" altLang="zh-CN" sz="1200" kern="1200" dirty="0" smtClean="0">
                <a:solidFill>
                  <a:schemeClr val="tx1"/>
                </a:solidFill>
                <a:effectLst/>
                <a:latin typeface="+mn-lt"/>
                <a:ea typeface="+mn-ea"/>
                <a:cs typeface="+mn-cs"/>
              </a:rPr>
              <a:t>利用了</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的字节</a:t>
            </a:r>
            <a:r>
              <a:rPr lang="zh-CN" altLang="en-US" sz="1200" kern="1200" dirty="0" smtClean="0">
                <a:solidFill>
                  <a:schemeClr val="tx1"/>
                </a:solidFill>
                <a:effectLst/>
                <a:latin typeface="+mn-lt"/>
                <a:ea typeface="+mn-ea"/>
                <a:cs typeface="+mn-cs"/>
              </a:rPr>
              <a:t>粒度</a:t>
            </a:r>
            <a:r>
              <a:rPr lang="zh-CN" altLang="zh-CN" sz="1200" kern="1200" dirty="0" smtClean="0">
                <a:solidFill>
                  <a:schemeClr val="tx1"/>
                </a:solidFill>
                <a:effectLst/>
                <a:latin typeface="+mn-lt"/>
                <a:ea typeface="+mn-ea"/>
                <a:cs typeface="+mn-cs"/>
              </a:rPr>
              <a:t>寻址特性。</a:t>
            </a:r>
            <a:r>
              <a:rPr lang="en-US" altLang="zh-CN" sz="1200" kern="1200" dirty="0" smtClean="0">
                <a:solidFill>
                  <a:schemeClr val="tx1"/>
                </a:solidFill>
                <a:effectLst/>
                <a:latin typeface="+mn-lt"/>
                <a:ea typeface="+mn-ea"/>
                <a:cs typeface="+mn-cs"/>
              </a:rPr>
              <a:t>BPFS</a:t>
            </a:r>
            <a:r>
              <a:rPr lang="zh-CN" altLang="zh-CN" sz="1200" kern="1200" dirty="0" smtClean="0">
                <a:solidFill>
                  <a:schemeClr val="tx1"/>
                </a:solidFill>
                <a:effectLst/>
                <a:latin typeface="+mn-lt"/>
                <a:ea typeface="+mn-ea"/>
                <a:cs typeface="+mn-cs"/>
              </a:rPr>
              <a:t>以字节寻址方式管理</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，并引入树状结构在</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上构建文件系统的数据结构，从而避免了数据在文件系统缓存与文件系统映像间的数据拷贝。除此之外，</a:t>
            </a:r>
            <a:r>
              <a:rPr lang="en-US" altLang="zh-CN" sz="1200" kern="1200" dirty="0" smtClean="0">
                <a:solidFill>
                  <a:schemeClr val="tx1"/>
                </a:solidFill>
                <a:effectLst/>
                <a:latin typeface="+mn-lt"/>
                <a:ea typeface="+mn-ea"/>
                <a:cs typeface="+mn-cs"/>
              </a:rPr>
              <a:t>BPFS</a:t>
            </a:r>
            <a:r>
              <a:rPr lang="zh-CN" altLang="zh-CN" sz="1200" kern="1200" dirty="0" smtClean="0">
                <a:solidFill>
                  <a:schemeClr val="tx1"/>
                </a:solidFill>
                <a:effectLst/>
                <a:latin typeface="+mn-lt"/>
                <a:ea typeface="+mn-ea"/>
                <a:cs typeface="+mn-cs"/>
              </a:rPr>
              <a:t>移除了传统文件系统中的页高速缓存，通过</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的预取等功能来弥补直接访问</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导致的部分性能损失。</a:t>
            </a:r>
            <a:r>
              <a:rPr lang="en-US" altLang="zh-CN" sz="1200" kern="1200" dirty="0" smtClean="0">
                <a:solidFill>
                  <a:schemeClr val="tx1"/>
                </a:solidFill>
                <a:effectLst/>
                <a:latin typeface="+mn-lt"/>
                <a:ea typeface="+mn-ea"/>
                <a:cs typeface="+mn-cs"/>
              </a:rPr>
              <a:t>BPFS</a:t>
            </a:r>
            <a:r>
              <a:rPr lang="zh-CN" altLang="zh-CN" sz="1200" kern="1200" dirty="0" smtClean="0">
                <a:solidFill>
                  <a:schemeClr val="tx1"/>
                </a:solidFill>
                <a:effectLst/>
                <a:latin typeface="+mn-lt"/>
                <a:ea typeface="+mn-ea"/>
                <a:cs typeface="+mn-cs"/>
              </a:rPr>
              <a:t>还提出一种短路影子分页技术实现数据的原子级更新，减少一致性更新开销。结果表明，针对</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字节寻址能力进行优化的文件系统的性能要比传统的面向扇区的文件系统高得多，同时还能提供强大的安全性和一致性。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15</a:t>
            </a:fld>
            <a:endParaRPr lang="zh-CN" altLang="en-US"/>
          </a:p>
        </p:txBody>
      </p:sp>
    </p:spTree>
    <p:extLst>
      <p:ext uri="{BB962C8B-B14F-4D97-AF65-F5344CB8AC3E}">
        <p14:creationId xmlns:p14="http://schemas.microsoft.com/office/powerpoint/2010/main" val="3489282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德克萨斯州农工大学</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提出的内外存融合管理的</a:t>
            </a:r>
            <a:r>
              <a:rPr lang="en-US" altLang="zh-CN" sz="1200" kern="1200" dirty="0" smtClean="0">
                <a:solidFill>
                  <a:schemeClr val="tx1"/>
                </a:solidFill>
                <a:effectLst/>
                <a:latin typeface="+mn-lt"/>
                <a:ea typeface="+mn-ea"/>
                <a:cs typeface="+mn-cs"/>
              </a:rPr>
              <a:t>SCMFS</a:t>
            </a:r>
            <a:r>
              <a:rPr lang="zh-CN" altLang="zh-CN" sz="1200" kern="1200" dirty="0" smtClean="0">
                <a:solidFill>
                  <a:schemeClr val="tx1"/>
                </a:solidFill>
                <a:effectLst/>
                <a:latin typeface="+mn-lt"/>
                <a:ea typeface="+mn-ea"/>
                <a:cs typeface="+mn-cs"/>
              </a:rPr>
              <a:t>文件系统，利用操作系统中现有的内存管理单元辅助管理</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空间，并设计了对应的空间预分配策略。和</a:t>
            </a:r>
            <a:r>
              <a:rPr lang="en-US" altLang="zh-CN" sz="1200" kern="1200" dirty="0" smtClean="0">
                <a:solidFill>
                  <a:schemeClr val="tx1"/>
                </a:solidFill>
                <a:effectLst/>
                <a:latin typeface="+mn-lt"/>
                <a:ea typeface="+mn-ea"/>
                <a:cs typeface="+mn-cs"/>
              </a:rPr>
              <a:t>BPFS</a:t>
            </a:r>
            <a:r>
              <a:rPr lang="zh-CN" altLang="zh-CN" sz="1200" kern="1200" dirty="0" smtClean="0">
                <a:solidFill>
                  <a:schemeClr val="tx1"/>
                </a:solidFill>
                <a:effectLst/>
                <a:latin typeface="+mn-lt"/>
                <a:ea typeface="+mn-ea"/>
                <a:cs typeface="+mn-cs"/>
              </a:rPr>
              <a:t>相同，</a:t>
            </a:r>
            <a:r>
              <a:rPr lang="en-US" altLang="zh-CN" sz="1200" kern="1200" dirty="0" smtClean="0">
                <a:solidFill>
                  <a:schemeClr val="tx1"/>
                </a:solidFill>
                <a:effectLst/>
                <a:latin typeface="+mn-lt"/>
                <a:ea typeface="+mn-ea"/>
                <a:cs typeface="+mn-cs"/>
              </a:rPr>
              <a:t>SCMFS</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中无需数据拷贝。</a:t>
            </a:r>
            <a:r>
              <a:rPr lang="en-US" altLang="zh-CN" sz="1200" kern="1200" dirty="0" smtClean="0">
                <a:solidFill>
                  <a:schemeClr val="tx1"/>
                </a:solidFill>
                <a:effectLst/>
                <a:latin typeface="+mn-lt"/>
                <a:ea typeface="+mn-ea"/>
                <a:cs typeface="+mn-cs"/>
              </a:rPr>
              <a:t>SCMFS</a:t>
            </a:r>
            <a:r>
              <a:rPr lang="zh-CN" altLang="zh-CN" sz="1200" kern="1200" dirty="0" smtClean="0">
                <a:solidFill>
                  <a:schemeClr val="tx1"/>
                </a:solidFill>
                <a:effectLst/>
                <a:latin typeface="+mn-lt"/>
                <a:ea typeface="+mn-ea"/>
                <a:cs typeface="+mn-cs"/>
              </a:rPr>
              <a:t>文件系统还引入超级页，根据文件数据大小动态选择普通也或者粒度更大的超级页进行分配，避免了因设备容量和文件数量增加而导致的性能下降问题。</a:t>
            </a: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16</a:t>
            </a:fld>
            <a:endParaRPr lang="zh-CN" altLang="en-US"/>
          </a:p>
        </p:txBody>
      </p:sp>
    </p:spTree>
    <p:extLst>
      <p:ext uri="{BB962C8B-B14F-4D97-AF65-F5344CB8AC3E}">
        <p14:creationId xmlns:p14="http://schemas.microsoft.com/office/powerpoint/2010/main" val="3883035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PMFS</a:t>
            </a:r>
            <a:r>
              <a:rPr lang="zh-CN" altLang="zh-CN" sz="1200" kern="1200" dirty="0" smtClean="0">
                <a:solidFill>
                  <a:schemeClr val="tx1"/>
                </a:solidFill>
                <a:effectLst/>
                <a:latin typeface="+mn-lt"/>
                <a:ea typeface="+mn-ea"/>
                <a:cs typeface="+mn-cs"/>
              </a:rPr>
              <a:t>作为</a:t>
            </a:r>
            <a:r>
              <a:rPr lang="en-US" altLang="zh-CN" sz="1200" kern="1200" dirty="0" smtClean="0">
                <a:solidFill>
                  <a:schemeClr val="tx1"/>
                </a:solidFill>
                <a:effectLst/>
                <a:latin typeface="+mn-lt"/>
                <a:ea typeface="+mn-ea"/>
                <a:cs typeface="+mn-cs"/>
              </a:rPr>
              <a:t>Intel</a:t>
            </a:r>
            <a:r>
              <a:rPr lang="zh-CN" altLang="zh-CN" sz="1200" kern="1200" dirty="0" smtClean="0">
                <a:solidFill>
                  <a:schemeClr val="tx1"/>
                </a:solidFill>
                <a:effectLst/>
                <a:latin typeface="+mn-lt"/>
                <a:ea typeface="+mn-ea"/>
                <a:cs typeface="+mn-cs"/>
              </a:rPr>
              <a:t>公司于</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年研究提出的文件系统，绕开了文件系统缓存直接访问</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，同时兼容传统应用程序。</a:t>
            </a:r>
            <a:r>
              <a:rPr lang="en-US" altLang="zh-CN" sz="1200" kern="1200" dirty="0" smtClean="0">
                <a:solidFill>
                  <a:schemeClr val="tx1"/>
                </a:solidFill>
                <a:effectLst/>
                <a:latin typeface="+mn-lt"/>
                <a:ea typeface="+mn-ea"/>
                <a:cs typeface="+mn-cs"/>
              </a:rPr>
              <a:t>PMFS</a:t>
            </a:r>
            <a:r>
              <a:rPr lang="zh-CN" altLang="zh-CN" sz="1200" kern="1200" dirty="0" smtClean="0">
                <a:solidFill>
                  <a:schemeClr val="tx1"/>
                </a:solidFill>
                <a:effectLst/>
                <a:latin typeface="+mn-lt"/>
                <a:ea typeface="+mn-ea"/>
                <a:cs typeface="+mn-cs"/>
              </a:rPr>
              <a:t>通过内存映射</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的方式将文件数据映射到应用程序的虚拟地址空间，从而减少了数据在用户态缓存区和内核态缓存区之间的拷贝开销。</a:t>
            </a:r>
            <a:r>
              <a:rPr lang="en-US" altLang="zh-CN" sz="1200" kern="1200" dirty="0" smtClean="0">
                <a:solidFill>
                  <a:schemeClr val="tx1"/>
                </a:solidFill>
                <a:effectLst/>
                <a:latin typeface="+mn-lt"/>
                <a:ea typeface="+mn-ea"/>
                <a:cs typeface="+mn-cs"/>
              </a:rPr>
              <a:t>PMFS</a:t>
            </a:r>
            <a:r>
              <a:rPr lang="zh-CN" altLang="zh-CN" sz="1200" kern="1200" dirty="0" smtClean="0">
                <a:solidFill>
                  <a:schemeClr val="tx1"/>
                </a:solidFill>
                <a:effectLst/>
                <a:latin typeface="+mn-lt"/>
                <a:ea typeface="+mn-ea"/>
                <a:cs typeface="+mn-cs"/>
              </a:rPr>
              <a:t>还实现了一个简单的硬件原语来保证</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缓存数据写回到</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存储器的持久性和顺序性。相比于使用块驱动兼容</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的方法，</a:t>
            </a:r>
            <a:r>
              <a:rPr lang="en-US" altLang="zh-CN" sz="1200" kern="1200" dirty="0" smtClean="0">
                <a:solidFill>
                  <a:schemeClr val="tx1"/>
                </a:solidFill>
                <a:effectLst/>
                <a:latin typeface="+mn-lt"/>
                <a:ea typeface="+mn-ea"/>
                <a:cs typeface="+mn-cs"/>
              </a:rPr>
              <a:t>PMFS</a:t>
            </a:r>
            <a:r>
              <a:rPr lang="zh-CN" altLang="zh-CN" sz="1200" kern="1200" dirty="0" smtClean="0">
                <a:solidFill>
                  <a:schemeClr val="tx1"/>
                </a:solidFill>
                <a:effectLst/>
                <a:latin typeface="+mn-lt"/>
                <a:ea typeface="+mn-ea"/>
                <a:cs typeface="+mn-cs"/>
              </a:rPr>
              <a:t>性能有</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个数量级的提升</a:t>
            </a: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17</a:t>
            </a:fld>
            <a:endParaRPr lang="zh-CN" altLang="en-US"/>
          </a:p>
        </p:txBody>
      </p:sp>
    </p:spTree>
    <p:extLst>
      <p:ext uri="{BB962C8B-B14F-4D97-AF65-F5344CB8AC3E}">
        <p14:creationId xmlns:p14="http://schemas.microsoft.com/office/powerpoint/2010/main" val="933211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圣迭戈加州大学在</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年提出的</a:t>
            </a:r>
            <a:r>
              <a:rPr lang="en-US" altLang="zh-CN" sz="1200" kern="1200" dirty="0" smtClean="0">
                <a:solidFill>
                  <a:schemeClr val="tx1"/>
                </a:solidFill>
                <a:effectLst/>
                <a:latin typeface="+mn-lt"/>
                <a:ea typeface="+mn-ea"/>
                <a:cs typeface="+mn-cs"/>
              </a:rPr>
              <a:t>NOVA</a:t>
            </a:r>
            <a:r>
              <a:rPr lang="zh-CN" altLang="zh-CN" sz="1200" kern="1200" dirty="0" smtClean="0">
                <a:solidFill>
                  <a:schemeClr val="tx1"/>
                </a:solidFill>
                <a:effectLst/>
                <a:latin typeface="+mn-lt"/>
                <a:ea typeface="+mn-ea"/>
                <a:cs typeface="+mn-cs"/>
              </a:rPr>
              <a:t>文件系统，则调整了传统的文件系统技术的日志结构。</a:t>
            </a:r>
            <a:r>
              <a:rPr lang="en-US" altLang="zh-CN" sz="1200" kern="1200" dirty="0" smtClean="0">
                <a:solidFill>
                  <a:schemeClr val="tx1"/>
                </a:solidFill>
                <a:effectLst/>
                <a:latin typeface="+mn-lt"/>
                <a:ea typeface="+mn-ea"/>
                <a:cs typeface="+mn-cs"/>
              </a:rPr>
              <a:t>NOVA</a:t>
            </a:r>
            <a:r>
              <a:rPr lang="zh-CN" altLang="zh-CN" sz="1200" kern="1200" dirty="0" smtClean="0">
                <a:solidFill>
                  <a:schemeClr val="tx1"/>
                </a:solidFill>
                <a:effectLst/>
                <a:latin typeface="+mn-lt"/>
                <a:ea typeface="+mn-ea"/>
                <a:cs typeface="+mn-cs"/>
              </a:rPr>
              <a:t>使用日志结构记录索引节点的数据更新，并为每个索引节点维护独立的日志，从而提高了文件访问的并发性。对于文件数据，</a:t>
            </a:r>
            <a:r>
              <a:rPr lang="en-US" altLang="zh-CN" sz="1200" kern="1200" dirty="0" smtClean="0">
                <a:solidFill>
                  <a:schemeClr val="tx1"/>
                </a:solidFill>
                <a:effectLst/>
                <a:latin typeface="+mn-lt"/>
                <a:ea typeface="+mn-ea"/>
                <a:cs typeface="+mn-cs"/>
              </a:rPr>
              <a:t>NOVA</a:t>
            </a:r>
            <a:r>
              <a:rPr lang="zh-CN" altLang="zh-CN" sz="1200" kern="1200" dirty="0" smtClean="0">
                <a:solidFill>
                  <a:schemeClr val="tx1"/>
                </a:solidFill>
                <a:effectLst/>
                <a:latin typeface="+mn-lt"/>
                <a:ea typeface="+mn-ea"/>
                <a:cs typeface="+mn-cs"/>
              </a:rPr>
              <a:t>使用了写时复制技术减少了更新过程中的日志大小。</a:t>
            </a:r>
            <a:r>
              <a:rPr lang="en-US" altLang="zh-CN" sz="1200" kern="1200" dirty="0" smtClean="0">
                <a:solidFill>
                  <a:schemeClr val="tx1"/>
                </a:solidFill>
                <a:effectLst/>
                <a:latin typeface="+mn-lt"/>
                <a:ea typeface="+mn-ea"/>
                <a:cs typeface="+mn-cs"/>
              </a:rPr>
              <a:t>NOVA</a:t>
            </a:r>
            <a:r>
              <a:rPr lang="zh-CN" altLang="zh-CN" sz="1200" kern="1200" dirty="0" smtClean="0">
                <a:solidFill>
                  <a:schemeClr val="tx1"/>
                </a:solidFill>
                <a:effectLst/>
                <a:latin typeface="+mn-lt"/>
                <a:ea typeface="+mn-ea"/>
                <a:cs typeface="+mn-cs"/>
              </a:rPr>
              <a:t>还结合</a:t>
            </a:r>
            <a:r>
              <a:rPr lang="en-US" altLang="zh-CN" sz="1200" kern="1200" dirty="0" smtClean="0">
                <a:solidFill>
                  <a:schemeClr val="tx1"/>
                </a:solidFill>
                <a:effectLst/>
                <a:latin typeface="+mn-lt"/>
                <a:ea typeface="+mn-ea"/>
                <a:cs typeface="+mn-cs"/>
              </a:rPr>
              <a:t>Intel</a:t>
            </a:r>
            <a:r>
              <a:rPr lang="zh-CN" altLang="zh-CN" sz="1200" kern="1200" dirty="0" smtClean="0">
                <a:solidFill>
                  <a:schemeClr val="tx1"/>
                </a:solidFill>
                <a:effectLst/>
                <a:latin typeface="+mn-lt"/>
                <a:ea typeface="+mn-ea"/>
                <a:cs typeface="+mn-cs"/>
              </a:rPr>
              <a:t>最新提供的持久性、顺序性指令为文件系统元数据和数据更新提供强一致保障。</a:t>
            </a: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18</a:t>
            </a:fld>
            <a:endParaRPr lang="zh-CN" altLang="en-US"/>
          </a:p>
        </p:txBody>
      </p:sp>
    </p:spTree>
    <p:extLst>
      <p:ext uri="{BB962C8B-B14F-4D97-AF65-F5344CB8AC3E}">
        <p14:creationId xmlns:p14="http://schemas.microsoft.com/office/powerpoint/2010/main" val="419571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当前，以字节粒度寻址、融合内外存管理和</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直写等</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文件系统构建方法，更高效地发挥了字节寻址</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的性能优势，</a:t>
            </a:r>
            <a:r>
              <a:rPr lang="zh-CN" altLang="en-US" sz="1200" kern="1200" dirty="0" smtClean="0">
                <a:solidFill>
                  <a:schemeClr val="tx1"/>
                </a:solidFill>
                <a:effectLst/>
                <a:latin typeface="+mn-lt"/>
                <a:ea typeface="+mn-ea"/>
                <a:cs typeface="+mn-cs"/>
              </a:rPr>
              <a:t>这</a:t>
            </a:r>
            <a:r>
              <a:rPr lang="zh-CN" altLang="zh-CN" sz="1200" kern="1200" dirty="0" smtClean="0">
                <a:solidFill>
                  <a:schemeClr val="tx1"/>
                </a:solidFill>
                <a:effectLst/>
                <a:latin typeface="+mn-lt"/>
                <a:ea typeface="+mn-ea"/>
                <a:cs typeface="+mn-cs"/>
              </a:rPr>
              <a:t>已基本形成共识。</a:t>
            </a:r>
            <a:r>
              <a:rPr lang="zh-CN" altLang="en-US" sz="1200" kern="1200" dirty="0" smtClean="0">
                <a:solidFill>
                  <a:schemeClr val="tx1"/>
                </a:solidFill>
                <a:effectLst/>
                <a:latin typeface="+mn-lt"/>
                <a:ea typeface="+mn-ea"/>
                <a:cs typeface="+mn-cs"/>
              </a:rPr>
              <a:t>虽然</a:t>
            </a:r>
            <a:r>
              <a:rPr lang="zh-CN" altLang="en-US" sz="1200" dirty="0" smtClean="0"/>
              <a:t>为</a:t>
            </a:r>
            <a:r>
              <a:rPr lang="en-US" altLang="zh-CN" sz="1200" dirty="0" smtClean="0"/>
              <a:t>NVM</a:t>
            </a:r>
            <a:r>
              <a:rPr lang="zh-CN" altLang="en-US" sz="1200" dirty="0" smtClean="0"/>
              <a:t>设计专用的文件系统已经成为一种趋势</a:t>
            </a:r>
            <a:r>
              <a:rPr lang="zh-CN" altLang="zh-CN" sz="1200" kern="1200" dirty="0" smtClean="0">
                <a:solidFill>
                  <a:schemeClr val="tx1"/>
                </a:solidFill>
                <a:effectLst/>
                <a:latin typeface="+mn-lt"/>
                <a:ea typeface="+mn-ea"/>
                <a:cs typeface="+mn-cs"/>
              </a:rPr>
              <a:t>，如何在高速硬件上进一步降低软件开销， 仍然是</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文件系统的一大挑战。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19</a:t>
            </a:fld>
            <a:endParaRPr lang="zh-CN" altLang="en-US"/>
          </a:p>
        </p:txBody>
      </p:sp>
    </p:spTree>
    <p:extLst>
      <p:ext uri="{BB962C8B-B14F-4D97-AF65-F5344CB8AC3E}">
        <p14:creationId xmlns:p14="http://schemas.microsoft.com/office/powerpoint/2010/main" val="267737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我想从课题的意义与内容、数据集介绍、世界指标的聚类分析、关联分析、预测和研究展望这</a:t>
            </a:r>
            <a:r>
              <a:rPr lang="en-US" altLang="zh-CN" dirty="0" smtClean="0"/>
              <a:t>6</a:t>
            </a:r>
            <a:r>
              <a:rPr lang="zh-CN" altLang="en-US" dirty="0" smtClean="0"/>
              <a:t>个方面来说明我的工作。</a:t>
            </a:r>
            <a:endParaRPr lang="zh-CN" altLang="en-US" dirty="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a:t>
            </a:fld>
            <a:endParaRPr lang="zh-CN" altLang="en-US"/>
          </a:p>
        </p:txBody>
      </p:sp>
    </p:spTree>
    <p:extLst>
      <p:ext uri="{BB962C8B-B14F-4D97-AF65-F5344CB8AC3E}">
        <p14:creationId xmlns:p14="http://schemas.microsoft.com/office/powerpoint/2010/main" val="1284317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spcAft>
                <a:spcPts val="0"/>
              </a:spcAft>
            </a:pPr>
            <a:r>
              <a:rPr lang="zh-CN" altLang="zh-CN" kern="100" dirty="0" smtClean="0">
                <a:latin typeface="等线" charset="0"/>
                <a:ea typeface="等线" charset="0"/>
                <a:cs typeface="Times New Roman" charset="0"/>
              </a:rPr>
              <a:t>大容量</a:t>
            </a:r>
            <a:r>
              <a:rPr lang="en-US" altLang="zh-CN" kern="100" dirty="0" smtClean="0">
                <a:latin typeface="等线" charset="0"/>
                <a:ea typeface="等线" charset="0"/>
                <a:cs typeface="Times New Roman" charset="0"/>
              </a:rPr>
              <a:t>DRAM</a:t>
            </a:r>
            <a:r>
              <a:rPr lang="zh-CN" altLang="zh-CN" kern="100" dirty="0" smtClean="0">
                <a:latin typeface="等线" charset="0"/>
                <a:ea typeface="等线" charset="0"/>
                <a:cs typeface="Times New Roman" charset="0"/>
              </a:rPr>
              <a:t>价格昂贵，耗能严重；</a:t>
            </a:r>
            <a:r>
              <a:rPr lang="en-US" altLang="zh-CN" kern="100" dirty="0" smtClean="0">
                <a:latin typeface="等线" charset="0"/>
                <a:ea typeface="等线" charset="0"/>
                <a:cs typeface="Times New Roman" charset="0"/>
              </a:rPr>
              <a:t>DISK</a:t>
            </a:r>
            <a:r>
              <a:rPr lang="zh-CN" altLang="zh-CN" kern="100" dirty="0" smtClean="0">
                <a:latin typeface="等线" charset="0"/>
                <a:ea typeface="等线" charset="0"/>
                <a:cs typeface="Times New Roman" charset="0"/>
              </a:rPr>
              <a:t>存取速度缓慢，</a:t>
            </a:r>
            <a:r>
              <a:rPr lang="en-US" altLang="zh-CN" kern="100" dirty="0" smtClean="0">
                <a:latin typeface="等线" charset="0"/>
                <a:ea typeface="等线" charset="0"/>
                <a:cs typeface="Times New Roman" charset="0"/>
              </a:rPr>
              <a:t>IO</a:t>
            </a:r>
            <a:r>
              <a:rPr lang="zh-CN" altLang="zh-CN" kern="100" dirty="0" smtClean="0">
                <a:latin typeface="等线" charset="0"/>
                <a:ea typeface="等线" charset="0"/>
                <a:cs typeface="Times New Roman" charset="0"/>
              </a:rPr>
              <a:t>是性能瓶颈。两者在处理大规模数据库数据时都存在短板，因此引入</a:t>
            </a:r>
            <a:r>
              <a:rPr lang="en-US" altLang="zh-CN" kern="100" dirty="0" smtClean="0">
                <a:latin typeface="等线" charset="0"/>
                <a:ea typeface="等线" charset="0"/>
                <a:cs typeface="Times New Roman" charset="0"/>
              </a:rPr>
              <a:t>NVM</a:t>
            </a:r>
            <a:r>
              <a:rPr lang="zh-CN" altLang="zh-CN" kern="100" dirty="0" smtClean="0">
                <a:latin typeface="等线" charset="0"/>
                <a:ea typeface="等线" charset="0"/>
                <a:cs typeface="Times New Roman" charset="0"/>
              </a:rPr>
              <a:t>是具有潜力和前途的一项工作。</a:t>
            </a:r>
            <a:endParaRPr lang="zh-CN" altLang="en-US" kern="100" dirty="0" smtClean="0">
              <a:latin typeface="等线" charset="0"/>
              <a:ea typeface="等线" charset="0"/>
              <a:cs typeface="Times New Roman" charset="0"/>
            </a:endParaRPr>
          </a:p>
          <a:p>
            <a:pPr indent="266700" algn="just">
              <a:spcAft>
                <a:spcPts val="0"/>
              </a:spcAft>
            </a:pPr>
            <a:r>
              <a:rPr lang="zh-CN" altLang="zh-CN" kern="100" dirty="0" smtClean="0">
                <a:latin typeface="等线" charset="0"/>
                <a:ea typeface="等线" charset="0"/>
                <a:cs typeface="Times New Roman" charset="0"/>
              </a:rPr>
              <a:t>目前主要的研究方向是针对现有的面向内存数据库系统与面向磁盘的数据库系统</a:t>
            </a:r>
            <a:r>
              <a:rPr lang="en-US" altLang="zh-CN" kern="100" dirty="0" smtClean="0">
                <a:latin typeface="等线" charset="0"/>
                <a:ea typeface="等线" charset="0"/>
                <a:cs typeface="Times New Roman" charset="0"/>
              </a:rPr>
              <a:t>[1]</a:t>
            </a:r>
            <a:r>
              <a:rPr lang="zh-CN" altLang="zh-CN" kern="100" dirty="0" smtClean="0">
                <a:latin typeface="等线" charset="0"/>
                <a:ea typeface="等线" charset="0"/>
                <a:cs typeface="Times New Roman" charset="0"/>
              </a:rPr>
              <a:t>，将其重现在包含</a:t>
            </a:r>
            <a:r>
              <a:rPr lang="en-US" altLang="zh-CN" kern="100" dirty="0" smtClean="0">
                <a:latin typeface="等线" charset="0"/>
                <a:ea typeface="等线" charset="0"/>
                <a:cs typeface="Times New Roman" charset="0"/>
              </a:rPr>
              <a:t>NVM</a:t>
            </a:r>
            <a:r>
              <a:rPr lang="zh-CN" altLang="zh-CN" kern="100" dirty="0" smtClean="0">
                <a:latin typeface="等线" charset="0"/>
                <a:ea typeface="等线" charset="0"/>
                <a:cs typeface="Times New Roman" charset="0"/>
              </a:rPr>
              <a:t>的存储架构中。这两种存储架构分别是：仅有</a:t>
            </a:r>
            <a:r>
              <a:rPr lang="en-US" altLang="zh-CN" kern="100" dirty="0" smtClean="0">
                <a:latin typeface="等线" charset="0"/>
                <a:ea typeface="等线" charset="0"/>
                <a:cs typeface="Times New Roman" charset="0"/>
              </a:rPr>
              <a:t>NVM</a:t>
            </a:r>
            <a:r>
              <a:rPr lang="zh-CN" altLang="zh-CN" kern="100" dirty="0" smtClean="0">
                <a:latin typeface="等线" charset="0"/>
                <a:ea typeface="等线" charset="0"/>
                <a:cs typeface="Times New Roman" charset="0"/>
              </a:rPr>
              <a:t>（</a:t>
            </a:r>
            <a:r>
              <a:rPr lang="en-US" altLang="zh-CN" kern="100" dirty="0" smtClean="0">
                <a:latin typeface="等线" charset="0"/>
                <a:ea typeface="等线" charset="0"/>
                <a:cs typeface="Times New Roman" charset="0"/>
              </a:rPr>
              <a:t>NVM-Only</a:t>
            </a:r>
            <a:r>
              <a:rPr lang="zh-CN" altLang="zh-CN" kern="100" dirty="0" smtClean="0">
                <a:latin typeface="等线" charset="0"/>
                <a:ea typeface="等线" charset="0"/>
                <a:cs typeface="Times New Roman" charset="0"/>
              </a:rPr>
              <a:t>，即使用</a:t>
            </a:r>
            <a:r>
              <a:rPr lang="en-US" altLang="zh-CN" kern="100" dirty="0" smtClean="0">
                <a:latin typeface="等线" charset="0"/>
                <a:ea typeface="等线" charset="0"/>
                <a:cs typeface="Times New Roman" charset="0"/>
              </a:rPr>
              <a:t>NVM</a:t>
            </a:r>
            <a:r>
              <a:rPr lang="zh-CN" altLang="zh-CN" kern="100" dirty="0" smtClean="0">
                <a:latin typeface="等线" charset="0"/>
                <a:ea typeface="等线" charset="0"/>
                <a:cs typeface="Times New Roman" charset="0"/>
              </a:rPr>
              <a:t>替换掉</a:t>
            </a:r>
            <a:r>
              <a:rPr lang="en-US" altLang="zh-CN" kern="100" dirty="0" smtClean="0">
                <a:latin typeface="等线" charset="0"/>
                <a:ea typeface="等线" charset="0"/>
                <a:cs typeface="Times New Roman" charset="0"/>
              </a:rPr>
              <a:t>DRAM</a:t>
            </a:r>
            <a:r>
              <a:rPr lang="zh-CN" altLang="zh-CN" kern="100" dirty="0" smtClean="0">
                <a:latin typeface="等线" charset="0"/>
                <a:ea typeface="等线" charset="0"/>
                <a:cs typeface="Times New Roman" charset="0"/>
              </a:rPr>
              <a:t>和</a:t>
            </a:r>
            <a:r>
              <a:rPr lang="en-US" altLang="zh-CN" kern="100" dirty="0" smtClean="0">
                <a:latin typeface="等线" charset="0"/>
                <a:ea typeface="等线" charset="0"/>
                <a:cs typeface="Times New Roman" charset="0"/>
              </a:rPr>
              <a:t>DISK</a:t>
            </a:r>
            <a:r>
              <a:rPr lang="zh-CN" altLang="zh-CN" kern="100" dirty="0" smtClean="0">
                <a:latin typeface="等线" charset="0"/>
                <a:ea typeface="等线" charset="0"/>
                <a:cs typeface="Times New Roman" charset="0"/>
              </a:rPr>
              <a:t>），</a:t>
            </a:r>
            <a:r>
              <a:rPr lang="en-US" altLang="zh-CN" kern="100" dirty="0" smtClean="0">
                <a:latin typeface="等线" charset="0"/>
                <a:ea typeface="等线" charset="0"/>
                <a:cs typeface="Times New Roman" charset="0"/>
              </a:rPr>
              <a:t>NVM/DRAM</a:t>
            </a:r>
            <a:r>
              <a:rPr lang="zh-CN" altLang="zh-CN" kern="100" dirty="0" smtClean="0">
                <a:latin typeface="等线" charset="0"/>
                <a:ea typeface="等线" charset="0"/>
                <a:cs typeface="Times New Roman" charset="0"/>
              </a:rPr>
              <a:t>混合内存结构（</a:t>
            </a:r>
            <a:r>
              <a:rPr lang="en-US" altLang="zh-CN" kern="100" dirty="0" smtClean="0">
                <a:latin typeface="等线" charset="0"/>
                <a:ea typeface="等线" charset="0"/>
                <a:cs typeface="Times New Roman" charset="0"/>
              </a:rPr>
              <a:t>NVM</a:t>
            </a:r>
            <a:r>
              <a:rPr lang="zh-CN" altLang="zh-CN" kern="100" dirty="0" smtClean="0">
                <a:latin typeface="等线" charset="0"/>
                <a:ea typeface="等线" charset="0"/>
                <a:cs typeface="Times New Roman" charset="0"/>
              </a:rPr>
              <a:t>作为与</a:t>
            </a:r>
            <a:r>
              <a:rPr lang="en-US" altLang="zh-CN" kern="100" dirty="0" smtClean="0">
                <a:latin typeface="等线" charset="0"/>
                <a:ea typeface="等线" charset="0"/>
                <a:cs typeface="Times New Roman" charset="0"/>
              </a:rPr>
              <a:t>DRAM</a:t>
            </a:r>
            <a:r>
              <a:rPr lang="zh-CN" altLang="zh-CN" kern="100" dirty="0" smtClean="0">
                <a:latin typeface="等线" charset="0"/>
                <a:ea typeface="等线" charset="0"/>
                <a:cs typeface="Times New Roman" charset="0"/>
              </a:rPr>
              <a:t>平级的内存结构，位于</a:t>
            </a:r>
            <a:r>
              <a:rPr lang="en-US" altLang="zh-CN" kern="100" dirty="0" smtClean="0">
                <a:latin typeface="等线" charset="0"/>
                <a:ea typeface="等线" charset="0"/>
                <a:cs typeface="Times New Roman" charset="0"/>
              </a:rPr>
              <a:t>DISK</a:t>
            </a:r>
            <a:r>
              <a:rPr lang="zh-CN" altLang="zh-CN" kern="100" dirty="0" smtClean="0">
                <a:latin typeface="等线" charset="0"/>
                <a:ea typeface="等线" charset="0"/>
                <a:cs typeface="Times New Roman" charset="0"/>
              </a:rPr>
              <a:t>上层作为缓存空间）。</a:t>
            </a:r>
            <a:endParaRPr lang="zh-CN" altLang="zh-CN" kern="100" dirty="0">
              <a:effectLst/>
              <a:latin typeface="等线" charset="0"/>
              <a:ea typeface="等线" charset="0"/>
              <a:cs typeface="Times New Roman" charset="0"/>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20</a:t>
            </a:fld>
            <a:endParaRPr lang="zh-CN" altLang="en-US"/>
          </a:p>
        </p:txBody>
      </p:sp>
    </p:spTree>
    <p:extLst>
      <p:ext uri="{BB962C8B-B14F-4D97-AF65-F5344CB8AC3E}">
        <p14:creationId xmlns:p14="http://schemas.microsoft.com/office/powerpoint/2010/main" val="34410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defTabSz="914400" rtl="0" eaLnBrk="1" fontAlgn="auto" latinLnBrk="0" hangingPunct="1">
              <a:lnSpc>
                <a:spcPct val="100000"/>
              </a:lnSpc>
              <a:spcBef>
                <a:spcPts val="0"/>
              </a:spcBef>
              <a:spcAft>
                <a:spcPts val="0"/>
              </a:spcAft>
              <a:buClrTx/>
              <a:buSzTx/>
              <a:buFontTx/>
              <a:buNone/>
              <a:tabLst/>
              <a:defRPr/>
            </a:pPr>
            <a:r>
              <a:rPr lang="zh-CN" altLang="zh-CN" dirty="0" smtClean="0"/>
              <a:t>在</a:t>
            </a:r>
            <a:r>
              <a:rPr lang="en-US" altLang="zh-CN" dirty="0" smtClean="0"/>
              <a:t>NVM-ONLY</a:t>
            </a:r>
            <a:r>
              <a:rPr lang="zh-CN" altLang="zh-CN" dirty="0" smtClean="0"/>
              <a:t>架构中，</a:t>
            </a:r>
            <a:r>
              <a:rPr lang="en-US" altLang="zh-CN" dirty="0" smtClean="0"/>
              <a:t>DBMS</a:t>
            </a:r>
            <a:r>
              <a:rPr lang="zh-CN" altLang="zh-CN" dirty="0" smtClean="0"/>
              <a:t>仅仅使用</a:t>
            </a:r>
            <a:r>
              <a:rPr lang="en-US" altLang="zh-CN" dirty="0" smtClean="0"/>
              <a:t>NVM</a:t>
            </a:r>
            <a:r>
              <a:rPr lang="zh-CN" altLang="zh-CN" dirty="0" smtClean="0"/>
              <a:t>来作为存储空间。传统的面向</a:t>
            </a:r>
            <a:r>
              <a:rPr lang="en-US" altLang="zh-CN" dirty="0" smtClean="0"/>
              <a:t>disk</a:t>
            </a:r>
            <a:r>
              <a:rPr lang="zh-CN" altLang="zh-CN" dirty="0" smtClean="0"/>
              <a:t>的</a:t>
            </a:r>
            <a:r>
              <a:rPr lang="en-US" altLang="zh-CN" dirty="0" smtClean="0"/>
              <a:t>DBMS</a:t>
            </a:r>
            <a:r>
              <a:rPr lang="zh-CN" altLang="zh-CN" dirty="0" smtClean="0"/>
              <a:t>利用</a:t>
            </a:r>
            <a:r>
              <a:rPr lang="en-US" altLang="zh-CN" dirty="0" smtClean="0"/>
              <a:t>physical logging</a:t>
            </a:r>
            <a:r>
              <a:rPr lang="zh-CN" altLang="zh-CN" dirty="0" smtClean="0"/>
              <a:t>机制来维持数据一致性并方便故障恢复</a:t>
            </a:r>
            <a:r>
              <a:rPr lang="en-US" altLang="zh-CN" dirty="0" smtClean="0"/>
              <a:t>,</a:t>
            </a:r>
            <a:r>
              <a:rPr lang="zh-CN" altLang="zh-CN" dirty="0" smtClean="0"/>
              <a:t>而面向内存的</a:t>
            </a:r>
            <a:r>
              <a:rPr lang="en-US" altLang="zh-CN" dirty="0" smtClean="0"/>
              <a:t>DBMS</a:t>
            </a:r>
            <a:r>
              <a:rPr lang="zh-CN" altLang="zh-CN" dirty="0" smtClean="0"/>
              <a:t>则使用</a:t>
            </a:r>
            <a:r>
              <a:rPr lang="en-US" altLang="zh-CN" dirty="0" smtClean="0"/>
              <a:t>logical logging</a:t>
            </a:r>
            <a:r>
              <a:rPr lang="zh-CN" altLang="zh-CN" dirty="0" smtClean="0"/>
              <a:t>机制。主要的优化思路是利用</a:t>
            </a:r>
            <a:r>
              <a:rPr lang="en-US" altLang="zh-CN" dirty="0" smtClean="0"/>
              <a:t>NVM</a:t>
            </a:r>
            <a:r>
              <a:rPr lang="zh-CN" altLang="zh-CN" dirty="0" smtClean="0"/>
              <a:t>持久性，建立持久数据结构。由于</a:t>
            </a:r>
            <a:r>
              <a:rPr lang="en-US" altLang="zh-CN" dirty="0" smtClean="0"/>
              <a:t>NVM</a:t>
            </a:r>
            <a:r>
              <a:rPr lang="zh-CN" altLang="zh-CN" dirty="0" smtClean="0"/>
              <a:t>特性极大的影响</a:t>
            </a:r>
            <a:r>
              <a:rPr lang="en-US" altLang="zh-CN" dirty="0" smtClean="0"/>
              <a:t> B+ </a:t>
            </a:r>
            <a:r>
              <a:rPr lang="zh-CN" altLang="zh-CN" dirty="0" smtClean="0"/>
              <a:t>树的结构，对于</a:t>
            </a:r>
            <a:r>
              <a:rPr lang="en-US" altLang="zh-CN" dirty="0" smtClean="0"/>
              <a:t>NVM-ONLY</a:t>
            </a:r>
            <a:r>
              <a:rPr lang="zh-CN" altLang="zh-CN" dirty="0" smtClean="0"/>
              <a:t>的主要研究工作是如何改良</a:t>
            </a:r>
            <a:r>
              <a:rPr lang="en-US" altLang="zh-CN" dirty="0" smtClean="0"/>
              <a:t>B+ </a:t>
            </a:r>
            <a:r>
              <a:rPr lang="zh-CN" altLang="zh-CN" dirty="0" smtClean="0"/>
              <a:t>树，保证数据一致性的同时，提高系统的性能和吞吐量。在单线程场景下，</a:t>
            </a:r>
            <a:r>
              <a:rPr lang="en-US" altLang="zh-CN" dirty="0" smtClean="0"/>
              <a:t>B+</a:t>
            </a:r>
            <a:r>
              <a:rPr lang="zh-CN" altLang="zh-CN" dirty="0" smtClean="0"/>
              <a:t>树的优化方向主要分为两类：</a:t>
            </a:r>
            <a:r>
              <a:rPr lang="en-US" altLang="zh-CN" dirty="0" smtClean="0"/>
              <a:t>1. </a:t>
            </a:r>
            <a:r>
              <a:rPr lang="zh-CN" altLang="zh-CN" dirty="0" smtClean="0"/>
              <a:t>优化</a:t>
            </a:r>
            <a:r>
              <a:rPr lang="en-US" altLang="zh-CN" dirty="0" smtClean="0"/>
              <a:t>B+</a:t>
            </a:r>
            <a:r>
              <a:rPr lang="zh-CN" altLang="zh-CN" dirty="0" smtClean="0"/>
              <a:t>树的持久化开销，例如采用多版本机制的</a:t>
            </a:r>
            <a:r>
              <a:rPr lang="en-US" altLang="zh-CN" dirty="0" smtClean="0"/>
              <a:t>CDDS-Tree[2]</a:t>
            </a:r>
            <a:r>
              <a:rPr lang="zh-CN" altLang="zh-CN" dirty="0" smtClean="0"/>
              <a:t>，采用无序树节点的</a:t>
            </a:r>
            <a:r>
              <a:rPr lang="en-US" altLang="zh-CN" dirty="0" err="1" smtClean="0"/>
              <a:t>NVTree</a:t>
            </a:r>
            <a:r>
              <a:rPr lang="en-US" altLang="zh-CN" dirty="0" smtClean="0"/>
              <a:t>[3]/</a:t>
            </a:r>
            <a:r>
              <a:rPr lang="en-US" altLang="zh-CN" dirty="0" err="1" smtClean="0"/>
              <a:t>wB+Tree</a:t>
            </a:r>
            <a:r>
              <a:rPr lang="en-US" altLang="zh-CN" dirty="0" smtClean="0"/>
              <a:t>[4]</a:t>
            </a:r>
            <a:r>
              <a:rPr lang="zh-CN" altLang="zh-CN" dirty="0" smtClean="0"/>
              <a:t>；</a:t>
            </a:r>
            <a:r>
              <a:rPr lang="en-US" altLang="zh-CN" dirty="0" smtClean="0"/>
              <a:t>2. </a:t>
            </a:r>
            <a:r>
              <a:rPr lang="zh-CN" altLang="zh-CN" dirty="0" smtClean="0"/>
              <a:t>优化</a:t>
            </a:r>
            <a:r>
              <a:rPr lang="en-US" altLang="zh-CN" dirty="0" smtClean="0"/>
              <a:t>B+</a:t>
            </a:r>
            <a:r>
              <a:rPr lang="zh-CN" altLang="zh-CN" dirty="0" smtClean="0"/>
              <a:t>树的一致性开销，例如采用混合内存架构的</a:t>
            </a:r>
            <a:r>
              <a:rPr lang="en-US" altLang="zh-CN" dirty="0" err="1" smtClean="0"/>
              <a:t>NVTree</a:t>
            </a:r>
            <a:r>
              <a:rPr lang="en-US" altLang="zh-CN" dirty="0" smtClean="0"/>
              <a:t>/</a:t>
            </a:r>
            <a:r>
              <a:rPr lang="en-US" altLang="zh-CN" dirty="0" err="1" smtClean="0"/>
              <a:t>FPTree</a:t>
            </a:r>
            <a:r>
              <a:rPr lang="en-US" altLang="zh-CN" dirty="0" smtClean="0"/>
              <a:t>[5]</a:t>
            </a:r>
            <a:r>
              <a:rPr lang="zh-CN" altLang="zh-CN" dirty="0" smtClean="0"/>
              <a:t>，控制缓存行刷出顺序的</a:t>
            </a:r>
            <a:r>
              <a:rPr lang="en-US" altLang="zh-CN" dirty="0" smtClean="0"/>
              <a:t>FAST+FAIR[6]</a:t>
            </a:r>
            <a:r>
              <a:rPr lang="zh-CN" altLang="zh-CN" dirty="0" smtClean="0"/>
              <a:t>。</a:t>
            </a:r>
            <a:endParaRPr lang="zh-CN" altLang="zh-CN" kern="100" dirty="0">
              <a:latin typeface="等线" charset="0"/>
              <a:ea typeface="等线" charset="0"/>
              <a:cs typeface="Times New Roman" charset="0"/>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21</a:t>
            </a:fld>
            <a:endParaRPr lang="zh-CN" altLang="en-US"/>
          </a:p>
        </p:txBody>
      </p:sp>
    </p:spTree>
    <p:extLst>
      <p:ext uri="{BB962C8B-B14F-4D97-AF65-F5344CB8AC3E}">
        <p14:creationId xmlns:p14="http://schemas.microsoft.com/office/powerpoint/2010/main" val="395454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大数据时代数据集过大，而如果做分布式计算机器间的流量开销又太过严重，一个自然而然的问题是如何将数据切分，以能够合适地分别放入</a:t>
            </a:r>
            <a:r>
              <a:rPr lang="en-US" altLang="zh-CN" dirty="0" smtClean="0"/>
              <a:t>DRAM</a:t>
            </a:r>
            <a:r>
              <a:rPr lang="zh-CN" altLang="zh-CN" dirty="0" smtClean="0"/>
              <a:t>和</a:t>
            </a:r>
            <a:r>
              <a:rPr lang="en-US" altLang="zh-CN" dirty="0" smtClean="0"/>
              <a:t>NVM</a:t>
            </a:r>
            <a:r>
              <a:rPr lang="zh-CN" altLang="zh-CN" dirty="0" smtClean="0"/>
              <a:t>中，由于</a:t>
            </a:r>
            <a:r>
              <a:rPr lang="en-US" altLang="zh-CN" dirty="0" smtClean="0"/>
              <a:t>NVM</a:t>
            </a:r>
            <a:r>
              <a:rPr lang="zh-CN" altLang="zh-CN" dirty="0" smtClean="0"/>
              <a:t>设备在读和寿命上分别是</a:t>
            </a:r>
            <a:r>
              <a:rPr lang="en-US" altLang="zh-CN" dirty="0" smtClean="0"/>
              <a:t>Flash</a:t>
            </a:r>
            <a:r>
              <a:rPr lang="zh-CN" altLang="zh-CN" dirty="0" smtClean="0"/>
              <a:t>的</a:t>
            </a:r>
            <a:r>
              <a:rPr lang="en-US" altLang="zh-CN" dirty="0" smtClean="0"/>
              <a:t>10x</a:t>
            </a:r>
            <a:r>
              <a:rPr lang="zh-CN" altLang="zh-CN" dirty="0" smtClean="0"/>
              <a:t>以及</a:t>
            </a:r>
            <a:r>
              <a:rPr lang="en-US" altLang="zh-CN" dirty="0" smtClean="0"/>
              <a:t>5x</a:t>
            </a:r>
            <a:r>
              <a:rPr lang="zh-CN" altLang="zh-CN" dirty="0" smtClean="0"/>
              <a:t>，但是仍比</a:t>
            </a:r>
            <a:r>
              <a:rPr lang="en-US" altLang="zh-CN" dirty="0" smtClean="0"/>
              <a:t>DRAM</a:t>
            </a:r>
            <a:r>
              <a:rPr lang="zh-CN" altLang="zh-CN" dirty="0" smtClean="0"/>
              <a:t>慢了</a:t>
            </a:r>
            <a:r>
              <a:rPr lang="en-US" altLang="zh-CN" dirty="0" smtClean="0"/>
              <a:t>100X</a:t>
            </a:r>
            <a:r>
              <a:rPr lang="zh-CN" altLang="zh-CN" dirty="0" smtClean="0"/>
              <a:t>，所以</a:t>
            </a:r>
            <a:r>
              <a:rPr lang="en-US" altLang="zh-CN" dirty="0" smtClean="0"/>
              <a:t>NVM</a:t>
            </a:r>
            <a:r>
              <a:rPr lang="zh-CN" altLang="zh-CN" dirty="0" smtClean="0"/>
              <a:t>更适合用来做一个容量更大的缓存。一般的解决方案是，为了最大限度的利用</a:t>
            </a:r>
            <a:r>
              <a:rPr lang="en-US" altLang="zh-CN" dirty="0" smtClean="0"/>
              <a:t>DRAM</a:t>
            </a:r>
            <a:r>
              <a:rPr lang="zh-CN" altLang="zh-CN" dirty="0" smtClean="0"/>
              <a:t>的存取速度优势，将</a:t>
            </a:r>
            <a:r>
              <a:rPr lang="en-US" altLang="zh-CN" dirty="0" smtClean="0"/>
              <a:t>hot data</a:t>
            </a:r>
            <a:r>
              <a:rPr lang="zh-CN" altLang="zh-CN" dirty="0" smtClean="0"/>
              <a:t>存入</a:t>
            </a:r>
            <a:r>
              <a:rPr lang="en-US" altLang="zh-CN" dirty="0" smtClean="0"/>
              <a:t>DRAM</a:t>
            </a:r>
            <a:r>
              <a:rPr lang="zh-CN" altLang="zh-CN" dirty="0" smtClean="0"/>
              <a:t>中，将</a:t>
            </a:r>
            <a:r>
              <a:rPr lang="en-US" altLang="zh-CN" dirty="0" smtClean="0"/>
              <a:t>cold data</a:t>
            </a:r>
            <a:r>
              <a:rPr lang="zh-CN" altLang="zh-CN" dirty="0" smtClean="0"/>
              <a:t>存入</a:t>
            </a:r>
            <a:r>
              <a:rPr lang="en-US" altLang="zh-CN" dirty="0" smtClean="0"/>
              <a:t>NVM</a:t>
            </a:r>
            <a:r>
              <a:rPr lang="zh-CN" altLang="zh-CN" dirty="0" smtClean="0"/>
              <a:t>中</a:t>
            </a:r>
            <a:r>
              <a:rPr lang="zh-CN" altLang="zh-CN" dirty="0" smtClean="0"/>
              <a:t>。</a:t>
            </a:r>
            <a:endParaRPr lang="en-US" altLang="zh-CN" dirty="0" smtClean="0"/>
          </a:p>
          <a:p>
            <a:r>
              <a:rPr lang="en-US" altLang="zh-CN" dirty="0" err="1" smtClean="0"/>
              <a:t>MvNVM</a:t>
            </a:r>
            <a:r>
              <a:rPr lang="zh-CN" altLang="zh-CN" dirty="0" smtClean="0"/>
              <a:t>系统中使用</a:t>
            </a:r>
            <a:r>
              <a:rPr lang="en-US" altLang="zh-CN" dirty="0" smtClean="0"/>
              <a:t>NVM</a:t>
            </a:r>
            <a:r>
              <a:rPr lang="zh-CN" altLang="zh-CN" dirty="0" smtClean="0"/>
              <a:t>作为一个</a:t>
            </a:r>
            <a:r>
              <a:rPr lang="en-US" altLang="zh-CN" dirty="0" smtClean="0"/>
              <a:t>“</a:t>
            </a:r>
            <a:r>
              <a:rPr lang="zh-CN" altLang="zh-CN" dirty="0" smtClean="0"/>
              <a:t>二级</a:t>
            </a:r>
            <a:r>
              <a:rPr lang="en-US" altLang="zh-CN" dirty="0" smtClean="0"/>
              <a:t>cache”</a:t>
            </a:r>
            <a:r>
              <a:rPr lang="zh-CN" altLang="zh-CN" dirty="0" smtClean="0"/>
              <a:t>，实现冷热数据分离。为了减少冷数据的频繁换出，</a:t>
            </a:r>
            <a:r>
              <a:rPr lang="en-US" altLang="zh-CN" dirty="0" smtClean="0"/>
              <a:t>Facebook</a:t>
            </a:r>
            <a:r>
              <a:rPr lang="zh-CN" altLang="zh-CN" dirty="0" smtClean="0"/>
              <a:t>的</a:t>
            </a:r>
            <a:r>
              <a:rPr lang="en-US" altLang="zh-CN" dirty="0" err="1" smtClean="0"/>
              <a:t>MyNVM</a:t>
            </a:r>
            <a:r>
              <a:rPr lang="zh-CN" altLang="zh-CN" dirty="0" smtClean="0"/>
              <a:t>系统在</a:t>
            </a:r>
            <a:r>
              <a:rPr lang="en-US" altLang="zh-CN" dirty="0" smtClean="0"/>
              <a:t>DRAM</a:t>
            </a:r>
            <a:r>
              <a:rPr lang="zh-CN" altLang="zh-CN" dirty="0" smtClean="0"/>
              <a:t>里面维护一个</a:t>
            </a:r>
            <a:r>
              <a:rPr lang="en-US" altLang="zh-CN" dirty="0" smtClean="0"/>
              <a:t>LRU list</a:t>
            </a:r>
            <a:r>
              <a:rPr lang="zh-CN" altLang="zh-CN" dirty="0" smtClean="0"/>
              <a:t>并且缓存被访问的</a:t>
            </a:r>
            <a:r>
              <a:rPr lang="en-US" altLang="zh-CN" dirty="0" smtClean="0"/>
              <a:t>block</a:t>
            </a:r>
            <a:r>
              <a:rPr lang="zh-CN" altLang="zh-CN" dirty="0" smtClean="0"/>
              <a:t>的</a:t>
            </a:r>
            <a:r>
              <a:rPr lang="en-US" altLang="zh-CN" dirty="0" smtClean="0"/>
              <a:t>key</a:t>
            </a:r>
            <a:r>
              <a:rPr lang="zh-CN" altLang="zh-CN" dirty="0" smtClean="0"/>
              <a:t>，然后对于一个从</a:t>
            </a:r>
            <a:r>
              <a:rPr lang="en-US" altLang="zh-CN" dirty="0" smtClean="0"/>
              <a:t>flash</a:t>
            </a:r>
            <a:r>
              <a:rPr lang="zh-CN" altLang="zh-CN" dirty="0" smtClean="0"/>
              <a:t>里面读出来的</a:t>
            </a:r>
            <a:r>
              <a:rPr lang="en-US" altLang="zh-CN" dirty="0" smtClean="0"/>
              <a:t>block</a:t>
            </a:r>
            <a:r>
              <a:rPr lang="zh-CN" altLang="zh-CN" dirty="0" smtClean="0"/>
              <a:t>，只有当他出现在</a:t>
            </a:r>
            <a:r>
              <a:rPr lang="en-US" altLang="zh-CN" dirty="0" smtClean="0"/>
              <a:t>DRAM</a:t>
            </a:r>
            <a:r>
              <a:rPr lang="zh-CN" altLang="zh-CN" dirty="0" smtClean="0"/>
              <a:t>的</a:t>
            </a:r>
            <a:r>
              <a:rPr lang="en-US" altLang="zh-CN" dirty="0" err="1" smtClean="0"/>
              <a:t>LRUlist</a:t>
            </a:r>
            <a:r>
              <a:rPr lang="zh-CN" altLang="zh-CN" dirty="0" smtClean="0"/>
              <a:t>里面才会被加入到</a:t>
            </a:r>
            <a:r>
              <a:rPr lang="en-US" altLang="zh-CN" dirty="0" smtClean="0"/>
              <a:t>NVM</a:t>
            </a:r>
            <a:r>
              <a:rPr lang="zh-CN" altLang="zh-CN" dirty="0" smtClean="0"/>
              <a:t>里面。该技术不但能够缓解有限内存空间与大容量数据之间的矛盾</a:t>
            </a:r>
            <a:r>
              <a:rPr lang="en-US" altLang="zh-CN" dirty="0" smtClean="0"/>
              <a:t>,</a:t>
            </a:r>
            <a:r>
              <a:rPr lang="zh-CN" altLang="zh-CN" dirty="0" smtClean="0"/>
              <a:t>还可以降低维护数据一致性的开销。</a:t>
            </a:r>
            <a:endParaRPr lang="zh-CN" altLang="zh-CN" dirty="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22</a:t>
            </a:fld>
            <a:endParaRPr lang="zh-CN" altLang="en-US"/>
          </a:p>
        </p:txBody>
      </p:sp>
    </p:spTree>
    <p:extLst>
      <p:ext uri="{BB962C8B-B14F-4D97-AF65-F5344CB8AC3E}">
        <p14:creationId xmlns:p14="http://schemas.microsoft.com/office/powerpoint/2010/main" val="542129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事务的恢复机制是保证事务原子性和持久性最重要的组件</a:t>
            </a:r>
            <a:r>
              <a:rPr lang="en-US" altLang="zh-CN" dirty="0" smtClean="0"/>
              <a:t>,</a:t>
            </a:r>
            <a:r>
              <a:rPr lang="zh-CN" altLang="en-US" dirty="0" smtClean="0"/>
              <a:t>也与底层存储环境的关系最为紧密</a:t>
            </a:r>
            <a:r>
              <a:rPr lang="en-US" altLang="zh-CN" dirty="0" smtClean="0"/>
              <a:t>,</a:t>
            </a:r>
            <a:r>
              <a:rPr lang="zh-CN" altLang="en-US" dirty="0" smtClean="0"/>
              <a:t>是目前的 研究焦点</a:t>
            </a:r>
            <a:r>
              <a:rPr lang="en-US" altLang="zh-CN" dirty="0" smtClean="0"/>
              <a:t>.</a:t>
            </a:r>
            <a:r>
              <a:rPr lang="zh-CN" altLang="en-US" dirty="0" smtClean="0"/>
              <a:t>预写日志是传统 </a:t>
            </a:r>
            <a:r>
              <a:rPr lang="en-US" altLang="zh-CN" dirty="0" smtClean="0"/>
              <a:t>disk-oriented </a:t>
            </a:r>
            <a:r>
              <a:rPr lang="zh-CN" altLang="en-US" dirty="0" smtClean="0"/>
              <a:t>的数据库中主要的事务恢复方法</a:t>
            </a:r>
            <a:r>
              <a:rPr lang="en-US" altLang="zh-CN" dirty="0" smtClean="0"/>
              <a:t>,</a:t>
            </a:r>
            <a:r>
              <a:rPr lang="zh-CN" altLang="en-US" dirty="0" smtClean="0"/>
              <a:t> 利用了磁盘原位更新的特点</a:t>
            </a:r>
            <a:r>
              <a:rPr lang="en-US" altLang="zh-CN" dirty="0" smtClean="0"/>
              <a:t>,</a:t>
            </a:r>
            <a:r>
              <a:rPr lang="zh-CN" altLang="en-US" dirty="0" smtClean="0"/>
              <a:t>借助日志缓冲区缓解了 频繁随机 </a:t>
            </a:r>
            <a:r>
              <a:rPr lang="en-US" altLang="zh-CN" dirty="0" smtClean="0"/>
              <a:t>I/O </a:t>
            </a:r>
            <a:r>
              <a:rPr lang="zh-CN" altLang="en-US" dirty="0" smtClean="0"/>
              <a:t>导致的高昂访问代价</a:t>
            </a:r>
            <a:r>
              <a:rPr lang="en-US" altLang="zh-CN" dirty="0" smtClean="0"/>
              <a:t>.</a:t>
            </a:r>
            <a:r>
              <a:rPr lang="zh-CN" altLang="en-US" dirty="0" smtClean="0"/>
              <a:t>借助持久化在磁盘上的日志</a:t>
            </a:r>
            <a:r>
              <a:rPr lang="en-US" altLang="zh-CN" dirty="0" smtClean="0"/>
              <a:t>,</a:t>
            </a:r>
            <a:r>
              <a:rPr lang="zh-CN" altLang="en-US" dirty="0" smtClean="0"/>
              <a:t>系统可以在发生故障时</a:t>
            </a:r>
            <a:r>
              <a:rPr lang="en-US" altLang="zh-CN" dirty="0" smtClean="0"/>
              <a:t>,</a:t>
            </a:r>
            <a:r>
              <a:rPr lang="zh-CN" altLang="en-US" dirty="0" smtClean="0"/>
              <a:t>根据日志中记录的事 务更新状态来执行相应的 </a:t>
            </a:r>
            <a:r>
              <a:rPr lang="en-US" altLang="zh-CN" dirty="0" smtClean="0"/>
              <a:t>Redo </a:t>
            </a:r>
            <a:r>
              <a:rPr lang="zh-CN" altLang="en-US" dirty="0" smtClean="0"/>
              <a:t>以及 </a:t>
            </a:r>
            <a:r>
              <a:rPr lang="en-US" altLang="zh-CN" dirty="0" smtClean="0"/>
              <a:t>Undo </a:t>
            </a:r>
            <a:r>
              <a:rPr lang="zh-CN" altLang="en-US" dirty="0" smtClean="0"/>
              <a:t>操作</a:t>
            </a:r>
            <a:r>
              <a:rPr lang="en-US" altLang="zh-CN" dirty="0" smtClean="0"/>
              <a:t>.</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在非易失存储环境下</a:t>
            </a:r>
            <a:r>
              <a:rPr lang="en-US" altLang="zh-CN" dirty="0" smtClean="0"/>
              <a:t>,</a:t>
            </a:r>
            <a:r>
              <a:rPr lang="zh-CN" altLang="en-US" dirty="0" smtClean="0"/>
              <a:t>由于 </a:t>
            </a:r>
            <a:r>
              <a:rPr lang="en-US" altLang="zh-CN" dirty="0" smtClean="0"/>
              <a:t>NVM </a:t>
            </a:r>
            <a:r>
              <a:rPr lang="zh-CN" altLang="en-US" dirty="0" smtClean="0"/>
              <a:t>高速的随机读写能力</a:t>
            </a:r>
            <a:r>
              <a:rPr lang="en-US" altLang="zh-CN" dirty="0" smtClean="0"/>
              <a:t>,</a:t>
            </a:r>
            <a:r>
              <a:rPr lang="zh-CN" altLang="en-US" dirty="0" smtClean="0"/>
              <a:t>缓冲的优势变成了劣势</a:t>
            </a:r>
            <a:r>
              <a:rPr lang="en-US" altLang="zh-CN" dirty="0" smtClean="0"/>
              <a:t>.</a:t>
            </a:r>
            <a:r>
              <a:rPr lang="zh-CN" altLang="en-US" dirty="0" smtClean="0"/>
              <a:t>极端情况下</a:t>
            </a:r>
            <a:r>
              <a:rPr lang="en-US" altLang="zh-CN" dirty="0" smtClean="0"/>
              <a:t>,</a:t>
            </a:r>
            <a:r>
              <a:rPr lang="zh-CN" altLang="en-US" dirty="0" smtClean="0"/>
              <a:t>事务更新数据还会在不同位置</a:t>
            </a:r>
            <a:r>
              <a:rPr lang="en-US" altLang="zh-CN" dirty="0" smtClean="0"/>
              <a:t>(</a:t>
            </a:r>
            <a:r>
              <a:rPr lang="zh-CN" altLang="en-US" dirty="0" smtClean="0"/>
              <a:t>日志缓冲区、交换区、磁盘</a:t>
            </a:r>
            <a:r>
              <a:rPr lang="en-US" altLang="zh-CN" dirty="0" smtClean="0"/>
              <a:t>)</a:t>
            </a:r>
            <a:r>
              <a:rPr lang="zh-CN" altLang="en-US" dirty="0" smtClean="0"/>
              <a:t>出现大量冗余</a:t>
            </a:r>
            <a:r>
              <a:rPr lang="en-US" altLang="zh-CN" dirty="0" smtClean="0"/>
              <a:t>. </a:t>
            </a:r>
            <a:r>
              <a:rPr lang="zh-CN" altLang="en-US" dirty="0" smtClean="0"/>
              <a:t>此外</a:t>
            </a:r>
            <a:r>
              <a:rPr lang="en-US" altLang="zh-CN" dirty="0" smtClean="0"/>
              <a:t>,</a:t>
            </a:r>
            <a:r>
              <a:rPr lang="zh-CN" altLang="en-US" dirty="0" smtClean="0"/>
              <a:t>基于 </a:t>
            </a:r>
            <a:r>
              <a:rPr lang="en-US" altLang="zh-CN" dirty="0" smtClean="0"/>
              <a:t>NVM </a:t>
            </a:r>
            <a:r>
              <a:rPr lang="zh-CN" altLang="en-US" dirty="0" smtClean="0"/>
              <a:t>的日志在写入之后就是持久化状态</a:t>
            </a:r>
            <a:r>
              <a:rPr lang="en-US" altLang="zh-CN" dirty="0" smtClean="0"/>
              <a:t>,</a:t>
            </a:r>
            <a:r>
              <a:rPr lang="zh-CN" altLang="en-US" dirty="0" smtClean="0"/>
              <a:t>因此</a:t>
            </a:r>
            <a:r>
              <a:rPr lang="en-US" altLang="zh-CN" dirty="0" smtClean="0"/>
              <a:t>,</a:t>
            </a:r>
            <a:r>
              <a:rPr lang="zh-CN" altLang="en-US" dirty="0" smtClean="0"/>
              <a:t>事务在提交时不再需要强制性地将日志持久化到磁 盘中。</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一些相关研究：在内存层次</a:t>
            </a:r>
            <a:r>
              <a:rPr lang="en-US" altLang="zh-CN" dirty="0" smtClean="0"/>
              <a:t>,</a:t>
            </a:r>
            <a:r>
              <a:rPr lang="zh-CN" altLang="en-US" dirty="0" smtClean="0"/>
              <a:t>借助 </a:t>
            </a:r>
            <a:r>
              <a:rPr lang="en-US" altLang="zh-CN" dirty="0" smtClean="0"/>
              <a:t>NVM </a:t>
            </a:r>
            <a:r>
              <a:rPr lang="zh-CN" altLang="en-US" dirty="0" smtClean="0"/>
              <a:t>的持久化能力</a:t>
            </a:r>
            <a:r>
              <a:rPr lang="en-US" altLang="zh-CN" dirty="0" smtClean="0"/>
              <a:t>,</a:t>
            </a:r>
            <a:r>
              <a:rPr lang="zh-CN" altLang="en-US" dirty="0" smtClean="0"/>
              <a:t>设计一种新的面向 </a:t>
            </a:r>
            <a:r>
              <a:rPr lang="en-US" altLang="zh-CN" dirty="0" smtClean="0"/>
              <a:t>NVM </a:t>
            </a:r>
            <a:r>
              <a:rPr lang="zh-CN" altLang="en-US" dirty="0" smtClean="0"/>
              <a:t>的日志架构</a:t>
            </a:r>
            <a:r>
              <a:rPr lang="en-US" altLang="zh-CN" dirty="0" smtClean="0"/>
              <a:t>,</a:t>
            </a:r>
            <a:r>
              <a:rPr lang="zh-CN" altLang="en-US" dirty="0" smtClean="0"/>
              <a:t>将 </a:t>
            </a:r>
            <a:r>
              <a:rPr lang="en-US" altLang="zh-CN" dirty="0" smtClean="0"/>
              <a:t>NVM </a:t>
            </a:r>
            <a:r>
              <a:rPr lang="zh-CN" altLang="en-US" dirty="0" smtClean="0"/>
              <a:t>作为唯一的日志存储设备</a:t>
            </a:r>
            <a:r>
              <a:rPr lang="en-US" altLang="zh-CN" dirty="0" smtClean="0"/>
              <a:t>(</a:t>
            </a:r>
            <a:r>
              <a:rPr lang="zh-CN" altLang="en-US" dirty="0" smtClean="0"/>
              <a:t>磁盘仅作为存档设 备</a:t>
            </a:r>
            <a:r>
              <a:rPr lang="en-US" altLang="zh-CN" dirty="0" smtClean="0"/>
              <a:t>).</a:t>
            </a:r>
            <a:r>
              <a:rPr lang="zh-CN" altLang="en-US" dirty="0" smtClean="0"/>
              <a:t>利用基于 </a:t>
            </a:r>
            <a:r>
              <a:rPr lang="en-US" altLang="zh-CN" dirty="0" smtClean="0"/>
              <a:t>NVM </a:t>
            </a:r>
            <a:r>
              <a:rPr lang="zh-CN" altLang="en-US" dirty="0" smtClean="0"/>
              <a:t>的单一日志空间替换了传统日志所需的内存日志缓冲和磁盘日志文件 </a:t>
            </a:r>
            <a:r>
              <a:rPr lang="en-US" altLang="zh-CN" dirty="0" smtClean="0"/>
              <a:t>two-layer </a:t>
            </a:r>
            <a:r>
              <a:rPr lang="zh-CN" altLang="en-US" dirty="0" smtClean="0"/>
              <a:t>结构</a:t>
            </a:r>
            <a:r>
              <a:rPr lang="en-US" altLang="zh-CN" dirty="0" smtClean="0"/>
              <a:t>,</a:t>
            </a:r>
            <a:r>
              <a:rPr lang="zh-CN" altLang="en-US" dirty="0" smtClean="0"/>
              <a:t>可以简化恢复系统的设计</a:t>
            </a:r>
            <a:r>
              <a:rPr lang="en-US" altLang="zh-CN" dirty="0" smtClean="0"/>
              <a:t>,</a:t>
            </a:r>
            <a:r>
              <a:rPr lang="zh-CN" altLang="en-US" dirty="0" smtClean="0"/>
              <a:t>并有效解决</a:t>
            </a:r>
            <a:r>
              <a:rPr lang="en-US" altLang="zh-CN" dirty="0" smtClean="0"/>
              <a:t>NVM </a:t>
            </a:r>
            <a:r>
              <a:rPr lang="zh-CN" altLang="en-US" dirty="0" smtClean="0"/>
              <a:t>环境下系统崩溃时特有的如空块检测、部分写等问题</a:t>
            </a:r>
            <a:r>
              <a:rPr lang="en-US" altLang="zh-CN" dirty="0" smtClean="0"/>
              <a:t>.</a:t>
            </a:r>
            <a:endParaRPr lang="zh-CN" altLang="en-US" dirty="0" smtClean="0"/>
          </a:p>
          <a:p>
            <a:r>
              <a:rPr lang="en-US" altLang="zh-CN" dirty="0" err="1" smtClean="0"/>
              <a:t>PCMLogging</a:t>
            </a:r>
            <a:r>
              <a:rPr lang="zh-CN" altLang="en-US" dirty="0" smtClean="0"/>
              <a:t>在混合 </a:t>
            </a:r>
            <a:r>
              <a:rPr lang="en-US" altLang="zh-CN" dirty="0" smtClean="0"/>
              <a:t>DRAM </a:t>
            </a:r>
            <a:r>
              <a:rPr lang="zh-CN" altLang="en-US" dirty="0" smtClean="0"/>
              <a:t>和 </a:t>
            </a:r>
            <a:r>
              <a:rPr lang="en-US" altLang="zh-CN" dirty="0" smtClean="0"/>
              <a:t>NVM </a:t>
            </a:r>
            <a:r>
              <a:rPr lang="zh-CN" altLang="en-US" dirty="0" smtClean="0"/>
              <a:t>的主存架构下提出了一种新的日志计划</a:t>
            </a:r>
            <a:r>
              <a:rPr lang="en-US" altLang="zh-CN" dirty="0" smtClean="0"/>
              <a:t>,</a:t>
            </a:r>
            <a:r>
              <a:rPr lang="zh-CN" altLang="en-US" dirty="0" smtClean="0"/>
              <a:t>该计划消除了显式的 </a:t>
            </a:r>
            <a:r>
              <a:rPr lang="en-US" altLang="zh-CN" dirty="0" smtClean="0"/>
              <a:t>Undo </a:t>
            </a:r>
            <a:r>
              <a:rPr lang="zh-CN" altLang="en-US" dirty="0" smtClean="0"/>
              <a:t>和 </a:t>
            </a:r>
            <a:r>
              <a:rPr lang="en-US" altLang="zh-CN" dirty="0" smtClean="0"/>
              <a:t>Redo </a:t>
            </a:r>
            <a:r>
              <a:rPr lang="zh-CN" altLang="en-US" dirty="0" smtClean="0"/>
              <a:t>日志</a:t>
            </a:r>
            <a:r>
              <a:rPr lang="en-US" altLang="zh-CN" dirty="0" smtClean="0"/>
              <a:t>,</a:t>
            </a:r>
            <a:r>
              <a:rPr lang="zh-CN" altLang="en-US" dirty="0" smtClean="0"/>
              <a:t>将隐式的日志合并入缓 存的更新中</a:t>
            </a:r>
            <a:r>
              <a:rPr lang="en-US" altLang="zh-CN" dirty="0" smtClean="0"/>
              <a:t>,</a:t>
            </a:r>
            <a:r>
              <a:rPr lang="zh-CN" altLang="en-US" dirty="0" smtClean="0"/>
              <a:t>并同时保存在 </a:t>
            </a:r>
            <a:r>
              <a:rPr lang="en-US" altLang="zh-CN" dirty="0" smtClean="0"/>
              <a:t>NVM </a:t>
            </a:r>
            <a:r>
              <a:rPr lang="zh-CN" altLang="en-US" dirty="0" smtClean="0"/>
              <a:t>上</a:t>
            </a:r>
            <a:r>
              <a:rPr lang="en-US" altLang="zh-CN" dirty="0" smtClean="0"/>
              <a:t>.</a:t>
            </a:r>
            <a:r>
              <a:rPr lang="zh-CN" altLang="en-US" dirty="0" smtClean="0"/>
              <a:t>利用这种融合缓存数据和日志记录的方式</a:t>
            </a:r>
            <a:r>
              <a:rPr lang="en-US" altLang="zh-CN" dirty="0" smtClean="0"/>
              <a:t>,</a:t>
            </a:r>
            <a:r>
              <a:rPr lang="zh-CN" altLang="en-US" dirty="0" smtClean="0"/>
              <a:t>有效消除了用 </a:t>
            </a:r>
            <a:r>
              <a:rPr lang="en-US" altLang="zh-CN" dirty="0" smtClean="0"/>
              <a:t>NVM </a:t>
            </a:r>
            <a:r>
              <a:rPr lang="zh-CN" altLang="en-US" dirty="0" smtClean="0"/>
              <a:t>分离维护缓 存数据与日志带来的数据冗余、写负载大、恢复延迟高等问题。</a:t>
            </a:r>
          </a:p>
          <a:p>
            <a:r>
              <a:rPr lang="en-US" altLang="zh-CN" dirty="0" err="1" smtClean="0"/>
              <a:t>Arulraj</a:t>
            </a:r>
            <a:r>
              <a:rPr lang="zh-CN" altLang="en-US" dirty="0" smtClean="0"/>
              <a:t>基于主外存统一的 </a:t>
            </a:r>
            <a:r>
              <a:rPr lang="en-US" altLang="zh-CN" dirty="0" smtClean="0"/>
              <a:t>NVM-only </a:t>
            </a:r>
            <a:r>
              <a:rPr lang="zh-CN" altLang="en-US" dirty="0" smtClean="0"/>
              <a:t>的存储架构设计了 </a:t>
            </a:r>
            <a:r>
              <a:rPr lang="en-US" altLang="zh-CN" dirty="0" smtClean="0"/>
              <a:t>3 </a:t>
            </a:r>
            <a:r>
              <a:rPr lang="zh-CN" altLang="en-US" dirty="0" smtClean="0"/>
              <a:t>种不同的存储引擎和恢复技术：原地更新（</a:t>
            </a:r>
            <a:r>
              <a:rPr lang="en-US" altLang="zh-CN" dirty="0" smtClean="0"/>
              <a:t>in-place update</a:t>
            </a:r>
            <a:r>
              <a:rPr lang="zh-CN" altLang="en-US" dirty="0" smtClean="0"/>
              <a:t>）、写时拷贝更新（</a:t>
            </a:r>
            <a:r>
              <a:rPr lang="en-US" altLang="zh-CN" dirty="0" smtClean="0"/>
              <a:t>Copy-On-Write update</a:t>
            </a:r>
            <a:r>
              <a:rPr lang="zh-CN" altLang="en-US" dirty="0" smtClean="0"/>
              <a:t>）、基于</a:t>
            </a:r>
            <a:r>
              <a:rPr lang="en-US" altLang="zh-CN" dirty="0" smtClean="0"/>
              <a:t>Log</a:t>
            </a:r>
            <a:r>
              <a:rPr lang="zh-CN" altLang="en-US" dirty="0" smtClean="0"/>
              <a:t>的更新（</a:t>
            </a:r>
            <a:r>
              <a:rPr lang="en-US" altLang="zh-CN" dirty="0" smtClean="0"/>
              <a:t>Log-Structured update</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23</a:t>
            </a:fld>
            <a:endParaRPr lang="zh-CN" altLang="en-US"/>
          </a:p>
        </p:txBody>
      </p:sp>
    </p:spTree>
    <p:extLst>
      <p:ext uri="{BB962C8B-B14F-4D97-AF65-F5344CB8AC3E}">
        <p14:creationId xmlns:p14="http://schemas.microsoft.com/office/powerpoint/2010/main" val="1379747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数据库系统使用并发控制方法来避免同时执行的多个事务间的冲突</a:t>
            </a:r>
            <a:r>
              <a:rPr lang="en-US" altLang="zh-CN" dirty="0" smtClean="0"/>
              <a:t>,</a:t>
            </a:r>
            <a:r>
              <a:rPr lang="zh-CN" altLang="en-US" dirty="0" smtClean="0"/>
              <a:t>进而保障事务执行的隔离性</a:t>
            </a:r>
            <a:r>
              <a:rPr lang="en-US" altLang="zh-CN" dirty="0" smtClean="0"/>
              <a:t>.</a:t>
            </a:r>
            <a:r>
              <a:rPr lang="zh-CN" altLang="en-US" dirty="0" smtClean="0"/>
              <a:t>从不同 并发控制机制表面的执行逻辑来看</a:t>
            </a:r>
            <a:r>
              <a:rPr lang="en-US" altLang="zh-CN" dirty="0" smtClean="0"/>
              <a:t>,</a:t>
            </a:r>
            <a:r>
              <a:rPr lang="zh-CN" altLang="en-US" dirty="0" smtClean="0"/>
              <a:t>似乎与底层存储是隔离的或者说是透明的</a:t>
            </a:r>
            <a:r>
              <a:rPr lang="en-US" altLang="zh-CN" dirty="0" smtClean="0"/>
              <a:t>.</a:t>
            </a:r>
            <a:r>
              <a:rPr lang="zh-CN" altLang="en-US" dirty="0" smtClean="0"/>
              <a:t>但在本质上</a:t>
            </a:r>
            <a:r>
              <a:rPr lang="en-US" altLang="zh-CN" dirty="0" smtClean="0"/>
              <a:t>,</a:t>
            </a:r>
            <a:r>
              <a:rPr lang="zh-CN" altLang="en-US" dirty="0" smtClean="0"/>
              <a:t>并发控制的具体实 现以及其执行开销在系统开销中的比重</a:t>
            </a:r>
            <a:r>
              <a:rPr lang="en-US" altLang="zh-CN" dirty="0" smtClean="0"/>
              <a:t>,</a:t>
            </a:r>
            <a:r>
              <a:rPr lang="zh-CN" altLang="en-US" dirty="0" smtClean="0"/>
              <a:t>都与底层存储环境存在密切的关系</a:t>
            </a:r>
            <a:r>
              <a:rPr lang="en-US" altLang="zh-CN" dirty="0" smtClean="0"/>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 </a:t>
            </a:r>
            <a:r>
              <a:rPr lang="en-US" altLang="zh-CN" dirty="0" smtClean="0"/>
              <a:t>NVM </a:t>
            </a:r>
            <a:r>
              <a:rPr lang="zh-CN" altLang="en-US" dirty="0" smtClean="0"/>
              <a:t>构筑的新型非易失存储环境而言</a:t>
            </a:r>
            <a:r>
              <a:rPr lang="en-US" altLang="zh-CN" dirty="0" smtClean="0"/>
              <a:t>,</a:t>
            </a:r>
            <a:r>
              <a:rPr lang="zh-CN" altLang="en-US" dirty="0" smtClean="0"/>
              <a:t>其瓶颈在随着架构的读写特征而发生迁移时</a:t>
            </a:r>
            <a:r>
              <a:rPr lang="en-US" altLang="zh-CN" dirty="0" smtClean="0"/>
              <a:t>,</a:t>
            </a:r>
            <a:r>
              <a:rPr lang="zh-CN" altLang="en-US" dirty="0" smtClean="0"/>
              <a:t>以往并发控制机制的开销比例也在发生变化</a:t>
            </a:r>
            <a:r>
              <a:rPr lang="en-US" altLang="zh-CN" dirty="0" smtClean="0"/>
              <a:t>.</a:t>
            </a:r>
            <a:r>
              <a:rPr lang="zh-CN" altLang="en-US" dirty="0" smtClean="0"/>
              <a:t>相对于 </a:t>
            </a:r>
            <a:r>
              <a:rPr lang="en-US" altLang="zh-CN" dirty="0" smtClean="0"/>
              <a:t>NVM </a:t>
            </a:r>
            <a:r>
              <a:rPr lang="zh-CN" altLang="en-US" dirty="0" smtClean="0"/>
              <a:t>读操作而言</a:t>
            </a:r>
            <a:r>
              <a:rPr lang="en-US" altLang="zh-CN" dirty="0" smtClean="0"/>
              <a:t>,NVM </a:t>
            </a:r>
            <a:r>
              <a:rPr lang="zh-CN" altLang="en-US" dirty="0" smtClean="0"/>
              <a:t>写操作成为新的需要被关注的瓶颈</a:t>
            </a:r>
            <a:r>
              <a:rPr lang="en-US" altLang="zh-CN" dirty="0" smtClean="0"/>
              <a:t>,</a:t>
            </a:r>
            <a:r>
              <a:rPr lang="zh-CN" altLang="en-US" dirty="0" smtClean="0"/>
              <a:t>如何设计 </a:t>
            </a:r>
            <a:r>
              <a:rPr lang="en-US" altLang="zh-CN" dirty="0" smtClean="0"/>
              <a:t>write-limited </a:t>
            </a:r>
            <a:r>
              <a:rPr lang="zh-CN" altLang="en-US" dirty="0" smtClean="0"/>
              <a:t>的 </a:t>
            </a:r>
            <a:r>
              <a:rPr lang="en-US" altLang="zh-CN" dirty="0" smtClean="0"/>
              <a:t>NVM friendly </a:t>
            </a:r>
            <a:r>
              <a:rPr lang="zh-CN" altLang="en-US" dirty="0" smtClean="0"/>
              <a:t>的面向 </a:t>
            </a:r>
            <a:r>
              <a:rPr lang="en-US" altLang="zh-CN" dirty="0" smtClean="0"/>
              <a:t>MVCC </a:t>
            </a:r>
            <a:r>
              <a:rPr lang="zh-CN" altLang="en-US" dirty="0" smtClean="0"/>
              <a:t>等机制的优化技术</a:t>
            </a:r>
            <a:r>
              <a:rPr lang="en-US" altLang="zh-CN" dirty="0" smtClean="0"/>
              <a:t>,</a:t>
            </a:r>
            <a:r>
              <a:rPr lang="zh-CN" altLang="en-US" dirty="0" smtClean="0"/>
              <a:t>以及重新评估确定性事务处理技术</a:t>
            </a:r>
            <a:r>
              <a:rPr lang="en-US" altLang="zh-CN" dirty="0" smtClean="0"/>
              <a:t>,</a:t>
            </a:r>
            <a:r>
              <a:rPr lang="zh-CN" altLang="en-US" dirty="0" smtClean="0"/>
              <a:t>都是值得 探索的课题</a:t>
            </a:r>
            <a:r>
              <a:rPr lang="en-US" altLang="zh-CN" smtClean="0"/>
              <a:t>. </a:t>
            </a:r>
            <a:endParaRPr lang="zh-CN" altLang="zh-CN"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24</a:t>
            </a:fld>
            <a:endParaRPr lang="zh-CN" altLang="en-US"/>
          </a:p>
        </p:txBody>
      </p:sp>
    </p:spTree>
    <p:extLst>
      <p:ext uri="{BB962C8B-B14F-4D97-AF65-F5344CB8AC3E}">
        <p14:creationId xmlns:p14="http://schemas.microsoft.com/office/powerpoint/2010/main" val="2084073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25</a:t>
            </a:fld>
            <a:endParaRPr lang="zh-CN" altLang="en-US"/>
          </a:p>
        </p:txBody>
      </p:sp>
    </p:spTree>
    <p:extLst>
      <p:ext uri="{BB962C8B-B14F-4D97-AF65-F5344CB8AC3E}">
        <p14:creationId xmlns:p14="http://schemas.microsoft.com/office/powerpoint/2010/main" val="2650957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smtClean="0">
                <a:solidFill>
                  <a:schemeClr val="tx1"/>
                </a:solidFill>
                <a:effectLst/>
                <a:latin typeface="+mn-lt"/>
                <a:ea typeface="+mn-ea"/>
                <a:cs typeface="+mn-cs"/>
              </a:rPr>
              <a:t>内存计算（</a:t>
            </a:r>
            <a:r>
              <a:rPr lang="en-US" altLang="zh-CN" sz="1200" b="0" kern="1200" dirty="0" smtClean="0">
                <a:solidFill>
                  <a:schemeClr val="tx1"/>
                </a:solidFill>
                <a:effectLst/>
                <a:latin typeface="+mn-lt"/>
                <a:ea typeface="+mn-ea"/>
                <a:cs typeface="+mn-cs"/>
              </a:rPr>
              <a:t>PIM</a:t>
            </a:r>
            <a:r>
              <a:rPr lang="zh-CN" altLang="en-US" sz="1200" b="0" kern="1200" dirty="0" smtClean="0">
                <a:solidFill>
                  <a:schemeClr val="tx1"/>
                </a:solidFill>
                <a:effectLst/>
                <a:latin typeface="+mn-lt"/>
                <a:ea typeface="+mn-ea"/>
                <a:cs typeface="+mn-cs"/>
              </a:rPr>
              <a:t>）是解决对未来的计算机系统中的“存储墙”挑战一个有前途的解决方案。在此之前提出的内存计算架构把额外的计算逻辑集成或“贴近”存储器。</a:t>
            </a:r>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新兴的金属氧化物电阻式随机存取存储器（</a:t>
            </a:r>
            <a:r>
              <a:rPr lang="en-US" altLang="zh-CN" sz="1200" b="0" kern="1200" dirty="0" smtClean="0">
                <a:solidFill>
                  <a:schemeClr val="tx1"/>
                </a:solidFill>
                <a:effectLst/>
                <a:latin typeface="+mn-lt"/>
                <a:ea typeface="+mn-ea"/>
                <a:cs typeface="+mn-cs"/>
              </a:rPr>
              <a:t>ReRAM</a:t>
            </a:r>
            <a:r>
              <a:rPr lang="zh-CN" altLang="en-US" sz="1200" b="0" kern="1200" dirty="0" smtClean="0">
                <a:solidFill>
                  <a:schemeClr val="tx1"/>
                </a:solidFill>
                <a:effectLst/>
                <a:latin typeface="+mn-lt"/>
                <a:ea typeface="+mn-ea"/>
                <a:cs typeface="+mn-cs"/>
              </a:rPr>
              <a:t>中）已经显示出其对被用于内存的潜力。此外，借助于它的</a:t>
            </a:r>
            <a:r>
              <a:rPr lang="en-US" altLang="zh-CN" sz="1200" b="0" kern="1200" dirty="0" smtClean="0">
                <a:solidFill>
                  <a:schemeClr val="tx1"/>
                </a:solidFill>
                <a:effectLst/>
                <a:latin typeface="+mn-lt"/>
                <a:ea typeface="+mn-ea"/>
                <a:cs typeface="+mn-cs"/>
              </a:rPr>
              <a:t>cross-bar</a:t>
            </a:r>
            <a:r>
              <a:rPr lang="zh-CN" altLang="en-US" sz="1200" b="0" kern="1200" dirty="0" smtClean="0">
                <a:solidFill>
                  <a:schemeClr val="tx1"/>
                </a:solidFill>
                <a:effectLst/>
                <a:latin typeface="+mn-lt"/>
                <a:ea typeface="+mn-ea"/>
                <a:cs typeface="+mn-cs"/>
              </a:rPr>
              <a:t>阵列的结构，</a:t>
            </a:r>
            <a:r>
              <a:rPr lang="en-US" altLang="zh-CN" sz="1200" b="0" kern="1200" dirty="0" smtClean="0">
                <a:solidFill>
                  <a:schemeClr val="tx1"/>
                </a:solidFill>
                <a:effectLst/>
                <a:latin typeface="+mn-lt"/>
                <a:ea typeface="+mn-ea"/>
                <a:cs typeface="+mn-cs"/>
              </a:rPr>
              <a:t>ReRAM</a:t>
            </a:r>
            <a:r>
              <a:rPr lang="zh-CN" altLang="en-US" sz="1200" b="0" kern="1200" dirty="0" smtClean="0">
                <a:solidFill>
                  <a:schemeClr val="tx1"/>
                </a:solidFill>
                <a:effectLst/>
                <a:latin typeface="+mn-lt"/>
                <a:ea typeface="+mn-ea"/>
                <a:cs typeface="+mn-cs"/>
              </a:rPr>
              <a:t>能够有效地执行矩阵向量乘法，并已被广泛研究，以加速神经网络的训练。</a:t>
            </a:r>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在这项工作中，我们提出了一个新型的</a:t>
            </a:r>
            <a:r>
              <a:rPr lang="en-US" altLang="zh-CN" sz="1200" b="0" kern="1200" dirty="0" smtClean="0">
                <a:solidFill>
                  <a:schemeClr val="tx1"/>
                </a:solidFill>
                <a:effectLst/>
                <a:latin typeface="+mn-lt"/>
                <a:ea typeface="+mn-ea"/>
                <a:cs typeface="+mn-cs"/>
              </a:rPr>
              <a:t>PIM</a:t>
            </a:r>
            <a:r>
              <a:rPr lang="zh-CN" altLang="en-US" sz="1200" b="0" kern="1200" dirty="0" smtClean="0">
                <a:solidFill>
                  <a:schemeClr val="tx1"/>
                </a:solidFill>
                <a:effectLst/>
                <a:latin typeface="+mn-lt"/>
                <a:ea typeface="+mn-ea"/>
                <a:cs typeface="+mn-cs"/>
              </a:rPr>
              <a:t>架构，称为</a:t>
            </a:r>
            <a:r>
              <a:rPr lang="en-US" altLang="zh-CN" sz="1200" b="0" kern="1200" dirty="0" smtClean="0">
                <a:solidFill>
                  <a:schemeClr val="tx1"/>
                </a:solidFill>
                <a:effectLst/>
                <a:latin typeface="+mn-lt"/>
                <a:ea typeface="+mn-ea"/>
                <a:cs typeface="+mn-cs"/>
              </a:rPr>
              <a:t>PRIME</a:t>
            </a:r>
            <a:r>
              <a:rPr lang="zh-CN" altLang="en-US" sz="1200" b="0" kern="1200" dirty="0" smtClean="0">
                <a:solidFill>
                  <a:schemeClr val="tx1"/>
                </a:solidFill>
                <a:effectLst/>
                <a:latin typeface="+mn-lt"/>
                <a:ea typeface="+mn-ea"/>
                <a:cs typeface="+mn-cs"/>
              </a:rPr>
              <a:t>，它采用</a:t>
            </a:r>
            <a:r>
              <a:rPr lang="en-US" altLang="zh-CN" sz="1200" b="0" kern="1200" dirty="0" smtClean="0">
                <a:solidFill>
                  <a:schemeClr val="tx1"/>
                </a:solidFill>
                <a:effectLst/>
                <a:latin typeface="+mn-lt"/>
                <a:ea typeface="+mn-ea"/>
                <a:cs typeface="+mn-cs"/>
              </a:rPr>
              <a:t>ReRAM</a:t>
            </a:r>
            <a:r>
              <a:rPr lang="zh-CN" altLang="en-US" sz="1200" b="0" kern="1200" dirty="0" smtClean="0">
                <a:solidFill>
                  <a:schemeClr val="tx1"/>
                </a:solidFill>
                <a:effectLst/>
                <a:latin typeface="+mn-lt"/>
                <a:ea typeface="+mn-ea"/>
                <a:cs typeface="+mn-cs"/>
              </a:rPr>
              <a:t>做内存加快神经网络应用程序。</a:t>
            </a:r>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在</a:t>
            </a:r>
            <a:r>
              <a:rPr lang="en-US" altLang="zh-CN" sz="1200" b="0" kern="1200" dirty="0" smtClean="0">
                <a:solidFill>
                  <a:schemeClr val="tx1"/>
                </a:solidFill>
                <a:effectLst/>
                <a:latin typeface="+mn-lt"/>
                <a:ea typeface="+mn-ea"/>
                <a:cs typeface="+mn-cs"/>
              </a:rPr>
              <a:t>PRIME</a:t>
            </a:r>
            <a:r>
              <a:rPr lang="zh-CN" altLang="en-US"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ReRAM</a:t>
            </a:r>
            <a:r>
              <a:rPr lang="zh-CN" altLang="en-US" sz="1200" b="0" kern="1200" dirty="0" smtClean="0">
                <a:solidFill>
                  <a:schemeClr val="tx1"/>
                </a:solidFill>
                <a:effectLst/>
                <a:latin typeface="+mn-lt"/>
                <a:ea typeface="+mn-ea"/>
                <a:cs typeface="+mn-cs"/>
              </a:rPr>
              <a:t>中的</a:t>
            </a:r>
            <a:r>
              <a:rPr lang="en-US" altLang="zh-CN" sz="1200" b="0" kern="1200" dirty="0" smtClean="0">
                <a:solidFill>
                  <a:schemeClr val="tx1"/>
                </a:solidFill>
                <a:effectLst/>
                <a:latin typeface="+mn-lt"/>
                <a:ea typeface="+mn-ea"/>
                <a:cs typeface="+mn-cs"/>
              </a:rPr>
              <a:t>cross-bar</a:t>
            </a:r>
            <a:r>
              <a:rPr lang="zh-CN" altLang="en-US" sz="1200" b="0" kern="1200" dirty="0" smtClean="0">
                <a:solidFill>
                  <a:schemeClr val="tx1"/>
                </a:solidFill>
                <a:effectLst/>
                <a:latin typeface="+mn-lt"/>
                <a:ea typeface="+mn-ea"/>
                <a:cs typeface="+mn-cs"/>
              </a:rPr>
              <a:t>阵列的一部分可以被配置用来加速神经网络应用程序或着作为一个更大的存储空间的正常内存来使用。</a:t>
            </a:r>
            <a:endParaRPr lang="en-US"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PRIME</a:t>
            </a:r>
            <a:r>
              <a:rPr lang="zh-CN" altLang="en-US" sz="1200" b="0" kern="1200" dirty="0" smtClean="0">
                <a:solidFill>
                  <a:schemeClr val="tx1"/>
                </a:solidFill>
                <a:effectLst/>
                <a:latin typeface="+mn-lt"/>
                <a:ea typeface="+mn-ea"/>
                <a:cs typeface="+mn-cs"/>
              </a:rPr>
              <a:t>还为软件开发者提供实现各种神经网络软件</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硬件接口。</a:t>
            </a:r>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与先前的神经网络计算加速工作相比，同时从内存计算架构（，更大的内存，几乎没有数据移动，能够带来巨大的性能提升）和使用的</a:t>
            </a:r>
            <a:r>
              <a:rPr lang="en-US" altLang="zh-CN" sz="1200" b="0" kern="1200" dirty="0" smtClean="0">
                <a:solidFill>
                  <a:schemeClr val="tx1"/>
                </a:solidFill>
                <a:effectLst/>
                <a:latin typeface="+mn-lt"/>
                <a:ea typeface="+mn-ea"/>
                <a:cs typeface="+mn-cs"/>
              </a:rPr>
              <a:t>ReRAM</a:t>
            </a:r>
            <a:r>
              <a:rPr lang="zh-CN" altLang="en-US" sz="1200" b="0" kern="1200" dirty="0" smtClean="0">
                <a:solidFill>
                  <a:schemeClr val="tx1"/>
                </a:solidFill>
                <a:effectLst/>
                <a:latin typeface="+mn-lt"/>
                <a:ea typeface="+mn-ea"/>
                <a:cs typeface="+mn-cs"/>
              </a:rPr>
              <a:t>的神经网络计算加速（高效节能）受益，</a:t>
            </a:r>
            <a:r>
              <a:rPr lang="en-US" altLang="zh-CN" sz="1200" b="0" kern="1200" dirty="0" smtClean="0">
                <a:solidFill>
                  <a:schemeClr val="tx1"/>
                </a:solidFill>
                <a:effectLst/>
                <a:latin typeface="+mn-lt"/>
                <a:ea typeface="+mn-ea"/>
                <a:cs typeface="+mn-cs"/>
              </a:rPr>
              <a:t>PRIME</a:t>
            </a:r>
            <a:r>
              <a:rPr lang="zh-CN" altLang="en-US" sz="1200" b="0" kern="1200" dirty="0" smtClean="0">
                <a:solidFill>
                  <a:schemeClr val="tx1"/>
                </a:solidFill>
                <a:effectLst/>
                <a:latin typeface="+mn-lt"/>
                <a:ea typeface="+mn-ea"/>
                <a:cs typeface="+mn-cs"/>
              </a:rPr>
              <a:t>具有显著的性能提升和能耗降低。</a:t>
            </a:r>
            <a:endParaRPr lang="en-US" altLang="zh-CN" sz="1200" b="0" kern="1200" dirty="0" smtClean="0">
              <a:solidFill>
                <a:schemeClr val="tx1"/>
              </a:solidFill>
              <a:effectLst/>
              <a:latin typeface="+mn-lt"/>
              <a:ea typeface="+mn-ea"/>
              <a:cs typeface="+mn-cs"/>
            </a:endParaRPr>
          </a:p>
          <a:p>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图片注释：</a:t>
            </a:r>
            <a:endParaRPr lang="en-US" altLang="zh-CN" sz="1200" b="0" kern="1200" dirty="0" smtClean="0">
              <a:solidFill>
                <a:schemeClr val="tx1"/>
              </a:solidFill>
              <a:effectLst/>
              <a:latin typeface="+mn-lt"/>
              <a:ea typeface="+mn-ea"/>
              <a:cs typeface="+mn-cs"/>
            </a:endParaRPr>
          </a:p>
          <a:p>
            <a:pPr marL="228600" indent="-228600">
              <a:buAutoNum type="alphaLcParenBoth"/>
            </a:pPr>
            <a:r>
              <a:rPr lang="en-US" altLang="zh-CN" sz="1200" b="0" i="0" kern="1200" dirty="0" smtClean="0">
                <a:solidFill>
                  <a:schemeClr val="tx1"/>
                </a:solidFill>
                <a:effectLst/>
                <a:latin typeface="+mn-lt"/>
                <a:ea typeface="+mn-ea"/>
                <a:cs typeface="+mn-cs"/>
              </a:rPr>
              <a:t>Traditional shared memory based processor-coprocessor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architecture</a:t>
            </a:r>
          </a:p>
          <a:p>
            <a:pPr marL="228600" indent="-228600">
              <a:buAutoNum type="alphaLcParenBoth"/>
            </a:pPr>
            <a:r>
              <a:rPr lang="en-US" altLang="zh-CN" sz="1200" b="0" i="0" kern="1200" dirty="0" smtClean="0">
                <a:solidFill>
                  <a:schemeClr val="tx1"/>
                </a:solidFill>
                <a:effectLst/>
                <a:latin typeface="+mn-lt"/>
                <a:ea typeface="+mn-ea"/>
                <a:cs typeface="+mn-cs"/>
              </a:rPr>
              <a:t>PIM approach using 3D integration technologies</a:t>
            </a:r>
          </a:p>
          <a:p>
            <a:pPr marL="228600" indent="-228600">
              <a:buAutoNum type="alphaLcParenBoth"/>
            </a:pPr>
            <a:r>
              <a:rPr lang="en-US" altLang="zh-CN" sz="1200" b="0" i="0" kern="1200" dirty="0" smtClean="0">
                <a:solidFill>
                  <a:schemeClr val="tx1"/>
                </a:solidFill>
                <a:effectLst/>
                <a:latin typeface="+mn-lt"/>
                <a:ea typeface="+mn-ea"/>
                <a:cs typeface="+mn-cs"/>
              </a:rPr>
              <a:t>PRIME design.</a:t>
            </a:r>
            <a:r>
              <a:rPr lang="en-US" altLang="zh-CN" dirty="0" smtClean="0"/>
              <a:t> </a:t>
            </a:r>
            <a:br>
              <a:rPr lang="en-US" altLang="zh-CN" dirty="0" smtClean="0"/>
            </a:br>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26</a:t>
            </a:fld>
            <a:endParaRPr lang="zh-CN" altLang="en-US"/>
          </a:p>
        </p:txBody>
      </p:sp>
    </p:spTree>
    <p:extLst>
      <p:ext uri="{BB962C8B-B14F-4D97-AF65-F5344CB8AC3E}">
        <p14:creationId xmlns:p14="http://schemas.microsoft.com/office/powerpoint/2010/main" val="3924710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27</a:t>
            </a:fld>
            <a:endParaRPr lang="zh-CN" altLang="en-US"/>
          </a:p>
        </p:txBody>
      </p:sp>
    </p:spTree>
    <p:extLst>
      <p:ext uri="{BB962C8B-B14F-4D97-AF65-F5344CB8AC3E}">
        <p14:creationId xmlns:p14="http://schemas.microsoft.com/office/powerpoint/2010/main" val="1708984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存在较大的写性能问题，主要集中在写延迟和写能耗方面，</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有较高的写延迟和写能耗。面对写性能问题，目前的研究主要集中在</a:t>
            </a:r>
            <a:r>
              <a:rPr lang="zh-CN" altLang="en-US" sz="1200" kern="1200" dirty="0" smtClean="0">
                <a:solidFill>
                  <a:schemeClr val="tx1"/>
                </a:solidFill>
                <a:effectLst/>
                <a:latin typeface="+mn-lt"/>
                <a:ea typeface="+mn-ea"/>
                <a:cs typeface="+mn-cs"/>
              </a:rPr>
              <a:t>构建混合内存和</a:t>
            </a:r>
            <a:r>
              <a:rPr lang="zh-CN" altLang="zh-CN" sz="1200" kern="1200" dirty="0" smtClean="0">
                <a:solidFill>
                  <a:schemeClr val="tx1"/>
                </a:solidFill>
                <a:effectLst/>
                <a:latin typeface="+mn-lt"/>
                <a:ea typeface="+mn-ea"/>
                <a:cs typeface="+mn-cs"/>
              </a:rPr>
              <a:t>减少</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写次数上。</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与现有的</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构建混合内存，充分利用各自的优势</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将写操作较多的页面放入</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中，将写操作较少的页面放入</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中。</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Yang</a:t>
            </a:r>
            <a:r>
              <a:rPr lang="zh-CN" altLang="zh-CN" sz="1200" kern="1200" dirty="0" smtClean="0">
                <a:solidFill>
                  <a:schemeClr val="tx1"/>
                </a:solidFill>
                <a:effectLst/>
                <a:latin typeface="+mn-lt"/>
                <a:ea typeface="+mn-ea"/>
                <a:cs typeface="+mn-cs"/>
              </a:rPr>
              <a:t>等人提出数据比较写</a:t>
            </a:r>
            <a:r>
              <a:rPr lang="en-US" altLang="zh-CN" sz="1200" kern="1200" dirty="0" smtClean="0">
                <a:solidFill>
                  <a:schemeClr val="tx1"/>
                </a:solidFill>
                <a:effectLst/>
                <a:latin typeface="+mn-lt"/>
                <a:ea typeface="+mn-ea"/>
                <a:cs typeface="+mn-cs"/>
              </a:rPr>
              <a:t>(DCW)</a:t>
            </a:r>
            <a:r>
              <a:rPr lang="zh-CN" altLang="zh-CN" sz="1200" kern="1200" dirty="0" smtClean="0">
                <a:solidFill>
                  <a:schemeClr val="tx1"/>
                </a:solidFill>
                <a:effectLst/>
                <a:latin typeface="+mn-lt"/>
                <a:ea typeface="+mn-ea"/>
                <a:cs typeface="+mn-cs"/>
              </a:rPr>
              <a:t>的写算法来减少写次数，先通过读操作，判断待写入的位数据是否为目标数据，如果是则跳过，如果不是则写入。</a:t>
            </a:r>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Cho</a:t>
            </a:r>
            <a:r>
              <a:rPr lang="zh-CN" altLang="zh-CN" sz="1200" kern="1200" dirty="0" smtClean="0">
                <a:solidFill>
                  <a:schemeClr val="tx1"/>
                </a:solidFill>
                <a:effectLst/>
                <a:latin typeface="+mn-lt"/>
                <a:ea typeface="+mn-ea"/>
                <a:cs typeface="+mn-cs"/>
              </a:rPr>
              <a:t>等人在</a:t>
            </a:r>
            <a:r>
              <a:rPr lang="en-US" altLang="zh-CN" sz="1200" kern="1200" dirty="0" smtClean="0">
                <a:solidFill>
                  <a:schemeClr val="tx1"/>
                </a:solidFill>
                <a:effectLst/>
                <a:latin typeface="+mn-lt"/>
                <a:ea typeface="+mn-ea"/>
                <a:cs typeface="+mn-cs"/>
              </a:rPr>
              <a:t>DCW</a:t>
            </a:r>
            <a:r>
              <a:rPr lang="zh-CN" altLang="zh-CN" sz="1200" kern="1200" dirty="0" smtClean="0">
                <a:solidFill>
                  <a:schemeClr val="tx1"/>
                </a:solidFill>
                <a:effectLst/>
                <a:latin typeface="+mn-lt"/>
                <a:ea typeface="+mn-ea"/>
                <a:cs typeface="+mn-cs"/>
              </a:rPr>
              <a:t>基础上提出了</a:t>
            </a:r>
            <a:r>
              <a:rPr lang="en-US" altLang="zh-CN" sz="1200" kern="1200" dirty="0" smtClean="0">
                <a:solidFill>
                  <a:schemeClr val="tx1"/>
                </a:solidFill>
                <a:effectLst/>
                <a:latin typeface="+mn-lt"/>
                <a:ea typeface="+mn-ea"/>
                <a:cs typeface="+mn-cs"/>
              </a:rPr>
              <a:t>Flip-N-Write</a:t>
            </a:r>
            <a:r>
              <a:rPr lang="zh-CN" altLang="zh-CN" sz="1200" kern="1200" dirty="0" smtClean="0">
                <a:solidFill>
                  <a:schemeClr val="tx1"/>
                </a:solidFill>
                <a:effectLst/>
                <a:latin typeface="+mn-lt"/>
                <a:ea typeface="+mn-ea"/>
                <a:cs typeface="+mn-cs"/>
              </a:rPr>
              <a:t>方案，可以实现每次写入数据的总位数最多是写带宽位数的一半的效果。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年，针对</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Xia</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提出了动态写合并（</a:t>
            </a:r>
            <a:r>
              <a:rPr lang="en-US" altLang="zh-CN" sz="1200" kern="1200" dirty="0" smtClean="0">
                <a:solidFill>
                  <a:schemeClr val="tx1"/>
                </a:solidFill>
                <a:effectLst/>
                <a:latin typeface="+mn-lt"/>
                <a:ea typeface="+mn-ea"/>
                <a:cs typeface="+mn-cs"/>
              </a:rPr>
              <a:t>DWC</a:t>
            </a:r>
            <a:r>
              <a:rPr lang="zh-CN" altLang="zh-CN" sz="1200" kern="1200" dirty="0" smtClean="0">
                <a:solidFill>
                  <a:schemeClr val="tx1"/>
                </a:solidFill>
                <a:effectLst/>
                <a:latin typeface="+mn-lt"/>
                <a:ea typeface="+mn-ea"/>
                <a:cs typeface="+mn-cs"/>
              </a:rPr>
              <a:t>）方案，将不同的写操作动态合并，以减少写的次数。</a:t>
            </a:r>
            <a:r>
              <a:rPr lang="en-US" altLang="zh-CN" sz="1200" kern="1200" dirty="0" smtClean="0">
                <a:solidFill>
                  <a:schemeClr val="tx1"/>
                </a:solidFill>
                <a:effectLst/>
                <a:latin typeface="+mn-lt"/>
                <a:ea typeface="+mn-ea"/>
                <a:cs typeface="+mn-cs"/>
              </a:rPr>
              <a:t>2004</a:t>
            </a:r>
            <a:r>
              <a:rPr lang="zh-CN" altLang="zh-CN" sz="1200" kern="1200" dirty="0" smtClean="0">
                <a:solidFill>
                  <a:schemeClr val="tx1"/>
                </a:solidFill>
                <a:effectLst/>
                <a:latin typeface="+mn-lt"/>
                <a:ea typeface="+mn-ea"/>
                <a:cs typeface="+mn-cs"/>
              </a:rPr>
              <a:t>年，</a:t>
            </a:r>
            <a:r>
              <a:rPr lang="en-US" altLang="zh-CN" sz="1200" kern="1200" dirty="0" err="1" smtClean="0">
                <a:solidFill>
                  <a:schemeClr val="tx1"/>
                </a:solidFill>
                <a:effectLst/>
                <a:latin typeface="+mn-lt"/>
                <a:ea typeface="+mn-ea"/>
                <a:cs typeface="+mn-cs"/>
              </a:rPr>
              <a:t>Alameldeen</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提出了频繁模式压缩方案（</a:t>
            </a:r>
            <a:r>
              <a:rPr lang="en-US" altLang="zh-CN" sz="1200" kern="1200" dirty="0" err="1" smtClean="0">
                <a:solidFill>
                  <a:schemeClr val="tx1"/>
                </a:solidFill>
                <a:effectLst/>
                <a:latin typeface="+mn-lt"/>
                <a:ea typeface="+mn-ea"/>
                <a:cs typeface="+mn-cs"/>
              </a:rPr>
              <a:t>sFPC</a:t>
            </a:r>
            <a:r>
              <a:rPr lang="zh-CN" altLang="zh-CN" sz="1200" kern="1200" dirty="0" smtClean="0">
                <a:solidFill>
                  <a:schemeClr val="tx1"/>
                </a:solidFill>
                <a:effectLst/>
                <a:latin typeface="+mn-lt"/>
                <a:ea typeface="+mn-ea"/>
                <a:cs typeface="+mn-cs"/>
              </a:rPr>
              <a:t>），在内存控制器中维护一个频繁模式表，将表中的</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位字进行编码压缩，以降低需要写的位数。</a:t>
            </a:r>
            <a:r>
              <a:rPr lang="en-US" altLang="zh-CN" sz="1200" kern="1200" dirty="0" smtClean="0">
                <a:solidFill>
                  <a:schemeClr val="tx1"/>
                </a:solidFill>
                <a:effectLst/>
                <a:latin typeface="+mn-lt"/>
                <a:ea typeface="+mn-ea"/>
                <a:cs typeface="+mn-cs"/>
              </a:rPr>
              <a:t>2018</a:t>
            </a:r>
            <a:r>
              <a:rPr lang="zh-CN" altLang="zh-CN" sz="1200" kern="1200" dirty="0" smtClean="0">
                <a:solidFill>
                  <a:schemeClr val="tx1"/>
                </a:solidFill>
                <a:effectLst/>
                <a:latin typeface="+mn-lt"/>
                <a:ea typeface="+mn-ea"/>
                <a:cs typeface="+mn-cs"/>
              </a:rPr>
              <a:t>年，</a:t>
            </a:r>
            <a:r>
              <a:rPr lang="en-US" altLang="zh-CN" sz="1200" kern="1200" dirty="0" err="1" smtClean="0">
                <a:solidFill>
                  <a:schemeClr val="tx1"/>
                </a:solidFill>
                <a:effectLst/>
                <a:latin typeface="+mn-lt"/>
                <a:ea typeface="+mn-ea"/>
                <a:cs typeface="+mn-cs"/>
              </a:rPr>
              <a:t>Guo</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进一步提出了动态频繁模式压缩（</a:t>
            </a:r>
            <a:r>
              <a:rPr lang="en-US" altLang="zh-CN" sz="1200" kern="1200" dirty="0" smtClean="0">
                <a:solidFill>
                  <a:schemeClr val="tx1"/>
                </a:solidFill>
                <a:effectLst/>
                <a:latin typeface="+mn-lt"/>
                <a:ea typeface="+mn-ea"/>
                <a:cs typeface="+mn-cs"/>
              </a:rPr>
              <a:t>DFPC</a:t>
            </a:r>
            <a:r>
              <a:rPr lang="zh-CN" altLang="zh-CN" sz="1200" kern="1200" dirty="0" smtClean="0">
                <a:solidFill>
                  <a:schemeClr val="tx1"/>
                </a:solidFill>
                <a:effectLst/>
                <a:latin typeface="+mn-lt"/>
                <a:ea typeface="+mn-ea"/>
                <a:cs typeface="+mn-cs"/>
              </a:rPr>
              <a:t>）方案，对频繁模式表进行动态更新。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28</a:t>
            </a:fld>
            <a:endParaRPr lang="zh-CN" altLang="en-US"/>
          </a:p>
        </p:txBody>
      </p:sp>
    </p:spTree>
    <p:extLst>
      <p:ext uri="{BB962C8B-B14F-4D97-AF65-F5344CB8AC3E}">
        <p14:creationId xmlns:p14="http://schemas.microsoft.com/office/powerpoint/2010/main" val="4292856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减少写次数的相关页面在上一页已经介绍过了，这里就不做重复了。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磨损均衡最先是在</a:t>
            </a:r>
            <a:r>
              <a:rPr lang="en-US" altLang="zh-CN" dirty="0" smtClean="0"/>
              <a:t>NAND</a:t>
            </a:r>
            <a:r>
              <a:rPr lang="en-US" altLang="zh-CN" baseline="0" dirty="0" smtClean="0"/>
              <a:t> SSD</a:t>
            </a:r>
            <a:r>
              <a:rPr lang="zh-CN" altLang="en-US" baseline="0" dirty="0" smtClean="0"/>
              <a:t>中提出的，</a:t>
            </a:r>
            <a:r>
              <a:rPr lang="zh-CN" altLang="zh-CN" sz="1200" kern="1200" dirty="0" smtClean="0">
                <a:solidFill>
                  <a:schemeClr val="tx1"/>
                </a:solidFill>
                <a:effectLst/>
                <a:latin typeface="+mn-lt"/>
                <a:ea typeface="+mn-ea"/>
                <a:cs typeface="+mn-cs"/>
              </a:rPr>
              <a:t>磨损均衡指的是把某一处的频繁写平均分布到不同的位置上，从而达到存储器各处具有均衡的磨损程度的目的。</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动态磨损均衡算法指的是当需要对</a:t>
            </a: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NVM</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进行编程时，均选择将数据写入擦写次数少的块来平衡不同块的擦写次数，这种做法无法实现真正的磨损均衡。静态磨损均衡算法则充分考虑了更新频率很低的冷数据，定期将这部分数据迁移到其它擦写操作频繁的块中，而这部分存储单元就能够被再次使用，这样可以实现真正的全盘的磨损均衡。</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Qureshi</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提出了</a:t>
            </a:r>
            <a:r>
              <a:rPr lang="en-US" altLang="zh-CN" sz="1200" kern="1200" dirty="0" smtClean="0">
                <a:solidFill>
                  <a:schemeClr val="tx1"/>
                </a:solidFill>
                <a:effectLst/>
                <a:latin typeface="+mn-lt"/>
                <a:ea typeface="+mn-ea"/>
                <a:cs typeface="+mn-cs"/>
              </a:rPr>
              <a:t>start-gap</a:t>
            </a:r>
            <a:r>
              <a:rPr lang="zh-CN" altLang="zh-CN" sz="1200" kern="1200" dirty="0" smtClean="0">
                <a:solidFill>
                  <a:schemeClr val="tx1"/>
                </a:solidFill>
                <a:effectLst/>
                <a:latin typeface="+mn-lt"/>
                <a:ea typeface="+mn-ea"/>
                <a:cs typeface="+mn-cs"/>
              </a:rPr>
              <a:t>技术，与简单的地址空间随机化技术相结合，来调节逻辑地址到物理地址的映射以实现写损耗均衡。但该技术下逻辑块到物理块的映射关系没变，只是在块内实现写损耗均衡。</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Chen</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提出了基于页面调度的磨损均衡算法，尽量将写频繁的逻辑页映射到较少使用的物理页中。</a:t>
            </a:r>
            <a:r>
              <a:rPr lang="en-US" altLang="zh-CN" sz="1200" kern="1200" dirty="0" smtClean="0">
                <a:solidFill>
                  <a:schemeClr val="tx1"/>
                </a:solidFill>
                <a:effectLst/>
                <a:latin typeface="+mn-lt"/>
                <a:ea typeface="+mn-ea"/>
                <a:cs typeface="+mn-cs"/>
              </a:rPr>
              <a:t>2015</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Chang</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提出了一种自适应的磨损均衡机制，选择合适的数据进行交换避免一些单元被过早磨损，同时，还设计了间接指针，使得数据交换的过程中不改变文件系统的索引。</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29</a:t>
            </a:fld>
            <a:endParaRPr lang="zh-CN" altLang="en-US"/>
          </a:p>
        </p:txBody>
      </p:sp>
    </p:spTree>
    <p:extLst>
      <p:ext uri="{BB962C8B-B14F-4D97-AF65-F5344CB8AC3E}">
        <p14:creationId xmlns:p14="http://schemas.microsoft.com/office/powerpoint/2010/main" val="130909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在传统的冯诺依曼体系结构中，运算器和存储器是两个重要组成单元。在摩尔定律的作用下，以</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为核心的运算器性能不断增强，相应地需要存储容量更大、访问速度更快的存储器，然而存储器的性能提升远远不及运算器，使得二者之间产生了性能鸿沟，造成了“存储墙”问题，制约了计算机的进一步发展。</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随着大数据、物联网时代的来临，系统要求具有更快的处理速度，更高的时效性，这些都对存储系统和存储器件提出了新的需求。传统的存储系统以</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作为主存，在构建大容量主存时，存在价格昂贵、能耗高、可扩展性差等问题。</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93790F99-9EE4-4C9B-B91D-C297D165A342}" type="slidenum">
              <a:rPr lang="zh-CN" altLang="en-US" smtClean="0"/>
              <a:t>3</a:t>
            </a:fld>
            <a:endParaRPr lang="zh-CN" altLang="en-US"/>
          </a:p>
        </p:txBody>
      </p:sp>
    </p:spTree>
    <p:extLst>
      <p:ext uri="{BB962C8B-B14F-4D97-AF65-F5344CB8AC3E}">
        <p14:creationId xmlns:p14="http://schemas.microsoft.com/office/powerpoint/2010/main" val="1732287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30</a:t>
            </a:fld>
            <a:endParaRPr lang="zh-CN" altLang="en-US"/>
          </a:p>
        </p:txBody>
      </p:sp>
    </p:spTree>
    <p:extLst>
      <p:ext uri="{BB962C8B-B14F-4D97-AF65-F5344CB8AC3E}">
        <p14:creationId xmlns:p14="http://schemas.microsoft.com/office/powerpoint/2010/main" val="111227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针对以上问题，研究者们将目光转向了非易失性存储器</a:t>
            </a:r>
            <a:r>
              <a:rPr lang="en-US" altLang="zh-CN" sz="1200" kern="1200" dirty="0" smtClean="0">
                <a:solidFill>
                  <a:schemeClr val="tx1"/>
                </a:solidFill>
                <a:effectLst/>
                <a:latin typeface="+mn-lt"/>
                <a:ea typeface="+mn-ea"/>
                <a:cs typeface="+mn-cs"/>
              </a:rPr>
              <a:t>(Non-Volatile Memory, NVM)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的存储介质由一系列新材料制成，如金属氧化物、碳氧化物、高分子聚合物等，具有非易失、高密度、低能耗、字节寻址等特点。目前，有多种</a:t>
            </a:r>
            <a:r>
              <a:rPr lang="en-US" altLang="zh-CN" sz="1200" kern="1200" dirty="0"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得到了广泛的研究，包括相变存储器</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、自旋转移力矩随机存储器</a:t>
            </a:r>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、阻变存储器</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、铁电存储器</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FeRAM</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3DXPoint</a:t>
            </a:r>
            <a:r>
              <a:rPr lang="zh-CN" altLang="zh-CN" sz="1200" kern="1200" dirty="0" smtClean="0">
                <a:solidFill>
                  <a:schemeClr val="tx1"/>
                </a:solidFill>
                <a:effectLst/>
                <a:latin typeface="+mn-lt"/>
                <a:ea typeface="+mn-ea"/>
                <a:cs typeface="+mn-cs"/>
              </a:rPr>
              <a:t>等。</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4</a:t>
            </a:fld>
            <a:endParaRPr lang="zh-CN" altLang="en-US"/>
          </a:p>
        </p:txBody>
      </p:sp>
    </p:spTree>
    <p:extLst>
      <p:ext uri="{BB962C8B-B14F-4D97-AF65-F5344CB8AC3E}">
        <p14:creationId xmlns:p14="http://schemas.microsoft.com/office/powerpoint/2010/main" val="407186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的研究可以追溯到上个世纪六十年代，</a:t>
            </a:r>
            <a:r>
              <a:rPr lang="en-US" altLang="zh-CN" sz="1200" kern="1200" dirty="0" err="1" smtClean="0">
                <a:solidFill>
                  <a:schemeClr val="tx1"/>
                </a:solidFill>
                <a:effectLst/>
                <a:latin typeface="+mn-lt"/>
                <a:ea typeface="+mn-ea"/>
                <a:cs typeface="+mn-cs"/>
              </a:rPr>
              <a:t>Ovshinsky</a:t>
            </a:r>
            <a:r>
              <a:rPr lang="zh-CN" altLang="zh-CN" sz="1200" kern="1200" dirty="0" smtClean="0">
                <a:solidFill>
                  <a:schemeClr val="tx1"/>
                </a:solidFill>
                <a:effectLst/>
                <a:latin typeface="+mn-lt"/>
                <a:ea typeface="+mn-ea"/>
                <a:cs typeface="+mn-cs"/>
              </a:rPr>
              <a:t>博士发现硫族化合物在不同相态下具有不同的电阻率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，可以利用这一特性来表示二进制中的</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，从而实现存储数据的目的。相较于</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具有更高的存储密度，同样的面积，</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可以存储更多的数据。为了进一步提高存储密度，英特尔和美光选择三维堆叠技术，</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则采用了多值技术。三维堆叠是通过在器件垂直方向进行堆叠，进而提高存储密度；多值技术是让每个存储单元长时间可靠存储多个字节的数据。但是</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有较高的读写延迟，而且写能耗高于读能耗，这限制了</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的进一步应用。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5</a:t>
            </a:fld>
            <a:endParaRPr lang="zh-CN" altLang="en-US"/>
          </a:p>
        </p:txBody>
      </p:sp>
    </p:spTree>
    <p:extLst>
      <p:ext uri="{BB962C8B-B14F-4D97-AF65-F5344CB8AC3E}">
        <p14:creationId xmlns:p14="http://schemas.microsoft.com/office/powerpoint/2010/main" val="254055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是一种磁存储器，在不同的磁状态下，具有不同的电阻率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，可以用来表示二进制中的</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，从而实现存储数据的目的。</a:t>
            </a:r>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存储单元的核心是磁隧道结</a:t>
            </a:r>
            <a:r>
              <a:rPr lang="en-US" altLang="zh-CN" sz="1200" kern="1200" dirty="0" smtClean="0">
                <a:solidFill>
                  <a:schemeClr val="tx1"/>
                </a:solidFill>
                <a:effectLst/>
                <a:latin typeface="+mn-lt"/>
                <a:ea typeface="+mn-ea"/>
                <a:cs typeface="+mn-cs"/>
              </a:rPr>
              <a:t>(Magnetic Tunnel Junction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MTJ)</a:t>
            </a:r>
            <a:r>
              <a:rPr lang="zh-CN" altLang="zh-CN" sz="1200" kern="1200" dirty="0" smtClean="0">
                <a:solidFill>
                  <a:schemeClr val="tx1"/>
                </a:solidFill>
                <a:effectLst/>
                <a:latin typeface="+mn-lt"/>
                <a:ea typeface="+mn-ea"/>
                <a:cs typeface="+mn-cs"/>
              </a:rPr>
              <a:t>，这是一种多层薄膜结构，由固定层、非磁性隔离层和自由层组成。施加不同的电流，自由层的磁方向将会发生变化，电阻率也将随着改变。由于</a:t>
            </a:r>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内部电压只需要</a:t>
            </a:r>
            <a:r>
              <a:rPr lang="en-US" altLang="zh-CN" sz="1200" kern="1200" dirty="0" smtClean="0">
                <a:solidFill>
                  <a:schemeClr val="tx1"/>
                </a:solidFill>
                <a:effectLst/>
                <a:latin typeface="+mn-lt"/>
                <a:ea typeface="+mn-ea"/>
                <a:cs typeface="+mn-cs"/>
              </a:rPr>
              <a:t>1.2V</a:t>
            </a:r>
            <a:r>
              <a:rPr lang="zh-CN" altLang="zh-CN" sz="1200" kern="1200" dirty="0" smtClean="0">
                <a:solidFill>
                  <a:schemeClr val="tx1"/>
                </a:solidFill>
                <a:effectLst/>
                <a:latin typeface="+mn-lt"/>
                <a:ea typeface="+mn-ea"/>
                <a:cs typeface="+mn-cs"/>
              </a:rPr>
              <a:t>，因此，它可以用于</a:t>
            </a:r>
            <a:r>
              <a:rPr lang="en-US" altLang="zh-CN" sz="1200" kern="1200" dirty="0" smtClean="0">
                <a:solidFill>
                  <a:schemeClr val="tx1"/>
                </a:solidFill>
                <a:effectLst/>
                <a:latin typeface="+mn-lt"/>
                <a:ea typeface="+mn-ea"/>
                <a:cs typeface="+mn-cs"/>
              </a:rPr>
              <a:t>FPGA</a:t>
            </a:r>
            <a:r>
              <a:rPr lang="zh-CN" altLang="zh-CN" sz="1200" kern="1200" dirty="0" smtClean="0">
                <a:solidFill>
                  <a:schemeClr val="tx1"/>
                </a:solidFill>
                <a:effectLst/>
                <a:latin typeface="+mn-lt"/>
                <a:ea typeface="+mn-ea"/>
                <a:cs typeface="+mn-cs"/>
              </a:rPr>
              <a:t>等嵌入式系统中。与</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相比，</a:t>
            </a:r>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读写延迟更低、寿命更长，但是容量有限，商业化程度不高。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6</a:t>
            </a:fld>
            <a:endParaRPr lang="zh-CN" altLang="en-US"/>
          </a:p>
        </p:txBody>
      </p:sp>
    </p:spTree>
    <p:extLst>
      <p:ext uri="{BB962C8B-B14F-4D97-AF65-F5344CB8AC3E}">
        <p14:creationId xmlns:p14="http://schemas.microsoft.com/office/powerpoint/2010/main" val="9711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的存储介质一般是金属氧化物，其电阻会随着外加电压的高低而发生变化，从而进行数据存储。有研究者认为，</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是目前最有前景存储器件</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的读写延迟比</a:t>
            </a:r>
            <a:r>
              <a:rPr lang="en-US" altLang="zh-CN" sz="1200" kern="1200" dirty="0"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更低，结构尺寸比</a:t>
            </a:r>
            <a:r>
              <a:rPr lang="en-US" altLang="zh-CN" sz="1200" kern="1200" dirty="0" smtClean="0">
                <a:solidFill>
                  <a:schemeClr val="tx1"/>
                </a:solidFill>
                <a:effectLst/>
                <a:latin typeface="+mn-lt"/>
                <a:ea typeface="+mn-ea"/>
                <a:cs typeface="+mn-cs"/>
              </a:rPr>
              <a:t>STT-RAM</a:t>
            </a:r>
            <a:r>
              <a:rPr lang="zh-CN" altLang="zh-CN" sz="1200" kern="1200" dirty="0" smtClean="0">
                <a:solidFill>
                  <a:schemeClr val="tx1"/>
                </a:solidFill>
                <a:effectLst/>
                <a:latin typeface="+mn-lt"/>
                <a:ea typeface="+mn-ea"/>
                <a:cs typeface="+mn-cs"/>
              </a:rPr>
              <a:t>更小。虽然</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应用前景广阔，但是也有不可忽视的问题。</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的失效机理尚未完全掌握，可能会出现不可预测的随机故障，影响数据的可靠性。</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的广阔应用场景也引起了产业界的关注，</a:t>
            </a:r>
            <a:r>
              <a:rPr lang="en-US" altLang="zh-CN" sz="1200" kern="1200" dirty="0" smtClean="0">
                <a:solidFill>
                  <a:schemeClr val="tx1"/>
                </a:solidFill>
                <a:effectLst/>
                <a:latin typeface="+mn-lt"/>
                <a:ea typeface="+mn-ea"/>
                <a:cs typeface="+mn-cs"/>
              </a:rPr>
              <a:t>2018</a:t>
            </a:r>
            <a:r>
              <a:rPr lang="zh-CN" altLang="zh-CN" sz="1200" kern="1200" dirty="0" smtClean="0">
                <a:solidFill>
                  <a:schemeClr val="tx1"/>
                </a:solidFill>
                <a:effectLst/>
                <a:latin typeface="+mn-lt"/>
                <a:ea typeface="+mn-ea"/>
                <a:cs typeface="+mn-cs"/>
              </a:rPr>
              <a:t>年，美国芯片设计商</a:t>
            </a:r>
            <a:r>
              <a:rPr lang="en-US" altLang="zh-CN" sz="1200" kern="1200" dirty="0" smtClean="0">
                <a:solidFill>
                  <a:schemeClr val="tx1"/>
                </a:solidFill>
                <a:effectLst/>
                <a:latin typeface="+mn-lt"/>
                <a:ea typeface="+mn-ea"/>
                <a:cs typeface="+mn-cs"/>
              </a:rPr>
              <a:t>Rambus</a:t>
            </a:r>
            <a:r>
              <a:rPr lang="zh-CN" altLang="zh-CN" sz="1200" kern="1200" dirty="0" smtClean="0">
                <a:solidFill>
                  <a:schemeClr val="tx1"/>
                </a:solidFill>
                <a:effectLst/>
                <a:latin typeface="+mn-lt"/>
                <a:ea typeface="+mn-ea"/>
                <a:cs typeface="+mn-cs"/>
              </a:rPr>
              <a:t>与中国存储器解决方案供应商兆易创新合作创建了合资公司</a:t>
            </a:r>
            <a:r>
              <a:rPr lang="en-US" altLang="zh-CN" sz="1200" kern="1200" dirty="0" smtClean="0">
                <a:solidFill>
                  <a:schemeClr val="tx1"/>
                </a:solidFill>
                <a:effectLst/>
                <a:latin typeface="+mn-lt"/>
                <a:ea typeface="+mn-ea"/>
                <a:cs typeface="+mn-cs"/>
              </a:rPr>
              <a:t>Reliance Memory</a:t>
            </a:r>
            <a:r>
              <a:rPr lang="zh-CN" altLang="zh-CN" sz="1200" kern="1200" dirty="0" smtClean="0">
                <a:solidFill>
                  <a:schemeClr val="tx1"/>
                </a:solidFill>
                <a:effectLst/>
                <a:latin typeface="+mn-lt"/>
                <a:ea typeface="+mn-ea"/>
                <a:cs typeface="+mn-cs"/>
              </a:rPr>
              <a:t>，以推动</a:t>
            </a:r>
            <a:r>
              <a:rPr lang="en-US" altLang="zh-CN" sz="1200" kern="1200" dirty="0" smtClean="0">
                <a:solidFill>
                  <a:schemeClr val="tx1"/>
                </a:solidFill>
                <a:effectLst/>
                <a:latin typeface="+mn-lt"/>
                <a:ea typeface="+mn-ea"/>
                <a:cs typeface="+mn-cs"/>
              </a:rPr>
              <a:t>RRAM</a:t>
            </a:r>
            <a:r>
              <a:rPr lang="zh-CN" altLang="zh-CN" sz="1200" kern="1200" dirty="0" smtClean="0">
                <a:solidFill>
                  <a:schemeClr val="tx1"/>
                </a:solidFill>
                <a:effectLst/>
                <a:latin typeface="+mn-lt"/>
                <a:ea typeface="+mn-ea"/>
                <a:cs typeface="+mn-cs"/>
              </a:rPr>
              <a:t>的商业化。</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7</a:t>
            </a:fld>
            <a:endParaRPr lang="zh-CN" altLang="en-US"/>
          </a:p>
        </p:txBody>
      </p:sp>
    </p:spTree>
    <p:extLst>
      <p:ext uri="{BB962C8B-B14F-4D97-AF65-F5344CB8AC3E}">
        <p14:creationId xmlns:p14="http://schemas.microsoft.com/office/powerpoint/2010/main" val="310490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FeRAM</a:t>
            </a:r>
            <a:r>
              <a:rPr lang="zh-CN" altLang="zh-CN" sz="1200" kern="1200" dirty="0" smtClean="0">
                <a:solidFill>
                  <a:schemeClr val="tx1"/>
                </a:solidFill>
                <a:effectLst/>
                <a:latin typeface="+mn-lt"/>
                <a:ea typeface="+mn-ea"/>
                <a:cs typeface="+mn-cs"/>
              </a:rPr>
              <a:t>利用铁电晶体的铁电效应实现数据存储。铁电效应是指在铁电晶体上施加一定的电场时，晶体中心原子在电场的作用下运动，并达到一种稳定状态；当电场从晶体移走后，中心原子会保持在原来的位置。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FeRAM</a:t>
            </a:r>
            <a:r>
              <a:rPr lang="zh-CN" altLang="zh-CN" sz="1200" kern="1200" dirty="0" smtClean="0">
                <a:solidFill>
                  <a:schemeClr val="tx1"/>
                </a:solidFill>
                <a:effectLst/>
                <a:latin typeface="+mn-lt"/>
                <a:ea typeface="+mn-ea"/>
                <a:cs typeface="+mn-cs"/>
              </a:rPr>
              <a:t>的一个重要特点是具有很强的抗辐射性，因此可以广泛用于航空航天领域。</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8</a:t>
            </a:fld>
            <a:endParaRPr lang="zh-CN" altLang="en-US"/>
          </a:p>
        </p:txBody>
      </p:sp>
    </p:spTree>
    <p:extLst>
      <p:ext uri="{BB962C8B-B14F-4D97-AF65-F5344CB8AC3E}">
        <p14:creationId xmlns:p14="http://schemas.microsoft.com/office/powerpoint/2010/main" val="68075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3DXPoint</a:t>
            </a:r>
            <a:r>
              <a:rPr lang="zh-CN" altLang="zh-CN" sz="1200" kern="1200" dirty="0" smtClean="0">
                <a:solidFill>
                  <a:schemeClr val="tx1"/>
                </a:solidFill>
                <a:effectLst/>
                <a:latin typeface="+mn-lt"/>
                <a:ea typeface="+mn-ea"/>
                <a:cs typeface="+mn-cs"/>
              </a:rPr>
              <a:t>是最近几年才出现的新技术。</a:t>
            </a:r>
            <a:r>
              <a:rPr lang="en-US" altLang="zh-CN" sz="1200" kern="1200" dirty="0" smtClean="0">
                <a:solidFill>
                  <a:schemeClr val="tx1"/>
                </a:solidFill>
                <a:effectLst/>
                <a:latin typeface="+mn-lt"/>
                <a:ea typeface="+mn-ea"/>
                <a:cs typeface="+mn-cs"/>
              </a:rPr>
              <a:t>2015</a:t>
            </a:r>
            <a:r>
              <a:rPr lang="zh-CN" altLang="zh-CN" sz="1200" kern="1200" dirty="0" smtClean="0">
                <a:solidFill>
                  <a:schemeClr val="tx1"/>
                </a:solidFill>
                <a:effectLst/>
                <a:latin typeface="+mn-lt"/>
                <a:ea typeface="+mn-ea"/>
                <a:cs typeface="+mn-cs"/>
              </a:rPr>
              <a:t>年，美光和英特尔宣布联合研发</a:t>
            </a:r>
            <a:r>
              <a:rPr lang="en-US" altLang="zh-CN" sz="1200" kern="1200" dirty="0" smtClean="0">
                <a:solidFill>
                  <a:schemeClr val="tx1"/>
                </a:solidFill>
                <a:effectLst/>
                <a:latin typeface="+mn-lt"/>
                <a:ea typeface="+mn-ea"/>
                <a:cs typeface="+mn-cs"/>
              </a:rPr>
              <a:t>3DXPoint</a:t>
            </a:r>
            <a:r>
              <a:rPr lang="zh-CN" altLang="zh-CN" sz="1200" kern="1200" dirty="0" smtClean="0">
                <a:solidFill>
                  <a:schemeClr val="tx1"/>
                </a:solidFill>
                <a:effectLst/>
                <a:latin typeface="+mn-lt"/>
                <a:ea typeface="+mn-ea"/>
                <a:cs typeface="+mn-cs"/>
              </a:rPr>
              <a:t>技术，并宣称</a:t>
            </a:r>
            <a:r>
              <a:rPr lang="en-US" altLang="zh-CN" sz="1200" kern="1200" dirty="0" smtClean="0">
                <a:solidFill>
                  <a:schemeClr val="tx1"/>
                </a:solidFill>
                <a:effectLst/>
                <a:latin typeface="+mn-lt"/>
                <a:ea typeface="+mn-ea"/>
                <a:cs typeface="+mn-cs"/>
              </a:rPr>
              <a:t>3DXPoint</a:t>
            </a:r>
            <a:r>
              <a:rPr lang="zh-CN" altLang="zh-CN" sz="1200" kern="1200" dirty="0" smtClean="0">
                <a:solidFill>
                  <a:schemeClr val="tx1"/>
                </a:solidFill>
                <a:effectLst/>
                <a:latin typeface="+mn-lt"/>
                <a:ea typeface="+mn-ea"/>
                <a:cs typeface="+mn-cs"/>
              </a:rPr>
              <a:t>比</a:t>
            </a:r>
            <a:r>
              <a:rPr lang="en-US" altLang="zh-CN" sz="1200" kern="1200" dirty="0" smtClean="0">
                <a:solidFill>
                  <a:schemeClr val="tx1"/>
                </a:solidFill>
                <a:effectLst/>
                <a:latin typeface="+mn-lt"/>
                <a:ea typeface="+mn-ea"/>
                <a:cs typeface="+mn-cs"/>
              </a:rPr>
              <a:t>NAND Flash</a:t>
            </a:r>
            <a:r>
              <a:rPr lang="zh-CN" altLang="zh-CN" sz="1200" kern="1200" dirty="0" smtClean="0">
                <a:solidFill>
                  <a:schemeClr val="tx1"/>
                </a:solidFill>
                <a:effectLst/>
                <a:latin typeface="+mn-lt"/>
                <a:ea typeface="+mn-ea"/>
                <a:cs typeface="+mn-cs"/>
              </a:rPr>
              <a:t>快</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倍，成本只有</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的一半，使用寿命是</a:t>
            </a:r>
            <a:r>
              <a:rPr lang="en-US" altLang="zh-CN" sz="1200" kern="1200" dirty="0" smtClean="0">
                <a:solidFill>
                  <a:schemeClr val="tx1"/>
                </a:solidFill>
                <a:effectLst/>
                <a:latin typeface="+mn-lt"/>
                <a:ea typeface="+mn-ea"/>
                <a:cs typeface="+mn-cs"/>
              </a:rPr>
              <a:t>NAND</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倍，密度是传统存储的</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倍。</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近几年，英特尔正式推出基于</a:t>
            </a:r>
            <a:r>
              <a:rPr lang="en-US" altLang="zh-CN" sz="1200" kern="1200" dirty="0" smtClean="0">
                <a:solidFill>
                  <a:schemeClr val="tx1"/>
                </a:solidFill>
                <a:effectLst/>
                <a:latin typeface="+mn-lt"/>
                <a:ea typeface="+mn-ea"/>
                <a:cs typeface="+mn-cs"/>
              </a:rPr>
              <a:t>3DXPoint</a:t>
            </a:r>
            <a:r>
              <a:rPr lang="zh-CN" altLang="zh-CN" sz="1200" kern="1200" dirty="0" smtClean="0">
                <a:solidFill>
                  <a:schemeClr val="tx1"/>
                </a:solidFill>
                <a:effectLst/>
                <a:latin typeface="+mn-lt"/>
                <a:ea typeface="+mn-ea"/>
                <a:cs typeface="+mn-cs"/>
              </a:rPr>
              <a:t>的傲腾固态硬盘和傲腾内存。</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傲腾内存有两种访问模式：</a:t>
            </a:r>
            <a:r>
              <a:rPr lang="en-US" altLang="zh-CN" sz="1200" kern="1200" dirty="0" smtClean="0">
                <a:solidFill>
                  <a:schemeClr val="tx1"/>
                </a:solidFill>
                <a:effectLst/>
                <a:latin typeface="+mn-lt"/>
                <a:ea typeface="+mn-ea"/>
                <a:cs typeface="+mn-cs"/>
              </a:rPr>
              <a:t>Memory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App Direct</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Memory</a:t>
            </a:r>
            <a:r>
              <a:rPr lang="zh-CN" altLang="zh-CN" sz="1200" kern="1200" dirty="0" smtClean="0">
                <a:solidFill>
                  <a:schemeClr val="tx1"/>
                </a:solidFill>
                <a:effectLst/>
                <a:latin typeface="+mn-lt"/>
                <a:ea typeface="+mn-ea"/>
                <a:cs typeface="+mn-cs"/>
              </a:rPr>
              <a:t>模式下，需要从内存读取数据时，会先从</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中查找，如果未找到数据，再从傲腾内存中读取，需要注意的是，在</a:t>
            </a:r>
            <a:r>
              <a:rPr lang="en-US" altLang="zh-CN" sz="1200" kern="1200" dirty="0" smtClean="0">
                <a:solidFill>
                  <a:schemeClr val="tx1"/>
                </a:solidFill>
                <a:effectLst/>
                <a:latin typeface="+mn-lt"/>
                <a:ea typeface="+mn-ea"/>
                <a:cs typeface="+mn-cs"/>
              </a:rPr>
              <a:t>Memory</a:t>
            </a:r>
            <a:r>
              <a:rPr lang="zh-CN" altLang="zh-CN" sz="1200" kern="1200" dirty="0" smtClean="0">
                <a:solidFill>
                  <a:schemeClr val="tx1"/>
                </a:solidFill>
                <a:effectLst/>
                <a:latin typeface="+mn-lt"/>
                <a:ea typeface="+mn-ea"/>
                <a:cs typeface="+mn-cs"/>
              </a:rPr>
              <a:t>模式下，傲腾内存是易失性内存，断电将导致数据丢失。在</a:t>
            </a:r>
            <a:r>
              <a:rPr lang="en-US" altLang="zh-CN" sz="1200" kern="1200" dirty="0" smtClean="0">
                <a:solidFill>
                  <a:schemeClr val="tx1"/>
                </a:solidFill>
                <a:effectLst/>
                <a:latin typeface="+mn-lt"/>
                <a:ea typeface="+mn-ea"/>
                <a:cs typeface="+mn-cs"/>
              </a:rPr>
              <a:t>App Direct</a:t>
            </a:r>
            <a:r>
              <a:rPr lang="zh-CN" altLang="zh-CN" sz="1200" kern="1200" dirty="0" smtClean="0">
                <a:solidFill>
                  <a:schemeClr val="tx1"/>
                </a:solidFill>
                <a:effectLst/>
                <a:latin typeface="+mn-lt"/>
                <a:ea typeface="+mn-ea"/>
                <a:cs typeface="+mn-cs"/>
              </a:rPr>
              <a:t>模式下，需要能识别持久性内存的文件系统，使得操作系统和应用功能软件能够区分出傲腾内存和</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，并自动判断在哪个内存上进行读写操作。在这种模式下，傲腾内存是持久性内存，可将需要保证断电不丢失的数据指定存储在傲腾内存中。</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790F99-9EE4-4C9B-B91D-C297D165A342}" type="slidenum">
              <a:rPr lang="zh-CN" altLang="en-US" smtClean="0"/>
              <a:t>9</a:t>
            </a:fld>
            <a:endParaRPr lang="zh-CN" altLang="en-US"/>
          </a:p>
        </p:txBody>
      </p:sp>
    </p:spTree>
    <p:extLst>
      <p:ext uri="{BB962C8B-B14F-4D97-AF65-F5344CB8AC3E}">
        <p14:creationId xmlns:p14="http://schemas.microsoft.com/office/powerpoint/2010/main" val="384293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F7AAC5-810C-43C2-8F1B-EB8D05D97894}" type="datetime1">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36549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EEBA9-9F3E-478A-8441-42875218359B}" type="datetime1">
              <a:rPr lang="zh-CN" altLang="en-US" smtClean="0"/>
              <a:t>2019/10/21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281904830"/>
      </p:ext>
    </p:extLst>
  </p:cSld>
  <p:clrMap bg1="lt1" tx1="dk1" bg2="lt2" tx2="dk2" accent1="accent1" accent2="accent2" accent3="accent3" accent4="accent4" accent5="accent5" accent6="accent6" hlink="hlink" folHlink="folHlink"/>
  <p:sldLayoutIdLst>
    <p:sldLayoutId id="2147483649" r:id="rId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3111689"/>
            <a:ext cx="368490" cy="19243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672" y="3111688"/>
            <a:ext cx="7042244" cy="769441"/>
          </a:xfrm>
          <a:prstGeom prst="rect">
            <a:avLst/>
          </a:prstGeom>
          <a:noFill/>
        </p:spPr>
        <p:txBody>
          <a:bodyPr wrap="square" rtlCol="0">
            <a:spAutoFit/>
          </a:bodyPr>
          <a:lstStyle/>
          <a:p>
            <a:r>
              <a:rPr lang="zh-CN" altLang="en-US" sz="4400" b="1" dirty="0" smtClean="0"/>
              <a:t>非易失性存储器概述</a:t>
            </a:r>
            <a:endParaRPr lang="zh-CN" altLang="en-US" sz="2800" dirty="0"/>
          </a:p>
        </p:txBody>
      </p:sp>
      <p:sp>
        <p:nvSpPr>
          <p:cNvPr id="7" name="矩形 6"/>
          <p:cNvSpPr/>
          <p:nvPr/>
        </p:nvSpPr>
        <p:spPr>
          <a:xfrm>
            <a:off x="477672" y="3881129"/>
            <a:ext cx="6791324" cy="5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668071" y="2918961"/>
            <a:ext cx="10466326" cy="2932774"/>
            <a:chOff x="668071" y="2918961"/>
            <a:chExt cx="10466326" cy="2932774"/>
          </a:xfrm>
          <a:noFill/>
        </p:grpSpPr>
        <p:sp>
          <p:nvSpPr>
            <p:cNvPr id="5" name="矩形 4"/>
            <p:cNvSpPr/>
            <p:nvPr/>
          </p:nvSpPr>
          <p:spPr>
            <a:xfrm>
              <a:off x="7468449" y="2918961"/>
              <a:ext cx="3665948" cy="1924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68071" y="4282075"/>
              <a:ext cx="6462071" cy="1569660"/>
            </a:xfrm>
            <a:prstGeom prst="rect">
              <a:avLst/>
            </a:prstGeom>
            <a:grpFill/>
          </p:spPr>
          <p:txBody>
            <a:bodyPr wrap="square" rtlCol="0">
              <a:spAutoFit/>
            </a:bodyPr>
            <a:lstStyle/>
            <a:p>
              <a:r>
                <a:rPr lang="zh-CN" altLang="en-US" sz="2400" dirty="0"/>
                <a:t>马玮良（计算机硕</a:t>
              </a:r>
              <a:r>
                <a:rPr lang="en-US" altLang="zh-CN" sz="2400" dirty="0"/>
                <a:t>1901</a:t>
              </a:r>
              <a:r>
                <a:rPr lang="zh-CN" altLang="en-US" sz="2400" dirty="0"/>
                <a:t>班，</a:t>
              </a:r>
              <a:r>
                <a:rPr lang="en-US" altLang="zh-CN" sz="2400" dirty="0"/>
                <a:t>M201973087</a:t>
              </a:r>
              <a:r>
                <a:rPr lang="zh-CN" altLang="en-US" sz="2400" dirty="0"/>
                <a:t>）  </a:t>
              </a:r>
              <a:br>
                <a:rPr lang="zh-CN" altLang="en-US" sz="2400" dirty="0"/>
              </a:br>
              <a:r>
                <a:rPr lang="zh-CN" altLang="en-US" sz="2400" dirty="0"/>
                <a:t>张晓辉（计算机硕</a:t>
              </a:r>
              <a:r>
                <a:rPr lang="en-US" altLang="zh-CN" sz="2400" dirty="0"/>
                <a:t>1901</a:t>
              </a:r>
              <a:r>
                <a:rPr lang="zh-CN" altLang="en-US" sz="2400" dirty="0"/>
                <a:t>班，</a:t>
              </a:r>
              <a:r>
                <a:rPr lang="en-US" altLang="zh-CN" sz="2400" dirty="0"/>
                <a:t>M201973078</a:t>
              </a:r>
              <a:r>
                <a:rPr lang="zh-CN" altLang="en-US" sz="2400" dirty="0"/>
                <a:t>）  </a:t>
              </a:r>
              <a:br>
                <a:rPr lang="zh-CN" altLang="en-US" sz="2400" dirty="0"/>
              </a:br>
              <a:r>
                <a:rPr lang="zh-CN" altLang="en-US" sz="2400" dirty="0" smtClean="0"/>
                <a:t>熊    倩</a:t>
              </a:r>
              <a:r>
                <a:rPr lang="zh-CN" altLang="en-US" sz="2400" dirty="0"/>
                <a:t>（计算机硕</a:t>
              </a:r>
              <a:r>
                <a:rPr lang="en-US" altLang="zh-CN" sz="2400" dirty="0"/>
                <a:t>1901</a:t>
              </a:r>
              <a:r>
                <a:rPr lang="zh-CN" altLang="en-US" sz="2400" dirty="0"/>
                <a:t>班，</a:t>
              </a:r>
              <a:r>
                <a:rPr lang="en-US" altLang="zh-CN" sz="2400" dirty="0"/>
                <a:t>M201973073</a:t>
              </a:r>
              <a:r>
                <a:rPr lang="zh-CN" altLang="en-US" sz="2400" dirty="0"/>
                <a:t>）</a:t>
              </a:r>
              <a:br>
                <a:rPr lang="zh-CN" altLang="en-US" sz="2400" dirty="0"/>
              </a:br>
              <a:r>
                <a:rPr lang="zh-CN" altLang="en-US" sz="2400" dirty="0" smtClean="0"/>
                <a:t>彭    达</a:t>
              </a:r>
              <a:r>
                <a:rPr lang="zh-CN" altLang="en-US" sz="2400" dirty="0"/>
                <a:t>（计算机硕</a:t>
              </a:r>
              <a:r>
                <a:rPr lang="en-US" altLang="zh-CN" sz="2400" dirty="0"/>
                <a:t>1901</a:t>
              </a:r>
              <a:r>
                <a:rPr lang="zh-CN" altLang="en-US" sz="2400" dirty="0"/>
                <a:t>班，</a:t>
              </a:r>
              <a:r>
                <a:rPr lang="en-US" altLang="zh-CN" sz="2400" dirty="0"/>
                <a:t>M201973093</a:t>
              </a:r>
              <a:r>
                <a:rPr lang="zh-CN" altLang="en-US" sz="2400" dirty="0"/>
                <a:t>）</a:t>
              </a:r>
              <a:endParaRPr lang="zh-CN" altLang="en-US" sz="2400" dirty="0">
                <a:solidFill>
                  <a:srgbClr val="000000"/>
                </a:solidFill>
              </a:endParaRPr>
            </a:p>
          </p:txBody>
        </p:sp>
      </p:grpSp>
      <p:grpSp>
        <p:nvGrpSpPr>
          <p:cNvPr id="26" name="组合 25"/>
          <p:cNvGrpSpPr/>
          <p:nvPr/>
        </p:nvGrpSpPr>
        <p:grpSpPr>
          <a:xfrm>
            <a:off x="9111947" y="351889"/>
            <a:ext cx="465708" cy="472063"/>
            <a:chOff x="4796805" y="-215900"/>
            <a:chExt cx="2093913" cy="2122488"/>
          </a:xfrm>
          <a:solidFill>
            <a:srgbClr val="0070C0"/>
          </a:solidFill>
        </p:grpSpPr>
        <p:sp>
          <p:nvSpPr>
            <p:cNvPr id="27" name="Freeform 6"/>
            <p:cNvSpPr>
              <a:spLocks noEditPoints="1"/>
            </p:cNvSpPr>
            <p:nvPr/>
          </p:nvSpPr>
          <p:spPr bwMode="auto">
            <a:xfrm>
              <a:off x="4796805" y="-21590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sp>
          <p:nvSpPr>
            <p:cNvPr id="28" name="Freeform 7"/>
            <p:cNvSpPr>
              <a:spLocks noEditPoints="1"/>
            </p:cNvSpPr>
            <p:nvPr/>
          </p:nvSpPr>
          <p:spPr bwMode="auto">
            <a:xfrm>
              <a:off x="5168280" y="0"/>
              <a:ext cx="1360488" cy="1641475"/>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grpSp>
      <p:grpSp>
        <p:nvGrpSpPr>
          <p:cNvPr id="29" name="组合 28"/>
          <p:cNvGrpSpPr/>
          <p:nvPr/>
        </p:nvGrpSpPr>
        <p:grpSpPr>
          <a:xfrm>
            <a:off x="10310757" y="351889"/>
            <a:ext cx="465708" cy="472063"/>
            <a:chOff x="7717810" y="-375235"/>
            <a:chExt cx="2093913" cy="2122488"/>
          </a:xfrm>
          <a:solidFill>
            <a:srgbClr val="0070C0"/>
          </a:solidFill>
        </p:grpSpPr>
        <p:sp>
          <p:nvSpPr>
            <p:cNvPr id="30" name="Freeform 6"/>
            <p:cNvSpPr>
              <a:spLocks noEditPoints="1"/>
            </p:cNvSpPr>
            <p:nvPr/>
          </p:nvSpPr>
          <p:spPr bwMode="auto">
            <a:xfrm>
              <a:off x="7717810" y="-375235"/>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31" name="Freeform 10"/>
            <p:cNvSpPr>
              <a:spLocks noEditPoints="1"/>
            </p:cNvSpPr>
            <p:nvPr/>
          </p:nvSpPr>
          <p:spPr bwMode="auto">
            <a:xfrm>
              <a:off x="7873033" y="-212106"/>
              <a:ext cx="1796329" cy="1793077"/>
            </a:xfrm>
            <a:custGeom>
              <a:avLst/>
              <a:gdLst>
                <a:gd name="T0" fmla="*/ 439327 w 1145"/>
                <a:gd name="T1" fmla="*/ 326030 h 1145"/>
                <a:gd name="T2" fmla="*/ 326620 w 1145"/>
                <a:gd name="T3" fmla="*/ 438533 h 1145"/>
                <a:gd name="T4" fmla="*/ 439327 w 1145"/>
                <a:gd name="T5" fmla="*/ 551036 h 1145"/>
                <a:gd name="T6" fmla="*/ 552034 w 1145"/>
                <a:gd name="T7" fmla="*/ 438533 h 1145"/>
                <a:gd name="T8" fmla="*/ 439327 w 1145"/>
                <a:gd name="T9" fmla="*/ 326030 h 1145"/>
                <a:gd name="T10" fmla="*/ 485330 w 1145"/>
                <a:gd name="T11" fmla="*/ 652824 h 1145"/>
                <a:gd name="T12" fmla="*/ 485330 w 1145"/>
                <a:gd name="T13" fmla="*/ 601547 h 1145"/>
                <a:gd name="T14" fmla="*/ 393324 w 1145"/>
                <a:gd name="T15" fmla="*/ 601547 h 1145"/>
                <a:gd name="T16" fmla="*/ 393324 w 1145"/>
                <a:gd name="T17" fmla="*/ 652824 h 1145"/>
                <a:gd name="T18" fmla="*/ 224647 w 1145"/>
                <a:gd name="T19" fmla="*/ 484452 h 1145"/>
                <a:gd name="T20" fmla="*/ 275250 w 1145"/>
                <a:gd name="T21" fmla="*/ 484452 h 1145"/>
                <a:gd name="T22" fmla="*/ 275250 w 1145"/>
                <a:gd name="T23" fmla="*/ 392613 h 1145"/>
                <a:gd name="T24" fmla="*/ 224647 w 1145"/>
                <a:gd name="T25" fmla="*/ 392613 h 1145"/>
                <a:gd name="T26" fmla="*/ 393324 w 1145"/>
                <a:gd name="T27" fmla="*/ 224241 h 1145"/>
                <a:gd name="T28" fmla="*/ 393324 w 1145"/>
                <a:gd name="T29" fmla="*/ 274753 h 1145"/>
                <a:gd name="T30" fmla="*/ 485330 w 1145"/>
                <a:gd name="T31" fmla="*/ 274753 h 1145"/>
                <a:gd name="T32" fmla="*/ 485330 w 1145"/>
                <a:gd name="T33" fmla="*/ 224241 h 1145"/>
                <a:gd name="T34" fmla="*/ 654007 w 1145"/>
                <a:gd name="T35" fmla="*/ 392613 h 1145"/>
                <a:gd name="T36" fmla="*/ 603404 w 1145"/>
                <a:gd name="T37" fmla="*/ 392613 h 1145"/>
                <a:gd name="T38" fmla="*/ 603404 w 1145"/>
                <a:gd name="T39" fmla="*/ 484452 h 1145"/>
                <a:gd name="T40" fmla="*/ 654007 w 1145"/>
                <a:gd name="T41" fmla="*/ 484452 h 1145"/>
                <a:gd name="T42" fmla="*/ 485330 w 1145"/>
                <a:gd name="T43" fmla="*/ 652824 h 1145"/>
                <a:gd name="T44" fmla="*/ 747546 w 1145"/>
                <a:gd name="T45" fmla="*/ 392613 h 1145"/>
                <a:gd name="T46" fmla="*/ 485330 w 1145"/>
                <a:gd name="T47" fmla="*/ 130871 h 1145"/>
                <a:gd name="T48" fmla="*/ 485330 w 1145"/>
                <a:gd name="T49" fmla="*/ 0 h 1145"/>
                <a:gd name="T50" fmla="*/ 393324 w 1145"/>
                <a:gd name="T51" fmla="*/ 0 h 1145"/>
                <a:gd name="T52" fmla="*/ 393324 w 1145"/>
                <a:gd name="T53" fmla="*/ 130871 h 1145"/>
                <a:gd name="T54" fmla="*/ 131108 w 1145"/>
                <a:gd name="T55" fmla="*/ 392613 h 1145"/>
                <a:gd name="T56" fmla="*/ 0 w 1145"/>
                <a:gd name="T57" fmla="*/ 392613 h 1145"/>
                <a:gd name="T58" fmla="*/ 0 w 1145"/>
                <a:gd name="T59" fmla="*/ 484452 h 1145"/>
                <a:gd name="T60" fmla="*/ 131108 w 1145"/>
                <a:gd name="T61" fmla="*/ 484452 h 1145"/>
                <a:gd name="T62" fmla="*/ 393324 w 1145"/>
                <a:gd name="T63" fmla="*/ 746194 h 1145"/>
                <a:gd name="T64" fmla="*/ 393324 w 1145"/>
                <a:gd name="T65" fmla="*/ 876300 h 1145"/>
                <a:gd name="T66" fmla="*/ 485330 w 1145"/>
                <a:gd name="T67" fmla="*/ 876300 h 1145"/>
                <a:gd name="T68" fmla="*/ 485330 w 1145"/>
                <a:gd name="T69" fmla="*/ 746194 h 1145"/>
                <a:gd name="T70" fmla="*/ 747546 w 1145"/>
                <a:gd name="T71" fmla="*/ 484452 h 1145"/>
                <a:gd name="T72" fmla="*/ 877887 w 1145"/>
                <a:gd name="T73" fmla="*/ 484452 h 1145"/>
                <a:gd name="T74" fmla="*/ 877887 w 1145"/>
                <a:gd name="T75" fmla="*/ 392613 h 1145"/>
                <a:gd name="T76" fmla="*/ 747546 w 1145"/>
                <a:gd name="T77" fmla="*/ 392613 h 1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002060"/>
            </a:solidFill>
            <a:ln>
              <a:noFill/>
            </a:ln>
          </p:spPr>
          <p:txBody>
            <a:bodyPr/>
            <a:lstStyle/>
            <a:p>
              <a:endParaRPr lang="zh-CN" altLang="en-US">
                <a:solidFill>
                  <a:srgbClr val="21A3D0"/>
                </a:solidFill>
              </a:endParaRPr>
            </a:p>
          </p:txBody>
        </p:sp>
      </p:grpSp>
      <p:grpSp>
        <p:nvGrpSpPr>
          <p:cNvPr id="32" name="组合 31"/>
          <p:cNvGrpSpPr/>
          <p:nvPr/>
        </p:nvGrpSpPr>
        <p:grpSpPr>
          <a:xfrm>
            <a:off x="9711352" y="351889"/>
            <a:ext cx="465708" cy="472063"/>
            <a:chOff x="10019977" y="-551766"/>
            <a:chExt cx="2093913" cy="2122488"/>
          </a:xfrm>
          <a:solidFill>
            <a:srgbClr val="0070C0"/>
          </a:solidFill>
        </p:grpSpPr>
        <p:sp>
          <p:nvSpPr>
            <p:cNvPr id="33" name="Freeform 6"/>
            <p:cNvSpPr>
              <a:spLocks noEditPoints="1"/>
            </p:cNvSpPr>
            <p:nvPr/>
          </p:nvSpPr>
          <p:spPr bwMode="auto">
            <a:xfrm>
              <a:off x="10019977" y="-551766"/>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34" name="Freeform 6"/>
            <p:cNvSpPr>
              <a:spLocks noEditPoints="1"/>
            </p:cNvSpPr>
            <p:nvPr/>
          </p:nvSpPr>
          <p:spPr bwMode="auto">
            <a:xfrm>
              <a:off x="10357957" y="-215900"/>
              <a:ext cx="1417952" cy="1401540"/>
            </a:xfrm>
            <a:custGeom>
              <a:avLst/>
              <a:gdLst>
                <a:gd name="T0" fmla="*/ 675 w 1848"/>
                <a:gd name="T1" fmla="*/ 126 h 1848"/>
                <a:gd name="T2" fmla="*/ 286 w 1848"/>
                <a:gd name="T3" fmla="*/ 287 h 1848"/>
                <a:gd name="T4" fmla="*/ 126 w 1848"/>
                <a:gd name="T5" fmla="*/ 675 h 1848"/>
                <a:gd name="T6" fmla="*/ 286 w 1848"/>
                <a:gd name="T7" fmla="*/ 1064 h 1848"/>
                <a:gd name="T8" fmla="*/ 675 w 1848"/>
                <a:gd name="T9" fmla="*/ 1225 h 1848"/>
                <a:gd name="T10" fmla="*/ 1063 w 1848"/>
                <a:gd name="T11" fmla="*/ 1064 h 1848"/>
                <a:gd name="T12" fmla="*/ 1063 w 1848"/>
                <a:gd name="T13" fmla="*/ 287 h 1848"/>
                <a:gd name="T14" fmla="*/ 675 w 1848"/>
                <a:gd name="T15" fmla="*/ 126 h 1848"/>
                <a:gd name="T16" fmla="*/ 675 w 1848"/>
                <a:gd name="T17" fmla="*/ 1350 h 1848"/>
                <a:gd name="T18" fmla="*/ 198 w 1848"/>
                <a:gd name="T19" fmla="*/ 1153 h 1848"/>
                <a:gd name="T20" fmla="*/ 0 w 1848"/>
                <a:gd name="T21" fmla="*/ 675 h 1848"/>
                <a:gd name="T22" fmla="*/ 198 w 1848"/>
                <a:gd name="T23" fmla="*/ 198 h 1848"/>
                <a:gd name="T24" fmla="*/ 675 w 1848"/>
                <a:gd name="T25" fmla="*/ 0 h 1848"/>
                <a:gd name="T26" fmla="*/ 1152 w 1848"/>
                <a:gd name="T27" fmla="*/ 198 h 1848"/>
                <a:gd name="T28" fmla="*/ 1152 w 1848"/>
                <a:gd name="T29" fmla="*/ 1153 h 1848"/>
                <a:gd name="T30" fmla="*/ 675 w 1848"/>
                <a:gd name="T31" fmla="*/ 1350 h 1848"/>
                <a:gd name="T32" fmla="*/ 1261 w 1848"/>
                <a:gd name="T33" fmla="*/ 1068 h 1848"/>
                <a:gd name="T34" fmla="*/ 1261 w 1848"/>
                <a:gd name="T35" fmla="*/ 1153 h 1848"/>
                <a:gd name="T36" fmla="*/ 1153 w 1848"/>
                <a:gd name="T37" fmla="*/ 1261 h 1848"/>
                <a:gd name="T38" fmla="*/ 1067 w 1848"/>
                <a:gd name="T39" fmla="*/ 1261 h 1848"/>
                <a:gd name="T40" fmla="*/ 1063 w 1848"/>
                <a:gd name="T41" fmla="*/ 1257 h 1848"/>
                <a:gd name="T42" fmla="*/ 1063 w 1848"/>
                <a:gd name="T43" fmla="*/ 1172 h 1848"/>
                <a:gd name="T44" fmla="*/ 1171 w 1848"/>
                <a:gd name="T45" fmla="*/ 1064 h 1848"/>
                <a:gd name="T46" fmla="*/ 1257 w 1848"/>
                <a:gd name="T47" fmla="*/ 1064 h 1848"/>
                <a:gd name="T48" fmla="*/ 1261 w 1848"/>
                <a:gd name="T49" fmla="*/ 1068 h 1848"/>
                <a:gd name="T50" fmla="*/ 1401 w 1848"/>
                <a:gd name="T51" fmla="*/ 1250 h 1848"/>
                <a:gd name="T52" fmla="*/ 1401 w 1848"/>
                <a:gd name="T53" fmla="*/ 1401 h 1848"/>
                <a:gd name="T54" fmla="*/ 1250 w 1848"/>
                <a:gd name="T55" fmla="*/ 1401 h 1848"/>
                <a:gd name="T56" fmla="*/ 1250 w 1848"/>
                <a:gd name="T57" fmla="*/ 1250 h 1848"/>
                <a:gd name="T58" fmla="*/ 1401 w 1848"/>
                <a:gd name="T59" fmla="*/ 1250 h 1848"/>
                <a:gd name="T60" fmla="*/ 1827 w 1848"/>
                <a:gd name="T61" fmla="*/ 1655 h 1848"/>
                <a:gd name="T62" fmla="*/ 1823 w 1848"/>
                <a:gd name="T63" fmla="*/ 1736 h 1848"/>
                <a:gd name="T64" fmla="*/ 1736 w 1848"/>
                <a:gd name="T65" fmla="*/ 1823 h 1848"/>
                <a:gd name="T66" fmla="*/ 1654 w 1848"/>
                <a:gd name="T67" fmla="*/ 1827 h 1848"/>
                <a:gd name="T68" fmla="*/ 1396 w 1848"/>
                <a:gd name="T69" fmla="*/ 1569 h 1848"/>
                <a:gd name="T70" fmla="*/ 1400 w 1848"/>
                <a:gd name="T71" fmla="*/ 1487 h 1848"/>
                <a:gd name="T72" fmla="*/ 1487 w 1848"/>
                <a:gd name="T73" fmla="*/ 1400 h 1848"/>
                <a:gd name="T74" fmla="*/ 1568 w 1848"/>
                <a:gd name="T75" fmla="*/ 1396 h 1848"/>
                <a:gd name="T76" fmla="*/ 1827 w 1848"/>
                <a:gd name="T77" fmla="*/ 1655 h 1848"/>
                <a:gd name="T78" fmla="*/ 675 w 1848"/>
                <a:gd name="T79" fmla="*/ 270 h 1848"/>
                <a:gd name="T80" fmla="*/ 389 w 1848"/>
                <a:gd name="T81" fmla="*/ 389 h 1848"/>
                <a:gd name="T82" fmla="*/ 270 w 1848"/>
                <a:gd name="T83" fmla="*/ 675 h 1848"/>
                <a:gd name="T84" fmla="*/ 389 w 1848"/>
                <a:gd name="T85" fmla="*/ 962 h 1848"/>
                <a:gd name="T86" fmla="*/ 675 w 1848"/>
                <a:gd name="T87" fmla="*/ 1080 h 1848"/>
                <a:gd name="T88" fmla="*/ 961 w 1848"/>
                <a:gd name="T89" fmla="*/ 962 h 1848"/>
                <a:gd name="T90" fmla="*/ 961 w 1848"/>
                <a:gd name="T91" fmla="*/ 389 h 1848"/>
                <a:gd name="T92" fmla="*/ 675 w 1848"/>
                <a:gd name="T93" fmla="*/ 270 h 1848"/>
                <a:gd name="T94" fmla="*/ 675 w 1848"/>
                <a:gd name="T95" fmla="*/ 1164 h 1848"/>
                <a:gd name="T96" fmla="*/ 329 w 1848"/>
                <a:gd name="T97" fmla="*/ 1021 h 1848"/>
                <a:gd name="T98" fmla="*/ 186 w 1848"/>
                <a:gd name="T99" fmla="*/ 675 h 1848"/>
                <a:gd name="T100" fmla="*/ 329 w 1848"/>
                <a:gd name="T101" fmla="*/ 330 h 1848"/>
                <a:gd name="T102" fmla="*/ 675 w 1848"/>
                <a:gd name="T103" fmla="*/ 187 h 1848"/>
                <a:gd name="T104" fmla="*/ 1021 w 1848"/>
                <a:gd name="T105" fmla="*/ 330 h 1848"/>
                <a:gd name="T106" fmla="*/ 1021 w 1848"/>
                <a:gd name="T107" fmla="*/ 1021 h 1848"/>
                <a:gd name="T108" fmla="*/ 675 w 1848"/>
                <a:gd name="T109" fmla="*/ 1164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grpSp>
        <p:nvGrpSpPr>
          <p:cNvPr id="35" name="组合 34"/>
          <p:cNvGrpSpPr/>
          <p:nvPr/>
        </p:nvGrpSpPr>
        <p:grpSpPr>
          <a:xfrm>
            <a:off x="10910162" y="351889"/>
            <a:ext cx="465708" cy="472063"/>
            <a:chOff x="1342896" y="2366362"/>
            <a:chExt cx="2093913" cy="2122488"/>
          </a:xfrm>
          <a:solidFill>
            <a:srgbClr val="0070C0"/>
          </a:solidFill>
        </p:grpSpPr>
        <p:sp>
          <p:nvSpPr>
            <p:cNvPr id="36" name="Freeform 6"/>
            <p:cNvSpPr>
              <a:spLocks noEditPoints="1"/>
            </p:cNvSpPr>
            <p:nvPr/>
          </p:nvSpPr>
          <p:spPr bwMode="auto">
            <a:xfrm>
              <a:off x="1342896" y="2366362"/>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nvGrpSpPr>
            <p:cNvPr id="37" name="组合 36"/>
            <p:cNvGrpSpPr/>
            <p:nvPr/>
          </p:nvGrpSpPr>
          <p:grpSpPr>
            <a:xfrm>
              <a:off x="1767347" y="2753040"/>
              <a:ext cx="1311950" cy="1299916"/>
              <a:chOff x="4699000" y="4643438"/>
              <a:chExt cx="346075" cy="342900"/>
            </a:xfrm>
            <a:grpFill/>
          </p:grpSpPr>
          <p:sp>
            <p:nvSpPr>
              <p:cNvPr id="38" name="Freeform 20"/>
              <p:cNvSpPr>
                <a:spLocks noEditPoints="1"/>
              </p:cNvSpPr>
              <p:nvPr/>
            </p:nvSpPr>
            <p:spPr bwMode="auto">
              <a:xfrm>
                <a:off x="4894263" y="4841875"/>
                <a:ext cx="146050" cy="142875"/>
              </a:xfrm>
              <a:custGeom>
                <a:avLst/>
                <a:gdLst>
                  <a:gd name="T0" fmla="*/ 232 w 340"/>
                  <a:gd name="T1" fmla="*/ 183 h 333"/>
                  <a:gd name="T2" fmla="*/ 274 w 340"/>
                  <a:gd name="T3" fmla="*/ 224 h 333"/>
                  <a:gd name="T4" fmla="*/ 232 w 340"/>
                  <a:gd name="T5" fmla="*/ 266 h 333"/>
                  <a:gd name="T6" fmla="*/ 191 w 340"/>
                  <a:gd name="T7" fmla="*/ 224 h 333"/>
                  <a:gd name="T8" fmla="*/ 232 w 340"/>
                  <a:gd name="T9" fmla="*/ 183 h 333"/>
                  <a:gd name="T10" fmla="*/ 75 w 340"/>
                  <a:gd name="T11" fmla="*/ 3 h 333"/>
                  <a:gd name="T12" fmla="*/ 85 w 340"/>
                  <a:gd name="T13" fmla="*/ 24 h 333"/>
                  <a:gd name="T14" fmla="*/ 63 w 340"/>
                  <a:gd name="T15" fmla="*/ 46 h 333"/>
                  <a:gd name="T16" fmla="*/ 42 w 340"/>
                  <a:gd name="T17" fmla="*/ 67 h 333"/>
                  <a:gd name="T18" fmla="*/ 0 w 340"/>
                  <a:gd name="T19" fmla="*/ 94 h 333"/>
                  <a:gd name="T20" fmla="*/ 140 w 340"/>
                  <a:gd name="T21" fmla="*/ 235 h 333"/>
                  <a:gd name="T22" fmla="*/ 207 w 340"/>
                  <a:gd name="T23" fmla="*/ 324 h 333"/>
                  <a:gd name="T24" fmla="*/ 242 w 340"/>
                  <a:gd name="T25" fmla="*/ 333 h 333"/>
                  <a:gd name="T26" fmla="*/ 340 w 340"/>
                  <a:gd name="T27" fmla="*/ 235 h 333"/>
                  <a:gd name="T28" fmla="*/ 330 w 340"/>
                  <a:gd name="T29" fmla="*/ 199 h 333"/>
                  <a:gd name="T30" fmla="*/ 242 w 340"/>
                  <a:gd name="T31" fmla="*/ 133 h 333"/>
                  <a:gd name="T32" fmla="*/ 109 w 340"/>
                  <a:gd name="T33" fmla="*/ 0 h 333"/>
                  <a:gd name="T34" fmla="*/ 96 w 340"/>
                  <a:gd name="T35" fmla="*/ 13 h 333"/>
                  <a:gd name="T36" fmla="*/ 75 w 340"/>
                  <a:gd name="T37" fmla="*/ 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0" h="333">
                    <a:moveTo>
                      <a:pt x="232" y="183"/>
                    </a:moveTo>
                    <a:cubicBezTo>
                      <a:pt x="255" y="183"/>
                      <a:pt x="274" y="201"/>
                      <a:pt x="274" y="224"/>
                    </a:cubicBezTo>
                    <a:cubicBezTo>
                      <a:pt x="274" y="247"/>
                      <a:pt x="255" y="266"/>
                      <a:pt x="232" y="266"/>
                    </a:cubicBezTo>
                    <a:cubicBezTo>
                      <a:pt x="210" y="266"/>
                      <a:pt x="191" y="247"/>
                      <a:pt x="191" y="224"/>
                    </a:cubicBezTo>
                    <a:cubicBezTo>
                      <a:pt x="191" y="201"/>
                      <a:pt x="210" y="183"/>
                      <a:pt x="232" y="183"/>
                    </a:cubicBezTo>
                    <a:close/>
                    <a:moveTo>
                      <a:pt x="75" y="3"/>
                    </a:moveTo>
                    <a:lnTo>
                      <a:pt x="85" y="24"/>
                    </a:lnTo>
                    <a:lnTo>
                      <a:pt x="63" y="46"/>
                    </a:lnTo>
                    <a:lnTo>
                      <a:pt x="42" y="67"/>
                    </a:lnTo>
                    <a:cubicBezTo>
                      <a:pt x="30" y="79"/>
                      <a:pt x="15" y="88"/>
                      <a:pt x="0" y="94"/>
                    </a:cubicBezTo>
                    <a:lnTo>
                      <a:pt x="140" y="235"/>
                    </a:lnTo>
                    <a:lnTo>
                      <a:pt x="207" y="324"/>
                    </a:lnTo>
                    <a:lnTo>
                      <a:pt x="242" y="333"/>
                    </a:lnTo>
                    <a:lnTo>
                      <a:pt x="340" y="235"/>
                    </a:lnTo>
                    <a:lnTo>
                      <a:pt x="330" y="199"/>
                    </a:lnTo>
                    <a:lnTo>
                      <a:pt x="242" y="133"/>
                    </a:lnTo>
                    <a:lnTo>
                      <a:pt x="109" y="0"/>
                    </a:lnTo>
                    <a:lnTo>
                      <a:pt x="96" y="13"/>
                    </a:lnTo>
                    <a:lnTo>
                      <a:pt x="75" y="3"/>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39" name="Freeform 21"/>
              <p:cNvSpPr>
                <a:spLocks/>
              </p:cNvSpPr>
              <p:nvPr/>
            </p:nvSpPr>
            <p:spPr bwMode="auto">
              <a:xfrm>
                <a:off x="4699000" y="4643438"/>
                <a:ext cx="153987" cy="153988"/>
              </a:xfrm>
              <a:custGeom>
                <a:avLst/>
                <a:gdLst>
                  <a:gd name="T0" fmla="*/ 288 w 354"/>
                  <a:gd name="T1" fmla="*/ 281 h 355"/>
                  <a:gd name="T2" fmla="*/ 311 w 354"/>
                  <a:gd name="T3" fmla="*/ 258 h 355"/>
                  <a:gd name="T4" fmla="*/ 332 w 354"/>
                  <a:gd name="T5" fmla="*/ 269 h 355"/>
                  <a:gd name="T6" fmla="*/ 321 w 354"/>
                  <a:gd name="T7" fmla="*/ 248 h 355"/>
                  <a:gd name="T8" fmla="*/ 344 w 354"/>
                  <a:gd name="T9" fmla="*/ 225 h 355"/>
                  <a:gd name="T10" fmla="*/ 346 w 354"/>
                  <a:gd name="T11" fmla="*/ 223 h 355"/>
                  <a:gd name="T12" fmla="*/ 354 w 354"/>
                  <a:gd name="T13" fmla="*/ 185 h 355"/>
                  <a:gd name="T14" fmla="*/ 170 w 354"/>
                  <a:gd name="T15" fmla="*/ 1 h 355"/>
                  <a:gd name="T16" fmla="*/ 153 w 354"/>
                  <a:gd name="T17" fmla="*/ 17 h 355"/>
                  <a:gd name="T18" fmla="*/ 222 w 354"/>
                  <a:gd name="T19" fmla="*/ 127 h 355"/>
                  <a:gd name="T20" fmla="*/ 126 w 354"/>
                  <a:gd name="T21" fmla="*/ 223 h 355"/>
                  <a:gd name="T22" fmla="*/ 16 w 354"/>
                  <a:gd name="T23" fmla="*/ 154 h 355"/>
                  <a:gd name="T24" fmla="*/ 0 w 354"/>
                  <a:gd name="T25" fmla="*/ 171 h 355"/>
                  <a:gd name="T26" fmla="*/ 184 w 354"/>
                  <a:gd name="T27" fmla="*/ 355 h 355"/>
                  <a:gd name="T28" fmla="*/ 237 w 354"/>
                  <a:gd name="T29" fmla="*/ 340 h 355"/>
                  <a:gd name="T30" fmla="*/ 240 w 354"/>
                  <a:gd name="T31" fmla="*/ 344 h 355"/>
                  <a:gd name="T32" fmla="*/ 268 w 354"/>
                  <a:gd name="T33" fmla="*/ 301 h 355"/>
                  <a:gd name="T34" fmla="*/ 288 w 354"/>
                  <a:gd name="T35" fmla="*/ 28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4" h="355">
                    <a:moveTo>
                      <a:pt x="288" y="281"/>
                    </a:moveTo>
                    <a:lnTo>
                      <a:pt x="311" y="258"/>
                    </a:lnTo>
                    <a:lnTo>
                      <a:pt x="332" y="269"/>
                    </a:lnTo>
                    <a:lnTo>
                      <a:pt x="321" y="248"/>
                    </a:lnTo>
                    <a:lnTo>
                      <a:pt x="344" y="225"/>
                    </a:lnTo>
                    <a:lnTo>
                      <a:pt x="346" y="223"/>
                    </a:lnTo>
                    <a:cubicBezTo>
                      <a:pt x="351" y="210"/>
                      <a:pt x="354" y="197"/>
                      <a:pt x="354" y="185"/>
                    </a:cubicBezTo>
                    <a:cubicBezTo>
                      <a:pt x="354" y="91"/>
                      <a:pt x="264" y="0"/>
                      <a:pt x="170" y="1"/>
                    </a:cubicBezTo>
                    <a:cubicBezTo>
                      <a:pt x="170" y="1"/>
                      <a:pt x="159" y="11"/>
                      <a:pt x="153" y="17"/>
                    </a:cubicBezTo>
                    <a:cubicBezTo>
                      <a:pt x="229" y="93"/>
                      <a:pt x="222" y="80"/>
                      <a:pt x="222" y="127"/>
                    </a:cubicBezTo>
                    <a:cubicBezTo>
                      <a:pt x="222" y="164"/>
                      <a:pt x="162" y="223"/>
                      <a:pt x="126" y="223"/>
                    </a:cubicBezTo>
                    <a:cubicBezTo>
                      <a:pt x="78" y="223"/>
                      <a:pt x="93" y="231"/>
                      <a:pt x="16" y="154"/>
                    </a:cubicBezTo>
                    <a:cubicBezTo>
                      <a:pt x="10" y="160"/>
                      <a:pt x="0" y="171"/>
                      <a:pt x="0" y="171"/>
                    </a:cubicBezTo>
                    <a:cubicBezTo>
                      <a:pt x="1" y="265"/>
                      <a:pt x="90" y="355"/>
                      <a:pt x="184" y="355"/>
                    </a:cubicBezTo>
                    <a:cubicBezTo>
                      <a:pt x="201" y="355"/>
                      <a:pt x="219" y="349"/>
                      <a:pt x="237" y="340"/>
                    </a:cubicBezTo>
                    <a:lnTo>
                      <a:pt x="240" y="344"/>
                    </a:lnTo>
                    <a:cubicBezTo>
                      <a:pt x="246" y="328"/>
                      <a:pt x="255" y="314"/>
                      <a:pt x="268" y="301"/>
                    </a:cubicBezTo>
                    <a:lnTo>
                      <a:pt x="288" y="281"/>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40" name="Freeform 22"/>
              <p:cNvSpPr>
                <a:spLocks/>
              </p:cNvSpPr>
              <p:nvPr/>
            </p:nvSpPr>
            <p:spPr bwMode="auto">
              <a:xfrm>
                <a:off x="4699000" y="4643438"/>
                <a:ext cx="346075" cy="342900"/>
              </a:xfrm>
              <a:custGeom>
                <a:avLst/>
                <a:gdLst>
                  <a:gd name="T0" fmla="*/ 771 w 800"/>
                  <a:gd name="T1" fmla="*/ 76 h 791"/>
                  <a:gd name="T2" fmla="*/ 716 w 800"/>
                  <a:gd name="T3" fmla="*/ 22 h 791"/>
                  <a:gd name="T4" fmla="*/ 663 w 800"/>
                  <a:gd name="T5" fmla="*/ 0 h 791"/>
                  <a:gd name="T6" fmla="*/ 610 w 800"/>
                  <a:gd name="T7" fmla="*/ 22 h 791"/>
                  <a:gd name="T8" fmla="*/ 376 w 800"/>
                  <a:gd name="T9" fmla="*/ 256 h 791"/>
                  <a:gd name="T10" fmla="*/ 366 w 800"/>
                  <a:gd name="T11" fmla="*/ 302 h 791"/>
                  <a:gd name="T12" fmla="*/ 335 w 800"/>
                  <a:gd name="T13" fmla="*/ 315 h 791"/>
                  <a:gd name="T14" fmla="*/ 320 w 800"/>
                  <a:gd name="T15" fmla="*/ 312 h 791"/>
                  <a:gd name="T16" fmla="*/ 300 w 800"/>
                  <a:gd name="T17" fmla="*/ 332 h 791"/>
                  <a:gd name="T18" fmla="*/ 300 w 800"/>
                  <a:gd name="T19" fmla="*/ 438 h 791"/>
                  <a:gd name="T20" fmla="*/ 303 w 800"/>
                  <a:gd name="T21" fmla="*/ 442 h 791"/>
                  <a:gd name="T22" fmla="*/ 120 w 800"/>
                  <a:gd name="T23" fmla="*/ 625 h 791"/>
                  <a:gd name="T24" fmla="*/ 72 w 800"/>
                  <a:gd name="T25" fmla="*/ 643 h 791"/>
                  <a:gd name="T26" fmla="*/ 0 w 800"/>
                  <a:gd name="T27" fmla="*/ 745 h 791"/>
                  <a:gd name="T28" fmla="*/ 46 w 800"/>
                  <a:gd name="T29" fmla="*/ 791 h 791"/>
                  <a:gd name="T30" fmla="*/ 148 w 800"/>
                  <a:gd name="T31" fmla="*/ 720 h 791"/>
                  <a:gd name="T32" fmla="*/ 166 w 800"/>
                  <a:gd name="T33" fmla="*/ 670 h 791"/>
                  <a:gd name="T34" fmla="*/ 349 w 800"/>
                  <a:gd name="T35" fmla="*/ 487 h 791"/>
                  <a:gd name="T36" fmla="*/ 355 w 800"/>
                  <a:gd name="T37" fmla="*/ 493 h 791"/>
                  <a:gd name="T38" fmla="*/ 407 w 800"/>
                  <a:gd name="T39" fmla="*/ 515 h 791"/>
                  <a:gd name="T40" fmla="*/ 460 w 800"/>
                  <a:gd name="T41" fmla="*/ 493 h 791"/>
                  <a:gd name="T42" fmla="*/ 481 w 800"/>
                  <a:gd name="T43" fmla="*/ 472 h 791"/>
                  <a:gd name="T44" fmla="*/ 490 w 800"/>
                  <a:gd name="T45" fmla="*/ 426 h 791"/>
                  <a:gd name="T46" fmla="*/ 522 w 800"/>
                  <a:gd name="T47" fmla="*/ 414 h 791"/>
                  <a:gd name="T48" fmla="*/ 536 w 800"/>
                  <a:gd name="T49" fmla="*/ 417 h 791"/>
                  <a:gd name="T50" fmla="*/ 771 w 800"/>
                  <a:gd name="T51" fmla="*/ 182 h 791"/>
                  <a:gd name="T52" fmla="*/ 771 w 800"/>
                  <a:gd name="T53" fmla="*/ 7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0" h="791">
                    <a:moveTo>
                      <a:pt x="771" y="76"/>
                    </a:moveTo>
                    <a:lnTo>
                      <a:pt x="716" y="22"/>
                    </a:lnTo>
                    <a:cubicBezTo>
                      <a:pt x="701" y="7"/>
                      <a:pt x="682" y="0"/>
                      <a:pt x="663" y="0"/>
                    </a:cubicBezTo>
                    <a:cubicBezTo>
                      <a:pt x="644" y="0"/>
                      <a:pt x="625" y="7"/>
                      <a:pt x="610" y="22"/>
                    </a:cubicBezTo>
                    <a:lnTo>
                      <a:pt x="376" y="256"/>
                    </a:lnTo>
                    <a:cubicBezTo>
                      <a:pt x="383" y="270"/>
                      <a:pt x="378" y="291"/>
                      <a:pt x="366" y="302"/>
                    </a:cubicBezTo>
                    <a:cubicBezTo>
                      <a:pt x="359" y="310"/>
                      <a:pt x="346" y="315"/>
                      <a:pt x="335" y="315"/>
                    </a:cubicBezTo>
                    <a:cubicBezTo>
                      <a:pt x="330" y="315"/>
                      <a:pt x="325" y="314"/>
                      <a:pt x="320" y="312"/>
                    </a:cubicBezTo>
                    <a:lnTo>
                      <a:pt x="300" y="332"/>
                    </a:lnTo>
                    <a:cubicBezTo>
                      <a:pt x="271" y="361"/>
                      <a:pt x="271" y="409"/>
                      <a:pt x="300" y="438"/>
                    </a:cubicBezTo>
                    <a:lnTo>
                      <a:pt x="303" y="442"/>
                    </a:lnTo>
                    <a:lnTo>
                      <a:pt x="120" y="625"/>
                    </a:lnTo>
                    <a:lnTo>
                      <a:pt x="72" y="643"/>
                    </a:lnTo>
                    <a:lnTo>
                      <a:pt x="0" y="745"/>
                    </a:lnTo>
                    <a:lnTo>
                      <a:pt x="46" y="791"/>
                    </a:lnTo>
                    <a:lnTo>
                      <a:pt x="148" y="720"/>
                    </a:lnTo>
                    <a:lnTo>
                      <a:pt x="166" y="670"/>
                    </a:lnTo>
                    <a:lnTo>
                      <a:pt x="349" y="487"/>
                    </a:lnTo>
                    <a:lnTo>
                      <a:pt x="355" y="493"/>
                    </a:lnTo>
                    <a:cubicBezTo>
                      <a:pt x="369" y="507"/>
                      <a:pt x="388" y="515"/>
                      <a:pt x="407" y="515"/>
                    </a:cubicBezTo>
                    <a:cubicBezTo>
                      <a:pt x="426" y="515"/>
                      <a:pt x="446" y="507"/>
                      <a:pt x="460" y="493"/>
                    </a:cubicBezTo>
                    <a:lnTo>
                      <a:pt x="481" y="472"/>
                    </a:lnTo>
                    <a:cubicBezTo>
                      <a:pt x="474" y="458"/>
                      <a:pt x="479" y="437"/>
                      <a:pt x="490" y="426"/>
                    </a:cubicBezTo>
                    <a:cubicBezTo>
                      <a:pt x="498" y="419"/>
                      <a:pt x="510" y="414"/>
                      <a:pt x="522" y="414"/>
                    </a:cubicBezTo>
                    <a:cubicBezTo>
                      <a:pt x="527" y="414"/>
                      <a:pt x="532" y="415"/>
                      <a:pt x="536" y="417"/>
                    </a:cubicBezTo>
                    <a:lnTo>
                      <a:pt x="771" y="182"/>
                    </a:lnTo>
                    <a:cubicBezTo>
                      <a:pt x="800" y="153"/>
                      <a:pt x="800" y="106"/>
                      <a:pt x="771" y="76"/>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grpSp>
      </p:grpSp>
      <p:grpSp>
        <p:nvGrpSpPr>
          <p:cNvPr id="41" name="组合 40"/>
          <p:cNvGrpSpPr/>
          <p:nvPr/>
        </p:nvGrpSpPr>
        <p:grpSpPr>
          <a:xfrm>
            <a:off x="11501159" y="351889"/>
            <a:ext cx="465708" cy="472063"/>
            <a:chOff x="4910385" y="-2248866"/>
            <a:chExt cx="2093913" cy="2122488"/>
          </a:xfrm>
          <a:solidFill>
            <a:srgbClr val="0070C0"/>
          </a:solidFill>
        </p:grpSpPr>
        <p:sp>
          <p:nvSpPr>
            <p:cNvPr id="42" name="Freeform 6"/>
            <p:cNvSpPr>
              <a:spLocks noEditPoints="1"/>
            </p:cNvSpPr>
            <p:nvPr/>
          </p:nvSpPr>
          <p:spPr bwMode="auto">
            <a:xfrm>
              <a:off x="4910385" y="-2248866"/>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43" name="Freeform 5"/>
            <p:cNvSpPr>
              <a:spLocks noEditPoints="1"/>
            </p:cNvSpPr>
            <p:nvPr/>
          </p:nvSpPr>
          <p:spPr bwMode="auto">
            <a:xfrm>
              <a:off x="5341463" y="-1826020"/>
              <a:ext cx="1381847" cy="1227579"/>
            </a:xfrm>
            <a:custGeom>
              <a:avLst/>
              <a:gdLst>
                <a:gd name="T0" fmla="*/ 746 w 1802"/>
                <a:gd name="T1" fmla="*/ 524 h 1618"/>
                <a:gd name="T2" fmla="*/ 223 w 1802"/>
                <a:gd name="T3" fmla="*/ 599 h 1618"/>
                <a:gd name="T4" fmla="*/ 223 w 1802"/>
                <a:gd name="T5" fmla="*/ 383 h 1618"/>
                <a:gd name="T6" fmla="*/ 1059 w 1802"/>
                <a:gd name="T7" fmla="*/ 458 h 1618"/>
                <a:gd name="T8" fmla="*/ 223 w 1802"/>
                <a:gd name="T9" fmla="*/ 383 h 1618"/>
                <a:gd name="T10" fmla="*/ 1059 w 1802"/>
                <a:gd name="T11" fmla="*/ 241 h 1618"/>
                <a:gd name="T12" fmla="*/ 223 w 1802"/>
                <a:gd name="T13" fmla="*/ 317 h 1618"/>
                <a:gd name="T14" fmla="*/ 0 w 1802"/>
                <a:gd name="T15" fmla="*/ 1182 h 1618"/>
                <a:gd name="T16" fmla="*/ 202 w 1802"/>
                <a:gd name="T17" fmla="*/ 1455 h 1618"/>
                <a:gd name="T18" fmla="*/ 1283 w 1802"/>
                <a:gd name="T19" fmla="*/ 1548 h 1618"/>
                <a:gd name="T20" fmla="*/ 1198 w 1802"/>
                <a:gd name="T21" fmla="*/ 1219 h 1618"/>
                <a:gd name="T22" fmla="*/ 382 w 1802"/>
                <a:gd name="T23" fmla="*/ 1228 h 1618"/>
                <a:gd name="T24" fmla="*/ 298 w 1802"/>
                <a:gd name="T25" fmla="*/ 1320 h 1618"/>
                <a:gd name="T26" fmla="*/ 84 w 1802"/>
                <a:gd name="T27" fmla="*/ 1164 h 1618"/>
                <a:gd name="T28" fmla="*/ 1198 w 1802"/>
                <a:gd name="T29" fmla="*/ 85 h 1618"/>
                <a:gd name="T30" fmla="*/ 1283 w 1802"/>
                <a:gd name="T31" fmla="*/ 840 h 1618"/>
                <a:gd name="T32" fmla="*/ 0 w 1802"/>
                <a:gd name="T33" fmla="*/ 0 h 1618"/>
                <a:gd name="T34" fmla="*/ 302 w 1802"/>
                <a:gd name="T35" fmla="*/ 1398 h 1618"/>
                <a:gd name="T36" fmla="*/ 972 w 1802"/>
                <a:gd name="T37" fmla="*/ 1492 h 1618"/>
                <a:gd name="T38" fmla="*/ 302 w 1802"/>
                <a:gd name="T39" fmla="*/ 1398 h 1618"/>
                <a:gd name="T40" fmla="*/ 1442 w 1802"/>
                <a:gd name="T41" fmla="*/ 1062 h 1618"/>
                <a:gd name="T42" fmla="*/ 993 w 1802"/>
                <a:gd name="T43" fmla="*/ 851 h 1618"/>
                <a:gd name="T44" fmla="*/ 1783 w 1802"/>
                <a:gd name="T45" fmla="*/ 1547 h 1618"/>
                <a:gd name="T46" fmla="*/ 1604 w 1802"/>
                <a:gd name="T47" fmla="*/ 1057 h 1618"/>
                <a:gd name="T48" fmla="*/ 1387 w 1802"/>
                <a:gd name="T49" fmla="*/ 940 h 1618"/>
                <a:gd name="T50" fmla="*/ 1393 w 1802"/>
                <a:gd name="T51" fmla="*/ 863 h 1618"/>
                <a:gd name="T52" fmla="*/ 1333 w 1802"/>
                <a:gd name="T53" fmla="*/ 914 h 1618"/>
                <a:gd name="T54" fmla="*/ 1360 w 1802"/>
                <a:gd name="T55" fmla="*/ 951 h 1618"/>
                <a:gd name="T56" fmla="*/ 1549 w 1802"/>
                <a:gd name="T57" fmla="*/ 1082 h 1618"/>
                <a:gd name="T58" fmla="*/ 1681 w 1802"/>
                <a:gd name="T59" fmla="*/ 1321 h 1618"/>
                <a:gd name="T60" fmla="*/ 1572 w 1802"/>
                <a:gd name="T61" fmla="*/ 1171 h 1618"/>
                <a:gd name="T62" fmla="*/ 1270 w 1802"/>
                <a:gd name="T63" fmla="*/ 1253 h 1618"/>
                <a:gd name="T64" fmla="*/ 1696 w 1802"/>
                <a:gd name="T65" fmla="*/ 1610 h 1618"/>
                <a:gd name="T66" fmla="*/ 1069 w 1802"/>
                <a:gd name="T67" fmla="*/ 618 h 1618"/>
                <a:gd name="T68" fmla="*/ 823 w 1802"/>
                <a:gd name="T69" fmla="*/ 496 h 1618"/>
                <a:gd name="T70" fmla="*/ 1007 w 1802"/>
                <a:gd name="T71" fmla="*/ 661 h 1618"/>
                <a:gd name="T72" fmla="*/ 941 w 1802"/>
                <a:gd name="T73" fmla="*/ 716 h 1618"/>
                <a:gd name="T74" fmla="*/ 810 w 1802"/>
                <a:gd name="T75" fmla="*/ 507 h 1618"/>
                <a:gd name="T76" fmla="*/ 889 w 1802"/>
                <a:gd name="T77" fmla="*/ 770 h 1618"/>
                <a:gd name="T78" fmla="*/ 1111 w 1802"/>
                <a:gd name="T79" fmla="*/ 71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2" h="1618">
                  <a:moveTo>
                    <a:pt x="223" y="524"/>
                  </a:moveTo>
                  <a:lnTo>
                    <a:pt x="746" y="524"/>
                  </a:lnTo>
                  <a:lnTo>
                    <a:pt x="746" y="599"/>
                  </a:lnTo>
                  <a:lnTo>
                    <a:pt x="223" y="599"/>
                  </a:lnTo>
                  <a:lnTo>
                    <a:pt x="223" y="524"/>
                  </a:lnTo>
                  <a:close/>
                  <a:moveTo>
                    <a:pt x="223" y="383"/>
                  </a:moveTo>
                  <a:lnTo>
                    <a:pt x="1059" y="383"/>
                  </a:lnTo>
                  <a:lnTo>
                    <a:pt x="1059" y="458"/>
                  </a:lnTo>
                  <a:lnTo>
                    <a:pt x="223" y="458"/>
                  </a:lnTo>
                  <a:lnTo>
                    <a:pt x="223" y="383"/>
                  </a:lnTo>
                  <a:close/>
                  <a:moveTo>
                    <a:pt x="223" y="241"/>
                  </a:moveTo>
                  <a:lnTo>
                    <a:pt x="1059" y="241"/>
                  </a:lnTo>
                  <a:lnTo>
                    <a:pt x="1059" y="317"/>
                  </a:lnTo>
                  <a:lnTo>
                    <a:pt x="223" y="317"/>
                  </a:lnTo>
                  <a:lnTo>
                    <a:pt x="223" y="241"/>
                  </a:lnTo>
                  <a:close/>
                  <a:moveTo>
                    <a:pt x="0" y="1182"/>
                  </a:moveTo>
                  <a:cubicBezTo>
                    <a:pt x="0" y="1254"/>
                    <a:pt x="9" y="1311"/>
                    <a:pt x="54" y="1369"/>
                  </a:cubicBezTo>
                  <a:cubicBezTo>
                    <a:pt x="92" y="1419"/>
                    <a:pt x="140" y="1446"/>
                    <a:pt x="202" y="1455"/>
                  </a:cubicBezTo>
                  <a:lnTo>
                    <a:pt x="1206" y="1612"/>
                  </a:lnTo>
                  <a:cubicBezTo>
                    <a:pt x="1248" y="1618"/>
                    <a:pt x="1283" y="1590"/>
                    <a:pt x="1283" y="1548"/>
                  </a:cubicBezTo>
                  <a:lnTo>
                    <a:pt x="1283" y="1335"/>
                  </a:lnTo>
                  <a:cubicBezTo>
                    <a:pt x="1254" y="1299"/>
                    <a:pt x="1226" y="1259"/>
                    <a:pt x="1198" y="1219"/>
                  </a:cubicBezTo>
                  <a:lnTo>
                    <a:pt x="1198" y="1490"/>
                  </a:lnTo>
                  <a:lnTo>
                    <a:pt x="382" y="1228"/>
                  </a:lnTo>
                  <a:cubicBezTo>
                    <a:pt x="372" y="1225"/>
                    <a:pt x="361" y="1229"/>
                    <a:pt x="356" y="1239"/>
                  </a:cubicBezTo>
                  <a:cubicBezTo>
                    <a:pt x="339" y="1273"/>
                    <a:pt x="319" y="1304"/>
                    <a:pt x="298" y="1320"/>
                  </a:cubicBezTo>
                  <a:cubicBezTo>
                    <a:pt x="239" y="1366"/>
                    <a:pt x="166" y="1357"/>
                    <a:pt x="121" y="1299"/>
                  </a:cubicBezTo>
                  <a:cubicBezTo>
                    <a:pt x="88" y="1256"/>
                    <a:pt x="84" y="1215"/>
                    <a:pt x="84" y="1164"/>
                  </a:cubicBezTo>
                  <a:lnTo>
                    <a:pt x="84" y="85"/>
                  </a:lnTo>
                  <a:lnTo>
                    <a:pt x="1198" y="85"/>
                  </a:lnTo>
                  <a:lnTo>
                    <a:pt x="1198" y="751"/>
                  </a:lnTo>
                  <a:lnTo>
                    <a:pt x="1283" y="840"/>
                  </a:lnTo>
                  <a:lnTo>
                    <a:pt x="1283" y="0"/>
                  </a:lnTo>
                  <a:lnTo>
                    <a:pt x="0" y="0"/>
                  </a:lnTo>
                  <a:lnTo>
                    <a:pt x="0" y="1182"/>
                  </a:lnTo>
                  <a:close/>
                  <a:moveTo>
                    <a:pt x="302" y="1398"/>
                  </a:moveTo>
                  <a:lnTo>
                    <a:pt x="970" y="1503"/>
                  </a:lnTo>
                  <a:cubicBezTo>
                    <a:pt x="977" y="1504"/>
                    <a:pt x="980" y="1494"/>
                    <a:pt x="972" y="1492"/>
                  </a:cubicBezTo>
                  <a:lnTo>
                    <a:pt x="390" y="1305"/>
                  </a:lnTo>
                  <a:cubicBezTo>
                    <a:pt x="364" y="1349"/>
                    <a:pt x="344" y="1371"/>
                    <a:pt x="302" y="1398"/>
                  </a:cubicBezTo>
                  <a:close/>
                  <a:moveTo>
                    <a:pt x="1131" y="735"/>
                  </a:moveTo>
                  <a:lnTo>
                    <a:pt x="1442" y="1062"/>
                  </a:lnTo>
                  <a:lnTo>
                    <a:pt x="1264" y="1213"/>
                  </a:lnTo>
                  <a:lnTo>
                    <a:pt x="993" y="851"/>
                  </a:lnTo>
                  <a:lnTo>
                    <a:pt x="1131" y="735"/>
                  </a:lnTo>
                  <a:close/>
                  <a:moveTo>
                    <a:pt x="1783" y="1547"/>
                  </a:moveTo>
                  <a:cubicBezTo>
                    <a:pt x="1788" y="1530"/>
                    <a:pt x="1791" y="1511"/>
                    <a:pt x="1793" y="1489"/>
                  </a:cubicBezTo>
                  <a:cubicBezTo>
                    <a:pt x="1802" y="1343"/>
                    <a:pt x="1781" y="1146"/>
                    <a:pt x="1604" y="1057"/>
                  </a:cubicBezTo>
                  <a:cubicBezTo>
                    <a:pt x="1550" y="1030"/>
                    <a:pt x="1446" y="989"/>
                    <a:pt x="1408" y="959"/>
                  </a:cubicBezTo>
                  <a:cubicBezTo>
                    <a:pt x="1399" y="952"/>
                    <a:pt x="1392" y="946"/>
                    <a:pt x="1387" y="940"/>
                  </a:cubicBezTo>
                  <a:cubicBezTo>
                    <a:pt x="1392" y="939"/>
                    <a:pt x="1397" y="937"/>
                    <a:pt x="1401" y="933"/>
                  </a:cubicBezTo>
                  <a:cubicBezTo>
                    <a:pt x="1418" y="919"/>
                    <a:pt x="1414" y="888"/>
                    <a:pt x="1393" y="863"/>
                  </a:cubicBezTo>
                  <a:cubicBezTo>
                    <a:pt x="1373" y="838"/>
                    <a:pt x="1342" y="830"/>
                    <a:pt x="1325" y="844"/>
                  </a:cubicBezTo>
                  <a:cubicBezTo>
                    <a:pt x="1309" y="858"/>
                    <a:pt x="1312" y="890"/>
                    <a:pt x="1333" y="914"/>
                  </a:cubicBezTo>
                  <a:cubicBezTo>
                    <a:pt x="1338" y="920"/>
                    <a:pt x="1343" y="925"/>
                    <a:pt x="1349" y="929"/>
                  </a:cubicBezTo>
                  <a:cubicBezTo>
                    <a:pt x="1351" y="937"/>
                    <a:pt x="1355" y="944"/>
                    <a:pt x="1360" y="951"/>
                  </a:cubicBezTo>
                  <a:cubicBezTo>
                    <a:pt x="1367" y="963"/>
                    <a:pt x="1379" y="975"/>
                    <a:pt x="1394" y="986"/>
                  </a:cubicBezTo>
                  <a:cubicBezTo>
                    <a:pt x="1436" y="1019"/>
                    <a:pt x="1494" y="1051"/>
                    <a:pt x="1549" y="1082"/>
                  </a:cubicBezTo>
                  <a:cubicBezTo>
                    <a:pt x="1666" y="1148"/>
                    <a:pt x="1695" y="1231"/>
                    <a:pt x="1700" y="1321"/>
                  </a:cubicBezTo>
                  <a:cubicBezTo>
                    <a:pt x="1701" y="1334"/>
                    <a:pt x="1694" y="1341"/>
                    <a:pt x="1681" y="1321"/>
                  </a:cubicBezTo>
                  <a:cubicBezTo>
                    <a:pt x="1677" y="1316"/>
                    <a:pt x="1673" y="1310"/>
                    <a:pt x="1670" y="1305"/>
                  </a:cubicBezTo>
                  <a:cubicBezTo>
                    <a:pt x="1643" y="1261"/>
                    <a:pt x="1610" y="1216"/>
                    <a:pt x="1572" y="1171"/>
                  </a:cubicBezTo>
                  <a:cubicBezTo>
                    <a:pt x="1542" y="1136"/>
                    <a:pt x="1512" y="1104"/>
                    <a:pt x="1481" y="1075"/>
                  </a:cubicBezTo>
                  <a:lnTo>
                    <a:pt x="1270" y="1253"/>
                  </a:lnTo>
                  <a:cubicBezTo>
                    <a:pt x="1293" y="1288"/>
                    <a:pt x="1320" y="1324"/>
                    <a:pt x="1350" y="1359"/>
                  </a:cubicBezTo>
                  <a:cubicBezTo>
                    <a:pt x="1476" y="1508"/>
                    <a:pt x="1615" y="1606"/>
                    <a:pt x="1696" y="1610"/>
                  </a:cubicBezTo>
                  <a:cubicBezTo>
                    <a:pt x="1739" y="1613"/>
                    <a:pt x="1770" y="1585"/>
                    <a:pt x="1783" y="1547"/>
                  </a:cubicBezTo>
                  <a:close/>
                  <a:moveTo>
                    <a:pt x="1069" y="618"/>
                  </a:moveTo>
                  <a:lnTo>
                    <a:pt x="835" y="486"/>
                  </a:lnTo>
                  <a:lnTo>
                    <a:pt x="823" y="496"/>
                  </a:lnTo>
                  <a:lnTo>
                    <a:pt x="953" y="651"/>
                  </a:lnTo>
                  <a:cubicBezTo>
                    <a:pt x="971" y="641"/>
                    <a:pt x="993" y="645"/>
                    <a:pt x="1007" y="661"/>
                  </a:cubicBezTo>
                  <a:cubicBezTo>
                    <a:pt x="1022" y="679"/>
                    <a:pt x="1020" y="706"/>
                    <a:pt x="1002" y="722"/>
                  </a:cubicBezTo>
                  <a:cubicBezTo>
                    <a:pt x="984" y="737"/>
                    <a:pt x="957" y="734"/>
                    <a:pt x="941" y="716"/>
                  </a:cubicBezTo>
                  <a:cubicBezTo>
                    <a:pt x="928" y="700"/>
                    <a:pt x="928" y="677"/>
                    <a:pt x="940" y="662"/>
                  </a:cubicBezTo>
                  <a:lnTo>
                    <a:pt x="810" y="507"/>
                  </a:lnTo>
                  <a:lnTo>
                    <a:pt x="797" y="518"/>
                  </a:lnTo>
                  <a:lnTo>
                    <a:pt x="889" y="770"/>
                  </a:lnTo>
                  <a:lnTo>
                    <a:pt x="974" y="828"/>
                  </a:lnTo>
                  <a:lnTo>
                    <a:pt x="1111" y="712"/>
                  </a:lnTo>
                  <a:lnTo>
                    <a:pt x="1069" y="618"/>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grpSp>
      <p:pic>
        <p:nvPicPr>
          <p:cNvPr id="44" name="图片 4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79847" y="4022547"/>
            <a:ext cx="3912153" cy="3013985"/>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 y="66899"/>
            <a:ext cx="2484915" cy="1197068"/>
          </a:xfrm>
          <a:prstGeom prst="rect">
            <a:avLst/>
          </a:prstGeom>
        </p:spPr>
      </p:pic>
      <p:sp>
        <p:nvSpPr>
          <p:cNvPr id="2" name="日期占位符 1"/>
          <p:cNvSpPr>
            <a:spLocks noGrp="1"/>
          </p:cNvSpPr>
          <p:nvPr>
            <p:ph type="dt" sz="half" idx="10"/>
          </p:nvPr>
        </p:nvSpPr>
        <p:spPr/>
        <p:txBody>
          <a:bodyPr/>
          <a:lstStyle/>
          <a:p>
            <a:fld id="{D0753269-FA8E-4DD0-B04E-573F543B3719}" type="datetime1">
              <a:rPr lang="zh-CN" altLang="en-US" smtClean="0"/>
              <a:t>2019/10/21</a:t>
            </a:fld>
            <a:endParaRPr lang="zh-CN" altLang="en-US"/>
          </a:p>
        </p:txBody>
      </p:sp>
      <p:sp>
        <p:nvSpPr>
          <p:cNvPr id="3" name="灯片编号占位符 2"/>
          <p:cNvSpPr>
            <a:spLocks noGrp="1"/>
          </p:cNvSpPr>
          <p:nvPr>
            <p:ph type="sldNum" sz="quarter" idx="12"/>
          </p:nvPr>
        </p:nvSpPr>
        <p:spPr/>
        <p:txBody>
          <a:bodyPr/>
          <a:lstStyle/>
          <a:p>
            <a:fld id="{F2AC0328-332F-4998-B0C3-3F1F62CED8DA}" type="slidenum">
              <a:rPr lang="zh-CN" altLang="en-US" b="1" smtClean="0"/>
              <a:t>1</a:t>
            </a:fld>
            <a:endParaRPr lang="zh-CN" altLang="en-US" b="1" dirty="0"/>
          </a:p>
        </p:txBody>
      </p:sp>
    </p:spTree>
    <p:extLst>
      <p:ext uri="{BB962C8B-B14F-4D97-AF65-F5344CB8AC3E}">
        <p14:creationId xmlns:p14="http://schemas.microsoft.com/office/powerpoint/2010/main" val="3352683255"/>
      </p:ext>
    </p:extLst>
  </p:cSld>
  <p:clrMapOvr>
    <a:masterClrMapping/>
  </p:clrMapOvr>
  <mc:AlternateContent xmlns:mc="http://schemas.openxmlformats.org/markup-compatibility/2006">
    <mc:Choice xmlns:p14="http://schemas.microsoft.com/office/powerpoint/2010/main" Requires="p14">
      <p:transition p14:dur="0" advTm="22321"/>
    </mc:Choice>
    <mc:Fallback>
      <p:transition advTm="223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508281"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10</a:t>
            </a:fld>
            <a:endParaRPr lang="zh-CN" altLang="en-US"/>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smtClean="0"/>
              <a:t>比较</a:t>
            </a:r>
            <a:endParaRPr lang="zh-CN" altLang="en-US" sz="3200" b="1" dirty="0"/>
          </a:p>
        </p:txBody>
      </p:sp>
      <p:graphicFrame>
        <p:nvGraphicFramePr>
          <p:cNvPr id="2" name="表格 1"/>
          <p:cNvGraphicFramePr>
            <a:graphicFrameLocks noGrp="1"/>
          </p:cNvGraphicFramePr>
          <p:nvPr>
            <p:extLst>
              <p:ext uri="{D42A27DB-BD31-4B8C-83A1-F6EECF244321}">
                <p14:modId xmlns:p14="http://schemas.microsoft.com/office/powerpoint/2010/main" val="1361732451"/>
              </p:ext>
            </p:extLst>
          </p:nvPr>
        </p:nvGraphicFramePr>
        <p:xfrm>
          <a:off x="660400" y="2398701"/>
          <a:ext cx="10693400" cy="3620136"/>
        </p:xfrm>
        <a:graphic>
          <a:graphicData uri="http://schemas.openxmlformats.org/drawingml/2006/table">
            <a:tbl>
              <a:tblPr>
                <a:tableStyleId>{5C22544A-7EE6-4342-B048-85BDC9FD1C3A}</a:tableStyleId>
              </a:tblPr>
              <a:tblGrid>
                <a:gridCol w="2369560">
                  <a:extLst>
                    <a:ext uri="{9D8B030D-6E8A-4147-A177-3AD203B41FA5}">
                      <a16:colId xmlns:a16="http://schemas.microsoft.com/office/drawing/2014/main" val="3935307149"/>
                    </a:ext>
                  </a:extLst>
                </a:gridCol>
                <a:gridCol w="1356928">
                  <a:extLst>
                    <a:ext uri="{9D8B030D-6E8A-4147-A177-3AD203B41FA5}">
                      <a16:colId xmlns:a16="http://schemas.microsoft.com/office/drawing/2014/main" val="2522008409"/>
                    </a:ext>
                  </a:extLst>
                </a:gridCol>
                <a:gridCol w="1356928">
                  <a:extLst>
                    <a:ext uri="{9D8B030D-6E8A-4147-A177-3AD203B41FA5}">
                      <a16:colId xmlns:a16="http://schemas.microsoft.com/office/drawing/2014/main" val="1992559267"/>
                    </a:ext>
                  </a:extLst>
                </a:gridCol>
                <a:gridCol w="1599959">
                  <a:extLst>
                    <a:ext uri="{9D8B030D-6E8A-4147-A177-3AD203B41FA5}">
                      <a16:colId xmlns:a16="http://schemas.microsoft.com/office/drawing/2014/main" val="3836780839"/>
                    </a:ext>
                  </a:extLst>
                </a:gridCol>
                <a:gridCol w="2065770">
                  <a:extLst>
                    <a:ext uri="{9D8B030D-6E8A-4147-A177-3AD203B41FA5}">
                      <a16:colId xmlns:a16="http://schemas.microsoft.com/office/drawing/2014/main" val="2050743077"/>
                    </a:ext>
                  </a:extLst>
                </a:gridCol>
                <a:gridCol w="1944255">
                  <a:extLst>
                    <a:ext uri="{9D8B030D-6E8A-4147-A177-3AD203B41FA5}">
                      <a16:colId xmlns:a16="http://schemas.microsoft.com/office/drawing/2014/main" val="2092110603"/>
                    </a:ext>
                  </a:extLst>
                </a:gridCol>
              </a:tblGrid>
              <a:tr h="603356">
                <a:tc>
                  <a:txBody>
                    <a:bodyPr/>
                    <a:lstStyle/>
                    <a:p>
                      <a:pPr algn="ctr" fontAlgn="b"/>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DRAM</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PCM</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RRAM</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FeRAM</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STT-RAM</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extLst>
                  <a:ext uri="{0D108BD9-81ED-4DB2-BD59-A6C34878D82A}">
                    <a16:rowId xmlns:a16="http://schemas.microsoft.com/office/drawing/2014/main" val="410506873"/>
                  </a:ext>
                </a:extLst>
              </a:tr>
              <a:tr h="603356">
                <a:tc>
                  <a:txBody>
                    <a:bodyPr/>
                    <a:lstStyle/>
                    <a:p>
                      <a:pPr algn="ctr" fontAlgn="b"/>
                      <a:r>
                        <a:rPr lang="zh-CN" altLang="en-US" sz="2000" u="none" strike="noStrike" dirty="0">
                          <a:effectLst/>
                        </a:rPr>
                        <a:t>掉电易失性质</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dirty="0">
                          <a:effectLst/>
                        </a:rPr>
                        <a:t>易失</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dirty="0">
                          <a:effectLst/>
                        </a:rPr>
                        <a:t>非易失</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a:effectLst/>
                        </a:rPr>
                        <a:t>非易失</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a:effectLst/>
                        </a:rPr>
                        <a:t>非易失</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a:effectLst/>
                        </a:rPr>
                        <a:t>非易失</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extLst>
                  <a:ext uri="{0D108BD9-81ED-4DB2-BD59-A6C34878D82A}">
                    <a16:rowId xmlns:a16="http://schemas.microsoft.com/office/drawing/2014/main" val="2959505385"/>
                  </a:ext>
                </a:extLst>
              </a:tr>
              <a:tr h="603356">
                <a:tc>
                  <a:txBody>
                    <a:bodyPr/>
                    <a:lstStyle/>
                    <a:p>
                      <a:pPr algn="ctr" fontAlgn="b"/>
                      <a:r>
                        <a:rPr lang="zh-CN" altLang="en-US" sz="2000" u="none" strike="noStrike" dirty="0">
                          <a:effectLst/>
                        </a:rPr>
                        <a:t>读延迟</a:t>
                      </a:r>
                      <a:r>
                        <a:rPr lang="en-US" altLang="zh-CN" sz="2000" u="none" strike="noStrike" dirty="0">
                          <a:effectLst/>
                        </a:rPr>
                        <a:t>(</a:t>
                      </a:r>
                      <a:r>
                        <a:rPr lang="en-US" sz="2000" u="none" strike="noStrike" dirty="0">
                          <a:effectLst/>
                        </a:rPr>
                        <a:t>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～10ns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20-60ns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～10ns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20-80ns</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2-35ns</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extLst>
                  <a:ext uri="{0D108BD9-81ED-4DB2-BD59-A6C34878D82A}">
                    <a16:rowId xmlns:a16="http://schemas.microsoft.com/office/drawing/2014/main" val="865615236"/>
                  </a:ext>
                </a:extLst>
              </a:tr>
              <a:tr h="603356">
                <a:tc>
                  <a:txBody>
                    <a:bodyPr/>
                    <a:lstStyle/>
                    <a:p>
                      <a:pPr algn="ctr" fontAlgn="b"/>
                      <a:r>
                        <a:rPr lang="zh-CN" altLang="en-US" sz="2000" u="none" strike="noStrike">
                          <a:effectLst/>
                        </a:rPr>
                        <a:t>写延迟</a:t>
                      </a:r>
                      <a:r>
                        <a:rPr lang="en-US" altLang="zh-CN" sz="2000" u="none" strike="noStrike">
                          <a:effectLst/>
                        </a:rPr>
                        <a:t>(</a:t>
                      </a:r>
                      <a:r>
                        <a:rPr lang="en-US" sz="2000" u="none" strike="noStrike">
                          <a:effectLst/>
                        </a:rPr>
                        <a:t>ns）</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～10ns</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20-150ns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～50ns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dirty="0">
                          <a:effectLst/>
                        </a:rPr>
                        <a:t>50-75ns</a:t>
                      </a:r>
                      <a:endParaRPr 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sz="2000" u="none" strike="noStrike">
                          <a:effectLst/>
                        </a:rPr>
                        <a:t>3-50ns</a:t>
                      </a:r>
                      <a:endParaRPr 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extLst>
                  <a:ext uri="{0D108BD9-81ED-4DB2-BD59-A6C34878D82A}">
                    <a16:rowId xmlns:a16="http://schemas.microsoft.com/office/drawing/2014/main" val="863590133"/>
                  </a:ext>
                </a:extLst>
              </a:tr>
              <a:tr h="603356">
                <a:tc>
                  <a:txBody>
                    <a:bodyPr/>
                    <a:lstStyle/>
                    <a:p>
                      <a:pPr algn="ctr" fontAlgn="b"/>
                      <a:r>
                        <a:rPr lang="zh-CN" altLang="en-US" sz="2000" u="none" strike="noStrike">
                          <a:effectLst/>
                        </a:rPr>
                        <a:t>空闲功耗</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a:effectLst/>
                        </a:rPr>
                        <a:t>中</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dirty="0">
                          <a:effectLst/>
                        </a:rPr>
                        <a:t>低</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dirty="0">
                          <a:effectLst/>
                        </a:rPr>
                        <a:t>低</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dirty="0">
                          <a:effectLst/>
                        </a:rPr>
                        <a:t>低</a:t>
                      </a:r>
                      <a:endParaRPr lang="zh-CN" altLang="en-US"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zh-CN" altLang="en-US" sz="2000" u="none" strike="noStrike">
                          <a:effectLst/>
                        </a:rPr>
                        <a:t>低</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extLst>
                  <a:ext uri="{0D108BD9-81ED-4DB2-BD59-A6C34878D82A}">
                    <a16:rowId xmlns:a16="http://schemas.microsoft.com/office/drawing/2014/main" val="2223559088"/>
                  </a:ext>
                </a:extLst>
              </a:tr>
              <a:tr h="603356">
                <a:tc>
                  <a:txBody>
                    <a:bodyPr/>
                    <a:lstStyle/>
                    <a:p>
                      <a:pPr algn="ctr" fontAlgn="b"/>
                      <a:r>
                        <a:rPr lang="zh-CN" altLang="en-US" sz="2000" u="none" strike="noStrike">
                          <a:effectLst/>
                        </a:rPr>
                        <a:t>耐久性</a:t>
                      </a:r>
                      <a:endParaRPr lang="zh-CN" altLang="en-US" sz="20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altLang="zh-CN" sz="2000" u="none" strike="noStrike" dirty="0">
                          <a:effectLst/>
                        </a:rPr>
                        <a:t>&gt;</a:t>
                      </a:r>
                      <a:r>
                        <a:rPr lang="en-US" altLang="zh-CN" sz="2000" u="none" strike="noStrike" dirty="0" smtClean="0">
                          <a:effectLst/>
                        </a:rPr>
                        <a:t>10</a:t>
                      </a:r>
                      <a:r>
                        <a:rPr lang="en-US" altLang="zh-CN" sz="2000" u="none" strike="noStrike" baseline="30000" dirty="0" smtClean="0">
                          <a:effectLst/>
                        </a:rPr>
                        <a:t>15</a:t>
                      </a:r>
                      <a:endParaRPr lang="en-US" altLang="zh-CN" sz="20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altLang="zh-CN" sz="2000" u="none" strike="noStrike" dirty="0" smtClean="0">
                          <a:effectLst/>
                        </a:rPr>
                        <a:t>10</a:t>
                      </a:r>
                      <a:r>
                        <a:rPr lang="en-US" altLang="zh-CN" sz="2000" u="none" strike="noStrike" baseline="30000" dirty="0" smtClean="0">
                          <a:effectLst/>
                        </a:rPr>
                        <a:t>8</a:t>
                      </a:r>
                      <a:r>
                        <a:rPr lang="zh-CN" altLang="en-US" sz="2000" u="none" strike="noStrike" dirty="0" smtClean="0">
                          <a:effectLst/>
                        </a:rPr>
                        <a:t>～</a:t>
                      </a:r>
                      <a:r>
                        <a:rPr lang="en-US" altLang="zh-CN" sz="2000" u="none" strike="noStrike" dirty="0" smtClean="0">
                          <a:effectLst/>
                        </a:rPr>
                        <a:t>10</a:t>
                      </a:r>
                      <a:r>
                        <a:rPr lang="en-US" altLang="zh-CN" sz="2000" u="none" strike="noStrike" baseline="30000" dirty="0" smtClean="0">
                          <a:effectLst/>
                        </a:rPr>
                        <a:t>9</a:t>
                      </a:r>
                      <a:endParaRPr lang="en-US" altLang="zh-CN" sz="2000" b="0" i="0" u="none" strike="noStrike" baseline="30000" dirty="0">
                        <a:solidFill>
                          <a:srgbClr val="000000"/>
                        </a:solidFill>
                        <a:effectLst/>
                        <a:latin typeface="Times New Roman" panose="02020603050405020304" pitchFamily="18" charset="0"/>
                        <a:ea typeface="+mj-ea"/>
                        <a:cs typeface="Times New Roman" panose="02020603050405020304" pitchFamily="18" charset="0"/>
                      </a:endParaRPr>
                    </a:p>
                  </a:txBody>
                  <a:tcPr marL="7620" marR="7620" marT="7620" marB="0" anchor="ctr"/>
                </a:tc>
                <a:tc>
                  <a:txBody>
                    <a:bodyPr/>
                    <a:lstStyle/>
                    <a:p>
                      <a:pPr algn="ctr" fontAlgn="b"/>
                      <a:r>
                        <a:rPr lang="en-US" altLang="zh-CN" sz="2000" u="none" strike="noStrike" dirty="0" smtClean="0">
                          <a:effectLst/>
                        </a:rPr>
                        <a:t>10</a:t>
                      </a:r>
                      <a:r>
                        <a:rPr lang="en-US" altLang="zh-CN" sz="2000" u="none" strike="noStrike" baseline="30000" dirty="0" smtClean="0">
                          <a:effectLst/>
                        </a:rPr>
                        <a:t>8</a:t>
                      </a:r>
                      <a:r>
                        <a:rPr lang="zh-CN" altLang="en-US" sz="2000" u="none" strike="noStrike" dirty="0" smtClean="0">
                          <a:effectLst/>
                        </a:rPr>
                        <a:t>～</a:t>
                      </a:r>
                      <a:r>
                        <a:rPr lang="en-US" altLang="zh-CN" sz="2000" u="none" strike="noStrike" dirty="0" smtClean="0">
                          <a:effectLst/>
                        </a:rPr>
                        <a:t>10</a:t>
                      </a:r>
                      <a:r>
                        <a:rPr lang="en-US" altLang="zh-CN" sz="2000" u="none" strike="noStrike" baseline="30000" dirty="0" smtClean="0">
                          <a:effectLst/>
                        </a:rPr>
                        <a:t>11</a:t>
                      </a:r>
                      <a:endParaRPr lang="en-US" altLang="zh-CN" sz="2000" b="0" i="0" u="none" strike="noStrike" kern="1200" baseline="30000"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b"/>
                      <a:r>
                        <a:rPr lang="en-US" altLang="zh-CN" sz="2000" u="none" strike="noStrike" dirty="0" smtClean="0">
                          <a:effectLst/>
                        </a:rPr>
                        <a:t>10</a:t>
                      </a:r>
                      <a:r>
                        <a:rPr lang="en-US" altLang="zh-CN" sz="2000" u="none" strike="noStrike" baseline="30000" dirty="0" smtClean="0">
                          <a:effectLst/>
                        </a:rPr>
                        <a:t>14</a:t>
                      </a:r>
                      <a:r>
                        <a:rPr lang="zh-CN" altLang="en-US" sz="2000" u="none" strike="noStrike" dirty="0" smtClean="0">
                          <a:effectLst/>
                        </a:rPr>
                        <a:t>～</a:t>
                      </a:r>
                      <a:r>
                        <a:rPr lang="en-US" altLang="zh-CN" sz="2000" u="none" strike="noStrike" dirty="0" smtClean="0">
                          <a:effectLst/>
                        </a:rPr>
                        <a:t>10</a:t>
                      </a:r>
                      <a:r>
                        <a:rPr lang="en-US" altLang="zh-CN" sz="2000" u="none" strike="noStrike" baseline="30000" dirty="0" smtClean="0">
                          <a:effectLst/>
                        </a:rPr>
                        <a:t>15</a:t>
                      </a:r>
                      <a:endParaRPr lang="en-US" altLang="zh-CN" sz="2000" b="0" i="0" u="none" strike="noStrike" kern="1200" baseline="30000"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b"/>
                      <a:r>
                        <a:rPr lang="en-US" altLang="zh-CN" sz="2000" u="none" strike="noStrike" dirty="0" smtClean="0">
                          <a:effectLst/>
                        </a:rPr>
                        <a:t>10</a:t>
                      </a:r>
                      <a:r>
                        <a:rPr lang="en-US" altLang="zh-CN" sz="2000" u="none" strike="noStrike" baseline="30000" dirty="0" smtClean="0">
                          <a:effectLst/>
                        </a:rPr>
                        <a:t>12</a:t>
                      </a:r>
                      <a:r>
                        <a:rPr lang="zh-CN" altLang="en-US" sz="2000" u="none" strike="noStrike" dirty="0" smtClean="0">
                          <a:effectLst/>
                        </a:rPr>
                        <a:t>～</a:t>
                      </a:r>
                      <a:r>
                        <a:rPr lang="en-US" altLang="zh-CN" sz="2000" u="none" strike="noStrike" dirty="0" smtClean="0">
                          <a:effectLst/>
                        </a:rPr>
                        <a:t>10</a:t>
                      </a:r>
                      <a:r>
                        <a:rPr lang="en-US" altLang="zh-CN" sz="2000" u="none" strike="noStrike" baseline="30000" dirty="0" smtClean="0">
                          <a:effectLst/>
                        </a:rPr>
                        <a:t>15</a:t>
                      </a:r>
                      <a:endParaRPr lang="en-US" altLang="zh-CN" sz="2000" b="0" i="0" u="none" strike="noStrike" kern="1200" baseline="30000"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432377162"/>
                  </a:ext>
                </a:extLst>
              </a:tr>
            </a:tbl>
          </a:graphicData>
        </a:graphic>
      </p:graphicFrame>
    </p:spTree>
    <p:extLst>
      <p:ext uri="{BB962C8B-B14F-4D97-AF65-F5344CB8AC3E}">
        <p14:creationId xmlns:p14="http://schemas.microsoft.com/office/powerpoint/2010/main" val="213016494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8741338" cy="584775"/>
          </a:xfrm>
          <a:prstGeom prst="rect">
            <a:avLst/>
          </a:prstGeom>
          <a:noFill/>
        </p:spPr>
        <p:txBody>
          <a:bodyPr wrap="square" rtlCol="0">
            <a:spAutoFit/>
          </a:bodyPr>
          <a:lstStyle/>
          <a:p>
            <a:r>
              <a:rPr lang="zh-CN" altLang="en-US" sz="3200" dirty="0">
                <a:solidFill>
                  <a:schemeClr val="bg1"/>
                </a:solidFill>
              </a:rPr>
              <a:t>非易失性存储器的</a:t>
            </a:r>
            <a:r>
              <a:rPr lang="zh-CN" altLang="en-US" sz="3200" dirty="0" smtClean="0">
                <a:solidFill>
                  <a:schemeClr val="bg1"/>
                </a:solidFill>
              </a:rPr>
              <a:t>应用：</a:t>
            </a:r>
            <a:r>
              <a:rPr lang="zh-CN" altLang="en-US" sz="3200" dirty="0" smtClean="0">
                <a:solidFill>
                  <a:schemeClr val="bg1"/>
                </a:solidFill>
              </a:rPr>
              <a:t>文件系统</a:t>
            </a:r>
            <a:endParaRPr lang="zh-CN" altLang="en-US" sz="3200" dirty="0">
              <a:solidFill>
                <a:schemeClr val="bg1"/>
              </a:solidFill>
            </a:endParaRPr>
          </a:p>
        </p:txBody>
      </p:sp>
      <p:sp>
        <p:nvSpPr>
          <p:cNvPr id="8" name="文本框 7"/>
          <p:cNvSpPr txBox="1"/>
          <p:nvPr/>
        </p:nvSpPr>
        <p:spPr>
          <a:xfrm>
            <a:off x="340911" y="1494904"/>
            <a:ext cx="3106377" cy="584775"/>
          </a:xfrm>
          <a:prstGeom prst="rect">
            <a:avLst/>
          </a:prstGeom>
          <a:noFill/>
        </p:spPr>
        <p:txBody>
          <a:bodyPr wrap="square" rtlCol="0">
            <a:spAutoFit/>
          </a:bodyPr>
          <a:lstStyle/>
          <a:p>
            <a:r>
              <a:rPr lang="zh-CN" altLang="en-US" sz="3200" b="1" dirty="0" smtClean="0"/>
              <a:t>背景</a:t>
            </a:r>
            <a:endParaRPr lang="zh-CN" altLang="en-US" sz="2400" b="1" dirty="0"/>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11</a:t>
            </a:fld>
            <a:endParaRPr lang="zh-CN" altLang="en-US"/>
          </a:p>
        </p:txBody>
      </p:sp>
      <p:sp>
        <p:nvSpPr>
          <p:cNvPr id="16" name="文本框 15"/>
          <p:cNvSpPr txBox="1"/>
          <p:nvPr/>
        </p:nvSpPr>
        <p:spPr>
          <a:xfrm>
            <a:off x="340911" y="2002378"/>
            <a:ext cx="11682923"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随着大数据时代的到来，数据密集型应用的比例逐渐超过计算密集型应用。高性能计算和大数据分析对数据的存储与处理的要求越来越高，而相反地传统存储系统性能的提升远远落后于计算性能的提升。</a:t>
            </a:r>
          </a:p>
          <a:p>
            <a:pPr marL="285750" indent="-285750">
              <a:lnSpc>
                <a:spcPct val="150000"/>
              </a:lnSpc>
              <a:buFont typeface="Arial" panose="020B0604020202020204" pitchFamily="34" charset="0"/>
              <a:buChar char="•"/>
            </a:pPr>
            <a:r>
              <a:rPr lang="zh-CN" altLang="en-US" sz="2000" dirty="0"/>
              <a:t>新兴的非易失性存储器</a:t>
            </a:r>
            <a:r>
              <a:rPr lang="en-US" altLang="zh-CN" sz="2000" dirty="0"/>
              <a:t>NVM</a:t>
            </a:r>
            <a:r>
              <a:rPr lang="zh-CN" altLang="en-US" sz="2000" dirty="0"/>
              <a:t>，具有高性能、低功耗、低粒度、体积小的优点，对于存储系统的性能提升具有重要意义</a:t>
            </a:r>
            <a:r>
              <a:rPr lang="zh-CN" altLang="en-US" sz="2000" dirty="0" smtClean="0"/>
              <a:t>。</a:t>
            </a:r>
            <a:endParaRPr lang="en-US" altLang="zh-CN" sz="2000" dirty="0" smtClean="0"/>
          </a:p>
          <a:p>
            <a:pPr marL="285750" indent="-285750">
              <a:lnSpc>
                <a:spcPct val="150000"/>
              </a:lnSpc>
              <a:buFont typeface="Arial" panose="020B0604020202020204" pitchFamily="34" charset="0"/>
              <a:buChar char="•"/>
            </a:pPr>
            <a:r>
              <a:rPr lang="zh-CN" altLang="zh-CN" sz="2000" dirty="0"/>
              <a:t>半个世纪以来，磁盘始终占据着存储介质的主导地位，导致传统的存储系统积累了大量针对磁盘机械式特性进行优化的特性</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zh-CN" sz="2000" dirty="0"/>
              <a:t>作为在存储系统中，占据核心地位的系统软件，传统的文件系统同样也是根据磁盘的特性设计</a:t>
            </a:r>
            <a:r>
              <a:rPr lang="zh-CN" altLang="zh-CN" sz="2000" dirty="0" smtClean="0"/>
              <a:t>。</a:t>
            </a:r>
            <a:endParaRPr lang="zh-CN" altLang="en-US" sz="2000" dirty="0"/>
          </a:p>
          <a:p>
            <a:pPr marL="285750" indent="-285750">
              <a:lnSpc>
                <a:spcPct val="150000"/>
              </a:lnSpc>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131755647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8414767"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8" name="文本框 7"/>
          <p:cNvSpPr txBox="1"/>
          <p:nvPr/>
        </p:nvSpPr>
        <p:spPr>
          <a:xfrm>
            <a:off x="318877" y="1558286"/>
            <a:ext cx="3106377" cy="584775"/>
          </a:xfrm>
          <a:prstGeom prst="rect">
            <a:avLst/>
          </a:prstGeom>
          <a:noFill/>
        </p:spPr>
        <p:txBody>
          <a:bodyPr wrap="square" rtlCol="0">
            <a:spAutoFit/>
          </a:bodyPr>
          <a:lstStyle/>
          <a:p>
            <a:r>
              <a:rPr lang="zh-CN" altLang="en-US" sz="3200" b="1" dirty="0" smtClean="0"/>
              <a:t>两个方向</a:t>
            </a:r>
            <a:endParaRPr lang="zh-CN" altLang="en-US" sz="3200" b="1" dirty="0"/>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12</a:t>
            </a:fld>
            <a:endParaRPr lang="zh-CN" altLang="en-US"/>
          </a:p>
        </p:txBody>
      </p:sp>
      <p:grpSp>
        <p:nvGrpSpPr>
          <p:cNvPr id="12" name="组合 11"/>
          <p:cNvGrpSpPr/>
          <p:nvPr/>
        </p:nvGrpSpPr>
        <p:grpSpPr>
          <a:xfrm>
            <a:off x="2209800" y="1705546"/>
            <a:ext cx="9595368" cy="4678032"/>
            <a:chOff x="523992" y="1150203"/>
            <a:chExt cx="9595368" cy="4678032"/>
          </a:xfrm>
        </p:grpSpPr>
        <p:sp>
          <p:nvSpPr>
            <p:cNvPr id="14" name="文本框 13"/>
            <p:cNvSpPr txBox="1"/>
            <p:nvPr/>
          </p:nvSpPr>
          <p:spPr>
            <a:xfrm>
              <a:off x="1224483" y="2275601"/>
              <a:ext cx="8408945" cy="553998"/>
            </a:xfrm>
            <a:prstGeom prst="rect">
              <a:avLst/>
            </a:prstGeom>
            <a:solidFill>
              <a:srgbClr val="E2EFD9"/>
            </a:solidFill>
            <a:ln w="19050">
              <a:solidFill>
                <a:srgbClr val="6B9252"/>
              </a:solidFill>
            </a:ln>
          </p:spPr>
          <p:txBody>
            <a:bodyPr wrap="square" rtlCol="0">
              <a:spAutoFit/>
            </a:bodyPr>
            <a:lstStyle/>
            <a:p>
              <a:pPr algn="ctr"/>
              <a:endParaRPr lang="en-US" altLang="zh-CN" sz="500" dirty="0" smtClean="0">
                <a:latin typeface="Arial Narrow" panose="020B0606020202030204" pitchFamily="34" charset="0"/>
              </a:endParaRPr>
            </a:p>
            <a:p>
              <a:pPr algn="ctr"/>
              <a:r>
                <a:rPr lang="zh-CN" altLang="en-US" sz="2000" b="1" dirty="0" smtClean="0">
                  <a:latin typeface="+mn-ea"/>
                </a:rPr>
                <a:t>虚 拟 文 件 系 统 </a:t>
              </a:r>
              <a:r>
                <a:rPr lang="en-US" altLang="zh-CN" sz="2000" b="1" dirty="0" smtClean="0">
                  <a:latin typeface="+mn-ea"/>
                </a:rPr>
                <a:t>VFS</a:t>
              </a:r>
            </a:p>
            <a:p>
              <a:pPr algn="ctr"/>
              <a:endParaRPr lang="zh-CN" altLang="en-US" sz="500" dirty="0">
                <a:latin typeface="Arial Narrow" panose="020B0606020202030204" pitchFamily="34" charset="0"/>
              </a:endParaRPr>
            </a:p>
          </p:txBody>
        </p:sp>
        <p:sp>
          <p:nvSpPr>
            <p:cNvPr id="15" name="文本框 14"/>
            <p:cNvSpPr txBox="1"/>
            <p:nvPr/>
          </p:nvSpPr>
          <p:spPr>
            <a:xfrm>
              <a:off x="2051659" y="3143789"/>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zh-CN" altLang="en-US" sz="1600" b="1" dirty="0" smtClean="0">
                  <a:latin typeface="+mn-ea"/>
                </a:rPr>
                <a:t>传统文件系统</a:t>
              </a:r>
              <a:endParaRPr lang="en-US" altLang="zh-CN" sz="1600" b="1" dirty="0" smtClean="0">
                <a:latin typeface="+mn-ea"/>
              </a:endParaRPr>
            </a:p>
            <a:p>
              <a:endParaRPr lang="zh-CN" altLang="en-US" sz="200" dirty="0"/>
            </a:p>
          </p:txBody>
        </p:sp>
        <p:sp>
          <p:nvSpPr>
            <p:cNvPr id="16" name="文本框 15"/>
            <p:cNvSpPr txBox="1"/>
            <p:nvPr/>
          </p:nvSpPr>
          <p:spPr>
            <a:xfrm>
              <a:off x="2051659" y="3775411"/>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zh-CN" altLang="en-US" sz="1600" b="1" dirty="0" smtClean="0">
                  <a:latin typeface="+mn-ea"/>
                </a:rPr>
                <a:t>块</a:t>
              </a:r>
              <a:r>
                <a:rPr lang="en-US" altLang="zh-CN" sz="1600" b="1" dirty="0" smtClean="0">
                  <a:latin typeface="+mn-ea"/>
                </a:rPr>
                <a:t>I/O</a:t>
              </a:r>
            </a:p>
            <a:p>
              <a:endParaRPr lang="zh-CN" altLang="en-US" sz="200" dirty="0"/>
            </a:p>
          </p:txBody>
        </p:sp>
        <p:sp>
          <p:nvSpPr>
            <p:cNvPr id="17" name="文本框 16"/>
            <p:cNvSpPr txBox="1"/>
            <p:nvPr/>
          </p:nvSpPr>
          <p:spPr>
            <a:xfrm>
              <a:off x="2051659" y="4423319"/>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en-US" altLang="zh-CN" sz="1600" b="1" dirty="0" smtClean="0">
                  <a:latin typeface="+mn-ea"/>
                </a:rPr>
                <a:t>NVM</a:t>
              </a:r>
              <a:r>
                <a:rPr lang="zh-CN" altLang="en-US" sz="1600" b="1" dirty="0" smtClean="0">
                  <a:latin typeface="+mn-ea"/>
                </a:rPr>
                <a:t>块驱动</a:t>
              </a:r>
              <a:endParaRPr lang="en-US" altLang="zh-CN" sz="1600" b="1" dirty="0" smtClean="0">
                <a:latin typeface="+mn-ea"/>
              </a:endParaRPr>
            </a:p>
            <a:p>
              <a:endParaRPr lang="zh-CN" altLang="en-US" sz="200" dirty="0"/>
            </a:p>
          </p:txBody>
        </p:sp>
        <p:sp>
          <p:nvSpPr>
            <p:cNvPr id="18" name="文本框 17"/>
            <p:cNvSpPr txBox="1"/>
            <p:nvPr/>
          </p:nvSpPr>
          <p:spPr>
            <a:xfrm>
              <a:off x="1224481" y="5173977"/>
              <a:ext cx="8408945" cy="553998"/>
            </a:xfrm>
            <a:prstGeom prst="rect">
              <a:avLst/>
            </a:prstGeom>
            <a:solidFill>
              <a:schemeClr val="tx2">
                <a:lumMod val="20000"/>
                <a:lumOff val="80000"/>
              </a:schemeClr>
            </a:solidFill>
            <a:ln w="19050">
              <a:solidFill>
                <a:srgbClr val="0070C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500" dirty="0"/>
            </a:p>
            <a:p>
              <a:r>
                <a:rPr lang="zh-CN" altLang="en-US" sz="2000" b="1" dirty="0" smtClean="0">
                  <a:latin typeface="+mj-ea"/>
                  <a:ea typeface="+mj-ea"/>
                </a:rPr>
                <a:t>非 易 失 性 存 储 器 </a:t>
              </a:r>
              <a:r>
                <a:rPr lang="en-US" altLang="zh-CN" sz="2000" b="1" dirty="0" smtClean="0">
                  <a:latin typeface="+mj-ea"/>
                  <a:ea typeface="+mj-ea"/>
                </a:rPr>
                <a:t>NVM</a:t>
              </a:r>
            </a:p>
            <a:p>
              <a:endParaRPr lang="zh-CN" altLang="en-US" sz="500" dirty="0"/>
            </a:p>
          </p:txBody>
        </p:sp>
        <p:sp>
          <p:nvSpPr>
            <p:cNvPr id="19" name="文本框 18"/>
            <p:cNvSpPr txBox="1"/>
            <p:nvPr/>
          </p:nvSpPr>
          <p:spPr>
            <a:xfrm>
              <a:off x="6649988" y="3638063"/>
              <a:ext cx="2336264" cy="707886"/>
            </a:xfrm>
            <a:prstGeom prst="rect">
              <a:avLst/>
            </a:prstGeom>
            <a:solidFill>
              <a:srgbClr val="F6888C"/>
            </a:solidFill>
            <a:ln w="19050">
              <a:solidFill>
                <a:srgbClr val="C00000"/>
              </a:solidFill>
            </a:ln>
          </p:spPr>
          <p:txBody>
            <a:bodyPr wrap="square" rtlCol="0">
              <a:spAutoFit/>
            </a:bodyPr>
            <a:lstStyle/>
            <a:p>
              <a:pPr algn="ctr"/>
              <a:endParaRPr lang="en-US" altLang="zh-CN" sz="1200" dirty="0" smtClean="0">
                <a:latin typeface="Arial Narrow" panose="020B0606020202030204" pitchFamily="34" charset="0"/>
              </a:endParaRPr>
            </a:p>
            <a:p>
              <a:pPr algn="ctr"/>
              <a:r>
                <a:rPr lang="en-US" altLang="zh-CN" sz="1600" b="1" dirty="0" smtClean="0">
                  <a:latin typeface="Arial Narrow" panose="020B0606020202030204" pitchFamily="34" charset="0"/>
                </a:rPr>
                <a:t>NVM</a:t>
              </a:r>
              <a:r>
                <a:rPr lang="zh-CN" altLang="en-US" sz="1600" b="1" dirty="0" smtClean="0">
                  <a:latin typeface="Arial Narrow" panose="020B0606020202030204" pitchFamily="34" charset="0"/>
                </a:rPr>
                <a:t>专用文件系统</a:t>
              </a:r>
              <a:endParaRPr lang="en-US" altLang="zh-CN" sz="1600" b="1" dirty="0" smtClean="0">
                <a:latin typeface="Arial Narrow" panose="020B0606020202030204" pitchFamily="34" charset="0"/>
              </a:endParaRPr>
            </a:p>
            <a:p>
              <a:pPr algn="ctr"/>
              <a:endParaRPr lang="zh-CN" altLang="en-US" sz="1200" dirty="0">
                <a:latin typeface="Arial Narrow" panose="020B0606020202030204" pitchFamily="34" charset="0"/>
              </a:endParaRPr>
            </a:p>
          </p:txBody>
        </p:sp>
        <p:sp>
          <p:nvSpPr>
            <p:cNvPr id="20" name="文本框 19"/>
            <p:cNvSpPr txBox="1"/>
            <p:nvPr/>
          </p:nvSpPr>
          <p:spPr>
            <a:xfrm>
              <a:off x="1224481" y="1150203"/>
              <a:ext cx="8408945" cy="553998"/>
            </a:xfrm>
            <a:prstGeom prst="rect">
              <a:avLst/>
            </a:prstGeom>
            <a:solidFill>
              <a:srgbClr val="FFE2FF"/>
            </a:solidFill>
            <a:ln w="19050">
              <a:solidFill>
                <a:srgbClr val="EA87EB"/>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500" dirty="0"/>
            </a:p>
            <a:p>
              <a:r>
                <a:rPr lang="zh-CN" altLang="en-US" sz="2000" b="1" dirty="0">
                  <a:latin typeface="+mn-ea"/>
                </a:rPr>
                <a:t>应  用  程  序</a:t>
              </a:r>
              <a:endParaRPr lang="en-US" altLang="zh-CN" sz="2000" b="1" dirty="0">
                <a:latin typeface="+mn-ea"/>
              </a:endParaRPr>
            </a:p>
            <a:p>
              <a:endParaRPr lang="zh-CN" altLang="en-US" sz="500" dirty="0"/>
            </a:p>
          </p:txBody>
        </p:sp>
        <p:cxnSp>
          <p:nvCxnSpPr>
            <p:cNvPr id="21" name="直接连接符 20"/>
            <p:cNvCxnSpPr>
              <a:stCxn id="15" idx="2"/>
              <a:endCxn id="16" idx="0"/>
            </p:cNvCxnSpPr>
            <p:nvPr/>
          </p:nvCxnSpPr>
          <p:spPr>
            <a:xfrm>
              <a:off x="3157597" y="3543899"/>
              <a:ext cx="0" cy="23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2"/>
              <a:endCxn id="17" idx="0"/>
            </p:cNvCxnSpPr>
            <p:nvPr/>
          </p:nvCxnSpPr>
          <p:spPr>
            <a:xfrm>
              <a:off x="3157597" y="4175521"/>
              <a:ext cx="0" cy="24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2"/>
            </p:cNvCxnSpPr>
            <p:nvPr/>
          </p:nvCxnSpPr>
          <p:spPr>
            <a:xfrm flipH="1">
              <a:off x="3157596" y="4823429"/>
              <a:ext cx="1" cy="341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63880" y="2130947"/>
              <a:ext cx="9555480" cy="30480"/>
            </a:xfrm>
            <a:prstGeom prst="line">
              <a:avLst/>
            </a:prstGeom>
            <a:ln w="25400">
              <a:prstDash val="sysDot"/>
            </a:ln>
          </p:spPr>
          <p:style>
            <a:lnRef idx="1">
              <a:schemeClr val="accent6"/>
            </a:lnRef>
            <a:fillRef idx="0">
              <a:schemeClr val="accent6"/>
            </a:fillRef>
            <a:effectRef idx="0">
              <a:schemeClr val="accent6"/>
            </a:effectRef>
            <a:fontRef idx="minor">
              <a:schemeClr val="tx1"/>
            </a:fontRef>
          </p:style>
        </p:cxnSp>
        <p:cxnSp>
          <p:nvCxnSpPr>
            <p:cNvPr id="25" name="直接连接符 24"/>
            <p:cNvCxnSpPr/>
            <p:nvPr/>
          </p:nvCxnSpPr>
          <p:spPr>
            <a:xfrm flipV="1">
              <a:off x="563880" y="5029323"/>
              <a:ext cx="9555480" cy="30480"/>
            </a:xfrm>
            <a:prstGeom prst="line">
              <a:avLst/>
            </a:prstGeom>
            <a:ln w="25400">
              <a:prstDash val="sysDot"/>
            </a:ln>
          </p:spPr>
          <p:style>
            <a:lnRef idx="1">
              <a:schemeClr val="accent6"/>
            </a:lnRef>
            <a:fillRef idx="0">
              <a:schemeClr val="accent6"/>
            </a:fillRef>
            <a:effectRef idx="0">
              <a:schemeClr val="accent6"/>
            </a:effectRef>
            <a:fontRef idx="minor">
              <a:schemeClr val="tx1"/>
            </a:fontRef>
          </p:style>
        </p:cxnSp>
        <p:cxnSp>
          <p:nvCxnSpPr>
            <p:cNvPr id="26" name="直接连接符 25"/>
            <p:cNvCxnSpPr>
              <a:stCxn id="18" idx="0"/>
              <a:endCxn id="14" idx="2"/>
            </p:cNvCxnSpPr>
            <p:nvPr/>
          </p:nvCxnSpPr>
          <p:spPr>
            <a:xfrm flipV="1">
              <a:off x="5428954" y="2829599"/>
              <a:ext cx="2" cy="2344378"/>
            </a:xfrm>
            <a:prstGeom prst="line">
              <a:avLst/>
            </a:prstGeom>
            <a:ln w="25400">
              <a:prstDash val="dash"/>
            </a:ln>
          </p:spPr>
          <p:style>
            <a:lnRef idx="1">
              <a:schemeClr val="accent6"/>
            </a:lnRef>
            <a:fillRef idx="0">
              <a:schemeClr val="accent6"/>
            </a:fillRef>
            <a:effectRef idx="0">
              <a:schemeClr val="accent6"/>
            </a:effectRef>
            <a:fontRef idx="minor">
              <a:schemeClr val="tx1"/>
            </a:fontRef>
          </p:style>
        </p:cxnSp>
        <p:cxnSp>
          <p:nvCxnSpPr>
            <p:cNvPr id="27" name="直接连接符 26"/>
            <p:cNvCxnSpPr>
              <a:stCxn id="14" idx="0"/>
              <a:endCxn id="20" idx="2"/>
            </p:cNvCxnSpPr>
            <p:nvPr/>
          </p:nvCxnSpPr>
          <p:spPr>
            <a:xfrm flipH="1" flipV="1">
              <a:off x="5428954" y="1704201"/>
              <a:ext cx="2" cy="571400"/>
            </a:xfrm>
            <a:prstGeom prst="line">
              <a:avLst/>
            </a:prstGeom>
            <a:ln w="25400">
              <a:prstDash val="dash"/>
            </a:ln>
          </p:spPr>
          <p:style>
            <a:lnRef idx="1">
              <a:schemeClr val="accent6"/>
            </a:lnRef>
            <a:fillRef idx="0">
              <a:schemeClr val="accent6"/>
            </a:fillRef>
            <a:effectRef idx="0">
              <a:schemeClr val="accent6"/>
            </a:effectRef>
            <a:fontRef idx="minor">
              <a:schemeClr val="tx1"/>
            </a:fontRef>
          </p:style>
        </p:cxnSp>
        <p:cxnSp>
          <p:nvCxnSpPr>
            <p:cNvPr id="28" name="直接连接符 27"/>
            <p:cNvCxnSpPr>
              <a:stCxn id="15" idx="0"/>
            </p:cNvCxnSpPr>
            <p:nvPr/>
          </p:nvCxnSpPr>
          <p:spPr>
            <a:xfrm flipH="1" flipV="1">
              <a:off x="3157596" y="2829599"/>
              <a:ext cx="1" cy="31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157596" y="1704201"/>
              <a:ext cx="0" cy="57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7818120" y="1704201"/>
              <a:ext cx="0" cy="57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9" idx="0"/>
            </p:cNvCxnSpPr>
            <p:nvPr/>
          </p:nvCxnSpPr>
          <p:spPr>
            <a:xfrm flipV="1">
              <a:off x="7818120" y="2829599"/>
              <a:ext cx="0" cy="808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9" idx="2"/>
            </p:cNvCxnSpPr>
            <p:nvPr/>
          </p:nvCxnSpPr>
          <p:spPr>
            <a:xfrm>
              <a:off x="7818120" y="4345949"/>
              <a:ext cx="0" cy="8190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5732" y="1466095"/>
              <a:ext cx="641249" cy="646331"/>
            </a:xfrm>
            <a:prstGeom prst="rect">
              <a:avLst/>
            </a:prstGeom>
            <a:noFill/>
          </p:spPr>
          <p:txBody>
            <a:bodyPr wrap="square" rtlCol="0">
              <a:spAutoFit/>
            </a:bodyPr>
            <a:lstStyle/>
            <a:p>
              <a:r>
                <a:rPr lang="zh-CN" altLang="en-US" dirty="0" smtClean="0"/>
                <a:t>用户空间</a:t>
              </a:r>
              <a:endParaRPr lang="zh-CN" altLang="en-US" dirty="0"/>
            </a:p>
          </p:txBody>
        </p:sp>
        <p:sp>
          <p:nvSpPr>
            <p:cNvPr id="34" name="文本框 33"/>
            <p:cNvSpPr txBox="1"/>
            <p:nvPr/>
          </p:nvSpPr>
          <p:spPr>
            <a:xfrm>
              <a:off x="535732" y="2265007"/>
              <a:ext cx="641249" cy="369332"/>
            </a:xfrm>
            <a:prstGeom prst="rect">
              <a:avLst/>
            </a:prstGeom>
            <a:noFill/>
          </p:spPr>
          <p:txBody>
            <a:bodyPr wrap="square" rtlCol="0">
              <a:spAutoFit/>
            </a:bodyPr>
            <a:lstStyle/>
            <a:p>
              <a:r>
                <a:rPr lang="zh-CN" altLang="en-US" dirty="0" smtClean="0"/>
                <a:t>内核</a:t>
              </a:r>
              <a:endParaRPr lang="zh-CN" altLang="en-US" dirty="0"/>
            </a:p>
          </p:txBody>
        </p:sp>
        <p:sp>
          <p:nvSpPr>
            <p:cNvPr id="35" name="文本框 34"/>
            <p:cNvSpPr txBox="1"/>
            <p:nvPr/>
          </p:nvSpPr>
          <p:spPr>
            <a:xfrm>
              <a:off x="523993" y="4659991"/>
              <a:ext cx="641249" cy="369332"/>
            </a:xfrm>
            <a:prstGeom prst="rect">
              <a:avLst/>
            </a:prstGeom>
            <a:noFill/>
          </p:spPr>
          <p:txBody>
            <a:bodyPr wrap="square" rtlCol="0">
              <a:spAutoFit/>
            </a:bodyPr>
            <a:lstStyle/>
            <a:p>
              <a:r>
                <a:rPr lang="zh-CN" altLang="en-US" dirty="0" smtClean="0"/>
                <a:t>内核</a:t>
              </a:r>
              <a:endParaRPr lang="zh-CN" altLang="en-US" dirty="0"/>
            </a:p>
          </p:txBody>
        </p:sp>
        <p:sp>
          <p:nvSpPr>
            <p:cNvPr id="36" name="文本框 35"/>
            <p:cNvSpPr txBox="1"/>
            <p:nvPr/>
          </p:nvSpPr>
          <p:spPr>
            <a:xfrm>
              <a:off x="523992" y="5181904"/>
              <a:ext cx="641249" cy="646331"/>
            </a:xfrm>
            <a:prstGeom prst="rect">
              <a:avLst/>
            </a:prstGeom>
            <a:noFill/>
          </p:spPr>
          <p:txBody>
            <a:bodyPr wrap="square" rtlCol="0">
              <a:spAutoFit/>
            </a:bodyPr>
            <a:lstStyle/>
            <a:p>
              <a:r>
                <a:rPr lang="zh-CN" altLang="en-US" dirty="0" smtClean="0"/>
                <a:t>存储设备</a:t>
              </a:r>
              <a:endParaRPr lang="zh-CN" altLang="en-US" dirty="0"/>
            </a:p>
          </p:txBody>
        </p:sp>
        <p:sp>
          <p:nvSpPr>
            <p:cNvPr id="37" name="文本框 36"/>
            <p:cNvSpPr txBox="1"/>
            <p:nvPr/>
          </p:nvSpPr>
          <p:spPr>
            <a:xfrm>
              <a:off x="2202453" y="1730837"/>
              <a:ext cx="955143" cy="369332"/>
            </a:xfrm>
            <a:prstGeom prst="rect">
              <a:avLst/>
            </a:prstGeom>
            <a:noFill/>
          </p:spPr>
          <p:txBody>
            <a:bodyPr wrap="square" rtlCol="0">
              <a:spAutoFit/>
            </a:bodyPr>
            <a:lstStyle/>
            <a:p>
              <a:r>
                <a:rPr lang="zh-CN" altLang="en-US" dirty="0" smtClean="0"/>
                <a:t>文件</a:t>
              </a:r>
              <a:r>
                <a:rPr lang="en-US" altLang="zh-CN" dirty="0" smtClean="0"/>
                <a:t>I/O</a:t>
              </a:r>
              <a:endParaRPr lang="zh-CN" altLang="en-US" dirty="0"/>
            </a:p>
          </p:txBody>
        </p:sp>
        <p:sp>
          <p:nvSpPr>
            <p:cNvPr id="38" name="文本框 37"/>
            <p:cNvSpPr txBox="1"/>
            <p:nvPr/>
          </p:nvSpPr>
          <p:spPr>
            <a:xfrm>
              <a:off x="6862977" y="1730837"/>
              <a:ext cx="955143" cy="369332"/>
            </a:xfrm>
            <a:prstGeom prst="rect">
              <a:avLst/>
            </a:prstGeom>
            <a:noFill/>
          </p:spPr>
          <p:txBody>
            <a:bodyPr wrap="square" rtlCol="0">
              <a:spAutoFit/>
            </a:bodyPr>
            <a:lstStyle/>
            <a:p>
              <a:r>
                <a:rPr lang="zh-CN" altLang="en-US" dirty="0" smtClean="0"/>
                <a:t>文件</a:t>
              </a:r>
              <a:r>
                <a:rPr lang="en-US" altLang="zh-CN" dirty="0" smtClean="0"/>
                <a:t>I/O</a:t>
              </a:r>
              <a:endParaRPr lang="zh-CN" altLang="en-US" dirty="0"/>
            </a:p>
          </p:txBody>
        </p:sp>
      </p:grpSp>
    </p:spTree>
    <p:extLst>
      <p:ext uri="{BB962C8B-B14F-4D97-AF65-F5344CB8AC3E}">
        <p14:creationId xmlns:p14="http://schemas.microsoft.com/office/powerpoint/2010/main" val="207021634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6988738"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dirty="0"/>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13</a:t>
            </a:fld>
            <a:endParaRPr lang="zh-CN" altLang="en-US"/>
          </a:p>
        </p:txBody>
      </p:sp>
      <p:sp>
        <p:nvSpPr>
          <p:cNvPr id="14" name="文本框 13"/>
          <p:cNvSpPr txBox="1"/>
          <p:nvPr/>
        </p:nvSpPr>
        <p:spPr>
          <a:xfrm>
            <a:off x="254539" y="2063994"/>
            <a:ext cx="11632662" cy="3785652"/>
          </a:xfrm>
          <a:prstGeom prst="rect">
            <a:avLst/>
          </a:prstGeom>
          <a:noFill/>
        </p:spPr>
        <p:txBody>
          <a:bodyPr wrap="square" rtlCol="0">
            <a:spAutoFit/>
          </a:bodyPr>
          <a:lstStyle/>
          <a:p>
            <a:pPr>
              <a:lnSpc>
                <a:spcPct val="150000"/>
              </a:lnSpc>
            </a:pPr>
            <a:r>
              <a:rPr lang="zh-CN" altLang="en-US" sz="2000" dirty="0"/>
              <a:t>韩国汉阳大学于</a:t>
            </a:r>
            <a:r>
              <a:rPr lang="en-US" altLang="zh-CN" sz="2000" dirty="0"/>
              <a:t>2016</a:t>
            </a:r>
            <a:r>
              <a:rPr lang="zh-CN" altLang="en-US" sz="2000" dirty="0"/>
              <a:t>年提出的</a:t>
            </a:r>
            <a:r>
              <a:rPr lang="en-US" altLang="zh-CN" sz="2000" dirty="0" err="1"/>
              <a:t>nvramdisk</a:t>
            </a:r>
            <a:r>
              <a:rPr lang="zh-CN" altLang="en-US" sz="2000" dirty="0"/>
              <a:t>是</a:t>
            </a:r>
            <a:r>
              <a:rPr lang="en-US" altLang="zh-CN" sz="2000" dirty="0" err="1"/>
              <a:t>RamDisk</a:t>
            </a:r>
            <a:r>
              <a:rPr lang="zh-CN" altLang="en-US" sz="2000" dirty="0"/>
              <a:t>的一个例子，</a:t>
            </a:r>
            <a:r>
              <a:rPr lang="zh-CN" altLang="en-US" sz="2000" dirty="0" smtClean="0"/>
              <a:t>他们</a:t>
            </a:r>
            <a:endParaRPr lang="en-US" altLang="zh-CN" sz="2000" dirty="0" smtClean="0"/>
          </a:p>
          <a:p>
            <a:pPr>
              <a:lnSpc>
                <a:spcPct val="150000"/>
              </a:lnSpc>
            </a:pPr>
            <a:r>
              <a:rPr lang="zh-CN" altLang="en-US" sz="2000" dirty="0" smtClean="0"/>
              <a:t>利用</a:t>
            </a:r>
            <a:r>
              <a:rPr lang="en-US" altLang="zh-CN" sz="2000" dirty="0" smtClean="0"/>
              <a:t>NVM</a:t>
            </a:r>
            <a:r>
              <a:rPr lang="zh-CN" altLang="en-US" sz="2000" dirty="0" smtClean="0"/>
              <a:t>低延时访问特性，将</a:t>
            </a:r>
            <a:r>
              <a:rPr lang="en-US" altLang="zh-CN" sz="2000" dirty="0" smtClean="0"/>
              <a:t>NVM</a:t>
            </a:r>
            <a:r>
              <a:rPr lang="zh-CN" altLang="en-US" sz="2000" dirty="0" smtClean="0"/>
              <a:t>连接在内存总线上，并设计了符合</a:t>
            </a:r>
            <a:endParaRPr lang="en-US" altLang="zh-CN" sz="2000" dirty="0" smtClean="0"/>
          </a:p>
          <a:p>
            <a:pPr>
              <a:lnSpc>
                <a:spcPct val="150000"/>
              </a:lnSpc>
            </a:pPr>
            <a:r>
              <a:rPr lang="en-US" altLang="zh-CN" sz="2000" b="1" dirty="0" smtClean="0"/>
              <a:t>NVM</a:t>
            </a:r>
            <a:r>
              <a:rPr lang="zh-CN" altLang="en-US" sz="2000" b="1" dirty="0" smtClean="0"/>
              <a:t>部分特性的块驱动</a:t>
            </a:r>
            <a:r>
              <a:rPr lang="zh-CN" altLang="en-US" sz="2000" dirty="0" smtClean="0"/>
              <a:t>来将</a:t>
            </a:r>
            <a:r>
              <a:rPr lang="en-US" altLang="zh-CN" sz="2000" dirty="0" smtClean="0"/>
              <a:t>NVM</a:t>
            </a:r>
            <a:r>
              <a:rPr lang="zh-CN" altLang="en-US" sz="2000" dirty="0" smtClean="0"/>
              <a:t>封装为块存储器，以达到兼容传统</a:t>
            </a:r>
            <a:endParaRPr lang="en-US" altLang="zh-CN" sz="2000" dirty="0" smtClean="0"/>
          </a:p>
          <a:p>
            <a:pPr>
              <a:lnSpc>
                <a:spcPct val="150000"/>
              </a:lnSpc>
            </a:pPr>
            <a:r>
              <a:rPr lang="zh-CN" altLang="en-US" sz="2000" dirty="0" smtClean="0"/>
              <a:t>文件系统结构的目的。</a:t>
            </a:r>
          </a:p>
          <a:p>
            <a:pPr marL="285750" indent="-285750">
              <a:lnSpc>
                <a:spcPct val="150000"/>
              </a:lnSpc>
              <a:buFont typeface="Arial" panose="020B0604020202020204" pitchFamily="34" charset="0"/>
              <a:buChar char="•"/>
            </a:pPr>
            <a:r>
              <a:rPr lang="en-US" altLang="zh-CN" sz="2000" dirty="0"/>
              <a:t>NVM</a:t>
            </a:r>
            <a:r>
              <a:rPr lang="zh-CN" altLang="en-US" sz="2000" dirty="0"/>
              <a:t>的访问机制和传统存储设备之间存在较大差异，通过块驱动的方式来实现基于</a:t>
            </a:r>
            <a:r>
              <a:rPr lang="en-US" altLang="zh-CN" sz="2000" dirty="0"/>
              <a:t>NVM</a:t>
            </a:r>
            <a:r>
              <a:rPr lang="zh-CN" altLang="en-US" sz="2000" dirty="0"/>
              <a:t>的文件系统虽然弱化了这些差异，但实际上也没有完全利用好</a:t>
            </a:r>
            <a:r>
              <a:rPr lang="en-US" altLang="zh-CN" sz="2000" dirty="0"/>
              <a:t>NVM</a:t>
            </a:r>
            <a:r>
              <a:rPr lang="zh-CN" altLang="en-US" sz="2000" dirty="0"/>
              <a:t>本身的优势和特性。</a:t>
            </a:r>
            <a:endParaRPr lang="en-US" altLang="zh-CN" sz="2000" dirty="0" smtClean="0"/>
          </a:p>
          <a:p>
            <a:pPr marL="285750" indent="-285750">
              <a:lnSpc>
                <a:spcPct val="150000"/>
              </a:lnSpc>
              <a:buFont typeface="Arial" panose="020B0604020202020204" pitchFamily="34" charset="0"/>
              <a:buChar char="•"/>
            </a:pPr>
            <a:r>
              <a:rPr lang="zh-CN" altLang="en-US" sz="2000" dirty="0" smtClean="0"/>
              <a:t>相对于传统存储器的优势</a:t>
            </a:r>
            <a:r>
              <a:rPr lang="zh-CN" altLang="en-US" sz="2000" dirty="0"/>
              <a:t>给</a:t>
            </a:r>
            <a:r>
              <a:rPr lang="en-US" altLang="zh-CN" sz="2000" dirty="0"/>
              <a:t>NVM</a:t>
            </a:r>
            <a:r>
              <a:rPr lang="zh-CN" altLang="en-US" sz="2000" dirty="0"/>
              <a:t>构建的文件系统带来巨大潜力，但同时也提出了</a:t>
            </a:r>
            <a:r>
              <a:rPr lang="zh-CN" altLang="en-US" sz="2000" dirty="0" smtClean="0"/>
              <a:t>挑战</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a:t>为了充分挖掘</a:t>
            </a:r>
            <a:r>
              <a:rPr lang="en-US" altLang="zh-CN" sz="2000" dirty="0"/>
              <a:t>NVM</a:t>
            </a:r>
            <a:r>
              <a:rPr lang="zh-CN" altLang="en-US" sz="2000" dirty="0"/>
              <a:t>的优势，有研究开始尝试摆脱</a:t>
            </a:r>
            <a:r>
              <a:rPr lang="zh-CN" altLang="en-US" sz="2000" dirty="0" smtClean="0"/>
              <a:t>传统文件系统的束缚</a:t>
            </a:r>
            <a:r>
              <a:rPr lang="zh-CN" altLang="en-US" sz="2000" dirty="0"/>
              <a:t>而基于</a:t>
            </a:r>
            <a:r>
              <a:rPr lang="en-US" altLang="zh-CN" sz="2000" dirty="0"/>
              <a:t>NVM</a:t>
            </a:r>
            <a:r>
              <a:rPr lang="zh-CN" altLang="en-US" sz="2000" dirty="0"/>
              <a:t>构建新型</a:t>
            </a:r>
            <a:r>
              <a:rPr lang="zh-CN" altLang="en-US" sz="2000" dirty="0" smtClean="0"/>
              <a:t>文件系统。</a:t>
            </a:r>
            <a:endParaRPr lang="zh-CN" altLang="en-US" sz="2000" dirty="0"/>
          </a:p>
        </p:txBody>
      </p:sp>
      <p:sp>
        <p:nvSpPr>
          <p:cNvPr id="12" name="文本框 11"/>
          <p:cNvSpPr txBox="1"/>
          <p:nvPr/>
        </p:nvSpPr>
        <p:spPr>
          <a:xfrm>
            <a:off x="254539" y="1479217"/>
            <a:ext cx="3762575" cy="584775"/>
          </a:xfrm>
          <a:prstGeom prst="rect">
            <a:avLst/>
          </a:prstGeom>
          <a:noFill/>
        </p:spPr>
        <p:txBody>
          <a:bodyPr wrap="square" rtlCol="0">
            <a:spAutoFit/>
          </a:bodyPr>
          <a:lstStyle/>
          <a:p>
            <a:r>
              <a:rPr lang="en-US" altLang="zh-CN" sz="3200" b="1" dirty="0" err="1" smtClean="0"/>
              <a:t>RamDisk</a:t>
            </a:r>
            <a:r>
              <a:rPr lang="zh-CN" altLang="en-US" sz="3200" b="1" dirty="0" smtClean="0"/>
              <a:t>块驱动</a:t>
            </a:r>
            <a:endParaRPr lang="zh-CN" altLang="en-US" sz="3200" b="1" dirty="0"/>
          </a:p>
        </p:txBody>
      </p:sp>
      <p:pic>
        <p:nvPicPr>
          <p:cNvPr id="2" name="图片 1"/>
          <p:cNvPicPr>
            <a:picLocks noChangeAspect="1"/>
          </p:cNvPicPr>
          <p:nvPr/>
        </p:nvPicPr>
        <p:blipFill>
          <a:blip r:embed="rId3"/>
          <a:stretch>
            <a:fillRect/>
          </a:stretch>
        </p:blipFill>
        <p:spPr>
          <a:xfrm>
            <a:off x="8116773" y="126421"/>
            <a:ext cx="3514286" cy="3619048"/>
          </a:xfrm>
          <a:prstGeom prst="rect">
            <a:avLst/>
          </a:prstGeom>
        </p:spPr>
      </p:pic>
    </p:spTree>
    <p:extLst>
      <p:ext uri="{BB962C8B-B14F-4D97-AF65-F5344CB8AC3E}">
        <p14:creationId xmlns:p14="http://schemas.microsoft.com/office/powerpoint/2010/main" val="126870246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7010509"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8" name="文本框 7"/>
          <p:cNvSpPr txBox="1"/>
          <p:nvPr/>
        </p:nvSpPr>
        <p:spPr>
          <a:xfrm>
            <a:off x="340911" y="1645920"/>
            <a:ext cx="3106377" cy="584775"/>
          </a:xfrm>
          <a:prstGeom prst="rect">
            <a:avLst/>
          </a:prstGeom>
          <a:noFill/>
        </p:spPr>
        <p:txBody>
          <a:bodyPr wrap="square" rtlCol="0">
            <a:spAutoFit/>
          </a:bodyPr>
          <a:lstStyle/>
          <a:p>
            <a:r>
              <a:rPr lang="zh-CN" altLang="en-US" sz="3200" b="1" dirty="0" smtClean="0"/>
              <a:t>两个方向</a:t>
            </a:r>
            <a:endParaRPr lang="zh-CN" altLang="en-US" sz="3200" b="1" dirty="0"/>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14</a:t>
            </a:fld>
            <a:endParaRPr lang="zh-CN" altLang="en-US"/>
          </a:p>
        </p:txBody>
      </p:sp>
      <p:grpSp>
        <p:nvGrpSpPr>
          <p:cNvPr id="12" name="组合 11"/>
          <p:cNvGrpSpPr/>
          <p:nvPr/>
        </p:nvGrpSpPr>
        <p:grpSpPr>
          <a:xfrm>
            <a:off x="2209800" y="1705546"/>
            <a:ext cx="9595368" cy="4678032"/>
            <a:chOff x="523992" y="1150203"/>
            <a:chExt cx="9595368" cy="4678032"/>
          </a:xfrm>
        </p:grpSpPr>
        <p:sp>
          <p:nvSpPr>
            <p:cNvPr id="14" name="文本框 13"/>
            <p:cNvSpPr txBox="1"/>
            <p:nvPr/>
          </p:nvSpPr>
          <p:spPr>
            <a:xfrm>
              <a:off x="1224483" y="2275601"/>
              <a:ext cx="8408945" cy="553998"/>
            </a:xfrm>
            <a:prstGeom prst="rect">
              <a:avLst/>
            </a:prstGeom>
            <a:solidFill>
              <a:srgbClr val="E2EFD9"/>
            </a:solidFill>
            <a:ln w="19050">
              <a:solidFill>
                <a:srgbClr val="6B9252"/>
              </a:solidFill>
            </a:ln>
          </p:spPr>
          <p:txBody>
            <a:bodyPr wrap="square" rtlCol="0">
              <a:spAutoFit/>
            </a:bodyPr>
            <a:lstStyle/>
            <a:p>
              <a:pPr algn="ctr"/>
              <a:endParaRPr lang="en-US" altLang="zh-CN" sz="500" dirty="0" smtClean="0">
                <a:latin typeface="Arial Narrow" panose="020B0606020202030204" pitchFamily="34" charset="0"/>
              </a:endParaRPr>
            </a:p>
            <a:p>
              <a:pPr algn="ctr"/>
              <a:r>
                <a:rPr lang="zh-CN" altLang="en-US" sz="2000" b="1" dirty="0" smtClean="0">
                  <a:latin typeface="+mn-ea"/>
                </a:rPr>
                <a:t>虚 拟 文 件 系 统 </a:t>
              </a:r>
              <a:r>
                <a:rPr lang="en-US" altLang="zh-CN" sz="2000" b="1" dirty="0" smtClean="0">
                  <a:latin typeface="+mn-ea"/>
                </a:rPr>
                <a:t>VFS</a:t>
              </a:r>
            </a:p>
            <a:p>
              <a:pPr algn="ctr"/>
              <a:endParaRPr lang="zh-CN" altLang="en-US" sz="500" dirty="0">
                <a:latin typeface="Arial Narrow" panose="020B0606020202030204" pitchFamily="34" charset="0"/>
              </a:endParaRPr>
            </a:p>
          </p:txBody>
        </p:sp>
        <p:sp>
          <p:nvSpPr>
            <p:cNvPr id="15" name="文本框 14"/>
            <p:cNvSpPr txBox="1"/>
            <p:nvPr/>
          </p:nvSpPr>
          <p:spPr>
            <a:xfrm>
              <a:off x="2051659" y="3143789"/>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zh-CN" altLang="en-US" sz="1600" b="1" dirty="0" smtClean="0">
                  <a:latin typeface="+mn-ea"/>
                </a:rPr>
                <a:t>传统文件系统</a:t>
              </a:r>
              <a:endParaRPr lang="en-US" altLang="zh-CN" sz="1600" b="1" dirty="0" smtClean="0">
                <a:latin typeface="+mn-ea"/>
              </a:endParaRPr>
            </a:p>
            <a:p>
              <a:endParaRPr lang="zh-CN" altLang="en-US" sz="200" dirty="0"/>
            </a:p>
          </p:txBody>
        </p:sp>
        <p:sp>
          <p:nvSpPr>
            <p:cNvPr id="16" name="文本框 15"/>
            <p:cNvSpPr txBox="1"/>
            <p:nvPr/>
          </p:nvSpPr>
          <p:spPr>
            <a:xfrm>
              <a:off x="2051659" y="3775411"/>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zh-CN" altLang="en-US" sz="1600" b="1" dirty="0" smtClean="0">
                  <a:latin typeface="+mn-ea"/>
                </a:rPr>
                <a:t>块</a:t>
              </a:r>
              <a:r>
                <a:rPr lang="en-US" altLang="zh-CN" sz="1600" b="1" dirty="0" smtClean="0">
                  <a:latin typeface="+mn-ea"/>
                </a:rPr>
                <a:t>I/O</a:t>
              </a:r>
            </a:p>
            <a:p>
              <a:endParaRPr lang="zh-CN" altLang="en-US" sz="200" dirty="0"/>
            </a:p>
          </p:txBody>
        </p:sp>
        <p:sp>
          <p:nvSpPr>
            <p:cNvPr id="17" name="文本框 16"/>
            <p:cNvSpPr txBox="1"/>
            <p:nvPr/>
          </p:nvSpPr>
          <p:spPr>
            <a:xfrm>
              <a:off x="2051659" y="4423319"/>
              <a:ext cx="2211875" cy="400110"/>
            </a:xfrm>
            <a:prstGeom prst="rect">
              <a:avLst/>
            </a:prstGeom>
            <a:solidFill>
              <a:srgbClr val="FFF2CC"/>
            </a:solidFill>
            <a:ln w="19050">
              <a:solidFill>
                <a:srgbClr val="CFAC4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200" dirty="0" smtClean="0"/>
            </a:p>
            <a:p>
              <a:r>
                <a:rPr lang="en-US" altLang="zh-CN" sz="1600" b="1" dirty="0" smtClean="0">
                  <a:latin typeface="+mn-ea"/>
                </a:rPr>
                <a:t>NVM</a:t>
              </a:r>
              <a:r>
                <a:rPr lang="zh-CN" altLang="en-US" sz="1600" b="1" dirty="0" smtClean="0">
                  <a:latin typeface="+mn-ea"/>
                </a:rPr>
                <a:t>块驱动</a:t>
              </a:r>
              <a:endParaRPr lang="en-US" altLang="zh-CN" sz="1600" b="1" dirty="0" smtClean="0">
                <a:latin typeface="+mn-ea"/>
              </a:endParaRPr>
            </a:p>
            <a:p>
              <a:endParaRPr lang="zh-CN" altLang="en-US" sz="200" dirty="0"/>
            </a:p>
          </p:txBody>
        </p:sp>
        <p:sp>
          <p:nvSpPr>
            <p:cNvPr id="18" name="文本框 17"/>
            <p:cNvSpPr txBox="1"/>
            <p:nvPr/>
          </p:nvSpPr>
          <p:spPr>
            <a:xfrm>
              <a:off x="1224481" y="5173977"/>
              <a:ext cx="8408945" cy="553998"/>
            </a:xfrm>
            <a:prstGeom prst="rect">
              <a:avLst/>
            </a:prstGeom>
            <a:solidFill>
              <a:schemeClr val="tx2">
                <a:lumMod val="20000"/>
                <a:lumOff val="80000"/>
              </a:schemeClr>
            </a:solidFill>
            <a:ln w="19050">
              <a:solidFill>
                <a:srgbClr val="0070C0"/>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500" dirty="0"/>
            </a:p>
            <a:p>
              <a:r>
                <a:rPr lang="zh-CN" altLang="en-US" sz="2000" b="1" dirty="0" smtClean="0">
                  <a:latin typeface="+mj-ea"/>
                  <a:ea typeface="+mj-ea"/>
                </a:rPr>
                <a:t>非 易 失 性 存 储 器 </a:t>
              </a:r>
              <a:r>
                <a:rPr lang="en-US" altLang="zh-CN" sz="2000" b="1" dirty="0" smtClean="0">
                  <a:latin typeface="+mj-ea"/>
                  <a:ea typeface="+mj-ea"/>
                </a:rPr>
                <a:t>NVM</a:t>
              </a:r>
            </a:p>
            <a:p>
              <a:endParaRPr lang="zh-CN" altLang="en-US" sz="500" dirty="0"/>
            </a:p>
          </p:txBody>
        </p:sp>
        <p:sp>
          <p:nvSpPr>
            <p:cNvPr id="19" name="文本框 18"/>
            <p:cNvSpPr txBox="1"/>
            <p:nvPr/>
          </p:nvSpPr>
          <p:spPr>
            <a:xfrm>
              <a:off x="6649988" y="3638063"/>
              <a:ext cx="2336264" cy="707886"/>
            </a:xfrm>
            <a:prstGeom prst="rect">
              <a:avLst/>
            </a:prstGeom>
            <a:solidFill>
              <a:srgbClr val="F6888C"/>
            </a:solidFill>
            <a:ln w="19050">
              <a:solidFill>
                <a:srgbClr val="C00000"/>
              </a:solidFill>
            </a:ln>
          </p:spPr>
          <p:txBody>
            <a:bodyPr wrap="square" rtlCol="0">
              <a:spAutoFit/>
            </a:bodyPr>
            <a:lstStyle/>
            <a:p>
              <a:pPr algn="ctr"/>
              <a:endParaRPr lang="en-US" altLang="zh-CN" sz="1200" dirty="0" smtClean="0">
                <a:latin typeface="Arial Narrow" panose="020B0606020202030204" pitchFamily="34" charset="0"/>
              </a:endParaRPr>
            </a:p>
            <a:p>
              <a:pPr algn="ctr"/>
              <a:r>
                <a:rPr lang="en-US" altLang="zh-CN" sz="1600" b="1" dirty="0" smtClean="0">
                  <a:latin typeface="Arial Narrow" panose="020B0606020202030204" pitchFamily="34" charset="0"/>
                </a:rPr>
                <a:t>NVM</a:t>
              </a:r>
              <a:r>
                <a:rPr lang="zh-CN" altLang="en-US" sz="1600" b="1" dirty="0" smtClean="0">
                  <a:latin typeface="Arial Narrow" panose="020B0606020202030204" pitchFamily="34" charset="0"/>
                </a:rPr>
                <a:t>专用文件系统</a:t>
              </a:r>
              <a:endParaRPr lang="en-US" altLang="zh-CN" sz="1600" b="1" dirty="0" smtClean="0">
                <a:latin typeface="Arial Narrow" panose="020B0606020202030204" pitchFamily="34" charset="0"/>
              </a:endParaRPr>
            </a:p>
            <a:p>
              <a:pPr algn="ctr"/>
              <a:endParaRPr lang="zh-CN" altLang="en-US" sz="1200" dirty="0">
                <a:latin typeface="Arial Narrow" panose="020B0606020202030204" pitchFamily="34" charset="0"/>
              </a:endParaRPr>
            </a:p>
          </p:txBody>
        </p:sp>
        <p:sp>
          <p:nvSpPr>
            <p:cNvPr id="20" name="文本框 19"/>
            <p:cNvSpPr txBox="1"/>
            <p:nvPr/>
          </p:nvSpPr>
          <p:spPr>
            <a:xfrm>
              <a:off x="1224481" y="1150203"/>
              <a:ext cx="8408945" cy="553998"/>
            </a:xfrm>
            <a:prstGeom prst="rect">
              <a:avLst/>
            </a:prstGeom>
            <a:solidFill>
              <a:srgbClr val="FFE2FF"/>
            </a:solidFill>
            <a:ln w="19050">
              <a:solidFill>
                <a:srgbClr val="EA87EB"/>
              </a:solidFill>
            </a:ln>
          </p:spPr>
          <p:txBody>
            <a:bodyPr wrap="square" rtlCol="0">
              <a:spAutoFit/>
            </a:bodyPr>
            <a:lstStyle>
              <a:defPPr>
                <a:defRPr lang="zh-CN"/>
              </a:defPPr>
              <a:lvl1pPr algn="ctr">
                <a:defRPr sz="1200">
                  <a:latin typeface="Arial Narrow" panose="020B0606020202030204" pitchFamily="34" charset="0"/>
                </a:defRPr>
              </a:lvl1pPr>
            </a:lstStyle>
            <a:p>
              <a:endParaRPr lang="en-US" altLang="zh-CN" sz="500" dirty="0"/>
            </a:p>
            <a:p>
              <a:r>
                <a:rPr lang="zh-CN" altLang="en-US" sz="2000" b="1" dirty="0">
                  <a:latin typeface="+mn-ea"/>
                </a:rPr>
                <a:t>应  用  程  序</a:t>
              </a:r>
              <a:endParaRPr lang="en-US" altLang="zh-CN" sz="2000" b="1" dirty="0">
                <a:latin typeface="+mn-ea"/>
              </a:endParaRPr>
            </a:p>
            <a:p>
              <a:endParaRPr lang="zh-CN" altLang="en-US" sz="500" dirty="0"/>
            </a:p>
          </p:txBody>
        </p:sp>
        <p:cxnSp>
          <p:nvCxnSpPr>
            <p:cNvPr id="21" name="直接连接符 20"/>
            <p:cNvCxnSpPr>
              <a:stCxn id="15" idx="2"/>
              <a:endCxn id="16" idx="0"/>
            </p:cNvCxnSpPr>
            <p:nvPr/>
          </p:nvCxnSpPr>
          <p:spPr>
            <a:xfrm>
              <a:off x="3157597" y="3543899"/>
              <a:ext cx="0" cy="23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2"/>
              <a:endCxn id="17" idx="0"/>
            </p:cNvCxnSpPr>
            <p:nvPr/>
          </p:nvCxnSpPr>
          <p:spPr>
            <a:xfrm>
              <a:off x="3157597" y="4175521"/>
              <a:ext cx="0" cy="24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2"/>
            </p:cNvCxnSpPr>
            <p:nvPr/>
          </p:nvCxnSpPr>
          <p:spPr>
            <a:xfrm flipH="1">
              <a:off x="3157596" y="4823429"/>
              <a:ext cx="1" cy="341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63880" y="2130947"/>
              <a:ext cx="9555480" cy="30480"/>
            </a:xfrm>
            <a:prstGeom prst="line">
              <a:avLst/>
            </a:prstGeom>
            <a:ln w="25400">
              <a:prstDash val="sysDot"/>
            </a:ln>
          </p:spPr>
          <p:style>
            <a:lnRef idx="1">
              <a:schemeClr val="accent6"/>
            </a:lnRef>
            <a:fillRef idx="0">
              <a:schemeClr val="accent6"/>
            </a:fillRef>
            <a:effectRef idx="0">
              <a:schemeClr val="accent6"/>
            </a:effectRef>
            <a:fontRef idx="minor">
              <a:schemeClr val="tx1"/>
            </a:fontRef>
          </p:style>
        </p:cxnSp>
        <p:cxnSp>
          <p:nvCxnSpPr>
            <p:cNvPr id="25" name="直接连接符 24"/>
            <p:cNvCxnSpPr/>
            <p:nvPr/>
          </p:nvCxnSpPr>
          <p:spPr>
            <a:xfrm flipV="1">
              <a:off x="563880" y="5029323"/>
              <a:ext cx="9555480" cy="30480"/>
            </a:xfrm>
            <a:prstGeom prst="line">
              <a:avLst/>
            </a:prstGeom>
            <a:ln w="25400">
              <a:prstDash val="sysDot"/>
            </a:ln>
          </p:spPr>
          <p:style>
            <a:lnRef idx="1">
              <a:schemeClr val="accent6"/>
            </a:lnRef>
            <a:fillRef idx="0">
              <a:schemeClr val="accent6"/>
            </a:fillRef>
            <a:effectRef idx="0">
              <a:schemeClr val="accent6"/>
            </a:effectRef>
            <a:fontRef idx="minor">
              <a:schemeClr val="tx1"/>
            </a:fontRef>
          </p:style>
        </p:cxnSp>
        <p:cxnSp>
          <p:nvCxnSpPr>
            <p:cNvPr id="26" name="直接连接符 25"/>
            <p:cNvCxnSpPr>
              <a:stCxn id="18" idx="0"/>
              <a:endCxn id="14" idx="2"/>
            </p:cNvCxnSpPr>
            <p:nvPr/>
          </p:nvCxnSpPr>
          <p:spPr>
            <a:xfrm flipV="1">
              <a:off x="5428954" y="2829599"/>
              <a:ext cx="2" cy="2344378"/>
            </a:xfrm>
            <a:prstGeom prst="line">
              <a:avLst/>
            </a:prstGeom>
            <a:ln w="25400">
              <a:prstDash val="dash"/>
            </a:ln>
          </p:spPr>
          <p:style>
            <a:lnRef idx="1">
              <a:schemeClr val="accent6"/>
            </a:lnRef>
            <a:fillRef idx="0">
              <a:schemeClr val="accent6"/>
            </a:fillRef>
            <a:effectRef idx="0">
              <a:schemeClr val="accent6"/>
            </a:effectRef>
            <a:fontRef idx="minor">
              <a:schemeClr val="tx1"/>
            </a:fontRef>
          </p:style>
        </p:cxnSp>
        <p:cxnSp>
          <p:nvCxnSpPr>
            <p:cNvPr id="27" name="直接连接符 26"/>
            <p:cNvCxnSpPr>
              <a:stCxn id="14" idx="0"/>
              <a:endCxn id="20" idx="2"/>
            </p:cNvCxnSpPr>
            <p:nvPr/>
          </p:nvCxnSpPr>
          <p:spPr>
            <a:xfrm flipH="1" flipV="1">
              <a:off x="5428954" y="1704201"/>
              <a:ext cx="2" cy="571400"/>
            </a:xfrm>
            <a:prstGeom prst="line">
              <a:avLst/>
            </a:prstGeom>
            <a:ln w="25400">
              <a:prstDash val="dash"/>
            </a:ln>
          </p:spPr>
          <p:style>
            <a:lnRef idx="1">
              <a:schemeClr val="accent6"/>
            </a:lnRef>
            <a:fillRef idx="0">
              <a:schemeClr val="accent6"/>
            </a:fillRef>
            <a:effectRef idx="0">
              <a:schemeClr val="accent6"/>
            </a:effectRef>
            <a:fontRef idx="minor">
              <a:schemeClr val="tx1"/>
            </a:fontRef>
          </p:style>
        </p:cxnSp>
        <p:cxnSp>
          <p:nvCxnSpPr>
            <p:cNvPr id="28" name="直接连接符 27"/>
            <p:cNvCxnSpPr>
              <a:stCxn id="15" idx="0"/>
            </p:cNvCxnSpPr>
            <p:nvPr/>
          </p:nvCxnSpPr>
          <p:spPr>
            <a:xfrm flipH="1" flipV="1">
              <a:off x="3157596" y="2829599"/>
              <a:ext cx="1" cy="31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157596" y="1704201"/>
              <a:ext cx="0" cy="57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7818120" y="1704201"/>
              <a:ext cx="0" cy="57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9" idx="0"/>
            </p:cNvCxnSpPr>
            <p:nvPr/>
          </p:nvCxnSpPr>
          <p:spPr>
            <a:xfrm flipV="1">
              <a:off x="7818120" y="2829599"/>
              <a:ext cx="0" cy="808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9" idx="2"/>
            </p:cNvCxnSpPr>
            <p:nvPr/>
          </p:nvCxnSpPr>
          <p:spPr>
            <a:xfrm>
              <a:off x="7818120" y="4345949"/>
              <a:ext cx="0" cy="8190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5732" y="1466095"/>
              <a:ext cx="641249" cy="646331"/>
            </a:xfrm>
            <a:prstGeom prst="rect">
              <a:avLst/>
            </a:prstGeom>
            <a:noFill/>
          </p:spPr>
          <p:txBody>
            <a:bodyPr wrap="square" rtlCol="0">
              <a:spAutoFit/>
            </a:bodyPr>
            <a:lstStyle/>
            <a:p>
              <a:r>
                <a:rPr lang="zh-CN" altLang="en-US" dirty="0" smtClean="0"/>
                <a:t>用户空间</a:t>
              </a:r>
              <a:endParaRPr lang="zh-CN" altLang="en-US" dirty="0"/>
            </a:p>
          </p:txBody>
        </p:sp>
        <p:sp>
          <p:nvSpPr>
            <p:cNvPr id="34" name="文本框 33"/>
            <p:cNvSpPr txBox="1"/>
            <p:nvPr/>
          </p:nvSpPr>
          <p:spPr>
            <a:xfrm>
              <a:off x="535732" y="2265007"/>
              <a:ext cx="641249" cy="369332"/>
            </a:xfrm>
            <a:prstGeom prst="rect">
              <a:avLst/>
            </a:prstGeom>
            <a:noFill/>
          </p:spPr>
          <p:txBody>
            <a:bodyPr wrap="square" rtlCol="0">
              <a:spAutoFit/>
            </a:bodyPr>
            <a:lstStyle/>
            <a:p>
              <a:r>
                <a:rPr lang="zh-CN" altLang="en-US" dirty="0" smtClean="0"/>
                <a:t>内核</a:t>
              </a:r>
              <a:endParaRPr lang="zh-CN" altLang="en-US" dirty="0"/>
            </a:p>
          </p:txBody>
        </p:sp>
        <p:sp>
          <p:nvSpPr>
            <p:cNvPr id="35" name="文本框 34"/>
            <p:cNvSpPr txBox="1"/>
            <p:nvPr/>
          </p:nvSpPr>
          <p:spPr>
            <a:xfrm>
              <a:off x="523993" y="4659991"/>
              <a:ext cx="641249" cy="369332"/>
            </a:xfrm>
            <a:prstGeom prst="rect">
              <a:avLst/>
            </a:prstGeom>
            <a:noFill/>
          </p:spPr>
          <p:txBody>
            <a:bodyPr wrap="square" rtlCol="0">
              <a:spAutoFit/>
            </a:bodyPr>
            <a:lstStyle/>
            <a:p>
              <a:r>
                <a:rPr lang="zh-CN" altLang="en-US" dirty="0" smtClean="0"/>
                <a:t>内核</a:t>
              </a:r>
              <a:endParaRPr lang="zh-CN" altLang="en-US" dirty="0"/>
            </a:p>
          </p:txBody>
        </p:sp>
        <p:sp>
          <p:nvSpPr>
            <p:cNvPr id="36" name="文本框 35"/>
            <p:cNvSpPr txBox="1"/>
            <p:nvPr/>
          </p:nvSpPr>
          <p:spPr>
            <a:xfrm>
              <a:off x="523992" y="5181904"/>
              <a:ext cx="641249" cy="646331"/>
            </a:xfrm>
            <a:prstGeom prst="rect">
              <a:avLst/>
            </a:prstGeom>
            <a:noFill/>
          </p:spPr>
          <p:txBody>
            <a:bodyPr wrap="square" rtlCol="0">
              <a:spAutoFit/>
            </a:bodyPr>
            <a:lstStyle/>
            <a:p>
              <a:r>
                <a:rPr lang="zh-CN" altLang="en-US" dirty="0" smtClean="0"/>
                <a:t>存储设备</a:t>
              </a:r>
              <a:endParaRPr lang="zh-CN" altLang="en-US" dirty="0"/>
            </a:p>
          </p:txBody>
        </p:sp>
        <p:sp>
          <p:nvSpPr>
            <p:cNvPr id="37" name="文本框 36"/>
            <p:cNvSpPr txBox="1"/>
            <p:nvPr/>
          </p:nvSpPr>
          <p:spPr>
            <a:xfrm>
              <a:off x="2202453" y="1730837"/>
              <a:ext cx="955143" cy="369332"/>
            </a:xfrm>
            <a:prstGeom prst="rect">
              <a:avLst/>
            </a:prstGeom>
            <a:noFill/>
          </p:spPr>
          <p:txBody>
            <a:bodyPr wrap="square" rtlCol="0">
              <a:spAutoFit/>
            </a:bodyPr>
            <a:lstStyle/>
            <a:p>
              <a:r>
                <a:rPr lang="zh-CN" altLang="en-US" dirty="0" smtClean="0"/>
                <a:t>文件</a:t>
              </a:r>
              <a:r>
                <a:rPr lang="en-US" altLang="zh-CN" dirty="0" smtClean="0"/>
                <a:t>I/O</a:t>
              </a:r>
              <a:endParaRPr lang="zh-CN" altLang="en-US" dirty="0"/>
            </a:p>
          </p:txBody>
        </p:sp>
        <p:sp>
          <p:nvSpPr>
            <p:cNvPr id="38" name="文本框 37"/>
            <p:cNvSpPr txBox="1"/>
            <p:nvPr/>
          </p:nvSpPr>
          <p:spPr>
            <a:xfrm>
              <a:off x="6862977" y="1730837"/>
              <a:ext cx="955143" cy="369332"/>
            </a:xfrm>
            <a:prstGeom prst="rect">
              <a:avLst/>
            </a:prstGeom>
            <a:noFill/>
          </p:spPr>
          <p:txBody>
            <a:bodyPr wrap="square" rtlCol="0">
              <a:spAutoFit/>
            </a:bodyPr>
            <a:lstStyle/>
            <a:p>
              <a:r>
                <a:rPr lang="zh-CN" altLang="en-US" dirty="0" smtClean="0"/>
                <a:t>文件</a:t>
              </a:r>
              <a:r>
                <a:rPr lang="en-US" altLang="zh-CN" dirty="0" smtClean="0"/>
                <a:t>I/O</a:t>
              </a:r>
              <a:endParaRPr lang="zh-CN" altLang="en-US" dirty="0"/>
            </a:p>
          </p:txBody>
        </p:sp>
      </p:grpSp>
    </p:spTree>
    <p:extLst>
      <p:ext uri="{BB962C8B-B14F-4D97-AF65-F5344CB8AC3E}">
        <p14:creationId xmlns:p14="http://schemas.microsoft.com/office/powerpoint/2010/main" val="210025586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6945195"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15</a:t>
            </a:fld>
            <a:endParaRPr lang="zh-CN" altLang="en-US"/>
          </a:p>
        </p:txBody>
      </p:sp>
      <p:sp>
        <p:nvSpPr>
          <p:cNvPr id="14" name="文本框 13"/>
          <p:cNvSpPr txBox="1"/>
          <p:nvPr/>
        </p:nvSpPr>
        <p:spPr>
          <a:xfrm>
            <a:off x="280036" y="1998979"/>
            <a:ext cx="11911964" cy="4708981"/>
          </a:xfrm>
          <a:prstGeom prst="rect">
            <a:avLst/>
          </a:prstGeom>
          <a:noFill/>
        </p:spPr>
        <p:txBody>
          <a:bodyPr wrap="square" rtlCol="0">
            <a:spAutoFit/>
          </a:bodyPr>
          <a:lstStyle/>
          <a:p>
            <a:pPr>
              <a:lnSpc>
                <a:spcPct val="150000"/>
              </a:lnSpc>
            </a:pPr>
            <a:r>
              <a:rPr lang="zh-CN" altLang="en-US" sz="2000" dirty="0"/>
              <a:t>微软研究院于</a:t>
            </a:r>
            <a:r>
              <a:rPr lang="en-US" altLang="zh-CN" sz="2000" dirty="0"/>
              <a:t>2009</a:t>
            </a:r>
            <a:r>
              <a:rPr lang="zh-CN" altLang="en-US" sz="2000" dirty="0"/>
              <a:t>年研究提出的可字节寻址的</a:t>
            </a:r>
            <a:r>
              <a:rPr lang="en-US" altLang="zh-CN" sz="2000" dirty="0" smtClean="0"/>
              <a:t>NVM</a:t>
            </a:r>
          </a:p>
          <a:p>
            <a:pPr>
              <a:lnSpc>
                <a:spcPct val="150000"/>
              </a:lnSpc>
            </a:pPr>
            <a:r>
              <a:rPr lang="zh-CN" altLang="en-US" sz="2000" dirty="0" smtClean="0"/>
              <a:t>文件系统</a:t>
            </a:r>
            <a:r>
              <a:rPr lang="en-US" altLang="zh-CN" sz="2000" dirty="0"/>
              <a:t>BPFS</a:t>
            </a:r>
            <a:r>
              <a:rPr lang="zh-CN" altLang="en-US" sz="2000" dirty="0" smtClean="0"/>
              <a:t>，第一次</a:t>
            </a:r>
            <a:r>
              <a:rPr lang="zh-CN" altLang="en-US" sz="2000" b="1" dirty="0" smtClean="0"/>
              <a:t>利用</a:t>
            </a:r>
            <a:r>
              <a:rPr lang="zh-CN" altLang="en-US" sz="2000" b="1" dirty="0"/>
              <a:t>了</a:t>
            </a:r>
            <a:r>
              <a:rPr lang="en-US" altLang="zh-CN" sz="2000" b="1" dirty="0"/>
              <a:t>NVM</a:t>
            </a:r>
            <a:r>
              <a:rPr lang="zh-CN" altLang="en-US" sz="2000" b="1" dirty="0"/>
              <a:t>的</a:t>
            </a:r>
            <a:r>
              <a:rPr lang="zh-CN" altLang="en-US" sz="2000" b="1" dirty="0" smtClean="0"/>
              <a:t>字节粒度寻址</a:t>
            </a:r>
            <a:r>
              <a:rPr lang="zh-CN" altLang="en-US" sz="2000" dirty="0" smtClean="0"/>
              <a:t>。</a:t>
            </a:r>
          </a:p>
          <a:p>
            <a:pPr marL="285750" indent="-285750">
              <a:lnSpc>
                <a:spcPct val="150000"/>
              </a:lnSpc>
              <a:buFont typeface="Arial" panose="020B0604020202020204" pitchFamily="34" charset="0"/>
              <a:buChar char="•"/>
            </a:pPr>
            <a:r>
              <a:rPr lang="zh-CN" altLang="en-US" sz="2000" dirty="0"/>
              <a:t>以字节寻址方式管理</a:t>
            </a:r>
            <a:r>
              <a:rPr lang="en-US" altLang="zh-CN" sz="2000" dirty="0"/>
              <a:t>NVM</a:t>
            </a:r>
            <a:r>
              <a:rPr lang="zh-CN" altLang="en-US" sz="2000" dirty="0"/>
              <a:t>，并引入树状结构在</a:t>
            </a:r>
            <a:r>
              <a:rPr lang="en-US" altLang="zh-CN" sz="2000" dirty="0"/>
              <a:t>NVM</a:t>
            </a:r>
            <a:r>
              <a:rPr lang="zh-CN" altLang="en-US" sz="2000" dirty="0"/>
              <a:t>上构建文件系统的数据结构，从而避免了数据在文件系统缓存与文件系统映像间的数据拷贝。</a:t>
            </a:r>
            <a:endParaRPr lang="en-US" altLang="zh-CN" sz="2000" dirty="0" smtClean="0"/>
          </a:p>
          <a:p>
            <a:pPr marL="285750" indent="-285750">
              <a:lnSpc>
                <a:spcPct val="150000"/>
              </a:lnSpc>
              <a:buFont typeface="Arial" panose="020B0604020202020204" pitchFamily="34" charset="0"/>
              <a:buChar char="•"/>
            </a:pPr>
            <a:r>
              <a:rPr lang="zh-CN" altLang="en-US" sz="2000" dirty="0"/>
              <a:t>移除了传统磁盘文件系统中的页高速缓存，通过</a:t>
            </a:r>
            <a:r>
              <a:rPr lang="en-US" altLang="zh-CN" sz="2000" dirty="0"/>
              <a:t>CPU</a:t>
            </a:r>
            <a:r>
              <a:rPr lang="zh-CN" altLang="en-US" sz="2000" dirty="0"/>
              <a:t>的预取等功能来弥补直接访问</a:t>
            </a:r>
            <a:r>
              <a:rPr lang="en-US" altLang="zh-CN" sz="2000" dirty="0"/>
              <a:t>NVM</a:t>
            </a:r>
            <a:r>
              <a:rPr lang="zh-CN" altLang="en-US" sz="2000" dirty="0"/>
              <a:t>导致的部分性能损失</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smtClean="0"/>
              <a:t>提出</a:t>
            </a:r>
            <a:r>
              <a:rPr lang="zh-CN" altLang="en-US" sz="2000" dirty="0"/>
              <a:t>一种短路影子分页技术实现数据的原子级更新，减少一致性更新开销</a:t>
            </a:r>
            <a:r>
              <a:rPr lang="zh-CN" altLang="zh-CN" sz="2000" dirty="0" smtClean="0"/>
              <a:t>。</a:t>
            </a:r>
            <a:endParaRPr lang="en-US" altLang="zh-CN" sz="2000" dirty="0" smtClean="0"/>
          </a:p>
          <a:p>
            <a:pPr>
              <a:lnSpc>
                <a:spcPct val="150000"/>
              </a:lnSpc>
            </a:pPr>
            <a:r>
              <a:rPr lang="zh-CN" altLang="en-US" sz="2000" dirty="0"/>
              <a:t>结果表明，针对</a:t>
            </a:r>
            <a:r>
              <a:rPr lang="en-US" altLang="zh-CN" sz="2000" dirty="0"/>
              <a:t>NVM</a:t>
            </a:r>
            <a:r>
              <a:rPr lang="zh-CN" altLang="en-US" sz="2000" dirty="0"/>
              <a:t>字节寻址能力进行优化的文件系统的性能要比传统的面向扇区的文件系统高得多，同时还能提供强大的安全性和一致性。</a:t>
            </a:r>
            <a:endParaRPr lang="zh-CN" altLang="en-US" sz="2000" dirty="0" smtClean="0"/>
          </a:p>
          <a:p>
            <a:pPr marL="285750" indent="-285750">
              <a:lnSpc>
                <a:spcPct val="150000"/>
              </a:lnSpc>
              <a:buFont typeface="Arial" panose="020B0604020202020204" pitchFamily="34" charset="0"/>
              <a:buChar char="•"/>
            </a:pPr>
            <a:endParaRPr lang="zh-CN" altLang="en-US" sz="2000" dirty="0"/>
          </a:p>
        </p:txBody>
      </p:sp>
      <p:sp>
        <p:nvSpPr>
          <p:cNvPr id="16" name="文本框 15"/>
          <p:cNvSpPr txBox="1"/>
          <p:nvPr/>
        </p:nvSpPr>
        <p:spPr>
          <a:xfrm>
            <a:off x="280036" y="1419607"/>
            <a:ext cx="3106377" cy="584775"/>
          </a:xfrm>
          <a:prstGeom prst="rect">
            <a:avLst/>
          </a:prstGeom>
          <a:noFill/>
        </p:spPr>
        <p:txBody>
          <a:bodyPr wrap="square" rtlCol="0">
            <a:spAutoFit/>
          </a:bodyPr>
          <a:lstStyle/>
          <a:p>
            <a:r>
              <a:rPr lang="en-US" altLang="zh-CN" sz="3200" b="1" dirty="0" smtClean="0"/>
              <a:t>BPFS</a:t>
            </a:r>
            <a:endParaRPr lang="zh-CN" altLang="en-US" sz="3200" b="1" dirty="0"/>
          </a:p>
        </p:txBody>
      </p:sp>
      <p:pic>
        <p:nvPicPr>
          <p:cNvPr id="2" name="图片 1"/>
          <p:cNvPicPr>
            <a:picLocks noChangeAspect="1"/>
          </p:cNvPicPr>
          <p:nvPr/>
        </p:nvPicPr>
        <p:blipFill>
          <a:blip r:embed="rId3"/>
          <a:stretch>
            <a:fillRect/>
          </a:stretch>
        </p:blipFill>
        <p:spPr>
          <a:xfrm>
            <a:off x="6287238" y="0"/>
            <a:ext cx="5904762" cy="3085714"/>
          </a:xfrm>
          <a:prstGeom prst="rect">
            <a:avLst/>
          </a:prstGeom>
        </p:spPr>
      </p:pic>
    </p:spTree>
    <p:extLst>
      <p:ext uri="{BB962C8B-B14F-4D97-AF65-F5344CB8AC3E}">
        <p14:creationId xmlns:p14="http://schemas.microsoft.com/office/powerpoint/2010/main" val="140138322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7565681"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16</a:t>
            </a:fld>
            <a:endParaRPr lang="zh-CN" altLang="en-US"/>
          </a:p>
        </p:txBody>
      </p:sp>
      <p:sp>
        <p:nvSpPr>
          <p:cNvPr id="14" name="文本框 13"/>
          <p:cNvSpPr txBox="1"/>
          <p:nvPr/>
        </p:nvSpPr>
        <p:spPr>
          <a:xfrm>
            <a:off x="280036" y="1913663"/>
            <a:ext cx="11682923" cy="2400657"/>
          </a:xfrm>
          <a:prstGeom prst="rect">
            <a:avLst/>
          </a:prstGeom>
          <a:noFill/>
        </p:spPr>
        <p:txBody>
          <a:bodyPr wrap="square" rtlCol="0">
            <a:spAutoFit/>
          </a:bodyPr>
          <a:lstStyle/>
          <a:p>
            <a:pPr>
              <a:lnSpc>
                <a:spcPct val="150000"/>
              </a:lnSpc>
            </a:pPr>
            <a:r>
              <a:rPr lang="zh-CN" altLang="en-US" sz="2000" dirty="0"/>
              <a:t>德克萨斯州农工大学于</a:t>
            </a:r>
            <a:r>
              <a:rPr lang="en-US" altLang="zh-CN" sz="2000" dirty="0"/>
              <a:t>2011</a:t>
            </a:r>
            <a:r>
              <a:rPr lang="zh-CN" altLang="en-US" sz="2000" dirty="0" smtClean="0"/>
              <a:t>提出了</a:t>
            </a:r>
            <a:r>
              <a:rPr lang="zh-CN" altLang="en-US" sz="2000" b="1" dirty="0" smtClean="0"/>
              <a:t>内</a:t>
            </a:r>
            <a:r>
              <a:rPr lang="zh-CN" altLang="en-US" sz="2000" b="1" dirty="0"/>
              <a:t>外存融合管理</a:t>
            </a:r>
            <a:r>
              <a:rPr lang="zh-CN" altLang="en-US" sz="2000" dirty="0"/>
              <a:t>的</a:t>
            </a:r>
            <a:r>
              <a:rPr lang="en-US" altLang="zh-CN" sz="2000" dirty="0"/>
              <a:t>SCMFS</a:t>
            </a:r>
            <a:r>
              <a:rPr lang="zh-CN" altLang="en-US" sz="2000" dirty="0"/>
              <a:t>文件系统。</a:t>
            </a:r>
            <a:endParaRPr lang="zh-CN" altLang="en-US" sz="2000" dirty="0" smtClean="0"/>
          </a:p>
          <a:p>
            <a:pPr marL="285750" indent="-285750">
              <a:lnSpc>
                <a:spcPct val="150000"/>
              </a:lnSpc>
              <a:buFont typeface="Arial" panose="020B0604020202020204" pitchFamily="34" charset="0"/>
              <a:buChar char="•"/>
            </a:pPr>
            <a:r>
              <a:rPr lang="zh-CN" altLang="en-US" sz="2000" dirty="0"/>
              <a:t>利用操作系统中现有的内存管理单元辅助管理</a:t>
            </a:r>
            <a:r>
              <a:rPr lang="en-US" altLang="zh-CN" sz="2000" dirty="0"/>
              <a:t>NVM</a:t>
            </a:r>
            <a:r>
              <a:rPr lang="zh-CN" altLang="en-US" sz="2000" dirty="0"/>
              <a:t>空间，并设计了对应的空间预分配策略。</a:t>
            </a:r>
            <a:endParaRPr lang="en-US" altLang="zh-CN" sz="2000" dirty="0" smtClean="0"/>
          </a:p>
          <a:p>
            <a:pPr marL="285750" indent="-285750">
              <a:lnSpc>
                <a:spcPct val="150000"/>
              </a:lnSpc>
              <a:buFont typeface="Arial" panose="020B0604020202020204" pitchFamily="34" charset="0"/>
              <a:buChar char="•"/>
            </a:pPr>
            <a:r>
              <a:rPr lang="zh-CN" altLang="en-US" sz="2000" dirty="0"/>
              <a:t>和</a:t>
            </a:r>
            <a:r>
              <a:rPr lang="en-US" altLang="zh-CN" sz="2000" dirty="0"/>
              <a:t>BPFS</a:t>
            </a:r>
            <a:r>
              <a:rPr lang="zh-CN" altLang="en-US" sz="2000" dirty="0"/>
              <a:t>相同，</a:t>
            </a:r>
            <a:r>
              <a:rPr lang="en-US" altLang="zh-CN" sz="2000" dirty="0"/>
              <a:t>SCMFS</a:t>
            </a:r>
            <a:r>
              <a:rPr lang="zh-CN" altLang="en-US" sz="2000" dirty="0"/>
              <a:t>在</a:t>
            </a:r>
            <a:r>
              <a:rPr lang="en-US" altLang="zh-CN" sz="2000" dirty="0"/>
              <a:t>NVM</a:t>
            </a:r>
            <a:r>
              <a:rPr lang="zh-CN" altLang="en-US" sz="2000" dirty="0"/>
              <a:t>中无需数据拷贝</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en-US" altLang="zh-CN" sz="2000" dirty="0"/>
              <a:t>SCMFS</a:t>
            </a:r>
            <a:r>
              <a:rPr lang="zh-CN" altLang="en-US" sz="2000" dirty="0"/>
              <a:t>文件系统还引入超级页，根据文件数据大小</a:t>
            </a:r>
            <a:r>
              <a:rPr lang="zh-CN" altLang="en-US" sz="2000"/>
              <a:t>动态选择</a:t>
            </a:r>
            <a:r>
              <a:rPr lang="zh-CN" altLang="en-US" sz="2000" smtClean="0"/>
              <a:t>普通</a:t>
            </a:r>
            <a:r>
              <a:rPr lang="zh-CN" altLang="en-US" sz="2000"/>
              <a:t>页</a:t>
            </a:r>
            <a:r>
              <a:rPr lang="zh-CN" altLang="en-US" sz="2000" smtClean="0"/>
              <a:t>也</a:t>
            </a:r>
            <a:r>
              <a:rPr lang="zh-CN" altLang="en-US" sz="2000" dirty="0"/>
              <a:t>或者粒度更大的超级页进行分配，避免了因设备容量和文件数量增加而导致的性能下降问题</a:t>
            </a:r>
            <a:r>
              <a:rPr lang="zh-CN" altLang="en-US" sz="2000" dirty="0" smtClean="0"/>
              <a:t>。</a:t>
            </a:r>
            <a:endParaRPr lang="zh-CN" altLang="en-US" sz="2000" dirty="0"/>
          </a:p>
        </p:txBody>
      </p:sp>
      <p:sp>
        <p:nvSpPr>
          <p:cNvPr id="12" name="文本框 11"/>
          <p:cNvSpPr txBox="1"/>
          <p:nvPr/>
        </p:nvSpPr>
        <p:spPr>
          <a:xfrm>
            <a:off x="280036" y="1419607"/>
            <a:ext cx="3106377" cy="584775"/>
          </a:xfrm>
          <a:prstGeom prst="rect">
            <a:avLst/>
          </a:prstGeom>
          <a:noFill/>
        </p:spPr>
        <p:txBody>
          <a:bodyPr wrap="square" rtlCol="0">
            <a:spAutoFit/>
          </a:bodyPr>
          <a:lstStyle/>
          <a:p>
            <a:r>
              <a:rPr lang="en-US" altLang="zh-CN" sz="3200" b="1" dirty="0" smtClean="0"/>
              <a:t>SCMFS</a:t>
            </a:r>
            <a:endParaRPr lang="zh-CN" altLang="en-US" sz="3200" b="1" dirty="0"/>
          </a:p>
        </p:txBody>
      </p:sp>
      <p:pic>
        <p:nvPicPr>
          <p:cNvPr id="3" name="图片 2"/>
          <p:cNvPicPr>
            <a:picLocks noChangeAspect="1"/>
          </p:cNvPicPr>
          <p:nvPr/>
        </p:nvPicPr>
        <p:blipFill>
          <a:blip r:embed="rId3"/>
          <a:stretch>
            <a:fillRect/>
          </a:stretch>
        </p:blipFill>
        <p:spPr>
          <a:xfrm>
            <a:off x="4402050" y="4237639"/>
            <a:ext cx="7288634" cy="2483836"/>
          </a:xfrm>
          <a:prstGeom prst="rect">
            <a:avLst/>
          </a:prstGeom>
        </p:spPr>
      </p:pic>
    </p:spTree>
    <p:extLst>
      <p:ext uri="{BB962C8B-B14F-4D97-AF65-F5344CB8AC3E}">
        <p14:creationId xmlns:p14="http://schemas.microsoft.com/office/powerpoint/2010/main" val="173717094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7064938"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17</a:t>
            </a:fld>
            <a:endParaRPr lang="zh-CN" altLang="en-US"/>
          </a:p>
        </p:txBody>
      </p:sp>
      <p:sp>
        <p:nvSpPr>
          <p:cNvPr id="14" name="文本框 13"/>
          <p:cNvSpPr txBox="1"/>
          <p:nvPr/>
        </p:nvSpPr>
        <p:spPr>
          <a:xfrm>
            <a:off x="254539" y="2065938"/>
            <a:ext cx="6386894" cy="4247317"/>
          </a:xfrm>
          <a:prstGeom prst="rect">
            <a:avLst/>
          </a:prstGeom>
          <a:noFill/>
        </p:spPr>
        <p:txBody>
          <a:bodyPr wrap="square" rtlCol="0">
            <a:spAutoFit/>
          </a:bodyPr>
          <a:lstStyle/>
          <a:p>
            <a:pPr>
              <a:lnSpc>
                <a:spcPct val="150000"/>
              </a:lnSpc>
            </a:pPr>
            <a:r>
              <a:rPr lang="en-US" altLang="zh-CN" sz="2000" dirty="0"/>
              <a:t>PMFS</a:t>
            </a:r>
            <a:r>
              <a:rPr lang="zh-CN" altLang="en-US" sz="2000" dirty="0"/>
              <a:t>作为</a:t>
            </a:r>
            <a:r>
              <a:rPr lang="en-US" altLang="zh-CN" sz="2000" dirty="0"/>
              <a:t>Intel</a:t>
            </a:r>
            <a:r>
              <a:rPr lang="zh-CN" altLang="en-US" sz="2000" dirty="0"/>
              <a:t>公司于</a:t>
            </a:r>
            <a:r>
              <a:rPr lang="en-US" altLang="zh-CN" sz="2000" dirty="0"/>
              <a:t>2014</a:t>
            </a:r>
            <a:r>
              <a:rPr lang="zh-CN" altLang="en-US" sz="2000" dirty="0"/>
              <a:t>年研究提出的文件系统，</a:t>
            </a:r>
            <a:r>
              <a:rPr lang="zh-CN" altLang="en-US" sz="2000" b="1" dirty="0"/>
              <a:t>绕开了文件系统缓存直接访问</a:t>
            </a:r>
            <a:r>
              <a:rPr lang="en-US" altLang="zh-CN" sz="2000" b="1" dirty="0"/>
              <a:t>NVM</a:t>
            </a:r>
            <a:r>
              <a:rPr lang="zh-CN" altLang="en-US" sz="2000" dirty="0"/>
              <a:t>，同时兼容传统</a:t>
            </a:r>
            <a:r>
              <a:rPr lang="zh-CN" altLang="en-US" sz="2000" dirty="0" smtClean="0"/>
              <a:t>应用程序。</a:t>
            </a:r>
          </a:p>
          <a:p>
            <a:pPr marL="285750" indent="-285750">
              <a:lnSpc>
                <a:spcPct val="150000"/>
              </a:lnSpc>
              <a:buFont typeface="Arial" panose="020B0604020202020204" pitchFamily="34" charset="0"/>
              <a:buChar char="•"/>
            </a:pPr>
            <a:r>
              <a:rPr lang="zh-CN" altLang="en-US" sz="2000" dirty="0"/>
              <a:t>通过内存映射</a:t>
            </a:r>
            <a:r>
              <a:rPr lang="en-US" altLang="zh-CN" sz="2000" dirty="0"/>
              <a:t>I/O</a:t>
            </a:r>
            <a:r>
              <a:rPr lang="zh-CN" altLang="en-US" sz="2000" dirty="0"/>
              <a:t>的方式将文件数据映射到应用程序的虚拟地址空间，从而减少了数据在用户态缓存区和内核态缓存区之间的拷贝</a:t>
            </a:r>
            <a:r>
              <a:rPr lang="zh-CN" altLang="en-US" sz="2000" dirty="0" smtClean="0"/>
              <a:t>开销。</a:t>
            </a:r>
            <a:endParaRPr lang="en-US" altLang="zh-CN" sz="2000" dirty="0" smtClean="0"/>
          </a:p>
          <a:p>
            <a:pPr marL="285750" indent="-285750">
              <a:lnSpc>
                <a:spcPct val="150000"/>
              </a:lnSpc>
              <a:buFont typeface="Arial" panose="020B0604020202020204" pitchFamily="34" charset="0"/>
              <a:buChar char="•"/>
            </a:pPr>
            <a:r>
              <a:rPr lang="zh-CN" altLang="en-US" sz="2000" dirty="0"/>
              <a:t>还实现了一个简单的硬件原语来保证</a:t>
            </a:r>
            <a:r>
              <a:rPr lang="en-US" altLang="zh-CN" sz="2000" dirty="0"/>
              <a:t>CPU</a:t>
            </a:r>
            <a:r>
              <a:rPr lang="zh-CN" altLang="en-US" sz="2000" dirty="0"/>
              <a:t>缓存数据写回到</a:t>
            </a:r>
            <a:r>
              <a:rPr lang="en-US" altLang="zh-CN" sz="2000" dirty="0"/>
              <a:t>NVM</a:t>
            </a:r>
            <a:r>
              <a:rPr lang="zh-CN" altLang="en-US" sz="2000" dirty="0"/>
              <a:t>存储器的持久性和顺序性</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a:t>相比于使用块驱动兼容</a:t>
            </a:r>
            <a:r>
              <a:rPr lang="en-US" altLang="zh-CN" sz="2000" dirty="0"/>
              <a:t>NVM</a:t>
            </a:r>
            <a:r>
              <a:rPr lang="zh-CN" altLang="en-US" sz="2000" dirty="0"/>
              <a:t>的方法，</a:t>
            </a:r>
            <a:r>
              <a:rPr lang="en-US" altLang="zh-CN" sz="2000" dirty="0"/>
              <a:t>PMFS</a:t>
            </a:r>
            <a:r>
              <a:rPr lang="zh-CN" altLang="en-US" sz="2000" dirty="0"/>
              <a:t>性能有</a:t>
            </a:r>
            <a:r>
              <a:rPr lang="en-US" altLang="zh-CN" sz="2000" dirty="0"/>
              <a:t>1</a:t>
            </a:r>
            <a:r>
              <a:rPr lang="zh-CN" altLang="en-US" sz="2000" dirty="0"/>
              <a:t>个数量级的提升。</a:t>
            </a:r>
          </a:p>
        </p:txBody>
      </p:sp>
      <p:sp>
        <p:nvSpPr>
          <p:cNvPr id="12" name="文本框 11"/>
          <p:cNvSpPr txBox="1"/>
          <p:nvPr/>
        </p:nvSpPr>
        <p:spPr>
          <a:xfrm>
            <a:off x="280036" y="1419607"/>
            <a:ext cx="3106377" cy="584775"/>
          </a:xfrm>
          <a:prstGeom prst="rect">
            <a:avLst/>
          </a:prstGeom>
          <a:noFill/>
        </p:spPr>
        <p:txBody>
          <a:bodyPr wrap="square" rtlCol="0">
            <a:spAutoFit/>
          </a:bodyPr>
          <a:lstStyle/>
          <a:p>
            <a:r>
              <a:rPr lang="en-US" altLang="zh-CN" sz="3200" b="1" dirty="0" smtClean="0"/>
              <a:t>PMFS</a:t>
            </a:r>
            <a:endParaRPr lang="zh-CN" altLang="en-US" sz="3200" b="1" dirty="0"/>
          </a:p>
        </p:txBody>
      </p:sp>
      <p:pic>
        <p:nvPicPr>
          <p:cNvPr id="2" name="图片 1"/>
          <p:cNvPicPr>
            <a:picLocks noChangeAspect="1"/>
          </p:cNvPicPr>
          <p:nvPr/>
        </p:nvPicPr>
        <p:blipFill>
          <a:blip r:embed="rId3"/>
          <a:stretch>
            <a:fillRect/>
          </a:stretch>
        </p:blipFill>
        <p:spPr>
          <a:xfrm>
            <a:off x="7214922" y="1742772"/>
            <a:ext cx="4374821" cy="4425324"/>
          </a:xfrm>
          <a:prstGeom prst="rect">
            <a:avLst/>
          </a:prstGeom>
        </p:spPr>
      </p:pic>
    </p:spTree>
    <p:extLst>
      <p:ext uri="{BB962C8B-B14F-4D97-AF65-F5344CB8AC3E}">
        <p14:creationId xmlns:p14="http://schemas.microsoft.com/office/powerpoint/2010/main" val="201696508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8512738"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18</a:t>
            </a:fld>
            <a:endParaRPr lang="zh-CN" altLang="en-US"/>
          </a:p>
        </p:txBody>
      </p:sp>
      <p:sp>
        <p:nvSpPr>
          <p:cNvPr id="14" name="文本框 13"/>
          <p:cNvSpPr txBox="1"/>
          <p:nvPr/>
        </p:nvSpPr>
        <p:spPr>
          <a:xfrm>
            <a:off x="254538" y="2063994"/>
            <a:ext cx="11682923" cy="2400657"/>
          </a:xfrm>
          <a:prstGeom prst="rect">
            <a:avLst/>
          </a:prstGeom>
          <a:noFill/>
        </p:spPr>
        <p:txBody>
          <a:bodyPr wrap="square" rtlCol="0">
            <a:spAutoFit/>
          </a:bodyPr>
          <a:lstStyle/>
          <a:p>
            <a:pPr>
              <a:lnSpc>
                <a:spcPct val="150000"/>
              </a:lnSpc>
            </a:pPr>
            <a:r>
              <a:rPr lang="zh-CN" altLang="en-US" sz="2000" dirty="0"/>
              <a:t>圣迭戈加州大学在</a:t>
            </a:r>
            <a:r>
              <a:rPr lang="en-US" altLang="zh-CN" sz="2000" dirty="0"/>
              <a:t>2016</a:t>
            </a:r>
            <a:r>
              <a:rPr lang="zh-CN" altLang="en-US" sz="2000" dirty="0"/>
              <a:t>年提出的</a:t>
            </a:r>
            <a:r>
              <a:rPr lang="en-US" altLang="zh-CN" sz="2000" dirty="0"/>
              <a:t>NOVA</a:t>
            </a:r>
            <a:r>
              <a:rPr lang="zh-CN" altLang="en-US" sz="2000" dirty="0"/>
              <a:t>文件系统，</a:t>
            </a:r>
            <a:r>
              <a:rPr lang="zh-CN" altLang="en-US" sz="2000" b="1" dirty="0"/>
              <a:t>则调整了传统的文件系统技术的日志</a:t>
            </a:r>
            <a:r>
              <a:rPr lang="zh-CN" altLang="en-US" sz="2000" b="1" dirty="0" smtClean="0"/>
              <a:t>结构</a:t>
            </a:r>
            <a:r>
              <a:rPr lang="zh-CN" altLang="en-US" sz="2000" dirty="0" smtClean="0"/>
              <a:t>。</a:t>
            </a:r>
          </a:p>
          <a:p>
            <a:pPr marL="285750" indent="-285750">
              <a:lnSpc>
                <a:spcPct val="150000"/>
              </a:lnSpc>
              <a:buFont typeface="Arial" panose="020B0604020202020204" pitchFamily="34" charset="0"/>
              <a:buChar char="•"/>
            </a:pPr>
            <a:r>
              <a:rPr lang="en-US" altLang="zh-CN" sz="2000" dirty="0"/>
              <a:t>NOVA</a:t>
            </a:r>
            <a:r>
              <a:rPr lang="zh-CN" altLang="en-US" sz="2000" dirty="0"/>
              <a:t>使用日志结构记录索引节点的数据更新，并为每个索引节点维护独立的日志，从而提高了文件访问的并发</a:t>
            </a:r>
            <a:r>
              <a:rPr lang="zh-CN" altLang="en-US" sz="2000" dirty="0" smtClean="0"/>
              <a:t>性。</a:t>
            </a:r>
            <a:endParaRPr lang="en-US" altLang="zh-CN" sz="2000" dirty="0" smtClean="0"/>
          </a:p>
          <a:p>
            <a:pPr marL="285750" indent="-285750">
              <a:lnSpc>
                <a:spcPct val="150000"/>
              </a:lnSpc>
              <a:buFont typeface="Arial" panose="020B0604020202020204" pitchFamily="34" charset="0"/>
              <a:buChar char="•"/>
            </a:pPr>
            <a:r>
              <a:rPr lang="zh-CN" altLang="en-US" sz="2000" dirty="0"/>
              <a:t>对于文件数据，</a:t>
            </a:r>
            <a:r>
              <a:rPr lang="en-US" altLang="zh-CN" sz="2000" dirty="0"/>
              <a:t>NOVA</a:t>
            </a:r>
            <a:r>
              <a:rPr lang="zh-CN" altLang="en-US" sz="2000" dirty="0"/>
              <a:t>使用了写时复制技术减少了更新过程中的日志</a:t>
            </a:r>
            <a:r>
              <a:rPr lang="zh-CN" altLang="en-US" sz="2000" dirty="0" smtClean="0"/>
              <a:t>大小</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a:t>结合</a:t>
            </a:r>
            <a:r>
              <a:rPr lang="en-US" altLang="zh-CN" sz="2000" dirty="0"/>
              <a:t>Intel</a:t>
            </a:r>
            <a:r>
              <a:rPr lang="zh-CN" altLang="en-US" sz="2000" dirty="0"/>
              <a:t>最新提供的持久性、顺序性指令为文件系统元数据和数据更新提供强一致</a:t>
            </a:r>
            <a:r>
              <a:rPr lang="zh-CN" altLang="en-US" sz="2000" dirty="0" smtClean="0"/>
              <a:t>保障。</a:t>
            </a:r>
            <a:endParaRPr lang="zh-CN" altLang="en-US" sz="2000" dirty="0"/>
          </a:p>
        </p:txBody>
      </p:sp>
      <p:sp>
        <p:nvSpPr>
          <p:cNvPr id="12" name="文本框 11"/>
          <p:cNvSpPr txBox="1"/>
          <p:nvPr/>
        </p:nvSpPr>
        <p:spPr>
          <a:xfrm>
            <a:off x="280036" y="1419607"/>
            <a:ext cx="3106377" cy="584775"/>
          </a:xfrm>
          <a:prstGeom prst="rect">
            <a:avLst/>
          </a:prstGeom>
          <a:noFill/>
        </p:spPr>
        <p:txBody>
          <a:bodyPr wrap="square" rtlCol="0">
            <a:spAutoFit/>
          </a:bodyPr>
          <a:lstStyle/>
          <a:p>
            <a:r>
              <a:rPr lang="en-US" altLang="zh-CN" sz="3200" b="1" dirty="0" smtClean="0"/>
              <a:t>NOVA</a:t>
            </a:r>
            <a:endParaRPr lang="zh-CN" altLang="en-US" sz="3200" b="1" dirty="0"/>
          </a:p>
        </p:txBody>
      </p:sp>
    </p:spTree>
    <p:extLst>
      <p:ext uri="{BB962C8B-B14F-4D97-AF65-F5344CB8AC3E}">
        <p14:creationId xmlns:p14="http://schemas.microsoft.com/office/powerpoint/2010/main" val="106962117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6836338" cy="584775"/>
          </a:xfrm>
          <a:prstGeom prst="rect">
            <a:avLst/>
          </a:prstGeom>
          <a:noFill/>
        </p:spPr>
        <p:txBody>
          <a:bodyPr wrap="square" rtlCol="0">
            <a:spAutoFit/>
          </a:bodyPr>
          <a:lstStyle/>
          <a:p>
            <a:r>
              <a:rPr lang="zh-CN" altLang="en-US" sz="3200" dirty="0">
                <a:solidFill>
                  <a:schemeClr val="bg1"/>
                </a:solidFill>
              </a:rPr>
              <a:t>非易失性存储器的应用：文件系统</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19</a:t>
            </a:fld>
            <a:endParaRPr lang="zh-CN" altLang="en-US"/>
          </a:p>
        </p:txBody>
      </p:sp>
      <p:sp>
        <p:nvSpPr>
          <p:cNvPr id="14" name="文本框 13"/>
          <p:cNvSpPr txBox="1"/>
          <p:nvPr/>
        </p:nvSpPr>
        <p:spPr>
          <a:xfrm>
            <a:off x="254538" y="2227445"/>
            <a:ext cx="10894725"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t>当前</a:t>
            </a:r>
            <a:r>
              <a:rPr lang="zh-CN" altLang="en-US" sz="2000" dirty="0"/>
              <a:t>，以字节粒度寻址、融合内外存管理和</a:t>
            </a:r>
            <a:r>
              <a:rPr lang="en-US" altLang="zh-CN" sz="2000" dirty="0"/>
              <a:t>NVM</a:t>
            </a:r>
            <a:r>
              <a:rPr lang="zh-CN" altLang="en-US" sz="2000" dirty="0"/>
              <a:t>直写等</a:t>
            </a:r>
            <a:r>
              <a:rPr lang="en-US" altLang="zh-CN" sz="2000" dirty="0"/>
              <a:t>NVM</a:t>
            </a:r>
            <a:r>
              <a:rPr lang="zh-CN" altLang="en-US" sz="2000" dirty="0"/>
              <a:t>文件系统构建方法，更高效地发挥了字节寻址</a:t>
            </a:r>
            <a:r>
              <a:rPr lang="en-US" altLang="zh-CN" sz="2000" dirty="0"/>
              <a:t>NVM</a:t>
            </a:r>
            <a:r>
              <a:rPr lang="zh-CN" altLang="en-US" sz="2000" dirty="0"/>
              <a:t>的性能优势</a:t>
            </a:r>
            <a:r>
              <a:rPr lang="zh-CN" altLang="en-US" sz="2000" dirty="0" smtClean="0"/>
              <a:t>，这已</a:t>
            </a:r>
            <a:r>
              <a:rPr lang="zh-CN" altLang="en-US" sz="2000" dirty="0"/>
              <a:t>基本形成</a:t>
            </a:r>
            <a:r>
              <a:rPr lang="zh-CN" altLang="en-US" sz="2000" dirty="0" smtClean="0"/>
              <a:t>共识。</a:t>
            </a:r>
            <a:endParaRPr lang="en-US" altLang="zh-CN" sz="2000" dirty="0" smtClean="0"/>
          </a:p>
          <a:p>
            <a:pPr marL="285750" indent="-285750">
              <a:lnSpc>
                <a:spcPct val="150000"/>
              </a:lnSpc>
              <a:buFont typeface="Arial" panose="020B0604020202020204" pitchFamily="34" charset="0"/>
              <a:buChar char="•"/>
            </a:pPr>
            <a:r>
              <a:rPr lang="zh-CN" altLang="en-US" sz="2000" dirty="0"/>
              <a:t>为</a:t>
            </a:r>
            <a:r>
              <a:rPr lang="en-US" altLang="zh-CN" sz="2000" dirty="0" smtClean="0"/>
              <a:t>NVM</a:t>
            </a:r>
            <a:r>
              <a:rPr lang="zh-CN" altLang="en-US" sz="2000" dirty="0" smtClean="0"/>
              <a:t>设计专用的文件系统已经成为一</a:t>
            </a:r>
            <a:r>
              <a:rPr lang="zh-CN" altLang="en-US" sz="2000" dirty="0"/>
              <a:t>种趋势，但如何在高速硬件上进一步降低软件开销， 仍然是</a:t>
            </a:r>
            <a:r>
              <a:rPr lang="en-US" altLang="zh-CN" sz="2000" dirty="0"/>
              <a:t>NVM</a:t>
            </a:r>
            <a:r>
              <a:rPr lang="zh-CN" altLang="en-US" sz="2000" dirty="0"/>
              <a:t>文件系统的一大</a:t>
            </a:r>
            <a:r>
              <a:rPr lang="zh-CN" altLang="en-US" sz="2000" dirty="0" smtClean="0"/>
              <a:t>挑战。</a:t>
            </a:r>
            <a:endParaRPr lang="zh-CN" altLang="en-US" sz="2000" dirty="0"/>
          </a:p>
        </p:txBody>
      </p:sp>
      <p:sp>
        <p:nvSpPr>
          <p:cNvPr id="12" name="文本框 11"/>
          <p:cNvSpPr txBox="1"/>
          <p:nvPr/>
        </p:nvSpPr>
        <p:spPr>
          <a:xfrm>
            <a:off x="254538" y="1583445"/>
            <a:ext cx="3106377" cy="584775"/>
          </a:xfrm>
          <a:prstGeom prst="rect">
            <a:avLst/>
          </a:prstGeom>
          <a:noFill/>
        </p:spPr>
        <p:txBody>
          <a:bodyPr wrap="square" rtlCol="0">
            <a:spAutoFit/>
          </a:bodyPr>
          <a:lstStyle/>
          <a:p>
            <a:r>
              <a:rPr lang="zh-CN" altLang="en-US" sz="3200" b="1" dirty="0"/>
              <a:t>小</a:t>
            </a:r>
            <a:r>
              <a:rPr lang="zh-CN" altLang="en-US" sz="3200" b="1" dirty="0" smtClean="0"/>
              <a:t>结</a:t>
            </a:r>
            <a:endParaRPr lang="zh-CN" altLang="en-US" sz="3600" b="1" dirty="0"/>
          </a:p>
        </p:txBody>
      </p:sp>
    </p:spTree>
    <p:extLst>
      <p:ext uri="{BB962C8B-B14F-4D97-AF65-F5344CB8AC3E}">
        <p14:creationId xmlns:p14="http://schemas.microsoft.com/office/powerpoint/2010/main" val="129612416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696036"/>
            <a:ext cx="1473958" cy="573206"/>
            <a:chOff x="0" y="696036"/>
            <a:chExt cx="1473958" cy="573206"/>
          </a:xfrm>
        </p:grpSpPr>
        <p:sp>
          <p:nvSpPr>
            <p:cNvPr id="2" name="矩形 1"/>
            <p:cNvSpPr/>
            <p:nvPr/>
          </p:nvSpPr>
          <p:spPr>
            <a:xfrm>
              <a:off x="0" y="696036"/>
              <a:ext cx="1473958" cy="5732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54591" y="751806"/>
              <a:ext cx="1078174" cy="461665"/>
            </a:xfrm>
            <a:prstGeom prst="rect">
              <a:avLst/>
            </a:prstGeom>
            <a:noFill/>
          </p:spPr>
          <p:txBody>
            <a:bodyPr wrap="square" rtlCol="0">
              <a:spAutoFit/>
            </a:bodyPr>
            <a:lstStyle/>
            <a:p>
              <a:pPr algn="r"/>
              <a:r>
                <a:rPr lang="zh-CN" altLang="en-US" sz="2400" dirty="0" smtClean="0">
                  <a:solidFill>
                    <a:schemeClr val="bg1"/>
                  </a:solidFill>
                </a:rPr>
                <a:t>目 录</a:t>
              </a:r>
              <a:endParaRPr lang="zh-CN" altLang="en-US" sz="2400" dirty="0">
                <a:solidFill>
                  <a:schemeClr val="bg1"/>
                </a:solidFill>
              </a:endParaRPr>
            </a:p>
          </p:txBody>
        </p:sp>
      </p:grpSp>
      <p:sp>
        <p:nvSpPr>
          <p:cNvPr id="3" name="文本框 2"/>
          <p:cNvSpPr txBox="1"/>
          <p:nvPr/>
        </p:nvSpPr>
        <p:spPr>
          <a:xfrm>
            <a:off x="1528549" y="752985"/>
            <a:ext cx="2565779" cy="707886"/>
          </a:xfrm>
          <a:prstGeom prst="rect">
            <a:avLst/>
          </a:prstGeom>
          <a:noFill/>
        </p:spPr>
        <p:txBody>
          <a:bodyPr wrap="square" rtlCol="0">
            <a:spAutoFit/>
          </a:bodyPr>
          <a:lstStyle/>
          <a:p>
            <a:r>
              <a:rPr lang="en-US" altLang="zh-CN" sz="4000" b="1" dirty="0" smtClean="0">
                <a:solidFill>
                  <a:schemeClr val="tx2"/>
                </a:solidFill>
              </a:rPr>
              <a:t>C</a:t>
            </a:r>
            <a:r>
              <a:rPr lang="en-US" altLang="zh-CN" sz="2000" b="1" dirty="0" smtClean="0">
                <a:solidFill>
                  <a:schemeClr val="tx2"/>
                </a:solidFill>
              </a:rPr>
              <a:t>ONTENT</a:t>
            </a:r>
            <a:endParaRPr lang="zh-CN" altLang="en-US" sz="2000" b="1" dirty="0">
              <a:solidFill>
                <a:schemeClr val="tx2"/>
              </a:solidFill>
            </a:endParaRPr>
          </a:p>
        </p:txBody>
      </p:sp>
      <p:sp>
        <p:nvSpPr>
          <p:cNvPr id="14" name="文本框 13"/>
          <p:cNvSpPr txBox="1"/>
          <p:nvPr/>
        </p:nvSpPr>
        <p:spPr>
          <a:xfrm>
            <a:off x="3571781" y="2491695"/>
            <a:ext cx="5035738" cy="584775"/>
          </a:xfrm>
          <a:prstGeom prst="rect">
            <a:avLst/>
          </a:prstGeom>
          <a:noFill/>
        </p:spPr>
        <p:txBody>
          <a:bodyPr wrap="square" rtlCol="0">
            <a:spAutoFit/>
          </a:bodyPr>
          <a:lstStyle/>
          <a:p>
            <a:r>
              <a:rPr lang="en-US" altLang="zh-CN" sz="2000" dirty="0" smtClean="0"/>
              <a:t>01</a:t>
            </a:r>
            <a:r>
              <a:rPr lang="en-US" altLang="zh-CN" sz="2800" dirty="0" smtClean="0"/>
              <a:t> </a:t>
            </a:r>
            <a:r>
              <a:rPr lang="en-US" altLang="zh-CN" sz="3200" dirty="0" smtClean="0"/>
              <a:t>/   </a:t>
            </a:r>
            <a:r>
              <a:rPr lang="zh-CN" altLang="en-US" sz="2400" b="1" dirty="0" smtClean="0"/>
              <a:t>非易失性存储器的基本概念</a:t>
            </a:r>
            <a:endParaRPr lang="zh-CN" altLang="en-US" sz="2400" b="1" dirty="0"/>
          </a:p>
        </p:txBody>
      </p:sp>
      <p:sp>
        <p:nvSpPr>
          <p:cNvPr id="21" name="文本框 20"/>
          <p:cNvSpPr txBox="1"/>
          <p:nvPr/>
        </p:nvSpPr>
        <p:spPr>
          <a:xfrm>
            <a:off x="3571781" y="3339812"/>
            <a:ext cx="4589424" cy="584775"/>
          </a:xfrm>
          <a:prstGeom prst="rect">
            <a:avLst/>
          </a:prstGeom>
          <a:noFill/>
        </p:spPr>
        <p:txBody>
          <a:bodyPr wrap="square" rtlCol="0">
            <a:spAutoFit/>
          </a:bodyPr>
          <a:lstStyle/>
          <a:p>
            <a:r>
              <a:rPr lang="en-US" altLang="zh-CN" sz="2000" dirty="0" smtClean="0"/>
              <a:t>02</a:t>
            </a:r>
            <a:r>
              <a:rPr lang="en-US" altLang="zh-CN" sz="3200" dirty="0" smtClean="0"/>
              <a:t> /   </a:t>
            </a:r>
            <a:r>
              <a:rPr lang="zh-CN" altLang="en-US" sz="2400" b="1" dirty="0" smtClean="0"/>
              <a:t>非易失性存储器的应用</a:t>
            </a:r>
            <a:endParaRPr lang="zh-CN" altLang="en-US" sz="2400" b="1" dirty="0"/>
          </a:p>
        </p:txBody>
      </p:sp>
      <p:sp>
        <p:nvSpPr>
          <p:cNvPr id="22" name="文本框 21"/>
          <p:cNvSpPr txBox="1"/>
          <p:nvPr/>
        </p:nvSpPr>
        <p:spPr>
          <a:xfrm>
            <a:off x="3571781" y="4187930"/>
            <a:ext cx="4818024" cy="584775"/>
          </a:xfrm>
          <a:prstGeom prst="rect">
            <a:avLst/>
          </a:prstGeom>
          <a:noFill/>
        </p:spPr>
        <p:txBody>
          <a:bodyPr wrap="square" rtlCol="0">
            <a:spAutoFit/>
          </a:bodyPr>
          <a:lstStyle/>
          <a:p>
            <a:r>
              <a:rPr lang="en-US" altLang="zh-CN" sz="2000" dirty="0" smtClean="0"/>
              <a:t>03</a:t>
            </a:r>
            <a:r>
              <a:rPr lang="en-US" altLang="zh-CN" sz="2400" dirty="0" smtClean="0"/>
              <a:t> </a:t>
            </a:r>
            <a:r>
              <a:rPr lang="en-US" altLang="zh-CN" sz="3200" dirty="0" smtClean="0"/>
              <a:t>/</a:t>
            </a:r>
            <a:r>
              <a:rPr lang="en-US" altLang="zh-CN" sz="2400" dirty="0" smtClean="0"/>
              <a:t>    </a:t>
            </a:r>
            <a:r>
              <a:rPr lang="zh-CN" altLang="en-US" sz="2400" b="1" dirty="0" smtClean="0"/>
              <a:t>非易失性存储器面临的挑战</a:t>
            </a:r>
            <a:endParaRPr lang="zh-CN" altLang="en-US" sz="2400" b="1" dirty="0"/>
          </a:p>
        </p:txBody>
      </p:sp>
      <p:sp>
        <p:nvSpPr>
          <p:cNvPr id="4" name="日期占位符 3"/>
          <p:cNvSpPr>
            <a:spLocks noGrp="1"/>
          </p:cNvSpPr>
          <p:nvPr>
            <p:ph type="dt" sz="half" idx="10"/>
          </p:nvPr>
        </p:nvSpPr>
        <p:spPr/>
        <p:txBody>
          <a:bodyPr/>
          <a:lstStyle/>
          <a:p>
            <a:fld id="{55A94084-5047-4C2E-9406-7797766949FE}" type="datetime1">
              <a:rPr lang="zh-CN" altLang="en-US" smtClean="0"/>
              <a:t>2019/10/21</a:t>
            </a:fld>
            <a:endParaRPr lang="zh-CN" altLang="en-US"/>
          </a:p>
        </p:txBody>
      </p:sp>
      <p:sp>
        <p:nvSpPr>
          <p:cNvPr id="5" name="灯片编号占位符 4"/>
          <p:cNvSpPr>
            <a:spLocks noGrp="1"/>
          </p:cNvSpPr>
          <p:nvPr>
            <p:ph type="sldNum" sz="quarter" idx="12"/>
          </p:nvPr>
        </p:nvSpPr>
        <p:spPr/>
        <p:txBody>
          <a:bodyPr/>
          <a:lstStyle/>
          <a:p>
            <a:fld id="{F2AC0328-332F-4998-B0C3-3F1F62CED8DA}" type="slidenum">
              <a:rPr lang="zh-CN" altLang="en-US" b="1" smtClean="0"/>
              <a:t>2</a:t>
            </a:fld>
            <a:endParaRPr lang="zh-CN" altLang="en-US" b="1" dirty="0"/>
          </a:p>
        </p:txBody>
      </p:sp>
    </p:spTree>
    <p:extLst>
      <p:ext uri="{BB962C8B-B14F-4D97-AF65-F5344CB8AC3E}">
        <p14:creationId xmlns:p14="http://schemas.microsoft.com/office/powerpoint/2010/main" val="3136113640"/>
      </p:ext>
    </p:extLst>
  </p:cSld>
  <p:clrMapOvr>
    <a:masterClrMapping/>
  </p:clrMapOvr>
  <mc:AlternateContent xmlns:mc="http://schemas.openxmlformats.org/markup-compatibility/2006">
    <mc:Choice xmlns:p14="http://schemas.microsoft.com/office/powerpoint/2010/main" Requires="p14">
      <p:transition p14:dur="0" advTm="19151"/>
    </mc:Choice>
    <mc:Fallback>
      <p:transition advTm="1915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7772510" cy="584775"/>
          </a:xfrm>
          <a:prstGeom prst="rect">
            <a:avLst/>
          </a:prstGeom>
          <a:noFill/>
        </p:spPr>
        <p:txBody>
          <a:bodyPr wrap="square" rtlCol="0">
            <a:spAutoFit/>
          </a:bodyPr>
          <a:lstStyle/>
          <a:p>
            <a:r>
              <a:rPr lang="zh-CN" altLang="en-US" sz="3200" dirty="0">
                <a:solidFill>
                  <a:schemeClr val="bg1"/>
                </a:solidFill>
              </a:rPr>
              <a:t>非易失性存储器的应用</a:t>
            </a:r>
            <a:r>
              <a:rPr lang="zh-CN" altLang="en-US" sz="3200" dirty="0" smtClean="0">
                <a:solidFill>
                  <a:schemeClr val="bg1"/>
                </a:solidFill>
              </a:rPr>
              <a:t>：数据库系统</a:t>
            </a:r>
            <a:endParaRPr lang="zh-CN" altLang="en-US" sz="3200" dirty="0">
              <a:solidFill>
                <a:schemeClr val="bg1"/>
              </a:solidFill>
            </a:endParaRPr>
          </a:p>
        </p:txBody>
      </p:sp>
      <p:sp>
        <p:nvSpPr>
          <p:cNvPr id="15" name="日期占位符 14"/>
          <p:cNvSpPr>
            <a:spLocks noGrp="1"/>
          </p:cNvSpPr>
          <p:nvPr>
            <p:ph type="dt" sz="half" idx="10"/>
          </p:nvPr>
        </p:nvSpPr>
        <p:spPr/>
        <p:txBody>
          <a:bodyPr/>
          <a:lstStyle/>
          <a:p>
            <a:fld id="{FED8D84F-9067-49AC-B349-8E27AE459452}" type="datetime1">
              <a:rPr lang="zh-CN" altLang="en-US" smtClean="0"/>
              <a:t>2019/10/21</a:t>
            </a:fld>
            <a:endParaRPr lang="zh-CN" altLang="en-US" dirty="0"/>
          </a:p>
        </p:txBody>
      </p:sp>
      <p:sp>
        <p:nvSpPr>
          <p:cNvPr id="16" name="灯片编号占位符 15"/>
          <p:cNvSpPr>
            <a:spLocks noGrp="1"/>
          </p:cNvSpPr>
          <p:nvPr>
            <p:ph type="sldNum" sz="quarter" idx="12"/>
          </p:nvPr>
        </p:nvSpPr>
        <p:spPr>
          <a:xfrm>
            <a:off x="8482174" y="5547942"/>
            <a:ext cx="2743610" cy="339749"/>
          </a:xfrm>
        </p:spPr>
        <p:txBody>
          <a:bodyPr/>
          <a:lstStyle/>
          <a:p>
            <a:fld id="{F2AC0328-332F-4998-B0C3-3F1F62CED8DA}" type="slidenum">
              <a:rPr lang="zh-CN" altLang="en-US" sz="2000" smtClean="0"/>
              <a:t>20</a:t>
            </a:fld>
            <a:endParaRPr lang="zh-CN" altLang="en-US" sz="2000"/>
          </a:p>
        </p:txBody>
      </p:sp>
      <p:pic>
        <p:nvPicPr>
          <p:cNvPr id="1026" name="Picture 2" descr="https://img-blog.csdn.net/20160725105737718"/>
          <p:cNvPicPr>
            <a:picLocks noChangeAspect="1" noChangeArrowheads="1"/>
          </p:cNvPicPr>
          <p:nvPr/>
        </p:nvPicPr>
        <p:blipFill rotWithShape="1">
          <a:blip r:embed="rId3">
            <a:extLst>
              <a:ext uri="{28A0092B-C50C-407E-A947-70E740481C1C}">
                <a14:useLocalDpi xmlns:a14="http://schemas.microsoft.com/office/drawing/2010/main" val="0"/>
              </a:ext>
            </a:extLst>
          </a:blip>
          <a:srcRect l="32" r="51562" b="7017"/>
          <a:stretch/>
        </p:blipFill>
        <p:spPr bwMode="auto">
          <a:xfrm>
            <a:off x="914400" y="2748878"/>
            <a:ext cx="5072743" cy="34342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img-blog.csdn.net/20160725105737718"/>
          <p:cNvPicPr>
            <a:picLocks noChangeAspect="1" noChangeArrowheads="1"/>
          </p:cNvPicPr>
          <p:nvPr/>
        </p:nvPicPr>
        <p:blipFill rotWithShape="1">
          <a:blip r:embed="rId3">
            <a:extLst>
              <a:ext uri="{28A0092B-C50C-407E-A947-70E740481C1C}">
                <a14:useLocalDpi xmlns:a14="http://schemas.microsoft.com/office/drawing/2010/main" val="0"/>
              </a:ext>
            </a:extLst>
          </a:blip>
          <a:srcRect l="50828" b="8195"/>
          <a:stretch/>
        </p:blipFill>
        <p:spPr bwMode="auto">
          <a:xfrm>
            <a:off x="6237514" y="2748878"/>
            <a:ext cx="5152980" cy="33906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4"/>
          <p:cNvSpPr txBox="1"/>
          <p:nvPr/>
        </p:nvSpPr>
        <p:spPr>
          <a:xfrm>
            <a:off x="2735306" y="2354469"/>
            <a:ext cx="1692188" cy="307777"/>
          </a:xfrm>
          <a:prstGeom prst="rect">
            <a:avLst/>
          </a:prstGeom>
          <a:noFill/>
        </p:spPr>
        <p:txBody>
          <a:bodyPr wrap="square" lIns="0" tIns="0" rIns="0" bIns="0" rtlCol="0">
            <a:spAutoFit/>
          </a:bodyPr>
          <a:lstStyle/>
          <a:p>
            <a:r>
              <a:rPr lang="en-US" altLang="zh-CN" sz="2000" dirty="0" smtClean="0">
                <a:solidFill>
                  <a:srgbClr val="064B84"/>
                </a:solidFill>
                <a:latin typeface="Calibri" pitchFamily="34" charset="0"/>
                <a:ea typeface="楷体" pitchFamily="49" charset="-122"/>
                <a:cs typeface="Calibri" pitchFamily="34" charset="0"/>
              </a:rPr>
              <a:t>NVM Only</a:t>
            </a:r>
            <a:endParaRPr lang="zh-CN" altLang="en-US" sz="2000" dirty="0">
              <a:solidFill>
                <a:srgbClr val="064B84"/>
              </a:solidFill>
              <a:latin typeface="Calibri" pitchFamily="34" charset="0"/>
              <a:ea typeface="楷体" pitchFamily="49" charset="-122"/>
              <a:cs typeface="Calibri" pitchFamily="34" charset="0"/>
            </a:endParaRPr>
          </a:p>
        </p:txBody>
      </p:sp>
      <p:sp>
        <p:nvSpPr>
          <p:cNvPr id="14" name="文本框 13"/>
          <p:cNvSpPr txBox="1"/>
          <p:nvPr/>
        </p:nvSpPr>
        <p:spPr>
          <a:xfrm>
            <a:off x="254538" y="1583445"/>
            <a:ext cx="3106377" cy="584775"/>
          </a:xfrm>
          <a:prstGeom prst="rect">
            <a:avLst/>
          </a:prstGeom>
          <a:noFill/>
        </p:spPr>
        <p:txBody>
          <a:bodyPr wrap="square" rtlCol="0">
            <a:spAutoFit/>
          </a:bodyPr>
          <a:lstStyle/>
          <a:p>
            <a:r>
              <a:rPr lang="zh-CN" altLang="en-US" sz="3200" b="1" dirty="0" smtClean="0"/>
              <a:t>两种架构</a:t>
            </a:r>
            <a:endParaRPr lang="zh-CN" altLang="en-US" sz="3200" b="1" dirty="0"/>
          </a:p>
        </p:txBody>
      </p:sp>
      <p:sp>
        <p:nvSpPr>
          <p:cNvPr id="18" name="TextBox 4"/>
          <p:cNvSpPr txBox="1"/>
          <p:nvPr/>
        </p:nvSpPr>
        <p:spPr>
          <a:xfrm>
            <a:off x="8482174" y="2343137"/>
            <a:ext cx="1692188" cy="307777"/>
          </a:xfrm>
          <a:prstGeom prst="rect">
            <a:avLst/>
          </a:prstGeom>
          <a:noFill/>
        </p:spPr>
        <p:txBody>
          <a:bodyPr wrap="square" lIns="0" tIns="0" rIns="0" bIns="0" rtlCol="0">
            <a:spAutoFit/>
          </a:bodyPr>
          <a:lstStyle/>
          <a:p>
            <a:r>
              <a:rPr lang="en-US" altLang="zh-CN" sz="2000" dirty="0" smtClean="0">
                <a:solidFill>
                  <a:srgbClr val="064B84"/>
                </a:solidFill>
                <a:latin typeface="Calibri" pitchFamily="34" charset="0"/>
                <a:ea typeface="楷体" pitchFamily="49" charset="-122"/>
                <a:cs typeface="Calibri" pitchFamily="34" charset="0"/>
              </a:rPr>
              <a:t>NVM + DRAM</a:t>
            </a:r>
            <a:endParaRPr lang="zh-CN" altLang="en-US" sz="2000" dirty="0">
              <a:solidFill>
                <a:srgbClr val="064B84"/>
              </a:solidFill>
              <a:latin typeface="Calibri" pitchFamily="34" charset="0"/>
              <a:ea typeface="楷体" pitchFamily="49" charset="-122"/>
              <a:cs typeface="Calibri" pitchFamily="34" charset="0"/>
            </a:endParaRPr>
          </a:p>
        </p:txBody>
      </p:sp>
    </p:spTree>
    <p:extLst>
      <p:ext uri="{BB962C8B-B14F-4D97-AF65-F5344CB8AC3E}">
        <p14:creationId xmlns:p14="http://schemas.microsoft.com/office/powerpoint/2010/main" val="210101441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7761625" cy="584775"/>
          </a:xfrm>
          <a:prstGeom prst="rect">
            <a:avLst/>
          </a:prstGeom>
          <a:noFill/>
        </p:spPr>
        <p:txBody>
          <a:bodyPr wrap="square" rtlCol="0">
            <a:spAutoFit/>
          </a:bodyPr>
          <a:lstStyle/>
          <a:p>
            <a:r>
              <a:rPr lang="zh-CN" altLang="en-US" sz="3200" dirty="0">
                <a:solidFill>
                  <a:schemeClr val="bg1"/>
                </a:solidFill>
              </a:rPr>
              <a:t>非易失性存储器的应用：数据库系统</a:t>
            </a:r>
            <a:endParaRPr lang="zh-CN" altLang="en-US" sz="3200" dirty="0">
              <a:solidFill>
                <a:schemeClr val="bg1"/>
              </a:solidFill>
            </a:endParaRPr>
          </a:p>
        </p:txBody>
      </p:sp>
      <p:sp>
        <p:nvSpPr>
          <p:cNvPr id="15" name="日期占位符 14"/>
          <p:cNvSpPr>
            <a:spLocks noGrp="1"/>
          </p:cNvSpPr>
          <p:nvPr>
            <p:ph type="dt" sz="half" idx="10"/>
          </p:nvPr>
        </p:nvSpPr>
        <p:spPr/>
        <p:txBody>
          <a:bodyPr/>
          <a:lstStyle/>
          <a:p>
            <a:fld id="{FED8D84F-9067-49AC-B349-8E27AE459452}" type="datetime1">
              <a:rPr lang="zh-CN" altLang="en-US" smtClean="0"/>
              <a:t>2019/10/21</a:t>
            </a:fld>
            <a:endParaRPr lang="zh-CN" altLang="en-US" dirty="0"/>
          </a:p>
        </p:txBody>
      </p:sp>
      <p:sp>
        <p:nvSpPr>
          <p:cNvPr id="16" name="灯片编号占位符 15"/>
          <p:cNvSpPr>
            <a:spLocks noGrp="1"/>
          </p:cNvSpPr>
          <p:nvPr>
            <p:ph type="sldNum" sz="quarter" idx="12"/>
          </p:nvPr>
        </p:nvSpPr>
        <p:spPr>
          <a:xfrm>
            <a:off x="8681372" y="6356350"/>
            <a:ext cx="2743610" cy="339749"/>
          </a:xfrm>
        </p:spPr>
        <p:txBody>
          <a:bodyPr/>
          <a:lstStyle/>
          <a:p>
            <a:fld id="{F2AC0328-332F-4998-B0C3-3F1F62CED8DA}" type="slidenum">
              <a:rPr lang="zh-CN" altLang="en-US" smtClean="0"/>
              <a:t>21</a:t>
            </a:fld>
            <a:endParaRPr lang="zh-CN" altLang="en-US" sz="2000" dirty="0"/>
          </a:p>
        </p:txBody>
      </p:sp>
      <p:sp>
        <p:nvSpPr>
          <p:cNvPr id="3" name="矩形 2"/>
          <p:cNvSpPr/>
          <p:nvPr/>
        </p:nvSpPr>
        <p:spPr>
          <a:xfrm>
            <a:off x="254538" y="2323293"/>
            <a:ext cx="11170444" cy="2862322"/>
          </a:xfrm>
          <a:prstGeom prst="rect">
            <a:avLst/>
          </a:prstGeom>
        </p:spPr>
        <p:txBody>
          <a:bodyPr wrap="square">
            <a:spAutoFit/>
          </a:bodyPr>
          <a:lstStyle/>
          <a:p>
            <a:pPr>
              <a:lnSpc>
                <a:spcPct val="150000"/>
              </a:lnSpc>
            </a:pPr>
            <a:r>
              <a:rPr lang="zh-CN" altLang="zh-CN" sz="2000" dirty="0" smtClean="0"/>
              <a:t>在</a:t>
            </a:r>
            <a:r>
              <a:rPr lang="en-US" altLang="zh-CN" sz="2000" dirty="0"/>
              <a:t>NVM-ONLY</a:t>
            </a:r>
            <a:r>
              <a:rPr lang="zh-CN" altLang="zh-CN" sz="2000" dirty="0"/>
              <a:t>架构中，</a:t>
            </a:r>
            <a:r>
              <a:rPr lang="en-US" altLang="zh-CN" sz="2000" dirty="0"/>
              <a:t>DBMS</a:t>
            </a:r>
            <a:r>
              <a:rPr lang="zh-CN" altLang="zh-CN" sz="2000" dirty="0"/>
              <a:t>仅仅使用</a:t>
            </a:r>
            <a:r>
              <a:rPr lang="en-US" altLang="zh-CN" sz="2000" dirty="0"/>
              <a:t>NVM</a:t>
            </a:r>
            <a:r>
              <a:rPr lang="zh-CN" altLang="zh-CN" sz="2000" dirty="0"/>
              <a:t>来作为存储空间。传统的面向</a:t>
            </a:r>
            <a:r>
              <a:rPr lang="en-US" altLang="zh-CN" sz="2000" dirty="0"/>
              <a:t>disk</a:t>
            </a:r>
            <a:r>
              <a:rPr lang="zh-CN" altLang="zh-CN" sz="2000" dirty="0"/>
              <a:t>的</a:t>
            </a:r>
            <a:r>
              <a:rPr lang="en-US" altLang="zh-CN" sz="2000" dirty="0"/>
              <a:t>DBMS</a:t>
            </a:r>
            <a:r>
              <a:rPr lang="zh-CN" altLang="zh-CN" sz="2000" dirty="0"/>
              <a:t>利用</a:t>
            </a:r>
            <a:r>
              <a:rPr lang="en-US" altLang="zh-CN" sz="2000" dirty="0"/>
              <a:t>physical logging</a:t>
            </a:r>
            <a:r>
              <a:rPr lang="zh-CN" altLang="zh-CN" sz="2000" dirty="0"/>
              <a:t>机制来维持数据一致性并方便故障</a:t>
            </a:r>
            <a:r>
              <a:rPr lang="zh-CN" altLang="zh-CN" sz="2000" dirty="0" smtClean="0"/>
              <a:t>恢复</a:t>
            </a:r>
            <a:r>
              <a:rPr lang="zh-CN" altLang="en-US" sz="2000" dirty="0" smtClean="0"/>
              <a:t>，</a:t>
            </a:r>
            <a:r>
              <a:rPr lang="zh-CN" altLang="zh-CN" sz="2000" dirty="0" smtClean="0"/>
              <a:t>而</a:t>
            </a:r>
            <a:r>
              <a:rPr lang="zh-CN" altLang="zh-CN" sz="2000" dirty="0"/>
              <a:t>面向内存的</a:t>
            </a:r>
            <a:r>
              <a:rPr lang="en-US" altLang="zh-CN" sz="2000" dirty="0"/>
              <a:t>DBMS</a:t>
            </a:r>
            <a:r>
              <a:rPr lang="zh-CN" altLang="zh-CN" sz="2000" dirty="0"/>
              <a:t>则使用</a:t>
            </a:r>
            <a:r>
              <a:rPr lang="en-US" altLang="zh-CN" sz="2000" dirty="0"/>
              <a:t>logical logging</a:t>
            </a:r>
            <a:r>
              <a:rPr lang="zh-CN" altLang="zh-CN" sz="2000" dirty="0"/>
              <a:t>机制。主要的优化思路是利用</a:t>
            </a:r>
            <a:r>
              <a:rPr lang="en-US" altLang="zh-CN" sz="2000" dirty="0"/>
              <a:t>NVM</a:t>
            </a:r>
            <a:r>
              <a:rPr lang="zh-CN" altLang="zh-CN" sz="2000" dirty="0"/>
              <a:t>持久性，建立持久数据结构。</a:t>
            </a:r>
            <a:endParaRPr lang="zh-CN" altLang="en-US" sz="2000" dirty="0"/>
          </a:p>
          <a:p>
            <a:pPr marL="457200" indent="-457200">
              <a:lnSpc>
                <a:spcPct val="150000"/>
              </a:lnSpc>
              <a:buFont typeface="+mj-lt"/>
              <a:buAutoNum type="arabicPeriod"/>
            </a:pPr>
            <a:r>
              <a:rPr lang="zh-CN" altLang="zh-CN" sz="2000" dirty="0" smtClean="0"/>
              <a:t>优化</a:t>
            </a:r>
            <a:r>
              <a:rPr lang="en-US" altLang="zh-CN" sz="2000" dirty="0"/>
              <a:t>B+</a:t>
            </a:r>
            <a:r>
              <a:rPr lang="zh-CN" altLang="zh-CN" sz="2000" dirty="0"/>
              <a:t>树的持久化开销，例如采用多版本机制的</a:t>
            </a:r>
            <a:r>
              <a:rPr lang="en-US" altLang="zh-CN" sz="2000" dirty="0"/>
              <a:t>CDDS-Tree</a:t>
            </a:r>
            <a:r>
              <a:rPr lang="zh-CN" altLang="zh-CN" sz="2000" dirty="0"/>
              <a:t>，采用无序树节点的</a:t>
            </a:r>
            <a:r>
              <a:rPr lang="en-US" altLang="zh-CN" sz="2000" dirty="0" err="1" smtClean="0"/>
              <a:t>NVTree</a:t>
            </a:r>
            <a:r>
              <a:rPr lang="en-US" altLang="zh-CN" sz="2000" dirty="0" smtClean="0"/>
              <a:t>/</a:t>
            </a:r>
            <a:r>
              <a:rPr lang="en-US" altLang="zh-CN" sz="2000" dirty="0" err="1" smtClean="0"/>
              <a:t>wB+Tree</a:t>
            </a:r>
            <a:r>
              <a:rPr lang="zh-CN" altLang="zh-CN" sz="2000" dirty="0" smtClean="0"/>
              <a:t>；</a:t>
            </a:r>
            <a:endParaRPr lang="en-US" altLang="zh-CN" sz="2000" dirty="0" smtClean="0"/>
          </a:p>
          <a:p>
            <a:pPr marL="457200" indent="-457200">
              <a:lnSpc>
                <a:spcPct val="150000"/>
              </a:lnSpc>
              <a:buFont typeface="+mj-lt"/>
              <a:buAutoNum type="arabicPeriod"/>
            </a:pPr>
            <a:r>
              <a:rPr lang="zh-CN" altLang="zh-CN" sz="2000" dirty="0" smtClean="0"/>
              <a:t>优化</a:t>
            </a:r>
            <a:r>
              <a:rPr lang="en-US" altLang="zh-CN" sz="2000" dirty="0"/>
              <a:t>B+</a:t>
            </a:r>
            <a:r>
              <a:rPr lang="zh-CN" altLang="zh-CN" sz="2000" dirty="0"/>
              <a:t>树的一致性开销，例如采用混合内存架构的</a:t>
            </a:r>
            <a:r>
              <a:rPr lang="en-US" altLang="zh-CN" sz="2000" dirty="0" err="1"/>
              <a:t>NVTree</a:t>
            </a:r>
            <a:r>
              <a:rPr lang="en-US" altLang="zh-CN" sz="2000" dirty="0"/>
              <a:t>/</a:t>
            </a:r>
            <a:r>
              <a:rPr lang="en-US" altLang="zh-CN" sz="2000" dirty="0" err="1"/>
              <a:t>FPTree</a:t>
            </a:r>
            <a:r>
              <a:rPr lang="zh-CN" altLang="zh-CN" sz="2000" dirty="0"/>
              <a:t>，控制缓存行刷出顺序的</a:t>
            </a:r>
            <a:r>
              <a:rPr lang="en-US" altLang="zh-CN" sz="2000" dirty="0"/>
              <a:t>FAST+FAIR</a:t>
            </a:r>
            <a:r>
              <a:rPr lang="zh-CN" altLang="zh-CN" sz="2000" dirty="0"/>
              <a:t>。</a:t>
            </a:r>
          </a:p>
        </p:txBody>
      </p:sp>
      <p:sp>
        <p:nvSpPr>
          <p:cNvPr id="12" name="文本框 11"/>
          <p:cNvSpPr txBox="1"/>
          <p:nvPr/>
        </p:nvSpPr>
        <p:spPr>
          <a:xfrm>
            <a:off x="254538" y="1583445"/>
            <a:ext cx="3106377" cy="584775"/>
          </a:xfrm>
          <a:prstGeom prst="rect">
            <a:avLst/>
          </a:prstGeom>
          <a:noFill/>
        </p:spPr>
        <p:txBody>
          <a:bodyPr wrap="square" rtlCol="0">
            <a:spAutoFit/>
          </a:bodyPr>
          <a:lstStyle/>
          <a:p>
            <a:r>
              <a:rPr lang="en-US" altLang="zh-CN" sz="3200" b="1" dirty="0" smtClean="0"/>
              <a:t>NVM-ONLY</a:t>
            </a:r>
            <a:r>
              <a:rPr lang="zh-CN" altLang="en-US" sz="3200" b="1" dirty="0" smtClean="0"/>
              <a:t>架构</a:t>
            </a:r>
            <a:endParaRPr lang="zh-CN" altLang="en-US" sz="3600" b="1" dirty="0"/>
          </a:p>
        </p:txBody>
      </p:sp>
    </p:spTree>
    <p:extLst>
      <p:ext uri="{BB962C8B-B14F-4D97-AF65-F5344CB8AC3E}">
        <p14:creationId xmlns:p14="http://schemas.microsoft.com/office/powerpoint/2010/main" val="136774294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8305910" cy="584775"/>
          </a:xfrm>
          <a:prstGeom prst="rect">
            <a:avLst/>
          </a:prstGeom>
          <a:noFill/>
        </p:spPr>
        <p:txBody>
          <a:bodyPr wrap="square" rtlCol="0">
            <a:spAutoFit/>
          </a:bodyPr>
          <a:lstStyle/>
          <a:p>
            <a:r>
              <a:rPr lang="zh-CN" altLang="en-US" sz="3200" dirty="0">
                <a:solidFill>
                  <a:schemeClr val="bg1"/>
                </a:solidFill>
              </a:rPr>
              <a:t>非易失性存储器的应用：数据库系统</a:t>
            </a:r>
            <a:endParaRPr lang="zh-CN" altLang="en-US" sz="3200" dirty="0">
              <a:solidFill>
                <a:schemeClr val="bg1"/>
              </a:solidFill>
            </a:endParaRPr>
          </a:p>
        </p:txBody>
      </p:sp>
      <p:sp>
        <p:nvSpPr>
          <p:cNvPr id="15" name="日期占位符 14"/>
          <p:cNvSpPr>
            <a:spLocks noGrp="1"/>
          </p:cNvSpPr>
          <p:nvPr>
            <p:ph type="dt" sz="half" idx="10"/>
          </p:nvPr>
        </p:nvSpPr>
        <p:spPr/>
        <p:txBody>
          <a:bodyPr/>
          <a:lstStyle/>
          <a:p>
            <a:fld id="{FED8D84F-9067-49AC-B349-8E27AE459452}" type="datetime1">
              <a:rPr lang="zh-CN" altLang="en-US" smtClean="0"/>
              <a:t>2019/10/21</a:t>
            </a:fld>
            <a:endParaRPr lang="zh-CN" altLang="en-US" dirty="0"/>
          </a:p>
        </p:txBody>
      </p:sp>
      <p:sp>
        <p:nvSpPr>
          <p:cNvPr id="16" name="灯片编号占位符 15"/>
          <p:cNvSpPr>
            <a:spLocks noGrp="1"/>
          </p:cNvSpPr>
          <p:nvPr>
            <p:ph type="sldNum" sz="quarter" idx="12"/>
          </p:nvPr>
        </p:nvSpPr>
        <p:spPr>
          <a:xfrm>
            <a:off x="8482174" y="5547942"/>
            <a:ext cx="2743610" cy="339749"/>
          </a:xfrm>
        </p:spPr>
        <p:txBody>
          <a:bodyPr/>
          <a:lstStyle/>
          <a:p>
            <a:fld id="{F2AC0328-332F-4998-B0C3-3F1F62CED8DA}" type="slidenum">
              <a:rPr lang="zh-CN" altLang="en-US" sz="2000" smtClean="0"/>
              <a:t>22</a:t>
            </a:fld>
            <a:endParaRPr lang="zh-CN" altLang="en-US" sz="2000"/>
          </a:p>
        </p:txBody>
      </p:sp>
      <p:sp>
        <p:nvSpPr>
          <p:cNvPr id="3" name="矩形 2"/>
          <p:cNvSpPr/>
          <p:nvPr/>
        </p:nvSpPr>
        <p:spPr>
          <a:xfrm>
            <a:off x="445294" y="2146827"/>
            <a:ext cx="6380049" cy="3323987"/>
          </a:xfrm>
          <a:prstGeom prst="rect">
            <a:avLst/>
          </a:prstGeom>
        </p:spPr>
        <p:txBody>
          <a:bodyPr wrap="square">
            <a:spAutoFit/>
          </a:bodyPr>
          <a:lstStyle/>
          <a:p>
            <a:pPr>
              <a:lnSpc>
                <a:spcPct val="150000"/>
              </a:lnSpc>
            </a:pPr>
            <a:r>
              <a:rPr lang="en-US" altLang="zh-CN" sz="2000" dirty="0"/>
              <a:t>Facebook</a:t>
            </a:r>
            <a:r>
              <a:rPr lang="zh-CN" altLang="en-US" sz="2000" dirty="0"/>
              <a:t>的</a:t>
            </a:r>
            <a:r>
              <a:rPr lang="en-US" altLang="zh-CN" sz="2000" dirty="0" err="1"/>
              <a:t>MyNVM</a:t>
            </a:r>
            <a:r>
              <a:rPr lang="zh-CN" altLang="en-US" sz="2000" dirty="0"/>
              <a:t>系统在</a:t>
            </a:r>
            <a:r>
              <a:rPr lang="en-US" altLang="zh-CN" sz="2000" dirty="0"/>
              <a:t>DRAM</a:t>
            </a:r>
            <a:r>
              <a:rPr lang="zh-CN" altLang="en-US" sz="2000" dirty="0"/>
              <a:t>里面维护一个</a:t>
            </a:r>
            <a:r>
              <a:rPr lang="en-US" altLang="zh-CN" sz="2000" dirty="0"/>
              <a:t>LRU list</a:t>
            </a:r>
            <a:r>
              <a:rPr lang="zh-CN" altLang="en-US" sz="2000" dirty="0"/>
              <a:t>并且缓存被访问的</a:t>
            </a:r>
            <a:r>
              <a:rPr lang="en-US" altLang="zh-CN" sz="2000" dirty="0"/>
              <a:t>block</a:t>
            </a:r>
            <a:r>
              <a:rPr lang="zh-CN" altLang="en-US" sz="2000" dirty="0"/>
              <a:t>的</a:t>
            </a:r>
            <a:r>
              <a:rPr lang="en-US" altLang="zh-CN" sz="2000" dirty="0"/>
              <a:t>key</a:t>
            </a:r>
            <a:r>
              <a:rPr lang="zh-CN" altLang="en-US" sz="2000" dirty="0"/>
              <a:t>，然后对于一个从</a:t>
            </a:r>
            <a:r>
              <a:rPr lang="en-US" altLang="zh-CN" sz="2000" dirty="0"/>
              <a:t>flash</a:t>
            </a:r>
            <a:r>
              <a:rPr lang="zh-CN" altLang="en-US" sz="2000" dirty="0"/>
              <a:t>里面读出来的</a:t>
            </a:r>
            <a:r>
              <a:rPr lang="en-US" altLang="zh-CN" sz="2000" dirty="0"/>
              <a:t>block</a:t>
            </a:r>
            <a:r>
              <a:rPr lang="zh-CN" altLang="en-US" sz="2000" dirty="0"/>
              <a:t>，只有当他出现在</a:t>
            </a:r>
            <a:r>
              <a:rPr lang="en-US" altLang="zh-CN" sz="2000" dirty="0"/>
              <a:t>DRAM</a:t>
            </a:r>
            <a:r>
              <a:rPr lang="zh-CN" altLang="en-US" sz="2000" dirty="0"/>
              <a:t>的</a:t>
            </a:r>
            <a:r>
              <a:rPr lang="en-US" altLang="zh-CN" sz="2000" dirty="0" err="1"/>
              <a:t>LRUlist</a:t>
            </a:r>
            <a:r>
              <a:rPr lang="zh-CN" altLang="en-US" sz="2000" dirty="0"/>
              <a:t>里面才会被加入到</a:t>
            </a:r>
            <a:r>
              <a:rPr lang="en-US" altLang="zh-CN" sz="2000" dirty="0"/>
              <a:t>NVM</a:t>
            </a:r>
            <a:r>
              <a:rPr lang="zh-CN" altLang="en-US" sz="2000" dirty="0"/>
              <a:t>里面。该技术不但能够缓解有限内存空间与大容量数据之间的矛盾</a:t>
            </a:r>
            <a:r>
              <a:rPr lang="en-US" altLang="zh-CN" sz="2000" dirty="0"/>
              <a:t>,</a:t>
            </a:r>
            <a:r>
              <a:rPr lang="zh-CN" altLang="en-US" sz="2000" dirty="0"/>
              <a:t>还可以降低维护数据一致性的开销。</a:t>
            </a:r>
          </a:p>
          <a:p>
            <a:pPr>
              <a:lnSpc>
                <a:spcPct val="150000"/>
              </a:lnSpc>
            </a:pPr>
            <a:endParaRPr lang="zh-CN" altLang="zh-CN" sz="2000" dirty="0"/>
          </a:p>
        </p:txBody>
      </p:sp>
      <p:pic>
        <p:nvPicPr>
          <p:cNvPr id="1026" name="Picture 2" descr="https://upload-images.jianshu.io/upload_images/12472641-5834c0e0c5c685a3.jpg"/>
          <p:cNvPicPr>
            <a:picLocks noChangeAspect="1" noChangeArrowheads="1"/>
          </p:cNvPicPr>
          <p:nvPr/>
        </p:nvPicPr>
        <p:blipFill rotWithShape="1">
          <a:blip r:embed="rId3">
            <a:extLst>
              <a:ext uri="{28A0092B-C50C-407E-A947-70E740481C1C}">
                <a14:useLocalDpi xmlns:a14="http://schemas.microsoft.com/office/drawing/2010/main" val="0"/>
              </a:ext>
            </a:extLst>
          </a:blip>
          <a:srcRect l="498" b="17099"/>
          <a:stretch/>
        </p:blipFill>
        <p:spPr bwMode="auto">
          <a:xfrm>
            <a:off x="6955970" y="2318157"/>
            <a:ext cx="4644033" cy="247155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254537" y="1516388"/>
            <a:ext cx="5493119" cy="584775"/>
          </a:xfrm>
          <a:prstGeom prst="rect">
            <a:avLst/>
          </a:prstGeom>
          <a:noFill/>
        </p:spPr>
        <p:txBody>
          <a:bodyPr wrap="square" rtlCol="0">
            <a:spAutoFit/>
          </a:bodyPr>
          <a:lstStyle/>
          <a:p>
            <a:r>
              <a:rPr lang="en-US" altLang="zh-CN" sz="3200" b="1" dirty="0" smtClean="0"/>
              <a:t>NVM+DRAM</a:t>
            </a:r>
            <a:r>
              <a:rPr lang="zh-CN" altLang="en-US" sz="3200" b="1" dirty="0" smtClean="0"/>
              <a:t>架构（</a:t>
            </a:r>
            <a:r>
              <a:rPr lang="en-US" altLang="zh-CN" sz="3200" b="1" dirty="0" err="1" smtClean="0"/>
              <a:t>MyNVM</a:t>
            </a:r>
            <a:r>
              <a:rPr lang="zh-CN" altLang="en-US" sz="3200" b="1" dirty="0" smtClean="0"/>
              <a:t>）</a:t>
            </a:r>
            <a:endParaRPr lang="zh-CN" altLang="en-US" sz="3600" b="1" dirty="0"/>
          </a:p>
        </p:txBody>
      </p:sp>
    </p:spTree>
    <p:extLst>
      <p:ext uri="{BB962C8B-B14F-4D97-AF65-F5344CB8AC3E}">
        <p14:creationId xmlns:p14="http://schemas.microsoft.com/office/powerpoint/2010/main" val="415406893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8305910" cy="584775"/>
          </a:xfrm>
          <a:prstGeom prst="rect">
            <a:avLst/>
          </a:prstGeom>
          <a:noFill/>
        </p:spPr>
        <p:txBody>
          <a:bodyPr wrap="square" rtlCol="0">
            <a:spAutoFit/>
          </a:bodyPr>
          <a:lstStyle/>
          <a:p>
            <a:r>
              <a:rPr lang="zh-CN" altLang="en-US" sz="3200" dirty="0">
                <a:solidFill>
                  <a:schemeClr val="bg1"/>
                </a:solidFill>
              </a:rPr>
              <a:t>非易失性存储器的应用：数据库系统</a:t>
            </a:r>
            <a:endParaRPr lang="zh-CN" altLang="en-US" sz="3200" dirty="0">
              <a:solidFill>
                <a:schemeClr val="bg1"/>
              </a:solidFill>
            </a:endParaRPr>
          </a:p>
        </p:txBody>
      </p:sp>
      <p:sp>
        <p:nvSpPr>
          <p:cNvPr id="15" name="日期占位符 14"/>
          <p:cNvSpPr>
            <a:spLocks noGrp="1"/>
          </p:cNvSpPr>
          <p:nvPr>
            <p:ph type="dt" sz="half" idx="10"/>
          </p:nvPr>
        </p:nvSpPr>
        <p:spPr/>
        <p:txBody>
          <a:bodyPr/>
          <a:lstStyle/>
          <a:p>
            <a:fld id="{FED8D84F-9067-49AC-B349-8E27AE459452}" type="datetime1">
              <a:rPr lang="zh-CN" altLang="en-US" smtClean="0"/>
              <a:t>2019/10/21</a:t>
            </a:fld>
            <a:endParaRPr lang="zh-CN" altLang="en-US" dirty="0"/>
          </a:p>
        </p:txBody>
      </p:sp>
      <p:sp>
        <p:nvSpPr>
          <p:cNvPr id="16" name="灯片编号占位符 15"/>
          <p:cNvSpPr>
            <a:spLocks noGrp="1"/>
          </p:cNvSpPr>
          <p:nvPr>
            <p:ph type="sldNum" sz="quarter" idx="12"/>
          </p:nvPr>
        </p:nvSpPr>
        <p:spPr>
          <a:xfrm>
            <a:off x="8731747" y="6356350"/>
            <a:ext cx="2743610" cy="339749"/>
          </a:xfrm>
        </p:spPr>
        <p:txBody>
          <a:bodyPr/>
          <a:lstStyle/>
          <a:p>
            <a:fld id="{F2AC0328-332F-4998-B0C3-3F1F62CED8DA}" type="slidenum">
              <a:rPr lang="zh-CN" altLang="en-US" smtClean="0"/>
              <a:t>23</a:t>
            </a:fld>
            <a:endParaRPr lang="zh-CN" altLang="en-US" dirty="0"/>
          </a:p>
        </p:txBody>
      </p:sp>
      <p:sp>
        <p:nvSpPr>
          <p:cNvPr id="3" name="矩形 2"/>
          <p:cNvSpPr/>
          <p:nvPr/>
        </p:nvSpPr>
        <p:spPr>
          <a:xfrm>
            <a:off x="445294" y="2146827"/>
            <a:ext cx="10908506" cy="4708981"/>
          </a:xfrm>
          <a:prstGeom prst="rect">
            <a:avLst/>
          </a:prstGeom>
        </p:spPr>
        <p:txBody>
          <a:bodyPr wrap="square">
            <a:spAutoFit/>
          </a:bodyPr>
          <a:lstStyle/>
          <a:p>
            <a:pPr>
              <a:lnSpc>
                <a:spcPct val="150000"/>
              </a:lnSpc>
            </a:pPr>
            <a:r>
              <a:rPr lang="zh-CN" altLang="en-US" sz="2000" dirty="0"/>
              <a:t>在非易失存储环境下</a:t>
            </a:r>
            <a:r>
              <a:rPr lang="en-US" altLang="zh-CN" sz="2000" dirty="0"/>
              <a:t>,</a:t>
            </a:r>
            <a:r>
              <a:rPr lang="zh-CN" altLang="en-US" sz="2000" dirty="0"/>
              <a:t>由于 </a:t>
            </a:r>
            <a:r>
              <a:rPr lang="en-US" altLang="zh-CN" sz="2000" dirty="0"/>
              <a:t>NVM </a:t>
            </a:r>
            <a:r>
              <a:rPr lang="zh-CN" altLang="en-US" sz="2000" dirty="0"/>
              <a:t>高速的随机读写能力</a:t>
            </a:r>
            <a:r>
              <a:rPr lang="en-US" altLang="zh-CN" sz="2000" dirty="0"/>
              <a:t>,</a:t>
            </a:r>
            <a:r>
              <a:rPr lang="zh-CN" altLang="en-US" sz="2000" dirty="0"/>
              <a:t>缓冲的优势变成了劣势</a:t>
            </a:r>
            <a:r>
              <a:rPr lang="en-US" altLang="zh-CN" sz="2000" dirty="0"/>
              <a:t>.</a:t>
            </a:r>
            <a:r>
              <a:rPr lang="zh-CN" altLang="en-US" sz="2000" dirty="0"/>
              <a:t>极端情况下</a:t>
            </a:r>
            <a:r>
              <a:rPr lang="en-US" altLang="zh-CN" sz="2000" dirty="0"/>
              <a:t>,</a:t>
            </a:r>
            <a:r>
              <a:rPr lang="zh-CN" altLang="en-US" sz="2000" dirty="0"/>
              <a:t>事务更新数据还会在不同位置</a:t>
            </a:r>
            <a:r>
              <a:rPr lang="en-US" altLang="zh-CN" sz="2000" dirty="0"/>
              <a:t>(</a:t>
            </a:r>
            <a:r>
              <a:rPr lang="zh-CN" altLang="en-US" sz="2000" dirty="0"/>
              <a:t>日志缓冲区、交换区、磁盘</a:t>
            </a:r>
            <a:r>
              <a:rPr lang="en-US" altLang="zh-CN" sz="2000" dirty="0"/>
              <a:t>)</a:t>
            </a:r>
            <a:r>
              <a:rPr lang="zh-CN" altLang="en-US" sz="2000" dirty="0"/>
              <a:t>出现大量冗余</a:t>
            </a:r>
            <a:r>
              <a:rPr lang="en-US" altLang="zh-CN" sz="2000" dirty="0"/>
              <a:t>. </a:t>
            </a:r>
            <a:r>
              <a:rPr lang="zh-CN" altLang="en-US" sz="2000" dirty="0"/>
              <a:t>此外</a:t>
            </a:r>
            <a:r>
              <a:rPr lang="en-US" altLang="zh-CN" sz="2000" dirty="0"/>
              <a:t>,</a:t>
            </a:r>
            <a:r>
              <a:rPr lang="zh-CN" altLang="en-US" sz="2000" dirty="0"/>
              <a:t>基于 </a:t>
            </a:r>
            <a:r>
              <a:rPr lang="en-US" altLang="zh-CN" sz="2000" dirty="0"/>
              <a:t>NVM </a:t>
            </a:r>
            <a:r>
              <a:rPr lang="zh-CN" altLang="en-US" sz="2000" dirty="0"/>
              <a:t>的日志在写入之后就是持久化状态</a:t>
            </a:r>
            <a:r>
              <a:rPr lang="en-US" altLang="zh-CN" sz="2000" dirty="0"/>
              <a:t>,</a:t>
            </a:r>
            <a:r>
              <a:rPr lang="zh-CN" altLang="en-US" sz="2000" dirty="0"/>
              <a:t>因此</a:t>
            </a:r>
            <a:r>
              <a:rPr lang="en-US" altLang="zh-CN" sz="2000" dirty="0"/>
              <a:t>,</a:t>
            </a:r>
            <a:r>
              <a:rPr lang="zh-CN" altLang="en-US" sz="2000" dirty="0"/>
              <a:t>事务在提交时不再需要强制性地将日志持久化到磁 盘中</a:t>
            </a:r>
            <a:r>
              <a:rPr lang="zh-CN" altLang="en-US" sz="2000" dirty="0" smtClean="0"/>
              <a:t>。</a:t>
            </a:r>
            <a:endParaRPr lang="en-US" altLang="zh-CN" sz="2000" dirty="0" smtClean="0"/>
          </a:p>
          <a:p>
            <a:pPr marL="342900" indent="-342900">
              <a:lnSpc>
                <a:spcPct val="150000"/>
              </a:lnSpc>
              <a:buFont typeface="Arial" panose="020B0604020202020204" pitchFamily="34" charset="0"/>
              <a:buChar char="•"/>
            </a:pPr>
            <a:r>
              <a:rPr lang="en-US" altLang="zh-CN" sz="2000" dirty="0" smtClean="0"/>
              <a:t>Fang</a:t>
            </a:r>
            <a:r>
              <a:rPr lang="zh-CN" altLang="en-US" sz="2000" dirty="0" smtClean="0"/>
              <a:t>等人将 </a:t>
            </a:r>
            <a:r>
              <a:rPr lang="en-US" altLang="zh-CN" sz="2000" dirty="0"/>
              <a:t>NVM </a:t>
            </a:r>
            <a:r>
              <a:rPr lang="zh-CN" altLang="en-US" sz="2000" dirty="0"/>
              <a:t>作为唯一的日志</a:t>
            </a:r>
            <a:r>
              <a:rPr lang="zh-CN" altLang="en-US" sz="2000" dirty="0" smtClean="0"/>
              <a:t>存储设备，利用</a:t>
            </a:r>
            <a:r>
              <a:rPr lang="zh-CN" altLang="en-US" sz="2000" dirty="0"/>
              <a:t>基于 </a:t>
            </a:r>
            <a:r>
              <a:rPr lang="en-US" altLang="zh-CN" sz="2000" dirty="0"/>
              <a:t>NVM </a:t>
            </a:r>
            <a:r>
              <a:rPr lang="zh-CN" altLang="en-US" sz="2000" dirty="0"/>
              <a:t>的单一日志空间替换了传统日志所需的内存日志缓冲和磁盘日志文件 </a:t>
            </a:r>
            <a:r>
              <a:rPr lang="en-US" altLang="zh-CN" sz="2000" dirty="0"/>
              <a:t>two-layer </a:t>
            </a:r>
            <a:r>
              <a:rPr lang="zh-CN" altLang="en-US" sz="2000" dirty="0" smtClean="0"/>
              <a:t>结构。</a:t>
            </a:r>
            <a:endParaRPr lang="en-US" altLang="zh-CN" sz="2000" dirty="0" smtClean="0"/>
          </a:p>
          <a:p>
            <a:pPr marL="342900" indent="-342900">
              <a:lnSpc>
                <a:spcPct val="150000"/>
              </a:lnSpc>
              <a:buFont typeface="Arial" panose="020B0604020202020204" pitchFamily="34" charset="0"/>
              <a:buChar char="•"/>
            </a:pPr>
            <a:r>
              <a:rPr lang="en-US" altLang="zh-CN" sz="2000" dirty="0" smtClean="0"/>
              <a:t>Gao</a:t>
            </a:r>
            <a:r>
              <a:rPr lang="zh-CN" altLang="en-US" sz="2000" dirty="0" smtClean="0"/>
              <a:t>等人在</a:t>
            </a:r>
            <a:r>
              <a:rPr lang="zh-CN" altLang="en-US" sz="2000" dirty="0"/>
              <a:t>混合 </a:t>
            </a:r>
            <a:r>
              <a:rPr lang="en-US" altLang="zh-CN" sz="2000" dirty="0"/>
              <a:t>DRAM </a:t>
            </a:r>
            <a:r>
              <a:rPr lang="zh-CN" altLang="en-US" sz="2000" dirty="0"/>
              <a:t>和 </a:t>
            </a:r>
            <a:r>
              <a:rPr lang="en-US" altLang="zh-CN" sz="2000" dirty="0"/>
              <a:t>NVM </a:t>
            </a:r>
            <a:r>
              <a:rPr lang="zh-CN" altLang="en-US" sz="2000" dirty="0"/>
              <a:t>的主存架构</a:t>
            </a:r>
            <a:r>
              <a:rPr lang="zh-CN" altLang="en-US" sz="2000" dirty="0" smtClean="0"/>
              <a:t>下消除</a:t>
            </a:r>
            <a:r>
              <a:rPr lang="zh-CN" altLang="en-US" sz="2000" dirty="0"/>
              <a:t>显式的 </a:t>
            </a:r>
            <a:r>
              <a:rPr lang="en-US" altLang="zh-CN" sz="2000" dirty="0"/>
              <a:t>Undo </a:t>
            </a:r>
            <a:r>
              <a:rPr lang="zh-CN" altLang="en-US" sz="2000" dirty="0"/>
              <a:t>和 </a:t>
            </a:r>
            <a:r>
              <a:rPr lang="en-US" altLang="zh-CN" sz="2000" dirty="0"/>
              <a:t>Redo </a:t>
            </a:r>
            <a:r>
              <a:rPr lang="zh-CN" altLang="en-US" sz="2000" dirty="0"/>
              <a:t>日志</a:t>
            </a:r>
            <a:r>
              <a:rPr lang="en-US" altLang="zh-CN" sz="2000" dirty="0"/>
              <a:t>,</a:t>
            </a:r>
            <a:r>
              <a:rPr lang="zh-CN" altLang="en-US" sz="2000" dirty="0"/>
              <a:t>将隐式的日志合并入</a:t>
            </a:r>
            <a:r>
              <a:rPr lang="zh-CN" altLang="en-US" sz="2000" dirty="0" smtClean="0"/>
              <a:t>缓存</a:t>
            </a:r>
            <a:r>
              <a:rPr lang="zh-CN" altLang="en-US" sz="2000" dirty="0"/>
              <a:t>的更新中</a:t>
            </a:r>
            <a:r>
              <a:rPr lang="en-US" altLang="zh-CN" sz="2000" dirty="0"/>
              <a:t>,</a:t>
            </a:r>
            <a:r>
              <a:rPr lang="zh-CN" altLang="en-US" sz="2000" dirty="0"/>
              <a:t>并同时保存在 </a:t>
            </a:r>
            <a:r>
              <a:rPr lang="en-US" altLang="zh-CN" sz="2000" dirty="0"/>
              <a:t>NVM </a:t>
            </a:r>
            <a:r>
              <a:rPr lang="zh-CN" altLang="en-US" sz="2000" dirty="0" smtClean="0"/>
              <a:t>上。</a:t>
            </a:r>
            <a:endParaRPr lang="en-US" altLang="zh-CN" sz="2000" dirty="0" smtClean="0"/>
          </a:p>
          <a:p>
            <a:pPr marL="342900" indent="-342900">
              <a:lnSpc>
                <a:spcPct val="150000"/>
              </a:lnSpc>
              <a:buFont typeface="Arial" panose="020B0604020202020204" pitchFamily="34" charset="0"/>
              <a:buChar char="•"/>
            </a:pPr>
            <a:r>
              <a:rPr lang="en-US" altLang="zh-CN" sz="2000" dirty="0" err="1"/>
              <a:t>Arulraj</a:t>
            </a:r>
            <a:r>
              <a:rPr lang="zh-CN" altLang="en-US" sz="2000" dirty="0"/>
              <a:t>基于主外存统一的 </a:t>
            </a:r>
            <a:r>
              <a:rPr lang="en-US" altLang="zh-CN" sz="2000" dirty="0"/>
              <a:t>NVM-only </a:t>
            </a:r>
            <a:r>
              <a:rPr lang="zh-CN" altLang="en-US" sz="2000" dirty="0"/>
              <a:t>的存储架构设计了 </a:t>
            </a:r>
            <a:r>
              <a:rPr lang="en-US" altLang="zh-CN" sz="2000" dirty="0"/>
              <a:t>3 </a:t>
            </a:r>
            <a:r>
              <a:rPr lang="zh-CN" altLang="en-US" sz="2000" dirty="0"/>
              <a:t>种不同的存储引擎和恢复技术：原地</a:t>
            </a:r>
            <a:r>
              <a:rPr lang="zh-CN" altLang="en-US" sz="2000" dirty="0"/>
              <a:t>更新、</a:t>
            </a:r>
            <a:r>
              <a:rPr lang="zh-CN" altLang="en-US" sz="2000" dirty="0"/>
              <a:t>写时拷贝</a:t>
            </a:r>
            <a:r>
              <a:rPr lang="zh-CN" altLang="en-US" sz="2000" dirty="0"/>
              <a:t>更新、</a:t>
            </a:r>
            <a:r>
              <a:rPr lang="zh-CN" altLang="en-US" sz="2000" dirty="0"/>
              <a:t>基于</a:t>
            </a:r>
            <a:r>
              <a:rPr lang="en-US" altLang="zh-CN" sz="2000" dirty="0"/>
              <a:t>Log</a:t>
            </a:r>
            <a:r>
              <a:rPr lang="zh-CN" altLang="en-US" sz="2000" dirty="0"/>
              <a:t>的</a:t>
            </a:r>
            <a:r>
              <a:rPr lang="zh-CN" altLang="en-US" sz="2000" dirty="0"/>
              <a:t>更新。</a:t>
            </a:r>
            <a:endParaRPr lang="zh-CN" altLang="en-US" sz="2000" dirty="0"/>
          </a:p>
          <a:p>
            <a:pPr>
              <a:lnSpc>
                <a:spcPct val="150000"/>
              </a:lnSpc>
            </a:pPr>
            <a:endParaRPr lang="zh-CN" altLang="zh-CN" sz="2000" dirty="0"/>
          </a:p>
        </p:txBody>
      </p:sp>
      <p:sp>
        <p:nvSpPr>
          <p:cNvPr id="12" name="文本框 11"/>
          <p:cNvSpPr txBox="1"/>
          <p:nvPr/>
        </p:nvSpPr>
        <p:spPr>
          <a:xfrm>
            <a:off x="254537" y="1516388"/>
            <a:ext cx="5493119" cy="584775"/>
          </a:xfrm>
          <a:prstGeom prst="rect">
            <a:avLst/>
          </a:prstGeom>
          <a:noFill/>
        </p:spPr>
        <p:txBody>
          <a:bodyPr wrap="square" rtlCol="0">
            <a:spAutoFit/>
          </a:bodyPr>
          <a:lstStyle/>
          <a:p>
            <a:r>
              <a:rPr lang="zh-CN" altLang="en-US" sz="3200" b="1" dirty="0" smtClean="0"/>
              <a:t>恢复技术</a:t>
            </a:r>
            <a:endParaRPr lang="zh-CN" altLang="en-US" sz="3600" b="1" dirty="0"/>
          </a:p>
        </p:txBody>
      </p:sp>
    </p:spTree>
    <p:extLst>
      <p:ext uri="{BB962C8B-B14F-4D97-AF65-F5344CB8AC3E}">
        <p14:creationId xmlns:p14="http://schemas.microsoft.com/office/powerpoint/2010/main" val="59444397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7467710" cy="584775"/>
          </a:xfrm>
          <a:prstGeom prst="rect">
            <a:avLst/>
          </a:prstGeom>
          <a:noFill/>
        </p:spPr>
        <p:txBody>
          <a:bodyPr wrap="square" rtlCol="0">
            <a:spAutoFit/>
          </a:bodyPr>
          <a:lstStyle/>
          <a:p>
            <a:r>
              <a:rPr lang="zh-CN" altLang="en-US" sz="3200" dirty="0">
                <a:solidFill>
                  <a:schemeClr val="bg1"/>
                </a:solidFill>
              </a:rPr>
              <a:t>非易失性存储器的应用：数据库系统</a:t>
            </a:r>
            <a:endParaRPr lang="zh-CN" altLang="en-US" sz="3200" dirty="0">
              <a:solidFill>
                <a:schemeClr val="bg1"/>
              </a:solidFill>
            </a:endParaRPr>
          </a:p>
        </p:txBody>
      </p:sp>
      <p:sp>
        <p:nvSpPr>
          <p:cNvPr id="15" name="日期占位符 14"/>
          <p:cNvSpPr>
            <a:spLocks noGrp="1"/>
          </p:cNvSpPr>
          <p:nvPr>
            <p:ph type="dt" sz="half" idx="10"/>
          </p:nvPr>
        </p:nvSpPr>
        <p:spPr/>
        <p:txBody>
          <a:bodyPr/>
          <a:lstStyle/>
          <a:p>
            <a:fld id="{FED8D84F-9067-49AC-B349-8E27AE459452}" type="datetime1">
              <a:rPr lang="zh-CN" altLang="en-US" smtClean="0"/>
              <a:t>2019/10/21</a:t>
            </a:fld>
            <a:endParaRPr lang="zh-CN" altLang="en-US" dirty="0"/>
          </a:p>
        </p:txBody>
      </p:sp>
      <p:sp>
        <p:nvSpPr>
          <p:cNvPr id="16" name="灯片编号占位符 15"/>
          <p:cNvSpPr>
            <a:spLocks noGrp="1"/>
          </p:cNvSpPr>
          <p:nvPr>
            <p:ph type="sldNum" sz="quarter" idx="12"/>
          </p:nvPr>
        </p:nvSpPr>
        <p:spPr>
          <a:xfrm>
            <a:off x="8834714" y="6369037"/>
            <a:ext cx="2743610" cy="339749"/>
          </a:xfrm>
        </p:spPr>
        <p:txBody>
          <a:bodyPr/>
          <a:lstStyle/>
          <a:p>
            <a:fld id="{F2AC0328-332F-4998-B0C3-3F1F62CED8DA}" type="slidenum">
              <a:rPr lang="zh-CN" altLang="en-US" smtClean="0"/>
              <a:t>24</a:t>
            </a:fld>
            <a:endParaRPr lang="zh-CN" altLang="en-US" dirty="0"/>
          </a:p>
        </p:txBody>
      </p:sp>
      <p:sp>
        <p:nvSpPr>
          <p:cNvPr id="3" name="矩形 2"/>
          <p:cNvSpPr/>
          <p:nvPr/>
        </p:nvSpPr>
        <p:spPr>
          <a:xfrm>
            <a:off x="445294" y="2338880"/>
            <a:ext cx="11301412" cy="1938992"/>
          </a:xfrm>
          <a:prstGeom prst="rect">
            <a:avLst/>
          </a:prstGeom>
        </p:spPr>
        <p:txBody>
          <a:bodyPr wrap="square">
            <a:spAutoFit/>
          </a:bodyPr>
          <a:lstStyle/>
          <a:p>
            <a:pPr>
              <a:lnSpc>
                <a:spcPct val="150000"/>
              </a:lnSpc>
            </a:pPr>
            <a:r>
              <a:rPr lang="zh-CN" altLang="en-US" sz="2000" dirty="0"/>
              <a:t>对于 </a:t>
            </a:r>
            <a:r>
              <a:rPr lang="en-US" altLang="zh-CN" sz="2000" dirty="0"/>
              <a:t>NVM </a:t>
            </a:r>
            <a:r>
              <a:rPr lang="zh-CN" altLang="en-US" sz="2000" dirty="0"/>
              <a:t>构筑的新型非易失存储环境而言</a:t>
            </a:r>
            <a:r>
              <a:rPr lang="en-US" altLang="zh-CN" sz="2000" dirty="0"/>
              <a:t>,</a:t>
            </a:r>
            <a:r>
              <a:rPr lang="zh-CN" altLang="en-US" sz="2000" dirty="0"/>
              <a:t>其瓶颈在随着架构的读写特征而发生迁移时</a:t>
            </a:r>
            <a:r>
              <a:rPr lang="en-US" altLang="zh-CN" sz="2000" dirty="0"/>
              <a:t>,</a:t>
            </a:r>
            <a:r>
              <a:rPr lang="zh-CN" altLang="en-US" sz="2000" dirty="0"/>
              <a:t>以往并发控制机制的开销比例也在发生变化</a:t>
            </a:r>
            <a:r>
              <a:rPr lang="en-US" altLang="zh-CN" sz="2000" dirty="0"/>
              <a:t>.</a:t>
            </a:r>
            <a:r>
              <a:rPr lang="zh-CN" altLang="en-US" sz="2000" dirty="0"/>
              <a:t>相对于 </a:t>
            </a:r>
            <a:r>
              <a:rPr lang="en-US" altLang="zh-CN" sz="2000" dirty="0"/>
              <a:t>NVM </a:t>
            </a:r>
            <a:r>
              <a:rPr lang="zh-CN" altLang="en-US" sz="2000" dirty="0"/>
              <a:t>读操作而言</a:t>
            </a:r>
            <a:r>
              <a:rPr lang="en-US" altLang="zh-CN" sz="2000" dirty="0"/>
              <a:t>,NVM </a:t>
            </a:r>
            <a:r>
              <a:rPr lang="zh-CN" altLang="en-US" sz="2000" dirty="0"/>
              <a:t>写操作成为新的需要被关注的瓶颈</a:t>
            </a:r>
            <a:r>
              <a:rPr lang="en-US" altLang="zh-CN" sz="2000" dirty="0"/>
              <a:t>,</a:t>
            </a:r>
            <a:r>
              <a:rPr lang="zh-CN" altLang="en-US" sz="2000" dirty="0"/>
              <a:t>如何设计 </a:t>
            </a:r>
            <a:r>
              <a:rPr lang="en-US" altLang="zh-CN" sz="2000" dirty="0"/>
              <a:t>write-limited </a:t>
            </a:r>
            <a:r>
              <a:rPr lang="zh-CN" altLang="en-US" sz="2000" dirty="0"/>
              <a:t>的 </a:t>
            </a:r>
            <a:r>
              <a:rPr lang="en-US" altLang="zh-CN" sz="2000" dirty="0"/>
              <a:t>NVM friendly </a:t>
            </a:r>
            <a:r>
              <a:rPr lang="zh-CN" altLang="en-US" sz="2000" dirty="0"/>
              <a:t>的面向 </a:t>
            </a:r>
            <a:r>
              <a:rPr lang="en-US" altLang="zh-CN" sz="2000" dirty="0"/>
              <a:t>MVCC </a:t>
            </a:r>
            <a:r>
              <a:rPr lang="zh-CN" altLang="en-US" sz="2000" dirty="0"/>
              <a:t>等机制的优化技术</a:t>
            </a:r>
            <a:r>
              <a:rPr lang="en-US" altLang="zh-CN" sz="2000" dirty="0"/>
              <a:t>,</a:t>
            </a:r>
            <a:r>
              <a:rPr lang="zh-CN" altLang="en-US" sz="2000" dirty="0"/>
              <a:t>以及重新评估确定性事务处理技术</a:t>
            </a:r>
            <a:r>
              <a:rPr lang="en-US" altLang="zh-CN" sz="2000" dirty="0"/>
              <a:t>,</a:t>
            </a:r>
            <a:r>
              <a:rPr lang="zh-CN" altLang="en-US" sz="2000" dirty="0"/>
              <a:t>都是值得 探索的</a:t>
            </a:r>
            <a:r>
              <a:rPr lang="zh-CN" altLang="en-US" sz="2000" dirty="0" smtClean="0"/>
              <a:t>课题</a:t>
            </a:r>
            <a:r>
              <a:rPr lang="zh-CN" altLang="en-US" sz="2000" dirty="0"/>
              <a:t>。</a:t>
            </a:r>
            <a:r>
              <a:rPr lang="en-US" altLang="zh-CN" sz="2000" dirty="0" smtClean="0"/>
              <a:t> </a:t>
            </a:r>
            <a:endParaRPr lang="zh-CN" altLang="zh-CN" sz="2000" dirty="0"/>
          </a:p>
        </p:txBody>
      </p:sp>
      <p:sp>
        <p:nvSpPr>
          <p:cNvPr id="12" name="文本框 11"/>
          <p:cNvSpPr txBox="1"/>
          <p:nvPr/>
        </p:nvSpPr>
        <p:spPr>
          <a:xfrm>
            <a:off x="254537" y="1516388"/>
            <a:ext cx="5493119" cy="584775"/>
          </a:xfrm>
          <a:prstGeom prst="rect">
            <a:avLst/>
          </a:prstGeom>
          <a:noFill/>
        </p:spPr>
        <p:txBody>
          <a:bodyPr wrap="square" rtlCol="0">
            <a:spAutoFit/>
          </a:bodyPr>
          <a:lstStyle/>
          <a:p>
            <a:r>
              <a:rPr lang="zh-CN" altLang="en-US" sz="3200" b="1" dirty="0" smtClean="0"/>
              <a:t>并发控制</a:t>
            </a:r>
            <a:endParaRPr lang="zh-CN" altLang="en-US" sz="3600" b="1" dirty="0"/>
          </a:p>
        </p:txBody>
      </p:sp>
    </p:spTree>
    <p:extLst>
      <p:ext uri="{BB962C8B-B14F-4D97-AF65-F5344CB8AC3E}">
        <p14:creationId xmlns:p14="http://schemas.microsoft.com/office/powerpoint/2010/main" val="252384998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6760139" cy="584775"/>
          </a:xfrm>
          <a:prstGeom prst="rect">
            <a:avLst/>
          </a:prstGeom>
          <a:noFill/>
        </p:spPr>
        <p:txBody>
          <a:bodyPr wrap="square" rtlCol="0">
            <a:spAutoFit/>
          </a:bodyPr>
          <a:lstStyle/>
          <a:p>
            <a:r>
              <a:rPr lang="zh-CN" altLang="en-US" sz="3200" dirty="0">
                <a:solidFill>
                  <a:schemeClr val="bg1"/>
                </a:solidFill>
              </a:rPr>
              <a:t>非易失性存储器的应用：深度学习</a:t>
            </a:r>
            <a:endParaRPr lang="zh-CN" altLang="en-US" sz="3200" dirty="0">
              <a:solidFill>
                <a:schemeClr val="bg1"/>
              </a:solidFill>
            </a:endParaRPr>
          </a:p>
        </p:txBody>
      </p:sp>
      <p:sp>
        <p:nvSpPr>
          <p:cNvPr id="8" name="文本框 7"/>
          <p:cNvSpPr txBox="1"/>
          <p:nvPr/>
        </p:nvSpPr>
        <p:spPr>
          <a:xfrm>
            <a:off x="186899" y="1494904"/>
            <a:ext cx="3106377" cy="584775"/>
          </a:xfrm>
          <a:prstGeom prst="rect">
            <a:avLst/>
          </a:prstGeom>
          <a:noFill/>
        </p:spPr>
        <p:txBody>
          <a:bodyPr wrap="square" rtlCol="0">
            <a:spAutoFit/>
          </a:bodyPr>
          <a:lstStyle/>
          <a:p>
            <a:r>
              <a:rPr lang="zh-CN" altLang="en-US" sz="3200" b="1" dirty="0" smtClean="0"/>
              <a:t>背景</a:t>
            </a:r>
            <a:endParaRPr lang="zh-CN" altLang="en-US" sz="3200" b="1" dirty="0"/>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a:xfrm>
            <a:off x="8797886" y="6356350"/>
            <a:ext cx="2743200" cy="365125"/>
          </a:xfrm>
        </p:spPr>
        <p:txBody>
          <a:bodyPr/>
          <a:lstStyle/>
          <a:p>
            <a:fld id="{F2AC0328-332F-4998-B0C3-3F1F62CED8DA}" type="slidenum">
              <a:rPr lang="zh-CN" altLang="en-US" smtClean="0"/>
              <a:t>25</a:t>
            </a:fld>
            <a:endParaRPr lang="zh-CN" altLang="en-US" dirty="0"/>
          </a:p>
        </p:txBody>
      </p:sp>
      <p:sp>
        <p:nvSpPr>
          <p:cNvPr id="16" name="文本框 15"/>
          <p:cNvSpPr txBox="1"/>
          <p:nvPr/>
        </p:nvSpPr>
        <p:spPr>
          <a:xfrm>
            <a:off x="340911" y="2002378"/>
            <a:ext cx="11682923"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随着大数据时代的到来</a:t>
            </a:r>
            <a:r>
              <a:rPr lang="zh-CN" altLang="en-US" sz="2000" dirty="0" smtClean="0"/>
              <a:t>，深度学习已经</a:t>
            </a:r>
            <a:r>
              <a:rPr lang="zh-CN" altLang="en-US" sz="2000" dirty="0"/>
              <a:t>在多个领域，比如图像试别，语音识别和自然语言处理</a:t>
            </a:r>
            <a:r>
              <a:rPr lang="zh-CN" altLang="en-US" sz="2000" dirty="0" smtClean="0"/>
              <a:t>等领域，</a:t>
            </a:r>
            <a:r>
              <a:rPr lang="zh-CN" altLang="en-US" sz="2000" dirty="0"/>
              <a:t>取得了很多的进展</a:t>
            </a:r>
            <a:r>
              <a:rPr lang="zh-CN" altLang="en-US" sz="2000" dirty="0" smtClean="0"/>
              <a:t>。而神经网络又是对计算和内存敏感的。</a:t>
            </a:r>
            <a:endParaRPr lang="zh-CN" altLang="en-US" sz="2000" dirty="0"/>
          </a:p>
          <a:p>
            <a:pPr marL="285750" indent="-285750">
              <a:lnSpc>
                <a:spcPct val="150000"/>
              </a:lnSpc>
              <a:buFont typeface="Arial" panose="020B0604020202020204" pitchFamily="34" charset="0"/>
              <a:buChar char="•"/>
            </a:pPr>
            <a:r>
              <a:rPr lang="zh-CN" altLang="en-US" sz="2000" dirty="0" smtClean="0"/>
              <a:t>神经网络</a:t>
            </a:r>
            <a:r>
              <a:rPr lang="zh-CN" altLang="en-US" sz="2000" dirty="0"/>
              <a:t>和深度学习算法，诸如多层感知</a:t>
            </a:r>
            <a:r>
              <a:rPr lang="zh-CN" altLang="en-US" sz="2000" dirty="0" smtClean="0"/>
              <a:t>器和</a:t>
            </a:r>
            <a:r>
              <a:rPr lang="zh-CN" altLang="en-US" sz="2000" dirty="0"/>
              <a:t>卷积</a:t>
            </a:r>
            <a:r>
              <a:rPr lang="zh-CN" altLang="en-US" sz="2000" dirty="0" smtClean="0"/>
              <a:t>神经网络，</a:t>
            </a:r>
            <a:r>
              <a:rPr lang="zh-CN" altLang="en-US" sz="2000" dirty="0"/>
              <a:t>需要极大的内存容量，并且其所需的内存大小会</a:t>
            </a:r>
            <a:r>
              <a:rPr lang="zh-CN" altLang="en-US" sz="2000" dirty="0" smtClean="0"/>
              <a:t>随着模型的的</a:t>
            </a:r>
            <a:r>
              <a:rPr lang="zh-CN" altLang="en-US" sz="2000" dirty="0"/>
              <a:t>增大而显著增加</a:t>
            </a:r>
            <a:r>
              <a:rPr lang="zh-CN" altLang="en-US" sz="2000" dirty="0" smtClean="0"/>
              <a:t>。而计算往往在等待着数据的传输造成计算资源的浪费，大大延长训练时间。</a:t>
            </a:r>
            <a:endParaRPr lang="en-US" altLang="zh-CN" sz="2000" dirty="0" smtClean="0"/>
          </a:p>
          <a:p>
            <a:pPr marL="285750" indent="-285750">
              <a:lnSpc>
                <a:spcPct val="150000"/>
              </a:lnSpc>
              <a:buFont typeface="Arial" panose="020B0604020202020204" pitchFamily="34" charset="0"/>
              <a:buChar char="•"/>
            </a:pPr>
            <a:r>
              <a:rPr lang="zh-CN" altLang="en-US" sz="2000" dirty="0"/>
              <a:t>内存计算是一种很有前途的解决方案，通过将计算逻辑整合到存储芯片来解决这个问题，使神经网络计算既可以使用到大容量内存也通过在内存中的数据通信来得到高的内存带宽。</a:t>
            </a:r>
            <a:endParaRPr lang="en-US" altLang="zh-CN" sz="2000" dirty="0" smtClean="0"/>
          </a:p>
          <a:p>
            <a:pPr marL="285750" indent="-285750">
              <a:lnSpc>
                <a:spcPct val="150000"/>
              </a:lnSpc>
              <a:buFont typeface="Arial" panose="020B0604020202020204" pitchFamily="34" charset="0"/>
              <a:buChar char="•"/>
            </a:pPr>
            <a:r>
              <a:rPr lang="en-US" altLang="zh-CN" sz="2000" dirty="0" smtClean="0"/>
              <a:t>ReRAM</a:t>
            </a:r>
            <a:r>
              <a:rPr lang="zh-CN" altLang="en-US" sz="2000" dirty="0"/>
              <a:t>具有容量大，读取速度快和能够进行计算的特点成为内存计算研究的热点材料。</a:t>
            </a:r>
            <a:endParaRPr lang="en-US" altLang="zh-CN" sz="2000" dirty="0" smtClean="0"/>
          </a:p>
        </p:txBody>
      </p:sp>
    </p:spTree>
    <p:extLst>
      <p:ext uri="{BB962C8B-B14F-4D97-AF65-F5344CB8AC3E}">
        <p14:creationId xmlns:p14="http://schemas.microsoft.com/office/powerpoint/2010/main" val="19473791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6749253" cy="584775"/>
          </a:xfrm>
          <a:prstGeom prst="rect">
            <a:avLst/>
          </a:prstGeom>
          <a:noFill/>
        </p:spPr>
        <p:txBody>
          <a:bodyPr wrap="square" rtlCol="0">
            <a:spAutoFit/>
          </a:bodyPr>
          <a:lstStyle/>
          <a:p>
            <a:r>
              <a:rPr lang="zh-CN" altLang="en-US" sz="3200" dirty="0">
                <a:solidFill>
                  <a:schemeClr val="bg1"/>
                </a:solidFill>
              </a:rPr>
              <a:t>非易失性存储器的应用</a:t>
            </a:r>
            <a:r>
              <a:rPr lang="zh-CN" altLang="en-US" sz="3200" dirty="0" smtClean="0">
                <a:solidFill>
                  <a:schemeClr val="bg1"/>
                </a:solidFill>
              </a:rPr>
              <a:t>：深度学习</a:t>
            </a:r>
            <a:endParaRPr lang="zh-CN" altLang="en-US" sz="3200" dirty="0">
              <a:solidFill>
                <a:schemeClr val="bg1"/>
              </a:solidFill>
            </a:endParaRPr>
          </a:p>
        </p:txBody>
      </p:sp>
      <p:sp>
        <p:nvSpPr>
          <p:cNvPr id="8" name="文本框 7"/>
          <p:cNvSpPr txBox="1"/>
          <p:nvPr/>
        </p:nvSpPr>
        <p:spPr>
          <a:xfrm>
            <a:off x="340911" y="1522606"/>
            <a:ext cx="3106377" cy="584775"/>
          </a:xfrm>
          <a:prstGeom prst="rect">
            <a:avLst/>
          </a:prstGeom>
          <a:noFill/>
        </p:spPr>
        <p:txBody>
          <a:bodyPr wrap="square" rtlCol="0">
            <a:spAutoFit/>
          </a:bodyPr>
          <a:lstStyle/>
          <a:p>
            <a:r>
              <a:rPr lang="en-US" altLang="zh-CN" sz="3200" b="1" dirty="0"/>
              <a:t>PRIME</a:t>
            </a:r>
            <a:endParaRPr lang="zh-CN" altLang="en-US" sz="3200" b="1" dirty="0"/>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26</a:t>
            </a:fld>
            <a:endParaRPr lang="zh-CN" altLang="en-US"/>
          </a:p>
        </p:txBody>
      </p:sp>
      <p:sp>
        <p:nvSpPr>
          <p:cNvPr id="16" name="文本框 15"/>
          <p:cNvSpPr txBox="1"/>
          <p:nvPr/>
        </p:nvSpPr>
        <p:spPr>
          <a:xfrm>
            <a:off x="340911" y="1979164"/>
            <a:ext cx="11682923" cy="2400657"/>
          </a:xfrm>
          <a:prstGeom prst="rect">
            <a:avLst/>
          </a:prstGeom>
          <a:noFill/>
        </p:spPr>
        <p:txBody>
          <a:bodyPr wrap="square" rtlCol="0">
            <a:spAutoFit/>
          </a:bodyPr>
          <a:lstStyle/>
          <a:p>
            <a:pPr>
              <a:lnSpc>
                <a:spcPct val="150000"/>
              </a:lnSpc>
            </a:pPr>
            <a:r>
              <a:rPr lang="en-US" altLang="zh-CN" sz="2000" dirty="0" smtClean="0"/>
              <a:t>PRIME</a:t>
            </a:r>
            <a:r>
              <a:rPr lang="zh-CN" altLang="en-US" sz="2000" dirty="0" smtClean="0"/>
              <a:t>是一种新型的基于</a:t>
            </a:r>
            <a:r>
              <a:rPr lang="en-US" altLang="zh-CN" sz="2000" dirty="0" smtClean="0"/>
              <a:t>ReRAM</a:t>
            </a:r>
            <a:r>
              <a:rPr lang="zh-CN" altLang="en-US" sz="2000" dirty="0" smtClean="0"/>
              <a:t>实现的内存计算架构</a:t>
            </a:r>
            <a:endParaRPr lang="en-US" altLang="zh-CN" sz="2000" dirty="0" smtClean="0"/>
          </a:p>
          <a:p>
            <a:pPr marL="342900" indent="-342900">
              <a:lnSpc>
                <a:spcPct val="150000"/>
              </a:lnSpc>
              <a:buFont typeface="Arial" panose="020B0604020202020204" pitchFamily="34" charset="0"/>
              <a:buChar char="•"/>
            </a:pPr>
            <a:r>
              <a:rPr lang="zh-CN" altLang="en-US" sz="2000" dirty="0" smtClean="0"/>
              <a:t>借助于</a:t>
            </a:r>
            <a:r>
              <a:rPr lang="en-US" altLang="zh-CN" sz="2000" dirty="0" smtClean="0"/>
              <a:t>ReRAM</a:t>
            </a:r>
            <a:r>
              <a:rPr lang="zh-CN" altLang="en-US" sz="2000" dirty="0" smtClean="0"/>
              <a:t>能够进行矩阵向量乘法的特性来加速神经网络应用程序</a:t>
            </a:r>
            <a:endParaRPr lang="en-US" altLang="zh-CN" sz="2000" dirty="0" smtClean="0"/>
          </a:p>
          <a:p>
            <a:pPr marL="342900" indent="-342900">
              <a:lnSpc>
                <a:spcPct val="150000"/>
              </a:lnSpc>
              <a:buFont typeface="Arial" panose="020B0604020202020204" pitchFamily="34" charset="0"/>
              <a:buChar char="•"/>
            </a:pPr>
            <a:r>
              <a:rPr lang="zh-CN" altLang="en-US" sz="2000" dirty="0" smtClean="0"/>
              <a:t>通过动态配置使得</a:t>
            </a:r>
            <a:r>
              <a:rPr lang="en-US" altLang="zh-CN" sz="2000" dirty="0" smtClean="0"/>
              <a:t>ReRAM</a:t>
            </a:r>
            <a:r>
              <a:rPr lang="zh-CN" altLang="en-US" sz="2000" dirty="0" smtClean="0"/>
              <a:t>阵列既能够作为大容量的内存来使用，又可以用来加速神经网络应用</a:t>
            </a:r>
            <a:endParaRPr lang="en-US" altLang="zh-CN" sz="2000" dirty="0" smtClean="0"/>
          </a:p>
          <a:p>
            <a:pPr marL="342900" indent="-342900">
              <a:lnSpc>
                <a:spcPct val="150000"/>
              </a:lnSpc>
              <a:buFont typeface="Arial" panose="020B0604020202020204" pitchFamily="34" charset="0"/>
              <a:buChar char="•"/>
            </a:pPr>
            <a:r>
              <a:rPr lang="en-US" altLang="zh-CN" sz="2000" dirty="0" smtClean="0"/>
              <a:t>PRIME</a:t>
            </a:r>
            <a:r>
              <a:rPr lang="zh-CN" altLang="en-US" sz="2000" dirty="0" smtClean="0"/>
              <a:t>能够从内存计算架构以及</a:t>
            </a:r>
            <a:r>
              <a:rPr lang="en-US" altLang="zh-CN" sz="2000" dirty="0" smtClean="0"/>
              <a:t>ReRAM</a:t>
            </a:r>
            <a:r>
              <a:rPr lang="zh-CN" altLang="en-US" sz="2000" dirty="0" smtClean="0"/>
              <a:t>的高能效计算中受益，使得神经网络应用的得到大幅的性能提升以及能耗降低</a:t>
            </a:r>
            <a:endParaRPr lang="en-US" altLang="zh-CN" sz="2000" dirty="0" smtClean="0"/>
          </a:p>
        </p:txBody>
      </p:sp>
      <p:pic>
        <p:nvPicPr>
          <p:cNvPr id="2" name="图片 1"/>
          <p:cNvPicPr>
            <a:picLocks noChangeAspect="1"/>
          </p:cNvPicPr>
          <p:nvPr/>
        </p:nvPicPr>
        <p:blipFill>
          <a:blip r:embed="rId3"/>
          <a:stretch>
            <a:fillRect/>
          </a:stretch>
        </p:blipFill>
        <p:spPr>
          <a:xfrm>
            <a:off x="6544018" y="3846061"/>
            <a:ext cx="5479815" cy="3024163"/>
          </a:xfrm>
          <a:prstGeom prst="rect">
            <a:avLst/>
          </a:prstGeom>
        </p:spPr>
      </p:pic>
    </p:spTree>
    <p:extLst>
      <p:ext uri="{BB962C8B-B14F-4D97-AF65-F5344CB8AC3E}">
        <p14:creationId xmlns:p14="http://schemas.microsoft.com/office/powerpoint/2010/main" val="325247147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1" y="442936"/>
            <a:ext cx="6640396" cy="584775"/>
          </a:xfrm>
          <a:prstGeom prst="rect">
            <a:avLst/>
          </a:prstGeom>
          <a:noFill/>
        </p:spPr>
        <p:txBody>
          <a:bodyPr wrap="square" rtlCol="0">
            <a:spAutoFit/>
          </a:bodyPr>
          <a:lstStyle/>
          <a:p>
            <a:r>
              <a:rPr lang="zh-CN" altLang="en-US" sz="3200" dirty="0">
                <a:solidFill>
                  <a:schemeClr val="bg1"/>
                </a:solidFill>
              </a:rPr>
              <a:t>非易失性存储器的应用：深度学习</a:t>
            </a:r>
            <a:endParaRPr lang="zh-CN" altLang="en-US" sz="3200" dirty="0">
              <a:solidFill>
                <a:schemeClr val="bg1"/>
              </a:solidFill>
            </a:endParaRPr>
          </a:p>
        </p:txBody>
      </p:sp>
      <p:sp>
        <p:nvSpPr>
          <p:cNvPr id="8" name="文本框 7"/>
          <p:cNvSpPr txBox="1"/>
          <p:nvPr/>
        </p:nvSpPr>
        <p:spPr>
          <a:xfrm>
            <a:off x="346979" y="1494904"/>
            <a:ext cx="3106377" cy="584775"/>
          </a:xfrm>
          <a:prstGeom prst="rect">
            <a:avLst/>
          </a:prstGeom>
          <a:noFill/>
        </p:spPr>
        <p:txBody>
          <a:bodyPr wrap="square" rtlCol="0">
            <a:spAutoFit/>
          </a:bodyPr>
          <a:lstStyle/>
          <a:p>
            <a:r>
              <a:rPr lang="zh-CN" altLang="en-US" sz="3200" b="1" dirty="0"/>
              <a:t>总结</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27</a:t>
            </a:fld>
            <a:endParaRPr lang="zh-CN" altLang="en-US"/>
          </a:p>
        </p:txBody>
      </p:sp>
      <p:sp>
        <p:nvSpPr>
          <p:cNvPr id="16" name="文本框 15"/>
          <p:cNvSpPr txBox="1"/>
          <p:nvPr/>
        </p:nvSpPr>
        <p:spPr>
          <a:xfrm>
            <a:off x="346979" y="2106569"/>
            <a:ext cx="11682923" cy="966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新兴的非易失性存储器具有除数据存储之外的执行逻辑运算和算术运算的能力，这使得新型存储器可以同时实现计算和存储的功能，有希望彻底改变现有的计算和存储之间的关系。</a:t>
            </a:r>
          </a:p>
        </p:txBody>
      </p:sp>
    </p:spTree>
    <p:extLst>
      <p:ext uri="{BB962C8B-B14F-4D97-AF65-F5344CB8AC3E}">
        <p14:creationId xmlns:p14="http://schemas.microsoft.com/office/powerpoint/2010/main" val="283347867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3</a:t>
            </a:r>
            <a:endParaRPr lang="zh-CN" altLang="en-US" sz="4400" dirty="0">
              <a:solidFill>
                <a:schemeClr val="bg1"/>
              </a:solidFill>
            </a:endParaRPr>
          </a:p>
        </p:txBody>
      </p:sp>
      <p:sp>
        <p:nvSpPr>
          <p:cNvPr id="11" name="文本框 10"/>
          <p:cNvSpPr txBox="1"/>
          <p:nvPr/>
        </p:nvSpPr>
        <p:spPr>
          <a:xfrm>
            <a:off x="2612461" y="442936"/>
            <a:ext cx="5508281" cy="584775"/>
          </a:xfrm>
          <a:prstGeom prst="rect">
            <a:avLst/>
          </a:prstGeom>
          <a:noFill/>
        </p:spPr>
        <p:txBody>
          <a:bodyPr wrap="square" rtlCol="0">
            <a:spAutoFit/>
          </a:bodyPr>
          <a:lstStyle/>
          <a:p>
            <a:r>
              <a:rPr lang="zh-CN" altLang="en-US" sz="3200" dirty="0" smtClean="0">
                <a:solidFill>
                  <a:schemeClr val="bg1"/>
                </a:solidFill>
              </a:rPr>
              <a:t>非易失性存储器面临的挑战</a:t>
            </a:r>
            <a:endParaRPr lang="zh-CN" altLang="en-US" sz="3200" dirty="0">
              <a:solidFill>
                <a:schemeClr val="bg1"/>
              </a:solidFill>
            </a:endParaRP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28</a:t>
            </a:fld>
            <a:endParaRPr lang="zh-CN" altLang="en-US"/>
          </a:p>
        </p:txBody>
      </p:sp>
      <p:sp>
        <p:nvSpPr>
          <p:cNvPr id="14" name="文本框 13"/>
          <p:cNvSpPr txBox="1"/>
          <p:nvPr/>
        </p:nvSpPr>
        <p:spPr>
          <a:xfrm>
            <a:off x="254538" y="2266315"/>
            <a:ext cx="11682923" cy="2862322"/>
          </a:xfrm>
          <a:prstGeom prst="rect">
            <a:avLst/>
          </a:prstGeom>
          <a:noFill/>
        </p:spPr>
        <p:txBody>
          <a:bodyPr wrap="square" rtlCol="0">
            <a:spAutoFit/>
          </a:bodyPr>
          <a:lstStyle/>
          <a:p>
            <a:pPr>
              <a:lnSpc>
                <a:spcPct val="150000"/>
              </a:lnSpc>
            </a:pPr>
            <a:r>
              <a:rPr lang="zh-CN" altLang="en-US" sz="2000" dirty="0" smtClean="0"/>
              <a:t>问题：</a:t>
            </a:r>
            <a:endParaRPr lang="en-US" altLang="zh-CN" sz="2000" dirty="0" smtClean="0"/>
          </a:p>
          <a:p>
            <a:pPr>
              <a:lnSpc>
                <a:spcPct val="150000"/>
              </a:lnSpc>
            </a:pPr>
            <a:r>
              <a:rPr lang="zh-CN" altLang="en-US" sz="2000" dirty="0" smtClean="0"/>
              <a:t>较高的写延迟与写能耗</a:t>
            </a:r>
            <a:endParaRPr lang="en-US" altLang="zh-CN" sz="2000" dirty="0" smtClean="0"/>
          </a:p>
          <a:p>
            <a:pPr>
              <a:lnSpc>
                <a:spcPct val="150000"/>
              </a:lnSpc>
            </a:pPr>
            <a:endParaRPr lang="en-US" altLang="zh-CN" sz="2000" dirty="0"/>
          </a:p>
          <a:p>
            <a:pPr>
              <a:lnSpc>
                <a:spcPct val="150000"/>
              </a:lnSpc>
            </a:pPr>
            <a:r>
              <a:rPr lang="zh-CN" altLang="en-US" sz="2000" dirty="0" smtClean="0"/>
              <a:t>解决方法：</a:t>
            </a:r>
            <a:endParaRPr lang="en-US" altLang="zh-CN" sz="2000" dirty="0" smtClean="0"/>
          </a:p>
          <a:p>
            <a:pPr marL="342900" indent="-342900">
              <a:lnSpc>
                <a:spcPct val="150000"/>
              </a:lnSpc>
              <a:buFont typeface="Arial" panose="020B0604020202020204" pitchFamily="34" charset="0"/>
              <a:buChar char="•"/>
            </a:pPr>
            <a:r>
              <a:rPr lang="zh-CN" altLang="en-US" sz="2000" dirty="0" smtClean="0"/>
              <a:t>构建混合内存系统（</a:t>
            </a:r>
            <a:r>
              <a:rPr lang="en-US" altLang="zh-CN" sz="2000" dirty="0" smtClean="0"/>
              <a:t>DRAM+NVM</a:t>
            </a:r>
            <a:r>
              <a:rPr lang="zh-CN" altLang="en-US" sz="2000" dirty="0" smtClean="0"/>
              <a:t>）</a:t>
            </a:r>
            <a:endParaRPr lang="en-US" altLang="zh-CN" sz="2000" dirty="0" smtClean="0"/>
          </a:p>
          <a:p>
            <a:pPr marL="342900" indent="-342900">
              <a:lnSpc>
                <a:spcPct val="150000"/>
              </a:lnSpc>
              <a:buFont typeface="Arial" panose="020B0604020202020204" pitchFamily="34" charset="0"/>
              <a:buChar char="•"/>
            </a:pPr>
            <a:r>
              <a:rPr lang="zh-CN" altLang="en-US" sz="2000" dirty="0" smtClean="0"/>
              <a:t>减少写次数（</a:t>
            </a:r>
            <a:r>
              <a:rPr lang="en-US" altLang="zh-CN" sz="2000" dirty="0" smtClean="0"/>
              <a:t>DCW</a:t>
            </a:r>
            <a:r>
              <a:rPr lang="zh-CN" altLang="en-US" sz="2000" dirty="0" smtClean="0"/>
              <a:t>、</a:t>
            </a:r>
            <a:r>
              <a:rPr lang="en-US" altLang="zh-CN" sz="2000" dirty="0" smtClean="0"/>
              <a:t>Flip-N-Write</a:t>
            </a:r>
            <a:r>
              <a:rPr lang="zh-CN" altLang="en-US" sz="2000" dirty="0" smtClean="0"/>
              <a:t>、</a:t>
            </a:r>
            <a:r>
              <a:rPr lang="en-US" altLang="zh-CN" sz="2000" dirty="0" smtClean="0"/>
              <a:t>DWC</a:t>
            </a:r>
            <a:r>
              <a:rPr lang="zh-CN" altLang="en-US" sz="2000" dirty="0" smtClean="0"/>
              <a:t>、</a:t>
            </a:r>
            <a:r>
              <a:rPr lang="en-US" altLang="zh-CN" sz="2000" dirty="0" err="1" smtClean="0"/>
              <a:t>sFPC</a:t>
            </a:r>
            <a:r>
              <a:rPr lang="zh-CN" altLang="en-US" sz="2000" dirty="0" smtClean="0"/>
              <a:t>、</a:t>
            </a:r>
            <a:r>
              <a:rPr lang="en-US" altLang="zh-CN" sz="2000" dirty="0" smtClean="0"/>
              <a:t>DFPC</a:t>
            </a:r>
            <a:r>
              <a:rPr lang="zh-CN" altLang="en-US" sz="2000" dirty="0" smtClean="0"/>
              <a:t>）</a:t>
            </a:r>
            <a:endParaRPr lang="en-US" altLang="zh-CN" sz="2000" dirty="0"/>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smtClean="0"/>
              <a:t>写性能</a:t>
            </a:r>
            <a:endParaRPr lang="zh-CN" altLang="en-US" sz="32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372" y="1831884"/>
            <a:ext cx="5130536" cy="2326459"/>
          </a:xfrm>
          <a:prstGeom prst="rect">
            <a:avLst/>
          </a:prstGeom>
        </p:spPr>
      </p:pic>
    </p:spTree>
    <p:extLst>
      <p:ext uri="{BB962C8B-B14F-4D97-AF65-F5344CB8AC3E}">
        <p14:creationId xmlns:p14="http://schemas.microsoft.com/office/powerpoint/2010/main" val="173945535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3</a:t>
            </a:r>
            <a:endParaRPr lang="zh-CN" altLang="en-US" sz="4400" dirty="0">
              <a:solidFill>
                <a:schemeClr val="bg1"/>
              </a:solidFill>
            </a:endParaRPr>
          </a:p>
        </p:txBody>
      </p:sp>
      <p:sp>
        <p:nvSpPr>
          <p:cNvPr id="11" name="文本框 10"/>
          <p:cNvSpPr txBox="1"/>
          <p:nvPr/>
        </p:nvSpPr>
        <p:spPr>
          <a:xfrm>
            <a:off x="2612461" y="442936"/>
            <a:ext cx="5508281" cy="584775"/>
          </a:xfrm>
          <a:prstGeom prst="rect">
            <a:avLst/>
          </a:prstGeom>
          <a:noFill/>
        </p:spPr>
        <p:txBody>
          <a:bodyPr wrap="square" rtlCol="0">
            <a:spAutoFit/>
          </a:bodyPr>
          <a:lstStyle/>
          <a:p>
            <a:r>
              <a:rPr lang="zh-CN" altLang="en-US" sz="3200" dirty="0" smtClean="0">
                <a:solidFill>
                  <a:schemeClr val="bg1"/>
                </a:solidFill>
              </a:rPr>
              <a:t>非易失性存储器面临的</a:t>
            </a:r>
            <a:r>
              <a:rPr lang="zh-CN" altLang="en-US" sz="3200" dirty="0">
                <a:solidFill>
                  <a:schemeClr val="bg1"/>
                </a:solidFill>
              </a:rPr>
              <a:t>挑战</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29</a:t>
            </a:fld>
            <a:endParaRPr lang="zh-CN" altLang="en-US"/>
          </a:p>
        </p:txBody>
      </p:sp>
      <p:sp>
        <p:nvSpPr>
          <p:cNvPr id="14" name="文本框 13"/>
          <p:cNvSpPr txBox="1"/>
          <p:nvPr/>
        </p:nvSpPr>
        <p:spPr>
          <a:xfrm>
            <a:off x="254538" y="2266315"/>
            <a:ext cx="11682923" cy="2862322"/>
          </a:xfrm>
          <a:prstGeom prst="rect">
            <a:avLst/>
          </a:prstGeom>
          <a:noFill/>
        </p:spPr>
        <p:txBody>
          <a:bodyPr wrap="square" rtlCol="0">
            <a:spAutoFit/>
          </a:bodyPr>
          <a:lstStyle/>
          <a:p>
            <a:pPr>
              <a:lnSpc>
                <a:spcPct val="150000"/>
              </a:lnSpc>
            </a:pPr>
            <a:r>
              <a:rPr lang="zh-CN" altLang="en-US" sz="2000" dirty="0" smtClean="0"/>
              <a:t>问题：</a:t>
            </a:r>
            <a:endParaRPr lang="en-US" altLang="zh-CN" sz="2000" dirty="0" smtClean="0"/>
          </a:p>
          <a:p>
            <a:pPr>
              <a:lnSpc>
                <a:spcPct val="150000"/>
              </a:lnSpc>
            </a:pPr>
            <a:r>
              <a:rPr lang="zh-CN" altLang="en-US" sz="2000" dirty="0"/>
              <a:t>相较</a:t>
            </a:r>
            <a:r>
              <a:rPr lang="zh-CN" altLang="en-US" sz="2000" dirty="0" smtClean="0"/>
              <a:t>于</a:t>
            </a:r>
            <a:r>
              <a:rPr lang="en-US" altLang="zh-CN" sz="2000" dirty="0" smtClean="0"/>
              <a:t>DRAM</a:t>
            </a:r>
            <a:r>
              <a:rPr lang="zh-CN" altLang="en-US" sz="2000" dirty="0" smtClean="0"/>
              <a:t>，</a:t>
            </a:r>
            <a:r>
              <a:rPr lang="en-US" altLang="zh-CN" sz="2000" dirty="0" smtClean="0"/>
              <a:t>NVM</a:t>
            </a:r>
            <a:r>
              <a:rPr lang="zh-CN" altLang="en-US" sz="2000" dirty="0" smtClean="0"/>
              <a:t>的使用寿命更短</a:t>
            </a:r>
            <a:endParaRPr lang="en-US" altLang="zh-CN" sz="2000" dirty="0" smtClean="0"/>
          </a:p>
          <a:p>
            <a:pPr>
              <a:lnSpc>
                <a:spcPct val="150000"/>
              </a:lnSpc>
            </a:pPr>
            <a:endParaRPr lang="en-US" altLang="zh-CN" sz="2000" dirty="0"/>
          </a:p>
          <a:p>
            <a:pPr>
              <a:lnSpc>
                <a:spcPct val="150000"/>
              </a:lnSpc>
            </a:pPr>
            <a:r>
              <a:rPr lang="zh-CN" altLang="en-US" sz="2000" dirty="0" smtClean="0"/>
              <a:t>解决方法：</a:t>
            </a:r>
            <a:endParaRPr lang="en-US" altLang="zh-CN" sz="2000" dirty="0" smtClean="0"/>
          </a:p>
          <a:p>
            <a:pPr marL="342900" indent="-342900">
              <a:lnSpc>
                <a:spcPct val="150000"/>
              </a:lnSpc>
              <a:buFont typeface="Arial" panose="020B0604020202020204" pitchFamily="34" charset="0"/>
              <a:buChar char="•"/>
            </a:pPr>
            <a:r>
              <a:rPr lang="zh-CN" altLang="en-US" sz="2000" dirty="0" smtClean="0"/>
              <a:t>减少写次数（</a:t>
            </a:r>
            <a:r>
              <a:rPr lang="en-US" altLang="zh-CN" sz="2000" dirty="0" smtClean="0"/>
              <a:t>DCW</a:t>
            </a:r>
            <a:r>
              <a:rPr lang="zh-CN" altLang="en-US" sz="2000" dirty="0" smtClean="0"/>
              <a:t>、</a:t>
            </a:r>
            <a:r>
              <a:rPr lang="en-US" altLang="zh-CN" sz="2000" dirty="0" smtClean="0"/>
              <a:t>Flip-N-Write</a:t>
            </a:r>
            <a:r>
              <a:rPr lang="zh-CN" altLang="en-US" sz="2000" dirty="0" smtClean="0"/>
              <a:t>、</a:t>
            </a:r>
            <a:r>
              <a:rPr lang="en-US" altLang="zh-CN" sz="2000" dirty="0" smtClean="0"/>
              <a:t>DWC</a:t>
            </a:r>
            <a:r>
              <a:rPr lang="zh-CN" altLang="en-US" sz="2000" dirty="0" smtClean="0"/>
              <a:t>、</a:t>
            </a:r>
            <a:r>
              <a:rPr lang="en-US" altLang="zh-CN" sz="2000" dirty="0" err="1" smtClean="0"/>
              <a:t>sFPC</a:t>
            </a:r>
            <a:r>
              <a:rPr lang="zh-CN" altLang="en-US" sz="2000" dirty="0" smtClean="0"/>
              <a:t>、</a:t>
            </a:r>
            <a:r>
              <a:rPr lang="en-US" altLang="zh-CN" sz="2000" dirty="0" smtClean="0"/>
              <a:t>DFPC</a:t>
            </a:r>
            <a:r>
              <a:rPr lang="zh-CN" altLang="en-US" sz="2000" dirty="0" smtClean="0"/>
              <a:t>）</a:t>
            </a:r>
            <a:endParaRPr lang="en-US" altLang="zh-CN" sz="2000" dirty="0" smtClean="0"/>
          </a:p>
          <a:p>
            <a:pPr marL="342900" indent="-342900">
              <a:lnSpc>
                <a:spcPct val="150000"/>
              </a:lnSpc>
              <a:buFont typeface="Arial" panose="020B0604020202020204" pitchFamily="34" charset="0"/>
              <a:buChar char="•"/>
            </a:pPr>
            <a:r>
              <a:rPr lang="zh-CN" altLang="en-US" sz="2000" dirty="0" smtClean="0"/>
              <a:t>磨损均衡算法（动态、静态）</a:t>
            </a:r>
            <a:endParaRPr lang="en-US" altLang="zh-CN" sz="2000" dirty="0"/>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a:t>寿命</a:t>
            </a:r>
          </a:p>
        </p:txBody>
      </p:sp>
    </p:spTree>
    <p:extLst>
      <p:ext uri="{BB962C8B-B14F-4D97-AF65-F5344CB8AC3E}">
        <p14:creationId xmlns:p14="http://schemas.microsoft.com/office/powerpoint/2010/main" val="407615136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595367"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dirty="0"/>
          </a:p>
        </p:txBody>
      </p:sp>
      <p:sp>
        <p:nvSpPr>
          <p:cNvPr id="13" name="灯片编号占位符 12"/>
          <p:cNvSpPr>
            <a:spLocks noGrp="1"/>
          </p:cNvSpPr>
          <p:nvPr>
            <p:ph type="sldNum" sz="quarter" idx="12"/>
          </p:nvPr>
        </p:nvSpPr>
        <p:spPr/>
        <p:txBody>
          <a:bodyPr/>
          <a:lstStyle/>
          <a:p>
            <a:fld id="{F2AC0328-332F-4998-B0C3-3F1F62CED8DA}" type="slidenum">
              <a:rPr lang="zh-CN" altLang="en-US" b="1" smtClean="0"/>
              <a:t>3</a:t>
            </a:fld>
            <a:endParaRPr lang="zh-CN" altLang="en-US" b="1" dirty="0"/>
          </a:p>
        </p:txBody>
      </p:sp>
      <p:sp>
        <p:nvSpPr>
          <p:cNvPr id="12" name="文本框 11"/>
          <p:cNvSpPr txBox="1"/>
          <p:nvPr/>
        </p:nvSpPr>
        <p:spPr>
          <a:xfrm>
            <a:off x="116852" y="1541746"/>
            <a:ext cx="4365588" cy="584775"/>
          </a:xfrm>
          <a:prstGeom prst="rect">
            <a:avLst/>
          </a:prstGeom>
          <a:noFill/>
        </p:spPr>
        <p:txBody>
          <a:bodyPr wrap="square" rtlCol="0">
            <a:spAutoFit/>
          </a:bodyPr>
          <a:lstStyle/>
          <a:p>
            <a:r>
              <a:rPr lang="zh-CN" altLang="en-US" sz="3200" b="1" dirty="0" smtClean="0"/>
              <a:t>“存储”和“计算”</a:t>
            </a:r>
            <a:endParaRPr lang="zh-CN" altLang="en-US" sz="3200" b="1" dirty="0"/>
          </a:p>
        </p:txBody>
      </p:sp>
      <p:pic>
        <p:nvPicPr>
          <p:cNvPr id="3" name="图片 2"/>
          <p:cNvPicPr>
            <a:picLocks noChangeAspect="1"/>
          </p:cNvPicPr>
          <p:nvPr/>
        </p:nvPicPr>
        <p:blipFill>
          <a:blip r:embed="rId3"/>
          <a:stretch>
            <a:fillRect/>
          </a:stretch>
        </p:blipFill>
        <p:spPr>
          <a:xfrm>
            <a:off x="660400" y="2126520"/>
            <a:ext cx="7206288" cy="4007579"/>
          </a:xfrm>
          <a:prstGeom prst="rect">
            <a:avLst/>
          </a:prstGeom>
        </p:spPr>
      </p:pic>
      <p:sp>
        <p:nvSpPr>
          <p:cNvPr id="6" name="文本框 5"/>
          <p:cNvSpPr txBox="1"/>
          <p:nvPr/>
        </p:nvSpPr>
        <p:spPr>
          <a:xfrm>
            <a:off x="8741227" y="4740522"/>
            <a:ext cx="185057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zh-CN" altLang="en-US" dirty="0" smtClean="0"/>
              <a:t>数据量呈现</a:t>
            </a:r>
            <a:endParaRPr lang="en-US" altLang="zh-CN" dirty="0" smtClean="0"/>
          </a:p>
          <a:p>
            <a:pPr algn="ctr"/>
            <a:r>
              <a:rPr lang="zh-CN" altLang="en-US" dirty="0" smtClean="0"/>
              <a:t>爆炸性增长</a:t>
            </a:r>
            <a:endParaRPr lang="zh-CN" altLang="en-US" dirty="0"/>
          </a:p>
        </p:txBody>
      </p:sp>
      <p:sp>
        <p:nvSpPr>
          <p:cNvPr id="16" name="文本框 15"/>
          <p:cNvSpPr txBox="1"/>
          <p:nvPr/>
        </p:nvSpPr>
        <p:spPr>
          <a:xfrm>
            <a:off x="8741227" y="2768237"/>
            <a:ext cx="185057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zh-CN" altLang="en-US" dirty="0" smtClean="0"/>
              <a:t>存储与计算之间存在性能鸿沟</a:t>
            </a:r>
            <a:endParaRPr lang="zh-CN" altLang="en-US" dirty="0"/>
          </a:p>
        </p:txBody>
      </p:sp>
    </p:spTree>
    <p:extLst>
      <p:ext uri="{BB962C8B-B14F-4D97-AF65-F5344CB8AC3E}">
        <p14:creationId xmlns:p14="http://schemas.microsoft.com/office/powerpoint/2010/main" val="1583528432"/>
      </p:ext>
    </p:extLst>
  </p:cSld>
  <p:clrMapOvr>
    <a:masterClrMapping/>
  </p:clrMapOvr>
  <mc:AlternateContent xmlns:mc="http://schemas.openxmlformats.org/markup-compatibility/2006">
    <mc:Choice xmlns:p14="http://schemas.microsoft.com/office/powerpoint/2010/main" Requires="p14">
      <p:transition spd="med" p14:dur="700" advTm="43745">
        <p:fade/>
      </p:transition>
    </mc:Choice>
    <mc:Fallback>
      <p:transition spd="med" advTm="43745">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545560" y="1524705"/>
            <a:ext cx="1166136" cy="646331"/>
          </a:xfrm>
          <a:prstGeom prst="rect">
            <a:avLst/>
          </a:prstGeom>
          <a:noFill/>
        </p:spPr>
        <p:txBody>
          <a:bodyPr wrap="square" rtlCol="0">
            <a:spAutoFit/>
          </a:bodyPr>
          <a:lstStyle/>
          <a:p>
            <a:r>
              <a:rPr lang="zh-CN" altLang="en-US" sz="3600" dirty="0" smtClean="0"/>
              <a:t>致谢</a:t>
            </a:r>
            <a:endParaRPr lang="zh-CN" altLang="en-US" sz="3600" dirty="0"/>
          </a:p>
        </p:txBody>
      </p:sp>
      <p:sp>
        <p:nvSpPr>
          <p:cNvPr id="15" name="矩形 14"/>
          <p:cNvSpPr/>
          <p:nvPr/>
        </p:nvSpPr>
        <p:spPr>
          <a:xfrm flipV="1">
            <a:off x="7241784" y="2105468"/>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8824" y="2102795"/>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a:ext>
            </a:extLst>
          </a:blip>
          <a:stretch>
            <a:fillRect/>
          </a:stretch>
        </p:blipFill>
        <p:spPr>
          <a:xfrm>
            <a:off x="5644236" y="361736"/>
            <a:ext cx="902596" cy="977294"/>
          </a:xfrm>
          <a:prstGeom prst="rect">
            <a:avLst/>
          </a:prstGeom>
        </p:spPr>
      </p:pic>
      <p:grpSp>
        <p:nvGrpSpPr>
          <p:cNvPr id="23" name="组合 22"/>
          <p:cNvGrpSpPr/>
          <p:nvPr/>
        </p:nvGrpSpPr>
        <p:grpSpPr>
          <a:xfrm>
            <a:off x="5644236" y="5537292"/>
            <a:ext cx="977385" cy="977385"/>
            <a:chOff x="6725180" y="763885"/>
            <a:chExt cx="674999" cy="674999"/>
          </a:xfrm>
          <a:solidFill>
            <a:schemeClr val="tx2"/>
          </a:solidFill>
        </p:grpSpPr>
        <p:sp>
          <p:nvSpPr>
            <p:cNvPr id="24" name="椭圆 23"/>
            <p:cNvSpPr/>
            <p:nvPr/>
          </p:nvSpPr>
          <p:spPr>
            <a:xfrm>
              <a:off x="6725180" y="763885"/>
              <a:ext cx="674999" cy="674999"/>
            </a:xfrm>
            <a:prstGeom prst="ellipse">
              <a:avLst/>
            </a:prstGeom>
            <a:solidFill>
              <a:srgbClr val="2D74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矩形 26"/>
            <p:cNvSpPr/>
            <p:nvPr/>
          </p:nvSpPr>
          <p:spPr>
            <a:xfrm>
              <a:off x="6889470" y="9276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a:off x="7041870" y="10800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3" name="文本框 2"/>
          <p:cNvSpPr txBox="1"/>
          <p:nvPr/>
        </p:nvSpPr>
        <p:spPr>
          <a:xfrm>
            <a:off x="1418742" y="2692250"/>
            <a:ext cx="9419772" cy="752385"/>
          </a:xfrm>
          <a:prstGeom prst="rect">
            <a:avLst/>
          </a:prstGeom>
          <a:noFill/>
        </p:spPr>
        <p:txBody>
          <a:bodyPr wrap="square" rtlCol="0">
            <a:spAutoFit/>
          </a:bodyPr>
          <a:lstStyle/>
          <a:p>
            <a:pPr algn="ctr">
              <a:lnSpc>
                <a:spcPct val="150000"/>
              </a:lnSpc>
            </a:pPr>
            <a:r>
              <a:rPr lang="zh-CN" altLang="en-US" sz="3200" dirty="0" smtClean="0"/>
              <a:t>感谢老师和同学们的聆听！</a:t>
            </a:r>
            <a:endParaRPr lang="zh-CN" altLang="en-US" sz="3200" dirty="0"/>
          </a:p>
        </p:txBody>
      </p:sp>
      <p:sp>
        <p:nvSpPr>
          <p:cNvPr id="2" name="日期占位符 1"/>
          <p:cNvSpPr>
            <a:spLocks noGrp="1"/>
          </p:cNvSpPr>
          <p:nvPr>
            <p:ph type="dt" sz="half" idx="10"/>
          </p:nvPr>
        </p:nvSpPr>
        <p:spPr/>
        <p:txBody>
          <a:bodyPr/>
          <a:lstStyle/>
          <a:p>
            <a:fld id="{28D4530E-4AF0-4AA7-87ED-007B00F29E25}" type="datetime1">
              <a:rPr lang="zh-CN" altLang="en-US" smtClean="0"/>
              <a:t>2019/10/21</a:t>
            </a:fld>
            <a:endParaRPr lang="zh-CN" altLang="en-US"/>
          </a:p>
        </p:txBody>
      </p:sp>
      <p:sp>
        <p:nvSpPr>
          <p:cNvPr id="4" name="灯片编号占位符 3"/>
          <p:cNvSpPr>
            <a:spLocks noGrp="1"/>
          </p:cNvSpPr>
          <p:nvPr>
            <p:ph type="sldNum" sz="quarter" idx="12"/>
          </p:nvPr>
        </p:nvSpPr>
        <p:spPr/>
        <p:txBody>
          <a:bodyPr/>
          <a:lstStyle/>
          <a:p>
            <a:fld id="{F2AC0328-332F-4998-B0C3-3F1F62CED8DA}" type="slidenum">
              <a:rPr lang="zh-CN" altLang="en-US" smtClean="0"/>
              <a:t>30</a:t>
            </a:fld>
            <a:endParaRPr lang="zh-CN" altLang="en-US"/>
          </a:p>
        </p:txBody>
      </p:sp>
    </p:spTree>
    <p:extLst>
      <p:ext uri="{BB962C8B-B14F-4D97-AF65-F5344CB8AC3E}">
        <p14:creationId xmlns:p14="http://schemas.microsoft.com/office/powerpoint/2010/main" val="2117682125"/>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410309"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4</a:t>
            </a:fld>
            <a:endParaRPr lang="zh-CN" altLang="en-US"/>
          </a:p>
        </p:txBody>
      </p:sp>
      <p:sp>
        <p:nvSpPr>
          <p:cNvPr id="14" name="文本框 13"/>
          <p:cNvSpPr txBox="1"/>
          <p:nvPr/>
        </p:nvSpPr>
        <p:spPr>
          <a:xfrm>
            <a:off x="430907" y="2364669"/>
            <a:ext cx="11119409" cy="2400657"/>
          </a:xfrm>
          <a:prstGeom prst="rect">
            <a:avLst/>
          </a:prstGeom>
          <a:noFill/>
        </p:spPr>
        <p:txBody>
          <a:bodyPr wrap="square" rtlCol="0">
            <a:spAutoFit/>
          </a:bodyPr>
          <a:lstStyle/>
          <a:p>
            <a:pPr>
              <a:lnSpc>
                <a:spcPct val="150000"/>
              </a:lnSpc>
            </a:pPr>
            <a:r>
              <a:rPr lang="zh-CN" altLang="en-US" sz="2000" dirty="0"/>
              <a:t>针对以上问题，研究者们将目光转向</a:t>
            </a:r>
            <a:r>
              <a:rPr lang="zh-CN" altLang="en-US" sz="2000" dirty="0" smtClean="0"/>
              <a:t>了新兴的非易失性存储器</a:t>
            </a:r>
            <a:r>
              <a:rPr lang="en-US" altLang="zh-CN" sz="2000" dirty="0"/>
              <a:t>(Non-Volatile Memory, NVM</a:t>
            </a:r>
            <a:r>
              <a:rPr lang="en-US" altLang="zh-CN" sz="2000" dirty="0" smtClean="0"/>
              <a:t>)</a:t>
            </a:r>
            <a:r>
              <a:rPr lang="zh-CN" altLang="en-US" sz="2000" dirty="0" smtClean="0"/>
              <a:t>。</a:t>
            </a:r>
          </a:p>
          <a:p>
            <a:pPr marL="285750" indent="-285750">
              <a:lnSpc>
                <a:spcPct val="150000"/>
              </a:lnSpc>
              <a:buFont typeface="Arial" panose="020B0604020202020204" pitchFamily="34" charset="0"/>
              <a:buChar char="•"/>
            </a:pPr>
            <a:r>
              <a:rPr lang="en-US" altLang="zh-CN" sz="2000" dirty="0"/>
              <a:t>NVM</a:t>
            </a:r>
            <a:r>
              <a:rPr lang="zh-CN" altLang="en-US" sz="2000" dirty="0"/>
              <a:t>的存储介质由一系列新材料制成，如金属氧化物、碳氧化物、高分子聚合物</a:t>
            </a:r>
            <a:r>
              <a:rPr lang="zh-CN" altLang="en-US" sz="2000" dirty="0" smtClean="0"/>
              <a:t>等。</a:t>
            </a:r>
            <a:endParaRPr lang="en-US" altLang="zh-CN" sz="2000" dirty="0" smtClean="0"/>
          </a:p>
          <a:p>
            <a:pPr marL="285750" indent="-285750">
              <a:lnSpc>
                <a:spcPct val="150000"/>
              </a:lnSpc>
              <a:buFont typeface="Arial" panose="020B0604020202020204" pitchFamily="34" charset="0"/>
              <a:buChar char="•"/>
            </a:pPr>
            <a:r>
              <a:rPr lang="en-US" altLang="zh-CN" sz="2000" dirty="0" smtClean="0"/>
              <a:t>NVM</a:t>
            </a:r>
            <a:r>
              <a:rPr lang="zh-CN" altLang="en-US" sz="2000" dirty="0" smtClean="0"/>
              <a:t>具有</a:t>
            </a:r>
            <a:r>
              <a:rPr lang="zh-CN" altLang="en-US" sz="2000" dirty="0"/>
              <a:t>非易失、高密度、低能耗、字节寻址等特点</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smtClean="0"/>
              <a:t>多种</a:t>
            </a:r>
            <a:r>
              <a:rPr lang="en-US" altLang="zh-CN" sz="2000" dirty="0" smtClean="0"/>
              <a:t>NVM</a:t>
            </a:r>
            <a:r>
              <a:rPr lang="zh-CN" altLang="en-US" sz="2000" dirty="0"/>
              <a:t>得到广泛的研究，其中包括相变存储器</a:t>
            </a:r>
            <a:r>
              <a:rPr lang="en-US" altLang="zh-CN" sz="2000" dirty="0"/>
              <a:t>(PCM)</a:t>
            </a:r>
            <a:r>
              <a:rPr lang="zh-CN" altLang="en-US" sz="2000" dirty="0"/>
              <a:t>、自旋转移力矩随机存储器</a:t>
            </a:r>
            <a:r>
              <a:rPr lang="en-US" altLang="zh-CN" sz="2000" dirty="0"/>
              <a:t>(STT-RAM)</a:t>
            </a:r>
            <a:r>
              <a:rPr lang="zh-CN" altLang="en-US" sz="2000" dirty="0"/>
              <a:t>、阻变存储器</a:t>
            </a:r>
            <a:r>
              <a:rPr lang="en-US" altLang="zh-CN" sz="2000" dirty="0"/>
              <a:t>(RRAM)</a:t>
            </a:r>
            <a:r>
              <a:rPr lang="zh-CN" altLang="en-US" sz="2000" dirty="0"/>
              <a:t>、铁电存储器</a:t>
            </a:r>
            <a:r>
              <a:rPr lang="en-US" altLang="zh-CN" sz="2000" dirty="0"/>
              <a:t>(</a:t>
            </a:r>
            <a:r>
              <a:rPr lang="en-US" altLang="zh-CN" sz="2000" dirty="0" err="1"/>
              <a:t>FeRAM</a:t>
            </a:r>
            <a:r>
              <a:rPr lang="en-US" altLang="zh-CN" sz="2000" dirty="0"/>
              <a:t>)</a:t>
            </a:r>
            <a:r>
              <a:rPr lang="zh-CN" altLang="en-US" sz="2000" dirty="0"/>
              <a:t>、</a:t>
            </a:r>
            <a:r>
              <a:rPr lang="en-US" altLang="zh-CN" sz="2000" dirty="0"/>
              <a:t>3DXPoint</a:t>
            </a:r>
            <a:r>
              <a:rPr lang="zh-CN" altLang="en-US" sz="2000" dirty="0"/>
              <a:t>等。</a:t>
            </a:r>
          </a:p>
        </p:txBody>
      </p:sp>
      <p:sp>
        <p:nvSpPr>
          <p:cNvPr id="12" name="文本框 11"/>
          <p:cNvSpPr txBox="1"/>
          <p:nvPr/>
        </p:nvSpPr>
        <p:spPr>
          <a:xfrm>
            <a:off x="475023" y="1583034"/>
            <a:ext cx="3106377" cy="584775"/>
          </a:xfrm>
          <a:prstGeom prst="rect">
            <a:avLst/>
          </a:prstGeom>
          <a:noFill/>
        </p:spPr>
        <p:txBody>
          <a:bodyPr wrap="square" rtlCol="0">
            <a:spAutoFit/>
          </a:bodyPr>
          <a:lstStyle/>
          <a:p>
            <a:r>
              <a:rPr lang="zh-CN" altLang="en-US" sz="3200" b="1" dirty="0" smtClean="0"/>
              <a:t>新的曙光</a:t>
            </a:r>
            <a:endParaRPr lang="zh-CN" altLang="en-US" sz="3600" b="1" dirty="0"/>
          </a:p>
        </p:txBody>
      </p:sp>
    </p:spTree>
    <p:extLst>
      <p:ext uri="{BB962C8B-B14F-4D97-AF65-F5344CB8AC3E}">
        <p14:creationId xmlns:p14="http://schemas.microsoft.com/office/powerpoint/2010/main" val="1872268638"/>
      </p:ext>
    </p:extLst>
  </p:cSld>
  <p:clrMapOvr>
    <a:masterClrMapping/>
  </p:clrMapOvr>
  <mc:AlternateContent xmlns:mc="http://schemas.openxmlformats.org/markup-compatibility/2006">
    <mc:Choice xmlns:p14="http://schemas.microsoft.com/office/powerpoint/2010/main" Requires="p14">
      <p:transition spd="med" p14:dur="700" advTm="59804">
        <p:fade/>
      </p:transition>
    </mc:Choice>
    <mc:Fallback>
      <p:transition spd="med" advTm="5980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334109"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5</a:t>
            </a:fld>
            <a:endParaRPr lang="zh-CN" altLang="en-US"/>
          </a:p>
        </p:txBody>
      </p:sp>
      <p:sp>
        <p:nvSpPr>
          <p:cNvPr id="14" name="文本框 13"/>
          <p:cNvSpPr txBox="1"/>
          <p:nvPr/>
        </p:nvSpPr>
        <p:spPr>
          <a:xfrm>
            <a:off x="254539" y="2238234"/>
            <a:ext cx="8742706"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t>硫</a:t>
            </a:r>
            <a:r>
              <a:rPr lang="zh-CN" altLang="en-US" sz="2000" b="1" dirty="0"/>
              <a:t>族化合物</a:t>
            </a:r>
            <a:r>
              <a:rPr lang="zh-CN" altLang="en-US" sz="2000" dirty="0"/>
              <a:t>在不同相态下具有不同的</a:t>
            </a:r>
            <a:r>
              <a:rPr lang="zh-CN" altLang="en-US" sz="2000" dirty="0" smtClean="0"/>
              <a:t>电阻率，用来表示</a:t>
            </a:r>
            <a:r>
              <a:rPr lang="en-US" altLang="zh-CN" sz="2000" dirty="0" smtClean="0"/>
              <a:t>0</a:t>
            </a:r>
            <a:r>
              <a:rPr lang="zh-CN" altLang="en-US" sz="2000" dirty="0" smtClean="0"/>
              <a:t>和</a:t>
            </a:r>
            <a:r>
              <a:rPr lang="en-US" altLang="zh-CN" sz="2000" dirty="0" smtClean="0"/>
              <a:t>1</a:t>
            </a:r>
          </a:p>
          <a:p>
            <a:pPr marL="285750" indent="-285750">
              <a:lnSpc>
                <a:spcPct val="150000"/>
              </a:lnSpc>
              <a:buFont typeface="Arial" panose="020B0604020202020204" pitchFamily="34" charset="0"/>
              <a:buChar char="•"/>
            </a:pPr>
            <a:r>
              <a:rPr lang="zh-CN" altLang="en-US" sz="2000" dirty="0" smtClean="0"/>
              <a:t>相</a:t>
            </a:r>
            <a:r>
              <a:rPr lang="zh-CN" altLang="en-US" sz="2000" dirty="0"/>
              <a:t>较于</a:t>
            </a:r>
            <a:r>
              <a:rPr lang="en-US" altLang="zh-CN" sz="2000" dirty="0"/>
              <a:t>DRAM</a:t>
            </a:r>
            <a:r>
              <a:rPr lang="zh-CN" altLang="en-US" sz="2000" dirty="0"/>
              <a:t>，</a:t>
            </a:r>
            <a:r>
              <a:rPr lang="en-US" altLang="zh-CN" sz="2000" dirty="0"/>
              <a:t>PCM</a:t>
            </a:r>
            <a:r>
              <a:rPr lang="zh-CN" altLang="en-US" sz="2000" dirty="0"/>
              <a:t>具有更高的</a:t>
            </a:r>
            <a:r>
              <a:rPr lang="zh-CN" altLang="en-US" sz="2000" dirty="0" smtClean="0"/>
              <a:t>存储密度（</a:t>
            </a:r>
            <a:r>
              <a:rPr lang="zh-CN" altLang="en-US" sz="2000" dirty="0"/>
              <a:t>三维堆叠</a:t>
            </a:r>
            <a:r>
              <a:rPr lang="zh-CN" altLang="en-US" sz="2000" dirty="0" smtClean="0"/>
              <a:t>技术，</a:t>
            </a:r>
            <a:r>
              <a:rPr lang="zh-CN" altLang="en-US" sz="2000" dirty="0"/>
              <a:t>多值技术</a:t>
            </a:r>
            <a:r>
              <a:rPr lang="zh-CN" altLang="en-US"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smtClean="0"/>
              <a:t>同时，</a:t>
            </a:r>
            <a:r>
              <a:rPr lang="en-US" altLang="zh-CN" sz="2000" dirty="0" smtClean="0"/>
              <a:t>PCM</a:t>
            </a:r>
            <a:r>
              <a:rPr lang="zh-CN" altLang="en-US" sz="2000" dirty="0"/>
              <a:t>有较高的读写延迟，而且写能耗高于读</a:t>
            </a:r>
            <a:r>
              <a:rPr lang="zh-CN" altLang="en-US" sz="2000" dirty="0" smtClean="0"/>
              <a:t>能耗</a:t>
            </a:r>
            <a:endParaRPr lang="en-US" altLang="zh-CN" sz="2000" dirty="0" smtClean="0"/>
          </a:p>
        </p:txBody>
      </p:sp>
      <p:sp>
        <p:nvSpPr>
          <p:cNvPr id="12" name="文本框 11"/>
          <p:cNvSpPr txBox="1"/>
          <p:nvPr/>
        </p:nvSpPr>
        <p:spPr>
          <a:xfrm>
            <a:off x="254538" y="1538186"/>
            <a:ext cx="3980578" cy="584775"/>
          </a:xfrm>
          <a:prstGeom prst="rect">
            <a:avLst/>
          </a:prstGeom>
          <a:noFill/>
        </p:spPr>
        <p:txBody>
          <a:bodyPr wrap="square" rtlCol="0">
            <a:spAutoFit/>
          </a:bodyPr>
          <a:lstStyle/>
          <a:p>
            <a:r>
              <a:rPr lang="zh-CN" altLang="en-US" sz="3200" b="1" dirty="0" smtClean="0"/>
              <a:t>相变存储器</a:t>
            </a:r>
            <a:r>
              <a:rPr lang="en-US" altLang="zh-CN" sz="3200" b="1" dirty="0" smtClean="0"/>
              <a:t>(PCM</a:t>
            </a:r>
            <a:r>
              <a:rPr lang="en-US" altLang="zh-CN" sz="3200" b="1" dirty="0"/>
              <a:t>)</a:t>
            </a:r>
            <a:endParaRPr lang="zh-CN" altLang="en-US" sz="3200" b="1" dirty="0"/>
          </a:p>
        </p:txBody>
      </p:sp>
      <p:pic>
        <p:nvPicPr>
          <p:cNvPr id="15" name="图片 14" descr="PCM.png"/>
          <p:cNvPicPr/>
          <p:nvPr/>
        </p:nvPicPr>
        <p:blipFill>
          <a:blip r:embed="rId3" cstate="print"/>
          <a:srcRect l="9554" r="10436" b="7887"/>
          <a:stretch>
            <a:fillRect/>
          </a:stretch>
        </p:blipFill>
        <p:spPr>
          <a:xfrm>
            <a:off x="1740088" y="3830834"/>
            <a:ext cx="4378490" cy="2220009"/>
          </a:xfrm>
          <a:prstGeom prst="rect">
            <a:avLst/>
          </a:prstGeom>
        </p:spPr>
      </p:pic>
    </p:spTree>
    <p:extLst>
      <p:ext uri="{BB962C8B-B14F-4D97-AF65-F5344CB8AC3E}">
        <p14:creationId xmlns:p14="http://schemas.microsoft.com/office/powerpoint/2010/main" val="688774504"/>
      </p:ext>
    </p:extLst>
  </p:cSld>
  <p:clrMapOvr>
    <a:masterClrMapping/>
  </p:clrMapOvr>
  <mc:AlternateContent xmlns:mc="http://schemas.openxmlformats.org/markup-compatibility/2006">
    <mc:Choice xmlns:p14="http://schemas.microsoft.com/office/powerpoint/2010/main" Requires="p14">
      <p:transition spd="med" p14:dur="700" advTm="39051">
        <p:fade/>
      </p:transition>
    </mc:Choice>
    <mc:Fallback>
      <p:transition spd="med" advTm="39051">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421195"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6</a:t>
            </a:fld>
            <a:endParaRPr lang="zh-CN" altLang="en-US"/>
          </a:p>
        </p:txBody>
      </p:sp>
      <p:sp>
        <p:nvSpPr>
          <p:cNvPr id="14" name="文本框 13"/>
          <p:cNvSpPr txBox="1"/>
          <p:nvPr/>
        </p:nvSpPr>
        <p:spPr>
          <a:xfrm>
            <a:off x="254538" y="2242610"/>
            <a:ext cx="1168292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t>磁存储器</a:t>
            </a:r>
            <a:r>
              <a:rPr lang="zh-CN" altLang="en-US" sz="2000" dirty="0"/>
              <a:t>，在不同的磁状态下，具有不同的电阻率</a:t>
            </a:r>
            <a:endParaRPr lang="en-US" altLang="zh-CN" sz="2000" dirty="0" smtClean="0"/>
          </a:p>
          <a:p>
            <a:pPr marL="285750" indent="-285750">
              <a:lnSpc>
                <a:spcPct val="150000"/>
              </a:lnSpc>
              <a:buFont typeface="Arial" panose="020B0604020202020204" pitchFamily="34" charset="0"/>
              <a:buChar char="•"/>
            </a:pPr>
            <a:r>
              <a:rPr lang="zh-CN" altLang="en-US" sz="2000" dirty="0" smtClean="0"/>
              <a:t>存储单元</a:t>
            </a:r>
            <a:r>
              <a:rPr lang="zh-CN" altLang="en-US" sz="2000" dirty="0"/>
              <a:t>的核心是磁隧道结</a:t>
            </a:r>
            <a:r>
              <a:rPr lang="en-US" altLang="zh-CN" sz="2000" dirty="0"/>
              <a:t>(Magnetic Tunnel Junction</a:t>
            </a:r>
            <a:r>
              <a:rPr lang="zh-CN" altLang="en-US" sz="2000" dirty="0"/>
              <a:t>，</a:t>
            </a:r>
            <a:r>
              <a:rPr lang="en-US" altLang="zh-CN" sz="2000" dirty="0"/>
              <a:t>MTJ</a:t>
            </a:r>
            <a:r>
              <a:rPr lang="en-US" altLang="zh-CN" sz="2000" dirty="0" smtClean="0"/>
              <a:t>)</a:t>
            </a:r>
          </a:p>
          <a:p>
            <a:pPr marL="285750" indent="-285750">
              <a:lnSpc>
                <a:spcPct val="150000"/>
              </a:lnSpc>
              <a:buFont typeface="Arial" panose="020B0604020202020204" pitchFamily="34" charset="0"/>
              <a:buChar char="•"/>
            </a:pPr>
            <a:r>
              <a:rPr lang="zh-CN" altLang="en-US" sz="2000" dirty="0" smtClean="0"/>
              <a:t>由于</a:t>
            </a:r>
            <a:r>
              <a:rPr lang="en-US" altLang="zh-CN" sz="2000" dirty="0"/>
              <a:t>STT-RAM</a:t>
            </a:r>
            <a:r>
              <a:rPr lang="zh-CN" altLang="en-US" sz="2000" dirty="0"/>
              <a:t>内部电压只需要</a:t>
            </a:r>
            <a:r>
              <a:rPr lang="en-US" altLang="zh-CN" sz="2000" dirty="0"/>
              <a:t>1.2V</a:t>
            </a:r>
            <a:r>
              <a:rPr lang="zh-CN" altLang="en-US" sz="2000" dirty="0"/>
              <a:t>，因此，它可以用于</a:t>
            </a:r>
            <a:r>
              <a:rPr lang="en-US" altLang="zh-CN" sz="2000" dirty="0"/>
              <a:t>FPGA</a:t>
            </a:r>
            <a:r>
              <a:rPr lang="zh-CN" altLang="en-US" sz="2000" dirty="0"/>
              <a:t>等嵌入式系统</a:t>
            </a:r>
            <a:r>
              <a:rPr lang="zh-CN" altLang="en-US" sz="2000" dirty="0" smtClean="0"/>
              <a:t>中</a:t>
            </a:r>
            <a:r>
              <a:rPr lang="zh-CN" altLang="zh-CN"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a:t>与</a:t>
            </a:r>
            <a:r>
              <a:rPr lang="en-US" altLang="zh-CN" sz="2000" dirty="0"/>
              <a:t>PCM</a:t>
            </a:r>
            <a:r>
              <a:rPr lang="zh-CN" altLang="en-US" sz="2000" dirty="0"/>
              <a:t>相比，</a:t>
            </a:r>
            <a:r>
              <a:rPr lang="en-US" altLang="zh-CN" sz="2000" dirty="0"/>
              <a:t>STT-RAM</a:t>
            </a:r>
            <a:r>
              <a:rPr lang="zh-CN" altLang="en-US" sz="2000" dirty="0"/>
              <a:t>读写延迟更低、寿命更长，但是容量有限，商业化程度不高。</a:t>
            </a:r>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a:t>自旋转移力矩</a:t>
            </a:r>
            <a:r>
              <a:rPr lang="zh-CN" altLang="en-US" sz="3200" b="1" dirty="0" smtClean="0"/>
              <a:t>随机存储器</a:t>
            </a:r>
            <a:r>
              <a:rPr lang="en-US" altLang="zh-CN" sz="3200" b="1" dirty="0" smtClean="0"/>
              <a:t>(STT-RAM)</a:t>
            </a:r>
            <a:endParaRPr lang="zh-CN" altLang="en-US" sz="3200" b="1" dirty="0"/>
          </a:p>
        </p:txBody>
      </p:sp>
      <p:pic>
        <p:nvPicPr>
          <p:cNvPr id="15" name="Picture 25" descr="Pictur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799" y="4181602"/>
            <a:ext cx="3513667" cy="195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7852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203481"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7</a:t>
            </a:fld>
            <a:endParaRPr lang="zh-CN" altLang="en-US"/>
          </a:p>
        </p:txBody>
      </p:sp>
      <p:sp>
        <p:nvSpPr>
          <p:cNvPr id="14" name="文本框 13"/>
          <p:cNvSpPr txBox="1"/>
          <p:nvPr/>
        </p:nvSpPr>
        <p:spPr>
          <a:xfrm>
            <a:off x="254538" y="2242610"/>
            <a:ext cx="1168292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t>存储</a:t>
            </a:r>
            <a:r>
              <a:rPr lang="zh-CN" altLang="en-US" sz="2000" dirty="0"/>
              <a:t>介质一般是</a:t>
            </a:r>
            <a:r>
              <a:rPr lang="zh-CN" altLang="en-US" sz="2000" b="1" dirty="0"/>
              <a:t>金属氧化物</a:t>
            </a:r>
            <a:r>
              <a:rPr lang="zh-CN" altLang="en-US" sz="2000" dirty="0"/>
              <a:t>，其电阻会随着外加电压的高低而发生</a:t>
            </a:r>
            <a:r>
              <a:rPr lang="zh-CN" altLang="en-US" sz="2000" dirty="0" smtClean="0"/>
              <a:t>变化</a:t>
            </a:r>
            <a:endParaRPr lang="en-US" altLang="zh-CN" sz="2000" dirty="0" smtClean="0"/>
          </a:p>
          <a:p>
            <a:pPr marL="285750" indent="-285750">
              <a:lnSpc>
                <a:spcPct val="150000"/>
              </a:lnSpc>
              <a:buFont typeface="Arial" panose="020B0604020202020204" pitchFamily="34" charset="0"/>
              <a:buChar char="•"/>
            </a:pPr>
            <a:r>
              <a:rPr lang="en-US" altLang="zh-CN" sz="2000" dirty="0" smtClean="0"/>
              <a:t>RRAM</a:t>
            </a:r>
            <a:r>
              <a:rPr lang="zh-CN" altLang="en-US" sz="2000" dirty="0"/>
              <a:t>的读写延迟比</a:t>
            </a:r>
            <a:r>
              <a:rPr lang="en-US" altLang="zh-CN" sz="2000" dirty="0"/>
              <a:t>PCM</a:t>
            </a:r>
            <a:r>
              <a:rPr lang="zh-CN" altLang="en-US" sz="2000" dirty="0"/>
              <a:t>更低，结构尺寸比</a:t>
            </a:r>
            <a:r>
              <a:rPr lang="en-US" altLang="zh-CN" sz="2000" dirty="0"/>
              <a:t>STT-RAM</a:t>
            </a:r>
            <a:r>
              <a:rPr lang="zh-CN" altLang="en-US" sz="2000" dirty="0"/>
              <a:t>更小，因此有研究者认为，</a:t>
            </a:r>
            <a:r>
              <a:rPr lang="en-US" altLang="zh-CN" sz="2000" dirty="0"/>
              <a:t>RRAM</a:t>
            </a:r>
            <a:r>
              <a:rPr lang="zh-CN" altLang="en-US" sz="2000" dirty="0"/>
              <a:t>是目前最有前景存储器件</a:t>
            </a:r>
            <a:endParaRPr lang="en-US" altLang="zh-CN" sz="2000" dirty="0" smtClean="0"/>
          </a:p>
          <a:p>
            <a:pPr marL="285750" indent="-285750">
              <a:lnSpc>
                <a:spcPct val="150000"/>
              </a:lnSpc>
              <a:buFont typeface="Arial" panose="020B0604020202020204" pitchFamily="34" charset="0"/>
              <a:buChar char="•"/>
            </a:pPr>
            <a:r>
              <a:rPr lang="en-US" altLang="zh-CN" sz="2000" dirty="0" smtClean="0"/>
              <a:t>RRAM</a:t>
            </a:r>
            <a:r>
              <a:rPr lang="zh-CN" altLang="en-US" sz="2000" dirty="0"/>
              <a:t>的失效机理尚未完全掌握，可能会出现不可预测的随机故障，影响数据的</a:t>
            </a:r>
            <a:r>
              <a:rPr lang="zh-CN" altLang="en-US" sz="2000" dirty="0" smtClean="0"/>
              <a:t>可靠性</a:t>
            </a:r>
            <a:endParaRPr lang="en-US" altLang="zh-CN" sz="2000" dirty="0"/>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a:t>阻变存储器</a:t>
            </a:r>
            <a:r>
              <a:rPr lang="en-US" altLang="zh-CN" sz="3200" b="1" dirty="0"/>
              <a:t>(RRAM)</a:t>
            </a:r>
            <a:endParaRPr lang="zh-CN" altLang="en-US" sz="32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294" y="4181602"/>
            <a:ext cx="2737077" cy="2373648"/>
          </a:xfrm>
          <a:prstGeom prst="rect">
            <a:avLst/>
          </a:prstGeom>
        </p:spPr>
      </p:pic>
    </p:spTree>
    <p:extLst>
      <p:ext uri="{BB962C8B-B14F-4D97-AF65-F5344CB8AC3E}">
        <p14:creationId xmlns:p14="http://schemas.microsoft.com/office/powerpoint/2010/main" val="94601210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508281"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8</a:t>
            </a:fld>
            <a:endParaRPr lang="zh-CN" altLang="en-US"/>
          </a:p>
        </p:txBody>
      </p:sp>
      <p:sp>
        <p:nvSpPr>
          <p:cNvPr id="14" name="文本框 13"/>
          <p:cNvSpPr txBox="1"/>
          <p:nvPr/>
        </p:nvSpPr>
        <p:spPr>
          <a:xfrm>
            <a:off x="254538" y="2266315"/>
            <a:ext cx="1168292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err="1" smtClean="0"/>
              <a:t>FeRAM</a:t>
            </a:r>
            <a:r>
              <a:rPr lang="zh-CN" altLang="en-US" sz="2000" dirty="0" smtClean="0"/>
              <a:t>利用铁电晶体的铁电效应实现数据存储</a:t>
            </a:r>
            <a:endParaRPr lang="en-US" altLang="zh-CN" sz="2000" dirty="0" smtClean="0"/>
          </a:p>
          <a:p>
            <a:pPr marL="285750" indent="-285750">
              <a:lnSpc>
                <a:spcPct val="150000"/>
              </a:lnSpc>
              <a:buFont typeface="Arial" panose="020B0604020202020204" pitchFamily="34" charset="0"/>
              <a:buChar char="•"/>
            </a:pPr>
            <a:r>
              <a:rPr lang="zh-CN" altLang="en-US" sz="2000" dirty="0" smtClean="0"/>
              <a:t>铁电效应是指在铁电晶体上施加一定的电场时，晶体中心原子在电场的作用下运动，并达到一种稳定状态；当电场从晶体移走后，中心原子会保持在原来的位置。</a:t>
            </a:r>
            <a:endParaRPr lang="en-US" altLang="zh-CN" sz="2000" dirty="0" smtClean="0"/>
          </a:p>
          <a:p>
            <a:pPr marL="285750" indent="-285750">
              <a:lnSpc>
                <a:spcPct val="150000"/>
              </a:lnSpc>
              <a:buFont typeface="Arial" panose="020B0604020202020204" pitchFamily="34" charset="0"/>
              <a:buChar char="•"/>
            </a:pPr>
            <a:r>
              <a:rPr lang="en-US" altLang="zh-CN" sz="2000" dirty="0" err="1"/>
              <a:t>FeRAM</a:t>
            </a:r>
            <a:r>
              <a:rPr lang="zh-CN" altLang="en-US" sz="2000" dirty="0"/>
              <a:t>的一个重要特点是具有很强的</a:t>
            </a:r>
            <a:r>
              <a:rPr lang="zh-CN" altLang="en-US" sz="2000" b="1" dirty="0"/>
              <a:t>抗辐射性</a:t>
            </a:r>
            <a:r>
              <a:rPr lang="zh-CN" altLang="en-US" sz="2000" dirty="0"/>
              <a:t>，因此可以广泛用于航空航天</a:t>
            </a:r>
            <a:r>
              <a:rPr lang="zh-CN" altLang="en-US" sz="2000" dirty="0" smtClean="0"/>
              <a:t>领域</a:t>
            </a:r>
            <a:endParaRPr lang="en-US" altLang="zh-CN" sz="2000" dirty="0" smtClean="0"/>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zh-CN" altLang="en-US" sz="3200" b="1" dirty="0"/>
              <a:t>铁电存储器</a:t>
            </a:r>
            <a:r>
              <a:rPr lang="en-US" altLang="zh-CN" sz="3200" b="1" dirty="0"/>
              <a:t>(</a:t>
            </a:r>
            <a:r>
              <a:rPr lang="en-US" altLang="zh-CN" sz="3200" b="1" dirty="0" err="1"/>
              <a:t>FeRAM</a:t>
            </a:r>
            <a:r>
              <a:rPr lang="en-US" altLang="zh-CN" sz="3200" b="1" dirty="0"/>
              <a:t>)</a:t>
            </a:r>
            <a:endParaRPr lang="zh-CN" altLang="en-US" sz="32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139" y="4205306"/>
            <a:ext cx="2837090" cy="2079089"/>
          </a:xfrm>
          <a:prstGeom prst="rect">
            <a:avLst/>
          </a:prstGeom>
        </p:spPr>
      </p:pic>
    </p:spTree>
    <p:extLst>
      <p:ext uri="{BB962C8B-B14F-4D97-AF65-F5344CB8AC3E}">
        <p14:creationId xmlns:p14="http://schemas.microsoft.com/office/powerpoint/2010/main" val="141695926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1" y="442936"/>
            <a:ext cx="5508281" cy="584775"/>
          </a:xfrm>
          <a:prstGeom prst="rect">
            <a:avLst/>
          </a:prstGeom>
          <a:noFill/>
        </p:spPr>
        <p:txBody>
          <a:bodyPr wrap="square" rtlCol="0">
            <a:spAutoFit/>
          </a:bodyPr>
          <a:lstStyle/>
          <a:p>
            <a:r>
              <a:rPr lang="zh-CN" altLang="en-US" sz="3200" dirty="0">
                <a:solidFill>
                  <a:schemeClr val="bg1"/>
                </a:solidFill>
              </a:rPr>
              <a:t>非易失性存储器的基本概念</a:t>
            </a:r>
          </a:p>
        </p:txBody>
      </p:sp>
      <p:sp>
        <p:nvSpPr>
          <p:cNvPr id="5" name="日期占位符 4"/>
          <p:cNvSpPr>
            <a:spLocks noGrp="1"/>
          </p:cNvSpPr>
          <p:nvPr>
            <p:ph type="dt" sz="half" idx="10"/>
          </p:nvPr>
        </p:nvSpPr>
        <p:spPr/>
        <p:txBody>
          <a:bodyPr/>
          <a:lstStyle/>
          <a:p>
            <a:fld id="{94C01B02-AA7B-47E8-B42F-CEFE86824042}" type="datetime1">
              <a:rPr lang="zh-CN" altLang="en-US" smtClean="0"/>
              <a:t>2019/10/21</a:t>
            </a:fld>
            <a:endParaRPr lang="zh-CN" altLang="en-US"/>
          </a:p>
        </p:txBody>
      </p:sp>
      <p:sp>
        <p:nvSpPr>
          <p:cNvPr id="13" name="灯片编号占位符 12"/>
          <p:cNvSpPr>
            <a:spLocks noGrp="1"/>
          </p:cNvSpPr>
          <p:nvPr>
            <p:ph type="sldNum" sz="quarter" idx="12"/>
          </p:nvPr>
        </p:nvSpPr>
        <p:spPr/>
        <p:txBody>
          <a:bodyPr/>
          <a:lstStyle/>
          <a:p>
            <a:fld id="{F2AC0328-332F-4998-B0C3-3F1F62CED8DA}" type="slidenum">
              <a:rPr lang="zh-CN" altLang="en-US" smtClean="0"/>
              <a:t>9</a:t>
            </a:fld>
            <a:endParaRPr lang="zh-CN" altLang="en-US"/>
          </a:p>
        </p:txBody>
      </p:sp>
      <p:sp>
        <p:nvSpPr>
          <p:cNvPr id="14" name="文本框 13"/>
          <p:cNvSpPr txBox="1"/>
          <p:nvPr/>
        </p:nvSpPr>
        <p:spPr>
          <a:xfrm>
            <a:off x="254538" y="2266315"/>
            <a:ext cx="1168292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t>2015</a:t>
            </a:r>
            <a:r>
              <a:rPr lang="zh-CN" altLang="en-US" sz="2000" dirty="0"/>
              <a:t>年，美光和英特尔宣布联合研发</a:t>
            </a:r>
            <a:r>
              <a:rPr lang="en-US" altLang="zh-CN" sz="2000" dirty="0"/>
              <a:t>3DXPoint</a:t>
            </a:r>
            <a:r>
              <a:rPr lang="zh-CN" altLang="en-US" sz="2000" dirty="0"/>
              <a:t>技术</a:t>
            </a:r>
            <a:endParaRPr lang="en-US" altLang="zh-CN" sz="2000" dirty="0"/>
          </a:p>
          <a:p>
            <a:pPr marL="342900" indent="-342900">
              <a:lnSpc>
                <a:spcPct val="150000"/>
              </a:lnSpc>
              <a:buFont typeface="Arial" panose="020B0604020202020204" pitchFamily="34" charset="0"/>
              <a:buChar char="•"/>
            </a:pPr>
            <a:r>
              <a:rPr lang="zh-CN" altLang="en-US" sz="2000" dirty="0"/>
              <a:t>近几年，英特尔正式推出基于</a:t>
            </a:r>
            <a:r>
              <a:rPr lang="en-US" altLang="zh-CN" sz="2000" dirty="0"/>
              <a:t>3DXPoint</a:t>
            </a:r>
            <a:r>
              <a:rPr lang="zh-CN" altLang="en-US" sz="2000" dirty="0"/>
              <a:t>的</a:t>
            </a:r>
            <a:r>
              <a:rPr lang="zh-CN" altLang="en-US" sz="2000" b="1" dirty="0"/>
              <a:t>傲腾</a:t>
            </a:r>
            <a:r>
              <a:rPr lang="zh-CN" altLang="en-US" sz="2000" dirty="0"/>
              <a:t>固态硬盘和傲腾内存</a:t>
            </a:r>
            <a:endParaRPr lang="en-US" altLang="zh-CN" sz="2000" dirty="0"/>
          </a:p>
        </p:txBody>
      </p:sp>
      <p:sp>
        <p:nvSpPr>
          <p:cNvPr id="12" name="文本框 11"/>
          <p:cNvSpPr txBox="1"/>
          <p:nvPr/>
        </p:nvSpPr>
        <p:spPr>
          <a:xfrm>
            <a:off x="254538" y="1538186"/>
            <a:ext cx="7301294" cy="584775"/>
          </a:xfrm>
          <a:prstGeom prst="rect">
            <a:avLst/>
          </a:prstGeom>
          <a:noFill/>
        </p:spPr>
        <p:txBody>
          <a:bodyPr wrap="square" rtlCol="0">
            <a:spAutoFit/>
          </a:bodyPr>
          <a:lstStyle/>
          <a:p>
            <a:r>
              <a:rPr lang="en-US" altLang="zh-CN" sz="3200" b="1" dirty="0" smtClean="0"/>
              <a:t>3DXPoint</a:t>
            </a:r>
            <a:endParaRPr lang="zh-CN" altLang="en-US" sz="3200" b="1" dirty="0"/>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119" y="3586179"/>
            <a:ext cx="3082481" cy="264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8328" y="3824942"/>
            <a:ext cx="2735691" cy="2309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descr="optane 2x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8085" y="3859419"/>
            <a:ext cx="3776474" cy="188823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4"/>
          <p:cNvSpPr txBox="1"/>
          <p:nvPr/>
        </p:nvSpPr>
        <p:spPr>
          <a:xfrm>
            <a:off x="6626932" y="3185938"/>
            <a:ext cx="1692188" cy="307777"/>
          </a:xfrm>
          <a:prstGeom prst="rect">
            <a:avLst/>
          </a:prstGeom>
          <a:noFill/>
        </p:spPr>
        <p:txBody>
          <a:bodyPr wrap="square" lIns="0" tIns="0" rIns="0" bIns="0" rtlCol="0">
            <a:spAutoFit/>
          </a:bodyPr>
          <a:lstStyle/>
          <a:p>
            <a:r>
              <a:rPr lang="en-US" altLang="zh-CN" sz="2000" dirty="0" smtClean="0">
                <a:solidFill>
                  <a:srgbClr val="064B84"/>
                </a:solidFill>
                <a:latin typeface="Calibri" pitchFamily="34" charset="0"/>
                <a:ea typeface="楷体" pitchFamily="49" charset="-122"/>
                <a:cs typeface="Calibri" pitchFamily="34" charset="0"/>
              </a:rPr>
              <a:t>Memory</a:t>
            </a:r>
            <a:endParaRPr lang="zh-CN" altLang="en-US" sz="2000" dirty="0">
              <a:solidFill>
                <a:srgbClr val="064B84"/>
              </a:solidFill>
              <a:latin typeface="Calibri" pitchFamily="34" charset="0"/>
              <a:ea typeface="楷体" pitchFamily="49" charset="-122"/>
              <a:cs typeface="Calibri" pitchFamily="34" charset="0"/>
            </a:endParaRPr>
          </a:p>
        </p:txBody>
      </p:sp>
      <p:sp>
        <p:nvSpPr>
          <p:cNvPr id="19" name="TextBox 105"/>
          <p:cNvSpPr txBox="1"/>
          <p:nvPr/>
        </p:nvSpPr>
        <p:spPr>
          <a:xfrm>
            <a:off x="9661612" y="3191598"/>
            <a:ext cx="1692188" cy="307777"/>
          </a:xfrm>
          <a:prstGeom prst="rect">
            <a:avLst/>
          </a:prstGeom>
          <a:noFill/>
        </p:spPr>
        <p:txBody>
          <a:bodyPr wrap="square" lIns="0" tIns="0" rIns="0" bIns="0" rtlCol="0">
            <a:spAutoFit/>
          </a:bodyPr>
          <a:lstStyle/>
          <a:p>
            <a:r>
              <a:rPr lang="en-US" altLang="zh-CN" sz="2000" dirty="0" smtClean="0">
                <a:solidFill>
                  <a:srgbClr val="064B84"/>
                </a:solidFill>
                <a:latin typeface="Calibri" pitchFamily="34" charset="0"/>
                <a:ea typeface="楷体" pitchFamily="49" charset="-122"/>
                <a:cs typeface="Calibri" pitchFamily="34" charset="0"/>
              </a:rPr>
              <a:t>App Direct</a:t>
            </a:r>
            <a:endParaRPr lang="zh-CN" altLang="en-US" sz="2000" dirty="0">
              <a:solidFill>
                <a:srgbClr val="064B84"/>
              </a:solidFill>
              <a:latin typeface="Calibri" pitchFamily="34" charset="0"/>
              <a:ea typeface="楷体" pitchFamily="49" charset="-122"/>
              <a:cs typeface="Calibri" pitchFamily="34" charset="0"/>
            </a:endParaRPr>
          </a:p>
        </p:txBody>
      </p:sp>
    </p:spTree>
    <p:extLst>
      <p:ext uri="{BB962C8B-B14F-4D97-AF65-F5344CB8AC3E}">
        <p14:creationId xmlns:p14="http://schemas.microsoft.com/office/powerpoint/2010/main" val="311369029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6301</Words>
  <Application>Microsoft Office PowerPoint</Application>
  <PresentationFormat>宽屏</PresentationFormat>
  <Paragraphs>409</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楷体</vt:lpstr>
      <vt:lpstr>宋体</vt:lpstr>
      <vt:lpstr>微软雅黑</vt:lpstr>
      <vt:lpstr>Arial</vt:lpstr>
      <vt:lpstr>Arial Narrow</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张 晓辉</cp:lastModifiedBy>
  <cp:revision>303</cp:revision>
  <dcterms:created xsi:type="dcterms:W3CDTF">2016-05-04T06:23:17Z</dcterms:created>
  <dcterms:modified xsi:type="dcterms:W3CDTF">2019-10-21T05:40:10Z</dcterms:modified>
</cp:coreProperties>
</file>