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6"/>
  </p:handoutMasterIdLst>
  <p:sldIdLst>
    <p:sldId id="524" r:id="rId3"/>
    <p:sldId id="511" r:id="rId4"/>
    <p:sldId id="493" r:id="rId5"/>
    <p:sldId id="494" r:id="rId6"/>
    <p:sldId id="496" r:id="rId8"/>
    <p:sldId id="495" r:id="rId9"/>
    <p:sldId id="512" r:id="rId10"/>
    <p:sldId id="513" r:id="rId11"/>
    <p:sldId id="514" r:id="rId12"/>
    <p:sldId id="516" r:id="rId13"/>
    <p:sldId id="503" r:id="rId14"/>
    <p:sldId id="518" r:id="rId15"/>
    <p:sldId id="519" r:id="rId16"/>
    <p:sldId id="520" r:id="rId17"/>
    <p:sldId id="521" r:id="rId18"/>
    <p:sldId id="522" r:id="rId19"/>
    <p:sldId id="506" r:id="rId20"/>
    <p:sldId id="507" r:id="rId21"/>
    <p:sldId id="525" r:id="rId22"/>
    <p:sldId id="509" r:id="rId23"/>
    <p:sldId id="510" r:id="rId24"/>
    <p:sldId id="517" r:id="rId25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维周" initials="黄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33CC"/>
    <a:srgbClr val="FFCC00"/>
    <a:srgbClr val="990033"/>
    <a:srgbClr val="0000CC"/>
    <a:srgbClr val="FF0000"/>
    <a:srgbClr val="FFFF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875" autoAdjust="0"/>
  </p:normalViewPr>
  <p:slideViewPr>
    <p:cSldViewPr>
      <p:cViewPr varScale="1">
        <p:scale>
          <a:sx n="68" d="100"/>
          <a:sy n="68" d="100"/>
        </p:scale>
        <p:origin x="704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25" d="100"/>
          <a:sy n="125" d="100"/>
        </p:scale>
        <p:origin x="992" y="-35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1T15:17:57.454" idx="2">
    <p:pos x="2450" y="2805"/>
    <p:text>机制</p:text>
  </p:cm>
  <p:cm authorId="1" dt="2019-10-21T15:18:03.767" idx="3">
    <p:pos x="2675" y="3294"/>
    <p:text>use case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54F01EB-2673-4AE7-AA2E-D2583A3F258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44476-27F4-43B1-8383-420B129B1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决定缓存机制效果的有四点：</a:t>
            </a:r>
            <a:r>
              <a:rPr lang="en-US" altLang="zh-CN" dirty="0"/>
              <a:t>1.</a:t>
            </a:r>
            <a:r>
              <a:rPr lang="zh-CN" altLang="en-US" dirty="0"/>
              <a:t>数据分配；</a:t>
            </a:r>
            <a:r>
              <a:rPr lang="en-US" altLang="zh-CN" dirty="0"/>
              <a:t>2.</a:t>
            </a:r>
            <a:r>
              <a:rPr lang="zh-CN" altLang="en-US" dirty="0"/>
              <a:t>地址转换；</a:t>
            </a:r>
            <a:r>
              <a:rPr lang="en-US" altLang="zh-CN" dirty="0"/>
              <a:t>3.</a:t>
            </a:r>
            <a:r>
              <a:rPr lang="zh-CN" altLang="en-US" dirty="0"/>
              <a:t>冷热识别准确性；</a:t>
            </a:r>
            <a:r>
              <a:rPr lang="en-US" altLang="zh-CN" dirty="0"/>
              <a:t>4.</a:t>
            </a:r>
            <a:r>
              <a:rPr lang="zh-CN" altLang="en-US" dirty="0"/>
              <a:t>缓存利用率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只读缓存：写数据通过路径</a:t>
            </a:r>
            <a:r>
              <a:rPr lang="en-US" altLang="zh-CN" dirty="0"/>
              <a:t>8</a:t>
            </a:r>
            <a:r>
              <a:rPr lang="zh-CN" altLang="en-US" dirty="0"/>
              <a:t>，当数据已经缓存在</a:t>
            </a:r>
            <a:r>
              <a:rPr lang="en-US" altLang="zh-CN" dirty="0"/>
              <a:t>SSD</a:t>
            </a:r>
            <a:r>
              <a:rPr lang="zh-CN" altLang="en-US" dirty="0"/>
              <a:t>中时，只有当</a:t>
            </a:r>
            <a:r>
              <a:rPr lang="en-US" altLang="zh-CN" dirty="0"/>
              <a:t>HDD</a:t>
            </a:r>
            <a:r>
              <a:rPr lang="zh-CN" altLang="en-US" dirty="0"/>
              <a:t>总的数据副本被更新且</a:t>
            </a:r>
            <a:r>
              <a:rPr lang="en-US" altLang="zh-CN" dirty="0"/>
              <a:t>SSD</a:t>
            </a:r>
            <a:r>
              <a:rPr lang="zh-CN" altLang="en-US" dirty="0"/>
              <a:t>中的副本被丢弃才算完成请求。优点：延长</a:t>
            </a:r>
            <a:r>
              <a:rPr lang="en-US" altLang="zh-CN" dirty="0"/>
              <a:t>SSD</a:t>
            </a:r>
            <a:r>
              <a:rPr lang="zh-CN" altLang="en-US" dirty="0"/>
              <a:t>寿命，读缓存利用率高，提升整体读性能（位于关键路径）  ；性能主要受缓存替换策略影响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读写缓存：优势：省略了写透策略，新的写请求走路径</a:t>
            </a:r>
            <a:r>
              <a:rPr lang="en-US" altLang="zh-CN" dirty="0"/>
              <a:t>6</a:t>
            </a:r>
            <a:r>
              <a:rPr lang="zh-CN" altLang="en-US" dirty="0"/>
              <a:t>，缺点：寿命短，且不适用于数据重用率低的写密集应用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以上两个都会受到后台</a:t>
            </a:r>
            <a:r>
              <a:rPr lang="en-US" altLang="zh-CN" dirty="0"/>
              <a:t>GC</a:t>
            </a:r>
            <a:r>
              <a:rPr lang="zh-CN" altLang="en-US" dirty="0"/>
              <a:t>的影响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两个</a:t>
            </a:r>
            <a:r>
              <a:rPr lang="en-US" altLang="zh-CN" dirty="0"/>
              <a:t>use case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3.</a:t>
            </a:r>
            <a:r>
              <a:rPr lang="zh-CN" altLang="en-US" dirty="0"/>
              <a:t>虚拟化环境中多租户的</a:t>
            </a:r>
            <a:r>
              <a:rPr lang="en-US" altLang="zh-CN" dirty="0" err="1"/>
              <a:t>Iopattern</a:t>
            </a:r>
            <a:r>
              <a:rPr lang="zh-CN" altLang="en-US" dirty="0"/>
              <a:t>各不相同，写请求的随机性加大，为了缓解随机性，（</a:t>
            </a:r>
            <a:r>
              <a:rPr lang="en-US" altLang="zh-CN" dirty="0"/>
              <a:t>ICCE’15</a:t>
            </a:r>
            <a:r>
              <a:rPr lang="zh-CN" altLang="en-US" dirty="0"/>
              <a:t>）利用了日志结构文件系统，将随机写转换成顺序写；（</a:t>
            </a:r>
            <a:r>
              <a:rPr lang="en-US" altLang="zh-CN" dirty="0"/>
              <a:t>USENIX ATC’14</a:t>
            </a:r>
            <a:r>
              <a:rPr lang="zh-CN" altLang="en-US" dirty="0"/>
              <a:t>）将</a:t>
            </a:r>
            <a:r>
              <a:rPr lang="en-US" altLang="zh-CN" dirty="0"/>
              <a:t>SSD</a:t>
            </a:r>
            <a:r>
              <a:rPr lang="zh-CN" altLang="en-US" dirty="0"/>
              <a:t>作为只读缓存，并根据不同租户（虚拟盘）的</a:t>
            </a:r>
            <a:r>
              <a:rPr lang="en-US" altLang="zh-CN" dirty="0"/>
              <a:t>IO pattern</a:t>
            </a:r>
            <a:r>
              <a:rPr lang="zh-CN" altLang="en-US" dirty="0"/>
              <a:t>优化了缓存分区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4.SMR</a:t>
            </a:r>
            <a:r>
              <a:rPr lang="zh-CN" altLang="en-US" dirty="0"/>
              <a:t>随机写性能很差，所以随机写请求都由</a:t>
            </a:r>
            <a:r>
              <a:rPr lang="en-US" altLang="zh-CN" dirty="0"/>
              <a:t>SSD</a:t>
            </a:r>
            <a:r>
              <a:rPr lang="zh-CN" altLang="en-US" dirty="0"/>
              <a:t>处理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可以就地更新日志，降低了闪存的读取</a:t>
            </a:r>
            <a:r>
              <a:rPr lang="en-US" altLang="zh-CN" dirty="0"/>
              <a:t>/</a:t>
            </a:r>
            <a:r>
              <a:rPr lang="zh-CN" altLang="en-US" dirty="0"/>
              <a:t>擦除开销，提升了闪存的寿命</a:t>
            </a:r>
            <a:r>
              <a:rPr lang="en-US" altLang="zh-CN" dirty="0"/>
              <a:t>/</a:t>
            </a:r>
            <a:r>
              <a:rPr lang="zh-CN" altLang="en-US" dirty="0"/>
              <a:t>性能和能效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基于观察</a:t>
            </a:r>
            <a:r>
              <a:rPr lang="en-US" altLang="zh-CN" dirty="0"/>
              <a:t>1</a:t>
            </a:r>
            <a:r>
              <a:rPr lang="zh-CN" altLang="en-US" dirty="0"/>
              <a:t>：因为一些诸如能耗限制的原因，向</a:t>
            </a:r>
            <a:r>
              <a:rPr lang="en-US" altLang="zh-CN" dirty="0"/>
              <a:t>flash-based SSD</a:t>
            </a:r>
            <a:r>
              <a:rPr lang="zh-CN" altLang="en-US" dirty="0"/>
              <a:t>写入性能比向</a:t>
            </a:r>
            <a:r>
              <a:rPr lang="en-US" altLang="zh-CN" dirty="0"/>
              <a:t>PCM-based SSD</a:t>
            </a:r>
            <a:r>
              <a:rPr lang="zh-CN" altLang="en-US" dirty="0"/>
              <a:t>写入好。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观察</a:t>
            </a:r>
            <a:r>
              <a:rPr lang="en-US" altLang="zh-CN" dirty="0"/>
              <a:t>2</a:t>
            </a:r>
            <a:r>
              <a:rPr lang="zh-CN" altLang="en-US" dirty="0"/>
              <a:t>：对某个特定比例的配置，性能成本比值最大，同时加入</a:t>
            </a:r>
            <a:r>
              <a:rPr lang="en-US" altLang="zh-CN" dirty="0"/>
              <a:t>PCM</a:t>
            </a:r>
            <a:r>
              <a:rPr lang="zh-CN" altLang="en-US" dirty="0"/>
              <a:t>能进一步提升这个比值。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Tiering</a:t>
            </a:r>
            <a:r>
              <a:rPr lang="zh-CN" altLang="en-US" dirty="0"/>
              <a:t>：在一定成本限制下，提供最佳性能；</a:t>
            </a:r>
            <a:endParaRPr lang="en-US" altLang="zh-CN" dirty="0"/>
          </a:p>
          <a:p>
            <a:r>
              <a:rPr lang="en-US" altLang="zh-CN" dirty="0"/>
              <a:t>caching:</a:t>
            </a:r>
            <a:r>
              <a:rPr lang="zh-CN" altLang="en-US" dirty="0"/>
              <a:t>提升读性能</a:t>
            </a:r>
            <a:endParaRPr lang="en-US" altLang="zh-CN" dirty="0"/>
          </a:p>
          <a:p>
            <a:r>
              <a:rPr lang="en-US" altLang="zh-CN" dirty="0"/>
              <a:t>2.Strata</a:t>
            </a:r>
            <a:r>
              <a:rPr lang="zh-CN" altLang="en-US" dirty="0"/>
              <a:t>：通过将元数据与数据更新写入位于</a:t>
            </a:r>
            <a:r>
              <a:rPr lang="en-US" altLang="zh-CN" dirty="0" err="1"/>
              <a:t>userspace</a:t>
            </a:r>
            <a:r>
              <a:rPr lang="zh-CN" altLang="en-US" dirty="0"/>
              <a:t>的日志，再异步迁移数据到其他存储层，提升密集的随机小尺寸写入性能（在</a:t>
            </a:r>
            <a:r>
              <a:rPr lang="en-US" altLang="zh-CN" dirty="0"/>
              <a:t>NVM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这是一个混合内存系统，</a:t>
            </a:r>
            <a:r>
              <a:rPr lang="en-US" altLang="zh-CN" dirty="0"/>
              <a:t>DRAM</a:t>
            </a:r>
            <a:r>
              <a:rPr lang="zh-CN" altLang="en-US" dirty="0"/>
              <a:t>作为</a:t>
            </a:r>
            <a:r>
              <a:rPr lang="en-US" altLang="zh-CN" dirty="0"/>
              <a:t>PCM</a:t>
            </a:r>
            <a:r>
              <a:rPr lang="zh-CN" altLang="en-US" dirty="0"/>
              <a:t>的</a:t>
            </a:r>
            <a:r>
              <a:rPr lang="en-US" altLang="zh-CN" dirty="0"/>
              <a:t>page cache</a:t>
            </a:r>
            <a:r>
              <a:rPr lang="zh-CN" altLang="en-US" dirty="0"/>
              <a:t>， 结合</a:t>
            </a:r>
            <a:r>
              <a:rPr lang="en-US" altLang="zh-CN" dirty="0"/>
              <a:t>DRAM</a:t>
            </a:r>
            <a:r>
              <a:rPr lang="zh-CN" altLang="en-US" dirty="0"/>
              <a:t>的低延时和</a:t>
            </a:r>
            <a:r>
              <a:rPr lang="en-US" altLang="zh-CN" dirty="0"/>
              <a:t>PCM</a:t>
            </a:r>
            <a:r>
              <a:rPr lang="zh-CN" altLang="en-US" dirty="0"/>
              <a:t>大容量的优点。提出了缓解写放大的策略和</a:t>
            </a:r>
            <a:r>
              <a:rPr lang="en-US" altLang="zh-CN" dirty="0"/>
              <a:t>WL</a:t>
            </a:r>
            <a:r>
              <a:rPr lang="zh-CN" altLang="en-US" dirty="0"/>
              <a:t>延长</a:t>
            </a:r>
            <a:r>
              <a:rPr lang="en-US" altLang="zh-CN" dirty="0"/>
              <a:t>PCM</a:t>
            </a:r>
            <a:r>
              <a:rPr lang="zh-CN" altLang="en-US" dirty="0"/>
              <a:t>寿命。不同于前面讲的存储系统，这里用细粒度的更新（</a:t>
            </a:r>
            <a:r>
              <a:rPr lang="en-US" altLang="zh-CN" dirty="0" err="1"/>
              <a:t>cacheline</a:t>
            </a:r>
            <a:r>
              <a:rPr lang="zh-CN" altLang="en-US" dirty="0"/>
              <a:t>）实现</a:t>
            </a:r>
            <a:r>
              <a:rPr lang="en-US" altLang="zh-CN" dirty="0"/>
              <a:t>WA</a:t>
            </a:r>
            <a:r>
              <a:rPr lang="zh-CN" altLang="en-US" dirty="0"/>
              <a:t>优化。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向应用层提供了一个</a:t>
            </a:r>
            <a:r>
              <a:rPr lang="en-US" altLang="zh-CN" dirty="0"/>
              <a:t>get/put </a:t>
            </a:r>
            <a:r>
              <a:rPr lang="zh-CN" altLang="en-US" dirty="0"/>
              <a:t>接口，利用字节可寻址实现细粒度事务处理，利用快照隔离支持一致性，并发性，恢复性和多版本。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宋体" panose="02010600030101010101" pitchFamily="2" charset="-122"/>
              </a:rPr>
              <a:t>重复的数据块，直接定位到已有的块，避免额外分配哈希表内存，元数据只添加增量到增量日志区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2.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编码：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a.</a:t>
            </a:r>
            <a:r>
              <a:rPr kumimoji="1" lang="zh-CN" altLang="en-US" sz="1200" b="0" kern="120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</a:rPr>
              <a:t>写闪存时，</a:t>
            </a:r>
            <a:r>
              <a:rPr kumimoji="1" lang="en-US" altLang="zh-CN" sz="1200" b="0" kern="120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</a:rPr>
              <a:t>01/  10 </a:t>
            </a:r>
            <a:r>
              <a:rPr kumimoji="1" lang="zh-CN" altLang="en-US" sz="1200" b="0" kern="120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</a:rPr>
              <a:t>的比特模式会导致更高的延迟和能耗 ，减少</a:t>
            </a:r>
            <a:r>
              <a:rPr kumimoji="1" lang="en-US" altLang="zh-CN" sz="1200" b="0" kern="120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</a:rPr>
              <a:t>programming cycle</a:t>
            </a:r>
            <a:r>
              <a:rPr kumimoji="1" lang="zh-CN" altLang="en-US" sz="1200" b="0" kern="1200" dirty="0">
                <a:solidFill>
                  <a:srgbClr val="FF0000"/>
                </a:solidFill>
                <a:latin typeface="+mn-ea"/>
                <a:ea typeface="宋体" panose="02010600030101010101" pitchFamily="2" charset="-122"/>
              </a:rPr>
              <a:t>（同时也属于第三点）</a:t>
            </a:r>
            <a:endParaRPr kumimoji="1" lang="en-US" altLang="zh-CN" sz="1200" b="0" kern="1200" dirty="0">
              <a:solidFill>
                <a:srgbClr val="FF0000"/>
              </a:solidFill>
              <a:latin typeface="+mn-ea"/>
              <a:ea typeface="宋体" panose="02010600030101010101" pitchFamily="2" charset="-122"/>
            </a:endParaRPr>
          </a:p>
          <a:p>
            <a:r>
              <a:rPr kumimoji="1" lang="en-US" altLang="zh-CN" sz="1200" b="0" kern="1200" dirty="0" err="1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b.WOM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——write once memory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，是一种特殊的存储介质，在物理比特只能转换一次的限制下，允、能写入多个逻辑值；本文利用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WOM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编码对闪存进行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WA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优化，实现擦除之前能写两次，减少擦除次数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3.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介质特性：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</a:endParaRPr>
          </a:p>
          <a:p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a.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</a:endParaRPr>
          </a:p>
          <a:p>
            <a:r>
              <a:rPr kumimoji="1" lang="en-US" altLang="zh-CN" sz="1200" b="0" kern="1200" dirty="0" err="1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b.PCM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 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SET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操作慢，提前执行，就能减少写入时间（当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cache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中的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line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变脏，就立即执行</a:t>
            </a:r>
            <a:r>
              <a:rPr kumimoji="1" lang="en-US" altLang="zh-CN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PCM SET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</a:rPr>
              <a:t>）</a:t>
            </a:r>
            <a:endParaRPr kumimoji="1" lang="en-US" altLang="zh-CN" sz="1200" b="0" kern="1200" dirty="0">
              <a:solidFill>
                <a:schemeClr val="tx1"/>
              </a:solidFill>
              <a:latin typeface="+mn-ea"/>
              <a:ea typeface="宋体" panose="02010600030101010101" pitchFamily="2" charset="-122"/>
            </a:endParaRPr>
          </a:p>
          <a:p>
            <a:r>
              <a:rPr lang="en-US" altLang="zh-CN" dirty="0"/>
              <a:t>5.</a:t>
            </a:r>
            <a:r>
              <a:rPr lang="zh-CN" altLang="en-US" dirty="0"/>
              <a:t>重复编程  </a:t>
            </a:r>
            <a:r>
              <a:rPr lang="en-US" altLang="zh-CN" dirty="0"/>
              <a:t>TLC</a:t>
            </a:r>
            <a:r>
              <a:rPr lang="zh-CN" altLang="en-US" dirty="0"/>
              <a:t>当做</a:t>
            </a:r>
            <a:r>
              <a:rPr lang="en-US" altLang="zh-CN" dirty="0"/>
              <a:t>MLC</a:t>
            </a:r>
            <a:r>
              <a:rPr lang="zh-CN" altLang="en-US" dirty="0"/>
              <a:t>用，在擦除之前，课最多写入两次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对于多媒体和图像应用，近似数据的差异肉眼无法感知，如果更新写的数据与原数据相近，则取消该写请求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通过位图或者表统计单个或者一组逻辑闪存块的存取热度</a:t>
            </a:r>
            <a:r>
              <a:rPr lang="en-US" altLang="zh-CN" dirty="0"/>
              <a:t>,IEEE</a:t>
            </a:r>
            <a:r>
              <a:rPr lang="zh-CN" altLang="en-US" dirty="0"/>
              <a:t>这篇是统计</a:t>
            </a:r>
            <a:r>
              <a:rPr lang="en-US" altLang="zh-CN" dirty="0"/>
              <a:t>PCM</a:t>
            </a:r>
            <a:r>
              <a:rPr lang="zh-CN" altLang="en-US" dirty="0"/>
              <a:t>逻辑页的热度，并为热页分配多个物理页以降低平均每页写入次数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文件系统将文件语义传递给</a:t>
            </a:r>
            <a:r>
              <a:rPr lang="en-US" altLang="zh-CN" dirty="0"/>
              <a:t>FTL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对闪存，慢速低电压擦除可以有效降低磨损，因此设计了多种擦写模式以满足对寿命和性能的需求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1.SSD</a:t>
            </a:r>
            <a:r>
              <a:rPr lang="zh-CN" altLang="en-US" dirty="0"/>
              <a:t>作</a:t>
            </a:r>
            <a:r>
              <a:rPr lang="en-US" altLang="zh-CN" dirty="0"/>
              <a:t>HDD</a:t>
            </a:r>
            <a:r>
              <a:rPr lang="zh-CN" altLang="en-US" dirty="0"/>
              <a:t>的写透高速缓存，当</a:t>
            </a:r>
            <a:r>
              <a:rPr lang="en-US" altLang="zh-CN" dirty="0"/>
              <a:t>SSD</a:t>
            </a:r>
            <a:r>
              <a:rPr lang="zh-CN" altLang="en-US" dirty="0"/>
              <a:t>出现</a:t>
            </a:r>
            <a:r>
              <a:rPr lang="en-US" altLang="zh-CN" dirty="0"/>
              <a:t>ECC</a:t>
            </a:r>
            <a:r>
              <a:rPr lang="zh-CN" altLang="en-US" dirty="0"/>
              <a:t>无法纠正的错误时，将请求转化为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r>
              <a:rPr lang="zh-CN" altLang="en-US" dirty="0"/>
              <a:t>，并从</a:t>
            </a:r>
            <a:r>
              <a:rPr lang="en-US" altLang="zh-CN" dirty="0"/>
              <a:t>HDD</a:t>
            </a:r>
            <a:r>
              <a:rPr lang="zh-CN" altLang="en-US" dirty="0"/>
              <a:t>读取有效数据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将一组坏块中正常工作的页重新组成一个逻辑块，用于存放冷数据；对于</a:t>
            </a:r>
            <a:r>
              <a:rPr lang="en-US" altLang="zh-CN" dirty="0"/>
              <a:t>PCM</a:t>
            </a:r>
            <a:r>
              <a:rPr lang="zh-CN" altLang="en-US" dirty="0"/>
              <a:t>，用两个坏点不在同一个字节偏移处的物理页存放一个逻辑页的数据。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对于闪存和</a:t>
            </a:r>
            <a:r>
              <a:rPr lang="en-US" altLang="zh-CN" dirty="0"/>
              <a:t>PCM</a:t>
            </a:r>
            <a:r>
              <a:rPr lang="zh-CN" altLang="en-US" dirty="0"/>
              <a:t>会出现</a:t>
            </a:r>
            <a:r>
              <a:rPr lang="en-US" altLang="zh-CN" dirty="0"/>
              <a:t>stuck-at</a:t>
            </a:r>
            <a:r>
              <a:rPr lang="zh-CN" altLang="en-US" dirty="0"/>
              <a:t>错误，即某个</a:t>
            </a:r>
            <a:r>
              <a:rPr lang="en-US" altLang="zh-CN" dirty="0"/>
              <a:t>bit</a:t>
            </a:r>
            <a:r>
              <a:rPr lang="zh-CN" altLang="en-US" dirty="0"/>
              <a:t>只能读取而不能翻转（写入），当出现这种原因导致的写错误时，并不直接淘汰该块，而是从备用块池借一个块，之后的写入再次尝试这个坏块，如果写入的数据与已存的数据相同则归还借来的好块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/>
              <a:t>4KB</a:t>
            </a:r>
            <a:r>
              <a:rPr lang="zh-CN" altLang="en-US" dirty="0"/>
              <a:t>闪存页中有</a:t>
            </a:r>
            <a:r>
              <a:rPr lang="en-US" altLang="zh-CN" dirty="0"/>
              <a:t>64B</a:t>
            </a:r>
            <a:r>
              <a:rPr lang="zh-CN" altLang="en-US" dirty="0"/>
              <a:t>容量对应的存储单元损坏了，继续使用剩余的容量存放新页的物理地址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当</a:t>
            </a:r>
            <a:r>
              <a:rPr lang="en-US" altLang="zh-CN" dirty="0"/>
              <a:t>NVM</a:t>
            </a:r>
            <a:r>
              <a:rPr lang="zh-CN" altLang="en-US" dirty="0"/>
              <a:t>做内存时，后台错误处理对应用是透明的，并且将坏</a:t>
            </a:r>
            <a:r>
              <a:rPr lang="en-US" altLang="zh-CN" dirty="0" err="1"/>
              <a:t>cacheline</a:t>
            </a:r>
            <a:r>
              <a:rPr lang="zh-CN" altLang="en-US" dirty="0"/>
              <a:t>在逻辑上集中，以减少内存碎片化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减少</a:t>
            </a:r>
            <a:r>
              <a:rPr lang="en-US" altLang="zh-CN" dirty="0"/>
              <a:t>MLC</a:t>
            </a:r>
            <a:r>
              <a:rPr lang="zh-CN" altLang="en-US" dirty="0"/>
              <a:t>编程次数，换取更长的寿命，允许一定的比特翻转；同时在</a:t>
            </a:r>
            <a:r>
              <a:rPr lang="en-US" altLang="zh-CN" dirty="0"/>
              <a:t>RBER</a:t>
            </a:r>
            <a:r>
              <a:rPr lang="zh-CN" altLang="en-US" dirty="0"/>
              <a:t>已经达到</a:t>
            </a:r>
            <a:r>
              <a:rPr lang="en-US" altLang="zh-CN" dirty="0"/>
              <a:t>ECC</a:t>
            </a:r>
            <a:r>
              <a:rPr lang="zh-CN" altLang="en-US" dirty="0"/>
              <a:t>纠错最大能力的块中存放近似数据。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1.nv-heap</a:t>
            </a:r>
            <a:r>
              <a:rPr lang="zh-CN" altLang="en-US" dirty="0"/>
              <a:t>还提供了事务语义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这里主要介绍 主机控制的分层与缓存机制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44476-27F4-43B1-8383-420B129B195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/>
          <p:cNvSpPr>
            <a:spLocks noChangeArrowheads="1"/>
          </p:cNvSpPr>
          <p:nvPr userDrawn="1"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/>
              <a:t>模板</a:t>
            </a:r>
            <a:r>
              <a:rPr lang="en-US" altLang="zh-CN" noProof="0"/>
              <a:t>Biomedical photonics</a:t>
            </a:r>
            <a:endParaRPr lang="en-US" altLang="zh-CN" noProof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BEAAA-B392-4B4B-A870-C36B85D34B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DED2-C933-48B6-88B5-6E2F5B04F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929AC-0895-4976-ABD4-CD68C062EA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65B6E-D4E6-4032-BB2C-3673BA33E2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EFEA6-0853-46DE-9590-0C6A2CEA12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6019D-14FA-457C-8F4E-68FAD8D08C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EAF31-F792-4EF3-8E5E-A8E2FEDA0A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04814-6FA3-4A43-B254-8E237D13F7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FB9AD-AD77-4B64-8EF2-FFBC10C857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1C14-81AA-4746-AC3D-75ED3F444B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CDB04-3A12-41E9-A2DB-0E263D31A5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模板</a:t>
            </a:r>
            <a:r>
              <a:rPr lang="en-US" altLang="zh-CN"/>
              <a:t>Chapter</a:t>
            </a:r>
            <a:endParaRPr lang="en-US" altLang="zh-CN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第一级</a:t>
            </a:r>
            <a:r>
              <a:rPr lang="en-US" altLang="zh-CN"/>
              <a:t>abcd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r>
              <a:rPr lang="en-US" altLang="zh-CN"/>
              <a:t>adb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kljaskf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B4B757-BAA4-4AF4-8226-9C91346FC7E9}" type="slidenum">
              <a:rPr lang="en-US" altLang="zh-CN"/>
            </a:fld>
            <a:endParaRPr lang="en-US" altLang="zh-CN"/>
          </a:p>
        </p:txBody>
      </p:sp>
      <p:sp>
        <p:nvSpPr>
          <p:cNvPr id="1032" name="Rectangle 17"/>
          <p:cNvSpPr>
            <a:spLocks noChangeArrowheads="1"/>
          </p:cNvSpPr>
          <p:nvPr userDrawn="1"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  <a:cs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  <a:cs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  <a:cs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  <a:cs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405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251570"/>
          </a:xfrm>
        </p:spPr>
        <p:txBody>
          <a:bodyPr/>
          <a:lstStyle/>
          <a:p>
            <a:r>
              <a:rPr lang="zh-CN" altLang="zh-CN" dirty="0"/>
              <a:t>非易失性存储器在主存和存储系统中应用的软件技术综述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组长：黄维周</a:t>
            </a:r>
            <a:endParaRPr lang="en-US" altLang="zh-CN" dirty="0"/>
          </a:p>
          <a:p>
            <a:r>
              <a:rPr lang="zh-CN" altLang="en-US" dirty="0"/>
              <a:t>组员：胡广行、周焜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软件管理技术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性能优化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FF3399"/>
                </a:solidFill>
                <a:latin typeface="+mn-ea"/>
              </a:rPr>
              <a:t>IO</a:t>
            </a:r>
            <a:r>
              <a:rPr lang="zh-CN" altLang="en-US" sz="2400" dirty="0">
                <a:solidFill>
                  <a:srgbClr val="FF3399"/>
                </a:solidFill>
                <a:latin typeface="+mn-ea"/>
              </a:rPr>
              <a:t>调度</a:t>
            </a:r>
            <a:endParaRPr lang="en-US" altLang="zh-CN" sz="2400" dirty="0">
              <a:solidFill>
                <a:srgbClr val="FF3399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存储设备在后台会执行许多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IO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操作，以缓解存储介质的特性缺陷，这些后台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IO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处于关键路径，会增大应用下发的请求的响应延迟。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研究方向：</a:t>
            </a:r>
            <a:endParaRPr lang="en-US" altLang="zh-CN" sz="24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降低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retention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，减少后台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IO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，减少应用读写响应延迟（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USENIX FST’12,ATC’14,HPCA’12,IEEE TC’14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通过调整数据分配算法，减少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GC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触发次数，从而减少后台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IO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too many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挂起后台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IO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，请求合并或利用硬件并行性（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too many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2000" dirty="0">
              <a:solidFill>
                <a:srgbClr val="FF3399"/>
              </a:solidFill>
              <a:latin typeface="+mn-ea"/>
            </a:endParaRPr>
          </a:p>
          <a:p>
            <a:pPr lvl="2"/>
            <a:endParaRPr lang="en-US" altLang="zh-CN" sz="1800" b="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管理技术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PM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编程模型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/API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000" b="0" dirty="0">
                <a:latin typeface="+mn-ea"/>
              </a:rPr>
              <a:t>1.Mnemosyne</a:t>
            </a:r>
            <a:r>
              <a:rPr lang="zh-CN" altLang="en-US" sz="2000" b="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ACM SIGARCH’11</a:t>
            </a:r>
            <a:r>
              <a:rPr lang="zh-CN" altLang="en-US" sz="2000" b="0" dirty="0">
                <a:latin typeface="+mn-ea"/>
              </a:rPr>
              <a:t>）、</a:t>
            </a:r>
            <a:r>
              <a:rPr lang="en-US" altLang="zh-CN" sz="2000" b="0" dirty="0">
                <a:latin typeface="+mn-ea"/>
              </a:rPr>
              <a:t>NV-Heap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b="0" dirty="0">
                <a:latin typeface="+mn-ea"/>
              </a:rPr>
              <a:t> 对象持久化系统</a:t>
            </a:r>
            <a:r>
              <a:rPr lang="zh-CN" altLang="en-US" sz="2000" dirty="0">
                <a:latin typeface="+mn-ea"/>
              </a:rPr>
              <a:t>，持久化模型（</a:t>
            </a:r>
            <a:r>
              <a:rPr lang="en-US" altLang="zh-CN" sz="2000" dirty="0">
                <a:latin typeface="+mn-ea"/>
              </a:rPr>
              <a:t>ACM SIGARCH’11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b="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2.PMDK:</a:t>
            </a:r>
            <a:r>
              <a:rPr lang="zh-CN" altLang="en-US" sz="2000" dirty="0">
                <a:latin typeface="+mn-ea"/>
              </a:rPr>
              <a:t>通过库的形式向用户空间提供接口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3.Gem5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CAN’11</a:t>
            </a:r>
            <a:r>
              <a:rPr lang="zh-CN" altLang="en-US" sz="2000" dirty="0">
                <a:latin typeface="+mn-ea"/>
              </a:rPr>
              <a:t>）</a:t>
            </a:r>
            <a:r>
              <a:rPr lang="en-US" altLang="zh-CN" sz="2000" dirty="0">
                <a:latin typeface="+mn-ea"/>
              </a:rPr>
              <a:t>:</a:t>
            </a:r>
            <a:r>
              <a:rPr lang="zh-CN" altLang="en-US" sz="2000" dirty="0">
                <a:latin typeface="+mn-ea"/>
              </a:rPr>
              <a:t>一款高度可配置、集成多种 </a:t>
            </a:r>
            <a:r>
              <a:rPr lang="en-US" altLang="zh-CN" sz="2000" dirty="0">
                <a:latin typeface="+mn-ea"/>
              </a:rPr>
              <a:t>ISA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X86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ARM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ALPHA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MIPS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SPARC </a:t>
            </a:r>
            <a:r>
              <a:rPr lang="zh-CN" altLang="en-US" sz="2000" dirty="0">
                <a:latin typeface="+mn-ea"/>
              </a:rPr>
              <a:t>等）和多种</a:t>
            </a:r>
            <a:r>
              <a:rPr lang="en-US" altLang="zh-CN" sz="2000" dirty="0">
                <a:latin typeface="+mn-ea"/>
              </a:rPr>
              <a:t>CPU</a:t>
            </a:r>
            <a:r>
              <a:rPr lang="zh-CN" altLang="en-US" sz="2000" dirty="0">
                <a:latin typeface="+mn-ea"/>
              </a:rPr>
              <a:t>模型的体系结构模拟器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4.ndctl: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 err="1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系统中管理</a:t>
            </a:r>
            <a:r>
              <a:rPr lang="en-US" altLang="zh-CN" sz="2000" dirty="0">
                <a:latin typeface="+mn-ea"/>
              </a:rPr>
              <a:t>PM</a:t>
            </a:r>
            <a:r>
              <a:rPr lang="zh-CN" altLang="en-US" sz="2000" dirty="0">
                <a:latin typeface="+mn-ea"/>
              </a:rPr>
              <a:t>的编程框架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b="0" dirty="0">
              <a:latin typeface="+mn-ea"/>
            </a:endParaRPr>
          </a:p>
          <a:p>
            <a:pPr lvl="1"/>
            <a:endParaRPr lang="en-US" altLang="zh-CN" sz="2400" b="0" dirty="0">
              <a:latin typeface="+mn-ea"/>
            </a:endParaRPr>
          </a:p>
          <a:p>
            <a:pPr lvl="1"/>
            <a:endParaRPr lang="en-US" altLang="zh-CN" sz="2400" b="0" dirty="0">
              <a:latin typeface="+mn-ea"/>
            </a:endParaRPr>
          </a:p>
          <a:p>
            <a:pPr lvl="1"/>
            <a:endParaRPr lang="en-US" altLang="zh-CN" sz="2400" b="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9630" y="2132856"/>
            <a:ext cx="2832246" cy="3321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856" y="3576302"/>
            <a:ext cx="4351934" cy="2750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3313087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系统级内存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存储技术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关键问题：高性能存储器件太贵，低性能存储器件无法满足应用需求，此外目前单一介质无法同时满足性能和容量的需求。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解决方法：混合存储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内存系统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架构分类：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b="0" dirty="0">
              <a:latin typeface="+mn-ea"/>
            </a:endParaRPr>
          </a:p>
          <a:p>
            <a:pPr lvl="1"/>
            <a:endParaRPr lang="en-US" altLang="zh-CN" sz="2400" b="0" dirty="0">
              <a:latin typeface="+mn-ea"/>
            </a:endParaRPr>
          </a:p>
          <a:p>
            <a:pPr lvl="1"/>
            <a:endParaRPr lang="en-US" altLang="zh-CN" sz="2400" b="0" dirty="0">
              <a:latin typeface="+mn-ea"/>
            </a:endParaRPr>
          </a:p>
          <a:p>
            <a:pPr lvl="1"/>
            <a:endParaRPr lang="en-US" altLang="zh-CN" sz="2400" b="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系统级内存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存储技术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70C0"/>
                </a:solidFill>
                <a:latin typeface="+mn-ea"/>
              </a:rPr>
              <a:t>缓存机制</a:t>
            </a:r>
            <a:r>
              <a:rPr lang="en-US" altLang="zh-CN" sz="3200" dirty="0">
                <a:latin typeface="+mn-ea"/>
              </a:rPr>
              <a:t>SSD</a:t>
            </a:r>
            <a:r>
              <a:rPr lang="zh-CN" altLang="en-US" sz="3200" dirty="0">
                <a:latin typeface="+mn-ea"/>
              </a:rPr>
              <a:t>作</a:t>
            </a:r>
            <a:r>
              <a:rPr lang="en-US" altLang="zh-CN" sz="3200" dirty="0">
                <a:latin typeface="+mn-ea"/>
              </a:rPr>
              <a:t>HDD</a:t>
            </a:r>
            <a:r>
              <a:rPr lang="zh-CN" altLang="en-US" sz="3200" dirty="0">
                <a:latin typeface="+mn-ea"/>
              </a:rPr>
              <a:t>的</a:t>
            </a:r>
            <a:r>
              <a:rPr lang="en-US" altLang="zh-CN" sz="3200" dirty="0">
                <a:latin typeface="+mn-ea"/>
              </a:rPr>
              <a:t>cache</a:t>
            </a:r>
            <a:endParaRPr lang="zh-CN" altLang="en-US" sz="32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处于系统底层的大容量设备的延迟一般较高，采用缓存机制可有效提升混合存储系统的性能。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研究方向：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楷体_GB2312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1.read-only cache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2.read-write cache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3</a:t>
            </a:r>
            <a:r>
              <a:rPr lang="en-US" altLang="zh-CN" sz="2000" b="0" dirty="0">
                <a:latin typeface="+mn-ea"/>
              </a:rPr>
              <a:t>.</a:t>
            </a:r>
            <a:r>
              <a:rPr lang="zh-CN" altLang="en-US" sz="2000" dirty="0">
                <a:latin typeface="+mn-ea"/>
              </a:rPr>
              <a:t>虚拟化环境中的</a:t>
            </a:r>
            <a:r>
              <a:rPr lang="en-US" altLang="zh-CN" sz="2000" b="0" dirty="0">
                <a:latin typeface="+mn-ea"/>
              </a:rPr>
              <a:t>cache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4</a:t>
            </a:r>
            <a:r>
              <a:rPr lang="en-US" altLang="zh-CN" sz="2000" b="0" dirty="0">
                <a:latin typeface="+mn-ea"/>
              </a:rPr>
              <a:t>.</a:t>
            </a:r>
            <a:r>
              <a:rPr lang="zh-CN" altLang="en-US" sz="2000" b="0" dirty="0">
                <a:latin typeface="+mn-ea"/>
              </a:rPr>
              <a:t>做</a:t>
            </a:r>
            <a:r>
              <a:rPr lang="en-US" altLang="zh-CN" sz="2000" b="0" dirty="0">
                <a:latin typeface="+mn-ea"/>
              </a:rPr>
              <a:t>SMR</a:t>
            </a:r>
            <a:r>
              <a:rPr lang="zh-CN" altLang="en-US" sz="2000" b="0" dirty="0">
                <a:latin typeface="+mn-ea"/>
              </a:rPr>
              <a:t>的</a:t>
            </a:r>
            <a:r>
              <a:rPr lang="en-US" altLang="zh-CN" sz="2000" b="0" dirty="0">
                <a:latin typeface="+mn-ea"/>
              </a:rPr>
              <a:t>cache</a:t>
            </a:r>
            <a:endParaRPr lang="en-US" altLang="zh-CN" sz="2000" b="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489" y="3933056"/>
            <a:ext cx="4149008" cy="2924944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 bwMode="auto">
          <a:xfrm>
            <a:off x="3851920" y="4869160"/>
            <a:ext cx="216024" cy="720080"/>
          </a:xfrm>
          <a:prstGeom prst="rightBrace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右大括号 8"/>
          <p:cNvSpPr/>
          <p:nvPr/>
        </p:nvSpPr>
        <p:spPr bwMode="auto">
          <a:xfrm>
            <a:off x="3673653" y="4453235"/>
            <a:ext cx="216024" cy="648072"/>
          </a:xfrm>
          <a:prstGeom prst="rightBrace">
            <a:avLst/>
          </a:prstGeom>
          <a:noFill/>
          <a:ln w="28575">
            <a:solidFill>
              <a:schemeClr val="tx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右大括号 6"/>
          <p:cNvSpPr/>
          <p:nvPr/>
        </p:nvSpPr>
        <p:spPr bwMode="auto">
          <a:xfrm>
            <a:off x="4030187" y="5229200"/>
            <a:ext cx="216024" cy="648072"/>
          </a:xfrm>
          <a:prstGeom prst="rightBrace">
            <a:avLst/>
          </a:prstGeom>
          <a:noFill/>
          <a:ln w="28575">
            <a:solidFill>
              <a:schemeClr val="tx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系统级内存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存储技术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70C0"/>
                </a:solidFill>
                <a:latin typeface="+mn-ea"/>
              </a:rPr>
              <a:t>缓存机制</a:t>
            </a:r>
            <a:r>
              <a:rPr lang="en-US" altLang="zh-CN" sz="3200" dirty="0">
                <a:latin typeface="+mn-ea"/>
              </a:rPr>
              <a:t>SCM</a:t>
            </a:r>
            <a:r>
              <a:rPr lang="zh-CN" altLang="en-US" sz="3200" dirty="0">
                <a:latin typeface="+mn-ea"/>
              </a:rPr>
              <a:t>作</a:t>
            </a:r>
            <a:r>
              <a:rPr lang="en-US" altLang="zh-CN" sz="3200" dirty="0">
                <a:latin typeface="+mn-ea"/>
              </a:rPr>
              <a:t>SSD</a:t>
            </a:r>
            <a:r>
              <a:rPr lang="zh-CN" altLang="en-US" sz="3200" dirty="0">
                <a:latin typeface="+mn-ea"/>
              </a:rPr>
              <a:t>的</a:t>
            </a:r>
            <a:r>
              <a:rPr lang="en-US" altLang="zh-CN" sz="3200" dirty="0">
                <a:latin typeface="+mn-ea"/>
              </a:rPr>
              <a:t>cache</a:t>
            </a:r>
            <a:endParaRPr lang="zh-CN" altLang="en-US" sz="32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关键问题：小尺寸随机写对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SSD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是不友好的，利用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SCM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吸收这种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IO pattern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的数据流可以有效提升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SSD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寿命和系统整体性能。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研究方向：略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楷体_GB2312" pitchFamily="49" charset="-122"/>
            </a:endParaRPr>
          </a:p>
          <a:p>
            <a:endParaRPr lang="en-US" altLang="zh-CN" sz="2800" b="0" dirty="0">
              <a:latin typeface="+mn-ea"/>
              <a:ea typeface="+mn-ea"/>
            </a:endParaRPr>
          </a:p>
          <a:p>
            <a:pPr lvl="1"/>
            <a:endParaRPr lang="en-US" altLang="zh-CN" sz="1200" b="0" dirty="0">
              <a:latin typeface="+mn-ea"/>
              <a:ea typeface="+mn-ea"/>
            </a:endParaRPr>
          </a:p>
          <a:p>
            <a:pPr lvl="2"/>
            <a:endParaRPr lang="en-US" altLang="zh-CN" sz="1800" b="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系统级内存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存储技术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70C0"/>
                </a:solidFill>
                <a:latin typeface="+mn-ea"/>
              </a:rPr>
              <a:t>缓存机制 </a:t>
            </a:r>
            <a:r>
              <a:rPr lang="en-US" altLang="zh-CN" sz="3200" dirty="0">
                <a:latin typeface="+mn-ea"/>
              </a:rPr>
              <a:t>Cache</a:t>
            </a:r>
            <a:r>
              <a:rPr lang="zh-CN" altLang="en-US" sz="3200" dirty="0">
                <a:latin typeface="+mn-ea"/>
              </a:rPr>
              <a:t>替换策略</a:t>
            </a:r>
            <a:endParaRPr lang="en-US" altLang="zh-CN" sz="32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关键问题：缓存命中率低会导致系统内整体性能下降，且加速非易失性缓存的磨损，研究表明目前的缓存机制不能充分利用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NVM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的高带宽和低时延（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APSys’18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）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研究方向：</a:t>
            </a:r>
            <a:r>
              <a:rPr lang="zh-CN" altLang="en-US" sz="2400" dirty="0">
                <a:latin typeface="+mn-ea"/>
              </a:rPr>
              <a:t>同时统计</a:t>
            </a:r>
            <a:r>
              <a:rPr lang="en-US" altLang="zh-CN" sz="2400" dirty="0">
                <a:latin typeface="+mn-ea"/>
              </a:rPr>
              <a:t>recency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frequency</a:t>
            </a:r>
            <a:r>
              <a:rPr lang="zh-CN" altLang="en-US" sz="2400" dirty="0">
                <a:latin typeface="+mn-ea"/>
              </a:rPr>
              <a:t>实现高缓存命中率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1600" b="1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1.LRU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楷体_GB2312" pitchFamily="49" charset="-122"/>
            </a:endParaRPr>
          </a:p>
          <a:p>
            <a:pPr lvl="1"/>
            <a:r>
              <a:rPr lang="en-US" altLang="zh-CN" sz="1600" b="1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2.LFU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楷体_GB2312" pitchFamily="49" charset="-122"/>
            </a:endParaRPr>
          </a:p>
          <a:p>
            <a:pPr lvl="1"/>
            <a:r>
              <a:rPr lang="en-US" altLang="zh-CN" sz="1600" b="1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3.FBR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楷体_GB2312" pitchFamily="49" charset="-122"/>
            </a:endParaRPr>
          </a:p>
          <a:p>
            <a:pPr lvl="1"/>
            <a:r>
              <a:rPr lang="en-US" altLang="zh-CN" sz="1600" b="1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4.EELRU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楷体_GB2312" pitchFamily="49" charset="-122"/>
            </a:endParaRPr>
          </a:p>
          <a:p>
            <a:pPr lvl="1"/>
            <a:r>
              <a:rPr lang="en-US" altLang="zh-CN" sz="1600" b="1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5.LIRS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楷体_GB2312" pitchFamily="49" charset="-122"/>
            </a:endParaRPr>
          </a:p>
          <a:p>
            <a:pPr lvl="1"/>
            <a:r>
              <a:rPr lang="en-US" altLang="zh-CN" sz="1600" b="1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6.etc…</a:t>
            </a:r>
            <a:endParaRPr lang="en-US" altLang="zh-CN" sz="1600" b="1" dirty="0">
              <a:solidFill>
                <a:srgbClr val="0070C0"/>
              </a:solidFill>
              <a:latin typeface="+mn-ea"/>
              <a:ea typeface="楷体_GB2312" pitchFamily="49" charset="-122"/>
            </a:endParaRPr>
          </a:p>
          <a:p>
            <a:pPr lvl="1"/>
            <a:endParaRPr lang="en-US" altLang="zh-CN" sz="1600" b="1" dirty="0">
              <a:solidFill>
                <a:srgbClr val="FF3399"/>
              </a:solidFill>
              <a:latin typeface="+mn-ea"/>
              <a:ea typeface="楷体_GB2312" pitchFamily="49" charset="-122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系统级内存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存储技术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3200" dirty="0">
                <a:solidFill>
                  <a:srgbClr val="0070C0"/>
                </a:solidFill>
                <a:latin typeface="+mn-ea"/>
              </a:rPr>
              <a:t>分层机制</a:t>
            </a:r>
            <a:endParaRPr lang="en-US" altLang="zh-CN" sz="32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关键问题：实现最大的性能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成本比值</a:t>
            </a:r>
            <a:endParaRPr lang="zh-CN" altLang="en-US" sz="24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研究方向：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20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NVM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SSD/ SCM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）作为性能层</a:t>
            </a:r>
            <a:endParaRPr lang="en-US" altLang="zh-CN" sz="2000" dirty="0">
              <a:solidFill>
                <a:srgbClr val="0070C0"/>
              </a:solidFill>
              <a:latin typeface="+mn-ea"/>
              <a:ea typeface="楷体_GB2312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NVM(SCM)</a:t>
            </a:r>
            <a:r>
              <a:rPr lang="zh-CN" altLang="en-US" sz="20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作为元数据层</a:t>
            </a:r>
            <a:endParaRPr lang="en-US" altLang="zh-CN" sz="2000" dirty="0">
              <a:solidFill>
                <a:srgbClr val="FF3399"/>
              </a:solidFill>
              <a:latin typeface="+mn-ea"/>
              <a:ea typeface="楷体_GB2312" pitchFamily="49" charset="-122"/>
            </a:endParaRPr>
          </a:p>
          <a:p>
            <a:pPr lvl="1"/>
            <a:endParaRPr lang="en-US" altLang="zh-CN" sz="1000" b="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混合存储技术</a:t>
            </a: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（结合不同介质的优点）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32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NVM</a:t>
            </a:r>
            <a:r>
              <a:rPr lang="zh-CN" altLang="en-US" sz="32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（</a:t>
            </a:r>
            <a:r>
              <a:rPr lang="en-US" altLang="zh-CN" sz="32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SSD/ SCM</a:t>
            </a:r>
            <a:r>
              <a:rPr lang="zh-CN" altLang="en-US" sz="32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）作为性能层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Flash+ HDD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利用</a:t>
            </a:r>
            <a:r>
              <a:rPr lang="en-US" altLang="zh-CN" sz="2000" dirty="0">
                <a:latin typeface="+mn-ea"/>
              </a:rPr>
              <a:t>HDD</a:t>
            </a:r>
            <a:r>
              <a:rPr lang="zh-CN" altLang="en-US" sz="2000" dirty="0">
                <a:latin typeface="+mn-ea"/>
              </a:rPr>
              <a:t>顺序写快和</a:t>
            </a:r>
            <a:r>
              <a:rPr lang="en-US" altLang="zh-CN" sz="2000" dirty="0">
                <a:latin typeface="+mn-ea"/>
              </a:rPr>
              <a:t>SSD</a:t>
            </a:r>
            <a:r>
              <a:rPr lang="zh-CN" altLang="en-US" sz="2000" dirty="0">
                <a:latin typeface="+mn-ea"/>
              </a:rPr>
              <a:t>读取快的优点，降低成本，提高</a:t>
            </a:r>
            <a:r>
              <a:rPr lang="en-US" altLang="zh-CN" sz="2000" dirty="0">
                <a:latin typeface="+mn-ea"/>
              </a:rPr>
              <a:t>SSD</a:t>
            </a:r>
            <a:r>
              <a:rPr lang="zh-CN" altLang="en-US" sz="2000" dirty="0">
                <a:latin typeface="+mn-ea"/>
              </a:rPr>
              <a:t>寿命（</a:t>
            </a:r>
            <a:r>
              <a:rPr lang="en-US" altLang="zh-CN" sz="2000" dirty="0">
                <a:latin typeface="+mn-ea"/>
              </a:rPr>
              <a:t>ICS’11,HPCA’11, MASCOTS’11,FST’10,etc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1800" b="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混合存储技术 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NVM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SSD/ SCM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）作为性能层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Flash+ PCM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1.PCM</a:t>
            </a:r>
            <a:r>
              <a:rPr lang="zh-CN" altLang="en-US" sz="2000" dirty="0">
                <a:latin typeface="+mn-ea"/>
              </a:rPr>
              <a:t>作为闪存存储系统的日志区（</a:t>
            </a:r>
            <a:r>
              <a:rPr lang="en-US" altLang="zh-CN" sz="2000" dirty="0">
                <a:latin typeface="+mn-ea"/>
              </a:rPr>
              <a:t>HPCA’10</a:t>
            </a:r>
            <a:r>
              <a:rPr lang="zh-CN" altLang="en-US" sz="1800" dirty="0">
                <a:latin typeface="+mn-ea"/>
              </a:rPr>
              <a:t>）</a:t>
            </a:r>
            <a:endParaRPr lang="en-US" altLang="zh-CN" sz="1800" dirty="0">
              <a:latin typeface="+mn-ea"/>
            </a:endParaRPr>
          </a:p>
          <a:p>
            <a:pPr marL="457200" lvl="1" indent="0">
              <a:buNone/>
            </a:pPr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b="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270" y="3068960"/>
            <a:ext cx="7760099" cy="3118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552" y="1988840"/>
            <a:ext cx="82296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混合存储技术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NVM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SSD/ SCM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）作为性能层</a:t>
            </a:r>
            <a:endParaRPr lang="en-US" altLang="zh-CN" sz="2400" dirty="0">
              <a:solidFill>
                <a:srgbClr val="0070C0"/>
              </a:solidFill>
              <a:latin typeface="+mn-ea"/>
              <a:ea typeface="楷体_GB2312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Flash+ PCM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2.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366" y="6165365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FSAT’19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背景   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2. 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软件管理技术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lvl="2"/>
            <a:r>
              <a:rPr kumimoji="1" lang="en-US" altLang="zh-CN" sz="2800" b="0" dirty="0">
                <a:solidFill>
                  <a:srgbClr val="0070C0"/>
                </a:solidFill>
                <a:latin typeface="+mn-ea"/>
                <a:ea typeface="+mn-ea"/>
                <a:cs typeface="黑体" panose="02010609060101010101" pitchFamily="49" charset="-122"/>
              </a:rPr>
              <a:t>寿命提升</a:t>
            </a:r>
            <a:endParaRPr lang="en-US" altLang="zh-CN" b="0" dirty="0">
              <a:solidFill>
                <a:srgbClr val="0070C0"/>
              </a:solidFill>
              <a:latin typeface="+mn-ea"/>
            </a:endParaRPr>
          </a:p>
          <a:p>
            <a:pPr lvl="3"/>
            <a:r>
              <a:rPr lang="zh-CN" altLang="en-US" dirty="0">
                <a:latin typeface="+mn-ea"/>
                <a:ea typeface="+mn-ea"/>
              </a:rPr>
              <a:t>降低写放大（</a:t>
            </a:r>
            <a:r>
              <a:rPr lang="en-US" altLang="zh-CN" dirty="0">
                <a:latin typeface="+mn-ea"/>
                <a:ea typeface="+mn-ea"/>
              </a:rPr>
              <a:t>WA</a:t>
            </a:r>
            <a:r>
              <a:rPr lang="zh-CN" altLang="en-US" dirty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  <a:p>
            <a:pPr lvl="3"/>
            <a:r>
              <a:rPr lang="zh-CN" altLang="en-US" dirty="0">
                <a:latin typeface="+mn-ea"/>
                <a:ea typeface="+mn-ea"/>
              </a:rPr>
              <a:t>磨损均衡（</a:t>
            </a:r>
            <a:r>
              <a:rPr lang="en-US" altLang="zh-CN" dirty="0">
                <a:latin typeface="+mn-ea"/>
                <a:ea typeface="+mn-ea"/>
              </a:rPr>
              <a:t>WL</a:t>
            </a:r>
            <a:r>
              <a:rPr lang="zh-CN" altLang="en-US" dirty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  <a:p>
            <a:pPr lvl="3"/>
            <a:r>
              <a:rPr lang="zh-CN" altLang="en-US" dirty="0">
                <a:latin typeface="+mn-ea"/>
                <a:ea typeface="+mn-ea"/>
              </a:rPr>
              <a:t>错误管理（纠错、老化单元再利用）</a:t>
            </a:r>
            <a:endParaRPr lang="en-US" altLang="zh-CN" dirty="0">
              <a:latin typeface="+mn-ea"/>
              <a:ea typeface="+mn-ea"/>
            </a:endParaRPr>
          </a:p>
          <a:p>
            <a:pPr lvl="2"/>
            <a:r>
              <a:rPr kumimoji="1" lang="en-US" altLang="zh-CN" sz="2800" b="0" dirty="0">
                <a:solidFill>
                  <a:srgbClr val="0070C0"/>
                </a:solidFill>
                <a:latin typeface="+mn-ea"/>
                <a:ea typeface="+mn-ea"/>
                <a:cs typeface="黑体" panose="02010609060101010101" pitchFamily="49" charset="-122"/>
              </a:rPr>
              <a:t>性能优化</a:t>
            </a:r>
            <a:endParaRPr kumimoji="1" lang="en-US" altLang="zh-CN" sz="2800" b="0" dirty="0">
              <a:solidFill>
                <a:srgbClr val="0070C0"/>
              </a:solidFill>
              <a:latin typeface="+mn-ea"/>
              <a:ea typeface="+mn-ea"/>
              <a:cs typeface="黑体" panose="02010609060101010101" pitchFamily="49" charset="-122"/>
            </a:endParaRPr>
          </a:p>
          <a:p>
            <a:pPr lvl="3"/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调度</a:t>
            </a:r>
            <a:endParaRPr lang="en-US" altLang="zh-CN" b="0" dirty="0">
              <a:solidFill>
                <a:srgbClr val="0070C0"/>
              </a:solidFill>
              <a:latin typeface="+mn-ea"/>
            </a:endParaRPr>
          </a:p>
          <a:p>
            <a:pPr lvl="2"/>
            <a:r>
              <a:rPr lang="en-US" altLang="zh-CN" b="0" dirty="0">
                <a:solidFill>
                  <a:srgbClr val="0070C0"/>
                </a:solidFill>
                <a:latin typeface="+mn-ea"/>
                <a:ea typeface="+mn-ea"/>
              </a:rPr>
              <a:t>PM</a:t>
            </a:r>
            <a:r>
              <a:rPr lang="zh-CN" altLang="en-US" b="0" dirty="0">
                <a:solidFill>
                  <a:srgbClr val="0070C0"/>
                </a:solidFill>
                <a:latin typeface="+mn-ea"/>
                <a:ea typeface="+mn-ea"/>
              </a:rPr>
              <a:t>编程模型</a:t>
            </a:r>
            <a:r>
              <a:rPr lang="en-US" altLang="zh-CN" b="0" dirty="0">
                <a:solidFill>
                  <a:srgbClr val="0070C0"/>
                </a:solidFill>
                <a:latin typeface="+mn-ea"/>
                <a:ea typeface="+mn-ea"/>
              </a:rPr>
              <a:t>/API</a:t>
            </a:r>
            <a:endParaRPr lang="zh-CN" altLang="en-US" b="0" dirty="0">
              <a:solidFill>
                <a:srgbClr val="0070C0"/>
              </a:solidFill>
              <a:latin typeface="+mn-ea"/>
              <a:ea typeface="+mn-ea"/>
            </a:endParaRPr>
          </a:p>
          <a:p>
            <a:pPr lvl="2"/>
            <a:endParaRPr lang="en-US" altLang="zh-CN" b="0" dirty="0">
              <a:latin typeface="+mn-ea"/>
              <a:ea typeface="+mn-ea"/>
            </a:endParaRPr>
          </a:p>
          <a:p>
            <a:pPr marL="1371600" lvl="3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3657600" lvl="8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1371600" lvl="3" indent="0">
              <a:buNone/>
            </a:pPr>
            <a:endParaRPr lang="en-US" altLang="zh-CN" dirty="0">
              <a:latin typeface="+mn-ea"/>
              <a:ea typeface="+mn-ea"/>
            </a:endParaRPr>
          </a:p>
          <a:p>
            <a:pPr marL="914400" lvl="2" indent="0">
              <a:buNone/>
            </a:pPr>
            <a:endParaRPr lang="en-US" altLang="zh-CN" b="0" dirty="0">
              <a:solidFill>
                <a:srgbClr val="0070C0"/>
              </a:solidFill>
              <a:latin typeface="+mn-ea"/>
            </a:endParaRPr>
          </a:p>
          <a:p>
            <a:pPr marL="914400" lvl="2" indent="0">
              <a:buNone/>
            </a:pPr>
            <a:endParaRPr lang="en-US" altLang="zh-CN" b="0" dirty="0">
              <a:solidFill>
                <a:srgbClr val="0070C0"/>
              </a:solidFill>
              <a:latin typeface="+mn-ea"/>
            </a:endParaRPr>
          </a:p>
          <a:p>
            <a:pPr lvl="2"/>
            <a:endParaRPr lang="en-US" altLang="zh-CN" dirty="0">
              <a:latin typeface="+mn-ea"/>
            </a:endParaRPr>
          </a:p>
          <a:p>
            <a:pPr lvl="2"/>
            <a:endParaRPr lang="en-US" altLang="zh-CN" b="0" dirty="0">
              <a:latin typeface="+mn-ea"/>
              <a:ea typeface="+mn-ea"/>
            </a:endParaRPr>
          </a:p>
          <a:p>
            <a:pPr lvl="2"/>
            <a:endParaRPr lang="en-US" altLang="zh-CN" b="0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混合存储技术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NVM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SSD/ SCM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）作为性能层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PCM+Flash+HDD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1.</a:t>
            </a:r>
            <a:r>
              <a:rPr lang="zh-CN" altLang="en-US" sz="1800" dirty="0">
                <a:latin typeface="+mn-ea"/>
              </a:rPr>
              <a:t>通过</a:t>
            </a:r>
            <a:r>
              <a:rPr lang="en-US" altLang="zh-CN" sz="1800" dirty="0">
                <a:latin typeface="+mn-ea"/>
              </a:rPr>
              <a:t>Tiering and Caching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2.Strata</a:t>
            </a:r>
            <a:r>
              <a:rPr lang="zh-CN" altLang="en-US" sz="1800" dirty="0">
                <a:latin typeface="+mn-ea"/>
              </a:rPr>
              <a:t>：</a:t>
            </a:r>
            <a:r>
              <a:rPr lang="en-US" altLang="zh-CN" sz="1800" dirty="0">
                <a:latin typeface="+mn-ea"/>
              </a:rPr>
              <a:t>cross media FS(SOSP’17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 err="1">
                <a:latin typeface="+mn-ea"/>
              </a:rPr>
              <a:t>Youngjin</a:t>
            </a:r>
            <a:r>
              <a:rPr lang="en-US" altLang="zh-CN" sz="1800" dirty="0">
                <a:latin typeface="+mn-ea"/>
              </a:rPr>
              <a:t> Kwon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The University of Texas at Austin</a:t>
            </a:r>
            <a:endParaRPr lang="en-US" altLang="zh-CN" sz="1800" dirty="0">
              <a:latin typeface="+mn-ea"/>
            </a:endParaRPr>
          </a:p>
          <a:p>
            <a:pPr marL="457200" lvl="1" indent="0">
              <a:buNone/>
            </a:pPr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b="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003423"/>
            <a:ext cx="6552728" cy="26545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  <a:sym typeface="+mn-ea"/>
              </a:rPr>
              <a:t>混合存储技术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sym typeface="+mn-ea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楷体_GB2312" pitchFamily="49" charset="-122"/>
                <a:sym typeface="+mn-ea"/>
              </a:rPr>
              <a:t>NVM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楷体_GB2312" pitchFamily="49" charset="-122"/>
                <a:sym typeface="+mn-ea"/>
              </a:rPr>
              <a:t>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  <a:ea typeface="楷体_GB2312" pitchFamily="49" charset="-122"/>
                <a:sym typeface="+mn-ea"/>
              </a:rPr>
              <a:t>SSD/ SCM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ea typeface="楷体_GB2312" pitchFamily="49" charset="-122"/>
                <a:sym typeface="+mn-ea"/>
              </a:rPr>
              <a:t>）作为性能层</a:t>
            </a:r>
            <a:r>
              <a:rPr lang="zh-CN" altLang="en-US" sz="2400" dirty="0">
                <a:solidFill>
                  <a:srgbClr val="0070C0"/>
                </a:solidFill>
                <a:latin typeface="+mn-ea"/>
                <a:sym typeface="+mn-ea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DRAM+SCM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1. DRAM+PCM</a:t>
            </a:r>
            <a:r>
              <a:rPr lang="zh-CN" altLang="en-US" sz="2000" dirty="0">
                <a:latin typeface="+mn-ea"/>
              </a:rPr>
              <a:t>组成混合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内存系统</a:t>
            </a:r>
            <a:r>
              <a:rPr lang="zh-CN" altLang="en-US" sz="2000" dirty="0">
                <a:latin typeface="+mn-ea"/>
              </a:rPr>
              <a:t>（优化了</a:t>
            </a:r>
            <a:r>
              <a:rPr lang="en-US" altLang="zh-CN" sz="2000" dirty="0">
                <a:latin typeface="+mn-ea"/>
              </a:rPr>
              <a:t>PCM</a:t>
            </a:r>
            <a:r>
              <a:rPr lang="zh-CN" altLang="en-US" sz="2000" dirty="0">
                <a:latin typeface="+mn-ea"/>
              </a:rPr>
              <a:t>的写开销和磨损），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HDD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作存储设备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 ISCA’09 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一种持久化，多版本</a:t>
            </a:r>
            <a:r>
              <a:rPr lang="en-US" altLang="zh-CN" sz="2000" dirty="0">
                <a:latin typeface="+mn-ea"/>
              </a:rPr>
              <a:t>KVDB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SCM</a:t>
            </a:r>
            <a:r>
              <a:rPr lang="zh-CN" altLang="en-US" sz="2000" dirty="0">
                <a:latin typeface="+mn-ea"/>
              </a:rPr>
              <a:t>做存储设备，</a:t>
            </a:r>
            <a:r>
              <a:rPr lang="en-US" altLang="zh-CN" sz="2000" dirty="0">
                <a:latin typeface="+mn-ea"/>
              </a:rPr>
              <a:t>DRAM</a:t>
            </a:r>
            <a:r>
              <a:rPr lang="zh-CN" altLang="en-US" sz="2000" dirty="0">
                <a:latin typeface="+mn-ea"/>
              </a:rPr>
              <a:t>解决</a:t>
            </a:r>
            <a:r>
              <a:rPr lang="en-US" altLang="zh-CN" sz="2000" dirty="0">
                <a:latin typeface="+mn-ea"/>
              </a:rPr>
              <a:t>SCM</a:t>
            </a:r>
            <a:r>
              <a:rPr lang="zh-CN" altLang="en-US" sz="2000" dirty="0">
                <a:latin typeface="+mn-ea"/>
              </a:rPr>
              <a:t>写入慢、</a:t>
            </a:r>
            <a:r>
              <a:rPr lang="en-US" altLang="zh-CN" sz="2000" dirty="0">
                <a:latin typeface="+mn-ea"/>
              </a:rPr>
              <a:t>wear-out</a:t>
            </a:r>
            <a:r>
              <a:rPr lang="zh-CN" altLang="en-US" sz="2000" dirty="0">
                <a:latin typeface="+mn-ea"/>
              </a:rPr>
              <a:t>的问题（</a:t>
            </a:r>
            <a:r>
              <a:rPr lang="en-US" altLang="zh-CN" sz="2000" dirty="0">
                <a:latin typeface="+mn-ea"/>
              </a:rPr>
              <a:t> INFLOW’13 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b="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9802" y="2712867"/>
            <a:ext cx="4007056" cy="3308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576" y="1988840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NVM(SCM)</a:t>
            </a:r>
            <a:r>
              <a:rPr lang="zh-CN" altLang="en-US" sz="2800" dirty="0">
                <a:solidFill>
                  <a:srgbClr val="0070C0"/>
                </a:solidFill>
                <a:latin typeface="+mn-ea"/>
                <a:ea typeface="楷体_GB2312" pitchFamily="49" charset="-122"/>
              </a:rPr>
              <a:t>作为元数据层</a:t>
            </a:r>
            <a:endParaRPr lang="en-US" altLang="zh-CN" sz="2800" dirty="0">
              <a:solidFill>
                <a:srgbClr val="FF3399"/>
              </a:solidFill>
              <a:latin typeface="+mn-ea"/>
              <a:ea typeface="楷体_GB2312" pitchFamily="49" charset="-122"/>
            </a:endParaRPr>
          </a:p>
          <a:p>
            <a:r>
              <a:rPr lang="en-US" altLang="zh-CN" dirty="0"/>
              <a:t>MSST’16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28700" lvl="1" indent="-571500">
              <a:buFont typeface="+mj-lt"/>
              <a:buAutoNum type="romanUcPeriod" startAt="2"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系统级内存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存储技术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1428750" lvl="2" indent="-571500">
              <a:buFont typeface="+mj-lt"/>
              <a:buAutoNum type="alphaLcPeriod"/>
            </a:pPr>
            <a:r>
              <a:rPr lang="en-US" altLang="zh-CN" dirty="0">
                <a:solidFill>
                  <a:srgbClr val="0070C0"/>
                </a:solidFill>
                <a:latin typeface="+mn-ea"/>
                <a:ea typeface="宋体" panose="02010600030101010101" pitchFamily="2" charset="-122"/>
              </a:rPr>
              <a:t>Caching</a:t>
            </a:r>
            <a:endParaRPr lang="en-US" altLang="zh-CN" dirty="0">
              <a:solidFill>
                <a:srgbClr val="0070C0"/>
              </a:solidFill>
              <a:latin typeface="+mn-ea"/>
              <a:ea typeface="宋体" panose="02010600030101010101" pitchFamily="2" charset="-122"/>
            </a:endParaRPr>
          </a:p>
          <a:p>
            <a:pPr marL="1885950" lvl="3" indent="-571500">
              <a:buFont typeface="+mj-lt"/>
              <a:buAutoNum type="alphaLcPeriod"/>
            </a:pPr>
            <a:r>
              <a:rPr lang="en-US" altLang="zh-CN" dirty="0">
                <a:solidFill>
                  <a:srgbClr val="0070C0"/>
                </a:solidFill>
                <a:latin typeface="+mn-ea"/>
                <a:ea typeface="宋体" panose="02010600030101010101" pitchFamily="2" charset="-122"/>
              </a:rPr>
              <a:t>Flash</a:t>
            </a:r>
            <a:r>
              <a:rPr lang="zh-CN" altLang="en-US" dirty="0">
                <a:solidFill>
                  <a:srgbClr val="0070C0"/>
                </a:solidFill>
                <a:latin typeface="+mn-ea"/>
                <a:ea typeface="宋体" panose="02010600030101010101" pitchFamily="2" charset="-122"/>
              </a:rPr>
              <a:t>作</a:t>
            </a:r>
            <a:r>
              <a:rPr lang="en-US" altLang="zh-CN" dirty="0">
                <a:solidFill>
                  <a:srgbClr val="0070C0"/>
                </a:solidFill>
                <a:latin typeface="+mn-ea"/>
                <a:ea typeface="宋体" panose="02010600030101010101" pitchFamily="2" charset="-122"/>
              </a:rPr>
              <a:t>cache</a:t>
            </a:r>
            <a:endParaRPr lang="en-US" altLang="zh-CN" dirty="0">
              <a:solidFill>
                <a:srgbClr val="0070C0"/>
              </a:solidFill>
              <a:latin typeface="+mn-ea"/>
              <a:ea typeface="宋体" panose="02010600030101010101" pitchFamily="2" charset="-122"/>
            </a:endParaRPr>
          </a:p>
          <a:p>
            <a:pPr marL="1885950" lvl="3" indent="-571500">
              <a:buFont typeface="+mj-lt"/>
              <a:buAutoNum type="alphaLcPeriod"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SCM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作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cache</a:t>
            </a:r>
            <a:endParaRPr lang="en-US" altLang="zh-CN" dirty="0">
              <a:solidFill>
                <a:srgbClr val="0070C0"/>
              </a:solidFill>
              <a:latin typeface="+mn-ea"/>
              <a:ea typeface="宋体" panose="02010600030101010101" pitchFamily="2" charset="-122"/>
            </a:endParaRPr>
          </a:p>
          <a:p>
            <a:pPr marL="1428750" lvl="2" indent="-571500">
              <a:buFont typeface="+mj-lt"/>
              <a:buAutoNum type="alphaLcPeriod"/>
            </a:pPr>
            <a:r>
              <a:rPr lang="en-US" altLang="zh-CN" dirty="0">
                <a:solidFill>
                  <a:srgbClr val="0070C0"/>
                </a:solidFill>
                <a:latin typeface="+mn-ea"/>
                <a:ea typeface="宋体" panose="02010600030101010101" pitchFamily="2" charset="-122"/>
              </a:rPr>
              <a:t>Tiering</a:t>
            </a:r>
            <a:endParaRPr lang="en-US" altLang="zh-CN" dirty="0">
              <a:solidFill>
                <a:srgbClr val="0070C0"/>
              </a:solidFill>
              <a:latin typeface="+mn-ea"/>
              <a:ea typeface="宋体" panose="02010600030101010101" pitchFamily="2" charset="-122"/>
            </a:endParaRPr>
          </a:p>
          <a:p>
            <a:pPr lvl="3">
              <a:buFont typeface="+mj-lt"/>
              <a:buChar char="–"/>
            </a:pPr>
            <a:r>
              <a:rPr lang="en-US" altLang="zh-CN" dirty="0" err="1">
                <a:latin typeface="+mn-ea"/>
                <a:ea typeface="+mn-ea"/>
              </a:rPr>
              <a:t>Flash+HDD</a:t>
            </a:r>
            <a:endParaRPr lang="en-US" altLang="zh-CN" dirty="0">
              <a:latin typeface="+mn-ea"/>
              <a:ea typeface="+mn-ea"/>
            </a:endParaRPr>
          </a:p>
          <a:p>
            <a:pPr lvl="3"/>
            <a:r>
              <a:rPr lang="en-US" altLang="zh-CN" b="0" dirty="0" err="1">
                <a:latin typeface="+mn-ea"/>
                <a:ea typeface="+mn-ea"/>
              </a:rPr>
              <a:t>Flash+PCM</a:t>
            </a:r>
            <a:endParaRPr lang="en-US" altLang="zh-CN" b="0" dirty="0">
              <a:latin typeface="+mn-ea"/>
              <a:ea typeface="+mn-ea"/>
            </a:endParaRPr>
          </a:p>
          <a:p>
            <a:pPr lvl="3"/>
            <a:r>
              <a:rPr lang="en-US" altLang="zh-CN" b="0" dirty="0" err="1">
                <a:latin typeface="+mn-ea"/>
                <a:ea typeface="+mn-ea"/>
              </a:rPr>
              <a:t>PCM+Flash+HDD</a:t>
            </a:r>
            <a:endParaRPr lang="en-US" altLang="zh-CN" b="0" dirty="0">
              <a:latin typeface="+mn-ea"/>
              <a:ea typeface="+mn-ea"/>
            </a:endParaRPr>
          </a:p>
          <a:p>
            <a:pPr lvl="3"/>
            <a:r>
              <a:rPr lang="en-US" altLang="zh-CN" b="0" dirty="0" err="1">
                <a:latin typeface="+mn-ea"/>
                <a:ea typeface="+mn-ea"/>
              </a:rPr>
              <a:t>DRAM+Flash</a:t>
            </a:r>
            <a:endParaRPr lang="en-US" altLang="zh-CN" b="0" dirty="0">
              <a:latin typeface="+mn-ea"/>
              <a:ea typeface="+mn-ea"/>
            </a:endParaRPr>
          </a:p>
          <a:p>
            <a:pPr lvl="3"/>
            <a:r>
              <a:rPr lang="en-US" altLang="zh-CN" b="0" dirty="0">
                <a:latin typeface="+mn-ea"/>
                <a:ea typeface="+mn-ea"/>
              </a:rPr>
              <a:t>DRAM+SCM</a:t>
            </a:r>
            <a:endParaRPr lang="en-US" altLang="zh-CN" b="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+mn-ea"/>
              </a:rPr>
              <a:t>1.</a:t>
            </a:r>
            <a:r>
              <a:rPr lang="zh-CN" altLang="zh-CN" sz="2400" dirty="0">
                <a:latin typeface="+mn-ea"/>
              </a:rPr>
              <a:t>不断增长的数据密集型的应用的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要求在限制能耗与成本的条件下，显著提高性能</a:t>
            </a:r>
            <a:r>
              <a:rPr lang="zh-CN" altLang="zh-CN" sz="2400" dirty="0">
                <a:latin typeface="+mn-ea"/>
              </a:rPr>
              <a:t>，这已经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超过了传统内存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存储技术的能力范围</a:t>
            </a:r>
            <a:r>
              <a:rPr lang="zh-CN" altLang="zh-CN" sz="2400" dirty="0">
                <a:latin typeface="+mn-ea"/>
              </a:rPr>
              <a:t>。这些需求促使研究人员探索新的存储器技术。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2.</a:t>
            </a:r>
            <a:r>
              <a:rPr lang="zh-CN" altLang="zh-CN" sz="2400" dirty="0">
                <a:latin typeface="+mn-ea"/>
              </a:rPr>
              <a:t>一方面，与传统存储器技术相比，非易失性存储器（</a:t>
            </a:r>
            <a:r>
              <a:rPr lang="en-US" altLang="zh-CN" sz="2400" dirty="0">
                <a:latin typeface="+mn-ea"/>
              </a:rPr>
              <a:t>NVM</a:t>
            </a:r>
            <a:r>
              <a:rPr lang="zh-CN" altLang="en-US" sz="2400" dirty="0">
                <a:latin typeface="+mn-ea"/>
              </a:rPr>
              <a:t>）拥有低能耗、高密度等诸多优势，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可以用来提升系统性能以满足未来应用需求</a:t>
            </a:r>
            <a:r>
              <a:rPr lang="zh-CN" altLang="en-US" sz="2400" dirty="0">
                <a:latin typeface="+mn-ea"/>
              </a:rPr>
              <a:t>；另一方面，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这些新型存储器自身也存在一些缺陷</a:t>
            </a:r>
            <a:r>
              <a:rPr lang="zh-CN" altLang="en-US" sz="2400" dirty="0">
                <a:latin typeface="+mn-ea"/>
              </a:rPr>
              <a:t>，例如，与传统传统内存，存储类内存（</a:t>
            </a:r>
            <a:r>
              <a:rPr lang="en-US" altLang="zh-CN" sz="2400" dirty="0">
                <a:latin typeface="+mn-ea"/>
              </a:rPr>
              <a:t>SCM</a:t>
            </a:r>
            <a:r>
              <a:rPr lang="zh-CN" altLang="en-US" sz="2400" dirty="0">
                <a:latin typeface="+mn-ea"/>
              </a:rPr>
              <a:t>）的写入寿命低几个数量级并且写操作的延迟较高。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因此，在利用</a:t>
            </a:r>
            <a:r>
              <a:rPr lang="en-US" altLang="zh-CN" sz="2400" dirty="0">
                <a:latin typeface="+mn-ea"/>
              </a:rPr>
              <a:t>NVM</a:t>
            </a:r>
            <a:r>
              <a:rPr lang="zh-CN" altLang="en-US" sz="2400" dirty="0">
                <a:latin typeface="+mn-ea"/>
              </a:rPr>
              <a:t>搭建内存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存储系统时，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有必要通过软件与架构级技术缓解他们自身的缺陷</a:t>
            </a:r>
            <a:r>
              <a:rPr lang="zh-CN" altLang="en-US" sz="2400" dirty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675" y="1700212"/>
            <a:ext cx="8229600" cy="23048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3861048"/>
            <a:ext cx="1001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术语定义：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1.NVM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SCM+FLASH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2.SCM</a:t>
            </a:r>
            <a:r>
              <a:rPr lang="zh-CN" altLang="en-US" dirty="0">
                <a:solidFill>
                  <a:schemeClr val="tx1"/>
                </a:solidFill>
              </a:rPr>
              <a:t>：字节可寻址非易失内存（</a:t>
            </a:r>
            <a:r>
              <a:rPr lang="en-US" altLang="zh-CN" dirty="0" err="1">
                <a:solidFill>
                  <a:schemeClr val="tx1"/>
                </a:solidFill>
              </a:rPr>
              <a:t>e.g.PCM,STT-RAM,ReRAM,etc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364088" y="2335804"/>
            <a:ext cx="1296144" cy="200342"/>
          </a:xfrm>
          <a:prstGeom prst="ellipse">
            <a:avLst/>
          </a:prstGeom>
          <a:noFill/>
          <a:ln>
            <a:solidFill>
              <a:srgbClr val="FF3399"/>
            </a:solidFill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365609" y="2335803"/>
            <a:ext cx="1296144" cy="200342"/>
          </a:xfrm>
          <a:prstGeom prst="ellipse">
            <a:avLst/>
          </a:prstGeom>
          <a:noFill/>
          <a:ln>
            <a:solidFill>
              <a:srgbClr val="FF3399"/>
            </a:solidFill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软件管理技术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寿命提升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FF3399"/>
                </a:solidFill>
                <a:latin typeface="+mn-ea"/>
              </a:rPr>
              <a:t>降低写放大</a:t>
            </a:r>
            <a:endParaRPr lang="en-US" altLang="zh-CN" sz="2400" dirty="0">
              <a:solidFill>
                <a:srgbClr val="FF3399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:NVM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的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endurance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有限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研究方向：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数据压缩（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NAS’2013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编码（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DAC’09,ISM’09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利用介质特性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(DAC’09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，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ISCA’12)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缓存实现写合并（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GLS’10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闪存重复编程（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ISM’09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6.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利用应用特性（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ACM </a:t>
            </a:r>
            <a:r>
              <a:rPr lang="en-US" altLang="zh-CN" sz="1600" dirty="0" err="1">
                <a:solidFill>
                  <a:srgbClr val="FF3399"/>
                </a:solidFill>
                <a:latin typeface="+mn-ea"/>
              </a:rPr>
              <a:t>Comput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’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15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，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IEEE ATS’12, IEEE MultiMedia’13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7.retention relaxation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IEEE CADICS’14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endParaRPr lang="en-US" altLang="zh-CN" sz="2400" dirty="0">
              <a:solidFill>
                <a:srgbClr val="FF3399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软件管理技术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寿命提升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FF3399"/>
                </a:solidFill>
                <a:latin typeface="+mn-ea"/>
              </a:rPr>
              <a:t>磨损均衡（</a:t>
            </a:r>
            <a:r>
              <a:rPr lang="en-US" altLang="zh-CN" sz="2400" dirty="0">
                <a:solidFill>
                  <a:srgbClr val="FF3399"/>
                </a:solidFill>
                <a:latin typeface="+mn-ea"/>
              </a:rPr>
              <a:t>WL</a:t>
            </a:r>
            <a:r>
              <a:rPr lang="zh-CN" altLang="en-US" sz="24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2400" dirty="0">
              <a:solidFill>
                <a:srgbClr val="FF3399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:NVM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的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endurance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有限，而负载的写入特性（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局部性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）会进一步导致某些块加速磨损，使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NVM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寿命严重缩短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研究方向：</a:t>
            </a:r>
            <a:r>
              <a:rPr lang="zh-CN" altLang="en-US" sz="2400" dirty="0">
                <a:latin typeface="+mn-ea"/>
              </a:rPr>
              <a:t>逻辑到物理地址重映射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块级或组级计数（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DAC’07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，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SIGPLAN Notices’11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，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DAC’12,IEEE trans CE’14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语义传递、冷热分区（块级）（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DAC’13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利用介质特性（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USENIX FST’14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endParaRPr lang="en-US" altLang="zh-CN" sz="2400" dirty="0">
              <a:solidFill>
                <a:srgbClr val="FF3399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软件管理技术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寿命提升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FF3399"/>
                </a:solidFill>
                <a:latin typeface="+mn-ea"/>
              </a:rPr>
              <a:t>错误管理 纠错</a:t>
            </a:r>
            <a:endParaRPr lang="en-US" altLang="zh-CN" sz="2400" dirty="0">
              <a:solidFill>
                <a:srgbClr val="FF3399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block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旧化或存放时间过长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时会导致存放的数据不可靠，即发生比特翻转时，从这些块中读取的数据会发生错误，需要寻找方法继续使用出错的物理块以延长存储器件的整体寿命。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研究方向：</a:t>
            </a:r>
            <a:r>
              <a:rPr lang="en-US" altLang="zh-CN" sz="2400" dirty="0">
                <a:latin typeface="+mn-ea"/>
              </a:rPr>
              <a:t>ECC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架构级技术（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DAC’13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数据擦洗（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ICCD’12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重读</a:t>
            </a:r>
            <a:endParaRPr lang="en-US" altLang="zh-CN" sz="2400" dirty="0">
              <a:solidFill>
                <a:srgbClr val="FF3399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lvl="2"/>
            <a:endParaRPr lang="en-US" altLang="zh-CN" sz="1800" b="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技术介绍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NVM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软件管理技术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寿命提升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FF3399"/>
                </a:solidFill>
                <a:latin typeface="+mn-ea"/>
              </a:rPr>
              <a:t>错误管理 坏块再利用</a:t>
            </a:r>
            <a:endParaRPr lang="en-US" altLang="zh-CN" sz="2400" dirty="0">
              <a:solidFill>
                <a:srgbClr val="FF3399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关键问题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物理块被标记为坏块时，其中仍有许多可以正常工作的页，这时直接废弃整个块会造成浪费与较短的整体寿命。</a:t>
            </a:r>
            <a:endParaRPr lang="en-US" altLang="zh-CN" sz="24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解决方案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研究方向：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1.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虚拟化（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DATE’12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，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ASPLOS’10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利用介质特性（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CAL’13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细粒度重映射（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HPCA’11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软硬件协同（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PLDI’13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精读换取性能和寿命（</a:t>
            </a:r>
            <a:r>
              <a:rPr lang="en-US" altLang="zh-CN" sz="1600" dirty="0">
                <a:solidFill>
                  <a:srgbClr val="FF3399"/>
                </a:solidFill>
                <a:latin typeface="+mn-ea"/>
              </a:rPr>
              <a:t>ISM’13</a:t>
            </a:r>
            <a:r>
              <a:rPr lang="zh-CN" altLang="en-US" sz="1600" dirty="0">
                <a:solidFill>
                  <a:srgbClr val="FF3399"/>
                </a:solidFill>
                <a:latin typeface="+mn-ea"/>
              </a:rPr>
              <a:t>）</a:t>
            </a:r>
            <a:endParaRPr lang="en-US" altLang="zh-CN" sz="1600" dirty="0">
              <a:solidFill>
                <a:srgbClr val="FF3399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solidFill>
                <a:srgbClr val="FF3399"/>
              </a:solidFill>
              <a:latin typeface="+mn-ea"/>
            </a:endParaRPr>
          </a:p>
          <a:p>
            <a:pPr lvl="2"/>
            <a:endParaRPr lang="en-US" altLang="zh-CN" sz="1800" b="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2987</Words>
  <Application>WPS 演示</Application>
  <PresentationFormat>全屏显示(4:3)</PresentationFormat>
  <Paragraphs>286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黑体</vt:lpstr>
      <vt:lpstr>Tahoma</vt:lpstr>
      <vt:lpstr>Lucida Sans</vt:lpstr>
      <vt:lpstr>Comic Sans MS</vt:lpstr>
      <vt:lpstr>楷体_GB2312</vt:lpstr>
      <vt:lpstr>楷体_GB2312</vt:lpstr>
      <vt:lpstr>Cooper Black</vt:lpstr>
      <vt:lpstr>Times</vt:lpstr>
      <vt:lpstr>Times New Roman</vt:lpstr>
      <vt:lpstr>微软雅黑</vt:lpstr>
      <vt:lpstr>Arial Unicode MS</vt:lpstr>
      <vt:lpstr>Berlin Sans FB</vt:lpstr>
      <vt:lpstr>新宋体</vt:lpstr>
      <vt:lpstr>1_自定义设计方案</vt:lpstr>
      <vt:lpstr>非易失性存储器在主存和存储系统中应用的软件技术综述 </vt:lpstr>
      <vt:lpstr>overview</vt:lpstr>
      <vt:lpstr>overview</vt:lpstr>
      <vt:lpstr>背景</vt:lpstr>
      <vt:lpstr>背景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  <vt:lpstr>NVM技术介绍</vt:lpstr>
    </vt:vector>
  </TitlesOfParts>
  <Company>WNLO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Storage: An emerging option for digital long term preservation</dc:title>
  <dc:creator>Yu Wang</dc:creator>
  <cp:lastModifiedBy>10</cp:lastModifiedBy>
  <cp:revision>1641</cp:revision>
  <dcterms:created xsi:type="dcterms:W3CDTF">2007-06-21T01:14:00Z</dcterms:created>
  <dcterms:modified xsi:type="dcterms:W3CDTF">2019-10-29T03:24:55Z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