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591" r:id="rId2"/>
    <p:sldId id="262" r:id="rId3"/>
    <p:sldId id="259" r:id="rId4"/>
    <p:sldId id="595" r:id="rId5"/>
    <p:sldId id="596" r:id="rId6"/>
    <p:sldId id="597" r:id="rId7"/>
    <p:sldId id="599" r:id="rId8"/>
    <p:sldId id="598" r:id="rId9"/>
    <p:sldId id="592" r:id="rId10"/>
    <p:sldId id="601" r:id="rId11"/>
    <p:sldId id="614" r:id="rId12"/>
    <p:sldId id="615" r:id="rId13"/>
    <p:sldId id="616" r:id="rId14"/>
    <p:sldId id="309" r:id="rId15"/>
    <p:sldId id="602" r:id="rId16"/>
    <p:sldId id="603" r:id="rId17"/>
    <p:sldId id="618" r:id="rId18"/>
    <p:sldId id="264" r:id="rId19"/>
    <p:sldId id="619" r:id="rId20"/>
    <p:sldId id="261" r:id="rId21"/>
    <p:sldId id="605" r:id="rId22"/>
    <p:sldId id="617" r:id="rId23"/>
    <p:sldId id="286" r:id="rId24"/>
    <p:sldId id="624" r:id="rId25"/>
    <p:sldId id="303" r:id="rId26"/>
    <p:sldId id="291" r:id="rId27"/>
    <p:sldId id="294" r:id="rId28"/>
    <p:sldId id="308" r:id="rId29"/>
    <p:sldId id="295" r:id="rId30"/>
    <p:sldId id="296" r:id="rId31"/>
    <p:sldId id="278" r:id="rId32"/>
    <p:sldId id="277" r:id="rId33"/>
    <p:sldId id="279" r:id="rId34"/>
    <p:sldId id="622" r:id="rId35"/>
    <p:sldId id="623" r:id="rId36"/>
    <p:sldId id="257" r:id="rId37"/>
    <p:sldId id="266" r:id="rId38"/>
    <p:sldId id="267" r:id="rId39"/>
    <p:sldId id="265" r:id="rId40"/>
    <p:sldId id="258" r:id="rId41"/>
    <p:sldId id="270" r:id="rId42"/>
    <p:sldId id="269" r:id="rId43"/>
    <p:sldId id="268" r:id="rId44"/>
    <p:sldId id="260" r:id="rId45"/>
    <p:sldId id="620" r:id="rId46"/>
    <p:sldId id="621" r:id="rId47"/>
    <p:sldId id="256" r:id="rId48"/>
    <p:sldId id="271" r:id="rId49"/>
    <p:sldId id="272" r:id="rId50"/>
    <p:sldId id="273" r:id="rId51"/>
    <p:sldId id="276" r:id="rId52"/>
    <p:sldId id="625" r:id="rId53"/>
    <p:sldId id="626" r:id="rId54"/>
    <p:sldId id="627" r:id="rId55"/>
    <p:sldId id="593" r:id="rId56"/>
    <p:sldId id="628"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0" autoAdjust="0"/>
    <p:restoredTop sz="95394" autoAdjust="0"/>
  </p:normalViewPr>
  <p:slideViewPr>
    <p:cSldViewPr snapToGrid="0">
      <p:cViewPr varScale="1">
        <p:scale>
          <a:sx n="86" d="100"/>
          <a:sy n="86"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0461C-B820-4B20-BA3D-34C89048CD53}" type="datetimeFigureOut">
              <a:rPr lang="zh-CN" altLang="en-US" smtClean="0"/>
              <a:t>2019/10/24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D09A5-6BE9-4885-9B25-AA7CD14D1F23}" type="slidenum">
              <a:rPr lang="zh-CN" altLang="en-US" smtClean="0"/>
              <a:t>‹#›</a:t>
            </a:fld>
            <a:endParaRPr lang="zh-CN" altLang="en-US"/>
          </a:p>
        </p:txBody>
      </p:sp>
    </p:spTree>
    <p:extLst>
      <p:ext uri="{BB962C8B-B14F-4D97-AF65-F5344CB8AC3E}">
        <p14:creationId xmlns:p14="http://schemas.microsoft.com/office/powerpoint/2010/main" val="10787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3</a:t>
            </a:fld>
            <a:endParaRPr lang="zh-CN" altLang="en-US"/>
          </a:p>
        </p:txBody>
      </p:sp>
    </p:spTree>
    <p:extLst>
      <p:ext uri="{BB962C8B-B14F-4D97-AF65-F5344CB8AC3E}">
        <p14:creationId xmlns:p14="http://schemas.microsoft.com/office/powerpoint/2010/main" val="641771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12</a:t>
            </a:fld>
            <a:endParaRPr lang="zh-CN" altLang="en-US"/>
          </a:p>
        </p:txBody>
      </p:sp>
    </p:spTree>
    <p:extLst>
      <p:ext uri="{BB962C8B-B14F-4D97-AF65-F5344CB8AC3E}">
        <p14:creationId xmlns:p14="http://schemas.microsoft.com/office/powerpoint/2010/main" val="3139389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13</a:t>
            </a:fld>
            <a:endParaRPr lang="zh-CN" altLang="en-US"/>
          </a:p>
        </p:txBody>
      </p:sp>
    </p:spTree>
    <p:extLst>
      <p:ext uri="{BB962C8B-B14F-4D97-AF65-F5344CB8AC3E}">
        <p14:creationId xmlns:p14="http://schemas.microsoft.com/office/powerpoint/2010/main" val="235727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15</a:t>
            </a:fld>
            <a:endParaRPr lang="zh-CN" altLang="en-US"/>
          </a:p>
        </p:txBody>
      </p:sp>
    </p:spTree>
    <p:extLst>
      <p:ext uri="{BB962C8B-B14F-4D97-AF65-F5344CB8AC3E}">
        <p14:creationId xmlns:p14="http://schemas.microsoft.com/office/powerpoint/2010/main" val="3809613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16</a:t>
            </a:fld>
            <a:endParaRPr lang="zh-CN" altLang="en-US"/>
          </a:p>
        </p:txBody>
      </p:sp>
    </p:spTree>
    <p:extLst>
      <p:ext uri="{BB962C8B-B14F-4D97-AF65-F5344CB8AC3E}">
        <p14:creationId xmlns:p14="http://schemas.microsoft.com/office/powerpoint/2010/main" val="242927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LSM-DS</a:t>
            </a:r>
            <a:r>
              <a:rPr lang="zh-CN" altLang="en-US" sz="1200" kern="1200" dirty="0">
                <a:solidFill>
                  <a:schemeClr val="tx1"/>
                </a:solidFill>
                <a:effectLst/>
                <a:latin typeface="+mn-lt"/>
                <a:ea typeface="+mn-ea"/>
                <a:cs typeface="+mn-cs"/>
              </a:rPr>
              <a:t>由一个小的内存组件和一个由较大的递增的一系列组件组成的大磁盘组件组成，</a:t>
            </a:r>
            <a:r>
              <a:rPr lang="en-US" altLang="zh-CN" sz="1200" kern="1200" dirty="0">
                <a:solidFill>
                  <a:schemeClr val="tx1"/>
                </a:solidFill>
                <a:effectLst/>
                <a:latin typeface="+mn-lt"/>
                <a:ea typeface="+mn-ea"/>
                <a:cs typeface="+mn-cs"/>
              </a:rPr>
              <a:t>Cm</a:t>
            </a:r>
            <a:r>
              <a:rPr lang="zh-CN" altLang="en-US" sz="1200" kern="1200" dirty="0">
                <a:solidFill>
                  <a:schemeClr val="tx1"/>
                </a:solidFill>
                <a:effectLst/>
                <a:latin typeface="+mn-lt"/>
                <a:ea typeface="+mn-ea"/>
                <a:cs typeface="+mn-cs"/>
              </a:rPr>
              <a:t>包含最新数据的内存排序图</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整个他们被视为</a:t>
            </a:r>
            <a:r>
              <a:rPr lang="en-US" altLang="zh-CN" sz="1200" kern="1200" dirty="0">
                <a:solidFill>
                  <a:schemeClr val="tx1"/>
                </a:solidFill>
                <a:effectLst/>
                <a:latin typeface="+mn-lt"/>
                <a:ea typeface="+mn-ea"/>
                <a:cs typeface="+mn-cs"/>
              </a:rPr>
              <a:t>Cd</a:t>
            </a:r>
          </a:p>
          <a:p>
            <a:endParaRPr lang="en-US" altLang="zh-CN" sz="1200" kern="1200" dirty="0">
              <a:solidFill>
                <a:schemeClr val="tx1"/>
              </a:solidFill>
              <a:effectLst/>
              <a:latin typeface="+mn-lt"/>
              <a:ea typeface="+mn-ea"/>
              <a:cs typeface="+mn-cs"/>
            </a:endParaRPr>
          </a:p>
          <a:p>
            <a:r>
              <a:rPr lang="zh-CN" altLang="en-US" dirty="0"/>
              <a:t>全局指针</a:t>
            </a:r>
            <a:r>
              <a:rPr lang="en-US" altLang="zh-CN" dirty="0"/>
              <a:t>Pm  </a:t>
            </a:r>
            <a:r>
              <a:rPr lang="zh-CN" altLang="en-US" dirty="0"/>
              <a:t>当前（可变）存储组件</a:t>
            </a:r>
            <a:r>
              <a:rPr lang="en-US" altLang="zh-CN" dirty="0"/>
              <a:t>Cm  </a:t>
            </a:r>
            <a:r>
              <a:rPr lang="zh-CN" altLang="en-US" sz="1200" kern="1200" dirty="0">
                <a:solidFill>
                  <a:schemeClr val="tx1"/>
                </a:solidFill>
                <a:effectLst/>
                <a:latin typeface="+mn-lt"/>
                <a:ea typeface="+mn-ea"/>
                <a:cs typeface="+mn-cs"/>
              </a:rPr>
              <a:t>先前的（不变的）存储组件</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 </a:t>
            </a:r>
            <a:r>
              <a:rPr lang="zh-CN" altLang="en-US" sz="1200" kern="1200" dirty="0">
                <a:solidFill>
                  <a:schemeClr val="tx1"/>
                </a:solidFill>
                <a:effectLst/>
                <a:latin typeface="+mn-lt"/>
                <a:ea typeface="+mn-ea"/>
                <a:cs typeface="+mn-cs"/>
              </a:rPr>
              <a:t>磁盘组件</a:t>
            </a:r>
            <a:r>
              <a:rPr lang="en-US" altLang="zh-CN" sz="1200" kern="1200" dirty="0">
                <a:solidFill>
                  <a:schemeClr val="tx1"/>
                </a:solidFill>
                <a:effectLst/>
                <a:latin typeface="+mn-lt"/>
                <a:ea typeface="+mn-ea"/>
                <a:cs typeface="+mn-cs"/>
              </a:rPr>
              <a:t>Cd  </a:t>
            </a:r>
            <a:r>
              <a:rPr lang="zh-CN" altLang="en-US" sz="1200" kern="1200" dirty="0">
                <a:solidFill>
                  <a:schemeClr val="tx1"/>
                </a:solidFill>
                <a:effectLst/>
                <a:latin typeface="+mn-lt"/>
                <a:ea typeface="+mn-ea"/>
                <a:cs typeface="+mn-cs"/>
              </a:rPr>
              <a:t>新项目添加到</a:t>
            </a:r>
            <a:r>
              <a:rPr lang="en-US" altLang="zh-CN" sz="1200" kern="1200" dirty="0">
                <a:solidFill>
                  <a:schemeClr val="tx1"/>
                </a:solidFill>
                <a:effectLst/>
                <a:latin typeface="+mn-lt"/>
                <a:ea typeface="+mn-ea"/>
                <a:cs typeface="+mn-cs"/>
              </a:rPr>
              <a:t>Cm</a:t>
            </a:r>
            <a:endParaRPr lang="zh-CN" altLang="en-US" sz="1200" kern="1200" dirty="0">
              <a:solidFill>
                <a:schemeClr val="tx1"/>
              </a:solidFill>
              <a:effectLst/>
              <a:latin typeface="+mn-lt"/>
              <a:ea typeface="+mn-ea"/>
              <a:cs typeface="+mn-cs"/>
            </a:endParaRPr>
          </a:p>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17</a:t>
            </a:fld>
            <a:endParaRPr lang="zh-CN" altLang="en-US"/>
          </a:p>
        </p:txBody>
      </p:sp>
    </p:spTree>
    <p:extLst>
      <p:ext uri="{BB962C8B-B14F-4D97-AF65-F5344CB8AC3E}">
        <p14:creationId xmlns:p14="http://schemas.microsoft.com/office/powerpoint/2010/main" val="64177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18</a:t>
            </a:fld>
            <a:endParaRPr lang="zh-CN" altLang="en-US"/>
          </a:p>
        </p:txBody>
      </p:sp>
    </p:spTree>
    <p:extLst>
      <p:ext uri="{BB962C8B-B14F-4D97-AF65-F5344CB8AC3E}">
        <p14:creationId xmlns:p14="http://schemas.microsoft.com/office/powerpoint/2010/main" val="46433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19</a:t>
            </a:fld>
            <a:endParaRPr lang="zh-CN" altLang="en-US"/>
          </a:p>
        </p:txBody>
      </p:sp>
    </p:spTree>
    <p:extLst>
      <p:ext uri="{BB962C8B-B14F-4D97-AF65-F5344CB8AC3E}">
        <p14:creationId xmlns:p14="http://schemas.microsoft.com/office/powerpoint/2010/main" val="1541727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21</a:t>
            </a:fld>
            <a:endParaRPr lang="zh-CN" altLang="en-US"/>
          </a:p>
        </p:txBody>
      </p:sp>
    </p:spTree>
    <p:extLst>
      <p:ext uri="{BB962C8B-B14F-4D97-AF65-F5344CB8AC3E}">
        <p14:creationId xmlns:p14="http://schemas.microsoft.com/office/powerpoint/2010/main" val="4271308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Level0</a:t>
            </a:r>
            <a:r>
              <a:rPr lang="zh-CN" altLang="en-US" dirty="0">
                <a:latin typeface="微软雅黑" panose="020B0503020204020204" pitchFamily="34" charset="-122"/>
                <a:ea typeface="微软雅黑" panose="020B0503020204020204" pitchFamily="34" charset="-122"/>
              </a:rPr>
              <a:t>即原始传入磁盘的数据，没有设置警卫；后续各个</a:t>
            </a:r>
            <a:r>
              <a:rPr lang="en-US" altLang="zh-CN" dirty="0">
                <a:latin typeface="微软雅黑" panose="020B0503020204020204" pitchFamily="34" charset="-122"/>
                <a:ea typeface="微软雅黑" panose="020B0503020204020204" pitchFamily="34" charset="-122"/>
              </a:rPr>
              <a:t>level</a:t>
            </a:r>
            <a:r>
              <a:rPr lang="zh-CN" altLang="en-US" dirty="0">
                <a:latin typeface="微软雅黑" panose="020B0503020204020204" pitchFamily="34" charset="-122"/>
                <a:ea typeface="微软雅黑" panose="020B0503020204020204" pitchFamily="34" charset="-122"/>
              </a:rPr>
              <a:t>都会设置警卫和划分不同的警卫负责的区域 ；</a:t>
            </a:r>
            <a:r>
              <a:rPr lang="en-US" altLang="zh-CN" dirty="0">
                <a:latin typeface="微软雅黑" panose="020B0503020204020204" pitchFamily="34" charset="-122"/>
                <a:ea typeface="微软雅黑" panose="020B0503020204020204" pitchFamily="34" charset="-122"/>
              </a:rPr>
              <a:t>level2</a:t>
            </a:r>
            <a:r>
              <a:rPr lang="zh-CN" altLang="en-US" dirty="0">
                <a:latin typeface="微软雅黑" panose="020B0503020204020204" pitchFamily="34" charset="-122"/>
                <a:ea typeface="微软雅黑" panose="020B0503020204020204" pitchFamily="34" charset="-122"/>
              </a:rPr>
              <a:t>设置两个守卫，每个守卫负责在自己和后一个守卫之间的数据；</a:t>
            </a:r>
            <a:r>
              <a:rPr lang="en-US" altLang="zh-CN" dirty="0">
                <a:latin typeface="微软雅黑" panose="020B0503020204020204" pitchFamily="34" charset="-122"/>
                <a:ea typeface="微软雅黑" panose="020B0503020204020204" pitchFamily="34" charset="-122"/>
              </a:rPr>
              <a:t>level3</a:t>
            </a:r>
            <a:r>
              <a:rPr lang="zh-CN" altLang="en-US" dirty="0">
                <a:latin typeface="微软雅黑" panose="020B0503020204020204" pitchFamily="34" charset="-122"/>
                <a:ea typeface="微软雅黑" panose="020B0503020204020204" pitchFamily="34" charset="-122"/>
              </a:rPr>
              <a:t>设置四个守卫</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22</a:t>
            </a:fld>
            <a:endParaRPr lang="zh-CN" altLang="en-US"/>
          </a:p>
        </p:txBody>
      </p:sp>
    </p:spTree>
    <p:extLst>
      <p:ext uri="{BB962C8B-B14F-4D97-AF65-F5344CB8AC3E}">
        <p14:creationId xmlns:p14="http://schemas.microsoft.com/office/powerpoint/2010/main" val="2181972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持久化时，首先使用</a:t>
            </a:r>
            <a:r>
              <a:rPr lang="en-US" altLang="zh-CN" dirty="0"/>
              <a:t>RCU</a:t>
            </a:r>
            <a:r>
              <a:rPr lang="zh-CN" altLang="en-US" dirty="0"/>
              <a:t>确保对不变的</a:t>
            </a:r>
            <a:r>
              <a:rPr lang="en-US" altLang="zh-CN" dirty="0" err="1"/>
              <a:t>Memtable</a:t>
            </a:r>
            <a:r>
              <a:rPr lang="zh-CN" altLang="en-US" dirty="0"/>
              <a:t>的所有待处理更新都已完成，然后再允许后台线程将</a:t>
            </a:r>
            <a:r>
              <a:rPr lang="en-US" altLang="zh-CN" dirty="0" err="1"/>
              <a:t>Memtable</a:t>
            </a:r>
            <a:r>
              <a:rPr lang="zh-CN" altLang="en-US" dirty="0"/>
              <a:t>复制到磁盘。其次，在将</a:t>
            </a:r>
            <a:r>
              <a:rPr lang="en-US" altLang="zh-CN" dirty="0" err="1"/>
              <a:t>Memtable</a:t>
            </a:r>
            <a:r>
              <a:rPr lang="zh-CN" altLang="en-US" dirty="0"/>
              <a:t>复制到磁盘后，我们使用</a:t>
            </a:r>
            <a:r>
              <a:rPr lang="en-US" altLang="zh-CN" dirty="0"/>
              <a:t>RCU</a:t>
            </a:r>
            <a:r>
              <a:rPr lang="zh-CN" altLang="en-US" dirty="0"/>
              <a:t>确保在后台线程可以继续释放它之前，没有读取器线程正在读取不可变的</a:t>
            </a:r>
            <a:r>
              <a:rPr lang="en-US" altLang="zh-CN" dirty="0" err="1"/>
              <a:t>Memtable</a:t>
            </a:r>
            <a:endParaRPr lang="en-US" altLang="zh-CN" dirty="0"/>
          </a:p>
          <a:p>
            <a:endParaRPr lang="en-US" altLang="zh-CN" dirty="0"/>
          </a:p>
          <a:p>
            <a:r>
              <a:rPr lang="zh-CN" altLang="en-US" dirty="0"/>
              <a:t>要将键值条目</a:t>
            </a:r>
            <a:r>
              <a:rPr lang="en-US" altLang="zh-CN" dirty="0"/>
              <a:t>e</a:t>
            </a:r>
            <a:r>
              <a:rPr lang="zh-CN" altLang="en-US" dirty="0"/>
              <a:t>从内存缓冲区移动到内存表，首先需要检索</a:t>
            </a:r>
            <a:r>
              <a:rPr lang="en-US" altLang="zh-CN" dirty="0"/>
              <a:t>e</a:t>
            </a:r>
            <a:r>
              <a:rPr lang="zh-CN" altLang="en-US" dirty="0"/>
              <a:t>并将其标记在内存缓冲区中。为了确保没有其他后台线程将尝试也将</a:t>
            </a:r>
            <a:r>
              <a:rPr lang="en-US" altLang="zh-CN" dirty="0"/>
              <a:t>e</a:t>
            </a:r>
            <a:r>
              <a:rPr lang="zh-CN" altLang="en-US" dirty="0"/>
              <a:t>移至</a:t>
            </a:r>
            <a:r>
              <a:rPr lang="en-US" altLang="zh-CN" dirty="0" err="1"/>
              <a:t>Memtable</a:t>
            </a:r>
            <a:r>
              <a:rPr lang="zh-CN" altLang="en-US" dirty="0"/>
              <a:t>。然后，为</a:t>
            </a:r>
            <a:r>
              <a:rPr lang="en-US" altLang="zh-CN" dirty="0"/>
              <a:t>e</a:t>
            </a:r>
            <a:r>
              <a:rPr lang="zh-CN" altLang="en-US" dirty="0"/>
              <a:t>分配一个序列号（通过原子增量操作获得），并由后台线程插入到</a:t>
            </a:r>
            <a:r>
              <a:rPr lang="en-US" altLang="zh-CN" dirty="0" err="1"/>
              <a:t>Memtable</a:t>
            </a:r>
            <a:r>
              <a:rPr lang="zh-CN" altLang="en-US" dirty="0"/>
              <a:t>中。最后，将</a:t>
            </a:r>
            <a:r>
              <a:rPr lang="en-US" altLang="zh-CN" dirty="0"/>
              <a:t>e</a:t>
            </a:r>
            <a:r>
              <a:rPr lang="zh-CN" altLang="en-US" dirty="0"/>
              <a:t>从内存缓冲区中删除。为了使扫描仅能在内存表和磁盘级别上进行，但仍包括仍在内存缓冲区中的任何最新更新，请在扫描开始时将内存缓冲区完全消耗到内存表中。通过使当前的内存缓冲区不可变，安装新的内存缓冲区（使用</a:t>
            </a:r>
            <a:r>
              <a:rPr lang="en-US" altLang="zh-CN" dirty="0"/>
              <a:t>RCU</a:t>
            </a:r>
            <a:r>
              <a:rPr lang="zh-CN" altLang="en-US" dirty="0"/>
              <a:t>），然后将所有条目从旧的内存缓冲区移至内存表，类似于将内存表持久化到磁盘上，可以完成这种消耗。</a:t>
            </a:r>
          </a:p>
        </p:txBody>
      </p:sp>
      <p:sp>
        <p:nvSpPr>
          <p:cNvPr id="4" name="灯片编号占位符 3"/>
          <p:cNvSpPr>
            <a:spLocks noGrp="1"/>
          </p:cNvSpPr>
          <p:nvPr>
            <p:ph type="sldNum" sz="quarter" idx="5"/>
          </p:nvPr>
        </p:nvSpPr>
        <p:spPr/>
        <p:txBody>
          <a:bodyPr/>
          <a:lstStyle/>
          <a:p>
            <a:fld id="{17051B45-9AEA-4C3B-BC00-ED2A2438EDC9}" type="slidenum">
              <a:rPr lang="zh-CN" altLang="en-US" smtClean="0"/>
              <a:t>37</a:t>
            </a:fld>
            <a:endParaRPr lang="zh-CN" altLang="en-US"/>
          </a:p>
        </p:txBody>
      </p:sp>
    </p:spTree>
    <p:extLst>
      <p:ext uri="{BB962C8B-B14F-4D97-AF65-F5344CB8AC3E}">
        <p14:creationId xmlns:p14="http://schemas.microsoft.com/office/powerpoint/2010/main" val="407336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4</a:t>
            </a:fld>
            <a:endParaRPr lang="zh-CN" altLang="en-US"/>
          </a:p>
        </p:txBody>
      </p:sp>
    </p:spTree>
    <p:extLst>
      <p:ext uri="{BB962C8B-B14F-4D97-AF65-F5344CB8AC3E}">
        <p14:creationId xmlns:p14="http://schemas.microsoft.com/office/powerpoint/2010/main" val="941304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持久化时，首先使用</a:t>
            </a:r>
            <a:r>
              <a:rPr lang="en-US" altLang="zh-CN" dirty="0"/>
              <a:t>RCU</a:t>
            </a:r>
            <a:r>
              <a:rPr lang="zh-CN" altLang="en-US" dirty="0"/>
              <a:t>确保对不变的</a:t>
            </a:r>
            <a:r>
              <a:rPr lang="en-US" altLang="zh-CN" dirty="0" err="1"/>
              <a:t>Memtable</a:t>
            </a:r>
            <a:r>
              <a:rPr lang="zh-CN" altLang="en-US" dirty="0"/>
              <a:t>的所有待处理更新都已完成，然后再允许后台线程将</a:t>
            </a:r>
            <a:r>
              <a:rPr lang="en-US" altLang="zh-CN" dirty="0" err="1"/>
              <a:t>Memtable</a:t>
            </a:r>
            <a:r>
              <a:rPr lang="zh-CN" altLang="en-US" dirty="0"/>
              <a:t>复制到磁盘。其次，在将</a:t>
            </a:r>
            <a:r>
              <a:rPr lang="en-US" altLang="zh-CN" dirty="0" err="1"/>
              <a:t>Memtable</a:t>
            </a:r>
            <a:r>
              <a:rPr lang="zh-CN" altLang="en-US" dirty="0"/>
              <a:t>复制到磁盘后，我们使用</a:t>
            </a:r>
            <a:r>
              <a:rPr lang="en-US" altLang="zh-CN" dirty="0"/>
              <a:t>RCU</a:t>
            </a:r>
            <a:r>
              <a:rPr lang="zh-CN" altLang="en-US" dirty="0"/>
              <a:t>确保在后台线程可以继续释放它之前，没有读取器线程正在读取不可变的</a:t>
            </a:r>
            <a:r>
              <a:rPr lang="en-US" altLang="zh-CN" dirty="0" err="1"/>
              <a:t>Memtable</a:t>
            </a:r>
            <a:endParaRPr lang="en-US" altLang="zh-CN" dirty="0"/>
          </a:p>
          <a:p>
            <a:endParaRPr lang="en-US" altLang="zh-CN" dirty="0"/>
          </a:p>
          <a:p>
            <a:r>
              <a:rPr lang="zh-CN" altLang="en-US" dirty="0"/>
              <a:t>要将键值条目</a:t>
            </a:r>
            <a:r>
              <a:rPr lang="en-US" altLang="zh-CN" dirty="0"/>
              <a:t>e</a:t>
            </a:r>
            <a:r>
              <a:rPr lang="zh-CN" altLang="en-US" dirty="0"/>
              <a:t>从内存缓冲区移动到内存表，首先需要检索</a:t>
            </a:r>
            <a:r>
              <a:rPr lang="en-US" altLang="zh-CN" dirty="0"/>
              <a:t>e</a:t>
            </a:r>
            <a:r>
              <a:rPr lang="zh-CN" altLang="en-US" dirty="0"/>
              <a:t>并将其标记在内存缓冲区中。为了确保没有其他后台线程将尝试也将</a:t>
            </a:r>
            <a:r>
              <a:rPr lang="en-US" altLang="zh-CN" dirty="0"/>
              <a:t>e</a:t>
            </a:r>
            <a:r>
              <a:rPr lang="zh-CN" altLang="en-US" dirty="0"/>
              <a:t>移至</a:t>
            </a:r>
            <a:r>
              <a:rPr lang="en-US" altLang="zh-CN" dirty="0" err="1"/>
              <a:t>Memtable</a:t>
            </a:r>
            <a:r>
              <a:rPr lang="zh-CN" altLang="en-US" dirty="0"/>
              <a:t>。然后，为</a:t>
            </a:r>
            <a:r>
              <a:rPr lang="en-US" altLang="zh-CN" dirty="0"/>
              <a:t>e</a:t>
            </a:r>
            <a:r>
              <a:rPr lang="zh-CN" altLang="en-US" dirty="0"/>
              <a:t>分配一个序列号（通过原子增量操作获得），并由后台线程插入到</a:t>
            </a:r>
            <a:r>
              <a:rPr lang="en-US" altLang="zh-CN" dirty="0" err="1"/>
              <a:t>Memtable</a:t>
            </a:r>
            <a:r>
              <a:rPr lang="zh-CN" altLang="en-US" dirty="0"/>
              <a:t>中。最后，将</a:t>
            </a:r>
            <a:r>
              <a:rPr lang="en-US" altLang="zh-CN" dirty="0"/>
              <a:t>e</a:t>
            </a:r>
            <a:r>
              <a:rPr lang="zh-CN" altLang="en-US" dirty="0"/>
              <a:t>从内存缓冲区中删除。为了使扫描仅能在内存表和磁盘级别上进行，但仍包括仍在内存缓冲区中的任何最新更新，请在扫描开始时将内存缓冲区完全消耗到内存表中。通过使当前的内存缓冲区不可变，安装新的内存缓冲区（使用</a:t>
            </a:r>
            <a:r>
              <a:rPr lang="en-US" altLang="zh-CN" dirty="0"/>
              <a:t>RCU</a:t>
            </a:r>
            <a:r>
              <a:rPr lang="zh-CN" altLang="en-US" dirty="0"/>
              <a:t>），然后将所有条目从旧的内存缓冲区移至内存表，类似于将内存表持久化到磁盘上，可以完成这种消耗。</a:t>
            </a:r>
          </a:p>
        </p:txBody>
      </p:sp>
      <p:sp>
        <p:nvSpPr>
          <p:cNvPr id="4" name="灯片编号占位符 3"/>
          <p:cNvSpPr>
            <a:spLocks noGrp="1"/>
          </p:cNvSpPr>
          <p:nvPr>
            <p:ph type="sldNum" sz="quarter" idx="5"/>
          </p:nvPr>
        </p:nvSpPr>
        <p:spPr/>
        <p:txBody>
          <a:bodyPr/>
          <a:lstStyle/>
          <a:p>
            <a:fld id="{17051B45-9AEA-4C3B-BC00-ED2A2438EDC9}" type="slidenum">
              <a:rPr lang="zh-CN" altLang="en-US" smtClean="0"/>
              <a:t>38</a:t>
            </a:fld>
            <a:endParaRPr lang="zh-CN" altLang="en-US"/>
          </a:p>
        </p:txBody>
      </p:sp>
    </p:spTree>
    <p:extLst>
      <p:ext uri="{BB962C8B-B14F-4D97-AF65-F5344CB8AC3E}">
        <p14:creationId xmlns:p14="http://schemas.microsoft.com/office/powerpoint/2010/main" val="2535861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混合负载</a:t>
            </a:r>
          </a:p>
        </p:txBody>
      </p:sp>
      <p:sp>
        <p:nvSpPr>
          <p:cNvPr id="4" name="灯片编号占位符 3"/>
          <p:cNvSpPr>
            <a:spLocks noGrp="1"/>
          </p:cNvSpPr>
          <p:nvPr>
            <p:ph type="sldNum" sz="quarter" idx="5"/>
          </p:nvPr>
        </p:nvSpPr>
        <p:spPr/>
        <p:txBody>
          <a:bodyPr/>
          <a:lstStyle/>
          <a:p>
            <a:fld id="{17051B45-9AEA-4C3B-BC00-ED2A2438EDC9}" type="slidenum">
              <a:rPr lang="zh-CN" altLang="en-US" smtClean="0"/>
              <a:t>39</a:t>
            </a:fld>
            <a:endParaRPr lang="zh-CN" altLang="en-US"/>
          </a:p>
        </p:txBody>
      </p:sp>
    </p:spTree>
    <p:extLst>
      <p:ext uri="{BB962C8B-B14F-4D97-AF65-F5344CB8AC3E}">
        <p14:creationId xmlns:p14="http://schemas.microsoft.com/office/powerpoint/2010/main" val="3862079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在现代</a:t>
            </a:r>
            <a:r>
              <a:rPr lang="en-US" altLang="zh-CN" dirty="0"/>
              <a:t>FTL</a:t>
            </a:r>
            <a:r>
              <a:rPr lang="zh-CN" altLang="en-US" dirty="0"/>
              <a:t>中实现的各种本地寻址机制和优化的写入</a:t>
            </a:r>
            <a:endParaRPr lang="en-US" altLang="zh-CN" dirty="0"/>
          </a:p>
          <a:p>
            <a:r>
              <a:rPr lang="en-US" altLang="zh-CN" dirty="0"/>
              <a:t>NVMKV</a:t>
            </a:r>
            <a:r>
              <a:rPr lang="zh-CN" altLang="en-US" dirty="0"/>
              <a:t>能够让多个独立的</a:t>
            </a:r>
            <a:r>
              <a:rPr lang="en-US" altLang="zh-CN" dirty="0"/>
              <a:t>KV</a:t>
            </a:r>
            <a:r>
              <a:rPr lang="zh-CN" altLang="en-US" dirty="0"/>
              <a:t>工作负载以最小的</a:t>
            </a:r>
            <a:r>
              <a:rPr lang="en-US" altLang="zh-CN" dirty="0"/>
              <a:t>AWA</a:t>
            </a:r>
            <a:r>
              <a:rPr lang="zh-CN" altLang="en-US" dirty="0"/>
              <a:t>共享一个设备</a:t>
            </a:r>
            <a:endParaRPr lang="en-US" altLang="zh-CN" dirty="0"/>
          </a:p>
          <a:p>
            <a:r>
              <a:rPr lang="en-US" altLang="zh-CN" dirty="0"/>
              <a:t>NVMKV</a:t>
            </a:r>
            <a:r>
              <a:rPr lang="zh-CN" altLang="en-US" dirty="0"/>
              <a:t>在单实例和多实例</a:t>
            </a:r>
            <a:r>
              <a:rPr lang="en-US" altLang="zh-CN" dirty="0"/>
              <a:t>KV</a:t>
            </a:r>
            <a:r>
              <a:rPr lang="zh-CN" altLang="en-US" dirty="0"/>
              <a:t>部署中都具有高性能和低</a:t>
            </a:r>
            <a:r>
              <a:rPr lang="en-US" altLang="zh-CN" dirty="0"/>
              <a:t>WA</a:t>
            </a:r>
          </a:p>
          <a:p>
            <a:endParaRPr lang="en-US" altLang="zh-CN" dirty="0"/>
          </a:p>
          <a:p>
            <a:r>
              <a:rPr lang="zh-CN" altLang="en-US" sz="1200" kern="1200" dirty="0">
                <a:solidFill>
                  <a:schemeClr val="tx1"/>
                </a:solidFill>
                <a:effectLst/>
                <a:latin typeface="+mn-lt"/>
                <a:ea typeface="+mn-ea"/>
                <a:cs typeface="+mn-cs"/>
              </a:rPr>
              <a:t>提供原始闪存性能</a:t>
            </a:r>
            <a:endParaRPr lang="en-US" altLang="zh-CN" sz="1200" kern="1200" dirty="0">
              <a:solidFill>
                <a:schemeClr val="tx1"/>
              </a:solidFill>
              <a:effectLst/>
              <a:latin typeface="+mn-lt"/>
              <a:ea typeface="+mn-ea"/>
              <a:cs typeface="+mn-cs"/>
            </a:endParaRPr>
          </a:p>
          <a:p>
            <a:r>
              <a:rPr lang="zh-CN" altLang="en-US" dirty="0"/>
              <a:t>最小化辅助写入放大</a:t>
            </a:r>
            <a:endParaRPr lang="en-US" altLang="zh-CN" dirty="0"/>
          </a:p>
          <a:p>
            <a:r>
              <a:rPr lang="zh-CN" altLang="en-US" dirty="0"/>
              <a:t>最小化</a:t>
            </a:r>
            <a:r>
              <a:rPr lang="en-US" altLang="zh-CN" dirty="0"/>
              <a:t>DRAM</a:t>
            </a:r>
            <a:r>
              <a:rPr lang="zh-CN" altLang="en-US" dirty="0"/>
              <a:t>消耗</a:t>
            </a:r>
            <a:endParaRPr lang="en-US" altLang="zh-CN" dirty="0"/>
          </a:p>
          <a:p>
            <a:r>
              <a:rPr lang="zh-CN" altLang="en-US" dirty="0"/>
              <a:t>简单性</a:t>
            </a:r>
            <a:endParaRPr lang="en-US" altLang="zh-CN" dirty="0"/>
          </a:p>
          <a:p>
            <a:endParaRPr lang="en-US" altLang="zh-CN" dirty="0"/>
          </a:p>
          <a:p>
            <a:r>
              <a:rPr lang="zh-CN" altLang="en-US" dirty="0"/>
              <a:t>我们从</a:t>
            </a:r>
            <a:r>
              <a:rPr lang="en-US" altLang="zh-CN" dirty="0"/>
              <a:t>FTL</a:t>
            </a:r>
            <a:r>
              <a:rPr lang="zh-CN" altLang="en-US" dirty="0"/>
              <a:t>中利用的高级功能包括  </a:t>
            </a:r>
            <a:r>
              <a:rPr lang="zh-CN" altLang="en-US" sz="1200" kern="1200" dirty="0">
                <a:solidFill>
                  <a:schemeClr val="tx1"/>
                </a:solidFill>
                <a:effectLst/>
                <a:latin typeface="+mn-lt"/>
                <a:ea typeface="+mn-ea"/>
                <a:cs typeface="+mn-cs"/>
              </a:rPr>
              <a:t>动态映射  持久性和事务支持  并行操作</a:t>
            </a:r>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40</a:t>
            </a:fld>
            <a:endParaRPr lang="zh-CN" altLang="en-US"/>
          </a:p>
        </p:txBody>
      </p:sp>
    </p:spTree>
    <p:extLst>
      <p:ext uri="{BB962C8B-B14F-4D97-AF65-F5344CB8AC3E}">
        <p14:creationId xmlns:p14="http://schemas.microsoft.com/office/powerpoint/2010/main" val="419586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这些键通过一个简单的哈希模型映射到</a:t>
            </a:r>
            <a:r>
              <a:rPr lang="en-US" altLang="zh-CN" dirty="0"/>
              <a:t>LBA</a:t>
            </a:r>
            <a:r>
              <a:rPr lang="zh-CN" altLang="en-US" dirty="0"/>
              <a:t>，如图</a:t>
            </a:r>
            <a:r>
              <a:rPr lang="en-US" altLang="zh-CN" dirty="0"/>
              <a:t>2</a:t>
            </a:r>
            <a:r>
              <a:rPr lang="zh-CN" altLang="en-US" dirty="0"/>
              <a:t>所示</a:t>
            </a:r>
          </a:p>
        </p:txBody>
      </p:sp>
      <p:sp>
        <p:nvSpPr>
          <p:cNvPr id="4" name="灯片编号占位符 3"/>
          <p:cNvSpPr>
            <a:spLocks noGrp="1"/>
          </p:cNvSpPr>
          <p:nvPr>
            <p:ph type="sldNum" sz="quarter" idx="5"/>
          </p:nvPr>
        </p:nvSpPr>
        <p:spPr/>
        <p:txBody>
          <a:bodyPr/>
          <a:lstStyle/>
          <a:p>
            <a:fld id="{17051B45-9AEA-4C3B-BC00-ED2A2438EDC9}" type="slidenum">
              <a:rPr lang="zh-CN" altLang="en-US" smtClean="0"/>
              <a:t>41</a:t>
            </a:fld>
            <a:endParaRPr lang="zh-CN" altLang="en-US"/>
          </a:p>
        </p:txBody>
      </p:sp>
    </p:spTree>
    <p:extLst>
      <p:ext uri="{BB962C8B-B14F-4D97-AF65-F5344CB8AC3E}">
        <p14:creationId xmlns:p14="http://schemas.microsoft.com/office/powerpoint/2010/main" val="3301854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将</a:t>
            </a:r>
            <a:r>
              <a:rPr lang="en-US" altLang="zh-CN" sz="1200" kern="1200" dirty="0" err="1">
                <a:solidFill>
                  <a:schemeClr val="tx1"/>
                </a:solidFill>
                <a:effectLst/>
                <a:latin typeface="+mn-lt"/>
                <a:ea typeface="+mn-ea"/>
                <a:cs typeface="+mn-cs"/>
              </a:rPr>
              <a:t>LevelDB</a:t>
            </a:r>
            <a:r>
              <a:rPr lang="zh-CN" altLang="en-US" sz="1200" kern="1200" dirty="0">
                <a:solidFill>
                  <a:schemeClr val="tx1"/>
                </a:solidFill>
                <a:effectLst/>
                <a:latin typeface="+mn-lt"/>
                <a:ea typeface="+mn-ea"/>
                <a:cs typeface="+mn-cs"/>
              </a:rPr>
              <a:t>的多个相同实例与池数相同的单个</a:t>
            </a:r>
            <a:r>
              <a:rPr lang="en-US" altLang="zh-CN" sz="1200" kern="1200" dirty="0">
                <a:solidFill>
                  <a:schemeClr val="tx1"/>
                </a:solidFill>
                <a:effectLst/>
                <a:latin typeface="+mn-lt"/>
                <a:ea typeface="+mn-ea"/>
                <a:cs typeface="+mn-cs"/>
              </a:rPr>
              <a:t>NVMKV</a:t>
            </a:r>
            <a:r>
              <a:rPr lang="zh-CN" altLang="en-US" sz="1200" kern="1200" dirty="0">
                <a:solidFill>
                  <a:schemeClr val="tx1"/>
                </a:solidFill>
                <a:effectLst/>
                <a:latin typeface="+mn-lt"/>
                <a:ea typeface="+mn-ea"/>
                <a:cs typeface="+mn-cs"/>
              </a:rPr>
              <a:t>实例进行比较。</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冲突缓存对</a:t>
            </a:r>
            <a:r>
              <a:rPr lang="en-US" altLang="zh-CN" sz="1200" kern="1200" dirty="0">
                <a:solidFill>
                  <a:schemeClr val="tx1"/>
                </a:solidFill>
                <a:effectLst/>
                <a:latin typeface="+mn-lt"/>
                <a:ea typeface="+mn-ea"/>
                <a:cs typeface="+mn-cs"/>
              </a:rPr>
              <a:t>YCSB</a:t>
            </a:r>
            <a:r>
              <a:rPr lang="zh-CN" altLang="en-US" sz="1200" kern="1200" dirty="0">
                <a:solidFill>
                  <a:schemeClr val="tx1"/>
                </a:solidFill>
                <a:effectLst/>
                <a:latin typeface="+mn-lt"/>
                <a:ea typeface="+mn-ea"/>
                <a:cs typeface="+mn-cs"/>
              </a:rPr>
              <a:t>工作负载的影响</a:t>
            </a:r>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43</a:t>
            </a:fld>
            <a:endParaRPr lang="zh-CN" altLang="en-US"/>
          </a:p>
        </p:txBody>
      </p:sp>
    </p:spTree>
    <p:extLst>
      <p:ext uri="{BB962C8B-B14F-4D97-AF65-F5344CB8AC3E}">
        <p14:creationId xmlns:p14="http://schemas.microsoft.com/office/powerpoint/2010/main" val="2350021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SMR</a:t>
            </a:r>
            <a:r>
              <a:rPr lang="zh-CN" altLang="en-US" dirty="0"/>
              <a:t>驱动器上构建基于</a:t>
            </a:r>
            <a:r>
              <a:rPr lang="en-US" altLang="zh-CN" dirty="0"/>
              <a:t>LSM</a:t>
            </a:r>
            <a:r>
              <a:rPr lang="zh-CN" altLang="en-US" dirty="0"/>
              <a:t>树的键值存储仍然带来了重大挑战，这些过程会导致</a:t>
            </a:r>
            <a:r>
              <a:rPr lang="en-US" altLang="zh-CN" dirty="0"/>
              <a:t>SMR</a:t>
            </a:r>
            <a:r>
              <a:rPr lang="zh-CN" altLang="en-US" dirty="0"/>
              <a:t>驱动器上的内部设备</a:t>
            </a:r>
            <a:r>
              <a:rPr lang="en-US" altLang="zh-CN" dirty="0"/>
              <a:t>I/O</a:t>
            </a:r>
            <a:r>
              <a:rPr lang="zh-CN" altLang="en-US" dirty="0"/>
              <a:t>放大</a:t>
            </a: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47</a:t>
            </a:fld>
            <a:endParaRPr lang="zh-CN" altLang="en-US"/>
          </a:p>
        </p:txBody>
      </p:sp>
    </p:spTree>
    <p:extLst>
      <p:ext uri="{BB962C8B-B14F-4D97-AF65-F5344CB8AC3E}">
        <p14:creationId xmlns:p14="http://schemas.microsoft.com/office/powerpoint/2010/main" val="873180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键值存储的随机写入问题</a:t>
            </a:r>
            <a:endParaRPr lang="en-US" altLang="zh-CN" dirty="0"/>
          </a:p>
          <a:p>
            <a:r>
              <a:rPr lang="zh-CN" altLang="en-US" dirty="0"/>
              <a:t>乘法写入放大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集合有助于将重叠的</a:t>
            </a:r>
            <a:r>
              <a:rPr lang="en-US" altLang="zh-CN" dirty="0" err="1">
                <a:latin typeface="微软雅黑" panose="020B0503020204020204" pitchFamily="34" charset="-122"/>
                <a:ea typeface="微软雅黑" panose="020B0503020204020204" pitchFamily="34" charset="-122"/>
              </a:rPr>
              <a:t>SSTables</a:t>
            </a:r>
            <a:r>
              <a:rPr lang="zh-CN" altLang="en-US" dirty="0">
                <a:latin typeface="微软雅黑" panose="020B0503020204020204" pitchFamily="34" charset="-122"/>
                <a:ea typeface="微软雅黑" panose="020B0503020204020204" pitchFamily="34" charset="-122"/>
              </a:rPr>
              <a:t>组装成一个单元，而每次压缩中涉及的</a:t>
            </a:r>
            <a:r>
              <a:rPr lang="en-US" altLang="zh-CN" dirty="0" err="1">
                <a:latin typeface="微软雅黑" panose="020B0503020204020204" pitchFamily="34" charset="-122"/>
                <a:ea typeface="微软雅黑" panose="020B0503020204020204" pitchFamily="34" charset="-122"/>
              </a:rPr>
              <a:t>SSTables</a:t>
            </a:r>
            <a:r>
              <a:rPr lang="zh-CN" altLang="en-US" dirty="0">
                <a:latin typeface="微软雅黑" panose="020B0503020204020204" pitchFamily="34" charset="-122"/>
                <a:ea typeface="微软雅黑" panose="020B0503020204020204" pitchFamily="34" charset="-122"/>
              </a:rPr>
              <a:t>保持不变。因此，</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树仍然通过压缩</a:t>
            </a:r>
            <a:r>
              <a:rPr lang="zh-CN" altLang="en-US" b="1" dirty="0">
                <a:solidFill>
                  <a:srgbClr val="C00000"/>
                </a:solidFill>
                <a:latin typeface="微软雅黑" panose="020B0503020204020204" pitchFamily="34" charset="-122"/>
                <a:ea typeface="微软雅黑" panose="020B0503020204020204" pitchFamily="34" charset="-122"/>
              </a:rPr>
              <a:t>保持平衡</a:t>
            </a:r>
            <a:r>
              <a:rPr lang="zh-CN" altLang="en-US" dirty="0">
                <a:latin typeface="微软雅黑" panose="020B0503020204020204" pitchFamily="34" charset="-122"/>
                <a:ea typeface="微软雅黑" panose="020B0503020204020204" pitchFamily="34" charset="-122"/>
              </a:rPr>
              <a:t>，并且在分散的</a:t>
            </a:r>
            <a:r>
              <a:rPr lang="en-US" altLang="zh-CN" dirty="0" err="1">
                <a:latin typeface="微软雅黑" panose="020B0503020204020204" pitchFamily="34" charset="-122"/>
                <a:ea typeface="微软雅黑" panose="020B0503020204020204" pitchFamily="34" charset="-122"/>
              </a:rPr>
              <a:t>SSTables</a:t>
            </a:r>
            <a:r>
              <a:rPr lang="zh-CN" altLang="en-US" dirty="0">
                <a:latin typeface="微软雅黑" panose="020B0503020204020204" pitchFamily="34" charset="-122"/>
                <a:ea typeface="微软雅黑" panose="020B0503020204020204" pitchFamily="34" charset="-122"/>
              </a:rPr>
              <a:t>上的多个</a:t>
            </a:r>
            <a:r>
              <a:rPr lang="zh-CN" altLang="en-US" dirty="0">
                <a:solidFill>
                  <a:srgbClr val="C00000"/>
                </a:solidFill>
                <a:latin typeface="微软雅黑" panose="020B0503020204020204" pitchFamily="34" charset="-122"/>
                <a:ea typeface="微软雅黑" panose="020B0503020204020204" pitchFamily="34" charset="-122"/>
              </a:rPr>
              <a:t>随机访问</a:t>
            </a:r>
            <a:r>
              <a:rPr lang="zh-CN" altLang="en-US" dirty="0">
                <a:latin typeface="微软雅黑" panose="020B0503020204020204" pitchFamily="34" charset="-122"/>
                <a:ea typeface="微软雅黑" panose="020B0503020204020204" pitchFamily="34" charset="-122"/>
              </a:rPr>
              <a:t>被逐个集合地</a:t>
            </a:r>
            <a:r>
              <a:rPr lang="zh-CN" altLang="en-US" dirty="0">
                <a:solidFill>
                  <a:srgbClr val="C00000"/>
                </a:solidFill>
                <a:latin typeface="微软雅黑" panose="020B0503020204020204" pitchFamily="34" charset="-122"/>
                <a:ea typeface="微软雅黑" panose="020B0503020204020204" pitchFamily="34" charset="-122"/>
              </a:rPr>
              <a:t>转换</a:t>
            </a:r>
            <a:r>
              <a:rPr lang="zh-CN" altLang="en-US" dirty="0">
                <a:latin typeface="微软雅黑" panose="020B0503020204020204" pitchFamily="34" charset="-122"/>
                <a:ea typeface="微软雅黑" panose="020B0503020204020204" pitchFamily="34" charset="-122"/>
              </a:rPr>
              <a:t>成一个大的</a:t>
            </a:r>
            <a:r>
              <a:rPr lang="zh-CN" altLang="en-US" dirty="0">
                <a:solidFill>
                  <a:srgbClr val="C00000"/>
                </a:solidFill>
                <a:latin typeface="微软雅黑" panose="020B0503020204020204" pitchFamily="34" charset="-122"/>
                <a:ea typeface="微软雅黑" panose="020B0503020204020204" pitchFamily="34" charset="-122"/>
              </a:rPr>
              <a:t>顺序访问</a:t>
            </a:r>
            <a:r>
              <a:rPr lang="zh-CN" altLang="en-US" dirty="0">
                <a:latin typeface="微软雅黑" panose="020B0503020204020204" pitchFamily="34" charset="-122"/>
                <a:ea typeface="微软雅黑" panose="020B0503020204020204" pitchFamily="34" charset="-122"/>
              </a:rPr>
              <a:t>。由于在压缩期间进行更有效的数据访问，键值存储的性能得到了提高。此外，设计</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树感知和</a:t>
            </a:r>
            <a:r>
              <a:rPr lang="en-US" altLang="zh-CN" dirty="0">
                <a:latin typeface="微软雅黑" panose="020B0503020204020204" pitchFamily="34" charset="-122"/>
                <a:ea typeface="微软雅黑" panose="020B0503020204020204" pitchFamily="34" charset="-122"/>
              </a:rPr>
              <a:t>SMR</a:t>
            </a:r>
            <a:r>
              <a:rPr lang="zh-CN" altLang="en-US" dirty="0">
                <a:latin typeface="微软雅黑" panose="020B0503020204020204" pitchFamily="34" charset="-122"/>
                <a:ea typeface="微软雅黑" panose="020B0503020204020204" pitchFamily="34" charset="-122"/>
              </a:rPr>
              <a:t>友好的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存储</a:t>
            </a:r>
            <a:r>
              <a:rPr lang="zh-CN" altLang="en-US" dirty="0">
                <a:solidFill>
                  <a:srgbClr val="C00000"/>
                </a:solidFill>
                <a:latin typeface="微软雅黑" panose="020B0503020204020204" pitchFamily="34" charset="-122"/>
                <a:ea typeface="微软雅黑" panose="020B0503020204020204" pitchFamily="34" charset="-122"/>
              </a:rPr>
              <a:t>提供了良好的单元</a:t>
            </a: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48</a:t>
            </a:fld>
            <a:endParaRPr lang="zh-CN" altLang="en-US"/>
          </a:p>
        </p:txBody>
      </p:sp>
    </p:spTree>
    <p:extLst>
      <p:ext uri="{BB962C8B-B14F-4D97-AF65-F5344CB8AC3E}">
        <p14:creationId xmlns:p14="http://schemas.microsoft.com/office/powerpoint/2010/main" val="7531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49</a:t>
            </a:fld>
            <a:endParaRPr lang="zh-CN" altLang="en-US"/>
          </a:p>
        </p:txBody>
      </p:sp>
    </p:spTree>
    <p:extLst>
      <p:ext uri="{BB962C8B-B14F-4D97-AF65-F5344CB8AC3E}">
        <p14:creationId xmlns:p14="http://schemas.microsoft.com/office/powerpoint/2010/main" val="2200572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a:t>
            </a:r>
            <a:r>
              <a:rPr lang="en-US" altLang="zh-CN" dirty="0"/>
              <a:t>SEALDB</a:t>
            </a:r>
            <a:r>
              <a:rPr lang="zh-CN" altLang="en-US" dirty="0"/>
              <a:t>的优势可以归因于三个部分。第一，更有效的压缩；第二，</a:t>
            </a:r>
            <a:r>
              <a:rPr lang="en-US" altLang="zh-CN" dirty="0"/>
              <a:t>LSM</a:t>
            </a:r>
            <a:r>
              <a:rPr lang="zh-CN" altLang="en-US" dirty="0"/>
              <a:t>树感知和</a:t>
            </a:r>
            <a:r>
              <a:rPr lang="en-US" altLang="zh-CN" dirty="0"/>
              <a:t>SMR</a:t>
            </a:r>
            <a:r>
              <a:rPr lang="zh-CN" altLang="en-US" dirty="0"/>
              <a:t>友好的数据布局；第三，消除了</a:t>
            </a:r>
            <a:r>
              <a:rPr lang="en-US" altLang="zh-CN" dirty="0"/>
              <a:t>SMR</a:t>
            </a:r>
            <a:r>
              <a:rPr lang="zh-CN" altLang="en-US" dirty="0"/>
              <a:t>驱动器上的辅助写入放大。我们分别在三个小节中对它们进行评估，以仔细检查我们设计的细节，并演示为什么</a:t>
            </a:r>
            <a:r>
              <a:rPr lang="en-US" altLang="zh-CN" dirty="0"/>
              <a:t>SEALDB</a:t>
            </a:r>
            <a:r>
              <a:rPr lang="zh-CN" altLang="en-US" dirty="0"/>
              <a:t>提供性能改进</a:t>
            </a:r>
          </a:p>
        </p:txBody>
      </p:sp>
      <p:sp>
        <p:nvSpPr>
          <p:cNvPr id="4" name="灯片编号占位符 3"/>
          <p:cNvSpPr>
            <a:spLocks noGrp="1"/>
          </p:cNvSpPr>
          <p:nvPr>
            <p:ph type="sldNum" sz="quarter" idx="5"/>
          </p:nvPr>
        </p:nvSpPr>
        <p:spPr/>
        <p:txBody>
          <a:bodyPr/>
          <a:lstStyle/>
          <a:p>
            <a:fld id="{17051B45-9AEA-4C3B-BC00-ED2A2438EDC9}" type="slidenum">
              <a:rPr lang="zh-CN" altLang="en-US" smtClean="0"/>
              <a:t>50</a:t>
            </a:fld>
            <a:endParaRPr lang="zh-CN" altLang="en-US"/>
          </a:p>
        </p:txBody>
      </p:sp>
    </p:spTree>
    <p:extLst>
      <p:ext uri="{BB962C8B-B14F-4D97-AF65-F5344CB8AC3E}">
        <p14:creationId xmlns:p14="http://schemas.microsoft.com/office/powerpoint/2010/main" val="360524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55</a:t>
            </a:fld>
            <a:endParaRPr lang="zh-CN" altLang="en-US"/>
          </a:p>
        </p:txBody>
      </p:sp>
    </p:spTree>
    <p:extLst>
      <p:ext uri="{BB962C8B-B14F-4D97-AF65-F5344CB8AC3E}">
        <p14:creationId xmlns:p14="http://schemas.microsoft.com/office/powerpoint/2010/main" val="4088820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5</a:t>
            </a:fld>
            <a:endParaRPr lang="zh-CN" altLang="en-US"/>
          </a:p>
        </p:txBody>
      </p:sp>
    </p:spTree>
    <p:extLst>
      <p:ext uri="{BB962C8B-B14F-4D97-AF65-F5344CB8AC3E}">
        <p14:creationId xmlns:p14="http://schemas.microsoft.com/office/powerpoint/2010/main" val="332643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6</a:t>
            </a:fld>
            <a:endParaRPr lang="zh-CN" altLang="en-US"/>
          </a:p>
        </p:txBody>
      </p:sp>
    </p:spTree>
    <p:extLst>
      <p:ext uri="{BB962C8B-B14F-4D97-AF65-F5344CB8AC3E}">
        <p14:creationId xmlns:p14="http://schemas.microsoft.com/office/powerpoint/2010/main" val="387657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7</a:t>
            </a:fld>
            <a:endParaRPr lang="zh-CN" altLang="en-US"/>
          </a:p>
        </p:txBody>
      </p:sp>
    </p:spTree>
    <p:extLst>
      <p:ext uri="{BB962C8B-B14F-4D97-AF65-F5344CB8AC3E}">
        <p14:creationId xmlns:p14="http://schemas.microsoft.com/office/powerpoint/2010/main" val="177138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8</a:t>
            </a:fld>
            <a:endParaRPr lang="zh-CN" altLang="en-US"/>
          </a:p>
        </p:txBody>
      </p:sp>
    </p:spTree>
    <p:extLst>
      <p:ext uri="{BB962C8B-B14F-4D97-AF65-F5344CB8AC3E}">
        <p14:creationId xmlns:p14="http://schemas.microsoft.com/office/powerpoint/2010/main" val="36527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9</a:t>
            </a:fld>
            <a:endParaRPr lang="zh-CN" altLang="en-US"/>
          </a:p>
        </p:txBody>
      </p:sp>
    </p:spTree>
    <p:extLst>
      <p:ext uri="{BB962C8B-B14F-4D97-AF65-F5344CB8AC3E}">
        <p14:creationId xmlns:p14="http://schemas.microsoft.com/office/powerpoint/2010/main" val="83503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10</a:t>
            </a:fld>
            <a:endParaRPr lang="zh-CN" altLang="en-US"/>
          </a:p>
        </p:txBody>
      </p:sp>
    </p:spTree>
    <p:extLst>
      <p:ext uri="{BB962C8B-B14F-4D97-AF65-F5344CB8AC3E}">
        <p14:creationId xmlns:p14="http://schemas.microsoft.com/office/powerpoint/2010/main" val="339867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7051B45-9AEA-4C3B-BC00-ED2A2438EDC9}" type="slidenum">
              <a:rPr lang="zh-CN" altLang="en-US" smtClean="0"/>
              <a:t>11</a:t>
            </a:fld>
            <a:endParaRPr lang="zh-CN" altLang="en-US"/>
          </a:p>
        </p:txBody>
      </p:sp>
    </p:spTree>
    <p:extLst>
      <p:ext uri="{BB962C8B-B14F-4D97-AF65-F5344CB8AC3E}">
        <p14:creationId xmlns:p14="http://schemas.microsoft.com/office/powerpoint/2010/main" val="393317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325681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188028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78252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355824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381731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72561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176928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211685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35866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263887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87A2E33-F9AA-4375-85DA-9BE17D8520C2}"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389362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A2E33-F9AA-4375-85DA-9BE17D8520C2}" type="datetimeFigureOut">
              <a:rPr lang="zh-CN" altLang="en-US" smtClean="0"/>
              <a:t>2019/10/24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3CB88-E7CC-4D54-8AFC-ADB3A1E55F34}" type="slidenum">
              <a:rPr lang="zh-CN" altLang="en-US" smtClean="0"/>
              <a:t>‹#›</a:t>
            </a:fld>
            <a:endParaRPr lang="zh-CN" altLang="en-US"/>
          </a:p>
        </p:txBody>
      </p:sp>
    </p:spTree>
    <p:extLst>
      <p:ext uri="{BB962C8B-B14F-4D97-AF65-F5344CB8AC3E}">
        <p14:creationId xmlns:p14="http://schemas.microsoft.com/office/powerpoint/2010/main" val="4194756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a:extLst>
              <a:ext uri="{FF2B5EF4-FFF2-40B4-BE49-F238E27FC236}">
                <a16:creationId xmlns:a16="http://schemas.microsoft.com/office/drawing/2014/main" id="{58D9EBF8-8210-47E2-90D1-B963A5ACDDF5}"/>
              </a:ext>
            </a:extLst>
          </p:cNvPr>
          <p:cNvSpPr txBox="1">
            <a:spLocks noChangeArrowheads="1"/>
          </p:cNvSpPr>
          <p:nvPr/>
        </p:nvSpPr>
        <p:spPr bwMode="auto">
          <a:xfrm>
            <a:off x="39511" y="1399166"/>
            <a:ext cx="9064977" cy="337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9900"/>
              </a:buClr>
              <a:buSzPct val="8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80000"/>
              <a:buFont typeface="Wingdings" panose="05000000000000000000" pitchFamily="2" charset="2"/>
              <a:buChar char="u"/>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80000"/>
              <a:buFont typeface="Wingdings" panose="05000000000000000000" pitchFamily="2" charset="2"/>
              <a:buChar char="u"/>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9pPr>
          </a:lstStyle>
          <a:p>
            <a:pPr algn="ctr" eaLnBrk="1" hangingPunct="1">
              <a:lnSpc>
                <a:spcPct val="170000"/>
              </a:lnSpc>
              <a:spcBef>
                <a:spcPct val="0"/>
              </a:spcBef>
              <a:buClrTx/>
              <a:buSzTx/>
              <a:buFont typeface="Arial" panose="020B0604020202020204" pitchFamily="34" charset="0"/>
              <a:buNone/>
            </a:pPr>
            <a:r>
              <a:rPr lang="zh-CN" altLang="en-US" sz="4400" dirty="0">
                <a:latin typeface="微软雅黑" panose="020B0503020204020204" pitchFamily="34" charset="-122"/>
                <a:ea typeface="微软雅黑" panose="020B0503020204020204" pitchFamily="34" charset="-122"/>
              </a:rPr>
              <a:t>键值对存储引擎发展概述</a:t>
            </a:r>
            <a:r>
              <a:rPr lang="en-US" altLang="zh-CN" sz="2400" b="0" dirty="0">
                <a:latin typeface="微软雅黑" panose="020B0503020204020204" pitchFamily="34" charset="-122"/>
                <a:ea typeface="微软雅黑" panose="020B0503020204020204" pitchFamily="34" charset="-122"/>
              </a:rPr>
              <a:t>                </a:t>
            </a:r>
          </a:p>
          <a:p>
            <a:pPr algn="just" eaLnBrk="1" hangingPunct="1">
              <a:lnSpc>
                <a:spcPct val="130000"/>
              </a:lnSpc>
              <a:spcBef>
                <a:spcPct val="0"/>
              </a:spcBef>
              <a:buClrTx/>
              <a:buSzTx/>
              <a:buFont typeface="Arial" panose="020B0604020202020204" pitchFamily="34" charset="0"/>
              <a:buNone/>
            </a:pPr>
            <a:endParaRPr lang="en-US" altLang="zh-CN" sz="2400" b="0" dirty="0">
              <a:latin typeface="微软雅黑" panose="020B0503020204020204" pitchFamily="34" charset="-122"/>
              <a:ea typeface="微软雅黑" panose="020B0503020204020204" pitchFamily="34" charset="-122"/>
            </a:endParaRPr>
          </a:p>
          <a:p>
            <a:pPr algn="r" eaLnBrk="1" hangingPunct="1">
              <a:lnSpc>
                <a:spcPct val="130000"/>
              </a:lnSpc>
              <a:spcBef>
                <a:spcPct val="0"/>
              </a:spcBef>
              <a:buClrTx/>
              <a:buSzTx/>
              <a:buFont typeface="Arial" panose="020B0604020202020204" pitchFamily="34" charset="0"/>
              <a:buNone/>
            </a:pPr>
            <a:endParaRPr lang="en-US" altLang="zh-CN" b="0" dirty="0">
              <a:latin typeface="华文行楷" panose="02010800040101010101" pitchFamily="2" charset="-122"/>
              <a:ea typeface="华文行楷" panose="02010800040101010101" pitchFamily="2" charset="-122"/>
            </a:endParaRPr>
          </a:p>
          <a:p>
            <a:pPr algn="ctr" eaLnBrk="1" hangingPunct="1">
              <a:lnSpc>
                <a:spcPct val="130000"/>
              </a:lnSpc>
              <a:spcBef>
                <a:spcPct val="0"/>
              </a:spcBef>
              <a:buClrTx/>
              <a:buSzTx/>
              <a:buFont typeface="Arial" panose="020B0604020202020204" pitchFamily="34" charset="0"/>
              <a:buNone/>
            </a:pPr>
            <a:r>
              <a:rPr lang="zh-CN" altLang="en-US" b="0" dirty="0">
                <a:latin typeface="华文行楷" panose="02010800040101010101" pitchFamily="2" charset="-122"/>
                <a:ea typeface="华文行楷" panose="02010800040101010101" pitchFamily="2" charset="-122"/>
              </a:rPr>
              <a:t>余瑞 周翔 郑媛方</a:t>
            </a:r>
            <a:endParaRPr lang="en-US" altLang="zh-CN" b="0" dirty="0">
              <a:latin typeface="华文行楷" panose="02010800040101010101" pitchFamily="2" charset="-122"/>
              <a:ea typeface="华文行楷" panose="02010800040101010101" pitchFamily="2" charset="-122"/>
            </a:endParaRPr>
          </a:p>
          <a:p>
            <a:pPr algn="ctr" eaLnBrk="1" hangingPunct="1">
              <a:lnSpc>
                <a:spcPct val="130000"/>
              </a:lnSpc>
              <a:spcBef>
                <a:spcPct val="0"/>
              </a:spcBef>
              <a:buClrTx/>
              <a:buSzTx/>
              <a:buFont typeface="Arial" panose="020B0604020202020204" pitchFamily="34" charset="0"/>
              <a:buNone/>
            </a:pPr>
            <a:r>
              <a:rPr lang="en-US" altLang="zh-CN" b="0" dirty="0">
                <a:latin typeface="华文行楷" panose="02010800040101010101" pitchFamily="2" charset="-122"/>
                <a:ea typeface="华文行楷" panose="02010800040101010101" pitchFamily="2" charset="-122"/>
              </a:rPr>
              <a:t>10</a:t>
            </a:r>
            <a:r>
              <a:rPr lang="zh-CN" altLang="en-US" b="0" dirty="0">
                <a:latin typeface="华文行楷" panose="02010800040101010101" pitchFamily="2" charset="-122"/>
                <a:ea typeface="华文行楷" panose="02010800040101010101" pitchFamily="2" charset="-122"/>
              </a:rPr>
              <a:t>月</a:t>
            </a:r>
            <a:r>
              <a:rPr lang="en-US" altLang="zh-CN" b="0" dirty="0">
                <a:latin typeface="华文行楷" panose="02010800040101010101" pitchFamily="2" charset="-122"/>
                <a:ea typeface="华文行楷" panose="02010800040101010101" pitchFamily="2" charset="-122"/>
              </a:rPr>
              <a:t>23</a:t>
            </a:r>
            <a:r>
              <a:rPr lang="zh-CN" altLang="en-US" b="0" dirty="0">
                <a:latin typeface="华文行楷" panose="02010800040101010101" pitchFamily="2" charset="-122"/>
                <a:ea typeface="华文行楷" panose="02010800040101010101" pitchFamily="2" charset="-122"/>
              </a:rPr>
              <a:t>日</a:t>
            </a:r>
          </a:p>
        </p:txBody>
      </p:sp>
      <p:grpSp>
        <p:nvGrpSpPr>
          <p:cNvPr id="3" name="组合 2">
            <a:extLst>
              <a:ext uri="{FF2B5EF4-FFF2-40B4-BE49-F238E27FC236}">
                <a16:creationId xmlns:a16="http://schemas.microsoft.com/office/drawing/2014/main" id="{13B35937-EBBC-4C4A-8229-98F29279E2D9}"/>
              </a:ext>
            </a:extLst>
          </p:cNvPr>
          <p:cNvGrpSpPr/>
          <p:nvPr/>
        </p:nvGrpSpPr>
        <p:grpSpPr>
          <a:xfrm>
            <a:off x="2454759" y="5683617"/>
            <a:ext cx="4472607" cy="886849"/>
            <a:chOff x="2861290" y="5683617"/>
            <a:chExt cx="4472607" cy="886849"/>
          </a:xfrm>
        </p:grpSpPr>
        <p:pic>
          <p:nvPicPr>
            <p:cNvPr id="2" name="图片 1">
              <a:extLst>
                <a:ext uri="{FF2B5EF4-FFF2-40B4-BE49-F238E27FC236}">
                  <a16:creationId xmlns:a16="http://schemas.microsoft.com/office/drawing/2014/main" id="{55087905-28C6-4790-A050-3AB99E9C22FA}"/>
                </a:ext>
              </a:extLst>
            </p:cNvPr>
            <p:cNvPicPr>
              <a:picLocks noChangeAspect="1"/>
            </p:cNvPicPr>
            <p:nvPr/>
          </p:nvPicPr>
          <p:blipFill>
            <a:blip r:embed="rId2"/>
            <a:stretch>
              <a:fillRect/>
            </a:stretch>
          </p:blipFill>
          <p:spPr>
            <a:xfrm>
              <a:off x="2861290" y="5911141"/>
              <a:ext cx="3346450" cy="431800"/>
            </a:xfrm>
            <a:prstGeom prst="rect">
              <a:avLst/>
            </a:prstGeom>
          </p:spPr>
        </p:pic>
        <p:pic>
          <p:nvPicPr>
            <p:cNvPr id="4" name="图片 3">
              <a:extLst>
                <a:ext uri="{FF2B5EF4-FFF2-40B4-BE49-F238E27FC236}">
                  <a16:creationId xmlns:a16="http://schemas.microsoft.com/office/drawing/2014/main" id="{335DC156-619F-4CFE-8CAD-61081FBDD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740" y="5683617"/>
              <a:ext cx="1126157" cy="88684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60134"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8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LevelDB</a:t>
            </a:r>
            <a:r>
              <a:rPr lang="en-US" altLang="zh-CN" sz="2800" b="1" dirty="0">
                <a:solidFill>
                  <a:srgbClr val="C00000"/>
                </a:solidFill>
                <a:latin typeface="黑体" panose="02010609060101010101" pitchFamily="49" charset="-122"/>
                <a:ea typeface="黑体" panose="02010609060101010101" pitchFamily="49" charset="-122"/>
              </a:rPr>
              <a:t> </a:t>
            </a: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8" name="文本框 7">
            <a:extLst>
              <a:ext uri="{FF2B5EF4-FFF2-40B4-BE49-F238E27FC236}">
                <a16:creationId xmlns:a16="http://schemas.microsoft.com/office/drawing/2014/main" id="{2EBD459B-C55F-4FFD-AEE0-DD674BF045B8}"/>
              </a:ext>
            </a:extLst>
          </p:cNvPr>
          <p:cNvSpPr txBox="1"/>
          <p:nvPr/>
        </p:nvSpPr>
        <p:spPr>
          <a:xfrm>
            <a:off x="205118" y="738934"/>
            <a:ext cx="8733764" cy="1217193"/>
          </a:xfrm>
          <a:prstGeom prst="rect">
            <a:avLst/>
          </a:prstGeom>
          <a:noFill/>
        </p:spPr>
        <p:txBody>
          <a:bodyPr wrap="square" rtlCol="0">
            <a:spAutoFit/>
          </a:bodyPr>
          <a:lstStyle/>
          <a:p>
            <a:pPr>
              <a:lnSpc>
                <a:spcPct val="135000"/>
              </a:lnSpc>
            </a:pPr>
            <a:r>
              <a:rPr lang="zh-CN" altLang="en-US" sz="2000" b="1" dirty="0">
                <a:solidFill>
                  <a:srgbClr val="C00000"/>
                </a:solidFill>
                <a:latin typeface="微软雅黑" panose="020B0503020204020204" pitchFamily="34" charset="-122"/>
                <a:ea typeface="微软雅黑" panose="020B0503020204020204" pitchFamily="34" charset="-122"/>
              </a:rPr>
              <a:t>整体结构：</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是一个功能上类</a:t>
            </a:r>
            <a:r>
              <a:rPr lang="en-US" altLang="zh-CN" dirty="0">
                <a:latin typeface="微软雅黑" panose="020B0503020204020204" pitchFamily="34" charset="-122"/>
                <a:ea typeface="微软雅黑" panose="020B0503020204020204" pitchFamily="34" charset="-122"/>
              </a:rPr>
              <a:t>Redis</a:t>
            </a:r>
            <a:r>
              <a:rPr lang="zh-CN" altLang="en-US" dirty="0">
                <a:latin typeface="微软雅黑" panose="020B0503020204020204" pitchFamily="34" charset="-122"/>
                <a:ea typeface="微软雅黑" panose="020B0503020204020204" pitchFamily="34" charset="-122"/>
              </a:rPr>
              <a:t>的存储引擎，它基于内存</a:t>
            </a:r>
            <a:r>
              <a:rPr lang="en-US" altLang="zh-CN" dirty="0">
                <a:latin typeface="微软雅黑" panose="020B0503020204020204" pitchFamily="34" charset="-122"/>
                <a:ea typeface="微软雅黑" panose="020B0503020204020204" pitchFamily="34" charset="-122"/>
              </a:rPr>
              <a:t>+SSD</a:t>
            </a:r>
            <a:r>
              <a:rPr lang="zh-CN" altLang="en-US" dirty="0">
                <a:latin typeface="微软雅黑" panose="020B0503020204020204" pitchFamily="34" charset="-122"/>
                <a:ea typeface="微软雅黑" panose="020B0503020204020204" pitchFamily="34" charset="-122"/>
              </a:rPr>
              <a:t>架构，内存存储最新的修改和热数据（可理解为缓存），</a:t>
            </a:r>
            <a:r>
              <a:rPr lang="en-US" altLang="zh-CN" dirty="0">
                <a:latin typeface="微软雅黑" panose="020B0503020204020204" pitchFamily="34" charset="-122"/>
                <a:ea typeface="微软雅黑" panose="020B0503020204020204" pitchFamily="34" charset="-122"/>
              </a:rPr>
              <a:t>SSD</a:t>
            </a:r>
            <a:r>
              <a:rPr lang="zh-CN" altLang="en-US" dirty="0">
                <a:latin typeface="微软雅黑" panose="020B0503020204020204" pitchFamily="34" charset="-122"/>
                <a:ea typeface="微软雅黑" panose="020B0503020204020204" pitchFamily="34" charset="-122"/>
              </a:rPr>
              <a:t>作为全量数据的持久化存储，主要存储长时间不修改的数据和冷数据</a:t>
            </a:r>
            <a:endParaRPr lang="en-US" altLang="zh-CN"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DD226D41-CF82-4932-B514-7AACE5A292C4}"/>
              </a:ext>
            </a:extLst>
          </p:cNvPr>
          <p:cNvPicPr>
            <a:picLocks noChangeAspect="1"/>
          </p:cNvPicPr>
          <p:nvPr/>
        </p:nvPicPr>
        <p:blipFill rotWithShape="1">
          <a:blip r:embed="rId5">
            <a:extLst>
              <a:ext uri="{28A0092B-C50C-407E-A947-70E740481C1C}">
                <a14:useLocalDpi xmlns:a14="http://schemas.microsoft.com/office/drawing/2010/main" val="0"/>
              </a:ext>
            </a:extLst>
          </a:blip>
          <a:srcRect l="4157" r="2832"/>
          <a:stretch/>
        </p:blipFill>
        <p:spPr>
          <a:xfrm>
            <a:off x="57203" y="2168162"/>
            <a:ext cx="4733873" cy="3687346"/>
          </a:xfrm>
          <a:prstGeom prst="rect">
            <a:avLst/>
          </a:prstGeom>
        </p:spPr>
      </p:pic>
      <p:pic>
        <p:nvPicPr>
          <p:cNvPr id="13" name="图片 12">
            <a:extLst>
              <a:ext uri="{FF2B5EF4-FFF2-40B4-BE49-F238E27FC236}">
                <a16:creationId xmlns:a16="http://schemas.microsoft.com/office/drawing/2014/main" id="{49ECF841-99DE-42B4-BB11-14200DC8BB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2114650"/>
            <a:ext cx="4086743" cy="3629445"/>
          </a:xfrm>
          <a:prstGeom prst="rect">
            <a:avLst/>
          </a:prstGeom>
        </p:spPr>
      </p:pic>
    </p:spTree>
    <p:extLst>
      <p:ext uri="{BB962C8B-B14F-4D97-AF65-F5344CB8AC3E}">
        <p14:creationId xmlns:p14="http://schemas.microsoft.com/office/powerpoint/2010/main" val="164660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60134"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8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LevelDB</a:t>
            </a:r>
            <a:r>
              <a:rPr lang="en-US" altLang="zh-CN" sz="2800" b="1" dirty="0">
                <a:solidFill>
                  <a:srgbClr val="C00000"/>
                </a:solidFill>
                <a:latin typeface="黑体" panose="02010609060101010101" pitchFamily="49" charset="-122"/>
                <a:ea typeface="黑体" panose="02010609060101010101" pitchFamily="49" charset="-122"/>
              </a:rPr>
              <a:t> </a:t>
            </a: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1" name="文本框 10">
            <a:extLst>
              <a:ext uri="{FF2B5EF4-FFF2-40B4-BE49-F238E27FC236}">
                <a16:creationId xmlns:a16="http://schemas.microsoft.com/office/drawing/2014/main" id="{BB414F39-078C-43E9-AB10-D72C6101126B}"/>
              </a:ext>
            </a:extLst>
          </p:cNvPr>
          <p:cNvSpPr txBox="1"/>
          <p:nvPr/>
        </p:nvSpPr>
        <p:spPr>
          <a:xfrm>
            <a:off x="464224" y="1006773"/>
            <a:ext cx="8152498" cy="406971"/>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b="1"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：内存数据结构，跳表实现，</a:t>
            </a:r>
            <a:r>
              <a:rPr lang="zh-CN" altLang="en-US" dirty="0">
                <a:solidFill>
                  <a:srgbClr val="C00000"/>
                </a:solidFill>
                <a:latin typeface="微软雅黑" panose="020B0503020204020204" pitchFamily="34" charset="-122"/>
                <a:ea typeface="微软雅黑" panose="020B0503020204020204" pitchFamily="34" charset="-122"/>
              </a:rPr>
              <a:t>新的数据会首先写入</a:t>
            </a:r>
            <a:r>
              <a:rPr lang="zh-CN" altLang="en-US" dirty="0">
                <a:latin typeface="微软雅黑" panose="020B0503020204020204" pitchFamily="34" charset="-122"/>
                <a:ea typeface="微软雅黑" panose="020B0503020204020204" pitchFamily="34" charset="-122"/>
              </a:rPr>
              <a:t>这里；</a:t>
            </a:r>
          </a:p>
        </p:txBody>
      </p:sp>
      <p:sp>
        <p:nvSpPr>
          <p:cNvPr id="3" name="矩形 2">
            <a:extLst>
              <a:ext uri="{FF2B5EF4-FFF2-40B4-BE49-F238E27FC236}">
                <a16:creationId xmlns:a16="http://schemas.microsoft.com/office/drawing/2014/main" id="{A7D10464-490F-4FFC-BF73-D5FB6B2AD31D}"/>
              </a:ext>
            </a:extLst>
          </p:cNvPr>
          <p:cNvSpPr/>
          <p:nvPr/>
        </p:nvSpPr>
        <p:spPr>
          <a:xfrm>
            <a:off x="464224" y="2395141"/>
            <a:ext cx="8152498" cy="1099468"/>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Immutable </a:t>
            </a:r>
            <a:r>
              <a:rPr lang="en-US" altLang="zh-CN" b="1"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：达到</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设置的容量</a:t>
            </a:r>
            <a:r>
              <a:rPr lang="zh-CN" altLang="en-US" dirty="0">
                <a:solidFill>
                  <a:srgbClr val="C00000"/>
                </a:solidFill>
                <a:latin typeface="微软雅黑" panose="020B0503020204020204" pitchFamily="34" charset="-122"/>
                <a:ea typeface="微软雅黑" panose="020B0503020204020204" pitchFamily="34" charset="-122"/>
              </a:rPr>
              <a:t>上限后</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会变为</a:t>
            </a:r>
            <a:r>
              <a:rPr lang="en-US" altLang="zh-CN" dirty="0">
                <a:latin typeface="微软雅黑" panose="020B0503020204020204" pitchFamily="34" charset="-122"/>
                <a:ea typeface="微软雅黑" panose="020B0503020204020204" pitchFamily="34" charset="-122"/>
              </a:rPr>
              <a:t>Immutable</a:t>
            </a:r>
            <a:r>
              <a:rPr lang="zh-CN" altLang="en-US" dirty="0">
                <a:latin typeface="微软雅黑" panose="020B0503020204020204" pitchFamily="34" charset="-122"/>
                <a:ea typeface="微软雅黑" panose="020B0503020204020204" pitchFamily="34" charset="-122"/>
              </a:rPr>
              <a:t>为之后向</a:t>
            </a:r>
            <a:r>
              <a:rPr lang="en-US" altLang="zh-CN" dirty="0">
                <a:latin typeface="微软雅黑" panose="020B0503020204020204" pitchFamily="34" charset="-122"/>
                <a:ea typeface="微软雅黑" panose="020B0503020204020204" pitchFamily="34" charset="-122"/>
              </a:rPr>
              <a:t>SST</a:t>
            </a:r>
            <a:r>
              <a:rPr lang="zh-CN" altLang="en-US" dirty="0">
                <a:latin typeface="微软雅黑" panose="020B0503020204020204" pitchFamily="34" charset="-122"/>
                <a:ea typeface="微软雅黑" panose="020B0503020204020204" pitchFamily="34" charset="-122"/>
              </a:rPr>
              <a:t>文件的归并</a:t>
            </a:r>
            <a:r>
              <a:rPr lang="zh-CN" altLang="en-US" dirty="0">
                <a:solidFill>
                  <a:srgbClr val="C00000"/>
                </a:solidFill>
                <a:latin typeface="微软雅黑" panose="020B0503020204020204" pitchFamily="34" charset="-122"/>
                <a:ea typeface="微软雅黑" panose="020B0503020204020204" pitchFamily="34" charset="-122"/>
              </a:rPr>
              <a:t>做准备</a:t>
            </a:r>
            <a:r>
              <a:rPr lang="zh-CN" altLang="en-US" dirty="0">
                <a:latin typeface="微软雅黑" panose="020B0503020204020204" pitchFamily="34" charset="-122"/>
                <a:ea typeface="微软雅黑" panose="020B0503020204020204" pitchFamily="34" charset="-122"/>
              </a:rPr>
              <a:t>，顾名思义，</a:t>
            </a:r>
            <a:r>
              <a:rPr lang="en-US" altLang="zh-CN" dirty="0">
                <a:latin typeface="微软雅黑" panose="020B0503020204020204" pitchFamily="34" charset="-122"/>
                <a:ea typeface="微软雅黑" panose="020B0503020204020204" pitchFamily="34" charset="-122"/>
              </a:rPr>
              <a:t>Immutable </a:t>
            </a:r>
            <a:r>
              <a:rPr lang="en-US" altLang="zh-CN" dirty="0" err="1">
                <a:latin typeface="微软雅黑" panose="020B0503020204020204" pitchFamily="34" charset="-122"/>
                <a:ea typeface="微软雅黑" panose="020B0503020204020204" pitchFamily="34" charset="-122"/>
              </a:rPr>
              <a:t>Mumtable</a:t>
            </a:r>
            <a:r>
              <a:rPr lang="zh-CN" altLang="en-US" dirty="0">
                <a:latin typeface="微软雅黑" panose="020B0503020204020204" pitchFamily="34" charset="-122"/>
                <a:ea typeface="微软雅黑" panose="020B0503020204020204" pitchFamily="34" charset="-122"/>
              </a:rPr>
              <a:t>不再接受用户写入，同时会有新的</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生成；</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7CF523D-E197-46B3-B203-9BC79CFF5529}"/>
              </a:ext>
            </a:extLst>
          </p:cNvPr>
          <p:cNvSpPr/>
          <p:nvPr/>
        </p:nvSpPr>
        <p:spPr>
          <a:xfrm>
            <a:off x="464224" y="1526807"/>
            <a:ext cx="8152498" cy="753220"/>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Log</a:t>
            </a:r>
            <a:r>
              <a:rPr lang="zh-CN" altLang="en-US" b="1" dirty="0">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：写</a:t>
            </a:r>
            <a:r>
              <a:rPr lang="en-US" altLang="zh-CN" dirty="0" err="1">
                <a:solidFill>
                  <a:srgbClr val="C00000"/>
                </a:solidFill>
                <a:latin typeface="微软雅黑" panose="020B0503020204020204" pitchFamily="34" charset="-122"/>
                <a:ea typeface="微软雅黑" panose="020B0503020204020204" pitchFamily="34" charset="-122"/>
              </a:rPr>
              <a:t>Memtable</a:t>
            </a:r>
            <a:r>
              <a:rPr lang="zh-CN" altLang="en-US" dirty="0">
                <a:solidFill>
                  <a:srgbClr val="C00000"/>
                </a:solidFill>
                <a:latin typeface="微软雅黑" panose="020B0503020204020204" pitchFamily="34" charset="-122"/>
                <a:ea typeface="微软雅黑" panose="020B0503020204020204" pitchFamily="34" charset="-122"/>
              </a:rPr>
              <a:t>前会先写</a:t>
            </a:r>
            <a:r>
              <a:rPr lang="en-US" altLang="zh-CN" dirty="0">
                <a:solidFill>
                  <a:srgbClr val="C00000"/>
                </a:solidFill>
                <a:latin typeface="微软雅黑" panose="020B0503020204020204" pitchFamily="34" charset="-122"/>
                <a:ea typeface="微软雅黑" panose="020B0503020204020204" pitchFamily="34" charset="-122"/>
              </a:rPr>
              <a:t>Log</a:t>
            </a:r>
            <a:r>
              <a:rPr lang="zh-CN" altLang="en-US" dirty="0">
                <a:solidFill>
                  <a:srgbClr val="C00000"/>
                </a:solidFill>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append</a:t>
            </a:r>
            <a:r>
              <a:rPr lang="zh-CN" altLang="en-US" dirty="0">
                <a:latin typeface="微软雅黑" panose="020B0503020204020204" pitchFamily="34" charset="-122"/>
                <a:ea typeface="微软雅黑" panose="020B0503020204020204" pitchFamily="34" charset="-122"/>
              </a:rPr>
              <a:t>的方式顺序写入。</a:t>
            </a: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的存在使得机器宕机导致的内存数据丢失得以</a:t>
            </a:r>
            <a:r>
              <a:rPr lang="zh-CN" altLang="en-US" dirty="0">
                <a:solidFill>
                  <a:srgbClr val="C00000"/>
                </a:solidFill>
                <a:latin typeface="微软雅黑" panose="020B0503020204020204" pitchFamily="34" charset="-122"/>
                <a:ea typeface="微软雅黑" panose="020B0503020204020204" pitchFamily="34" charset="-122"/>
              </a:rPr>
              <a:t>恢复</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E0FF3C2-FB51-4994-9064-875A0A15CF47}"/>
              </a:ext>
            </a:extLst>
          </p:cNvPr>
          <p:cNvSpPr/>
          <p:nvPr/>
        </p:nvSpPr>
        <p:spPr>
          <a:xfrm>
            <a:off x="464224" y="3609027"/>
            <a:ext cx="8300635" cy="1497654"/>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SST</a:t>
            </a:r>
            <a:r>
              <a:rPr lang="zh-CN" altLang="en-US" b="1" dirty="0">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：磁盘数据存储文件。</a:t>
            </a:r>
            <a:r>
              <a:rPr lang="zh-CN" altLang="en-US" dirty="0">
                <a:solidFill>
                  <a:srgbClr val="C00000"/>
                </a:solidFill>
                <a:latin typeface="微软雅黑" panose="020B0503020204020204" pitchFamily="34" charset="-122"/>
                <a:ea typeface="微软雅黑" panose="020B0503020204020204" pitchFamily="34" charset="-122"/>
              </a:rPr>
              <a:t>分为</a:t>
            </a:r>
            <a:r>
              <a:rPr lang="en-US" altLang="zh-CN" dirty="0">
                <a:solidFill>
                  <a:srgbClr val="C00000"/>
                </a:solidFill>
                <a:latin typeface="微软雅黑" panose="020B0503020204020204" pitchFamily="34" charset="-122"/>
                <a:ea typeface="微软雅黑" panose="020B0503020204020204" pitchFamily="34" charset="-122"/>
              </a:rPr>
              <a:t>Level 0</a:t>
            </a:r>
            <a:r>
              <a:rPr lang="zh-CN" altLang="en-US" dirty="0">
                <a:solidFill>
                  <a:srgbClr val="C00000"/>
                </a:solidFill>
                <a:latin typeface="微软雅黑" panose="020B0503020204020204" pitchFamily="34" charset="-122"/>
                <a:ea typeface="微软雅黑" panose="020B0503020204020204" pitchFamily="34" charset="-122"/>
              </a:rPr>
              <a:t>到</a:t>
            </a:r>
            <a:r>
              <a:rPr lang="en-US" altLang="zh-CN" dirty="0">
                <a:solidFill>
                  <a:srgbClr val="C00000"/>
                </a:solidFill>
                <a:latin typeface="微软雅黑" panose="020B0503020204020204" pitchFamily="34" charset="-122"/>
                <a:ea typeface="微软雅黑" panose="020B0503020204020204" pitchFamily="34" charset="-122"/>
              </a:rPr>
              <a:t>Level N</a:t>
            </a:r>
            <a:r>
              <a:rPr lang="zh-CN" altLang="en-US" dirty="0">
                <a:solidFill>
                  <a:srgbClr val="C00000"/>
                </a:solidFill>
                <a:latin typeface="微软雅黑" panose="020B0503020204020204" pitchFamily="34" charset="-122"/>
                <a:ea typeface="微软雅黑" panose="020B0503020204020204" pitchFamily="34" charset="-122"/>
              </a:rPr>
              <a:t>多层</a:t>
            </a:r>
            <a:r>
              <a:rPr lang="zh-CN" altLang="en-US" dirty="0">
                <a:latin typeface="微软雅黑" panose="020B0503020204020204" pitchFamily="34" charset="-122"/>
                <a:ea typeface="微软雅黑" panose="020B0503020204020204" pitchFamily="34" charset="-122"/>
              </a:rPr>
              <a:t>，每一层包含多个</a:t>
            </a:r>
            <a:r>
              <a:rPr lang="en-US" altLang="zh-CN" dirty="0">
                <a:latin typeface="微软雅黑" panose="020B0503020204020204" pitchFamily="34" charset="-122"/>
                <a:ea typeface="微软雅黑" panose="020B0503020204020204" pitchFamily="34" charset="-122"/>
              </a:rPr>
              <a:t>SST</a:t>
            </a:r>
            <a:r>
              <a:rPr lang="zh-CN" altLang="en-US" dirty="0">
                <a:latin typeface="微软雅黑" panose="020B0503020204020204" pitchFamily="34" charset="-122"/>
                <a:ea typeface="微软雅黑" panose="020B0503020204020204" pitchFamily="34" charset="-122"/>
              </a:rPr>
              <a:t>文件；单层</a:t>
            </a:r>
            <a:r>
              <a:rPr lang="en-US" altLang="zh-CN" dirty="0">
                <a:latin typeface="微软雅黑" panose="020B0503020204020204" pitchFamily="34" charset="-122"/>
                <a:ea typeface="微软雅黑" panose="020B0503020204020204" pitchFamily="34" charset="-122"/>
              </a:rPr>
              <a:t>SST</a:t>
            </a:r>
            <a:r>
              <a:rPr lang="zh-CN" altLang="en-US" dirty="0">
                <a:latin typeface="微软雅黑" panose="020B0503020204020204" pitchFamily="34" charset="-122"/>
                <a:ea typeface="微软雅黑" panose="020B0503020204020204" pitchFamily="34" charset="-122"/>
              </a:rPr>
              <a:t>文件总量随层次</a:t>
            </a:r>
            <a:r>
              <a:rPr lang="zh-CN" altLang="en-US" dirty="0">
                <a:solidFill>
                  <a:srgbClr val="C00000"/>
                </a:solidFill>
                <a:latin typeface="微软雅黑" panose="020B0503020204020204" pitchFamily="34" charset="-122"/>
                <a:ea typeface="微软雅黑" panose="020B0503020204020204" pitchFamily="34" charset="-122"/>
              </a:rPr>
              <a:t>增加成倍增长</a:t>
            </a:r>
            <a:r>
              <a:rPr lang="zh-CN" altLang="en-US" dirty="0">
                <a:latin typeface="微软雅黑" panose="020B0503020204020204" pitchFamily="34" charset="-122"/>
                <a:ea typeface="微软雅黑" panose="020B0503020204020204" pitchFamily="34" charset="-122"/>
              </a:rPr>
              <a:t>；文件内数据</a:t>
            </a:r>
            <a:r>
              <a:rPr lang="zh-CN" altLang="en-US" dirty="0">
                <a:solidFill>
                  <a:srgbClr val="C00000"/>
                </a:solidFill>
                <a:latin typeface="微软雅黑" panose="020B0503020204020204" pitchFamily="34" charset="-122"/>
                <a:ea typeface="微软雅黑" panose="020B0503020204020204" pitchFamily="34" charset="-122"/>
              </a:rPr>
              <a:t>有序；</a:t>
            </a:r>
            <a:r>
              <a:rPr lang="en-US" altLang="zh-CN" dirty="0">
                <a:latin typeface="微软雅黑" panose="020B0503020204020204" pitchFamily="34" charset="-122"/>
                <a:ea typeface="微软雅黑" panose="020B0503020204020204" pitchFamily="34" charset="-122"/>
              </a:rPr>
              <a:t>Level0</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SST</a:t>
            </a:r>
            <a:r>
              <a:rPr lang="zh-CN" altLang="en-US" dirty="0">
                <a:latin typeface="微软雅黑" panose="020B0503020204020204" pitchFamily="34" charset="-122"/>
                <a:ea typeface="微软雅黑" panose="020B0503020204020204" pitchFamily="34" charset="-122"/>
              </a:rPr>
              <a:t>文件由</a:t>
            </a:r>
            <a:r>
              <a:rPr lang="en-US" altLang="zh-CN" dirty="0">
                <a:solidFill>
                  <a:srgbClr val="C00000"/>
                </a:solidFill>
                <a:latin typeface="微软雅黑" panose="020B0503020204020204" pitchFamily="34" charset="-122"/>
                <a:ea typeface="微软雅黑" panose="020B0503020204020204" pitchFamily="34" charset="-122"/>
              </a:rPr>
              <a:t>Immutable</a:t>
            </a:r>
            <a:r>
              <a:rPr lang="zh-CN" altLang="en-US" dirty="0">
                <a:solidFill>
                  <a:srgbClr val="C00000"/>
                </a:solidFill>
                <a:latin typeface="微软雅黑" panose="020B0503020204020204" pitchFamily="34" charset="-122"/>
                <a:ea typeface="微软雅黑" panose="020B0503020204020204" pitchFamily="34" charset="-122"/>
              </a:rPr>
              <a:t>直接</a:t>
            </a:r>
            <a:r>
              <a:rPr lang="en-US" altLang="zh-CN" dirty="0">
                <a:solidFill>
                  <a:srgbClr val="C00000"/>
                </a:solidFill>
                <a:latin typeface="微软雅黑" panose="020B0503020204020204" pitchFamily="34" charset="-122"/>
                <a:ea typeface="微软雅黑" panose="020B0503020204020204" pitchFamily="34" charset="-122"/>
              </a:rPr>
              <a:t>Dump</a:t>
            </a:r>
            <a:r>
              <a:rPr lang="zh-CN" altLang="en-US" dirty="0">
                <a:latin typeface="微软雅黑" panose="020B0503020204020204" pitchFamily="34" charset="-122"/>
                <a:ea typeface="微软雅黑" panose="020B0503020204020204" pitchFamily="34" charset="-122"/>
              </a:rPr>
              <a:t>产生，其余则由其上一层的文件和本层文件</a:t>
            </a:r>
            <a:r>
              <a:rPr lang="zh-CN" altLang="en-US" dirty="0">
                <a:solidFill>
                  <a:srgbClr val="C00000"/>
                </a:solidFill>
                <a:latin typeface="微软雅黑" panose="020B0503020204020204" pitchFamily="34" charset="-122"/>
                <a:ea typeface="微软雅黑" panose="020B0503020204020204" pitchFamily="34" charset="-122"/>
              </a:rPr>
              <a:t>归并</a:t>
            </a:r>
            <a:r>
              <a:rPr lang="zh-CN" altLang="en-US" dirty="0">
                <a:latin typeface="微软雅黑" panose="020B0503020204020204" pitchFamily="34" charset="-122"/>
                <a:ea typeface="微软雅黑" panose="020B0503020204020204" pitchFamily="34" charset="-122"/>
              </a:rPr>
              <a:t>产生</a:t>
            </a:r>
          </a:p>
        </p:txBody>
      </p:sp>
      <p:sp>
        <p:nvSpPr>
          <p:cNvPr id="6" name="矩形 5">
            <a:extLst>
              <a:ext uri="{FF2B5EF4-FFF2-40B4-BE49-F238E27FC236}">
                <a16:creationId xmlns:a16="http://schemas.microsoft.com/office/drawing/2014/main" id="{5F0A18C8-5D05-495B-96E7-55BFD7B9CE1C}"/>
              </a:ext>
            </a:extLst>
          </p:cNvPr>
          <p:cNvSpPr/>
          <p:nvPr/>
        </p:nvSpPr>
        <p:spPr>
          <a:xfrm>
            <a:off x="464224" y="5218069"/>
            <a:ext cx="8152498" cy="782715"/>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Manifest</a:t>
            </a:r>
            <a:r>
              <a:rPr lang="zh-CN" altLang="en-US" b="1" dirty="0">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Manifest</a:t>
            </a:r>
            <a:r>
              <a:rPr lang="zh-CN" altLang="en-US" dirty="0">
                <a:latin typeface="微软雅黑" panose="020B0503020204020204" pitchFamily="34" charset="-122"/>
                <a:ea typeface="微软雅黑" panose="020B0503020204020204" pitchFamily="34" charset="-122"/>
              </a:rPr>
              <a:t>文件中</a:t>
            </a:r>
            <a:r>
              <a:rPr lang="zh-CN" altLang="en-US" dirty="0">
                <a:solidFill>
                  <a:srgbClr val="C00000"/>
                </a:solidFill>
                <a:latin typeface="微软雅黑" panose="020B0503020204020204" pitchFamily="34" charset="-122"/>
                <a:ea typeface="微软雅黑" panose="020B0503020204020204" pitchFamily="34" charset="-122"/>
              </a:rPr>
              <a:t>记录</a:t>
            </a:r>
            <a:r>
              <a:rPr lang="en-US" altLang="zh-CN" dirty="0">
                <a:solidFill>
                  <a:srgbClr val="C00000"/>
                </a:solidFill>
                <a:latin typeface="微软雅黑" panose="020B0503020204020204" pitchFamily="34" charset="-122"/>
                <a:ea typeface="微软雅黑" panose="020B0503020204020204" pitchFamily="34" charset="-122"/>
              </a:rPr>
              <a:t>SST</a:t>
            </a:r>
            <a:r>
              <a:rPr lang="zh-CN" altLang="en-US" dirty="0">
                <a:solidFill>
                  <a:srgbClr val="C00000"/>
                </a:solidFill>
                <a:latin typeface="微软雅黑" panose="020B0503020204020204" pitchFamily="34" charset="-122"/>
                <a:ea typeface="微软雅黑" panose="020B0503020204020204" pitchFamily="34" charset="-122"/>
              </a:rPr>
              <a:t>文件的一些分布信息和</a:t>
            </a:r>
            <a:r>
              <a:rPr lang="en-US" altLang="zh-CN" dirty="0">
                <a:solidFill>
                  <a:srgbClr val="C00000"/>
                </a:solidFill>
                <a:latin typeface="微软雅黑" panose="020B0503020204020204" pitchFamily="34" charset="-122"/>
                <a:ea typeface="微软雅黑" panose="020B0503020204020204" pitchFamily="34" charset="-122"/>
              </a:rPr>
              <a:t>key</a:t>
            </a:r>
            <a:r>
              <a:rPr lang="zh-CN" altLang="en-US" dirty="0">
                <a:solidFill>
                  <a:srgbClr val="C00000"/>
                </a:solidFill>
                <a:latin typeface="微软雅黑" panose="020B0503020204020204" pitchFamily="34" charset="-122"/>
                <a:ea typeface="微软雅黑" panose="020B0503020204020204" pitchFamily="34" charset="-122"/>
              </a:rPr>
              <a:t>信息</a:t>
            </a:r>
            <a:r>
              <a:rPr lang="zh-CN" altLang="en-US" dirty="0">
                <a:latin typeface="微软雅黑" panose="020B0503020204020204" pitchFamily="34" charset="-122"/>
                <a:ea typeface="微软雅黑" panose="020B0503020204020204" pitchFamily="34" charset="-122"/>
              </a:rPr>
              <a:t>，以及其他一些需要的元信息</a:t>
            </a:r>
            <a:endParaRPr lang="zh-CN" altLang="en-US" dirty="0"/>
          </a:p>
        </p:txBody>
      </p:sp>
      <p:sp>
        <p:nvSpPr>
          <p:cNvPr id="14" name="文本框 13">
            <a:extLst>
              <a:ext uri="{FF2B5EF4-FFF2-40B4-BE49-F238E27FC236}">
                <a16:creationId xmlns:a16="http://schemas.microsoft.com/office/drawing/2014/main" id="{12440F28-D16A-48DA-B1D5-0C1273FA34B3}"/>
              </a:ext>
            </a:extLst>
          </p:cNvPr>
          <p:cNvSpPr txBox="1"/>
          <p:nvPr/>
        </p:nvSpPr>
        <p:spPr>
          <a:xfrm>
            <a:off x="180924" y="581695"/>
            <a:ext cx="268050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关键概念：</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673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60134"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8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LevelDB</a:t>
            </a:r>
            <a:r>
              <a:rPr lang="en-US" altLang="zh-CN" sz="2800" b="1" dirty="0">
                <a:solidFill>
                  <a:srgbClr val="C00000"/>
                </a:solidFill>
                <a:latin typeface="黑体" panose="02010609060101010101" pitchFamily="49" charset="-122"/>
                <a:ea typeface="黑体" panose="02010609060101010101" pitchFamily="49" charset="-122"/>
              </a:rPr>
              <a:t> </a:t>
            </a: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4" name="文本框 13">
            <a:extLst>
              <a:ext uri="{FF2B5EF4-FFF2-40B4-BE49-F238E27FC236}">
                <a16:creationId xmlns:a16="http://schemas.microsoft.com/office/drawing/2014/main" id="{12440F28-D16A-48DA-B1D5-0C1273FA34B3}"/>
              </a:ext>
            </a:extLst>
          </p:cNvPr>
          <p:cNvSpPr txBox="1"/>
          <p:nvPr/>
        </p:nvSpPr>
        <p:spPr>
          <a:xfrm>
            <a:off x="180924" y="581695"/>
            <a:ext cx="268050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存储流程：</a:t>
            </a:r>
          </a:p>
        </p:txBody>
      </p:sp>
      <p:pic>
        <p:nvPicPr>
          <p:cNvPr id="12" name="图片 11">
            <a:extLst>
              <a:ext uri="{FF2B5EF4-FFF2-40B4-BE49-F238E27FC236}">
                <a16:creationId xmlns:a16="http://schemas.microsoft.com/office/drawing/2014/main" id="{FDF35CBF-532C-410F-8CEE-713AFE128EEB}"/>
              </a:ext>
            </a:extLst>
          </p:cNvPr>
          <p:cNvPicPr>
            <a:picLocks noChangeAspect="1"/>
          </p:cNvPicPr>
          <p:nvPr/>
        </p:nvPicPr>
        <p:blipFill rotWithShape="1">
          <a:blip r:embed="rId5">
            <a:extLst>
              <a:ext uri="{28A0092B-C50C-407E-A947-70E740481C1C}">
                <a14:useLocalDpi xmlns:a14="http://schemas.microsoft.com/office/drawing/2010/main" val="0"/>
              </a:ext>
            </a:extLst>
          </a:blip>
          <a:srcRect l="2326" t="2525" r="2768" b="7296"/>
          <a:stretch/>
        </p:blipFill>
        <p:spPr>
          <a:xfrm>
            <a:off x="1368123" y="3804939"/>
            <a:ext cx="5363739" cy="3053060"/>
          </a:xfrm>
          <a:prstGeom prst="rect">
            <a:avLst/>
          </a:prstGeom>
        </p:spPr>
      </p:pic>
      <p:sp>
        <p:nvSpPr>
          <p:cNvPr id="13" name="文本框 12">
            <a:extLst>
              <a:ext uri="{FF2B5EF4-FFF2-40B4-BE49-F238E27FC236}">
                <a16:creationId xmlns:a16="http://schemas.microsoft.com/office/drawing/2014/main" id="{D3123584-A4EA-4AB1-8491-6D612B365A8B}"/>
              </a:ext>
            </a:extLst>
          </p:cNvPr>
          <p:cNvSpPr txBox="1"/>
          <p:nvPr/>
        </p:nvSpPr>
        <p:spPr>
          <a:xfrm>
            <a:off x="474298" y="991212"/>
            <a:ext cx="7488936" cy="2830711"/>
          </a:xfrm>
          <a:prstGeom prst="rect">
            <a:avLst/>
          </a:prstGeom>
          <a:noFill/>
        </p:spPr>
        <p:txBody>
          <a:bodyPr wrap="square" rtlCol="0">
            <a:spAutoFit/>
          </a:bodyPr>
          <a:lstStyle/>
          <a:p>
            <a:pPr>
              <a:lnSpc>
                <a:spcPct val="125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、调用</a:t>
            </a:r>
            <a:r>
              <a:rPr lang="zh-CN" altLang="en-US" dirty="0">
                <a:solidFill>
                  <a:srgbClr val="C00000"/>
                </a:solidFill>
                <a:latin typeface="微软雅黑" panose="020B0503020204020204" pitchFamily="34" charset="-122"/>
                <a:ea typeface="微软雅黑" panose="020B0503020204020204" pitchFamily="34" charset="-122"/>
              </a:rPr>
              <a:t>接口</a:t>
            </a:r>
            <a:r>
              <a:rPr lang="en-US" altLang="zh-CN" dirty="0">
                <a:solidFill>
                  <a:srgbClr val="C00000"/>
                </a:solidFill>
                <a:latin typeface="微软雅黑" panose="020B0503020204020204" pitchFamily="34" charset="-122"/>
                <a:ea typeface="微软雅黑" panose="020B0503020204020204" pitchFamily="34" charset="-122"/>
              </a:rPr>
              <a:t>Put</a:t>
            </a:r>
            <a:r>
              <a:rPr lang="zh-CN" altLang="en-US" dirty="0">
                <a:latin typeface="微软雅黑" panose="020B0503020204020204" pitchFamily="34" charset="-122"/>
                <a:ea typeface="微软雅黑" panose="020B0503020204020204" pitchFamily="34" charset="-122"/>
              </a:rPr>
              <a:t>插入数据，首先会先保存到</a:t>
            </a:r>
            <a:r>
              <a:rPr lang="en-US" altLang="zh-CN" dirty="0">
                <a:solidFill>
                  <a:srgbClr val="C00000"/>
                </a:solidFill>
                <a:latin typeface="微软雅黑" panose="020B0503020204020204" pitchFamily="34" charset="-122"/>
                <a:ea typeface="微软雅黑" panose="020B0503020204020204" pitchFamily="34" charset="-122"/>
              </a:rPr>
              <a:t>.log</a:t>
            </a:r>
            <a:r>
              <a:rPr lang="zh-CN" altLang="en-US" dirty="0">
                <a:solidFill>
                  <a:srgbClr val="C00000"/>
                </a:solidFill>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文件中</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、接着将数据</a:t>
            </a:r>
            <a:r>
              <a:rPr lang="zh-CN" altLang="en-US" dirty="0">
                <a:solidFill>
                  <a:srgbClr val="C00000"/>
                </a:solidFill>
                <a:latin typeface="微软雅黑" panose="020B0503020204020204" pitchFamily="34" charset="-122"/>
                <a:ea typeface="微软雅黑" panose="020B0503020204020204" pitchFamily="34" charset="-122"/>
              </a:rPr>
              <a:t>插入到</a:t>
            </a:r>
            <a:r>
              <a:rPr lang="en-US" altLang="zh-CN" dirty="0" err="1">
                <a:solidFill>
                  <a:srgbClr val="C00000"/>
                </a:solidFill>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、判断</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占用内存是否达到达到了门限值</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3.1 </a:t>
            </a:r>
            <a:r>
              <a:rPr lang="zh-CN" altLang="en-US" dirty="0">
                <a:latin typeface="微软雅黑" panose="020B0503020204020204" pitchFamily="34" charset="-122"/>
                <a:ea typeface="微软雅黑" panose="020B0503020204020204" pitchFamily="34" charset="-122"/>
              </a:rPr>
              <a:t>如果没有达到门限值就直接返回第一步，重新插入数据</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3.2 </a:t>
            </a:r>
            <a:r>
              <a:rPr lang="zh-CN" altLang="en-US" dirty="0">
                <a:latin typeface="微软雅黑" panose="020B0503020204020204" pitchFamily="34" charset="-122"/>
                <a:ea typeface="微软雅黑" panose="020B0503020204020204" pitchFamily="34" charset="-122"/>
              </a:rPr>
              <a:t>如果达到门限值就进入第四步</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、将</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转换成</a:t>
            </a:r>
            <a:r>
              <a:rPr lang="en-US" altLang="zh-CN" dirty="0">
                <a:latin typeface="微软雅黑" panose="020B0503020204020204" pitchFamily="34" charset="-122"/>
                <a:ea typeface="微软雅黑" panose="020B0503020204020204" pitchFamily="34" charset="-122"/>
              </a:rPr>
              <a:t>Immutable </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，随后写到入</a:t>
            </a:r>
            <a:r>
              <a:rPr lang="en-US" altLang="zh-CN" dirty="0">
                <a:latin typeface="微软雅黑" panose="020B0503020204020204" pitchFamily="34" charset="-122"/>
                <a:ea typeface="微软雅黑" panose="020B0503020204020204" pitchFamily="34" charset="-122"/>
              </a:rPr>
              <a:t>level0</a:t>
            </a:r>
          </a:p>
          <a:p>
            <a:pPr>
              <a:lnSpc>
                <a:spcPct val="125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、判断是否需要进行数据压缩，需要就进行压缩，存入</a:t>
            </a:r>
            <a:r>
              <a:rPr lang="en-US" altLang="zh-CN" dirty="0">
                <a:latin typeface="微软雅黑" panose="020B0503020204020204" pitchFamily="34" charset="-122"/>
                <a:ea typeface="微软雅黑" panose="020B0503020204020204" pitchFamily="34" charset="-122"/>
              </a:rPr>
              <a:t>level1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level2</a:t>
            </a:r>
            <a:r>
              <a:rPr lang="zh-CN" altLang="en-US" dirty="0">
                <a:latin typeface="微软雅黑" panose="020B0503020204020204" pitchFamily="34" charset="-122"/>
                <a:ea typeface="微软雅黑" panose="020B0503020204020204" pitchFamily="34" charset="-122"/>
              </a:rPr>
              <a:t>等划分区域中</a:t>
            </a:r>
          </a:p>
        </p:txBody>
      </p:sp>
    </p:spTree>
    <p:extLst>
      <p:ext uri="{BB962C8B-B14F-4D97-AF65-F5344CB8AC3E}">
        <p14:creationId xmlns:p14="http://schemas.microsoft.com/office/powerpoint/2010/main" val="154066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60134"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8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LevelDB</a:t>
            </a:r>
            <a:r>
              <a:rPr lang="en-US" altLang="zh-CN" sz="2800" b="1" dirty="0">
                <a:solidFill>
                  <a:srgbClr val="C00000"/>
                </a:solidFill>
                <a:latin typeface="黑体" panose="02010609060101010101" pitchFamily="49" charset="-122"/>
                <a:ea typeface="黑体" panose="02010609060101010101" pitchFamily="49" charset="-122"/>
              </a:rPr>
              <a:t> </a:t>
            </a: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4" name="文本框 13">
            <a:extLst>
              <a:ext uri="{FF2B5EF4-FFF2-40B4-BE49-F238E27FC236}">
                <a16:creationId xmlns:a16="http://schemas.microsoft.com/office/drawing/2014/main" id="{12440F28-D16A-48DA-B1D5-0C1273FA34B3}"/>
              </a:ext>
            </a:extLst>
          </p:cNvPr>
          <p:cNvSpPr txBox="1"/>
          <p:nvPr/>
        </p:nvSpPr>
        <p:spPr>
          <a:xfrm>
            <a:off x="180924" y="581695"/>
            <a:ext cx="268050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读取流程：</a:t>
            </a:r>
          </a:p>
        </p:txBody>
      </p:sp>
      <p:pic>
        <p:nvPicPr>
          <p:cNvPr id="8" name="图片 7">
            <a:extLst>
              <a:ext uri="{FF2B5EF4-FFF2-40B4-BE49-F238E27FC236}">
                <a16:creationId xmlns:a16="http://schemas.microsoft.com/office/drawing/2014/main" id="{51830B2A-EB4A-4A7F-BFEA-B7A8EA016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44" y="1525203"/>
            <a:ext cx="4103955" cy="3807594"/>
          </a:xfrm>
          <a:prstGeom prst="rect">
            <a:avLst/>
          </a:prstGeom>
        </p:spPr>
      </p:pic>
      <p:sp>
        <p:nvSpPr>
          <p:cNvPr id="11" name="文本框 10">
            <a:extLst>
              <a:ext uri="{FF2B5EF4-FFF2-40B4-BE49-F238E27FC236}">
                <a16:creationId xmlns:a16="http://schemas.microsoft.com/office/drawing/2014/main" id="{FC7256F3-16F1-42A2-A7D7-6A2E9DC7EBB5}"/>
              </a:ext>
            </a:extLst>
          </p:cNvPr>
          <p:cNvSpPr txBox="1"/>
          <p:nvPr/>
        </p:nvSpPr>
        <p:spPr>
          <a:xfrm>
            <a:off x="141110" y="1021282"/>
            <a:ext cx="4637410" cy="5530745"/>
          </a:xfrm>
          <a:prstGeom prst="rect">
            <a:avLst/>
          </a:prstGeom>
          <a:noFill/>
        </p:spPr>
        <p:txBody>
          <a:bodyPr wrap="square" rtlCol="0">
            <a:spAutoFit/>
          </a:bodyPr>
          <a:lstStyle/>
          <a:p>
            <a:pPr>
              <a:lnSpc>
                <a:spcPct val="140000"/>
              </a:lnSpc>
            </a:pPr>
            <a:r>
              <a:rPr lang="zh-CN" altLang="en-US" dirty="0">
                <a:latin typeface="微软雅黑" panose="020B0503020204020204" pitchFamily="34" charset="-122"/>
                <a:ea typeface="微软雅黑" panose="020B0503020204020204" pitchFamily="34" charset="-122"/>
              </a:rPr>
              <a:t>①首先会去查看内存中的</a:t>
            </a:r>
            <a:r>
              <a:rPr lang="en-US" altLang="zh-CN" dirty="0" err="1">
                <a:solidFill>
                  <a:srgbClr val="C00000"/>
                </a:solidFill>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，如果</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中包含</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及其对应的</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，则返回</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值即可</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②如果没有读到</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，则接下来到同样处于内存中的</a:t>
            </a:r>
            <a:r>
              <a:rPr lang="en-US" altLang="zh-CN" dirty="0">
                <a:solidFill>
                  <a:srgbClr val="C00000"/>
                </a:solidFill>
                <a:latin typeface="微软雅黑" panose="020B0503020204020204" pitchFamily="34" charset="-122"/>
                <a:ea typeface="微软雅黑" panose="020B0503020204020204" pitchFamily="34" charset="-122"/>
              </a:rPr>
              <a:t>Immutable </a:t>
            </a:r>
            <a:r>
              <a:rPr lang="en-US" altLang="zh-CN" dirty="0" err="1">
                <a:solidFill>
                  <a:srgbClr val="C00000"/>
                </a:solidFill>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中去读取，读到就返回</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dirty="0">
                <a:latin typeface="微软雅黑" panose="020B0503020204020204" pitchFamily="34" charset="-122"/>
                <a:ea typeface="微软雅黑" panose="020B0503020204020204" pitchFamily="34" charset="-122"/>
              </a:rPr>
              <a:t>③如果没有读到</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则从磁盘中的大量</a:t>
            </a:r>
            <a:r>
              <a:rPr lang="en-US" altLang="zh-CN" dirty="0" err="1">
                <a:solidFill>
                  <a:srgbClr val="C00000"/>
                </a:solidFill>
                <a:latin typeface="微软雅黑" panose="020B0503020204020204" pitchFamily="34" charset="-122"/>
                <a:ea typeface="微软雅黑" panose="020B0503020204020204" pitchFamily="34" charset="-122"/>
              </a:rPr>
              <a:t>SSTable</a:t>
            </a:r>
            <a:r>
              <a:rPr lang="zh-CN" altLang="en-US" dirty="0">
                <a:solidFill>
                  <a:srgbClr val="C00000"/>
                </a:solidFill>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中查找</a:t>
            </a:r>
            <a:endParaRPr lang="en-US" altLang="zh-CN" dirty="0">
              <a:latin typeface="微软雅黑" panose="020B0503020204020204" pitchFamily="34" charset="-122"/>
              <a:ea typeface="微软雅黑" panose="020B0503020204020204" pitchFamily="34" charset="-122"/>
            </a:endParaRPr>
          </a:p>
          <a:p>
            <a:pPr>
              <a:lnSpc>
                <a:spcPct val="140000"/>
              </a:lnSpc>
            </a:pPr>
            <a:r>
              <a:rPr lang="en-US" altLang="zh-CN" dirty="0">
                <a:latin typeface="微软雅黑" panose="020B0503020204020204" pitchFamily="34" charset="-122"/>
                <a:ea typeface="微软雅黑" panose="020B0503020204020204" pitchFamily="34" charset="-122"/>
              </a:rPr>
              <a:t>     3.1</a:t>
            </a:r>
            <a:r>
              <a:rPr lang="zh-CN" altLang="en-US" dirty="0">
                <a:latin typeface="微软雅黑" panose="020B0503020204020204" pitchFamily="34" charset="-122"/>
                <a:ea typeface="微软雅黑" panose="020B0503020204020204" pitchFamily="34" charset="-122"/>
              </a:rPr>
              <a:t>首先从属于</a:t>
            </a:r>
            <a:r>
              <a:rPr lang="en-US" altLang="zh-CN" dirty="0">
                <a:solidFill>
                  <a:srgbClr val="C00000"/>
                </a:solidFill>
                <a:latin typeface="微软雅黑" panose="020B0503020204020204" pitchFamily="34" charset="-122"/>
                <a:ea typeface="微软雅黑" panose="020B0503020204020204" pitchFamily="34" charset="-122"/>
              </a:rPr>
              <a:t>level 0</a:t>
            </a:r>
            <a:r>
              <a:rPr lang="zh-CN" altLang="en-US" dirty="0">
                <a:latin typeface="微软雅黑" panose="020B0503020204020204" pitchFamily="34" charset="-122"/>
                <a:ea typeface="微软雅黑" panose="020B0503020204020204" pitchFamily="34" charset="-122"/>
              </a:rPr>
              <a:t>的文件中查找，如果找到则返回对应的</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值</a:t>
            </a:r>
            <a:endParaRPr lang="en-US" altLang="zh-CN" dirty="0">
              <a:latin typeface="微软雅黑" panose="020B0503020204020204" pitchFamily="34" charset="-122"/>
              <a:ea typeface="微软雅黑" panose="020B0503020204020204" pitchFamily="34" charset="-122"/>
            </a:endParaRPr>
          </a:p>
          <a:p>
            <a:pPr>
              <a:lnSpc>
                <a:spcPct val="140000"/>
              </a:lnSpc>
            </a:pPr>
            <a:r>
              <a:rPr lang="en-US" altLang="zh-CN" dirty="0">
                <a:latin typeface="微软雅黑" panose="020B0503020204020204" pitchFamily="34" charset="-122"/>
                <a:ea typeface="微软雅黑" panose="020B0503020204020204" pitchFamily="34" charset="-122"/>
              </a:rPr>
              <a:t>     3.2</a:t>
            </a:r>
            <a:r>
              <a:rPr lang="zh-CN" altLang="en-US" dirty="0">
                <a:latin typeface="微软雅黑" panose="020B0503020204020204" pitchFamily="34" charset="-122"/>
                <a:ea typeface="微软雅黑" panose="020B0503020204020204" pitchFamily="34" charset="-122"/>
              </a:rPr>
              <a:t>如果没有找到那么到</a:t>
            </a:r>
            <a:r>
              <a:rPr lang="en-US" altLang="zh-CN" dirty="0">
                <a:solidFill>
                  <a:srgbClr val="C00000"/>
                </a:solidFill>
                <a:latin typeface="微软雅黑" panose="020B0503020204020204" pitchFamily="34" charset="-122"/>
                <a:ea typeface="微软雅黑" panose="020B0503020204020204" pitchFamily="34" charset="-122"/>
              </a:rPr>
              <a:t>level 1</a:t>
            </a:r>
            <a:r>
              <a:rPr lang="zh-CN" altLang="en-US" dirty="0">
                <a:latin typeface="微软雅黑" panose="020B0503020204020204" pitchFamily="34" charset="-122"/>
                <a:ea typeface="微软雅黑" panose="020B0503020204020204" pitchFamily="34" charset="-122"/>
              </a:rPr>
              <a:t>中的文件中去找</a:t>
            </a:r>
            <a:endParaRPr lang="en-US" altLang="zh-CN" dirty="0">
              <a:latin typeface="微软雅黑" panose="020B0503020204020204" pitchFamily="34" charset="-122"/>
              <a:ea typeface="微软雅黑" panose="020B0503020204020204" pitchFamily="34" charset="-122"/>
            </a:endParaRPr>
          </a:p>
          <a:p>
            <a:pPr>
              <a:lnSpc>
                <a:spcPts val="600"/>
              </a:lnSpc>
            </a:pPr>
            <a:r>
              <a:rPr lang="en-US" altLang="zh-CN" dirty="0">
                <a:latin typeface="微软雅黑" panose="020B0503020204020204" pitchFamily="34" charset="-122"/>
                <a:ea typeface="微软雅黑" panose="020B0503020204020204" pitchFamily="34" charset="-122"/>
              </a:rPr>
              <a:t>     .</a:t>
            </a:r>
          </a:p>
          <a:p>
            <a:pPr>
              <a:lnSpc>
                <a:spcPts val="600"/>
              </a:lnSpc>
            </a:pPr>
            <a:r>
              <a:rPr lang="en-US" altLang="zh-CN" dirty="0">
                <a:latin typeface="微软雅黑" panose="020B0503020204020204" pitchFamily="34" charset="-122"/>
                <a:ea typeface="微软雅黑" panose="020B0503020204020204" pitchFamily="34" charset="-122"/>
              </a:rPr>
              <a:t>     .</a:t>
            </a:r>
          </a:p>
          <a:p>
            <a:pPr>
              <a:lnSpc>
                <a:spcPts val="600"/>
              </a:lnSpc>
            </a:pP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到最高的</a:t>
            </a:r>
            <a:r>
              <a:rPr lang="en-US" altLang="zh-CN" dirty="0">
                <a:latin typeface="微软雅黑" panose="020B0503020204020204" pitchFamily="34" charset="-122"/>
                <a:ea typeface="微软雅黑" panose="020B0503020204020204" pitchFamily="34" charset="-122"/>
              </a:rPr>
              <a:t>level</a:t>
            </a:r>
            <a:r>
              <a:rPr lang="zh-CN" altLang="en-US" dirty="0">
                <a:latin typeface="微软雅黑" panose="020B0503020204020204" pitchFamily="34" charset="-122"/>
                <a:ea typeface="微软雅黑" panose="020B0503020204020204" pitchFamily="34" charset="-122"/>
              </a:rPr>
              <a:t>还没找到，说明数据不存在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701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6" y="5928148"/>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4"/>
            <a:ext cx="1128786" cy="670159"/>
          </a:xfrm>
          <a:prstGeom prst="rect">
            <a:avLst/>
          </a:prstGeom>
        </p:spPr>
      </p:pic>
      <p:sp>
        <p:nvSpPr>
          <p:cNvPr id="2" name="文本框 1">
            <a:extLst>
              <a:ext uri="{FF2B5EF4-FFF2-40B4-BE49-F238E27FC236}">
                <a16:creationId xmlns:a16="http://schemas.microsoft.com/office/drawing/2014/main" id="{043BBECE-EFA1-4029-9CF4-2C1C29A6F471}"/>
              </a:ext>
            </a:extLst>
          </p:cNvPr>
          <p:cNvSpPr txBox="1"/>
          <p:nvPr/>
        </p:nvSpPr>
        <p:spPr>
          <a:xfrm>
            <a:off x="497656" y="813070"/>
            <a:ext cx="633679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优点：</a:t>
            </a:r>
          </a:p>
        </p:txBody>
      </p:sp>
      <p:sp>
        <p:nvSpPr>
          <p:cNvPr id="8" name="文本框 7">
            <a:extLst>
              <a:ext uri="{FF2B5EF4-FFF2-40B4-BE49-F238E27FC236}">
                <a16:creationId xmlns:a16="http://schemas.microsoft.com/office/drawing/2014/main" id="{8B380C31-3BE7-4316-A51A-47CE90EABD81}"/>
              </a:ext>
            </a:extLst>
          </p:cNvPr>
          <p:cNvSpPr txBox="1"/>
          <p:nvPr/>
        </p:nvSpPr>
        <p:spPr>
          <a:xfrm>
            <a:off x="787056" y="1265798"/>
            <a:ext cx="7569887"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操作接口简单</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写入性能远强于读取性能</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 </a:t>
            </a:r>
            <a:r>
              <a:rPr lang="en-US" altLang="zh-CN" dirty="0">
                <a:latin typeface="微软雅黑" panose="020B0503020204020204" pitchFamily="34" charset="-122"/>
                <a:ea typeface="微软雅黑" panose="020B0503020204020204" pitchFamily="34" charset="-122"/>
              </a:rPr>
              <a:t>Redis </a:t>
            </a:r>
            <a:r>
              <a:rPr lang="zh-CN" altLang="en-US" dirty="0">
                <a:latin typeface="微软雅黑" panose="020B0503020204020204" pitchFamily="34" charset="-122"/>
                <a:ea typeface="微软雅黑" panose="020B0503020204020204" pitchFamily="34" charset="-122"/>
              </a:rPr>
              <a:t>缓存和持久层合二为一，一次性搞定缓存和持久层</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数据量增大后，读写性能下降趋平缓</a:t>
            </a:r>
          </a:p>
        </p:txBody>
      </p:sp>
      <p:sp>
        <p:nvSpPr>
          <p:cNvPr id="11" name="文本框 10">
            <a:extLst>
              <a:ext uri="{FF2B5EF4-FFF2-40B4-BE49-F238E27FC236}">
                <a16:creationId xmlns:a16="http://schemas.microsoft.com/office/drawing/2014/main" id="{7925C9FF-F4DB-4DA9-BB90-DBB528787482}"/>
              </a:ext>
            </a:extLst>
          </p:cNvPr>
          <p:cNvSpPr txBox="1"/>
          <p:nvPr/>
        </p:nvSpPr>
        <p:spPr>
          <a:xfrm>
            <a:off x="497656" y="3122444"/>
            <a:ext cx="633679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缺点：</a:t>
            </a:r>
          </a:p>
        </p:txBody>
      </p:sp>
      <p:sp>
        <p:nvSpPr>
          <p:cNvPr id="13" name="文本框 12">
            <a:extLst>
              <a:ext uri="{FF2B5EF4-FFF2-40B4-BE49-F238E27FC236}">
                <a16:creationId xmlns:a16="http://schemas.microsoft.com/office/drawing/2014/main" id="{DA047D12-FB3C-4CBB-9B80-AFC9D567D352}"/>
              </a:ext>
            </a:extLst>
          </p:cNvPr>
          <p:cNvSpPr txBox="1"/>
          <p:nvPr/>
        </p:nvSpPr>
        <p:spPr>
          <a:xfrm>
            <a:off x="787056" y="3866577"/>
            <a:ext cx="6336792"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数据读取速度慢</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只支持单进程的服务，不支持多进程的服务</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具有高读写放大的问题</a:t>
            </a:r>
          </a:p>
        </p:txBody>
      </p:sp>
      <p:sp>
        <p:nvSpPr>
          <p:cNvPr id="12" name="文本框 11">
            <a:extLst>
              <a:ext uri="{FF2B5EF4-FFF2-40B4-BE49-F238E27FC236}">
                <a16:creationId xmlns:a16="http://schemas.microsoft.com/office/drawing/2014/main" id="{27ADE5EC-BE79-466A-A390-756AC9F80449}"/>
              </a:ext>
            </a:extLst>
          </p:cNvPr>
          <p:cNvSpPr txBox="1"/>
          <p:nvPr/>
        </p:nvSpPr>
        <p:spPr>
          <a:xfrm>
            <a:off x="141110" y="90311"/>
            <a:ext cx="2760134"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8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LevelDB</a:t>
            </a:r>
            <a:r>
              <a:rPr lang="en-US" altLang="zh-CN" sz="2800" b="1" dirty="0">
                <a:solidFill>
                  <a:srgbClr val="C00000"/>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40929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421468"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RocksDB</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6" name="矩形 5">
            <a:extLst>
              <a:ext uri="{FF2B5EF4-FFF2-40B4-BE49-F238E27FC236}">
                <a16:creationId xmlns:a16="http://schemas.microsoft.com/office/drawing/2014/main" id="{C9A5D5F4-A1C8-413D-978A-EEED846DEE82}"/>
              </a:ext>
            </a:extLst>
          </p:cNvPr>
          <p:cNvSpPr/>
          <p:nvPr/>
        </p:nvSpPr>
        <p:spPr>
          <a:xfrm>
            <a:off x="310927" y="758807"/>
            <a:ext cx="8075790" cy="777457"/>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简介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Rocksdb</a:t>
            </a:r>
            <a:r>
              <a:rPr lang="zh-CN" altLang="en-US" dirty="0">
                <a:latin typeface="微软雅黑" panose="020B0503020204020204" pitchFamily="34" charset="-122"/>
                <a:ea typeface="微软雅黑" panose="020B0503020204020204" pitchFamily="34" charset="-122"/>
              </a:rPr>
              <a:t>中引入了</a:t>
            </a:r>
            <a:r>
              <a:rPr lang="en-US" altLang="zh-CN" dirty="0" err="1">
                <a:latin typeface="微软雅黑" panose="020B0503020204020204" pitchFamily="34" charset="-122"/>
                <a:ea typeface="微软雅黑" panose="020B0503020204020204" pitchFamily="34" charset="-122"/>
              </a:rPr>
              <a:t>ColumnFamily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列族</a:t>
            </a:r>
            <a:r>
              <a:rPr lang="en-US" altLang="zh-CN" dirty="0">
                <a:latin typeface="微软雅黑" panose="020B0503020204020204" pitchFamily="34" charset="-122"/>
                <a:ea typeface="微软雅黑" panose="020B0503020204020204" pitchFamily="34" charset="-122"/>
              </a:rPr>
              <a:t>, CF)</a:t>
            </a:r>
            <a:r>
              <a:rPr lang="zh-CN" altLang="en-US" dirty="0">
                <a:latin typeface="微软雅黑" panose="020B0503020204020204" pitchFamily="34" charset="-122"/>
                <a:ea typeface="微软雅黑" panose="020B0503020204020204" pitchFamily="34" charset="-122"/>
              </a:rPr>
              <a:t>的概念，所谓列族也就是一系列</a:t>
            </a:r>
            <a:r>
              <a:rPr lang="en-US" altLang="zh-CN" dirty="0" err="1">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组成的数据集。	</a:t>
            </a:r>
          </a:p>
        </p:txBody>
      </p:sp>
      <p:pic>
        <p:nvPicPr>
          <p:cNvPr id="8" name="图片 7">
            <a:extLst>
              <a:ext uri="{FF2B5EF4-FFF2-40B4-BE49-F238E27FC236}">
                <a16:creationId xmlns:a16="http://schemas.microsoft.com/office/drawing/2014/main" id="{D7305E82-A488-4544-9D35-FFAA67D6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812" y="2860766"/>
            <a:ext cx="6219141" cy="3882815"/>
          </a:xfrm>
          <a:prstGeom prst="rect">
            <a:avLst/>
          </a:prstGeom>
        </p:spPr>
      </p:pic>
      <p:sp>
        <p:nvSpPr>
          <p:cNvPr id="2" name="矩形 1">
            <a:extLst>
              <a:ext uri="{FF2B5EF4-FFF2-40B4-BE49-F238E27FC236}">
                <a16:creationId xmlns:a16="http://schemas.microsoft.com/office/drawing/2014/main" id="{AE0ED4DB-19C0-4C0F-B126-28E1932C6FA4}"/>
              </a:ext>
            </a:extLst>
          </p:cNvPr>
          <p:cNvSpPr/>
          <p:nvPr/>
        </p:nvSpPr>
        <p:spPr>
          <a:xfrm>
            <a:off x="310927" y="1723210"/>
            <a:ext cx="8428123" cy="1137556"/>
          </a:xfrm>
          <a:prstGeom prst="rect">
            <a:avLst/>
          </a:prstGeom>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rPr>
              <a:t>相比</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的区别就是其</a:t>
            </a:r>
            <a:r>
              <a:rPr lang="zh-CN" altLang="en-US" dirty="0">
                <a:solidFill>
                  <a:srgbClr val="C00000"/>
                </a:solidFill>
                <a:latin typeface="微软雅黑" panose="020B0503020204020204" pitchFamily="34" charset="-122"/>
                <a:ea typeface="微软雅黑" panose="020B0503020204020204" pitchFamily="34" charset="-122"/>
              </a:rPr>
              <a:t>划分了多个 </a:t>
            </a:r>
            <a:r>
              <a:rPr lang="en-US" altLang="zh-CN" dirty="0" err="1">
                <a:solidFill>
                  <a:srgbClr val="C00000"/>
                </a:solidFill>
                <a:latin typeface="微软雅黑" panose="020B0503020204020204" pitchFamily="34" charset="-122"/>
                <a:ea typeface="微软雅黑" panose="020B0503020204020204" pitchFamily="34" charset="-122"/>
              </a:rPr>
              <a:t>ColumnFamily</a:t>
            </a:r>
            <a:r>
              <a:rPr lang="zh-CN" altLang="en-US" dirty="0">
                <a:solidFill>
                  <a:srgbClr val="C00000"/>
                </a:solidFill>
                <a:latin typeface="微软雅黑" panose="020B0503020204020204" pitchFamily="34" charset="-122"/>
                <a:ea typeface="微软雅黑" panose="020B0503020204020204" pitchFamily="34" charset="-122"/>
              </a:rPr>
              <a:t>，每个</a:t>
            </a:r>
            <a:r>
              <a:rPr lang="en-US" altLang="zh-CN" dirty="0" err="1">
                <a:solidFill>
                  <a:srgbClr val="C00000"/>
                </a:solidFill>
                <a:latin typeface="微软雅黑" panose="020B0503020204020204" pitchFamily="34" charset="-122"/>
                <a:ea typeface="微软雅黑" panose="020B0503020204020204" pitchFamily="34" charset="-122"/>
              </a:rPr>
              <a:t>ColumnFamily</a:t>
            </a:r>
            <a:r>
              <a:rPr lang="zh-CN" altLang="en-US" dirty="0">
                <a:solidFill>
                  <a:srgbClr val="C00000"/>
                </a:solidFill>
                <a:latin typeface="微软雅黑" panose="020B0503020204020204" pitchFamily="34" charset="-122"/>
                <a:ea typeface="微软雅黑" panose="020B0503020204020204" pitchFamily="34" charset="-122"/>
              </a:rPr>
              <a:t>有自己的</a:t>
            </a:r>
            <a:r>
              <a:rPr lang="en-US" altLang="zh-CN" dirty="0" err="1">
                <a:solidFill>
                  <a:srgbClr val="C00000"/>
                </a:solidFill>
                <a:latin typeface="微软雅黑" panose="020B0503020204020204" pitchFamily="34" charset="-122"/>
                <a:ea typeface="微软雅黑" panose="020B0503020204020204" pitchFamily="34" charset="-122"/>
              </a:rPr>
              <a:t>Memtable</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SST</a:t>
            </a:r>
            <a:r>
              <a:rPr lang="zh-CN" altLang="en-US" dirty="0">
                <a:solidFill>
                  <a:srgbClr val="C00000"/>
                </a:solidFill>
                <a:latin typeface="微软雅黑" panose="020B0503020204020204" pitchFamily="34" charset="-122"/>
                <a:ea typeface="微软雅黑" panose="020B0503020204020204" pitchFamily="34" charset="-122"/>
              </a:rPr>
              <a:t>文件</a:t>
            </a:r>
            <a:r>
              <a:rPr lang="zh-CN" altLang="en-US" dirty="0">
                <a:latin typeface="微软雅黑" panose="020B0503020204020204" pitchFamily="34" charset="-122"/>
                <a:ea typeface="微软雅黑" panose="020B0503020204020204" pitchFamily="34" charset="-122"/>
              </a:rPr>
              <a:t>，所有</a:t>
            </a:r>
            <a:r>
              <a:rPr lang="en-US" altLang="zh-CN" dirty="0" err="1">
                <a:latin typeface="微软雅黑" panose="020B0503020204020204" pitchFamily="34" charset="-122"/>
                <a:ea typeface="微软雅黑" panose="020B0503020204020204" pitchFamily="34" charset="-122"/>
              </a:rPr>
              <a:t>ColumnFamily</a:t>
            </a:r>
            <a:r>
              <a:rPr lang="zh-CN" altLang="en-US" dirty="0">
                <a:latin typeface="微软雅黑" panose="020B0503020204020204" pitchFamily="34" charset="-122"/>
                <a:ea typeface="微软雅黑" panose="020B0503020204020204" pitchFamily="34" charset="-122"/>
              </a:rPr>
              <a:t>共享</a:t>
            </a:r>
            <a:r>
              <a:rPr lang="en-US" altLang="zh-CN" dirty="0">
                <a:latin typeface="微软雅黑" panose="020B0503020204020204" pitchFamily="34" charset="-122"/>
                <a:ea typeface="微软雅黑" panose="020B0503020204020204" pitchFamily="34" charset="-122"/>
              </a:rPr>
              <a:t>WAL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Current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Manifest</a:t>
            </a:r>
            <a:r>
              <a:rPr lang="zh-CN" altLang="en-US" dirty="0">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371003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3539068"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HyperLevelDB</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6" name="矩形 5">
            <a:extLst>
              <a:ext uri="{FF2B5EF4-FFF2-40B4-BE49-F238E27FC236}">
                <a16:creationId xmlns:a16="http://schemas.microsoft.com/office/drawing/2014/main" id="{7448F9D9-1B35-409D-95FE-B3DAAC997B2F}"/>
              </a:ext>
            </a:extLst>
          </p:cNvPr>
          <p:cNvSpPr/>
          <p:nvPr/>
        </p:nvSpPr>
        <p:spPr>
          <a:xfrm>
            <a:off x="141110" y="1063396"/>
            <a:ext cx="8075790" cy="417358"/>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改进</a:t>
            </a:r>
            <a:r>
              <a:rPr lang="zh-CN" altLang="en-US"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60AFBC97-17BF-447D-B966-42D6CBCB8105}"/>
              </a:ext>
            </a:extLst>
          </p:cNvPr>
          <p:cNvSpPr/>
          <p:nvPr/>
        </p:nvSpPr>
        <p:spPr>
          <a:xfrm>
            <a:off x="319636" y="550128"/>
            <a:ext cx="8075790" cy="417358"/>
          </a:xfrm>
          <a:prstGeom prst="rect">
            <a:avLst/>
          </a:prstGeom>
        </p:spPr>
        <p:txBody>
          <a:bodyPr wrap="square">
            <a:spAutoFit/>
          </a:bodyPr>
          <a:lstStyle/>
          <a:p>
            <a:pPr>
              <a:lnSpc>
                <a:spcPct val="130000"/>
              </a:lnSpc>
            </a:pPr>
            <a:r>
              <a:rPr lang="en-US" altLang="zh-CN" dirty="0" err="1">
                <a:latin typeface="微软雅黑" panose="020B0503020204020204" pitchFamily="34" charset="-122"/>
                <a:ea typeface="微软雅黑" panose="020B0503020204020204" pitchFamily="34" charset="-122"/>
              </a:rPr>
              <a:t>HyperLevelDB</a:t>
            </a: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优化</a:t>
            </a:r>
          </a:p>
        </p:txBody>
      </p:sp>
      <p:sp>
        <p:nvSpPr>
          <p:cNvPr id="11" name="文本框 10">
            <a:extLst>
              <a:ext uri="{FF2B5EF4-FFF2-40B4-BE49-F238E27FC236}">
                <a16:creationId xmlns:a16="http://schemas.microsoft.com/office/drawing/2014/main" id="{4D4932FE-9E9E-4716-9B01-5C64D4256596}"/>
              </a:ext>
            </a:extLst>
          </p:cNvPr>
          <p:cNvSpPr txBox="1"/>
          <p:nvPr/>
        </p:nvSpPr>
        <p:spPr>
          <a:xfrm>
            <a:off x="319636" y="1576664"/>
            <a:ext cx="633679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增加了并行性：</a:t>
            </a:r>
          </a:p>
        </p:txBody>
      </p:sp>
      <p:sp>
        <p:nvSpPr>
          <p:cNvPr id="12" name="文本框 11">
            <a:extLst>
              <a:ext uri="{FF2B5EF4-FFF2-40B4-BE49-F238E27FC236}">
                <a16:creationId xmlns:a16="http://schemas.microsoft.com/office/drawing/2014/main" id="{CE7A38A7-6B87-4CA4-9E26-214ED9B7E352}"/>
              </a:ext>
            </a:extLst>
          </p:cNvPr>
          <p:cNvSpPr txBox="1"/>
          <p:nvPr/>
        </p:nvSpPr>
        <p:spPr>
          <a:xfrm>
            <a:off x="674784" y="1930619"/>
            <a:ext cx="8469215" cy="2120902"/>
          </a:xfrm>
          <a:prstGeom prst="rect">
            <a:avLst/>
          </a:prstGeom>
          <a:noFill/>
        </p:spPr>
        <p:txBody>
          <a:bodyPr wrap="square" rtlCol="0">
            <a:spAutoFit/>
          </a:bodyPr>
          <a:lstStyle/>
          <a:p>
            <a:pPr>
              <a:lnSpc>
                <a:spcPct val="150000"/>
              </a:lnSpc>
            </a:pPr>
            <a:r>
              <a:rPr lang="en-US" altLang="zh-CN" dirty="0" err="1">
                <a:latin typeface="微软雅黑" panose="020B0503020204020204" pitchFamily="34" charset="-122"/>
                <a:ea typeface="微软雅黑" panose="020B0503020204020204" pitchFamily="34" charset="-122"/>
              </a:rPr>
              <a:t>HyperLevelDB</a:t>
            </a:r>
            <a:r>
              <a:rPr lang="zh-CN" altLang="en-US" dirty="0">
                <a:latin typeface="微软雅黑" panose="020B0503020204020204" pitchFamily="34" charset="-122"/>
                <a:ea typeface="微软雅黑" panose="020B0503020204020204" pitchFamily="34" charset="-122"/>
              </a:rPr>
              <a:t>允许</a:t>
            </a:r>
            <a:r>
              <a:rPr lang="zh-CN" altLang="en-US" dirty="0">
                <a:solidFill>
                  <a:srgbClr val="C00000"/>
                </a:solidFill>
                <a:latin typeface="微软雅黑" panose="020B0503020204020204" pitchFamily="34" charset="-122"/>
                <a:ea typeface="微软雅黑" panose="020B0503020204020204" pitchFamily="34" charset="-122"/>
              </a:rPr>
              <a:t>多个写线程独立地插入自身要写的内容到日志和内存表里</a:t>
            </a:r>
            <a:r>
              <a:rPr lang="zh-CN" altLang="en-US" dirty="0">
                <a:latin typeface="微软雅黑" panose="020B0503020204020204" pitchFamily="34" charset="-122"/>
                <a:ea typeface="微软雅黑" panose="020B0503020204020204" pitchFamily="34" charset="-122"/>
              </a:rPr>
              <a:t>，同时仅仅为了维护写的顺序而使用同步机制；为了实现并行性，</a:t>
            </a:r>
            <a:r>
              <a:rPr lang="en-US" altLang="zh-CN" dirty="0" err="1">
                <a:latin typeface="微软雅黑" panose="020B0503020204020204" pitchFamily="34" charset="-122"/>
                <a:ea typeface="微软雅黑" panose="020B0503020204020204" pitchFamily="34" charset="-122"/>
              </a:rPr>
              <a:t>HyperLevelDGB</a:t>
            </a:r>
            <a:r>
              <a:rPr lang="zh-CN" altLang="en-US" dirty="0">
                <a:latin typeface="微软雅黑" panose="020B0503020204020204" pitchFamily="34" charset="-122"/>
                <a:ea typeface="微软雅黑" panose="020B0503020204020204" pitchFamily="34" charset="-122"/>
              </a:rPr>
              <a:t>修改了</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的日志和内存表的实现，以达到允许安全地并发插入。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线程安全的内存表：内存表实现为并发跳跃表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线程安全的日志：只增加的日志是具有用户缓冲空间的文件</a:t>
            </a:r>
          </a:p>
        </p:txBody>
      </p:sp>
      <p:sp>
        <p:nvSpPr>
          <p:cNvPr id="13" name="文本框 12">
            <a:extLst>
              <a:ext uri="{FF2B5EF4-FFF2-40B4-BE49-F238E27FC236}">
                <a16:creationId xmlns:a16="http://schemas.microsoft.com/office/drawing/2014/main" id="{6731D5D5-9501-461F-AC5A-47F07DAA7190}"/>
              </a:ext>
            </a:extLst>
          </p:cNvPr>
          <p:cNvSpPr txBox="1"/>
          <p:nvPr/>
        </p:nvSpPr>
        <p:spPr>
          <a:xfrm>
            <a:off x="319636" y="4181858"/>
            <a:ext cx="6336792"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改进了压缩：</a:t>
            </a:r>
          </a:p>
        </p:txBody>
      </p:sp>
      <p:sp>
        <p:nvSpPr>
          <p:cNvPr id="14" name="文本框 13">
            <a:extLst>
              <a:ext uri="{FF2B5EF4-FFF2-40B4-BE49-F238E27FC236}">
                <a16:creationId xmlns:a16="http://schemas.microsoft.com/office/drawing/2014/main" id="{97ECA85A-61CB-465B-B13B-0EE91AE3DA33}"/>
              </a:ext>
            </a:extLst>
          </p:cNvPr>
          <p:cNvSpPr txBox="1"/>
          <p:nvPr/>
        </p:nvSpPr>
        <p:spPr>
          <a:xfrm>
            <a:off x="674784" y="4602469"/>
            <a:ext cx="8469214" cy="1705403"/>
          </a:xfrm>
          <a:prstGeom prst="rect">
            <a:avLst/>
          </a:prstGeom>
          <a:noFill/>
        </p:spPr>
        <p:txBody>
          <a:bodyPr wrap="square" rtlCol="0">
            <a:spAutoFit/>
          </a:bodyPr>
          <a:lstStyle/>
          <a:p>
            <a:pPr>
              <a:lnSpc>
                <a:spcPct val="150000"/>
              </a:lnSpc>
            </a:pPr>
            <a:r>
              <a:rPr lang="en-US" altLang="zh-CN" dirty="0" err="1">
                <a:latin typeface="微软雅黑" panose="020B0503020204020204" pitchFamily="34" charset="-122"/>
                <a:ea typeface="微软雅黑" panose="020B0503020204020204" pitchFamily="34" charset="-122"/>
              </a:rPr>
              <a:t>HyperLevelDB</a:t>
            </a:r>
            <a:r>
              <a:rPr lang="zh-CN" altLang="en-US" dirty="0">
                <a:latin typeface="微软雅黑" panose="020B0503020204020204" pitchFamily="34" charset="-122"/>
                <a:ea typeface="微软雅黑" panose="020B0503020204020204" pitchFamily="34" charset="-122"/>
              </a:rPr>
              <a:t>更改了压缩算法，选择在两个级别直接产生最小写放大的一组字符串排序表。</a:t>
            </a:r>
            <a:r>
              <a:rPr lang="zh-CN" altLang="en-US" dirty="0">
                <a:solidFill>
                  <a:srgbClr val="C00000"/>
                </a:solidFill>
                <a:latin typeface="微软雅黑" panose="020B0503020204020204" pitchFamily="34" charset="-122"/>
                <a:ea typeface="微软雅黑" panose="020B0503020204020204" pitchFamily="34" charset="-122"/>
              </a:rPr>
              <a:t>一个后台压缩线程监控每个层级的大小</a:t>
            </a:r>
            <a:r>
              <a:rPr lang="zh-CN" altLang="en-US" dirty="0">
                <a:latin typeface="微软雅黑" panose="020B0503020204020204" pitchFamily="34" charset="-122"/>
                <a:ea typeface="微软雅黑" panose="020B0503020204020204" pitchFamily="34" charset="-122"/>
              </a:rPr>
              <a:t>，并且对最适合压缩的一组字符串排序表进行压缩。</a:t>
            </a:r>
            <a:r>
              <a:rPr lang="zh-CN" altLang="en-US" dirty="0">
                <a:solidFill>
                  <a:srgbClr val="C00000"/>
                </a:solidFill>
                <a:latin typeface="微软雅黑" panose="020B0503020204020204" pitchFamily="34" charset="-122"/>
                <a:ea typeface="微软雅黑" panose="020B0503020204020204" pitchFamily="34" charset="-122"/>
              </a:rPr>
              <a:t>第二个后台线程</a:t>
            </a:r>
            <a:r>
              <a:rPr lang="zh-CN" altLang="en-US" dirty="0">
                <a:latin typeface="微软雅黑" panose="020B0503020204020204" pitchFamily="34" charset="-122"/>
                <a:ea typeface="微软雅黑" panose="020B0503020204020204" pitchFamily="34" charset="-122"/>
              </a:rPr>
              <a:t>在第一个线程无法承受更多负载的时候触发执行 </a:t>
            </a:r>
            <a:r>
              <a:rPr lang="en-US" altLang="zh-CN" dirty="0">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通过全局优化以选择可降低写放大的压缩目标</a:t>
            </a:r>
          </a:p>
        </p:txBody>
      </p:sp>
    </p:spTree>
    <p:extLst>
      <p:ext uri="{BB962C8B-B14F-4D97-AF65-F5344CB8AC3E}">
        <p14:creationId xmlns:p14="http://schemas.microsoft.com/office/powerpoint/2010/main" val="179700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cLSM</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2" name="矩形 1">
            <a:extLst>
              <a:ext uri="{FF2B5EF4-FFF2-40B4-BE49-F238E27FC236}">
                <a16:creationId xmlns:a16="http://schemas.microsoft.com/office/drawing/2014/main" id="{568B47BD-B199-4030-8642-2486C164629A}"/>
              </a:ext>
            </a:extLst>
          </p:cNvPr>
          <p:cNvSpPr/>
          <p:nvPr/>
        </p:nvSpPr>
        <p:spPr>
          <a:xfrm>
            <a:off x="141110" y="709404"/>
            <a:ext cx="7059790" cy="406971"/>
          </a:xfrm>
          <a:prstGeom prst="rect">
            <a:avLst/>
          </a:prstGeom>
        </p:spPr>
        <p:txBody>
          <a:bodyPr wrap="square">
            <a:spAutoFit/>
          </a:bodyPr>
          <a:lstStyle/>
          <a:p>
            <a:pPr>
              <a:lnSpc>
                <a:spcPct val="125000"/>
              </a:lnSpc>
            </a:pPr>
            <a:r>
              <a:rPr lang="en-US" altLang="zh-CN" dirty="0" err="1">
                <a:latin typeface="微软雅黑" panose="020B0503020204020204" pitchFamily="34" charset="-122"/>
                <a:ea typeface="微软雅黑" panose="020B0503020204020204" pitchFamily="34" charset="-122"/>
              </a:rPr>
              <a:t>cLSM</a:t>
            </a:r>
            <a:r>
              <a:rPr lang="zh-CN" altLang="en-US" dirty="0">
                <a:latin typeface="微软雅黑" panose="020B0503020204020204" pitchFamily="34" charset="-122"/>
                <a:ea typeface="微软雅黑" panose="020B0503020204020204" pitchFamily="34" charset="-122"/>
              </a:rPr>
              <a:t>相比</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更进一步，从只读路径中删除了任何阻塞同步</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DC53CB9-A305-413D-BEC2-1E9CDE1E9EB4}"/>
              </a:ext>
            </a:extLst>
          </p:cNvPr>
          <p:cNvSpPr/>
          <p:nvPr/>
        </p:nvSpPr>
        <p:spPr>
          <a:xfrm>
            <a:off x="141110" y="1341578"/>
            <a:ext cx="8075790" cy="1497654"/>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技术思路</a:t>
            </a:r>
            <a:r>
              <a:rPr lang="zh-CN" altLang="en-US" dirty="0">
                <a:latin typeface="微软雅黑" panose="020B0503020204020204" pitchFamily="34" charset="-122"/>
                <a:ea typeface="微软雅黑" panose="020B0503020204020204" pitchFamily="34" charset="-122"/>
              </a:rPr>
              <a:t>：使用了适用多处理器的结构</a:t>
            </a:r>
            <a:r>
              <a:rPr lang="en-US" altLang="zh-CN" dirty="0">
                <a:latin typeface="微软雅黑" panose="020B0503020204020204" pitchFamily="34" charset="-122"/>
                <a:ea typeface="微软雅黑" panose="020B0503020204020204" pitchFamily="34" charset="-122"/>
              </a:rPr>
              <a:t>LSM-DS</a:t>
            </a:r>
            <a:r>
              <a:rPr lang="zh-CN" altLang="en-US" dirty="0">
                <a:latin typeface="微软雅黑" panose="020B0503020204020204" pitchFamily="34" charset="-122"/>
                <a:ea typeface="微软雅黑" panose="020B0503020204020204" pitchFamily="34" charset="-122"/>
              </a:rPr>
              <a:t>，并基于</a:t>
            </a:r>
            <a:r>
              <a:rPr lang="en-US" altLang="zh-CN" dirty="0">
                <a:latin typeface="微软雅黑" panose="020B0503020204020204" pitchFamily="34" charset="-122"/>
                <a:ea typeface="微软雅黑" panose="020B0503020204020204" pitchFamily="34" charset="-122"/>
              </a:rPr>
              <a:t>LSM-DS</a:t>
            </a:r>
            <a:r>
              <a:rPr lang="zh-CN" altLang="en-US" dirty="0">
                <a:latin typeface="微软雅黑" panose="020B0503020204020204" pitchFamily="34" charset="-122"/>
                <a:ea typeface="微软雅黑" panose="020B0503020204020204" pitchFamily="34" charset="-122"/>
              </a:rPr>
              <a:t>采用了</a:t>
            </a:r>
            <a:r>
              <a:rPr lang="en-US" altLang="zh-CN" dirty="0" err="1">
                <a:latin typeface="微软雅黑" panose="020B0503020204020204" pitchFamily="34" charset="-122"/>
                <a:ea typeface="微软雅黑" panose="020B0503020204020204" pitchFamily="34" charset="-122"/>
              </a:rPr>
              <a:t>cLSM</a:t>
            </a:r>
            <a:r>
              <a:rPr lang="zh-CN" altLang="en-US" dirty="0">
                <a:latin typeface="微软雅黑" panose="020B0503020204020204" pitchFamily="34" charset="-122"/>
                <a:ea typeface="微软雅黑" panose="020B0503020204020204" pitchFamily="34" charset="-122"/>
              </a:rPr>
              <a:t>算法。基于该算法优化，得到通用的非阻塞原子</a:t>
            </a:r>
            <a:r>
              <a:rPr lang="en-US" altLang="zh-CN" dirty="0">
                <a:latin typeface="微软雅黑" panose="020B0503020204020204" pitchFamily="34" charset="-122"/>
                <a:ea typeface="微软雅黑" panose="020B0503020204020204" pitchFamily="34" charset="-122"/>
              </a:rPr>
              <a:t>RMW</a:t>
            </a:r>
            <a:r>
              <a:rPr lang="zh-CN" altLang="en-US" dirty="0">
                <a:latin typeface="微软雅黑" panose="020B0503020204020204" pitchFamily="34" charset="-122"/>
                <a:ea typeface="微软雅黑" panose="020B0503020204020204" pitchFamily="34" charset="-122"/>
              </a:rPr>
              <a:t>操作；作者提出了通用的算法和利用快照和时间戳优化的算法。通过消除不涉及物理访问磁盘的阻塞情况，可实现可伸缩性</a:t>
            </a:r>
          </a:p>
        </p:txBody>
      </p:sp>
      <p:pic>
        <p:nvPicPr>
          <p:cNvPr id="8" name="图片 7">
            <a:extLst>
              <a:ext uri="{FF2B5EF4-FFF2-40B4-BE49-F238E27FC236}">
                <a16:creationId xmlns:a16="http://schemas.microsoft.com/office/drawing/2014/main" id="{B31DEE25-9428-4AF4-ABBC-0940D5ADDCEF}"/>
              </a:ext>
            </a:extLst>
          </p:cNvPr>
          <p:cNvPicPr>
            <a:picLocks noChangeAspect="1"/>
          </p:cNvPicPr>
          <p:nvPr/>
        </p:nvPicPr>
        <p:blipFill>
          <a:blip r:embed="rId5"/>
          <a:stretch>
            <a:fillRect/>
          </a:stretch>
        </p:blipFill>
        <p:spPr>
          <a:xfrm>
            <a:off x="496811" y="3240737"/>
            <a:ext cx="3682194" cy="2233967"/>
          </a:xfrm>
          <a:prstGeom prst="rect">
            <a:avLst/>
          </a:prstGeom>
        </p:spPr>
      </p:pic>
      <p:pic>
        <p:nvPicPr>
          <p:cNvPr id="12" name="图片 11">
            <a:extLst>
              <a:ext uri="{FF2B5EF4-FFF2-40B4-BE49-F238E27FC236}">
                <a16:creationId xmlns:a16="http://schemas.microsoft.com/office/drawing/2014/main" id="{3F17F438-FD9A-40AE-B966-028251724CA5}"/>
              </a:ext>
            </a:extLst>
          </p:cNvPr>
          <p:cNvPicPr>
            <a:picLocks noChangeAspect="1"/>
          </p:cNvPicPr>
          <p:nvPr/>
        </p:nvPicPr>
        <p:blipFill>
          <a:blip r:embed="rId6"/>
          <a:stretch>
            <a:fillRect/>
          </a:stretch>
        </p:blipFill>
        <p:spPr>
          <a:xfrm>
            <a:off x="4859264" y="3240737"/>
            <a:ext cx="3344098" cy="2233967"/>
          </a:xfrm>
          <a:prstGeom prst="rect">
            <a:avLst/>
          </a:prstGeom>
        </p:spPr>
      </p:pic>
    </p:spTree>
    <p:extLst>
      <p:ext uri="{BB962C8B-B14F-4D97-AF65-F5344CB8AC3E}">
        <p14:creationId xmlns:p14="http://schemas.microsoft.com/office/powerpoint/2010/main" val="136448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cLSM</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pic>
        <p:nvPicPr>
          <p:cNvPr id="8" name="图片 7">
            <a:extLst>
              <a:ext uri="{FF2B5EF4-FFF2-40B4-BE49-F238E27FC236}">
                <a16:creationId xmlns:a16="http://schemas.microsoft.com/office/drawing/2014/main" id="{E20E9FD9-EF1D-46B8-9252-07509B6D3C13}"/>
              </a:ext>
            </a:extLst>
          </p:cNvPr>
          <p:cNvPicPr>
            <a:picLocks noChangeAspect="1"/>
          </p:cNvPicPr>
          <p:nvPr/>
        </p:nvPicPr>
        <p:blipFill rotWithShape="1">
          <a:blip r:embed="rId5"/>
          <a:srcRect r="20699"/>
          <a:stretch/>
        </p:blipFill>
        <p:spPr>
          <a:xfrm>
            <a:off x="141110" y="743932"/>
            <a:ext cx="4478980" cy="5050090"/>
          </a:xfrm>
          <a:prstGeom prst="rect">
            <a:avLst/>
          </a:prstGeom>
        </p:spPr>
      </p:pic>
      <p:sp>
        <p:nvSpPr>
          <p:cNvPr id="11" name="矩形 10">
            <a:extLst>
              <a:ext uri="{FF2B5EF4-FFF2-40B4-BE49-F238E27FC236}">
                <a16:creationId xmlns:a16="http://schemas.microsoft.com/office/drawing/2014/main" id="{4CF6F430-7409-470B-9F22-5C62D7A2E531}"/>
              </a:ext>
            </a:extLst>
          </p:cNvPr>
          <p:cNvSpPr/>
          <p:nvPr/>
        </p:nvSpPr>
        <p:spPr>
          <a:xfrm>
            <a:off x="4698540" y="743932"/>
            <a:ext cx="3855076" cy="3782895"/>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使用</a:t>
            </a:r>
            <a:r>
              <a:rPr lang="en-US" altLang="zh-CN" dirty="0">
                <a:solidFill>
                  <a:srgbClr val="C00000"/>
                </a:solidFill>
                <a:latin typeface="微软雅黑" panose="020B0503020204020204" pitchFamily="34" charset="-122"/>
                <a:ea typeface="微软雅黑" panose="020B0503020204020204" pitchFamily="34" charset="-122"/>
              </a:rPr>
              <a:t>BEFOREMERGE</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和</a:t>
            </a:r>
            <a:r>
              <a:rPr lang="en-US" altLang="zh-CN" dirty="0">
                <a:solidFill>
                  <a:srgbClr val="C00000"/>
                </a:solidFill>
                <a:latin typeface="微软雅黑" panose="020B0503020204020204" pitchFamily="34" charset="-122"/>
                <a:ea typeface="微软雅黑" panose="020B0503020204020204" pitchFamily="34" charset="-122"/>
              </a:rPr>
              <a:t>AFTERMERGE</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这两个钩子来实现并发支持</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直接获取内存中的组件</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get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操作不需要阻塞同步</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用</a:t>
            </a:r>
            <a:r>
              <a:rPr lang="zh-CN" altLang="en-US" dirty="0">
                <a:solidFill>
                  <a:srgbClr val="C00000"/>
                </a:solidFill>
                <a:latin typeface="微软雅黑" panose="020B0503020204020204" pitchFamily="34" charset="-122"/>
                <a:ea typeface="微软雅黑" panose="020B0503020204020204" pitchFamily="34" charset="-122"/>
              </a:rPr>
              <a:t>参考计数器</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来避免在读取内存组件时释放内存组件</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PUT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操作，需要多加注意以避免插入到过时的内存组件中</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095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cLSM</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pic>
        <p:nvPicPr>
          <p:cNvPr id="8" name="图片 7">
            <a:extLst>
              <a:ext uri="{FF2B5EF4-FFF2-40B4-BE49-F238E27FC236}">
                <a16:creationId xmlns:a16="http://schemas.microsoft.com/office/drawing/2014/main" id="{CBE155D0-35F9-438E-A00B-153A183A4030}"/>
              </a:ext>
            </a:extLst>
          </p:cNvPr>
          <p:cNvPicPr>
            <a:picLocks noChangeAspect="1"/>
          </p:cNvPicPr>
          <p:nvPr/>
        </p:nvPicPr>
        <p:blipFill>
          <a:blip r:embed="rId5"/>
          <a:stretch>
            <a:fillRect/>
          </a:stretch>
        </p:blipFill>
        <p:spPr>
          <a:xfrm>
            <a:off x="337752" y="759828"/>
            <a:ext cx="4001520" cy="5983753"/>
          </a:xfrm>
          <a:prstGeom prst="rect">
            <a:avLst/>
          </a:prstGeom>
        </p:spPr>
      </p:pic>
      <p:sp>
        <p:nvSpPr>
          <p:cNvPr id="11" name="矩形 10">
            <a:extLst>
              <a:ext uri="{FF2B5EF4-FFF2-40B4-BE49-F238E27FC236}">
                <a16:creationId xmlns:a16="http://schemas.microsoft.com/office/drawing/2014/main" id="{3E52A62D-C174-490B-ABC5-45C0C22F6129}"/>
              </a:ext>
            </a:extLst>
          </p:cNvPr>
          <p:cNvSpPr/>
          <p:nvPr/>
        </p:nvSpPr>
        <p:spPr>
          <a:xfrm>
            <a:off x="4572000" y="770356"/>
            <a:ext cx="3855076" cy="276723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确定快照时间戳的方法比较</a:t>
            </a:r>
            <a:r>
              <a:rPr lang="zh-CN" altLang="en-US" dirty="0">
                <a:solidFill>
                  <a:srgbClr val="C00000"/>
                </a:solidFill>
                <a:latin typeface="微软雅黑" panose="020B0503020204020204" pitchFamily="34" charset="-122"/>
                <a:ea typeface="微软雅黑" panose="020B0503020204020204" pitchFamily="34" charset="-122"/>
              </a:rPr>
              <a:t>巧妙</a:t>
            </a:r>
            <a:endParaRPr lang="en-US" altLang="zh-CN" dirty="0">
              <a:solidFill>
                <a:srgbClr val="C00000"/>
              </a:solidFill>
              <a:latin typeface="微软雅黑" panose="020B0503020204020204" pitchFamily="34" charset="-122"/>
              <a:ea typeface="微软雅黑" panose="020B0503020204020204" pitchFamily="34" charset="-122"/>
            </a:endParaRPr>
          </a:p>
          <a:p>
            <a:pPr lvl="1">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在没有并发操作的情况下，可以简单地读取全局计数器的当前值。但是，在</a:t>
            </a:r>
            <a:r>
              <a:rPr lang="zh-CN" altLang="en-US" sz="1600" dirty="0">
                <a:solidFill>
                  <a:srgbClr val="C00000"/>
                </a:solidFill>
                <a:latin typeface="微软雅黑" panose="020B0503020204020204" pitchFamily="34" charset="-122"/>
                <a:ea typeface="微软雅黑" panose="020B0503020204020204" pitchFamily="34" charset="-122"/>
              </a:rPr>
              <a:t>存在并发</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的情况下，此方法可能导致</a:t>
            </a:r>
            <a:r>
              <a:rPr lang="zh-CN" altLang="en-US" sz="1600" dirty="0">
                <a:solidFill>
                  <a:srgbClr val="C00000"/>
                </a:solidFill>
                <a:latin typeface="微软雅黑" panose="020B0503020204020204" pitchFamily="34" charset="-122"/>
                <a:ea typeface="微软雅黑" panose="020B0503020204020204" pitchFamily="34" charset="-122"/>
              </a:rPr>
              <a:t>扫描不一致</a:t>
            </a:r>
            <a:endParaRPr lang="en-US" altLang="zh-CN" sz="1600"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通过跟踪已获得但可能尚未写入的时间戳来解决此问题</a:t>
            </a:r>
            <a:endParaRPr lang="en-US" altLang="zh-CN" sz="16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C5B393F-EBE0-4735-B11C-C2C316E0B791}"/>
              </a:ext>
            </a:extLst>
          </p:cNvPr>
          <p:cNvPicPr>
            <a:picLocks noChangeAspect="1"/>
          </p:cNvPicPr>
          <p:nvPr/>
        </p:nvPicPr>
        <p:blipFill>
          <a:blip r:embed="rId6"/>
          <a:stretch>
            <a:fillRect/>
          </a:stretch>
        </p:blipFill>
        <p:spPr>
          <a:xfrm>
            <a:off x="4745999" y="4041760"/>
            <a:ext cx="4029075" cy="1695450"/>
          </a:xfrm>
          <a:prstGeom prst="rect">
            <a:avLst/>
          </a:prstGeom>
        </p:spPr>
      </p:pic>
    </p:spTree>
    <p:extLst>
      <p:ext uri="{BB962C8B-B14F-4D97-AF65-F5344CB8AC3E}">
        <p14:creationId xmlns:p14="http://schemas.microsoft.com/office/powerpoint/2010/main" val="419612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grpSp>
        <p:nvGrpSpPr>
          <p:cNvPr id="4" name="组合 3">
            <a:extLst>
              <a:ext uri="{FF2B5EF4-FFF2-40B4-BE49-F238E27FC236}">
                <a16:creationId xmlns:a16="http://schemas.microsoft.com/office/drawing/2014/main" id="{530EA508-DED2-410B-B41E-E1FD0A3E74DF}"/>
              </a:ext>
            </a:extLst>
          </p:cNvPr>
          <p:cNvGrpSpPr/>
          <p:nvPr/>
        </p:nvGrpSpPr>
        <p:grpSpPr>
          <a:xfrm>
            <a:off x="2597855" y="2022076"/>
            <a:ext cx="3948290" cy="2813847"/>
            <a:chOff x="3005666" y="2165667"/>
            <a:chExt cx="3230448" cy="2813847"/>
          </a:xfrm>
        </p:grpSpPr>
        <p:sp>
          <p:nvSpPr>
            <p:cNvPr id="14" name="矩形 13">
              <a:extLst>
                <a:ext uri="{FF2B5EF4-FFF2-40B4-BE49-F238E27FC236}">
                  <a16:creationId xmlns:a16="http://schemas.microsoft.com/office/drawing/2014/main" id="{7683A583-ED3E-41D2-9ED0-C4AF1822168D}"/>
                </a:ext>
              </a:extLst>
            </p:cNvPr>
            <p:cNvSpPr/>
            <p:nvPr/>
          </p:nvSpPr>
          <p:spPr>
            <a:xfrm>
              <a:off x="3005666" y="2165667"/>
              <a:ext cx="3132668" cy="528093"/>
            </a:xfrm>
            <a:prstGeom prst="rect">
              <a:avLst/>
            </a:prstGeom>
          </p:spPr>
          <p:txBody>
            <a:bodyPr wrap="square">
              <a:spAutoFit/>
            </a:bodyPr>
            <a:lstStyle/>
            <a:p>
              <a:pPr>
                <a:lnSpc>
                  <a:spcPct val="130000"/>
                </a:lnSpc>
              </a:pPr>
              <a:r>
                <a:rPr lang="zh-CN" altLang="en-US" sz="2400" b="1" dirty="0">
                  <a:solidFill>
                    <a:srgbClr val="C00000"/>
                  </a:solidFill>
                  <a:latin typeface="微软雅黑 Light" panose="020B0502040204020203" pitchFamily="34" charset="-122"/>
                  <a:ea typeface="微软雅黑 Light" panose="020B0502040204020203" pitchFamily="34" charset="-122"/>
                </a:rPr>
                <a:t>一、键值对存储引擎介绍</a:t>
              </a:r>
              <a:endParaRPr lang="zh-CN" altLang="en-US" sz="2400" dirty="0">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35C3E4AA-010E-4436-8BBE-05E3FFA7161D}"/>
                </a:ext>
              </a:extLst>
            </p:cNvPr>
            <p:cNvSpPr/>
            <p:nvPr/>
          </p:nvSpPr>
          <p:spPr>
            <a:xfrm>
              <a:off x="3005666" y="3266333"/>
              <a:ext cx="3230448" cy="525657"/>
            </a:xfrm>
            <a:prstGeom prst="rect">
              <a:avLst/>
            </a:prstGeom>
          </p:spPr>
          <p:txBody>
            <a:bodyPr wrap="square">
              <a:spAutoFit/>
            </a:bodyPr>
            <a:lstStyle/>
            <a:p>
              <a:pPr>
                <a:lnSpc>
                  <a:spcPct val="130000"/>
                </a:lnSpc>
              </a:pPr>
              <a:r>
                <a:rPr lang="zh-CN" altLang="en-US" sz="2400" b="1" dirty="0">
                  <a:solidFill>
                    <a:srgbClr val="C00000"/>
                  </a:solidFill>
                  <a:latin typeface="微软雅黑 Light" panose="020B0502040204020203" pitchFamily="34" charset="-122"/>
                  <a:ea typeface="微软雅黑 Light" panose="020B0502040204020203" pitchFamily="34" charset="-122"/>
                </a:rPr>
                <a:t>二、键值对存储引擎的发展</a:t>
              </a:r>
              <a:endParaRPr lang="zh-CN" altLang="en-US" sz="2400" dirty="0">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E8F522C7-B281-4AB9-BB3A-B8DAD51335EB}"/>
                </a:ext>
              </a:extLst>
            </p:cNvPr>
            <p:cNvSpPr/>
            <p:nvPr/>
          </p:nvSpPr>
          <p:spPr>
            <a:xfrm>
              <a:off x="3054556" y="4453857"/>
              <a:ext cx="3132668" cy="525657"/>
            </a:xfrm>
            <a:prstGeom prst="rect">
              <a:avLst/>
            </a:prstGeom>
          </p:spPr>
          <p:txBody>
            <a:bodyPr wrap="square">
              <a:spAutoFit/>
            </a:bodyPr>
            <a:lstStyle/>
            <a:p>
              <a:pPr>
                <a:lnSpc>
                  <a:spcPct val="130000"/>
                </a:lnSpc>
              </a:pPr>
              <a:r>
                <a:rPr lang="zh-CN" altLang="en-US" sz="2400" b="1" dirty="0">
                  <a:solidFill>
                    <a:srgbClr val="C00000"/>
                  </a:solidFill>
                  <a:latin typeface="微软雅黑 Light" panose="020B0502040204020203" pitchFamily="34" charset="-122"/>
                  <a:ea typeface="微软雅黑 Light" panose="020B0502040204020203" pitchFamily="34" charset="-122"/>
                </a:rPr>
                <a:t>三、各类优化方法小结</a:t>
              </a:r>
              <a:endParaRPr lang="zh-CN" altLang="en-US" sz="2400" dirty="0">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4398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经典</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cLSM</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8" name="矩形 7">
            <a:extLst>
              <a:ext uri="{FF2B5EF4-FFF2-40B4-BE49-F238E27FC236}">
                <a16:creationId xmlns:a16="http://schemas.microsoft.com/office/drawing/2014/main" id="{B4442E46-01A2-494B-A3A2-6D99B55A74C2}"/>
              </a:ext>
            </a:extLst>
          </p:cNvPr>
          <p:cNvSpPr/>
          <p:nvPr/>
        </p:nvSpPr>
        <p:spPr>
          <a:xfrm>
            <a:off x="292433" y="737338"/>
            <a:ext cx="8673767" cy="1099468"/>
          </a:xfrm>
          <a:prstGeom prst="rect">
            <a:avLst/>
          </a:prstGeom>
        </p:spPr>
        <p:txBody>
          <a:bodyPr wrap="square">
            <a:spAutoFit/>
          </a:bodyPr>
          <a:lstStyle/>
          <a:p>
            <a:pPr lvl="0">
              <a:lnSpc>
                <a:spcPct val="125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solidFill>
                  <a:prstClr val="black"/>
                </a:solidFill>
                <a:latin typeface="微软雅黑" panose="020B0503020204020204" pitchFamily="34" charset="-122"/>
                <a:ea typeface="微软雅黑" panose="020B0503020204020204" pitchFamily="34" charset="-122"/>
              </a:rPr>
              <a:t>：使用密集的</a:t>
            </a:r>
            <a:r>
              <a:rPr lang="zh-CN" altLang="en-US" dirty="0">
                <a:solidFill>
                  <a:srgbClr val="C00000"/>
                </a:solidFill>
                <a:latin typeface="微软雅黑" panose="020B0503020204020204" pitchFamily="34" charset="-122"/>
                <a:ea typeface="微软雅黑" panose="020B0503020204020204" pitchFamily="34" charset="-122"/>
              </a:rPr>
              <a:t>综合工作负载</a:t>
            </a:r>
            <a:r>
              <a:rPr lang="zh-CN" altLang="en-US" dirty="0">
                <a:solidFill>
                  <a:prstClr val="black"/>
                </a:solidFill>
                <a:latin typeface="微软雅黑" panose="020B0503020204020204" pitchFamily="34" charset="-122"/>
                <a:ea typeface="微软雅黑" panose="020B0503020204020204" pitchFamily="34" charset="-122"/>
              </a:rPr>
              <a:t>以及生产</a:t>
            </a:r>
            <a:r>
              <a:rPr lang="en-US" altLang="zh-CN" dirty="0">
                <a:solidFill>
                  <a:srgbClr val="C00000"/>
                </a:solidFill>
                <a:latin typeface="微软雅黑" panose="020B0503020204020204" pitchFamily="34" charset="-122"/>
                <a:ea typeface="微软雅黑" panose="020B0503020204020204" pitchFamily="34" charset="-122"/>
              </a:rPr>
              <a:t>Web</a:t>
            </a:r>
            <a:r>
              <a:rPr lang="zh-CN" altLang="en-US" dirty="0">
                <a:solidFill>
                  <a:srgbClr val="C00000"/>
                </a:solidFill>
                <a:latin typeface="微软雅黑" panose="020B0503020204020204" pitchFamily="34" charset="-122"/>
                <a:ea typeface="微软雅黑" panose="020B0503020204020204" pitchFamily="34" charset="-122"/>
              </a:rPr>
              <a:t>服务应用程序中的工作负载</a:t>
            </a:r>
            <a:r>
              <a:rPr lang="zh-CN" altLang="en-US" dirty="0">
                <a:solidFill>
                  <a:prstClr val="black"/>
                </a:solidFill>
                <a:latin typeface="微软雅黑" panose="020B0503020204020204" pitchFamily="34" charset="-122"/>
                <a:ea typeface="微软雅黑" panose="020B0503020204020204" pitchFamily="34" charset="-122"/>
              </a:rPr>
              <a:t>对其进行评估；</a:t>
            </a:r>
            <a:r>
              <a:rPr lang="en-US" altLang="zh-CN" dirty="0" err="1">
                <a:solidFill>
                  <a:prstClr val="black"/>
                </a:solidFill>
                <a:latin typeface="微软雅黑" panose="020B0503020204020204" pitchFamily="34" charset="-122"/>
                <a:ea typeface="微软雅黑" panose="020B0503020204020204" pitchFamily="34" charset="-122"/>
              </a:rPr>
              <a:t>cLSM</a:t>
            </a:r>
            <a:r>
              <a:rPr lang="zh-CN" altLang="en-US" dirty="0">
                <a:solidFill>
                  <a:prstClr val="black"/>
                </a:solidFill>
                <a:latin typeface="微软雅黑" panose="020B0503020204020204" pitchFamily="34" charset="-122"/>
                <a:ea typeface="微软雅黑" panose="020B0503020204020204" pitchFamily="34" charset="-122"/>
              </a:rPr>
              <a:t>将吞吐量</a:t>
            </a:r>
            <a:r>
              <a:rPr lang="zh-CN" altLang="en-US" dirty="0">
                <a:solidFill>
                  <a:srgbClr val="C00000"/>
                </a:solidFill>
                <a:latin typeface="微软雅黑" panose="020B0503020204020204" pitchFamily="34" charset="-122"/>
                <a:ea typeface="微软雅黑" panose="020B0503020204020204" pitchFamily="34" charset="-122"/>
              </a:rPr>
              <a:t>提高了</a:t>
            </a:r>
            <a:r>
              <a:rPr lang="en-US" altLang="zh-CN" dirty="0">
                <a:solidFill>
                  <a:srgbClr val="C00000"/>
                </a:solidFill>
                <a:latin typeface="微软雅黑" panose="020B0503020204020204" pitchFamily="34" charset="-122"/>
                <a:ea typeface="微软雅黑" panose="020B0503020204020204" pitchFamily="34" charset="-122"/>
              </a:rPr>
              <a:t>1.5</a:t>
            </a:r>
            <a:r>
              <a:rPr lang="zh-CN" altLang="en-US" dirty="0">
                <a:solidFill>
                  <a:srgbClr val="C00000"/>
                </a:solidFill>
                <a:latin typeface="微软雅黑" panose="020B0503020204020204" pitchFamily="34" charset="-122"/>
                <a:ea typeface="微软雅黑" panose="020B0503020204020204" pitchFamily="34" charset="-122"/>
              </a:rPr>
              <a:t>倍至</a:t>
            </a:r>
            <a:r>
              <a:rPr lang="en-US" altLang="zh-CN" dirty="0">
                <a:solidFill>
                  <a:srgbClr val="C00000"/>
                </a:solidFill>
                <a:latin typeface="微软雅黑" panose="020B0503020204020204" pitchFamily="34" charset="-122"/>
                <a:ea typeface="微软雅黑" panose="020B0503020204020204" pitchFamily="34" charset="-122"/>
              </a:rPr>
              <a:t>2.5</a:t>
            </a:r>
            <a:r>
              <a:rPr lang="zh-CN" altLang="en-US" dirty="0">
                <a:solidFill>
                  <a:srgbClr val="C00000"/>
                </a:solidFill>
                <a:latin typeface="微软雅黑" panose="020B0503020204020204" pitchFamily="34" charset="-122"/>
                <a:ea typeface="微软雅黑" panose="020B0503020204020204" pitchFamily="34" charset="-122"/>
              </a:rPr>
              <a:t>倍</a:t>
            </a:r>
            <a:r>
              <a:rPr lang="zh-CN" altLang="en-US" dirty="0">
                <a:solidFill>
                  <a:prstClr val="black"/>
                </a:solidFill>
                <a:latin typeface="微软雅黑" panose="020B0503020204020204" pitchFamily="34" charset="-122"/>
                <a:ea typeface="微软雅黑" panose="020B0503020204020204" pitchFamily="34" charset="-122"/>
              </a:rPr>
              <a:t>。此外，</a:t>
            </a:r>
            <a:r>
              <a:rPr lang="en-US" altLang="zh-CN" dirty="0" err="1">
                <a:solidFill>
                  <a:prstClr val="black"/>
                </a:solidFill>
                <a:latin typeface="微软雅黑" panose="020B0503020204020204" pitchFamily="34" charset="-122"/>
                <a:ea typeface="微软雅黑" panose="020B0503020204020204" pitchFamily="34" charset="-122"/>
              </a:rPr>
              <a:t>cLSM</a:t>
            </a:r>
            <a:r>
              <a:rPr lang="zh-CN" altLang="en-US" dirty="0">
                <a:solidFill>
                  <a:prstClr val="black"/>
                </a:solidFill>
                <a:latin typeface="微软雅黑" panose="020B0503020204020204" pitchFamily="34" charset="-122"/>
                <a:ea typeface="微软雅黑" panose="020B0503020204020204" pitchFamily="34" charset="-122"/>
              </a:rPr>
              <a:t>开发了更多的处理器核，并具有出色的可伸缩性。</a:t>
            </a:r>
          </a:p>
        </p:txBody>
      </p:sp>
      <p:pic>
        <p:nvPicPr>
          <p:cNvPr id="13" name="图片 12">
            <a:extLst>
              <a:ext uri="{FF2B5EF4-FFF2-40B4-BE49-F238E27FC236}">
                <a16:creationId xmlns:a16="http://schemas.microsoft.com/office/drawing/2014/main" id="{941782B1-6867-4631-93F8-8646635DC9A4}"/>
              </a:ext>
            </a:extLst>
          </p:cNvPr>
          <p:cNvPicPr>
            <a:picLocks noChangeAspect="1"/>
          </p:cNvPicPr>
          <p:nvPr/>
        </p:nvPicPr>
        <p:blipFill>
          <a:blip r:embed="rId4"/>
          <a:stretch>
            <a:fillRect/>
          </a:stretch>
        </p:blipFill>
        <p:spPr>
          <a:xfrm>
            <a:off x="0" y="1960613"/>
            <a:ext cx="4742635" cy="3506653"/>
          </a:xfrm>
          <a:prstGeom prst="rect">
            <a:avLst/>
          </a:prstGeom>
        </p:spPr>
      </p:pic>
      <p:pic>
        <p:nvPicPr>
          <p:cNvPr id="14" name="图片 13">
            <a:extLst>
              <a:ext uri="{FF2B5EF4-FFF2-40B4-BE49-F238E27FC236}">
                <a16:creationId xmlns:a16="http://schemas.microsoft.com/office/drawing/2014/main" id="{AED5314F-0740-4A6F-BD1F-E864940D10B3}"/>
              </a:ext>
            </a:extLst>
          </p:cNvPr>
          <p:cNvPicPr>
            <a:picLocks noChangeAspect="1"/>
          </p:cNvPicPr>
          <p:nvPr/>
        </p:nvPicPr>
        <p:blipFill>
          <a:blip r:embed="rId5"/>
          <a:stretch>
            <a:fillRect/>
          </a:stretch>
        </p:blipFill>
        <p:spPr>
          <a:xfrm>
            <a:off x="4629316" y="2041069"/>
            <a:ext cx="4514683" cy="3345739"/>
          </a:xfrm>
          <a:prstGeom prst="rect">
            <a:avLst/>
          </a:prstGeom>
        </p:spPr>
      </p:pic>
      <p:sp>
        <p:nvSpPr>
          <p:cNvPr id="15" name="矩形 14">
            <a:extLst>
              <a:ext uri="{FF2B5EF4-FFF2-40B4-BE49-F238E27FC236}">
                <a16:creationId xmlns:a16="http://schemas.microsoft.com/office/drawing/2014/main" id="{4126B385-C3BD-4AA8-BBAA-5CEB9CE942E3}"/>
              </a:ext>
            </a:extLst>
          </p:cNvPr>
          <p:cNvSpPr/>
          <p:nvPr/>
        </p:nvSpPr>
        <p:spPr>
          <a:xfrm>
            <a:off x="292433" y="5467264"/>
            <a:ext cx="7670801" cy="753220"/>
          </a:xfrm>
          <a:prstGeom prst="rect">
            <a:avLst/>
          </a:prstGeom>
        </p:spPr>
        <p:txBody>
          <a:bodyPr wrap="square">
            <a:spAutoFit/>
          </a:bodyPr>
          <a:lstStyle/>
          <a:p>
            <a:pPr lvl="0">
              <a:lnSpc>
                <a:spcPct val="125000"/>
              </a:lnSpc>
            </a:pPr>
            <a:r>
              <a:rPr lang="zh-CN" altLang="en-US" b="1" dirty="0">
                <a:solidFill>
                  <a:srgbClr val="C00000"/>
                </a:solidFill>
                <a:latin typeface="微软雅黑" panose="020B0503020204020204" pitchFamily="34" charset="-122"/>
                <a:ea typeface="微软雅黑" panose="020B0503020204020204" pitchFamily="34" charset="-122"/>
              </a:rPr>
              <a:t>缺点</a:t>
            </a:r>
            <a:r>
              <a:rPr lang="zh-CN" altLang="en-US" dirty="0">
                <a:solidFill>
                  <a:prstClr val="black"/>
                </a:solidFill>
                <a:latin typeface="微软雅黑" panose="020B0503020204020204" pitchFamily="34" charset="-122"/>
                <a:ea typeface="微软雅黑" panose="020B0503020204020204" pitchFamily="34" charset="-122"/>
              </a:rPr>
              <a:t>：使用全局共享排他锁在更新和后台磁盘写入之间进行协调，系统可伸缩性仍然受到损害</a:t>
            </a:r>
          </a:p>
        </p:txBody>
      </p:sp>
    </p:spTree>
    <p:extLst>
      <p:ext uri="{BB962C8B-B14F-4D97-AF65-F5344CB8AC3E}">
        <p14:creationId xmlns:p14="http://schemas.microsoft.com/office/powerpoint/2010/main" val="2567945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81657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PebblesDB</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8" name="矩形 7">
            <a:extLst>
              <a:ext uri="{FF2B5EF4-FFF2-40B4-BE49-F238E27FC236}">
                <a16:creationId xmlns:a16="http://schemas.microsoft.com/office/drawing/2014/main" id="{244C5AC2-964E-4578-BA1A-1A708B6CEFF5}"/>
              </a:ext>
            </a:extLst>
          </p:cNvPr>
          <p:cNvSpPr/>
          <p:nvPr/>
        </p:nvSpPr>
        <p:spPr>
          <a:xfrm>
            <a:off x="319530" y="662824"/>
            <a:ext cx="8824470" cy="417358"/>
          </a:xfrm>
          <a:prstGeom prst="rect">
            <a:avLst/>
          </a:prstGeom>
        </p:spPr>
        <p:txBody>
          <a:bodyPr wrap="square">
            <a:spAutoFit/>
          </a:bodyPr>
          <a:lstStyle/>
          <a:p>
            <a:pPr>
              <a:lnSpc>
                <a:spcPct val="130000"/>
              </a:lnSpc>
            </a:pPr>
            <a:r>
              <a:rPr lang="en-US" altLang="zh-CN" dirty="0" err="1">
                <a:latin typeface="微软雅黑" panose="020B0503020204020204" pitchFamily="34" charset="-122"/>
                <a:ea typeface="微软雅黑" panose="020B0503020204020204" pitchFamily="34" charset="-122"/>
              </a:rPr>
              <a:t>PebblesDB</a:t>
            </a: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HyperLevelDB</a:t>
            </a:r>
            <a:r>
              <a:rPr lang="zh-CN" altLang="en-US" dirty="0">
                <a:latin typeface="微软雅黑" panose="020B0503020204020204" pitchFamily="34" charset="-122"/>
                <a:ea typeface="微软雅黑" panose="020B0503020204020204" pitchFamily="34" charset="-122"/>
              </a:rPr>
              <a:t>进行优化</a:t>
            </a:r>
          </a:p>
        </p:txBody>
      </p:sp>
      <p:sp>
        <p:nvSpPr>
          <p:cNvPr id="11" name="矩形 10">
            <a:extLst>
              <a:ext uri="{FF2B5EF4-FFF2-40B4-BE49-F238E27FC236}">
                <a16:creationId xmlns:a16="http://schemas.microsoft.com/office/drawing/2014/main" id="{64F61A0E-C4C0-47AA-BF34-15AE06F0749A}"/>
              </a:ext>
            </a:extLst>
          </p:cNvPr>
          <p:cNvSpPr/>
          <p:nvPr/>
        </p:nvSpPr>
        <p:spPr>
          <a:xfrm>
            <a:off x="319530" y="1160932"/>
            <a:ext cx="8075790" cy="1137556"/>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技术思路</a:t>
            </a:r>
            <a:r>
              <a:rPr lang="zh-CN" altLang="en-US" dirty="0">
                <a:latin typeface="微软雅黑" panose="020B0503020204020204" pitchFamily="34" charset="-122"/>
                <a:ea typeface="微软雅黑" panose="020B0503020204020204" pitchFamily="34" charset="-122"/>
              </a:rPr>
              <a:t>：结合跳表和</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以及新颖的压缩算法，提出碎片对数结构合并树（</a:t>
            </a:r>
            <a:r>
              <a:rPr lang="en-US" altLang="zh-CN" dirty="0">
                <a:solidFill>
                  <a:srgbClr val="C00000"/>
                </a:solidFill>
                <a:latin typeface="微软雅黑" panose="020B0503020204020204" pitchFamily="34" charset="-122"/>
                <a:ea typeface="微软雅黑" panose="020B0503020204020204" pitchFamily="34" charset="-122"/>
              </a:rPr>
              <a:t>FLSM</a:t>
            </a:r>
            <a:r>
              <a:rPr lang="zh-CN" altLang="en-US" dirty="0">
                <a:latin typeface="微软雅黑" panose="020B0503020204020204" pitchFamily="34" charset="-122"/>
                <a:ea typeface="微软雅黑" panose="020B0503020204020204" pitchFamily="34" charset="-122"/>
              </a:rPr>
              <a:t>），并根据该数据结构生成</a:t>
            </a:r>
            <a:r>
              <a:rPr lang="en-US" altLang="zh-CN" dirty="0" err="1">
                <a:latin typeface="微软雅黑" panose="020B0503020204020204" pitchFamily="34" charset="-122"/>
                <a:ea typeface="微软雅黑" panose="020B0503020204020204" pitchFamily="34" charset="-122"/>
              </a:rPr>
              <a:t>PebblesDB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以实现低写入放大，高写入吞吐量和高读取吞吐量的目的</a:t>
            </a:r>
          </a:p>
        </p:txBody>
      </p:sp>
      <p:pic>
        <p:nvPicPr>
          <p:cNvPr id="12" name="图片 11">
            <a:extLst>
              <a:ext uri="{FF2B5EF4-FFF2-40B4-BE49-F238E27FC236}">
                <a16:creationId xmlns:a16="http://schemas.microsoft.com/office/drawing/2014/main" id="{4AE7552D-CD56-445E-88B9-285DC9951FED}"/>
              </a:ext>
            </a:extLst>
          </p:cNvPr>
          <p:cNvPicPr>
            <a:picLocks noChangeAspect="1"/>
          </p:cNvPicPr>
          <p:nvPr/>
        </p:nvPicPr>
        <p:blipFill rotWithShape="1">
          <a:blip r:embed="rId5">
            <a:extLst>
              <a:ext uri="{28A0092B-C50C-407E-A947-70E740481C1C}">
                <a14:useLocalDpi xmlns:a14="http://schemas.microsoft.com/office/drawing/2010/main" val="0"/>
              </a:ext>
            </a:extLst>
          </a:blip>
          <a:srcRect l="2115" t="4029" r="12681" b="3113"/>
          <a:stretch/>
        </p:blipFill>
        <p:spPr>
          <a:xfrm>
            <a:off x="4483647" y="2090699"/>
            <a:ext cx="4583805" cy="3837447"/>
          </a:xfrm>
          <a:prstGeom prst="rect">
            <a:avLst/>
          </a:prstGeom>
        </p:spPr>
      </p:pic>
      <p:sp>
        <p:nvSpPr>
          <p:cNvPr id="13" name="文本框 12">
            <a:extLst>
              <a:ext uri="{FF2B5EF4-FFF2-40B4-BE49-F238E27FC236}">
                <a16:creationId xmlns:a16="http://schemas.microsoft.com/office/drawing/2014/main" id="{925A8953-043C-48B1-93FC-2BC510C3B6C4}"/>
              </a:ext>
            </a:extLst>
          </p:cNvPr>
          <p:cNvSpPr txBox="1"/>
          <p:nvPr/>
        </p:nvSpPr>
        <p:spPr>
          <a:xfrm>
            <a:off x="319530" y="2600602"/>
            <a:ext cx="268050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写入放大问题：</a:t>
            </a:r>
          </a:p>
        </p:txBody>
      </p:sp>
      <p:sp>
        <p:nvSpPr>
          <p:cNvPr id="2" name="矩形 1">
            <a:extLst>
              <a:ext uri="{FF2B5EF4-FFF2-40B4-BE49-F238E27FC236}">
                <a16:creationId xmlns:a16="http://schemas.microsoft.com/office/drawing/2014/main" id="{E9CAC94A-36FD-442F-BE9B-B054DB20B29F}"/>
              </a:ext>
            </a:extLst>
          </p:cNvPr>
          <p:cNvSpPr/>
          <p:nvPr/>
        </p:nvSpPr>
        <p:spPr>
          <a:xfrm>
            <a:off x="319530" y="3181976"/>
            <a:ext cx="4164117" cy="212090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假设将</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级配置为一次仅容纳一个</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。当达到此限制时，将触发压缩。压缩</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时，将重写其键范围与要压缩的</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相交的下一级的所有</a:t>
            </a:r>
            <a:r>
              <a:rPr lang="en-US" altLang="zh-CN" dirty="0" err="1">
                <a:latin typeface="微软雅黑" panose="020B0503020204020204" pitchFamily="34" charset="-122"/>
                <a:ea typeface="微软雅黑" panose="020B0503020204020204" pitchFamily="34" charset="-122"/>
              </a:rPr>
              <a:t>sstable</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61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81657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PebblesDB</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1" name="矩形 10">
            <a:extLst>
              <a:ext uri="{FF2B5EF4-FFF2-40B4-BE49-F238E27FC236}">
                <a16:creationId xmlns:a16="http://schemas.microsoft.com/office/drawing/2014/main" id="{64F61A0E-C4C0-47AA-BF34-15AE06F0749A}"/>
              </a:ext>
            </a:extLst>
          </p:cNvPr>
          <p:cNvSpPr/>
          <p:nvPr/>
        </p:nvSpPr>
        <p:spPr>
          <a:xfrm>
            <a:off x="274925" y="613745"/>
            <a:ext cx="8605300" cy="1175643"/>
          </a:xfrm>
          <a:prstGeom prst="rect">
            <a:avLst/>
          </a:prstGeom>
        </p:spPr>
        <p:txBody>
          <a:bodyPr wrap="square">
            <a:spAutoFit/>
          </a:bodyPr>
          <a:lstStyle/>
          <a:p>
            <a:pPr>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关键技术</a:t>
            </a:r>
            <a:r>
              <a:rPr lang="en-US" altLang="zh-CN" b="1" dirty="0">
                <a:solidFill>
                  <a:srgbClr val="C00000"/>
                </a:solidFill>
                <a:latin typeface="微软雅黑" panose="020B0503020204020204" pitchFamily="34" charset="-122"/>
                <a:ea typeface="微软雅黑" panose="020B0503020204020204" pitchFamily="34" charset="-122"/>
              </a:rPr>
              <a:t>-FLSM</a:t>
            </a:r>
            <a:r>
              <a:rPr lang="zh-CN" altLang="en-US" dirty="0">
                <a:latin typeface="微软雅黑" panose="020B0503020204020204" pitchFamily="34" charset="-122"/>
                <a:ea typeface="微软雅黑" panose="020B0503020204020204" pitchFamily="34" charset="-122"/>
              </a:rPr>
              <a:t>：在经典的</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中，每个密钥将恰好存在于一个</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中，这是写放大的</a:t>
            </a:r>
            <a:r>
              <a:rPr lang="zh-CN" altLang="en-US" dirty="0">
                <a:solidFill>
                  <a:srgbClr val="C00000"/>
                </a:solidFill>
                <a:latin typeface="微软雅黑" panose="020B0503020204020204" pitchFamily="34" charset="-122"/>
                <a:ea typeface="微软雅黑" panose="020B0503020204020204" pitchFamily="34" charset="-122"/>
              </a:rPr>
              <a:t>根本原因</a:t>
            </a:r>
            <a:r>
              <a:rPr lang="zh-CN" altLang="en-US" dirty="0">
                <a:latin typeface="微软雅黑" panose="020B0503020204020204" pitchFamily="34" charset="-122"/>
                <a:ea typeface="微软雅黑" panose="020B0503020204020204" pitchFamily="34" charset="-122"/>
              </a:rPr>
              <a:t>，因为它</a:t>
            </a:r>
            <a:r>
              <a:rPr lang="zh-CN" altLang="en-US" dirty="0">
                <a:solidFill>
                  <a:srgbClr val="C00000"/>
                </a:solidFill>
                <a:latin typeface="微软雅黑" panose="020B0503020204020204" pitchFamily="34" charset="-122"/>
                <a:ea typeface="微软雅黑" panose="020B0503020204020204" pitchFamily="34" charset="-122"/>
              </a:rPr>
              <a:t>强制将数据重写为同一级别</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FLSM </a:t>
            </a:r>
            <a:r>
              <a:rPr lang="zh-CN" altLang="en-US" dirty="0">
                <a:latin typeface="微软雅黑" panose="020B0503020204020204" pitchFamily="34" charset="-122"/>
                <a:ea typeface="微软雅黑" panose="020B0503020204020204" pitchFamily="34" charset="-122"/>
              </a:rPr>
              <a:t>丢弃了该不变式，为了快速找到每个级别的密钥，</a:t>
            </a:r>
            <a:r>
              <a:rPr lang="en-US" altLang="zh-CN" dirty="0">
                <a:solidFill>
                  <a:srgbClr val="C00000"/>
                </a:solidFill>
                <a:latin typeface="微软雅黑" panose="020B0503020204020204" pitchFamily="34" charset="-122"/>
                <a:ea typeface="微软雅黑" panose="020B0503020204020204" pitchFamily="34" charset="-122"/>
              </a:rPr>
              <a:t>FLSM</a:t>
            </a:r>
            <a:r>
              <a:rPr lang="zh-CN" altLang="en-US" dirty="0">
                <a:solidFill>
                  <a:srgbClr val="C00000"/>
                </a:solidFill>
                <a:latin typeface="微软雅黑" panose="020B0503020204020204" pitchFamily="34" charset="-122"/>
                <a:ea typeface="微软雅黑" panose="020B0503020204020204" pitchFamily="34" charset="-122"/>
              </a:rPr>
              <a:t>将</a:t>
            </a:r>
            <a:r>
              <a:rPr lang="en-US" altLang="zh-CN" dirty="0" err="1">
                <a:solidFill>
                  <a:srgbClr val="C00000"/>
                </a:solidFill>
                <a:latin typeface="微软雅黑" panose="020B0503020204020204" pitchFamily="34" charset="-122"/>
                <a:ea typeface="微软雅黑" panose="020B0503020204020204" pitchFamily="34" charset="-122"/>
              </a:rPr>
              <a:t>sstables</a:t>
            </a:r>
            <a:r>
              <a:rPr lang="zh-CN" altLang="en-US" dirty="0">
                <a:solidFill>
                  <a:srgbClr val="C00000"/>
                </a:solidFill>
                <a:latin typeface="微软雅黑" panose="020B0503020204020204" pitchFamily="34" charset="-122"/>
                <a:ea typeface="微软雅黑" panose="020B0503020204020204" pitchFamily="34" charset="-122"/>
              </a:rPr>
              <a:t>组织为防护模式</a:t>
            </a:r>
          </a:p>
        </p:txBody>
      </p:sp>
      <p:pic>
        <p:nvPicPr>
          <p:cNvPr id="14" name="图片 13">
            <a:extLst>
              <a:ext uri="{FF2B5EF4-FFF2-40B4-BE49-F238E27FC236}">
                <a16:creationId xmlns:a16="http://schemas.microsoft.com/office/drawing/2014/main" id="{CC161929-CF03-4019-8031-64957D56B851}"/>
              </a:ext>
            </a:extLst>
          </p:cNvPr>
          <p:cNvPicPr>
            <a:picLocks noChangeAspect="1"/>
          </p:cNvPicPr>
          <p:nvPr/>
        </p:nvPicPr>
        <p:blipFill rotWithShape="1">
          <a:blip r:embed="rId5">
            <a:extLst>
              <a:ext uri="{28A0092B-C50C-407E-A947-70E740481C1C}">
                <a14:useLocalDpi xmlns:a14="http://schemas.microsoft.com/office/drawing/2010/main" val="0"/>
              </a:ext>
            </a:extLst>
          </a:blip>
          <a:srcRect l="3269" t="1574" r="1364" b="7260"/>
          <a:stretch/>
        </p:blipFill>
        <p:spPr>
          <a:xfrm>
            <a:off x="1828800" y="3144644"/>
            <a:ext cx="4683512" cy="3584712"/>
          </a:xfrm>
          <a:prstGeom prst="rect">
            <a:avLst/>
          </a:prstGeom>
        </p:spPr>
      </p:pic>
      <p:sp>
        <p:nvSpPr>
          <p:cNvPr id="15" name="矩形 14">
            <a:extLst>
              <a:ext uri="{FF2B5EF4-FFF2-40B4-BE49-F238E27FC236}">
                <a16:creationId xmlns:a16="http://schemas.microsoft.com/office/drawing/2014/main" id="{16CA960F-FC16-4842-A7D9-E846DD86AC76}"/>
              </a:ext>
            </a:extLst>
          </p:cNvPr>
          <p:cNvSpPr/>
          <p:nvPr/>
        </p:nvSpPr>
        <p:spPr>
          <a:xfrm>
            <a:off x="274925" y="1789388"/>
            <a:ext cx="8471486" cy="1549591"/>
          </a:xfrm>
          <a:prstGeom prst="rect">
            <a:avLst/>
          </a:prstGeom>
        </p:spPr>
        <p:txBody>
          <a:bodyPr wrap="square">
            <a:spAutoFit/>
          </a:bodyPr>
          <a:lstStyle/>
          <a:p>
            <a:pPr>
              <a:lnSpc>
                <a:spcPct val="135000"/>
              </a:lnSpc>
            </a:pPr>
            <a:r>
              <a:rPr lang="en-US" altLang="zh-CN"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警卫的设置</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level1</a:t>
            </a:r>
            <a:r>
              <a:rPr lang="zh-CN" altLang="en-US" dirty="0">
                <a:latin typeface="微软雅黑" panose="020B0503020204020204" pitchFamily="34" charset="-122"/>
                <a:ea typeface="微软雅黑" panose="020B0503020204020204" pitchFamily="34" charset="-122"/>
              </a:rPr>
              <a:t>只设置一个警卫，负责一个区域，其值为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，所有小于</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会被单独放到哨兵那，大于</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的值会放到不同的</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那（每一个虚线框就是一个</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），由于不重写数据，因此在一个前后警卫的值的区间内，会单独另建一个</a:t>
            </a:r>
            <a:r>
              <a:rPr lang="en-US" altLang="zh-CN" dirty="0" err="1">
                <a:latin typeface="微软雅黑" panose="020B0503020204020204" pitchFamily="34" charset="-122"/>
                <a:ea typeface="微软雅黑" panose="020B0503020204020204" pitchFamily="34" charset="-122"/>
              </a:rPr>
              <a:t>SSTabel</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40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pic>
        <p:nvPicPr>
          <p:cNvPr id="22" name="图片 21">
            <a:extLst>
              <a:ext uri="{FF2B5EF4-FFF2-40B4-BE49-F238E27FC236}">
                <a16:creationId xmlns:a16="http://schemas.microsoft.com/office/drawing/2014/main" id="{4CFC81BD-C790-4BF7-BEAF-B1B50230A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09" y="2196790"/>
            <a:ext cx="4290785" cy="3232678"/>
          </a:xfrm>
          <a:prstGeom prst="rect">
            <a:avLst/>
          </a:prstGeom>
        </p:spPr>
      </p:pic>
      <p:pic>
        <p:nvPicPr>
          <p:cNvPr id="23" name="图片 22">
            <a:extLst>
              <a:ext uri="{FF2B5EF4-FFF2-40B4-BE49-F238E27FC236}">
                <a16:creationId xmlns:a16="http://schemas.microsoft.com/office/drawing/2014/main" id="{86A60E4E-223D-47BB-BD38-ECFB005E3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0991" y="2196790"/>
            <a:ext cx="4695170" cy="3232678"/>
          </a:xfrm>
          <a:prstGeom prst="rect">
            <a:avLst/>
          </a:prstGeom>
        </p:spPr>
      </p:pic>
      <p:sp>
        <p:nvSpPr>
          <p:cNvPr id="25" name="矩形 24">
            <a:extLst>
              <a:ext uri="{FF2B5EF4-FFF2-40B4-BE49-F238E27FC236}">
                <a16:creationId xmlns:a16="http://schemas.microsoft.com/office/drawing/2014/main" id="{BC0DFA00-8B76-416F-A6AF-264FEFD35CE6}"/>
              </a:ext>
            </a:extLst>
          </p:cNvPr>
          <p:cNvSpPr/>
          <p:nvPr/>
        </p:nvSpPr>
        <p:spPr>
          <a:xfrm>
            <a:off x="235116" y="944892"/>
            <a:ext cx="8673767" cy="753220"/>
          </a:xfrm>
          <a:prstGeom prst="rect">
            <a:avLst/>
          </a:prstGeom>
        </p:spPr>
        <p:txBody>
          <a:bodyPr wrap="square">
            <a:spAutoFit/>
          </a:bodyPr>
          <a:lstStyle/>
          <a:p>
            <a:pPr lvl="0">
              <a:lnSpc>
                <a:spcPct val="125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solidFill>
                  <a:prstClr val="black"/>
                </a:solidFill>
                <a:latin typeface="微软雅黑" panose="020B0503020204020204" pitchFamily="34" charset="-122"/>
                <a:ea typeface="微软雅黑" panose="020B0503020204020204" pitchFamily="34" charset="-122"/>
              </a:rPr>
              <a:t>：在几乎所有工作负载上，</a:t>
            </a:r>
            <a:r>
              <a:rPr lang="en-US" altLang="zh-CN" dirty="0" err="1">
                <a:solidFill>
                  <a:prstClr val="black"/>
                </a:solidFill>
                <a:latin typeface="微软雅黑" panose="020B0503020204020204" pitchFamily="34" charset="-122"/>
                <a:ea typeface="微软雅黑" panose="020B0503020204020204" pitchFamily="34" charset="-122"/>
              </a:rPr>
              <a:t>PebblesDb</a:t>
            </a:r>
            <a:r>
              <a:rPr lang="zh-CN" altLang="en-US" dirty="0">
                <a:solidFill>
                  <a:prstClr val="black"/>
                </a:solidFill>
                <a:latin typeface="微软雅黑" panose="020B0503020204020204" pitchFamily="34" charset="-122"/>
                <a:ea typeface="微软雅黑" panose="020B0503020204020204" pitchFamily="34" charset="-122"/>
              </a:rPr>
              <a:t>的吞吐量都比</a:t>
            </a:r>
            <a:r>
              <a:rPr lang="en-US" altLang="zh-CN" dirty="0" err="1">
                <a:solidFill>
                  <a:prstClr val="black"/>
                </a:solidFill>
                <a:latin typeface="微软雅黑" panose="020B0503020204020204" pitchFamily="34" charset="-122"/>
                <a:ea typeface="微软雅黑" panose="020B0503020204020204" pitchFamily="34" charset="-122"/>
              </a:rPr>
              <a:t>RocksDB</a:t>
            </a:r>
            <a:r>
              <a:rPr lang="zh-CN" altLang="en-US" dirty="0">
                <a:solidFill>
                  <a:prstClr val="black"/>
                </a:solidFill>
                <a:latin typeface="微软雅黑" panose="020B0503020204020204" pitchFamily="34" charset="-122"/>
                <a:ea typeface="微软雅黑" panose="020B0503020204020204" pitchFamily="34" charset="-122"/>
              </a:rPr>
              <a:t>高，而</a:t>
            </a:r>
            <a:r>
              <a:rPr lang="en-US" altLang="zh-CN" dirty="0">
                <a:solidFill>
                  <a:prstClr val="black"/>
                </a:solidFill>
                <a:latin typeface="微软雅黑" panose="020B0503020204020204" pitchFamily="34" charset="-122"/>
                <a:ea typeface="微软雅黑" panose="020B0503020204020204" pitchFamily="34" charset="-122"/>
              </a:rPr>
              <a:t>IO</a:t>
            </a:r>
            <a:r>
              <a:rPr lang="zh-CN" altLang="en-US" dirty="0">
                <a:solidFill>
                  <a:prstClr val="black"/>
                </a:solidFill>
                <a:latin typeface="微软雅黑" panose="020B0503020204020204" pitchFamily="34" charset="-122"/>
                <a:ea typeface="微软雅黑" panose="020B0503020204020204" pitchFamily="34" charset="-122"/>
              </a:rPr>
              <a:t>却比</a:t>
            </a:r>
            <a:r>
              <a:rPr lang="en-US" altLang="zh-CN" dirty="0" err="1">
                <a:solidFill>
                  <a:prstClr val="black"/>
                </a:solidFill>
                <a:latin typeface="微软雅黑" panose="020B0503020204020204" pitchFamily="34" charset="-122"/>
                <a:ea typeface="微软雅黑" panose="020B0503020204020204" pitchFamily="34" charset="-122"/>
              </a:rPr>
              <a:t>RocksDB</a:t>
            </a:r>
            <a:r>
              <a:rPr lang="zh-CN" altLang="en-US" dirty="0">
                <a:solidFill>
                  <a:prstClr val="black"/>
                </a:solidFill>
                <a:latin typeface="微软雅黑" panose="020B0503020204020204" pitchFamily="34" charset="-122"/>
                <a:ea typeface="微软雅黑" panose="020B0503020204020204" pitchFamily="34" charset="-122"/>
              </a:rPr>
              <a:t>低</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倍</a:t>
            </a:r>
          </a:p>
        </p:txBody>
      </p:sp>
      <p:sp>
        <p:nvSpPr>
          <p:cNvPr id="8" name="矩形 7">
            <a:extLst>
              <a:ext uri="{FF2B5EF4-FFF2-40B4-BE49-F238E27FC236}">
                <a16:creationId xmlns:a16="http://schemas.microsoft.com/office/drawing/2014/main" id="{B5C8D38C-23BA-4671-AAC9-6FCA0F036325}"/>
              </a:ext>
            </a:extLst>
          </p:cNvPr>
          <p:cNvSpPr/>
          <p:nvPr/>
        </p:nvSpPr>
        <p:spPr>
          <a:xfrm>
            <a:off x="6600307" y="5429468"/>
            <a:ext cx="960220" cy="406971"/>
          </a:xfrm>
          <a:prstGeom prst="rect">
            <a:avLst/>
          </a:prstGeom>
        </p:spPr>
        <p:txBody>
          <a:bodyPr wrap="square">
            <a:spAutoFit/>
          </a:bodyPr>
          <a:lstStyle/>
          <a:p>
            <a:pPr lvl="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吞吐量</a:t>
            </a:r>
          </a:p>
        </p:txBody>
      </p:sp>
      <p:sp>
        <p:nvSpPr>
          <p:cNvPr id="11" name="矩形 10">
            <a:extLst>
              <a:ext uri="{FF2B5EF4-FFF2-40B4-BE49-F238E27FC236}">
                <a16:creationId xmlns:a16="http://schemas.microsoft.com/office/drawing/2014/main" id="{8BC12969-1BBF-499B-A8A6-651CEE9F34B7}"/>
              </a:ext>
            </a:extLst>
          </p:cNvPr>
          <p:cNvSpPr/>
          <p:nvPr/>
        </p:nvSpPr>
        <p:spPr>
          <a:xfrm>
            <a:off x="1907489" y="5475394"/>
            <a:ext cx="960220" cy="406971"/>
          </a:xfrm>
          <a:prstGeom prst="rect">
            <a:avLst/>
          </a:prstGeom>
        </p:spPr>
        <p:txBody>
          <a:bodyPr wrap="square">
            <a:spAutoFit/>
          </a:bodyPr>
          <a:lstStyle/>
          <a:p>
            <a:pPr lvl="0">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负载量</a:t>
            </a:r>
          </a:p>
        </p:txBody>
      </p:sp>
      <p:sp>
        <p:nvSpPr>
          <p:cNvPr id="12" name="文本框 11">
            <a:extLst>
              <a:ext uri="{FF2B5EF4-FFF2-40B4-BE49-F238E27FC236}">
                <a16:creationId xmlns:a16="http://schemas.microsoft.com/office/drawing/2014/main" id="{DCD6C672-B707-41A0-BB3E-CB9B04020216}"/>
              </a:ext>
            </a:extLst>
          </p:cNvPr>
          <p:cNvSpPr txBox="1"/>
          <p:nvPr/>
        </p:nvSpPr>
        <p:spPr>
          <a:xfrm>
            <a:off x="141110" y="90311"/>
            <a:ext cx="281657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PebblesDB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1731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6" name="文本框 5">
            <a:extLst>
              <a:ext uri="{FF2B5EF4-FFF2-40B4-BE49-F238E27FC236}">
                <a16:creationId xmlns:a16="http://schemas.microsoft.com/office/drawing/2014/main" id="{435797DC-CBFC-4E72-B21C-CFC0FB475C10}"/>
              </a:ext>
            </a:extLst>
          </p:cNvPr>
          <p:cNvSpPr txBox="1"/>
          <p:nvPr/>
        </p:nvSpPr>
        <p:spPr>
          <a:xfrm>
            <a:off x="141110" y="758807"/>
            <a:ext cx="9023264" cy="427746"/>
          </a:xfrm>
          <a:prstGeom prst="rect">
            <a:avLst/>
          </a:prstGeom>
          <a:noFill/>
        </p:spPr>
        <p:txBody>
          <a:bodyPr wrap="square" rtlCol="0">
            <a:spAutoFit/>
          </a:bodyPr>
          <a:lstStyle/>
          <a:p>
            <a:pPr>
              <a:lnSpc>
                <a:spcPct val="135000"/>
              </a:lnSpc>
            </a:pP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实现了较高的读取性能以及较高的写入性能。</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FB8AF9F-7931-4EC4-A1CA-E2E8AB60B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13352"/>
            <a:ext cx="6840430" cy="3944647"/>
          </a:xfrm>
          <a:prstGeom prst="rect">
            <a:avLst/>
          </a:prstGeom>
        </p:spPr>
      </p:pic>
      <p:sp>
        <p:nvSpPr>
          <p:cNvPr id="11" name="文本框 10">
            <a:extLst>
              <a:ext uri="{FF2B5EF4-FFF2-40B4-BE49-F238E27FC236}">
                <a16:creationId xmlns:a16="http://schemas.microsoft.com/office/drawing/2014/main" id="{AEBC622E-8085-4CFD-8404-C178AD36EF54}"/>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BCF9AD1-6D49-404B-A15F-D4C2E7EAEC5D}"/>
                  </a:ext>
                </a:extLst>
              </p:cNvPr>
              <p:cNvSpPr/>
              <p:nvPr/>
            </p:nvSpPr>
            <p:spPr>
              <a:xfrm>
                <a:off x="141110" y="1331829"/>
                <a:ext cx="9023264" cy="1581523"/>
              </a:xfrm>
              <a:prstGeom prst="rect">
                <a:avLst/>
              </a:prstGeom>
            </p:spPr>
            <p:txBody>
              <a:bodyPr wrap="square">
                <a:spAutoFit/>
              </a:bodyPr>
              <a:lstStyle/>
              <a:p>
                <a:pPr>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技术思路：</a:t>
                </a:r>
                <a:r>
                  <a:rPr lang="en-US" altLang="zh-CN" dirty="0">
                    <a:latin typeface="微软雅黑" panose="020B0503020204020204" pitchFamily="34" charset="-122"/>
                    <a:ea typeface="微软雅黑" panose="020B0503020204020204" pitchFamily="34" charset="-122"/>
                  </a:rPr>
                  <a:t> SLM-DB</a:t>
                </a:r>
                <a:r>
                  <a:rPr lang="zh-CN" altLang="en-US" dirty="0">
                    <a:latin typeface="微软雅黑" panose="020B0503020204020204" pitchFamily="34" charset="-122"/>
                    <a:ea typeface="微软雅黑" panose="020B0503020204020204" pitchFamily="34" charset="-122"/>
                  </a:rPr>
                  <a:t>设计了一个单级</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存储，该存储保留了</a:t>
                </a:r>
                <a:r>
                  <a:rPr lang="en-US" altLang="zh-CN" dirty="0">
                    <a:latin typeface="微软雅黑" panose="020B0503020204020204" pitchFamily="34" charset="-122"/>
                    <a:ea typeface="微软雅黑" panose="020B0503020204020204" pitchFamily="34" charset="-122"/>
                  </a:rPr>
                  <a:t>LSM-tree</a:t>
                </a:r>
                <a:r>
                  <a:rPr lang="zh-CN" altLang="en-US" dirty="0">
                    <a:latin typeface="微软雅黑" panose="020B0503020204020204" pitchFamily="34" charset="-122"/>
                    <a:ea typeface="微软雅黑" panose="020B0503020204020204" pitchFamily="34" charset="-122"/>
                  </a:rPr>
                  <a:t>方法的高写入吞吐量的优点，并将其</a:t>
                </a:r>
                <a:r>
                  <a:rPr lang="zh-CN" altLang="en-US" dirty="0">
                    <a:solidFill>
                      <a:srgbClr val="C00000"/>
                    </a:solidFill>
                    <a:latin typeface="微软雅黑" panose="020B0503020204020204" pitchFamily="34" charset="-122"/>
                    <a:ea typeface="微软雅黑" panose="020B0503020204020204" pitchFamily="34" charset="-122"/>
                  </a:rPr>
                  <a:t>与持久性</a:t>
                </a:r>
                <a14:m>
                  <m:oMath xmlns:m="http://schemas.openxmlformats.org/officeDocument/2006/math">
                    <m:sSup>
                      <m:sSupPr>
                        <m:ctrlPr>
                          <a:rPr lang="en-US" altLang="zh-CN" sz="2000" i="1" smtClean="0">
                            <a:solidFill>
                              <a:srgbClr val="C00000"/>
                            </a:solidFill>
                            <a:latin typeface="Cambria Math" panose="02040503050406030204" pitchFamily="18" charset="0"/>
                            <a:ea typeface="微软雅黑" panose="020B0503020204020204" pitchFamily="34" charset="-122"/>
                          </a:rPr>
                        </m:ctrlPr>
                      </m:sSupPr>
                      <m:e>
                        <m:r>
                          <m:rPr>
                            <m:sty m:val="p"/>
                          </m:rPr>
                          <a:rPr lang="en-US" altLang="zh-CN" sz="2000" i="1">
                            <a:solidFill>
                              <a:srgbClr val="C00000"/>
                            </a:solidFill>
                            <a:latin typeface="Cambria Math" panose="02040503050406030204" pitchFamily="18" charset="0"/>
                            <a:ea typeface="微软雅黑" panose="020B0503020204020204" pitchFamily="34" charset="-122"/>
                          </a:rPr>
                          <m:t>B</m:t>
                        </m:r>
                      </m:e>
                      <m:sup>
                        <m:r>
                          <a:rPr lang="en-US" altLang="zh-CN" sz="2000" b="0" i="1" smtClean="0">
                            <a:solidFill>
                              <a:srgbClr val="C00000"/>
                            </a:solidFill>
                            <a:latin typeface="Cambria Math" panose="02040503050406030204" pitchFamily="18" charset="0"/>
                            <a:ea typeface="微软雅黑" panose="020B0503020204020204" pitchFamily="34" charset="-122"/>
                          </a:rPr>
                          <m:t>+</m:t>
                        </m:r>
                      </m:sup>
                    </m:sSup>
                  </m:oMath>
                </a14:m>
                <a:r>
                  <a:rPr lang="en-US" altLang="zh-CN" dirty="0">
                    <a:solidFill>
                      <a:srgbClr val="C00000"/>
                    </a:solidFill>
                    <a:latin typeface="微软雅黑" panose="020B0503020204020204" pitchFamily="34" charset="-122"/>
                    <a:ea typeface="微软雅黑" panose="020B0503020204020204" pitchFamily="34" charset="-122"/>
                  </a:rPr>
                  <a:t>-tree</a:t>
                </a:r>
                <a:r>
                  <a:rPr lang="zh-CN" altLang="en-US" dirty="0">
                    <a:solidFill>
                      <a:srgbClr val="C00000"/>
                    </a:solidFill>
                    <a:latin typeface="微软雅黑" panose="020B0503020204020204" pitchFamily="34" charset="-122"/>
                    <a:ea typeface="微软雅黑" panose="020B0503020204020204" pitchFamily="34" charset="-122"/>
                  </a:rPr>
                  <a:t>集成在一起以为</a:t>
                </a:r>
                <a:r>
                  <a:rPr lang="en-US" altLang="zh-CN" dirty="0">
                    <a:solidFill>
                      <a:srgbClr val="C00000"/>
                    </a:solidFill>
                    <a:latin typeface="微软雅黑" panose="020B0503020204020204" pitchFamily="34" charset="-122"/>
                    <a:ea typeface="微软雅黑" panose="020B0503020204020204" pitchFamily="34" charset="-122"/>
                  </a:rPr>
                  <a:t>KV</a:t>
                </a:r>
                <a:r>
                  <a:rPr lang="zh-CN" altLang="en-US" dirty="0">
                    <a:solidFill>
                      <a:srgbClr val="C00000"/>
                    </a:solidFill>
                    <a:latin typeface="微软雅黑" panose="020B0503020204020204" pitchFamily="34" charset="-122"/>
                    <a:ea typeface="微软雅黑" panose="020B0503020204020204" pitchFamily="34" charset="-122"/>
                  </a:rPr>
                  <a:t>对建立索引</a:t>
                </a:r>
                <a:r>
                  <a:rPr lang="zh-CN" altLang="en-US" dirty="0">
                    <a:latin typeface="微软雅黑" panose="020B0503020204020204" pitchFamily="34" charset="-122"/>
                    <a:ea typeface="微软雅黑" panose="020B0503020204020204" pitchFamily="34" charset="-122"/>
                  </a:rPr>
                  <a:t>。 还使用</a:t>
                </a:r>
                <a:r>
                  <a:rPr lang="en-US" altLang="zh-CN" dirty="0">
                    <a:solidFill>
                      <a:srgbClr val="C00000"/>
                    </a:solidFill>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驻留内存缓冲区来避免将最近插入的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对的磁盘写到预写日志中。对于选择性压缩，其设计了三种基于压缩的候选选择方案供不同情况选择使用</a:t>
                </a:r>
                <a:endParaRPr lang="en-US" altLang="zh-CN" dirty="0">
                  <a:latin typeface="微软雅黑" panose="020B0503020204020204" pitchFamily="34" charset="-122"/>
                  <a:ea typeface="微软雅黑" panose="020B0503020204020204" pitchFamily="34" charset="-122"/>
                </a:endParaRPr>
              </a:p>
            </p:txBody>
          </p:sp>
        </mc:Choice>
        <mc:Fallback xmlns="">
          <p:sp>
            <p:nvSpPr>
              <p:cNvPr id="2" name="矩形 1">
                <a:extLst>
                  <a:ext uri="{FF2B5EF4-FFF2-40B4-BE49-F238E27FC236}">
                    <a16:creationId xmlns:a16="http://schemas.microsoft.com/office/drawing/2014/main" id="{6BCF9AD1-6D49-404B-A15F-D4C2E7EAEC5D}"/>
                  </a:ext>
                </a:extLst>
              </p:cNvPr>
              <p:cNvSpPr>
                <a:spLocks noRot="1" noChangeAspect="1" noMove="1" noResize="1" noEditPoints="1" noAdjustHandles="1" noChangeArrowheads="1" noChangeShapeType="1" noTextEdit="1"/>
              </p:cNvSpPr>
              <p:nvPr/>
            </p:nvSpPr>
            <p:spPr>
              <a:xfrm>
                <a:off x="141110" y="1331829"/>
                <a:ext cx="9023264" cy="1581523"/>
              </a:xfrm>
              <a:prstGeom prst="rect">
                <a:avLst/>
              </a:prstGeom>
              <a:blipFill>
                <a:blip r:embed="rId5"/>
                <a:stretch>
                  <a:fillRect l="-541"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073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2CE1F33C-1859-4B26-87FB-65198969E5BD}"/>
              </a:ext>
            </a:extLst>
          </p:cNvPr>
          <p:cNvSpPr txBox="1"/>
          <p:nvPr/>
        </p:nvSpPr>
        <p:spPr>
          <a:xfrm>
            <a:off x="269126" y="695827"/>
            <a:ext cx="2680506" cy="400110"/>
          </a:xfrm>
          <a:prstGeom prst="rect">
            <a:avLst/>
          </a:prstGeom>
          <a:no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关键技术：</a:t>
            </a:r>
            <a:endParaRPr lang="en-US" altLang="zh-CN" sz="2000" b="1" dirty="0">
              <a:solidFill>
                <a:srgbClr val="C00000"/>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632D2FAC-915B-4AF2-AEC4-35042BE4434C}"/>
              </a:ext>
            </a:extLst>
          </p:cNvPr>
          <p:cNvSpPr txBox="1"/>
          <p:nvPr/>
        </p:nvSpPr>
        <p:spPr>
          <a:xfrm>
            <a:off x="267629" y="1337266"/>
            <a:ext cx="845648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利用</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来存储</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和不可变的</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，这使我们能够消除预写日志（</a:t>
            </a:r>
            <a:r>
              <a:rPr lang="en-US" altLang="zh-CN" dirty="0">
                <a:latin typeface="微软雅黑" panose="020B0503020204020204" pitchFamily="34" charset="-122"/>
                <a:ea typeface="微软雅黑" panose="020B0503020204020204" pitchFamily="34" charset="-122"/>
              </a:rPr>
              <a:t>WAL</a:t>
            </a:r>
            <a:r>
              <a:rPr lang="zh-CN" altLang="en-US" dirty="0">
                <a:latin typeface="微软雅黑" panose="020B0503020204020204" pitchFamily="34" charset="-122"/>
                <a:ea typeface="微软雅黑" panose="020B0503020204020204" pitchFamily="34" charset="-122"/>
              </a:rPr>
              <a:t>），从而在系统故障时提供更强的持久性和一致性</a:t>
            </a: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88C72B3-0A23-4736-97D8-3FFE44D77C46}"/>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p:sp>
        <p:nvSpPr>
          <p:cNvPr id="2" name="矩形 1">
            <a:extLst>
              <a:ext uri="{FF2B5EF4-FFF2-40B4-BE49-F238E27FC236}">
                <a16:creationId xmlns:a16="http://schemas.microsoft.com/office/drawing/2014/main" id="{EBC0E018-29BC-44AE-BCC4-5CCBA006088B}"/>
              </a:ext>
            </a:extLst>
          </p:cNvPr>
          <p:cNvSpPr/>
          <p:nvPr/>
        </p:nvSpPr>
        <p:spPr>
          <a:xfrm>
            <a:off x="267629" y="2616377"/>
            <a:ext cx="8552986"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不像</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一样划分了多个</a:t>
            </a:r>
            <a:r>
              <a:rPr lang="en-US" altLang="zh-CN" dirty="0">
                <a:latin typeface="微软雅黑" panose="020B0503020204020204" pitchFamily="34" charset="-122"/>
                <a:ea typeface="微软雅黑" panose="020B0503020204020204" pitchFamily="34" charset="-122"/>
              </a:rPr>
              <a:t>level</a:t>
            </a:r>
            <a:r>
              <a:rPr lang="zh-CN" altLang="en-US" dirty="0">
                <a:latin typeface="微软雅黑" panose="020B0503020204020204" pitchFamily="34" charset="-122"/>
                <a:ea typeface="微软雅黑" panose="020B0503020204020204" pitchFamily="34" charset="-122"/>
              </a:rPr>
              <a:t>，它只有一个</a:t>
            </a:r>
            <a:r>
              <a:rPr lang="en-US" altLang="zh-CN" dirty="0">
                <a:latin typeface="微软雅黑" panose="020B0503020204020204" pitchFamily="34" charset="-122"/>
                <a:ea typeface="微软雅黑" panose="020B0503020204020204" pitchFamily="34" charset="-122"/>
              </a:rPr>
              <a:t>Level</a:t>
            </a:r>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不会为了将其与较低级别的</a:t>
            </a:r>
            <a:r>
              <a:rPr lang="en-US" altLang="zh-CN" dirty="0" err="1">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对合并而重写存储在磁盘上的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 具有持久性内存组件和单级磁盘组件，可以大大减少写放大。</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F6CD55C-7367-4972-BAAD-4CE87E74899D}"/>
                  </a:ext>
                </a:extLst>
              </p:cNvPr>
              <p:cNvSpPr/>
              <p:nvPr/>
            </p:nvSpPr>
            <p:spPr>
              <a:xfrm>
                <a:off x="267629" y="4267531"/>
                <a:ext cx="8456480"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构造了一个持久的</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B</m:t>
                        </m:r>
                      </m:e>
                      <m:sup>
                        <m:r>
                          <a:rPr lang="en-US" altLang="zh-CN" i="1">
                            <a:latin typeface="Cambria Math" panose="02040503050406030204" pitchFamily="18" charset="0"/>
                            <a:ea typeface="微软雅黑" panose="020B0503020204020204" pitchFamily="34" charset="-122"/>
                          </a:rPr>
                          <m:t>+</m:t>
                        </m:r>
                      </m:sup>
                    </m:sSup>
                  </m:oMath>
                </a14:m>
                <a:r>
                  <a:rPr lang="en-US" altLang="zh-CN" dirty="0">
                    <a:latin typeface="微软雅黑" panose="020B0503020204020204" pitchFamily="34" charset="-122"/>
                    <a:ea typeface="微软雅黑" panose="020B0503020204020204" pitchFamily="34" charset="-122"/>
                  </a:rPr>
                  <a:t>-tree</a:t>
                </a:r>
                <a:r>
                  <a:rPr lang="zh-CN" altLang="en-US" dirty="0">
                    <a:latin typeface="微软雅黑" panose="020B0503020204020204" pitchFamily="34" charset="-122"/>
                    <a:ea typeface="微软雅黑" panose="020B0503020204020204" pitchFamily="34" charset="-122"/>
                  </a:rPr>
                  <a:t>索引，直接搜索存储在磁盘上的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对，从而加快对</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文件的单级组织的读取操作</a:t>
                </a:r>
                <a:endParaRPr lang="en-US" altLang="zh-CN" dirty="0">
                  <a:latin typeface="微软雅黑" panose="020B0503020204020204" pitchFamily="34" charset="-122"/>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AF6CD55C-7367-4972-BAAD-4CE87E74899D}"/>
                  </a:ext>
                </a:extLst>
              </p:cNvPr>
              <p:cNvSpPr>
                <a:spLocks noRot="1" noChangeAspect="1" noMove="1" noResize="1" noEditPoints="1" noAdjustHandles="1" noChangeArrowheads="1" noChangeShapeType="1" noTextEdit="1"/>
              </p:cNvSpPr>
              <p:nvPr/>
            </p:nvSpPr>
            <p:spPr>
              <a:xfrm>
                <a:off x="267629" y="4267531"/>
                <a:ext cx="8456480" cy="874407"/>
              </a:xfrm>
              <a:prstGeom prst="rect">
                <a:avLst/>
              </a:prstGeom>
              <a:blipFill>
                <a:blip r:embed="rId4"/>
                <a:stretch>
                  <a:fillRect l="-505" r="-216" b="-10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1267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2CE1F33C-1859-4B26-87FB-65198969E5BD}"/>
              </a:ext>
            </a:extLst>
          </p:cNvPr>
          <p:cNvSpPr txBox="1"/>
          <p:nvPr/>
        </p:nvSpPr>
        <p:spPr>
          <a:xfrm>
            <a:off x="269126" y="695827"/>
            <a:ext cx="2680506" cy="400110"/>
          </a:xfrm>
          <a:prstGeom prst="rect">
            <a:avLst/>
          </a:prstGeom>
          <a:no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持久内存表：</a:t>
            </a:r>
            <a:endParaRPr lang="en-US" altLang="zh-CN" sz="2000" b="1" dirty="0">
              <a:solidFill>
                <a:srgbClr val="C0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BED643C0-0FF9-4076-843F-0FB5FAB8A509}"/>
              </a:ext>
            </a:extLst>
          </p:cNvPr>
          <p:cNvPicPr>
            <a:picLocks noChangeAspect="1"/>
          </p:cNvPicPr>
          <p:nvPr/>
        </p:nvPicPr>
        <p:blipFill rotWithShape="1">
          <a:blip r:embed="rId4">
            <a:extLst>
              <a:ext uri="{28A0092B-C50C-407E-A947-70E740481C1C}">
                <a14:useLocalDpi xmlns:a14="http://schemas.microsoft.com/office/drawing/2010/main" val="0"/>
              </a:ext>
            </a:extLst>
          </a:blip>
          <a:srcRect l="6566" t="6341" b="7663"/>
          <a:stretch/>
        </p:blipFill>
        <p:spPr>
          <a:xfrm>
            <a:off x="62631" y="3542286"/>
            <a:ext cx="5925573" cy="3225403"/>
          </a:xfrm>
          <a:prstGeom prst="rect">
            <a:avLst/>
          </a:prstGeom>
        </p:spPr>
      </p:pic>
      <p:sp>
        <p:nvSpPr>
          <p:cNvPr id="8" name="文本框 7">
            <a:extLst>
              <a:ext uri="{FF2B5EF4-FFF2-40B4-BE49-F238E27FC236}">
                <a16:creationId xmlns:a16="http://schemas.microsoft.com/office/drawing/2014/main" id="{D5C2ABA7-3172-4F3B-AD2F-3F9E1815C2E6}"/>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p:sp>
        <p:nvSpPr>
          <p:cNvPr id="11" name="文本框 10">
            <a:extLst>
              <a:ext uri="{FF2B5EF4-FFF2-40B4-BE49-F238E27FC236}">
                <a16:creationId xmlns:a16="http://schemas.microsoft.com/office/drawing/2014/main" id="{F2D4506E-AE2B-41F1-88DE-9A8B9E9E7CDE}"/>
              </a:ext>
            </a:extLst>
          </p:cNvPr>
          <p:cNvSpPr txBox="1"/>
          <p:nvPr/>
        </p:nvSpPr>
        <p:spPr>
          <a:xfrm>
            <a:off x="141110" y="1095937"/>
            <a:ext cx="8616395" cy="2144754"/>
          </a:xfrm>
          <a:prstGeom prst="rect">
            <a:avLst/>
          </a:prstGeom>
          <a:noFill/>
        </p:spPr>
        <p:txBody>
          <a:bodyPr wrap="square" rtlCol="0">
            <a:spAutoFit/>
          </a:bodyPr>
          <a:lstStyle/>
          <a:p>
            <a:pPr>
              <a:lnSpc>
                <a:spcPct val="125000"/>
              </a:lnSpc>
            </a:pPr>
            <a:r>
              <a:rPr lang="zh-CN" altLang="en-US" dirty="0"/>
              <a:t>     </a:t>
            </a:r>
            <a:r>
              <a:rPr lang="zh-CN" altLang="en-US" dirty="0">
                <a:latin typeface="微软雅黑" panose="020B0503020204020204" pitchFamily="34" charset="-122"/>
                <a:ea typeface="微软雅黑" panose="020B0503020204020204" pitchFamily="34" charset="-122"/>
              </a:rPr>
              <a:t>为了保证</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的一致性，我们首先通过调用</a:t>
            </a:r>
            <a:r>
              <a:rPr lang="zh-CN" altLang="en-US" dirty="0">
                <a:solidFill>
                  <a:srgbClr val="C00000"/>
                </a:solidFill>
                <a:latin typeface="微软雅黑" panose="020B0503020204020204" pitchFamily="34" charset="-122"/>
                <a:ea typeface="微软雅黑" panose="020B0503020204020204" pitchFamily="34" charset="-122"/>
              </a:rPr>
              <a:t>内存围栏</a:t>
            </a:r>
            <a:r>
              <a:rPr lang="zh-CN" altLang="en-US" dirty="0">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高速缓存行</a:t>
            </a:r>
            <a:r>
              <a:rPr lang="zh-CN" altLang="en-US" dirty="0">
                <a:latin typeface="微软雅黑" panose="020B0503020204020204" pitchFamily="34" charset="-122"/>
                <a:ea typeface="微软雅黑" panose="020B0503020204020204" pitchFamily="34" charset="-122"/>
              </a:rPr>
              <a:t>刷新指令来保留一个新节点，在该节点上设置其下一个指针</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然后，我们更新其上一个节点的下一个指针，即</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个字节，并保留更改。 以类似的方式更新</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中的现有</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对，而无需就地更新值（类似于</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更新操作）</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通过使</a:t>
            </a:r>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驻留在</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无需依赖</a:t>
            </a:r>
            <a:r>
              <a:rPr lang="en-US" altLang="zh-CN" dirty="0">
                <a:latin typeface="微软雅黑" panose="020B0503020204020204" pitchFamily="34" charset="-122"/>
                <a:ea typeface="微软雅黑" panose="020B0503020204020204" pitchFamily="34" charset="-122"/>
              </a:rPr>
              <a:t>WAL</a:t>
            </a:r>
            <a:r>
              <a:rPr lang="zh-CN" altLang="en-US" dirty="0">
                <a:latin typeface="微软雅黑" panose="020B0503020204020204" pitchFamily="34" charset="-122"/>
                <a:ea typeface="微软雅黑" panose="020B0503020204020204" pitchFamily="34" charset="-122"/>
              </a:rPr>
              <a:t>来保持数据持久性</a:t>
            </a:r>
          </a:p>
        </p:txBody>
      </p:sp>
    </p:spTree>
    <p:extLst>
      <p:ext uri="{BB962C8B-B14F-4D97-AF65-F5344CB8AC3E}">
        <p14:creationId xmlns:p14="http://schemas.microsoft.com/office/powerpoint/2010/main" val="1631096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CDB0A5CF-13E5-410E-B9D2-B63D378E4596}"/>
              </a:ext>
            </a:extLst>
          </p:cNvPr>
          <p:cNvSpPr txBox="1"/>
          <p:nvPr/>
        </p:nvSpPr>
        <p:spPr>
          <a:xfrm>
            <a:off x="269126" y="695827"/>
            <a:ext cx="2680506" cy="400110"/>
          </a:xfrm>
          <a:prstGeom prst="rect">
            <a:avLst/>
          </a:prstGeom>
          <a:noFill/>
        </p:spPr>
        <p:txBody>
          <a:bodyPr wrap="square" rtlCol="0">
            <a:spAutoFit/>
          </a:bodyPr>
          <a:lstStyle/>
          <a:p>
            <a:r>
              <a:rPr lang="en-US" altLang="zh-CN" sz="2000" b="1" dirty="0">
                <a:solidFill>
                  <a:srgbClr val="C00000"/>
                </a:solidFill>
                <a:latin typeface="黑体" panose="02010609060101010101" pitchFamily="49" charset="-122"/>
                <a:ea typeface="黑体" panose="02010609060101010101" pitchFamily="49" charset="-122"/>
              </a:rPr>
              <a:t>PM</a:t>
            </a:r>
            <a:r>
              <a:rPr lang="zh-CN" altLang="en-US" sz="2000" b="1" dirty="0">
                <a:solidFill>
                  <a:srgbClr val="C00000"/>
                </a:solidFill>
                <a:latin typeface="黑体" panose="02010609060101010101" pitchFamily="49" charset="-122"/>
                <a:ea typeface="黑体" panose="02010609060101010101" pitchFamily="49" charset="-122"/>
              </a:rPr>
              <a:t>中的</a:t>
            </a:r>
            <a:r>
              <a:rPr lang="en-US" altLang="zh-CN" sz="2000" b="1" dirty="0">
                <a:solidFill>
                  <a:srgbClr val="C00000"/>
                </a:solidFill>
                <a:latin typeface="黑体" panose="02010609060101010101" pitchFamily="49" charset="-122"/>
                <a:ea typeface="黑体" panose="02010609060101010101" pitchFamily="49" charset="-122"/>
              </a:rPr>
              <a:t>B+-tree</a:t>
            </a:r>
            <a:r>
              <a:rPr lang="zh-CN" altLang="en-US" sz="2000" b="1" dirty="0">
                <a:solidFill>
                  <a:srgbClr val="C00000"/>
                </a:solidFill>
                <a:latin typeface="黑体" panose="02010609060101010101" pitchFamily="49" charset="-122"/>
                <a:ea typeface="黑体" panose="02010609060101010101" pitchFamily="49" charset="-122"/>
              </a:rPr>
              <a:t>索引：</a:t>
            </a:r>
            <a:endParaRPr lang="en-US" altLang="zh-CN" sz="2000" b="1" dirty="0">
              <a:solidFill>
                <a:srgbClr val="C00000"/>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1038547F-D0A1-461F-BD02-57319A1B6378}"/>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p:sp>
        <p:nvSpPr>
          <p:cNvPr id="2" name="矩形 1">
            <a:extLst>
              <a:ext uri="{FF2B5EF4-FFF2-40B4-BE49-F238E27FC236}">
                <a16:creationId xmlns:a16="http://schemas.microsoft.com/office/drawing/2014/main" id="{37D8F57C-9A9E-49C0-9FF9-6DB124AA5149}"/>
              </a:ext>
            </a:extLst>
          </p:cNvPr>
          <p:cNvSpPr/>
          <p:nvPr/>
        </p:nvSpPr>
        <p:spPr>
          <a:xfrm>
            <a:off x="559057" y="1244641"/>
            <a:ext cx="8584942" cy="3713645"/>
          </a:xfrm>
          <a:prstGeom prst="rect">
            <a:avLst/>
          </a:prstGeom>
        </p:spPr>
        <p:txBody>
          <a:bodyPr wrap="square">
            <a:spAutoFit/>
          </a:bodyPr>
          <a:lstStyle/>
          <a:p>
            <a:pPr>
              <a:lnSpc>
                <a:spcPct val="125000"/>
              </a:lnSpc>
            </a:pP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树建立：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、在文件创建线程中，</a:t>
            </a: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创建一个新的</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文件，并将不可变</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对写入该文件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、一旦文件创建线程将文件刷新到磁盘，它就会将存储在新创建的文件上的所有</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对添加到由</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树插入线程创建的队列中</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树插入线程通过将它们插入</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树中来一对一地处理队列中的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、一旦队列变空，插入线程就完成了。 然后，将</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树组织的更改（即</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元数据）作为日志附加到</a:t>
            </a:r>
            <a:r>
              <a:rPr lang="en-US" altLang="zh-CN" dirty="0">
                <a:latin typeface="微软雅黑" panose="020B0503020204020204" pitchFamily="34" charset="-122"/>
                <a:ea typeface="微软雅黑" panose="020B0503020204020204" pitchFamily="34" charset="-122"/>
              </a:rPr>
              <a:t>MANIFEST</a:t>
            </a:r>
            <a:r>
              <a:rPr lang="zh-CN" altLang="en-US" dirty="0">
                <a:latin typeface="微软雅黑" panose="020B0503020204020204" pitchFamily="34" charset="-122"/>
                <a:ea typeface="微软雅黑" panose="020B0503020204020204" pitchFamily="34" charset="-122"/>
              </a:rPr>
              <a:t>文件中</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、最后，</a:t>
            </a: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删除不可变的</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1684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6" y="5928148"/>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4"/>
            <a:ext cx="1128786" cy="670159"/>
          </a:xfrm>
          <a:prstGeom prst="rect">
            <a:avLst/>
          </a:prstGeom>
        </p:spPr>
      </p:pic>
      <p:sp>
        <p:nvSpPr>
          <p:cNvPr id="5" name="文本框 4">
            <a:extLst>
              <a:ext uri="{FF2B5EF4-FFF2-40B4-BE49-F238E27FC236}">
                <a16:creationId xmlns:a16="http://schemas.microsoft.com/office/drawing/2014/main" id="{CDB0A5CF-13E5-410E-B9D2-B63D378E4596}"/>
              </a:ext>
            </a:extLst>
          </p:cNvPr>
          <p:cNvSpPr txBox="1"/>
          <p:nvPr/>
        </p:nvSpPr>
        <p:spPr>
          <a:xfrm>
            <a:off x="269126" y="695827"/>
            <a:ext cx="2680506" cy="400110"/>
          </a:xfrm>
          <a:prstGeom prst="rect">
            <a:avLst/>
          </a:prstGeom>
          <a:no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扫描</a:t>
            </a:r>
            <a:r>
              <a:rPr lang="en-US" altLang="zh-CN" sz="2000" b="1" dirty="0">
                <a:solidFill>
                  <a:srgbClr val="C00000"/>
                </a:solidFill>
                <a:latin typeface="黑体" panose="02010609060101010101" pitchFamily="49" charset="-122"/>
                <a:ea typeface="黑体" panose="02010609060101010101" pitchFamily="49" charset="-122"/>
              </a:rPr>
              <a:t>B+</a:t>
            </a:r>
            <a:r>
              <a:rPr lang="zh-CN" altLang="en-US" sz="2000" b="1" dirty="0">
                <a:solidFill>
                  <a:srgbClr val="C00000"/>
                </a:solidFill>
                <a:latin typeface="黑体" panose="02010609060101010101" pitchFamily="49" charset="-122"/>
                <a:ea typeface="黑体" panose="02010609060101010101" pitchFamily="49" charset="-122"/>
              </a:rPr>
              <a:t>树：</a:t>
            </a:r>
            <a:endParaRPr lang="en-US" altLang="zh-CN" sz="2000" b="1" dirty="0">
              <a:solidFill>
                <a:srgbClr val="C00000"/>
              </a:solidFill>
              <a:latin typeface="黑体" panose="02010609060101010101" pitchFamily="49" charset="-122"/>
              <a:ea typeface="黑体" panose="02010609060101010101" pitchFamily="49" charset="-122"/>
            </a:endParaRPr>
          </a:p>
        </p:txBody>
      </p:sp>
      <p:grpSp>
        <p:nvGrpSpPr>
          <p:cNvPr id="6" name="组合 5">
            <a:extLst>
              <a:ext uri="{FF2B5EF4-FFF2-40B4-BE49-F238E27FC236}">
                <a16:creationId xmlns:a16="http://schemas.microsoft.com/office/drawing/2014/main" id="{586592BB-DBE8-4344-AF3A-17272CCBB8DC}"/>
              </a:ext>
            </a:extLst>
          </p:cNvPr>
          <p:cNvGrpSpPr/>
          <p:nvPr/>
        </p:nvGrpSpPr>
        <p:grpSpPr>
          <a:xfrm>
            <a:off x="940527" y="2364180"/>
            <a:ext cx="6309358" cy="3491568"/>
            <a:chOff x="1170431" y="2253987"/>
            <a:chExt cx="6309358" cy="3491568"/>
          </a:xfrm>
        </p:grpSpPr>
        <p:sp>
          <p:nvSpPr>
            <p:cNvPr id="8" name="矩形 7">
              <a:extLst>
                <a:ext uri="{FF2B5EF4-FFF2-40B4-BE49-F238E27FC236}">
                  <a16:creationId xmlns:a16="http://schemas.microsoft.com/office/drawing/2014/main" id="{497B3C7E-7337-4539-8508-C2F494257FD7}"/>
                </a:ext>
              </a:extLst>
            </p:cNvPr>
            <p:cNvSpPr/>
            <p:nvPr/>
          </p:nvSpPr>
          <p:spPr>
            <a:xfrm>
              <a:off x="1170431" y="2253987"/>
              <a:ext cx="6263642" cy="8121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solidFill>
                    <a:schemeClr val="tx1"/>
                  </a:solidFill>
                  <a:latin typeface="微软雅黑" panose="020B0503020204020204" pitchFamily="34" charset="-122"/>
                  <a:ea typeface="微软雅黑" panose="020B0503020204020204" pitchFamily="34" charset="-122"/>
                </a:rPr>
                <a:t>seek</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）方法将迭代器定位在</a:t>
              </a:r>
              <a:r>
                <a:rPr lang="en-US" altLang="zh-CN" dirty="0">
                  <a:solidFill>
                    <a:schemeClr val="tx1"/>
                  </a:solidFill>
                  <a:latin typeface="微软雅黑" panose="020B0503020204020204" pitchFamily="34" charset="-122"/>
                  <a:ea typeface="微软雅黑" panose="020B0503020204020204" pitchFamily="34" charset="-122"/>
                </a:rPr>
                <a:t>KV</a:t>
              </a:r>
              <a:r>
                <a:rPr lang="zh-CN" altLang="en-US" dirty="0">
                  <a:solidFill>
                    <a:schemeClr val="tx1"/>
                  </a:solidFill>
                  <a:latin typeface="微软雅黑" panose="020B0503020204020204" pitchFamily="34" charset="-122"/>
                  <a:ea typeface="微软雅黑" panose="020B0503020204020204" pitchFamily="34" charset="-122"/>
                </a:rPr>
                <a:t>存储中，以使迭代器指向密钥</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或如果</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不存在，则指向大于</a:t>
              </a:r>
              <a:r>
                <a:rPr lang="en-US" altLang="zh-CN" dirty="0">
                  <a:solidFill>
                    <a:schemeClr val="tx1"/>
                  </a:solidFill>
                  <a:latin typeface="微软雅黑" panose="020B0503020204020204" pitchFamily="34" charset="-122"/>
                  <a:ea typeface="微软雅黑" panose="020B0503020204020204" pitchFamily="34" charset="-122"/>
                </a:rPr>
                <a:t>k</a:t>
              </a:r>
              <a:r>
                <a:rPr lang="zh-CN" altLang="en-US" dirty="0">
                  <a:solidFill>
                    <a:schemeClr val="tx1"/>
                  </a:solidFill>
                  <a:latin typeface="微软雅黑" panose="020B0503020204020204" pitchFamily="34" charset="-122"/>
                  <a:ea typeface="微软雅黑" panose="020B0503020204020204" pitchFamily="34" charset="-122"/>
                </a:rPr>
                <a:t>的最小密钥</a:t>
              </a:r>
              <a:endParaRPr lang="zh-CN" altLang="en-US" dirty="0">
                <a:solidFill>
                  <a:schemeClr val="tx1"/>
                </a:solidFill>
              </a:endParaRPr>
            </a:p>
          </p:txBody>
        </p:sp>
        <p:sp>
          <p:nvSpPr>
            <p:cNvPr id="11" name="矩形 10">
              <a:extLst>
                <a:ext uri="{FF2B5EF4-FFF2-40B4-BE49-F238E27FC236}">
                  <a16:creationId xmlns:a16="http://schemas.microsoft.com/office/drawing/2014/main" id="{16C83B26-54EB-4F2C-8D69-342A1F0E72EB}"/>
                </a:ext>
              </a:extLst>
            </p:cNvPr>
            <p:cNvSpPr/>
            <p:nvPr/>
          </p:nvSpPr>
          <p:spPr>
            <a:xfrm>
              <a:off x="1170431" y="3464085"/>
              <a:ext cx="6309358" cy="831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	next</a:t>
              </a:r>
              <a:r>
                <a:rPr lang="zh-CN" altLang="en-US" dirty="0">
                  <a:solidFill>
                    <a:schemeClr val="tx1"/>
                  </a:solidFill>
                  <a:latin typeface="微软雅黑" panose="020B0503020204020204" pitchFamily="34" charset="-122"/>
                  <a:ea typeface="微软雅黑" panose="020B0503020204020204" pitchFamily="34" charset="-122"/>
                </a:rPr>
                <a:t>（）方法将迭代器移至</a:t>
              </a:r>
              <a:r>
                <a:rPr lang="en-US" altLang="zh-CN" dirty="0">
                  <a:solidFill>
                    <a:schemeClr val="tx1"/>
                  </a:solidFill>
                  <a:latin typeface="微软雅黑" panose="020B0503020204020204" pitchFamily="34" charset="-122"/>
                  <a:ea typeface="微软雅黑" panose="020B0503020204020204" pitchFamily="34" charset="-122"/>
                </a:rPr>
                <a:t>KV</a:t>
              </a:r>
              <a:r>
                <a:rPr lang="zh-CN" altLang="en-US" dirty="0">
                  <a:solidFill>
                    <a:schemeClr val="tx1"/>
                  </a:solidFill>
                  <a:latin typeface="微软雅黑" panose="020B0503020204020204" pitchFamily="34" charset="-122"/>
                  <a:ea typeface="微软雅黑" panose="020B0503020204020204" pitchFamily="34" charset="-122"/>
                </a:rPr>
                <a:t>存储区中的下一个键</a:t>
              </a:r>
            </a:p>
          </p:txBody>
        </p:sp>
        <p:sp>
          <p:nvSpPr>
            <p:cNvPr id="12" name="矩形 11">
              <a:extLst>
                <a:ext uri="{FF2B5EF4-FFF2-40B4-BE49-F238E27FC236}">
                  <a16:creationId xmlns:a16="http://schemas.microsoft.com/office/drawing/2014/main" id="{0BC42FCD-AB51-4AC5-A6C6-B43311BB3FAD}"/>
                </a:ext>
              </a:extLst>
            </p:cNvPr>
            <p:cNvSpPr/>
            <p:nvPr/>
          </p:nvSpPr>
          <p:spPr>
            <a:xfrm>
              <a:off x="1170431" y="4693042"/>
              <a:ext cx="6309358" cy="1052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a:t>
              </a:r>
              <a:r>
                <a:rPr lang="en-US" altLang="zh-CN" dirty="0">
                  <a:solidFill>
                    <a:schemeClr val="tx1"/>
                  </a:solidFill>
                  <a:latin typeface="微软雅黑" panose="020B0503020204020204" pitchFamily="34" charset="-122"/>
                  <a:ea typeface="微软雅黑" panose="020B0503020204020204" pitchFamily="34" charset="-122"/>
                </a:rPr>
                <a:t>value</a:t>
              </a:r>
              <a:r>
                <a:rPr lang="zh-CN" altLang="en-US" dirty="0">
                  <a:solidFill>
                    <a:schemeClr val="tx1"/>
                  </a:solidFill>
                  <a:latin typeface="微软雅黑" panose="020B0503020204020204" pitchFamily="34" charset="-122"/>
                  <a:ea typeface="微软雅黑" panose="020B0503020204020204" pitchFamily="34" charset="-122"/>
                </a:rPr>
                <a:t>（）方法返回键的值，由当前迭代器指向</a:t>
              </a:r>
            </a:p>
          </p:txBody>
        </p:sp>
      </p:grpSp>
      <p:sp>
        <p:nvSpPr>
          <p:cNvPr id="2" name="文本框 1">
            <a:extLst>
              <a:ext uri="{FF2B5EF4-FFF2-40B4-BE49-F238E27FC236}">
                <a16:creationId xmlns:a16="http://schemas.microsoft.com/office/drawing/2014/main" id="{156CD743-9655-4A02-93D2-432FAD552C42}"/>
              </a:ext>
            </a:extLst>
          </p:cNvPr>
          <p:cNvSpPr txBox="1"/>
          <p:nvPr/>
        </p:nvSpPr>
        <p:spPr>
          <a:xfrm>
            <a:off x="496388" y="1178233"/>
            <a:ext cx="8647612"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SLM-DB</a:t>
            </a:r>
            <a:r>
              <a:rPr lang="zh-CN" altLang="en-US" dirty="0">
                <a:latin typeface="微软雅黑" panose="020B0503020204020204" pitchFamily="34" charset="-122"/>
                <a:ea typeface="微软雅黑" panose="020B0503020204020204" pitchFamily="34" charset="-122"/>
              </a:rPr>
              <a:t>提供了一个迭代器，该迭代器可用于扫描</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存储中的所有键，其主要实现了</a:t>
            </a:r>
            <a:r>
              <a:rPr lang="en-US" altLang="zh-CN" dirty="0">
                <a:latin typeface="微软雅黑" panose="020B0503020204020204" pitchFamily="34" charset="-122"/>
                <a:ea typeface="微软雅黑" panose="020B0503020204020204" pitchFamily="34" charset="-122"/>
              </a:rPr>
              <a:t>seek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next</a:t>
            </a:r>
            <a:r>
              <a:rPr lang="zh-CN" altLang="en-US" dirty="0">
                <a:latin typeface="微软雅黑" panose="020B0503020204020204" pitchFamily="34" charset="-122"/>
                <a:ea typeface="微软雅黑" panose="020B0503020204020204" pitchFamily="34" charset="-122"/>
              </a:rPr>
              <a:t>方法</a:t>
            </a:r>
          </a:p>
        </p:txBody>
      </p:sp>
      <p:sp>
        <p:nvSpPr>
          <p:cNvPr id="13" name="文本框 12">
            <a:extLst>
              <a:ext uri="{FF2B5EF4-FFF2-40B4-BE49-F238E27FC236}">
                <a16:creationId xmlns:a16="http://schemas.microsoft.com/office/drawing/2014/main" id="{3707E5C4-5831-4567-AD90-79192E0D4AC6}"/>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p:spTree>
    <p:extLst>
      <p:ext uri="{BB962C8B-B14F-4D97-AF65-F5344CB8AC3E}">
        <p14:creationId xmlns:p14="http://schemas.microsoft.com/office/powerpoint/2010/main" val="692101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CDB0A5CF-13E5-410E-B9D2-B63D378E4596}"/>
              </a:ext>
            </a:extLst>
          </p:cNvPr>
          <p:cNvSpPr txBox="1"/>
          <p:nvPr/>
        </p:nvSpPr>
        <p:spPr>
          <a:xfrm>
            <a:off x="269126" y="695827"/>
            <a:ext cx="2680506" cy="400110"/>
          </a:xfrm>
          <a:prstGeom prst="rect">
            <a:avLst/>
          </a:prstGeom>
          <a:no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选择性压缩：</a:t>
            </a:r>
            <a:endParaRPr lang="en-US" altLang="zh-CN" sz="2000" b="1" dirty="0">
              <a:solidFill>
                <a:srgbClr val="C0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156CD743-9655-4A02-93D2-432FAD552C42}"/>
              </a:ext>
            </a:extLst>
          </p:cNvPr>
          <p:cNvSpPr txBox="1"/>
          <p:nvPr/>
        </p:nvSpPr>
        <p:spPr>
          <a:xfrm>
            <a:off x="446048" y="1177298"/>
            <a:ext cx="8469349"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SLM-DB</a:t>
            </a:r>
            <a:r>
              <a:rPr lang="zh-CN" altLang="en-US" dirty="0">
                <a:latin typeface="微软雅黑" panose="020B0503020204020204" pitchFamily="34" charset="-122"/>
                <a:ea typeface="微软雅黑" panose="020B0503020204020204" pitchFamily="34" charset="-122"/>
              </a:rPr>
              <a:t>支持选择性压缩操作，以收集过时的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的垃圾并改善</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的顺序</a:t>
            </a:r>
            <a:r>
              <a:rPr lang="zh-CN" altLang="en-US" dirty="0"/>
              <a:t>。</a:t>
            </a:r>
          </a:p>
        </p:txBody>
      </p:sp>
      <p:sp>
        <p:nvSpPr>
          <p:cNvPr id="13" name="文本框 12">
            <a:extLst>
              <a:ext uri="{FF2B5EF4-FFF2-40B4-BE49-F238E27FC236}">
                <a16:creationId xmlns:a16="http://schemas.microsoft.com/office/drawing/2014/main" id="{EBFDE3F6-1A24-40A3-9F38-9FBB151B8206}"/>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p:sp>
        <p:nvSpPr>
          <p:cNvPr id="3" name="矩形 2">
            <a:extLst>
              <a:ext uri="{FF2B5EF4-FFF2-40B4-BE49-F238E27FC236}">
                <a16:creationId xmlns:a16="http://schemas.microsoft.com/office/drawing/2014/main" id="{5B257122-1C63-4E9A-B978-5E5435C8A4D8}"/>
              </a:ext>
            </a:extLst>
          </p:cNvPr>
          <p:cNvSpPr/>
          <p:nvPr/>
        </p:nvSpPr>
        <p:spPr>
          <a:xfrm>
            <a:off x="1009182" y="2109734"/>
            <a:ext cx="7365383"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依据数据文件的</a:t>
            </a:r>
            <a:r>
              <a:rPr lang="zh-CN" altLang="en-US" dirty="0">
                <a:solidFill>
                  <a:srgbClr val="C00000"/>
                </a:solidFill>
                <a:latin typeface="微软雅黑" panose="020B0503020204020204" pitchFamily="34" charset="-122"/>
                <a:ea typeface="微软雅黑" panose="020B0503020204020204" pitchFamily="34" charset="-122"/>
              </a:rPr>
              <a:t>活键比率</a:t>
            </a:r>
            <a:r>
              <a:rPr lang="zh-CN" altLang="en-US" dirty="0">
                <a:latin typeface="微软雅黑" panose="020B0503020204020204" pitchFamily="34" charset="-122"/>
                <a:ea typeface="微软雅黑" panose="020B0503020204020204" pitchFamily="34" charset="-122"/>
              </a:rPr>
              <a:t>：目标是在磁盘上收集垃圾</a:t>
            </a:r>
          </a:p>
        </p:txBody>
      </p:sp>
      <p:sp>
        <p:nvSpPr>
          <p:cNvPr id="4" name="矩形 3">
            <a:extLst>
              <a:ext uri="{FF2B5EF4-FFF2-40B4-BE49-F238E27FC236}">
                <a16:creationId xmlns:a16="http://schemas.microsoft.com/office/drawing/2014/main" id="{E834E3C3-C3C5-432E-AC1B-AA5BA7069000}"/>
              </a:ext>
            </a:extLst>
          </p:cNvPr>
          <p:cNvSpPr/>
          <p:nvPr/>
        </p:nvSpPr>
        <p:spPr>
          <a:xfrm>
            <a:off x="998030" y="3122602"/>
            <a:ext cx="7733375"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依据在</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树中扫描的叶节点：试图改善存储在单一</a:t>
            </a:r>
            <a:r>
              <a:rPr lang="en-US" altLang="zh-CN" dirty="0">
                <a:latin typeface="微软雅黑" panose="020B0503020204020204" pitchFamily="34" charset="-122"/>
                <a:ea typeface="微软雅黑" panose="020B0503020204020204" pitchFamily="34" charset="-122"/>
              </a:rPr>
              <a:t>level</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的顺序</a:t>
            </a:r>
          </a:p>
        </p:txBody>
      </p:sp>
      <p:sp>
        <p:nvSpPr>
          <p:cNvPr id="14" name="矩形 13">
            <a:extLst>
              <a:ext uri="{FF2B5EF4-FFF2-40B4-BE49-F238E27FC236}">
                <a16:creationId xmlns:a16="http://schemas.microsoft.com/office/drawing/2014/main" id="{5D80BB2C-E8C1-4EA6-92BF-EBA463296F43}"/>
              </a:ext>
            </a:extLst>
          </p:cNvPr>
          <p:cNvSpPr/>
          <p:nvPr/>
        </p:nvSpPr>
        <p:spPr>
          <a:xfrm>
            <a:off x="998030" y="4120640"/>
            <a:ext cx="8045609"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依据每个范围查询的</a:t>
            </a:r>
            <a:r>
              <a:rPr lang="zh-CN" altLang="en-US" dirty="0">
                <a:solidFill>
                  <a:srgbClr val="C00000"/>
                </a:solidFill>
                <a:latin typeface="微软雅黑" panose="020B0503020204020204" pitchFamily="34" charset="-122"/>
                <a:ea typeface="微软雅黑" panose="020B0503020204020204" pitchFamily="34" charset="-122"/>
              </a:rPr>
              <a:t>顺序度</a:t>
            </a:r>
            <a:r>
              <a:rPr lang="zh-CN" altLang="en-US" dirty="0">
                <a:latin typeface="微软雅黑" panose="020B0503020204020204" pitchFamily="34" charset="-122"/>
                <a:ea typeface="微软雅黑" panose="020B0503020204020204" pitchFamily="34" charset="-122"/>
              </a:rPr>
              <a:t>：此功能对于改善顺序尤其有用，特别是对于具有</a:t>
            </a:r>
            <a:r>
              <a:rPr lang="en-US" altLang="zh-CN" dirty="0">
                <a:latin typeface="微软雅黑" panose="020B0503020204020204" pitchFamily="34" charset="-122"/>
                <a:ea typeface="微软雅黑" panose="020B0503020204020204" pitchFamily="34" charset="-122"/>
              </a:rPr>
              <a:t>Zipfian</a:t>
            </a:r>
            <a:r>
              <a:rPr lang="zh-CN" altLang="en-US" dirty="0">
                <a:latin typeface="微软雅黑" panose="020B0503020204020204" pitchFamily="34" charset="-122"/>
                <a:ea typeface="微软雅黑" panose="020B0503020204020204" pitchFamily="34" charset="-122"/>
              </a:rPr>
              <a:t>分布的请求（例如</a:t>
            </a:r>
            <a:r>
              <a:rPr lang="en-US" altLang="zh-CN" dirty="0">
                <a:latin typeface="微软雅黑" panose="020B0503020204020204" pitchFamily="34" charset="-122"/>
                <a:ea typeface="微软雅黑" panose="020B0503020204020204" pitchFamily="34" charset="-122"/>
              </a:rPr>
              <a:t>YCSB</a:t>
            </a:r>
            <a:r>
              <a:rPr lang="zh-CN" altLang="en-US" dirty="0">
                <a:latin typeface="微软雅黑" panose="020B0503020204020204" pitchFamily="34" charset="-122"/>
                <a:ea typeface="微软雅黑" panose="020B0503020204020204" pitchFamily="34" charset="-122"/>
              </a:rPr>
              <a:t>），其中某些键的读取和扫描更为频繁</a:t>
            </a:r>
          </a:p>
        </p:txBody>
      </p:sp>
    </p:spTree>
    <p:extLst>
      <p:ext uri="{BB962C8B-B14F-4D97-AF65-F5344CB8AC3E}">
        <p14:creationId xmlns:p14="http://schemas.microsoft.com/office/powerpoint/2010/main" val="266156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3" name="矩形 2">
            <a:extLst>
              <a:ext uri="{FF2B5EF4-FFF2-40B4-BE49-F238E27FC236}">
                <a16:creationId xmlns:a16="http://schemas.microsoft.com/office/drawing/2014/main" id="{48A32AEE-7E10-49D6-8E67-AEF0D6779DBA}"/>
              </a:ext>
            </a:extLst>
          </p:cNvPr>
          <p:cNvSpPr/>
          <p:nvPr/>
        </p:nvSpPr>
        <p:spPr>
          <a:xfrm>
            <a:off x="2421467" y="2582614"/>
            <a:ext cx="4572000" cy="846386"/>
          </a:xfrm>
          <a:prstGeom prst="rect">
            <a:avLst/>
          </a:prstGeom>
        </p:spPr>
        <p:txBody>
          <a:bodyPr>
            <a:spAutoFit/>
          </a:bodyPr>
          <a:lstStyle/>
          <a:p>
            <a:pPr algn="ctr">
              <a:lnSpc>
                <a:spcPct val="130000"/>
              </a:lnSpc>
              <a:spcBef>
                <a:spcPct val="0"/>
              </a:spcBef>
            </a:pPr>
            <a:r>
              <a:rPr lang="zh-CN" altLang="en-US" sz="4000" b="1" dirty="0">
                <a:solidFill>
                  <a:srgbClr val="C00000"/>
                </a:solidFill>
                <a:latin typeface="微软雅黑 Light" panose="020B0502040204020203" pitchFamily="34" charset="-122"/>
                <a:ea typeface="微软雅黑 Light" panose="020B0502040204020203" pitchFamily="34" charset="-122"/>
              </a:rPr>
              <a:t>键值存储引擎介绍</a:t>
            </a:r>
          </a:p>
        </p:txBody>
      </p:sp>
    </p:spTree>
    <p:extLst>
      <p:ext uri="{BB962C8B-B14F-4D97-AF65-F5344CB8AC3E}">
        <p14:creationId xmlns:p14="http://schemas.microsoft.com/office/powerpoint/2010/main" val="3293717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CDB0A5CF-13E5-410E-B9D2-B63D378E4596}"/>
              </a:ext>
            </a:extLst>
          </p:cNvPr>
          <p:cNvSpPr txBox="1"/>
          <p:nvPr/>
        </p:nvSpPr>
        <p:spPr>
          <a:xfrm>
            <a:off x="285104" y="838466"/>
            <a:ext cx="8573791" cy="2197525"/>
          </a:xfrm>
          <a:prstGeom prst="rect">
            <a:avLst/>
          </a:prstGeom>
          <a:noFill/>
        </p:spPr>
        <p:txBody>
          <a:bodyPr wrap="square" rtlCol="0">
            <a:spAutoFit/>
          </a:bodyPr>
          <a:lstStyle/>
          <a:p>
            <a:pPr>
              <a:lnSpc>
                <a:spcPct val="165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①对于随机写入操作，在所有值大小上，</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SLM-DB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的吞吐量平均比</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LevelDB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高大约</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倍；</a:t>
            </a:r>
          </a:p>
          <a:p>
            <a:pPr>
              <a:lnSpc>
                <a:spcPct val="16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②对于随机读取操作，根据值大小，</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SLM-DB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表现出与</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LevelDB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相似或更好的性能。</a:t>
            </a:r>
          </a:p>
          <a:p>
            <a:pPr>
              <a:lnSpc>
                <a:spcPct val="16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③对于顺序读取工作负载以扫描所有</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KV</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SLM-DB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的性能要比</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LevelDB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好</a:t>
            </a:r>
          </a:p>
          <a:p>
            <a:endParaRPr lang="en-US" altLang="zh-CN" b="1"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A24D431-3292-48A7-82D4-DBF6FE2C346A}"/>
              </a:ext>
            </a:extLst>
          </p:cNvPr>
          <p:cNvPicPr>
            <a:picLocks noChangeAspect="1"/>
          </p:cNvPicPr>
          <p:nvPr/>
        </p:nvPicPr>
        <p:blipFill rotWithShape="1">
          <a:blip r:embed="rId4">
            <a:extLst>
              <a:ext uri="{28A0092B-C50C-407E-A947-70E740481C1C}">
                <a14:useLocalDpi xmlns:a14="http://schemas.microsoft.com/office/drawing/2010/main" val="0"/>
              </a:ext>
            </a:extLst>
          </a:blip>
          <a:srcRect r="944"/>
          <a:stretch/>
        </p:blipFill>
        <p:spPr>
          <a:xfrm>
            <a:off x="200876" y="3015067"/>
            <a:ext cx="8826675" cy="2419487"/>
          </a:xfrm>
          <a:prstGeom prst="rect">
            <a:avLst/>
          </a:prstGeom>
        </p:spPr>
      </p:pic>
      <p:sp>
        <p:nvSpPr>
          <p:cNvPr id="8" name="文本框 7">
            <a:extLst>
              <a:ext uri="{FF2B5EF4-FFF2-40B4-BE49-F238E27FC236}">
                <a16:creationId xmlns:a16="http://schemas.microsoft.com/office/drawing/2014/main" id="{66CE5811-B98F-469A-8706-22DEF0C1950B}"/>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SLM-DB</a:t>
            </a:r>
          </a:p>
        </p:txBody>
      </p:sp>
    </p:spTree>
    <p:extLst>
      <p:ext uri="{BB962C8B-B14F-4D97-AF65-F5344CB8AC3E}">
        <p14:creationId xmlns:p14="http://schemas.microsoft.com/office/powerpoint/2010/main" val="3808699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BE9F81B1-772C-4AE9-9456-A1EDECE84DEF}"/>
              </a:ext>
            </a:extLst>
          </p:cNvPr>
          <p:cNvSpPr txBox="1"/>
          <p:nvPr/>
        </p:nvSpPr>
        <p:spPr>
          <a:xfrm>
            <a:off x="336033" y="1185527"/>
            <a:ext cx="7871264" cy="874407"/>
          </a:xfrm>
          <a:prstGeom prst="rect">
            <a:avLst/>
          </a:prstGeom>
          <a:noFill/>
        </p:spPr>
        <p:txBody>
          <a:bodyPr wrap="square" rtlCol="0">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关键思路：</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使用</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HB + -tree</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作为持久性存储的索引结构，使用</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LSM</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写缓冲区来进一步减少每次文档更新的磁盘写数量</a:t>
            </a:r>
          </a:p>
        </p:txBody>
      </p:sp>
      <p:pic>
        <p:nvPicPr>
          <p:cNvPr id="11" name="图片 10">
            <a:extLst>
              <a:ext uri="{FF2B5EF4-FFF2-40B4-BE49-F238E27FC236}">
                <a16:creationId xmlns:a16="http://schemas.microsoft.com/office/drawing/2014/main" id="{7CBD7F0F-B824-413D-AEC7-F813E9FEE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33" y="2416622"/>
            <a:ext cx="5228426" cy="4198007"/>
          </a:xfrm>
          <a:prstGeom prst="rect">
            <a:avLst/>
          </a:prstGeom>
        </p:spPr>
      </p:pic>
      <p:sp>
        <p:nvSpPr>
          <p:cNvPr id="8" name="文本框 7">
            <a:extLst>
              <a:ext uri="{FF2B5EF4-FFF2-40B4-BE49-F238E27FC236}">
                <a16:creationId xmlns:a16="http://schemas.microsoft.com/office/drawing/2014/main" id="{966DFC4C-2307-4100-8A8D-A001D9723574}"/>
              </a:ext>
            </a:extLst>
          </p:cNvPr>
          <p:cNvSpPr txBox="1"/>
          <p:nvPr/>
        </p:nvSpPr>
        <p:spPr>
          <a:xfrm>
            <a:off x="141110" y="90311"/>
            <a:ext cx="2635957"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ForestDB</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EE3CB690-0AB4-4397-B461-634F957449F5}"/>
              </a:ext>
            </a:extLst>
          </p:cNvPr>
          <p:cNvSpPr/>
          <p:nvPr/>
        </p:nvSpPr>
        <p:spPr>
          <a:xfrm>
            <a:off x="336033" y="714863"/>
            <a:ext cx="8017313" cy="369332"/>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ForestDB</a:t>
            </a:r>
            <a:r>
              <a:rPr lang="zh-CN" altLang="en-US" dirty="0">
                <a:latin typeface="微软雅黑" panose="020B0503020204020204" pitchFamily="34" charset="-122"/>
                <a:ea typeface="微软雅黑" panose="020B0503020204020204" pitchFamily="34" charset="-122"/>
              </a:rPr>
              <a:t>是一个</a:t>
            </a:r>
            <a:r>
              <a:rPr lang="zh-CN" altLang="en-US" dirty="0">
                <a:solidFill>
                  <a:srgbClr val="C00000"/>
                </a:solidFill>
                <a:latin typeface="微软雅黑" panose="020B0503020204020204" pitchFamily="34" charset="-122"/>
                <a:ea typeface="微软雅黑" panose="020B0503020204020204" pitchFamily="34" charset="-122"/>
              </a:rPr>
              <a:t>用于索引可变长度字符串键值对</a:t>
            </a:r>
            <a:r>
              <a:rPr lang="zh-CN" altLang="en-US" dirty="0">
                <a:latin typeface="微软雅黑" panose="020B0503020204020204" pitchFamily="34" charset="-122"/>
                <a:ea typeface="微软雅黑" panose="020B0503020204020204" pitchFamily="34" charset="-122"/>
              </a:rPr>
              <a:t>的每个节点键值存储引擎</a:t>
            </a:r>
          </a:p>
        </p:txBody>
      </p:sp>
    </p:spTree>
    <p:extLst>
      <p:ext uri="{BB962C8B-B14F-4D97-AF65-F5344CB8AC3E}">
        <p14:creationId xmlns:p14="http://schemas.microsoft.com/office/powerpoint/2010/main" val="413356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6" name="文本框 5">
            <a:extLst>
              <a:ext uri="{FF2B5EF4-FFF2-40B4-BE49-F238E27FC236}">
                <a16:creationId xmlns:a16="http://schemas.microsoft.com/office/drawing/2014/main" id="{0E498591-AF06-4809-9B43-5113CBF5E9A7}"/>
              </a:ext>
            </a:extLst>
          </p:cNvPr>
          <p:cNvSpPr txBox="1"/>
          <p:nvPr/>
        </p:nvSpPr>
        <p:spPr>
          <a:xfrm>
            <a:off x="269126" y="695827"/>
            <a:ext cx="2680506" cy="369332"/>
          </a:xfrm>
          <a:prstGeom prst="rect">
            <a:avLst/>
          </a:prstGeom>
          <a:noFill/>
        </p:spPr>
        <p:txBody>
          <a:bodyPr wrap="square" rtlCol="0">
            <a:spAutoFit/>
          </a:bodyPr>
          <a:lstStyle/>
          <a:p>
            <a:r>
              <a:rPr lang="en-US" altLang="zh-CN" b="1" dirty="0">
                <a:solidFill>
                  <a:srgbClr val="C00000"/>
                </a:solidFill>
                <a:latin typeface="黑体" panose="02010609060101010101" pitchFamily="49" charset="-122"/>
                <a:ea typeface="黑体" panose="02010609060101010101" pitchFamily="49" charset="-122"/>
              </a:rPr>
              <a:t>B+</a:t>
            </a:r>
            <a:r>
              <a:rPr lang="zh-CN" altLang="en-US" b="1" dirty="0">
                <a:solidFill>
                  <a:srgbClr val="C00000"/>
                </a:solidFill>
                <a:latin typeface="黑体" panose="02010609060101010101" pitchFamily="49" charset="-122"/>
                <a:ea typeface="黑体" panose="02010609060101010101" pitchFamily="49" charset="-122"/>
              </a:rPr>
              <a:t>树与</a:t>
            </a:r>
            <a:r>
              <a:rPr lang="en-US" altLang="zh-CN" b="1" dirty="0">
                <a:solidFill>
                  <a:srgbClr val="C00000"/>
                </a:solidFill>
                <a:latin typeface="黑体" panose="02010609060101010101" pitchFamily="49" charset="-122"/>
                <a:ea typeface="黑体" panose="02010609060101010101" pitchFamily="49" charset="-122"/>
              </a:rPr>
              <a:t>HB+</a:t>
            </a:r>
            <a:r>
              <a:rPr lang="zh-CN" altLang="en-US" b="1" dirty="0">
                <a:solidFill>
                  <a:srgbClr val="C00000"/>
                </a:solidFill>
                <a:latin typeface="黑体" panose="02010609060101010101" pitchFamily="49" charset="-122"/>
                <a:ea typeface="黑体" panose="02010609060101010101" pitchFamily="49" charset="-122"/>
              </a:rPr>
              <a:t>树</a:t>
            </a:r>
            <a:endParaRPr lang="en-US" altLang="zh-CN" b="1" dirty="0">
              <a:solidFill>
                <a:srgbClr val="C0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066F4310-87C0-488E-A8A0-537ED5E3F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55539"/>
            <a:ext cx="4543425" cy="2809875"/>
          </a:xfrm>
          <a:prstGeom prst="rect">
            <a:avLst/>
          </a:prstGeom>
        </p:spPr>
      </p:pic>
      <p:pic>
        <p:nvPicPr>
          <p:cNvPr id="8" name="图片 7">
            <a:extLst>
              <a:ext uri="{FF2B5EF4-FFF2-40B4-BE49-F238E27FC236}">
                <a16:creationId xmlns:a16="http://schemas.microsoft.com/office/drawing/2014/main" id="{49B2F3C4-CAE9-4DBF-9619-B4617794568D}"/>
              </a:ext>
            </a:extLst>
          </p:cNvPr>
          <p:cNvPicPr>
            <a:picLocks noChangeAspect="1"/>
          </p:cNvPicPr>
          <p:nvPr/>
        </p:nvPicPr>
        <p:blipFill rotWithShape="1">
          <a:blip r:embed="rId5">
            <a:extLst>
              <a:ext uri="{28A0092B-C50C-407E-A947-70E740481C1C}">
                <a14:useLocalDpi xmlns:a14="http://schemas.microsoft.com/office/drawing/2010/main" val="0"/>
              </a:ext>
            </a:extLst>
          </a:blip>
          <a:srcRect t="2986" r="3307" b="3279"/>
          <a:stretch/>
        </p:blipFill>
        <p:spPr>
          <a:xfrm>
            <a:off x="4812576" y="1848588"/>
            <a:ext cx="4043743" cy="4152196"/>
          </a:xfrm>
          <a:prstGeom prst="rect">
            <a:avLst/>
          </a:prstGeom>
        </p:spPr>
      </p:pic>
      <p:sp>
        <p:nvSpPr>
          <p:cNvPr id="13" name="文本框 12">
            <a:extLst>
              <a:ext uri="{FF2B5EF4-FFF2-40B4-BE49-F238E27FC236}">
                <a16:creationId xmlns:a16="http://schemas.microsoft.com/office/drawing/2014/main" id="{54C371B2-DC84-4A05-BDE6-B3A16B502FB6}"/>
              </a:ext>
            </a:extLst>
          </p:cNvPr>
          <p:cNvSpPr txBox="1"/>
          <p:nvPr/>
        </p:nvSpPr>
        <p:spPr>
          <a:xfrm>
            <a:off x="141110" y="90311"/>
            <a:ext cx="2635957"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ForestDB</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81061923-042C-44A4-A7B1-F594643F8F5A}"/>
              </a:ext>
            </a:extLst>
          </p:cNvPr>
          <p:cNvSpPr txBox="1"/>
          <p:nvPr/>
        </p:nvSpPr>
        <p:spPr>
          <a:xfrm>
            <a:off x="141110" y="1399898"/>
            <a:ext cx="4543425"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特点：</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原始</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叶子结点存储关键字以及相应记录的地址，叶子结点以上各层作为索引使用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前缀</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类似</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树，但是</a:t>
            </a:r>
            <a:r>
              <a:rPr lang="zh-CN" altLang="en-US" dirty="0">
                <a:solidFill>
                  <a:srgbClr val="C00000"/>
                </a:solidFill>
                <a:latin typeface="微软雅黑" panose="020B0503020204020204" pitchFamily="34" charset="-122"/>
                <a:ea typeface="微软雅黑" panose="020B0503020204020204" pitchFamily="34" charset="-122"/>
              </a:rPr>
              <a:t>提取相同的前缀</a:t>
            </a:r>
            <a:r>
              <a:rPr lang="zh-CN" altLang="en-US" dirty="0">
                <a:latin typeface="微软雅黑" panose="020B0503020204020204" pitchFamily="34" charset="-122"/>
                <a:ea typeface="微软雅黑" panose="020B0503020204020204" pitchFamily="34" charset="-122"/>
              </a:rPr>
              <a:t>节约存储空间</a:t>
            </a:r>
          </a:p>
        </p:txBody>
      </p:sp>
      <p:sp>
        <p:nvSpPr>
          <p:cNvPr id="15" name="文本框 14">
            <a:extLst>
              <a:ext uri="{FF2B5EF4-FFF2-40B4-BE49-F238E27FC236}">
                <a16:creationId xmlns:a16="http://schemas.microsoft.com/office/drawing/2014/main" id="{DA9BFEA9-74E1-4BC4-AC5D-9B55D20FA6F8}"/>
              </a:ext>
            </a:extLst>
          </p:cNvPr>
          <p:cNvSpPr txBox="1"/>
          <p:nvPr/>
        </p:nvSpPr>
        <p:spPr>
          <a:xfrm>
            <a:off x="5000626" y="346420"/>
            <a:ext cx="3355848"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特点：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HB+</a:t>
            </a:r>
            <a:r>
              <a:rPr lang="zh-CN" altLang="en-US" dirty="0">
                <a:latin typeface="微软雅黑" panose="020B0503020204020204" pitchFamily="34" charset="-122"/>
                <a:ea typeface="微软雅黑" panose="020B0503020204020204" pitchFamily="34" charset="-122"/>
              </a:rPr>
              <a:t>树：设置固定的块大小，随后将</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划分为若干块</a:t>
            </a:r>
          </a:p>
        </p:txBody>
      </p:sp>
    </p:spTree>
    <p:extLst>
      <p:ext uri="{BB962C8B-B14F-4D97-AF65-F5344CB8AC3E}">
        <p14:creationId xmlns:p14="http://schemas.microsoft.com/office/powerpoint/2010/main" val="3476285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5805ABD0-C0FE-4012-AC53-2844537604CB}"/>
              </a:ext>
            </a:extLst>
          </p:cNvPr>
          <p:cNvSpPr txBox="1"/>
          <p:nvPr/>
        </p:nvSpPr>
        <p:spPr>
          <a:xfrm>
            <a:off x="269126" y="695827"/>
            <a:ext cx="2680506" cy="400110"/>
          </a:xfrm>
          <a:prstGeom prst="rect">
            <a:avLst/>
          </a:prstGeom>
          <a:no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性能分析</a:t>
            </a:r>
            <a:endParaRPr lang="en-US" altLang="zh-CN" sz="2000" b="1" dirty="0">
              <a:solidFill>
                <a:srgbClr val="C0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CFF691B5-83CB-4D20-9A2F-4F738F27DA6C}"/>
              </a:ext>
            </a:extLst>
          </p:cNvPr>
          <p:cNvPicPr>
            <a:picLocks noChangeAspect="1"/>
          </p:cNvPicPr>
          <p:nvPr/>
        </p:nvPicPr>
        <p:blipFill rotWithShape="1">
          <a:blip r:embed="rId4">
            <a:extLst>
              <a:ext uri="{28A0092B-C50C-407E-A947-70E740481C1C}">
                <a14:useLocalDpi xmlns:a14="http://schemas.microsoft.com/office/drawing/2010/main" val="0"/>
              </a:ext>
            </a:extLst>
          </a:blip>
          <a:srcRect l="7916" t="6812" r="4283" b="6509"/>
          <a:stretch/>
        </p:blipFill>
        <p:spPr>
          <a:xfrm>
            <a:off x="821334" y="2443536"/>
            <a:ext cx="5378744" cy="4155080"/>
          </a:xfrm>
          <a:prstGeom prst="rect">
            <a:avLst/>
          </a:prstGeom>
        </p:spPr>
      </p:pic>
      <p:sp>
        <p:nvSpPr>
          <p:cNvPr id="8" name="文本框 7">
            <a:extLst>
              <a:ext uri="{FF2B5EF4-FFF2-40B4-BE49-F238E27FC236}">
                <a16:creationId xmlns:a16="http://schemas.microsoft.com/office/drawing/2014/main" id="{85D15AAC-14FE-41C0-9A8B-F80D7ED5AE5C}"/>
              </a:ext>
            </a:extLst>
          </p:cNvPr>
          <p:cNvSpPr txBox="1"/>
          <p:nvPr/>
        </p:nvSpPr>
        <p:spPr>
          <a:xfrm>
            <a:off x="141110" y="90311"/>
            <a:ext cx="2635957"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ForestDB</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E868416D-27B7-403A-A67F-649751A69FC6}"/>
              </a:ext>
            </a:extLst>
          </p:cNvPr>
          <p:cNvSpPr txBox="1"/>
          <p:nvPr/>
        </p:nvSpPr>
        <p:spPr>
          <a:xfrm>
            <a:off x="0" y="1217225"/>
            <a:ext cx="9030991" cy="874407"/>
          </a:xfrm>
          <a:prstGeom prst="rect">
            <a:avLst/>
          </a:prstGeom>
          <a:noFill/>
        </p:spPr>
        <p:txBody>
          <a:bodyPr wrap="square" rtlCol="0">
            <a:spAutoFit/>
          </a:bodyPr>
          <a:lstStyle/>
          <a:p>
            <a:pPr>
              <a:lnSpc>
                <a:spcPct val="150000"/>
              </a:lnSpc>
            </a:pPr>
            <a:r>
              <a:rPr lang="en-US" altLang="zh-CN" dirty="0"/>
              <a:t>	</a:t>
            </a:r>
            <a:r>
              <a:rPr lang="zh-CN" altLang="en-US" dirty="0">
                <a:latin typeface="微软雅黑" panose="020B0503020204020204" pitchFamily="34" charset="-122"/>
                <a:ea typeface="微软雅黑" panose="020B0503020204020204" pitchFamily="34" charset="-122"/>
              </a:rPr>
              <a:t>随着</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长度的变化，两种</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树的空间开销在指数型变大，而</a:t>
            </a:r>
            <a:r>
              <a:rPr lang="en-US" altLang="zh-CN" dirty="0">
                <a:latin typeface="微软雅黑" panose="020B0503020204020204" pitchFamily="34" charset="-122"/>
                <a:ea typeface="微软雅黑" panose="020B0503020204020204" pitchFamily="34" charset="-122"/>
              </a:rPr>
              <a:t>HB+</a:t>
            </a:r>
            <a:r>
              <a:rPr lang="zh-CN" altLang="en-US" dirty="0">
                <a:latin typeface="微软雅黑" panose="020B0503020204020204" pitchFamily="34" charset="-122"/>
                <a:ea typeface="微软雅黑" panose="020B0503020204020204" pitchFamily="34" charset="-122"/>
              </a:rPr>
              <a:t>树基本保持不变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即对于可变长度字符串，其空间开销相比</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树有很大降低</a:t>
            </a:r>
          </a:p>
        </p:txBody>
      </p:sp>
    </p:spTree>
    <p:extLst>
      <p:ext uri="{BB962C8B-B14F-4D97-AF65-F5344CB8AC3E}">
        <p14:creationId xmlns:p14="http://schemas.microsoft.com/office/powerpoint/2010/main" val="3076924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14325" y="3876040"/>
            <a:ext cx="5857875" cy="248602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p:cNvPicPr>
            <a:picLocks noChangeAspect="1"/>
          </p:cNvPicPr>
          <p:nvPr/>
        </p:nvPicPr>
        <p:blipFill>
          <a:blip r:embed="rId4"/>
          <a:stretch>
            <a:fillRect/>
          </a:stretch>
        </p:blipFill>
        <p:spPr>
          <a:xfrm>
            <a:off x="6834448" y="6073422"/>
            <a:ext cx="1128786" cy="670159"/>
          </a:xfrm>
          <a:prstGeom prst="rect">
            <a:avLst/>
          </a:prstGeom>
        </p:spPr>
      </p:pic>
      <p:sp>
        <p:nvSpPr>
          <p:cNvPr id="2" name="文本框 1"/>
          <p:cNvSpPr txBox="1"/>
          <p:nvPr/>
        </p:nvSpPr>
        <p:spPr>
          <a:xfrm>
            <a:off x="0" y="671775"/>
            <a:ext cx="8943278" cy="753220"/>
          </a:xfrm>
          <a:prstGeom prst="rect">
            <a:avLst/>
          </a:prstGeom>
          <a:noFill/>
        </p:spPr>
        <p:txBody>
          <a:bodyPr wrap="square" rtlCol="0">
            <a:spAutoFit/>
          </a:bodyPr>
          <a:lstStyle/>
          <a:p>
            <a:pPr indent="457200" fontAlgn="auto">
              <a:lnSpc>
                <a:spcPct val="125000"/>
              </a:lnSpc>
            </a:pPr>
            <a:r>
              <a:rPr lang="zh-CN" altLang="en-US" dirty="0">
                <a:latin typeface="微软雅黑" panose="020B0503020204020204" charset="-122"/>
                <a:ea typeface="微软雅黑" panose="020B0503020204020204" charset="-122"/>
                <a:cs typeface="微软雅黑" panose="020B0503020204020204" charset="-122"/>
              </a:rPr>
              <a:t>现有的LSM树实现经常表现出由于压缩导致的高写入放大，并且缺乏优化以最大化固态磁盘上的读取性能</a:t>
            </a:r>
          </a:p>
        </p:txBody>
      </p:sp>
      <p:sp>
        <p:nvSpPr>
          <p:cNvPr id="3" name="文本框 2"/>
          <p:cNvSpPr txBox="1"/>
          <p:nvPr/>
        </p:nvSpPr>
        <p:spPr>
          <a:xfrm>
            <a:off x="141110" y="1470052"/>
            <a:ext cx="8802168" cy="2360930"/>
          </a:xfrm>
          <a:prstGeom prst="rect">
            <a:avLst/>
          </a:prstGeom>
          <a:noFill/>
        </p:spPr>
        <p:txBody>
          <a:bodyPr wrap="square" rtlCol="0">
            <a:spAutoFit/>
          </a:bodyPr>
          <a:lstStyle/>
          <a:p>
            <a:pPr fontAlgn="auto">
              <a:lnSpc>
                <a:spcPct val="125000"/>
              </a:lnSpc>
            </a:pP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优化思路</a:t>
            </a:r>
            <a:r>
              <a:rPr lang="zh-CN" altLang="en-US" dirty="0">
                <a:latin typeface="微软雅黑" panose="020B0503020204020204" charset="-122"/>
                <a:ea typeface="微软雅黑" panose="020B0503020204020204" charset="-122"/>
                <a:cs typeface="微软雅黑" panose="020B0503020204020204" charset="-122"/>
              </a:rPr>
              <a:t>：</a:t>
            </a:r>
          </a:p>
          <a:p>
            <a:pPr marL="285750" indent="-285750" fontAlgn="auto">
              <a:lnSpc>
                <a:spcPct val="125000"/>
              </a:lnSpc>
              <a:buFont typeface="Arial" panose="020B0604020202020204" pitchFamily="34" charset="0"/>
              <a:buChar char="•"/>
            </a:pPr>
            <a:r>
              <a:rPr lang="en-US" altLang="zh-CN" dirty="0">
                <a:latin typeface="微软雅黑" panose="020B0503020204020204" charset="-122"/>
                <a:ea typeface="微软雅黑" panose="020B0503020204020204" charset="-122"/>
                <a:cs typeface="微软雅黑" panose="020B0503020204020204" charset="-122"/>
              </a:rPr>
              <a:t>Three-Level Index Design</a:t>
            </a:r>
          </a:p>
          <a:p>
            <a:pPr fontAlgn="auto">
              <a:lnSpc>
                <a:spcPct val="125000"/>
              </a:lnSpc>
            </a:pPr>
            <a:r>
              <a:rPr lang="en-US" altLang="zh-CN" sz="1600" dirty="0">
                <a:latin typeface="微软雅黑" panose="020B0503020204020204" charset="-122"/>
                <a:ea typeface="微软雅黑" panose="020B0503020204020204" charset="-122"/>
                <a:cs typeface="微软雅黑" panose="020B0503020204020204" charset="-122"/>
              </a:rPr>
              <a:t>   </a:t>
            </a:r>
            <a:r>
              <a:rPr sz="1600" dirty="0" err="1">
                <a:latin typeface="微软雅黑" panose="020B0503020204020204" charset="-122"/>
                <a:ea typeface="微软雅黑" panose="020B0503020204020204" charset="-122"/>
                <a:cs typeface="微软雅黑" panose="020B0503020204020204" charset="-122"/>
              </a:rPr>
              <a:t>第一级保存不同的前缀</a:t>
            </a:r>
            <a:r>
              <a:rPr lang="zh-CN" altLang="en-US" sz="1600" dirty="0">
                <a:latin typeface="微软雅黑" panose="020B0503020204020204" charset="-122"/>
                <a:ea typeface="微软雅黑" panose="020B0503020204020204" charset="-122"/>
                <a:cs typeface="微软雅黑" panose="020B0503020204020204" charset="-122"/>
              </a:rPr>
              <a:t>，</a:t>
            </a:r>
            <a:r>
              <a:rPr sz="1600" dirty="0" err="1">
                <a:latin typeface="微软雅黑" panose="020B0503020204020204" charset="-122"/>
                <a:ea typeface="微软雅黑" panose="020B0503020204020204" charset="-122"/>
                <a:cs typeface="微软雅黑" panose="020B0503020204020204" charset="-122"/>
              </a:rPr>
              <a:t>第二级</a:t>
            </a:r>
            <a:r>
              <a:rPr lang="zh-CN" sz="1600" dirty="0">
                <a:latin typeface="微软雅黑" panose="020B0503020204020204" charset="-122"/>
                <a:ea typeface="微软雅黑" panose="020B0503020204020204" charset="-122"/>
                <a:cs typeface="微软雅黑" panose="020B0503020204020204" charset="-122"/>
              </a:rPr>
              <a:t>为普通块索引中的最后偏移量，第三级为每个块中最后一个键的后缀，每个键仅花费1.9位，即可在SSTable中</a:t>
            </a:r>
            <a:r>
              <a:rPr lang="zh-CN" sz="1600" dirty="0">
                <a:solidFill>
                  <a:srgbClr val="C00000"/>
                </a:solidFill>
                <a:latin typeface="微软雅黑" panose="020B0503020204020204" charset="-122"/>
                <a:ea typeface="微软雅黑" panose="020B0503020204020204" charset="-122"/>
                <a:cs typeface="微软雅黑" panose="020B0503020204020204" charset="-122"/>
              </a:rPr>
              <a:t>定位特定键的块位置</a:t>
            </a:r>
          </a:p>
          <a:p>
            <a:pPr marL="285750" indent="-285750" fontAlgn="auto">
              <a:lnSpc>
                <a:spcPct val="125000"/>
              </a:lnSpc>
              <a:buFont typeface="Arial" panose="020B0604020202020204" pitchFamily="34" charset="0"/>
              <a:buChar char="•"/>
            </a:pPr>
            <a:r>
              <a:rPr lang="en-US" altLang="zh-CN" dirty="0" err="1">
                <a:latin typeface="微软雅黑" panose="020B0503020204020204" charset="-122"/>
                <a:ea typeface="微软雅黑" panose="020B0503020204020204" charset="-122"/>
                <a:cs typeface="微软雅黑" panose="020B0503020204020204" charset="-122"/>
              </a:rPr>
              <a:t>MultiLevel</a:t>
            </a:r>
            <a:r>
              <a:rPr lang="en-US" altLang="zh-CN" dirty="0">
                <a:latin typeface="微软雅黑" panose="020B0503020204020204" charset="-122"/>
                <a:ea typeface="微软雅黑" panose="020B0503020204020204" charset="-122"/>
                <a:cs typeface="微软雅黑" panose="020B0503020204020204" charset="-122"/>
              </a:rPr>
              <a:t> Cuckoo Filter</a:t>
            </a:r>
          </a:p>
          <a:p>
            <a:pPr indent="0" fontAlgn="auto">
              <a:lnSpc>
                <a:spcPct val="125000"/>
              </a:lnSpc>
              <a:buFont typeface="Wingdings" panose="05000000000000000000" charset="0"/>
              <a:buNone/>
            </a:pPr>
            <a:r>
              <a:rPr lang="en-US" altLang="zh-CN" sz="1600" dirty="0">
                <a:latin typeface="微软雅黑" panose="020B0503020204020204" charset="-122"/>
                <a:ea typeface="微软雅黑" panose="020B0503020204020204" charset="-122"/>
                <a:cs typeface="微软雅黑" panose="020B0503020204020204" charset="-122"/>
              </a:rPr>
              <a:t>   </a:t>
            </a:r>
            <a:r>
              <a:rPr lang="en-US" altLang="zh-CN" sz="1600" dirty="0" err="1">
                <a:latin typeface="微软雅黑" panose="020B0503020204020204" charset="-122"/>
                <a:ea typeface="微软雅黑" panose="020B0503020204020204" charset="-122"/>
                <a:cs typeface="微软雅黑" panose="020B0503020204020204" charset="-122"/>
              </a:rPr>
              <a:t>仅存储任何插入条目的恒定大小的哈希指纹</a:t>
            </a:r>
            <a:r>
              <a:rPr lang="zh-CN" altLang="en-US" sz="1600" dirty="0">
                <a:latin typeface="微软雅黑" panose="020B0503020204020204" charset="-122"/>
                <a:ea typeface="微软雅黑" panose="020B0503020204020204" charset="-122"/>
                <a:cs typeface="微软雅黑" panose="020B0503020204020204" charset="-122"/>
              </a:rPr>
              <a:t>，</a:t>
            </a:r>
            <a:r>
              <a:rPr lang="en-US" altLang="zh-CN" sz="1600" dirty="0" err="1">
                <a:latin typeface="微软雅黑" panose="020B0503020204020204" charset="-122"/>
                <a:ea typeface="微软雅黑" panose="020B0503020204020204" charset="-122"/>
                <a:cs typeface="微软雅黑" panose="020B0503020204020204" charset="-122"/>
              </a:rPr>
              <a:t>而不是其原始全键</a:t>
            </a:r>
            <a:r>
              <a:rPr lang="zh-CN" altLang="en-US" sz="1600" dirty="0">
                <a:latin typeface="微软雅黑" panose="020B0503020204020204" charset="-122"/>
                <a:ea typeface="微软雅黑" panose="020B0503020204020204" charset="-122"/>
                <a:cs typeface="微软雅黑" panose="020B0503020204020204" charset="-122"/>
              </a:rPr>
              <a:t>，不仅限制了查找操作的最坏情况的延迟，而且改善了平均延迟</a:t>
            </a:r>
            <a:r>
              <a:rPr lang="en-US" altLang="zh-CN" sz="1600" dirty="0">
                <a:latin typeface="微软雅黑" panose="020B0503020204020204" charset="-122"/>
                <a:ea typeface="微软雅黑" panose="020B0503020204020204" charset="-122"/>
                <a:cs typeface="微软雅黑" panose="020B0503020204020204" charset="-122"/>
              </a:rPr>
              <a:t>。</a:t>
            </a:r>
          </a:p>
        </p:txBody>
      </p:sp>
      <p:sp>
        <p:nvSpPr>
          <p:cNvPr id="6" name="文本框 5"/>
          <p:cNvSpPr txBox="1"/>
          <p:nvPr/>
        </p:nvSpPr>
        <p:spPr>
          <a:xfrm>
            <a:off x="6172200" y="4458335"/>
            <a:ext cx="2475230" cy="1129665"/>
          </a:xfrm>
          <a:prstGeom prst="rect">
            <a:avLst/>
          </a:prstGeom>
          <a:noFill/>
        </p:spPr>
        <p:txBody>
          <a:bodyPr wrap="square" rtlCol="0">
            <a:spAutoFit/>
          </a:bodyPr>
          <a:lstStyle/>
          <a:p>
            <a:pPr fontAlgn="auto">
              <a:lnSpc>
                <a:spcPct val="125000"/>
              </a:lnSpc>
            </a:pPr>
            <a:r>
              <a:rPr lang="zh-CN" dirty="0">
                <a:latin typeface="微软雅黑" panose="020B0503020204020204" charset="-122"/>
                <a:ea typeface="微软雅黑" panose="020B0503020204020204" charset="-122"/>
                <a:cs typeface="微软雅黑" panose="020B0503020204020204" charset="-122"/>
              </a:rPr>
              <a:t>主表</a:t>
            </a:r>
            <a:r>
              <a:rPr lang="zh-CN" altLang="en-US" dirty="0">
                <a:latin typeface="微软雅黑" panose="020B0503020204020204" charset="-122"/>
                <a:ea typeface="微软雅黑" panose="020B0503020204020204" charset="-122"/>
                <a:cs typeface="微软雅黑" panose="020B0503020204020204" charset="-122"/>
              </a:rPr>
              <a:t>：哈希值</a:t>
            </a:r>
            <a:r>
              <a:rPr lang="en-US" altLang="zh-CN" dirty="0">
                <a:latin typeface="微软雅黑" panose="020B0503020204020204" charset="-122"/>
                <a:ea typeface="微软雅黑" panose="020B0503020204020204" charset="-122"/>
                <a:cs typeface="微软雅黑" panose="020B0503020204020204" charset="-122"/>
              </a:rPr>
              <a:t>f(x)</a:t>
            </a:r>
            <a:r>
              <a:rPr lang="zh-CN" altLang="en-US" dirty="0">
                <a:latin typeface="微软雅黑" panose="020B0503020204020204" charset="-122"/>
                <a:ea typeface="微软雅黑" panose="020B0503020204020204" charset="-122"/>
                <a:cs typeface="微软雅黑" panose="020B0503020204020204" charset="-122"/>
              </a:rPr>
              <a:t>和每个条目的级别数</a:t>
            </a:r>
          </a:p>
          <a:p>
            <a:pPr fontAlgn="auto">
              <a:lnSpc>
                <a:spcPct val="125000"/>
              </a:lnSpc>
            </a:pPr>
            <a:r>
              <a:rPr lang="zh-CN" dirty="0">
                <a:latin typeface="微软雅黑" panose="020B0503020204020204" charset="-122"/>
                <a:ea typeface="微软雅黑" panose="020B0503020204020204" charset="-122"/>
                <a:cs typeface="微软雅黑" panose="020B0503020204020204" charset="-122"/>
              </a:rPr>
              <a:t>辅助表</a:t>
            </a:r>
            <a:r>
              <a:rPr lang="zh-CN" altLang="en-US" dirty="0">
                <a:latin typeface="微软雅黑" panose="020B0503020204020204" charset="-122"/>
                <a:ea typeface="微软雅黑" panose="020B0503020204020204" charset="-122"/>
                <a:cs typeface="微软雅黑" panose="020B0503020204020204" charset="-122"/>
              </a:rPr>
              <a:t>：值与级别数</a:t>
            </a:r>
          </a:p>
        </p:txBody>
      </p:sp>
      <p:sp>
        <p:nvSpPr>
          <p:cNvPr id="12" name="文本框 11">
            <a:extLst>
              <a:ext uri="{FF2B5EF4-FFF2-40B4-BE49-F238E27FC236}">
                <a16:creationId xmlns:a16="http://schemas.microsoft.com/office/drawing/2014/main" id="{19F5D247-6F55-45CB-B95D-03063D4C17D6}"/>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SlimDB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p:cNvPicPr>
            <a:picLocks noChangeAspect="1"/>
          </p:cNvPicPr>
          <p:nvPr/>
        </p:nvPicPr>
        <p:blipFill>
          <a:blip r:embed="rId3"/>
          <a:stretch>
            <a:fillRect/>
          </a:stretch>
        </p:blipFill>
        <p:spPr>
          <a:xfrm>
            <a:off x="6834448" y="6073422"/>
            <a:ext cx="1128786" cy="670159"/>
          </a:xfrm>
          <a:prstGeom prst="rect">
            <a:avLst/>
          </a:prstGeom>
        </p:spPr>
      </p:pic>
      <p:sp>
        <p:nvSpPr>
          <p:cNvPr id="2" name="文本框 1"/>
          <p:cNvSpPr txBox="1"/>
          <p:nvPr/>
        </p:nvSpPr>
        <p:spPr>
          <a:xfrm>
            <a:off x="141110" y="758807"/>
            <a:ext cx="8701807" cy="1129665"/>
          </a:xfrm>
          <a:prstGeom prst="rect">
            <a:avLst/>
          </a:prstGeom>
          <a:noFill/>
        </p:spPr>
        <p:txBody>
          <a:bodyPr wrap="square" rtlCol="0">
            <a:spAutoFit/>
          </a:bodyPr>
          <a:lstStyle/>
          <a:p>
            <a:pPr indent="0" fontAlgn="auto">
              <a:lnSpc>
                <a:spcPct val="125000"/>
              </a:lnSpc>
            </a:pP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评估</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SlimDB</a:t>
            </a:r>
            <a:r>
              <a:rPr lang="zh-CN" altLang="en-US" dirty="0">
                <a:latin typeface="微软雅黑" panose="020B0503020204020204" charset="-122"/>
                <a:ea typeface="微软雅黑" panose="020B0503020204020204" charset="-122"/>
                <a:cs typeface="微软雅黑" panose="020B0503020204020204" charset="-122"/>
              </a:rPr>
              <a:t>可在I / O活动和内存消耗方面更有效地运行具有半分类数据和非盲写的键值工作负载。</a:t>
            </a:r>
            <a:r>
              <a:rPr lang="en-US" altLang="zh-CN" dirty="0" err="1">
                <a:latin typeface="微软雅黑" panose="020B0503020204020204" charset="-122"/>
                <a:ea typeface="微软雅黑" panose="020B0503020204020204" charset="-122"/>
                <a:cs typeface="微软雅黑" panose="020B0503020204020204" charset="-122"/>
              </a:rPr>
              <a:t>SlimDB</a:t>
            </a:r>
            <a:r>
              <a:rPr lang="zh-CN" altLang="en-US" dirty="0">
                <a:latin typeface="微软雅黑" panose="020B0503020204020204" charset="-122"/>
                <a:ea typeface="微软雅黑" panose="020B0503020204020204" charset="-122"/>
                <a:cs typeface="微软雅黑" panose="020B0503020204020204" charset="-122"/>
              </a:rPr>
              <a:t>读写吞吐量优于其他系统的，</a:t>
            </a:r>
            <a:r>
              <a:rPr lang="en-US" altLang="zh-CN" dirty="0">
                <a:latin typeface="微软雅黑" panose="020B0503020204020204" charset="-122"/>
                <a:ea typeface="微软雅黑" panose="020B0503020204020204" charset="-122"/>
                <a:cs typeface="微软雅黑" panose="020B0503020204020204" charset="-122"/>
              </a:rPr>
              <a:t>99.9%</a:t>
            </a:r>
            <a:r>
              <a:rPr lang="zh-CN" altLang="en-US" dirty="0">
                <a:latin typeface="微软雅黑" panose="020B0503020204020204" charset="-122"/>
                <a:ea typeface="微软雅黑" panose="020B0503020204020204" charset="-122"/>
                <a:cs typeface="微软雅黑" panose="020B0503020204020204" charset="-122"/>
              </a:rPr>
              <a:t>的延迟为</a:t>
            </a:r>
            <a:r>
              <a:rPr lang="en-US" altLang="zh-CN" dirty="0">
                <a:latin typeface="微软雅黑" panose="020B0503020204020204" charset="-122"/>
                <a:ea typeface="微软雅黑" panose="020B0503020204020204" charset="-122"/>
                <a:cs typeface="微软雅黑" panose="020B0503020204020204" charset="-122"/>
              </a:rPr>
              <a:t>0.33ms</a:t>
            </a:r>
            <a:r>
              <a:rPr lang="zh-CN" altLang="en-US" dirty="0">
                <a:latin typeface="微软雅黑" panose="020B0503020204020204" charset="-122"/>
                <a:ea typeface="微软雅黑" panose="020B0503020204020204" charset="-122"/>
                <a:cs typeface="微软雅黑" panose="020B0503020204020204" charset="-122"/>
              </a:rPr>
              <a:t>，明显优于其他系统。</a:t>
            </a:r>
          </a:p>
        </p:txBody>
      </p:sp>
      <p:pic>
        <p:nvPicPr>
          <p:cNvPr id="4" name="图片 3"/>
          <p:cNvPicPr>
            <a:picLocks noChangeAspect="1"/>
          </p:cNvPicPr>
          <p:nvPr/>
        </p:nvPicPr>
        <p:blipFill>
          <a:blip r:embed="rId4"/>
          <a:stretch>
            <a:fillRect/>
          </a:stretch>
        </p:blipFill>
        <p:spPr>
          <a:xfrm>
            <a:off x="168274" y="2072777"/>
            <a:ext cx="4802505" cy="2762250"/>
          </a:xfrm>
          <a:prstGeom prst="rect">
            <a:avLst/>
          </a:prstGeom>
        </p:spPr>
      </p:pic>
      <p:pic>
        <p:nvPicPr>
          <p:cNvPr id="8" name="图片 7"/>
          <p:cNvPicPr>
            <a:picLocks noChangeAspect="1"/>
          </p:cNvPicPr>
          <p:nvPr/>
        </p:nvPicPr>
        <p:blipFill>
          <a:blip r:embed="rId5"/>
          <a:stretch>
            <a:fillRect/>
          </a:stretch>
        </p:blipFill>
        <p:spPr>
          <a:xfrm>
            <a:off x="5315116" y="2340629"/>
            <a:ext cx="3238500" cy="2628900"/>
          </a:xfrm>
          <a:prstGeom prst="rect">
            <a:avLst/>
          </a:prstGeom>
        </p:spPr>
      </p:pic>
      <p:sp>
        <p:nvSpPr>
          <p:cNvPr id="11" name="文本框 10"/>
          <p:cNvSpPr txBox="1"/>
          <p:nvPr/>
        </p:nvSpPr>
        <p:spPr>
          <a:xfrm>
            <a:off x="1409700" y="5187950"/>
            <a:ext cx="2319655" cy="368300"/>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读写吞吐量</a:t>
            </a:r>
          </a:p>
        </p:txBody>
      </p:sp>
      <p:sp>
        <p:nvSpPr>
          <p:cNvPr id="12" name="文本框 11"/>
          <p:cNvSpPr txBox="1"/>
          <p:nvPr/>
        </p:nvSpPr>
        <p:spPr>
          <a:xfrm>
            <a:off x="6397357" y="5117438"/>
            <a:ext cx="1379855" cy="368300"/>
          </a:xfrm>
          <a:prstGeom prst="rect">
            <a:avLst/>
          </a:prstGeom>
          <a:noFill/>
        </p:spPr>
        <p:txBody>
          <a:bodyPr wrap="square" rtlCol="0">
            <a:spAutoFit/>
          </a:bodyPr>
          <a:lstStyle/>
          <a:p>
            <a:pPr algn="ctr"/>
            <a:r>
              <a:rPr lang="zh-CN" altLang="en-US" dirty="0">
                <a:latin typeface="微软雅黑" panose="020B0503020204020204" charset="-122"/>
                <a:ea typeface="微软雅黑" panose="020B0503020204020204" charset="-122"/>
              </a:rPr>
              <a:t>查询延迟</a:t>
            </a:r>
          </a:p>
        </p:txBody>
      </p:sp>
      <p:sp>
        <p:nvSpPr>
          <p:cNvPr id="13" name="文本框 12">
            <a:extLst>
              <a:ext uri="{FF2B5EF4-FFF2-40B4-BE49-F238E27FC236}">
                <a16:creationId xmlns:a16="http://schemas.microsoft.com/office/drawing/2014/main" id="{ED9F1928-6E76-42A2-892A-ACE92797D99E}"/>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SlimDB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6" name="矩形 5">
            <a:extLst>
              <a:ext uri="{FF2B5EF4-FFF2-40B4-BE49-F238E27FC236}">
                <a16:creationId xmlns:a16="http://schemas.microsoft.com/office/drawing/2014/main" id="{44E16BEF-BA56-4B4C-8D49-B394981FB1ED}"/>
              </a:ext>
            </a:extLst>
          </p:cNvPr>
          <p:cNvSpPr/>
          <p:nvPr/>
        </p:nvSpPr>
        <p:spPr>
          <a:xfrm>
            <a:off x="141110" y="709404"/>
            <a:ext cx="7059790" cy="753220"/>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增加现有</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的内存部分只会使性能提高到相对较小的水平</a:t>
            </a:r>
            <a:endParaRPr lang="en-US" altLang="zh-CN" dirty="0">
              <a:latin typeface="微软雅黑" panose="020B0503020204020204" pitchFamily="34" charset="-122"/>
              <a:ea typeface="微软雅黑" panose="020B0503020204020204" pitchFamily="34" charset="-122"/>
            </a:endParaRPr>
          </a:p>
          <a:p>
            <a:pPr>
              <a:lnSpc>
                <a:spcPct val="125000"/>
              </a:lnSpc>
            </a:pPr>
            <a:r>
              <a:rPr lang="en-US" altLang="zh-CN" dirty="0" err="1">
                <a:latin typeface="微软雅黑" panose="020B0503020204020204" pitchFamily="34" charset="-122"/>
                <a:ea typeface="微软雅黑" panose="020B0503020204020204" pitchFamily="34" charset="-122"/>
              </a:rPr>
              <a:t>FloDB</a:t>
            </a:r>
            <a:r>
              <a:rPr lang="zh-CN" altLang="en-US" dirty="0">
                <a:latin typeface="微软雅黑" panose="020B0503020204020204" pitchFamily="34" charset="-122"/>
                <a:ea typeface="微软雅黑" panose="020B0503020204020204" pitchFamily="34" charset="-122"/>
              </a:rPr>
              <a:t>消除了经典</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设计中的重要同步瓶颈</a:t>
            </a:r>
          </a:p>
        </p:txBody>
      </p:sp>
      <p:sp>
        <p:nvSpPr>
          <p:cNvPr id="8" name="矩形 7">
            <a:extLst>
              <a:ext uri="{FF2B5EF4-FFF2-40B4-BE49-F238E27FC236}">
                <a16:creationId xmlns:a16="http://schemas.microsoft.com/office/drawing/2014/main" id="{BB0C761C-9BF7-4E7D-8485-5EE85DAD8EF3}"/>
              </a:ext>
            </a:extLst>
          </p:cNvPr>
          <p:cNvSpPr/>
          <p:nvPr/>
        </p:nvSpPr>
        <p:spPr>
          <a:xfrm>
            <a:off x="141110" y="1558497"/>
            <a:ext cx="8075790" cy="1137556"/>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基本思想</a:t>
            </a:r>
            <a:r>
              <a:rPr lang="zh-CN" altLang="en-US" dirty="0">
                <a:latin typeface="微软雅黑" panose="020B0503020204020204" pitchFamily="34" charset="-122"/>
                <a:ea typeface="微软雅黑" panose="020B0503020204020204" pitchFamily="34" charset="-122"/>
              </a:rPr>
              <a:t>：根据线程数及其在内存中的大小进行扩展，通过在内存组件顶部添加一个小的内存缓冲层来增强传统的</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结构。内存中最高级别是一个小型，快速的数据结构，而内存中最低级别是一个较大的，排序的数据结构</a:t>
            </a:r>
          </a:p>
        </p:txBody>
      </p:sp>
      <p:sp>
        <p:nvSpPr>
          <p:cNvPr id="11" name="矩形 10">
            <a:extLst>
              <a:ext uri="{FF2B5EF4-FFF2-40B4-BE49-F238E27FC236}">
                <a16:creationId xmlns:a16="http://schemas.microsoft.com/office/drawing/2014/main" id="{FBA51731-33B9-4F0A-BBEF-8850D74F9ABB}"/>
              </a:ext>
            </a:extLst>
          </p:cNvPr>
          <p:cNvSpPr/>
          <p:nvPr/>
        </p:nvSpPr>
        <p:spPr>
          <a:xfrm>
            <a:off x="5384801" y="2782332"/>
            <a:ext cx="3677740" cy="3324693"/>
          </a:xfrm>
          <a:prstGeom prst="rect">
            <a:avLst/>
          </a:prstGeom>
        </p:spPr>
        <p:txBody>
          <a:bodyPr wrap="square">
            <a:spAutoFit/>
          </a:bodyPr>
          <a:lstStyle/>
          <a:p>
            <a:pPr>
              <a:lnSpc>
                <a:spcPct val="148000"/>
              </a:lnSpc>
            </a:pPr>
            <a:r>
              <a:rPr lang="zh-CN" altLang="en-US" b="1" dirty="0">
                <a:solidFill>
                  <a:srgbClr val="C00000"/>
                </a:solidFill>
                <a:latin typeface="微软雅黑" panose="020B0503020204020204" pitchFamily="34" charset="-122"/>
                <a:ea typeface="微软雅黑" panose="020B0503020204020204" pitchFamily="34" charset="-122"/>
              </a:rPr>
              <a:t>优点</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48000"/>
              </a:lnSpc>
            </a:pPr>
            <a:r>
              <a:rPr lang="zh-CN" altLang="en-US" dirty="0">
                <a:latin typeface="微软雅黑" panose="020B0503020204020204" pitchFamily="34" charset="-122"/>
                <a:ea typeface="微软雅黑" panose="020B0503020204020204" pitchFamily="34" charset="-122"/>
              </a:rPr>
              <a:t>①允许扫描和写入分别在底层和顶层并行进行；</a:t>
            </a:r>
            <a:endParaRPr lang="en-US" altLang="zh-CN" dirty="0">
              <a:latin typeface="微软雅黑" panose="020B0503020204020204" pitchFamily="34" charset="-122"/>
              <a:ea typeface="微软雅黑" panose="020B0503020204020204" pitchFamily="34" charset="-122"/>
            </a:endParaRPr>
          </a:p>
          <a:p>
            <a:pPr>
              <a:lnSpc>
                <a:spcPct val="148000"/>
              </a:lnSpc>
            </a:pPr>
            <a:r>
              <a:rPr lang="zh-CN" altLang="en-US" dirty="0">
                <a:latin typeface="微软雅黑" panose="020B0503020204020204" pitchFamily="34" charset="-122"/>
                <a:ea typeface="微软雅黑" panose="020B0503020204020204" pitchFamily="34" charset="-122"/>
              </a:rPr>
              <a:t>②使用较小的快速顶层可实现低延迟更新，而不考虑内存组件的大小；</a:t>
            </a:r>
            <a:endParaRPr lang="en-US" altLang="zh-CN" dirty="0">
              <a:latin typeface="微软雅黑" panose="020B0503020204020204" pitchFamily="34" charset="-122"/>
              <a:ea typeface="微软雅黑" panose="020B0503020204020204" pitchFamily="34" charset="-122"/>
            </a:endParaRPr>
          </a:p>
          <a:p>
            <a:pPr>
              <a:lnSpc>
                <a:spcPct val="148000"/>
              </a:lnSpc>
            </a:pPr>
            <a:r>
              <a:rPr lang="zh-CN" altLang="en-US" dirty="0">
                <a:latin typeface="微软雅黑" panose="020B0503020204020204" pitchFamily="34" charset="-122"/>
                <a:ea typeface="微软雅黑" panose="020B0503020204020204" pitchFamily="34" charset="-122"/>
              </a:rPr>
              <a:t>③持对底层存储层进行排序，可以在不执行额外且昂贵的排序步骤的情况下刷新磁盘</a:t>
            </a:r>
          </a:p>
        </p:txBody>
      </p:sp>
      <p:pic>
        <p:nvPicPr>
          <p:cNvPr id="4" name="图片 3">
            <a:extLst>
              <a:ext uri="{FF2B5EF4-FFF2-40B4-BE49-F238E27FC236}">
                <a16:creationId xmlns:a16="http://schemas.microsoft.com/office/drawing/2014/main" id="{65A491CE-1136-4F65-ADC6-599C5CB4B4D1}"/>
              </a:ext>
            </a:extLst>
          </p:cNvPr>
          <p:cNvPicPr>
            <a:picLocks noChangeAspect="1"/>
          </p:cNvPicPr>
          <p:nvPr/>
        </p:nvPicPr>
        <p:blipFill rotWithShape="1">
          <a:blip r:embed="rId4"/>
          <a:srcRect l="7058" r="2852" b="5787"/>
          <a:stretch/>
        </p:blipFill>
        <p:spPr>
          <a:xfrm>
            <a:off x="104230" y="3137312"/>
            <a:ext cx="5229801" cy="2685286"/>
          </a:xfrm>
          <a:prstGeom prst="rect">
            <a:avLst/>
          </a:prstGeom>
        </p:spPr>
      </p:pic>
      <p:sp>
        <p:nvSpPr>
          <p:cNvPr id="12" name="文本框 11">
            <a:extLst>
              <a:ext uri="{FF2B5EF4-FFF2-40B4-BE49-F238E27FC236}">
                <a16:creationId xmlns:a16="http://schemas.microsoft.com/office/drawing/2014/main" id="{423AFB83-672B-47D3-B401-7C02526AE625}"/>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FloDB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2902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2" name="矩形 11">
            <a:extLst>
              <a:ext uri="{FF2B5EF4-FFF2-40B4-BE49-F238E27FC236}">
                <a16:creationId xmlns:a16="http://schemas.microsoft.com/office/drawing/2014/main" id="{42E6BCE6-F394-4435-A5BE-C4B2DC87560F}"/>
              </a:ext>
            </a:extLst>
          </p:cNvPr>
          <p:cNvSpPr/>
          <p:nvPr/>
        </p:nvSpPr>
        <p:spPr>
          <a:xfrm>
            <a:off x="268110" y="874210"/>
            <a:ext cx="8190090" cy="1497654"/>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实现方法概述</a:t>
            </a:r>
            <a:r>
              <a:rPr lang="zh-CN" altLang="en-US" dirty="0">
                <a:latin typeface="微软雅黑" panose="020B0503020204020204" pitchFamily="34" charset="-122"/>
                <a:ea typeface="微软雅黑" panose="020B0503020204020204" pitchFamily="34" charset="-122"/>
              </a:rPr>
              <a:t>：使用一个小的高性能并发哈希表来实现最高的内存级别，并使用一个更大的并发跳过列表。第一级称为</a:t>
            </a:r>
            <a:r>
              <a:rPr lang="en-US" altLang="zh-CN" dirty="0" err="1">
                <a:latin typeface="微软雅黑" panose="020B0503020204020204" pitchFamily="34" charset="-122"/>
                <a:ea typeface="微软雅黑" panose="020B0503020204020204" pitchFamily="34" charset="-122"/>
              </a:rPr>
              <a:t>Membuffer</a:t>
            </a:r>
            <a:r>
              <a:rPr lang="zh-CN" altLang="en-US" dirty="0">
                <a:latin typeface="微软雅黑" panose="020B0503020204020204" pitchFamily="34" charset="-122"/>
                <a:ea typeface="微软雅黑" panose="020B0503020204020204" pitchFamily="34" charset="-122"/>
              </a:rPr>
              <a:t>，既小又快速，但不一定要排序。第二级称为</a:t>
            </a:r>
            <a:r>
              <a:rPr lang="en-US" altLang="zh-CN" dirty="0" err="1">
                <a:latin typeface="微软雅黑" panose="020B0503020204020204" pitchFamily="34" charset="-122"/>
                <a:ea typeface="微软雅黑" panose="020B0503020204020204" pitchFamily="34" charset="-122"/>
              </a:rPr>
              <a:t>Memtable</a:t>
            </a:r>
            <a:r>
              <a:rPr lang="zh-CN" altLang="en-US" dirty="0">
                <a:latin typeface="微软雅黑" panose="020B0503020204020204" pitchFamily="34" charset="-122"/>
                <a:ea typeface="微软雅黑" panose="020B0503020204020204" pitchFamily="34" charset="-122"/>
              </a:rPr>
              <a:t>，较大，以便捕获更大的工作集，从而更好地掩盖高</a:t>
            </a:r>
            <a:r>
              <a:rPr lang="en-US" altLang="zh-CN" dirty="0">
                <a:latin typeface="微软雅黑" panose="020B0503020204020204" pitchFamily="34" charset="-122"/>
                <a:ea typeface="微软雅黑" panose="020B0503020204020204" pitchFamily="34" charset="-122"/>
              </a:rPr>
              <a:t>I / O</a:t>
            </a:r>
            <a:r>
              <a:rPr lang="zh-CN" altLang="en-US" dirty="0">
                <a:latin typeface="微软雅黑" panose="020B0503020204020204" pitchFamily="34" charset="-122"/>
                <a:ea typeface="微软雅黑" panose="020B0503020204020204" pitchFamily="34" charset="-122"/>
              </a:rPr>
              <a:t>延迟</a:t>
            </a:r>
            <a:endParaRPr lang="en-US" altLang="zh-CN"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E839C720-4A59-488A-8E25-44139138C8C7}"/>
              </a:ext>
            </a:extLst>
          </p:cNvPr>
          <p:cNvSpPr/>
          <p:nvPr/>
        </p:nvSpPr>
        <p:spPr>
          <a:xfrm>
            <a:off x="268110" y="2572442"/>
            <a:ext cx="8190090" cy="1137556"/>
          </a:xfrm>
          <a:prstGeom prst="rect">
            <a:avLst/>
          </a:prstGeom>
        </p:spPr>
        <p:txBody>
          <a:bodyPr wrap="square">
            <a:spAutoFit/>
          </a:bodyPr>
          <a:lstStyle/>
          <a:p>
            <a:pPr>
              <a:lnSpc>
                <a:spcPct val="130000"/>
              </a:lnSpc>
            </a:pPr>
            <a:r>
              <a:rPr lang="zh-CN" altLang="en-US" dirty="0">
                <a:solidFill>
                  <a:srgbClr val="C00000"/>
                </a:solidFill>
                <a:latin typeface="微软雅黑" panose="020B0503020204020204" pitchFamily="34" charset="-122"/>
                <a:ea typeface="微软雅黑" panose="020B0503020204020204" pitchFamily="34" charset="-122"/>
              </a:rPr>
              <a:t>看似只添加一个基于哈希表的额外缓冲区，但面临的技术挑战确不简单。</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一是要确保内存级别的有效数据流；二是要确保面向用户的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LSM</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操作的一致性，同时确保这些操作之间的高度并发性</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F2CD232-14B3-4911-8B0D-6689990EF352}"/>
              </a:ext>
            </a:extLst>
          </p:cNvPr>
          <p:cNvPicPr>
            <a:picLocks noChangeAspect="1"/>
          </p:cNvPicPr>
          <p:nvPr/>
        </p:nvPicPr>
        <p:blipFill>
          <a:blip r:embed="rId5"/>
          <a:stretch>
            <a:fillRect/>
          </a:stretch>
        </p:blipFill>
        <p:spPr>
          <a:xfrm>
            <a:off x="478567" y="4394326"/>
            <a:ext cx="5007833" cy="2402808"/>
          </a:xfrm>
          <a:prstGeom prst="rect">
            <a:avLst/>
          </a:prstGeom>
        </p:spPr>
      </p:pic>
      <p:sp>
        <p:nvSpPr>
          <p:cNvPr id="5" name="矩形 4">
            <a:extLst>
              <a:ext uri="{FF2B5EF4-FFF2-40B4-BE49-F238E27FC236}">
                <a16:creationId xmlns:a16="http://schemas.microsoft.com/office/drawing/2014/main" id="{361A5B4F-EB52-427B-9D8E-A64A14E23E60}"/>
              </a:ext>
            </a:extLst>
          </p:cNvPr>
          <p:cNvSpPr/>
          <p:nvPr/>
        </p:nvSpPr>
        <p:spPr>
          <a:xfrm>
            <a:off x="268110" y="3910576"/>
            <a:ext cx="83566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①用更有效的</a:t>
            </a:r>
            <a:r>
              <a:rPr lang="en-US" altLang="zh-CN" dirty="0">
                <a:latin typeface="微软雅黑" panose="020B0503020204020204" pitchFamily="34" charset="-122"/>
                <a:ea typeface="微软雅黑" panose="020B0503020204020204" pitchFamily="34" charset="-122"/>
              </a:rPr>
              <a:t>RCU</a:t>
            </a:r>
            <a:r>
              <a:rPr lang="zh-CN" altLang="en-US" dirty="0">
                <a:latin typeface="微软雅黑" panose="020B0503020204020204" pitchFamily="34" charset="-122"/>
                <a:ea typeface="微软雅黑" panose="020B0503020204020204" pitchFamily="34" charset="-122"/>
              </a:rPr>
              <a:t>方法来切换内存组件，该方法永远不会阻止任何更新或读取</a:t>
            </a:r>
          </a:p>
        </p:txBody>
      </p:sp>
      <p:sp>
        <p:nvSpPr>
          <p:cNvPr id="11" name="文本框 10">
            <a:extLst>
              <a:ext uri="{FF2B5EF4-FFF2-40B4-BE49-F238E27FC236}">
                <a16:creationId xmlns:a16="http://schemas.microsoft.com/office/drawing/2014/main" id="{D2921D79-CBD9-4449-81C6-7178B76C7D9F}"/>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FloDB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40989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pic>
        <p:nvPicPr>
          <p:cNvPr id="2" name="图片 1">
            <a:extLst>
              <a:ext uri="{FF2B5EF4-FFF2-40B4-BE49-F238E27FC236}">
                <a16:creationId xmlns:a16="http://schemas.microsoft.com/office/drawing/2014/main" id="{A4285A9B-65DA-4F2F-A379-27A0010AADFE}"/>
              </a:ext>
            </a:extLst>
          </p:cNvPr>
          <p:cNvPicPr>
            <a:picLocks noChangeAspect="1"/>
          </p:cNvPicPr>
          <p:nvPr/>
        </p:nvPicPr>
        <p:blipFill>
          <a:blip r:embed="rId5"/>
          <a:stretch>
            <a:fillRect/>
          </a:stretch>
        </p:blipFill>
        <p:spPr>
          <a:xfrm>
            <a:off x="293510" y="607255"/>
            <a:ext cx="3618090" cy="6250744"/>
          </a:xfrm>
          <a:prstGeom prst="rect">
            <a:avLst/>
          </a:prstGeom>
        </p:spPr>
      </p:pic>
      <p:sp>
        <p:nvSpPr>
          <p:cNvPr id="11" name="矩形 10">
            <a:extLst>
              <a:ext uri="{FF2B5EF4-FFF2-40B4-BE49-F238E27FC236}">
                <a16:creationId xmlns:a16="http://schemas.microsoft.com/office/drawing/2014/main" id="{74AF7013-99F6-433A-A2EC-951BD19373C9}"/>
              </a:ext>
            </a:extLst>
          </p:cNvPr>
          <p:cNvSpPr/>
          <p:nvPr/>
        </p:nvSpPr>
        <p:spPr>
          <a:xfrm>
            <a:off x="4572000" y="383631"/>
            <a:ext cx="3618090" cy="45890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②使用多插入方法</a:t>
            </a:r>
          </a:p>
        </p:txBody>
      </p:sp>
      <p:sp>
        <p:nvSpPr>
          <p:cNvPr id="6" name="矩形 5">
            <a:extLst>
              <a:ext uri="{FF2B5EF4-FFF2-40B4-BE49-F238E27FC236}">
                <a16:creationId xmlns:a16="http://schemas.microsoft.com/office/drawing/2014/main" id="{65FB8BCD-A252-4B19-8C56-B060B88D2048}"/>
              </a:ext>
            </a:extLst>
          </p:cNvPr>
          <p:cNvSpPr/>
          <p:nvPr/>
        </p:nvSpPr>
        <p:spPr>
          <a:xfrm>
            <a:off x="4876800" y="803802"/>
            <a:ext cx="3313290" cy="1549591"/>
          </a:xfrm>
          <a:prstGeom prst="rect">
            <a:avLst/>
          </a:prstGeom>
        </p:spPr>
        <p:txBody>
          <a:bodyPr wrap="square">
            <a:spAutoFit/>
          </a:bodyPr>
          <a:lstStyle/>
          <a:p>
            <a:pPr>
              <a:lnSpc>
                <a:spcPct val="135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首先，输入元组按升序排序。然后，对于每个元组，使用</a:t>
            </a:r>
            <a:r>
              <a:rPr lang="en-US" altLang="zh-CN" dirty="0" err="1">
                <a:latin typeface="微软雅黑" panose="020B0503020204020204" pitchFamily="34" charset="-122"/>
                <a:ea typeface="微软雅黑" panose="020B0503020204020204" pitchFamily="34" charset="-122"/>
              </a:rPr>
              <a:t>FindFromPreds</a:t>
            </a:r>
            <a:r>
              <a:rPr lang="zh-CN" altLang="en-US" dirty="0">
                <a:latin typeface="微软雅黑" panose="020B0503020204020204" pitchFamily="34" charset="-122"/>
                <a:ea typeface="微软雅黑" panose="020B0503020204020204" pitchFamily="34" charset="-122"/>
              </a:rPr>
              <a:t>查找其在</a:t>
            </a:r>
            <a:r>
              <a:rPr lang="en-US" altLang="zh-CN" dirty="0" err="1">
                <a:latin typeface="微软雅黑" panose="020B0503020204020204" pitchFamily="34" charset="-122"/>
                <a:ea typeface="微软雅黑" panose="020B0503020204020204" pitchFamily="34" charset="-122"/>
              </a:rPr>
              <a:t>skiplist</a:t>
            </a:r>
            <a:r>
              <a:rPr lang="zh-CN" altLang="en-US" dirty="0">
                <a:latin typeface="微软雅黑" panose="020B0503020204020204" pitchFamily="34" charset="-122"/>
                <a:ea typeface="微软雅黑" panose="020B0503020204020204" pitchFamily="34" charset="-122"/>
              </a:rPr>
              <a:t>中的位置</a:t>
            </a:r>
          </a:p>
        </p:txBody>
      </p:sp>
      <p:sp>
        <p:nvSpPr>
          <p:cNvPr id="8" name="矩形 7">
            <a:extLst>
              <a:ext uri="{FF2B5EF4-FFF2-40B4-BE49-F238E27FC236}">
                <a16:creationId xmlns:a16="http://schemas.microsoft.com/office/drawing/2014/main" id="{906AB003-C581-480F-AACE-4D959E71A286}"/>
              </a:ext>
            </a:extLst>
          </p:cNvPr>
          <p:cNvSpPr/>
          <p:nvPr/>
        </p:nvSpPr>
        <p:spPr>
          <a:xfrm>
            <a:off x="4887756" y="2353393"/>
            <a:ext cx="3109756" cy="777457"/>
          </a:xfrm>
          <a:prstGeom prst="rect">
            <a:avLst/>
          </a:prstGeom>
        </p:spPr>
        <p:txBody>
          <a:bodyPr wrap="square">
            <a:spAutoFit/>
          </a:bodyPr>
          <a:lstStyle/>
          <a:p>
            <a:pPr>
              <a:lnSpc>
                <a:spcPct val="13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多插入是相互并发的，也可以是简单插入和读取的并发</a:t>
            </a:r>
          </a:p>
        </p:txBody>
      </p:sp>
      <p:sp>
        <p:nvSpPr>
          <p:cNvPr id="14" name="矩形 13">
            <a:extLst>
              <a:ext uri="{FF2B5EF4-FFF2-40B4-BE49-F238E27FC236}">
                <a16:creationId xmlns:a16="http://schemas.microsoft.com/office/drawing/2014/main" id="{B563EE1A-753A-425A-A901-DE94929CF6F5}"/>
              </a:ext>
            </a:extLst>
          </p:cNvPr>
          <p:cNvSpPr/>
          <p:nvPr/>
        </p:nvSpPr>
        <p:spPr>
          <a:xfrm>
            <a:off x="4898712" y="3130850"/>
            <a:ext cx="3098800" cy="777457"/>
          </a:xfrm>
          <a:prstGeom prst="rect">
            <a:avLst/>
          </a:prstGeom>
        </p:spPr>
        <p:txBody>
          <a:bodyPr wrap="square">
            <a:spAutoFit/>
          </a:bodyPr>
          <a:lstStyle/>
          <a:p>
            <a:pPr>
              <a:lnSpc>
                <a:spcPct val="13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密钥接近度是影响多插入性能的主要因素</a:t>
            </a:r>
          </a:p>
        </p:txBody>
      </p:sp>
      <p:pic>
        <p:nvPicPr>
          <p:cNvPr id="16" name="图片 15">
            <a:extLst>
              <a:ext uri="{FF2B5EF4-FFF2-40B4-BE49-F238E27FC236}">
                <a16:creationId xmlns:a16="http://schemas.microsoft.com/office/drawing/2014/main" id="{D34DFE1E-0651-487E-ABA1-4BEC6063C570}"/>
              </a:ext>
            </a:extLst>
          </p:cNvPr>
          <p:cNvPicPr>
            <a:picLocks noChangeAspect="1"/>
          </p:cNvPicPr>
          <p:nvPr/>
        </p:nvPicPr>
        <p:blipFill>
          <a:blip r:embed="rId6"/>
          <a:stretch>
            <a:fillRect/>
          </a:stretch>
        </p:blipFill>
        <p:spPr>
          <a:xfrm>
            <a:off x="4671307" y="3987329"/>
            <a:ext cx="3724275" cy="1971675"/>
          </a:xfrm>
          <a:prstGeom prst="rect">
            <a:avLst/>
          </a:prstGeom>
        </p:spPr>
      </p:pic>
      <p:sp>
        <p:nvSpPr>
          <p:cNvPr id="17" name="矩形 16">
            <a:extLst>
              <a:ext uri="{FF2B5EF4-FFF2-40B4-BE49-F238E27FC236}">
                <a16:creationId xmlns:a16="http://schemas.microsoft.com/office/drawing/2014/main" id="{EF111827-C6E6-4A26-A971-B1B94AF2746B}"/>
              </a:ext>
            </a:extLst>
          </p:cNvPr>
          <p:cNvSpPr/>
          <p:nvPr/>
        </p:nvSpPr>
        <p:spPr>
          <a:xfrm>
            <a:off x="3745721" y="6047341"/>
            <a:ext cx="2973361" cy="850169"/>
          </a:xfrm>
          <a:prstGeom prst="rect">
            <a:avLst/>
          </a:prstGeom>
        </p:spPr>
        <p:txBody>
          <a:bodyPr wrap="square">
            <a:spAutoFit/>
          </a:bodyPr>
          <a:lstStyle/>
          <a:p>
            <a:pPr>
              <a:lnSpc>
                <a:spcPct val="14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最后，</a:t>
            </a:r>
            <a:r>
              <a:rPr lang="en-US" altLang="zh-CN" dirty="0" err="1">
                <a:solidFill>
                  <a:schemeClr val="tx1">
                    <a:lumMod val="95000"/>
                    <a:lumOff val="5000"/>
                  </a:schemeClr>
                </a:solidFill>
                <a:latin typeface="微软雅黑" panose="020B0503020204020204" pitchFamily="34" charset="-122"/>
                <a:ea typeface="微软雅黑" panose="020B0503020204020204" pitchFamily="34" charset="-122"/>
              </a:rPr>
              <a:t>FloDB</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还允许就地更新，同时支持一致的扫描</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0D536F0-7E63-4454-94E2-55CC508F54C7}"/>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FloDB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1502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1" name="矩形 10">
            <a:extLst>
              <a:ext uri="{FF2B5EF4-FFF2-40B4-BE49-F238E27FC236}">
                <a16:creationId xmlns:a16="http://schemas.microsoft.com/office/drawing/2014/main" id="{FBA51731-33B9-4F0A-BBEF-8850D74F9ABB}"/>
              </a:ext>
            </a:extLst>
          </p:cNvPr>
          <p:cNvSpPr/>
          <p:nvPr/>
        </p:nvSpPr>
        <p:spPr>
          <a:xfrm>
            <a:off x="141110" y="4935866"/>
            <a:ext cx="8075790" cy="1137556"/>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不足</a:t>
            </a:r>
            <a:r>
              <a:rPr lang="zh-CN" altLang="en-US" dirty="0">
                <a:latin typeface="微软雅黑" panose="020B0503020204020204" pitchFamily="34" charset="-122"/>
                <a:ea typeface="微软雅黑" panose="020B0503020204020204" pitchFamily="34" charset="-122"/>
              </a:rPr>
              <a:t>：①稳态吞吐量受层次结构中最慢的组件限制：将内存组件写入磁盘；</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②在具有大量争用的写密集型工作负载中，长时间运行的性能会下降；③对于比主内存大得多的数据集，</a:t>
            </a:r>
            <a:r>
              <a:rPr lang="en-US" altLang="zh-CN" dirty="0" err="1">
                <a:latin typeface="微软雅黑" panose="020B0503020204020204" pitchFamily="34" charset="-122"/>
                <a:ea typeface="微软雅黑" panose="020B0503020204020204" pitchFamily="34" charset="-122"/>
              </a:rPr>
              <a:t>FloDB</a:t>
            </a:r>
            <a:r>
              <a:rPr lang="zh-CN" altLang="en-US" dirty="0">
                <a:latin typeface="微软雅黑" panose="020B0503020204020204" pitchFamily="34" charset="-122"/>
                <a:ea typeface="微软雅黑" panose="020B0503020204020204" pitchFamily="34" charset="-122"/>
              </a:rPr>
              <a:t>提高的读取性能少于写入的性能</a:t>
            </a:r>
          </a:p>
        </p:txBody>
      </p:sp>
      <p:sp>
        <p:nvSpPr>
          <p:cNvPr id="14" name="矩形 13">
            <a:extLst>
              <a:ext uri="{FF2B5EF4-FFF2-40B4-BE49-F238E27FC236}">
                <a16:creationId xmlns:a16="http://schemas.microsoft.com/office/drawing/2014/main" id="{26A7FCBB-A030-42C1-8567-534DBBC8EDD7}"/>
              </a:ext>
            </a:extLst>
          </p:cNvPr>
          <p:cNvSpPr/>
          <p:nvPr/>
        </p:nvSpPr>
        <p:spPr>
          <a:xfrm>
            <a:off x="141110" y="758807"/>
            <a:ext cx="8075790" cy="1137556"/>
          </a:xfrm>
          <a:prstGeom prst="rect">
            <a:avLst/>
          </a:prstGeom>
        </p:spPr>
        <p:txBody>
          <a:bodyPr wrap="square">
            <a:spAutoFit/>
          </a:bodyPr>
          <a:lstStyle/>
          <a:p>
            <a:pPr>
              <a:lnSpc>
                <a:spcPct val="130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latin typeface="微软雅黑" panose="020B0503020204020204" pitchFamily="34" charset="-122"/>
                <a:ea typeface="微软雅黑" panose="020B0503020204020204" pitchFamily="34" charset="-122"/>
              </a:rPr>
              <a:t>：使用只读、只写和混合工作负载比较</a:t>
            </a:r>
            <a:r>
              <a:rPr lang="en-US" altLang="zh-CN" dirty="0" err="1">
                <a:latin typeface="微软雅黑" panose="020B0503020204020204" pitchFamily="34" charset="-122"/>
                <a:ea typeface="微软雅黑" panose="020B0503020204020204" pitchFamily="34" charset="-122"/>
              </a:rPr>
              <a:t>FloDB</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RocksDB</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HyperLevelDB</a:t>
            </a:r>
            <a:r>
              <a:rPr lang="zh-CN" altLang="en-US" dirty="0">
                <a:latin typeface="微软雅黑" panose="020B0503020204020204" pitchFamily="34" charset="-122"/>
                <a:ea typeface="微软雅黑" panose="020B0503020204020204" pitchFamily="34" charset="-122"/>
              </a:rPr>
              <a:t>；评估上述存储引擎的可伸缩性；评估偏斜工作负载的就地更新的益处；探索了两级内存和多插入提高性能的表现，均表现良好</a:t>
            </a:r>
          </a:p>
        </p:txBody>
      </p:sp>
      <p:pic>
        <p:nvPicPr>
          <p:cNvPr id="2" name="图片 1">
            <a:extLst>
              <a:ext uri="{FF2B5EF4-FFF2-40B4-BE49-F238E27FC236}">
                <a16:creationId xmlns:a16="http://schemas.microsoft.com/office/drawing/2014/main" id="{18B404BB-AFE9-4929-B5AE-D1E55DB43EA7}"/>
              </a:ext>
            </a:extLst>
          </p:cNvPr>
          <p:cNvPicPr>
            <a:picLocks noChangeAspect="1"/>
          </p:cNvPicPr>
          <p:nvPr/>
        </p:nvPicPr>
        <p:blipFill rotWithShape="1">
          <a:blip r:embed="rId5"/>
          <a:srcRect r="5984"/>
          <a:stretch/>
        </p:blipFill>
        <p:spPr>
          <a:xfrm>
            <a:off x="0" y="2151769"/>
            <a:ext cx="4572000" cy="2352564"/>
          </a:xfrm>
          <a:prstGeom prst="rect">
            <a:avLst/>
          </a:prstGeom>
        </p:spPr>
      </p:pic>
      <p:pic>
        <p:nvPicPr>
          <p:cNvPr id="4" name="图片 3">
            <a:extLst>
              <a:ext uri="{FF2B5EF4-FFF2-40B4-BE49-F238E27FC236}">
                <a16:creationId xmlns:a16="http://schemas.microsoft.com/office/drawing/2014/main" id="{6BD95C0D-60E5-4172-9420-B67F8AA3A941}"/>
              </a:ext>
            </a:extLst>
          </p:cNvPr>
          <p:cNvPicPr>
            <a:picLocks noChangeAspect="1"/>
          </p:cNvPicPr>
          <p:nvPr/>
        </p:nvPicPr>
        <p:blipFill>
          <a:blip r:embed="rId6"/>
          <a:stretch>
            <a:fillRect/>
          </a:stretch>
        </p:blipFill>
        <p:spPr>
          <a:xfrm>
            <a:off x="4623222" y="2100154"/>
            <a:ext cx="4520777" cy="2404179"/>
          </a:xfrm>
          <a:prstGeom prst="rect">
            <a:avLst/>
          </a:prstGeom>
        </p:spPr>
      </p:pic>
      <p:sp>
        <p:nvSpPr>
          <p:cNvPr id="12" name="文本框 11">
            <a:extLst>
              <a:ext uri="{FF2B5EF4-FFF2-40B4-BE49-F238E27FC236}">
                <a16:creationId xmlns:a16="http://schemas.microsoft.com/office/drawing/2014/main" id="{9C268A1C-E302-4A8F-B222-0DB24E4AE7D1}"/>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err="1">
                <a:solidFill>
                  <a:srgbClr val="C00000"/>
                </a:solidFill>
                <a:latin typeface="黑体" panose="02010609060101010101" pitchFamily="49" charset="-122"/>
                <a:ea typeface="黑体" panose="02010609060101010101" pitchFamily="49" charset="-122"/>
              </a:rPr>
              <a:t>FloDB</a:t>
            </a:r>
            <a:endParaRPr lang="en-US" altLang="zh-CN" sz="28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4502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37557" cy="523220"/>
          </a:xfrm>
          <a:prstGeom prst="rect">
            <a:avLst/>
          </a:prstGeom>
          <a:noFill/>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从数据库讲起</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1" name="矩形 10">
            <a:extLst>
              <a:ext uri="{FF2B5EF4-FFF2-40B4-BE49-F238E27FC236}">
                <a16:creationId xmlns:a16="http://schemas.microsoft.com/office/drawing/2014/main" id="{D4F3172C-76B7-4B81-AC31-F6F46578679B}"/>
              </a:ext>
            </a:extLst>
          </p:cNvPr>
          <p:cNvSpPr/>
          <p:nvPr/>
        </p:nvSpPr>
        <p:spPr>
          <a:xfrm>
            <a:off x="253999" y="778048"/>
            <a:ext cx="7059790" cy="406971"/>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数据库可以分为关系型数据库和非关系型数据库</a:t>
            </a:r>
            <a:endParaRPr lang="en-US" altLang="zh-CN"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4FD4797E-5C7A-4A54-92F0-F98A429F67E8}"/>
              </a:ext>
            </a:extLst>
          </p:cNvPr>
          <p:cNvSpPr/>
          <p:nvPr/>
        </p:nvSpPr>
        <p:spPr>
          <a:xfrm>
            <a:off x="253999" y="1242452"/>
            <a:ext cx="7059790" cy="406971"/>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关系型数据库不擅长的处理：大量数据的写入</a:t>
            </a:r>
            <a:endParaRPr lang="en-US" altLang="zh-CN"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2922522-A3C0-4E3B-A373-A88D3CA17AFF}"/>
              </a:ext>
            </a:extLst>
          </p:cNvPr>
          <p:cNvSpPr/>
          <p:nvPr/>
        </p:nvSpPr>
        <p:spPr>
          <a:xfrm>
            <a:off x="253999" y="1726744"/>
            <a:ext cx="7059790" cy="1791965"/>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非关系型数据库主要有四种数据存储类型：</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键值对存储（</a:t>
            </a:r>
            <a:r>
              <a:rPr lang="en-US" altLang="zh-CN" dirty="0">
                <a:solidFill>
                  <a:srgbClr val="C00000"/>
                </a:solidFill>
                <a:latin typeface="微软雅黑" panose="020B0503020204020204" pitchFamily="34" charset="-122"/>
                <a:ea typeface="微软雅黑" panose="020B0503020204020204" pitchFamily="34" charset="-122"/>
              </a:rPr>
              <a:t>key-value</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文档存储（</a:t>
            </a:r>
            <a:r>
              <a:rPr lang="en-US" altLang="zh-CN" dirty="0">
                <a:latin typeface="微软雅黑" panose="020B0503020204020204" pitchFamily="34" charset="-122"/>
                <a:ea typeface="微软雅黑" panose="020B0503020204020204" pitchFamily="34" charset="-122"/>
              </a:rPr>
              <a:t>document store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基于列的数据库（</a:t>
            </a:r>
            <a:r>
              <a:rPr lang="en-US" altLang="zh-CN" dirty="0">
                <a:latin typeface="微软雅黑" panose="020B0503020204020204" pitchFamily="34" charset="-122"/>
                <a:ea typeface="微软雅黑" panose="020B0503020204020204" pitchFamily="34" charset="-122"/>
              </a:rPr>
              <a:t>column-oriented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图形数据库（</a:t>
            </a:r>
            <a:r>
              <a:rPr lang="en-US" altLang="zh-CN" dirty="0">
                <a:latin typeface="微软雅黑" panose="020B0503020204020204" pitchFamily="34" charset="-122"/>
                <a:ea typeface="微软雅黑" panose="020B0503020204020204" pitchFamily="34" charset="-122"/>
              </a:rPr>
              <a:t>graph database</a:t>
            </a:r>
            <a:r>
              <a:rPr lang="zh-CN" altLang="en-US" dirty="0">
                <a:latin typeface="微软雅黑" panose="020B0503020204020204" pitchFamily="34" charset="-122"/>
                <a:ea typeface="微软雅黑" panose="020B0503020204020204" pitchFamily="34" charset="-122"/>
              </a:rPr>
              <a:t>）</a:t>
            </a:r>
          </a:p>
        </p:txBody>
      </p:sp>
      <p:pic>
        <p:nvPicPr>
          <p:cNvPr id="20" name="图片 19">
            <a:extLst>
              <a:ext uri="{FF2B5EF4-FFF2-40B4-BE49-F238E27FC236}">
                <a16:creationId xmlns:a16="http://schemas.microsoft.com/office/drawing/2014/main" id="{FAEA7A2C-B1A1-4E65-9C8D-D50E337344C2}"/>
              </a:ext>
            </a:extLst>
          </p:cNvPr>
          <p:cNvPicPr>
            <a:picLocks noChangeAspect="1"/>
          </p:cNvPicPr>
          <p:nvPr/>
        </p:nvPicPr>
        <p:blipFill>
          <a:blip r:embed="rId5"/>
          <a:stretch>
            <a:fillRect/>
          </a:stretch>
        </p:blipFill>
        <p:spPr>
          <a:xfrm>
            <a:off x="1180766" y="3596030"/>
            <a:ext cx="5226230" cy="2875272"/>
          </a:xfrm>
          <a:prstGeom prst="rect">
            <a:avLst/>
          </a:prstGeom>
        </p:spPr>
      </p:pic>
      <p:sp>
        <p:nvSpPr>
          <p:cNvPr id="21" name="矩形 20">
            <a:extLst>
              <a:ext uri="{FF2B5EF4-FFF2-40B4-BE49-F238E27FC236}">
                <a16:creationId xmlns:a16="http://schemas.microsoft.com/office/drawing/2014/main" id="{4B328A05-3525-411D-8A41-B88E32F07737}"/>
              </a:ext>
            </a:extLst>
          </p:cNvPr>
          <p:cNvSpPr/>
          <p:nvPr/>
        </p:nvSpPr>
        <p:spPr>
          <a:xfrm>
            <a:off x="3252707" y="6432216"/>
            <a:ext cx="1082348" cy="307777"/>
          </a:xfrm>
          <a:prstGeom prst="rect">
            <a:avLst/>
          </a:prstGeom>
        </p:spPr>
        <p:txBody>
          <a:bodyPr wrap="none">
            <a:spAutoFit/>
          </a:bodyPr>
          <a:lstStyle/>
          <a:p>
            <a:r>
              <a:rPr lang="zh-CN" altLang="en-US" sz="1400" dirty="0"/>
              <a:t>图形数据库</a:t>
            </a:r>
          </a:p>
        </p:txBody>
      </p:sp>
      <p:sp>
        <p:nvSpPr>
          <p:cNvPr id="22" name="箭头: 右 21">
            <a:extLst>
              <a:ext uri="{FF2B5EF4-FFF2-40B4-BE49-F238E27FC236}">
                <a16:creationId xmlns:a16="http://schemas.microsoft.com/office/drawing/2014/main" id="{2A763BF9-B2DE-4BEF-80A0-A2A440102C02}"/>
              </a:ext>
            </a:extLst>
          </p:cNvPr>
          <p:cNvSpPr/>
          <p:nvPr/>
        </p:nvSpPr>
        <p:spPr>
          <a:xfrm>
            <a:off x="4435399" y="2157575"/>
            <a:ext cx="1442862" cy="325981"/>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A5EE222-A175-41AF-93C3-E113D3CCADCB}"/>
              </a:ext>
            </a:extLst>
          </p:cNvPr>
          <p:cNvSpPr/>
          <p:nvPr/>
        </p:nvSpPr>
        <p:spPr>
          <a:xfrm>
            <a:off x="6213558" y="1943955"/>
            <a:ext cx="2714980" cy="753220"/>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是最容易扩展的一种类型</a:t>
            </a:r>
            <a:endParaRPr lang="en-US" altLang="zh-CN"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且可以存储大量的数据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9517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5" name="矩形 4">
            <a:extLst>
              <a:ext uri="{FF2B5EF4-FFF2-40B4-BE49-F238E27FC236}">
                <a16:creationId xmlns:a16="http://schemas.microsoft.com/office/drawing/2014/main" id="{EDB1D874-F496-4793-B754-C35C295A2F81}"/>
              </a:ext>
            </a:extLst>
          </p:cNvPr>
          <p:cNvSpPr/>
          <p:nvPr/>
        </p:nvSpPr>
        <p:spPr>
          <a:xfrm>
            <a:off x="-1" y="1429120"/>
            <a:ext cx="9143999" cy="1175643"/>
          </a:xfrm>
          <a:prstGeom prst="rect">
            <a:avLst/>
          </a:prstGeom>
        </p:spPr>
        <p:txBody>
          <a:bodyPr wrap="square">
            <a:spAutoFit/>
          </a:bodyPr>
          <a:lstStyle/>
          <a:p>
            <a:pPr>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技术思路</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实施了基于哈希的设计，该设计使用</a:t>
            </a:r>
            <a:r>
              <a:rPr lang="en-US" altLang="zh-CN" dirty="0">
                <a:latin typeface="微软雅黑" panose="020B0503020204020204" pitchFamily="34" charset="-122"/>
                <a:ea typeface="微软雅黑" panose="020B0503020204020204" pitchFamily="34" charset="-122"/>
              </a:rPr>
              <a:t>FTL</a:t>
            </a:r>
            <a:r>
              <a:rPr lang="zh-CN" altLang="en-US" dirty="0">
                <a:latin typeface="微软雅黑" panose="020B0503020204020204" pitchFamily="34" charset="-122"/>
                <a:ea typeface="微软雅黑" panose="020B0503020204020204" pitchFamily="34" charset="-122"/>
              </a:rPr>
              <a:t>稀疏地址空间支持、允许跨多个</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实例优化闪存写入来消除</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层的所有写入放大；其使用原子多块写入、原子多块持久修剪、</a:t>
            </a:r>
            <a:r>
              <a:rPr lang="en-US" altLang="zh-CN" dirty="0">
                <a:latin typeface="微软雅黑" panose="020B0503020204020204" pitchFamily="34" charset="-122"/>
                <a:ea typeface="微软雅黑" panose="020B0503020204020204" pitchFamily="34" charset="-122"/>
              </a:rPr>
              <a:t>exists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iterate</a:t>
            </a:r>
            <a:r>
              <a:rPr lang="zh-CN" altLang="en-US" dirty="0">
                <a:latin typeface="微软雅黑" panose="020B0503020204020204" pitchFamily="34" charset="-122"/>
                <a:ea typeface="微软雅黑" panose="020B0503020204020204" pitchFamily="34" charset="-122"/>
              </a:rPr>
              <a:t>的高级</a:t>
            </a:r>
            <a:r>
              <a:rPr lang="en-US" altLang="zh-CN" dirty="0">
                <a:latin typeface="微软雅黑" panose="020B0503020204020204" pitchFamily="34" charset="-122"/>
                <a:ea typeface="微软雅黑" panose="020B0503020204020204" pitchFamily="34" charset="-122"/>
              </a:rPr>
              <a:t>FTL</a:t>
            </a:r>
            <a:r>
              <a:rPr lang="zh-CN" altLang="en-US" dirty="0">
                <a:latin typeface="微软雅黑" panose="020B0503020204020204" pitchFamily="34" charset="-122"/>
                <a:ea typeface="微软雅黑" panose="020B0503020204020204" pitchFamily="34" charset="-122"/>
              </a:rPr>
              <a:t>功能，为</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操作提供严格的原子和同步耐久性保证</a:t>
            </a:r>
          </a:p>
        </p:txBody>
      </p:sp>
      <p:sp>
        <p:nvSpPr>
          <p:cNvPr id="6" name="矩形 5">
            <a:extLst>
              <a:ext uri="{FF2B5EF4-FFF2-40B4-BE49-F238E27FC236}">
                <a16:creationId xmlns:a16="http://schemas.microsoft.com/office/drawing/2014/main" id="{A8E42099-538F-46D4-8030-302B961EDF23}"/>
              </a:ext>
            </a:extLst>
          </p:cNvPr>
          <p:cNvSpPr/>
          <p:nvPr/>
        </p:nvSpPr>
        <p:spPr>
          <a:xfrm>
            <a:off x="-29458" y="613531"/>
            <a:ext cx="9202915" cy="801694"/>
          </a:xfrm>
          <a:prstGeom prst="rect">
            <a:avLst/>
          </a:prstGeom>
        </p:spPr>
        <p:txBody>
          <a:bodyPr wrap="square">
            <a:spAutoFit/>
          </a:bodyPr>
          <a:lstStyle/>
          <a:p>
            <a:pPr>
              <a:lnSpc>
                <a:spcPct val="135000"/>
              </a:lnSpc>
            </a:pPr>
            <a:r>
              <a:rPr lang="zh-CN" altLang="en-US" dirty="0">
                <a:latin typeface="微软雅黑" panose="020B0503020204020204" pitchFamily="34" charset="-122"/>
                <a:ea typeface="微软雅黑" panose="020B0503020204020204" pitchFamily="34" charset="-122"/>
              </a:rPr>
              <a:t>    不同于其他在</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上优化</a:t>
            </a:r>
            <a:r>
              <a:rPr lang="en-US" altLang="zh-CN" dirty="0">
                <a:latin typeface="微软雅黑" panose="020B0503020204020204" pitchFamily="34" charset="-122"/>
                <a:ea typeface="微软雅黑" panose="020B0503020204020204" pitchFamily="34" charset="-122"/>
              </a:rPr>
              <a:t>LSM-tree</a:t>
            </a:r>
            <a:r>
              <a:rPr lang="zh-CN" altLang="en-US" dirty="0">
                <a:latin typeface="微软雅黑" panose="020B0503020204020204" pitchFamily="34" charset="-122"/>
                <a:ea typeface="微软雅黑" panose="020B0503020204020204" pitchFamily="34" charset="-122"/>
              </a:rPr>
              <a:t>的存储引擎或存储系统，</a:t>
            </a: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直接利用本地</a:t>
            </a:r>
            <a:r>
              <a:rPr lang="en-US" altLang="zh-CN" dirty="0">
                <a:latin typeface="微软雅黑" panose="020B0503020204020204" pitchFamily="34" charset="-122"/>
                <a:ea typeface="微软雅黑" panose="020B0503020204020204" pitchFamily="34" charset="-122"/>
              </a:rPr>
              <a:t>FTL</a:t>
            </a:r>
            <a:r>
              <a:rPr lang="zh-CN" altLang="en-US" dirty="0">
                <a:latin typeface="微软雅黑" panose="020B0503020204020204" pitchFamily="34" charset="-122"/>
                <a:ea typeface="微软雅黑" panose="020B0503020204020204" pitchFamily="34" charset="-122"/>
              </a:rPr>
              <a:t>功能，它可以在接近原始设备速度的情况下提供可扩展、高性能和符合</a:t>
            </a:r>
            <a:r>
              <a:rPr lang="en-US" altLang="zh-CN" dirty="0">
                <a:latin typeface="微软雅黑" panose="020B0503020204020204" pitchFamily="34" charset="-122"/>
                <a:ea typeface="微软雅黑" panose="020B0503020204020204" pitchFamily="34" charset="-122"/>
              </a:rPr>
              <a:t>ACID</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操作</a:t>
            </a:r>
          </a:p>
        </p:txBody>
      </p:sp>
      <p:pic>
        <p:nvPicPr>
          <p:cNvPr id="8" name="图片 7">
            <a:extLst>
              <a:ext uri="{FF2B5EF4-FFF2-40B4-BE49-F238E27FC236}">
                <a16:creationId xmlns:a16="http://schemas.microsoft.com/office/drawing/2014/main" id="{87FF4C16-9417-4955-B807-5879B1D0ED7E}"/>
              </a:ext>
            </a:extLst>
          </p:cNvPr>
          <p:cNvPicPr>
            <a:picLocks noChangeAspect="1"/>
          </p:cNvPicPr>
          <p:nvPr/>
        </p:nvPicPr>
        <p:blipFill>
          <a:blip r:embed="rId5"/>
          <a:stretch>
            <a:fillRect/>
          </a:stretch>
        </p:blipFill>
        <p:spPr>
          <a:xfrm>
            <a:off x="28300" y="2711907"/>
            <a:ext cx="3748966" cy="4146093"/>
          </a:xfrm>
          <a:prstGeom prst="rect">
            <a:avLst/>
          </a:prstGeom>
        </p:spPr>
      </p:pic>
      <p:grpSp>
        <p:nvGrpSpPr>
          <p:cNvPr id="12" name="组合 11">
            <a:extLst>
              <a:ext uri="{FF2B5EF4-FFF2-40B4-BE49-F238E27FC236}">
                <a16:creationId xmlns:a16="http://schemas.microsoft.com/office/drawing/2014/main" id="{A3DDDC28-9309-467B-BECD-429ACDD3CF63}"/>
              </a:ext>
            </a:extLst>
          </p:cNvPr>
          <p:cNvGrpSpPr/>
          <p:nvPr/>
        </p:nvGrpSpPr>
        <p:grpSpPr>
          <a:xfrm>
            <a:off x="3609579" y="2721808"/>
            <a:ext cx="3224869" cy="427746"/>
            <a:chOff x="3086100" y="2820180"/>
            <a:chExt cx="3224869" cy="427746"/>
          </a:xfrm>
        </p:grpSpPr>
        <p:sp>
          <p:nvSpPr>
            <p:cNvPr id="11" name="矩形 10">
              <a:extLst>
                <a:ext uri="{FF2B5EF4-FFF2-40B4-BE49-F238E27FC236}">
                  <a16:creationId xmlns:a16="http://schemas.microsoft.com/office/drawing/2014/main" id="{FC2FC2BF-ECF9-4502-A5BE-A349A4F0A021}"/>
                </a:ext>
              </a:extLst>
            </p:cNvPr>
            <p:cNvSpPr/>
            <p:nvPr/>
          </p:nvSpPr>
          <p:spPr>
            <a:xfrm>
              <a:off x="4300744" y="2820180"/>
              <a:ext cx="2010225" cy="427746"/>
            </a:xfrm>
            <a:prstGeom prst="rect">
              <a:avLst/>
            </a:prstGeom>
          </p:spPr>
          <p:txBody>
            <a:bodyPr wrap="square">
              <a:spAutoFit/>
            </a:bodyPr>
            <a:lstStyle/>
            <a:p>
              <a:pPr>
                <a:lnSpc>
                  <a:spcPct val="135000"/>
                </a:lnSpc>
              </a:pP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体系结构</a:t>
              </a:r>
            </a:p>
          </p:txBody>
        </p:sp>
        <p:cxnSp>
          <p:nvCxnSpPr>
            <p:cNvPr id="4" name="直接连接符 3">
              <a:extLst>
                <a:ext uri="{FF2B5EF4-FFF2-40B4-BE49-F238E27FC236}">
                  <a16:creationId xmlns:a16="http://schemas.microsoft.com/office/drawing/2014/main" id="{C138CF83-B65A-42C7-8581-354C5B39DD11}"/>
                </a:ext>
              </a:extLst>
            </p:cNvPr>
            <p:cNvCxnSpPr>
              <a:endCxn id="11" idx="1"/>
            </p:cNvCxnSpPr>
            <p:nvPr/>
          </p:nvCxnSpPr>
          <p:spPr>
            <a:xfrm>
              <a:off x="3086100" y="3034053"/>
              <a:ext cx="1214644"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69B91245-5311-4571-8EED-64624A5D828B}"/>
              </a:ext>
            </a:extLst>
          </p:cNvPr>
          <p:cNvSpPr/>
          <p:nvPr/>
        </p:nvSpPr>
        <p:spPr>
          <a:xfrm>
            <a:off x="4824223" y="3401985"/>
            <a:ext cx="3897087" cy="2671437"/>
          </a:xfrm>
          <a:prstGeom prst="rect">
            <a:avLst/>
          </a:prstGeom>
        </p:spPr>
        <p:txBody>
          <a:bodyPr wrap="square">
            <a:spAutoFit/>
          </a:bodyPr>
          <a:lstStyle/>
          <a:p>
            <a:pPr>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优点</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ct val="13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完全避免了</a:t>
            </a:r>
            <a:r>
              <a:rPr lang="en-US" altLang="zh-CN" dirty="0">
                <a:latin typeface="微软雅黑" panose="020B0503020204020204" pitchFamily="34" charset="-122"/>
                <a:ea typeface="微软雅黑" panose="020B0503020204020204" pitchFamily="34" charset="-122"/>
              </a:rPr>
              <a:t>AWA</a:t>
            </a:r>
          </a:p>
          <a:p>
            <a:pPr marL="285750" indent="-285750">
              <a:lnSpc>
                <a:spcPct val="13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提供了原始闪存性能</a:t>
            </a:r>
            <a:endParaRPr lang="en-US" altLang="zh-CN" dirty="0">
              <a:latin typeface="微软雅黑" panose="020B0503020204020204" pitchFamily="34" charset="-122"/>
              <a:ea typeface="微软雅黑" panose="020B0503020204020204" pitchFamily="34" charset="-122"/>
            </a:endParaRPr>
          </a:p>
          <a:p>
            <a:pPr marL="285750" indent="-285750">
              <a:lnSpc>
                <a:spcPct val="13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a:t>
            </a:r>
            <a:r>
              <a:rPr lang="zh-CN" altLang="en-US" dirty="0">
                <a:solidFill>
                  <a:srgbClr val="C00000"/>
                </a:solidFill>
                <a:latin typeface="微软雅黑" panose="020B0503020204020204" pitchFamily="34" charset="-122"/>
                <a:ea typeface="微软雅黑" panose="020B0503020204020204" pitchFamily="34" charset="-122"/>
              </a:rPr>
              <a:t>多个</a:t>
            </a:r>
            <a:r>
              <a:rPr lang="zh-CN" altLang="en-US" dirty="0">
                <a:latin typeface="微软雅黑" panose="020B0503020204020204" pitchFamily="34" charset="-122"/>
                <a:ea typeface="微软雅黑" panose="020B0503020204020204" pitchFamily="34" charset="-122"/>
              </a:rPr>
              <a:t>独立</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负载以</a:t>
            </a:r>
            <a:r>
              <a:rPr lang="zh-CN" altLang="en-US" dirty="0">
                <a:solidFill>
                  <a:srgbClr val="C00000"/>
                </a:solidFill>
                <a:latin typeface="微软雅黑" panose="020B0503020204020204" pitchFamily="34" charset="-122"/>
                <a:ea typeface="微软雅黑" panose="020B0503020204020204" pitchFamily="34" charset="-122"/>
              </a:rPr>
              <a:t>最小</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AWA</a:t>
            </a:r>
            <a:r>
              <a:rPr lang="zh-CN" altLang="en-US" dirty="0">
                <a:latin typeface="微软雅黑" panose="020B0503020204020204" pitchFamily="34" charset="-122"/>
                <a:ea typeface="微软雅黑" panose="020B0503020204020204" pitchFamily="34" charset="-122"/>
              </a:rPr>
              <a:t>共享一个设备</a:t>
            </a:r>
            <a:endParaRPr lang="en-US" altLang="zh-CN" dirty="0">
              <a:latin typeface="微软雅黑" panose="020B0503020204020204" pitchFamily="34" charset="-122"/>
              <a:ea typeface="微软雅黑" panose="020B0503020204020204" pitchFamily="34" charset="-122"/>
            </a:endParaRPr>
          </a:p>
          <a:p>
            <a:pPr marL="285750" indent="-285750">
              <a:lnSpc>
                <a:spcPct val="13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zh-CN" altLang="en-US" dirty="0">
                <a:solidFill>
                  <a:srgbClr val="C00000"/>
                </a:solidFill>
                <a:latin typeface="微软雅黑" panose="020B0503020204020204" pitchFamily="34" charset="-122"/>
                <a:ea typeface="微软雅黑" panose="020B0503020204020204" pitchFamily="34" charset="-122"/>
              </a:rPr>
              <a:t>单实例和多实例</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部署中都有高性能和第</a:t>
            </a:r>
            <a:r>
              <a:rPr lang="en-US" altLang="zh-CN" dirty="0">
                <a:latin typeface="微软雅黑" panose="020B0503020204020204" pitchFamily="34" charset="-122"/>
                <a:ea typeface="微软雅黑" panose="020B0503020204020204" pitchFamily="34" charset="-122"/>
              </a:rPr>
              <a:t>WA</a:t>
            </a:r>
            <a:endParaRPr lang="zh-CN" altLang="en-US"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89191E4-A213-491B-B6E7-1A6AABAD78BB}"/>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NVMKV</a:t>
            </a:r>
          </a:p>
        </p:txBody>
      </p:sp>
    </p:spTree>
    <p:extLst>
      <p:ext uri="{BB962C8B-B14F-4D97-AF65-F5344CB8AC3E}">
        <p14:creationId xmlns:p14="http://schemas.microsoft.com/office/powerpoint/2010/main" val="522191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6" name="矩形 5">
            <a:extLst>
              <a:ext uri="{FF2B5EF4-FFF2-40B4-BE49-F238E27FC236}">
                <a16:creationId xmlns:a16="http://schemas.microsoft.com/office/drawing/2014/main" id="{75206DD8-3E1D-4C41-9474-9B6F73C60B48}"/>
              </a:ext>
            </a:extLst>
          </p:cNvPr>
          <p:cNvSpPr/>
          <p:nvPr/>
        </p:nvSpPr>
        <p:spPr>
          <a:xfrm>
            <a:off x="0" y="737338"/>
            <a:ext cx="9143999" cy="427746"/>
          </a:xfrm>
          <a:prstGeom prst="rect">
            <a:avLst/>
          </a:prstGeom>
        </p:spPr>
        <p:txBody>
          <a:bodyPr wrap="square">
            <a:spAutoFit/>
          </a:bodyPr>
          <a:lstStyle/>
          <a:p>
            <a:pPr lvl="0">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核心要点</a:t>
            </a:r>
            <a:r>
              <a:rPr lang="zh-CN" altLang="en-US" dirty="0">
                <a:solidFill>
                  <a:prstClr val="black"/>
                </a:solidFill>
                <a:latin typeface="微软雅黑" panose="020B0503020204020204" pitchFamily="34" charset="-122"/>
                <a:ea typeface="微软雅黑" panose="020B0503020204020204" pitchFamily="34" charset="-122"/>
              </a:rPr>
              <a:t>：从</a:t>
            </a:r>
            <a:r>
              <a:rPr lang="en-US" altLang="zh-CN" dirty="0">
                <a:solidFill>
                  <a:prstClr val="black"/>
                </a:solidFill>
                <a:latin typeface="微软雅黑" panose="020B0503020204020204" pitchFamily="34" charset="-122"/>
                <a:ea typeface="微软雅黑" panose="020B0503020204020204" pitchFamily="34" charset="-122"/>
              </a:rPr>
              <a:t>FTL</a:t>
            </a:r>
            <a:r>
              <a:rPr lang="zh-CN" altLang="en-US" dirty="0">
                <a:solidFill>
                  <a:prstClr val="black"/>
                </a:solidFill>
                <a:latin typeface="微软雅黑" panose="020B0503020204020204" pitchFamily="34" charset="-122"/>
                <a:ea typeface="微软雅黑" panose="020B0503020204020204" pitchFamily="34" charset="-122"/>
              </a:rPr>
              <a:t>中利用</a:t>
            </a:r>
            <a:r>
              <a:rPr lang="zh-CN" altLang="en-US" dirty="0">
                <a:solidFill>
                  <a:srgbClr val="C00000"/>
                </a:solidFill>
                <a:latin typeface="微软雅黑" panose="020B0503020204020204" pitchFamily="34" charset="-122"/>
                <a:ea typeface="微软雅黑" panose="020B0503020204020204" pitchFamily="34" charset="-122"/>
              </a:rPr>
              <a:t>动态映射</a:t>
            </a:r>
            <a:r>
              <a:rPr lang="zh-CN" altLang="en-US" dirty="0">
                <a:solidFill>
                  <a:prstClr val="black"/>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持久性和事务支持</a:t>
            </a:r>
            <a:r>
              <a:rPr lang="zh-CN" altLang="en-US" dirty="0">
                <a:solidFill>
                  <a:prstClr val="black"/>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并行操作</a:t>
            </a:r>
            <a:r>
              <a:rPr lang="zh-CN" altLang="en-US" dirty="0">
                <a:solidFill>
                  <a:prstClr val="black"/>
                </a:solidFill>
                <a:latin typeface="微软雅黑" panose="020B0503020204020204" pitchFamily="34" charset="-122"/>
                <a:ea typeface="微软雅黑" panose="020B0503020204020204" pitchFamily="34" charset="-122"/>
              </a:rPr>
              <a:t>等高级功能</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EFA8CCF9-4549-4865-AD19-2D96CE0F68A6}"/>
              </a:ext>
            </a:extLst>
          </p:cNvPr>
          <p:cNvSpPr/>
          <p:nvPr/>
        </p:nvSpPr>
        <p:spPr>
          <a:xfrm>
            <a:off x="254430" y="1288891"/>
            <a:ext cx="8635139" cy="1175643"/>
          </a:xfrm>
          <a:prstGeom prst="rect">
            <a:avLst/>
          </a:prstGeom>
        </p:spPr>
        <p:txBody>
          <a:bodyPr wrap="square">
            <a:spAutoFit/>
          </a:bodyPr>
          <a:lstStyle/>
          <a:p>
            <a:pPr marL="285750" lvl="0" indent="-285750">
              <a:lnSpc>
                <a:spcPct val="135000"/>
              </a:lnSpc>
              <a:buFont typeface="Arial" panose="020B0604020202020204" pitchFamily="34" charset="0"/>
              <a:buChar char="•"/>
            </a:pPr>
            <a:r>
              <a:rPr lang="zh-CN" altLang="en-US" b="1">
                <a:solidFill>
                  <a:srgbClr val="C00000"/>
                </a:solidFill>
                <a:latin typeface="微软雅黑" panose="020B0503020204020204" pitchFamily="34" charset="-122"/>
                <a:ea typeface="微软雅黑" panose="020B0503020204020204" pitchFamily="34" charset="-122"/>
              </a:rPr>
              <a:t>通过哈希映射键值：</a:t>
            </a:r>
            <a:r>
              <a:rPr lang="zh-CN" altLang="en-US">
                <a:latin typeface="微软雅黑" panose="020B0503020204020204" pitchFamily="34" charset="-122"/>
                <a:ea typeface="微软雅黑" panose="020B0503020204020204" pitchFamily="34" charset="-122"/>
              </a:rPr>
              <a:t>传统</a:t>
            </a:r>
            <a:r>
              <a:rPr lang="en-US" altLang="zh-CN">
                <a:latin typeface="微软雅黑" panose="020B0503020204020204" pitchFamily="34" charset="-122"/>
                <a:ea typeface="微软雅黑" panose="020B0503020204020204" pitchFamily="34" charset="-122"/>
              </a:rPr>
              <a:t>KV</a:t>
            </a:r>
            <a:r>
              <a:rPr lang="zh-CN" altLang="en-US">
                <a:latin typeface="微软雅黑" panose="020B0503020204020204" pitchFamily="34" charset="-122"/>
                <a:ea typeface="微软雅黑" panose="020B0503020204020204" pitchFamily="34" charset="-122"/>
              </a:rPr>
              <a:t>存储用两层转换来将密钥映射到闪存的位置。第一层将密钥转换为</a:t>
            </a:r>
            <a:r>
              <a:rPr lang="en-US" altLang="zh-CN">
                <a:latin typeface="微软雅黑" panose="020B0503020204020204" pitchFamily="34" charset="-122"/>
                <a:ea typeface="微软雅黑" panose="020B0503020204020204" pitchFamily="34" charset="-122"/>
              </a:rPr>
              <a:t>LBA</a:t>
            </a:r>
            <a:r>
              <a:rPr lang="zh-CN" altLang="en-US">
                <a:latin typeface="微软雅黑" panose="020B0503020204020204" pitchFamily="34" charset="-122"/>
                <a:ea typeface="微软雅黑" panose="020B0503020204020204" pitchFamily="34" charset="-122"/>
              </a:rPr>
              <a:t>。第二层</a:t>
            </a:r>
            <a:r>
              <a:rPr lang="en-US" altLang="zh-CN">
                <a:latin typeface="微软雅黑" panose="020B0503020204020204" pitchFamily="34" charset="-122"/>
                <a:ea typeface="微软雅黑" panose="020B0503020204020204" pitchFamily="34" charset="-122"/>
              </a:rPr>
              <a:t>(FTL)</a:t>
            </a:r>
            <a:r>
              <a:rPr lang="zh-CN" altLang="en-US">
                <a:latin typeface="微软雅黑" panose="020B0503020204020204" pitchFamily="34" charset="-122"/>
                <a:ea typeface="微软雅黑" panose="020B0503020204020204" pitchFamily="34" charset="-122"/>
              </a:rPr>
              <a:t>将</a:t>
            </a:r>
            <a:r>
              <a:rPr lang="en-US" altLang="zh-CN">
                <a:latin typeface="微软雅黑" panose="020B0503020204020204" pitchFamily="34" charset="-122"/>
                <a:ea typeface="微软雅黑" panose="020B0503020204020204" pitchFamily="34" charset="-122"/>
              </a:rPr>
              <a:t>LBA</a:t>
            </a:r>
            <a:r>
              <a:rPr lang="zh-CN" altLang="en-US">
                <a:latin typeface="微软雅黑" panose="020B0503020204020204" pitchFamily="34" charset="-122"/>
                <a:ea typeface="微软雅黑" panose="020B0503020204020204" pitchFamily="34" charset="-122"/>
              </a:rPr>
              <a:t>转换为闪存的位置。</a:t>
            </a:r>
            <a:r>
              <a:rPr lang="en-US" altLang="zh-CN">
                <a:latin typeface="微软雅黑" panose="020B0503020204020204" pitchFamily="34" charset="-122"/>
                <a:ea typeface="微软雅黑" panose="020B0503020204020204" pitchFamily="34" charset="-122"/>
              </a:rPr>
              <a:t>NVMKV</a:t>
            </a:r>
            <a:r>
              <a:rPr lang="zh-CN" altLang="en-US">
                <a:latin typeface="微软雅黑" panose="020B0503020204020204" pitchFamily="34" charset="-122"/>
                <a:ea typeface="微软雅黑" panose="020B0503020204020204" pitchFamily="34" charset="-122"/>
              </a:rPr>
              <a:t>利用</a:t>
            </a:r>
            <a:r>
              <a:rPr lang="en-US" altLang="zh-CN">
                <a:latin typeface="微软雅黑" panose="020B0503020204020204" pitchFamily="34" charset="-122"/>
                <a:ea typeface="微软雅黑" panose="020B0503020204020204" pitchFamily="34" charset="-122"/>
              </a:rPr>
              <a:t>FTL</a:t>
            </a:r>
            <a:r>
              <a:rPr lang="zh-CN" altLang="en-US">
                <a:latin typeface="微软雅黑" panose="020B0503020204020204" pitchFamily="34" charset="-122"/>
                <a:ea typeface="微软雅黑" panose="020B0503020204020204" pitchFamily="34" charset="-122"/>
              </a:rPr>
              <a:t>稀疏地址空间，并通过哈希将密钥编码为稀疏</a:t>
            </a:r>
            <a:r>
              <a:rPr lang="en-US" altLang="zh-CN">
                <a:latin typeface="微软雅黑" panose="020B0503020204020204" pitchFamily="34" charset="-122"/>
                <a:ea typeface="微软雅黑" panose="020B0503020204020204" pitchFamily="34" charset="-122"/>
              </a:rPr>
              <a:t>LBA</a:t>
            </a:r>
            <a:r>
              <a:rPr lang="zh-CN" altLang="en-US">
                <a:latin typeface="微软雅黑" panose="020B0503020204020204" pitchFamily="34" charset="-122"/>
                <a:ea typeface="微软雅黑" panose="020B0503020204020204" pitchFamily="34" charset="-122"/>
              </a:rPr>
              <a:t>，从而折叠整个层。</a:t>
            </a:r>
            <a:endParaRPr lang="zh-CN" altLang="en-US"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D6AF6AA9-25C2-4228-B85F-9CA51CEAC659}"/>
              </a:ext>
            </a:extLst>
          </p:cNvPr>
          <p:cNvPicPr>
            <a:picLocks noChangeAspect="1"/>
          </p:cNvPicPr>
          <p:nvPr/>
        </p:nvPicPr>
        <p:blipFill>
          <a:blip r:embed="rId5"/>
          <a:stretch>
            <a:fillRect/>
          </a:stretch>
        </p:blipFill>
        <p:spPr>
          <a:xfrm>
            <a:off x="2117557" y="2494065"/>
            <a:ext cx="4459705" cy="2158383"/>
          </a:xfrm>
          <a:prstGeom prst="rect">
            <a:avLst/>
          </a:prstGeom>
        </p:spPr>
      </p:pic>
      <p:sp>
        <p:nvSpPr>
          <p:cNvPr id="11" name="矩形 10">
            <a:extLst>
              <a:ext uri="{FF2B5EF4-FFF2-40B4-BE49-F238E27FC236}">
                <a16:creationId xmlns:a16="http://schemas.microsoft.com/office/drawing/2014/main" id="{B55F88F8-35E9-4FA2-AAC0-A2AB4B07ED41}"/>
              </a:ext>
            </a:extLst>
          </p:cNvPr>
          <p:cNvSpPr/>
          <p:nvPr/>
        </p:nvSpPr>
        <p:spPr>
          <a:xfrm>
            <a:off x="141110" y="4798243"/>
            <a:ext cx="8827645" cy="801694"/>
          </a:xfrm>
          <a:prstGeom prst="rect">
            <a:avLst/>
          </a:prstGeom>
        </p:spPr>
        <p:txBody>
          <a:bodyPr wrap="square">
            <a:spAutoFit/>
          </a:bodyPr>
          <a:lstStyle/>
          <a:p>
            <a:pPr marL="285750" lvl="0" indent="-285750">
              <a:lnSpc>
                <a:spcPct val="135000"/>
              </a:lnSpc>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处理哈希冲突：</a:t>
            </a:r>
            <a:r>
              <a:rPr lang="zh-CN" altLang="en-US" dirty="0">
                <a:latin typeface="微软雅黑" panose="020B0503020204020204" pitchFamily="34" charset="-122"/>
                <a:ea typeface="微软雅黑" panose="020B0503020204020204" pitchFamily="34" charset="-122"/>
              </a:rPr>
              <a:t>通过使用线性或</a:t>
            </a:r>
            <a:r>
              <a:rPr lang="zh-CN" altLang="en-US" dirty="0">
                <a:solidFill>
                  <a:srgbClr val="C00000"/>
                </a:solidFill>
                <a:latin typeface="微软雅黑" panose="020B0503020204020204" pitchFamily="34" charset="-122"/>
                <a:ea typeface="微软雅黑" panose="020B0503020204020204" pitchFamily="34" charset="-122"/>
              </a:rPr>
              <a:t>多项式探测</a:t>
            </a:r>
            <a:r>
              <a:rPr lang="zh-CN" altLang="en-US" dirty="0">
                <a:latin typeface="微软雅黑" panose="020B0503020204020204" pitchFamily="34" charset="-122"/>
                <a:ea typeface="微软雅黑" panose="020B0503020204020204" pitchFamily="34" charset="-122"/>
              </a:rPr>
              <a:t>计算替代散列位置来确定性地处理冲突</a:t>
            </a:r>
            <a:endParaRPr lang="en-US" altLang="zh-CN" dirty="0">
              <a:latin typeface="微软雅黑" panose="020B0503020204020204" pitchFamily="34" charset="-122"/>
              <a:ea typeface="微软雅黑" panose="020B0503020204020204" pitchFamily="34" charset="-122"/>
            </a:endParaRPr>
          </a:p>
          <a:p>
            <a:pPr lvl="0">
              <a:lnSpc>
                <a:spcPct val="135000"/>
              </a:lnSpc>
            </a:pPr>
            <a:r>
              <a:rPr lang="en-US" altLang="zh-CN" dirty="0">
                <a:latin typeface="微软雅黑" panose="020B0503020204020204" pitchFamily="34" charset="-122"/>
                <a:ea typeface="微软雅黑" panose="020B0503020204020204" pitchFamily="34" charset="-122"/>
              </a:rPr>
              <a:t>     NVMKV</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FNV1a</a:t>
            </a:r>
            <a:r>
              <a:rPr lang="zh-CN" altLang="en-US" dirty="0">
                <a:latin typeface="微软雅黑" panose="020B0503020204020204" pitchFamily="34" charset="-122"/>
                <a:ea typeface="微软雅黑" panose="020B0503020204020204" pitchFamily="34" charset="-122"/>
              </a:rPr>
              <a:t>散列函数</a:t>
            </a:r>
          </a:p>
        </p:txBody>
      </p:sp>
      <p:sp>
        <p:nvSpPr>
          <p:cNvPr id="12" name="矩形 11">
            <a:extLst>
              <a:ext uri="{FF2B5EF4-FFF2-40B4-BE49-F238E27FC236}">
                <a16:creationId xmlns:a16="http://schemas.microsoft.com/office/drawing/2014/main" id="{1B7F1775-F267-4F53-A383-EEAFBB92111C}"/>
              </a:ext>
            </a:extLst>
          </p:cNvPr>
          <p:cNvSpPr/>
          <p:nvPr/>
        </p:nvSpPr>
        <p:spPr>
          <a:xfrm>
            <a:off x="141110" y="5672575"/>
            <a:ext cx="8635139" cy="801694"/>
          </a:xfrm>
          <a:prstGeom prst="rect">
            <a:avLst/>
          </a:prstGeom>
        </p:spPr>
        <p:txBody>
          <a:bodyPr wrap="square">
            <a:spAutoFit/>
          </a:bodyPr>
          <a:lstStyle/>
          <a:p>
            <a:pPr marL="285750" lvl="0" indent="-285750">
              <a:lnSpc>
                <a:spcPct val="135000"/>
              </a:lnSpc>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两种缓存使用方式：</a:t>
            </a:r>
            <a:r>
              <a:rPr lang="zh-CN" altLang="en-US" dirty="0">
                <a:latin typeface="微软雅黑" panose="020B0503020204020204" pitchFamily="34" charset="-122"/>
                <a:ea typeface="微软雅黑" panose="020B0503020204020204" pitchFamily="34" charset="-122"/>
              </a:rPr>
              <a:t>①读缓存加快了</a:t>
            </a:r>
            <a:r>
              <a:rPr lang="en-US" altLang="zh-CN" dirty="0">
                <a:latin typeface="微软雅黑" panose="020B0503020204020204" pitchFamily="34" charset="-122"/>
                <a:ea typeface="微软雅黑" panose="020B0503020204020204" pitchFamily="34" charset="-122"/>
              </a:rPr>
              <a:t>NVMK</a:t>
            </a:r>
            <a:r>
              <a:rPr lang="zh-CN" altLang="en-US" dirty="0">
                <a:latin typeface="微软雅黑" panose="020B0503020204020204" pitchFamily="34" charset="-122"/>
                <a:ea typeface="微软雅黑" panose="020B0503020204020204" pitchFamily="34" charset="-122"/>
              </a:rPr>
              <a:t>对频繁读取的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对的访问；</a:t>
            </a:r>
            <a:endParaRPr lang="en-US" altLang="zh-CN" dirty="0">
              <a:latin typeface="微软雅黑" panose="020B0503020204020204" pitchFamily="34" charset="-122"/>
              <a:ea typeface="微软雅黑" panose="020B0503020204020204" pitchFamily="34" charset="-122"/>
            </a:endParaRPr>
          </a:p>
          <a:p>
            <a:pPr lvl="0">
              <a:lnSpc>
                <a:spcPct val="135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使用冲突缓存来提高冲突处理性能。</a:t>
            </a:r>
          </a:p>
        </p:txBody>
      </p:sp>
      <p:sp>
        <p:nvSpPr>
          <p:cNvPr id="13" name="文本框 12">
            <a:extLst>
              <a:ext uri="{FF2B5EF4-FFF2-40B4-BE49-F238E27FC236}">
                <a16:creationId xmlns:a16="http://schemas.microsoft.com/office/drawing/2014/main" id="{EB8149F5-5367-4021-BAAE-6F6F0C189E74}"/>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NVMKV</a:t>
            </a:r>
          </a:p>
        </p:txBody>
      </p:sp>
    </p:spTree>
    <p:extLst>
      <p:ext uri="{BB962C8B-B14F-4D97-AF65-F5344CB8AC3E}">
        <p14:creationId xmlns:p14="http://schemas.microsoft.com/office/powerpoint/2010/main" val="2800741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pic>
        <p:nvPicPr>
          <p:cNvPr id="2" name="图片 1">
            <a:extLst>
              <a:ext uri="{FF2B5EF4-FFF2-40B4-BE49-F238E27FC236}">
                <a16:creationId xmlns:a16="http://schemas.microsoft.com/office/drawing/2014/main" id="{7BAC6974-6CA8-45FE-AAE5-FCC8C757064A}"/>
              </a:ext>
            </a:extLst>
          </p:cNvPr>
          <p:cNvPicPr>
            <a:picLocks noChangeAspect="1"/>
          </p:cNvPicPr>
          <p:nvPr/>
        </p:nvPicPr>
        <p:blipFill>
          <a:blip r:embed="rId4"/>
          <a:stretch>
            <a:fillRect/>
          </a:stretch>
        </p:blipFill>
        <p:spPr>
          <a:xfrm>
            <a:off x="1595163" y="1934450"/>
            <a:ext cx="5727032" cy="2378640"/>
          </a:xfrm>
          <a:prstGeom prst="rect">
            <a:avLst/>
          </a:prstGeom>
        </p:spPr>
      </p:pic>
      <p:sp>
        <p:nvSpPr>
          <p:cNvPr id="8" name="矩形 7">
            <a:extLst>
              <a:ext uri="{FF2B5EF4-FFF2-40B4-BE49-F238E27FC236}">
                <a16:creationId xmlns:a16="http://schemas.microsoft.com/office/drawing/2014/main" id="{FB3B1402-09C1-428C-B88F-EBFFBBECC801}"/>
              </a:ext>
            </a:extLst>
          </p:cNvPr>
          <p:cNvSpPr/>
          <p:nvPr/>
        </p:nvSpPr>
        <p:spPr>
          <a:xfrm>
            <a:off x="141110" y="758807"/>
            <a:ext cx="8635139" cy="1175643"/>
          </a:xfrm>
          <a:prstGeom prst="rect">
            <a:avLst/>
          </a:prstGeom>
        </p:spPr>
        <p:txBody>
          <a:bodyPr wrap="square">
            <a:spAutoFit/>
          </a:bodyPr>
          <a:lstStyle/>
          <a:p>
            <a:pPr marL="285750" lvl="0" indent="-285750">
              <a:lnSpc>
                <a:spcPct val="135000"/>
              </a:lnSpc>
              <a:buFont typeface="Arial" panose="020B0604020202020204" pitchFamily="34" charset="0"/>
              <a:buChar char="•"/>
            </a:pPr>
            <a:r>
              <a:rPr lang="en-US" altLang="zh-CN" b="1" dirty="0">
                <a:solidFill>
                  <a:srgbClr val="C00000"/>
                </a:solidFill>
                <a:latin typeface="微软雅黑" panose="020B0503020204020204" pitchFamily="34" charset="-122"/>
                <a:ea typeface="微软雅黑" panose="020B0503020204020204" pitchFamily="34" charset="-122"/>
              </a:rPr>
              <a:t>KV</a:t>
            </a:r>
            <a:r>
              <a:rPr lang="zh-CN" altLang="en-US" b="1" dirty="0">
                <a:solidFill>
                  <a:srgbClr val="C00000"/>
                </a:solidFill>
                <a:latin typeface="微软雅黑" panose="020B0503020204020204" pitchFamily="34" charset="-122"/>
                <a:ea typeface="微软雅黑" panose="020B0503020204020204" pitchFamily="34" charset="-122"/>
              </a:rPr>
              <a:t>对的迭代和存储：</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对包括键的长度、长度或值、池标识符和其他信息；</a:t>
            </a: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支持所有</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对进行无序迭代，关键迭代是通过按顺序遍历</a:t>
            </a:r>
            <a:r>
              <a:rPr lang="en-US" altLang="zh-CN" dirty="0">
                <a:latin typeface="微软雅黑" panose="020B0503020204020204" pitchFamily="34" charset="-122"/>
                <a:ea typeface="微软雅黑" panose="020B0503020204020204" pitchFamily="34" charset="-122"/>
              </a:rPr>
              <a:t>FTL</a:t>
            </a:r>
            <a:r>
              <a:rPr lang="zh-CN" altLang="en-US" dirty="0">
                <a:latin typeface="微软雅黑" panose="020B0503020204020204" pitchFamily="34" charset="-122"/>
                <a:ea typeface="微软雅黑" panose="020B0503020204020204" pitchFamily="34" charset="-122"/>
              </a:rPr>
              <a:t>内填充的虚拟地址来完成的</a:t>
            </a:r>
          </a:p>
        </p:txBody>
      </p:sp>
      <p:sp>
        <p:nvSpPr>
          <p:cNvPr id="11" name="矩形 10">
            <a:extLst>
              <a:ext uri="{FF2B5EF4-FFF2-40B4-BE49-F238E27FC236}">
                <a16:creationId xmlns:a16="http://schemas.microsoft.com/office/drawing/2014/main" id="{B2ADC3AD-5AF6-4DCB-A21E-36A45D7E8156}"/>
              </a:ext>
            </a:extLst>
          </p:cNvPr>
          <p:cNvSpPr/>
          <p:nvPr/>
        </p:nvSpPr>
        <p:spPr>
          <a:xfrm>
            <a:off x="141110" y="5645676"/>
            <a:ext cx="8635139" cy="427746"/>
          </a:xfrm>
          <a:prstGeom prst="rect">
            <a:avLst/>
          </a:prstGeom>
        </p:spPr>
        <p:txBody>
          <a:bodyPr wrap="square">
            <a:spAutoFit/>
          </a:bodyPr>
          <a:lstStyle/>
          <a:p>
            <a:pPr marL="285750" lvl="0" indent="-285750">
              <a:lnSpc>
                <a:spcPct val="135000"/>
              </a:lnSpc>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针对性的操作优化</a:t>
            </a:r>
            <a:endParaRPr lang="zh-CN" altLang="en-US"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542B977B-034A-45FE-883D-87CA4D901531}"/>
              </a:ext>
            </a:extLst>
          </p:cNvPr>
          <p:cNvSpPr/>
          <p:nvPr/>
        </p:nvSpPr>
        <p:spPr>
          <a:xfrm>
            <a:off x="141109" y="4293877"/>
            <a:ext cx="8826428" cy="1175643"/>
          </a:xfrm>
          <a:prstGeom prst="rect">
            <a:avLst/>
          </a:prstGeom>
        </p:spPr>
        <p:txBody>
          <a:bodyPr wrap="square">
            <a:spAutoFit/>
          </a:bodyPr>
          <a:lstStyle/>
          <a:p>
            <a:pPr marL="285750" lvl="0" indent="-285750">
              <a:lnSpc>
                <a:spcPct val="135000"/>
              </a:lnSpc>
              <a:buFont typeface="Arial" panose="020B0604020202020204" pitchFamily="34" charset="0"/>
              <a:buChar char="•"/>
            </a:pPr>
            <a:r>
              <a:rPr lang="zh-CN" altLang="en-US" b="1" dirty="0">
                <a:solidFill>
                  <a:srgbClr val="C00000"/>
                </a:solidFill>
                <a:latin typeface="微软雅黑" panose="020B0503020204020204" pitchFamily="34" charset="-122"/>
                <a:ea typeface="微软雅黑" panose="020B0503020204020204" pitchFamily="34" charset="-122"/>
              </a:rPr>
              <a:t>池的使用：</a:t>
            </a:r>
            <a:r>
              <a:rPr lang="zh-CN" altLang="en-US" u="sng" dirty="0">
                <a:latin typeface="微软雅黑" panose="020B0503020204020204" pitchFamily="34" charset="-122"/>
                <a:ea typeface="微软雅黑" panose="020B0503020204020204" pitchFamily="34" charset="-122"/>
              </a:rPr>
              <a:t>很巧妙的解决了之前两种方法存在的问题。</a:t>
            </a: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中的池允许应用程序</a:t>
            </a:r>
            <a:r>
              <a:rPr lang="zh-CN" altLang="en-US" dirty="0">
                <a:solidFill>
                  <a:srgbClr val="C00000"/>
                </a:solidFill>
                <a:latin typeface="微软雅黑" panose="020B0503020204020204" pitchFamily="34" charset="-122"/>
                <a:ea typeface="微软雅黑" panose="020B0503020204020204" pitchFamily="34" charset="-122"/>
              </a:rPr>
              <a:t>将相关键分组到逻辑抽象</a:t>
            </a:r>
            <a:r>
              <a:rPr lang="zh-CN" altLang="en-US" dirty="0">
                <a:latin typeface="微软雅黑" panose="020B0503020204020204" pitchFamily="34" charset="-122"/>
                <a:ea typeface="微软雅黑" panose="020B0503020204020204" pitchFamily="34" charset="-122"/>
              </a:rPr>
              <a:t>中，然后可以</a:t>
            </a:r>
            <a:r>
              <a:rPr lang="zh-CN" altLang="en-US" dirty="0">
                <a:solidFill>
                  <a:srgbClr val="C00000"/>
                </a:solidFill>
                <a:latin typeface="微软雅黑" panose="020B0503020204020204" pitchFamily="34" charset="-122"/>
                <a:ea typeface="微软雅黑" panose="020B0503020204020204" pitchFamily="34" charset="-122"/>
              </a:rPr>
              <a:t>单独管理</a:t>
            </a:r>
            <a:r>
              <a:rPr lang="zh-CN" altLang="en-US" dirty="0">
                <a:latin typeface="微软雅黑" panose="020B0503020204020204" pitchFamily="34" charset="-122"/>
                <a:ea typeface="微软雅黑" panose="020B0503020204020204" pitchFamily="34" charset="-122"/>
              </a:rPr>
              <a:t>这些逻辑抽象。池还支持对相关密钥的</a:t>
            </a:r>
            <a:r>
              <a:rPr lang="zh-CN" altLang="en-US" dirty="0">
                <a:solidFill>
                  <a:srgbClr val="C00000"/>
                </a:solidFill>
                <a:latin typeface="微软雅黑" panose="020B0503020204020204" pitchFamily="34" charset="-122"/>
                <a:ea typeface="微软雅黑" panose="020B0503020204020204" pitchFamily="34" charset="-122"/>
              </a:rPr>
              <a:t>高效访问和迭代</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对进行分类或分组的能力也提高了闪存设备的寿命。</a:t>
            </a:r>
          </a:p>
        </p:txBody>
      </p:sp>
      <p:sp>
        <p:nvSpPr>
          <p:cNvPr id="13" name="文本框 12">
            <a:extLst>
              <a:ext uri="{FF2B5EF4-FFF2-40B4-BE49-F238E27FC236}">
                <a16:creationId xmlns:a16="http://schemas.microsoft.com/office/drawing/2014/main" id="{843CBFF5-5981-47D1-893D-E42734FF950B}"/>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NVMKV</a:t>
            </a:r>
          </a:p>
        </p:txBody>
      </p:sp>
    </p:spTree>
    <p:extLst>
      <p:ext uri="{BB962C8B-B14F-4D97-AF65-F5344CB8AC3E}">
        <p14:creationId xmlns:p14="http://schemas.microsoft.com/office/powerpoint/2010/main" val="3270239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5" name="矩形 4">
            <a:extLst>
              <a:ext uri="{FF2B5EF4-FFF2-40B4-BE49-F238E27FC236}">
                <a16:creationId xmlns:a16="http://schemas.microsoft.com/office/drawing/2014/main" id="{6D6EE67E-5313-475C-BB80-BC7048E09191}"/>
              </a:ext>
            </a:extLst>
          </p:cNvPr>
          <p:cNvSpPr/>
          <p:nvPr/>
        </p:nvSpPr>
        <p:spPr>
          <a:xfrm>
            <a:off x="141110" y="737338"/>
            <a:ext cx="8735261" cy="1445717"/>
          </a:xfrm>
          <a:prstGeom prst="rect">
            <a:avLst/>
          </a:prstGeom>
        </p:spPr>
        <p:txBody>
          <a:bodyPr wrap="square">
            <a:spAutoFit/>
          </a:bodyPr>
          <a:lstStyle/>
          <a:p>
            <a:pPr lvl="0">
              <a:lnSpc>
                <a:spcPct val="125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solidFill>
                  <a:prstClr val="black"/>
                </a:solidFill>
                <a:latin typeface="微软雅黑" panose="020B0503020204020204" pitchFamily="34" charset="-122"/>
                <a:ea typeface="微软雅黑" panose="020B0503020204020204" pitchFamily="34" charset="-122"/>
              </a:rPr>
              <a:t>：评估池的可扩展性，发现</a:t>
            </a:r>
            <a:r>
              <a:rPr lang="en-US" altLang="zh-CN" dirty="0">
                <a:solidFill>
                  <a:prstClr val="black"/>
                </a:solidFill>
                <a:latin typeface="微软雅黑" panose="020B0503020204020204" pitchFamily="34" charset="-122"/>
                <a:ea typeface="微软雅黑" panose="020B0503020204020204" pitchFamily="34" charset="-122"/>
              </a:rPr>
              <a:t>NVMKV</a:t>
            </a:r>
            <a:r>
              <a:rPr lang="zh-CN" altLang="en-US" dirty="0">
                <a:solidFill>
                  <a:prstClr val="black"/>
                </a:solidFill>
                <a:latin typeface="微软雅黑" panose="020B0503020204020204" pitchFamily="34" charset="-122"/>
                <a:ea typeface="微软雅黑" panose="020B0503020204020204" pitchFamily="34" charset="-122"/>
              </a:rPr>
              <a:t>的</a:t>
            </a:r>
            <a:r>
              <a:rPr lang="zh-CN" altLang="en-US" dirty="0">
                <a:solidFill>
                  <a:srgbClr val="C00000"/>
                </a:solidFill>
                <a:latin typeface="微软雅黑" panose="020B0503020204020204" pitchFamily="34" charset="-122"/>
                <a:ea typeface="微软雅黑" panose="020B0503020204020204" pitchFamily="34" charset="-122"/>
              </a:rPr>
              <a:t>原子写入</a:t>
            </a:r>
            <a:r>
              <a:rPr lang="zh-CN" altLang="en-US" dirty="0">
                <a:solidFill>
                  <a:prstClr val="black"/>
                </a:solidFill>
                <a:latin typeface="微软雅黑" panose="020B0503020204020204" pitchFamily="34" charset="-122"/>
                <a:ea typeface="微软雅黑" panose="020B0503020204020204" pitchFamily="34" charset="-122"/>
              </a:rPr>
              <a:t>比</a:t>
            </a:r>
            <a:r>
              <a:rPr lang="en-US" altLang="zh-CN" dirty="0" err="1">
                <a:solidFill>
                  <a:prstClr val="black"/>
                </a:solidFill>
                <a:latin typeface="微软雅黑" panose="020B0503020204020204" pitchFamily="34" charset="-122"/>
                <a:ea typeface="微软雅黑" panose="020B0503020204020204" pitchFamily="34" charset="-122"/>
              </a:rPr>
              <a:t>LevelDB</a:t>
            </a:r>
            <a:r>
              <a:rPr lang="zh-CN" altLang="en-US" dirty="0">
                <a:solidFill>
                  <a:prstClr val="black"/>
                </a:solidFill>
                <a:latin typeface="微软雅黑" panose="020B0503020204020204" pitchFamily="34" charset="-122"/>
                <a:ea typeface="微软雅黑" panose="020B0503020204020204" pitchFamily="34" charset="-122"/>
              </a:rPr>
              <a:t>写入的异步和同步变体分别高出</a:t>
            </a:r>
            <a:r>
              <a:rPr lang="en-US" altLang="zh-CN" dirty="0">
                <a:solidFill>
                  <a:srgbClr val="C00000"/>
                </a:solidFill>
                <a:latin typeface="微软雅黑" panose="020B0503020204020204" pitchFamily="34" charset="-122"/>
                <a:ea typeface="微软雅黑" panose="020B0503020204020204" pitchFamily="34" charset="-122"/>
              </a:rPr>
              <a:t>6.5</a:t>
            </a:r>
            <a:r>
              <a:rPr lang="zh-CN" altLang="en-US" dirty="0">
                <a:solidFill>
                  <a:srgbClr val="C00000"/>
                </a:solidFill>
                <a:latin typeface="微软雅黑" panose="020B0503020204020204" pitchFamily="34" charset="-122"/>
                <a:ea typeface="微软雅黑" panose="020B0503020204020204" pitchFamily="34" charset="-122"/>
              </a:rPr>
              <a:t>倍</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a:solidFill>
                  <a:srgbClr val="C00000"/>
                </a:solidFill>
                <a:latin typeface="微软雅黑" panose="020B0503020204020204" pitchFamily="34" charset="-122"/>
                <a:ea typeface="微软雅黑" panose="020B0503020204020204" pitchFamily="34" charset="-122"/>
              </a:rPr>
              <a:t>1030</a:t>
            </a:r>
            <a:r>
              <a:rPr lang="zh-CN" altLang="en-US" dirty="0">
                <a:solidFill>
                  <a:srgbClr val="C00000"/>
                </a:solidFill>
                <a:latin typeface="微软雅黑" panose="020B0503020204020204" pitchFamily="34" charset="-122"/>
                <a:ea typeface="微软雅黑" panose="020B0503020204020204" pitchFamily="34" charset="-122"/>
              </a:rPr>
              <a:t>倍</a:t>
            </a:r>
            <a:r>
              <a:rPr lang="zh-CN" altLang="en-US" dirty="0">
                <a:solidFill>
                  <a:prstClr val="black"/>
                </a:solidFill>
                <a:latin typeface="微软雅黑" panose="020B0503020204020204" pitchFamily="34" charset="-122"/>
                <a:ea typeface="微软雅黑" panose="020B0503020204020204" pitchFamily="34" charset="-122"/>
              </a:rPr>
              <a:t>；当改变可用缓存空间时，</a:t>
            </a:r>
            <a:r>
              <a:rPr lang="en-US" altLang="zh-CN" dirty="0">
                <a:solidFill>
                  <a:prstClr val="black"/>
                </a:solidFill>
                <a:latin typeface="微软雅黑" panose="020B0503020204020204" pitchFamily="34" charset="-122"/>
                <a:ea typeface="微软雅黑" panose="020B0503020204020204" pitchFamily="34" charset="-122"/>
              </a:rPr>
              <a:t>NVMKV</a:t>
            </a:r>
            <a:r>
              <a:rPr lang="zh-CN" altLang="en-US" dirty="0">
                <a:solidFill>
                  <a:prstClr val="black"/>
                </a:solidFill>
                <a:latin typeface="微软雅黑" panose="020B0503020204020204" pitchFamily="34" charset="-122"/>
                <a:ea typeface="微软雅黑" panose="020B0503020204020204" pitchFamily="34" charset="-122"/>
              </a:rPr>
              <a:t>的性能优于</a:t>
            </a:r>
            <a:r>
              <a:rPr lang="en-US" altLang="zh-CN" dirty="0" err="1">
                <a:solidFill>
                  <a:prstClr val="black"/>
                </a:solidFill>
                <a:latin typeface="微软雅黑" panose="020B0503020204020204" pitchFamily="34" charset="-122"/>
                <a:ea typeface="微软雅黑" panose="020B0503020204020204" pitchFamily="34" charset="-122"/>
              </a:rPr>
              <a:t>LevelDB</a:t>
            </a:r>
            <a:r>
              <a:rPr lang="zh-CN" altLang="en-US" dirty="0">
                <a:solidFill>
                  <a:prstClr val="black"/>
                </a:solidFill>
                <a:latin typeface="微软雅黑" panose="020B0503020204020204" pitchFamily="34" charset="-122"/>
                <a:ea typeface="微软雅黑" panose="020B0503020204020204" pitchFamily="34" charset="-122"/>
              </a:rPr>
              <a:t>，更重要的是，在最坏的情况下引入了</a:t>
            </a: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倍</a:t>
            </a:r>
            <a:r>
              <a:rPr lang="zh-CN" altLang="en-US" dirty="0">
                <a:solidFill>
                  <a:prstClr val="black"/>
                </a:solidFill>
                <a:latin typeface="微软雅黑" panose="020B0503020204020204" pitchFamily="34" charset="-122"/>
                <a:ea typeface="微软雅黑" panose="020B0503020204020204" pitchFamily="34" charset="-122"/>
              </a:rPr>
              <a:t>的写入放大，相比</a:t>
            </a:r>
            <a:r>
              <a:rPr lang="en-US" altLang="zh-CN" dirty="0" err="1">
                <a:solidFill>
                  <a:prstClr val="black"/>
                </a:solidFill>
                <a:latin typeface="微软雅黑" panose="020B0503020204020204" pitchFamily="34" charset="-122"/>
                <a:ea typeface="微软雅黑" panose="020B0503020204020204" pitchFamily="34" charset="-122"/>
              </a:rPr>
              <a:t>LevelDB</a:t>
            </a:r>
            <a:r>
              <a:rPr lang="zh-CN" altLang="en-US" dirty="0">
                <a:solidFill>
                  <a:prstClr val="black"/>
                </a:solidFill>
                <a:latin typeface="微软雅黑" panose="020B0503020204020204" pitchFamily="34" charset="-122"/>
                <a:ea typeface="微软雅黑" panose="020B0503020204020204" pitchFamily="34" charset="-122"/>
              </a:rPr>
              <a:t>的</a:t>
            </a:r>
            <a:r>
              <a:rPr lang="en-US" altLang="zh-CN" dirty="0">
                <a:solidFill>
                  <a:srgbClr val="C00000"/>
                </a:solidFill>
                <a:latin typeface="微软雅黑" panose="020B0503020204020204" pitchFamily="34" charset="-122"/>
                <a:ea typeface="微软雅黑" panose="020B0503020204020204" pitchFamily="34" charset="-122"/>
              </a:rPr>
              <a:t>70</a:t>
            </a:r>
            <a:r>
              <a:rPr lang="zh-CN" altLang="en-US" dirty="0">
                <a:solidFill>
                  <a:srgbClr val="C00000"/>
                </a:solidFill>
                <a:latin typeface="微软雅黑" panose="020B0503020204020204" pitchFamily="34" charset="-122"/>
                <a:ea typeface="微软雅黑" panose="020B0503020204020204" pitchFamily="34" charset="-122"/>
              </a:rPr>
              <a:t>倍</a:t>
            </a:r>
            <a:r>
              <a:rPr lang="zh-CN" altLang="en-US" dirty="0">
                <a:solidFill>
                  <a:prstClr val="black"/>
                </a:solidFill>
                <a:latin typeface="微软雅黑" panose="020B0503020204020204" pitchFamily="34" charset="-122"/>
                <a:ea typeface="微软雅黑" panose="020B0503020204020204" pitchFamily="34" charset="-122"/>
              </a:rPr>
              <a:t>来说很小；最后，与</a:t>
            </a:r>
            <a:r>
              <a:rPr lang="en-US" altLang="zh-CN" dirty="0" err="1">
                <a:solidFill>
                  <a:prstClr val="black"/>
                </a:solidFill>
                <a:latin typeface="微软雅黑" panose="020B0503020204020204" pitchFamily="34" charset="-122"/>
                <a:ea typeface="微软雅黑" panose="020B0503020204020204" pitchFamily="34" charset="-122"/>
              </a:rPr>
              <a:t>LevelDB</a:t>
            </a:r>
            <a:r>
              <a:rPr lang="zh-CN" altLang="en-US" dirty="0">
                <a:solidFill>
                  <a:prstClr val="black"/>
                </a:solidFill>
                <a:latin typeface="微软雅黑" panose="020B0503020204020204" pitchFamily="34" charset="-122"/>
                <a:ea typeface="微软雅黑" panose="020B0503020204020204" pitchFamily="34" charset="-122"/>
              </a:rPr>
              <a:t>相比，</a:t>
            </a:r>
            <a:r>
              <a:rPr lang="en-US" altLang="zh-CN" dirty="0">
                <a:solidFill>
                  <a:prstClr val="black"/>
                </a:solidFill>
                <a:latin typeface="微软雅黑" panose="020B0503020204020204" pitchFamily="34" charset="-122"/>
                <a:ea typeface="微软雅黑" panose="020B0503020204020204" pitchFamily="34" charset="-122"/>
              </a:rPr>
              <a:t>NVMKV</a:t>
            </a:r>
            <a:r>
              <a:rPr lang="zh-CN" altLang="en-US" dirty="0">
                <a:solidFill>
                  <a:prstClr val="black"/>
                </a:solidFill>
                <a:latin typeface="微软雅黑" panose="020B0503020204020204" pitchFamily="34" charset="-122"/>
                <a:ea typeface="微软雅黑" panose="020B0503020204020204" pitchFamily="34" charset="-122"/>
              </a:rPr>
              <a:t>将</a:t>
            </a:r>
            <a:r>
              <a:rPr lang="en-US" altLang="zh-CN" dirty="0">
                <a:solidFill>
                  <a:prstClr val="black"/>
                </a:solidFill>
                <a:latin typeface="微软雅黑" panose="020B0503020204020204" pitchFamily="34" charset="-122"/>
                <a:ea typeface="微软雅黑" panose="020B0503020204020204" pitchFamily="34" charset="-122"/>
              </a:rPr>
              <a:t>YCSB</a:t>
            </a:r>
            <a:r>
              <a:rPr lang="zh-CN" altLang="en-US" dirty="0">
                <a:solidFill>
                  <a:prstClr val="black"/>
                </a:solidFill>
                <a:latin typeface="微软雅黑" panose="020B0503020204020204" pitchFamily="34" charset="-122"/>
                <a:ea typeface="微软雅黑" panose="020B0503020204020204" pitchFamily="34" charset="-122"/>
              </a:rPr>
              <a:t>基准</a:t>
            </a:r>
            <a:r>
              <a:rPr lang="zh-CN" altLang="en-US" dirty="0">
                <a:solidFill>
                  <a:srgbClr val="C00000"/>
                </a:solidFill>
                <a:latin typeface="微软雅黑" panose="020B0503020204020204" pitchFamily="34" charset="-122"/>
                <a:ea typeface="微软雅黑" panose="020B0503020204020204" pitchFamily="34" charset="-122"/>
              </a:rPr>
              <a:t>吞吐量提高了</a:t>
            </a:r>
            <a:r>
              <a:rPr lang="en-US" altLang="zh-CN" dirty="0">
                <a:solidFill>
                  <a:srgbClr val="C00000"/>
                </a:solidFill>
                <a:latin typeface="微软雅黑" panose="020B0503020204020204" pitchFamily="34" charset="-122"/>
                <a:ea typeface="微软雅黑" panose="020B0503020204020204" pitchFamily="34" charset="-122"/>
              </a:rPr>
              <a:t>25%</a:t>
            </a:r>
            <a:endParaRPr lang="zh-CN" altLang="en-US" dirty="0">
              <a:solidFill>
                <a:srgbClr val="C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7A5D230-C3DF-4B3F-A75A-817E55A75386}"/>
              </a:ext>
            </a:extLst>
          </p:cNvPr>
          <p:cNvPicPr>
            <a:picLocks noChangeAspect="1"/>
          </p:cNvPicPr>
          <p:nvPr/>
        </p:nvPicPr>
        <p:blipFill>
          <a:blip r:embed="rId5"/>
          <a:stretch>
            <a:fillRect/>
          </a:stretch>
        </p:blipFill>
        <p:spPr>
          <a:xfrm>
            <a:off x="141110" y="2410735"/>
            <a:ext cx="4430890" cy="3154135"/>
          </a:xfrm>
          <a:prstGeom prst="rect">
            <a:avLst/>
          </a:prstGeom>
        </p:spPr>
      </p:pic>
      <p:pic>
        <p:nvPicPr>
          <p:cNvPr id="3" name="图片 2">
            <a:extLst>
              <a:ext uri="{FF2B5EF4-FFF2-40B4-BE49-F238E27FC236}">
                <a16:creationId xmlns:a16="http://schemas.microsoft.com/office/drawing/2014/main" id="{1420270A-9B4D-486A-8C45-FCEF7CA7C6A9}"/>
              </a:ext>
            </a:extLst>
          </p:cNvPr>
          <p:cNvPicPr>
            <a:picLocks noChangeAspect="1"/>
          </p:cNvPicPr>
          <p:nvPr/>
        </p:nvPicPr>
        <p:blipFill>
          <a:blip r:embed="rId6"/>
          <a:stretch>
            <a:fillRect/>
          </a:stretch>
        </p:blipFill>
        <p:spPr>
          <a:xfrm>
            <a:off x="4612942" y="2533169"/>
            <a:ext cx="4443011" cy="3031701"/>
          </a:xfrm>
          <a:prstGeom prst="rect">
            <a:avLst/>
          </a:prstGeom>
        </p:spPr>
      </p:pic>
      <p:sp>
        <p:nvSpPr>
          <p:cNvPr id="8" name="矩形 7">
            <a:extLst>
              <a:ext uri="{FF2B5EF4-FFF2-40B4-BE49-F238E27FC236}">
                <a16:creationId xmlns:a16="http://schemas.microsoft.com/office/drawing/2014/main" id="{D4F28EDC-0A66-4BCA-BD70-09E5BB0FF1A4}"/>
              </a:ext>
            </a:extLst>
          </p:cNvPr>
          <p:cNvSpPr/>
          <p:nvPr/>
        </p:nvSpPr>
        <p:spPr>
          <a:xfrm>
            <a:off x="0" y="5702978"/>
            <a:ext cx="6834447" cy="1099468"/>
          </a:xfrm>
          <a:prstGeom prst="rect">
            <a:avLst/>
          </a:prstGeom>
        </p:spPr>
        <p:txBody>
          <a:bodyPr wrap="square">
            <a:spAutoFit/>
          </a:bodyPr>
          <a:lstStyle/>
          <a:p>
            <a:pPr lvl="0">
              <a:lnSpc>
                <a:spcPct val="125000"/>
              </a:lnSpc>
            </a:pPr>
            <a:r>
              <a:rPr lang="zh-CN" altLang="en-US" b="1" dirty="0">
                <a:solidFill>
                  <a:srgbClr val="C00000"/>
                </a:solidFill>
                <a:latin typeface="微软雅黑" panose="020B0503020204020204" pitchFamily="34" charset="-122"/>
                <a:ea typeface="微软雅黑" panose="020B0503020204020204" pitchFamily="34" charset="-122"/>
              </a:rPr>
              <a:t>不足</a:t>
            </a:r>
            <a:r>
              <a:rPr lang="zh-CN" altLang="en-US" dirty="0">
                <a:solidFill>
                  <a:prstClr val="black"/>
                </a:solidFill>
                <a:latin typeface="微软雅黑" panose="020B0503020204020204" pitchFamily="34" charset="-122"/>
                <a:ea typeface="微软雅黑" panose="020B0503020204020204" pitchFamily="34" charset="-122"/>
              </a:rPr>
              <a:t>：由于将单个</a:t>
            </a:r>
            <a:r>
              <a:rPr lang="en-US" altLang="zh-CN" dirty="0">
                <a:solidFill>
                  <a:prstClr val="black"/>
                </a:solidFill>
                <a:latin typeface="微软雅黑" panose="020B0503020204020204" pitchFamily="34" charset="-122"/>
                <a:ea typeface="微软雅黑" panose="020B0503020204020204" pitchFamily="34" charset="-122"/>
              </a:rPr>
              <a:t>KV</a:t>
            </a:r>
            <a:r>
              <a:rPr lang="zh-CN" altLang="en-US" dirty="0">
                <a:solidFill>
                  <a:prstClr val="black"/>
                </a:solidFill>
                <a:latin typeface="微软雅黑" panose="020B0503020204020204" pitchFamily="34" charset="-122"/>
                <a:ea typeface="微软雅黑" panose="020B0503020204020204" pitchFamily="34" charset="-122"/>
              </a:rPr>
              <a:t>对映射到单独的扇区，因此即使对于小于扇区大小的</a:t>
            </a:r>
            <a:r>
              <a:rPr lang="en-US" altLang="zh-CN" dirty="0">
                <a:solidFill>
                  <a:prstClr val="black"/>
                </a:solidFill>
                <a:latin typeface="微软雅黑" panose="020B0503020204020204" pitchFamily="34" charset="-122"/>
                <a:ea typeface="微软雅黑" panose="020B0503020204020204" pitchFamily="34" charset="-122"/>
              </a:rPr>
              <a:t>KV</a:t>
            </a:r>
            <a:r>
              <a:rPr lang="zh-CN" altLang="en-US" dirty="0">
                <a:solidFill>
                  <a:prstClr val="black"/>
                </a:solidFill>
                <a:latin typeface="微软雅黑" panose="020B0503020204020204" pitchFamily="34" charset="-122"/>
                <a:ea typeface="微软雅黑" panose="020B0503020204020204" pitchFamily="34" charset="-122"/>
              </a:rPr>
              <a:t>对，</a:t>
            </a:r>
            <a:r>
              <a:rPr lang="en-US" altLang="zh-CN" dirty="0">
                <a:solidFill>
                  <a:prstClr val="black"/>
                </a:solidFill>
                <a:latin typeface="微软雅黑" panose="020B0503020204020204" pitchFamily="34" charset="-122"/>
                <a:ea typeface="微软雅黑" panose="020B0503020204020204" pitchFamily="34" charset="-122"/>
              </a:rPr>
              <a:t>NVMKV</a:t>
            </a:r>
            <a:r>
              <a:rPr lang="zh-CN" altLang="en-US" dirty="0">
                <a:solidFill>
                  <a:prstClr val="black"/>
                </a:solidFill>
                <a:latin typeface="微软雅黑" panose="020B0503020204020204" pitchFamily="34" charset="-122"/>
                <a:ea typeface="微软雅黑" panose="020B0503020204020204" pitchFamily="34" charset="-122"/>
              </a:rPr>
              <a:t>也会消耗整个扇区</a:t>
            </a:r>
            <a:r>
              <a:rPr lang="en-US" altLang="zh-CN" dirty="0">
                <a:solidFill>
                  <a:prstClr val="black"/>
                </a:solidFill>
                <a:latin typeface="微软雅黑" panose="020B0503020204020204" pitchFamily="34" charset="-122"/>
                <a:ea typeface="微软雅黑" panose="020B0503020204020204" pitchFamily="34" charset="-122"/>
              </a:rPr>
              <a:t>(512B)</a:t>
            </a:r>
            <a:r>
              <a:rPr lang="zh-CN" altLang="en-US" dirty="0">
                <a:solidFill>
                  <a:prstClr val="black"/>
                </a:solidFill>
                <a:latin typeface="微软雅黑" panose="020B0503020204020204" pitchFamily="34" charset="-122"/>
                <a:ea typeface="微软雅黑" panose="020B0503020204020204" pitchFamily="34" charset="-122"/>
              </a:rPr>
              <a:t>。对于某些工作负载，会造成</a:t>
            </a:r>
            <a:r>
              <a:rPr lang="en-US" altLang="zh-CN" dirty="0">
                <a:latin typeface="微软雅黑" panose="020B0503020204020204" pitchFamily="34" charset="-122"/>
                <a:ea typeface="微软雅黑" panose="020B0503020204020204" pitchFamily="34" charset="-122"/>
              </a:rPr>
              <a:t>NVMKV</a:t>
            </a:r>
            <a:r>
              <a:rPr lang="zh-CN" altLang="en-US" dirty="0">
                <a:latin typeface="微软雅黑" panose="020B0503020204020204" pitchFamily="34" charset="-122"/>
                <a:ea typeface="微软雅黑" panose="020B0503020204020204" pitchFamily="34" charset="-122"/>
              </a:rPr>
              <a:t>的容量利用率较低</a:t>
            </a:r>
          </a:p>
        </p:txBody>
      </p:sp>
      <p:sp>
        <p:nvSpPr>
          <p:cNvPr id="11" name="文本框 10">
            <a:extLst>
              <a:ext uri="{FF2B5EF4-FFF2-40B4-BE49-F238E27FC236}">
                <a16:creationId xmlns:a16="http://schemas.microsoft.com/office/drawing/2014/main" id="{2CD05165-0E85-4C18-B059-3570907A4877}"/>
              </a:ext>
            </a:extLst>
          </p:cNvPr>
          <p:cNvSpPr txBox="1"/>
          <p:nvPr/>
        </p:nvSpPr>
        <p:spPr>
          <a:xfrm>
            <a:off x="141110" y="90311"/>
            <a:ext cx="2246489"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优化</a:t>
            </a:r>
            <a:r>
              <a:rPr lang="en-US" altLang="zh-CN" sz="2400" b="1" dirty="0">
                <a:solidFill>
                  <a:srgbClr val="C00000"/>
                </a:solidFill>
                <a:latin typeface="黑体" panose="02010609060101010101" pitchFamily="49" charset="-122"/>
                <a:ea typeface="黑体" panose="02010609060101010101" pitchFamily="49" charset="-122"/>
              </a:rPr>
              <a:t>-</a:t>
            </a:r>
            <a:r>
              <a:rPr lang="en-US" altLang="zh-CN" sz="2800" b="1" dirty="0">
                <a:solidFill>
                  <a:srgbClr val="C00000"/>
                </a:solidFill>
                <a:latin typeface="黑体" panose="02010609060101010101" pitchFamily="49" charset="-122"/>
                <a:ea typeface="黑体" panose="02010609060101010101" pitchFamily="49" charset="-122"/>
              </a:rPr>
              <a:t>NVMKV</a:t>
            </a:r>
          </a:p>
        </p:txBody>
      </p:sp>
    </p:spTree>
    <p:extLst>
      <p:ext uri="{BB962C8B-B14F-4D97-AF65-F5344CB8AC3E}">
        <p14:creationId xmlns:p14="http://schemas.microsoft.com/office/powerpoint/2010/main" val="2637019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p:cNvPicPr>
            <a:picLocks noChangeAspect="1"/>
          </p:cNvPicPr>
          <p:nvPr/>
        </p:nvPicPr>
        <p:blipFill>
          <a:blip r:embed="rId3"/>
          <a:stretch>
            <a:fillRect/>
          </a:stretch>
        </p:blipFill>
        <p:spPr>
          <a:xfrm>
            <a:off x="6834448" y="6073422"/>
            <a:ext cx="1128786" cy="670159"/>
          </a:xfrm>
          <a:prstGeom prst="rect">
            <a:avLst/>
          </a:prstGeom>
        </p:spPr>
      </p:pic>
      <p:sp>
        <p:nvSpPr>
          <p:cNvPr id="3" name="文本框 2"/>
          <p:cNvSpPr txBox="1"/>
          <p:nvPr/>
        </p:nvSpPr>
        <p:spPr>
          <a:xfrm>
            <a:off x="-1" y="793115"/>
            <a:ext cx="8987883" cy="2515235"/>
          </a:xfrm>
          <a:prstGeom prst="rect">
            <a:avLst/>
          </a:prstGeom>
          <a:noFill/>
        </p:spPr>
        <p:txBody>
          <a:bodyPr wrap="square" rtlCol="0">
            <a:spAutoFit/>
          </a:bodyPr>
          <a:lstStyle/>
          <a:p>
            <a:pPr indent="457200" fontAlgn="auto">
              <a:lnSpc>
                <a:spcPct val="125000"/>
              </a:lnSpc>
            </a:pPr>
            <a:r>
              <a:rPr lang="zh-CN" altLang="en-US" dirty="0">
                <a:latin typeface="微软雅黑" panose="020B0503020204020204" charset="-122"/>
                <a:ea typeface="微软雅黑" panose="020B0503020204020204" charset="-122"/>
                <a:cs typeface="微软雅黑" panose="020B0503020204020204" charset="-122"/>
              </a:rPr>
              <a:t>带状磁记录（SMR）磁盘采用带状写入过程，该过程与磁盘表面上的数据磁道重叠，但不能进行随机写入和</a:t>
            </a:r>
            <a:r>
              <a:rPr lang="zh-CN" altLang="en-US" dirty="0">
                <a:latin typeface="微软雅黑" panose="020B0503020204020204" charset="-122"/>
                <a:ea typeface="微软雅黑" panose="020B0503020204020204" charset="-122"/>
                <a:cs typeface="微软雅黑" panose="020B0503020204020204" charset="-122"/>
                <a:sym typeface="+mn-ea"/>
              </a:rPr>
              <a:t>数据</a:t>
            </a:r>
            <a:r>
              <a:rPr lang="zh-CN" altLang="en-US" dirty="0">
                <a:latin typeface="微软雅黑" panose="020B0503020204020204" charset="-122"/>
                <a:ea typeface="微软雅黑" panose="020B0503020204020204" charset="-122"/>
                <a:cs typeface="微软雅黑" panose="020B0503020204020204" charset="-122"/>
              </a:rPr>
              <a:t>就地更新，因为对磁道的写入必须覆盖并销毁所有重叠的磁道上的数据。</a:t>
            </a:r>
          </a:p>
          <a:p>
            <a:pPr indent="457200" fontAlgn="auto">
              <a:lnSpc>
                <a:spcPct val="125000"/>
              </a:lnSpc>
            </a:pPr>
            <a:r>
              <a:rPr lang="zh-CN" altLang="en-US" dirty="0">
                <a:latin typeface="微软雅黑" panose="020B0503020204020204" charset="-122"/>
                <a:ea typeface="微软雅黑" panose="020B0503020204020204" charset="-122"/>
                <a:cs typeface="微软雅黑" panose="020B0503020204020204" charset="-122"/>
              </a:rPr>
              <a:t>SMRDB，是SMR磁盘的键值数据存储，证明了SMR磁盘可有效地代替许多应用程序中的常规磁盘。为了便于采用，SMRDB被设计为一个数据库引擎，它执行自己的数据访问和存储管理，在主机管理的SMR驱动器上操作，而不需要任何驱动器重新映射解决方案。</a:t>
            </a:r>
          </a:p>
        </p:txBody>
      </p:sp>
      <p:pic>
        <p:nvPicPr>
          <p:cNvPr id="2" name="图片 1"/>
          <p:cNvPicPr>
            <a:picLocks noChangeAspect="1"/>
          </p:cNvPicPr>
          <p:nvPr/>
        </p:nvPicPr>
        <p:blipFill>
          <a:blip r:embed="rId4"/>
          <a:stretch>
            <a:fillRect/>
          </a:stretch>
        </p:blipFill>
        <p:spPr>
          <a:xfrm>
            <a:off x="466090" y="3308350"/>
            <a:ext cx="4433570" cy="3282950"/>
          </a:xfrm>
          <a:prstGeom prst="rect">
            <a:avLst/>
          </a:prstGeom>
        </p:spPr>
      </p:pic>
      <p:sp>
        <p:nvSpPr>
          <p:cNvPr id="4" name="文本框 3"/>
          <p:cNvSpPr txBox="1"/>
          <p:nvPr/>
        </p:nvSpPr>
        <p:spPr>
          <a:xfrm>
            <a:off x="5252720" y="3817620"/>
            <a:ext cx="3425190" cy="1476375"/>
          </a:xfrm>
          <a:prstGeom prst="rect">
            <a:avLst/>
          </a:prstGeom>
          <a:noFill/>
        </p:spPr>
        <p:txBody>
          <a:bodyPr wrap="square" rtlCol="0">
            <a:spAutoFit/>
          </a:bodyPr>
          <a:lstStyle/>
          <a:p>
            <a:pPr fontAlgn="auto">
              <a:lnSpc>
                <a:spcPct val="125000"/>
              </a:lnSpc>
            </a:pPr>
            <a:r>
              <a:rPr lang="zh-CN" altLang="en-US" dirty="0">
                <a:latin typeface="微软雅黑" panose="020B0503020204020204" charset="-122"/>
                <a:ea typeface="微软雅黑" panose="020B0503020204020204" charset="-122"/>
                <a:cs typeface="微软雅黑" panose="020B0503020204020204" charset="-122"/>
              </a:rPr>
              <a:t>混合写入会覆盖k条读取轨道。 如果需要，可以将SMR磁盘分为多个仅附加带和一个小的随机访问区域。</a:t>
            </a:r>
          </a:p>
        </p:txBody>
      </p:sp>
      <p:sp>
        <p:nvSpPr>
          <p:cNvPr id="8" name="文本框 7">
            <a:extLst>
              <a:ext uri="{FF2B5EF4-FFF2-40B4-BE49-F238E27FC236}">
                <a16:creationId xmlns:a16="http://schemas.microsoft.com/office/drawing/2014/main" id="{4697DCB8-0923-4B0B-8C43-3E1C1AA6DBD8}"/>
              </a:ext>
            </a:extLst>
          </p:cNvPr>
          <p:cNvSpPr txBox="1"/>
          <p:nvPr/>
        </p:nvSpPr>
        <p:spPr>
          <a:xfrm>
            <a:off x="141110" y="90311"/>
            <a:ext cx="26020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a:solidFill>
                  <a:srgbClr val="C00000"/>
                </a:solidFill>
                <a:latin typeface="黑体" panose="02010609060101010101" pitchFamily="49" charset="-122"/>
                <a:ea typeface="黑体" panose="02010609060101010101" pitchFamily="49" charset="-122"/>
              </a:rPr>
              <a:t>SMRDB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p:cNvPicPr>
            <a:picLocks noChangeAspect="1"/>
          </p:cNvPicPr>
          <p:nvPr/>
        </p:nvPicPr>
        <p:blipFill>
          <a:blip r:embed="rId3"/>
          <a:stretch>
            <a:fillRect/>
          </a:stretch>
        </p:blipFill>
        <p:spPr>
          <a:xfrm>
            <a:off x="6834448" y="6073422"/>
            <a:ext cx="1128786" cy="670159"/>
          </a:xfrm>
          <a:prstGeom prst="rect">
            <a:avLst/>
          </a:prstGeom>
        </p:spPr>
      </p:pic>
      <p:pic>
        <p:nvPicPr>
          <p:cNvPr id="4" name="图片 3"/>
          <p:cNvPicPr>
            <a:picLocks noChangeAspect="1"/>
          </p:cNvPicPr>
          <p:nvPr/>
        </p:nvPicPr>
        <p:blipFill>
          <a:blip r:embed="rId4"/>
          <a:stretch>
            <a:fillRect/>
          </a:stretch>
        </p:blipFill>
        <p:spPr>
          <a:xfrm>
            <a:off x="140970" y="612140"/>
            <a:ext cx="5364480" cy="2390775"/>
          </a:xfrm>
          <a:prstGeom prst="rect">
            <a:avLst/>
          </a:prstGeom>
        </p:spPr>
      </p:pic>
      <p:sp>
        <p:nvSpPr>
          <p:cNvPr id="12" name="文本框 11"/>
          <p:cNvSpPr txBox="1"/>
          <p:nvPr/>
        </p:nvSpPr>
        <p:spPr>
          <a:xfrm>
            <a:off x="5438140" y="981710"/>
            <a:ext cx="3155950" cy="1822450"/>
          </a:xfrm>
          <a:prstGeom prst="rect">
            <a:avLst/>
          </a:prstGeom>
          <a:noFill/>
        </p:spPr>
        <p:txBody>
          <a:bodyPr wrap="square" rtlCol="0">
            <a:spAutoFit/>
          </a:bodyPr>
          <a:lstStyle/>
          <a:p>
            <a:pPr fontAlgn="auto">
              <a:lnSpc>
                <a:spcPct val="125000"/>
              </a:lnSpc>
            </a:pPr>
            <a:r>
              <a:rPr lang="zh-CN" altLang="en-US" dirty="0">
                <a:latin typeface="微软雅黑" panose="020B0503020204020204" charset="-122"/>
                <a:ea typeface="微软雅黑" panose="020B0503020204020204" charset="-122"/>
                <a:cs typeface="微软雅黑" panose="020B0503020204020204" charset="-122"/>
              </a:rPr>
              <a:t>不需要通过驱动器固件进行任何数据管理，只需要驱动器将磁盘绑定到一个小的随机访问区域和所需大小的固定大小的带状频段即可</a:t>
            </a:r>
          </a:p>
        </p:txBody>
      </p:sp>
      <p:sp>
        <p:nvSpPr>
          <p:cNvPr id="13" name="文本框 12"/>
          <p:cNvSpPr txBox="1"/>
          <p:nvPr/>
        </p:nvSpPr>
        <p:spPr>
          <a:xfrm>
            <a:off x="1974215" y="2804160"/>
            <a:ext cx="2234565" cy="368300"/>
          </a:xfrm>
          <a:prstGeom prst="rect">
            <a:avLst/>
          </a:prstGeom>
          <a:noFill/>
        </p:spPr>
        <p:txBody>
          <a:bodyPr wrap="square" rtlCol="0">
            <a:spAutoFit/>
          </a:bodyPr>
          <a:lstStyle/>
          <a:p>
            <a:pPr algn="ctr"/>
            <a:r>
              <a:rPr lang="en-US" altLang="zh-CN">
                <a:latin typeface="微软雅黑" panose="020B0503020204020204" charset="-122"/>
                <a:ea typeface="微软雅黑" panose="020B0503020204020204" charset="-122"/>
                <a:cs typeface="微软雅黑" panose="020B0503020204020204" charset="-122"/>
              </a:rPr>
              <a:t>SMRDB</a:t>
            </a:r>
            <a:r>
              <a:rPr lang="zh-CN" altLang="en-US">
                <a:latin typeface="微软雅黑" panose="020B0503020204020204" charset="-122"/>
                <a:ea typeface="微软雅黑" panose="020B0503020204020204" charset="-122"/>
                <a:cs typeface="微软雅黑" panose="020B0503020204020204" charset="-122"/>
              </a:rPr>
              <a:t>的磁盘设计</a:t>
            </a:r>
          </a:p>
        </p:txBody>
      </p:sp>
      <p:pic>
        <p:nvPicPr>
          <p:cNvPr id="14" name="图片 13"/>
          <p:cNvPicPr>
            <a:picLocks noChangeAspect="1"/>
          </p:cNvPicPr>
          <p:nvPr/>
        </p:nvPicPr>
        <p:blipFill>
          <a:blip r:embed="rId5"/>
          <a:stretch>
            <a:fillRect/>
          </a:stretch>
        </p:blipFill>
        <p:spPr>
          <a:xfrm>
            <a:off x="390525" y="3297555"/>
            <a:ext cx="4197350" cy="2514600"/>
          </a:xfrm>
          <a:prstGeom prst="rect">
            <a:avLst/>
          </a:prstGeom>
        </p:spPr>
      </p:pic>
      <p:pic>
        <p:nvPicPr>
          <p:cNvPr id="15" name="图片 14"/>
          <p:cNvPicPr/>
          <p:nvPr/>
        </p:nvPicPr>
        <p:blipFill>
          <a:blip r:embed="rId6"/>
          <a:stretch>
            <a:fillRect/>
          </a:stretch>
        </p:blipFill>
        <p:spPr>
          <a:xfrm>
            <a:off x="4587875" y="3242310"/>
            <a:ext cx="4197350" cy="2446655"/>
          </a:xfrm>
          <a:prstGeom prst="rect">
            <a:avLst/>
          </a:prstGeom>
        </p:spPr>
      </p:pic>
      <p:sp>
        <p:nvSpPr>
          <p:cNvPr id="16" name="文本框 15"/>
          <p:cNvSpPr txBox="1"/>
          <p:nvPr/>
        </p:nvSpPr>
        <p:spPr>
          <a:xfrm>
            <a:off x="855345" y="5560060"/>
            <a:ext cx="3267075" cy="368300"/>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cs typeface="微软雅黑" panose="020B0503020204020204" charset="-122"/>
              </a:rPr>
              <a:t>LevelDB样式的多层组织。</a:t>
            </a:r>
          </a:p>
        </p:txBody>
      </p:sp>
      <p:sp>
        <p:nvSpPr>
          <p:cNvPr id="17" name="文本框 16"/>
          <p:cNvSpPr txBox="1"/>
          <p:nvPr/>
        </p:nvSpPr>
        <p:spPr>
          <a:xfrm>
            <a:off x="5713095" y="5560060"/>
            <a:ext cx="1947545" cy="368300"/>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cs typeface="微软雅黑" panose="020B0503020204020204" charset="-122"/>
              </a:rPr>
              <a:t>SMRDB两层组织</a:t>
            </a:r>
          </a:p>
        </p:txBody>
      </p:sp>
      <p:sp>
        <p:nvSpPr>
          <p:cNvPr id="18" name="文本框 17">
            <a:extLst>
              <a:ext uri="{FF2B5EF4-FFF2-40B4-BE49-F238E27FC236}">
                <a16:creationId xmlns:a16="http://schemas.microsoft.com/office/drawing/2014/main" id="{C43DAD54-EC71-41D9-80AB-E485F27C2949}"/>
              </a:ext>
            </a:extLst>
          </p:cNvPr>
          <p:cNvSpPr txBox="1"/>
          <p:nvPr/>
        </p:nvSpPr>
        <p:spPr>
          <a:xfrm>
            <a:off x="141110" y="90311"/>
            <a:ext cx="26020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a:solidFill>
                  <a:srgbClr val="C00000"/>
                </a:solidFill>
                <a:latin typeface="黑体" panose="02010609060101010101" pitchFamily="49" charset="-122"/>
                <a:ea typeface="黑体" panose="02010609060101010101" pitchFamily="49" charset="-122"/>
              </a:rPr>
              <a:t>SMRDB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p:cNvPicPr>
            <a:picLocks noChangeAspect="1"/>
          </p:cNvPicPr>
          <p:nvPr/>
        </p:nvPicPr>
        <p:blipFill>
          <a:blip r:embed="rId3"/>
          <a:stretch>
            <a:fillRect/>
          </a:stretch>
        </p:blipFill>
        <p:spPr>
          <a:xfrm>
            <a:off x="6834448" y="6073422"/>
            <a:ext cx="1128786" cy="670159"/>
          </a:xfrm>
          <a:prstGeom prst="rect">
            <a:avLst/>
          </a:prstGeom>
        </p:spPr>
      </p:pic>
      <p:pic>
        <p:nvPicPr>
          <p:cNvPr id="2" name="图片 1"/>
          <p:cNvPicPr>
            <a:picLocks noChangeAspect="1"/>
          </p:cNvPicPr>
          <p:nvPr/>
        </p:nvPicPr>
        <p:blipFill>
          <a:blip r:embed="rId4"/>
          <a:stretch>
            <a:fillRect/>
          </a:stretch>
        </p:blipFill>
        <p:spPr>
          <a:xfrm>
            <a:off x="4572000" y="1905589"/>
            <a:ext cx="3771265" cy="2442977"/>
          </a:xfrm>
          <a:prstGeom prst="rect">
            <a:avLst/>
          </a:prstGeom>
        </p:spPr>
      </p:pic>
      <p:sp>
        <p:nvSpPr>
          <p:cNvPr id="3" name="文本框 2"/>
          <p:cNvSpPr txBox="1"/>
          <p:nvPr/>
        </p:nvSpPr>
        <p:spPr>
          <a:xfrm>
            <a:off x="141110" y="795020"/>
            <a:ext cx="8657202" cy="753220"/>
          </a:xfrm>
          <a:prstGeom prst="rect">
            <a:avLst/>
          </a:prstGeom>
          <a:noFill/>
        </p:spPr>
        <p:txBody>
          <a:bodyPr wrap="square" rtlCol="0">
            <a:spAutoFit/>
          </a:bodyPr>
          <a:lstStyle/>
          <a:p>
            <a:pPr>
              <a:lnSpc>
                <a:spcPct val="125000"/>
              </a:lnSpc>
            </a:pPr>
            <a:r>
              <a:rPr lang="zh-CN" altLang="en-US" b="1" dirty="0">
                <a:solidFill>
                  <a:srgbClr val="C00000"/>
                </a:solidFill>
                <a:latin typeface="微软雅黑" panose="020B0503020204020204" charset="-122"/>
                <a:ea typeface="微软雅黑" panose="020B0503020204020204" charset="-122"/>
              </a:rPr>
              <a:t>评估</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SMRDB</a:t>
            </a:r>
            <a:r>
              <a:rPr lang="zh-CN" altLang="en-US" dirty="0">
                <a:latin typeface="微软雅黑" panose="020B0503020204020204" charset="-122"/>
                <a:ea typeface="微软雅黑" panose="020B0503020204020204" charset="-122"/>
              </a:rPr>
              <a:t>大多数情况下优于</a:t>
            </a:r>
            <a:r>
              <a:rPr lang="en-US" altLang="zh-CN" dirty="0" err="1">
                <a:latin typeface="微软雅黑" panose="020B0503020204020204" charset="-122"/>
                <a:ea typeface="微软雅黑" panose="020B0503020204020204" charset="-122"/>
              </a:rPr>
              <a:t>levelDB</a:t>
            </a:r>
            <a:r>
              <a:rPr lang="zh-CN" altLang="en-US" dirty="0">
                <a:latin typeface="微软雅黑" panose="020B0503020204020204" charset="-122"/>
                <a:ea typeface="微软雅黑" panose="020B0503020204020204" charset="-122"/>
              </a:rPr>
              <a:t>，证明了</a:t>
            </a:r>
            <a:r>
              <a:rPr lang="en-US" altLang="zh-CN" dirty="0" err="1">
                <a:latin typeface="微软雅黑" panose="020B0503020204020204" charset="-122"/>
                <a:ea typeface="微软雅黑" panose="020B0503020204020204" charset="-122"/>
              </a:rPr>
              <a:t>SMR磁盘能够在各种应用程序中替代传统磁盘</a:t>
            </a:r>
            <a:r>
              <a:rPr lang="zh-CN" altLang="en-US" dirty="0">
                <a:latin typeface="微软雅黑" panose="020B0503020204020204" charset="-122"/>
                <a:ea typeface="微软雅黑" panose="020B0503020204020204" charset="-122"/>
              </a:rPr>
              <a:t>。</a:t>
            </a:r>
          </a:p>
        </p:txBody>
      </p:sp>
      <p:sp>
        <p:nvSpPr>
          <p:cNvPr id="5" name="文本框 4"/>
          <p:cNvSpPr txBox="1"/>
          <p:nvPr/>
        </p:nvSpPr>
        <p:spPr>
          <a:xfrm>
            <a:off x="1442155" y="4279900"/>
            <a:ext cx="1820545" cy="368300"/>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吞吐量</a:t>
            </a:r>
          </a:p>
        </p:txBody>
      </p:sp>
      <p:sp>
        <p:nvSpPr>
          <p:cNvPr id="6" name="文本框 5"/>
          <p:cNvSpPr txBox="1"/>
          <p:nvPr/>
        </p:nvSpPr>
        <p:spPr>
          <a:xfrm>
            <a:off x="5505713" y="4263685"/>
            <a:ext cx="2345055" cy="368300"/>
          </a:xfrm>
          <a:prstGeom prst="rect">
            <a:avLst/>
          </a:prstGeom>
          <a:noFill/>
        </p:spPr>
        <p:txBody>
          <a:bodyPr wrap="square" rtlCol="0">
            <a:spAutoFit/>
          </a:bodyPr>
          <a:lstStyle/>
          <a:p>
            <a:pPr algn="ctr"/>
            <a:r>
              <a:rPr lang="zh-CN" altLang="en-US" dirty="0">
                <a:latin typeface="微软雅黑" panose="020B0503020204020204" charset="-122"/>
                <a:ea typeface="微软雅黑" panose="020B0503020204020204" charset="-122"/>
              </a:rPr>
              <a:t>顺序与随机读写延迟</a:t>
            </a:r>
          </a:p>
        </p:txBody>
      </p:sp>
      <p:sp>
        <p:nvSpPr>
          <p:cNvPr id="8" name="文本框 7"/>
          <p:cNvSpPr txBox="1"/>
          <p:nvPr/>
        </p:nvSpPr>
        <p:spPr>
          <a:xfrm>
            <a:off x="245328" y="4665345"/>
            <a:ext cx="8552984" cy="1099468"/>
          </a:xfrm>
          <a:prstGeom prst="rect">
            <a:avLst/>
          </a:prstGeom>
          <a:noFill/>
        </p:spPr>
        <p:txBody>
          <a:bodyPr wrap="square" rtlCol="0">
            <a:spAutoFit/>
          </a:bodyPr>
          <a:lstStyle/>
          <a:p>
            <a:pPr fontAlgn="auto">
              <a:lnSpc>
                <a:spcPct val="125000"/>
              </a:lnSpc>
            </a:pP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缺点</a:t>
            </a:r>
            <a:r>
              <a:rPr lang="zh-CN" altLang="en-US" dirty="0">
                <a:latin typeface="微软雅黑" panose="020B0503020204020204" charset="-122"/>
                <a:ea typeface="微软雅黑" panose="020B0503020204020204" charset="-122"/>
                <a:cs typeface="微软雅黑" panose="020B0503020204020204" charset="-122"/>
              </a:rPr>
              <a:t>：如果修改后的写入开始后出现故障，则read-modify-write将导致数据丢失，除非已将读取到内存中的大块数据备份到其他地方，或者将修改后的版本写入空闲带；使用可变大小波段和部分波段分配/分配的设计可能性还有待探索</a:t>
            </a:r>
          </a:p>
        </p:txBody>
      </p:sp>
      <p:pic>
        <p:nvPicPr>
          <p:cNvPr id="11" name="图片 10"/>
          <p:cNvPicPr>
            <a:picLocks noChangeAspect="1"/>
          </p:cNvPicPr>
          <p:nvPr/>
        </p:nvPicPr>
        <p:blipFill>
          <a:blip r:embed="rId5"/>
          <a:srcRect b="27747"/>
          <a:stretch>
            <a:fillRect/>
          </a:stretch>
        </p:blipFill>
        <p:spPr>
          <a:xfrm>
            <a:off x="66357" y="1905589"/>
            <a:ext cx="4215711" cy="2324735"/>
          </a:xfrm>
          <a:prstGeom prst="rect">
            <a:avLst/>
          </a:prstGeom>
        </p:spPr>
      </p:pic>
      <p:sp>
        <p:nvSpPr>
          <p:cNvPr id="12" name="文本框 11">
            <a:extLst>
              <a:ext uri="{FF2B5EF4-FFF2-40B4-BE49-F238E27FC236}">
                <a16:creationId xmlns:a16="http://schemas.microsoft.com/office/drawing/2014/main" id="{E820501F-E718-42B6-84E8-FB8847C94B9A}"/>
              </a:ext>
            </a:extLst>
          </p:cNvPr>
          <p:cNvSpPr txBox="1"/>
          <p:nvPr/>
        </p:nvSpPr>
        <p:spPr>
          <a:xfrm>
            <a:off x="141110" y="90311"/>
            <a:ext cx="26020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a:solidFill>
                  <a:srgbClr val="C00000"/>
                </a:solidFill>
                <a:latin typeface="黑体" panose="02010609060101010101" pitchFamily="49" charset="-122"/>
                <a:ea typeface="黑体" panose="02010609060101010101" pitchFamily="49" charset="-122"/>
              </a:rPr>
              <a:t>SMRDB</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6" name="矩形 5">
            <a:extLst>
              <a:ext uri="{FF2B5EF4-FFF2-40B4-BE49-F238E27FC236}">
                <a16:creationId xmlns:a16="http://schemas.microsoft.com/office/drawing/2014/main" id="{DCDE1EAA-7084-4AB9-B3D6-8FF42CA80EE4}"/>
              </a:ext>
            </a:extLst>
          </p:cNvPr>
          <p:cNvSpPr/>
          <p:nvPr/>
        </p:nvSpPr>
        <p:spPr>
          <a:xfrm>
            <a:off x="141110" y="669696"/>
            <a:ext cx="9032347" cy="801694"/>
          </a:xfrm>
          <a:prstGeom prst="rect">
            <a:avLst/>
          </a:prstGeom>
        </p:spPr>
        <p:txBody>
          <a:bodyPr wrap="square">
            <a:spAutoFit/>
          </a:bodyPr>
          <a:lstStyle/>
          <a:p>
            <a:pPr>
              <a:lnSpc>
                <a:spcPct val="135000"/>
              </a:lnSpc>
            </a:pP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通过充分解决不良的</a:t>
            </a:r>
            <a:r>
              <a:rPr lang="zh-CN" altLang="en-US" dirty="0">
                <a:solidFill>
                  <a:srgbClr val="C00000"/>
                </a:solidFill>
                <a:latin typeface="微软雅黑" panose="020B0503020204020204" pitchFamily="34" charset="-122"/>
                <a:ea typeface="微软雅黑" panose="020B0503020204020204" pitchFamily="34" charset="-122"/>
              </a:rPr>
              <a:t>随机写入</a:t>
            </a:r>
            <a:r>
              <a:rPr lang="zh-CN" altLang="en-US" dirty="0">
                <a:latin typeface="微软雅黑" panose="020B0503020204020204" pitchFamily="34" charset="-122"/>
                <a:ea typeface="微软雅黑" panose="020B0503020204020204" pitchFamily="34" charset="-122"/>
              </a:rPr>
              <a:t>和严重的</a:t>
            </a:r>
            <a:r>
              <a:rPr lang="en-US" altLang="zh-CN" dirty="0">
                <a:solidFill>
                  <a:srgbClr val="C00000"/>
                </a:solidFill>
                <a:latin typeface="微软雅黑" panose="020B0503020204020204" pitchFamily="34" charset="-122"/>
                <a:ea typeface="微软雅黑" panose="020B0503020204020204" pitchFamily="34" charset="-122"/>
              </a:rPr>
              <a:t>I/O</a:t>
            </a:r>
            <a:r>
              <a:rPr lang="zh-CN" altLang="en-US" dirty="0">
                <a:solidFill>
                  <a:srgbClr val="C00000"/>
                </a:solidFill>
                <a:latin typeface="微软雅黑" panose="020B0503020204020204" pitchFamily="34" charset="-122"/>
                <a:ea typeface="微软雅黑" panose="020B0503020204020204" pitchFamily="34" charset="-122"/>
              </a:rPr>
              <a:t>放大</a:t>
            </a:r>
            <a:r>
              <a:rPr lang="zh-CN" altLang="en-US" dirty="0">
                <a:latin typeface="微软雅黑" panose="020B0503020204020204" pitchFamily="34" charset="-122"/>
                <a:ea typeface="微软雅黑" panose="020B0503020204020204" pitchFamily="34" charset="-122"/>
              </a:rPr>
              <a:t>问题而特别针对</a:t>
            </a:r>
            <a:r>
              <a:rPr lang="en-US" altLang="zh-CN" dirty="0">
                <a:latin typeface="微软雅黑" panose="020B0503020204020204" pitchFamily="34" charset="-122"/>
                <a:ea typeface="微软雅黑" panose="020B0503020204020204" pitchFamily="34" charset="-122"/>
              </a:rPr>
              <a:t>SMR</a:t>
            </a:r>
            <a:r>
              <a:rPr lang="zh-CN" altLang="en-US" dirty="0">
                <a:latin typeface="微软雅黑" panose="020B0503020204020204" pitchFamily="34" charset="-122"/>
                <a:ea typeface="微软雅黑" panose="020B0503020204020204" pitchFamily="34" charset="-122"/>
              </a:rPr>
              <a:t>驱动器进行了优化并与之完美配合。</a:t>
            </a:r>
          </a:p>
        </p:txBody>
      </p:sp>
      <p:sp>
        <p:nvSpPr>
          <p:cNvPr id="8" name="矩形 7">
            <a:extLst>
              <a:ext uri="{FF2B5EF4-FFF2-40B4-BE49-F238E27FC236}">
                <a16:creationId xmlns:a16="http://schemas.microsoft.com/office/drawing/2014/main" id="{44826012-13C9-4F3F-B85A-9F42F2EF4351}"/>
              </a:ext>
            </a:extLst>
          </p:cNvPr>
          <p:cNvSpPr/>
          <p:nvPr/>
        </p:nvSpPr>
        <p:spPr>
          <a:xfrm>
            <a:off x="141110" y="1613079"/>
            <a:ext cx="9032347" cy="1549591"/>
          </a:xfrm>
          <a:prstGeom prst="rect">
            <a:avLst/>
          </a:prstGeom>
        </p:spPr>
        <p:txBody>
          <a:bodyPr wrap="square">
            <a:spAutoFit/>
          </a:bodyPr>
          <a:lstStyle/>
          <a:p>
            <a:pPr>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技术思路</a:t>
            </a:r>
            <a:r>
              <a:rPr lang="zh-CN" altLang="en-US" dirty="0">
                <a:latin typeface="微软雅黑" panose="020B0503020204020204" pitchFamily="34" charset="-122"/>
                <a:ea typeface="微软雅黑" panose="020B0503020204020204" pitchFamily="34" charset="-122"/>
              </a:rPr>
              <a:t>：首先，对于</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a:t>
            </a:r>
            <a:r>
              <a:rPr lang="en-US" altLang="zh-CN" dirty="0">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将每次压缩的</a:t>
            </a:r>
            <a:r>
              <a:rPr lang="en-US" altLang="zh-CN" dirty="0" err="1">
                <a:latin typeface="微软雅黑" panose="020B0503020204020204" pitchFamily="34" charset="-122"/>
                <a:ea typeface="微软雅黑" panose="020B0503020204020204" pitchFamily="34" charset="-122"/>
              </a:rPr>
              <a:t>SSTables</a:t>
            </a:r>
            <a:r>
              <a:rPr lang="zh-CN" altLang="en-US" dirty="0">
                <a:latin typeface="微软雅黑" panose="020B0503020204020204" pitchFamily="34" charset="-122"/>
                <a:ea typeface="微软雅黑" panose="020B0503020204020204" pitchFamily="34" charset="-122"/>
              </a:rPr>
              <a:t>连接起来，并将它们分组。</a:t>
            </a:r>
            <a:r>
              <a:rPr lang="en-US" altLang="zh-CN" dirty="0">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将</a:t>
            </a:r>
            <a:r>
              <a:rPr lang="zh-CN" altLang="en-US" b="1" dirty="0">
                <a:solidFill>
                  <a:srgbClr val="C00000"/>
                </a:solidFill>
                <a:latin typeface="微软雅黑" panose="020B0503020204020204" pitchFamily="34" charset="-122"/>
                <a:ea typeface="微软雅黑" panose="020B0503020204020204" pitchFamily="34" charset="-122"/>
              </a:rPr>
              <a:t>集合作为压缩的基本单位</a:t>
            </a:r>
            <a:r>
              <a:rPr lang="zh-CN" altLang="en-US" dirty="0">
                <a:latin typeface="微软雅黑" panose="020B0503020204020204" pitchFamily="34" charset="-122"/>
                <a:ea typeface="微软雅黑" panose="020B0503020204020204" pitchFamily="34" charset="-122"/>
              </a:rPr>
              <a:t>，通过减轻随机</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来提高压缩效率。其次，</a:t>
            </a:r>
            <a:r>
              <a:rPr lang="en-US" altLang="zh-CN" dirty="0">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HM-SMR</a:t>
            </a:r>
            <a:r>
              <a:rPr lang="zh-CN" altLang="en-US" dirty="0">
                <a:latin typeface="微软雅黑" panose="020B0503020204020204" pitchFamily="34" charset="-122"/>
                <a:ea typeface="微软雅黑" panose="020B0503020204020204" pitchFamily="34" charset="-122"/>
              </a:rPr>
              <a:t>驱动器上创建大小不同的带，称为动态带。动态带不仅可以容纳存储集，而且还可以消除</a:t>
            </a:r>
            <a:r>
              <a:rPr lang="en-US" altLang="zh-CN" dirty="0">
                <a:latin typeface="微软雅黑" panose="020B0503020204020204" pitchFamily="34" charset="-122"/>
                <a:ea typeface="微软雅黑" panose="020B0503020204020204" pitchFamily="34" charset="-122"/>
              </a:rPr>
              <a:t>SMR</a:t>
            </a:r>
            <a:r>
              <a:rPr lang="zh-CN" altLang="en-US" dirty="0">
                <a:latin typeface="微软雅黑" panose="020B0503020204020204" pitchFamily="34" charset="-122"/>
                <a:ea typeface="微软雅黑" panose="020B0503020204020204" pitchFamily="34" charset="-122"/>
              </a:rPr>
              <a:t>驱动器的辅助写入放大</a:t>
            </a:r>
          </a:p>
        </p:txBody>
      </p:sp>
      <p:pic>
        <p:nvPicPr>
          <p:cNvPr id="4" name="图片 3">
            <a:extLst>
              <a:ext uri="{FF2B5EF4-FFF2-40B4-BE49-F238E27FC236}">
                <a16:creationId xmlns:a16="http://schemas.microsoft.com/office/drawing/2014/main" id="{F096D66E-DF59-4453-851F-34A4AC79CBBB}"/>
              </a:ext>
            </a:extLst>
          </p:cNvPr>
          <p:cNvPicPr>
            <a:picLocks noChangeAspect="1"/>
          </p:cNvPicPr>
          <p:nvPr/>
        </p:nvPicPr>
        <p:blipFill>
          <a:blip r:embed="rId5"/>
          <a:stretch>
            <a:fillRect/>
          </a:stretch>
        </p:blipFill>
        <p:spPr>
          <a:xfrm>
            <a:off x="656432" y="3422216"/>
            <a:ext cx="5357822" cy="3321365"/>
          </a:xfrm>
          <a:prstGeom prst="rect">
            <a:avLst/>
          </a:prstGeom>
        </p:spPr>
      </p:pic>
      <p:sp>
        <p:nvSpPr>
          <p:cNvPr id="5" name="矩形 4">
            <a:extLst>
              <a:ext uri="{FF2B5EF4-FFF2-40B4-BE49-F238E27FC236}">
                <a16:creationId xmlns:a16="http://schemas.microsoft.com/office/drawing/2014/main" id="{4423805A-F4B7-4D11-AF5E-8EBBCC33DB83}"/>
              </a:ext>
            </a:extLst>
          </p:cNvPr>
          <p:cNvSpPr/>
          <p:nvPr/>
        </p:nvSpPr>
        <p:spPr>
          <a:xfrm>
            <a:off x="6014254" y="3827818"/>
            <a:ext cx="2769173"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集合和动态波段分别位于高级</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树和设备级</a:t>
            </a:r>
            <a:r>
              <a:rPr lang="en-US" altLang="zh-CN" dirty="0">
                <a:latin typeface="微软雅黑" panose="020B0503020204020204" pitchFamily="34" charset="-122"/>
                <a:ea typeface="微软雅黑" panose="020B0503020204020204" pitchFamily="34" charset="-122"/>
              </a:rPr>
              <a:t>HM-SMR</a:t>
            </a:r>
            <a:r>
              <a:rPr lang="zh-CN" altLang="en-US" dirty="0">
                <a:latin typeface="微软雅黑" panose="020B0503020204020204" pitchFamily="34" charset="-122"/>
                <a:ea typeface="微软雅黑" panose="020B0503020204020204" pitchFamily="34" charset="-122"/>
              </a:rPr>
              <a:t>驱动器中</a:t>
            </a:r>
          </a:p>
        </p:txBody>
      </p:sp>
      <p:sp>
        <p:nvSpPr>
          <p:cNvPr id="11" name="文本框 10">
            <a:extLst>
              <a:ext uri="{FF2B5EF4-FFF2-40B4-BE49-F238E27FC236}">
                <a16:creationId xmlns:a16="http://schemas.microsoft.com/office/drawing/2014/main" id="{F5D502D3-6FC4-439D-8AFC-D9E59A809578}"/>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SealDB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75137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pic>
        <p:nvPicPr>
          <p:cNvPr id="2" name="图片 1">
            <a:extLst>
              <a:ext uri="{FF2B5EF4-FFF2-40B4-BE49-F238E27FC236}">
                <a16:creationId xmlns:a16="http://schemas.microsoft.com/office/drawing/2014/main" id="{F4444798-A364-42CA-883A-66FF8C15C343}"/>
              </a:ext>
            </a:extLst>
          </p:cNvPr>
          <p:cNvPicPr>
            <a:picLocks noChangeAspect="1"/>
          </p:cNvPicPr>
          <p:nvPr/>
        </p:nvPicPr>
        <p:blipFill>
          <a:blip r:embed="rId5"/>
          <a:stretch>
            <a:fillRect/>
          </a:stretch>
        </p:blipFill>
        <p:spPr>
          <a:xfrm>
            <a:off x="141110" y="3973054"/>
            <a:ext cx="5838776" cy="2942019"/>
          </a:xfrm>
          <a:prstGeom prst="rect">
            <a:avLst/>
          </a:prstGeom>
        </p:spPr>
      </p:pic>
      <p:sp>
        <p:nvSpPr>
          <p:cNvPr id="11" name="矩形 10">
            <a:extLst>
              <a:ext uri="{FF2B5EF4-FFF2-40B4-BE49-F238E27FC236}">
                <a16:creationId xmlns:a16="http://schemas.microsoft.com/office/drawing/2014/main" id="{81A18088-564A-4049-9981-BBC744894B09}"/>
              </a:ext>
            </a:extLst>
          </p:cNvPr>
          <p:cNvSpPr/>
          <p:nvPr/>
        </p:nvSpPr>
        <p:spPr>
          <a:xfrm>
            <a:off x="2" y="2310846"/>
            <a:ext cx="9143998" cy="1549591"/>
          </a:xfrm>
          <a:prstGeom prst="rect">
            <a:avLst/>
          </a:prstGeom>
        </p:spPr>
        <p:txBody>
          <a:bodyPr wrap="square">
            <a:spAutoFit/>
          </a:bodyPr>
          <a:lstStyle/>
          <a:p>
            <a:pPr>
              <a:lnSpc>
                <a:spcPct val="135000"/>
              </a:lnSpc>
            </a:pPr>
            <a:r>
              <a:rPr lang="zh-CN" altLang="en-US" b="1" dirty="0">
                <a:solidFill>
                  <a:srgbClr val="C00000"/>
                </a:solidFill>
                <a:latin typeface="微软雅黑" panose="020B0503020204020204" pitchFamily="34" charset="-122"/>
                <a:ea typeface="微软雅黑" panose="020B0503020204020204" pitchFamily="34" charset="-122"/>
              </a:rPr>
              <a:t>优势</a:t>
            </a:r>
            <a:r>
              <a:rPr lang="zh-CN" altLang="en-US" dirty="0">
                <a:latin typeface="微软雅黑" panose="020B0503020204020204" pitchFamily="34" charset="-122"/>
                <a:ea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树仍然通过压缩</a:t>
            </a:r>
            <a:r>
              <a:rPr lang="zh-CN" altLang="en-US" b="1" dirty="0">
                <a:solidFill>
                  <a:srgbClr val="C00000"/>
                </a:solidFill>
                <a:latin typeface="微软雅黑" panose="020B0503020204020204" pitchFamily="34" charset="-122"/>
                <a:ea typeface="微软雅黑" panose="020B0503020204020204" pitchFamily="34" charset="-122"/>
              </a:rPr>
              <a:t>保持平衡</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35000"/>
              </a:lnSpc>
            </a:pPr>
            <a:r>
              <a:rPr lang="zh-CN" altLang="en-US" dirty="0">
                <a:latin typeface="微软雅黑" panose="020B0503020204020204" pitchFamily="34" charset="-122"/>
                <a:ea typeface="微软雅黑" panose="020B0503020204020204" pitchFamily="34" charset="-122"/>
              </a:rPr>
              <a:t>          ②在分散的</a:t>
            </a:r>
            <a:r>
              <a:rPr lang="en-US" altLang="zh-CN" dirty="0" err="1">
                <a:latin typeface="微软雅黑" panose="020B0503020204020204" pitchFamily="34" charset="-122"/>
                <a:ea typeface="微软雅黑" panose="020B0503020204020204" pitchFamily="34" charset="-122"/>
              </a:rPr>
              <a:t>SSTables</a:t>
            </a:r>
            <a:r>
              <a:rPr lang="zh-CN" altLang="en-US" dirty="0">
                <a:latin typeface="微软雅黑" panose="020B0503020204020204" pitchFamily="34" charset="-122"/>
                <a:ea typeface="微软雅黑" panose="020B0503020204020204" pitchFamily="34" charset="-122"/>
              </a:rPr>
              <a:t>上多个</a:t>
            </a:r>
            <a:r>
              <a:rPr lang="zh-CN" altLang="en-US" dirty="0">
                <a:solidFill>
                  <a:srgbClr val="C00000"/>
                </a:solidFill>
                <a:latin typeface="微软雅黑" panose="020B0503020204020204" pitchFamily="34" charset="-122"/>
                <a:ea typeface="微软雅黑" panose="020B0503020204020204" pitchFamily="34" charset="-122"/>
              </a:rPr>
              <a:t>随机访问</a:t>
            </a:r>
            <a:r>
              <a:rPr lang="zh-CN" altLang="en-US" dirty="0">
                <a:latin typeface="微软雅黑" panose="020B0503020204020204" pitchFamily="34" charset="-122"/>
                <a:ea typeface="微软雅黑" panose="020B0503020204020204" pitchFamily="34" charset="-122"/>
              </a:rPr>
              <a:t>被</a:t>
            </a:r>
            <a:r>
              <a:rPr lang="zh-CN" altLang="en-US" dirty="0">
                <a:solidFill>
                  <a:srgbClr val="C00000"/>
                </a:solidFill>
                <a:latin typeface="微软雅黑" panose="020B0503020204020204" pitchFamily="34" charset="-122"/>
                <a:ea typeface="微软雅黑" panose="020B0503020204020204" pitchFamily="34" charset="-122"/>
              </a:rPr>
              <a:t>转换</a:t>
            </a:r>
            <a:r>
              <a:rPr lang="zh-CN" altLang="en-US" dirty="0">
                <a:latin typeface="微软雅黑" panose="020B0503020204020204" pitchFamily="34" charset="-122"/>
                <a:ea typeface="微软雅黑" panose="020B0503020204020204" pitchFamily="34" charset="-122"/>
              </a:rPr>
              <a:t>成大的</a:t>
            </a:r>
            <a:r>
              <a:rPr lang="zh-CN" altLang="en-US" dirty="0">
                <a:solidFill>
                  <a:srgbClr val="C00000"/>
                </a:solidFill>
                <a:latin typeface="微软雅黑" panose="020B0503020204020204" pitchFamily="34" charset="-122"/>
                <a:ea typeface="微软雅黑" panose="020B0503020204020204" pitchFamily="34" charset="-122"/>
              </a:rPr>
              <a:t>顺序访问</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35000"/>
              </a:lnSpc>
            </a:pPr>
            <a:r>
              <a:rPr lang="zh-CN" altLang="en-US" dirty="0">
                <a:latin typeface="微软雅黑" panose="020B0503020204020204" pitchFamily="34" charset="-122"/>
                <a:ea typeface="微软雅黑" panose="020B0503020204020204" pitchFamily="34" charset="-122"/>
              </a:rPr>
              <a:t>          ③键值存储的性能得到了提高。</a:t>
            </a:r>
            <a:endParaRPr lang="en-US" altLang="zh-CN" dirty="0">
              <a:latin typeface="微软雅黑" panose="020B0503020204020204" pitchFamily="34" charset="-122"/>
              <a:ea typeface="微软雅黑" panose="020B0503020204020204" pitchFamily="34" charset="-122"/>
            </a:endParaRPr>
          </a:p>
          <a:p>
            <a:pPr>
              <a:lnSpc>
                <a:spcPct val="135000"/>
              </a:lnSpc>
            </a:pPr>
            <a:r>
              <a:rPr lang="zh-CN" altLang="en-US" dirty="0">
                <a:latin typeface="微软雅黑" panose="020B0503020204020204" pitchFamily="34" charset="-122"/>
                <a:ea typeface="微软雅黑" panose="020B0503020204020204" pitchFamily="34" charset="-122"/>
              </a:rPr>
              <a:t>          ④为设计</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树感知和</a:t>
            </a:r>
            <a:r>
              <a:rPr lang="en-US" altLang="zh-CN" dirty="0">
                <a:latin typeface="微软雅黑" panose="020B0503020204020204" pitchFamily="34" charset="-122"/>
                <a:ea typeface="微软雅黑" panose="020B0503020204020204" pitchFamily="34" charset="-122"/>
              </a:rPr>
              <a:t>SMR</a:t>
            </a:r>
            <a:r>
              <a:rPr lang="zh-CN" altLang="en-US" dirty="0">
                <a:latin typeface="微软雅黑" panose="020B0503020204020204" pitchFamily="34" charset="-122"/>
                <a:ea typeface="微软雅黑" panose="020B0503020204020204" pitchFamily="34" charset="-122"/>
              </a:rPr>
              <a:t>友好的</a:t>
            </a:r>
            <a:r>
              <a:rPr lang="en-US" altLang="zh-CN" dirty="0">
                <a:latin typeface="微软雅黑" panose="020B0503020204020204" pitchFamily="34" charset="-122"/>
                <a:ea typeface="微软雅黑" panose="020B0503020204020204" pitchFamily="34" charset="-122"/>
              </a:rPr>
              <a:t>KV</a:t>
            </a:r>
            <a:r>
              <a:rPr lang="zh-CN" altLang="en-US" dirty="0">
                <a:latin typeface="微软雅黑" panose="020B0503020204020204" pitchFamily="34" charset="-122"/>
                <a:ea typeface="微软雅黑" panose="020B0503020204020204" pitchFamily="34" charset="-122"/>
              </a:rPr>
              <a:t>存储</a:t>
            </a:r>
            <a:r>
              <a:rPr lang="zh-CN" altLang="en-US" dirty="0">
                <a:solidFill>
                  <a:srgbClr val="C00000"/>
                </a:solidFill>
                <a:latin typeface="微软雅黑" panose="020B0503020204020204" pitchFamily="34" charset="-122"/>
                <a:ea typeface="微软雅黑" panose="020B0503020204020204" pitchFamily="34" charset="-122"/>
              </a:rPr>
              <a:t>提供了良好的单元</a:t>
            </a:r>
          </a:p>
        </p:txBody>
      </p:sp>
      <p:sp>
        <p:nvSpPr>
          <p:cNvPr id="12" name="矩形 11">
            <a:extLst>
              <a:ext uri="{FF2B5EF4-FFF2-40B4-BE49-F238E27FC236}">
                <a16:creationId xmlns:a16="http://schemas.microsoft.com/office/drawing/2014/main" id="{F2F71102-2A77-48E6-B9C9-EE85B1FCB6F6}"/>
              </a:ext>
            </a:extLst>
          </p:cNvPr>
          <p:cNvSpPr/>
          <p:nvPr/>
        </p:nvSpPr>
        <p:spPr>
          <a:xfrm>
            <a:off x="0" y="628539"/>
            <a:ext cx="9143999" cy="1549591"/>
          </a:xfrm>
          <a:prstGeom prst="rect">
            <a:avLst/>
          </a:prstGeom>
        </p:spPr>
        <p:txBody>
          <a:bodyPr wrap="square">
            <a:spAutoFit/>
          </a:bodyPr>
          <a:lstStyle/>
          <a:p>
            <a:pPr>
              <a:lnSpc>
                <a:spcPct val="135000"/>
              </a:lnSpc>
            </a:pPr>
            <a:r>
              <a:rPr lang="en-US" altLang="zh-CN" b="1" dirty="0">
                <a:solidFill>
                  <a:srgbClr val="C00000"/>
                </a:solidFill>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组重叠了每个压缩的</a:t>
            </a:r>
            <a:r>
              <a:rPr lang="en-US" altLang="zh-CN" dirty="0" err="1">
                <a:latin typeface="微软雅黑" panose="020B0503020204020204" pitchFamily="34" charset="-122"/>
                <a:ea typeface="微软雅黑" panose="020B0503020204020204" pitchFamily="34" charset="-122"/>
              </a:rPr>
              <a:t>SSTables</a:t>
            </a:r>
            <a:r>
              <a:rPr lang="zh-CN" altLang="en-US" dirty="0">
                <a:latin typeface="微软雅黑" panose="020B0503020204020204" pitchFamily="34" charset="-122"/>
                <a:ea typeface="微软雅黑" panose="020B0503020204020204" pitchFamily="34" charset="-122"/>
              </a:rPr>
              <a:t>，并将它们定义为一个</a:t>
            </a:r>
            <a:r>
              <a:rPr lang="zh-CN" altLang="en-US" dirty="0">
                <a:solidFill>
                  <a:srgbClr val="C00000"/>
                </a:solidFill>
                <a:latin typeface="微软雅黑" panose="020B0503020204020204" pitchFamily="34" charset="-122"/>
                <a:ea typeface="微软雅黑" panose="020B0503020204020204" pitchFamily="34" charset="-122"/>
              </a:rPr>
              <a:t>集合</a:t>
            </a:r>
            <a:r>
              <a:rPr lang="zh-CN" altLang="en-US" dirty="0">
                <a:latin typeface="微软雅黑" panose="020B0503020204020204" pitchFamily="34" charset="-122"/>
                <a:ea typeface="微软雅黑" panose="020B0503020204020204" pitchFamily="34" charset="-122"/>
              </a:rPr>
              <a:t>。此图显示了</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树中集合的组织。级别</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中的每个</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在级别</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中具有其集合，级别</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中的每个</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在级别</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中具有其集合，依此类推。相同颜色中的</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共享相同的键范围并形成一个压缩单元</a:t>
            </a:r>
          </a:p>
        </p:txBody>
      </p:sp>
      <p:sp>
        <p:nvSpPr>
          <p:cNvPr id="8" name="文本框 7">
            <a:extLst>
              <a:ext uri="{FF2B5EF4-FFF2-40B4-BE49-F238E27FC236}">
                <a16:creationId xmlns:a16="http://schemas.microsoft.com/office/drawing/2014/main" id="{7D71F5C1-22FF-4BCB-AC7D-51267AD991C8}"/>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SealDB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8959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pic>
        <p:nvPicPr>
          <p:cNvPr id="2" name="图片 1">
            <a:extLst>
              <a:ext uri="{FF2B5EF4-FFF2-40B4-BE49-F238E27FC236}">
                <a16:creationId xmlns:a16="http://schemas.microsoft.com/office/drawing/2014/main" id="{4E751DDC-6834-477A-977D-9DAD16F1A95F}"/>
              </a:ext>
            </a:extLst>
          </p:cNvPr>
          <p:cNvPicPr>
            <a:picLocks noChangeAspect="1"/>
          </p:cNvPicPr>
          <p:nvPr/>
        </p:nvPicPr>
        <p:blipFill>
          <a:blip r:embed="rId5"/>
          <a:stretch>
            <a:fillRect/>
          </a:stretch>
        </p:blipFill>
        <p:spPr>
          <a:xfrm>
            <a:off x="1581795" y="1077735"/>
            <a:ext cx="4895990" cy="950953"/>
          </a:xfrm>
          <a:prstGeom prst="rect">
            <a:avLst/>
          </a:prstGeom>
        </p:spPr>
      </p:pic>
      <p:pic>
        <p:nvPicPr>
          <p:cNvPr id="3" name="图片 2">
            <a:extLst>
              <a:ext uri="{FF2B5EF4-FFF2-40B4-BE49-F238E27FC236}">
                <a16:creationId xmlns:a16="http://schemas.microsoft.com/office/drawing/2014/main" id="{2A47CA44-0C79-4ABE-B752-9A617FA6AD30}"/>
              </a:ext>
            </a:extLst>
          </p:cNvPr>
          <p:cNvPicPr>
            <a:picLocks noChangeAspect="1"/>
          </p:cNvPicPr>
          <p:nvPr/>
        </p:nvPicPr>
        <p:blipFill>
          <a:blip r:embed="rId6"/>
          <a:stretch>
            <a:fillRect/>
          </a:stretch>
        </p:blipFill>
        <p:spPr>
          <a:xfrm>
            <a:off x="515314" y="4337875"/>
            <a:ext cx="4356281" cy="2405706"/>
          </a:xfrm>
          <a:prstGeom prst="rect">
            <a:avLst/>
          </a:prstGeom>
        </p:spPr>
      </p:pic>
      <p:sp>
        <p:nvSpPr>
          <p:cNvPr id="4" name="矩形 3">
            <a:extLst>
              <a:ext uri="{FF2B5EF4-FFF2-40B4-BE49-F238E27FC236}">
                <a16:creationId xmlns:a16="http://schemas.microsoft.com/office/drawing/2014/main" id="{B5D93C33-FB3F-4BC4-AF2B-C302F497E617}"/>
              </a:ext>
            </a:extLst>
          </p:cNvPr>
          <p:cNvSpPr/>
          <p:nvPr/>
        </p:nvSpPr>
        <p:spPr>
          <a:xfrm>
            <a:off x="295681" y="708403"/>
            <a:ext cx="6182104"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动态带</a:t>
            </a:r>
            <a:r>
              <a:rPr lang="zh-CN" altLang="en-US" dirty="0">
                <a:latin typeface="微软雅黑" panose="020B0503020204020204" pitchFamily="34" charset="-122"/>
                <a:ea typeface="微软雅黑" panose="020B0503020204020204" pitchFamily="34" charset="-122"/>
              </a:rPr>
              <a:t>：每个频带的大小根据</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树的数据访问而动态改变</a:t>
            </a:r>
          </a:p>
        </p:txBody>
      </p:sp>
      <p:sp>
        <p:nvSpPr>
          <p:cNvPr id="5" name="矩形 4">
            <a:extLst>
              <a:ext uri="{FF2B5EF4-FFF2-40B4-BE49-F238E27FC236}">
                <a16:creationId xmlns:a16="http://schemas.microsoft.com/office/drawing/2014/main" id="{6CB1FB21-AEA8-4D18-85A4-82C77AC079A6}"/>
              </a:ext>
            </a:extLst>
          </p:cNvPr>
          <p:cNvSpPr/>
          <p:nvPr/>
        </p:nvSpPr>
        <p:spPr>
          <a:xfrm>
            <a:off x="568755" y="2812130"/>
            <a:ext cx="8270445" cy="1175643"/>
          </a:xfrm>
          <a:prstGeom prst="rect">
            <a:avLst/>
          </a:prstGeom>
        </p:spPr>
        <p:txBody>
          <a:bodyPr wrap="square">
            <a:spAutoFit/>
          </a:bodyPr>
          <a:lstStyle/>
          <a:p>
            <a:pPr marL="285750" indent="-285750">
              <a:lnSpc>
                <a:spcPct val="135000"/>
              </a:lnSpc>
              <a:buFont typeface="Arial" panose="020B0604020202020204" pitchFamily="34" charset="0"/>
              <a:buChar char="•"/>
            </a:pPr>
            <a:r>
              <a:rPr lang="zh-CN" altLang="en-US" u="sng" dirty="0">
                <a:solidFill>
                  <a:srgbClr val="C00000"/>
                </a:solidFill>
                <a:latin typeface="微软雅黑" panose="020B0503020204020204" pitchFamily="34" charset="-122"/>
                <a:ea typeface="微软雅黑" panose="020B0503020204020204" pitchFamily="34" charset="-122"/>
              </a:rPr>
              <a:t>优势</a:t>
            </a:r>
            <a:r>
              <a:rPr lang="zh-CN" altLang="en-US" dirty="0">
                <a:latin typeface="微软雅黑" panose="020B0503020204020204" pitchFamily="34" charset="-122"/>
                <a:ea typeface="微软雅黑" panose="020B0503020204020204" pitchFamily="34" charset="-122"/>
              </a:rPr>
              <a:t>：动态波段和集合的连接为</a:t>
            </a:r>
            <a:r>
              <a:rPr lang="en-US" altLang="zh-CN" dirty="0">
                <a:latin typeface="微软雅黑" panose="020B0503020204020204" pitchFamily="34" charset="-122"/>
                <a:ea typeface="微软雅黑" panose="020B0503020204020204" pitchFamily="34" charset="-122"/>
              </a:rPr>
              <a:t>HM-SMR</a:t>
            </a:r>
            <a:r>
              <a:rPr lang="zh-CN" altLang="en-US" dirty="0">
                <a:latin typeface="微软雅黑" panose="020B0503020204020204" pitchFamily="34" charset="-122"/>
                <a:ea typeface="微软雅黑" panose="020B0503020204020204" pitchFamily="34" charset="-122"/>
              </a:rPr>
              <a:t>驱动器和</a:t>
            </a:r>
            <a:r>
              <a:rPr lang="en-US" altLang="zh-CN" dirty="0">
                <a:latin typeface="微软雅黑" panose="020B0503020204020204" pitchFamily="34" charset="-122"/>
                <a:ea typeface="微软雅黑" panose="020B0503020204020204" pitchFamily="34" charset="-122"/>
              </a:rPr>
              <a:t>LSM-tree</a:t>
            </a:r>
            <a:r>
              <a:rPr lang="zh-CN" altLang="en-US" dirty="0">
                <a:latin typeface="微软雅黑" panose="020B0503020204020204" pitchFamily="34" charset="-122"/>
                <a:ea typeface="微软雅黑" panose="020B0503020204020204" pitchFamily="34" charset="-122"/>
              </a:rPr>
              <a:t>提供了优化的协同效应。对于</a:t>
            </a:r>
            <a:r>
              <a:rPr lang="en-US" altLang="zh-CN" dirty="0">
                <a:latin typeface="微软雅黑" panose="020B0503020204020204" pitchFamily="34" charset="-122"/>
                <a:ea typeface="微软雅黑" panose="020B0503020204020204" pitchFamily="34" charset="-122"/>
              </a:rPr>
              <a:t>LSM</a:t>
            </a:r>
            <a:r>
              <a:rPr lang="zh-CN" altLang="en-US" dirty="0">
                <a:latin typeface="微软雅黑" panose="020B0503020204020204" pitchFamily="34" charset="-122"/>
                <a:ea typeface="微软雅黑" panose="020B0503020204020204" pitchFamily="34" charset="-122"/>
              </a:rPr>
              <a:t>树，动态带提供了合适的数据布局，其中集合总是存储在动态带内的</a:t>
            </a:r>
            <a:r>
              <a:rPr lang="zh-CN" altLang="en-US" dirty="0">
                <a:solidFill>
                  <a:srgbClr val="C00000"/>
                </a:solidFill>
                <a:latin typeface="微软雅黑" panose="020B0503020204020204" pitchFamily="34" charset="-122"/>
                <a:ea typeface="微软雅黑" panose="020B0503020204020204" pitchFamily="34" charset="-122"/>
              </a:rPr>
              <a:t>连续物理空间</a:t>
            </a:r>
            <a:r>
              <a:rPr lang="zh-CN" altLang="en-US" dirty="0">
                <a:latin typeface="微软雅黑" panose="020B0503020204020204" pitchFamily="34" charset="-122"/>
                <a:ea typeface="微软雅黑" panose="020B0503020204020204" pitchFamily="34" charset="-122"/>
              </a:rPr>
              <a:t>中。因此，消除了随机写入和相应的辅助写入放大。</a:t>
            </a:r>
          </a:p>
        </p:txBody>
      </p:sp>
      <p:grpSp>
        <p:nvGrpSpPr>
          <p:cNvPr id="11" name="组合 10">
            <a:extLst>
              <a:ext uri="{FF2B5EF4-FFF2-40B4-BE49-F238E27FC236}">
                <a16:creationId xmlns:a16="http://schemas.microsoft.com/office/drawing/2014/main" id="{A4AFB88E-0DB1-4924-A65A-48B11E455FE5}"/>
              </a:ext>
            </a:extLst>
          </p:cNvPr>
          <p:cNvGrpSpPr/>
          <p:nvPr/>
        </p:nvGrpSpPr>
        <p:grpSpPr>
          <a:xfrm>
            <a:off x="5048096" y="5398045"/>
            <a:ext cx="2738637" cy="764440"/>
            <a:chOff x="3086100" y="2799714"/>
            <a:chExt cx="2738637" cy="764440"/>
          </a:xfrm>
        </p:grpSpPr>
        <p:sp>
          <p:nvSpPr>
            <p:cNvPr id="12" name="矩形 11">
              <a:extLst>
                <a:ext uri="{FF2B5EF4-FFF2-40B4-BE49-F238E27FC236}">
                  <a16:creationId xmlns:a16="http://schemas.microsoft.com/office/drawing/2014/main" id="{A4210ADD-5B69-4CF3-8CEA-6554E77FB321}"/>
                </a:ext>
              </a:extLst>
            </p:cNvPr>
            <p:cNvSpPr/>
            <p:nvPr/>
          </p:nvSpPr>
          <p:spPr>
            <a:xfrm>
              <a:off x="3814512" y="2799714"/>
              <a:ext cx="2010225" cy="764440"/>
            </a:xfrm>
            <a:prstGeom prst="rect">
              <a:avLst/>
            </a:prstGeom>
          </p:spPr>
          <p:txBody>
            <a:bodyPr wrap="square">
              <a:spAutoFit/>
            </a:bodyPr>
            <a:lstStyle/>
            <a:p>
              <a:pPr>
                <a:lnSpc>
                  <a:spcPct val="135000"/>
                </a:lnSpc>
              </a:pPr>
              <a:r>
                <a:rPr lang="en-US" altLang="zh-CN" dirty="0">
                  <a:latin typeface="微软雅黑" panose="020B0503020204020204" pitchFamily="34" charset="-122"/>
                  <a:ea typeface="微软雅黑" panose="020B0503020204020204" pitchFamily="34" charset="-122"/>
                </a:rPr>
                <a:t>Operations</a:t>
              </a:r>
            </a:p>
            <a:p>
              <a:pPr>
                <a:lnSpc>
                  <a:spcPct val="135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get put delete</a:t>
              </a:r>
              <a:r>
                <a:rPr lang="zh-CN" altLang="en-US" sz="1600" dirty="0">
                  <a:latin typeface="微软雅黑" panose="020B0503020204020204" pitchFamily="34" charset="-122"/>
                  <a:ea typeface="微软雅黑" panose="020B0503020204020204" pitchFamily="34" charset="-122"/>
                </a:rPr>
                <a:t>）</a:t>
              </a:r>
            </a:p>
          </p:txBody>
        </p:sp>
        <p:cxnSp>
          <p:nvCxnSpPr>
            <p:cNvPr id="13" name="直接连接符 12">
              <a:extLst>
                <a:ext uri="{FF2B5EF4-FFF2-40B4-BE49-F238E27FC236}">
                  <a16:creationId xmlns:a16="http://schemas.microsoft.com/office/drawing/2014/main" id="{3F15EBA5-1D97-4125-8A76-E411D1F80AD0}"/>
                </a:ext>
              </a:extLst>
            </p:cNvPr>
            <p:cNvCxnSpPr>
              <a:cxnSpLocks/>
            </p:cNvCxnSpPr>
            <p:nvPr/>
          </p:nvCxnSpPr>
          <p:spPr>
            <a:xfrm>
              <a:off x="3086100" y="3034053"/>
              <a:ext cx="728412"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40838793-5998-4D1F-8D9C-92A69B4610FD}"/>
              </a:ext>
            </a:extLst>
          </p:cNvPr>
          <p:cNvSpPr/>
          <p:nvPr/>
        </p:nvSpPr>
        <p:spPr>
          <a:xfrm>
            <a:off x="568755" y="1970900"/>
            <a:ext cx="8006490" cy="801694"/>
          </a:xfrm>
          <a:prstGeom prst="rect">
            <a:avLst/>
          </a:prstGeom>
        </p:spPr>
        <p:txBody>
          <a:bodyPr wrap="square">
            <a:spAutoFit/>
          </a:bodyPr>
          <a:lstStyle/>
          <a:p>
            <a:pPr marL="285750" indent="-285750">
              <a:lnSpc>
                <a:spcPct val="135000"/>
              </a:lnSpc>
              <a:buFont typeface="Arial" panose="020B0604020202020204" pitchFamily="34" charset="0"/>
              <a:buChar char="•"/>
            </a:pPr>
            <a:r>
              <a:rPr lang="zh-CN" altLang="en-US" u="sng" dirty="0">
                <a:solidFill>
                  <a:srgbClr val="C00000"/>
                </a:solidFill>
                <a:latin typeface="微软雅黑" panose="020B0503020204020204" pitchFamily="34" charset="-122"/>
                <a:ea typeface="微软雅黑" panose="020B0503020204020204" pitchFamily="34" charset="-122"/>
              </a:rPr>
              <a:t>管理</a:t>
            </a:r>
            <a:r>
              <a:rPr lang="zh-CN" altLang="en-US" dirty="0">
                <a:latin typeface="微软雅黑" panose="020B0503020204020204" pitchFamily="34" charset="-122"/>
                <a:ea typeface="微软雅黑" panose="020B0503020204020204" pitchFamily="34" charset="-122"/>
              </a:rPr>
              <a:t>：与以</a:t>
            </a:r>
            <a:r>
              <a:rPr lang="en-US" altLang="zh-CN" dirty="0" err="1">
                <a:latin typeface="微软雅黑" panose="020B0503020204020204" pitchFamily="34" charset="-122"/>
                <a:ea typeface="微软雅黑" panose="020B0503020204020204" pitchFamily="34" charset="-122"/>
              </a:rPr>
              <a:t>SSTable</a:t>
            </a:r>
            <a:r>
              <a:rPr lang="zh-CN" altLang="en-US" dirty="0">
                <a:latin typeface="微软雅黑" panose="020B0503020204020204" pitchFamily="34" charset="-122"/>
                <a:ea typeface="微软雅黑" panose="020B0503020204020204" pitchFamily="34" charset="-122"/>
              </a:rPr>
              <a:t>为单位管理空间相比，大容量集使得动态带管理更有效，因为它极大地减少了磁盘上的元数据和不可用的细小片段</a:t>
            </a:r>
          </a:p>
        </p:txBody>
      </p:sp>
      <p:sp>
        <p:nvSpPr>
          <p:cNvPr id="16" name="文本框 15">
            <a:extLst>
              <a:ext uri="{FF2B5EF4-FFF2-40B4-BE49-F238E27FC236}">
                <a16:creationId xmlns:a16="http://schemas.microsoft.com/office/drawing/2014/main" id="{408BC6B2-78FA-4963-9CDF-44A826226769}"/>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SealDB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1843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37557" cy="523220"/>
          </a:xfrm>
          <a:prstGeom prst="rect">
            <a:avLst/>
          </a:prstGeom>
          <a:noFill/>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键值对存储概述</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1" name="矩形 10">
            <a:extLst>
              <a:ext uri="{FF2B5EF4-FFF2-40B4-BE49-F238E27FC236}">
                <a16:creationId xmlns:a16="http://schemas.microsoft.com/office/drawing/2014/main" id="{D4F3172C-76B7-4B81-AC31-F6F46578679B}"/>
              </a:ext>
            </a:extLst>
          </p:cNvPr>
          <p:cNvSpPr/>
          <p:nvPr/>
        </p:nvSpPr>
        <p:spPr>
          <a:xfrm>
            <a:off x="253999" y="778048"/>
            <a:ext cx="4107086" cy="406971"/>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键值对存储是数据库最简单的组织形式，</a:t>
            </a:r>
          </a:p>
        </p:txBody>
      </p:sp>
      <p:sp>
        <p:nvSpPr>
          <p:cNvPr id="16" name="矩形 15">
            <a:extLst>
              <a:ext uri="{FF2B5EF4-FFF2-40B4-BE49-F238E27FC236}">
                <a16:creationId xmlns:a16="http://schemas.microsoft.com/office/drawing/2014/main" id="{40D16B6E-1D9A-4E65-B365-57F5A5FA1B1A}"/>
              </a:ext>
            </a:extLst>
          </p:cNvPr>
          <p:cNvSpPr/>
          <p:nvPr/>
        </p:nvSpPr>
        <p:spPr>
          <a:xfrm>
            <a:off x="253996" y="1404469"/>
            <a:ext cx="6022623" cy="406971"/>
          </a:xfrm>
          <a:prstGeom prst="rect">
            <a:avLst/>
          </a:prstGeom>
        </p:spPr>
        <p:txBody>
          <a:bodyPr wrap="square">
            <a:spAutoFit/>
          </a:bodyPr>
          <a:lstStyle/>
          <a:p>
            <a:pPr>
              <a:lnSpc>
                <a:spcPct val="125000"/>
              </a:lnSpc>
            </a:pPr>
            <a:r>
              <a:rPr lang="zh-CN" altLang="en-US" dirty="0">
                <a:latin typeface="微软雅黑" panose="020B0503020204020204" pitchFamily="34" charset="-122"/>
                <a:ea typeface="微软雅黑" panose="020B0503020204020204" pitchFamily="34" charset="-122"/>
              </a:rPr>
              <a:t>基本上所有的编程语言都带有应用在内存中的键值对存储</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504CAD2-1FA6-4D8F-B607-96D6D8FF9DAB}"/>
              </a:ext>
            </a:extLst>
          </p:cNvPr>
          <p:cNvPicPr>
            <a:picLocks noChangeAspect="1"/>
          </p:cNvPicPr>
          <p:nvPr/>
        </p:nvPicPr>
        <p:blipFill>
          <a:blip r:embed="rId5"/>
          <a:stretch>
            <a:fillRect/>
          </a:stretch>
        </p:blipFill>
        <p:spPr>
          <a:xfrm>
            <a:off x="0" y="2895395"/>
            <a:ext cx="6834448" cy="3848186"/>
          </a:xfrm>
          <a:prstGeom prst="rect">
            <a:avLst/>
          </a:prstGeom>
        </p:spPr>
      </p:pic>
      <p:sp>
        <p:nvSpPr>
          <p:cNvPr id="20" name="矩形 19">
            <a:extLst>
              <a:ext uri="{FF2B5EF4-FFF2-40B4-BE49-F238E27FC236}">
                <a16:creationId xmlns:a16="http://schemas.microsoft.com/office/drawing/2014/main" id="{10C75270-1C3F-4B5E-8610-920E9A327674}"/>
              </a:ext>
            </a:extLst>
          </p:cNvPr>
          <p:cNvSpPr/>
          <p:nvPr/>
        </p:nvSpPr>
        <p:spPr>
          <a:xfrm>
            <a:off x="268546" y="1956716"/>
            <a:ext cx="8875454" cy="1099468"/>
          </a:xfrm>
          <a:prstGeom prst="rect">
            <a:avLst/>
          </a:prstGeom>
        </p:spPr>
        <p:txBody>
          <a:bodyPr wrap="square">
            <a:spAutoFit/>
          </a:bodyPr>
          <a:lstStyle/>
          <a:p>
            <a:pPr>
              <a:lnSpc>
                <a:spcPct val="125000"/>
              </a:lnSpc>
            </a:pPr>
            <a:r>
              <a:rPr lang="en-US" altLang="zh-CN" dirty="0">
                <a:latin typeface="微软雅黑" panose="020B0503020204020204" pitchFamily="34" charset="-122"/>
                <a:ea typeface="微软雅黑" panose="020B0503020204020204" pitchFamily="34" charset="-122"/>
              </a:rPr>
              <a:t>C++STL</a:t>
            </a:r>
            <a:r>
              <a:rPr lang="zh-CN" altLang="en-US" dirty="0">
                <a:latin typeface="微软雅黑" panose="020B0503020204020204" pitchFamily="34" charset="-122"/>
                <a:ea typeface="微软雅黑" panose="020B0503020204020204" pitchFamily="34" charset="-122"/>
              </a:rPr>
              <a:t>的映射容器（</a:t>
            </a:r>
            <a:r>
              <a:rPr lang="en-US" altLang="zh-CN" dirty="0">
                <a:latin typeface="微软雅黑" panose="020B0503020204020204" pitchFamily="34" charset="-122"/>
                <a:ea typeface="微软雅黑" panose="020B0503020204020204" pitchFamily="34" charset="-122"/>
              </a:rPr>
              <a:t>map container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的字典类型都是键值对存储</a:t>
            </a:r>
          </a:p>
          <a:p>
            <a:pPr>
              <a:lnSpc>
                <a:spcPct val="125000"/>
              </a:lnSpc>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3771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pic>
        <p:nvPicPr>
          <p:cNvPr id="3" name="图片 2">
            <a:extLst>
              <a:ext uri="{FF2B5EF4-FFF2-40B4-BE49-F238E27FC236}">
                <a16:creationId xmlns:a16="http://schemas.microsoft.com/office/drawing/2014/main" id="{1315ECC6-0188-48B9-B913-C1C10C71B150}"/>
              </a:ext>
            </a:extLst>
          </p:cNvPr>
          <p:cNvPicPr>
            <a:picLocks noChangeAspect="1"/>
          </p:cNvPicPr>
          <p:nvPr/>
        </p:nvPicPr>
        <p:blipFill>
          <a:blip r:embed="rId5"/>
          <a:stretch>
            <a:fillRect/>
          </a:stretch>
        </p:blipFill>
        <p:spPr>
          <a:xfrm>
            <a:off x="0" y="2426819"/>
            <a:ext cx="4717143" cy="2502398"/>
          </a:xfrm>
          <a:prstGeom prst="rect">
            <a:avLst/>
          </a:prstGeom>
        </p:spPr>
      </p:pic>
      <p:sp>
        <p:nvSpPr>
          <p:cNvPr id="8" name="矩形 7">
            <a:extLst>
              <a:ext uri="{FF2B5EF4-FFF2-40B4-BE49-F238E27FC236}">
                <a16:creationId xmlns:a16="http://schemas.microsoft.com/office/drawing/2014/main" id="{57413F9E-6C91-4E6B-AA86-59FD67C8C9C6}"/>
              </a:ext>
            </a:extLst>
          </p:cNvPr>
          <p:cNvSpPr/>
          <p:nvPr/>
        </p:nvSpPr>
        <p:spPr>
          <a:xfrm>
            <a:off x="286253" y="806340"/>
            <a:ext cx="8075790" cy="1289905"/>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latin typeface="微软雅黑" panose="020B0503020204020204" pitchFamily="34" charset="-122"/>
                <a:ea typeface="微软雅黑" panose="020B0503020204020204" pitchFamily="34" charset="-122"/>
              </a:rPr>
              <a:t>：评估了基础表现，包括随机读写、顺序读写；使用</a:t>
            </a:r>
            <a:r>
              <a:rPr lang="en-US" altLang="zh-CN" dirty="0">
                <a:latin typeface="微软雅黑" panose="020B0503020204020204" pitchFamily="34" charset="-122"/>
                <a:ea typeface="微软雅黑" panose="020B0503020204020204" pitchFamily="34" charset="-122"/>
              </a:rPr>
              <a:t>YCSB</a:t>
            </a:r>
            <a:r>
              <a:rPr lang="zh-CN" altLang="en-US" dirty="0">
                <a:latin typeface="微软雅黑" panose="020B0503020204020204" pitchFamily="34" charset="-122"/>
                <a:ea typeface="微软雅黑" panose="020B0503020204020204" pitchFamily="34" charset="-122"/>
              </a:rPr>
              <a:t>进行了性能评估。可以看出，</a:t>
            </a:r>
            <a:r>
              <a:rPr lang="en-US" altLang="zh-CN" dirty="0">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在以随机负载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写入为主的工作负载中享有更大的性能提升。</a:t>
            </a:r>
            <a:r>
              <a:rPr lang="en-US" altLang="zh-CN" dirty="0" err="1">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各个方面都优于</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SMRDB</a:t>
            </a:r>
            <a:r>
              <a:rPr lang="zh-CN" altLang="en-US"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5E0EA940-E472-4113-BE2D-BBEBC20BBE84}"/>
              </a:ext>
            </a:extLst>
          </p:cNvPr>
          <p:cNvSpPr/>
          <p:nvPr/>
        </p:nvSpPr>
        <p:spPr>
          <a:xfrm>
            <a:off x="286253" y="5259791"/>
            <a:ext cx="7351486" cy="874407"/>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不足</a:t>
            </a:r>
            <a:r>
              <a:rPr lang="zh-CN" altLang="en-US" dirty="0">
                <a:latin typeface="微软雅黑" panose="020B0503020204020204" pitchFamily="34" charset="-122"/>
                <a:ea typeface="微软雅黑" panose="020B0503020204020204" pitchFamily="34" charset="-122"/>
              </a:rPr>
              <a:t>：每个动态带后面都有一个片段或间隙。这些小片段很难利用，因此</a:t>
            </a:r>
            <a:r>
              <a:rPr lang="en-US" altLang="zh-CN" dirty="0">
                <a:latin typeface="微软雅黑" panose="020B0503020204020204" pitchFamily="34" charset="-122"/>
                <a:ea typeface="微软雅黑" panose="020B0503020204020204" pitchFamily="34" charset="-122"/>
              </a:rPr>
              <a:t>SEALDB</a:t>
            </a:r>
            <a:r>
              <a:rPr lang="zh-CN" altLang="en-US" dirty="0">
                <a:latin typeface="微软雅黑" panose="020B0503020204020204" pitchFamily="34" charset="-122"/>
                <a:ea typeface="微软雅黑" panose="020B0503020204020204" pitchFamily="34" charset="-122"/>
              </a:rPr>
              <a:t>需要替代垃圾收集策略作为补充</a:t>
            </a:r>
          </a:p>
        </p:txBody>
      </p:sp>
      <p:pic>
        <p:nvPicPr>
          <p:cNvPr id="5" name="图片 4">
            <a:extLst>
              <a:ext uri="{FF2B5EF4-FFF2-40B4-BE49-F238E27FC236}">
                <a16:creationId xmlns:a16="http://schemas.microsoft.com/office/drawing/2014/main" id="{F1F25FB1-920F-43F3-80D2-F8B944F29D37}"/>
              </a:ext>
            </a:extLst>
          </p:cNvPr>
          <p:cNvPicPr>
            <a:picLocks noChangeAspect="1"/>
          </p:cNvPicPr>
          <p:nvPr/>
        </p:nvPicPr>
        <p:blipFill>
          <a:blip r:embed="rId6"/>
          <a:stretch>
            <a:fillRect/>
          </a:stretch>
        </p:blipFill>
        <p:spPr>
          <a:xfrm>
            <a:off x="4717143" y="2379356"/>
            <a:ext cx="4436167" cy="2715148"/>
          </a:xfrm>
          <a:prstGeom prst="rect">
            <a:avLst/>
          </a:prstGeom>
        </p:spPr>
      </p:pic>
      <p:sp>
        <p:nvSpPr>
          <p:cNvPr id="11" name="文本框 10">
            <a:extLst>
              <a:ext uri="{FF2B5EF4-FFF2-40B4-BE49-F238E27FC236}">
                <a16:creationId xmlns:a16="http://schemas.microsoft.com/office/drawing/2014/main" id="{AF427AF1-5FB8-41DB-810B-DAC7D01AD3FC}"/>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SealDB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3192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5" name="文本框 4">
            <a:extLst>
              <a:ext uri="{FF2B5EF4-FFF2-40B4-BE49-F238E27FC236}">
                <a16:creationId xmlns:a16="http://schemas.microsoft.com/office/drawing/2014/main" id="{39EBAF23-567C-4EF8-A84F-98FCB1313089}"/>
              </a:ext>
            </a:extLst>
          </p:cNvPr>
          <p:cNvSpPr txBox="1"/>
          <p:nvPr/>
        </p:nvSpPr>
        <p:spPr>
          <a:xfrm>
            <a:off x="361244" y="1082085"/>
            <a:ext cx="8243938"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	</a:t>
            </a:r>
          </a:p>
        </p:txBody>
      </p:sp>
      <p:pic>
        <p:nvPicPr>
          <p:cNvPr id="13" name="图片 12">
            <a:extLst>
              <a:ext uri="{FF2B5EF4-FFF2-40B4-BE49-F238E27FC236}">
                <a16:creationId xmlns:a16="http://schemas.microsoft.com/office/drawing/2014/main" id="{5254BC22-89E3-40D0-8838-D8B5F4DE8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926" y="1688890"/>
            <a:ext cx="6806147" cy="4239256"/>
          </a:xfrm>
          <a:prstGeom prst="rect">
            <a:avLst/>
          </a:prstGeom>
        </p:spPr>
      </p:pic>
      <p:sp>
        <p:nvSpPr>
          <p:cNvPr id="14" name="文本框 13">
            <a:extLst>
              <a:ext uri="{FF2B5EF4-FFF2-40B4-BE49-F238E27FC236}">
                <a16:creationId xmlns:a16="http://schemas.microsoft.com/office/drawing/2014/main" id="{AB04E6EC-6E5B-4B96-88DB-C088CBE3E7DC}"/>
              </a:ext>
            </a:extLst>
          </p:cNvPr>
          <p:cNvSpPr txBox="1"/>
          <p:nvPr/>
        </p:nvSpPr>
        <p:spPr>
          <a:xfrm>
            <a:off x="141110" y="872168"/>
            <a:ext cx="8817034" cy="874407"/>
          </a:xfrm>
          <a:prstGeom prst="rect">
            <a:avLst/>
          </a:prstGeom>
          <a:noFill/>
        </p:spPr>
        <p:txBody>
          <a:bodyPr wrap="square" rtlCol="0">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主要思路：</a:t>
            </a:r>
            <a:r>
              <a:rPr lang="en-US" altLang="zh-CN" dirty="0" err="1">
                <a:latin typeface="微软雅黑" panose="020B0503020204020204" pitchFamily="34" charset="-122"/>
                <a:ea typeface="微软雅黑" panose="020B0503020204020204" pitchFamily="34" charset="-122"/>
              </a:rPr>
              <a:t>GearDB</a:t>
            </a:r>
            <a:r>
              <a:rPr lang="zh-CN" altLang="en-US" dirty="0">
                <a:latin typeface="微软雅黑" panose="020B0503020204020204" pitchFamily="34" charset="-122"/>
                <a:ea typeface="微软雅黑" panose="020B0503020204020204" pitchFamily="34" charset="-122"/>
              </a:rPr>
              <a:t>使用三种新技术：新的磁盘数据布局，压缩窗口和新颖的齿轮压缩算法，通过消除磁盘上垃圾收集（</a:t>
            </a:r>
            <a:r>
              <a:rPr lang="en-US" altLang="zh-CN" dirty="0">
                <a:latin typeface="微软雅黑" panose="020B0503020204020204" pitchFamily="34" charset="-122"/>
                <a:ea typeface="微软雅黑" panose="020B0503020204020204" pitchFamily="34" charset="-122"/>
              </a:rPr>
              <a:t>GC</a:t>
            </a:r>
            <a:r>
              <a:rPr lang="zh-CN" altLang="en-US" dirty="0">
                <a:latin typeface="微软雅黑" panose="020B0503020204020204" pitchFamily="34" charset="-122"/>
                <a:ea typeface="微软雅黑" panose="020B0503020204020204" pitchFamily="34" charset="-122"/>
              </a:rPr>
              <a:t>）的开销来实现良好的性能和较高的空间利用率</a:t>
            </a: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DD6564C-64C3-4D77-B292-840FC2520710}"/>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GearDB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2680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8" name="文本框 7">
            <a:extLst>
              <a:ext uri="{FF2B5EF4-FFF2-40B4-BE49-F238E27FC236}">
                <a16:creationId xmlns:a16="http://schemas.microsoft.com/office/drawing/2014/main" id="{442642C8-0FE2-4114-9213-CCA9CB8C8BEB}"/>
              </a:ext>
            </a:extLst>
          </p:cNvPr>
          <p:cNvSpPr txBox="1"/>
          <p:nvPr/>
        </p:nvSpPr>
        <p:spPr>
          <a:xfrm>
            <a:off x="1196675" y="2279249"/>
            <a:ext cx="6766559" cy="923330"/>
          </a:xfrm>
          <a:prstGeom prst="rect">
            <a:avLst/>
          </a:prstGeom>
          <a:noFill/>
        </p:spPr>
        <p:txBody>
          <a:bodyPr wrap="square" rtlCol="0">
            <a:spAutoFit/>
          </a:bodyPr>
          <a:lstStyle/>
          <a:p>
            <a:r>
              <a:rPr lang="en-US" altLang="zh-CN" b="1" kern="120" dirty="0">
                <a:latin typeface="微软雅黑" panose="020B0503020204020204" pitchFamily="34" charset="-122"/>
                <a:ea typeface="微软雅黑" panose="020B0503020204020204" pitchFamily="34" charset="-122"/>
              </a:rPr>
              <a:t>	</a:t>
            </a:r>
            <a:r>
              <a:rPr lang="zh-CN" altLang="en-US" kern="120" dirty="0">
                <a:latin typeface="微软雅黑" panose="020B0503020204020204" pitchFamily="34" charset="-122"/>
                <a:ea typeface="微软雅黑" panose="020B0503020204020204" pitchFamily="34" charset="-122"/>
              </a:rPr>
              <a:t>新的磁盘布局：其中一个区域仅为一个级别的</a:t>
            </a:r>
            <a:r>
              <a:rPr lang="en-US" altLang="zh-CN" kern="120" dirty="0" err="1">
                <a:latin typeface="微软雅黑" panose="020B0503020204020204" pitchFamily="34" charset="-122"/>
                <a:ea typeface="微软雅黑" panose="020B0503020204020204" pitchFamily="34" charset="-122"/>
              </a:rPr>
              <a:t>SSTable</a:t>
            </a:r>
            <a:r>
              <a:rPr lang="zh-CN" altLang="en-US" kern="120" dirty="0">
                <a:latin typeface="微软雅黑" panose="020B0503020204020204" pitchFamily="34" charset="-122"/>
                <a:ea typeface="微软雅黑" panose="020B0503020204020204" pitchFamily="34" charset="-122"/>
              </a:rPr>
              <a:t>服务，以防止不同级别的数据混合并导致分散的碎片；  </a:t>
            </a:r>
            <a:endParaRPr lang="en-US" altLang="zh-CN" kern="120" dirty="0">
              <a:latin typeface="微软雅黑" panose="020B0503020204020204" pitchFamily="34" charset="-122"/>
              <a:ea typeface="微软雅黑" panose="020B0503020204020204" pitchFamily="34" charset="-122"/>
            </a:endParaRPr>
          </a:p>
          <a:p>
            <a:r>
              <a:rPr lang="en-US" altLang="zh-CN" kern="120" dirty="0">
                <a:latin typeface="微软雅黑" panose="020B0503020204020204" pitchFamily="34" charset="-122"/>
                <a:ea typeface="微软雅黑" panose="020B0503020204020204" pitchFamily="34" charset="-122"/>
              </a:rPr>
              <a:t>       </a:t>
            </a:r>
            <a:r>
              <a:rPr lang="zh-CN" altLang="en-US" kern="120" dirty="0">
                <a:latin typeface="微软雅黑" panose="020B0503020204020204" pitchFamily="34" charset="-122"/>
                <a:ea typeface="微软雅黑" panose="020B0503020204020204" pitchFamily="34" charset="-122"/>
              </a:rPr>
              <a:t>图中不同颜色圈</a:t>
            </a:r>
            <a:r>
              <a:rPr lang="en-US" altLang="zh-CN" kern="120" dirty="0">
                <a:latin typeface="微软雅黑" panose="020B0503020204020204" pitchFamily="34" charset="-122"/>
                <a:ea typeface="微软雅黑" panose="020B0503020204020204" pitchFamily="34" charset="-122"/>
              </a:rPr>
              <a:t>Li</a:t>
            </a:r>
            <a:r>
              <a:rPr lang="zh-CN" altLang="en-US" kern="120" dirty="0">
                <a:latin typeface="微软雅黑" panose="020B0503020204020204" pitchFamily="34" charset="-122"/>
                <a:ea typeface="微软雅黑" panose="020B0503020204020204" pitchFamily="34" charset="-122"/>
              </a:rPr>
              <a:t>代表</a:t>
            </a:r>
            <a:r>
              <a:rPr lang="en-US" altLang="zh-CN" kern="120" dirty="0">
                <a:latin typeface="微软雅黑" panose="020B0503020204020204" pitchFamily="34" charset="-122"/>
                <a:ea typeface="微软雅黑" panose="020B0503020204020204" pitchFamily="34" charset="-122"/>
              </a:rPr>
              <a:t>Li</a:t>
            </a:r>
            <a:r>
              <a:rPr lang="zh-CN" altLang="en-US" kern="120" dirty="0">
                <a:latin typeface="微软雅黑" panose="020B0503020204020204" pitchFamily="34" charset="-122"/>
                <a:ea typeface="微软雅黑" panose="020B0503020204020204" pitchFamily="34" charset="-122"/>
              </a:rPr>
              <a:t>的</a:t>
            </a:r>
            <a:r>
              <a:rPr lang="en-US" altLang="zh-CN" kern="120" dirty="0" err="1">
                <a:latin typeface="微软雅黑" panose="020B0503020204020204" pitchFamily="34" charset="-122"/>
                <a:ea typeface="微软雅黑" panose="020B0503020204020204" pitchFamily="34" charset="-122"/>
              </a:rPr>
              <a:t>SSTable</a:t>
            </a:r>
            <a:r>
              <a:rPr lang="zh-CN" altLang="en-US" kern="120" dirty="0">
                <a:latin typeface="微软雅黑" panose="020B0503020204020204" pitchFamily="34" charset="-122"/>
                <a:ea typeface="微软雅黑" panose="020B0503020204020204" pitchFamily="34" charset="-122"/>
              </a:rPr>
              <a:t>。</a:t>
            </a:r>
            <a:endParaRPr lang="en-US" altLang="zh-CN" kern="120" spc="120" dirty="0">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F23962CB-DCDD-4D84-9E7D-E92B9B75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566" y="1274566"/>
            <a:ext cx="3933234" cy="641288"/>
          </a:xfrm>
          <a:prstGeom prst="rect">
            <a:avLst/>
          </a:prstGeom>
        </p:spPr>
      </p:pic>
      <p:sp>
        <p:nvSpPr>
          <p:cNvPr id="21" name="文本框 20">
            <a:extLst>
              <a:ext uri="{FF2B5EF4-FFF2-40B4-BE49-F238E27FC236}">
                <a16:creationId xmlns:a16="http://schemas.microsoft.com/office/drawing/2014/main" id="{16D16EAC-7875-4FE7-B6B2-9BD1AF1AF017}"/>
              </a:ext>
            </a:extLst>
          </p:cNvPr>
          <p:cNvSpPr txBox="1"/>
          <p:nvPr/>
        </p:nvSpPr>
        <p:spPr>
          <a:xfrm>
            <a:off x="181566" y="676244"/>
            <a:ext cx="2680506" cy="400110"/>
          </a:xfrm>
          <a:prstGeom prst="rect">
            <a:avLst/>
          </a:prstGeom>
          <a:no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磁盘布局与压缩窗口：</a:t>
            </a:r>
            <a:endParaRPr lang="en-US" altLang="zh-CN" sz="2000" b="1" dirty="0">
              <a:solidFill>
                <a:srgbClr val="C00000"/>
              </a:solidFill>
              <a:latin typeface="黑体" panose="02010609060101010101" pitchFamily="49" charset="-122"/>
              <a:ea typeface="黑体" panose="02010609060101010101" pitchFamily="49" charset="-122"/>
            </a:endParaRPr>
          </a:p>
        </p:txBody>
      </p:sp>
      <p:pic>
        <p:nvPicPr>
          <p:cNvPr id="22" name="图片 21">
            <a:extLst>
              <a:ext uri="{FF2B5EF4-FFF2-40B4-BE49-F238E27FC236}">
                <a16:creationId xmlns:a16="http://schemas.microsoft.com/office/drawing/2014/main" id="{AA51F54E-8A65-4E07-B334-86B00178358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40182" y="3756446"/>
            <a:ext cx="2988234" cy="2316976"/>
          </a:xfrm>
          <a:prstGeom prst="rect">
            <a:avLst/>
          </a:prstGeom>
          <a:noFill/>
          <a:ln>
            <a:noFill/>
          </a:ln>
        </p:spPr>
      </p:pic>
      <p:sp>
        <p:nvSpPr>
          <p:cNvPr id="23" name="文本框 22">
            <a:extLst>
              <a:ext uri="{FF2B5EF4-FFF2-40B4-BE49-F238E27FC236}">
                <a16:creationId xmlns:a16="http://schemas.microsoft.com/office/drawing/2014/main" id="{929B539D-422B-4EC8-A97B-1D7B65A8547A}"/>
              </a:ext>
            </a:extLst>
          </p:cNvPr>
          <p:cNvSpPr txBox="1"/>
          <p:nvPr/>
        </p:nvSpPr>
        <p:spPr>
          <a:xfrm>
            <a:off x="3694176" y="3575304"/>
            <a:ext cx="5257800" cy="2308324"/>
          </a:xfrm>
          <a:prstGeom prst="rect">
            <a:avLst/>
          </a:prstGeom>
          <a:noFill/>
        </p:spPr>
        <p:txBody>
          <a:bodyPr wrap="square" rtlCol="0">
            <a:spAutoFit/>
          </a:bodyPr>
          <a:lstStyle/>
          <a:p>
            <a:r>
              <a:rPr lang="zh-CN" altLang="en-US" kern="120" dirty="0">
                <a:latin typeface="微软雅黑" panose="020B0503020204020204" pitchFamily="34" charset="-122"/>
                <a:ea typeface="微软雅黑" panose="020B0503020204020204" pitchFamily="34" charset="-122"/>
              </a:rPr>
              <a:t>压缩窗口</a:t>
            </a:r>
            <a:r>
              <a:rPr lang="en-US" altLang="zh-CN" kern="120" dirty="0">
                <a:latin typeface="微软雅黑" panose="020B0503020204020204" pitchFamily="34" charset="-122"/>
                <a:ea typeface="微软雅黑" panose="020B0503020204020204" pitchFamily="34" charset="-122"/>
              </a:rPr>
              <a:t>:</a:t>
            </a:r>
          </a:p>
          <a:p>
            <a:r>
              <a:rPr lang="en-US" altLang="zh-CN" kern="120" dirty="0">
                <a:latin typeface="微软雅黑" panose="020B0503020204020204" pitchFamily="34" charset="-122"/>
                <a:ea typeface="微软雅黑" panose="020B0503020204020204" pitchFamily="34" charset="-122"/>
              </a:rPr>
              <a:t>1</a:t>
            </a:r>
            <a:r>
              <a:rPr lang="zh-CN" altLang="en-US" kern="120" dirty="0">
                <a:latin typeface="微软雅黑" panose="020B0503020204020204" pitchFamily="34" charset="-122"/>
                <a:ea typeface="微软雅黑" panose="020B0503020204020204" pitchFamily="34" charset="-122"/>
              </a:rPr>
              <a:t>、书写区一旦填满，便成为完整区。</a:t>
            </a:r>
          </a:p>
          <a:p>
            <a:r>
              <a:rPr lang="en-US" altLang="zh-CN" kern="120" dirty="0">
                <a:latin typeface="微软雅黑" panose="020B0503020204020204" pitchFamily="34" charset="-122"/>
                <a:ea typeface="微软雅黑" panose="020B0503020204020204" pitchFamily="34" charset="-122"/>
              </a:rPr>
              <a:t>2 3</a:t>
            </a:r>
            <a:r>
              <a:rPr lang="zh-CN" altLang="en-US" kern="120" dirty="0">
                <a:latin typeface="微软雅黑" panose="020B0503020204020204" pitchFamily="34" charset="-122"/>
                <a:ea typeface="微软雅黑" panose="020B0503020204020204" pitchFamily="34" charset="-122"/>
              </a:rPr>
              <a:t>、可以通过旋转在压实窗口中添加书写区域或整个区域。</a:t>
            </a:r>
          </a:p>
          <a:p>
            <a:r>
              <a:rPr lang="en-US" altLang="zh-CN" kern="120" dirty="0">
                <a:latin typeface="微软雅黑" panose="020B0503020204020204" pitchFamily="34" charset="-122"/>
                <a:ea typeface="微软雅黑" panose="020B0503020204020204" pitchFamily="34" charset="-122"/>
              </a:rPr>
              <a:t>4</a:t>
            </a:r>
            <a:r>
              <a:rPr lang="zh-CN" altLang="en-US" kern="120" dirty="0">
                <a:latin typeface="微软雅黑" panose="020B0503020204020204" pitchFamily="34" charset="-122"/>
                <a:ea typeface="微软雅黑" panose="020B0503020204020204" pitchFamily="34" charset="-122"/>
              </a:rPr>
              <a:t>、当通过齿轮压实使压实窗口的所有</a:t>
            </a:r>
            <a:r>
              <a:rPr lang="en-US" altLang="zh-CN" kern="120" dirty="0" err="1">
                <a:latin typeface="微软雅黑" panose="020B0503020204020204" pitchFamily="34" charset="-122"/>
                <a:ea typeface="微软雅黑" panose="020B0503020204020204" pitchFamily="34" charset="-122"/>
              </a:rPr>
              <a:t>SSTable</a:t>
            </a:r>
            <a:r>
              <a:rPr lang="zh-CN" altLang="en-US" kern="120" dirty="0">
                <a:latin typeface="微软雅黑" panose="020B0503020204020204" pitchFamily="34" charset="-122"/>
                <a:ea typeface="微软雅黑" panose="020B0503020204020204" pitchFamily="34" charset="-122"/>
              </a:rPr>
              <a:t>无效时，区域变为空</a:t>
            </a:r>
          </a:p>
          <a:p>
            <a:r>
              <a:rPr lang="en-US" altLang="zh-CN" kern="120" dirty="0">
                <a:latin typeface="微软雅黑" panose="020B0503020204020204" pitchFamily="34" charset="-122"/>
                <a:ea typeface="微软雅黑" panose="020B0503020204020204" pitchFamily="34" charset="-122"/>
              </a:rPr>
              <a:t>5</a:t>
            </a:r>
            <a:r>
              <a:rPr lang="zh-CN" altLang="en-US" kern="120" dirty="0">
                <a:latin typeface="微软雅黑" panose="020B0503020204020204" pitchFamily="34" charset="-122"/>
                <a:ea typeface="微软雅黑" panose="020B0503020204020204" pitchFamily="34" charset="-122"/>
              </a:rPr>
              <a:t>、准备服务写请求，而不会引起设备级垃圾回收。</a:t>
            </a:r>
            <a:endParaRPr lang="en-US" altLang="zh-CN" kern="120" dirty="0">
              <a:latin typeface="微软雅黑" panose="020B0503020204020204" pitchFamily="34" charset="-122"/>
              <a:ea typeface="微软雅黑" panose="020B0503020204020204" pitchFamily="34" charset="-122"/>
            </a:endParaRPr>
          </a:p>
          <a:p>
            <a:r>
              <a:rPr lang="en-US" altLang="zh-CN" kern="120" spc="120" dirty="0">
                <a:latin typeface="微软雅黑" panose="020B0503020204020204" pitchFamily="34" charset="-122"/>
                <a:ea typeface="微软雅黑" panose="020B0503020204020204" pitchFamily="34" charset="-122"/>
              </a:rPr>
              <a:t>	</a:t>
            </a:r>
          </a:p>
        </p:txBody>
      </p:sp>
      <p:pic>
        <p:nvPicPr>
          <p:cNvPr id="3" name="图片 2">
            <a:extLst>
              <a:ext uri="{FF2B5EF4-FFF2-40B4-BE49-F238E27FC236}">
                <a16:creationId xmlns:a16="http://schemas.microsoft.com/office/drawing/2014/main" id="{2393840C-4AE1-4967-B882-8125C210D5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00" y="1328776"/>
            <a:ext cx="3502151" cy="577748"/>
          </a:xfrm>
          <a:prstGeom prst="rect">
            <a:avLst/>
          </a:prstGeom>
        </p:spPr>
      </p:pic>
      <p:sp>
        <p:nvSpPr>
          <p:cNvPr id="4" name="箭头: 右 3">
            <a:extLst>
              <a:ext uri="{FF2B5EF4-FFF2-40B4-BE49-F238E27FC236}">
                <a16:creationId xmlns:a16="http://schemas.microsoft.com/office/drawing/2014/main" id="{40CB8824-EFEE-4725-BD15-9A3D3FF3D556}"/>
              </a:ext>
            </a:extLst>
          </p:cNvPr>
          <p:cNvSpPr/>
          <p:nvPr/>
        </p:nvSpPr>
        <p:spPr>
          <a:xfrm>
            <a:off x="4229100" y="1399032"/>
            <a:ext cx="457200" cy="3263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822B701-72E9-44CB-B0DD-EBF5CF8DEFE8}"/>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GearDB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96424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sp>
        <p:nvSpPr>
          <p:cNvPr id="8" name="文本框 7">
            <a:extLst>
              <a:ext uri="{FF2B5EF4-FFF2-40B4-BE49-F238E27FC236}">
                <a16:creationId xmlns:a16="http://schemas.microsoft.com/office/drawing/2014/main" id="{76EAE1A9-CA5C-49D4-9FDD-96327AB96C2C}"/>
              </a:ext>
            </a:extLst>
          </p:cNvPr>
          <p:cNvSpPr txBox="1"/>
          <p:nvPr/>
        </p:nvSpPr>
        <p:spPr>
          <a:xfrm>
            <a:off x="141110" y="613531"/>
            <a:ext cx="5034571" cy="3869457"/>
          </a:xfrm>
          <a:prstGeom prst="rect">
            <a:avLst/>
          </a:prstGeom>
          <a:noFill/>
        </p:spPr>
        <p:txBody>
          <a:bodyPr wrap="square" rtlCol="0">
            <a:spAutoFit/>
          </a:bodyPr>
          <a:lstStyle/>
          <a:p>
            <a:pPr>
              <a:lnSpc>
                <a:spcPct val="125000"/>
              </a:lnSpc>
            </a:pPr>
            <a:r>
              <a:rPr lang="zh-CN" altLang="en-US" b="1" kern="120" dirty="0">
                <a:solidFill>
                  <a:srgbClr val="C00000"/>
                </a:solidFill>
                <a:latin typeface="微软雅黑" panose="020B0503020204020204" pitchFamily="34" charset="-122"/>
                <a:ea typeface="微软雅黑" panose="020B0503020204020204" pitchFamily="34" charset="-122"/>
              </a:rPr>
              <a:t>齿轮压缩：</a:t>
            </a:r>
            <a:endParaRPr lang="en-US" altLang="zh-CN" b="1" kern="120" dirty="0">
              <a:solidFill>
                <a:srgbClr val="C00000"/>
              </a:solidFill>
              <a:latin typeface="微软雅黑" panose="020B0503020204020204" pitchFamily="34" charset="-122"/>
              <a:ea typeface="微软雅黑" panose="020B0503020204020204" pitchFamily="34" charset="-122"/>
            </a:endParaRPr>
          </a:p>
          <a:p>
            <a:pPr>
              <a:lnSpc>
                <a:spcPct val="125000"/>
              </a:lnSpc>
            </a:pPr>
            <a:r>
              <a:rPr lang="en-US" altLang="zh-CN" kern="120" dirty="0">
                <a:latin typeface="微软雅黑" panose="020B0503020204020204" pitchFamily="34" charset="-122"/>
                <a:ea typeface="微软雅黑" panose="020B0503020204020204" pitchFamily="34" charset="-122"/>
              </a:rPr>
              <a:t>1</a:t>
            </a:r>
            <a:r>
              <a:rPr lang="zh-CN" altLang="en-US" kern="120" dirty="0">
                <a:latin typeface="微软雅黑" panose="020B0503020204020204" pitchFamily="34" charset="-122"/>
                <a:ea typeface="微软雅黑" panose="020B0503020204020204" pitchFamily="34" charset="-122"/>
              </a:rPr>
              <a:t>、根据</a:t>
            </a:r>
            <a:r>
              <a:rPr lang="en-US" altLang="zh-CN" kern="120" dirty="0">
                <a:latin typeface="微软雅黑" panose="020B0503020204020204" pitchFamily="34" charset="-122"/>
                <a:ea typeface="微软雅黑" panose="020B0503020204020204" pitchFamily="34" charset="-122"/>
              </a:rPr>
              <a:t>L0</a:t>
            </a:r>
            <a:r>
              <a:rPr lang="zh-CN" altLang="en-US" kern="120" dirty="0">
                <a:latin typeface="微软雅黑" panose="020B0503020204020204" pitchFamily="34" charset="-122"/>
                <a:ea typeface="微软雅黑" panose="020B0503020204020204" pitchFamily="34" charset="-122"/>
              </a:rPr>
              <a:t>和</a:t>
            </a:r>
            <a:r>
              <a:rPr lang="en-US" altLang="zh-CN" kern="120" dirty="0">
                <a:latin typeface="微软雅黑" panose="020B0503020204020204" pitchFamily="34" charset="-122"/>
                <a:ea typeface="微软雅黑" panose="020B0503020204020204" pitchFamily="34" charset="-122"/>
              </a:rPr>
              <a:t>L1</a:t>
            </a:r>
            <a:r>
              <a:rPr lang="zh-CN" altLang="en-US" kern="120" dirty="0">
                <a:latin typeface="微软雅黑" panose="020B0503020204020204" pitchFamily="34" charset="-122"/>
                <a:ea typeface="微软雅黑" panose="020B0503020204020204" pitchFamily="34" charset="-122"/>
              </a:rPr>
              <a:t>的</a:t>
            </a:r>
            <a:r>
              <a:rPr lang="zh-CN" altLang="en-US" kern="120" dirty="0">
                <a:solidFill>
                  <a:srgbClr val="C00000"/>
                </a:solidFill>
                <a:latin typeface="微软雅黑" panose="020B0503020204020204" pitchFamily="34" charset="-122"/>
                <a:ea typeface="微软雅黑" panose="020B0503020204020204" pitchFamily="34" charset="-122"/>
              </a:rPr>
              <a:t>关键范围</a:t>
            </a:r>
            <a:r>
              <a:rPr lang="zh-CN" altLang="en-US" kern="120" dirty="0">
                <a:latin typeface="微软雅黑" panose="020B0503020204020204" pitchFamily="34" charset="-122"/>
                <a:ea typeface="微软雅黑" panose="020B0503020204020204" pitchFamily="34" charset="-122"/>
              </a:rPr>
              <a:t>，即在</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的压缩窗口之外，下一级以及</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的压缩窗口内，在零件之间进行主动压缩。</a:t>
            </a:r>
          </a:p>
          <a:p>
            <a:pPr>
              <a:lnSpc>
                <a:spcPct val="125000"/>
              </a:lnSpc>
            </a:pPr>
            <a:r>
              <a:rPr lang="en-US" altLang="zh-CN" kern="120" dirty="0">
                <a:latin typeface="微软雅黑" panose="020B0503020204020204" pitchFamily="34" charset="-122"/>
                <a:ea typeface="微软雅黑" panose="020B0503020204020204" pitchFamily="34" charset="-122"/>
              </a:rPr>
              <a:t>2</a:t>
            </a:r>
            <a:r>
              <a:rPr lang="zh-CN" altLang="en-US" kern="120" dirty="0">
                <a:latin typeface="微软雅黑" panose="020B0503020204020204" pitchFamily="34" charset="-122"/>
                <a:ea typeface="微软雅黑" panose="020B0503020204020204" pitchFamily="34" charset="-122"/>
              </a:rPr>
              <a:t>、将键范围与</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压缩窗口之外的</a:t>
            </a:r>
            <a:r>
              <a:rPr lang="en-US" altLang="zh-CN" kern="120" dirty="0" err="1">
                <a:latin typeface="微软雅黑" panose="020B0503020204020204" pitchFamily="34" charset="-122"/>
                <a:ea typeface="微软雅黑" panose="020B0503020204020204" pitchFamily="34" charset="-122"/>
              </a:rPr>
              <a:t>SSTable</a:t>
            </a:r>
            <a:r>
              <a:rPr lang="zh-CN" altLang="en-US" kern="120" dirty="0">
                <a:latin typeface="微软雅黑" panose="020B0503020204020204" pitchFamily="34" charset="-122"/>
                <a:ea typeface="微软雅黑" panose="020B0503020204020204" pitchFamily="34" charset="-122"/>
              </a:rPr>
              <a:t>重叠的数据写回到</a:t>
            </a:r>
            <a:r>
              <a:rPr lang="en-US" altLang="zh-CN" kern="120" dirty="0">
                <a:latin typeface="微软雅黑" panose="020B0503020204020204" pitchFamily="34" charset="-122"/>
                <a:ea typeface="微软雅黑" panose="020B0503020204020204" pitchFamily="34" charset="-122"/>
              </a:rPr>
              <a:t>L1</a:t>
            </a:r>
            <a:r>
              <a:rPr lang="zh-CN" altLang="en-US" kern="120" dirty="0">
                <a:latin typeface="微软雅黑" panose="020B0503020204020204" pitchFamily="34" charset="-122"/>
                <a:ea typeface="微软雅黑" panose="020B0503020204020204" pitchFamily="34" charset="-122"/>
              </a:rPr>
              <a:t>。</a:t>
            </a:r>
          </a:p>
          <a:p>
            <a:pPr>
              <a:lnSpc>
                <a:spcPct val="125000"/>
              </a:lnSpc>
            </a:pPr>
            <a:r>
              <a:rPr lang="en-US" altLang="zh-CN" kern="120" dirty="0">
                <a:latin typeface="微软雅黑" panose="020B0503020204020204" pitchFamily="34" charset="-122"/>
                <a:ea typeface="微软雅黑" panose="020B0503020204020204" pitchFamily="34" charset="-122"/>
              </a:rPr>
              <a:t>3</a:t>
            </a:r>
            <a:r>
              <a:rPr lang="zh-CN" altLang="en-US" kern="120" dirty="0">
                <a:latin typeface="微软雅黑" panose="020B0503020204020204" pitchFamily="34" charset="-122"/>
                <a:ea typeface="微软雅黑" panose="020B0503020204020204" pitchFamily="34" charset="-122"/>
              </a:rPr>
              <a:t>、将键范围与</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的</a:t>
            </a:r>
            <a:r>
              <a:rPr lang="en-US" altLang="zh-CN" kern="120" dirty="0" err="1">
                <a:latin typeface="微软雅黑" panose="020B0503020204020204" pitchFamily="34" charset="-122"/>
                <a:ea typeface="微软雅黑" panose="020B0503020204020204" pitchFamily="34" charset="-122"/>
              </a:rPr>
              <a:t>SSTable</a:t>
            </a:r>
            <a:r>
              <a:rPr lang="zh-CN" altLang="en-US" kern="120" dirty="0">
                <a:latin typeface="微软雅黑" panose="020B0503020204020204" pitchFamily="34" charset="-122"/>
                <a:ea typeface="微软雅黑" panose="020B0503020204020204" pitchFamily="34" charset="-122"/>
              </a:rPr>
              <a:t>不重叠的数据转储到</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，从而避免了进一步的压缩和相关的写放大。</a:t>
            </a:r>
          </a:p>
          <a:p>
            <a:pPr>
              <a:lnSpc>
                <a:spcPct val="125000"/>
              </a:lnSpc>
            </a:pPr>
            <a:r>
              <a:rPr lang="en-US" altLang="zh-CN" kern="120" dirty="0">
                <a:latin typeface="微软雅黑" panose="020B0503020204020204" pitchFamily="34" charset="-122"/>
                <a:ea typeface="微软雅黑" panose="020B0503020204020204" pitchFamily="34" charset="-122"/>
              </a:rPr>
              <a:t>4</a:t>
            </a:r>
            <a:r>
              <a:rPr lang="zh-CN" altLang="en-US" kern="120" dirty="0">
                <a:latin typeface="微软雅黑" panose="020B0503020204020204" pitchFamily="34" charset="-122"/>
                <a:ea typeface="微软雅黑" panose="020B0503020204020204" pitchFamily="34" charset="-122"/>
              </a:rPr>
              <a:t>、其键范围与</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压缩窗口中的</a:t>
            </a:r>
            <a:r>
              <a:rPr lang="en-US" altLang="zh-CN" kern="120" dirty="0" err="1">
                <a:latin typeface="微软雅黑" panose="020B0503020204020204" pitchFamily="34" charset="-122"/>
                <a:ea typeface="微软雅黑" panose="020B0503020204020204" pitchFamily="34" charset="-122"/>
              </a:rPr>
              <a:t>SSTables</a:t>
            </a:r>
            <a:r>
              <a:rPr lang="zh-CN" altLang="en-US" kern="120" dirty="0">
                <a:latin typeface="微软雅黑" panose="020B0503020204020204" pitchFamily="34" charset="-122"/>
                <a:ea typeface="微软雅黑" panose="020B0503020204020204" pitchFamily="34" charset="-122"/>
              </a:rPr>
              <a:t>重叠的数据保留在内存中，以便使用</a:t>
            </a:r>
            <a:r>
              <a:rPr lang="en-US" altLang="zh-CN" kern="120" dirty="0">
                <a:latin typeface="微软雅黑" panose="020B0503020204020204" pitchFamily="34" charset="-122"/>
                <a:ea typeface="微软雅黑" panose="020B0503020204020204" pitchFamily="34" charset="-122"/>
              </a:rPr>
              <a:t>L2</a:t>
            </a:r>
            <a:r>
              <a:rPr lang="zh-CN" altLang="en-US" kern="120" dirty="0">
                <a:latin typeface="微软雅黑" panose="020B0503020204020204" pitchFamily="34" charset="-122"/>
                <a:ea typeface="微软雅黑" panose="020B0503020204020204" pitchFamily="34" charset="-122"/>
              </a:rPr>
              <a:t>压缩窗口中重叠的</a:t>
            </a:r>
            <a:r>
              <a:rPr lang="en-US" altLang="zh-CN" kern="120" dirty="0" err="1">
                <a:latin typeface="微软雅黑" panose="020B0503020204020204" pitchFamily="34" charset="-122"/>
                <a:ea typeface="微软雅黑" panose="020B0503020204020204" pitchFamily="34" charset="-122"/>
              </a:rPr>
              <a:t>SSTables</a:t>
            </a:r>
            <a:r>
              <a:rPr lang="zh-CN" altLang="en-US" kern="120" dirty="0">
                <a:latin typeface="微软雅黑" panose="020B0503020204020204" pitchFamily="34" charset="-122"/>
                <a:ea typeface="微软雅黑" panose="020B0503020204020204" pitchFamily="34" charset="-122"/>
              </a:rPr>
              <a:t>进行进一步的被动压缩</a:t>
            </a:r>
          </a:p>
        </p:txBody>
      </p:sp>
      <p:pic>
        <p:nvPicPr>
          <p:cNvPr id="11" name="图片 10">
            <a:extLst>
              <a:ext uri="{FF2B5EF4-FFF2-40B4-BE49-F238E27FC236}">
                <a16:creationId xmlns:a16="http://schemas.microsoft.com/office/drawing/2014/main" id="{A74E29BD-213B-45EE-AA94-1AC414FA34D7}"/>
              </a:ext>
            </a:extLst>
          </p:cNvPr>
          <p:cNvPicPr/>
          <p:nvPr/>
        </p:nvPicPr>
        <p:blipFill rotWithShape="1">
          <a:blip r:embed="rId4">
            <a:extLst>
              <a:ext uri="{28A0092B-C50C-407E-A947-70E740481C1C}">
                <a14:useLocalDpi xmlns:a14="http://schemas.microsoft.com/office/drawing/2010/main" val="0"/>
              </a:ext>
            </a:extLst>
          </a:blip>
          <a:srcRect l="2920" r="5267" b="7282"/>
          <a:stretch/>
        </p:blipFill>
        <p:spPr bwMode="auto">
          <a:xfrm>
            <a:off x="141110" y="4714493"/>
            <a:ext cx="4585470" cy="1901444"/>
          </a:xfrm>
          <a:prstGeom prst="rect">
            <a:avLst/>
          </a:prstGeom>
          <a:noFill/>
          <a:ln>
            <a:noFill/>
          </a:ln>
        </p:spPr>
      </p:pic>
      <p:pic>
        <p:nvPicPr>
          <p:cNvPr id="12" name="图片 11">
            <a:extLst>
              <a:ext uri="{FF2B5EF4-FFF2-40B4-BE49-F238E27FC236}">
                <a16:creationId xmlns:a16="http://schemas.microsoft.com/office/drawing/2014/main" id="{DAC41DCD-C804-4427-9C77-7AE5CBBD2E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5681" y="114418"/>
            <a:ext cx="3733048" cy="5699309"/>
          </a:xfrm>
          <a:prstGeom prst="rect">
            <a:avLst/>
          </a:prstGeom>
        </p:spPr>
      </p:pic>
      <p:sp>
        <p:nvSpPr>
          <p:cNvPr id="14" name="文本框 13">
            <a:extLst>
              <a:ext uri="{FF2B5EF4-FFF2-40B4-BE49-F238E27FC236}">
                <a16:creationId xmlns:a16="http://schemas.microsoft.com/office/drawing/2014/main" id="{06845F9D-65D2-4264-9223-8DD61DC9C349}"/>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GearDB</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7667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3"/>
          <a:stretch>
            <a:fillRect/>
          </a:stretch>
        </p:blipFill>
        <p:spPr>
          <a:xfrm>
            <a:off x="6834448" y="6073422"/>
            <a:ext cx="1128786" cy="670159"/>
          </a:xfrm>
          <a:prstGeom prst="rect">
            <a:avLst/>
          </a:prstGeom>
        </p:spPr>
      </p:pic>
      <p:pic>
        <p:nvPicPr>
          <p:cNvPr id="3" name="图片 2">
            <a:extLst>
              <a:ext uri="{FF2B5EF4-FFF2-40B4-BE49-F238E27FC236}">
                <a16:creationId xmlns:a16="http://schemas.microsoft.com/office/drawing/2014/main" id="{9D0E31EC-C5DE-4BF9-8523-697021E4D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330" y="2020138"/>
            <a:ext cx="8157595" cy="3444981"/>
          </a:xfrm>
          <a:prstGeom prst="rect">
            <a:avLst/>
          </a:prstGeom>
        </p:spPr>
      </p:pic>
      <p:sp>
        <p:nvSpPr>
          <p:cNvPr id="11" name="文本框 10">
            <a:extLst>
              <a:ext uri="{FF2B5EF4-FFF2-40B4-BE49-F238E27FC236}">
                <a16:creationId xmlns:a16="http://schemas.microsoft.com/office/drawing/2014/main" id="{A635035E-749A-4D04-AB54-578BE460130C}"/>
              </a:ext>
            </a:extLst>
          </p:cNvPr>
          <p:cNvSpPr txBox="1"/>
          <p:nvPr/>
        </p:nvSpPr>
        <p:spPr>
          <a:xfrm>
            <a:off x="141110" y="90311"/>
            <a:ext cx="2805290" cy="523220"/>
          </a:xfrm>
          <a:prstGeom prst="rect">
            <a:avLst/>
          </a:prstGeom>
          <a:no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针对</a:t>
            </a:r>
            <a:r>
              <a:rPr lang="en-US" altLang="zh-CN" sz="2400" b="1" dirty="0">
                <a:solidFill>
                  <a:srgbClr val="C00000"/>
                </a:solidFill>
                <a:latin typeface="黑体" panose="02010609060101010101" pitchFamily="49" charset="-122"/>
                <a:ea typeface="黑体" panose="02010609060101010101" pitchFamily="49" charset="-122"/>
              </a:rPr>
              <a:t>HDD-</a:t>
            </a:r>
            <a:r>
              <a:rPr lang="en-US" altLang="zh-CN" sz="2800" b="1" dirty="0" err="1">
                <a:solidFill>
                  <a:srgbClr val="C00000"/>
                </a:solidFill>
                <a:latin typeface="黑体" panose="02010609060101010101" pitchFamily="49" charset="-122"/>
                <a:ea typeface="黑体" panose="02010609060101010101" pitchFamily="49" charset="-122"/>
              </a:rPr>
              <a:t>GearDB</a:t>
            </a:r>
            <a:endParaRPr lang="en-US" altLang="zh-CN" sz="2400" b="1" dirty="0">
              <a:solidFill>
                <a:srgbClr val="C00000"/>
              </a:solidFill>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C01FBDD5-6160-4283-92B2-1BB854727DD4}"/>
              </a:ext>
            </a:extLst>
          </p:cNvPr>
          <p:cNvSpPr/>
          <p:nvPr/>
        </p:nvSpPr>
        <p:spPr>
          <a:xfrm>
            <a:off x="340233" y="879631"/>
            <a:ext cx="8075790" cy="874407"/>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评估</a:t>
            </a:r>
            <a:r>
              <a:rPr lang="zh-CN" altLang="en-US" dirty="0">
                <a:latin typeface="微软雅黑" panose="020B0503020204020204" pitchFamily="34" charset="-122"/>
                <a:ea typeface="微软雅黑" panose="020B0503020204020204" pitchFamily="34" charset="-122"/>
              </a:rPr>
              <a:t>：评估了负载性能；可以看出，与</a:t>
            </a:r>
            <a:r>
              <a:rPr lang="en-US" altLang="zh-CN" dirty="0" err="1">
                <a:latin typeface="微软雅黑" panose="020B0503020204020204" pitchFamily="34" charset="-122"/>
                <a:ea typeface="微软雅黑" panose="020B0503020204020204" pitchFamily="34" charset="-122"/>
              </a:rPr>
              <a:t>LevelDB</a:t>
            </a:r>
            <a:r>
              <a:rPr lang="zh-CN" altLang="en-US" dirty="0">
                <a:latin typeface="微软雅黑" panose="020B0503020204020204" pitchFamily="34" charset="-122"/>
                <a:ea typeface="微软雅黑" panose="020B0503020204020204" pitchFamily="34" charset="-122"/>
              </a:rPr>
              <a:t>相比，</a:t>
            </a:r>
            <a:r>
              <a:rPr lang="en-US" altLang="zh-CN" dirty="0" err="1">
                <a:latin typeface="微软雅黑" panose="020B0503020204020204" pitchFamily="34" charset="-122"/>
                <a:ea typeface="微软雅黑" panose="020B0503020204020204" pitchFamily="34" charset="-122"/>
              </a:rPr>
              <a:t>GearDB</a:t>
            </a:r>
            <a:r>
              <a:rPr lang="zh-CN" altLang="en-US" dirty="0">
                <a:latin typeface="微软雅黑" panose="020B0503020204020204" pitchFamily="34" charset="-122"/>
                <a:ea typeface="微软雅黑" panose="020B0503020204020204" pitchFamily="34" charset="-122"/>
              </a:rPr>
              <a:t>在随机加载和顺序加载中均显示出其优势。</a:t>
            </a:r>
          </a:p>
        </p:txBody>
      </p:sp>
    </p:spTree>
    <p:extLst>
      <p:ext uri="{BB962C8B-B14F-4D97-AF65-F5344CB8AC3E}">
        <p14:creationId xmlns:p14="http://schemas.microsoft.com/office/powerpoint/2010/main" val="189378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3" name="矩形 2">
            <a:extLst>
              <a:ext uri="{FF2B5EF4-FFF2-40B4-BE49-F238E27FC236}">
                <a16:creationId xmlns:a16="http://schemas.microsoft.com/office/drawing/2014/main" id="{48A32AEE-7E10-49D6-8E67-AEF0D6779DBA}"/>
              </a:ext>
            </a:extLst>
          </p:cNvPr>
          <p:cNvSpPr/>
          <p:nvPr/>
        </p:nvSpPr>
        <p:spPr>
          <a:xfrm>
            <a:off x="2421467" y="2582614"/>
            <a:ext cx="4572000" cy="846386"/>
          </a:xfrm>
          <a:prstGeom prst="rect">
            <a:avLst/>
          </a:prstGeom>
        </p:spPr>
        <p:txBody>
          <a:bodyPr>
            <a:spAutoFit/>
          </a:bodyPr>
          <a:lstStyle/>
          <a:p>
            <a:pPr algn="ctr">
              <a:lnSpc>
                <a:spcPct val="130000"/>
              </a:lnSpc>
              <a:spcBef>
                <a:spcPct val="0"/>
              </a:spcBef>
            </a:pPr>
            <a:r>
              <a:rPr lang="zh-CN" altLang="en-US" sz="4000" b="1" dirty="0">
                <a:solidFill>
                  <a:srgbClr val="C00000"/>
                </a:solidFill>
                <a:latin typeface="微软雅黑 Light" panose="020B0502040204020203" pitchFamily="34" charset="-122"/>
                <a:ea typeface="微软雅黑 Light" panose="020B0502040204020203" pitchFamily="34" charset="-122"/>
              </a:rPr>
              <a:t>各类优化方法小结</a:t>
            </a:r>
          </a:p>
        </p:txBody>
      </p:sp>
    </p:spTree>
    <p:extLst>
      <p:ext uri="{BB962C8B-B14F-4D97-AF65-F5344CB8AC3E}">
        <p14:creationId xmlns:p14="http://schemas.microsoft.com/office/powerpoint/2010/main" val="1245803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a:extLst>
              <a:ext uri="{FF2B5EF4-FFF2-40B4-BE49-F238E27FC236}">
                <a16:creationId xmlns:a16="http://schemas.microsoft.com/office/drawing/2014/main" id="{58D9EBF8-8210-47E2-90D1-B963A5ACDDF5}"/>
              </a:ext>
            </a:extLst>
          </p:cNvPr>
          <p:cNvSpPr txBox="1">
            <a:spLocks noChangeArrowheads="1"/>
          </p:cNvSpPr>
          <p:nvPr/>
        </p:nvSpPr>
        <p:spPr bwMode="auto">
          <a:xfrm>
            <a:off x="39511" y="1399166"/>
            <a:ext cx="9064977" cy="133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FF9900"/>
              </a:buClr>
              <a:buSzPct val="8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80000"/>
              <a:buFont typeface="Wingdings" panose="05000000000000000000" pitchFamily="2" charset="2"/>
              <a:buChar char="u"/>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80000"/>
              <a:buFont typeface="Wingdings" panose="05000000000000000000" pitchFamily="2" charset="2"/>
              <a:buChar char="u"/>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SzPct val="80000"/>
              <a:buFont typeface="Wingdings" panose="05000000000000000000" pitchFamily="2" charset="2"/>
              <a:buChar char="u"/>
              <a:defRPr sz="1600" b="1">
                <a:solidFill>
                  <a:schemeClr val="tx1"/>
                </a:solidFill>
                <a:latin typeface="Arial" panose="020B0604020202020204" pitchFamily="34" charset="0"/>
                <a:ea typeface="宋体" panose="02010600030101010101" pitchFamily="2" charset="-122"/>
              </a:defRPr>
            </a:lvl9pPr>
          </a:lstStyle>
          <a:p>
            <a:pPr algn="r" eaLnBrk="1" hangingPunct="1">
              <a:lnSpc>
                <a:spcPct val="130000"/>
              </a:lnSpc>
              <a:spcBef>
                <a:spcPct val="0"/>
              </a:spcBef>
              <a:buClrTx/>
              <a:buSzTx/>
              <a:buFont typeface="Arial" panose="020B0604020202020204" pitchFamily="34" charset="0"/>
              <a:buNone/>
            </a:pPr>
            <a:endParaRPr lang="en-US" altLang="zh-CN" b="0" dirty="0">
              <a:latin typeface="华文行楷" panose="02010800040101010101" pitchFamily="2" charset="-122"/>
              <a:ea typeface="华文行楷" panose="02010800040101010101" pitchFamily="2" charset="-122"/>
            </a:endParaRPr>
          </a:p>
          <a:p>
            <a:pPr algn="ctr" eaLnBrk="1" hangingPunct="1">
              <a:lnSpc>
                <a:spcPct val="130000"/>
              </a:lnSpc>
              <a:spcBef>
                <a:spcPct val="0"/>
              </a:spcBef>
              <a:buClrTx/>
              <a:buSzTx/>
              <a:buFont typeface="Arial" panose="020B0604020202020204" pitchFamily="34" charset="0"/>
              <a:buNone/>
            </a:pPr>
            <a:r>
              <a:rPr lang="zh-CN" altLang="en-US" sz="3600" b="0" dirty="0">
                <a:latin typeface="华文行楷" panose="02010800040101010101" pitchFamily="2" charset="-122"/>
                <a:ea typeface="华文行楷" panose="02010800040101010101" pitchFamily="2" charset="-122"/>
              </a:rPr>
              <a:t>感谢大家的聆听！</a:t>
            </a:r>
            <a:endParaRPr lang="en-US" altLang="zh-CN" sz="3600" b="0" dirty="0">
              <a:latin typeface="华文行楷" panose="02010800040101010101" pitchFamily="2" charset="-122"/>
              <a:ea typeface="华文行楷" panose="02010800040101010101" pitchFamily="2" charset="-122"/>
            </a:endParaRPr>
          </a:p>
        </p:txBody>
      </p:sp>
      <p:grpSp>
        <p:nvGrpSpPr>
          <p:cNvPr id="3" name="组合 2">
            <a:extLst>
              <a:ext uri="{FF2B5EF4-FFF2-40B4-BE49-F238E27FC236}">
                <a16:creationId xmlns:a16="http://schemas.microsoft.com/office/drawing/2014/main" id="{13B35937-EBBC-4C4A-8229-98F29279E2D9}"/>
              </a:ext>
            </a:extLst>
          </p:cNvPr>
          <p:cNvGrpSpPr/>
          <p:nvPr/>
        </p:nvGrpSpPr>
        <p:grpSpPr>
          <a:xfrm>
            <a:off x="2454759" y="5683617"/>
            <a:ext cx="4472607" cy="886849"/>
            <a:chOff x="2861290" y="5683617"/>
            <a:chExt cx="4472607" cy="886849"/>
          </a:xfrm>
        </p:grpSpPr>
        <p:pic>
          <p:nvPicPr>
            <p:cNvPr id="2" name="图片 1">
              <a:extLst>
                <a:ext uri="{FF2B5EF4-FFF2-40B4-BE49-F238E27FC236}">
                  <a16:creationId xmlns:a16="http://schemas.microsoft.com/office/drawing/2014/main" id="{55087905-28C6-4790-A050-3AB99E9C22FA}"/>
                </a:ext>
              </a:extLst>
            </p:cNvPr>
            <p:cNvPicPr>
              <a:picLocks noChangeAspect="1"/>
            </p:cNvPicPr>
            <p:nvPr/>
          </p:nvPicPr>
          <p:blipFill>
            <a:blip r:embed="rId2"/>
            <a:stretch>
              <a:fillRect/>
            </a:stretch>
          </p:blipFill>
          <p:spPr>
            <a:xfrm>
              <a:off x="2861290" y="5911141"/>
              <a:ext cx="3346450" cy="431800"/>
            </a:xfrm>
            <a:prstGeom prst="rect">
              <a:avLst/>
            </a:prstGeom>
          </p:spPr>
        </p:pic>
        <p:pic>
          <p:nvPicPr>
            <p:cNvPr id="4" name="图片 3">
              <a:extLst>
                <a:ext uri="{FF2B5EF4-FFF2-40B4-BE49-F238E27FC236}">
                  <a16:creationId xmlns:a16="http://schemas.microsoft.com/office/drawing/2014/main" id="{335DC156-619F-4CFE-8CAD-61081FBDD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740" y="5683617"/>
              <a:ext cx="1126157" cy="886849"/>
            </a:xfrm>
            <a:prstGeom prst="rect">
              <a:avLst/>
            </a:prstGeom>
          </p:spPr>
        </p:pic>
      </p:grpSp>
    </p:spTree>
    <p:extLst>
      <p:ext uri="{BB962C8B-B14F-4D97-AF65-F5344CB8AC3E}">
        <p14:creationId xmlns:p14="http://schemas.microsoft.com/office/powerpoint/2010/main" val="155949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37557" cy="523220"/>
          </a:xfrm>
          <a:prstGeom prst="rect">
            <a:avLst/>
          </a:prstGeom>
          <a:noFill/>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键值对存储概述</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grpSp>
        <p:nvGrpSpPr>
          <p:cNvPr id="2" name="组合 1">
            <a:extLst>
              <a:ext uri="{FF2B5EF4-FFF2-40B4-BE49-F238E27FC236}">
                <a16:creationId xmlns:a16="http://schemas.microsoft.com/office/drawing/2014/main" id="{A40A818B-0F69-4CA8-81CA-B74DC7932CB6}"/>
              </a:ext>
            </a:extLst>
          </p:cNvPr>
          <p:cNvGrpSpPr/>
          <p:nvPr/>
        </p:nvGrpSpPr>
        <p:grpSpPr>
          <a:xfrm>
            <a:off x="227186" y="758807"/>
            <a:ext cx="8689628" cy="2545185"/>
            <a:chOff x="253996" y="2405586"/>
            <a:chExt cx="8689628" cy="2545185"/>
          </a:xfrm>
        </p:grpSpPr>
        <p:sp>
          <p:nvSpPr>
            <p:cNvPr id="18" name="矩形 17">
              <a:extLst>
                <a:ext uri="{FF2B5EF4-FFF2-40B4-BE49-F238E27FC236}">
                  <a16:creationId xmlns:a16="http://schemas.microsoft.com/office/drawing/2014/main" id="{A0B7A085-FB34-4D10-928F-0C936D7D5CCF}"/>
                </a:ext>
              </a:extLst>
            </p:cNvPr>
            <p:cNvSpPr/>
            <p:nvPr/>
          </p:nvSpPr>
          <p:spPr>
            <a:xfrm>
              <a:off x="493888" y="2812557"/>
              <a:ext cx="8449736" cy="2138214"/>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b="1" dirty="0">
                  <a:solidFill>
                    <a:srgbClr val="C00000"/>
                  </a:solidFill>
                  <a:latin typeface="微软雅黑" panose="020B0503020204020204" pitchFamily="34" charset="-122"/>
                  <a:ea typeface="微软雅黑" panose="020B0503020204020204" pitchFamily="34" charset="-122"/>
                </a:rPr>
                <a:t>Get( key ): </a:t>
              </a:r>
              <a:r>
                <a:rPr lang="zh-CN" altLang="en-US" dirty="0">
                  <a:solidFill>
                    <a:srgbClr val="C00000"/>
                  </a:solidFill>
                  <a:latin typeface="微软雅黑" panose="020B0503020204020204" pitchFamily="34" charset="-122"/>
                  <a:ea typeface="微软雅黑" panose="020B0503020204020204" pitchFamily="34" charset="-122"/>
                </a:rPr>
                <a:t>获取</a:t>
              </a:r>
              <a:r>
                <a:rPr lang="zh-CN" altLang="en-US" dirty="0">
                  <a:latin typeface="微软雅黑" panose="020B0503020204020204" pitchFamily="34" charset="-122"/>
                  <a:ea typeface="微软雅黑" panose="020B0503020204020204" pitchFamily="34" charset="-122"/>
                </a:rPr>
                <a:t>之前存储于某标示符“</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之下的一些数据，或者“</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下没有数据时报错</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b="1" dirty="0">
                  <a:solidFill>
                    <a:srgbClr val="C00000"/>
                  </a:solidFill>
                  <a:latin typeface="微软雅黑" panose="020B0503020204020204" pitchFamily="34" charset="-122"/>
                  <a:ea typeface="微软雅黑" panose="020B0503020204020204" pitchFamily="34" charset="-122"/>
                </a:rPr>
                <a:t>Set( key, value ): </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value”</a:t>
              </a:r>
              <a:r>
                <a:rPr lang="zh-CN" altLang="en-US" dirty="0">
                  <a:solidFill>
                    <a:srgbClr val="C00000"/>
                  </a:solidFill>
                  <a:latin typeface="微软雅黑" panose="020B0503020204020204" pitchFamily="34" charset="-122"/>
                  <a:ea typeface="微软雅黑" panose="020B0503020204020204" pitchFamily="34" charset="-122"/>
                </a:rPr>
                <a:t>存储到</a:t>
              </a:r>
              <a:r>
                <a:rPr lang="zh-CN" altLang="en-US" dirty="0">
                  <a:latin typeface="微软雅黑" panose="020B0503020204020204" pitchFamily="34" charset="-122"/>
                  <a:ea typeface="微软雅黑" panose="020B0503020204020204" pitchFamily="34" charset="-122"/>
                </a:rPr>
                <a:t>存储空间中某标示符“</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下，使得我们可以通过调用相同的“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来访问它。如果“</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下已经有了一些数据，旧的数据将被替换。</a:t>
              </a:r>
              <a:endParaRPr lang="en-US" altLang="zh-CN"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b="1" dirty="0">
                  <a:solidFill>
                    <a:srgbClr val="C00000"/>
                  </a:solidFill>
                  <a:latin typeface="微软雅黑" panose="020B0503020204020204" pitchFamily="34" charset="-122"/>
                  <a:ea typeface="微软雅黑" panose="020B0503020204020204" pitchFamily="34" charset="-122"/>
                </a:rPr>
                <a:t>Delete( key ):  </a:t>
              </a:r>
              <a:r>
                <a:rPr lang="zh-CN" altLang="en-US" dirty="0">
                  <a:solidFill>
                    <a:srgbClr val="C00000"/>
                  </a:solidFill>
                  <a:latin typeface="微软雅黑" panose="020B0503020204020204" pitchFamily="34" charset="-122"/>
                  <a:ea typeface="微软雅黑" panose="020B0503020204020204" pitchFamily="34" charset="-122"/>
                </a:rPr>
                <a:t>删除</a:t>
              </a:r>
              <a:r>
                <a:rPr lang="zh-CN" altLang="en-US" dirty="0">
                  <a:latin typeface="微软雅黑" panose="020B0503020204020204" pitchFamily="34" charset="-122"/>
                  <a:ea typeface="微软雅黑" panose="020B0503020204020204" pitchFamily="34" charset="-122"/>
                </a:rPr>
                <a:t>存储在“</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下的数据</a:t>
              </a:r>
            </a:p>
          </p:txBody>
        </p:sp>
        <p:sp>
          <p:nvSpPr>
            <p:cNvPr id="6" name="矩形 5">
              <a:extLst>
                <a:ext uri="{FF2B5EF4-FFF2-40B4-BE49-F238E27FC236}">
                  <a16:creationId xmlns:a16="http://schemas.microsoft.com/office/drawing/2014/main" id="{DBAA4132-3CE2-4B36-AAA8-C6BC02183C58}"/>
                </a:ext>
              </a:extLst>
            </p:cNvPr>
            <p:cNvSpPr/>
            <p:nvPr/>
          </p:nvSpPr>
          <p:spPr>
            <a:xfrm>
              <a:off x="253996" y="2405586"/>
              <a:ext cx="3185487" cy="406971"/>
            </a:xfrm>
            <a:prstGeom prst="rect">
              <a:avLst/>
            </a:prstGeom>
          </p:spPr>
          <p:txBody>
            <a:bodyPr wrap="none">
              <a:spAutoFit/>
            </a:bodyPr>
            <a:lstStyle/>
            <a:p>
              <a:pPr>
                <a:lnSpc>
                  <a:spcPct val="125000"/>
                </a:lnSpc>
              </a:pPr>
              <a:r>
                <a:rPr lang="zh-CN" altLang="en-US" dirty="0">
                  <a:latin typeface="微软雅黑" panose="020B0503020204020204" pitchFamily="34" charset="-122"/>
                  <a:ea typeface="微软雅黑" panose="020B0503020204020204" pitchFamily="34" charset="-122"/>
                </a:rPr>
                <a:t>键值对存储通常都有如下接口</a:t>
              </a:r>
            </a:p>
          </p:txBody>
        </p:sp>
      </p:grpSp>
      <p:sp>
        <p:nvSpPr>
          <p:cNvPr id="12" name="矩形 11">
            <a:extLst>
              <a:ext uri="{FF2B5EF4-FFF2-40B4-BE49-F238E27FC236}">
                <a16:creationId xmlns:a16="http://schemas.microsoft.com/office/drawing/2014/main" id="{2C095E82-BCDB-4159-A1F3-2E8B79BB7DC1}"/>
              </a:ext>
            </a:extLst>
          </p:cNvPr>
          <p:cNvSpPr/>
          <p:nvPr/>
        </p:nvSpPr>
        <p:spPr>
          <a:xfrm>
            <a:off x="227186" y="3710963"/>
            <a:ext cx="5477782" cy="406971"/>
          </a:xfrm>
          <a:prstGeom prst="rect">
            <a:avLst/>
          </a:prstGeom>
        </p:spPr>
        <p:txBody>
          <a:bodyPr wrap="none">
            <a:spAutoFit/>
          </a:bodyPr>
          <a:lstStyle/>
          <a:p>
            <a:pPr>
              <a:lnSpc>
                <a:spcPct val="125000"/>
              </a:lnSpc>
            </a:pPr>
            <a:r>
              <a:rPr lang="zh-CN" altLang="en-US" dirty="0">
                <a:latin typeface="微软雅黑" panose="020B0503020204020204" pitchFamily="34" charset="-122"/>
                <a:ea typeface="微软雅黑" panose="020B0503020204020204" pitchFamily="34" charset="-122"/>
              </a:rPr>
              <a:t>基于键值对存储的典型的</a:t>
            </a:r>
            <a:r>
              <a:rPr lang="zh-CN" altLang="en-US" dirty="0">
                <a:solidFill>
                  <a:srgbClr val="C00000"/>
                </a:solidFill>
                <a:latin typeface="微软雅黑" panose="020B0503020204020204" pitchFamily="34" charset="-122"/>
                <a:ea typeface="微软雅黑" panose="020B0503020204020204" pitchFamily="34" charset="-122"/>
              </a:rPr>
              <a:t>非关系型数据库：</a:t>
            </a:r>
            <a:r>
              <a:rPr lang="en-US" altLang="zh-CN" dirty="0">
                <a:solidFill>
                  <a:srgbClr val="C00000"/>
                </a:solidFill>
                <a:latin typeface="微软雅黑" panose="020B0503020204020204" pitchFamily="34" charset="-122"/>
                <a:ea typeface="微软雅黑" panose="020B0503020204020204" pitchFamily="34" charset="-122"/>
              </a:rPr>
              <a:t>Bigtable</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3" name="文本框 1">
            <a:extLst>
              <a:ext uri="{FF2B5EF4-FFF2-40B4-BE49-F238E27FC236}">
                <a16:creationId xmlns:a16="http://schemas.microsoft.com/office/drawing/2014/main" id="{5A77D9C9-47CD-4F42-BCCF-FE07E7D786F6}"/>
              </a:ext>
            </a:extLst>
          </p:cNvPr>
          <p:cNvSpPr txBox="1"/>
          <p:nvPr/>
        </p:nvSpPr>
        <p:spPr>
          <a:xfrm>
            <a:off x="382199" y="4235783"/>
            <a:ext cx="8449736" cy="801694"/>
          </a:xfrm>
          <a:prstGeom prst="rect">
            <a:avLst/>
          </a:prstGeom>
          <a:noFill/>
        </p:spPr>
        <p:txBody>
          <a:bodyPr wrap="square" rtlCol="0">
            <a:spAutoFit/>
          </a:bodyPr>
          <a:lstStyle/>
          <a:p>
            <a:pPr marL="342900" indent="-342900" fontAlgn="auto">
              <a:lnSpc>
                <a:spcPct val="135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rPr>
              <a:t>Bigtable是用于管理结构化数据的分布式存储系统，Google的许多项目都将数据存储在Bigtable中，包括网络索引，Google Earth和Google Finance</a:t>
            </a:r>
          </a:p>
        </p:txBody>
      </p:sp>
      <p:sp>
        <p:nvSpPr>
          <p:cNvPr id="4" name="矩形 3">
            <a:extLst>
              <a:ext uri="{FF2B5EF4-FFF2-40B4-BE49-F238E27FC236}">
                <a16:creationId xmlns:a16="http://schemas.microsoft.com/office/drawing/2014/main" id="{5C990EB7-9812-4BF1-AAED-B5F1F73470FA}"/>
              </a:ext>
            </a:extLst>
          </p:cNvPr>
          <p:cNvSpPr/>
          <p:nvPr/>
        </p:nvSpPr>
        <p:spPr>
          <a:xfrm>
            <a:off x="382199" y="5114000"/>
            <a:ext cx="8449736" cy="806375"/>
          </a:xfrm>
          <a:prstGeom prst="rect">
            <a:avLst/>
          </a:prstGeom>
        </p:spPr>
        <p:txBody>
          <a:bodyPr wrap="square">
            <a:spAutoFit/>
          </a:bodyPr>
          <a:lstStyle/>
          <a:p>
            <a:pPr marL="285750" indent="-285750">
              <a:lnSpc>
                <a:spcPct val="135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rPr>
              <a:t>Bigtable的键有三个维度，分别是行键（row key）、列键（column key）和时间戳（timestamp）</a:t>
            </a:r>
            <a:endParaRPr lang="zh-CN" altLang="en-US" dirty="0"/>
          </a:p>
        </p:txBody>
      </p:sp>
    </p:spTree>
    <p:extLst>
      <p:ext uri="{BB962C8B-B14F-4D97-AF65-F5344CB8AC3E}">
        <p14:creationId xmlns:p14="http://schemas.microsoft.com/office/powerpoint/2010/main" val="371331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37557" cy="523220"/>
          </a:xfrm>
          <a:prstGeom prst="rect">
            <a:avLst/>
          </a:prstGeom>
          <a:noFill/>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键值对存储概述</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2" name="矩形 11">
            <a:extLst>
              <a:ext uri="{FF2B5EF4-FFF2-40B4-BE49-F238E27FC236}">
                <a16:creationId xmlns:a16="http://schemas.microsoft.com/office/drawing/2014/main" id="{2C095E82-BCDB-4159-A1F3-2E8B79BB7DC1}"/>
              </a:ext>
            </a:extLst>
          </p:cNvPr>
          <p:cNvSpPr/>
          <p:nvPr/>
        </p:nvSpPr>
        <p:spPr>
          <a:xfrm>
            <a:off x="283631" y="851313"/>
            <a:ext cx="3185487" cy="406971"/>
          </a:xfrm>
          <a:prstGeom prst="rect">
            <a:avLst/>
          </a:prstGeom>
        </p:spPr>
        <p:txBody>
          <a:bodyPr wrap="none">
            <a:spAutoFit/>
          </a:bodyPr>
          <a:lstStyle/>
          <a:p>
            <a:pPr>
              <a:lnSpc>
                <a:spcPct val="125000"/>
              </a:lnSpc>
            </a:pPr>
            <a:r>
              <a:rPr lang="zh-CN" altLang="en-US" dirty="0">
                <a:latin typeface="微软雅黑" panose="020B0503020204020204" pitchFamily="34" charset="-122"/>
                <a:ea typeface="微软雅黑" panose="020B0503020204020204" pitchFamily="34" charset="-122"/>
              </a:rPr>
              <a:t>通常使用两种典型的键值存储</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8C85BE3-8ADA-41BF-878F-85E6868DBD1A}"/>
              </a:ext>
            </a:extLst>
          </p:cNvPr>
          <p:cNvSpPr txBox="1"/>
          <p:nvPr/>
        </p:nvSpPr>
        <p:spPr>
          <a:xfrm>
            <a:off x="447477" y="1433188"/>
            <a:ext cx="6336792"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C00000"/>
                </a:solidFill>
              </a:rPr>
              <a:t>基于</a:t>
            </a:r>
            <a:r>
              <a:rPr lang="en-US" altLang="zh-CN" sz="2000" b="1" dirty="0">
                <a:solidFill>
                  <a:srgbClr val="C00000"/>
                </a:solidFill>
              </a:rPr>
              <a:t>B-Tree</a:t>
            </a:r>
            <a:r>
              <a:rPr lang="zh-CN" altLang="en-US" dirty="0"/>
              <a:t>：</a:t>
            </a:r>
          </a:p>
        </p:txBody>
      </p:sp>
      <p:sp>
        <p:nvSpPr>
          <p:cNvPr id="21" name="文本框 20">
            <a:extLst>
              <a:ext uri="{FF2B5EF4-FFF2-40B4-BE49-F238E27FC236}">
                <a16:creationId xmlns:a16="http://schemas.microsoft.com/office/drawing/2014/main" id="{AA153BBD-C023-4B61-987A-AC6AD18DDAE3}"/>
              </a:ext>
            </a:extLst>
          </p:cNvPr>
          <p:cNvSpPr txBox="1"/>
          <p:nvPr/>
        </p:nvSpPr>
        <p:spPr>
          <a:xfrm>
            <a:off x="764644" y="1866857"/>
            <a:ext cx="8063268" cy="1182183"/>
          </a:xfrm>
          <a:prstGeom prst="rect">
            <a:avLst/>
          </a:prstGeom>
          <a:noFill/>
        </p:spPr>
        <p:txBody>
          <a:bodyPr wrap="square" rtlCol="0">
            <a:spAutoFit/>
          </a:bodyPr>
          <a:lstStyle/>
          <a:p>
            <a:pPr>
              <a:lnSpc>
                <a:spcPct val="135000"/>
              </a:lnSpc>
            </a:pPr>
            <a:r>
              <a:rPr lang="zh-CN" altLang="en-US" dirty="0">
                <a:solidFill>
                  <a:srgbClr val="C00000"/>
                </a:solidFill>
                <a:latin typeface="微软雅黑" panose="020B0503020204020204" pitchFamily="34" charset="-122"/>
                <a:ea typeface="微软雅黑" panose="020B0503020204020204" pitchFamily="34" charset="-122"/>
              </a:rPr>
              <a:t>特点</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由于其能够最大程度地减少</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操作的数量，已广泛用于传统数据库中</a:t>
            </a:r>
            <a:endParaRPr lang="en-US" altLang="zh-CN" dirty="0">
              <a:latin typeface="微软雅黑" panose="020B0503020204020204" pitchFamily="34" charset="-122"/>
              <a:ea typeface="微软雅黑" panose="020B0503020204020204" pitchFamily="34" charset="-122"/>
            </a:endParaRPr>
          </a:p>
          <a:p>
            <a:pPr>
              <a:lnSpc>
                <a:spcPct val="135000"/>
              </a:lnSpc>
            </a:pPr>
            <a:r>
              <a:rPr lang="zh-CN" altLang="en-US" dirty="0">
                <a:solidFill>
                  <a:srgbClr val="C00000"/>
                </a:solidFill>
                <a:latin typeface="微软雅黑" panose="020B0503020204020204" pitchFamily="34" charset="-122"/>
                <a:ea typeface="微软雅黑" panose="020B0503020204020204" pitchFamily="34" charset="-122"/>
              </a:rPr>
              <a:t>应用</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诸如</a:t>
            </a:r>
            <a:r>
              <a:rPr lang="en-US" altLang="zh-CN" dirty="0" err="1">
                <a:latin typeface="微软雅黑" panose="020B0503020204020204" pitchFamily="34" charset="-122"/>
                <a:ea typeface="微软雅黑" panose="020B0503020204020204" pitchFamily="34" charset="-122"/>
              </a:rPr>
              <a:t>BerkeleyDB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Couchbase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InnoDB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MongoDB </a:t>
            </a:r>
            <a:r>
              <a:rPr lang="zh-CN" altLang="en-US" dirty="0">
                <a:latin typeface="微软雅黑" panose="020B0503020204020204" pitchFamily="34" charset="-122"/>
                <a:ea typeface="微软雅黑" panose="020B0503020204020204" pitchFamily="34" charset="-122"/>
              </a:rPr>
              <a:t>之类的现代键值数据库使用</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树作为其后端存储</a:t>
            </a:r>
          </a:p>
        </p:txBody>
      </p:sp>
      <p:sp>
        <p:nvSpPr>
          <p:cNvPr id="22" name="文本框 21">
            <a:extLst>
              <a:ext uri="{FF2B5EF4-FFF2-40B4-BE49-F238E27FC236}">
                <a16:creationId xmlns:a16="http://schemas.microsoft.com/office/drawing/2014/main" id="{5146275F-73CC-4381-834F-7C509A573AE3}"/>
              </a:ext>
            </a:extLst>
          </p:cNvPr>
          <p:cNvSpPr txBox="1"/>
          <p:nvPr/>
        </p:nvSpPr>
        <p:spPr>
          <a:xfrm>
            <a:off x="447477" y="3395395"/>
            <a:ext cx="6336792"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C00000"/>
                </a:solidFill>
              </a:rPr>
              <a:t>基于</a:t>
            </a:r>
            <a:r>
              <a:rPr lang="en-US" altLang="zh-CN" sz="2000" b="1" dirty="0">
                <a:solidFill>
                  <a:srgbClr val="C00000"/>
                </a:solidFill>
              </a:rPr>
              <a:t>LSM-Tree</a:t>
            </a:r>
            <a:r>
              <a:rPr lang="zh-CN" altLang="en-US" b="1" dirty="0">
                <a:solidFill>
                  <a:srgbClr val="C00000"/>
                </a:solidFill>
              </a:rPr>
              <a:t>：</a:t>
            </a:r>
          </a:p>
        </p:txBody>
      </p:sp>
      <p:sp>
        <p:nvSpPr>
          <p:cNvPr id="23" name="文本框 22">
            <a:extLst>
              <a:ext uri="{FF2B5EF4-FFF2-40B4-BE49-F238E27FC236}">
                <a16:creationId xmlns:a16="http://schemas.microsoft.com/office/drawing/2014/main" id="{BF7D5CE1-8D20-4A47-901A-4360208AEE00}"/>
              </a:ext>
            </a:extLst>
          </p:cNvPr>
          <p:cNvSpPr txBox="1"/>
          <p:nvPr/>
        </p:nvSpPr>
        <p:spPr>
          <a:xfrm>
            <a:off x="764645" y="3860065"/>
            <a:ext cx="8063267" cy="1182183"/>
          </a:xfrm>
          <a:prstGeom prst="rect">
            <a:avLst/>
          </a:prstGeom>
          <a:noFill/>
        </p:spPr>
        <p:txBody>
          <a:bodyPr wrap="square" rtlCol="0">
            <a:spAutoFit/>
          </a:bodyPr>
          <a:lstStyle/>
          <a:p>
            <a:pPr>
              <a:lnSpc>
                <a:spcPct val="135000"/>
              </a:lnSpc>
            </a:pPr>
            <a:r>
              <a:rPr lang="zh-CN" altLang="en-US" dirty="0">
                <a:solidFill>
                  <a:srgbClr val="C00000"/>
                </a:solidFill>
                <a:latin typeface="微软雅黑" panose="020B0503020204020204" pitchFamily="34" charset="-122"/>
                <a:ea typeface="微软雅黑" panose="020B0503020204020204" pitchFamily="34" charset="-122"/>
              </a:rPr>
              <a:t>特点</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旨在通过牺牲与原始</a:t>
            </a:r>
            <a:r>
              <a:rPr lang="en-US" altLang="zh-CN" dirty="0">
                <a:latin typeface="微软雅黑" panose="020B0503020204020204" pitchFamily="34" charset="-122"/>
                <a:ea typeface="微软雅黑" panose="020B0503020204020204" pitchFamily="34" charset="-122"/>
              </a:rPr>
              <a:t>B-Tree</a:t>
            </a:r>
            <a:r>
              <a:rPr lang="zh-CN" altLang="en-US" dirty="0">
                <a:latin typeface="微软雅黑" panose="020B0503020204020204" pitchFamily="34" charset="-122"/>
                <a:ea typeface="微软雅黑" panose="020B0503020204020204" pitchFamily="34" charset="-122"/>
              </a:rPr>
              <a:t>相比的读取性能来提高写入性能。</a:t>
            </a:r>
            <a:endParaRPr lang="en-US" altLang="zh-CN" dirty="0">
              <a:latin typeface="微软雅黑" panose="020B0503020204020204" pitchFamily="34" charset="-122"/>
              <a:ea typeface="微软雅黑" panose="020B0503020204020204" pitchFamily="34" charset="-122"/>
            </a:endParaRPr>
          </a:p>
          <a:p>
            <a:pPr>
              <a:lnSpc>
                <a:spcPct val="135000"/>
              </a:lnSpc>
            </a:pPr>
            <a:r>
              <a:rPr lang="zh-CN" altLang="en-US" dirty="0">
                <a:solidFill>
                  <a:srgbClr val="C00000"/>
                </a:solidFill>
                <a:latin typeface="微软雅黑" panose="020B0503020204020204" pitchFamily="34" charset="-122"/>
                <a:ea typeface="微软雅黑" panose="020B0503020204020204" pitchFamily="34" charset="-122"/>
              </a:rPr>
              <a:t>应用</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例如</a:t>
            </a:r>
            <a:r>
              <a:rPr lang="en-US" altLang="zh-CN" dirty="0" err="1">
                <a:latin typeface="微软雅黑" panose="020B0503020204020204" pitchFamily="34" charset="-122"/>
                <a:ea typeface="微软雅黑" panose="020B0503020204020204" pitchFamily="34" charset="-122"/>
              </a:rPr>
              <a:t>LevelDB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RocksDB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SQLite4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Cassandra </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BigTable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，都使用</a:t>
            </a:r>
            <a:r>
              <a:rPr lang="en-US" altLang="zh-CN" dirty="0">
                <a:latin typeface="微软雅黑" panose="020B0503020204020204" pitchFamily="34" charset="-122"/>
                <a:ea typeface="微软雅黑" panose="020B0503020204020204" pitchFamily="34" charset="-122"/>
              </a:rPr>
              <a:t>LSM-tree</a:t>
            </a:r>
            <a:r>
              <a:rPr lang="zh-CN" altLang="en-US" dirty="0">
                <a:latin typeface="微软雅黑" panose="020B0503020204020204" pitchFamily="34" charset="-122"/>
                <a:ea typeface="微软雅黑" panose="020B0503020204020204" pitchFamily="34" charset="-122"/>
              </a:rPr>
              <a:t>或其变体进行键值索引</a:t>
            </a:r>
          </a:p>
        </p:txBody>
      </p:sp>
      <p:sp>
        <p:nvSpPr>
          <p:cNvPr id="24" name="文本框 23">
            <a:extLst>
              <a:ext uri="{FF2B5EF4-FFF2-40B4-BE49-F238E27FC236}">
                <a16:creationId xmlns:a16="http://schemas.microsoft.com/office/drawing/2014/main" id="{0CE52D49-4C16-4E32-A977-80726B56540B}"/>
              </a:ext>
            </a:extLst>
          </p:cNvPr>
          <p:cNvSpPr txBox="1"/>
          <p:nvPr/>
        </p:nvSpPr>
        <p:spPr>
          <a:xfrm>
            <a:off x="283631" y="5212877"/>
            <a:ext cx="58691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传统数据库使用</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树较多，而大数据存储</a:t>
            </a:r>
            <a:r>
              <a:rPr lang="zh-CN" altLang="en-US" dirty="0">
                <a:solidFill>
                  <a:srgbClr val="C00000"/>
                </a:solidFill>
                <a:latin typeface="微软雅黑" panose="020B0503020204020204" pitchFamily="34" charset="-122"/>
                <a:ea typeface="微软雅黑" panose="020B0503020204020204" pitchFamily="34" charset="-122"/>
              </a:rPr>
              <a:t>使用</a:t>
            </a:r>
            <a:r>
              <a:rPr lang="en-US" altLang="zh-CN" dirty="0">
                <a:solidFill>
                  <a:srgbClr val="C00000"/>
                </a:solidFill>
                <a:latin typeface="微软雅黑" panose="020B0503020204020204" pitchFamily="34" charset="-122"/>
                <a:ea typeface="微软雅黑" panose="020B0503020204020204" pitchFamily="34" charset="-122"/>
              </a:rPr>
              <a:t>LSM</a:t>
            </a:r>
            <a:r>
              <a:rPr lang="zh-CN" altLang="en-US" dirty="0">
                <a:solidFill>
                  <a:srgbClr val="C00000"/>
                </a:solidFill>
                <a:latin typeface="微软雅黑" panose="020B0503020204020204" pitchFamily="34" charset="-122"/>
                <a:ea typeface="微软雅黑" panose="020B0503020204020204" pitchFamily="34" charset="-122"/>
              </a:rPr>
              <a:t>树较多</a:t>
            </a:r>
          </a:p>
        </p:txBody>
      </p:sp>
    </p:spTree>
    <p:extLst>
      <p:ext uri="{BB962C8B-B14F-4D97-AF65-F5344CB8AC3E}">
        <p14:creationId xmlns:p14="http://schemas.microsoft.com/office/powerpoint/2010/main" val="354376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DE9F54-ECB6-4F31-BCCD-A197EC8DD584}"/>
              </a:ext>
            </a:extLst>
          </p:cNvPr>
          <p:cNvSpPr txBox="1"/>
          <p:nvPr/>
        </p:nvSpPr>
        <p:spPr>
          <a:xfrm>
            <a:off x="141110" y="90311"/>
            <a:ext cx="2737557" cy="523220"/>
          </a:xfrm>
          <a:prstGeom prst="rect">
            <a:avLst/>
          </a:prstGeom>
          <a:noFill/>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键值对存储引擎</a:t>
            </a:r>
            <a:endParaRPr lang="en-US" altLang="zh-CN" sz="28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12" name="矩形 11">
            <a:extLst>
              <a:ext uri="{FF2B5EF4-FFF2-40B4-BE49-F238E27FC236}">
                <a16:creationId xmlns:a16="http://schemas.microsoft.com/office/drawing/2014/main" id="{2C095E82-BCDB-4159-A1F3-2E8B79BB7DC1}"/>
              </a:ext>
            </a:extLst>
          </p:cNvPr>
          <p:cNvSpPr/>
          <p:nvPr/>
        </p:nvSpPr>
        <p:spPr>
          <a:xfrm>
            <a:off x="396519" y="779580"/>
            <a:ext cx="3716082" cy="406971"/>
          </a:xfrm>
          <a:prstGeom prst="rect">
            <a:avLst/>
          </a:prstGeom>
        </p:spPr>
        <p:txBody>
          <a:bodyPr wrap="none">
            <a:spAutoFit/>
          </a:bodyPr>
          <a:lstStyle/>
          <a:p>
            <a:pPr>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存储引擎和数据库不是同一个概念</a:t>
            </a:r>
          </a:p>
        </p:txBody>
      </p:sp>
      <p:sp>
        <p:nvSpPr>
          <p:cNvPr id="3" name="矩形 2">
            <a:extLst>
              <a:ext uri="{FF2B5EF4-FFF2-40B4-BE49-F238E27FC236}">
                <a16:creationId xmlns:a16="http://schemas.microsoft.com/office/drawing/2014/main" id="{03D41424-219C-44F3-BF07-9FC6D1AF2FBC}"/>
              </a:ext>
            </a:extLst>
          </p:cNvPr>
          <p:cNvSpPr/>
          <p:nvPr/>
        </p:nvSpPr>
        <p:spPr>
          <a:xfrm>
            <a:off x="611008" y="1331827"/>
            <a:ext cx="8318503" cy="1175643"/>
          </a:xfrm>
          <a:prstGeom prst="rect">
            <a:avLst/>
          </a:prstGeom>
        </p:spPr>
        <p:txBody>
          <a:bodyPr wrap="square">
            <a:spAutoFit/>
          </a:bodyPr>
          <a:lstStyle/>
          <a:p>
            <a:pPr marL="285750" indent="-285750">
              <a:lnSpc>
                <a:spcPct val="13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数据库是跑车，那么存储引擎就是它的发动机，是</a:t>
            </a:r>
            <a:r>
              <a:rPr lang="zh-CN" altLang="en-US" dirty="0">
                <a:solidFill>
                  <a:srgbClr val="C00000"/>
                </a:solidFill>
                <a:latin typeface="微软雅黑" panose="020B0503020204020204" pitchFamily="34" charset="-122"/>
                <a:ea typeface="微软雅黑" panose="020B0503020204020204" pitchFamily="34" charset="-122"/>
              </a:rPr>
              <a:t>核心、心脏</a:t>
            </a:r>
            <a:r>
              <a:rPr lang="zh-CN" altLang="en-US" dirty="0">
                <a:latin typeface="微软雅黑" panose="020B0503020204020204" pitchFamily="34" charset="-122"/>
                <a:ea typeface="微软雅黑" panose="020B0503020204020204" pitchFamily="34" charset="-122"/>
              </a:rPr>
              <a:t>。有了这个发动机，我们再给它包装上一系列的配件和装饰，就可以成为数据库。不过也不要小瞧了配件和装饰，做到极致那也是非常困难</a:t>
            </a:r>
          </a:p>
        </p:txBody>
      </p:sp>
      <p:sp>
        <p:nvSpPr>
          <p:cNvPr id="14" name="矩形 13">
            <a:extLst>
              <a:ext uri="{FF2B5EF4-FFF2-40B4-BE49-F238E27FC236}">
                <a16:creationId xmlns:a16="http://schemas.microsoft.com/office/drawing/2014/main" id="{4EA1FB35-857C-430E-844C-213800C7AB36}"/>
              </a:ext>
            </a:extLst>
          </p:cNvPr>
          <p:cNvSpPr/>
          <p:nvPr/>
        </p:nvSpPr>
        <p:spPr>
          <a:xfrm>
            <a:off x="396519" y="2766041"/>
            <a:ext cx="7810503" cy="753220"/>
          </a:xfrm>
          <a:prstGeom prst="rect">
            <a:avLst/>
          </a:prstGeom>
        </p:spPr>
        <p:txBody>
          <a:bodyPr wrap="square">
            <a:spAutoFit/>
          </a:bodyPr>
          <a:lstStyle/>
          <a:p>
            <a:pPr>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接下来将论述几种</a:t>
            </a:r>
            <a:r>
              <a:rPr lang="zh-CN" altLang="en-US" dirty="0">
                <a:solidFill>
                  <a:srgbClr val="C00000"/>
                </a:solidFill>
                <a:latin typeface="微软雅黑" panose="020B0503020204020204" pitchFamily="34" charset="-122"/>
                <a:ea typeface="微软雅黑" panose="020B0503020204020204" pitchFamily="34" charset="-122"/>
              </a:rPr>
              <a:t>经典的键值存储引擎</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以及</a:t>
            </a:r>
            <a:r>
              <a:rPr lang="zh-CN" altLang="en-US" dirty="0">
                <a:solidFill>
                  <a:srgbClr val="C00000"/>
                </a:solidFill>
                <a:latin typeface="微软雅黑" panose="020B0503020204020204" pitchFamily="34" charset="-122"/>
                <a:ea typeface="微软雅黑" panose="020B0503020204020204" pitchFamily="34" charset="-122"/>
              </a:rPr>
              <a:t>最近三年</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发表在（顶级）会议上</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通过各类优化方法得到的存储引擎，组织如下：</a:t>
            </a:r>
          </a:p>
        </p:txBody>
      </p:sp>
      <p:sp>
        <p:nvSpPr>
          <p:cNvPr id="5" name="左大括号 4">
            <a:extLst>
              <a:ext uri="{FF2B5EF4-FFF2-40B4-BE49-F238E27FC236}">
                <a16:creationId xmlns:a16="http://schemas.microsoft.com/office/drawing/2014/main" id="{B2A31A8C-4FA8-4304-BD5F-573D8A041457}"/>
              </a:ext>
            </a:extLst>
          </p:cNvPr>
          <p:cNvSpPr/>
          <p:nvPr/>
        </p:nvSpPr>
        <p:spPr>
          <a:xfrm>
            <a:off x="201000" y="4252775"/>
            <a:ext cx="417689" cy="1527136"/>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55A19EE-D4FD-4DC1-9352-B4B7F5DC68F1}"/>
              </a:ext>
            </a:extLst>
          </p:cNvPr>
          <p:cNvSpPr/>
          <p:nvPr/>
        </p:nvSpPr>
        <p:spPr>
          <a:xfrm>
            <a:off x="611008" y="4052144"/>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经典的键值存储引擎</a:t>
            </a:r>
          </a:p>
        </p:txBody>
      </p:sp>
      <p:sp>
        <p:nvSpPr>
          <p:cNvPr id="15" name="矩形 14">
            <a:extLst>
              <a:ext uri="{FF2B5EF4-FFF2-40B4-BE49-F238E27FC236}">
                <a16:creationId xmlns:a16="http://schemas.microsoft.com/office/drawing/2014/main" id="{A05DA91E-20DC-4B99-80C2-449E54EC71AD}"/>
              </a:ext>
            </a:extLst>
          </p:cNvPr>
          <p:cNvSpPr/>
          <p:nvPr/>
        </p:nvSpPr>
        <p:spPr>
          <a:xfrm>
            <a:off x="2873166" y="4060506"/>
            <a:ext cx="4393895" cy="338554"/>
          </a:xfrm>
          <a:prstGeom prst="rect">
            <a:avLst/>
          </a:prstGeom>
        </p:spPr>
        <p:txBody>
          <a:bodyPr wrap="none">
            <a:spAutoFit/>
          </a:bodyPr>
          <a:lstStyle/>
          <a:p>
            <a:r>
              <a:rPr lang="en-US" altLang="zh-CN" sz="1600" b="1" dirty="0" err="1">
                <a:solidFill>
                  <a:srgbClr val="C00000"/>
                </a:solidFill>
                <a:latin typeface="微软雅黑" panose="020B0503020204020204" pitchFamily="34" charset="-122"/>
                <a:ea typeface="微软雅黑" panose="020B0503020204020204" pitchFamily="34" charset="-122"/>
              </a:rPr>
              <a:t>LevelDB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RocksDB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HyperLevelDB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cLSM</a:t>
            </a:r>
            <a:endParaRPr lang="en-US" altLang="zh-CN" sz="16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FAECF8C3-F218-40A0-AE71-D1D59B140606}"/>
              </a:ext>
            </a:extLst>
          </p:cNvPr>
          <p:cNvSpPr/>
          <p:nvPr/>
        </p:nvSpPr>
        <p:spPr>
          <a:xfrm>
            <a:off x="616396" y="5547525"/>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通过优化的存储引擎</a:t>
            </a:r>
          </a:p>
        </p:txBody>
      </p:sp>
      <p:sp>
        <p:nvSpPr>
          <p:cNvPr id="19" name="左大括号 18">
            <a:extLst>
              <a:ext uri="{FF2B5EF4-FFF2-40B4-BE49-F238E27FC236}">
                <a16:creationId xmlns:a16="http://schemas.microsoft.com/office/drawing/2014/main" id="{66C57034-27C1-4C91-BB1F-536F41C22573}"/>
              </a:ext>
            </a:extLst>
          </p:cNvPr>
          <p:cNvSpPr/>
          <p:nvPr/>
        </p:nvSpPr>
        <p:spPr>
          <a:xfrm>
            <a:off x="2878554" y="5101136"/>
            <a:ext cx="243787" cy="1262109"/>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D8F0F4B-7305-4F98-B1B5-F88360660737}"/>
              </a:ext>
            </a:extLst>
          </p:cNvPr>
          <p:cNvSpPr/>
          <p:nvPr/>
        </p:nvSpPr>
        <p:spPr>
          <a:xfrm>
            <a:off x="3122341" y="4913201"/>
            <a:ext cx="6137690" cy="338554"/>
          </a:xfrm>
          <a:prstGeom prst="rect">
            <a:avLst/>
          </a:prstGeom>
        </p:spPr>
        <p:txBody>
          <a:bodyPr wrap="square">
            <a:spAutoFit/>
          </a:bodyPr>
          <a:lstStyle/>
          <a:p>
            <a:r>
              <a:rPr lang="en-US" altLang="zh-CN" sz="1600" dirty="0" err="1">
                <a:latin typeface="微软雅黑" panose="020B0503020204020204" pitchFamily="34" charset="-122"/>
                <a:ea typeface="微软雅黑" panose="020B0503020204020204" pitchFamily="34" charset="-122"/>
              </a:rPr>
              <a:t>PebblesDB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SLM-DB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ForestDB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SlimDB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FloDB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NVMKV</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554564D5-F1B2-4233-9B8A-199A2C508502}"/>
              </a:ext>
            </a:extLst>
          </p:cNvPr>
          <p:cNvSpPr/>
          <p:nvPr/>
        </p:nvSpPr>
        <p:spPr>
          <a:xfrm>
            <a:off x="3186845" y="5916857"/>
            <a:ext cx="2770310" cy="765979"/>
          </a:xfrm>
          <a:prstGeom prst="rect">
            <a:avLst/>
          </a:prstGeom>
        </p:spPr>
        <p:txBody>
          <a:bodyPr wrap="none">
            <a:spAutoFit/>
          </a:bodyPr>
          <a:lstStyle/>
          <a:p>
            <a:pPr>
              <a:lnSpc>
                <a:spcPct val="145000"/>
              </a:lnSpc>
            </a:pPr>
            <a:r>
              <a:rPr lang="zh-CN" altLang="en-US" sz="1600" dirty="0">
                <a:latin typeface="微软雅黑" panose="020B0503020204020204" pitchFamily="34" charset="-122"/>
                <a:ea typeface="微软雅黑" panose="020B0503020204020204" pitchFamily="34" charset="-122"/>
              </a:rPr>
              <a:t>特别针对</a:t>
            </a:r>
            <a:r>
              <a:rPr lang="en-US" altLang="zh-CN" sz="1600" dirty="0">
                <a:latin typeface="微软雅黑" panose="020B0503020204020204" pitchFamily="34" charset="-122"/>
                <a:ea typeface="微软雅黑" panose="020B0503020204020204" pitchFamily="34" charset="-122"/>
              </a:rPr>
              <a:t>HDD</a:t>
            </a:r>
            <a:r>
              <a:rPr lang="zh-CN" altLang="en-US" sz="1600" dirty="0">
                <a:latin typeface="微软雅黑" panose="020B0503020204020204" pitchFamily="34" charset="-122"/>
                <a:ea typeface="微软雅黑" panose="020B0503020204020204" pitchFamily="34" charset="-122"/>
              </a:rPr>
              <a:t>优化</a:t>
            </a:r>
            <a:endParaRPr lang="en-US" altLang="zh-CN" sz="1600" dirty="0">
              <a:latin typeface="微软雅黑" panose="020B0503020204020204" pitchFamily="34" charset="-122"/>
              <a:ea typeface="微软雅黑" panose="020B0503020204020204" pitchFamily="34" charset="-122"/>
            </a:endParaRPr>
          </a:p>
          <a:p>
            <a:pPr>
              <a:lnSpc>
                <a:spcPct val="145000"/>
              </a:lnSpc>
            </a:pPr>
            <a:r>
              <a:rPr lang="en-US" altLang="zh-CN" sz="1600" dirty="0">
                <a:latin typeface="微软雅黑" panose="020B0503020204020204" pitchFamily="34" charset="-122"/>
                <a:ea typeface="微软雅黑" panose="020B0503020204020204" pitchFamily="34" charset="-122"/>
              </a:rPr>
              <a:t>SMRDB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SealDB</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GearDB</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86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690CE6-1AFA-410F-BE3B-20E26109A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234" y="5928146"/>
            <a:ext cx="1180765" cy="929853"/>
          </a:xfrm>
          <a:prstGeom prst="rect">
            <a:avLst/>
          </a:prstGeom>
        </p:spPr>
      </p:pic>
      <p:pic>
        <p:nvPicPr>
          <p:cNvPr id="10" name="图片 9">
            <a:extLst>
              <a:ext uri="{FF2B5EF4-FFF2-40B4-BE49-F238E27FC236}">
                <a16:creationId xmlns:a16="http://schemas.microsoft.com/office/drawing/2014/main" id="{DD1EC5B1-3C27-44B6-AC4D-76E0545DAE87}"/>
              </a:ext>
            </a:extLst>
          </p:cNvPr>
          <p:cNvPicPr>
            <a:picLocks noChangeAspect="1"/>
          </p:cNvPicPr>
          <p:nvPr/>
        </p:nvPicPr>
        <p:blipFill>
          <a:blip r:embed="rId4"/>
          <a:stretch>
            <a:fillRect/>
          </a:stretch>
        </p:blipFill>
        <p:spPr>
          <a:xfrm>
            <a:off x="6834448" y="6073422"/>
            <a:ext cx="1128786" cy="670159"/>
          </a:xfrm>
          <a:prstGeom prst="rect">
            <a:avLst/>
          </a:prstGeom>
        </p:spPr>
      </p:pic>
      <p:sp>
        <p:nvSpPr>
          <p:cNvPr id="3" name="矩形 2">
            <a:extLst>
              <a:ext uri="{FF2B5EF4-FFF2-40B4-BE49-F238E27FC236}">
                <a16:creationId xmlns:a16="http://schemas.microsoft.com/office/drawing/2014/main" id="{48A32AEE-7E10-49D6-8E67-AEF0D6779DBA}"/>
              </a:ext>
            </a:extLst>
          </p:cNvPr>
          <p:cNvSpPr/>
          <p:nvPr/>
        </p:nvSpPr>
        <p:spPr>
          <a:xfrm>
            <a:off x="1801116" y="2610378"/>
            <a:ext cx="5541767" cy="818622"/>
          </a:xfrm>
          <a:prstGeom prst="rect">
            <a:avLst/>
          </a:prstGeom>
        </p:spPr>
        <p:txBody>
          <a:bodyPr wrap="square">
            <a:spAutoFit/>
          </a:bodyPr>
          <a:lstStyle/>
          <a:p>
            <a:pPr algn="ctr">
              <a:lnSpc>
                <a:spcPct val="130000"/>
              </a:lnSpc>
              <a:spcBef>
                <a:spcPct val="0"/>
              </a:spcBef>
            </a:pPr>
            <a:r>
              <a:rPr lang="zh-CN" altLang="en-US" sz="4000" b="1" dirty="0">
                <a:solidFill>
                  <a:srgbClr val="C00000"/>
                </a:solidFill>
                <a:latin typeface="微软雅黑 Light" panose="020B0502040204020203" pitchFamily="34" charset="-122"/>
                <a:ea typeface="微软雅黑 Light" panose="020B0502040204020203" pitchFamily="34" charset="-122"/>
              </a:rPr>
              <a:t>键值对存储引擎的发展</a:t>
            </a:r>
          </a:p>
        </p:txBody>
      </p:sp>
    </p:spTree>
    <p:extLst>
      <p:ext uri="{BB962C8B-B14F-4D97-AF65-F5344CB8AC3E}">
        <p14:creationId xmlns:p14="http://schemas.microsoft.com/office/powerpoint/2010/main" val="62014526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TotalTime>
  <Words>5769</Words>
  <Application>Microsoft Office PowerPoint</Application>
  <PresentationFormat>全屏显示(4:3)</PresentationFormat>
  <Paragraphs>356</Paragraphs>
  <Slides>56</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等线</vt:lpstr>
      <vt:lpstr>黑体</vt:lpstr>
      <vt:lpstr>华文行楷</vt:lpstr>
      <vt:lpstr>微软雅黑</vt:lpstr>
      <vt:lpstr>微软雅黑 Light</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翔 周</dc:creator>
  <cp:lastModifiedBy>翔 周</cp:lastModifiedBy>
  <cp:revision>63</cp:revision>
  <dcterms:created xsi:type="dcterms:W3CDTF">2019-10-22T01:10:33Z</dcterms:created>
  <dcterms:modified xsi:type="dcterms:W3CDTF">2019-10-24T02:27:20Z</dcterms:modified>
</cp:coreProperties>
</file>