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216" r:id="rId2"/>
    <p:sldId id="1219" r:id="rId3"/>
    <p:sldId id="1220" r:id="rId4"/>
    <p:sldId id="1221" r:id="rId5"/>
    <p:sldId id="1222" r:id="rId6"/>
    <p:sldId id="1224" r:id="rId7"/>
    <p:sldId id="1223" r:id="rId8"/>
    <p:sldId id="1225" r:id="rId9"/>
    <p:sldId id="1226" r:id="rId10"/>
    <p:sldId id="1227" r:id="rId11"/>
    <p:sldId id="1228" r:id="rId12"/>
    <p:sldId id="1229" r:id="rId13"/>
    <p:sldId id="1230" r:id="rId14"/>
    <p:sldId id="1231" r:id="rId15"/>
    <p:sldId id="1232" r:id="rId16"/>
    <p:sldId id="1233" r:id="rId17"/>
    <p:sldId id="1234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281"/>
    <a:srgbClr val="FFFFFF"/>
    <a:srgbClr val="8064A2"/>
    <a:srgbClr val="9BBB59"/>
    <a:srgbClr val="C0504D"/>
    <a:srgbClr val="0070C0"/>
    <a:srgbClr val="7F7F7F"/>
    <a:srgbClr val="696772"/>
    <a:srgbClr val="4F81B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92"/>
    <p:restoredTop sz="86868"/>
  </p:normalViewPr>
  <p:slideViewPr>
    <p:cSldViewPr>
      <p:cViewPr varScale="1">
        <p:scale>
          <a:sx n="64" d="100"/>
          <a:sy n="64" d="100"/>
        </p:scale>
        <p:origin x="348" y="-1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68"/>
    </p:cViewPr>
  </p:sorterViewPr>
  <p:notesViewPr>
    <p:cSldViewPr>
      <p:cViewPr varScale="1">
        <p:scale>
          <a:sx n="96" d="100"/>
          <a:sy n="96" d="100"/>
        </p:scale>
        <p:origin x="196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0077E9D2-C5D3-614D-84CE-0FE4828EBB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7871841-F017-D544-90A1-791BFE59D2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2CB063E-9BC3-EA4F-98E8-1E4406D51F88}" type="datetimeFigureOut">
              <a:rPr lang="zh-CN" altLang="en-US"/>
              <a:pPr>
                <a:defRPr/>
              </a:pPr>
              <a:t>2019/10/23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45D541B-BBB5-4649-A4A3-0FCA245AB5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2971ECB-4578-F741-9FBB-A69C73CB1F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AA47B8D-2D2E-4A4A-9841-442947182B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10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33289CB3-0A52-EC40-94FD-307952AAED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="" xmlns:a16="http://schemas.microsoft.com/office/drawing/2014/main" id="{D5C2DBB3-471D-3B4E-A300-04192A87E09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1FA2F53-0393-D041-8F10-A4FB00E39A26}" type="datetimeFigureOut">
              <a:rPr lang="zh-CN" altLang="en-US"/>
              <a:pPr>
                <a:defRPr/>
              </a:pPr>
              <a:t>2019/10/23</a:t>
            </a:fld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="" xmlns:a16="http://schemas.microsoft.com/office/drawing/2014/main" id="{62E80CCE-5F70-5542-872C-D513335636C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="" xmlns:a16="http://schemas.microsoft.com/office/drawing/2014/main" id="{C89F6FD6-40FB-874E-9A8B-4DC31E44D1B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="" xmlns:a16="http://schemas.microsoft.com/office/drawing/2014/main" id="{0F4E181E-9CEC-8447-AE90-05D8E5C8E41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>
            <a:extLst>
              <a:ext uri="{FF2B5EF4-FFF2-40B4-BE49-F238E27FC236}">
                <a16:creationId xmlns="" xmlns:a16="http://schemas.microsoft.com/office/drawing/2014/main" id="{C2F03FBA-192A-DD40-90B6-EAABC179D4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CFEC2E0-3C82-0F4D-B3DE-5B7056F970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93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黑体" panose="02010609060101010101" pitchFamily="49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黑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黑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黑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黑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FEC2E0-3C82-0F4D-B3DE-5B7056F970E8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23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FEC2E0-3C82-0F4D-B3DE-5B7056F970E8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843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FEC2E0-3C82-0F4D-B3DE-5B7056F970E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360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FEC2E0-3C82-0F4D-B3DE-5B7056F970E8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069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FEC2E0-3C82-0F4D-B3DE-5B7056F970E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698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FEC2E0-3C82-0F4D-B3DE-5B7056F970E8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839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FEC2E0-3C82-0F4D-B3DE-5B7056F970E8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479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FEC2E0-3C82-0F4D-B3DE-5B7056F970E8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94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FEC2E0-3C82-0F4D-B3DE-5B7056F970E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68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FEC2E0-3C82-0F4D-B3DE-5B7056F970E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067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FEC2E0-3C82-0F4D-B3DE-5B7056F970E8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728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FEC2E0-3C82-0F4D-B3DE-5B7056F970E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79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FEC2E0-3C82-0F4D-B3DE-5B7056F970E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616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FEC2E0-3C82-0F4D-B3DE-5B7056F970E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34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FEC2E0-3C82-0F4D-B3DE-5B7056F970E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712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FEC2E0-3C82-0F4D-B3DE-5B7056F970E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668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6"/>
            <a:ext cx="12192000" cy="1470025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600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5C3D1813-7817-B443-AD64-9C71918ED64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1052737"/>
            <a:ext cx="12192000" cy="5297186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56941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2467"/>
            <a:ext cx="12192000" cy="73976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zh-CN" altLang="en-US" sz="60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defRPr>
            </a:lvl1pPr>
          </a:lstStyle>
          <a:p>
            <a:pPr lvl="0" algn="l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24342"/>
            <a:ext cx="12192000" cy="57234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圆角矩形 15">
            <a:extLst>
              <a:ext uri="{FF2B5EF4-FFF2-40B4-BE49-F238E27FC236}">
                <a16:creationId xmlns="" xmlns:a16="http://schemas.microsoft.com/office/drawing/2014/main" id="{2AEF8618-D890-E544-9FD1-581A8CC1C880}"/>
              </a:ext>
            </a:extLst>
          </p:cNvPr>
          <p:cNvSpPr/>
          <p:nvPr userDrawn="1"/>
        </p:nvSpPr>
        <p:spPr>
          <a:xfrm>
            <a:off x="-16667" y="6464928"/>
            <a:ext cx="12244127" cy="460738"/>
          </a:xfrm>
          <a:prstGeom prst="roundRect">
            <a:avLst>
              <a:gd name="adj" fmla="val 0"/>
            </a:avLst>
          </a:prstGeom>
          <a:solidFill>
            <a:srgbClr val="04428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pic>
        <p:nvPicPr>
          <p:cNvPr id="13" name="Picture 9" descr="C:\Users\hftsin\Desktop\scts.jpg">
            <a:extLst>
              <a:ext uri="{FF2B5EF4-FFF2-40B4-BE49-F238E27FC236}">
                <a16:creationId xmlns="" xmlns:a16="http://schemas.microsoft.com/office/drawing/2014/main" id="{1E01B496-9649-964B-8469-32E4CF33FB57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64589" y="6442638"/>
            <a:ext cx="1162872" cy="4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037CECE7-7097-F643-9001-65F78BFCD762}"/>
              </a:ext>
            </a:extLst>
          </p:cNvPr>
          <p:cNvSpPr txBox="1">
            <a:spLocks/>
          </p:cNvSpPr>
          <p:nvPr userDrawn="1"/>
        </p:nvSpPr>
        <p:spPr>
          <a:xfrm rot="5400000">
            <a:off x="11408588" y="-28782"/>
            <a:ext cx="722527" cy="749641"/>
          </a:xfrm>
          <a:prstGeom prst="homePlate">
            <a:avLst/>
          </a:prstGeom>
          <a:solidFill>
            <a:srgbClr val="04428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en-US" sz="2400" i="0" kern="1200" smtClean="0">
                <a:solidFill>
                  <a:schemeClr val="bg1"/>
                </a:soli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0" hangingPunct="0"/>
            <a:fld id="{75733F05-F9E3-484B-9BE4-59FA0B9F2483}" type="slidenum">
              <a:rPr lang="en-US" smtClean="0"/>
              <a:pPr algn="ctr" eaLnBrk="0" hangingPunct="0"/>
              <a:t>‹#›</a:t>
            </a:fld>
            <a:endParaRPr lang="en-US" altLang="zh-CN" dirty="0"/>
          </a:p>
        </p:txBody>
      </p:sp>
      <p:pic>
        <p:nvPicPr>
          <p:cNvPr id="19" name="Picture 7" descr="F:\hust\scts\logo\Logo\HUST.jpg">
            <a:extLst>
              <a:ext uri="{FF2B5EF4-FFF2-40B4-BE49-F238E27FC236}">
                <a16:creationId xmlns="" xmlns:a16="http://schemas.microsoft.com/office/drawing/2014/main" id="{29380875-A26E-674A-826F-64D9F3D94E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68" y="6442632"/>
            <a:ext cx="888712" cy="48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0" descr="C:\Users\hftsin\Desktop\cgcl.jpg">
            <a:extLst>
              <a:ext uri="{FF2B5EF4-FFF2-40B4-BE49-F238E27FC236}">
                <a16:creationId xmlns="" xmlns:a16="http://schemas.microsoft.com/office/drawing/2014/main" id="{4E40CB8E-90DF-ED43-96E5-00FFB86ADB7E}"/>
              </a:ext>
            </a:extLst>
          </p:cNvPr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500" y="6425599"/>
            <a:ext cx="1179539" cy="48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97EF44B0-2654-9E4F-8B9C-42781B1AB40D}"/>
              </a:ext>
            </a:extLst>
          </p:cNvPr>
          <p:cNvGrpSpPr/>
          <p:nvPr userDrawn="1"/>
        </p:nvGrpSpPr>
        <p:grpSpPr>
          <a:xfrm>
            <a:off x="2697391" y="6464794"/>
            <a:ext cx="6797219" cy="649627"/>
            <a:chOff x="1659722" y="6476138"/>
            <a:chExt cx="6051579" cy="649627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52276BCF-097E-A541-A712-A6E7911B8B13}"/>
                </a:ext>
              </a:extLst>
            </p:cNvPr>
            <p:cNvSpPr/>
            <p:nvPr userDrawn="1"/>
          </p:nvSpPr>
          <p:spPr>
            <a:xfrm>
              <a:off x="2750762" y="6590234"/>
              <a:ext cx="4960539" cy="535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Evening</a:t>
              </a:r>
              <a:r>
                <a:rPr lang="zh-CN" altLang="en-US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Out</a:t>
              </a:r>
              <a:r>
                <a:rPr lang="zh-CN" altLang="en-US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the</a:t>
              </a:r>
              <a:r>
                <a:rPr lang="zh-CN" altLang="en-US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+mn-ea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Stumbling</a:t>
              </a:r>
              <a:r>
                <a:rPr lang="zh-CN" altLang="en-US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+mn-ea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Blocks</a:t>
              </a:r>
              <a:r>
                <a:rPr lang="zh-CN" altLang="en-US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+mn-ea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for</a:t>
              </a:r>
              <a:r>
                <a:rPr lang="zh-CN" altLang="en-US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+mn-ea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Today’s</a:t>
              </a:r>
              <a:r>
                <a:rPr lang="zh-CN" altLang="en-US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+mn-ea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Blockchain</a:t>
              </a:r>
              <a:r>
                <a:rPr lang="zh-CN" altLang="en-US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+mn-ea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Systems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BD47E08A-2356-1E43-8D23-165E0606D861}"/>
                </a:ext>
              </a:extLst>
            </p:cNvPr>
            <p:cNvCxnSpPr/>
            <p:nvPr userDrawn="1"/>
          </p:nvCxnSpPr>
          <p:spPr>
            <a:xfrm>
              <a:off x="2698587" y="6476138"/>
              <a:ext cx="0" cy="4435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E5889802-D619-E146-8294-9EC304B83EE6}"/>
                </a:ext>
              </a:extLst>
            </p:cNvPr>
            <p:cNvSpPr/>
            <p:nvPr userDrawn="1"/>
          </p:nvSpPr>
          <p:spPr>
            <a:xfrm>
              <a:off x="1659722" y="6594074"/>
              <a:ext cx="1091040" cy="313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dirty="0">
                  <a:solidFill>
                    <a:srgbClr val="FFC000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BlockSys’19</a:t>
              </a:r>
              <a:endParaRPr lang="en-US" altLang="zh-CN" sz="1600" kern="1200" dirty="0">
                <a:solidFill>
                  <a:srgbClr val="FFC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65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2467"/>
            <a:ext cx="12192000" cy="73976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zh-CN" altLang="en-US" sz="54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defRPr>
            </a:lvl1pPr>
          </a:lstStyle>
          <a:p>
            <a:pPr lvl="0" algn="l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24342"/>
            <a:ext cx="12192000" cy="57234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圆角矩形 15">
            <a:extLst>
              <a:ext uri="{FF2B5EF4-FFF2-40B4-BE49-F238E27FC236}">
                <a16:creationId xmlns="" xmlns:a16="http://schemas.microsoft.com/office/drawing/2014/main" id="{2AEF8618-D890-E544-9FD1-581A8CC1C880}"/>
              </a:ext>
            </a:extLst>
          </p:cNvPr>
          <p:cNvSpPr/>
          <p:nvPr userDrawn="1"/>
        </p:nvSpPr>
        <p:spPr>
          <a:xfrm>
            <a:off x="-16667" y="6464928"/>
            <a:ext cx="12244127" cy="460738"/>
          </a:xfrm>
          <a:prstGeom prst="roundRect">
            <a:avLst>
              <a:gd name="adj" fmla="val 0"/>
            </a:avLst>
          </a:prstGeom>
          <a:solidFill>
            <a:srgbClr val="04428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pic>
        <p:nvPicPr>
          <p:cNvPr id="13" name="Picture 9" descr="C:\Users\hftsin\Desktop\scts.jpg">
            <a:extLst>
              <a:ext uri="{FF2B5EF4-FFF2-40B4-BE49-F238E27FC236}">
                <a16:creationId xmlns="" xmlns:a16="http://schemas.microsoft.com/office/drawing/2014/main" id="{1E01B496-9649-964B-8469-32E4CF33FB57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64589" y="6442638"/>
            <a:ext cx="1162872" cy="4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037CECE7-7097-F643-9001-65F78BFCD762}"/>
              </a:ext>
            </a:extLst>
          </p:cNvPr>
          <p:cNvSpPr txBox="1">
            <a:spLocks/>
          </p:cNvSpPr>
          <p:nvPr userDrawn="1"/>
        </p:nvSpPr>
        <p:spPr>
          <a:xfrm rot="5400000">
            <a:off x="11408588" y="-28782"/>
            <a:ext cx="722527" cy="749641"/>
          </a:xfrm>
          <a:prstGeom prst="homePlate">
            <a:avLst/>
          </a:prstGeom>
          <a:solidFill>
            <a:srgbClr val="04428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en-US" sz="2400" i="0" kern="1200" smtClean="0">
                <a:solidFill>
                  <a:schemeClr val="bg1"/>
                </a:soli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0" hangingPunct="0"/>
            <a:fld id="{75733F05-F9E3-484B-9BE4-59FA0B9F2483}" type="slidenum">
              <a:rPr lang="en-US" smtClean="0"/>
              <a:pPr algn="ctr" eaLnBrk="0" hangingPunct="0"/>
              <a:t>‹#›</a:t>
            </a:fld>
            <a:endParaRPr lang="en-US" altLang="zh-CN" dirty="0"/>
          </a:p>
        </p:txBody>
      </p:sp>
      <p:pic>
        <p:nvPicPr>
          <p:cNvPr id="19" name="Picture 7" descr="F:\hust\scts\logo\Logo\HUST.jpg">
            <a:extLst>
              <a:ext uri="{FF2B5EF4-FFF2-40B4-BE49-F238E27FC236}">
                <a16:creationId xmlns="" xmlns:a16="http://schemas.microsoft.com/office/drawing/2014/main" id="{29380875-A26E-674A-826F-64D9F3D94E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68" y="6442632"/>
            <a:ext cx="888712" cy="48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0" descr="C:\Users\hftsin\Desktop\cgcl.jpg">
            <a:extLst>
              <a:ext uri="{FF2B5EF4-FFF2-40B4-BE49-F238E27FC236}">
                <a16:creationId xmlns="" xmlns:a16="http://schemas.microsoft.com/office/drawing/2014/main" id="{4E40CB8E-90DF-ED43-96E5-00FFB86ADB7E}"/>
              </a:ext>
            </a:extLst>
          </p:cNvPr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500" y="6425599"/>
            <a:ext cx="1179539" cy="48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97EF44B0-2654-9E4F-8B9C-42781B1AB40D}"/>
              </a:ext>
            </a:extLst>
          </p:cNvPr>
          <p:cNvGrpSpPr/>
          <p:nvPr userDrawn="1"/>
        </p:nvGrpSpPr>
        <p:grpSpPr>
          <a:xfrm>
            <a:off x="1271464" y="6464923"/>
            <a:ext cx="11305256" cy="622784"/>
            <a:chOff x="-16667" y="6464923"/>
            <a:chExt cx="10065094" cy="622784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52276BCF-097E-A541-A712-A6E7911B8B13}"/>
                </a:ext>
              </a:extLst>
            </p:cNvPr>
            <p:cNvSpPr/>
            <p:nvPr userDrawn="1"/>
          </p:nvSpPr>
          <p:spPr>
            <a:xfrm>
              <a:off x="-16667" y="6552176"/>
              <a:ext cx="4960539" cy="535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Evening</a:t>
              </a:r>
              <a:r>
                <a:rPr lang="zh-CN" altLang="en-US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Out</a:t>
              </a:r>
              <a:r>
                <a:rPr lang="zh-CN" altLang="en-US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the</a:t>
              </a:r>
              <a:r>
                <a:rPr lang="zh-CN" altLang="en-US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+mn-ea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Stumbling</a:t>
              </a:r>
              <a:r>
                <a:rPr lang="zh-CN" altLang="en-US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+mn-ea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Blocks</a:t>
              </a:r>
              <a:r>
                <a:rPr lang="zh-CN" altLang="en-US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+mn-ea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for</a:t>
              </a:r>
              <a:r>
                <a:rPr lang="zh-CN" altLang="en-US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+mn-ea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Today’s</a:t>
              </a:r>
              <a:r>
                <a:rPr lang="zh-CN" altLang="en-US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+mn-ea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Blockchain</a:t>
              </a:r>
              <a:r>
                <a:rPr lang="zh-CN" altLang="en-US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+mn-ea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Systems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BD47E08A-2356-1E43-8D23-165E0606D861}"/>
                </a:ext>
              </a:extLst>
            </p:cNvPr>
            <p:cNvCxnSpPr/>
            <p:nvPr userDrawn="1"/>
          </p:nvCxnSpPr>
          <p:spPr>
            <a:xfrm>
              <a:off x="4943872" y="6464923"/>
              <a:ext cx="0" cy="4435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E5889802-D619-E146-8294-9EC304B83EE6}"/>
                </a:ext>
              </a:extLst>
            </p:cNvPr>
            <p:cNvSpPr/>
            <p:nvPr userDrawn="1"/>
          </p:nvSpPr>
          <p:spPr>
            <a:xfrm>
              <a:off x="5087888" y="6571768"/>
              <a:ext cx="4960539" cy="313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Part</a:t>
              </a:r>
              <a:r>
                <a:rPr lang="zh-CN" altLang="en-US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I</a:t>
              </a:r>
              <a:r>
                <a:rPr lang="zh-CN" altLang="en-US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Status</a:t>
              </a:r>
              <a:r>
                <a:rPr lang="zh-CN" altLang="en-US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Quo</a:t>
              </a:r>
              <a:endParaRPr lang="en-US" altLang="zh-CN" sz="1600" kern="1200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04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2467"/>
            <a:ext cx="12192000" cy="73976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zh-CN" altLang="en-US" sz="5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defRPr>
            </a:lvl1pPr>
          </a:lstStyle>
          <a:p>
            <a:pPr lvl="0" algn="l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07302"/>
            <a:ext cx="12192000" cy="574045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圆角矩形 15">
            <a:extLst>
              <a:ext uri="{FF2B5EF4-FFF2-40B4-BE49-F238E27FC236}">
                <a16:creationId xmlns="" xmlns:a16="http://schemas.microsoft.com/office/drawing/2014/main" id="{2AEF8618-D890-E544-9FD1-581A8CC1C880}"/>
              </a:ext>
            </a:extLst>
          </p:cNvPr>
          <p:cNvSpPr/>
          <p:nvPr userDrawn="1"/>
        </p:nvSpPr>
        <p:spPr>
          <a:xfrm>
            <a:off x="-16667" y="6464923"/>
            <a:ext cx="12244127" cy="460738"/>
          </a:xfrm>
          <a:prstGeom prst="roundRect">
            <a:avLst>
              <a:gd name="adj" fmla="val 0"/>
            </a:avLst>
          </a:prstGeom>
          <a:solidFill>
            <a:srgbClr val="04428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037CECE7-7097-F643-9001-65F78BFCD762}"/>
              </a:ext>
            </a:extLst>
          </p:cNvPr>
          <p:cNvSpPr txBox="1">
            <a:spLocks/>
          </p:cNvSpPr>
          <p:nvPr userDrawn="1"/>
        </p:nvSpPr>
        <p:spPr>
          <a:xfrm rot="5400000">
            <a:off x="11408588" y="-28782"/>
            <a:ext cx="722527" cy="749641"/>
          </a:xfrm>
          <a:prstGeom prst="homePlate">
            <a:avLst/>
          </a:prstGeom>
          <a:solidFill>
            <a:srgbClr val="04428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en-US" sz="2400" i="0" kern="1200" smtClean="0">
                <a:solidFill>
                  <a:schemeClr val="bg1"/>
                </a:soli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0" hangingPunct="0"/>
            <a:fld id="{75733F05-F9E3-484B-9BE4-59FA0B9F2483}" type="slidenum">
              <a:rPr lang="en-US" smtClean="0"/>
              <a:pPr algn="ctr" eaLnBrk="0" hangingPunct="0"/>
              <a:t>‹#›</a:t>
            </a:fld>
            <a:endParaRPr lang="en-US" altLang="zh-CN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425A89-92B2-5549-83F5-D78DBAE7AAC2}"/>
              </a:ext>
            </a:extLst>
          </p:cNvPr>
          <p:cNvGrpSpPr/>
          <p:nvPr userDrawn="1"/>
        </p:nvGrpSpPr>
        <p:grpSpPr>
          <a:xfrm>
            <a:off x="1271464" y="6464923"/>
            <a:ext cx="11305256" cy="622784"/>
            <a:chOff x="-16667" y="6464923"/>
            <a:chExt cx="10065094" cy="622784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1D35C7AF-F3B5-5748-902E-A3F03F8CBFEB}"/>
                </a:ext>
              </a:extLst>
            </p:cNvPr>
            <p:cNvSpPr/>
            <p:nvPr userDrawn="1"/>
          </p:nvSpPr>
          <p:spPr>
            <a:xfrm>
              <a:off x="-16667" y="6552176"/>
              <a:ext cx="4960539" cy="535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Evening</a:t>
              </a:r>
              <a:r>
                <a:rPr lang="zh-CN" altLang="en-US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Out</a:t>
              </a:r>
              <a:r>
                <a:rPr lang="zh-CN" altLang="en-US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the</a:t>
              </a:r>
              <a:r>
                <a:rPr lang="zh-CN" altLang="en-US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+mn-ea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Stumbling</a:t>
              </a:r>
              <a:r>
                <a:rPr lang="zh-CN" altLang="en-US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+mn-ea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Blocks</a:t>
              </a:r>
              <a:r>
                <a:rPr lang="zh-CN" altLang="en-US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+mn-ea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for</a:t>
              </a:r>
              <a:r>
                <a:rPr lang="zh-CN" altLang="en-US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+mn-ea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Today’s</a:t>
              </a:r>
              <a:r>
                <a:rPr lang="zh-CN" altLang="en-US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+mn-ea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Blockchain</a:t>
              </a:r>
              <a:r>
                <a:rPr lang="zh-CN" altLang="en-US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+mn-ea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Systems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3C57AB81-B665-A04B-AC93-4DBC20FC6B5C}"/>
                </a:ext>
              </a:extLst>
            </p:cNvPr>
            <p:cNvCxnSpPr/>
            <p:nvPr userDrawn="1"/>
          </p:nvCxnSpPr>
          <p:spPr>
            <a:xfrm>
              <a:off x="4943872" y="6464923"/>
              <a:ext cx="0" cy="4435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166D4544-1C87-6A4A-92A0-E0A698ACBCF3}"/>
                </a:ext>
              </a:extLst>
            </p:cNvPr>
            <p:cNvSpPr/>
            <p:nvPr userDrawn="1"/>
          </p:nvSpPr>
          <p:spPr>
            <a:xfrm>
              <a:off x="5087888" y="6571768"/>
              <a:ext cx="4960539" cy="313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Part</a:t>
              </a:r>
              <a:r>
                <a:rPr lang="zh-CN" altLang="en-US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II</a:t>
              </a:r>
              <a:r>
                <a:rPr lang="zh-CN" altLang="en-US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Major</a:t>
              </a:r>
              <a:r>
                <a:rPr lang="zh-CN" altLang="en-US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Stumbling</a:t>
              </a:r>
              <a:r>
                <a:rPr lang="zh-CN" altLang="en-US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Blocks</a:t>
              </a:r>
              <a:endParaRPr lang="en-US" altLang="zh-CN" sz="1600" kern="1200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</p:txBody>
        </p:sp>
      </p:grpSp>
      <p:pic>
        <p:nvPicPr>
          <p:cNvPr id="19" name="Picture 7" descr="F:\hust\scts\logo\Logo\HUST.jpg">
            <a:extLst>
              <a:ext uri="{FF2B5EF4-FFF2-40B4-BE49-F238E27FC236}">
                <a16:creationId xmlns="" xmlns:a16="http://schemas.microsoft.com/office/drawing/2014/main" id="{29380875-A26E-674A-826F-64D9F3D94E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68" y="6442632"/>
            <a:ext cx="888712" cy="48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 descr="C:\Users\hftsin\Desktop\scts.jpg">
            <a:extLst>
              <a:ext uri="{FF2B5EF4-FFF2-40B4-BE49-F238E27FC236}">
                <a16:creationId xmlns="" xmlns:a16="http://schemas.microsoft.com/office/drawing/2014/main" id="{DAAD4047-AFDC-0444-8BC9-90124833D2B7}"/>
              </a:ext>
            </a:extLst>
          </p:cNvPr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64589" y="6442638"/>
            <a:ext cx="1162872" cy="4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 descr="C:\Users\hftsin\Desktop\cgcl.jpg">
            <a:extLst>
              <a:ext uri="{FF2B5EF4-FFF2-40B4-BE49-F238E27FC236}">
                <a16:creationId xmlns="" xmlns:a16="http://schemas.microsoft.com/office/drawing/2014/main" id="{57E00952-0441-B047-BAB3-DB7BD3F7552D}"/>
              </a:ext>
            </a:extLst>
          </p:cNvPr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500" y="6425599"/>
            <a:ext cx="1179539" cy="48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64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2467"/>
            <a:ext cx="12192000" cy="73976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zh-CN" altLang="en-US" sz="5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defRPr>
            </a:lvl1pPr>
          </a:lstStyle>
          <a:p>
            <a:pPr lvl="0" algn="l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46626"/>
            <a:ext cx="12192000" cy="570112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圆角矩形 15">
            <a:extLst>
              <a:ext uri="{FF2B5EF4-FFF2-40B4-BE49-F238E27FC236}">
                <a16:creationId xmlns="" xmlns:a16="http://schemas.microsoft.com/office/drawing/2014/main" id="{2AEF8618-D890-E544-9FD1-581A8CC1C880}"/>
              </a:ext>
            </a:extLst>
          </p:cNvPr>
          <p:cNvSpPr/>
          <p:nvPr userDrawn="1"/>
        </p:nvSpPr>
        <p:spPr>
          <a:xfrm>
            <a:off x="-16667" y="6464923"/>
            <a:ext cx="12244127" cy="460738"/>
          </a:xfrm>
          <a:prstGeom prst="roundRect">
            <a:avLst>
              <a:gd name="adj" fmla="val 0"/>
            </a:avLst>
          </a:prstGeom>
          <a:solidFill>
            <a:srgbClr val="04428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037CECE7-7097-F643-9001-65F78BFCD762}"/>
              </a:ext>
            </a:extLst>
          </p:cNvPr>
          <p:cNvSpPr txBox="1">
            <a:spLocks/>
          </p:cNvSpPr>
          <p:nvPr userDrawn="1"/>
        </p:nvSpPr>
        <p:spPr>
          <a:xfrm rot="5400000">
            <a:off x="11408588" y="-28782"/>
            <a:ext cx="722527" cy="749641"/>
          </a:xfrm>
          <a:prstGeom prst="homePlate">
            <a:avLst/>
          </a:prstGeom>
          <a:solidFill>
            <a:srgbClr val="04428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en-US" sz="2400" i="0" kern="1200" smtClean="0">
                <a:solidFill>
                  <a:schemeClr val="bg1"/>
                </a:soli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ctr" eaLnBrk="0" hangingPunct="0"/>
            <a:fld id="{75733F05-F9E3-484B-9BE4-59FA0B9F2483}" type="slidenum">
              <a:rPr lang="en-US" smtClean="0"/>
              <a:pPr algn="ctr" eaLnBrk="0" hangingPunct="0"/>
              <a:t>‹#›</a:t>
            </a:fld>
            <a:endParaRPr lang="en-US" altLang="zh-CN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425A89-92B2-5549-83F5-D78DBAE7AAC2}"/>
              </a:ext>
            </a:extLst>
          </p:cNvPr>
          <p:cNvGrpSpPr/>
          <p:nvPr userDrawn="1"/>
        </p:nvGrpSpPr>
        <p:grpSpPr>
          <a:xfrm>
            <a:off x="1271464" y="6464923"/>
            <a:ext cx="11305256" cy="622784"/>
            <a:chOff x="-16667" y="6464923"/>
            <a:chExt cx="10065094" cy="622784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1D35C7AF-F3B5-5748-902E-A3F03F8CBFEB}"/>
                </a:ext>
              </a:extLst>
            </p:cNvPr>
            <p:cNvSpPr/>
            <p:nvPr userDrawn="1"/>
          </p:nvSpPr>
          <p:spPr>
            <a:xfrm>
              <a:off x="-16667" y="6552176"/>
              <a:ext cx="4960539" cy="535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Evening</a:t>
              </a:r>
              <a:r>
                <a:rPr lang="zh-CN" altLang="en-US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Out</a:t>
              </a:r>
              <a:r>
                <a:rPr lang="zh-CN" altLang="en-US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the</a:t>
              </a:r>
              <a:r>
                <a:rPr lang="zh-CN" altLang="en-US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+mn-ea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Stumbling</a:t>
              </a:r>
              <a:r>
                <a:rPr lang="zh-CN" altLang="en-US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+mn-ea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Blocks</a:t>
              </a:r>
              <a:r>
                <a:rPr lang="zh-CN" altLang="en-US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+mn-ea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for</a:t>
              </a:r>
              <a:r>
                <a:rPr lang="zh-CN" altLang="en-US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+mn-ea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Today’s</a:t>
              </a:r>
              <a:r>
                <a:rPr lang="zh-CN" altLang="en-US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+mn-ea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Blockchain</a:t>
              </a:r>
              <a:r>
                <a:rPr lang="zh-CN" altLang="en-US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+mn-ea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kern="12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Systems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3C57AB81-B665-A04B-AC93-4DBC20FC6B5C}"/>
                </a:ext>
              </a:extLst>
            </p:cNvPr>
            <p:cNvCxnSpPr/>
            <p:nvPr userDrawn="1"/>
          </p:nvCxnSpPr>
          <p:spPr>
            <a:xfrm>
              <a:off x="4943872" y="6464923"/>
              <a:ext cx="0" cy="4435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166D4544-1C87-6A4A-92A0-E0A698ACBCF3}"/>
                </a:ext>
              </a:extLst>
            </p:cNvPr>
            <p:cNvSpPr/>
            <p:nvPr userDrawn="1"/>
          </p:nvSpPr>
          <p:spPr>
            <a:xfrm>
              <a:off x="5087888" y="6571768"/>
              <a:ext cx="4960539" cy="313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Part</a:t>
              </a:r>
              <a:r>
                <a:rPr lang="zh-CN" altLang="en-US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III</a:t>
              </a:r>
              <a:r>
                <a:rPr lang="zh-CN" altLang="en-US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Future</a:t>
              </a:r>
              <a:r>
                <a:rPr lang="zh-CN" altLang="en-US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Trends</a:t>
              </a:r>
              <a:endParaRPr lang="en-US" altLang="zh-CN" sz="1600" kern="1200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</p:txBody>
        </p:sp>
      </p:grpSp>
      <p:pic>
        <p:nvPicPr>
          <p:cNvPr id="19" name="Picture 7" descr="F:\hust\scts\logo\Logo\HUST.jpg">
            <a:extLst>
              <a:ext uri="{FF2B5EF4-FFF2-40B4-BE49-F238E27FC236}">
                <a16:creationId xmlns="" xmlns:a16="http://schemas.microsoft.com/office/drawing/2014/main" id="{29380875-A26E-674A-826F-64D9F3D94E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68" y="6442632"/>
            <a:ext cx="888712" cy="48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 descr="C:\Users\hftsin\Desktop\scts.jpg">
            <a:extLst>
              <a:ext uri="{FF2B5EF4-FFF2-40B4-BE49-F238E27FC236}">
                <a16:creationId xmlns="" xmlns:a16="http://schemas.microsoft.com/office/drawing/2014/main" id="{46359B46-004F-364C-B5B2-0292B6D0572F}"/>
              </a:ext>
            </a:extLst>
          </p:cNvPr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64589" y="6442638"/>
            <a:ext cx="1162872" cy="4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 descr="C:\Users\hftsin\Desktop\cgcl.jpg">
            <a:extLst>
              <a:ext uri="{FF2B5EF4-FFF2-40B4-BE49-F238E27FC236}">
                <a16:creationId xmlns="" xmlns:a16="http://schemas.microsoft.com/office/drawing/2014/main" id="{810599F6-F4EA-E545-8A32-E8C2FB2DCCA1}"/>
              </a:ext>
            </a:extLst>
          </p:cNvPr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500" y="6425599"/>
            <a:ext cx="1179539" cy="48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10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hust.jpg">
            <a:extLst>
              <a:ext uri="{FF2B5EF4-FFF2-40B4-BE49-F238E27FC236}">
                <a16:creationId xmlns="" xmlns:a16="http://schemas.microsoft.com/office/drawing/2014/main" id="{B86EA3FA-0C6B-444B-92F6-60459966AA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85" y="0"/>
            <a:ext cx="12170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="" xmlns:a16="http://schemas.microsoft.com/office/drawing/2014/main" id="{4E0D678C-23D0-CA4F-8079-C66979F181F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="" xmlns:a16="http://schemas.microsoft.com/office/drawing/2014/main" id="{3CDD8A22-746A-6A4E-A471-5CEAE73C74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C3EBB93-B2C8-E647-8CED-C4872560F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5765CD5-449F-E24A-A7CE-ED22641A4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C499F5F-BE56-A14F-BBBF-5632EF247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2E4D5D2-85EC-1043-8AA4-F8255A49B5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05" r:id="rId2"/>
    <p:sldLayoutId id="2147483690" r:id="rId3"/>
    <p:sldLayoutId id="2147483703" r:id="rId4"/>
    <p:sldLayoutId id="2147483704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Microsoft YaHei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黑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Microsoft YaHei" panose="020B0503020204020204" pitchFamily="3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Microsoft YaHei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Microsoft YaHei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Microsoft YaHei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Microsoft YaHei" panose="020B0503020204020204" pitchFamily="3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emf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信息存储理论与技术</a:t>
            </a:r>
            <a:endParaRPr lang="zh-CN" altLang="en-US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0" y="746626"/>
            <a:ext cx="12192000" cy="5701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27448" y="6487077"/>
            <a:ext cx="4968552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60096" y="6487077"/>
            <a:ext cx="2592288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926" y="1988840"/>
            <a:ext cx="12180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/>
              <a:t>区</a:t>
            </a:r>
            <a:r>
              <a:rPr lang="zh-CN" altLang="en-US" sz="5400" dirty="0" smtClean="0"/>
              <a:t>块链：存储</a:t>
            </a:r>
            <a:r>
              <a:rPr lang="en-US" altLang="zh-CN" sz="5400" dirty="0" smtClean="0"/>
              <a:t>+</a:t>
            </a:r>
            <a:r>
              <a:rPr lang="zh-CN" altLang="en-US" sz="5400" dirty="0" smtClean="0"/>
              <a:t>共识</a:t>
            </a:r>
            <a:endParaRPr lang="zh-CN" altLang="en-US" sz="5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824192" y="392146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王超凡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韩睿 熊浩辰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78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内容占位符 2"/>
          <p:cNvSpPr txBox="1">
            <a:spLocks/>
          </p:cNvSpPr>
          <p:nvPr/>
        </p:nvSpPr>
        <p:spPr bwMode="auto">
          <a:xfrm>
            <a:off x="0" y="680201"/>
            <a:ext cx="12192000" cy="5701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树图结构（</a:t>
            </a:r>
            <a:r>
              <a:rPr lang="en-US" altLang="zh-CN" dirty="0" smtClean="0"/>
              <a:t>Conflux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27448" y="6559085"/>
            <a:ext cx="4968552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60096" y="6559085"/>
            <a:ext cx="2592288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985631" y="1774746"/>
            <a:ext cx="576000" cy="720000"/>
            <a:chOff x="8472264" y="1784177"/>
            <a:chExt cx="1649556" cy="1351325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2264" y="2303145"/>
              <a:ext cx="1649556" cy="832357"/>
            </a:xfrm>
            <a:prstGeom prst="rect">
              <a:avLst/>
            </a:prstGeom>
          </p:spPr>
        </p:pic>
        <p:cxnSp>
          <p:nvCxnSpPr>
            <p:cNvPr id="19" name="直接连接符 18"/>
            <p:cNvCxnSpPr>
              <a:endCxn id="18" idx="0"/>
            </p:cNvCxnSpPr>
            <p:nvPr/>
          </p:nvCxnSpPr>
          <p:spPr>
            <a:xfrm>
              <a:off x="9297042" y="2172399"/>
              <a:ext cx="0" cy="1307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8551640" y="1784177"/>
              <a:ext cx="1504800" cy="3708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84821" y="2345307"/>
            <a:ext cx="576000" cy="720000"/>
            <a:chOff x="8472264" y="1784177"/>
            <a:chExt cx="1649556" cy="1351325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2264" y="2303145"/>
              <a:ext cx="1649556" cy="832357"/>
            </a:xfrm>
            <a:prstGeom prst="rect">
              <a:avLst/>
            </a:prstGeom>
          </p:spPr>
        </p:pic>
        <p:cxnSp>
          <p:nvCxnSpPr>
            <p:cNvPr id="23" name="直接连接符 22"/>
            <p:cNvCxnSpPr>
              <a:endCxn id="22" idx="0"/>
            </p:cNvCxnSpPr>
            <p:nvPr/>
          </p:nvCxnSpPr>
          <p:spPr>
            <a:xfrm>
              <a:off x="9297042" y="2172399"/>
              <a:ext cx="0" cy="1307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8551640" y="1784177"/>
              <a:ext cx="1504800" cy="3708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47220" y="2345307"/>
            <a:ext cx="576000" cy="720000"/>
            <a:chOff x="8472264" y="1784177"/>
            <a:chExt cx="1649556" cy="135132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2264" y="2303145"/>
              <a:ext cx="1649556" cy="832357"/>
            </a:xfrm>
            <a:prstGeom prst="rect">
              <a:avLst/>
            </a:prstGeom>
          </p:spPr>
        </p:pic>
        <p:cxnSp>
          <p:nvCxnSpPr>
            <p:cNvPr id="28" name="直接连接符 27"/>
            <p:cNvCxnSpPr>
              <a:endCxn id="27" idx="0"/>
            </p:cNvCxnSpPr>
            <p:nvPr/>
          </p:nvCxnSpPr>
          <p:spPr>
            <a:xfrm>
              <a:off x="9297042" y="2172399"/>
              <a:ext cx="0" cy="1307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8551640" y="1784177"/>
              <a:ext cx="1504800" cy="3708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0" name="直接箭头连接符 29"/>
          <p:cNvCxnSpPr/>
          <p:nvPr/>
        </p:nvCxnSpPr>
        <p:spPr>
          <a:xfrm flipH="1" flipV="1">
            <a:off x="2622898" y="1933489"/>
            <a:ext cx="421307" cy="471778"/>
          </a:xfrm>
          <a:prstGeom prst="straightConnector1">
            <a:avLst/>
          </a:prstGeom>
          <a:ln>
            <a:solidFill>
              <a:srgbClr val="044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3775026" y="2440898"/>
            <a:ext cx="396000" cy="0"/>
          </a:xfrm>
          <a:prstGeom prst="straightConnector1">
            <a:avLst/>
          </a:prstGeom>
          <a:ln>
            <a:solidFill>
              <a:srgbClr val="044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3379046" y="1321425"/>
            <a:ext cx="576000" cy="720000"/>
            <a:chOff x="8472264" y="1784177"/>
            <a:chExt cx="1649556" cy="1351325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2264" y="2303145"/>
              <a:ext cx="1649556" cy="832357"/>
            </a:xfrm>
            <a:prstGeom prst="rect">
              <a:avLst/>
            </a:prstGeom>
          </p:spPr>
        </p:pic>
        <p:cxnSp>
          <p:nvCxnSpPr>
            <p:cNvPr id="34" name="直接连接符 33"/>
            <p:cNvCxnSpPr>
              <a:endCxn id="33" idx="0"/>
            </p:cNvCxnSpPr>
            <p:nvPr/>
          </p:nvCxnSpPr>
          <p:spPr>
            <a:xfrm>
              <a:off x="9297042" y="2172399"/>
              <a:ext cx="0" cy="1307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8551640" y="1784177"/>
              <a:ext cx="1504800" cy="3708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9" name="直接箭头连接符 38"/>
          <p:cNvCxnSpPr/>
          <p:nvPr/>
        </p:nvCxnSpPr>
        <p:spPr>
          <a:xfrm flipH="1">
            <a:off x="2622898" y="1528274"/>
            <a:ext cx="648072" cy="246472"/>
          </a:xfrm>
          <a:prstGeom prst="straightConnector1">
            <a:avLst/>
          </a:prstGeom>
          <a:ln>
            <a:solidFill>
              <a:srgbClr val="04428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5460166" y="2349440"/>
            <a:ext cx="576000" cy="720000"/>
            <a:chOff x="8472264" y="1784177"/>
            <a:chExt cx="1649556" cy="135132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2264" y="2303145"/>
              <a:ext cx="1649556" cy="832357"/>
            </a:xfrm>
            <a:prstGeom prst="rect">
              <a:avLst/>
            </a:prstGeom>
          </p:spPr>
        </p:pic>
        <p:cxnSp>
          <p:nvCxnSpPr>
            <p:cNvPr id="44" name="直接连接符 43"/>
            <p:cNvCxnSpPr>
              <a:endCxn id="43" idx="0"/>
            </p:cNvCxnSpPr>
            <p:nvPr/>
          </p:nvCxnSpPr>
          <p:spPr>
            <a:xfrm>
              <a:off x="9297042" y="2172399"/>
              <a:ext cx="0" cy="1307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8551640" y="1784177"/>
              <a:ext cx="1504800" cy="3708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7" name="直接箭头连接符 46"/>
          <p:cNvCxnSpPr/>
          <p:nvPr/>
        </p:nvCxnSpPr>
        <p:spPr>
          <a:xfrm flipH="1" flipV="1">
            <a:off x="4937439" y="2440898"/>
            <a:ext cx="396000" cy="0"/>
          </a:xfrm>
          <a:prstGeom prst="straightConnector1">
            <a:avLst/>
          </a:prstGeom>
          <a:ln>
            <a:solidFill>
              <a:srgbClr val="044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>
            <a:off x="4022966" y="1445744"/>
            <a:ext cx="72423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751507" y="12559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整个块抛弃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98384" y="9997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原因：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36966" y="1660881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无法确定该区块与其他区块的顺序关系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098383" y="21717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560387" y="2541042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区块包含上千条交易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26354" y="1328297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无法解决冲突交易问题</a:t>
            </a:r>
          </a:p>
        </p:txBody>
      </p:sp>
      <p:sp>
        <p:nvSpPr>
          <p:cNvPr id="16" name="矩形 15"/>
          <p:cNvSpPr/>
          <p:nvPr/>
        </p:nvSpPr>
        <p:spPr>
          <a:xfrm>
            <a:off x="7563295" y="2910374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冲突交易很少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803133" y="4518215"/>
            <a:ext cx="576000" cy="720000"/>
            <a:chOff x="8472264" y="1784177"/>
            <a:chExt cx="1649556" cy="1351325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2264" y="2303145"/>
              <a:ext cx="1649556" cy="832357"/>
            </a:xfrm>
            <a:prstGeom prst="rect">
              <a:avLst/>
            </a:prstGeom>
          </p:spPr>
        </p:pic>
        <p:cxnSp>
          <p:nvCxnSpPr>
            <p:cNvPr id="54" name="直接连接符 53"/>
            <p:cNvCxnSpPr>
              <a:endCxn id="53" idx="0"/>
            </p:cNvCxnSpPr>
            <p:nvPr/>
          </p:nvCxnSpPr>
          <p:spPr>
            <a:xfrm>
              <a:off x="9297042" y="2172399"/>
              <a:ext cx="0" cy="1307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8551640" y="1784177"/>
              <a:ext cx="1504800" cy="3708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902323" y="5088776"/>
            <a:ext cx="576000" cy="720000"/>
            <a:chOff x="8472264" y="1784177"/>
            <a:chExt cx="1649556" cy="1351325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2264" y="2303145"/>
              <a:ext cx="1649556" cy="832357"/>
            </a:xfrm>
            <a:prstGeom prst="rect">
              <a:avLst/>
            </a:prstGeom>
          </p:spPr>
        </p:pic>
        <p:cxnSp>
          <p:nvCxnSpPr>
            <p:cNvPr id="59" name="直接连接符 58"/>
            <p:cNvCxnSpPr>
              <a:endCxn id="58" idx="0"/>
            </p:cNvCxnSpPr>
            <p:nvPr/>
          </p:nvCxnSpPr>
          <p:spPr>
            <a:xfrm>
              <a:off x="9297042" y="2172399"/>
              <a:ext cx="0" cy="1307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8551640" y="1784177"/>
              <a:ext cx="1504800" cy="3708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139564" y="5088776"/>
            <a:ext cx="576000" cy="720000"/>
            <a:chOff x="8472264" y="1784177"/>
            <a:chExt cx="1649556" cy="1351325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2264" y="2303145"/>
              <a:ext cx="1649556" cy="832357"/>
            </a:xfrm>
            <a:prstGeom prst="rect">
              <a:avLst/>
            </a:prstGeom>
          </p:spPr>
        </p:pic>
        <p:cxnSp>
          <p:nvCxnSpPr>
            <p:cNvPr id="63" name="直接连接符 62"/>
            <p:cNvCxnSpPr>
              <a:endCxn id="62" idx="0"/>
            </p:cNvCxnSpPr>
            <p:nvPr/>
          </p:nvCxnSpPr>
          <p:spPr>
            <a:xfrm>
              <a:off x="9297042" y="2172399"/>
              <a:ext cx="0" cy="1307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8551640" y="1784177"/>
              <a:ext cx="1504800" cy="3708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5" name="直接箭头连接符 64"/>
          <p:cNvCxnSpPr/>
          <p:nvPr/>
        </p:nvCxnSpPr>
        <p:spPr>
          <a:xfrm flipH="1" flipV="1">
            <a:off x="2379133" y="4616998"/>
            <a:ext cx="421307" cy="471778"/>
          </a:xfrm>
          <a:prstGeom prst="straightConnector1">
            <a:avLst/>
          </a:prstGeom>
          <a:ln>
            <a:solidFill>
              <a:srgbClr val="044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3592528" y="5184367"/>
            <a:ext cx="360040" cy="0"/>
          </a:xfrm>
          <a:prstGeom prst="straightConnector1">
            <a:avLst/>
          </a:prstGeom>
          <a:ln>
            <a:solidFill>
              <a:srgbClr val="044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5045439" y="4005064"/>
            <a:ext cx="576000" cy="720000"/>
            <a:chOff x="8472264" y="1784177"/>
            <a:chExt cx="1649556" cy="1351325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2264" y="2303145"/>
              <a:ext cx="1649556" cy="832357"/>
            </a:xfrm>
            <a:prstGeom prst="rect">
              <a:avLst/>
            </a:prstGeom>
          </p:spPr>
        </p:pic>
        <p:cxnSp>
          <p:nvCxnSpPr>
            <p:cNvPr id="69" name="直接连接符 68"/>
            <p:cNvCxnSpPr>
              <a:endCxn id="68" idx="0"/>
            </p:cNvCxnSpPr>
            <p:nvPr/>
          </p:nvCxnSpPr>
          <p:spPr>
            <a:xfrm>
              <a:off x="9297042" y="2172399"/>
              <a:ext cx="0" cy="1307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8551640" y="1784177"/>
              <a:ext cx="1504800" cy="3708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H="1">
            <a:off x="2440401" y="4194638"/>
            <a:ext cx="2306797" cy="323577"/>
          </a:xfrm>
          <a:prstGeom prst="straightConnector1">
            <a:avLst/>
          </a:prstGeom>
          <a:ln>
            <a:solidFill>
              <a:srgbClr val="04428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6254011" y="5089706"/>
            <a:ext cx="576000" cy="720000"/>
            <a:chOff x="8472264" y="1784177"/>
            <a:chExt cx="1649556" cy="1351325"/>
          </a:xfrm>
        </p:grpSpPr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2264" y="2303145"/>
              <a:ext cx="1649556" cy="832357"/>
            </a:xfrm>
            <a:prstGeom prst="rect">
              <a:avLst/>
            </a:prstGeom>
          </p:spPr>
        </p:pic>
        <p:cxnSp>
          <p:nvCxnSpPr>
            <p:cNvPr id="75" name="直接连接符 74"/>
            <p:cNvCxnSpPr>
              <a:endCxn id="74" idx="0"/>
            </p:cNvCxnSpPr>
            <p:nvPr/>
          </p:nvCxnSpPr>
          <p:spPr>
            <a:xfrm>
              <a:off x="9297042" y="2172399"/>
              <a:ext cx="0" cy="1307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8551640" y="1784177"/>
              <a:ext cx="1504800" cy="3708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7" name="直接箭头连接符 76"/>
          <p:cNvCxnSpPr/>
          <p:nvPr/>
        </p:nvCxnSpPr>
        <p:spPr>
          <a:xfrm flipH="1">
            <a:off x="4823220" y="5184367"/>
            <a:ext cx="1266138" cy="0"/>
          </a:xfrm>
          <a:prstGeom prst="straightConnector1">
            <a:avLst/>
          </a:prstGeom>
          <a:ln>
            <a:solidFill>
              <a:srgbClr val="044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 flipV="1">
            <a:off x="5748166" y="4266362"/>
            <a:ext cx="500427" cy="723690"/>
          </a:xfrm>
          <a:prstGeom prst="straightConnector1">
            <a:avLst/>
          </a:prstGeom>
          <a:ln>
            <a:solidFill>
              <a:srgbClr val="04428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7573433" y="4132489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Ghost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协议代替最长链协议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573433" y="4724158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可确定唯一全局顺序，并无法更改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600502" y="5305161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自动跳过冲突交易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87392" y="981878"/>
            <a:ext cx="877163" cy="369332"/>
          </a:xfrm>
          <a:prstGeom prst="rect">
            <a:avLst/>
          </a:prstGeom>
          <a:solidFill>
            <a:srgbClr val="04428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比特币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11730" y="3448527"/>
            <a:ext cx="941283" cy="369332"/>
          </a:xfrm>
          <a:prstGeom prst="rect">
            <a:avLst/>
          </a:prstGeom>
          <a:solidFill>
            <a:srgbClr val="04428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Conflux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3" name="直接连接符 112"/>
          <p:cNvCxnSpPr/>
          <p:nvPr/>
        </p:nvCxnSpPr>
        <p:spPr>
          <a:xfrm>
            <a:off x="1803133" y="6165304"/>
            <a:ext cx="50268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1803133" y="5964794"/>
            <a:ext cx="0" cy="344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2800440" y="5964794"/>
            <a:ext cx="0" cy="344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3772548" y="5964794"/>
            <a:ext cx="0" cy="344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4860012" y="5964794"/>
            <a:ext cx="0" cy="344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6830011" y="5964794"/>
            <a:ext cx="0" cy="344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1775520" y="58468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Epoch 0</a:t>
            </a:r>
            <a:endParaRPr lang="zh-CN" altLang="en-US" dirty="0"/>
          </a:p>
        </p:txBody>
      </p:sp>
      <p:sp>
        <p:nvSpPr>
          <p:cNvPr id="121" name="文本框 120"/>
          <p:cNvSpPr txBox="1"/>
          <p:nvPr/>
        </p:nvSpPr>
        <p:spPr>
          <a:xfrm>
            <a:off x="2800439" y="583322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Epoch 1</a:t>
            </a:r>
            <a:endParaRPr lang="zh-CN" altLang="en-US" dirty="0"/>
          </a:p>
        </p:txBody>
      </p:sp>
      <p:sp>
        <p:nvSpPr>
          <p:cNvPr id="122" name="文本框 121"/>
          <p:cNvSpPr txBox="1"/>
          <p:nvPr/>
        </p:nvSpPr>
        <p:spPr>
          <a:xfrm>
            <a:off x="3845477" y="583042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Epoch 2</a:t>
            </a:r>
            <a:endParaRPr lang="zh-CN" altLang="en-US" dirty="0"/>
          </a:p>
        </p:txBody>
      </p:sp>
      <p:sp>
        <p:nvSpPr>
          <p:cNvPr id="123" name="文本框 122"/>
          <p:cNvSpPr txBox="1"/>
          <p:nvPr/>
        </p:nvSpPr>
        <p:spPr>
          <a:xfrm>
            <a:off x="5301257" y="581568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Epoch 3</a:t>
            </a:r>
            <a:endParaRPr lang="zh-CN" altLang="en-US" dirty="0"/>
          </a:p>
        </p:txBody>
      </p:sp>
      <p:cxnSp>
        <p:nvCxnSpPr>
          <p:cNvPr id="127" name="直接连接符 126"/>
          <p:cNvCxnSpPr/>
          <p:nvPr/>
        </p:nvCxnSpPr>
        <p:spPr>
          <a:xfrm>
            <a:off x="263352" y="3356992"/>
            <a:ext cx="114814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969225" y="41532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051509" y="4709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283750" y="47158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419687" y="47241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181132" y="36310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6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内容占位符 2"/>
          <p:cNvSpPr txBox="1">
            <a:spLocks/>
          </p:cNvSpPr>
          <p:nvPr/>
        </p:nvSpPr>
        <p:spPr bwMode="auto">
          <a:xfrm>
            <a:off x="0" y="680201"/>
            <a:ext cx="12192000" cy="5701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CUB</a:t>
            </a:r>
            <a:r>
              <a:rPr lang="zh-CN" altLang="en-US" dirty="0" smtClean="0"/>
              <a:t>：基于信任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27448" y="6559085"/>
            <a:ext cx="4968552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60096" y="6559085"/>
            <a:ext cx="2592288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11424" y="908720"/>
            <a:ext cx="7551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onsensus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nit-based Storage Scheme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lockchain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System (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ICDE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2018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724980"/>
            <a:ext cx="7272808" cy="38744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12224" y="189915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难点：区块存储的分配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8869443" y="3789040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节点的动态加入和离开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8859632" y="256490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如何平衡各节点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869443" y="3140968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如何保证查询的效率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1442" y="5795972"/>
            <a:ext cx="498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整个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unit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对外相当于一个具有全量数据的节点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内容占位符 2"/>
          <p:cNvSpPr txBox="1">
            <a:spLocks/>
          </p:cNvSpPr>
          <p:nvPr/>
        </p:nvSpPr>
        <p:spPr bwMode="auto">
          <a:xfrm>
            <a:off x="0" y="680201"/>
            <a:ext cx="12192000" cy="5701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Jidar</a:t>
            </a:r>
            <a:r>
              <a:rPr lang="zh-CN" altLang="en-US" dirty="0" smtClean="0"/>
              <a:t>：无需信任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27448" y="6559085"/>
            <a:ext cx="4968552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60096" y="6559085"/>
            <a:ext cx="2592288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3392" y="908720"/>
            <a:ext cx="11305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gsaw-like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eduction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Approach without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Trust Assumptions for Bitcoin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System (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ICDCS 2019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983432" y="1628325"/>
            <a:ext cx="4355108" cy="4320955"/>
            <a:chOff x="6876175" y="430040"/>
            <a:chExt cx="6019605" cy="59723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E8517271-E1BB-974D-90FC-AC247715C6A6}"/>
                </a:ext>
              </a:extLst>
            </p:cNvPr>
            <p:cNvSpPr/>
            <p:nvPr/>
          </p:nvSpPr>
          <p:spPr>
            <a:xfrm>
              <a:off x="9433572" y="901561"/>
              <a:ext cx="416181" cy="3202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CEF0423A-A7C9-A047-9193-51D36EBBBDB9}"/>
                </a:ext>
              </a:extLst>
            </p:cNvPr>
            <p:cNvSpPr/>
            <p:nvPr/>
          </p:nvSpPr>
          <p:spPr>
            <a:xfrm>
              <a:off x="10513153" y="901561"/>
              <a:ext cx="416181" cy="3202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2E353303-ECD4-754B-9A42-89702964E590}"/>
                </a:ext>
              </a:extLst>
            </p:cNvPr>
            <p:cNvSpPr/>
            <p:nvPr/>
          </p:nvSpPr>
          <p:spPr>
            <a:xfrm>
              <a:off x="8284118" y="901561"/>
              <a:ext cx="416181" cy="3202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线箭头连接符 78">
              <a:extLst>
                <a:ext uri="{FF2B5EF4-FFF2-40B4-BE49-F238E27FC236}">
                  <a16:creationId xmlns:a16="http://schemas.microsoft.com/office/drawing/2014/main" xmlns="" id="{62F43F60-47AC-1A43-B875-2CF8640548E7}"/>
                </a:ext>
              </a:extLst>
            </p:cNvPr>
            <p:cNvCxnSpPr>
              <a:cxnSpLocks/>
              <a:stCxn id="9" idx="1"/>
              <a:endCxn id="8" idx="3"/>
            </p:cNvCxnSpPr>
            <p:nvPr/>
          </p:nvCxnSpPr>
          <p:spPr>
            <a:xfrm flipH="1">
              <a:off x="9849753" y="1061696"/>
              <a:ext cx="6634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79">
              <a:extLst>
                <a:ext uri="{FF2B5EF4-FFF2-40B4-BE49-F238E27FC236}">
                  <a16:creationId xmlns:a16="http://schemas.microsoft.com/office/drawing/2014/main" xmlns="" id="{C068CFF1-4928-264D-ADA9-D61C7B5D2CDF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8700299" y="1061695"/>
              <a:ext cx="740672" cy="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5A1122FF-EC1C-4F43-9E86-538DCCC05C61}"/>
                </a:ext>
              </a:extLst>
            </p:cNvPr>
            <p:cNvSpPr/>
            <p:nvPr/>
          </p:nvSpPr>
          <p:spPr>
            <a:xfrm>
              <a:off x="10171728" y="1472155"/>
              <a:ext cx="1106055" cy="1090572"/>
            </a:xfrm>
            <a:prstGeom prst="rect">
              <a:avLst/>
            </a:prstGeom>
            <a:noFill/>
            <a:ln>
              <a:solidFill>
                <a:srgbClr val="4472C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线连接符 82">
              <a:extLst>
                <a:ext uri="{FF2B5EF4-FFF2-40B4-BE49-F238E27FC236}">
                  <a16:creationId xmlns:a16="http://schemas.microsoft.com/office/drawing/2014/main" xmlns="" id="{8CDFED8E-D20B-8249-9EFC-038D7D0A1E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78752" y="1221831"/>
              <a:ext cx="334401" cy="228723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83">
              <a:extLst>
                <a:ext uri="{FF2B5EF4-FFF2-40B4-BE49-F238E27FC236}">
                  <a16:creationId xmlns:a16="http://schemas.microsoft.com/office/drawing/2014/main" xmlns="" id="{5441F361-2154-2D45-AB92-1562876BC085}"/>
                </a:ext>
              </a:extLst>
            </p:cNvPr>
            <p:cNvCxnSpPr>
              <a:cxnSpLocks/>
            </p:cNvCxnSpPr>
            <p:nvPr/>
          </p:nvCxnSpPr>
          <p:spPr>
            <a:xfrm>
              <a:off x="10936358" y="1221831"/>
              <a:ext cx="341425" cy="228723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xmlns="" id="{F41FC1E4-1397-134A-96F4-8DD253C180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4595" b="23356"/>
            <a:stretch/>
          </p:blipFill>
          <p:spPr>
            <a:xfrm>
              <a:off x="10592266" y="1878926"/>
              <a:ext cx="651494" cy="662201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xmlns="" id="{1A732681-68AC-9F42-974A-87C6A91137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975" t="1097" r="3846" b="23356"/>
            <a:stretch/>
          </p:blipFill>
          <p:spPr>
            <a:xfrm>
              <a:off x="10199731" y="1888404"/>
              <a:ext cx="623615" cy="652723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xmlns="" id="{F4CDA5B4-6716-6B42-978C-0CB3EC2825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3297" r="23783"/>
            <a:stretch/>
          </p:blipFill>
          <p:spPr>
            <a:xfrm>
              <a:off x="10583574" y="1490067"/>
              <a:ext cx="658518" cy="662714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xmlns="" id="{93F19E12-2381-5340-87CF-CC325378B7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3396" t="23297"/>
            <a:stretch/>
          </p:blipFill>
          <p:spPr>
            <a:xfrm>
              <a:off x="10206654" y="1484784"/>
              <a:ext cx="661854" cy="662713"/>
            </a:xfrm>
            <a:prstGeom prst="rect">
              <a:avLst/>
            </a:prstGeom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E8708807-303C-5646-965D-E9C7A9360A8E}"/>
                </a:ext>
              </a:extLst>
            </p:cNvPr>
            <p:cNvSpPr/>
            <p:nvPr/>
          </p:nvSpPr>
          <p:spPr>
            <a:xfrm>
              <a:off x="8357538" y="3857422"/>
              <a:ext cx="2962612" cy="1756129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立方体 22">
              <a:extLst>
                <a:ext uri="{FF2B5EF4-FFF2-40B4-BE49-F238E27FC236}">
                  <a16:creationId xmlns:a16="http://schemas.microsoft.com/office/drawing/2014/main" xmlns="" id="{FC5BF450-D2FF-7F45-83ED-FA21CEC0FA5D}"/>
                </a:ext>
              </a:extLst>
            </p:cNvPr>
            <p:cNvSpPr/>
            <p:nvPr/>
          </p:nvSpPr>
          <p:spPr>
            <a:xfrm rot="19325627">
              <a:off x="9630429" y="3669889"/>
              <a:ext cx="360000" cy="360000"/>
            </a:xfrm>
            <a:prstGeom prst="cub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立方体 23">
              <a:extLst>
                <a:ext uri="{FF2B5EF4-FFF2-40B4-BE49-F238E27FC236}">
                  <a16:creationId xmlns:a16="http://schemas.microsoft.com/office/drawing/2014/main" xmlns="" id="{5DD01AEB-A82E-C34F-94FA-394B66984AE9}"/>
                </a:ext>
              </a:extLst>
            </p:cNvPr>
            <p:cNvSpPr/>
            <p:nvPr/>
          </p:nvSpPr>
          <p:spPr>
            <a:xfrm rot="19325627">
              <a:off x="8216563" y="4586509"/>
              <a:ext cx="360000" cy="360000"/>
            </a:xfrm>
            <a:prstGeom prst="cub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立方体 24">
              <a:extLst>
                <a:ext uri="{FF2B5EF4-FFF2-40B4-BE49-F238E27FC236}">
                  <a16:creationId xmlns:a16="http://schemas.microsoft.com/office/drawing/2014/main" xmlns="" id="{D3538064-5D48-3E4C-B359-C11446C8C50E}"/>
                </a:ext>
              </a:extLst>
            </p:cNvPr>
            <p:cNvSpPr/>
            <p:nvPr/>
          </p:nvSpPr>
          <p:spPr>
            <a:xfrm rot="19325627">
              <a:off x="9689816" y="5454801"/>
              <a:ext cx="360000" cy="360000"/>
            </a:xfrm>
            <a:prstGeom prst="cub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立方体 25">
              <a:extLst>
                <a:ext uri="{FF2B5EF4-FFF2-40B4-BE49-F238E27FC236}">
                  <a16:creationId xmlns:a16="http://schemas.microsoft.com/office/drawing/2014/main" xmlns="" id="{1489AA70-69B9-6048-A6DE-85AD70BEDC09}"/>
                </a:ext>
              </a:extLst>
            </p:cNvPr>
            <p:cNvSpPr/>
            <p:nvPr/>
          </p:nvSpPr>
          <p:spPr>
            <a:xfrm rot="19325627">
              <a:off x="11118947" y="4432948"/>
              <a:ext cx="360000" cy="360000"/>
            </a:xfrm>
            <a:prstGeom prst="cub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6DA38056-BB08-E449-B9EC-794FE0D0E88F}"/>
                </a:ext>
              </a:extLst>
            </p:cNvPr>
            <p:cNvSpPr txBox="1"/>
            <p:nvPr/>
          </p:nvSpPr>
          <p:spPr>
            <a:xfrm>
              <a:off x="10604416" y="5891950"/>
              <a:ext cx="1426301" cy="510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Node</a:t>
              </a:r>
              <a:r>
                <a:rPr kumimoji="1"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7723E716-EF7B-AF4C-8C30-4FEBEFE45B24}"/>
                </a:ext>
              </a:extLst>
            </p:cNvPr>
            <p:cNvSpPr txBox="1"/>
            <p:nvPr/>
          </p:nvSpPr>
          <p:spPr>
            <a:xfrm>
              <a:off x="6876175" y="4651308"/>
              <a:ext cx="1322644" cy="510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Node</a:t>
              </a:r>
              <a:r>
                <a:rPr kumimoji="1"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63F4ED8F-913D-8543-B84C-C9A0C7438B93}"/>
                </a:ext>
              </a:extLst>
            </p:cNvPr>
            <p:cNvSpPr txBox="1"/>
            <p:nvPr/>
          </p:nvSpPr>
          <p:spPr>
            <a:xfrm>
              <a:off x="9260810" y="3985947"/>
              <a:ext cx="1403610" cy="510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Node</a:t>
              </a:r>
              <a:r>
                <a:rPr kumimoji="1"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endPara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561A7E50-B32E-8F46-AAB3-B00BC9DB88F0}"/>
                </a:ext>
              </a:extLst>
            </p:cNvPr>
            <p:cNvSpPr txBox="1"/>
            <p:nvPr/>
          </p:nvSpPr>
          <p:spPr>
            <a:xfrm>
              <a:off x="11306471" y="4825506"/>
              <a:ext cx="1351959" cy="510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Node</a:t>
              </a:r>
              <a:r>
                <a:rPr kumimoji="1"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kumimoji="1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xmlns="" id="{D8B66559-42D4-5B43-A2D9-5692FF30E8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3396" t="23297"/>
            <a:stretch/>
          </p:blipFill>
          <p:spPr>
            <a:xfrm>
              <a:off x="7914280" y="4235634"/>
              <a:ext cx="422858" cy="423407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xmlns="" id="{AC742B5C-AB0D-9947-A1C6-DFD14F447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975" t="1097" r="3846" b="23356"/>
            <a:stretch/>
          </p:blipFill>
          <p:spPr>
            <a:xfrm>
              <a:off x="10120305" y="3091137"/>
              <a:ext cx="432000" cy="45216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xmlns="" id="{C0FB5189-950F-AD4D-BF88-959E96FE8C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4595" b="23356"/>
            <a:stretch/>
          </p:blipFill>
          <p:spPr>
            <a:xfrm>
              <a:off x="10216667" y="5836527"/>
              <a:ext cx="396000" cy="490744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xmlns="" id="{6614C641-BF6D-2145-A9FB-C510E222A6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3297" r="23783"/>
            <a:stretch/>
          </p:blipFill>
          <p:spPr>
            <a:xfrm>
              <a:off x="12475230" y="4377240"/>
              <a:ext cx="420550" cy="423229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xmlns="" id="{31C31F5E-7013-1743-9272-4CCC09FC2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67065" y="5897145"/>
              <a:ext cx="472541" cy="472541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xmlns="" id="{A195C3A8-90F1-AB4F-BFA6-57CEAAAAA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23230" y="5897145"/>
              <a:ext cx="472541" cy="472541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xmlns="" id="{6B611BFF-B574-8249-9659-DA276D083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74904" y="4160501"/>
              <a:ext cx="472541" cy="472541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xmlns="" id="{D4B0C7BC-F857-4748-A544-AD874C7EA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31069" y="4173167"/>
              <a:ext cx="472541" cy="472541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xmlns="" id="{321D5AA8-0F93-0A4E-81B5-1A27BED5C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03620" y="3093144"/>
              <a:ext cx="472541" cy="472541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xmlns="" id="{B9D25D2B-8874-134B-A781-CC2C6A250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59785" y="3105810"/>
              <a:ext cx="472541" cy="472541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xmlns="" id="{7491EA79-54B8-5D40-B175-2768A95DF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580756" y="4310548"/>
              <a:ext cx="472541" cy="472541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xmlns="" id="{33BF7AE3-A079-0D4B-B716-593A76FDF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36921" y="4310548"/>
              <a:ext cx="472541" cy="472541"/>
            </a:xfrm>
            <a:prstGeom prst="rect">
              <a:avLst/>
            </a:prstGeom>
          </p:spPr>
        </p:pic>
        <p:cxnSp>
          <p:nvCxnSpPr>
            <p:cNvPr id="43" name="直线箭头连接符 109">
              <a:extLst>
                <a:ext uri="{FF2B5EF4-FFF2-40B4-BE49-F238E27FC236}">
                  <a16:creationId xmlns:a16="http://schemas.microsoft.com/office/drawing/2014/main" xmlns="" id="{CB5BCAA4-3542-354F-9A06-1224B048D85B}"/>
                </a:ext>
              </a:extLst>
            </p:cNvPr>
            <p:cNvCxnSpPr>
              <a:stCxn id="21" idx="1"/>
              <a:endCxn id="31" idx="0"/>
            </p:cNvCxnSpPr>
            <p:nvPr/>
          </p:nvCxnSpPr>
          <p:spPr>
            <a:xfrm flipH="1">
              <a:off x="8125709" y="1816141"/>
              <a:ext cx="2080945" cy="2419493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0">
              <a:extLst>
                <a:ext uri="{FF2B5EF4-FFF2-40B4-BE49-F238E27FC236}">
                  <a16:creationId xmlns:a16="http://schemas.microsoft.com/office/drawing/2014/main" xmlns="" id="{89EEA524-5770-DC4A-A49D-0A7665540962}"/>
                </a:ext>
              </a:extLst>
            </p:cNvPr>
            <p:cNvCxnSpPr>
              <a:stCxn id="19" idx="2"/>
              <a:endCxn id="32" idx="0"/>
            </p:cNvCxnSpPr>
            <p:nvPr/>
          </p:nvCxnSpPr>
          <p:spPr>
            <a:xfrm flipH="1">
              <a:off x="10336305" y="2541127"/>
              <a:ext cx="175234" cy="55001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1">
              <a:extLst>
                <a:ext uri="{FF2B5EF4-FFF2-40B4-BE49-F238E27FC236}">
                  <a16:creationId xmlns:a16="http://schemas.microsoft.com/office/drawing/2014/main" xmlns="" id="{BE534571-A1B8-7A4E-944C-475463DD9EB1}"/>
                </a:ext>
              </a:extLst>
            </p:cNvPr>
            <p:cNvCxnSpPr>
              <a:stCxn id="18" idx="2"/>
              <a:endCxn id="33" idx="0"/>
            </p:cNvCxnSpPr>
            <p:nvPr/>
          </p:nvCxnSpPr>
          <p:spPr>
            <a:xfrm flipH="1">
              <a:off x="10414667" y="2541127"/>
              <a:ext cx="503346" cy="329540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112">
              <a:extLst>
                <a:ext uri="{FF2B5EF4-FFF2-40B4-BE49-F238E27FC236}">
                  <a16:creationId xmlns:a16="http://schemas.microsoft.com/office/drawing/2014/main" xmlns="" id="{814C006A-A966-BA4C-A5FF-8486A9982765}"/>
                </a:ext>
              </a:extLst>
            </p:cNvPr>
            <p:cNvCxnSpPr>
              <a:stCxn id="20" idx="3"/>
              <a:endCxn id="34" idx="0"/>
            </p:cNvCxnSpPr>
            <p:nvPr/>
          </p:nvCxnSpPr>
          <p:spPr>
            <a:xfrm>
              <a:off x="11242092" y="1821424"/>
              <a:ext cx="1443413" cy="2555816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xmlns="" id="{C1815593-CEFA-E548-9F55-A39D68242FCD}"/>
                </a:ext>
              </a:extLst>
            </p:cNvPr>
            <p:cNvSpPr txBox="1"/>
            <p:nvPr/>
          </p:nvSpPr>
          <p:spPr>
            <a:xfrm>
              <a:off x="8132082" y="448408"/>
              <a:ext cx="1183368" cy="510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k-2</a:t>
              </a:r>
              <a:endParaRPr kumimoji="1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线箭头连接符 114">
              <a:extLst>
                <a:ext uri="{FF2B5EF4-FFF2-40B4-BE49-F238E27FC236}">
                  <a16:creationId xmlns:a16="http://schemas.microsoft.com/office/drawing/2014/main" xmlns="" id="{55005CE8-06AA-8643-92B5-7B5A45280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753" y="1061694"/>
              <a:ext cx="740672" cy="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xmlns="" id="{58D5DAFB-7832-A847-BC6C-625B9202034F}"/>
                </a:ext>
              </a:extLst>
            </p:cNvPr>
            <p:cNvSpPr txBox="1"/>
            <p:nvPr/>
          </p:nvSpPr>
          <p:spPr>
            <a:xfrm>
              <a:off x="7386044" y="877028"/>
              <a:ext cx="345992" cy="55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  <a:endParaRPr kumimoji="1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xmlns="" id="{FB530D7E-D61D-0B48-AE28-2252FB560E6A}"/>
                </a:ext>
              </a:extLst>
            </p:cNvPr>
            <p:cNvSpPr txBox="1"/>
            <p:nvPr/>
          </p:nvSpPr>
          <p:spPr>
            <a:xfrm>
              <a:off x="9304148" y="430040"/>
              <a:ext cx="1183812" cy="510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k-1</a:t>
              </a:r>
              <a:endParaRPr kumimoji="1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xmlns="" id="{47E15640-1F9B-B747-B205-C226504DED86}"/>
                </a:ext>
              </a:extLst>
            </p:cNvPr>
            <p:cNvSpPr txBox="1"/>
            <p:nvPr/>
          </p:nvSpPr>
          <p:spPr>
            <a:xfrm>
              <a:off x="10356153" y="448408"/>
              <a:ext cx="1024708" cy="510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endParaRPr kumimoji="1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xmlns="" id="{5E85F0E9-6658-B04C-AF0F-42A34DDD1A90}"/>
                </a:ext>
              </a:extLst>
            </p:cNvPr>
            <p:cNvSpPr txBox="1"/>
            <p:nvPr/>
          </p:nvSpPr>
          <p:spPr>
            <a:xfrm>
              <a:off x="8700298" y="4515933"/>
              <a:ext cx="2655011" cy="680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6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blockchain</a:t>
              </a:r>
              <a:endParaRPr kumimoji="1" lang="zh-CN" altLang="en-US" sz="2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xmlns="" id="{3AE0735A-5FF1-5A4B-B87A-AE7F0413D9D7}"/>
              </a:ext>
            </a:extLst>
          </p:cNvPr>
          <p:cNvGrpSpPr/>
          <p:nvPr/>
        </p:nvGrpSpPr>
        <p:grpSpPr>
          <a:xfrm>
            <a:off x="6816080" y="3884036"/>
            <a:ext cx="4671290" cy="2103547"/>
            <a:chOff x="717959" y="3473166"/>
            <a:chExt cx="4844653" cy="2110281"/>
          </a:xfrm>
        </p:grpSpPr>
        <p:sp>
          <p:nvSpPr>
            <p:cNvPr id="54" name="矩形: 剪去对角 93">
              <a:extLst>
                <a:ext uri="{FF2B5EF4-FFF2-40B4-BE49-F238E27FC236}">
                  <a16:creationId xmlns:a16="http://schemas.microsoft.com/office/drawing/2014/main" xmlns="" id="{ED61A086-C20B-A140-916B-CBC43F8ECE2C}"/>
                </a:ext>
              </a:extLst>
            </p:cNvPr>
            <p:cNvSpPr/>
            <p:nvPr/>
          </p:nvSpPr>
          <p:spPr>
            <a:xfrm>
              <a:off x="3830507" y="3708381"/>
              <a:ext cx="1732105" cy="1622433"/>
            </a:xfrm>
            <a:prstGeom prst="snip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xmlns="" id="{99AC87BB-6CC7-244A-99FB-E0921E832B0F}"/>
                </a:ext>
              </a:extLst>
            </p:cNvPr>
            <p:cNvSpPr txBox="1"/>
            <p:nvPr/>
          </p:nvSpPr>
          <p:spPr>
            <a:xfrm>
              <a:off x="4028794" y="4536478"/>
              <a:ext cx="1345690" cy="514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108000" tIns="72000" rIns="108000" bIns="72000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Tx-9</a:t>
              </a:r>
              <a:endPara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xmlns="" id="{AB0C8169-DF00-2140-9F8F-2DD5080DE36C}"/>
                </a:ext>
              </a:extLst>
            </p:cNvPr>
            <p:cNvSpPr txBox="1"/>
            <p:nvPr/>
          </p:nvSpPr>
          <p:spPr>
            <a:xfrm>
              <a:off x="4028794" y="3924207"/>
              <a:ext cx="1345690" cy="514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108000" tIns="72000" rIns="108000" bIns="72000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Proof</a:t>
              </a:r>
              <a:endPara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矩形: 圆角 101">
              <a:extLst>
                <a:ext uri="{FF2B5EF4-FFF2-40B4-BE49-F238E27FC236}">
                  <a16:creationId xmlns:a16="http://schemas.microsoft.com/office/drawing/2014/main" xmlns="" id="{1961A768-CDF0-0148-A65B-ACDE8EEE0264}"/>
                </a:ext>
              </a:extLst>
            </p:cNvPr>
            <p:cNvSpPr/>
            <p:nvPr/>
          </p:nvSpPr>
          <p:spPr>
            <a:xfrm>
              <a:off x="717959" y="3473166"/>
              <a:ext cx="2224761" cy="2092862"/>
            </a:xfrm>
            <a:prstGeom prst="roundRect">
              <a:avLst>
                <a:gd name="adj" fmla="val 913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8" name="直接连接符 102">
              <a:extLst>
                <a:ext uri="{FF2B5EF4-FFF2-40B4-BE49-F238E27FC236}">
                  <a16:creationId xmlns:a16="http://schemas.microsoft.com/office/drawing/2014/main" xmlns="" id="{05DFF517-69E3-DB4A-933C-BA4A34C147E2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>
              <a:off x="2830525" y="3485331"/>
              <a:ext cx="1198269" cy="696245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103">
              <a:extLst>
                <a:ext uri="{FF2B5EF4-FFF2-40B4-BE49-F238E27FC236}">
                  <a16:creationId xmlns:a16="http://schemas.microsoft.com/office/drawing/2014/main" xmlns="" id="{B6E0A3E3-861E-BE40-8D5D-C5241489DFF2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 flipV="1">
              <a:off x="2914672" y="4181576"/>
              <a:ext cx="1114122" cy="1272927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xmlns="" id="{60979B4F-E036-AC4A-BED0-25BF39CE6954}"/>
                </a:ext>
              </a:extLst>
            </p:cNvPr>
            <p:cNvGrpSpPr/>
            <p:nvPr/>
          </p:nvGrpSpPr>
          <p:grpSpPr>
            <a:xfrm>
              <a:off x="1001517" y="3575506"/>
              <a:ext cx="1650594" cy="2007941"/>
              <a:chOff x="7651031" y="3469332"/>
              <a:chExt cx="1650594" cy="200794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xmlns="" id="{784FAD60-A5BF-5D4F-89FE-F2E6D05CFC26}"/>
                  </a:ext>
                </a:extLst>
              </p:cNvPr>
              <p:cNvSpPr/>
              <p:nvPr/>
            </p:nvSpPr>
            <p:spPr>
              <a:xfrm>
                <a:off x="7714125" y="3469332"/>
                <a:ext cx="1587500" cy="3687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Header</a:t>
                </a:r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xmlns="" id="{919EC4E6-8930-0A45-8F1B-6E2E54F23449}"/>
                  </a:ext>
                </a:extLst>
              </p:cNvPr>
              <p:cNvSpPr/>
              <p:nvPr/>
            </p:nvSpPr>
            <p:spPr>
              <a:xfrm>
                <a:off x="8050774" y="4022027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xmlns="" id="{6E11A127-E539-2843-A4AC-E9DAD2E645AA}"/>
                  </a:ext>
                </a:extLst>
              </p:cNvPr>
              <p:cNvSpPr/>
              <p:nvPr/>
            </p:nvSpPr>
            <p:spPr>
              <a:xfrm>
                <a:off x="8839345" y="4022026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直接连接符 110">
                <a:extLst>
                  <a:ext uri="{FF2B5EF4-FFF2-40B4-BE49-F238E27FC236}">
                    <a16:creationId xmlns:a16="http://schemas.microsoft.com/office/drawing/2014/main" xmlns="" id="{F1011DC2-ADAA-484B-8679-781B729D059A}"/>
                  </a:ext>
                </a:extLst>
              </p:cNvPr>
              <p:cNvCxnSpPr>
                <a:endCxn id="62" idx="0"/>
              </p:cNvCxnSpPr>
              <p:nvPr/>
            </p:nvCxnSpPr>
            <p:spPr>
              <a:xfrm flipH="1">
                <a:off x="8112687" y="3838067"/>
                <a:ext cx="304799" cy="1839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124">
                <a:extLst>
                  <a:ext uri="{FF2B5EF4-FFF2-40B4-BE49-F238E27FC236}">
                    <a16:creationId xmlns:a16="http://schemas.microsoft.com/office/drawing/2014/main" xmlns="" id="{04EB60EA-F2D8-524A-81AA-9C2852D93723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8631700" y="3838066"/>
                <a:ext cx="269558" cy="1839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xmlns="" id="{B499927D-4D6F-EF41-8ADE-37B3E6F29383}"/>
                  </a:ext>
                </a:extLst>
              </p:cNvPr>
              <p:cNvSpPr/>
              <p:nvPr/>
            </p:nvSpPr>
            <p:spPr>
              <a:xfrm>
                <a:off x="7714125" y="3838067"/>
                <a:ext cx="1587500" cy="12380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xmlns="" id="{9DB6564F-1D58-0D41-85BA-BD7B826AE39E}"/>
                  </a:ext>
                </a:extLst>
              </p:cNvPr>
              <p:cNvSpPr/>
              <p:nvPr/>
            </p:nvSpPr>
            <p:spPr>
              <a:xfrm>
                <a:off x="7854460" y="4293584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8" name="直接连接符 131">
                <a:extLst>
                  <a:ext uri="{FF2B5EF4-FFF2-40B4-BE49-F238E27FC236}">
                    <a16:creationId xmlns:a16="http://schemas.microsoft.com/office/drawing/2014/main" xmlns="" id="{0C200607-C937-2247-971D-8F161BF9276F}"/>
                  </a:ext>
                </a:extLst>
              </p:cNvPr>
              <p:cNvCxnSpPr>
                <a:endCxn id="67" idx="0"/>
              </p:cNvCxnSpPr>
              <p:nvPr/>
            </p:nvCxnSpPr>
            <p:spPr>
              <a:xfrm flipH="1">
                <a:off x="7916373" y="4127717"/>
                <a:ext cx="184821" cy="1658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xmlns="" id="{4860A029-5887-5D4B-9E84-DD7DCB49B7FE}"/>
                  </a:ext>
                </a:extLst>
              </p:cNvPr>
              <p:cNvSpPr/>
              <p:nvPr/>
            </p:nvSpPr>
            <p:spPr>
              <a:xfrm>
                <a:off x="8263718" y="4290409"/>
                <a:ext cx="123825" cy="1238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0" name="直接连接符 133">
                <a:extLst>
                  <a:ext uri="{FF2B5EF4-FFF2-40B4-BE49-F238E27FC236}">
                    <a16:creationId xmlns:a16="http://schemas.microsoft.com/office/drawing/2014/main" xmlns="" id="{B2E947CA-066B-B64B-A7FC-29A9FA025781}"/>
                  </a:ext>
                </a:extLst>
              </p:cNvPr>
              <p:cNvCxnSpPr>
                <a:endCxn id="69" idx="0"/>
              </p:cNvCxnSpPr>
              <p:nvPr/>
            </p:nvCxnSpPr>
            <p:spPr>
              <a:xfrm>
                <a:off x="8107471" y="4127717"/>
                <a:ext cx="218160" cy="1626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xmlns="" id="{F81646FF-5DA3-734F-B919-EC19FCEAA314}"/>
                  </a:ext>
                </a:extLst>
              </p:cNvPr>
              <p:cNvSpPr/>
              <p:nvPr/>
            </p:nvSpPr>
            <p:spPr>
              <a:xfrm>
                <a:off x="7771169" y="4636293"/>
                <a:ext cx="288000" cy="28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2" name="直接箭头连接符 135">
                <a:extLst>
                  <a:ext uri="{FF2B5EF4-FFF2-40B4-BE49-F238E27FC236}">
                    <a16:creationId xmlns:a16="http://schemas.microsoft.com/office/drawing/2014/main" xmlns="" id="{CA5AC4CE-775D-9746-8C12-35C03547BA0B}"/>
                  </a:ext>
                </a:extLst>
              </p:cNvPr>
              <p:cNvCxnSpPr>
                <a:cxnSpLocks/>
                <a:stCxn id="71" idx="0"/>
                <a:endCxn id="67" idx="4"/>
              </p:cNvCxnSpPr>
              <p:nvPr/>
            </p:nvCxnSpPr>
            <p:spPr>
              <a:xfrm flipV="1">
                <a:off x="7915169" y="4417409"/>
                <a:ext cx="1204" cy="2188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xmlns="" id="{B186EF08-3BA3-AF49-9468-79481A4B0B2C}"/>
                  </a:ext>
                </a:extLst>
              </p:cNvPr>
              <p:cNvSpPr txBox="1"/>
              <p:nvPr/>
            </p:nvSpPr>
            <p:spPr>
              <a:xfrm>
                <a:off x="7651031" y="5077163"/>
                <a:ext cx="16157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block k+1</a:t>
                </a:r>
                <a:endPara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6040978" y="167407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节点保存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686539" y="207692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区块头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6676454" y="2557870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与自己相关的交易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相关的梅克尔路径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086739" y="3129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交易发送：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内容占位符 2"/>
          <p:cNvSpPr txBox="1">
            <a:spLocks/>
          </p:cNvSpPr>
          <p:nvPr/>
        </p:nvSpPr>
        <p:spPr bwMode="auto">
          <a:xfrm>
            <a:off x="0" y="680201"/>
            <a:ext cx="12192000" cy="5701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Jidar</a:t>
            </a:r>
            <a:r>
              <a:rPr lang="zh-CN" altLang="en-US" dirty="0" smtClean="0"/>
              <a:t>：无需信任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27448" y="6559085"/>
            <a:ext cx="4968552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60096" y="6559085"/>
            <a:ext cx="2592288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9996" y="1174835"/>
            <a:ext cx="1287532" cy="369332"/>
          </a:xfrm>
          <a:prstGeom prst="rect">
            <a:avLst/>
          </a:prstGeom>
          <a:solidFill>
            <a:srgbClr val="04428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UTXO</a:t>
            </a:r>
            <a:r>
              <a:rPr lang="zh-CN" altLang="en-US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D4E86F72-F284-0040-BACB-1AC6EED022C8}"/>
              </a:ext>
            </a:extLst>
          </p:cNvPr>
          <p:cNvSpPr/>
          <p:nvPr/>
        </p:nvSpPr>
        <p:spPr>
          <a:xfrm>
            <a:off x="5703369" y="3146797"/>
            <a:ext cx="4265784" cy="8933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xmlns="" id="{EA82DB51-8F34-2045-B8D0-A83C5687A71E}"/>
              </a:ext>
            </a:extLst>
          </p:cNvPr>
          <p:cNvSpPr txBox="1"/>
          <p:nvPr/>
        </p:nvSpPr>
        <p:spPr>
          <a:xfrm>
            <a:off x="5819050" y="3140968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Header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xmlns="" id="{D57AD828-5598-7F43-973C-F0CD7C4ABA8F}"/>
              </a:ext>
            </a:extLst>
          </p:cNvPr>
          <p:cNvSpPr/>
          <p:nvPr/>
        </p:nvSpPr>
        <p:spPr>
          <a:xfrm>
            <a:off x="5779863" y="3577088"/>
            <a:ext cx="1792597" cy="342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Merkle root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3C8085CA-89E8-5A49-9905-DF023308152B}"/>
              </a:ext>
            </a:extLst>
          </p:cNvPr>
          <p:cNvSpPr/>
          <p:nvPr/>
        </p:nvSpPr>
        <p:spPr>
          <a:xfrm>
            <a:off x="7775659" y="3577088"/>
            <a:ext cx="1987431" cy="33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Bloom filter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xmlns="" id="{27D0713D-6C17-4E47-ACF4-6AB7F30CB77E}"/>
              </a:ext>
            </a:extLst>
          </p:cNvPr>
          <p:cNvSpPr/>
          <p:nvPr/>
        </p:nvSpPr>
        <p:spPr>
          <a:xfrm>
            <a:off x="6214778" y="4111453"/>
            <a:ext cx="123825" cy="123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xmlns="" id="{9745A1E8-F938-C344-87CF-5610F3E8D225}"/>
              </a:ext>
            </a:extLst>
          </p:cNvPr>
          <p:cNvSpPr/>
          <p:nvPr/>
        </p:nvSpPr>
        <p:spPr>
          <a:xfrm>
            <a:off x="7003349" y="4111452"/>
            <a:ext cx="123825" cy="123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xmlns="" id="{8C3DF13E-8E1C-9346-99B9-7F840D42B4C8}"/>
              </a:ext>
            </a:extLst>
          </p:cNvPr>
          <p:cNvSpPr/>
          <p:nvPr/>
        </p:nvSpPr>
        <p:spPr>
          <a:xfrm>
            <a:off x="6795704" y="4383010"/>
            <a:ext cx="123825" cy="123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5" name="直接连接符 42">
            <a:extLst>
              <a:ext uri="{FF2B5EF4-FFF2-40B4-BE49-F238E27FC236}">
                <a16:creationId xmlns:a16="http://schemas.microsoft.com/office/drawing/2014/main" xmlns="" id="{8C2E4BE5-087F-0644-B86B-AA6D15797AE3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6276691" y="3927493"/>
            <a:ext cx="304799" cy="183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43">
            <a:extLst>
              <a:ext uri="{FF2B5EF4-FFF2-40B4-BE49-F238E27FC236}">
                <a16:creationId xmlns:a16="http://schemas.microsoft.com/office/drawing/2014/main" xmlns="" id="{18F8B725-F31A-254F-B4AE-1C6FA83B3EF4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6795704" y="3927492"/>
            <a:ext cx="269558" cy="183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44">
            <a:extLst>
              <a:ext uri="{FF2B5EF4-FFF2-40B4-BE49-F238E27FC236}">
                <a16:creationId xmlns:a16="http://schemas.microsoft.com/office/drawing/2014/main" xmlns="" id="{CE180ADE-B0C1-D440-AAD2-CF016A849307}"/>
              </a:ext>
            </a:extLst>
          </p:cNvPr>
          <p:cNvCxnSpPr>
            <a:cxnSpLocks/>
            <a:stCxn id="83" idx="3"/>
            <a:endCxn id="84" idx="0"/>
          </p:cNvCxnSpPr>
          <p:nvPr/>
        </p:nvCxnSpPr>
        <p:spPr>
          <a:xfrm flipH="1">
            <a:off x="6857617" y="4217143"/>
            <a:ext cx="163866" cy="165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xmlns="" id="{19087C61-EB61-544B-AAF5-585EF5F40A0D}"/>
              </a:ext>
            </a:extLst>
          </p:cNvPr>
          <p:cNvSpPr/>
          <p:nvPr/>
        </p:nvSpPr>
        <p:spPr>
          <a:xfrm>
            <a:off x="7215122" y="4379835"/>
            <a:ext cx="123825" cy="123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9" name="直接连接符 46">
            <a:extLst>
              <a:ext uri="{FF2B5EF4-FFF2-40B4-BE49-F238E27FC236}">
                <a16:creationId xmlns:a16="http://schemas.microsoft.com/office/drawing/2014/main" xmlns="" id="{1CC16559-A46F-9D4C-813D-CCBAFB73B2A2}"/>
              </a:ext>
            </a:extLst>
          </p:cNvPr>
          <p:cNvCxnSpPr>
            <a:cxnSpLocks/>
            <a:stCxn id="83" idx="5"/>
            <a:endCxn id="88" idx="0"/>
          </p:cNvCxnSpPr>
          <p:nvPr/>
        </p:nvCxnSpPr>
        <p:spPr>
          <a:xfrm>
            <a:off x="7109040" y="4217143"/>
            <a:ext cx="167995" cy="162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xmlns="" id="{CADE216F-4E26-D94D-99C9-A53C3B8765C8}"/>
              </a:ext>
            </a:extLst>
          </p:cNvPr>
          <p:cNvSpPr/>
          <p:nvPr/>
        </p:nvSpPr>
        <p:spPr>
          <a:xfrm>
            <a:off x="6018464" y="4383010"/>
            <a:ext cx="123825" cy="123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1" name="直接连接符 53">
            <a:extLst>
              <a:ext uri="{FF2B5EF4-FFF2-40B4-BE49-F238E27FC236}">
                <a16:creationId xmlns:a16="http://schemas.microsoft.com/office/drawing/2014/main" xmlns="" id="{957F981E-F29D-8348-8AAF-B371B52FE1BD}"/>
              </a:ext>
            </a:extLst>
          </p:cNvPr>
          <p:cNvCxnSpPr>
            <a:cxnSpLocks/>
            <a:endCxn id="90" idx="0"/>
          </p:cNvCxnSpPr>
          <p:nvPr/>
        </p:nvCxnSpPr>
        <p:spPr>
          <a:xfrm flipH="1">
            <a:off x="6080377" y="4217143"/>
            <a:ext cx="184821" cy="165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xmlns="" id="{72953E43-0816-1347-9C14-9FE15C5BE010}"/>
              </a:ext>
            </a:extLst>
          </p:cNvPr>
          <p:cNvSpPr/>
          <p:nvPr/>
        </p:nvSpPr>
        <p:spPr>
          <a:xfrm>
            <a:off x="6427722" y="4379835"/>
            <a:ext cx="123825" cy="123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3" name="直接连接符 55">
            <a:extLst>
              <a:ext uri="{FF2B5EF4-FFF2-40B4-BE49-F238E27FC236}">
                <a16:creationId xmlns:a16="http://schemas.microsoft.com/office/drawing/2014/main" xmlns="" id="{70FC7E5D-E4EA-DD47-B70F-C47E3F96517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71475" y="4217143"/>
            <a:ext cx="218160" cy="162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xmlns="" id="{F401A9AA-1B97-F14D-ABAF-D82BFE16059A}"/>
              </a:ext>
            </a:extLst>
          </p:cNvPr>
          <p:cNvSpPr/>
          <p:nvPr/>
        </p:nvSpPr>
        <p:spPr>
          <a:xfrm>
            <a:off x="5663952" y="4857215"/>
            <a:ext cx="2393342" cy="3870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Hash functions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5" name="直接箭头连接符 7">
            <a:extLst>
              <a:ext uri="{FF2B5EF4-FFF2-40B4-BE49-F238E27FC236}">
                <a16:creationId xmlns:a16="http://schemas.microsoft.com/office/drawing/2014/main" xmlns="" id="{A28B7325-943E-5948-9F3F-A8736CD01EFC}"/>
              </a:ext>
            </a:extLst>
          </p:cNvPr>
          <p:cNvCxnSpPr>
            <a:cxnSpLocks/>
          </p:cNvCxnSpPr>
          <p:nvPr/>
        </p:nvCxnSpPr>
        <p:spPr>
          <a:xfrm>
            <a:off x="6683420" y="4485202"/>
            <a:ext cx="0" cy="372013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67">
            <a:extLst>
              <a:ext uri="{FF2B5EF4-FFF2-40B4-BE49-F238E27FC236}">
                <a16:creationId xmlns:a16="http://schemas.microsoft.com/office/drawing/2014/main" xmlns="" id="{9B66A5AF-2242-A644-86EC-60D4D201E102}"/>
              </a:ext>
            </a:extLst>
          </p:cNvPr>
          <p:cNvCxnSpPr>
            <a:cxnSpLocks/>
          </p:cNvCxnSpPr>
          <p:nvPr/>
        </p:nvCxnSpPr>
        <p:spPr>
          <a:xfrm>
            <a:off x="6694678" y="5269135"/>
            <a:ext cx="0" cy="372013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xmlns="" id="{9908A906-852B-754D-9169-4D81749A99B7}"/>
              </a:ext>
            </a:extLst>
          </p:cNvPr>
          <p:cNvSpPr/>
          <p:nvPr/>
        </p:nvSpPr>
        <p:spPr>
          <a:xfrm>
            <a:off x="5703370" y="564114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66D1DABF-643C-4041-A2C6-3FD3A54F3E56}"/>
              </a:ext>
            </a:extLst>
          </p:cNvPr>
          <p:cNvSpPr/>
          <p:nvPr/>
        </p:nvSpPr>
        <p:spPr>
          <a:xfrm>
            <a:off x="6065494" y="564114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B69A5D19-DFEE-344F-92A9-996F92A935E1}"/>
              </a:ext>
            </a:extLst>
          </p:cNvPr>
          <p:cNvSpPr/>
          <p:nvPr/>
        </p:nvSpPr>
        <p:spPr>
          <a:xfrm>
            <a:off x="6425494" y="564114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8F05494B-9CDD-664A-B068-1425BAD00A08}"/>
              </a:ext>
            </a:extLst>
          </p:cNvPr>
          <p:cNvSpPr/>
          <p:nvPr/>
        </p:nvSpPr>
        <p:spPr>
          <a:xfrm>
            <a:off x="6789544" y="564114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xmlns="" id="{2660786B-52CC-A648-8A96-B0C30B4CA091}"/>
              </a:ext>
            </a:extLst>
          </p:cNvPr>
          <p:cNvSpPr/>
          <p:nvPr/>
        </p:nvSpPr>
        <p:spPr>
          <a:xfrm>
            <a:off x="7151668" y="564114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xmlns="" id="{F2291F5B-4B31-4445-9791-44068ED2FEAA}"/>
              </a:ext>
            </a:extLst>
          </p:cNvPr>
          <p:cNvSpPr/>
          <p:nvPr/>
        </p:nvSpPr>
        <p:spPr>
          <a:xfrm>
            <a:off x="7511668" y="564114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BD2F7849-A698-BC4A-A817-87605514F7BA}"/>
              </a:ext>
            </a:extLst>
          </p:cNvPr>
          <p:cNvSpPr/>
          <p:nvPr/>
        </p:nvSpPr>
        <p:spPr>
          <a:xfrm>
            <a:off x="7869544" y="564114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15C988BD-C484-854C-BA82-ABF7AB45BB98}"/>
              </a:ext>
            </a:extLst>
          </p:cNvPr>
          <p:cNvSpPr/>
          <p:nvPr/>
        </p:nvSpPr>
        <p:spPr>
          <a:xfrm>
            <a:off x="8231668" y="564114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A8EF33BF-594E-4443-BB9D-66F2C6C1ADC2}"/>
              </a:ext>
            </a:extLst>
          </p:cNvPr>
          <p:cNvSpPr/>
          <p:nvPr/>
        </p:nvSpPr>
        <p:spPr>
          <a:xfrm>
            <a:off x="8591668" y="564114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6" name="直接箭头连接符 21">
            <a:extLst>
              <a:ext uri="{FF2B5EF4-FFF2-40B4-BE49-F238E27FC236}">
                <a16:creationId xmlns:a16="http://schemas.microsoft.com/office/drawing/2014/main" xmlns="" id="{86E30F68-2772-3548-B435-4D1359AB1C76}"/>
              </a:ext>
            </a:extLst>
          </p:cNvPr>
          <p:cNvCxnSpPr>
            <a:cxnSpLocks/>
            <a:stCxn id="105" idx="0"/>
            <a:endCxn id="81" idx="2"/>
          </p:cNvCxnSpPr>
          <p:nvPr/>
        </p:nvCxnSpPr>
        <p:spPr>
          <a:xfrm flipH="1" flipV="1">
            <a:off x="8769375" y="3914016"/>
            <a:ext cx="2293" cy="17271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xmlns="" id="{DE3E8D9B-DD1B-8D4D-8E99-EA3A27E4BA72}"/>
              </a:ext>
            </a:extLst>
          </p:cNvPr>
          <p:cNvSpPr txBox="1"/>
          <p:nvPr/>
        </p:nvSpPr>
        <p:spPr>
          <a:xfrm>
            <a:off x="9019821" y="5539483"/>
            <a:ext cx="1897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Bloom filter</a:t>
            </a:r>
            <a:endParaRPr kumimoji="1"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625611" y="2142121"/>
            <a:ext cx="36004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2" name="直接箭头连接符 111"/>
          <p:cNvCxnSpPr/>
          <p:nvPr/>
        </p:nvCxnSpPr>
        <p:spPr>
          <a:xfrm>
            <a:off x="1127448" y="2286137"/>
            <a:ext cx="498163" cy="0"/>
          </a:xfrm>
          <a:prstGeom prst="straightConnector1">
            <a:avLst/>
          </a:prstGeom>
          <a:ln>
            <a:solidFill>
              <a:srgbClr val="044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767408" y="191680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Input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1985651" y="2311083"/>
            <a:ext cx="498163" cy="0"/>
          </a:xfrm>
          <a:prstGeom prst="straightConnector1">
            <a:avLst/>
          </a:prstGeom>
          <a:ln>
            <a:solidFill>
              <a:srgbClr val="044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2024838" y="193538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Output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2063485" y="234645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1630227" y="3693883"/>
            <a:ext cx="36004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8" name="直接箭头连接符 117"/>
          <p:cNvCxnSpPr/>
          <p:nvPr/>
        </p:nvCxnSpPr>
        <p:spPr>
          <a:xfrm>
            <a:off x="1132064" y="3837899"/>
            <a:ext cx="498163" cy="0"/>
          </a:xfrm>
          <a:prstGeom prst="straightConnector1">
            <a:avLst/>
          </a:prstGeom>
          <a:ln>
            <a:solidFill>
              <a:srgbClr val="044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772024" y="34685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Input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20" name="直接箭头连接符 119"/>
          <p:cNvCxnSpPr>
            <a:endCxn id="122" idx="1"/>
          </p:cNvCxnSpPr>
          <p:nvPr/>
        </p:nvCxnSpPr>
        <p:spPr>
          <a:xfrm flipV="1">
            <a:off x="1990267" y="3640412"/>
            <a:ext cx="534208" cy="222434"/>
          </a:xfrm>
          <a:prstGeom prst="straightConnector1">
            <a:avLst/>
          </a:prstGeom>
          <a:ln>
            <a:solidFill>
              <a:srgbClr val="044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2524475" y="345574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B:2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30" name="直接箭头连接符 129"/>
          <p:cNvCxnSpPr>
            <a:endCxn id="132" idx="1"/>
          </p:cNvCxnSpPr>
          <p:nvPr/>
        </p:nvCxnSpPr>
        <p:spPr>
          <a:xfrm>
            <a:off x="2004237" y="3892530"/>
            <a:ext cx="498091" cy="143892"/>
          </a:xfrm>
          <a:prstGeom prst="straightConnector1">
            <a:avLst/>
          </a:prstGeom>
          <a:ln>
            <a:solidFill>
              <a:srgbClr val="044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2502328" y="385175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A:8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V="1">
            <a:off x="911424" y="4365104"/>
            <a:ext cx="199057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椭圆 134"/>
          <p:cNvSpPr/>
          <p:nvPr/>
        </p:nvSpPr>
        <p:spPr>
          <a:xfrm>
            <a:off x="1611713" y="5566091"/>
            <a:ext cx="36004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36" name="直接箭头连接符 135"/>
          <p:cNvCxnSpPr/>
          <p:nvPr/>
        </p:nvCxnSpPr>
        <p:spPr>
          <a:xfrm>
            <a:off x="1113550" y="5710107"/>
            <a:ext cx="498163" cy="0"/>
          </a:xfrm>
          <a:prstGeom prst="straightConnector1">
            <a:avLst/>
          </a:prstGeom>
          <a:ln>
            <a:solidFill>
              <a:srgbClr val="044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753510" y="53407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Input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38" name="直接箭头连接符 137"/>
          <p:cNvCxnSpPr>
            <a:endCxn id="139" idx="1"/>
          </p:cNvCxnSpPr>
          <p:nvPr/>
        </p:nvCxnSpPr>
        <p:spPr>
          <a:xfrm flipV="1">
            <a:off x="1971753" y="5512620"/>
            <a:ext cx="534208" cy="222434"/>
          </a:xfrm>
          <a:prstGeom prst="straightConnector1">
            <a:avLst/>
          </a:prstGeom>
          <a:ln>
            <a:solidFill>
              <a:srgbClr val="044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2505961" y="532795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:2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1" name="直接箭头连接符 140"/>
          <p:cNvCxnSpPr>
            <a:endCxn id="142" idx="1"/>
          </p:cNvCxnSpPr>
          <p:nvPr/>
        </p:nvCxnSpPr>
        <p:spPr>
          <a:xfrm>
            <a:off x="1985723" y="5764738"/>
            <a:ext cx="538751" cy="143892"/>
          </a:xfrm>
          <a:prstGeom prst="straightConnector1">
            <a:avLst/>
          </a:prstGeom>
          <a:ln>
            <a:solidFill>
              <a:srgbClr val="044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2524474" y="572396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A:8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479376" y="4581128"/>
            <a:ext cx="1107996" cy="369332"/>
          </a:xfrm>
          <a:prstGeom prst="rect">
            <a:avLst/>
          </a:prstGeom>
          <a:solidFill>
            <a:srgbClr val="044281"/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双花问题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xmlns="" id="{E8517271-E1BB-974D-90FC-AC247715C6A6}"/>
              </a:ext>
            </a:extLst>
          </p:cNvPr>
          <p:cNvSpPr/>
          <p:nvPr/>
        </p:nvSpPr>
        <p:spPr>
          <a:xfrm rot="5400000">
            <a:off x="3448211" y="3692193"/>
            <a:ext cx="416181" cy="3202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xmlns="" id="{CEF0423A-A7C9-A047-9193-51D36EBBBDB9}"/>
              </a:ext>
            </a:extLst>
          </p:cNvPr>
          <p:cNvSpPr/>
          <p:nvPr/>
        </p:nvSpPr>
        <p:spPr>
          <a:xfrm rot="5400000">
            <a:off x="3462198" y="5504089"/>
            <a:ext cx="416181" cy="320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xmlns="" id="{2E353303-ECD4-754B-9A42-89702964E590}"/>
              </a:ext>
            </a:extLst>
          </p:cNvPr>
          <p:cNvSpPr/>
          <p:nvPr/>
        </p:nvSpPr>
        <p:spPr>
          <a:xfrm rot="5400000">
            <a:off x="3448211" y="2129818"/>
            <a:ext cx="416181" cy="3202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51" name="直线箭头连接符 78">
            <a:extLst>
              <a:ext uri="{FF2B5EF4-FFF2-40B4-BE49-F238E27FC236}">
                <a16:creationId xmlns:a16="http://schemas.microsoft.com/office/drawing/2014/main" xmlns="" id="{62F43F60-47AC-1A43-B875-2CF8640548E7}"/>
              </a:ext>
            </a:extLst>
          </p:cNvPr>
          <p:cNvCxnSpPr>
            <a:cxnSpLocks/>
            <a:stCxn id="149" idx="1"/>
            <a:endCxn id="148" idx="3"/>
          </p:cNvCxnSpPr>
          <p:nvPr/>
        </p:nvCxnSpPr>
        <p:spPr>
          <a:xfrm flipH="1" flipV="1">
            <a:off x="3656301" y="4060418"/>
            <a:ext cx="13987" cy="139571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79">
            <a:extLst>
              <a:ext uri="{FF2B5EF4-FFF2-40B4-BE49-F238E27FC236}">
                <a16:creationId xmlns:a16="http://schemas.microsoft.com/office/drawing/2014/main" xmlns="" id="{C068CFF1-4928-264D-ADA9-D61C7B5D2CDF}"/>
              </a:ext>
            </a:extLst>
          </p:cNvPr>
          <p:cNvCxnSpPr>
            <a:cxnSpLocks/>
            <a:endCxn id="150" idx="3"/>
          </p:cNvCxnSpPr>
          <p:nvPr/>
        </p:nvCxnSpPr>
        <p:spPr>
          <a:xfrm rot="5400000" flipH="1">
            <a:off x="3098302" y="3056043"/>
            <a:ext cx="1116000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114">
            <a:extLst>
              <a:ext uri="{FF2B5EF4-FFF2-40B4-BE49-F238E27FC236}">
                <a16:creationId xmlns:a16="http://schemas.microsoft.com/office/drawing/2014/main" xmlns="" id="{55005CE8-06AA-8643-92B5-7B5A4528091F}"/>
              </a:ext>
            </a:extLst>
          </p:cNvPr>
          <p:cNvCxnSpPr>
            <a:cxnSpLocks/>
          </p:cNvCxnSpPr>
          <p:nvPr/>
        </p:nvCxnSpPr>
        <p:spPr>
          <a:xfrm rot="5400000" flipH="1">
            <a:off x="3285967" y="1887833"/>
            <a:ext cx="74067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xmlns="" id="{58D5DAFB-7832-A847-BC6C-625B9202034F}"/>
              </a:ext>
            </a:extLst>
          </p:cNvPr>
          <p:cNvSpPr txBox="1"/>
          <p:nvPr/>
        </p:nvSpPr>
        <p:spPr>
          <a:xfrm rot="5400000">
            <a:off x="3594976" y="1097685"/>
            <a:ext cx="345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endParaRPr kumimoji="1"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5" name="直接连接符 164"/>
          <p:cNvCxnSpPr/>
          <p:nvPr/>
        </p:nvCxnSpPr>
        <p:spPr>
          <a:xfrm>
            <a:off x="3071704" y="2304712"/>
            <a:ext cx="360000" cy="0"/>
          </a:xfrm>
          <a:prstGeom prst="line">
            <a:avLst/>
          </a:prstGeom>
          <a:ln>
            <a:solidFill>
              <a:srgbClr val="0442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3033243" y="3843910"/>
            <a:ext cx="360000" cy="0"/>
          </a:xfrm>
          <a:prstGeom prst="line">
            <a:avLst/>
          </a:prstGeom>
          <a:ln>
            <a:solidFill>
              <a:srgbClr val="0442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3046086" y="5650501"/>
            <a:ext cx="3600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/>
          <p:cNvSpPr txBox="1"/>
          <p:nvPr/>
        </p:nvSpPr>
        <p:spPr>
          <a:xfrm>
            <a:off x="3040169" y="54795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4587915" y="11783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5286527" y="1517665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已花费信息未被记录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8119198" y="149654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比特币有全量数据，所以不需要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4565042" y="20863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5328151" y="2490903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把花费记录集合 压缩后记录到区块头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7" name="任意多边形 176"/>
          <p:cNvSpPr/>
          <p:nvPr/>
        </p:nvSpPr>
        <p:spPr>
          <a:xfrm>
            <a:off x="1199213" y="2698230"/>
            <a:ext cx="1079292" cy="794478"/>
          </a:xfrm>
          <a:custGeom>
            <a:avLst/>
            <a:gdLst>
              <a:gd name="connsiteX0" fmla="*/ 1079292 w 1079292"/>
              <a:gd name="connsiteY0" fmla="*/ 0 h 794478"/>
              <a:gd name="connsiteX1" fmla="*/ 1049312 w 1079292"/>
              <a:gd name="connsiteY1" fmla="*/ 74950 h 794478"/>
              <a:gd name="connsiteX2" fmla="*/ 1004341 w 1079292"/>
              <a:gd name="connsiteY2" fmla="*/ 104931 h 794478"/>
              <a:gd name="connsiteX3" fmla="*/ 944380 w 1079292"/>
              <a:gd name="connsiteY3" fmla="*/ 179881 h 794478"/>
              <a:gd name="connsiteX4" fmla="*/ 854439 w 1079292"/>
              <a:gd name="connsiteY4" fmla="*/ 239842 h 794478"/>
              <a:gd name="connsiteX5" fmla="*/ 794479 w 1079292"/>
              <a:gd name="connsiteY5" fmla="*/ 284813 h 794478"/>
              <a:gd name="connsiteX6" fmla="*/ 689548 w 1079292"/>
              <a:gd name="connsiteY6" fmla="*/ 329783 h 794478"/>
              <a:gd name="connsiteX7" fmla="*/ 644577 w 1079292"/>
              <a:gd name="connsiteY7" fmla="*/ 359763 h 794478"/>
              <a:gd name="connsiteX8" fmla="*/ 554636 w 1079292"/>
              <a:gd name="connsiteY8" fmla="*/ 389744 h 794478"/>
              <a:gd name="connsiteX9" fmla="*/ 509666 w 1079292"/>
              <a:gd name="connsiteY9" fmla="*/ 404734 h 794478"/>
              <a:gd name="connsiteX10" fmla="*/ 389744 w 1079292"/>
              <a:gd name="connsiteY10" fmla="*/ 464695 h 794478"/>
              <a:gd name="connsiteX11" fmla="*/ 389744 w 1079292"/>
              <a:gd name="connsiteY11" fmla="*/ 464695 h 794478"/>
              <a:gd name="connsiteX12" fmla="*/ 254833 w 1079292"/>
              <a:gd name="connsiteY12" fmla="*/ 539645 h 794478"/>
              <a:gd name="connsiteX13" fmla="*/ 104931 w 1079292"/>
              <a:gd name="connsiteY13" fmla="*/ 644577 h 794478"/>
              <a:gd name="connsiteX14" fmla="*/ 44971 w 1079292"/>
              <a:gd name="connsiteY14" fmla="*/ 734518 h 794478"/>
              <a:gd name="connsiteX15" fmla="*/ 0 w 1079292"/>
              <a:gd name="connsiteY15" fmla="*/ 794478 h 79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79292" h="794478">
                <a:moveTo>
                  <a:pt x="1079292" y="0"/>
                </a:moveTo>
                <a:cubicBezTo>
                  <a:pt x="1069299" y="24983"/>
                  <a:pt x="1064952" y="53054"/>
                  <a:pt x="1049312" y="74950"/>
                </a:cubicBezTo>
                <a:cubicBezTo>
                  <a:pt x="1038840" y="89610"/>
                  <a:pt x="1015596" y="90863"/>
                  <a:pt x="1004341" y="104931"/>
                </a:cubicBezTo>
                <a:cubicBezTo>
                  <a:pt x="921593" y="208365"/>
                  <a:pt x="1073259" y="93963"/>
                  <a:pt x="944380" y="179881"/>
                </a:cubicBezTo>
                <a:cubicBezTo>
                  <a:pt x="886042" y="267389"/>
                  <a:pt x="951238" y="191442"/>
                  <a:pt x="854439" y="239842"/>
                </a:cubicBezTo>
                <a:cubicBezTo>
                  <a:pt x="832093" y="251015"/>
                  <a:pt x="815665" y="271572"/>
                  <a:pt x="794479" y="284813"/>
                </a:cubicBezTo>
                <a:cubicBezTo>
                  <a:pt x="669722" y="362787"/>
                  <a:pt x="791541" y="278787"/>
                  <a:pt x="689548" y="329783"/>
                </a:cubicBezTo>
                <a:cubicBezTo>
                  <a:pt x="673434" y="337840"/>
                  <a:pt x="661040" y="352446"/>
                  <a:pt x="644577" y="359763"/>
                </a:cubicBezTo>
                <a:cubicBezTo>
                  <a:pt x="615699" y="372598"/>
                  <a:pt x="584616" y="379750"/>
                  <a:pt x="554636" y="389744"/>
                </a:cubicBezTo>
                <a:lnTo>
                  <a:pt x="509666" y="404734"/>
                </a:lnTo>
                <a:cubicBezTo>
                  <a:pt x="457339" y="457060"/>
                  <a:pt x="493093" y="430245"/>
                  <a:pt x="389744" y="464695"/>
                </a:cubicBezTo>
                <a:lnTo>
                  <a:pt x="389744" y="464695"/>
                </a:lnTo>
                <a:cubicBezTo>
                  <a:pt x="286656" y="533420"/>
                  <a:pt x="333986" y="513261"/>
                  <a:pt x="254833" y="539645"/>
                </a:cubicBezTo>
                <a:cubicBezTo>
                  <a:pt x="248872" y="543619"/>
                  <a:pt x="121074" y="626416"/>
                  <a:pt x="104931" y="644577"/>
                </a:cubicBezTo>
                <a:cubicBezTo>
                  <a:pt x="80993" y="671508"/>
                  <a:pt x="70450" y="709040"/>
                  <a:pt x="44971" y="734518"/>
                </a:cubicBezTo>
                <a:cubicBezTo>
                  <a:pt x="7089" y="772398"/>
                  <a:pt x="21310" y="751857"/>
                  <a:pt x="0" y="794478"/>
                </a:cubicBezTo>
              </a:path>
            </a:pathLst>
          </a:cu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任意多边形 177"/>
          <p:cNvSpPr/>
          <p:nvPr/>
        </p:nvSpPr>
        <p:spPr>
          <a:xfrm>
            <a:off x="1158000" y="3312826"/>
            <a:ext cx="206105" cy="239843"/>
          </a:xfrm>
          <a:custGeom>
            <a:avLst/>
            <a:gdLst>
              <a:gd name="connsiteX0" fmla="*/ 11233 w 206105"/>
              <a:gd name="connsiteY0" fmla="*/ 0 h 239843"/>
              <a:gd name="connsiteX1" fmla="*/ 71193 w 206105"/>
              <a:gd name="connsiteY1" fmla="*/ 239843 h 239843"/>
              <a:gd name="connsiteX2" fmla="*/ 146144 w 206105"/>
              <a:gd name="connsiteY2" fmla="*/ 224853 h 239843"/>
              <a:gd name="connsiteX3" fmla="*/ 206105 w 206105"/>
              <a:gd name="connsiteY3" fmla="*/ 194872 h 239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5" h="239843">
                <a:moveTo>
                  <a:pt x="11233" y="0"/>
                </a:moveTo>
                <a:cubicBezTo>
                  <a:pt x="14995" y="56429"/>
                  <a:pt x="-42457" y="239843"/>
                  <a:pt x="71193" y="239843"/>
                </a:cubicBezTo>
                <a:cubicBezTo>
                  <a:pt x="96671" y="239843"/>
                  <a:pt x="121160" y="229850"/>
                  <a:pt x="146144" y="224853"/>
                </a:cubicBezTo>
                <a:cubicBezTo>
                  <a:pt x="183191" y="187806"/>
                  <a:pt x="161992" y="194872"/>
                  <a:pt x="206105" y="194872"/>
                </a:cubicBezTo>
              </a:path>
            </a:pathLst>
          </a:cu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任意多边形 178"/>
          <p:cNvSpPr/>
          <p:nvPr/>
        </p:nvSpPr>
        <p:spPr>
          <a:xfrm>
            <a:off x="299803" y="2608289"/>
            <a:ext cx="1798820" cy="3089298"/>
          </a:xfrm>
          <a:custGeom>
            <a:avLst/>
            <a:gdLst>
              <a:gd name="connsiteX0" fmla="*/ 1798820 w 1798820"/>
              <a:gd name="connsiteY0" fmla="*/ 0 h 3089298"/>
              <a:gd name="connsiteX1" fmla="*/ 1723869 w 1798820"/>
              <a:gd name="connsiteY1" fmla="*/ 59960 h 3089298"/>
              <a:gd name="connsiteX2" fmla="*/ 1514007 w 1798820"/>
              <a:gd name="connsiteY2" fmla="*/ 104931 h 3089298"/>
              <a:gd name="connsiteX3" fmla="*/ 1304145 w 1798820"/>
              <a:gd name="connsiteY3" fmla="*/ 134911 h 3089298"/>
              <a:gd name="connsiteX4" fmla="*/ 1214204 w 1798820"/>
              <a:gd name="connsiteY4" fmla="*/ 164891 h 3089298"/>
              <a:gd name="connsiteX5" fmla="*/ 1169233 w 1798820"/>
              <a:gd name="connsiteY5" fmla="*/ 179881 h 3089298"/>
              <a:gd name="connsiteX6" fmla="*/ 1079292 w 1798820"/>
              <a:gd name="connsiteY6" fmla="*/ 224852 h 3089298"/>
              <a:gd name="connsiteX7" fmla="*/ 1019331 w 1798820"/>
              <a:gd name="connsiteY7" fmla="*/ 254832 h 3089298"/>
              <a:gd name="connsiteX8" fmla="*/ 959371 w 1798820"/>
              <a:gd name="connsiteY8" fmla="*/ 269822 h 3089298"/>
              <a:gd name="connsiteX9" fmla="*/ 869430 w 1798820"/>
              <a:gd name="connsiteY9" fmla="*/ 299803 h 3089298"/>
              <a:gd name="connsiteX10" fmla="*/ 824459 w 1798820"/>
              <a:gd name="connsiteY10" fmla="*/ 314793 h 3089298"/>
              <a:gd name="connsiteX11" fmla="*/ 779489 w 1798820"/>
              <a:gd name="connsiteY11" fmla="*/ 344773 h 3089298"/>
              <a:gd name="connsiteX12" fmla="*/ 734518 w 1798820"/>
              <a:gd name="connsiteY12" fmla="*/ 359763 h 3089298"/>
              <a:gd name="connsiteX13" fmla="*/ 659567 w 1798820"/>
              <a:gd name="connsiteY13" fmla="*/ 404734 h 3089298"/>
              <a:gd name="connsiteX14" fmla="*/ 554636 w 1798820"/>
              <a:gd name="connsiteY14" fmla="*/ 449704 h 3089298"/>
              <a:gd name="connsiteX15" fmla="*/ 419725 w 1798820"/>
              <a:gd name="connsiteY15" fmla="*/ 524655 h 3089298"/>
              <a:gd name="connsiteX16" fmla="*/ 314794 w 1798820"/>
              <a:gd name="connsiteY16" fmla="*/ 614596 h 3089298"/>
              <a:gd name="connsiteX17" fmla="*/ 254833 w 1798820"/>
              <a:gd name="connsiteY17" fmla="*/ 749508 h 3089298"/>
              <a:gd name="connsiteX18" fmla="*/ 239843 w 1798820"/>
              <a:gd name="connsiteY18" fmla="*/ 794478 h 3089298"/>
              <a:gd name="connsiteX19" fmla="*/ 224853 w 1798820"/>
              <a:gd name="connsiteY19" fmla="*/ 884419 h 3089298"/>
              <a:gd name="connsiteX20" fmla="*/ 209863 w 1798820"/>
              <a:gd name="connsiteY20" fmla="*/ 929390 h 3089298"/>
              <a:gd name="connsiteX21" fmla="*/ 194872 w 1798820"/>
              <a:gd name="connsiteY21" fmla="*/ 989350 h 3089298"/>
              <a:gd name="connsiteX22" fmla="*/ 149902 w 1798820"/>
              <a:gd name="connsiteY22" fmla="*/ 1454045 h 3089298"/>
              <a:gd name="connsiteX23" fmla="*/ 134912 w 1798820"/>
              <a:gd name="connsiteY23" fmla="*/ 1499016 h 3089298"/>
              <a:gd name="connsiteX24" fmla="*/ 89941 w 1798820"/>
              <a:gd name="connsiteY24" fmla="*/ 1663908 h 3089298"/>
              <a:gd name="connsiteX25" fmla="*/ 59961 w 1798820"/>
              <a:gd name="connsiteY25" fmla="*/ 1708878 h 3089298"/>
              <a:gd name="connsiteX26" fmla="*/ 44971 w 1798820"/>
              <a:gd name="connsiteY26" fmla="*/ 1798819 h 3089298"/>
              <a:gd name="connsiteX27" fmla="*/ 29981 w 1798820"/>
              <a:gd name="connsiteY27" fmla="*/ 1858780 h 3089298"/>
              <a:gd name="connsiteX28" fmla="*/ 0 w 1798820"/>
              <a:gd name="connsiteY28" fmla="*/ 1993691 h 3089298"/>
              <a:gd name="connsiteX29" fmla="*/ 14990 w 1798820"/>
              <a:gd name="connsiteY29" fmla="*/ 2248524 h 3089298"/>
              <a:gd name="connsiteX30" fmla="*/ 44971 w 1798820"/>
              <a:gd name="connsiteY30" fmla="*/ 2638268 h 3089298"/>
              <a:gd name="connsiteX31" fmla="*/ 74951 w 1798820"/>
              <a:gd name="connsiteY31" fmla="*/ 2728209 h 3089298"/>
              <a:gd name="connsiteX32" fmla="*/ 89941 w 1798820"/>
              <a:gd name="connsiteY32" fmla="*/ 2773180 h 3089298"/>
              <a:gd name="connsiteX33" fmla="*/ 119922 w 1798820"/>
              <a:gd name="connsiteY33" fmla="*/ 2818150 h 3089298"/>
              <a:gd name="connsiteX34" fmla="*/ 179882 w 1798820"/>
              <a:gd name="connsiteY34" fmla="*/ 2938072 h 3089298"/>
              <a:gd name="connsiteX35" fmla="*/ 194872 w 1798820"/>
              <a:gd name="connsiteY35" fmla="*/ 2983042 h 3089298"/>
              <a:gd name="connsiteX36" fmla="*/ 299804 w 1798820"/>
              <a:gd name="connsiteY36" fmla="*/ 3072983 h 3089298"/>
              <a:gd name="connsiteX37" fmla="*/ 359764 w 1798820"/>
              <a:gd name="connsiteY37" fmla="*/ 3087973 h 3089298"/>
              <a:gd name="connsiteX38" fmla="*/ 449705 w 1798820"/>
              <a:gd name="connsiteY38" fmla="*/ 3087973 h 3089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798820" h="3089298">
                <a:moveTo>
                  <a:pt x="1798820" y="0"/>
                </a:moveTo>
                <a:cubicBezTo>
                  <a:pt x="1773836" y="19987"/>
                  <a:pt x="1751957" y="44639"/>
                  <a:pt x="1723869" y="59960"/>
                </a:cubicBezTo>
                <a:cubicBezTo>
                  <a:pt x="1660365" y="94599"/>
                  <a:pt x="1582869" y="96323"/>
                  <a:pt x="1514007" y="104931"/>
                </a:cubicBezTo>
                <a:cubicBezTo>
                  <a:pt x="1388469" y="146776"/>
                  <a:pt x="1583299" y="85649"/>
                  <a:pt x="1304145" y="134911"/>
                </a:cubicBezTo>
                <a:cubicBezTo>
                  <a:pt x="1273024" y="140403"/>
                  <a:pt x="1244184" y="154898"/>
                  <a:pt x="1214204" y="164891"/>
                </a:cubicBezTo>
                <a:lnTo>
                  <a:pt x="1169233" y="179881"/>
                </a:lnTo>
                <a:cubicBezTo>
                  <a:pt x="1082815" y="237495"/>
                  <a:pt x="1166176" y="187617"/>
                  <a:pt x="1079292" y="224852"/>
                </a:cubicBezTo>
                <a:cubicBezTo>
                  <a:pt x="1058753" y="233654"/>
                  <a:pt x="1040254" y="246986"/>
                  <a:pt x="1019331" y="254832"/>
                </a:cubicBezTo>
                <a:cubicBezTo>
                  <a:pt x="1000041" y="262066"/>
                  <a:pt x="979104" y="263902"/>
                  <a:pt x="959371" y="269822"/>
                </a:cubicBezTo>
                <a:cubicBezTo>
                  <a:pt x="929102" y="278903"/>
                  <a:pt x="899410" y="289809"/>
                  <a:pt x="869430" y="299803"/>
                </a:cubicBezTo>
                <a:lnTo>
                  <a:pt x="824459" y="314793"/>
                </a:lnTo>
                <a:cubicBezTo>
                  <a:pt x="809469" y="324786"/>
                  <a:pt x="795603" y="336716"/>
                  <a:pt x="779489" y="344773"/>
                </a:cubicBezTo>
                <a:cubicBezTo>
                  <a:pt x="765356" y="351839"/>
                  <a:pt x="748067" y="351633"/>
                  <a:pt x="734518" y="359763"/>
                </a:cubicBezTo>
                <a:cubicBezTo>
                  <a:pt x="631634" y="421494"/>
                  <a:pt x="786963" y="362270"/>
                  <a:pt x="659567" y="404734"/>
                </a:cubicBezTo>
                <a:cubicBezTo>
                  <a:pt x="495877" y="513860"/>
                  <a:pt x="748235" y="352904"/>
                  <a:pt x="554636" y="449704"/>
                </a:cubicBezTo>
                <a:cubicBezTo>
                  <a:pt x="348458" y="552793"/>
                  <a:pt x="544085" y="483202"/>
                  <a:pt x="419725" y="524655"/>
                </a:cubicBezTo>
                <a:cubicBezTo>
                  <a:pt x="347025" y="597355"/>
                  <a:pt x="383283" y="568937"/>
                  <a:pt x="314794" y="614596"/>
                </a:cubicBezTo>
                <a:cubicBezTo>
                  <a:pt x="267283" y="685862"/>
                  <a:pt x="290510" y="642475"/>
                  <a:pt x="254833" y="749508"/>
                </a:cubicBezTo>
                <a:lnTo>
                  <a:pt x="239843" y="794478"/>
                </a:lnTo>
                <a:cubicBezTo>
                  <a:pt x="234846" y="824458"/>
                  <a:pt x="231446" y="854749"/>
                  <a:pt x="224853" y="884419"/>
                </a:cubicBezTo>
                <a:cubicBezTo>
                  <a:pt x="221425" y="899844"/>
                  <a:pt x="214204" y="914197"/>
                  <a:pt x="209863" y="929390"/>
                </a:cubicBezTo>
                <a:cubicBezTo>
                  <a:pt x="204203" y="949199"/>
                  <a:pt x="199869" y="969363"/>
                  <a:pt x="194872" y="989350"/>
                </a:cubicBezTo>
                <a:cubicBezTo>
                  <a:pt x="179882" y="1144248"/>
                  <a:pt x="199113" y="1306409"/>
                  <a:pt x="149902" y="1454045"/>
                </a:cubicBezTo>
                <a:cubicBezTo>
                  <a:pt x="144905" y="1469035"/>
                  <a:pt x="138744" y="1483687"/>
                  <a:pt x="134912" y="1499016"/>
                </a:cubicBezTo>
                <a:cubicBezTo>
                  <a:pt x="123649" y="1544070"/>
                  <a:pt x="115670" y="1625315"/>
                  <a:pt x="89941" y="1663908"/>
                </a:cubicBezTo>
                <a:lnTo>
                  <a:pt x="59961" y="1708878"/>
                </a:lnTo>
                <a:cubicBezTo>
                  <a:pt x="54964" y="1738858"/>
                  <a:pt x="50932" y="1769015"/>
                  <a:pt x="44971" y="1798819"/>
                </a:cubicBezTo>
                <a:cubicBezTo>
                  <a:pt x="40931" y="1819021"/>
                  <a:pt x="34021" y="1838578"/>
                  <a:pt x="29981" y="1858780"/>
                </a:cubicBezTo>
                <a:cubicBezTo>
                  <a:pt x="3599" y="1990685"/>
                  <a:pt x="29172" y="1906174"/>
                  <a:pt x="0" y="1993691"/>
                </a:cubicBezTo>
                <a:cubicBezTo>
                  <a:pt x="4997" y="2078635"/>
                  <a:pt x="10270" y="2163564"/>
                  <a:pt x="14990" y="2248524"/>
                </a:cubicBezTo>
                <a:cubicBezTo>
                  <a:pt x="18141" y="2305236"/>
                  <a:pt x="21627" y="2537109"/>
                  <a:pt x="44971" y="2638268"/>
                </a:cubicBezTo>
                <a:cubicBezTo>
                  <a:pt x="52077" y="2669061"/>
                  <a:pt x="64958" y="2698229"/>
                  <a:pt x="74951" y="2728209"/>
                </a:cubicBezTo>
                <a:cubicBezTo>
                  <a:pt x="79948" y="2743199"/>
                  <a:pt x="81176" y="2760033"/>
                  <a:pt x="89941" y="2773180"/>
                </a:cubicBezTo>
                <a:lnTo>
                  <a:pt x="119922" y="2818150"/>
                </a:lnTo>
                <a:cubicBezTo>
                  <a:pt x="154371" y="2921499"/>
                  <a:pt x="127556" y="2885745"/>
                  <a:pt x="179882" y="2938072"/>
                </a:cubicBezTo>
                <a:cubicBezTo>
                  <a:pt x="184879" y="2953062"/>
                  <a:pt x="185688" y="2970184"/>
                  <a:pt x="194872" y="2983042"/>
                </a:cubicBezTo>
                <a:cubicBezTo>
                  <a:pt x="211301" y="3006043"/>
                  <a:pt x="267180" y="3059001"/>
                  <a:pt x="299804" y="3072983"/>
                </a:cubicBezTo>
                <a:cubicBezTo>
                  <a:pt x="318740" y="3081098"/>
                  <a:pt x="339264" y="3085923"/>
                  <a:pt x="359764" y="3087973"/>
                </a:cubicBezTo>
                <a:cubicBezTo>
                  <a:pt x="389596" y="3090956"/>
                  <a:pt x="419725" y="3087973"/>
                  <a:pt x="449705" y="3087973"/>
                </a:cubicBezTo>
              </a:path>
            </a:pathLst>
          </a:custGeom>
          <a:noFill/>
          <a:ln>
            <a:solidFill>
              <a:srgbClr val="806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任意多边形 179"/>
          <p:cNvSpPr/>
          <p:nvPr/>
        </p:nvSpPr>
        <p:spPr>
          <a:xfrm>
            <a:off x="644577" y="5546361"/>
            <a:ext cx="119921" cy="299803"/>
          </a:xfrm>
          <a:custGeom>
            <a:avLst/>
            <a:gdLst>
              <a:gd name="connsiteX0" fmla="*/ 14990 w 119921"/>
              <a:gd name="connsiteY0" fmla="*/ 0 h 299803"/>
              <a:gd name="connsiteX1" fmla="*/ 89941 w 119921"/>
              <a:gd name="connsiteY1" fmla="*/ 74950 h 299803"/>
              <a:gd name="connsiteX2" fmla="*/ 119921 w 119921"/>
              <a:gd name="connsiteY2" fmla="*/ 164891 h 299803"/>
              <a:gd name="connsiteX3" fmla="*/ 89941 w 119921"/>
              <a:gd name="connsiteY3" fmla="*/ 194872 h 299803"/>
              <a:gd name="connsiteX4" fmla="*/ 14990 w 119921"/>
              <a:gd name="connsiteY4" fmla="*/ 254832 h 299803"/>
              <a:gd name="connsiteX5" fmla="*/ 0 w 119921"/>
              <a:gd name="connsiteY5" fmla="*/ 299803 h 29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921" h="299803">
                <a:moveTo>
                  <a:pt x="14990" y="0"/>
                </a:moveTo>
                <a:cubicBezTo>
                  <a:pt x="39974" y="24983"/>
                  <a:pt x="70972" y="45142"/>
                  <a:pt x="89941" y="74950"/>
                </a:cubicBezTo>
                <a:cubicBezTo>
                  <a:pt x="106907" y="101611"/>
                  <a:pt x="119921" y="164891"/>
                  <a:pt x="119921" y="164891"/>
                </a:cubicBezTo>
                <a:cubicBezTo>
                  <a:pt x="109928" y="174885"/>
                  <a:pt x="100977" y="186043"/>
                  <a:pt x="89941" y="194872"/>
                </a:cubicBezTo>
                <a:cubicBezTo>
                  <a:pt x="-4620" y="270522"/>
                  <a:pt x="87389" y="182436"/>
                  <a:pt x="14990" y="254832"/>
                </a:cubicBezTo>
                <a:lnTo>
                  <a:pt x="0" y="299803"/>
                </a:lnTo>
              </a:path>
            </a:pathLst>
          </a:custGeom>
          <a:noFill/>
          <a:ln>
            <a:solidFill>
              <a:srgbClr val="806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9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  <p:bldP spid="90" grpId="0" animBg="1"/>
      <p:bldP spid="92" grpId="0" animBg="1"/>
      <p:bldP spid="94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7" grpId="0"/>
      <p:bldP spid="135" grpId="0" animBg="1"/>
      <p:bldP spid="137" grpId="0"/>
      <p:bldP spid="139" grpId="0"/>
      <p:bldP spid="142" grpId="0"/>
      <p:bldP spid="147" grpId="0" animBg="1"/>
      <p:bldP spid="149" grpId="0" animBg="1"/>
      <p:bldP spid="168" grpId="0"/>
      <p:bldP spid="169" grpId="0"/>
      <p:bldP spid="170" grpId="0"/>
      <p:bldP spid="171" grpId="0"/>
      <p:bldP spid="172" grpId="0"/>
      <p:bldP spid="173" grpId="0"/>
      <p:bldP spid="179" grpId="0" animBg="1"/>
      <p:bldP spid="1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内容占位符 2"/>
          <p:cNvSpPr txBox="1">
            <a:spLocks/>
          </p:cNvSpPr>
          <p:nvPr/>
        </p:nvSpPr>
        <p:spPr bwMode="auto">
          <a:xfrm>
            <a:off x="0" y="680201"/>
            <a:ext cx="12192000" cy="5701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Monoxide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27448" y="6559085"/>
            <a:ext cx="4968552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60096" y="6559085"/>
            <a:ext cx="2592288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02094" y="796861"/>
            <a:ext cx="7254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Scale out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Blockchains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with Asynchronous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Consensus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Zones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(NSDI 2019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41" y="1345268"/>
            <a:ext cx="2409825" cy="1685925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3717033"/>
            <a:ext cx="2409825" cy="1685925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40" y="3717032"/>
            <a:ext cx="2409825" cy="1685925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825" y="3746742"/>
            <a:ext cx="2409825" cy="1685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64930" y="5432667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Zone 0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5113046" y="5432667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Zone 1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9181331" y="543266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Zone 15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7362540" y="423682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3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711624" y="3031193"/>
            <a:ext cx="1224136" cy="469815"/>
          </a:xfrm>
          <a:prstGeom prst="straightConnector1">
            <a:avLst/>
          </a:prstGeom>
          <a:ln>
            <a:solidFill>
              <a:srgbClr val="044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564454" y="3105024"/>
            <a:ext cx="0" cy="540000"/>
          </a:xfrm>
          <a:prstGeom prst="straightConnector1">
            <a:avLst/>
          </a:prstGeom>
          <a:ln>
            <a:solidFill>
              <a:srgbClr val="044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248128" y="2852936"/>
            <a:ext cx="1440160" cy="792088"/>
          </a:xfrm>
          <a:prstGeom prst="straightConnector1">
            <a:avLst/>
          </a:prstGeom>
          <a:ln>
            <a:solidFill>
              <a:srgbClr val="044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81117" y="1399089"/>
            <a:ext cx="646331" cy="369332"/>
          </a:xfrm>
          <a:prstGeom prst="rect">
            <a:avLst/>
          </a:prstGeom>
          <a:solidFill>
            <a:srgbClr val="04428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并行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10666" y="5867182"/>
            <a:ext cx="1540806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001 =&gt; 002 $2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4758782" y="5831709"/>
            <a:ext cx="1540806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01 =&gt; 102 $1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60096" y="1509529"/>
            <a:ext cx="1540806" cy="64633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001 =&gt; 002 $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101 =&gt; 102 $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1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"/>
          <p:cNvSpPr txBox="1">
            <a:spLocks/>
          </p:cNvSpPr>
          <p:nvPr/>
        </p:nvSpPr>
        <p:spPr bwMode="auto">
          <a:xfrm>
            <a:off x="0" y="680201"/>
            <a:ext cx="12192000" cy="5701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Monoxide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27448" y="6559085"/>
            <a:ext cx="4968552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60096" y="6559085"/>
            <a:ext cx="2592288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968" y="747651"/>
            <a:ext cx="5878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问题：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zone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的交易如何处理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g:001 =&gt; 101 $2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1268760"/>
            <a:ext cx="8715375" cy="235784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3" y="4018486"/>
            <a:ext cx="8715375" cy="2315584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 flipH="1">
            <a:off x="3611723" y="3609973"/>
            <a:ext cx="1" cy="39188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08168" y="3631695"/>
            <a:ext cx="1" cy="39188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3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0" y="680201"/>
            <a:ext cx="12192000" cy="5701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Monoxide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27448" y="6559085"/>
            <a:ext cx="4968552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60096" y="6559085"/>
            <a:ext cx="2592288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5086" y="767278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问题：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安全性如何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保证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5086" y="3649946"/>
            <a:ext cx="381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方法：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Chu-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ko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-nu Mining(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连弩挖矿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67" y="1313278"/>
            <a:ext cx="7077649" cy="216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80" y="4136947"/>
            <a:ext cx="7078436" cy="2160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716839" y="1839324"/>
            <a:ext cx="2954655" cy="408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总算力：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万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分区数：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192551" y="1295169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50%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算力攻击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72538" y="2848041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万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5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万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41108" y="2300795"/>
            <a:ext cx="1826141" cy="408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分区算力：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万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009758" y="450912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打包和验证交易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481555" y="45091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寻找随机数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t2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128448" y="451445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&lt;&lt;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09758" y="5061264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同时挖多个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分区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的块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024342" y="5588277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经济效益近似正比与加入的分区数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741108" y="1839324"/>
            <a:ext cx="2930386" cy="869596"/>
          </a:xfrm>
          <a:prstGeom prst="roundRect">
            <a:avLst/>
          </a:prstGeom>
          <a:noFill/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72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0" y="680201"/>
            <a:ext cx="12192000" cy="5701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27448" y="6559085"/>
            <a:ext cx="4968552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60096" y="6559085"/>
            <a:ext cx="2592288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74801" y="2869044"/>
            <a:ext cx="5242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You~</a:t>
            </a:r>
            <a:endParaRPr lang="zh-CN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区块链：从中心化到去中心化</a:t>
            </a:r>
            <a:endParaRPr lang="zh-CN" altLang="en-US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0" y="680201"/>
            <a:ext cx="12192000" cy="5701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27448" y="6559085"/>
            <a:ext cx="4968552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60096" y="6559085"/>
            <a:ext cx="2592288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124744"/>
            <a:ext cx="720000" cy="72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1124744"/>
            <a:ext cx="720000" cy="7200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1957370" y="1484744"/>
            <a:ext cx="1548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403423" y="107663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8258" y="3387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银行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4" y="2667137"/>
            <a:ext cx="720000" cy="72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11624" y="2919507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小明：￥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红：￥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31456" y="25501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姓名：金额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567608" y="2982223"/>
            <a:ext cx="158417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279576" y="2550175"/>
            <a:ext cx="2088232" cy="1238865"/>
          </a:xfrm>
          <a:prstGeom prst="roundRect">
            <a:avLst/>
          </a:prstGeom>
          <a:noFill/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775520" y="3169607"/>
            <a:ext cx="288032" cy="0"/>
          </a:xfrm>
          <a:prstGeom prst="line">
            <a:avLst/>
          </a:prstGeom>
          <a:ln w="38100">
            <a:solidFill>
              <a:srgbClr val="0442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66758" y="54788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银行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24" y="4758885"/>
            <a:ext cx="720000" cy="720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630124" y="5011255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小明：￥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红：￥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649956" y="46419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姓名：金额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486108" y="5073971"/>
            <a:ext cx="158417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2198076" y="4641923"/>
            <a:ext cx="2088232" cy="1238865"/>
          </a:xfrm>
          <a:prstGeom prst="roundRect">
            <a:avLst/>
          </a:prstGeom>
          <a:noFill/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694020" y="5261355"/>
            <a:ext cx="288032" cy="0"/>
          </a:xfrm>
          <a:prstGeom prst="line">
            <a:avLst/>
          </a:prstGeom>
          <a:ln w="38100">
            <a:solidFill>
              <a:srgbClr val="0442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063552" y="39330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95400" y="2348880"/>
            <a:ext cx="3888432" cy="38884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679661" y="1700808"/>
            <a:ext cx="0" cy="50413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779109" y="1200527"/>
            <a:ext cx="590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：小明和小红无法判断交易的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合法性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589" y="3744166"/>
            <a:ext cx="720000" cy="7200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949" y="3744166"/>
            <a:ext cx="720000" cy="72000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6518556" y="5151755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小明：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红：￥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538388" y="47824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姓名：金额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374540" y="5214471"/>
            <a:ext cx="158417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6086508" y="4782423"/>
            <a:ext cx="2088232" cy="1238865"/>
          </a:xfrm>
          <a:prstGeom prst="roundRect">
            <a:avLst/>
          </a:prstGeom>
          <a:noFill/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09294" y="3528704"/>
            <a:ext cx="5803329" cy="270860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31642" y="5105029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小明：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红：￥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51474" y="47356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姓名：金额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9687626" y="5167745"/>
            <a:ext cx="158417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9399594" y="4735697"/>
            <a:ext cx="2088232" cy="1238865"/>
          </a:xfrm>
          <a:prstGeom prst="roundRect">
            <a:avLst/>
          </a:prstGeom>
          <a:noFill/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45280" y="1890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小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明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943923" y="1890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红</a:t>
            </a: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46" y="2208862"/>
            <a:ext cx="720000" cy="72000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106" y="2208862"/>
            <a:ext cx="720000" cy="720000"/>
          </a:xfrm>
          <a:prstGeom prst="rect">
            <a:avLst/>
          </a:prstGeom>
        </p:spPr>
      </p:pic>
      <p:cxnSp>
        <p:nvCxnSpPr>
          <p:cNvPr id="59" name="直接箭头连接符 58"/>
          <p:cNvCxnSpPr/>
          <p:nvPr/>
        </p:nvCxnSpPr>
        <p:spPr>
          <a:xfrm>
            <a:off x="7958716" y="2568862"/>
            <a:ext cx="1548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404769" y="216075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8681007" y="2784926"/>
            <a:ext cx="0" cy="50413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746626" y="2974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小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明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945269" y="2974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红</a:t>
            </a:r>
          </a:p>
        </p:txBody>
      </p:sp>
    </p:spTree>
    <p:extLst>
      <p:ext uri="{BB962C8B-B14F-4D97-AF65-F5344CB8AC3E}">
        <p14:creationId xmlns:p14="http://schemas.microsoft.com/office/powerpoint/2010/main" val="342728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7" grpId="0" animBg="1"/>
      <p:bldP spid="20" grpId="0"/>
      <p:bldP spid="22" grpId="0"/>
      <p:bldP spid="23" grpId="0"/>
      <p:bldP spid="25" grpId="0" animBg="1"/>
      <p:bldP spid="29" grpId="0" animBg="1"/>
      <p:bldP spid="32" grpId="0"/>
      <p:bldP spid="36" grpId="0"/>
      <p:bldP spid="37" grpId="0"/>
      <p:bldP spid="39" grpId="0" animBg="1"/>
      <p:bldP spid="49" grpId="0" animBg="1"/>
      <p:bldP spid="51" grpId="0"/>
      <p:bldP spid="52" grpId="0"/>
      <p:bldP spid="54" grpId="0" animBg="1"/>
      <p:bldP spid="60" grpId="0"/>
      <p:bldP spid="62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内容占位符 2"/>
          <p:cNvSpPr txBox="1">
            <a:spLocks/>
          </p:cNvSpPr>
          <p:nvPr/>
        </p:nvSpPr>
        <p:spPr bwMode="auto">
          <a:xfrm>
            <a:off x="0" y="680201"/>
            <a:ext cx="12192000" cy="5701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区块链：从中心化到去中心化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27448" y="6559085"/>
            <a:ext cx="4968552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60096" y="6559085"/>
            <a:ext cx="2592288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15" y="3245484"/>
            <a:ext cx="720000" cy="720000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544465" y="4494219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小明：￥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红：￥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64297" y="41248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姓名：金额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400449" y="4556935"/>
            <a:ext cx="158417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335863" y="4124887"/>
            <a:ext cx="1800000" cy="1238865"/>
          </a:xfrm>
          <a:prstGeom prst="roundRect">
            <a:avLst/>
          </a:prstGeom>
          <a:noFill/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1" y="1671520"/>
            <a:ext cx="720000" cy="720000"/>
          </a:xfrm>
          <a:prstGeom prst="rect">
            <a:avLst/>
          </a:prstGeom>
        </p:spPr>
      </p:pic>
      <p:cxnSp>
        <p:nvCxnSpPr>
          <p:cNvPr id="70" name="直接箭头连接符 69"/>
          <p:cNvCxnSpPr/>
          <p:nvPr/>
        </p:nvCxnSpPr>
        <p:spPr>
          <a:xfrm>
            <a:off x="2060341" y="2098044"/>
            <a:ext cx="12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2359119" y="168501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91345" y="2967544"/>
            <a:ext cx="4385784" cy="254638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2713893" y="2321841"/>
            <a:ext cx="0" cy="50413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704705" y="4489307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小明：￥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红：￥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724537" y="41199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姓名：金额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2560689" y="4552023"/>
            <a:ext cx="158417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2495385" y="4119975"/>
            <a:ext cx="1800000" cy="1238865"/>
          </a:xfrm>
          <a:prstGeom prst="roundRect">
            <a:avLst/>
          </a:prstGeom>
          <a:noFill/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47" y="1716156"/>
            <a:ext cx="720000" cy="720000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90" y="3220604"/>
            <a:ext cx="720000" cy="72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4931" y="24361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小明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533881" y="24135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小红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38" y="1664858"/>
            <a:ext cx="720000" cy="720000"/>
          </a:xfrm>
          <a:prstGeom prst="rect">
            <a:avLst/>
          </a:prstGeom>
        </p:spPr>
      </p:pic>
      <p:cxnSp>
        <p:nvCxnSpPr>
          <p:cNvPr id="87" name="直接箭头连接符 86"/>
          <p:cNvCxnSpPr/>
          <p:nvPr/>
        </p:nvCxnSpPr>
        <p:spPr>
          <a:xfrm>
            <a:off x="8446123" y="2098044"/>
            <a:ext cx="154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8926126" y="167835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894295" y="2970851"/>
            <a:ext cx="6178369" cy="254638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>
            <a:off x="9280900" y="2315179"/>
            <a:ext cx="0" cy="50413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图片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054" y="1709494"/>
            <a:ext cx="720000" cy="720000"/>
          </a:xfrm>
          <a:prstGeom prst="rect">
            <a:avLst/>
          </a:prstGeom>
        </p:spPr>
      </p:pic>
      <p:sp>
        <p:nvSpPr>
          <p:cNvPr id="97" name="文本框 96"/>
          <p:cNvSpPr txBox="1"/>
          <p:nvPr/>
        </p:nvSpPr>
        <p:spPr>
          <a:xfrm>
            <a:off x="7611938" y="24294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小明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0100888" y="240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小红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0267850" y="4496219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小明：￥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红：￥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352986" y="41268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姓名：金额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10189138" y="4558935"/>
            <a:ext cx="158417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圆角矩形 101"/>
          <p:cNvSpPr/>
          <p:nvPr/>
        </p:nvSpPr>
        <p:spPr>
          <a:xfrm>
            <a:off x="10123834" y="4126887"/>
            <a:ext cx="1800000" cy="1238865"/>
          </a:xfrm>
          <a:prstGeom prst="roundRect">
            <a:avLst/>
          </a:prstGeom>
          <a:noFill/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252" y="3234862"/>
            <a:ext cx="720000" cy="720000"/>
          </a:xfrm>
          <a:prstGeom prst="rect">
            <a:avLst/>
          </a:prstGeom>
        </p:spPr>
      </p:pic>
      <p:pic>
        <p:nvPicPr>
          <p:cNvPr id="103" name="图片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267" y="3249739"/>
            <a:ext cx="720000" cy="720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702742" y="319304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3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4943872" y="4023899"/>
            <a:ext cx="64807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069947" y="5714993"/>
            <a:ext cx="4123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区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块链：存储</a:t>
            </a: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共识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237343" y="908720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：谁来裁决？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822" y="3245484"/>
            <a:ext cx="720000" cy="720000"/>
          </a:xfrm>
          <a:prstGeom prst="rect">
            <a:avLst/>
          </a:prstGeom>
        </p:spPr>
      </p:pic>
      <p:sp>
        <p:nvSpPr>
          <p:cNvPr id="106" name="文本框 105"/>
          <p:cNvSpPr txBox="1"/>
          <p:nvPr/>
        </p:nvSpPr>
        <p:spPr>
          <a:xfrm>
            <a:off x="6182472" y="4494219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小明：￥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红：￥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202304" y="41248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姓名：金额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6038456" y="4556935"/>
            <a:ext cx="158417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5973870" y="4124887"/>
            <a:ext cx="1800000" cy="1238865"/>
          </a:xfrm>
          <a:prstGeom prst="roundRect">
            <a:avLst/>
          </a:prstGeom>
          <a:noFill/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8249536" y="4489307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小明：￥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红：￥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8269368" y="41199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姓名：金额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8105520" y="4552023"/>
            <a:ext cx="158417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8040216" y="4119975"/>
            <a:ext cx="1800000" cy="1238865"/>
          </a:xfrm>
          <a:prstGeom prst="roundRect">
            <a:avLst/>
          </a:prstGeom>
          <a:noFill/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4" name="图片 1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521" y="322060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6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 animBg="1"/>
      <p:bldP spid="97" grpId="0"/>
      <p:bldP spid="98" grpId="0"/>
      <p:bldP spid="99" grpId="0"/>
      <p:bldP spid="100" grpId="0"/>
      <p:bldP spid="102" grpId="0" animBg="1"/>
      <p:bldP spid="18" grpId="0"/>
      <p:bldP spid="40" grpId="0"/>
      <p:bldP spid="106" grpId="0"/>
      <p:bldP spid="107" grpId="0"/>
      <p:bldP spid="109" grpId="0" animBg="1"/>
      <p:bldP spid="110" grpId="0"/>
      <p:bldP spid="111" grpId="0"/>
      <p:bldP spid="1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内容占位符 2"/>
          <p:cNvSpPr txBox="1">
            <a:spLocks/>
          </p:cNvSpPr>
          <p:nvPr/>
        </p:nvSpPr>
        <p:spPr bwMode="auto">
          <a:xfrm>
            <a:off x="0" y="680201"/>
            <a:ext cx="12192000" cy="5701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数据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27448" y="6559085"/>
            <a:ext cx="4968552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60096" y="6559085"/>
            <a:ext cx="2592288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9755" y="955551"/>
            <a:ext cx="451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已经共识过的交易不允许被篡改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80" y="2563489"/>
            <a:ext cx="1789027" cy="2294398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4102408" y="2526410"/>
            <a:ext cx="150554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C000"/>
                </a:solidFill>
              </a:rPr>
              <a:t>Merkle</a:t>
            </a:r>
            <a:r>
              <a:rPr lang="en-US" altLang="zh-CN" b="1" dirty="0" smtClean="0">
                <a:solidFill>
                  <a:srgbClr val="FFC000"/>
                </a:solidFill>
              </a:rPr>
              <a:t> Root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400" y="3026487"/>
            <a:ext cx="1649556" cy="1831399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4855178" y="2899036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7063450" y="2513834"/>
            <a:ext cx="1188000" cy="2344052"/>
            <a:chOff x="8472264" y="1784177"/>
            <a:chExt cx="1649556" cy="1351325"/>
          </a:xfrm>
        </p:grpSpPr>
        <p:pic>
          <p:nvPicPr>
            <p:cNvPr id="107" name="图片 10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2264" y="2303145"/>
              <a:ext cx="1649556" cy="832357"/>
            </a:xfrm>
            <a:prstGeom prst="rect">
              <a:avLst/>
            </a:prstGeom>
          </p:spPr>
        </p:pic>
        <p:cxnSp>
          <p:nvCxnSpPr>
            <p:cNvPr id="108" name="直接连接符 107"/>
            <p:cNvCxnSpPr>
              <a:endCxn id="107" idx="0"/>
            </p:cNvCxnSpPr>
            <p:nvPr/>
          </p:nvCxnSpPr>
          <p:spPr>
            <a:xfrm>
              <a:off x="9297042" y="2172399"/>
              <a:ext cx="0" cy="1307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8551640" y="1784177"/>
              <a:ext cx="1504800" cy="3708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9" name="直接箭头连接符 118"/>
          <p:cNvCxnSpPr/>
          <p:nvPr/>
        </p:nvCxnSpPr>
        <p:spPr>
          <a:xfrm flipH="1" flipV="1">
            <a:off x="8185651" y="2672827"/>
            <a:ext cx="4991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82980" y="1660567"/>
            <a:ext cx="3352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区块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内交易不允许被篡改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981541" y="1622173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祖先区块不允许篡改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423752" y="2674645"/>
            <a:ext cx="144000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1302233" y="2526410"/>
            <a:ext cx="905335" cy="3693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8632780" y="2513834"/>
            <a:ext cx="1188000" cy="2344052"/>
            <a:chOff x="8472264" y="1784177"/>
            <a:chExt cx="1649556" cy="1351325"/>
          </a:xfrm>
        </p:grpSpPr>
        <p:pic>
          <p:nvPicPr>
            <p:cNvPr id="123" name="图片 1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2264" y="2303145"/>
              <a:ext cx="1649556" cy="832357"/>
            </a:xfrm>
            <a:prstGeom prst="rect">
              <a:avLst/>
            </a:prstGeom>
          </p:spPr>
        </p:pic>
        <p:cxnSp>
          <p:nvCxnSpPr>
            <p:cNvPr id="124" name="直接连接符 123"/>
            <p:cNvCxnSpPr>
              <a:endCxn id="123" idx="0"/>
            </p:cNvCxnSpPr>
            <p:nvPr/>
          </p:nvCxnSpPr>
          <p:spPr>
            <a:xfrm>
              <a:off x="9297042" y="2172399"/>
              <a:ext cx="0" cy="1307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矩形 124"/>
            <p:cNvSpPr/>
            <p:nvPr/>
          </p:nvSpPr>
          <p:spPr>
            <a:xfrm>
              <a:off x="8551640" y="1784177"/>
              <a:ext cx="1504800" cy="3708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0" name="直接箭头连接符 129"/>
          <p:cNvCxnSpPr/>
          <p:nvPr/>
        </p:nvCxnSpPr>
        <p:spPr>
          <a:xfrm flipH="1" flipV="1">
            <a:off x="9784867" y="2651889"/>
            <a:ext cx="4991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130"/>
          <p:cNvGrpSpPr/>
          <p:nvPr/>
        </p:nvGrpSpPr>
        <p:grpSpPr>
          <a:xfrm>
            <a:off x="10231996" y="2492896"/>
            <a:ext cx="1188000" cy="2344052"/>
            <a:chOff x="8472264" y="1784177"/>
            <a:chExt cx="1649556" cy="1351325"/>
          </a:xfrm>
        </p:grpSpPr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2264" y="2303145"/>
              <a:ext cx="1649556" cy="832357"/>
            </a:xfrm>
            <a:prstGeom prst="rect">
              <a:avLst/>
            </a:prstGeom>
          </p:spPr>
        </p:pic>
        <p:cxnSp>
          <p:nvCxnSpPr>
            <p:cNvPr id="133" name="直接连接符 132"/>
            <p:cNvCxnSpPr>
              <a:endCxn id="132" idx="0"/>
            </p:cNvCxnSpPr>
            <p:nvPr/>
          </p:nvCxnSpPr>
          <p:spPr>
            <a:xfrm>
              <a:off x="9297042" y="2172399"/>
              <a:ext cx="0" cy="1307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矩形 133"/>
            <p:cNvSpPr/>
            <p:nvPr/>
          </p:nvSpPr>
          <p:spPr>
            <a:xfrm>
              <a:off x="8551640" y="1784177"/>
              <a:ext cx="1504800" cy="3708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882980" y="5230515"/>
            <a:ext cx="428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改变交易，则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merkle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root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也随之改变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7120616" y="522977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区块成链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9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内容占位符 2"/>
          <p:cNvSpPr txBox="1">
            <a:spLocks/>
          </p:cNvSpPr>
          <p:nvPr/>
        </p:nvSpPr>
        <p:spPr bwMode="auto">
          <a:xfrm>
            <a:off x="0" y="680201"/>
            <a:ext cx="12192000" cy="5701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共识算法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27448" y="6559085"/>
            <a:ext cx="4968552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60096" y="6559085"/>
            <a:ext cx="2592288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410706" y="879103"/>
            <a:ext cx="513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谁来出块，如何保证视图的一致性？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9946" y="1928264"/>
            <a:ext cx="561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Hash(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上一个区块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hash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值，本区块交易信息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124DC45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68617" y="2396981"/>
            <a:ext cx="679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Hash(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上一个区块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hash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值，本区块交易信息，随机数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000XXXX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879976" y="2708920"/>
            <a:ext cx="0" cy="220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849505" y="2987660"/>
            <a:ext cx="249299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挖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矿，不断寻找随机数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456628" y="21001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经济成本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569" y="2541322"/>
            <a:ext cx="720000" cy="72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76" y="2511279"/>
            <a:ext cx="720000" cy="720000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>
            <a:off x="9925242" y="2901322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8904312" y="2026163"/>
            <a:ext cx="2448192" cy="133082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536160" y="3175238"/>
            <a:ext cx="108012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99408" y="3521810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u="sng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问题：区块分叉</a:t>
            </a:r>
            <a:endParaRPr lang="zh-CN" altLang="en-US" sz="2000" b="1" u="sng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937420" y="4974943"/>
            <a:ext cx="576000" cy="720000"/>
            <a:chOff x="8472264" y="1784177"/>
            <a:chExt cx="1649556" cy="1351325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2264" y="2303145"/>
              <a:ext cx="1649556" cy="832357"/>
            </a:xfrm>
            <a:prstGeom prst="rect">
              <a:avLst/>
            </a:prstGeom>
          </p:spPr>
        </p:pic>
        <p:cxnSp>
          <p:nvCxnSpPr>
            <p:cNvPr id="45" name="直接连接符 44"/>
            <p:cNvCxnSpPr>
              <a:endCxn id="44" idx="0"/>
            </p:cNvCxnSpPr>
            <p:nvPr/>
          </p:nvCxnSpPr>
          <p:spPr>
            <a:xfrm>
              <a:off x="9297042" y="2172399"/>
              <a:ext cx="0" cy="1307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8551640" y="1784177"/>
              <a:ext cx="1504800" cy="3708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036610" y="5545504"/>
            <a:ext cx="576000" cy="720000"/>
            <a:chOff x="8472264" y="1784177"/>
            <a:chExt cx="1649556" cy="1351325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2264" y="2303145"/>
              <a:ext cx="1649556" cy="832357"/>
            </a:xfrm>
            <a:prstGeom prst="rect">
              <a:avLst/>
            </a:prstGeom>
          </p:spPr>
        </p:pic>
        <p:cxnSp>
          <p:nvCxnSpPr>
            <p:cNvPr id="49" name="直接连接符 48"/>
            <p:cNvCxnSpPr>
              <a:endCxn id="48" idx="0"/>
            </p:cNvCxnSpPr>
            <p:nvPr/>
          </p:nvCxnSpPr>
          <p:spPr>
            <a:xfrm>
              <a:off x="9297042" y="2172399"/>
              <a:ext cx="0" cy="1307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8551640" y="1784177"/>
              <a:ext cx="1504800" cy="3708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273851" y="5545504"/>
            <a:ext cx="576000" cy="720000"/>
            <a:chOff x="8472264" y="1784177"/>
            <a:chExt cx="1649556" cy="1351325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2264" y="2303145"/>
              <a:ext cx="1649556" cy="832357"/>
            </a:xfrm>
            <a:prstGeom prst="rect">
              <a:avLst/>
            </a:prstGeom>
          </p:spPr>
        </p:pic>
        <p:cxnSp>
          <p:nvCxnSpPr>
            <p:cNvPr id="53" name="直接连接符 52"/>
            <p:cNvCxnSpPr>
              <a:endCxn id="52" idx="0"/>
            </p:cNvCxnSpPr>
            <p:nvPr/>
          </p:nvCxnSpPr>
          <p:spPr>
            <a:xfrm>
              <a:off x="9297042" y="2172399"/>
              <a:ext cx="0" cy="1307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8551640" y="1784177"/>
              <a:ext cx="1504800" cy="3708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>
          <a:xfrm flipH="1" flipV="1">
            <a:off x="1513420" y="5073726"/>
            <a:ext cx="421307" cy="47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2726815" y="5641095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2330835" y="4521622"/>
            <a:ext cx="576000" cy="720000"/>
            <a:chOff x="8472264" y="1784177"/>
            <a:chExt cx="1649556" cy="1351325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2264" y="2303145"/>
              <a:ext cx="1649556" cy="832357"/>
            </a:xfrm>
            <a:prstGeom prst="rect">
              <a:avLst/>
            </a:prstGeom>
          </p:spPr>
        </p:pic>
        <p:cxnSp>
          <p:nvCxnSpPr>
            <p:cNvPr id="63" name="直接连接符 62"/>
            <p:cNvCxnSpPr>
              <a:endCxn id="62" idx="0"/>
            </p:cNvCxnSpPr>
            <p:nvPr/>
          </p:nvCxnSpPr>
          <p:spPr>
            <a:xfrm>
              <a:off x="9297042" y="2172399"/>
              <a:ext cx="0" cy="1307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8551640" y="1784177"/>
              <a:ext cx="1504800" cy="3708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" name="直接箭头连接符 31"/>
          <p:cNvCxnSpPr/>
          <p:nvPr/>
        </p:nvCxnSpPr>
        <p:spPr>
          <a:xfrm flipH="1">
            <a:off x="1574687" y="4728471"/>
            <a:ext cx="648072" cy="246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37420" y="3995772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最长链原则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38983" y="5473199"/>
            <a:ext cx="792088" cy="836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4338625" y="5567711"/>
            <a:ext cx="576000" cy="720000"/>
            <a:chOff x="8472264" y="1784177"/>
            <a:chExt cx="1649556" cy="1351325"/>
          </a:xfrm>
        </p:grpSpPr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2264" y="2303145"/>
              <a:ext cx="1649556" cy="832357"/>
            </a:xfrm>
            <a:prstGeom prst="rect">
              <a:avLst/>
            </a:prstGeom>
          </p:spPr>
        </p:pic>
        <p:cxnSp>
          <p:nvCxnSpPr>
            <p:cNvPr id="70" name="直接连接符 69"/>
            <p:cNvCxnSpPr>
              <a:endCxn id="69" idx="0"/>
            </p:cNvCxnSpPr>
            <p:nvPr/>
          </p:nvCxnSpPr>
          <p:spPr>
            <a:xfrm>
              <a:off x="9297042" y="2172399"/>
              <a:ext cx="0" cy="1307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8551640" y="1784177"/>
              <a:ext cx="1504800" cy="3708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8" name="直接箭头连接符 37"/>
          <p:cNvCxnSpPr/>
          <p:nvPr/>
        </p:nvCxnSpPr>
        <p:spPr>
          <a:xfrm flipH="1" flipV="1">
            <a:off x="3849851" y="5641095"/>
            <a:ext cx="389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657417" y="399577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安全性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095999" y="45772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限制分叉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467919" y="4577215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比特币每十分钟出一个快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480777" y="5003884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根据网络处快速度动态调整难度值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104788" y="54748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算力攻击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467919" y="5508801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算力超过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50%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，便控制了全网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489408" y="5939988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网络被攻陷的同时也就丧失了价值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28500" y="1484784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工作量证明（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POW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45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0" grpId="0"/>
      <p:bldP spid="11" grpId="0" animBg="1"/>
      <p:bldP spid="12" grpId="0"/>
      <p:bldP spid="19" grpId="0" animBg="1"/>
      <p:bldP spid="23" grpId="0"/>
      <p:bldP spid="33" grpId="0"/>
      <p:bldP spid="34" grpId="0" animBg="1"/>
      <p:bldP spid="39" grpId="0"/>
      <p:bldP spid="40" grpId="0"/>
      <p:bldP spid="41" grpId="0"/>
      <p:bldP spid="78" grpId="0"/>
      <p:bldP spid="79" grpId="0"/>
      <p:bldP spid="42" grpId="0"/>
      <p:bldP spid="81" grpId="0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内容占位符 2"/>
          <p:cNvSpPr txBox="1">
            <a:spLocks/>
          </p:cNvSpPr>
          <p:nvPr/>
        </p:nvSpPr>
        <p:spPr bwMode="auto">
          <a:xfrm>
            <a:off x="0" y="680201"/>
            <a:ext cx="12192000" cy="5701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比特</a:t>
            </a:r>
            <a:r>
              <a:rPr lang="zh-CN" altLang="en-US" dirty="0" smtClean="0"/>
              <a:t>币</a:t>
            </a:r>
            <a:r>
              <a:rPr lang="en-US" altLang="zh-CN" dirty="0" smtClean="0"/>
              <a:t>--&gt;</a:t>
            </a:r>
            <a:r>
              <a:rPr lang="zh-CN" altLang="en-US" dirty="0" smtClean="0"/>
              <a:t>以太坊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27448" y="6559085"/>
            <a:ext cx="4968552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60096" y="6559085"/>
            <a:ext cx="2592288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5" y="1541242"/>
            <a:ext cx="4320480" cy="2160240"/>
          </a:xfrm>
          <a:prstGeom prst="rect">
            <a:avLst/>
          </a:prstGeom>
          <a:ln w="38100">
            <a:solidFill>
              <a:srgbClr val="04428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770571" y="37890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2013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5054" y="378904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进入加拿大滑铁卢大学</a:t>
            </a:r>
          </a:p>
        </p:txBody>
      </p:sp>
      <p:sp>
        <p:nvSpPr>
          <p:cNvPr id="59" name="矩形 58"/>
          <p:cNvSpPr/>
          <p:nvPr/>
        </p:nvSpPr>
        <p:spPr>
          <a:xfrm>
            <a:off x="1915054" y="417318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退学，推出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以太坊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0571" y="415837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个月后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9475875" y="1334398"/>
            <a:ext cx="2054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 &gt;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 &gt; 12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9389536" y="1348015"/>
            <a:ext cx="2251080" cy="928857"/>
          </a:xfrm>
          <a:prstGeom prst="roundRect">
            <a:avLst/>
          </a:prstGeom>
          <a:noFill/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35756" y="1623840"/>
            <a:ext cx="877163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比特币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248128" y="1808506"/>
            <a:ext cx="355241" cy="0"/>
          </a:xfrm>
          <a:prstGeom prst="straightConnector1">
            <a:avLst/>
          </a:prstGeom>
          <a:ln>
            <a:solidFill>
              <a:srgbClr val="044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8904312" y="1781788"/>
            <a:ext cx="355241" cy="0"/>
          </a:xfrm>
          <a:prstGeom prst="straightConnector1">
            <a:avLst/>
          </a:prstGeom>
          <a:ln>
            <a:solidFill>
              <a:srgbClr val="044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747605" y="2705084"/>
            <a:ext cx="4224233" cy="72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14000"/>
              </a:lnSpc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接收第一个人的转账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4000"/>
              </a:lnSpc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接收第二个人的转账并随机选择赢家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19809" y="1070580"/>
            <a:ext cx="1569660" cy="369332"/>
          </a:xfrm>
          <a:prstGeom prst="rect">
            <a:avLst/>
          </a:prstGeom>
          <a:solidFill>
            <a:srgbClr val="04428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存储用户数据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586440" y="2464772"/>
            <a:ext cx="1107996" cy="369332"/>
          </a:xfrm>
          <a:prstGeom prst="rect">
            <a:avLst/>
          </a:prstGeom>
          <a:solidFill>
            <a:srgbClr val="04428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存储代码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5591943" y="2358172"/>
            <a:ext cx="608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5951984" y="29881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7691740" y="3955366"/>
            <a:ext cx="877163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以太坊</a:t>
            </a:r>
          </a:p>
        </p:txBody>
      </p:sp>
      <p:cxnSp>
        <p:nvCxnSpPr>
          <p:cNvPr id="94" name="直接箭头连接符 93"/>
          <p:cNvCxnSpPr/>
          <p:nvPr/>
        </p:nvCxnSpPr>
        <p:spPr>
          <a:xfrm>
            <a:off x="7252927" y="4140032"/>
            <a:ext cx="355241" cy="0"/>
          </a:xfrm>
          <a:prstGeom prst="straightConnector1">
            <a:avLst/>
          </a:prstGeom>
          <a:ln>
            <a:solidFill>
              <a:srgbClr val="044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8716652" y="4113314"/>
            <a:ext cx="355241" cy="0"/>
          </a:xfrm>
          <a:prstGeom prst="straightConnector1">
            <a:avLst/>
          </a:prstGeom>
          <a:ln>
            <a:solidFill>
              <a:srgbClr val="044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5988332" y="3933056"/>
            <a:ext cx="127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=&gt; C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951594" y="1637504"/>
            <a:ext cx="127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=&gt; B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9286249" y="3549463"/>
            <a:ext cx="2609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 &gt;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17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 &gt; 3 | 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Code+A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3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9219641" y="3587408"/>
            <a:ext cx="2456301" cy="928857"/>
          </a:xfrm>
          <a:prstGeom prst="roundRect">
            <a:avLst/>
          </a:prstGeom>
          <a:noFill/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663376" y="5035486"/>
            <a:ext cx="877163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以太坊</a:t>
            </a:r>
          </a:p>
        </p:txBody>
      </p:sp>
      <p:cxnSp>
        <p:nvCxnSpPr>
          <p:cNvPr id="102" name="直接箭头连接符 101"/>
          <p:cNvCxnSpPr/>
          <p:nvPr/>
        </p:nvCxnSpPr>
        <p:spPr>
          <a:xfrm>
            <a:off x="7224563" y="5220152"/>
            <a:ext cx="355241" cy="0"/>
          </a:xfrm>
          <a:prstGeom prst="straightConnector1">
            <a:avLst/>
          </a:prstGeom>
          <a:ln>
            <a:solidFill>
              <a:srgbClr val="044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8688288" y="5193434"/>
            <a:ext cx="355241" cy="0"/>
          </a:xfrm>
          <a:prstGeom prst="straightConnector1">
            <a:avLst/>
          </a:prstGeom>
          <a:ln>
            <a:solidFill>
              <a:srgbClr val="044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5988332" y="501317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=&gt; C 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9293066" y="4797152"/>
            <a:ext cx="205439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17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：￥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&gt; 0 | Code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9219640" y="4788419"/>
            <a:ext cx="2456301" cy="1325211"/>
          </a:xfrm>
          <a:prstGeom prst="roundRect">
            <a:avLst/>
          </a:prstGeom>
          <a:noFill/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1384" y="521990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引入智能合约，极大拓展应用场景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3503712" y="4653136"/>
            <a:ext cx="0" cy="374695"/>
          </a:xfrm>
          <a:prstGeom prst="straightConnector1">
            <a:avLst/>
          </a:prstGeom>
          <a:ln>
            <a:solidFill>
              <a:srgbClr val="044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05091" y="5517232"/>
            <a:ext cx="457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A1A1A"/>
                </a:solidFill>
                <a:latin typeface="-apple-system"/>
              </a:rPr>
              <a:t>A Next-Generation Smart Contract and </a:t>
            </a:r>
            <a:endParaRPr lang="en-US" altLang="zh-CN" b="1" dirty="0" smtClean="0">
              <a:solidFill>
                <a:srgbClr val="1A1A1A"/>
              </a:solidFill>
              <a:latin typeface="-apple-system"/>
            </a:endParaRPr>
          </a:p>
          <a:p>
            <a:r>
              <a:rPr lang="en-US" altLang="zh-CN" b="1" dirty="0" smtClean="0">
                <a:solidFill>
                  <a:srgbClr val="1A1A1A"/>
                </a:solidFill>
                <a:latin typeface="-apple-system"/>
              </a:rPr>
              <a:t>Decentralized </a:t>
            </a:r>
            <a:r>
              <a:rPr lang="en-US" altLang="zh-CN" b="1" dirty="0">
                <a:solidFill>
                  <a:srgbClr val="1A1A1A"/>
                </a:solidFill>
                <a:latin typeface="-apple-system"/>
              </a:rPr>
              <a:t>Application Platform</a:t>
            </a:r>
            <a:endParaRPr lang="en-US" altLang="zh-CN" b="1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960096" y="3172822"/>
            <a:ext cx="609888" cy="0"/>
          </a:xfrm>
          <a:prstGeom prst="straightConnector1">
            <a:avLst/>
          </a:prstGeom>
          <a:ln>
            <a:solidFill>
              <a:srgbClr val="0442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529512" y="1064843"/>
            <a:ext cx="4328565" cy="369332"/>
          </a:xfrm>
          <a:prstGeom prst="rect">
            <a:avLst/>
          </a:prstGeom>
          <a:solidFill>
            <a:srgbClr val="04428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Vitalik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Buterin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(V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神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0" name="矩形 59"/>
          <p:cNvSpPr/>
          <p:nvPr/>
        </p:nvSpPr>
        <p:spPr>
          <a:xfrm>
            <a:off x="529512" y="3789040"/>
            <a:ext cx="4404438" cy="738664"/>
          </a:xfrm>
          <a:prstGeom prst="rect">
            <a:avLst/>
          </a:prstGeom>
          <a:noFill/>
          <a:ln w="38100"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529512" y="5177857"/>
            <a:ext cx="4404438" cy="1057714"/>
          </a:xfrm>
          <a:prstGeom prst="rect">
            <a:avLst/>
          </a:prstGeom>
          <a:noFill/>
          <a:ln w="38100"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3" name="组合 112"/>
          <p:cNvGrpSpPr/>
          <p:nvPr/>
        </p:nvGrpSpPr>
        <p:grpSpPr>
          <a:xfrm>
            <a:off x="5586440" y="3933056"/>
            <a:ext cx="360000" cy="369332"/>
            <a:chOff x="5586440" y="3955366"/>
            <a:chExt cx="360000" cy="369332"/>
          </a:xfrm>
        </p:grpSpPr>
        <p:sp>
          <p:nvSpPr>
            <p:cNvPr id="107" name="椭圆 106"/>
            <p:cNvSpPr/>
            <p:nvPr/>
          </p:nvSpPr>
          <p:spPr>
            <a:xfrm>
              <a:off x="5586440" y="3955366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5620519" y="39553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5590366" y="4973448"/>
            <a:ext cx="360000" cy="369332"/>
            <a:chOff x="5586440" y="3955366"/>
            <a:chExt cx="360000" cy="369332"/>
          </a:xfrm>
        </p:grpSpPr>
        <p:sp>
          <p:nvSpPr>
            <p:cNvPr id="119" name="椭圆 118"/>
            <p:cNvSpPr/>
            <p:nvPr/>
          </p:nvSpPr>
          <p:spPr>
            <a:xfrm>
              <a:off x="5586440" y="3955366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5620519" y="39553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33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6" grpId="0" animBg="1"/>
      <p:bldP spid="10" grpId="0" animBg="1"/>
      <p:bldP spid="20" grpId="0"/>
      <p:bldP spid="22" grpId="0" animBg="1"/>
      <p:bldP spid="80" grpId="0" animBg="1"/>
      <p:bldP spid="84" grpId="0"/>
      <p:bldP spid="93" grpId="0" animBg="1"/>
      <p:bldP spid="97" grpId="0"/>
      <p:bldP spid="98" grpId="0"/>
      <p:bldP spid="99" grpId="0"/>
      <p:bldP spid="100" grpId="0" animBg="1"/>
      <p:bldP spid="101" grpId="0" animBg="1"/>
      <p:bldP spid="104" grpId="0"/>
      <p:bldP spid="105" grpId="0"/>
      <p:bldP spid="10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内容占位符 2"/>
          <p:cNvSpPr txBox="1">
            <a:spLocks/>
          </p:cNvSpPr>
          <p:nvPr/>
        </p:nvSpPr>
        <p:spPr bwMode="auto">
          <a:xfrm>
            <a:off x="0" y="680201"/>
            <a:ext cx="12192000" cy="5701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问题与解决方案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27448" y="6559085"/>
            <a:ext cx="4968552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60096" y="6559085"/>
            <a:ext cx="2592288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2816" y="880042"/>
            <a:ext cx="5891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1: TPS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太小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Transaction Per Second(TPS)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99588" y="148478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比特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币：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36799" y="148478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&lt;&lt;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791744" y="148478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VISA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4000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820881" y="880042"/>
            <a:ext cx="3231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2: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需存储空间太大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815912" y="148478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比特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币：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200G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044838" y="148478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以太坊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2T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213750" y="2132856"/>
            <a:ext cx="0" cy="540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38557" y="321297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DAG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977029" y="41566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树图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15857" y="415665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Conflux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289888" y="2901165"/>
            <a:ext cx="1293944" cy="1039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IOTA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ByteBall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Nano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9768408" y="2098782"/>
            <a:ext cx="0" cy="540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429580" y="32129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基于信任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9820212" y="321297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CUB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385933" y="41566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无需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信任：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801058" y="415665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Jidar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45791" y="5404689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基于分片：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Monoxide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2816" y="936354"/>
            <a:ext cx="5891869" cy="9875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7468949" y="936354"/>
            <a:ext cx="4243675" cy="9875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/>
          <p:cNvGrpSpPr/>
          <p:nvPr/>
        </p:nvGrpSpPr>
        <p:grpSpPr>
          <a:xfrm>
            <a:off x="1839736" y="2811961"/>
            <a:ext cx="2744096" cy="1894717"/>
            <a:chOff x="3654550" y="2878064"/>
            <a:chExt cx="2099799" cy="2534948"/>
          </a:xfrm>
        </p:grpSpPr>
        <p:sp>
          <p:nvSpPr>
            <p:cNvPr id="84" name="矩形 83"/>
            <p:cNvSpPr/>
            <p:nvPr/>
          </p:nvSpPr>
          <p:spPr>
            <a:xfrm>
              <a:off x="3657466" y="2878064"/>
              <a:ext cx="2081919" cy="1616805"/>
            </a:xfrm>
            <a:prstGeom prst="rect">
              <a:avLst/>
            </a:prstGeom>
            <a:noFill/>
            <a:ln w="25400">
              <a:solidFill>
                <a:srgbClr val="C050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6" name="矩形 85"/>
            <p:cNvSpPr/>
            <p:nvPr/>
          </p:nvSpPr>
          <p:spPr>
            <a:xfrm>
              <a:off x="3654550" y="4507828"/>
              <a:ext cx="2084833" cy="905184"/>
            </a:xfrm>
            <a:prstGeom prst="rect">
              <a:avLst/>
            </a:prstGeom>
            <a:noFill/>
            <a:ln w="25400">
              <a:solidFill>
                <a:srgbClr val="C050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Helvetica" pitchFamily="2" charset="0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669517" y="4505778"/>
              <a:ext cx="2084832" cy="494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dirty="0">
                <a:latin typeface="Helvetica" pitchFamily="2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8286297" y="2811961"/>
            <a:ext cx="2724541" cy="1894717"/>
            <a:chOff x="3654550" y="2878064"/>
            <a:chExt cx="2084835" cy="2534948"/>
          </a:xfrm>
        </p:grpSpPr>
        <p:sp>
          <p:nvSpPr>
            <p:cNvPr id="90" name="矩形 89"/>
            <p:cNvSpPr/>
            <p:nvPr/>
          </p:nvSpPr>
          <p:spPr>
            <a:xfrm>
              <a:off x="3657466" y="2878064"/>
              <a:ext cx="2081919" cy="1616805"/>
            </a:xfrm>
            <a:prstGeom prst="rect">
              <a:avLst/>
            </a:prstGeom>
            <a:noFill/>
            <a:ln w="25400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91" name="矩形 90"/>
            <p:cNvSpPr/>
            <p:nvPr/>
          </p:nvSpPr>
          <p:spPr>
            <a:xfrm>
              <a:off x="3654550" y="4507828"/>
              <a:ext cx="2084833" cy="905184"/>
            </a:xfrm>
            <a:prstGeom prst="rect">
              <a:avLst/>
            </a:prstGeom>
            <a:noFill/>
            <a:ln w="25400">
              <a:solidFill>
                <a:srgbClr val="8064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Helvetica" pitchFamily="2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834007" y="5404689"/>
            <a:ext cx="2912551" cy="369332"/>
          </a:xfrm>
          <a:prstGeom prst="rect">
            <a:avLst/>
          </a:prstGeom>
          <a:noFill/>
          <a:ln w="28575"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/>
          <p:nvPr/>
        </p:nvCxnSpPr>
        <p:spPr>
          <a:xfrm>
            <a:off x="3221563" y="4852168"/>
            <a:ext cx="0" cy="540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9704148" y="4852168"/>
            <a:ext cx="0" cy="540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315857" y="5589240"/>
            <a:ext cx="12484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8056642" y="5589240"/>
            <a:ext cx="15919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9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内容占位符 2"/>
          <p:cNvSpPr txBox="1">
            <a:spLocks/>
          </p:cNvSpPr>
          <p:nvPr/>
        </p:nvSpPr>
        <p:spPr bwMode="auto">
          <a:xfrm>
            <a:off x="0" y="680201"/>
            <a:ext cx="12192000" cy="5701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提高</a:t>
            </a:r>
            <a:r>
              <a:rPr lang="en-US" altLang="zh-CN" dirty="0" smtClean="0"/>
              <a:t>TPS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DAG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27448" y="6559085"/>
            <a:ext cx="4968552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60096" y="6559085"/>
            <a:ext cx="2592288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839416" y="2060888"/>
            <a:ext cx="36004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775520" y="2060888"/>
            <a:ext cx="36004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775520" y="2636952"/>
            <a:ext cx="360040" cy="36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775520" y="1412856"/>
            <a:ext cx="36004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29" idx="2"/>
            <a:endCxn id="4" idx="7"/>
          </p:cNvCxnSpPr>
          <p:nvPr/>
        </p:nvCxnSpPr>
        <p:spPr>
          <a:xfrm flipH="1">
            <a:off x="1146729" y="1592856"/>
            <a:ext cx="628791" cy="52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4" idx="6"/>
          </p:cNvCxnSpPr>
          <p:nvPr/>
        </p:nvCxnSpPr>
        <p:spPr>
          <a:xfrm flipH="1" flipV="1">
            <a:off x="1199456" y="2240888"/>
            <a:ext cx="576064" cy="1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8" idx="2"/>
            <a:endCxn id="4" idx="5"/>
          </p:cNvCxnSpPr>
          <p:nvPr/>
        </p:nvCxnSpPr>
        <p:spPr>
          <a:xfrm flipH="1" flipV="1">
            <a:off x="1146729" y="2368167"/>
            <a:ext cx="628791" cy="44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839416" y="4054283"/>
            <a:ext cx="36004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775520" y="4054283"/>
            <a:ext cx="36004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775520" y="3406251"/>
            <a:ext cx="36004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>
            <a:stCxn id="43" idx="2"/>
            <a:endCxn id="40" idx="7"/>
          </p:cNvCxnSpPr>
          <p:nvPr/>
        </p:nvCxnSpPr>
        <p:spPr>
          <a:xfrm flipH="1">
            <a:off x="1146729" y="3586251"/>
            <a:ext cx="628791" cy="52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40" idx="6"/>
          </p:cNvCxnSpPr>
          <p:nvPr/>
        </p:nvCxnSpPr>
        <p:spPr>
          <a:xfrm flipH="1" flipV="1">
            <a:off x="1199456" y="4234283"/>
            <a:ext cx="576064" cy="1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892807" y="5373256"/>
            <a:ext cx="36004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828911" y="5373256"/>
            <a:ext cx="36004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828911" y="5949320"/>
            <a:ext cx="360040" cy="36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>
            <a:endCxn id="47" idx="6"/>
          </p:cNvCxnSpPr>
          <p:nvPr/>
        </p:nvCxnSpPr>
        <p:spPr>
          <a:xfrm flipH="1" flipV="1">
            <a:off x="1252847" y="5553256"/>
            <a:ext cx="576064" cy="1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47" idx="5"/>
          </p:cNvCxnSpPr>
          <p:nvPr/>
        </p:nvCxnSpPr>
        <p:spPr>
          <a:xfrm flipH="1" flipV="1">
            <a:off x="1200120" y="5680535"/>
            <a:ext cx="628791" cy="44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2709640" y="4065115"/>
            <a:ext cx="360040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>
            <a:stCxn id="24" idx="1"/>
            <a:endCxn id="43" idx="6"/>
          </p:cNvCxnSpPr>
          <p:nvPr/>
        </p:nvCxnSpPr>
        <p:spPr>
          <a:xfrm flipH="1" flipV="1">
            <a:off x="2135560" y="3586251"/>
            <a:ext cx="626807" cy="53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4" idx="2"/>
            <a:endCxn id="41" idx="6"/>
          </p:cNvCxnSpPr>
          <p:nvPr/>
        </p:nvCxnSpPr>
        <p:spPr>
          <a:xfrm flipH="1" flipV="1">
            <a:off x="2135560" y="4234283"/>
            <a:ext cx="574080" cy="1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2709640" y="5746588"/>
            <a:ext cx="36004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/>
          <p:cNvCxnSpPr>
            <a:stCxn id="60" idx="1"/>
            <a:endCxn id="48" idx="6"/>
          </p:cNvCxnSpPr>
          <p:nvPr/>
        </p:nvCxnSpPr>
        <p:spPr>
          <a:xfrm flipH="1" flipV="1">
            <a:off x="2188951" y="5553256"/>
            <a:ext cx="573416" cy="24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2161571" y="5935804"/>
            <a:ext cx="575449" cy="201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44027" y="326482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节点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70125" y="489510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节点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548991" y="3766251"/>
            <a:ext cx="666689" cy="25430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1" name="Picture 2" descr="http://upload-images.jianshu.io/upload_images/127313-2404bdeafef81129.png?imageMogr2/auto-orient/strip%7CimageView2/2/w/12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03" y="1421144"/>
            <a:ext cx="7858481" cy="3390555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文本框 62"/>
          <p:cNvSpPr txBox="1"/>
          <p:nvPr/>
        </p:nvSpPr>
        <p:spPr>
          <a:xfrm>
            <a:off x="4093113" y="4948182"/>
            <a:ext cx="363432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随机选择两个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TIP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节点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解决一个简单的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POW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基于信任值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个协调者的共识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10085" y="795279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串行变并行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63716" y="13194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全局：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76701" y="807976"/>
            <a:ext cx="7901584" cy="464751"/>
          </a:xfrm>
          <a:prstGeom prst="rect">
            <a:avLst/>
          </a:prstGeom>
          <a:solidFill>
            <a:srgbClr val="0070C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Helvetica" pitchFamily="2" charset="0"/>
              </a:rPr>
              <a:t>IOTA</a:t>
            </a:r>
            <a:endParaRPr lang="en-US" altLang="zh-CN" sz="20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03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28" grpId="0" animBg="1"/>
      <p:bldP spid="29" grpId="0" animBg="1"/>
      <p:bldP spid="40" grpId="0" animBg="1"/>
      <p:bldP spid="41" grpId="0" animBg="1"/>
      <p:bldP spid="43" grpId="0" animBg="1"/>
      <p:bldP spid="47" grpId="0" animBg="1"/>
      <p:bldP spid="48" grpId="0" animBg="1"/>
      <p:bldP spid="49" grpId="0" animBg="1"/>
      <p:bldP spid="24" grpId="0" animBg="1"/>
      <p:bldP spid="60" grpId="0" animBg="1"/>
      <p:bldP spid="39" grpId="0"/>
      <p:bldP spid="68" grpId="0"/>
      <p:bldP spid="54" grpId="0" animBg="1"/>
      <p:bldP spid="63" grpId="0"/>
      <p:bldP spid="76" grpId="0"/>
      <p:bldP spid="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内容占位符 2"/>
          <p:cNvSpPr txBox="1">
            <a:spLocks/>
          </p:cNvSpPr>
          <p:nvPr/>
        </p:nvSpPr>
        <p:spPr bwMode="auto">
          <a:xfrm>
            <a:off x="0" y="680201"/>
            <a:ext cx="12192000" cy="5701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DAG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27448" y="6559085"/>
            <a:ext cx="4968552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60096" y="6559085"/>
            <a:ext cx="2592288" cy="470315"/>
          </a:xfrm>
          <a:prstGeom prst="rect">
            <a:avLst/>
          </a:prstGeom>
          <a:solidFill>
            <a:srgbClr val="044281"/>
          </a:solidFill>
          <a:ln>
            <a:solidFill>
              <a:srgbClr val="0442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255" y="1338579"/>
            <a:ext cx="3671060" cy="41148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4"/>
          <a:srcRect l="-1" r="-509" b="21001"/>
          <a:stretch/>
        </p:blipFill>
        <p:spPr>
          <a:xfrm>
            <a:off x="488159" y="1207606"/>
            <a:ext cx="6481314" cy="20880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5"/>
          <a:srcRect r="-1033" b="25049"/>
          <a:stretch/>
        </p:blipFill>
        <p:spPr>
          <a:xfrm>
            <a:off x="488159" y="3295606"/>
            <a:ext cx="6542063" cy="208800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3611724" y="2924944"/>
            <a:ext cx="0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016321" y="5417347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个见证者发布见证交易，用于确定主链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799856" y="4797152"/>
            <a:ext cx="144016" cy="656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3259025" y="4501494"/>
            <a:ext cx="31076" cy="8821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88159" y="597077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相同序号的排序：引用关系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+hash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848256" y="558190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发送，接收分离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868135" y="5970778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冲突靠中心化节点投票解决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865542" y="742058"/>
            <a:ext cx="3653774" cy="468000"/>
          </a:xfrm>
          <a:prstGeom prst="rect">
            <a:avLst/>
          </a:prstGeom>
          <a:solidFill>
            <a:srgbClr val="8064A2"/>
          </a:solidFill>
          <a:ln w="25400">
            <a:solidFill>
              <a:srgbClr val="806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Nano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8159" y="792352"/>
            <a:ext cx="6471937" cy="464751"/>
          </a:xfrm>
          <a:prstGeom prst="rect">
            <a:avLst/>
          </a:prstGeom>
          <a:solidFill>
            <a:srgbClr val="C0504D"/>
          </a:solidFill>
          <a:ln w="2540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ByteBall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8160" y="1338578"/>
            <a:ext cx="6481314" cy="4612653"/>
          </a:xfrm>
          <a:prstGeom prst="rect">
            <a:avLst/>
          </a:prstGeom>
          <a:noFill/>
          <a:ln w="38100"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848256" y="1348843"/>
            <a:ext cx="3671059" cy="4124082"/>
          </a:xfrm>
          <a:prstGeom prst="rect">
            <a:avLst/>
          </a:prstGeom>
          <a:noFill/>
          <a:ln w="38100">
            <a:solidFill>
              <a:srgbClr val="806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3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0" grpId="0"/>
      <p:bldP spid="51" grpId="0" animBg="1"/>
      <p:bldP spid="57" grpId="0" animBg="1"/>
    </p:bldLst>
  </p:timing>
</p:sld>
</file>

<file path=ppt/theme/theme1.xml><?xml version="1.0" encoding="utf-8"?>
<a:theme xmlns:a="http://schemas.openxmlformats.org/drawingml/2006/main" name="hust_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hust_03</Template>
  <TotalTime>19400</TotalTime>
  <Words>1010</Words>
  <Application>Microsoft Office PowerPoint</Application>
  <PresentationFormat>宽屏</PresentationFormat>
  <Paragraphs>261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-apple-system</vt:lpstr>
      <vt:lpstr>Helvetica Neue Condensed</vt:lpstr>
      <vt:lpstr>Helvetica Neue Condensed Black</vt:lpstr>
      <vt:lpstr>黑体</vt:lpstr>
      <vt:lpstr>楷体</vt:lpstr>
      <vt:lpstr>宋体</vt:lpstr>
      <vt:lpstr>Microsoft YaHei</vt:lpstr>
      <vt:lpstr>Microsoft YaHei</vt:lpstr>
      <vt:lpstr>Arial</vt:lpstr>
      <vt:lpstr>Calibri</vt:lpstr>
      <vt:lpstr>Helvetica</vt:lpstr>
      <vt:lpstr>Times New Roman</vt:lpstr>
      <vt:lpstr>Wingdings</vt:lpstr>
      <vt:lpstr>hust_03</vt:lpstr>
      <vt:lpstr>信息存储理论与技术</vt:lpstr>
      <vt:lpstr>区块链：从中心化到去中心化</vt:lpstr>
      <vt:lpstr>区块链：从中心化到去中心化</vt:lpstr>
      <vt:lpstr>数据结构</vt:lpstr>
      <vt:lpstr>共识算法</vt:lpstr>
      <vt:lpstr>比特币--&gt;以太坊</vt:lpstr>
      <vt:lpstr>问题与解决方案</vt:lpstr>
      <vt:lpstr>提高TPS：DAG结构</vt:lpstr>
      <vt:lpstr>DAG结构</vt:lpstr>
      <vt:lpstr>树图结构（Conflux）</vt:lpstr>
      <vt:lpstr>CUB：基于信任</vt:lpstr>
      <vt:lpstr>Jidar：无需信任</vt:lpstr>
      <vt:lpstr>Jidar：无需信任</vt:lpstr>
      <vt:lpstr>Monoxide</vt:lpstr>
      <vt:lpstr>Monoxide</vt:lpstr>
      <vt:lpstr>Monoxide</vt:lpstr>
      <vt:lpstr>PowerPoint 演示文稿</vt:lpstr>
    </vt:vector>
  </TitlesOfParts>
  <Company>hust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Windows 用户</cp:lastModifiedBy>
  <cp:revision>2469</cp:revision>
  <cp:lastPrinted>2018-06-03T17:50:17Z</cp:lastPrinted>
  <dcterms:created xsi:type="dcterms:W3CDTF">2014-01-15T01:12:15Z</dcterms:created>
  <dcterms:modified xsi:type="dcterms:W3CDTF">2019-10-23T01:28:04Z</dcterms:modified>
</cp:coreProperties>
</file>