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sldIdLst>
    <p:sldId id="256" r:id="rId2"/>
    <p:sldId id="279" r:id="rId3"/>
    <p:sldId id="280" r:id="rId4"/>
    <p:sldId id="270" r:id="rId5"/>
    <p:sldId id="271" r:id="rId6"/>
    <p:sldId id="272" r:id="rId7"/>
    <p:sldId id="273" r:id="rId8"/>
    <p:sldId id="274" r:id="rId9"/>
    <p:sldId id="275" r:id="rId10"/>
    <p:sldId id="276" r:id="rId11"/>
    <p:sldId id="277" r:id="rId12"/>
    <p:sldId id="282" r:id="rId13"/>
    <p:sldId id="305" r:id="rId14"/>
    <p:sldId id="291" r:id="rId15"/>
    <p:sldId id="315" r:id="rId16"/>
    <p:sldId id="316" r:id="rId17"/>
    <p:sldId id="306" r:id="rId18"/>
    <p:sldId id="292" r:id="rId19"/>
    <p:sldId id="293" r:id="rId20"/>
    <p:sldId id="295" r:id="rId21"/>
    <p:sldId id="294" r:id="rId22"/>
    <p:sldId id="296" r:id="rId23"/>
    <p:sldId id="297" r:id="rId24"/>
    <p:sldId id="307" r:id="rId25"/>
    <p:sldId id="298" r:id="rId26"/>
    <p:sldId id="299" r:id="rId27"/>
    <p:sldId id="300" r:id="rId28"/>
    <p:sldId id="302" r:id="rId29"/>
    <p:sldId id="301" r:id="rId30"/>
    <p:sldId id="303" r:id="rId31"/>
    <p:sldId id="304" r:id="rId32"/>
    <p:sldId id="281" r:id="rId33"/>
    <p:sldId id="269" r:id="rId34"/>
    <p:sldId id="258" r:id="rId35"/>
    <p:sldId id="259" r:id="rId36"/>
    <p:sldId id="314" r:id="rId37"/>
    <p:sldId id="268" r:id="rId38"/>
    <p:sldId id="257" r:id="rId39"/>
    <p:sldId id="309" r:id="rId40"/>
    <p:sldId id="260" r:id="rId41"/>
    <p:sldId id="262" r:id="rId42"/>
    <p:sldId id="261" r:id="rId43"/>
    <p:sldId id="263" r:id="rId44"/>
    <p:sldId id="264" r:id="rId45"/>
    <p:sldId id="310" r:id="rId46"/>
    <p:sldId id="265" r:id="rId47"/>
    <p:sldId id="266" r:id="rId48"/>
    <p:sldId id="267" r:id="rId49"/>
    <p:sldId id="283" r:id="rId50"/>
    <p:sldId id="285" r:id="rId51"/>
    <p:sldId id="311" r:id="rId52"/>
    <p:sldId id="284" r:id="rId53"/>
    <p:sldId id="286" r:id="rId54"/>
    <p:sldId id="287" r:id="rId55"/>
    <p:sldId id="288" r:id="rId56"/>
    <p:sldId id="312" r:id="rId57"/>
    <p:sldId id="289" r:id="rId58"/>
    <p:sldId id="290" r:id="rId59"/>
    <p:sldId id="317"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2019/10/28</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2019/10/28</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196752"/>
            <a:ext cx="7772400" cy="1538286"/>
          </a:xfrm>
        </p:spPr>
        <p:txBody>
          <a:bodyPr/>
          <a:lstStyle/>
          <a:p>
            <a:r>
              <a:rPr lang="en-US" altLang="zh-CN" dirty="0" smtClean="0"/>
              <a:t>SSD</a:t>
            </a:r>
            <a:r>
              <a:rPr lang="zh-CN" altLang="en-US" dirty="0" smtClean="0"/>
              <a:t>新型技术综述</a:t>
            </a:r>
            <a:endParaRPr lang="zh-CN" altLang="en-US" dirty="0"/>
          </a:p>
        </p:txBody>
      </p:sp>
      <p:sp>
        <p:nvSpPr>
          <p:cNvPr id="3" name="副标题 2"/>
          <p:cNvSpPr>
            <a:spLocks noGrp="1"/>
          </p:cNvSpPr>
          <p:nvPr>
            <p:ph type="subTitle" idx="1"/>
          </p:nvPr>
        </p:nvSpPr>
        <p:spPr/>
        <p:txBody>
          <a:bodyPr>
            <a:normAutofit/>
          </a:bodyPr>
          <a:lstStyle/>
          <a:p>
            <a:pPr algn="l"/>
            <a:r>
              <a:rPr lang="zh-CN" altLang="en-US" sz="2400" dirty="0" smtClean="0">
                <a:solidFill>
                  <a:schemeClr val="tx1"/>
                </a:solidFill>
              </a:rPr>
              <a:t>组员：钟芳郅</a:t>
            </a:r>
            <a:endParaRPr lang="en-US" altLang="zh-CN" sz="2400" dirty="0" smtClean="0">
              <a:solidFill>
                <a:schemeClr val="tx1"/>
              </a:solidFill>
            </a:endParaRPr>
          </a:p>
          <a:p>
            <a:pPr algn="l"/>
            <a:r>
              <a:rPr lang="zh-CN" altLang="en-US" sz="2400" dirty="0" smtClean="0">
                <a:solidFill>
                  <a:schemeClr val="tx1"/>
                </a:solidFill>
              </a:rPr>
              <a:t>            零贤亮</a:t>
            </a:r>
            <a:endParaRPr lang="en-US" altLang="zh-CN" sz="2400" dirty="0" smtClean="0">
              <a:solidFill>
                <a:schemeClr val="tx1"/>
              </a:solidFill>
            </a:endParaRPr>
          </a:p>
          <a:p>
            <a:pPr algn="l"/>
            <a:r>
              <a:rPr lang="zh-CN" altLang="en-US" sz="2400" dirty="0" smtClean="0">
                <a:solidFill>
                  <a:schemeClr val="tx1"/>
                </a:solidFill>
              </a:rPr>
              <a:t>            徐</a:t>
            </a:r>
            <a:r>
              <a:rPr lang="zh-CN" altLang="en-US" sz="2400" dirty="0">
                <a:solidFill>
                  <a:schemeClr val="tx1"/>
                </a:solidFill>
              </a:rPr>
              <a:t>阳</a:t>
            </a:r>
          </a:p>
        </p:txBody>
      </p:sp>
    </p:spTree>
    <p:extLst>
      <p:ext uri="{BB962C8B-B14F-4D97-AF65-F5344CB8AC3E}">
        <p14:creationId xmlns:p14="http://schemas.microsoft.com/office/powerpoint/2010/main" val="829669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FTL</a:t>
            </a:r>
            <a:r>
              <a:rPr lang="zh-CN" altLang="en-US" sz="4000" dirty="0" smtClean="0"/>
              <a:t>（闪存转换层）</a:t>
            </a:r>
            <a:endParaRPr lang="zh-CN" altLang="en-US" sz="4000" dirty="0"/>
          </a:p>
        </p:txBody>
      </p:sp>
      <p:sp>
        <p:nvSpPr>
          <p:cNvPr id="3" name="内容占位符 2"/>
          <p:cNvSpPr>
            <a:spLocks noGrp="1"/>
          </p:cNvSpPr>
          <p:nvPr>
            <p:ph idx="1"/>
          </p:nvPr>
        </p:nvSpPr>
        <p:spPr/>
        <p:txBody>
          <a:bodyPr>
            <a:normAutofit/>
          </a:bodyPr>
          <a:lstStyle/>
          <a:p>
            <a:pPr marL="0" indent="0">
              <a:buNone/>
            </a:pPr>
            <a:r>
              <a:rPr lang="en-US" altLang="zh-CN" sz="2000" dirty="0" smtClean="0"/>
              <a:t>        FTL</a:t>
            </a:r>
            <a:r>
              <a:rPr lang="zh-CN" altLang="en-US" sz="2000" dirty="0" smtClean="0"/>
              <a:t>（</a:t>
            </a:r>
            <a:r>
              <a:rPr lang="en-US" altLang="zh-CN" sz="2000" dirty="0" smtClean="0"/>
              <a:t>Flash </a:t>
            </a:r>
            <a:r>
              <a:rPr lang="en-US" altLang="zh-CN" sz="2000" dirty="0"/>
              <a:t>Translation </a:t>
            </a:r>
            <a:r>
              <a:rPr lang="en-US" altLang="zh-CN" sz="2000" dirty="0" smtClean="0"/>
              <a:t>Layer</a:t>
            </a:r>
            <a:r>
              <a:rPr lang="zh-CN" altLang="en-US" sz="2000" dirty="0" smtClean="0"/>
              <a:t>）闪存转换层，</a:t>
            </a:r>
            <a:r>
              <a:rPr lang="zh-CN" altLang="en-US" sz="2000" dirty="0"/>
              <a:t>位于文件系统和物理介质之间，把闪存的操作习惯虚拟成以传统硬盘的 </a:t>
            </a:r>
            <a:r>
              <a:rPr lang="en-US" altLang="zh-CN" sz="2000" dirty="0"/>
              <a:t>512B </a:t>
            </a:r>
            <a:r>
              <a:rPr lang="zh-CN" altLang="en-US" sz="2000" dirty="0"/>
              <a:t>扇区进行操作。这样，操作系统就可以按照传统的扇区方式操作，而不用担心之前说的擦除</a:t>
            </a:r>
            <a:r>
              <a:rPr lang="en-US" altLang="zh-CN" sz="2000" dirty="0"/>
              <a:t>/</a:t>
            </a:r>
            <a:r>
              <a:rPr lang="zh-CN" altLang="en-US" sz="2000" dirty="0"/>
              <a:t>读</a:t>
            </a:r>
            <a:r>
              <a:rPr lang="en-US" altLang="zh-CN" sz="2000" dirty="0"/>
              <a:t>/</a:t>
            </a:r>
            <a:r>
              <a:rPr lang="zh-CN" altLang="en-US" sz="2000" dirty="0"/>
              <a:t>写</a:t>
            </a:r>
            <a:r>
              <a:rPr lang="zh-CN" altLang="en-US" sz="2000" dirty="0" smtClean="0"/>
              <a:t>问题。</a:t>
            </a:r>
            <a:r>
              <a:rPr lang="en-US" altLang="zh-CN" sz="2000" dirty="0" smtClean="0"/>
              <a:t>FTL </a:t>
            </a:r>
            <a:r>
              <a:rPr lang="zh-CN" altLang="en-US" sz="2000" dirty="0" smtClean="0"/>
              <a:t>本质</a:t>
            </a:r>
            <a:r>
              <a:rPr lang="zh-CN" altLang="en-US" sz="2000" dirty="0"/>
              <a:t>上就是一种逻辑到物理的</a:t>
            </a:r>
            <a:r>
              <a:rPr lang="zh-CN" altLang="en-US" sz="2000" dirty="0" smtClean="0"/>
              <a:t>映射。</a:t>
            </a:r>
            <a:endParaRPr lang="en-US" altLang="zh-CN" sz="2000" dirty="0" smtClean="0"/>
          </a:p>
          <a:p>
            <a:pPr marL="0" indent="0">
              <a:buNone/>
            </a:pPr>
            <a:endParaRPr lang="en-US" altLang="zh-CN" sz="2000" dirty="0" smtClean="0"/>
          </a:p>
          <a:p>
            <a:pPr marL="0" indent="0">
              <a:buNone/>
            </a:pPr>
            <a:r>
              <a:rPr lang="en-US" altLang="zh-CN" sz="2000" dirty="0" smtClean="0"/>
              <a:t>        FTL</a:t>
            </a:r>
            <a:r>
              <a:rPr lang="zh-CN" altLang="en-US" sz="2000" dirty="0"/>
              <a:t>是</a:t>
            </a:r>
            <a:r>
              <a:rPr lang="en-US" altLang="zh-CN" sz="2000" dirty="0"/>
              <a:t>SSD</a:t>
            </a:r>
            <a:r>
              <a:rPr lang="zh-CN" altLang="en-US" sz="2000" dirty="0"/>
              <a:t>设计厂商最为重要的核心</a:t>
            </a:r>
            <a:r>
              <a:rPr lang="zh-CN" altLang="en-US" sz="2000" dirty="0" smtClean="0"/>
              <a:t>技术，它决定</a:t>
            </a:r>
            <a:r>
              <a:rPr lang="zh-CN" altLang="en-US" sz="2000" dirty="0"/>
              <a:t>了一个</a:t>
            </a:r>
            <a:r>
              <a:rPr lang="en-US" altLang="zh-CN" sz="2000" dirty="0"/>
              <a:t>SSD</a:t>
            </a:r>
            <a:r>
              <a:rPr lang="zh-CN" altLang="en-US" sz="2000" dirty="0"/>
              <a:t>的使用寿命、性能和可靠性。一旦</a:t>
            </a:r>
            <a:r>
              <a:rPr lang="en-US" altLang="zh-CN" sz="2000" dirty="0"/>
              <a:t>FTL</a:t>
            </a:r>
            <a:r>
              <a:rPr lang="zh-CN" altLang="en-US" sz="2000" dirty="0"/>
              <a:t>出现问题，那么就会导致数据读写发生错误，更为严重的是</a:t>
            </a:r>
            <a:r>
              <a:rPr lang="en-US" altLang="zh-CN" sz="2000" dirty="0"/>
              <a:t>SSD</a:t>
            </a:r>
            <a:r>
              <a:rPr lang="zh-CN" altLang="en-US" sz="2000" dirty="0"/>
              <a:t>盘无法被访问。优秀的</a:t>
            </a:r>
            <a:r>
              <a:rPr lang="en-US" altLang="zh-CN" sz="2000" dirty="0"/>
              <a:t>FTL</a:t>
            </a:r>
            <a:r>
              <a:rPr lang="zh-CN" altLang="en-US" sz="2000" dirty="0"/>
              <a:t>不仅能够提升</a:t>
            </a:r>
            <a:r>
              <a:rPr lang="en-US" altLang="zh-CN" sz="2000" dirty="0"/>
              <a:t>Flash</a:t>
            </a:r>
            <a:r>
              <a:rPr lang="zh-CN" altLang="en-US" sz="2000" dirty="0"/>
              <a:t>存储的使用寿命，而且还可以最优化读写性能。因此，在</a:t>
            </a:r>
            <a:r>
              <a:rPr lang="en-US" altLang="zh-CN" sz="2000" dirty="0"/>
              <a:t>Flash</a:t>
            </a:r>
            <a:r>
              <a:rPr lang="zh-CN" altLang="en-US" sz="2000" dirty="0"/>
              <a:t>固态存储中，</a:t>
            </a:r>
            <a:r>
              <a:rPr lang="en-US" altLang="zh-CN" sz="2000" dirty="0"/>
              <a:t>FTL</a:t>
            </a:r>
            <a:r>
              <a:rPr lang="zh-CN" altLang="en-US" sz="2000" dirty="0"/>
              <a:t>是一个最为重要的管理</a:t>
            </a:r>
            <a:r>
              <a:rPr lang="en-US" altLang="zh-CN" sz="2000" dirty="0"/>
              <a:t>NAND Flash</a:t>
            </a:r>
            <a:r>
              <a:rPr lang="zh-CN" altLang="en-US" sz="2000" dirty="0"/>
              <a:t>的软件层。</a:t>
            </a:r>
          </a:p>
        </p:txBody>
      </p:sp>
    </p:spTree>
    <p:extLst>
      <p:ext uri="{BB962C8B-B14F-4D97-AF65-F5344CB8AC3E}">
        <p14:creationId xmlns:p14="http://schemas.microsoft.com/office/powerpoint/2010/main" val="1091304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FTL</a:t>
            </a:r>
            <a:r>
              <a:rPr lang="zh-CN" altLang="en-US" sz="4000" dirty="0" smtClean="0"/>
              <a:t>主要功能</a:t>
            </a:r>
            <a:endParaRPr lang="zh-CN" altLang="en-US" sz="4000" dirty="0"/>
          </a:p>
        </p:txBody>
      </p:sp>
      <p:sp>
        <p:nvSpPr>
          <p:cNvPr id="3" name="内容占位符 2"/>
          <p:cNvSpPr>
            <a:spLocks noGrp="1"/>
          </p:cNvSpPr>
          <p:nvPr>
            <p:ph idx="1"/>
          </p:nvPr>
        </p:nvSpPr>
        <p:spPr/>
        <p:txBody>
          <a:bodyPr>
            <a:normAutofit/>
          </a:bodyPr>
          <a:lstStyle/>
          <a:p>
            <a:r>
              <a:rPr lang="zh-CN" altLang="en-US" sz="2000" dirty="0" smtClean="0"/>
              <a:t>逻辑地址映射。建立和维护逻辑地址与物理地址间的映射关系表。</a:t>
            </a:r>
            <a:endParaRPr lang="en-US" altLang="zh-CN" sz="2000" dirty="0" smtClean="0"/>
          </a:p>
          <a:p>
            <a:r>
              <a:rPr lang="zh-CN" altLang="en-US" sz="2000" dirty="0"/>
              <a:t>磨损</a:t>
            </a:r>
            <a:r>
              <a:rPr lang="zh-CN" altLang="en-US" sz="2000" dirty="0" smtClean="0"/>
              <a:t>平衡。</a:t>
            </a:r>
            <a:r>
              <a:rPr lang="zh-CN" altLang="en-US" sz="2000" dirty="0"/>
              <a:t>确保闪存的每个块被写入的次数</a:t>
            </a:r>
            <a:r>
              <a:rPr lang="zh-CN" altLang="en-US" sz="2000" dirty="0" smtClean="0"/>
              <a:t>相等，延长使用寿命。</a:t>
            </a:r>
            <a:endParaRPr lang="en-US" altLang="zh-CN" sz="2000" dirty="0" smtClean="0"/>
          </a:p>
          <a:p>
            <a:r>
              <a:rPr lang="zh-CN" altLang="en-US" sz="2000" dirty="0"/>
              <a:t>垃圾</a:t>
            </a:r>
            <a:r>
              <a:rPr lang="zh-CN" altLang="en-US" sz="2000" dirty="0" smtClean="0"/>
              <a:t>回收。</a:t>
            </a:r>
            <a:r>
              <a:rPr lang="zh-CN" altLang="en-US" sz="2000" dirty="0"/>
              <a:t>由于</a:t>
            </a:r>
            <a:r>
              <a:rPr lang="en-US" altLang="zh-CN" sz="2000" dirty="0"/>
              <a:t>FLASH</a:t>
            </a:r>
            <a:r>
              <a:rPr lang="zh-CN" altLang="en-US" sz="2000" dirty="0"/>
              <a:t>不能覆盖写，</a:t>
            </a:r>
            <a:r>
              <a:rPr lang="en-US" altLang="zh-CN" sz="2000" dirty="0"/>
              <a:t>SSD</a:t>
            </a:r>
            <a:r>
              <a:rPr lang="zh-CN" altLang="en-US" sz="2000" dirty="0"/>
              <a:t>内部必须寻找一个没有写过的位置写入新的</a:t>
            </a:r>
            <a:r>
              <a:rPr lang="zh-CN" altLang="en-US" sz="2000" dirty="0" smtClean="0"/>
              <a:t>数据，而旧的数据变老失效时，需要进行垃圾回收。</a:t>
            </a:r>
            <a:endParaRPr lang="en-US" altLang="zh-CN" sz="2000" dirty="0" smtClean="0"/>
          </a:p>
          <a:p>
            <a:r>
              <a:rPr lang="zh-CN" altLang="en-US" sz="2000" dirty="0" smtClean="0"/>
              <a:t>并行控制。控制管理</a:t>
            </a:r>
            <a:r>
              <a:rPr lang="en-US" altLang="zh-CN" sz="2000" dirty="0" smtClean="0"/>
              <a:t>Channel</a:t>
            </a:r>
            <a:r>
              <a:rPr lang="zh-CN" altLang="en-US" sz="2000" dirty="0" smtClean="0"/>
              <a:t>、</a:t>
            </a:r>
            <a:r>
              <a:rPr lang="en-US" altLang="zh-CN" sz="2000" dirty="0" smtClean="0"/>
              <a:t>Die</a:t>
            </a:r>
            <a:r>
              <a:rPr lang="zh-CN" altLang="en-US" sz="2000" dirty="0" smtClean="0"/>
              <a:t>、</a:t>
            </a:r>
            <a:r>
              <a:rPr lang="en-US" altLang="zh-CN" sz="2000" dirty="0" smtClean="0"/>
              <a:t>Plane</a:t>
            </a:r>
            <a:r>
              <a:rPr lang="zh-CN" altLang="en-US" sz="2000" dirty="0" smtClean="0"/>
              <a:t>间的并行存取，提升传输能力。</a:t>
            </a:r>
            <a:endParaRPr lang="en-US" altLang="zh-CN" sz="2000" dirty="0" smtClean="0"/>
          </a:p>
          <a:p>
            <a:r>
              <a:rPr lang="zh-CN" altLang="en-US" sz="2000" dirty="0" smtClean="0"/>
              <a:t>故障处理。当</a:t>
            </a:r>
            <a:r>
              <a:rPr lang="en-US" altLang="zh-CN" sz="2000" dirty="0"/>
              <a:t>NAND Flash</a:t>
            </a:r>
            <a:r>
              <a:rPr lang="zh-CN" altLang="en-US" sz="2000" dirty="0" smtClean="0"/>
              <a:t>出错时的处理机制，保证数据可靠性。</a:t>
            </a:r>
            <a:endParaRPr lang="en-US" altLang="zh-CN" sz="2000" dirty="0" smtClean="0"/>
          </a:p>
          <a:p>
            <a:pPr marL="0" indent="0">
              <a:buNone/>
            </a:pPr>
            <a:r>
              <a:rPr lang="en-US" altLang="zh-CN" sz="2000" dirty="0" smtClean="0"/>
              <a:t>      ……</a:t>
            </a:r>
            <a:endParaRPr lang="zh-CN" altLang="en-US" sz="2000" dirty="0"/>
          </a:p>
        </p:txBody>
      </p:sp>
    </p:spTree>
    <p:extLst>
      <p:ext uri="{BB962C8B-B14F-4D97-AF65-F5344CB8AC3E}">
        <p14:creationId xmlns:p14="http://schemas.microsoft.com/office/powerpoint/2010/main" val="2712529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2  </a:t>
            </a:r>
            <a:r>
              <a:rPr lang="zh-CN" altLang="en-US" dirty="0" smtClean="0"/>
              <a:t>新型</a:t>
            </a:r>
            <a:r>
              <a:rPr lang="en-US" altLang="zh-CN" dirty="0"/>
              <a:t>SSD</a:t>
            </a:r>
            <a:r>
              <a:rPr lang="zh-CN" altLang="en-US" dirty="0"/>
              <a:t>系统管理技术</a:t>
            </a:r>
            <a:r>
              <a:rPr lang="en-US" altLang="zh-CN" dirty="0"/>
              <a:t/>
            </a:r>
            <a:br>
              <a:rPr lang="en-US" altLang="zh-CN" dirty="0"/>
            </a:b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49436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Pen</a:t>
            </a:r>
            <a:endParaRPr lang="zh-CN" altLang="en-US" dirty="0"/>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01825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PEN</a:t>
            </a:r>
            <a:endParaRPr lang="zh-CN" altLang="en-US" dirty="0"/>
          </a:p>
        </p:txBody>
      </p:sp>
      <p:sp>
        <p:nvSpPr>
          <p:cNvPr id="5" name="内容占位符 4"/>
          <p:cNvSpPr>
            <a:spLocks noGrp="1"/>
          </p:cNvSpPr>
          <p:nvPr>
            <p:ph idx="1"/>
          </p:nvPr>
        </p:nvSpPr>
        <p:spPr/>
        <p:txBody>
          <a:bodyPr/>
          <a:lstStyle/>
          <a:p>
            <a:pPr marL="0" indent="0">
              <a:buNone/>
            </a:pPr>
            <a:r>
              <a:rPr lang="en-US" altLang="zh-CN" sz="2400" dirty="0"/>
              <a:t>PEN(Partial Erase for 3D NAND flash technology)</a:t>
            </a:r>
            <a:r>
              <a:rPr lang="zh-CN" altLang="en-US" sz="2400" dirty="0" smtClean="0"/>
              <a:t>框架</a:t>
            </a:r>
            <a:r>
              <a:rPr lang="zh-CN" altLang="en-US" sz="2400" dirty="0"/>
              <a:t>是</a:t>
            </a:r>
            <a:r>
              <a:rPr lang="zh-CN" altLang="en-US" sz="2400" dirty="0" smtClean="0"/>
              <a:t>一种</a:t>
            </a:r>
            <a:r>
              <a:rPr lang="zh-CN" altLang="en-US" sz="2400" dirty="0"/>
              <a:t>基于</a:t>
            </a:r>
            <a:r>
              <a:rPr lang="en-US" altLang="zh-CN" sz="2400" dirty="0"/>
              <a:t>3D NAND Flash</a:t>
            </a:r>
            <a:r>
              <a:rPr lang="zh-CN" altLang="en-US" sz="2400" dirty="0"/>
              <a:t>的部分擦除机制</a:t>
            </a:r>
            <a:r>
              <a:rPr lang="zh-CN" altLang="en-US" sz="2400" dirty="0" smtClean="0"/>
              <a:t>。</a:t>
            </a:r>
          </a:p>
          <a:p>
            <a:r>
              <a:rPr lang="zh-CN" altLang="zh-CN" sz="2400" dirty="0" smtClean="0"/>
              <a:t>通过修改</a:t>
            </a:r>
            <a:r>
              <a:rPr lang="en-US" altLang="zh-CN" sz="2400" dirty="0" smtClean="0"/>
              <a:t>3D NAND</a:t>
            </a:r>
            <a:r>
              <a:rPr lang="zh-CN" altLang="zh-CN" sz="2400" dirty="0" smtClean="0"/>
              <a:t>外围电路、页面解码器和命令逻辑，可以有选择地重设多个页面，而不是擦除块</a:t>
            </a:r>
            <a:r>
              <a:rPr lang="zh-CN" altLang="en-US" sz="2400" dirty="0" smtClean="0"/>
              <a:t>，实现“部分擦除”。</a:t>
            </a:r>
            <a:endParaRPr lang="en-US" altLang="zh-CN" sz="2400" dirty="0" smtClean="0"/>
          </a:p>
          <a:p>
            <a:r>
              <a:rPr lang="zh-CN" altLang="zh-CN" sz="2400" dirty="0"/>
              <a:t>实现部分擦除，需要每次重置的页面数量应该在设计时确定。然而，静态地决定这种部分擦除操作的操作粒度并不是一项简单的任务。</a:t>
            </a:r>
            <a:r>
              <a:rPr lang="zh-CN" altLang="en-US" sz="2400" dirty="0" smtClean="0"/>
              <a:t>为了</a:t>
            </a:r>
            <a:r>
              <a:rPr lang="zh-CN" altLang="en-US" sz="2400" dirty="0"/>
              <a:t>更有效的页面迁移，提出了一种新的GC算法：M-</a:t>
            </a:r>
            <a:r>
              <a:rPr lang="zh-CN" altLang="en-US" sz="2400" dirty="0" smtClean="0"/>
              <a:t>Merge。</a:t>
            </a:r>
            <a:endParaRPr lang="en-US" altLang="zh-CN" sz="2400" dirty="0" smtClean="0"/>
          </a:p>
          <a:p>
            <a:endParaRPr lang="zh-CN" altLang="en-US" sz="2400" dirty="0"/>
          </a:p>
        </p:txBody>
      </p:sp>
    </p:spTree>
    <p:extLst>
      <p:ext uri="{BB962C8B-B14F-4D97-AF65-F5344CB8AC3E}">
        <p14:creationId xmlns:p14="http://schemas.microsoft.com/office/powerpoint/2010/main" val="479896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部分擦除</a:t>
            </a:r>
            <a:endParaRPr lang="zh-CN" altLang="en-US" sz="4000" dirty="0"/>
          </a:p>
        </p:txBody>
      </p:sp>
      <p:sp>
        <p:nvSpPr>
          <p:cNvPr id="3" name="内容占位符 2"/>
          <p:cNvSpPr>
            <a:spLocks noGrp="1"/>
          </p:cNvSpPr>
          <p:nvPr>
            <p:ph idx="1"/>
          </p:nvPr>
        </p:nvSpPr>
        <p:spPr>
          <a:xfrm>
            <a:off x="457200" y="1412776"/>
            <a:ext cx="8229600" cy="4686320"/>
          </a:xfrm>
        </p:spPr>
        <p:txBody>
          <a:bodyPr/>
          <a:lstStyle/>
          <a:p>
            <a:pPr marL="0" indent="0">
              <a:buNone/>
            </a:pPr>
            <a:r>
              <a:rPr lang="zh-CN" altLang="zh-CN" sz="1800" dirty="0" smtClean="0"/>
              <a:t>硬件</a:t>
            </a:r>
            <a:r>
              <a:rPr lang="zh-CN" altLang="en-US" sz="1800" dirty="0" smtClean="0"/>
              <a:t>机制：</a:t>
            </a:r>
            <a:r>
              <a:rPr lang="zh-CN" altLang="zh-CN" sz="1800" dirty="0" smtClean="0"/>
              <a:t>通过</a:t>
            </a:r>
            <a:r>
              <a:rPr lang="zh-CN" altLang="zh-CN" sz="1800" dirty="0"/>
              <a:t>外围电路实现擦除，但可能会干扰相邻页的的数据</a:t>
            </a:r>
            <a:r>
              <a:rPr lang="zh-CN" altLang="zh-CN" sz="1800" dirty="0" smtClean="0"/>
              <a:t>。</a:t>
            </a:r>
            <a:endParaRPr lang="en-US" altLang="zh-CN" sz="1800" dirty="0" smtClean="0"/>
          </a:p>
          <a:p>
            <a:pPr marL="0" indent="0">
              <a:buNone/>
            </a:pPr>
            <a:r>
              <a:rPr lang="zh-CN" altLang="zh-CN" sz="1800" dirty="0" smtClean="0"/>
              <a:t>软件</a:t>
            </a:r>
            <a:r>
              <a:rPr lang="zh-CN" altLang="en-US" sz="1800" dirty="0" smtClean="0"/>
              <a:t>机制：</a:t>
            </a:r>
            <a:r>
              <a:rPr lang="zh-CN" altLang="zh-CN" sz="1800" dirty="0" smtClean="0"/>
              <a:t>对于</a:t>
            </a:r>
            <a:r>
              <a:rPr lang="zh-CN" altLang="zh-CN" sz="1800" dirty="0"/>
              <a:t>传统的</a:t>
            </a:r>
            <a:r>
              <a:rPr lang="zh-CN" altLang="zh-CN" sz="1800" dirty="0" smtClean="0"/>
              <a:t>命</a:t>
            </a:r>
            <a:r>
              <a:rPr lang="zh-CN" altLang="en-US" sz="1800" dirty="0" smtClean="0"/>
              <a:t>令</a:t>
            </a:r>
            <a:r>
              <a:rPr lang="zh-CN" altLang="zh-CN" sz="1800" dirty="0" smtClean="0"/>
              <a:t>格式</a:t>
            </a:r>
            <a:r>
              <a:rPr lang="zh-CN" altLang="zh-CN" sz="1800" dirty="0"/>
              <a:t>中新加了一些额外的标志位</a:t>
            </a:r>
            <a:r>
              <a:rPr lang="zh-CN" altLang="zh-CN" sz="1800" dirty="0" smtClean="0"/>
              <a:t>，</a:t>
            </a:r>
            <a:r>
              <a:rPr lang="zh-CN" altLang="en-US" sz="1800" dirty="0" smtClean="0"/>
              <a:t>与</a:t>
            </a:r>
            <a:r>
              <a:rPr lang="en-US" altLang="zh-CN" sz="1800" dirty="0" smtClean="0"/>
              <a:t>PB</a:t>
            </a:r>
            <a:r>
              <a:rPr lang="zh-CN" altLang="en-US" sz="1800" dirty="0"/>
              <a:t>索引位</a:t>
            </a:r>
            <a:r>
              <a:rPr lang="zh-CN" altLang="en-US" sz="1800" dirty="0" smtClean="0"/>
              <a:t>一起</a:t>
            </a:r>
            <a:r>
              <a:rPr lang="zh-CN" altLang="zh-CN" sz="1800" dirty="0" smtClean="0"/>
              <a:t>表示</a:t>
            </a:r>
            <a:r>
              <a:rPr lang="zh-CN" altLang="en-US" sz="1800" dirty="0" smtClean="0"/>
              <a:t>部分块</a:t>
            </a:r>
            <a:r>
              <a:rPr lang="en-US" altLang="zh-CN" sz="1800" dirty="0" smtClean="0"/>
              <a:t>(PB)</a:t>
            </a:r>
            <a:r>
              <a:rPr lang="zh-CN" altLang="zh-CN" sz="1800" dirty="0" smtClean="0"/>
              <a:t>索引，</a:t>
            </a:r>
            <a:r>
              <a:rPr lang="zh-CN" altLang="zh-CN" sz="1800" dirty="0"/>
              <a:t>从而实现软件的部分擦除。同时该论文还采取了一些聚合机制来完成对多个小</a:t>
            </a:r>
            <a:r>
              <a:rPr lang="en-US" altLang="zh-CN" sz="1800" dirty="0"/>
              <a:t>PB</a:t>
            </a:r>
            <a:r>
              <a:rPr lang="zh-CN" altLang="zh-CN" sz="1800" dirty="0"/>
              <a:t>的聚合擦除操作，以减少系统开销。</a:t>
            </a:r>
          </a:p>
          <a:p>
            <a:pPr marL="0" indent="0">
              <a:buNone/>
            </a:pPr>
            <a:endParaRPr lang="zh-CN" altLang="en-US" dirty="0"/>
          </a:p>
        </p:txBody>
      </p:sp>
      <p:pic>
        <p:nvPicPr>
          <p:cNvPr id="4" name="内容占位符 3"/>
          <p:cNvPicPr>
            <a:picLocks noChangeAspect="1"/>
          </p:cNvPicPr>
          <p:nvPr/>
        </p:nvPicPr>
        <p:blipFill>
          <a:blip r:embed="rId2"/>
          <a:stretch>
            <a:fillRect/>
          </a:stretch>
        </p:blipFill>
        <p:spPr>
          <a:xfrm>
            <a:off x="251520" y="2852936"/>
            <a:ext cx="4340374" cy="3564136"/>
          </a:xfrm>
          <a:prstGeom prst="rect">
            <a:avLst/>
          </a:prstGeom>
        </p:spPr>
      </p:pic>
      <p:pic>
        <p:nvPicPr>
          <p:cNvPr id="5" name="图片 4"/>
          <p:cNvPicPr>
            <a:picLocks noChangeAspect="1"/>
          </p:cNvPicPr>
          <p:nvPr/>
        </p:nvPicPr>
        <p:blipFill>
          <a:blip r:embed="rId3"/>
          <a:stretch>
            <a:fillRect/>
          </a:stretch>
        </p:blipFill>
        <p:spPr>
          <a:xfrm>
            <a:off x="4751512" y="2852936"/>
            <a:ext cx="4109143" cy="3564136"/>
          </a:xfrm>
          <a:prstGeom prst="rect">
            <a:avLst/>
          </a:prstGeom>
        </p:spPr>
      </p:pic>
    </p:spTree>
    <p:extLst>
      <p:ext uri="{BB962C8B-B14F-4D97-AF65-F5344CB8AC3E}">
        <p14:creationId xmlns:p14="http://schemas.microsoft.com/office/powerpoint/2010/main" val="27565346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M-Merge</a:t>
            </a:r>
            <a:r>
              <a:rPr lang="zh-CN" altLang="zh-CN" sz="4000" dirty="0"/>
              <a:t>算法</a:t>
            </a:r>
            <a:endParaRPr lang="zh-CN" altLang="en-US" sz="4000" dirty="0"/>
          </a:p>
        </p:txBody>
      </p:sp>
      <p:sp>
        <p:nvSpPr>
          <p:cNvPr id="3" name="内容占位符 2"/>
          <p:cNvSpPr>
            <a:spLocks noGrp="1"/>
          </p:cNvSpPr>
          <p:nvPr>
            <p:ph idx="1"/>
          </p:nvPr>
        </p:nvSpPr>
        <p:spPr>
          <a:xfrm>
            <a:off x="457200" y="1412776"/>
            <a:ext cx="8229600" cy="4686320"/>
          </a:xfrm>
        </p:spPr>
        <p:txBody>
          <a:bodyPr/>
          <a:lstStyle/>
          <a:p>
            <a:pPr marL="0" indent="0">
              <a:buNone/>
            </a:pPr>
            <a:r>
              <a:rPr lang="en-US" altLang="zh-CN" sz="2000" dirty="0"/>
              <a:t>M-Merge</a:t>
            </a:r>
            <a:r>
              <a:rPr lang="zh-CN" altLang="zh-CN" sz="2000" dirty="0" smtClean="0"/>
              <a:t>主要</a:t>
            </a:r>
            <a:r>
              <a:rPr lang="zh-CN" altLang="zh-CN" sz="2000" dirty="0"/>
              <a:t>基于在合并的一种子操作</a:t>
            </a:r>
            <a:r>
              <a:rPr lang="en-US" altLang="zh-CN" sz="2000" dirty="0"/>
              <a:t>restore</a:t>
            </a:r>
            <a:r>
              <a:rPr lang="zh-CN" altLang="zh-CN" sz="2000" dirty="0"/>
              <a:t>。其分为三个阶段</a:t>
            </a:r>
            <a:r>
              <a:rPr lang="zh-CN" altLang="zh-CN" sz="2000" dirty="0" smtClean="0"/>
              <a:t>：</a:t>
            </a:r>
            <a:endParaRPr lang="zh-CN" altLang="zh-CN" sz="2000" dirty="0"/>
          </a:p>
          <a:p>
            <a:r>
              <a:rPr lang="en-US" altLang="zh-CN" sz="1800" dirty="0"/>
              <a:t>1. </a:t>
            </a:r>
            <a:r>
              <a:rPr lang="zh-CN" altLang="zh-CN" sz="1800" dirty="0"/>
              <a:t>将</a:t>
            </a:r>
            <a:r>
              <a:rPr lang="en-US" altLang="zh-CN" sz="1800" dirty="0"/>
              <a:t>block-D</a:t>
            </a:r>
            <a:r>
              <a:rPr lang="zh-CN" altLang="zh-CN" sz="1800" dirty="0"/>
              <a:t>的有效页拷贝到</a:t>
            </a:r>
            <a:r>
              <a:rPr lang="en-US" altLang="zh-CN" sz="1800" dirty="0"/>
              <a:t>block-U</a:t>
            </a:r>
            <a:r>
              <a:rPr lang="zh-CN" altLang="zh-CN" sz="1800" dirty="0"/>
              <a:t>中</a:t>
            </a:r>
          </a:p>
          <a:p>
            <a:r>
              <a:rPr lang="en-US" altLang="zh-CN" sz="1800" dirty="0"/>
              <a:t>2. </a:t>
            </a:r>
            <a:r>
              <a:rPr lang="zh-CN" altLang="zh-CN" sz="1800" dirty="0"/>
              <a:t>对</a:t>
            </a:r>
            <a:r>
              <a:rPr lang="en-US" altLang="zh-CN" sz="1800" dirty="0"/>
              <a:t>block-D</a:t>
            </a:r>
            <a:r>
              <a:rPr lang="zh-CN" altLang="zh-CN" sz="1800" dirty="0"/>
              <a:t>中的</a:t>
            </a:r>
            <a:r>
              <a:rPr lang="en-US" altLang="zh-CN" sz="1800" dirty="0"/>
              <a:t>PB</a:t>
            </a:r>
            <a:r>
              <a:rPr lang="zh-CN" altLang="zh-CN" sz="1800" dirty="0"/>
              <a:t>进行部分擦除</a:t>
            </a:r>
          </a:p>
          <a:p>
            <a:r>
              <a:rPr lang="en-US" altLang="zh-CN" sz="1800" dirty="0"/>
              <a:t>3. </a:t>
            </a:r>
            <a:r>
              <a:rPr lang="zh-CN" altLang="zh-CN" sz="1800" dirty="0"/>
              <a:t>将</a:t>
            </a:r>
            <a:r>
              <a:rPr lang="en-US" altLang="zh-CN" sz="1800" dirty="0"/>
              <a:t>block-U</a:t>
            </a:r>
            <a:r>
              <a:rPr lang="zh-CN" altLang="zh-CN" sz="1800" dirty="0"/>
              <a:t>中的有效页拷贝回</a:t>
            </a:r>
            <a:r>
              <a:rPr lang="en-US" altLang="zh-CN" sz="1800" dirty="0"/>
              <a:t>block-D</a:t>
            </a:r>
            <a:endParaRPr lang="zh-CN" altLang="zh-CN" sz="1800" dirty="0"/>
          </a:p>
          <a:p>
            <a:pPr marL="0" indent="0">
              <a:buNone/>
            </a:pPr>
            <a:endParaRPr lang="zh-CN" altLang="en-US" dirty="0"/>
          </a:p>
        </p:txBody>
      </p:sp>
      <p:pic>
        <p:nvPicPr>
          <p:cNvPr id="4" name="内容占位符 3"/>
          <p:cNvPicPr>
            <a:picLocks noChangeAspect="1"/>
          </p:cNvPicPr>
          <p:nvPr/>
        </p:nvPicPr>
        <p:blipFill>
          <a:blip r:embed="rId2"/>
          <a:stretch>
            <a:fillRect/>
          </a:stretch>
        </p:blipFill>
        <p:spPr>
          <a:xfrm>
            <a:off x="35496" y="3717032"/>
            <a:ext cx="8999150" cy="2448272"/>
          </a:xfrm>
          <a:prstGeom prst="rect">
            <a:avLst/>
          </a:prstGeom>
        </p:spPr>
      </p:pic>
      <p:pic>
        <p:nvPicPr>
          <p:cNvPr id="5" name="图片 4"/>
          <p:cNvPicPr>
            <a:picLocks noChangeAspect="1"/>
          </p:cNvPicPr>
          <p:nvPr/>
        </p:nvPicPr>
        <p:blipFill>
          <a:blip r:embed="rId3"/>
          <a:stretch>
            <a:fillRect/>
          </a:stretch>
        </p:blipFill>
        <p:spPr>
          <a:xfrm>
            <a:off x="5004048" y="1988840"/>
            <a:ext cx="3672408" cy="1326355"/>
          </a:xfrm>
          <a:prstGeom prst="rect">
            <a:avLst/>
          </a:prstGeom>
        </p:spPr>
      </p:pic>
    </p:spTree>
    <p:extLst>
      <p:ext uri="{BB962C8B-B14F-4D97-AF65-F5344CB8AC3E}">
        <p14:creationId xmlns:p14="http://schemas.microsoft.com/office/powerpoint/2010/main" val="2440213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SSD</a:t>
            </a:r>
            <a:r>
              <a:rPr lang="zh-CN" altLang="en-US" dirty="0" smtClean="0"/>
              <a:t>可靠性策略的</a:t>
            </a:r>
            <a:r>
              <a:rPr lang="zh-CN" altLang="en-US" dirty="0"/>
              <a:t>设计权衡</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7504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现有</a:t>
            </a:r>
            <a:r>
              <a:rPr lang="en-US" altLang="zh-CN" sz="4000" dirty="0" smtClean="0"/>
              <a:t>SSD</a:t>
            </a:r>
            <a:r>
              <a:rPr lang="zh-CN" altLang="en-US" sz="4000" dirty="0"/>
              <a:t>可靠性增强技术</a:t>
            </a:r>
          </a:p>
        </p:txBody>
      </p:sp>
      <p:sp>
        <p:nvSpPr>
          <p:cNvPr id="3" name="内容占位符 2"/>
          <p:cNvSpPr>
            <a:spLocks noGrp="1"/>
          </p:cNvSpPr>
          <p:nvPr>
            <p:ph idx="1"/>
          </p:nvPr>
        </p:nvSpPr>
        <p:spPr/>
        <p:txBody>
          <a:bodyPr>
            <a:normAutofit fontScale="70000" lnSpcReduction="20000"/>
          </a:bodyPr>
          <a:lstStyle/>
          <a:p>
            <a:pPr>
              <a:buFont typeface="Wingdings" pitchFamily="2" charset="2"/>
              <a:buChar char="Ø"/>
            </a:pPr>
            <a:r>
              <a:rPr lang="zh-CN" altLang="en-US" dirty="0"/>
              <a:t>纠错码（硬决策）</a:t>
            </a:r>
            <a:endParaRPr lang="en-US" altLang="zh-CN" dirty="0"/>
          </a:p>
          <a:p>
            <a:pPr lvl="1">
              <a:buFont typeface="Wingdings" pitchFamily="2" charset="2"/>
              <a:buChar char="Ø"/>
            </a:pPr>
            <a:r>
              <a:rPr lang="zh-CN" altLang="en-US" dirty="0"/>
              <a:t>对存储单元写入时，纠错码编码器根据写入的数据计算其他奇偶校验信息，然后将该信息一起存储在同一页面中。闪存制造商在页面内提供了额外的备用字节为校验信息的存储提供便利</a:t>
            </a:r>
            <a:endParaRPr lang="en-US" altLang="zh-CN" dirty="0"/>
          </a:p>
          <a:p>
            <a:pPr lvl="1">
              <a:buFont typeface="Wingdings" pitchFamily="2" charset="2"/>
              <a:buChar char="Ø"/>
            </a:pPr>
            <a:r>
              <a:rPr lang="zh-CN" altLang="en-US" dirty="0"/>
              <a:t>对存储单元读取时，硬决策纠错码解码器返回经过纠错的数据或在固定的周期数后报告故障</a:t>
            </a:r>
            <a:endParaRPr lang="en-US" altLang="zh-CN" dirty="0"/>
          </a:p>
          <a:p>
            <a:pPr>
              <a:buFont typeface="Wingdings" pitchFamily="2" charset="2"/>
              <a:buChar char="Ø"/>
            </a:pPr>
            <a:r>
              <a:rPr lang="zh-CN" altLang="en-US" dirty="0"/>
              <a:t>纠错码（软决策）</a:t>
            </a:r>
            <a:endParaRPr lang="en-US" altLang="zh-CN" dirty="0"/>
          </a:p>
          <a:p>
            <a:pPr lvl="1">
              <a:buFont typeface="Wingdings" pitchFamily="2" charset="2"/>
              <a:buChar char="Ø"/>
            </a:pPr>
            <a:r>
              <a:rPr lang="zh-CN" altLang="en-US" dirty="0"/>
              <a:t>采用低密度奇偶校验编码（</a:t>
            </a:r>
            <a:r>
              <a:rPr lang="en-US" altLang="zh-CN" dirty="0"/>
              <a:t> low-density parity-check</a:t>
            </a:r>
            <a:r>
              <a:rPr lang="zh-CN" altLang="en-US" dirty="0"/>
              <a:t>，</a:t>
            </a:r>
            <a:r>
              <a:rPr lang="en-US" altLang="zh-CN" dirty="0"/>
              <a:t>LDPC</a:t>
            </a:r>
            <a:r>
              <a:rPr lang="zh-CN" altLang="en-US" dirty="0"/>
              <a:t>）生成校验码</a:t>
            </a:r>
            <a:endParaRPr lang="en-US" altLang="zh-CN" dirty="0"/>
          </a:p>
          <a:p>
            <a:pPr lvl="1">
              <a:buFont typeface="Wingdings" pitchFamily="2" charset="2"/>
              <a:buChar char="Ø"/>
            </a:pPr>
            <a:r>
              <a:rPr lang="zh-CN" altLang="en-US" dirty="0"/>
              <a:t>使用软信息（每个比特为</a:t>
            </a:r>
            <a:r>
              <a:rPr lang="en-US" altLang="zh-CN" dirty="0"/>
              <a:t>1</a:t>
            </a:r>
            <a:r>
              <a:rPr lang="zh-CN" altLang="en-US" dirty="0"/>
              <a:t>或</a:t>
            </a:r>
            <a:r>
              <a:rPr lang="en-US" altLang="zh-CN" dirty="0"/>
              <a:t>0</a:t>
            </a:r>
            <a:r>
              <a:rPr lang="zh-CN" altLang="en-US" dirty="0"/>
              <a:t>的概率）进行解码</a:t>
            </a:r>
            <a:endParaRPr lang="en-US" altLang="zh-CN" dirty="0"/>
          </a:p>
          <a:p>
            <a:pPr>
              <a:buFont typeface="Wingdings" pitchFamily="2" charset="2"/>
              <a:buChar char="Ø"/>
            </a:pPr>
            <a:r>
              <a:rPr lang="zh-CN" altLang="en-US" dirty="0"/>
              <a:t>阈值电压调整</a:t>
            </a:r>
            <a:endParaRPr lang="en-US" altLang="zh-CN" dirty="0"/>
          </a:p>
          <a:p>
            <a:pPr lvl="1">
              <a:buFont typeface="Wingdings" pitchFamily="2" charset="2"/>
              <a:buChar char="Ø"/>
            </a:pPr>
            <a:r>
              <a:rPr lang="zh-CN" altLang="en-US" dirty="0"/>
              <a:t>由于电荷泄漏和干扰，存储在闪存存储单元中的电子会随着时间逐渐移动。为了抵消这种漂移，可通过特殊的闪存命令调节用于检测电荷水平的阈值电压</a:t>
            </a:r>
            <a:r>
              <a:rPr lang="zh-CN" altLang="en-US" dirty="0" smtClean="0"/>
              <a:t>。</a:t>
            </a:r>
            <a:endParaRPr lang="en-US" altLang="zh-CN" dirty="0"/>
          </a:p>
        </p:txBody>
      </p:sp>
    </p:spTree>
    <p:extLst>
      <p:ext uri="{BB962C8B-B14F-4D97-AF65-F5344CB8AC3E}">
        <p14:creationId xmlns:p14="http://schemas.microsoft.com/office/powerpoint/2010/main" val="4048468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现有</a:t>
            </a:r>
            <a:r>
              <a:rPr lang="en-US" altLang="zh-CN" sz="4000" dirty="0" smtClean="0"/>
              <a:t>SSD</a:t>
            </a:r>
            <a:r>
              <a:rPr lang="zh-CN" altLang="en-US" sz="4000" dirty="0"/>
              <a:t>可靠性增强技术</a:t>
            </a:r>
          </a:p>
        </p:txBody>
      </p:sp>
      <p:sp>
        <p:nvSpPr>
          <p:cNvPr id="3" name="内容占位符 2"/>
          <p:cNvSpPr>
            <a:spLocks noGrp="1"/>
          </p:cNvSpPr>
          <p:nvPr>
            <p:ph idx="1"/>
          </p:nvPr>
        </p:nvSpPr>
        <p:spPr/>
        <p:txBody>
          <a:bodyPr>
            <a:normAutofit fontScale="77500" lnSpcReduction="20000"/>
          </a:bodyPr>
          <a:lstStyle/>
          <a:p>
            <a:pPr>
              <a:buFont typeface="Wingdings" pitchFamily="2" charset="2"/>
              <a:buChar char="Ø"/>
            </a:pPr>
            <a:r>
              <a:rPr lang="en-US" altLang="zh-CN" dirty="0"/>
              <a:t>SSD</a:t>
            </a:r>
            <a:r>
              <a:rPr lang="zh-CN" altLang="en-US" dirty="0"/>
              <a:t>内冗余</a:t>
            </a:r>
            <a:endParaRPr lang="en-US" altLang="zh-CN" dirty="0"/>
          </a:p>
          <a:p>
            <a:pPr lvl="1">
              <a:buFont typeface="Wingdings" pitchFamily="2" charset="2"/>
              <a:buChar char="Ø"/>
            </a:pPr>
            <a:r>
              <a:rPr lang="en-US" altLang="zh-CN" dirty="0"/>
              <a:t>SSD</a:t>
            </a:r>
            <a:r>
              <a:rPr lang="zh-CN" altLang="en-US" dirty="0"/>
              <a:t>可以在内部跨多个闪存芯片添加冗余，类似于</a:t>
            </a:r>
            <a:r>
              <a:rPr lang="en-US" altLang="zh-CN" dirty="0"/>
              <a:t>RAID </a:t>
            </a:r>
            <a:r>
              <a:rPr lang="zh-CN" altLang="en-US" dirty="0"/>
              <a:t>通过跨多个物理存储设备添加冗余来保护数据的方式。</a:t>
            </a:r>
            <a:endParaRPr lang="en-US" altLang="zh-CN" dirty="0"/>
          </a:p>
          <a:p>
            <a:pPr lvl="1">
              <a:buFont typeface="Wingdings" pitchFamily="2" charset="2"/>
              <a:buChar char="Ø"/>
            </a:pPr>
            <a:r>
              <a:rPr lang="zh-CN" altLang="en-US" dirty="0"/>
              <a:t>纠错码和类似</a:t>
            </a:r>
            <a:r>
              <a:rPr lang="en-US" altLang="zh-CN" dirty="0"/>
              <a:t>RAID</a:t>
            </a:r>
            <a:r>
              <a:rPr lang="zh-CN" altLang="en-US" dirty="0"/>
              <a:t>的冗余都通过添加额外的奇偶校验信息来提高</a:t>
            </a:r>
            <a:r>
              <a:rPr lang="en-US" altLang="zh-CN" dirty="0"/>
              <a:t>SSD</a:t>
            </a:r>
            <a:r>
              <a:rPr lang="zh-CN" altLang="en-US" dirty="0"/>
              <a:t>的可靠性，而跨多个芯片冗余可以防止</a:t>
            </a:r>
            <a:r>
              <a:rPr lang="en-US" altLang="zh-CN" dirty="0"/>
              <a:t>SSD</a:t>
            </a:r>
            <a:r>
              <a:rPr lang="zh-CN" altLang="en-US" dirty="0"/>
              <a:t>遇到芯片和字线故障，从而导致传统的纠错码失效。</a:t>
            </a:r>
            <a:endParaRPr lang="en-US" altLang="zh-CN" dirty="0"/>
          </a:p>
          <a:p>
            <a:pPr>
              <a:buFont typeface="Wingdings" pitchFamily="2" charset="2"/>
              <a:buChar char="Ø"/>
            </a:pPr>
            <a:r>
              <a:rPr lang="zh-CN" altLang="en-US" dirty="0"/>
              <a:t>数据擦洗</a:t>
            </a:r>
            <a:endParaRPr lang="en-US" altLang="zh-CN" dirty="0"/>
          </a:p>
          <a:p>
            <a:pPr lvl="1">
              <a:buFont typeface="Wingdings" pitchFamily="2" charset="2"/>
              <a:buChar char="Ø"/>
            </a:pPr>
            <a:r>
              <a:rPr lang="zh-CN" altLang="en-US" dirty="0"/>
              <a:t>各种</a:t>
            </a:r>
            <a:r>
              <a:rPr lang="en-US" altLang="zh-CN" dirty="0"/>
              <a:t>SSD</a:t>
            </a:r>
            <a:r>
              <a:rPr lang="zh-CN" altLang="en-US" dirty="0"/>
              <a:t>的内务处理任务的通用术语，如读取回收（防止读取干扰引起的错误），读取刷新（防止电子流失的错误）</a:t>
            </a:r>
            <a:endParaRPr lang="en-US" altLang="zh-CN" dirty="0"/>
          </a:p>
          <a:p>
            <a:pPr lvl="1">
              <a:buFont typeface="Wingdings" pitchFamily="2" charset="2"/>
              <a:buChar char="Ø"/>
            </a:pPr>
            <a:r>
              <a:rPr lang="zh-CN" altLang="en-US" dirty="0"/>
              <a:t>与通过纠错码和调整阈值电压纠正错误不同，这些内务处理任务可以预防错误</a:t>
            </a:r>
            <a:endParaRPr lang="en-US" altLang="zh-CN" dirty="0"/>
          </a:p>
          <a:p>
            <a:pPr lvl="1">
              <a:buFont typeface="Wingdings" pitchFamily="2" charset="2"/>
              <a:buChar char="Ø"/>
            </a:pPr>
            <a:r>
              <a:rPr lang="zh-CN" altLang="en-US" dirty="0"/>
              <a:t>通过监视</a:t>
            </a:r>
            <a:r>
              <a:rPr lang="en-US" altLang="zh-CN" dirty="0"/>
              <a:t>SSD</a:t>
            </a:r>
            <a:r>
              <a:rPr lang="zh-CN" altLang="en-US" dirty="0"/>
              <a:t>的内部信息，可以在错误累积到超出错误纠正能力的水平之前，预防性地重新分配数据</a:t>
            </a:r>
          </a:p>
        </p:txBody>
      </p:sp>
    </p:spTree>
    <p:extLst>
      <p:ext uri="{BB962C8B-B14F-4D97-AF65-F5344CB8AC3E}">
        <p14:creationId xmlns:p14="http://schemas.microsoft.com/office/powerpoint/2010/main" val="857762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sz="4000" dirty="0" smtClean="0"/>
              <a:t>目录</a:t>
            </a:r>
            <a:endParaRPr lang="zh-CN" altLang="en-US" sz="4000" dirty="0"/>
          </a:p>
        </p:txBody>
      </p:sp>
      <p:sp>
        <p:nvSpPr>
          <p:cNvPr id="7" name="内容占位符 6"/>
          <p:cNvSpPr>
            <a:spLocks noGrp="1"/>
          </p:cNvSpPr>
          <p:nvPr>
            <p:ph idx="1"/>
          </p:nvPr>
        </p:nvSpPr>
        <p:spPr/>
        <p:txBody>
          <a:bodyPr/>
          <a:lstStyle/>
          <a:p>
            <a:pPr marL="0" indent="0">
              <a:buNone/>
            </a:pPr>
            <a:r>
              <a:rPr lang="en-US" altLang="zh-CN" sz="2800" dirty="0" smtClean="0"/>
              <a:t>1  SSD</a:t>
            </a:r>
            <a:r>
              <a:rPr lang="zh-CN" altLang="en-US" sz="2800" dirty="0"/>
              <a:t>基本结构和原理</a:t>
            </a:r>
            <a:r>
              <a:rPr lang="en-US" altLang="zh-CN" sz="2800" dirty="0"/>
              <a:t/>
            </a:r>
            <a:br>
              <a:rPr lang="en-US" altLang="zh-CN" sz="2800" dirty="0"/>
            </a:br>
            <a:r>
              <a:rPr lang="en-US" altLang="zh-CN" sz="2800" dirty="0"/>
              <a:t/>
            </a:r>
            <a:br>
              <a:rPr lang="en-US" altLang="zh-CN" sz="2800" dirty="0"/>
            </a:br>
            <a:r>
              <a:rPr lang="en-US" altLang="zh-CN" sz="2800" dirty="0"/>
              <a:t>2  </a:t>
            </a:r>
            <a:r>
              <a:rPr lang="zh-CN" altLang="en-US" sz="2800" dirty="0" smtClean="0"/>
              <a:t>新型</a:t>
            </a:r>
            <a:r>
              <a:rPr lang="en-US" altLang="zh-CN" sz="2800" dirty="0" smtClean="0"/>
              <a:t>SSD</a:t>
            </a:r>
            <a:r>
              <a:rPr lang="zh-CN" altLang="en-US" sz="2800" dirty="0" smtClean="0"/>
              <a:t>系统管理技术</a:t>
            </a:r>
            <a:endParaRPr lang="en-US" altLang="zh-CN" sz="2800" dirty="0" smtClean="0"/>
          </a:p>
          <a:p>
            <a:pPr marL="0" indent="0">
              <a:buNone/>
            </a:pPr>
            <a:endParaRPr lang="en-US" altLang="zh-CN" sz="2800" dirty="0" smtClean="0"/>
          </a:p>
          <a:p>
            <a:pPr marL="0" indent="0">
              <a:buNone/>
            </a:pPr>
            <a:r>
              <a:rPr lang="en-US" altLang="zh-CN" sz="2800" dirty="0" smtClean="0"/>
              <a:t>3  </a:t>
            </a:r>
            <a:r>
              <a:rPr lang="zh-CN" altLang="en-US" sz="2800" dirty="0" smtClean="0"/>
              <a:t>基于</a:t>
            </a:r>
            <a:r>
              <a:rPr lang="en-US" altLang="zh-CN" sz="2800" dirty="0" smtClean="0"/>
              <a:t>Open Channel</a:t>
            </a:r>
            <a:r>
              <a:rPr lang="zh-CN" altLang="en-US" sz="2800" dirty="0" smtClean="0"/>
              <a:t>的新型技术</a:t>
            </a:r>
            <a:endParaRPr lang="en-US" altLang="zh-CN" sz="2800" dirty="0" smtClean="0"/>
          </a:p>
          <a:p>
            <a:pPr marL="0" indent="0">
              <a:buNone/>
            </a:pPr>
            <a:endParaRPr lang="en-US" altLang="zh-CN" sz="2800" dirty="0"/>
          </a:p>
          <a:p>
            <a:pPr marL="0" indent="0">
              <a:buNone/>
            </a:pPr>
            <a:r>
              <a:rPr lang="en-US" altLang="zh-CN" sz="2800" dirty="0" smtClean="0"/>
              <a:t>4  SSD</a:t>
            </a:r>
            <a:r>
              <a:rPr lang="zh-CN" altLang="en-US" sz="2800" dirty="0" smtClean="0"/>
              <a:t>模拟器新型技术</a:t>
            </a:r>
            <a:endParaRPr lang="zh-CN" altLang="en-US" sz="2800" dirty="0"/>
          </a:p>
          <a:p>
            <a:pPr marL="0" indent="0">
              <a:buNone/>
            </a:pPr>
            <a:endParaRPr lang="zh-CN" altLang="en-US" dirty="0"/>
          </a:p>
        </p:txBody>
      </p:sp>
    </p:spTree>
    <p:extLst>
      <p:ext uri="{BB962C8B-B14F-4D97-AF65-F5344CB8AC3E}">
        <p14:creationId xmlns:p14="http://schemas.microsoft.com/office/powerpoint/2010/main" val="3348846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表格 4">
            <a:extLst>
              <a:ext uri="{FF2B5EF4-FFF2-40B4-BE49-F238E27FC236}">
                <a16:creationId xmlns:a16="http://schemas.microsoft.com/office/drawing/2014/main" xmlns="" id="{FC654B7A-DFF5-4067-A006-CD6098526B19}"/>
              </a:ext>
            </a:extLst>
          </p:cNvPr>
          <p:cNvGraphicFramePr>
            <a:graphicFrameLocks/>
          </p:cNvGraphicFramePr>
          <p:nvPr>
            <p:extLst>
              <p:ext uri="{D42A27DB-BD31-4B8C-83A1-F6EECF244321}">
                <p14:modId xmlns:p14="http://schemas.microsoft.com/office/powerpoint/2010/main" val="3331271370"/>
              </p:ext>
            </p:extLst>
          </p:nvPr>
        </p:nvGraphicFramePr>
        <p:xfrm>
          <a:off x="251520" y="1196752"/>
          <a:ext cx="8596310" cy="466344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xmlns="" val="503574429"/>
                    </a:ext>
                  </a:extLst>
                </a:gridCol>
                <a:gridCol w="1719262">
                  <a:extLst>
                    <a:ext uri="{9D8B030D-6E8A-4147-A177-3AD203B41FA5}">
                      <a16:colId xmlns:a16="http://schemas.microsoft.com/office/drawing/2014/main" xmlns="" val="3792437484"/>
                    </a:ext>
                  </a:extLst>
                </a:gridCol>
                <a:gridCol w="1719262">
                  <a:extLst>
                    <a:ext uri="{9D8B030D-6E8A-4147-A177-3AD203B41FA5}">
                      <a16:colId xmlns:a16="http://schemas.microsoft.com/office/drawing/2014/main" xmlns="" val="1037465132"/>
                    </a:ext>
                  </a:extLst>
                </a:gridCol>
                <a:gridCol w="1719262">
                  <a:extLst>
                    <a:ext uri="{9D8B030D-6E8A-4147-A177-3AD203B41FA5}">
                      <a16:colId xmlns:a16="http://schemas.microsoft.com/office/drawing/2014/main" xmlns="" val="808728834"/>
                    </a:ext>
                  </a:extLst>
                </a:gridCol>
                <a:gridCol w="1719262">
                  <a:extLst>
                    <a:ext uri="{9D8B030D-6E8A-4147-A177-3AD203B41FA5}">
                      <a16:colId xmlns:a16="http://schemas.microsoft.com/office/drawing/2014/main" xmlns="" val="2226721831"/>
                    </a:ext>
                  </a:extLst>
                </a:gridCol>
              </a:tblGrid>
              <a:tr h="370840">
                <a:tc>
                  <a:txBody>
                    <a:bodyPr/>
                    <a:lstStyle/>
                    <a:p>
                      <a:pPr algn="ctr"/>
                      <a:r>
                        <a:rPr lang="zh-CN" altLang="en-US" dirty="0"/>
                        <a:t>技术</a:t>
                      </a:r>
                    </a:p>
                  </a:txBody>
                  <a:tcPr/>
                </a:tc>
                <a:tc>
                  <a:txBody>
                    <a:bodyPr/>
                    <a:lstStyle/>
                    <a:p>
                      <a:pPr algn="ctr"/>
                      <a:r>
                        <a:rPr lang="zh-CN" altLang="en-US" dirty="0"/>
                        <a:t>对平均性能的影响</a:t>
                      </a:r>
                    </a:p>
                  </a:txBody>
                  <a:tcPr/>
                </a:tc>
                <a:tc>
                  <a:txBody>
                    <a:bodyPr/>
                    <a:lstStyle/>
                    <a:p>
                      <a:pPr algn="ctr"/>
                      <a:r>
                        <a:rPr lang="zh-CN" altLang="en-US" dirty="0"/>
                        <a:t>对尾部性能的影响</a:t>
                      </a:r>
                    </a:p>
                  </a:txBody>
                  <a:tcPr/>
                </a:tc>
                <a:tc>
                  <a:txBody>
                    <a:bodyPr/>
                    <a:lstStyle/>
                    <a:p>
                      <a:pPr algn="ctr"/>
                      <a:r>
                        <a:rPr lang="zh-CN" altLang="en-US" dirty="0"/>
                        <a:t>写放大</a:t>
                      </a:r>
                    </a:p>
                  </a:txBody>
                  <a:tcPr/>
                </a:tc>
                <a:tc>
                  <a:txBody>
                    <a:bodyPr/>
                    <a:lstStyle/>
                    <a:p>
                      <a:pPr algn="ctr"/>
                      <a:r>
                        <a:rPr lang="zh-CN" altLang="en-US" dirty="0"/>
                        <a:t>管理费用</a:t>
                      </a:r>
                    </a:p>
                  </a:txBody>
                  <a:tcPr/>
                </a:tc>
                <a:extLst>
                  <a:ext uri="{0D108BD9-81ED-4DB2-BD59-A6C34878D82A}">
                    <a16:rowId xmlns:a16="http://schemas.microsoft.com/office/drawing/2014/main" xmlns="" val="148771306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dirty="0"/>
                        <a:t>纠错码（硬决策）</a:t>
                      </a:r>
                      <a:endParaRPr lang="en-US" altLang="zh-CN" dirty="0"/>
                    </a:p>
                    <a:p>
                      <a:pPr algn="ctr"/>
                      <a:endParaRPr lang="zh-CN" altLang="en-US" dirty="0"/>
                    </a:p>
                  </a:txBody>
                  <a:tcPr/>
                </a:tc>
                <a:tc>
                  <a:txBody>
                    <a:bodyPr/>
                    <a:lstStyle/>
                    <a:p>
                      <a:pPr algn="ctr"/>
                      <a:r>
                        <a:rPr lang="zh-CN" altLang="en-US" dirty="0"/>
                        <a:t>微不足道</a:t>
                      </a:r>
                    </a:p>
                  </a:txBody>
                  <a:tcPr/>
                </a:tc>
                <a:tc>
                  <a:txBody>
                    <a:bodyPr/>
                    <a:lstStyle/>
                    <a:p>
                      <a:pPr algn="ctr"/>
                      <a:r>
                        <a:rPr lang="zh-CN" altLang="en-US" dirty="0"/>
                        <a:t>无</a:t>
                      </a:r>
                    </a:p>
                  </a:txBody>
                  <a:tcPr/>
                </a:tc>
                <a:tc>
                  <a:txBody>
                    <a:bodyPr/>
                    <a:lstStyle/>
                    <a:p>
                      <a:pPr algn="ctr"/>
                      <a:r>
                        <a:rPr lang="zh-CN" altLang="en-US" dirty="0"/>
                        <a:t>微不足道</a:t>
                      </a:r>
                    </a:p>
                  </a:txBody>
                  <a:tcPr/>
                </a:tc>
                <a:tc>
                  <a:txBody>
                    <a:bodyPr/>
                    <a:lstStyle/>
                    <a:p>
                      <a:pPr algn="ctr"/>
                      <a:r>
                        <a:rPr lang="zh-CN" altLang="en-US" dirty="0"/>
                        <a:t>无</a:t>
                      </a:r>
                    </a:p>
                  </a:txBody>
                  <a:tcPr/>
                </a:tc>
                <a:extLst>
                  <a:ext uri="{0D108BD9-81ED-4DB2-BD59-A6C34878D82A}">
                    <a16:rowId xmlns:a16="http://schemas.microsoft.com/office/drawing/2014/main" xmlns="" val="289997061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dirty="0"/>
                        <a:t>纠错码（软决策）</a:t>
                      </a:r>
                      <a:endParaRPr lang="en-US" altLang="zh-CN" dirty="0"/>
                    </a:p>
                    <a:p>
                      <a:pPr algn="ctr"/>
                      <a:endParaRPr lang="zh-CN" altLang="en-US" dirty="0"/>
                    </a:p>
                  </a:txBody>
                  <a:tcPr/>
                </a:tc>
                <a:tc>
                  <a:txBody>
                    <a:bodyPr/>
                    <a:lstStyle/>
                    <a:p>
                      <a:pPr algn="ctr"/>
                      <a:r>
                        <a:rPr lang="zh-CN" altLang="en-US" dirty="0"/>
                        <a:t>无</a:t>
                      </a:r>
                    </a:p>
                  </a:txBody>
                  <a:tcPr/>
                </a:tc>
                <a:tc>
                  <a:txBody>
                    <a:bodyPr/>
                    <a:lstStyle/>
                    <a:p>
                      <a:pPr algn="ctr"/>
                      <a:r>
                        <a:rPr lang="zh-CN" altLang="en-US" dirty="0"/>
                        <a:t>高</a:t>
                      </a:r>
                    </a:p>
                  </a:txBody>
                  <a:tcPr/>
                </a:tc>
                <a:tc>
                  <a:txBody>
                    <a:bodyPr/>
                    <a:lstStyle/>
                    <a:p>
                      <a:pPr algn="ctr"/>
                      <a:r>
                        <a:rPr lang="zh-CN" altLang="en-US" dirty="0"/>
                        <a:t>微不足道</a:t>
                      </a:r>
                    </a:p>
                  </a:txBody>
                  <a:tcPr/>
                </a:tc>
                <a:tc>
                  <a:txBody>
                    <a:bodyPr/>
                    <a:lstStyle/>
                    <a:p>
                      <a:pPr algn="ctr"/>
                      <a:r>
                        <a:rPr lang="zh-CN" altLang="en-US" dirty="0"/>
                        <a:t>微不足道</a:t>
                      </a:r>
                    </a:p>
                  </a:txBody>
                  <a:tcPr/>
                </a:tc>
                <a:extLst>
                  <a:ext uri="{0D108BD9-81ED-4DB2-BD59-A6C34878D82A}">
                    <a16:rowId xmlns:a16="http://schemas.microsoft.com/office/drawing/2014/main" xmlns="" val="208873407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dirty="0"/>
                        <a:t>阈值电压调整</a:t>
                      </a:r>
                      <a:endParaRPr lang="en-US" altLang="zh-CN" dirty="0"/>
                    </a:p>
                    <a:p>
                      <a:pPr algn="ctr"/>
                      <a:endParaRPr lang="zh-CN" altLang="en-US" dirty="0"/>
                    </a:p>
                  </a:txBody>
                  <a:tcPr/>
                </a:tc>
                <a:tc>
                  <a:txBody>
                    <a:bodyPr/>
                    <a:lstStyle/>
                    <a:p>
                      <a:pPr algn="ctr"/>
                      <a:r>
                        <a:rPr lang="zh-CN" altLang="en-US" dirty="0"/>
                        <a:t>无</a:t>
                      </a:r>
                    </a:p>
                  </a:txBody>
                  <a:tcPr/>
                </a:tc>
                <a:tc>
                  <a:txBody>
                    <a:bodyPr/>
                    <a:lstStyle/>
                    <a:p>
                      <a:pPr algn="ctr"/>
                      <a:r>
                        <a:rPr lang="zh-CN" altLang="en-US" dirty="0"/>
                        <a:t>高</a:t>
                      </a:r>
                    </a:p>
                  </a:txBody>
                  <a:tcPr/>
                </a:tc>
                <a:tc>
                  <a:txBody>
                    <a:bodyPr/>
                    <a:lstStyle/>
                    <a:p>
                      <a:pPr algn="ctr"/>
                      <a:r>
                        <a:rPr lang="zh-CN" altLang="en-US" dirty="0"/>
                        <a:t>无</a:t>
                      </a:r>
                    </a:p>
                  </a:txBody>
                  <a:tcPr/>
                </a:tc>
                <a:tc>
                  <a:txBody>
                    <a:bodyPr/>
                    <a:lstStyle/>
                    <a:p>
                      <a:pPr algn="ctr"/>
                      <a:r>
                        <a:rPr lang="zh-CN" altLang="en-US" dirty="0"/>
                        <a:t>电压等级</a:t>
                      </a:r>
                    </a:p>
                  </a:txBody>
                  <a:tcPr/>
                </a:tc>
                <a:extLst>
                  <a:ext uri="{0D108BD9-81ED-4DB2-BD59-A6C34878D82A}">
                    <a16:rowId xmlns:a16="http://schemas.microsoft.com/office/drawing/2014/main" xmlns="" val="242585142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t>SSD</a:t>
                      </a:r>
                      <a:r>
                        <a:rPr lang="zh-CN" altLang="en-US" dirty="0"/>
                        <a:t>内冗余</a:t>
                      </a:r>
                      <a:endParaRPr lang="en-US" altLang="zh-CN" dirty="0"/>
                    </a:p>
                    <a:p>
                      <a:pPr algn="ctr"/>
                      <a:endParaRPr lang="zh-CN" altLang="en-US" dirty="0"/>
                    </a:p>
                  </a:txBody>
                  <a:tcPr/>
                </a:tc>
                <a:tc>
                  <a:txBody>
                    <a:bodyPr/>
                    <a:lstStyle/>
                    <a:p>
                      <a:pPr algn="ctr"/>
                      <a:r>
                        <a:rPr lang="zh-CN" altLang="en-US" dirty="0"/>
                        <a:t>高</a:t>
                      </a:r>
                    </a:p>
                  </a:txBody>
                  <a:tcPr/>
                </a:tc>
                <a:tc>
                  <a:txBody>
                    <a:bodyPr/>
                    <a:lstStyle/>
                    <a:p>
                      <a:pPr algn="ctr"/>
                      <a:r>
                        <a:rPr lang="zh-CN" altLang="en-US" dirty="0"/>
                        <a:t>高</a:t>
                      </a:r>
                    </a:p>
                  </a:txBody>
                  <a:tcPr/>
                </a:tc>
                <a:tc>
                  <a:txBody>
                    <a:bodyPr/>
                    <a:lstStyle/>
                    <a:p>
                      <a:pPr algn="ctr"/>
                      <a:r>
                        <a:rPr lang="zh-CN" altLang="en-US" dirty="0"/>
                        <a:t>高</a:t>
                      </a:r>
                    </a:p>
                  </a:txBody>
                  <a:tcPr/>
                </a:tc>
                <a:tc>
                  <a:txBody>
                    <a:bodyPr/>
                    <a:lstStyle/>
                    <a:p>
                      <a:pPr algn="ctr"/>
                      <a:r>
                        <a:rPr lang="zh-CN" altLang="en-US" dirty="0"/>
                        <a:t>条带组信息</a:t>
                      </a:r>
                    </a:p>
                  </a:txBody>
                  <a:tcPr/>
                </a:tc>
                <a:extLst>
                  <a:ext uri="{0D108BD9-81ED-4DB2-BD59-A6C34878D82A}">
                    <a16:rowId xmlns:a16="http://schemas.microsoft.com/office/drawing/2014/main" xmlns="" val="3235717851"/>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dirty="0"/>
                        <a:t>数据清理</a:t>
                      </a:r>
                      <a:endParaRPr lang="en-US" altLang="zh-CN" dirty="0"/>
                    </a:p>
                    <a:p>
                      <a:pPr algn="ctr"/>
                      <a:endParaRPr lang="zh-CN" altLang="en-US" dirty="0"/>
                    </a:p>
                  </a:txBody>
                  <a:tcPr/>
                </a:tc>
                <a:tc>
                  <a:txBody>
                    <a:bodyPr/>
                    <a:lstStyle/>
                    <a:p>
                      <a:pPr algn="ctr"/>
                      <a:r>
                        <a:rPr lang="zh-CN" altLang="en-US" dirty="0"/>
                        <a:t>取决于实际</a:t>
                      </a:r>
                    </a:p>
                  </a:txBody>
                  <a:tcPr/>
                </a:tc>
                <a:tc>
                  <a:txBody>
                    <a:bodyPr/>
                    <a:lstStyle/>
                    <a:p>
                      <a:pPr algn="ctr"/>
                      <a:r>
                        <a:rPr lang="zh-CN" altLang="en-US" dirty="0"/>
                        <a:t>取决于实际</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dirty="0"/>
                        <a:t>取决于实际</a:t>
                      </a:r>
                    </a:p>
                    <a:p>
                      <a:pPr algn="ctr"/>
                      <a:endParaRPr lang="zh-CN" altLang="en-US" dirty="0"/>
                    </a:p>
                  </a:txBody>
                  <a:tcPr/>
                </a:tc>
                <a:tc>
                  <a:txBody>
                    <a:bodyPr/>
                    <a:lstStyle/>
                    <a:p>
                      <a:pPr algn="ctr"/>
                      <a:r>
                        <a:rPr lang="zh-CN" altLang="en-US" dirty="0"/>
                        <a:t>每块的元数据</a:t>
                      </a:r>
                      <a:endParaRPr lang="en-US" altLang="zh-CN" dirty="0"/>
                    </a:p>
                    <a:p>
                      <a:pPr algn="ctr"/>
                      <a:r>
                        <a:rPr lang="zh-CN" altLang="en-US" dirty="0"/>
                        <a:t>例如擦除计数或读取计数</a:t>
                      </a:r>
                    </a:p>
                  </a:txBody>
                  <a:tcPr/>
                </a:tc>
                <a:extLst>
                  <a:ext uri="{0D108BD9-81ED-4DB2-BD59-A6C34878D82A}">
                    <a16:rowId xmlns:a16="http://schemas.microsoft.com/office/drawing/2014/main" xmlns="" val="4074759173"/>
                  </a:ext>
                </a:extLst>
              </a:tr>
            </a:tbl>
          </a:graphicData>
        </a:graphic>
      </p:graphicFrame>
    </p:spTree>
    <p:extLst>
      <p:ext uri="{BB962C8B-B14F-4D97-AF65-F5344CB8AC3E}">
        <p14:creationId xmlns:p14="http://schemas.microsoft.com/office/powerpoint/2010/main" val="1558560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现有</a:t>
            </a:r>
            <a:r>
              <a:rPr lang="en-US" altLang="zh-CN" sz="4000" dirty="0" smtClean="0"/>
              <a:t>SSD</a:t>
            </a:r>
            <a:r>
              <a:rPr lang="zh-CN" altLang="en-US" sz="4000" dirty="0" smtClean="0"/>
              <a:t>可靠性增强技术问题</a:t>
            </a:r>
            <a:endParaRPr lang="zh-CN" altLang="en-US" sz="4000" dirty="0"/>
          </a:p>
        </p:txBody>
      </p:sp>
      <p:sp>
        <p:nvSpPr>
          <p:cNvPr id="3" name="内容占位符 2"/>
          <p:cNvSpPr>
            <a:spLocks noGrp="1"/>
          </p:cNvSpPr>
          <p:nvPr>
            <p:ph idx="1"/>
          </p:nvPr>
        </p:nvSpPr>
        <p:spPr/>
        <p:txBody>
          <a:bodyPr>
            <a:normAutofit/>
          </a:bodyPr>
          <a:lstStyle/>
          <a:p>
            <a:r>
              <a:rPr lang="zh-CN" altLang="en-US" sz="2600" dirty="0"/>
              <a:t>对现有可靠性增强措施的有效性进行的实验表明，没有一个适合所有解决方案的模型。 </a:t>
            </a:r>
          </a:p>
          <a:p>
            <a:r>
              <a:rPr lang="zh-CN" altLang="en-US" sz="2600" dirty="0"/>
              <a:t>数据重读机制不仅会导致该数据的长尾延迟，而且还会增加同一块中其他数据的错误率。 </a:t>
            </a:r>
          </a:p>
          <a:p>
            <a:r>
              <a:rPr lang="en-US" altLang="zh-CN" sz="2600" dirty="0"/>
              <a:t>SSD</a:t>
            </a:r>
            <a:r>
              <a:rPr lang="zh-CN" altLang="en-US" sz="2600" dirty="0"/>
              <a:t>内冗余虽然与随机错误有关，但由于其高写入放大率而没有显着优势。</a:t>
            </a:r>
          </a:p>
          <a:p>
            <a:r>
              <a:rPr lang="zh-CN" altLang="en-US" sz="2600" dirty="0"/>
              <a:t>后台数据擦洗虽然比其他技术更为健壮，但会加速磨损，并且由此产生的内部流量会抵消其错误预防的优势。</a:t>
            </a:r>
          </a:p>
          <a:p>
            <a:pPr>
              <a:buFont typeface="Wingdings" pitchFamily="2" charset="2"/>
              <a:buChar char="Ø"/>
            </a:pPr>
            <a:endParaRPr lang="zh-CN" altLang="en-US" dirty="0"/>
          </a:p>
        </p:txBody>
      </p:sp>
    </p:spTree>
    <p:extLst>
      <p:ext uri="{BB962C8B-B14F-4D97-AF65-F5344CB8AC3E}">
        <p14:creationId xmlns:p14="http://schemas.microsoft.com/office/powerpoint/2010/main" val="829772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现有技术权衡</a:t>
            </a:r>
            <a:endParaRPr lang="zh-CN" altLang="en-US" sz="4000" dirty="0"/>
          </a:p>
        </p:txBody>
      </p:sp>
      <p:sp>
        <p:nvSpPr>
          <p:cNvPr id="3" name="内容占位符 2"/>
          <p:cNvSpPr>
            <a:spLocks noGrp="1"/>
          </p:cNvSpPr>
          <p:nvPr>
            <p:ph idx="1"/>
          </p:nvPr>
        </p:nvSpPr>
        <p:spPr/>
        <p:txBody>
          <a:bodyPr>
            <a:normAutofit/>
          </a:bodyPr>
          <a:lstStyle/>
          <a:p>
            <a:pPr marL="0" indent="0">
              <a:buNone/>
            </a:pPr>
            <a:r>
              <a:rPr lang="en-US" altLang="zh-CN" sz="2400" dirty="0" smtClean="0"/>
              <a:t>        Bryan </a:t>
            </a:r>
            <a:r>
              <a:rPr lang="en-US" altLang="zh-CN" sz="2400" dirty="0"/>
              <a:t>S. Kim</a:t>
            </a:r>
            <a:r>
              <a:rPr lang="zh-CN" altLang="en-US" sz="2400" dirty="0"/>
              <a:t>等人描述并构建了一种</a:t>
            </a:r>
            <a:r>
              <a:rPr lang="en-US" altLang="zh-CN" sz="2400" dirty="0"/>
              <a:t>SSD</a:t>
            </a:r>
            <a:r>
              <a:rPr lang="zh-CN" altLang="en-US" sz="2400" dirty="0"/>
              <a:t>体系结构，该体系结构全面融合了现代</a:t>
            </a:r>
            <a:r>
              <a:rPr lang="en-US" altLang="zh-CN" sz="2400" dirty="0"/>
              <a:t>SSD</a:t>
            </a:r>
            <a:r>
              <a:rPr lang="zh-CN" altLang="en-US" sz="2400" dirty="0"/>
              <a:t>中使用的补充可靠性增强技术，在性能、可靠性和寿命之间做出了</a:t>
            </a:r>
            <a:r>
              <a:rPr lang="zh-CN" altLang="en-US" sz="2400" dirty="0" smtClean="0"/>
              <a:t>权衡：</a:t>
            </a:r>
            <a:endParaRPr lang="en-US" altLang="zh-CN" sz="2400" dirty="0" smtClean="0"/>
          </a:p>
          <a:p>
            <a:r>
              <a:rPr lang="zh-CN" altLang="en-US" sz="2000" dirty="0" smtClean="0"/>
              <a:t>选择性</a:t>
            </a:r>
            <a:r>
              <a:rPr lang="zh-CN" altLang="en-US" sz="2000" dirty="0"/>
              <a:t>地将不同的技术应用于不同的</a:t>
            </a:r>
            <a:r>
              <a:rPr lang="zh-CN" altLang="en-US" sz="2000" dirty="0" smtClean="0"/>
              <a:t>数据。</a:t>
            </a:r>
            <a:endParaRPr lang="en-US" altLang="zh-CN" sz="2000" dirty="0"/>
          </a:p>
          <a:p>
            <a:r>
              <a:rPr lang="zh-CN" altLang="en-US" sz="2000" dirty="0"/>
              <a:t>冗余应仅选择性地应用于不经常访问的冷数据，以减少写放大，同时提供因为电子流失导致的错误的保护。</a:t>
            </a:r>
            <a:endParaRPr lang="en-US" altLang="zh-CN" sz="2000" dirty="0"/>
          </a:p>
          <a:p>
            <a:r>
              <a:rPr lang="zh-CN" altLang="en-US" sz="2000" dirty="0"/>
              <a:t>经常读取的热读数据应通过数据擦洗的方式来重新放置，以减少数据的重新读取，但是应该权衡清理的好处与数据迁移的</a:t>
            </a:r>
            <a:r>
              <a:rPr lang="zh-CN" altLang="en-US" sz="2000" dirty="0" smtClean="0"/>
              <a:t>成本。</a:t>
            </a:r>
            <a:endParaRPr lang="en-US" altLang="zh-CN" sz="2000" dirty="0"/>
          </a:p>
          <a:p>
            <a:r>
              <a:rPr lang="zh-CN" altLang="en-US" sz="2000" dirty="0"/>
              <a:t>频繁更新的热写数据不需要太多关注，因为由于</a:t>
            </a:r>
            <a:r>
              <a:rPr lang="en-US" altLang="zh-CN" sz="2000" dirty="0"/>
              <a:t>SSD</a:t>
            </a:r>
            <a:r>
              <a:rPr lang="zh-CN" altLang="en-US" sz="2000" dirty="0"/>
              <a:t>中的更新方式，它很可能被写入新块。</a:t>
            </a:r>
            <a:endParaRPr lang="en-US" altLang="zh-CN" sz="2000" dirty="0"/>
          </a:p>
          <a:p>
            <a:pPr>
              <a:buFont typeface="Wingdings" pitchFamily="2" charset="2"/>
              <a:buChar char="Ø"/>
            </a:pPr>
            <a:endParaRPr lang="zh-CN" altLang="en-US" dirty="0"/>
          </a:p>
        </p:txBody>
      </p:sp>
    </p:spTree>
    <p:extLst>
      <p:ext uri="{BB962C8B-B14F-4D97-AF65-F5344CB8AC3E}">
        <p14:creationId xmlns:p14="http://schemas.microsoft.com/office/powerpoint/2010/main" val="1435513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整体</a:t>
            </a:r>
            <a:r>
              <a:rPr lang="en-US" altLang="zh-CN" sz="4000" dirty="0"/>
              <a:t>SSD</a:t>
            </a:r>
            <a:r>
              <a:rPr lang="zh-CN" altLang="en-US" sz="4000" dirty="0"/>
              <a:t>架构</a:t>
            </a:r>
          </a:p>
        </p:txBody>
      </p:sp>
      <p:sp>
        <p:nvSpPr>
          <p:cNvPr id="3" name="内容占位符 2"/>
          <p:cNvSpPr>
            <a:spLocks noGrp="1"/>
          </p:cNvSpPr>
          <p:nvPr>
            <p:ph idx="1"/>
          </p:nvPr>
        </p:nvSpPr>
        <p:spPr>
          <a:xfrm>
            <a:off x="323528" y="1600200"/>
            <a:ext cx="5040560" cy="4686320"/>
          </a:xfrm>
        </p:spPr>
        <p:txBody>
          <a:bodyPr/>
          <a:lstStyle/>
          <a:p>
            <a:r>
              <a:rPr lang="zh-CN" altLang="en-US" sz="2400" dirty="0"/>
              <a:t>读取器（</a:t>
            </a:r>
            <a:r>
              <a:rPr lang="en-US" altLang="zh-CN" sz="2400" dirty="0"/>
              <a:t>RS</a:t>
            </a:r>
            <a:r>
              <a:rPr lang="zh-CN" altLang="en-US" sz="2400" dirty="0"/>
              <a:t>）收集的数据是热读数</a:t>
            </a:r>
            <a:r>
              <a:rPr lang="zh-CN" altLang="en-US" sz="2400" dirty="0" smtClean="0"/>
              <a:t>据。</a:t>
            </a:r>
            <a:endParaRPr lang="en-US" altLang="zh-CN" sz="2400" dirty="0"/>
          </a:p>
          <a:p>
            <a:r>
              <a:rPr lang="zh-CN" altLang="en-US" sz="2400" dirty="0"/>
              <a:t>垃圾收集器（</a:t>
            </a:r>
            <a:r>
              <a:rPr lang="en-US" altLang="zh-CN" sz="2400" dirty="0"/>
              <a:t>GC</a:t>
            </a:r>
            <a:r>
              <a:rPr lang="zh-CN" altLang="en-US" sz="2400" dirty="0"/>
              <a:t>）选择的剩余数据是冷数据，通过冗余进行可靠性保护。</a:t>
            </a:r>
            <a:endParaRPr lang="en-US" altLang="zh-CN" sz="2400" dirty="0"/>
          </a:p>
          <a:p>
            <a:r>
              <a:rPr lang="zh-CN" altLang="en-US" sz="2400" dirty="0"/>
              <a:t>热写数据自然会在</a:t>
            </a:r>
            <a:r>
              <a:rPr lang="en-US" altLang="zh-CN" sz="2400" dirty="0"/>
              <a:t>GC</a:t>
            </a:r>
            <a:r>
              <a:rPr lang="zh-CN" altLang="en-US" sz="2400" dirty="0"/>
              <a:t>和</a:t>
            </a:r>
            <a:r>
              <a:rPr lang="en-US" altLang="zh-CN" sz="2400" dirty="0"/>
              <a:t>RS</a:t>
            </a:r>
            <a:r>
              <a:rPr lang="zh-CN" altLang="en-US" sz="2400" dirty="0"/>
              <a:t>的块中失效，并将被重新写入分配给主机数据的新块中。</a:t>
            </a:r>
          </a:p>
          <a:p>
            <a:pPr marL="0" indent="0">
              <a:buNone/>
            </a:pPr>
            <a:endParaRPr lang="zh-CN" altLang="en-US" dirty="0"/>
          </a:p>
        </p:txBody>
      </p:sp>
      <p:pic>
        <p:nvPicPr>
          <p:cNvPr id="4" name="图片 3">
            <a:extLst>
              <a:ext uri="{FF2B5EF4-FFF2-40B4-BE49-F238E27FC236}">
                <a16:creationId xmlns:a16="http://schemas.microsoft.com/office/drawing/2014/main" xmlns="" id="{8156EF12-C43B-4648-840D-279F698DFA67}"/>
              </a:ext>
            </a:extLst>
          </p:cNvPr>
          <p:cNvPicPr>
            <a:picLocks noChangeAspect="1"/>
          </p:cNvPicPr>
          <p:nvPr/>
        </p:nvPicPr>
        <p:blipFill>
          <a:blip r:embed="rId2"/>
          <a:stretch>
            <a:fillRect/>
          </a:stretch>
        </p:blipFill>
        <p:spPr>
          <a:xfrm>
            <a:off x="5436096" y="1484784"/>
            <a:ext cx="3600400" cy="3077230"/>
          </a:xfrm>
          <a:prstGeom prst="rect">
            <a:avLst/>
          </a:prstGeom>
        </p:spPr>
      </p:pic>
    </p:spTree>
    <p:extLst>
      <p:ext uri="{BB962C8B-B14F-4D97-AF65-F5344CB8AC3E}">
        <p14:creationId xmlns:p14="http://schemas.microsoft.com/office/powerpoint/2010/main" val="1287640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PC Stream</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6550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Multi-stream write(</a:t>
            </a:r>
            <a:r>
              <a:rPr lang="zh-CN" altLang="en-US" sz="4000" dirty="0"/>
              <a:t>多流写</a:t>
            </a:r>
            <a:r>
              <a:rPr lang="en-US" altLang="zh-CN" sz="4000" dirty="0"/>
              <a:t>)</a:t>
            </a:r>
            <a:r>
              <a:rPr lang="zh-CN" altLang="en-US" sz="4000" dirty="0"/>
              <a:t>技术背景</a:t>
            </a:r>
          </a:p>
        </p:txBody>
      </p:sp>
      <p:sp>
        <p:nvSpPr>
          <p:cNvPr id="3" name="内容占位符 2"/>
          <p:cNvSpPr>
            <a:spLocks noGrp="1"/>
          </p:cNvSpPr>
          <p:nvPr>
            <p:ph idx="1"/>
          </p:nvPr>
        </p:nvSpPr>
        <p:spPr>
          <a:xfrm>
            <a:off x="457200" y="1484784"/>
            <a:ext cx="8229600" cy="4686320"/>
          </a:xfrm>
        </p:spPr>
        <p:txBody>
          <a:bodyPr>
            <a:normAutofit/>
          </a:bodyPr>
          <a:lstStyle/>
          <a:p>
            <a:r>
              <a:rPr lang="zh-CN" altLang="en-US" sz="2000" dirty="0"/>
              <a:t>闪存读写的单位都是</a:t>
            </a:r>
            <a:r>
              <a:rPr lang="en-US" altLang="zh-CN" sz="2000" dirty="0"/>
              <a:t>page</a:t>
            </a:r>
            <a:r>
              <a:rPr lang="zh-CN" altLang="en-US" sz="2000" dirty="0"/>
              <a:t>，但擦除的单位是</a:t>
            </a:r>
            <a:r>
              <a:rPr lang="en-US" altLang="zh-CN" sz="2000" dirty="0"/>
              <a:t>block</a:t>
            </a:r>
            <a:r>
              <a:rPr lang="zh-CN" altLang="en-US" sz="2000" dirty="0"/>
              <a:t>（即多个</a:t>
            </a:r>
            <a:r>
              <a:rPr lang="en-US" altLang="zh-CN" sz="2000" dirty="0"/>
              <a:t>page)</a:t>
            </a:r>
            <a:r>
              <a:rPr lang="zh-CN" altLang="en-US" sz="2000" dirty="0"/>
              <a:t>。由于不能覆盖写，因此有一个垃圾回收的额外动作，即把有用的</a:t>
            </a:r>
            <a:r>
              <a:rPr lang="en-US" altLang="zh-CN" sz="2000" dirty="0"/>
              <a:t>page</a:t>
            </a:r>
            <a:r>
              <a:rPr lang="zh-CN" altLang="en-US" sz="2000" dirty="0"/>
              <a:t>数据复制到别的地方，然后擦除这个</a:t>
            </a:r>
            <a:r>
              <a:rPr lang="en-US" altLang="zh-CN" sz="2000" dirty="0"/>
              <a:t>block</a:t>
            </a:r>
            <a:r>
              <a:rPr lang="zh-CN" altLang="en-US" sz="2000" dirty="0"/>
              <a:t>，才能重新写数据。</a:t>
            </a:r>
            <a:endParaRPr lang="en-US" altLang="zh-CN" sz="2000" dirty="0"/>
          </a:p>
          <a:p>
            <a:r>
              <a:rPr lang="zh-CN" altLang="en-US" sz="2000" dirty="0"/>
              <a:t>多流写技术的目的就是将具有不同更新频率的数据写到不同的 </a:t>
            </a:r>
            <a:r>
              <a:rPr lang="en-US" altLang="zh-CN" sz="2000" dirty="0"/>
              <a:t>block </a:t>
            </a:r>
            <a:r>
              <a:rPr lang="zh-CN" altLang="en-US" sz="2000" dirty="0"/>
              <a:t>中，这样同一个</a:t>
            </a:r>
            <a:r>
              <a:rPr lang="en-US" altLang="zh-CN" sz="2000" dirty="0"/>
              <a:t>block</a:t>
            </a:r>
            <a:r>
              <a:rPr lang="zh-CN" altLang="en-US" sz="2000" dirty="0"/>
              <a:t>中的数据会有相同或相似的生命周期，大大提高了垃圾回收时的效率，减少了写放大。</a:t>
            </a:r>
            <a:endParaRPr lang="en-US" altLang="zh-CN" sz="2000" dirty="0"/>
          </a:p>
          <a:p>
            <a:pPr marL="0" indent="0">
              <a:buNone/>
            </a:pPr>
            <a:endParaRPr lang="zh-CN" altLang="en-US" dirty="0"/>
          </a:p>
        </p:txBody>
      </p:sp>
      <p:pic>
        <p:nvPicPr>
          <p:cNvPr id="4" name="图片 3">
            <a:extLst>
              <a:ext uri="{FF2B5EF4-FFF2-40B4-BE49-F238E27FC236}">
                <a16:creationId xmlns:a16="http://schemas.microsoft.com/office/drawing/2014/main" xmlns="" id="{CA449FE8-206B-4D85-AD52-C0022618F960}"/>
              </a:ext>
            </a:extLst>
          </p:cNvPr>
          <p:cNvPicPr>
            <a:picLocks noChangeAspect="1"/>
          </p:cNvPicPr>
          <p:nvPr/>
        </p:nvPicPr>
        <p:blipFill>
          <a:blip r:embed="rId2"/>
          <a:stretch>
            <a:fillRect/>
          </a:stretch>
        </p:blipFill>
        <p:spPr>
          <a:xfrm>
            <a:off x="917645" y="3645024"/>
            <a:ext cx="6768752" cy="2870020"/>
          </a:xfrm>
          <a:prstGeom prst="rect">
            <a:avLst/>
          </a:prstGeom>
        </p:spPr>
      </p:pic>
    </p:spTree>
    <p:extLst>
      <p:ext uri="{BB962C8B-B14F-4D97-AF65-F5344CB8AC3E}">
        <p14:creationId xmlns:p14="http://schemas.microsoft.com/office/powerpoint/2010/main" val="3077684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流管理</a:t>
            </a:r>
          </a:p>
        </p:txBody>
      </p:sp>
      <p:sp>
        <p:nvSpPr>
          <p:cNvPr id="3" name="内容占位符 2"/>
          <p:cNvSpPr>
            <a:spLocks noGrp="1"/>
          </p:cNvSpPr>
          <p:nvPr>
            <p:ph idx="1"/>
          </p:nvPr>
        </p:nvSpPr>
        <p:spPr/>
        <p:txBody>
          <a:bodyPr>
            <a:normAutofit/>
          </a:bodyPr>
          <a:lstStyle/>
          <a:p>
            <a:r>
              <a:rPr lang="zh-CN" altLang="en-US" sz="2000" dirty="0"/>
              <a:t>多流</a:t>
            </a:r>
            <a:r>
              <a:rPr lang="en-US" altLang="zh-CN" sz="2000" dirty="0"/>
              <a:t>SSD</a:t>
            </a:r>
            <a:r>
              <a:rPr lang="zh-CN" altLang="en-US" sz="2000" dirty="0"/>
              <a:t>为主机​​系统提供了一种特殊的接口机制，称为</a:t>
            </a:r>
            <a:r>
              <a:rPr lang="en-US" altLang="zh-CN" sz="2000" dirty="0"/>
              <a:t>stream</a:t>
            </a:r>
            <a:r>
              <a:rPr lang="zh-CN" altLang="en-US" sz="2000" dirty="0"/>
              <a:t>。通过流接口，可以将主机级别的数据分离决策传递到</a:t>
            </a:r>
            <a:r>
              <a:rPr lang="en-US" altLang="zh-CN" sz="2000" dirty="0"/>
              <a:t>SSD </a:t>
            </a:r>
            <a:r>
              <a:rPr lang="zh-CN" altLang="en-US" sz="2000" dirty="0"/>
              <a:t>。当主机系统分别将两个数据</a:t>
            </a:r>
            <a:r>
              <a:rPr lang="en-US" altLang="zh-CN" sz="2000" dirty="0"/>
              <a:t>D1</a:t>
            </a:r>
            <a:r>
              <a:rPr lang="zh-CN" altLang="en-US" sz="2000" dirty="0"/>
              <a:t>和</a:t>
            </a:r>
            <a:r>
              <a:rPr lang="en-US" altLang="zh-CN" sz="2000" dirty="0"/>
              <a:t>D2</a:t>
            </a:r>
            <a:r>
              <a:rPr lang="zh-CN" altLang="en-US" sz="2000" dirty="0"/>
              <a:t>分配给不同的流</a:t>
            </a:r>
            <a:r>
              <a:rPr lang="en-US" altLang="zh-CN" sz="2000" dirty="0"/>
              <a:t>S1</a:t>
            </a:r>
            <a:r>
              <a:rPr lang="zh-CN" altLang="en-US" sz="2000" dirty="0"/>
              <a:t>和</a:t>
            </a:r>
            <a:r>
              <a:rPr lang="en-US" altLang="zh-CN" sz="2000" dirty="0"/>
              <a:t>S2</a:t>
            </a:r>
            <a:r>
              <a:rPr lang="zh-CN" altLang="en-US" sz="2000" dirty="0"/>
              <a:t>时，多流</a:t>
            </a:r>
            <a:r>
              <a:rPr lang="en-US" altLang="zh-CN" sz="2000" dirty="0"/>
              <a:t>SSD</a:t>
            </a:r>
            <a:r>
              <a:rPr lang="zh-CN" altLang="en-US" sz="2000" dirty="0"/>
              <a:t>将</a:t>
            </a:r>
            <a:r>
              <a:rPr lang="en-US" altLang="zh-CN" sz="2000" dirty="0"/>
              <a:t>D1</a:t>
            </a:r>
            <a:r>
              <a:rPr lang="zh-CN" altLang="en-US" sz="2000" dirty="0"/>
              <a:t>和</a:t>
            </a:r>
            <a:r>
              <a:rPr lang="en-US" altLang="zh-CN" sz="2000" dirty="0"/>
              <a:t>D2</a:t>
            </a:r>
            <a:r>
              <a:rPr lang="zh-CN" altLang="en-US" sz="2000" dirty="0"/>
              <a:t>放在不同的块中，分别属于</a:t>
            </a:r>
            <a:r>
              <a:rPr lang="en-US" altLang="zh-CN" sz="2000" dirty="0"/>
              <a:t>S1</a:t>
            </a:r>
            <a:r>
              <a:rPr lang="zh-CN" altLang="en-US" sz="2000" dirty="0"/>
              <a:t>和</a:t>
            </a:r>
            <a:r>
              <a:rPr lang="en-US" altLang="zh-CN" sz="2000" dirty="0" smtClean="0"/>
              <a:t>S2</a:t>
            </a:r>
            <a:r>
              <a:rPr lang="zh-CN" altLang="en-US" sz="2000" dirty="0" smtClean="0"/>
              <a:t>。</a:t>
            </a:r>
            <a:endParaRPr lang="en-US" altLang="zh-CN" sz="2000" dirty="0"/>
          </a:p>
          <a:p>
            <a:r>
              <a:rPr lang="zh-CN" altLang="en-US" sz="2000" dirty="0"/>
              <a:t>由于可以在主机级别上而不是</a:t>
            </a:r>
            <a:r>
              <a:rPr lang="en-US" altLang="zh-CN" sz="2000" dirty="0"/>
              <a:t>SSD</a:t>
            </a:r>
            <a:r>
              <a:rPr lang="zh-CN" altLang="en-US" sz="2000" dirty="0"/>
              <a:t>级别上更智能地做出数据分离决策，因此，如果对流进行适当的管理，它们可以显着提高基于闪存的</a:t>
            </a:r>
            <a:r>
              <a:rPr lang="en-US" altLang="zh-CN" sz="2000" dirty="0"/>
              <a:t>SSD</a:t>
            </a:r>
            <a:r>
              <a:rPr lang="zh-CN" altLang="en-US" sz="2000" dirty="0"/>
              <a:t>的性能和</a:t>
            </a:r>
            <a:r>
              <a:rPr lang="zh-CN" altLang="en-US" sz="2000" dirty="0" smtClean="0"/>
              <a:t>寿命。</a:t>
            </a:r>
            <a:endParaRPr lang="en-US" altLang="zh-CN" sz="2000" dirty="0"/>
          </a:p>
          <a:p>
            <a:r>
              <a:rPr lang="en-US" altLang="zh-CN" sz="2000" dirty="0"/>
              <a:t>SSD </a:t>
            </a:r>
            <a:r>
              <a:rPr lang="zh-CN" altLang="en-US" sz="2000" dirty="0"/>
              <a:t>设备本身掌握的信息很少，其对数据的更新频率基本没有概念，只有数据的生产者即上层软件（包括用户程序、操作系统）才了解数据的更新频率，因而上层软件负责写入的数据与 </a:t>
            </a:r>
            <a:r>
              <a:rPr lang="en-US" altLang="zh-CN" sz="2000" dirty="0"/>
              <a:t>stream id </a:t>
            </a:r>
            <a:r>
              <a:rPr lang="zh-CN" altLang="en-US" sz="2000" dirty="0"/>
              <a:t>的映射，而 </a:t>
            </a:r>
            <a:r>
              <a:rPr lang="en-US" altLang="zh-CN" sz="2000" dirty="0"/>
              <a:t>SSD FTL </a:t>
            </a:r>
            <a:r>
              <a:rPr lang="zh-CN" altLang="en-US" sz="2000" dirty="0"/>
              <a:t>只负责将不同 </a:t>
            </a:r>
            <a:r>
              <a:rPr lang="en-US" altLang="zh-CN" sz="2000" dirty="0"/>
              <a:t>stream id </a:t>
            </a:r>
            <a:r>
              <a:rPr lang="zh-CN" altLang="en-US" sz="2000" dirty="0"/>
              <a:t>的数据写入不同的 </a:t>
            </a:r>
            <a:r>
              <a:rPr lang="en-US" altLang="zh-CN" sz="2000" dirty="0"/>
              <a:t>block</a:t>
            </a:r>
            <a:r>
              <a:rPr lang="zh-CN" altLang="en-US" sz="2000" dirty="0"/>
              <a:t>。</a:t>
            </a:r>
          </a:p>
          <a:p>
            <a:endParaRPr lang="zh-CN" altLang="en-US" dirty="0"/>
          </a:p>
        </p:txBody>
      </p:sp>
    </p:spTree>
    <p:extLst>
      <p:ext uri="{BB962C8B-B14F-4D97-AF65-F5344CB8AC3E}">
        <p14:creationId xmlns:p14="http://schemas.microsoft.com/office/powerpoint/2010/main" val="2805288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当前</a:t>
            </a:r>
            <a:r>
              <a:rPr lang="en-US" altLang="zh-CN" dirty="0"/>
              <a:t>Multi-Streamed SSDs</a:t>
            </a:r>
            <a:r>
              <a:rPr lang="zh-CN" altLang="en-US" dirty="0"/>
              <a:t>的局限性</a:t>
            </a:r>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800" dirty="0"/>
              <a:t>没有针对常规</a:t>
            </a:r>
            <a:r>
              <a:rPr lang="en-US" altLang="zh-CN" sz="2800" dirty="0"/>
              <a:t>I / O</a:t>
            </a:r>
            <a:r>
              <a:rPr lang="zh-CN" altLang="en-US" sz="2800" dirty="0"/>
              <a:t>工作负载的自动流管理</a:t>
            </a:r>
            <a:endParaRPr lang="en-US" altLang="zh-CN" sz="2800" dirty="0"/>
          </a:p>
          <a:p>
            <a:pPr lvl="1">
              <a:buFont typeface="Wingdings" pitchFamily="2" charset="2"/>
              <a:buChar char="Ø"/>
            </a:pPr>
            <a:r>
              <a:rPr lang="zh-CN" altLang="en-US" sz="2000" dirty="0"/>
              <a:t>大多数现有的流管理技术要求程序员为其应用程序手动分配流，流分配的效率在很大程度上取决于程序员对数据更新频率和数据库系统内部的了解和专业知识。</a:t>
            </a:r>
            <a:endParaRPr lang="en-US" altLang="zh-CN" sz="2000" dirty="0"/>
          </a:p>
          <a:p>
            <a:pPr lvl="1">
              <a:buFont typeface="Wingdings" pitchFamily="2" charset="2"/>
              <a:buChar char="Ø"/>
            </a:pPr>
            <a:r>
              <a:rPr lang="zh-CN" altLang="en-US" sz="2000" dirty="0"/>
              <a:t>许多技术还假定流的数量是已知的，当使用具有不同数量的流的</a:t>
            </a:r>
            <a:r>
              <a:rPr lang="en-US" altLang="zh-CN" sz="2000" dirty="0"/>
              <a:t>SSD</a:t>
            </a:r>
            <a:r>
              <a:rPr lang="zh-CN" altLang="en-US" sz="2000" dirty="0"/>
              <a:t>时，这些技术需要手动重新分配流。</a:t>
            </a:r>
            <a:endParaRPr lang="en-US" altLang="zh-CN" sz="2000" dirty="0"/>
          </a:p>
          <a:p>
            <a:pPr>
              <a:buFont typeface="Wingdings" pitchFamily="2" charset="2"/>
              <a:buChar char="Ø"/>
            </a:pPr>
            <a:r>
              <a:rPr lang="zh-CN" altLang="en-US" sz="2800" dirty="0"/>
              <a:t>支持的流的数量有限</a:t>
            </a:r>
            <a:endParaRPr lang="en-US" altLang="zh-CN" sz="2800" dirty="0"/>
          </a:p>
          <a:p>
            <a:pPr lvl="1">
              <a:buFont typeface="Wingdings" pitchFamily="2" charset="2"/>
              <a:buChar char="Ø"/>
            </a:pPr>
            <a:r>
              <a:rPr lang="zh-CN" altLang="en-US" sz="2000" dirty="0"/>
              <a:t>由于写缓冲区大小限制和快速内存大小的一些限制，商用</a:t>
            </a:r>
            <a:r>
              <a:rPr lang="en-US" altLang="zh-CN" sz="2000" dirty="0"/>
              <a:t>SSD</a:t>
            </a:r>
            <a:r>
              <a:rPr lang="zh-CN" altLang="en-US" sz="2000" dirty="0"/>
              <a:t>支持的流数非常有限</a:t>
            </a:r>
          </a:p>
          <a:p>
            <a:endParaRPr lang="zh-CN" altLang="en-US" dirty="0"/>
          </a:p>
        </p:txBody>
      </p:sp>
    </p:spTree>
    <p:extLst>
      <p:ext uri="{BB962C8B-B14F-4D97-AF65-F5344CB8AC3E}">
        <p14:creationId xmlns:p14="http://schemas.microsoft.com/office/powerpoint/2010/main" val="3731613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PCStream</a:t>
            </a:r>
            <a:r>
              <a:rPr lang="zh-CN" altLang="en-US" dirty="0"/>
              <a:t>流管理技术</a:t>
            </a:r>
          </a:p>
        </p:txBody>
      </p:sp>
      <p:pic>
        <p:nvPicPr>
          <p:cNvPr id="4" name="内容占位符 6">
            <a:extLst>
              <a:ext uri="{FF2B5EF4-FFF2-40B4-BE49-F238E27FC236}">
                <a16:creationId xmlns:a16="http://schemas.microsoft.com/office/drawing/2014/main" xmlns="" id="{96E18822-0A79-4A49-A49C-E30DFD581047}"/>
              </a:ext>
            </a:extLst>
          </p:cNvPr>
          <p:cNvPicPr>
            <a:picLocks noGrp="1" noChangeAspect="1"/>
          </p:cNvPicPr>
          <p:nvPr>
            <p:ph idx="1"/>
          </p:nvPr>
        </p:nvPicPr>
        <p:blipFill>
          <a:blip r:embed="rId2"/>
          <a:stretch>
            <a:fillRect/>
          </a:stretch>
        </p:blipFill>
        <p:spPr>
          <a:xfrm>
            <a:off x="899592" y="1412776"/>
            <a:ext cx="7632848" cy="5165542"/>
          </a:xfrm>
          <a:prstGeom prst="rect">
            <a:avLst/>
          </a:prstGeom>
        </p:spPr>
      </p:pic>
    </p:spTree>
    <p:extLst>
      <p:ext uri="{BB962C8B-B14F-4D97-AF65-F5344CB8AC3E}">
        <p14:creationId xmlns:p14="http://schemas.microsoft.com/office/powerpoint/2010/main" val="4422676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PC Extractor </a:t>
            </a:r>
            <a:endParaRPr lang="zh-CN" altLang="en-US" sz="4000" dirty="0"/>
          </a:p>
        </p:txBody>
      </p:sp>
      <p:sp>
        <p:nvSpPr>
          <p:cNvPr id="3" name="内容占位符 2"/>
          <p:cNvSpPr>
            <a:spLocks noGrp="1"/>
          </p:cNvSpPr>
          <p:nvPr>
            <p:ph idx="1"/>
          </p:nvPr>
        </p:nvSpPr>
        <p:spPr/>
        <p:txBody>
          <a:bodyPr>
            <a:normAutofit/>
          </a:bodyPr>
          <a:lstStyle/>
          <a:p>
            <a:r>
              <a:rPr lang="en-US" altLang="zh-CN" sz="2600" dirty="0"/>
              <a:t>PC(program context),</a:t>
            </a:r>
            <a:r>
              <a:rPr lang="zh-CN" altLang="en-US" sz="2600" dirty="0"/>
              <a:t>程序上下文可用于构建具有不同数据生存期的主要</a:t>
            </a:r>
            <a:r>
              <a:rPr lang="en-US" altLang="zh-CN" sz="2600" dirty="0"/>
              <a:t>I / O</a:t>
            </a:r>
            <a:r>
              <a:rPr lang="zh-CN" altLang="en-US" sz="2600" dirty="0"/>
              <a:t>活动的高效通用分类器。</a:t>
            </a:r>
            <a:endParaRPr lang="en-US" altLang="zh-CN" sz="2600" dirty="0"/>
          </a:p>
          <a:p>
            <a:r>
              <a:rPr lang="en-US" altLang="zh-CN" sz="2600" dirty="0"/>
              <a:t>PC</a:t>
            </a:r>
            <a:r>
              <a:rPr lang="zh-CN" altLang="en-US" sz="2600" dirty="0"/>
              <a:t>代表了某个应用程序的执行路径，该应用程序将调用与写入外存相关的系统调用如</a:t>
            </a:r>
            <a:r>
              <a:rPr lang="en-US" altLang="zh-CN" sz="2600" dirty="0"/>
              <a:t>write()</a:t>
            </a:r>
            <a:r>
              <a:rPr lang="zh-CN" altLang="en-US" sz="2600" dirty="0"/>
              <a:t>和</a:t>
            </a:r>
            <a:r>
              <a:rPr lang="en-US" altLang="zh-CN" sz="2600" dirty="0" err="1"/>
              <a:t>writev</a:t>
            </a:r>
            <a:r>
              <a:rPr lang="en-US" altLang="zh-CN" sz="2600" dirty="0"/>
              <a:t>()</a:t>
            </a:r>
            <a:r>
              <a:rPr lang="zh-CN" altLang="en-US" sz="2600" dirty="0"/>
              <a:t>。</a:t>
            </a:r>
            <a:endParaRPr lang="en-US" altLang="zh-CN" sz="2600" dirty="0"/>
          </a:p>
          <a:p>
            <a:r>
              <a:rPr lang="en-US" altLang="zh-CN" sz="2600" dirty="0"/>
              <a:t>PC Extractor</a:t>
            </a:r>
            <a:r>
              <a:rPr lang="zh-CN" altLang="en-US" sz="2600" dirty="0"/>
              <a:t>提取出每个</a:t>
            </a:r>
            <a:r>
              <a:rPr lang="en-US" altLang="zh-CN" sz="2600" dirty="0"/>
              <a:t>PC</a:t>
            </a:r>
            <a:r>
              <a:rPr lang="zh-CN" altLang="en-US" sz="2600" dirty="0"/>
              <a:t>的签名来表示每个</a:t>
            </a:r>
            <a:r>
              <a:rPr lang="en-US" altLang="zh-CN" sz="2600" dirty="0"/>
              <a:t>PC</a:t>
            </a:r>
          </a:p>
          <a:p>
            <a:r>
              <a:rPr lang="en-US" altLang="zh-CN" sz="2600" dirty="0"/>
              <a:t>PC</a:t>
            </a:r>
            <a:r>
              <a:rPr lang="zh-CN" altLang="en-US" sz="2600" dirty="0"/>
              <a:t>签名的定义是最终到达与写相关的系统调用的执行路径上的指令计数器的总和。</a:t>
            </a:r>
          </a:p>
          <a:p>
            <a:endParaRPr lang="zh-CN" altLang="en-US" dirty="0"/>
          </a:p>
        </p:txBody>
      </p:sp>
    </p:spTree>
    <p:extLst>
      <p:ext uri="{BB962C8B-B14F-4D97-AF65-F5344CB8AC3E}">
        <p14:creationId xmlns:p14="http://schemas.microsoft.com/office/powerpoint/2010/main" val="3025167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1  SSD</a:t>
            </a:r>
            <a:r>
              <a:rPr lang="zh-CN" altLang="en-US" dirty="0" smtClean="0"/>
              <a:t>基本结构和原理</a:t>
            </a:r>
            <a:endParaRPr lang="zh-CN" altLang="en-US" dirty="0"/>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73758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Lifetime Manager</a:t>
            </a:r>
            <a:endParaRPr lang="zh-CN" altLang="en-US" dirty="0"/>
          </a:p>
        </p:txBody>
      </p:sp>
      <p:sp>
        <p:nvSpPr>
          <p:cNvPr id="3" name="内容占位符 2"/>
          <p:cNvSpPr>
            <a:spLocks noGrp="1"/>
          </p:cNvSpPr>
          <p:nvPr>
            <p:ph idx="1"/>
          </p:nvPr>
        </p:nvSpPr>
        <p:spPr/>
        <p:txBody>
          <a:bodyPr>
            <a:normAutofit/>
          </a:bodyPr>
          <a:lstStyle/>
          <a:p>
            <a:r>
              <a:rPr lang="zh-CN" altLang="en-US" sz="2000" dirty="0"/>
              <a:t>生命周期管理器的职责是估计与</a:t>
            </a:r>
            <a:r>
              <a:rPr lang="en-US" altLang="zh-CN" sz="2000" dirty="0"/>
              <a:t>PC</a:t>
            </a:r>
            <a:r>
              <a:rPr lang="zh-CN" altLang="en-US" sz="2000" dirty="0"/>
              <a:t>相关联的数据的寿命，来自同一</a:t>
            </a:r>
            <a:r>
              <a:rPr lang="en-US" altLang="zh-CN" sz="2000" dirty="0"/>
              <a:t>PC</a:t>
            </a:r>
            <a:r>
              <a:rPr lang="zh-CN" altLang="en-US" sz="2000" dirty="0"/>
              <a:t>的大多数数据都具有相似的数据生命周期。</a:t>
            </a:r>
            <a:endParaRPr lang="en-US" altLang="zh-CN" sz="2000" dirty="0"/>
          </a:p>
          <a:p>
            <a:r>
              <a:rPr lang="zh-CN" altLang="en-US" sz="2000" dirty="0"/>
              <a:t>每当有新的写入请求</a:t>
            </a:r>
            <a:r>
              <a:rPr lang="en-US" altLang="zh-CN" sz="2000" dirty="0"/>
              <a:t>R</a:t>
            </a:r>
            <a:r>
              <a:rPr lang="zh-CN" altLang="en-US" sz="2000" dirty="0"/>
              <a:t>到达时，生命周期管理器就将请求时间，</a:t>
            </a:r>
            <a:r>
              <a:rPr lang="en-US" altLang="zh-CN" sz="2000" dirty="0"/>
              <a:t>PC</a:t>
            </a:r>
            <a:r>
              <a:rPr lang="zh-CN" altLang="en-US" sz="2000" dirty="0"/>
              <a:t>签名和相关的</a:t>
            </a:r>
            <a:r>
              <a:rPr lang="en-US" altLang="zh-CN" sz="2000" dirty="0"/>
              <a:t>LBA</a:t>
            </a:r>
            <a:r>
              <a:rPr lang="zh-CN" altLang="en-US" sz="2000" dirty="0"/>
              <a:t>列表存储到实时</a:t>
            </a:r>
            <a:r>
              <a:rPr lang="en-US" altLang="zh-CN" sz="2000" dirty="0"/>
              <a:t>LBA</a:t>
            </a:r>
            <a:r>
              <a:rPr lang="zh-CN" altLang="en-US" sz="2000" dirty="0"/>
              <a:t>表中。实时</a:t>
            </a:r>
            <a:r>
              <a:rPr lang="en-US" altLang="zh-CN" sz="2000" dirty="0"/>
              <a:t>LBA</a:t>
            </a:r>
            <a:r>
              <a:rPr lang="zh-CN" altLang="en-US" sz="2000" dirty="0"/>
              <a:t>表由</a:t>
            </a:r>
            <a:r>
              <a:rPr lang="en-US" altLang="zh-CN" sz="2000" dirty="0"/>
              <a:t>LBA</a:t>
            </a:r>
            <a:r>
              <a:rPr lang="zh-CN" altLang="en-US" sz="2000" dirty="0"/>
              <a:t>索引，用于计算存储在给定</a:t>
            </a:r>
            <a:r>
              <a:rPr lang="en-US" altLang="zh-CN" sz="2000" dirty="0"/>
              <a:t>LBA</a:t>
            </a:r>
            <a:r>
              <a:rPr lang="zh-CN" altLang="en-US" sz="2000" dirty="0"/>
              <a:t>上的属于某个</a:t>
            </a:r>
            <a:r>
              <a:rPr lang="en-US" altLang="zh-CN" sz="2000" dirty="0"/>
              <a:t>PC</a:t>
            </a:r>
            <a:r>
              <a:rPr lang="zh-CN" altLang="en-US" sz="2000" dirty="0"/>
              <a:t>的数据的生命周期。</a:t>
            </a:r>
            <a:endParaRPr lang="en-US" altLang="zh-CN" sz="2000" dirty="0"/>
          </a:p>
          <a:p>
            <a:r>
              <a:rPr lang="zh-CN" altLang="en-US" sz="2000" dirty="0"/>
              <a:t>一旦收到</a:t>
            </a:r>
            <a:r>
              <a:rPr lang="en-US" altLang="zh-CN" sz="2000" dirty="0"/>
              <a:t>TRIM</a:t>
            </a:r>
            <a:r>
              <a:rPr lang="zh-CN" altLang="en-US" sz="2000" dirty="0"/>
              <a:t>命令（删除先前写入的</a:t>
            </a:r>
            <a:r>
              <a:rPr lang="en-US" altLang="zh-CN" sz="2000" dirty="0"/>
              <a:t>LBA</a:t>
            </a:r>
            <a:r>
              <a:rPr lang="zh-CN" altLang="en-US" sz="2000" dirty="0"/>
              <a:t>）或覆盖请求（更新先前写入的</a:t>
            </a:r>
            <a:r>
              <a:rPr lang="en-US" altLang="zh-CN" sz="2000" dirty="0"/>
              <a:t>LBA</a:t>
            </a:r>
            <a:r>
              <a:rPr lang="zh-CN" altLang="en-US" sz="2000" dirty="0"/>
              <a:t>），生命周期管理器就会搜索实时</a:t>
            </a:r>
            <a:r>
              <a:rPr lang="en-US" altLang="zh-CN" sz="2000" dirty="0"/>
              <a:t>LBA</a:t>
            </a:r>
            <a:r>
              <a:rPr lang="zh-CN" altLang="en-US" sz="2000" dirty="0"/>
              <a:t>表，找到被删除或更新的</a:t>
            </a:r>
            <a:r>
              <a:rPr lang="en-US" altLang="zh-CN" sz="2000" dirty="0"/>
              <a:t>LBA</a:t>
            </a:r>
            <a:r>
              <a:rPr lang="zh-CN" altLang="en-US" sz="2000" dirty="0"/>
              <a:t>列表所属的</a:t>
            </a:r>
            <a:r>
              <a:rPr lang="en-US" altLang="zh-CN" sz="2000" dirty="0"/>
              <a:t>PC</a:t>
            </a:r>
            <a:r>
              <a:rPr lang="zh-CN" altLang="en-US" sz="2000" dirty="0"/>
              <a:t>签名，重新估算的新的生命周期，并且更新</a:t>
            </a:r>
            <a:r>
              <a:rPr lang="en-US" altLang="zh-CN" sz="2000" dirty="0"/>
              <a:t>PC</a:t>
            </a:r>
            <a:r>
              <a:rPr lang="zh-CN" altLang="en-US" sz="2000" dirty="0"/>
              <a:t>属性表中相关条目</a:t>
            </a:r>
            <a:r>
              <a:rPr lang="zh-CN" altLang="en-US" sz="2400" dirty="0"/>
              <a:t>。</a:t>
            </a:r>
            <a:endParaRPr lang="en-US" altLang="zh-CN" sz="2400" dirty="0"/>
          </a:p>
          <a:p>
            <a:endParaRPr lang="zh-CN" altLang="en-US" dirty="0"/>
          </a:p>
        </p:txBody>
      </p:sp>
      <p:pic>
        <p:nvPicPr>
          <p:cNvPr id="4" name="图片 3">
            <a:extLst>
              <a:ext uri="{FF2B5EF4-FFF2-40B4-BE49-F238E27FC236}">
                <a16:creationId xmlns:a16="http://schemas.microsoft.com/office/drawing/2014/main" xmlns="" id="{A9C1C761-0424-436D-A5E5-92168FB989E6}"/>
              </a:ext>
            </a:extLst>
          </p:cNvPr>
          <p:cNvPicPr>
            <a:picLocks noChangeAspect="1"/>
          </p:cNvPicPr>
          <p:nvPr/>
        </p:nvPicPr>
        <p:blipFill>
          <a:blip r:embed="rId2"/>
          <a:stretch>
            <a:fillRect/>
          </a:stretch>
        </p:blipFill>
        <p:spPr>
          <a:xfrm>
            <a:off x="4572000" y="4504263"/>
            <a:ext cx="4207147" cy="1617320"/>
          </a:xfrm>
          <a:prstGeom prst="rect">
            <a:avLst/>
          </a:prstGeom>
        </p:spPr>
      </p:pic>
      <p:pic>
        <p:nvPicPr>
          <p:cNvPr id="5" name="图片 4">
            <a:extLst>
              <a:ext uri="{FF2B5EF4-FFF2-40B4-BE49-F238E27FC236}">
                <a16:creationId xmlns:a16="http://schemas.microsoft.com/office/drawing/2014/main" xmlns="" id="{4F3C2973-8DD9-4E5A-BC98-E881033A9A9F}"/>
              </a:ext>
            </a:extLst>
          </p:cNvPr>
          <p:cNvPicPr>
            <a:picLocks noChangeAspect="1"/>
          </p:cNvPicPr>
          <p:nvPr/>
        </p:nvPicPr>
        <p:blipFill>
          <a:blip r:embed="rId3"/>
          <a:stretch>
            <a:fillRect/>
          </a:stretch>
        </p:blipFill>
        <p:spPr>
          <a:xfrm>
            <a:off x="399529" y="5061152"/>
            <a:ext cx="3665538" cy="800169"/>
          </a:xfrm>
          <a:prstGeom prst="rect">
            <a:avLst/>
          </a:prstGeom>
        </p:spPr>
      </p:pic>
      <p:sp>
        <p:nvSpPr>
          <p:cNvPr id="6" name="文本框 5">
            <a:extLst>
              <a:ext uri="{FF2B5EF4-FFF2-40B4-BE49-F238E27FC236}">
                <a16:creationId xmlns:a16="http://schemas.microsoft.com/office/drawing/2014/main" xmlns="" id="{93F16514-3A29-453A-A5FB-0443CD198B34}"/>
              </a:ext>
            </a:extLst>
          </p:cNvPr>
          <p:cNvSpPr txBox="1"/>
          <p:nvPr/>
        </p:nvSpPr>
        <p:spPr>
          <a:xfrm>
            <a:off x="1510970" y="6022642"/>
            <a:ext cx="1260281" cy="369332"/>
          </a:xfrm>
          <a:prstGeom prst="rect">
            <a:avLst/>
          </a:prstGeom>
          <a:noFill/>
        </p:spPr>
        <p:txBody>
          <a:bodyPr wrap="none" rtlCol="0">
            <a:spAutoFit/>
          </a:bodyPr>
          <a:lstStyle/>
          <a:p>
            <a:r>
              <a:rPr lang="zh-CN" altLang="en-US" dirty="0"/>
              <a:t>实时</a:t>
            </a:r>
            <a:r>
              <a:rPr lang="en-US" altLang="zh-CN" dirty="0"/>
              <a:t>LBA</a:t>
            </a:r>
            <a:r>
              <a:rPr lang="zh-CN" altLang="en-US" dirty="0"/>
              <a:t>表</a:t>
            </a:r>
          </a:p>
        </p:txBody>
      </p:sp>
      <p:sp>
        <p:nvSpPr>
          <p:cNvPr id="7" name="文本框 6">
            <a:extLst>
              <a:ext uri="{FF2B5EF4-FFF2-40B4-BE49-F238E27FC236}">
                <a16:creationId xmlns:a16="http://schemas.microsoft.com/office/drawing/2014/main" xmlns="" id="{93D84ABC-5743-41F5-BF70-F4902B8282E1}"/>
              </a:ext>
            </a:extLst>
          </p:cNvPr>
          <p:cNvSpPr txBox="1"/>
          <p:nvPr/>
        </p:nvSpPr>
        <p:spPr>
          <a:xfrm>
            <a:off x="6156894" y="6137573"/>
            <a:ext cx="1143262" cy="369332"/>
          </a:xfrm>
          <a:prstGeom prst="rect">
            <a:avLst/>
          </a:prstGeom>
          <a:noFill/>
        </p:spPr>
        <p:txBody>
          <a:bodyPr wrap="none" rtlCol="0">
            <a:spAutoFit/>
          </a:bodyPr>
          <a:lstStyle/>
          <a:p>
            <a:r>
              <a:rPr lang="en-US" altLang="zh-CN" dirty="0"/>
              <a:t>PC</a:t>
            </a:r>
            <a:r>
              <a:rPr lang="zh-CN" altLang="en-US" dirty="0"/>
              <a:t>属性表</a:t>
            </a:r>
          </a:p>
        </p:txBody>
      </p:sp>
    </p:spTree>
    <p:extLst>
      <p:ext uri="{BB962C8B-B14F-4D97-AF65-F5344CB8AC3E}">
        <p14:creationId xmlns:p14="http://schemas.microsoft.com/office/powerpoint/2010/main" val="10971983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PC2Stream Mapper</a:t>
            </a:r>
            <a:endParaRPr lang="zh-CN" altLang="en-US" dirty="0"/>
          </a:p>
        </p:txBody>
      </p:sp>
      <p:sp>
        <p:nvSpPr>
          <p:cNvPr id="3" name="内容占位符 2"/>
          <p:cNvSpPr>
            <a:spLocks noGrp="1"/>
          </p:cNvSpPr>
          <p:nvPr>
            <p:ph idx="1"/>
          </p:nvPr>
        </p:nvSpPr>
        <p:spPr/>
        <p:txBody>
          <a:bodyPr>
            <a:normAutofit/>
          </a:bodyPr>
          <a:lstStyle/>
          <a:p>
            <a:r>
              <a:rPr lang="zh-CN" altLang="en-US" sz="2000" dirty="0"/>
              <a:t>在估计每一个</a:t>
            </a:r>
            <a:r>
              <a:rPr lang="en-US" altLang="zh-CN" sz="2000" dirty="0"/>
              <a:t>PC</a:t>
            </a:r>
            <a:r>
              <a:rPr lang="zh-CN" altLang="en-US" sz="2000" dirty="0"/>
              <a:t>签名的预期寿命之后，</a:t>
            </a:r>
            <a:r>
              <a:rPr lang="en-US" altLang="zh-CN" sz="2000" dirty="0"/>
              <a:t>PC2Stream</a:t>
            </a:r>
            <a:r>
              <a:rPr lang="zh-CN" altLang="en-US" sz="2000" dirty="0"/>
              <a:t>映射器尝试将具有相似寿命的</a:t>
            </a:r>
            <a:r>
              <a:rPr lang="en-US" altLang="zh-CN" sz="2000" dirty="0"/>
              <a:t>PC</a:t>
            </a:r>
            <a:r>
              <a:rPr lang="zh-CN" altLang="en-US" sz="2000" dirty="0"/>
              <a:t>分组到</a:t>
            </a:r>
            <a:r>
              <a:rPr lang="en-US" altLang="zh-CN" sz="2000" dirty="0"/>
              <a:t>SSD</a:t>
            </a:r>
            <a:r>
              <a:rPr lang="zh-CN" altLang="en-US" sz="2000" dirty="0"/>
              <a:t>流中。</a:t>
            </a:r>
            <a:endParaRPr lang="en-US" altLang="zh-CN" sz="2000" dirty="0"/>
          </a:p>
          <a:p>
            <a:r>
              <a:rPr lang="en-US" altLang="zh-CN" sz="2000" dirty="0"/>
              <a:t>PC2Stream</a:t>
            </a:r>
            <a:r>
              <a:rPr lang="zh-CN" altLang="en-US" sz="2000" dirty="0"/>
              <a:t>映射器模块使用</a:t>
            </a:r>
            <a:r>
              <a:rPr lang="en-US" altLang="zh-CN" sz="2000" dirty="0"/>
              <a:t>k-means</a:t>
            </a:r>
            <a:r>
              <a:rPr lang="zh-CN" altLang="en-US" sz="2000" dirty="0"/>
              <a:t>聚类算法，两类之间的距离量度采用两个</a:t>
            </a:r>
            <a:r>
              <a:rPr lang="en-US" altLang="zh-CN" sz="2000" dirty="0"/>
              <a:t>PC</a:t>
            </a:r>
            <a:r>
              <a:rPr lang="zh-CN" altLang="en-US" sz="2000" dirty="0"/>
              <a:t>间生命周期的差，最终得到几组具有相似生命周期的</a:t>
            </a:r>
            <a:r>
              <a:rPr lang="en-US" altLang="zh-CN" sz="2000" dirty="0"/>
              <a:t>PC</a:t>
            </a:r>
            <a:r>
              <a:rPr lang="zh-CN" altLang="en-US" sz="2000" dirty="0"/>
              <a:t>组，并将他们分配到不同的流中。</a:t>
            </a:r>
            <a:endParaRPr lang="en-US" altLang="zh-CN" sz="2000" dirty="0"/>
          </a:p>
          <a:p>
            <a:r>
              <a:rPr lang="zh-CN" altLang="en-US" sz="2000" dirty="0"/>
              <a:t>为了适应不断变化的工作负载，应定期执行聚类操作。 </a:t>
            </a:r>
            <a:r>
              <a:rPr lang="en-US" altLang="zh-CN" sz="2000" dirty="0"/>
              <a:t>PC2Stream</a:t>
            </a:r>
            <a:r>
              <a:rPr lang="zh-CN" altLang="en-US" sz="2000" dirty="0"/>
              <a:t>映射器将扫描</a:t>
            </a:r>
            <a:r>
              <a:rPr lang="en-US" altLang="zh-CN" sz="2000" dirty="0"/>
              <a:t>PC</a:t>
            </a:r>
            <a:r>
              <a:rPr lang="zh-CN" altLang="en-US" sz="2000" dirty="0"/>
              <a:t>属性表中所有</a:t>
            </a:r>
            <a:r>
              <a:rPr lang="en-US" altLang="zh-CN" sz="2000" dirty="0"/>
              <a:t>PC</a:t>
            </a:r>
            <a:r>
              <a:rPr lang="zh-CN" altLang="en-US" sz="2000" dirty="0"/>
              <a:t>的最新生命周期，当生命周期管理器更新</a:t>
            </a:r>
            <a:r>
              <a:rPr lang="en-US" altLang="zh-CN" sz="2000" dirty="0"/>
              <a:t>PC </a:t>
            </a:r>
            <a:r>
              <a:rPr lang="zh-CN" altLang="en-US" sz="2000" dirty="0"/>
              <a:t>属性表中的生命周期信息时，利用扫描的信息，</a:t>
            </a:r>
            <a:r>
              <a:rPr lang="en-US" altLang="zh-CN" sz="2000" dirty="0"/>
              <a:t> PC2Stream</a:t>
            </a:r>
            <a:r>
              <a:rPr lang="zh-CN" altLang="en-US" sz="2000" dirty="0"/>
              <a:t>映射器将重新计算各个</a:t>
            </a:r>
            <a:r>
              <a:rPr lang="en-US" altLang="zh-CN" sz="2000" dirty="0"/>
              <a:t>PC</a:t>
            </a:r>
            <a:r>
              <a:rPr lang="zh-CN" altLang="en-US" sz="2000" dirty="0"/>
              <a:t>分配到的流</a:t>
            </a:r>
            <a:r>
              <a:rPr lang="en-US" altLang="zh-CN" sz="2000" dirty="0"/>
              <a:t>ID</a:t>
            </a:r>
            <a:r>
              <a:rPr lang="zh-CN" altLang="en-US" sz="2000" dirty="0"/>
              <a:t>，并更新</a:t>
            </a:r>
            <a:r>
              <a:rPr lang="en-US" altLang="zh-CN" sz="2000" dirty="0"/>
              <a:t>PC</a:t>
            </a:r>
            <a:r>
              <a:rPr lang="zh-CN" altLang="en-US" sz="2000" dirty="0"/>
              <a:t>属性表的流</a:t>
            </a:r>
            <a:r>
              <a:rPr lang="en-US" altLang="zh-CN" sz="2000" dirty="0"/>
              <a:t>ID</a:t>
            </a:r>
            <a:r>
              <a:rPr lang="zh-CN" altLang="en-US" sz="2000" dirty="0"/>
              <a:t>字段。</a:t>
            </a:r>
            <a:endParaRPr lang="en-US" altLang="zh-CN" sz="2000" dirty="0"/>
          </a:p>
          <a:p>
            <a:r>
              <a:rPr lang="zh-CN" altLang="en-US" sz="2000" dirty="0"/>
              <a:t>为了最大程度地减少频繁进行重新聚类操作的不必要开销，当更改了</a:t>
            </a:r>
            <a:r>
              <a:rPr lang="en-US" altLang="zh-CN" sz="2000" dirty="0"/>
              <a:t>PC</a:t>
            </a:r>
            <a:r>
              <a:rPr lang="zh-CN" altLang="en-US" sz="2000" dirty="0"/>
              <a:t>属性的</a:t>
            </a:r>
            <a:r>
              <a:rPr lang="en-US" altLang="zh-CN" sz="2000" dirty="0"/>
              <a:t>10</a:t>
            </a:r>
            <a:r>
              <a:rPr lang="zh-CN" altLang="en-US" sz="2000" dirty="0"/>
              <a:t>％的条目时，就会重新进行一次聚类算法。</a:t>
            </a:r>
            <a:endParaRPr lang="en-US" altLang="zh-CN" sz="2000" dirty="0"/>
          </a:p>
          <a:p>
            <a:pPr marL="0" indent="0">
              <a:buNone/>
            </a:pPr>
            <a:endParaRPr lang="zh-CN" altLang="en-US" dirty="0"/>
          </a:p>
        </p:txBody>
      </p:sp>
    </p:spTree>
    <p:extLst>
      <p:ext uri="{BB962C8B-B14F-4D97-AF65-F5344CB8AC3E}">
        <p14:creationId xmlns:p14="http://schemas.microsoft.com/office/powerpoint/2010/main" val="4116908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3  </a:t>
            </a:r>
            <a:r>
              <a:rPr lang="zh-CN" altLang="en-US" dirty="0"/>
              <a:t>基于</a:t>
            </a:r>
            <a:r>
              <a:rPr lang="en-US" altLang="zh-CN" dirty="0"/>
              <a:t>Open Channel</a:t>
            </a:r>
            <a:r>
              <a:rPr lang="zh-CN" altLang="en-US" dirty="0"/>
              <a:t>的新型</a:t>
            </a:r>
            <a:r>
              <a:rPr lang="zh-CN" altLang="en-US" dirty="0" smtClean="0"/>
              <a:t>技术</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32085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Open-Channel </a:t>
            </a:r>
            <a:r>
              <a:rPr lang="en-US" altLang="zh-CN" sz="4000" dirty="0" smtClean="0"/>
              <a:t>SSD</a:t>
            </a:r>
            <a:r>
              <a:rPr lang="zh-CN" altLang="en-US" sz="4000" dirty="0" smtClean="0"/>
              <a:t>基本概念</a:t>
            </a:r>
            <a:endParaRPr lang="zh-CN" altLang="en-US" sz="4000" dirty="0"/>
          </a:p>
        </p:txBody>
      </p:sp>
      <p:sp>
        <p:nvSpPr>
          <p:cNvPr id="3" name="内容占位符 2"/>
          <p:cNvSpPr>
            <a:spLocks noGrp="1"/>
          </p:cNvSpPr>
          <p:nvPr>
            <p:ph idx="1"/>
          </p:nvPr>
        </p:nvSpPr>
        <p:spPr/>
        <p:txBody>
          <a:bodyPr>
            <a:normAutofit/>
          </a:bodyPr>
          <a:lstStyle/>
          <a:p>
            <a:pPr marL="0" indent="0">
              <a:buNone/>
            </a:pPr>
            <a:r>
              <a:rPr lang="zh-CN" altLang="en-US" sz="2400" dirty="0" smtClean="0"/>
              <a:t>        和</a:t>
            </a:r>
            <a:r>
              <a:rPr lang="zh-CN" altLang="en-US" sz="2400" dirty="0"/>
              <a:t>传统 </a:t>
            </a:r>
            <a:r>
              <a:rPr lang="en-US" altLang="zh-CN" sz="2400" dirty="0"/>
              <a:t>SSD </a:t>
            </a:r>
            <a:r>
              <a:rPr lang="zh-CN" altLang="en-US" sz="2400" dirty="0"/>
              <a:t>相比，</a:t>
            </a:r>
            <a:r>
              <a:rPr lang="en-US" altLang="zh-CN" sz="2400" dirty="0"/>
              <a:t>Open-Channel SSD </a:t>
            </a:r>
            <a:r>
              <a:rPr lang="zh-CN" altLang="en-US" sz="2400" dirty="0"/>
              <a:t>仅提供一个最简化的 </a:t>
            </a:r>
            <a:r>
              <a:rPr lang="en-US" altLang="zh-CN" sz="2400" dirty="0"/>
              <a:t>SSD</a:t>
            </a:r>
            <a:r>
              <a:rPr lang="zh-CN" altLang="en-US" sz="2400" dirty="0"/>
              <a:t>，只包含 </a:t>
            </a:r>
            <a:r>
              <a:rPr lang="en-US" altLang="zh-CN" sz="2400" dirty="0"/>
              <a:t>NAND </a:t>
            </a:r>
            <a:r>
              <a:rPr lang="zh-CN" altLang="en-US" sz="2400" dirty="0"/>
              <a:t>芯片和控制器，并不包含 </a:t>
            </a:r>
            <a:r>
              <a:rPr lang="en-US" altLang="zh-CN" sz="2400" dirty="0"/>
              <a:t>Flash Translation Layer</a:t>
            </a:r>
            <a:r>
              <a:rPr lang="zh-CN" altLang="en-US" sz="2400" dirty="0"/>
              <a:t>（</a:t>
            </a:r>
            <a:r>
              <a:rPr lang="en-US" altLang="zh-CN" sz="2400" dirty="0"/>
              <a:t>FTL</a:t>
            </a:r>
            <a:r>
              <a:rPr lang="zh-CN" altLang="en-US" sz="2400" dirty="0"/>
              <a:t>）。原有 </a:t>
            </a:r>
            <a:r>
              <a:rPr lang="en-US" altLang="zh-CN" sz="2400" dirty="0"/>
              <a:t>FTL </a:t>
            </a:r>
            <a:r>
              <a:rPr lang="zh-CN" altLang="en-US" sz="2400" dirty="0"/>
              <a:t>中的功能，例如 </a:t>
            </a:r>
            <a:r>
              <a:rPr lang="zh-CN" altLang="en-US" sz="2400" dirty="0" smtClean="0"/>
              <a:t>逻辑地址映射、磨损均衡、垃圾回收等</a:t>
            </a:r>
            <a:r>
              <a:rPr lang="zh-CN" altLang="en-US" sz="2400" dirty="0"/>
              <a:t>，需要由上层实现，可能是操作系统，也可能是某个应用程序。也就是说，</a:t>
            </a:r>
            <a:r>
              <a:rPr lang="en-US" altLang="zh-CN" sz="2400" dirty="0"/>
              <a:t>Open-Channel SSD </a:t>
            </a:r>
            <a:r>
              <a:rPr lang="zh-CN" altLang="en-US" sz="2400" dirty="0"/>
              <a:t>提供了一个裸 </a:t>
            </a:r>
            <a:r>
              <a:rPr lang="en-US" altLang="zh-CN" sz="2400" dirty="0"/>
              <a:t>SSD</a:t>
            </a:r>
            <a:r>
              <a:rPr lang="zh-CN" altLang="en-US" sz="2400" dirty="0"/>
              <a:t>，用户可以根据自己的需要设计和实现自己的 </a:t>
            </a:r>
            <a:r>
              <a:rPr lang="en-US" altLang="zh-CN" sz="2400" dirty="0"/>
              <a:t>FTL</a:t>
            </a:r>
            <a:r>
              <a:rPr lang="zh-CN" altLang="en-US" sz="2400" dirty="0"/>
              <a:t>，以达到最佳效果。</a:t>
            </a:r>
          </a:p>
        </p:txBody>
      </p:sp>
    </p:spTree>
    <p:extLst>
      <p:ext uri="{BB962C8B-B14F-4D97-AF65-F5344CB8AC3E}">
        <p14:creationId xmlns:p14="http://schemas.microsoft.com/office/powerpoint/2010/main" val="41306871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710952"/>
          </a:xfrm>
        </p:spPr>
        <p:txBody>
          <a:bodyPr>
            <a:normAutofit fontScale="90000"/>
          </a:bodyPr>
          <a:lstStyle/>
          <a:p>
            <a:r>
              <a:rPr lang="en-US" altLang="zh-CN" dirty="0" smtClean="0"/>
              <a:t>Log-on-Log</a:t>
            </a:r>
            <a:endParaRPr lang="zh-CN" altLang="en-US" dirty="0"/>
          </a:p>
        </p:txBody>
      </p:sp>
      <p:sp>
        <p:nvSpPr>
          <p:cNvPr id="3" name="内容占位符 2"/>
          <p:cNvSpPr>
            <a:spLocks noGrp="1"/>
          </p:cNvSpPr>
          <p:nvPr>
            <p:ph idx="1"/>
          </p:nvPr>
        </p:nvSpPr>
        <p:spPr>
          <a:xfrm>
            <a:off x="97161" y="1417644"/>
            <a:ext cx="4690863" cy="4819668"/>
          </a:xfrm>
        </p:spPr>
        <p:txBody>
          <a:bodyPr>
            <a:normAutofit fontScale="92500" lnSpcReduction="10000"/>
          </a:bodyPr>
          <a:lstStyle/>
          <a:p>
            <a:pPr marL="0" indent="0">
              <a:buNone/>
            </a:pPr>
            <a:r>
              <a:rPr lang="zh-CN" altLang="en-US" sz="2000" dirty="0" smtClean="0"/>
              <a:t>        </a:t>
            </a:r>
            <a:r>
              <a:rPr lang="en-US" altLang="zh-CN" sz="2000" dirty="0" err="1"/>
              <a:t>RocksDB</a:t>
            </a:r>
            <a:r>
              <a:rPr lang="en-US" altLang="zh-CN" sz="2000" dirty="0"/>
              <a:t> </a:t>
            </a:r>
            <a:r>
              <a:rPr lang="zh-CN" altLang="en-US" sz="2000" dirty="0"/>
              <a:t>的数据存储采用 </a:t>
            </a:r>
            <a:r>
              <a:rPr lang="en-US" altLang="zh-CN" sz="2000" dirty="0"/>
              <a:t>LSM-Tree + WAL </a:t>
            </a:r>
            <a:r>
              <a:rPr lang="zh-CN" altLang="en-US" sz="2000" dirty="0"/>
              <a:t>的方式</a:t>
            </a:r>
            <a:r>
              <a:rPr lang="zh-CN" altLang="en-US" sz="2000" dirty="0" smtClean="0"/>
              <a:t>，</a:t>
            </a:r>
            <a:r>
              <a:rPr lang="zh-CN" altLang="en-US" sz="2000" dirty="0"/>
              <a:t>由于目前在 </a:t>
            </a:r>
            <a:r>
              <a:rPr lang="en-US" altLang="zh-CN" sz="2000" dirty="0" err="1"/>
              <a:t>RocksDB</a:t>
            </a:r>
            <a:r>
              <a:rPr lang="en-US" altLang="zh-CN" sz="2000" dirty="0"/>
              <a:t> </a:t>
            </a:r>
            <a:r>
              <a:rPr lang="zh-CN" altLang="en-US" sz="2000" dirty="0"/>
              <a:t>的实现中，</a:t>
            </a:r>
            <a:r>
              <a:rPr lang="en-US" altLang="zh-CN" sz="2000" dirty="0"/>
              <a:t>LSM-Tree </a:t>
            </a:r>
            <a:r>
              <a:rPr lang="zh-CN" altLang="en-US" sz="2000" dirty="0"/>
              <a:t>中的 </a:t>
            </a:r>
            <a:r>
              <a:rPr lang="en-US" altLang="zh-CN" sz="2000" dirty="0" err="1"/>
              <a:t>SSTable</a:t>
            </a:r>
            <a:r>
              <a:rPr lang="en-US" altLang="zh-CN" sz="2000" dirty="0"/>
              <a:t> </a:t>
            </a:r>
            <a:r>
              <a:rPr lang="zh-CN" altLang="en-US" sz="2000" dirty="0"/>
              <a:t>和 </a:t>
            </a:r>
            <a:r>
              <a:rPr lang="en-US" altLang="zh-CN" sz="2000" dirty="0"/>
              <a:t>WAL </a:t>
            </a:r>
            <a:r>
              <a:rPr lang="zh-CN" altLang="en-US" sz="2000" dirty="0"/>
              <a:t>都是文件系统上的一个文件，所以数据写入 </a:t>
            </a:r>
            <a:r>
              <a:rPr lang="en-US" altLang="zh-CN" sz="2000" dirty="0"/>
              <a:t>WAL </a:t>
            </a:r>
            <a:r>
              <a:rPr lang="zh-CN" altLang="en-US" sz="2000" dirty="0"/>
              <a:t>的过程中，也会触发文件系统的数据保护</a:t>
            </a:r>
            <a:r>
              <a:rPr lang="zh-CN" altLang="en-US" sz="2000" dirty="0" smtClean="0"/>
              <a:t>机制，例如</a:t>
            </a:r>
            <a:r>
              <a:rPr lang="en-US" altLang="zh-CN" sz="2000" dirty="0"/>
              <a:t>Journal </a:t>
            </a:r>
            <a:r>
              <a:rPr lang="zh-CN" altLang="en-US" sz="2000" dirty="0"/>
              <a:t>。</a:t>
            </a:r>
            <a:r>
              <a:rPr lang="zh-CN" altLang="en-US" sz="2000" dirty="0" smtClean="0"/>
              <a:t>而</a:t>
            </a:r>
            <a:r>
              <a:rPr lang="zh-CN" altLang="en-US" sz="2000" dirty="0"/>
              <a:t>文件系统在将数据写入 </a:t>
            </a:r>
            <a:r>
              <a:rPr lang="en-US" altLang="zh-CN" sz="2000" dirty="0"/>
              <a:t>Journal </a:t>
            </a:r>
            <a:r>
              <a:rPr lang="zh-CN" altLang="en-US" sz="2000" dirty="0"/>
              <a:t>时，也会触发 </a:t>
            </a:r>
            <a:r>
              <a:rPr lang="en-US" altLang="zh-CN" sz="2000" dirty="0"/>
              <a:t>SSD FTL </a:t>
            </a:r>
            <a:r>
              <a:rPr lang="zh-CN" altLang="en-US" sz="2000" dirty="0"/>
              <a:t>层的数据保护</a:t>
            </a:r>
            <a:r>
              <a:rPr lang="zh-CN" altLang="en-US" sz="2000" dirty="0" smtClean="0"/>
              <a:t>机制。</a:t>
            </a:r>
            <a:endParaRPr lang="en-US" altLang="zh-CN" sz="2000" dirty="0" smtClean="0"/>
          </a:p>
          <a:p>
            <a:pPr marL="0" indent="0">
              <a:buNone/>
            </a:pPr>
            <a:r>
              <a:rPr lang="en-US" altLang="zh-CN" sz="2000" dirty="0"/>
              <a:t> </a:t>
            </a:r>
            <a:r>
              <a:rPr lang="en-US" altLang="zh-CN" sz="2000" dirty="0" smtClean="0"/>
              <a:t>       </a:t>
            </a:r>
            <a:r>
              <a:rPr lang="zh-CN" altLang="en-US" sz="2000" dirty="0" smtClean="0"/>
              <a:t>一次</a:t>
            </a:r>
            <a:r>
              <a:rPr lang="en-US" altLang="zh-CN" sz="2000" dirty="0"/>
              <a:t> </a:t>
            </a:r>
            <a:r>
              <a:rPr lang="en-US" altLang="zh-CN" sz="2000" dirty="0" err="1"/>
              <a:t>RocksDB</a:t>
            </a:r>
            <a:r>
              <a:rPr lang="zh-CN" altLang="en-US" sz="2000" dirty="0" smtClean="0"/>
              <a:t>的写请求会经过三个子系统：</a:t>
            </a:r>
            <a:r>
              <a:rPr lang="en-US" altLang="zh-CN" sz="2000" dirty="0" err="1" smtClean="0"/>
              <a:t>RocksDB</a:t>
            </a:r>
            <a:r>
              <a:rPr lang="zh-CN" altLang="en-US" sz="2000" dirty="0"/>
              <a:t>，</a:t>
            </a:r>
            <a:r>
              <a:rPr lang="en-US" altLang="zh-CN" sz="2000" dirty="0" smtClean="0"/>
              <a:t>File System</a:t>
            </a:r>
            <a:r>
              <a:rPr lang="zh-CN" altLang="en-US" sz="2000" dirty="0" smtClean="0"/>
              <a:t>，</a:t>
            </a:r>
            <a:r>
              <a:rPr lang="en-US" altLang="zh-CN" sz="2000" dirty="0" smtClean="0"/>
              <a:t>FTL</a:t>
            </a:r>
            <a:r>
              <a:rPr lang="zh-CN" altLang="en-US" sz="2000" dirty="0" smtClean="0"/>
              <a:t>。每一层子系统为了</a:t>
            </a:r>
            <a:r>
              <a:rPr lang="zh-CN" altLang="en-US" sz="2000" dirty="0"/>
              <a:t>保证数据完整性，都会产生写</a:t>
            </a:r>
            <a:r>
              <a:rPr lang="zh-CN" altLang="en-US" sz="2000" dirty="0" smtClean="0"/>
              <a:t>放大，</a:t>
            </a:r>
            <a:r>
              <a:rPr lang="zh-CN" altLang="en-US" sz="2000" dirty="0"/>
              <a:t>使得一次写入被放大几十甚至</a:t>
            </a:r>
            <a:r>
              <a:rPr lang="zh-CN" altLang="en-US" sz="2000" dirty="0" smtClean="0"/>
              <a:t>上百倍。</a:t>
            </a:r>
            <a:endParaRPr lang="en-US" altLang="zh-CN" sz="2000" dirty="0" smtClean="0"/>
          </a:p>
          <a:p>
            <a:pPr marL="0" indent="0">
              <a:buNone/>
            </a:pPr>
            <a:r>
              <a:rPr lang="zh-CN" altLang="en-US" sz="2000" dirty="0" smtClean="0"/>
              <a:t>        实际上</a:t>
            </a:r>
            <a:r>
              <a:rPr lang="zh-CN" altLang="en-US" sz="2000" dirty="0"/>
              <a:t>，对于 </a:t>
            </a:r>
            <a:r>
              <a:rPr lang="en-US" altLang="zh-CN" sz="2000" dirty="0" err="1"/>
              <a:t>RocksDB</a:t>
            </a:r>
            <a:r>
              <a:rPr lang="en-US" altLang="zh-CN" sz="2000" dirty="0"/>
              <a:t> </a:t>
            </a:r>
            <a:r>
              <a:rPr lang="zh-CN" altLang="en-US" sz="2000" dirty="0"/>
              <a:t>的 </a:t>
            </a:r>
            <a:r>
              <a:rPr lang="en-US" altLang="zh-CN" sz="2000" dirty="0"/>
              <a:t>WAL</a:t>
            </a:r>
            <a:r>
              <a:rPr lang="zh-CN" altLang="en-US" sz="2000" dirty="0"/>
              <a:t>，以及文件系统的 </a:t>
            </a:r>
            <a:r>
              <a:rPr lang="en-US" altLang="zh-CN" sz="2000" dirty="0"/>
              <a:t>Journal</a:t>
            </a:r>
            <a:r>
              <a:rPr lang="zh-CN" altLang="en-US" sz="2000" dirty="0"/>
              <a:t>，实际上都是临时性的写入，并不需要底层系统额外的数据保护机制。</a:t>
            </a:r>
          </a:p>
        </p:txBody>
      </p:sp>
      <p:pic>
        <p:nvPicPr>
          <p:cNvPr id="2050" name="Picture 2" descr="http://pic.doit.com.cn/2018/03/zk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455170"/>
            <a:ext cx="4204251" cy="326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692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IO Isolation</a:t>
            </a:r>
            <a:endParaRPr lang="zh-CN" altLang="en-US" sz="4000" dirty="0"/>
          </a:p>
        </p:txBody>
      </p:sp>
      <p:sp>
        <p:nvSpPr>
          <p:cNvPr id="3" name="内容占位符 2"/>
          <p:cNvSpPr>
            <a:spLocks noGrp="1"/>
          </p:cNvSpPr>
          <p:nvPr>
            <p:ph idx="1"/>
          </p:nvPr>
        </p:nvSpPr>
        <p:spPr/>
        <p:txBody>
          <a:bodyPr>
            <a:normAutofit/>
          </a:bodyPr>
          <a:lstStyle/>
          <a:p>
            <a:pPr marL="0" indent="0">
              <a:buNone/>
            </a:pPr>
            <a:r>
              <a:rPr lang="zh-CN" altLang="en-US" sz="2000" dirty="0" smtClean="0"/>
              <a:t>        由于 </a:t>
            </a:r>
            <a:r>
              <a:rPr lang="en-US" altLang="zh-CN" sz="2000" dirty="0"/>
              <a:t>SSD </a:t>
            </a:r>
            <a:r>
              <a:rPr lang="zh-CN" altLang="en-US" sz="2000" dirty="0"/>
              <a:t>的物理特性，</a:t>
            </a:r>
            <a:r>
              <a:rPr lang="en-US" altLang="zh-CN" sz="2000" dirty="0"/>
              <a:t>SSD </a:t>
            </a:r>
            <a:r>
              <a:rPr lang="zh-CN" altLang="en-US" sz="2000" dirty="0"/>
              <a:t>的性能和数据的物理布局紧密相关。</a:t>
            </a:r>
            <a:r>
              <a:rPr lang="en-US" altLang="zh-CN" sz="2000" dirty="0"/>
              <a:t>SSD </a:t>
            </a:r>
            <a:r>
              <a:rPr lang="zh-CN" altLang="en-US" sz="2000" dirty="0"/>
              <a:t>的性能来自于每一个 </a:t>
            </a:r>
            <a:r>
              <a:rPr lang="en-US" altLang="zh-CN" sz="2000" dirty="0"/>
              <a:t>NAND </a:t>
            </a:r>
            <a:r>
              <a:rPr lang="zh-CN" altLang="en-US" sz="2000" dirty="0"/>
              <a:t>芯片的性能的总和。每一个 </a:t>
            </a:r>
            <a:r>
              <a:rPr lang="en-US" altLang="zh-CN" sz="2000" dirty="0"/>
              <a:t>NAND </a:t>
            </a:r>
            <a:r>
              <a:rPr lang="zh-CN" altLang="en-US" sz="2000" dirty="0"/>
              <a:t>芯片提供的 </a:t>
            </a:r>
            <a:r>
              <a:rPr lang="en-US" altLang="zh-CN" sz="2000" dirty="0"/>
              <a:t>IO </a:t>
            </a:r>
            <a:r>
              <a:rPr lang="zh-CN" altLang="en-US" sz="2000" dirty="0"/>
              <a:t>性能很低，但由于 </a:t>
            </a:r>
            <a:r>
              <a:rPr lang="en-US" altLang="zh-CN" sz="2000" dirty="0"/>
              <a:t>NAND </a:t>
            </a:r>
            <a:r>
              <a:rPr lang="zh-CN" altLang="en-US" sz="2000" dirty="0"/>
              <a:t>芯片之间可以进行并行化，这使得 </a:t>
            </a:r>
            <a:r>
              <a:rPr lang="en-US" altLang="zh-CN" sz="2000" dirty="0"/>
              <a:t>SSD </a:t>
            </a:r>
            <a:r>
              <a:rPr lang="zh-CN" altLang="en-US" sz="2000" dirty="0"/>
              <a:t>的整体性能非常高</a:t>
            </a:r>
            <a:r>
              <a:rPr lang="zh-CN" altLang="en-US" sz="2000" dirty="0" smtClean="0"/>
              <a:t>。</a:t>
            </a:r>
            <a:endParaRPr lang="en-US" altLang="zh-CN" sz="2000" dirty="0" smtClean="0"/>
          </a:p>
          <a:p>
            <a:pPr marL="0" indent="0">
              <a:buNone/>
            </a:pPr>
            <a:r>
              <a:rPr lang="en-US" altLang="zh-CN" sz="2000" dirty="0"/>
              <a:t> </a:t>
            </a:r>
            <a:r>
              <a:rPr lang="en-US" altLang="zh-CN" sz="2000" dirty="0" smtClean="0"/>
              <a:t>       </a:t>
            </a:r>
            <a:r>
              <a:rPr lang="zh-CN" altLang="en-US" sz="2000" dirty="0" smtClean="0"/>
              <a:t>然而</a:t>
            </a:r>
            <a:r>
              <a:rPr lang="zh-CN" altLang="en-US" sz="2000" dirty="0"/>
              <a:t>由于传统的 </a:t>
            </a:r>
            <a:r>
              <a:rPr lang="en-US" altLang="zh-CN" sz="2000" dirty="0"/>
              <a:t>SSD </a:t>
            </a:r>
            <a:r>
              <a:rPr lang="zh-CN" altLang="en-US" sz="2000" dirty="0"/>
              <a:t>上运行了 </a:t>
            </a:r>
            <a:r>
              <a:rPr lang="en-US" altLang="zh-CN" sz="2000" dirty="0"/>
              <a:t>FTL</a:t>
            </a:r>
            <a:r>
              <a:rPr lang="zh-CN" altLang="en-US" sz="2000" dirty="0"/>
              <a:t>，</a:t>
            </a:r>
            <a:r>
              <a:rPr lang="en-US" altLang="zh-CN" sz="2000" dirty="0"/>
              <a:t>FTL </a:t>
            </a:r>
            <a:r>
              <a:rPr lang="zh-CN" altLang="en-US" sz="2000" dirty="0"/>
              <a:t>不仅会对数据的布局进行重映射，同时在后台还会运行 </a:t>
            </a:r>
            <a:r>
              <a:rPr lang="en-US" altLang="zh-CN" sz="2000" dirty="0"/>
              <a:t>GC </a:t>
            </a:r>
            <a:r>
              <a:rPr lang="zh-CN" altLang="en-US" sz="2000" dirty="0"/>
              <a:t>任务，这使得 </a:t>
            </a:r>
            <a:r>
              <a:rPr lang="en-US" altLang="zh-CN" sz="2000" dirty="0"/>
              <a:t>SSD </a:t>
            </a:r>
            <a:r>
              <a:rPr lang="zh-CN" altLang="en-US" sz="2000" dirty="0"/>
              <a:t>的性能是无法预测的，也无法进行隔离</a:t>
            </a:r>
            <a:r>
              <a:rPr lang="zh-CN" altLang="en-US" sz="2000" dirty="0" smtClean="0"/>
              <a:t>。</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a:t> </a:t>
            </a:r>
            <a:r>
              <a:rPr lang="en-US" altLang="zh-CN" sz="2000" dirty="0" smtClean="0"/>
              <a:t>       Open-Channel </a:t>
            </a:r>
            <a:r>
              <a:rPr lang="en-US" altLang="zh-CN" sz="2000" dirty="0"/>
              <a:t>SSD </a:t>
            </a:r>
            <a:r>
              <a:rPr lang="zh-CN" altLang="en-US" sz="2000" dirty="0"/>
              <a:t>将底层信息暴露给上层应用，通过将数据放置在不同的 </a:t>
            </a:r>
            <a:r>
              <a:rPr lang="en-US" altLang="zh-CN" sz="2000" dirty="0"/>
              <a:t>NAND </a:t>
            </a:r>
            <a:r>
              <a:rPr lang="zh-CN" altLang="en-US" sz="2000" dirty="0"/>
              <a:t>芯片上，可以在物理层面达到数据分布隔离，同时也就打到了性能的隔离的效果。</a:t>
            </a:r>
            <a:endParaRPr lang="en-US" altLang="zh-CN" sz="2000" dirty="0"/>
          </a:p>
        </p:txBody>
      </p:sp>
    </p:spTree>
    <p:extLst>
      <p:ext uri="{BB962C8B-B14F-4D97-AF65-F5344CB8AC3E}">
        <p14:creationId xmlns:p14="http://schemas.microsoft.com/office/powerpoint/2010/main" val="2849633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360861"/>
            <a:ext cx="7772400" cy="1500187"/>
          </a:xfrm>
        </p:spPr>
        <p:txBody>
          <a:bodyPr>
            <a:normAutofit/>
          </a:bodyPr>
          <a:lstStyle/>
          <a:p>
            <a:r>
              <a:rPr lang="en-US" altLang="zh-CN" sz="4000" dirty="0" err="1" smtClean="0">
                <a:solidFill>
                  <a:schemeClr val="tx1"/>
                </a:solidFill>
                <a:latin typeface="+mj-lt"/>
              </a:rPr>
              <a:t>LightNVM</a:t>
            </a:r>
            <a:endParaRPr lang="zh-CN" altLang="en-US" sz="4000" dirty="0">
              <a:solidFill>
                <a:schemeClr val="tx1"/>
              </a:solidFill>
              <a:latin typeface="+mj-lt"/>
            </a:endParaRPr>
          </a:p>
        </p:txBody>
      </p:sp>
    </p:spTree>
    <p:extLst>
      <p:ext uri="{BB962C8B-B14F-4D97-AF65-F5344CB8AC3E}">
        <p14:creationId xmlns:p14="http://schemas.microsoft.com/office/powerpoint/2010/main" val="1792976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t>LightNVM</a:t>
            </a:r>
            <a:endParaRPr lang="zh-CN" altLang="en-US" sz="4000" dirty="0"/>
          </a:p>
        </p:txBody>
      </p:sp>
      <p:sp>
        <p:nvSpPr>
          <p:cNvPr id="3" name="内容占位符 2"/>
          <p:cNvSpPr>
            <a:spLocks noGrp="1"/>
          </p:cNvSpPr>
          <p:nvPr>
            <p:ph idx="1"/>
          </p:nvPr>
        </p:nvSpPr>
        <p:spPr>
          <a:xfrm>
            <a:off x="457200" y="4797152"/>
            <a:ext cx="8229600" cy="1489368"/>
          </a:xfrm>
        </p:spPr>
        <p:txBody>
          <a:bodyPr>
            <a:normAutofit/>
          </a:bodyPr>
          <a:lstStyle/>
          <a:p>
            <a:pPr marL="0" indent="0">
              <a:buNone/>
            </a:pPr>
            <a:r>
              <a:rPr lang="en-US" altLang="zh-CN" sz="2000" dirty="0" smtClean="0"/>
              <a:t>        </a:t>
            </a:r>
            <a:r>
              <a:rPr lang="en-US" altLang="zh-CN" sz="2000" dirty="0" err="1" smtClean="0"/>
              <a:t>LightNVM</a:t>
            </a:r>
            <a:r>
              <a:rPr lang="en-US" altLang="zh-CN" sz="2000" dirty="0" smtClean="0"/>
              <a:t> </a:t>
            </a:r>
            <a:r>
              <a:rPr lang="zh-CN" altLang="en-US" sz="2000" dirty="0"/>
              <a:t>是在 </a:t>
            </a:r>
            <a:r>
              <a:rPr lang="en-US" altLang="zh-CN" sz="2000" dirty="0" smtClean="0"/>
              <a:t>Linux</a:t>
            </a:r>
            <a:r>
              <a:rPr lang="zh-CN" altLang="en-US" sz="2000" dirty="0" smtClean="0"/>
              <a:t>内核中</a:t>
            </a:r>
            <a:r>
              <a:rPr lang="zh-CN" altLang="en-US" sz="2000" dirty="0"/>
              <a:t>一个针对 </a:t>
            </a:r>
            <a:r>
              <a:rPr lang="en-US" altLang="zh-CN" sz="2000" dirty="0"/>
              <a:t>Open-Channel </a:t>
            </a:r>
            <a:r>
              <a:rPr lang="en-US" altLang="zh-CN" sz="2000" dirty="0" smtClean="0"/>
              <a:t>SSD</a:t>
            </a:r>
            <a:r>
              <a:rPr lang="zh-CN" altLang="en-US" sz="2000" dirty="0" smtClean="0"/>
              <a:t>的子系统。</a:t>
            </a:r>
            <a:r>
              <a:rPr lang="en-US" altLang="zh-CN" sz="2000" dirty="0" err="1"/>
              <a:t>LightNVM</a:t>
            </a:r>
            <a:r>
              <a:rPr lang="en-US" altLang="zh-CN" sz="2000" dirty="0"/>
              <a:t> </a:t>
            </a:r>
            <a:r>
              <a:rPr lang="zh-CN" altLang="en-US" sz="2000" dirty="0"/>
              <a:t>提供了一套新的接口，用于管理 </a:t>
            </a:r>
            <a:r>
              <a:rPr lang="en-US" altLang="zh-CN" sz="2000" dirty="0"/>
              <a:t>Open-Channel SSD</a:t>
            </a:r>
            <a:r>
              <a:rPr lang="zh-CN" altLang="en-US" sz="2000" dirty="0"/>
              <a:t>，以及执行 </a:t>
            </a:r>
            <a:r>
              <a:rPr lang="en-US" altLang="zh-CN" sz="2000" dirty="0"/>
              <a:t>IO </a:t>
            </a:r>
            <a:r>
              <a:rPr lang="zh-CN" altLang="en-US" sz="2000" dirty="0" smtClean="0"/>
              <a:t>操作，使得用户能够基于主机实际</a:t>
            </a:r>
            <a:r>
              <a:rPr lang="zh-CN" altLang="en-US" sz="2000" dirty="0"/>
              <a:t>工作负载的特点，来调配操作盘上</a:t>
            </a:r>
            <a:r>
              <a:rPr lang="en-US" altLang="zh-CN" sz="2000" dirty="0"/>
              <a:t>NAND</a:t>
            </a:r>
            <a:r>
              <a:rPr lang="zh-CN" altLang="en-US" sz="2000" dirty="0" smtClean="0"/>
              <a:t>资源，</a:t>
            </a:r>
            <a:r>
              <a:rPr lang="zh-CN" altLang="en-US" sz="2000" dirty="0"/>
              <a:t>灵活实现定制化的</a:t>
            </a:r>
            <a:r>
              <a:rPr lang="en-US" altLang="zh-CN" sz="2000" dirty="0"/>
              <a:t>FTL </a:t>
            </a:r>
            <a:r>
              <a:rPr lang="zh-CN" altLang="en-US" sz="2000" dirty="0" smtClean="0"/>
              <a:t>。</a:t>
            </a:r>
            <a:endParaRPr lang="zh-CN" altLang="en-US" sz="2000" dirty="0"/>
          </a:p>
        </p:txBody>
      </p:sp>
      <p:pic>
        <p:nvPicPr>
          <p:cNvPr id="4" name="图片 3"/>
          <p:cNvPicPr/>
          <p:nvPr/>
        </p:nvPicPr>
        <p:blipFill>
          <a:blip r:embed="rId2"/>
          <a:stretch>
            <a:fillRect/>
          </a:stretch>
        </p:blipFill>
        <p:spPr>
          <a:xfrm>
            <a:off x="1354358" y="1556792"/>
            <a:ext cx="6264696" cy="3170888"/>
          </a:xfrm>
          <a:prstGeom prst="rect">
            <a:avLst/>
          </a:prstGeom>
        </p:spPr>
      </p:pic>
    </p:spTree>
    <p:extLst>
      <p:ext uri="{BB962C8B-B14F-4D97-AF65-F5344CB8AC3E}">
        <p14:creationId xmlns:p14="http://schemas.microsoft.com/office/powerpoint/2010/main" val="1149261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3752"/>
            <a:ext cx="8229600" cy="710952"/>
          </a:xfrm>
        </p:spPr>
        <p:txBody>
          <a:bodyPr>
            <a:normAutofit fontScale="90000"/>
          </a:bodyPr>
          <a:lstStyle/>
          <a:p>
            <a:r>
              <a:rPr lang="en-US" altLang="zh-CN" dirty="0" err="1" smtClean="0"/>
              <a:t>LightNVM</a:t>
            </a:r>
            <a:endParaRPr lang="zh-CN" altLang="en-US" dirty="0"/>
          </a:p>
        </p:txBody>
      </p:sp>
      <p:sp>
        <p:nvSpPr>
          <p:cNvPr id="3" name="内容占位符 2"/>
          <p:cNvSpPr>
            <a:spLocks noGrp="1"/>
          </p:cNvSpPr>
          <p:nvPr>
            <p:ph idx="1"/>
          </p:nvPr>
        </p:nvSpPr>
        <p:spPr>
          <a:xfrm>
            <a:off x="25153" y="4005064"/>
            <a:ext cx="8928992" cy="2713504"/>
          </a:xfrm>
        </p:spPr>
        <p:txBody>
          <a:bodyPr>
            <a:normAutofit fontScale="92500" lnSpcReduction="10000"/>
          </a:bodyPr>
          <a:lstStyle/>
          <a:p>
            <a:pPr marL="0" indent="0">
              <a:buNone/>
            </a:pPr>
            <a:r>
              <a:rPr lang="en-US" altLang="zh-CN" sz="2000" dirty="0" err="1"/>
              <a:t>LightNVM</a:t>
            </a:r>
            <a:r>
              <a:rPr lang="zh-CN" altLang="zh-CN" sz="2000" dirty="0"/>
              <a:t>分为三</a:t>
            </a:r>
            <a:r>
              <a:rPr lang="zh-CN" altLang="zh-CN" sz="2000" dirty="0" smtClean="0"/>
              <a:t>层，</a:t>
            </a:r>
            <a:r>
              <a:rPr lang="zh-CN" altLang="zh-CN" sz="2000" dirty="0"/>
              <a:t>每层为开放通道</a:t>
            </a:r>
            <a:r>
              <a:rPr lang="en-US" altLang="zh-CN" sz="2000" dirty="0"/>
              <a:t>SSD</a:t>
            </a:r>
            <a:r>
              <a:rPr lang="zh-CN" altLang="zh-CN" sz="2000" dirty="0"/>
              <a:t>提供一个抽象级别：</a:t>
            </a:r>
          </a:p>
          <a:p>
            <a:pPr marL="0" indent="0">
              <a:buNone/>
            </a:pPr>
            <a:r>
              <a:rPr lang="en-US" altLang="zh-CN" sz="2000" b="1" dirty="0" smtClean="0"/>
              <a:t>1. </a:t>
            </a:r>
            <a:r>
              <a:rPr lang="en-US" altLang="zh-CN" sz="2000" b="1" dirty="0" err="1" smtClean="0"/>
              <a:t>NVMe</a:t>
            </a:r>
            <a:r>
              <a:rPr lang="zh-CN" altLang="zh-CN" sz="2000" b="1" dirty="0"/>
              <a:t>设备驱动程序</a:t>
            </a:r>
            <a:r>
              <a:rPr lang="zh-CN" altLang="zh-CN" sz="2000" b="1" dirty="0" smtClean="0"/>
              <a:t>。</a:t>
            </a:r>
            <a:r>
              <a:rPr lang="zh-CN" altLang="zh-CN" sz="2000" dirty="0" smtClean="0"/>
              <a:t>启用</a:t>
            </a:r>
            <a:r>
              <a:rPr lang="en-US" altLang="zh-CN" sz="2000" dirty="0" err="1"/>
              <a:t>LightNVM</a:t>
            </a:r>
            <a:r>
              <a:rPr lang="zh-CN" altLang="zh-CN" sz="2000" dirty="0"/>
              <a:t>的</a:t>
            </a:r>
            <a:r>
              <a:rPr lang="en-US" altLang="zh-CN" sz="2000" dirty="0" err="1"/>
              <a:t>NVMe</a:t>
            </a:r>
            <a:r>
              <a:rPr lang="zh-CN" altLang="zh-CN" sz="2000" dirty="0"/>
              <a:t>设备驱动程序使内核模块可以通过</a:t>
            </a:r>
            <a:r>
              <a:rPr lang="en-US" altLang="zh-CN" sz="2000" dirty="0"/>
              <a:t>PPA I / O</a:t>
            </a:r>
            <a:r>
              <a:rPr lang="zh-CN" altLang="zh-CN" sz="2000" dirty="0"/>
              <a:t>接口访问开放通道</a:t>
            </a:r>
            <a:r>
              <a:rPr lang="en-US" altLang="zh-CN" sz="2000" dirty="0"/>
              <a:t>SSD</a:t>
            </a:r>
            <a:r>
              <a:rPr lang="zh-CN" altLang="zh-CN" sz="2000" dirty="0" smtClean="0"/>
              <a:t>。设备驱动程序</a:t>
            </a:r>
            <a:r>
              <a:rPr lang="zh-CN" altLang="zh-CN" sz="2000" dirty="0"/>
              <a:t>将设备作为传统的</a:t>
            </a:r>
            <a:r>
              <a:rPr lang="en-US" altLang="zh-CN" sz="2000" dirty="0"/>
              <a:t>Linux</a:t>
            </a:r>
            <a:r>
              <a:rPr lang="zh-CN" altLang="zh-CN" sz="2000" dirty="0"/>
              <a:t>设备公开给用户空间，从而允许</a:t>
            </a:r>
            <a:r>
              <a:rPr lang="zh-CN" altLang="zh-CN" sz="2000" dirty="0" smtClean="0"/>
              <a:t>应用程序与</a:t>
            </a:r>
            <a:r>
              <a:rPr lang="zh-CN" altLang="zh-CN" sz="2000" dirty="0"/>
              <a:t>设备交互。 </a:t>
            </a:r>
            <a:endParaRPr lang="en-US" altLang="zh-CN" sz="2000" dirty="0"/>
          </a:p>
          <a:p>
            <a:pPr marL="0" indent="0">
              <a:buNone/>
            </a:pPr>
            <a:r>
              <a:rPr lang="en-US" altLang="zh-CN" sz="2000" b="1" dirty="0" smtClean="0"/>
              <a:t>2</a:t>
            </a:r>
            <a:r>
              <a:rPr lang="en-US" altLang="zh-CN" sz="2000" b="1" dirty="0"/>
              <a:t>. </a:t>
            </a:r>
            <a:r>
              <a:rPr lang="en-US" altLang="zh-CN" sz="2000" b="1" dirty="0" err="1"/>
              <a:t>LightNVM</a:t>
            </a:r>
            <a:r>
              <a:rPr lang="zh-CN" altLang="zh-CN" sz="2000" b="1" dirty="0"/>
              <a:t>子系统</a:t>
            </a:r>
            <a:r>
              <a:rPr lang="zh-CN" altLang="zh-CN" sz="2000" b="1" dirty="0" smtClean="0"/>
              <a:t>。</a:t>
            </a:r>
            <a:r>
              <a:rPr lang="zh-CN" altLang="zh-CN" sz="2000" dirty="0"/>
              <a:t>子系统的实例在</a:t>
            </a:r>
            <a:r>
              <a:rPr lang="en-US" altLang="zh-CN" sz="2000" dirty="0"/>
              <a:t>PPA I / O</a:t>
            </a:r>
            <a:r>
              <a:rPr lang="zh-CN" altLang="zh-CN" sz="2000" dirty="0"/>
              <a:t>支持的块设备的顶部初始化。该实例使内核可以获知设备的几何结构</a:t>
            </a:r>
            <a:r>
              <a:rPr lang="zh-CN" altLang="zh-CN" sz="2000" dirty="0" smtClean="0"/>
              <a:t>。它</a:t>
            </a:r>
            <a:r>
              <a:rPr lang="zh-CN" altLang="zh-CN" sz="2000" dirty="0"/>
              <a:t>还使用</a:t>
            </a:r>
            <a:r>
              <a:rPr lang="en-US" altLang="zh-CN" sz="2000" dirty="0" err="1"/>
              <a:t>blk-mq</a:t>
            </a:r>
            <a:r>
              <a:rPr lang="zh-CN" altLang="zh-CN" sz="2000" dirty="0"/>
              <a:t>设备驱动程序专用</a:t>
            </a:r>
            <a:r>
              <a:rPr lang="en-US" altLang="zh-CN" sz="2000" dirty="0"/>
              <a:t>I / O</a:t>
            </a:r>
            <a:r>
              <a:rPr lang="zh-CN" altLang="zh-CN" sz="2000" dirty="0"/>
              <a:t>接口公开了矢量接口</a:t>
            </a:r>
            <a:r>
              <a:rPr lang="zh-CN" altLang="zh-CN" sz="2000" dirty="0" smtClean="0"/>
              <a:t>。</a:t>
            </a:r>
            <a:endParaRPr lang="en-US" altLang="zh-CN" sz="2000" dirty="0" smtClean="0"/>
          </a:p>
          <a:p>
            <a:pPr marL="0" indent="0">
              <a:buNone/>
            </a:pPr>
            <a:r>
              <a:rPr lang="en-US" altLang="zh-CN" sz="2000" b="1" dirty="0" smtClean="0"/>
              <a:t>3</a:t>
            </a:r>
            <a:r>
              <a:rPr lang="en-US" altLang="zh-CN" sz="2000" b="1" dirty="0"/>
              <a:t>.</a:t>
            </a:r>
            <a:r>
              <a:rPr lang="zh-CN" altLang="zh-CN" sz="2000" b="1" dirty="0"/>
              <a:t>高级</a:t>
            </a:r>
            <a:r>
              <a:rPr lang="en-US" altLang="zh-CN" sz="2000" b="1" dirty="0"/>
              <a:t>I / O</a:t>
            </a:r>
            <a:r>
              <a:rPr lang="zh-CN" altLang="zh-CN" sz="2000" b="1" dirty="0"/>
              <a:t>接口</a:t>
            </a:r>
            <a:r>
              <a:rPr lang="zh-CN" altLang="zh-CN" sz="2000" b="1" dirty="0" smtClean="0"/>
              <a:t>。</a:t>
            </a:r>
            <a:r>
              <a:rPr lang="zh-CN" altLang="en-US" sz="2000" dirty="0"/>
              <a:t>对上层暴露传统的 </a:t>
            </a:r>
            <a:r>
              <a:rPr lang="en-US" altLang="zh-CN" sz="2000" dirty="0"/>
              <a:t>Block </a:t>
            </a:r>
            <a:r>
              <a:rPr lang="zh-CN" altLang="en-US" sz="2000" dirty="0"/>
              <a:t>层接口，使得现有的文件系统可以通过 </a:t>
            </a:r>
            <a:r>
              <a:rPr lang="en-US" altLang="zh-CN" sz="2000" dirty="0" err="1"/>
              <a:t>pblk</a:t>
            </a:r>
            <a:r>
              <a:rPr lang="en-US" altLang="zh-CN" sz="2000" dirty="0"/>
              <a:t> </a:t>
            </a:r>
            <a:r>
              <a:rPr lang="zh-CN" altLang="en-US" sz="2000" dirty="0"/>
              <a:t>直接运行在 </a:t>
            </a:r>
            <a:r>
              <a:rPr lang="en-US" altLang="zh-CN" sz="2000" dirty="0"/>
              <a:t>Open-Channel SSD </a:t>
            </a:r>
            <a:r>
              <a:rPr lang="zh-CN" altLang="en-US" sz="2000" dirty="0"/>
              <a:t>上</a:t>
            </a:r>
          </a:p>
        </p:txBody>
      </p:sp>
      <p:pic>
        <p:nvPicPr>
          <p:cNvPr id="4" name="图片 3"/>
          <p:cNvPicPr/>
          <p:nvPr/>
        </p:nvPicPr>
        <p:blipFill>
          <a:blip r:embed="rId2"/>
          <a:stretch>
            <a:fillRect/>
          </a:stretch>
        </p:blipFill>
        <p:spPr>
          <a:xfrm>
            <a:off x="1331640" y="764704"/>
            <a:ext cx="6264696" cy="3170888"/>
          </a:xfrm>
          <a:prstGeom prst="rect">
            <a:avLst/>
          </a:prstGeom>
        </p:spPr>
      </p:pic>
    </p:spTree>
    <p:extLst>
      <p:ext uri="{BB962C8B-B14F-4D97-AF65-F5344CB8AC3E}">
        <p14:creationId xmlns:p14="http://schemas.microsoft.com/office/powerpoint/2010/main" val="28356416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360861"/>
            <a:ext cx="7772400" cy="1500187"/>
          </a:xfrm>
        </p:spPr>
        <p:txBody>
          <a:bodyPr>
            <a:normAutofit/>
          </a:bodyPr>
          <a:lstStyle/>
          <a:p>
            <a:r>
              <a:rPr lang="en-US" altLang="zh-CN" sz="4000" dirty="0" err="1" smtClean="0">
                <a:solidFill>
                  <a:schemeClr val="tx1"/>
                </a:solidFill>
                <a:latin typeface="+mj-lt"/>
              </a:rPr>
              <a:t>FlashBlox</a:t>
            </a:r>
            <a:endParaRPr lang="zh-CN" altLang="en-US" sz="4000" dirty="0">
              <a:solidFill>
                <a:schemeClr val="tx1"/>
              </a:solidFill>
              <a:latin typeface="+mj-lt"/>
            </a:endParaRPr>
          </a:p>
        </p:txBody>
      </p:sp>
    </p:spTree>
    <p:extLst>
      <p:ext uri="{BB962C8B-B14F-4D97-AF65-F5344CB8AC3E}">
        <p14:creationId xmlns:p14="http://schemas.microsoft.com/office/powerpoint/2010/main" val="3085994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SSD</a:t>
            </a:r>
            <a:r>
              <a:rPr lang="zh-CN" altLang="en-US" sz="4000" dirty="0" smtClean="0"/>
              <a:t>基本概念</a:t>
            </a:r>
            <a:endParaRPr lang="zh-CN" altLang="en-US" sz="4000" dirty="0"/>
          </a:p>
        </p:txBody>
      </p:sp>
      <p:sp>
        <p:nvSpPr>
          <p:cNvPr id="3" name="内容占位符 2"/>
          <p:cNvSpPr>
            <a:spLocks noGrp="1"/>
          </p:cNvSpPr>
          <p:nvPr>
            <p:ph idx="1"/>
          </p:nvPr>
        </p:nvSpPr>
        <p:spPr/>
        <p:txBody>
          <a:bodyPr>
            <a:normAutofit/>
          </a:bodyPr>
          <a:lstStyle/>
          <a:p>
            <a:pPr marL="0" indent="0">
              <a:buNone/>
            </a:pPr>
            <a:r>
              <a:rPr lang="zh-CN" altLang="en-US" sz="2000" dirty="0" smtClean="0"/>
              <a:t>        固态</a:t>
            </a:r>
            <a:r>
              <a:rPr lang="zh-CN" altLang="en-US" sz="2000" dirty="0"/>
              <a:t>驱动器（</a:t>
            </a:r>
            <a:r>
              <a:rPr lang="en-US" altLang="zh-CN" sz="2000" dirty="0"/>
              <a:t>Solid State Disk</a:t>
            </a:r>
            <a:r>
              <a:rPr lang="zh-CN" altLang="en-US" sz="2000" dirty="0"/>
              <a:t>或</a:t>
            </a:r>
            <a:r>
              <a:rPr lang="en-US" altLang="zh-CN" sz="2000" dirty="0"/>
              <a:t>Solid State Drive</a:t>
            </a:r>
            <a:r>
              <a:rPr lang="zh-CN" altLang="en-US" sz="2000" dirty="0"/>
              <a:t>，简称</a:t>
            </a:r>
            <a:r>
              <a:rPr lang="en-US" altLang="zh-CN" sz="2000" dirty="0"/>
              <a:t>SSD</a:t>
            </a:r>
            <a:r>
              <a:rPr lang="zh-CN" altLang="en-US" sz="2000" dirty="0"/>
              <a:t>），俗称固态硬盘，固态硬盘是用固态</a:t>
            </a:r>
            <a:r>
              <a:rPr lang="zh-CN" altLang="en-US" sz="2000" dirty="0" smtClean="0"/>
              <a:t>电子存储芯片阵列</a:t>
            </a:r>
            <a:r>
              <a:rPr lang="zh-CN" altLang="en-US" sz="2000" dirty="0"/>
              <a:t>而制成的</a:t>
            </a:r>
            <a:r>
              <a:rPr lang="zh-CN" altLang="en-US" sz="2000" dirty="0" smtClean="0"/>
              <a:t>硬盘。</a:t>
            </a:r>
            <a:r>
              <a:rPr lang="en-US" altLang="zh-CN" sz="2000" dirty="0"/>
              <a:t>SSD</a:t>
            </a:r>
            <a:r>
              <a:rPr lang="zh-CN" altLang="en-US" sz="2000" dirty="0"/>
              <a:t>由控制单元和存储单元（</a:t>
            </a:r>
            <a:r>
              <a:rPr lang="en-US" altLang="zh-CN" sz="2000" dirty="0"/>
              <a:t>FLASH</a:t>
            </a:r>
            <a:r>
              <a:rPr lang="zh-CN" altLang="en-US" sz="2000" dirty="0"/>
              <a:t>芯片、</a:t>
            </a:r>
            <a:r>
              <a:rPr lang="en-US" altLang="zh-CN" sz="2000" dirty="0"/>
              <a:t>DRAM</a:t>
            </a:r>
            <a:r>
              <a:rPr lang="zh-CN" altLang="en-US" sz="2000" dirty="0"/>
              <a:t>芯片）组成。固态硬盘在接口的规范和定义、功能及使用方法上与普通硬盘的完全相同，在产品外形和尺寸上也完全与普通硬盘一致</a:t>
            </a:r>
            <a:r>
              <a:rPr lang="zh-CN" altLang="en-US" sz="2000" dirty="0" smtClean="0"/>
              <a:t>。</a:t>
            </a:r>
            <a:endParaRPr lang="en-US" altLang="zh-CN" sz="2000" dirty="0" smtClean="0"/>
          </a:p>
          <a:p>
            <a:pPr marL="0" indent="0">
              <a:buNone/>
            </a:pPr>
            <a:endParaRPr lang="en-US" altLang="zh-CN" sz="2000" dirty="0" smtClean="0"/>
          </a:p>
          <a:p>
            <a:pPr marL="0" indent="0">
              <a:buNone/>
            </a:pPr>
            <a:r>
              <a:rPr lang="zh-CN" altLang="en-US" sz="2000" dirty="0"/>
              <a:t>        </a:t>
            </a:r>
            <a:r>
              <a:rPr lang="en-US" altLang="zh-CN" sz="2000" dirty="0" smtClean="0"/>
              <a:t>SSD</a:t>
            </a:r>
            <a:r>
              <a:rPr lang="zh-CN" altLang="en-US" sz="2000" dirty="0" smtClean="0"/>
              <a:t>的</a:t>
            </a:r>
            <a:r>
              <a:rPr lang="zh-CN" altLang="en-US" sz="2000" dirty="0"/>
              <a:t>存储介质分为两种，一种是采用闪存（</a:t>
            </a:r>
            <a:r>
              <a:rPr lang="en-US" altLang="zh-CN" sz="2000" dirty="0"/>
              <a:t>FLASH</a:t>
            </a:r>
            <a:r>
              <a:rPr lang="zh-CN" altLang="en-US" sz="2000" dirty="0"/>
              <a:t>芯片）作为存储介质，另外一种是采用</a:t>
            </a:r>
            <a:r>
              <a:rPr lang="en-US" altLang="zh-CN" sz="2000" dirty="0"/>
              <a:t>DRAM</a:t>
            </a:r>
            <a:r>
              <a:rPr lang="zh-CN" altLang="en-US" sz="2000" dirty="0"/>
              <a:t>作为存储介质</a:t>
            </a:r>
            <a:r>
              <a:rPr lang="zh-CN" altLang="en-US" sz="2000" dirty="0" smtClean="0"/>
              <a:t>。</a:t>
            </a:r>
            <a:endParaRPr lang="en-US" altLang="zh-CN" sz="2000" dirty="0" smtClean="0"/>
          </a:p>
          <a:p>
            <a:pPr marL="0" indent="0">
              <a:buNone/>
            </a:pPr>
            <a:r>
              <a:rPr lang="zh-CN" altLang="en-US" sz="2000" dirty="0" smtClean="0"/>
              <a:t>        基于闪存的</a:t>
            </a:r>
            <a:r>
              <a:rPr lang="en-US" altLang="zh-CN" sz="2000" dirty="0" smtClean="0"/>
              <a:t>SSD</a:t>
            </a:r>
            <a:r>
              <a:rPr lang="zh-CN" altLang="en-US" sz="2000" dirty="0" smtClean="0"/>
              <a:t>的数据保护</a:t>
            </a:r>
            <a:r>
              <a:rPr lang="zh-CN" altLang="en-US" sz="2000" dirty="0"/>
              <a:t>不受电源控制，能适应于各种</a:t>
            </a:r>
            <a:r>
              <a:rPr lang="zh-CN" altLang="en-US" sz="2000" dirty="0" smtClean="0"/>
              <a:t>环境</a:t>
            </a:r>
            <a:r>
              <a:rPr lang="zh-CN" altLang="en-US" sz="2000" dirty="0"/>
              <a:t>；</a:t>
            </a:r>
            <a:r>
              <a:rPr lang="zh-CN" altLang="en-US" sz="2000" dirty="0" smtClean="0"/>
              <a:t>采用</a:t>
            </a:r>
            <a:r>
              <a:rPr lang="en-US" altLang="zh-CN" sz="2000" dirty="0"/>
              <a:t>DRAM</a:t>
            </a:r>
            <a:r>
              <a:rPr lang="zh-CN" altLang="en-US" sz="2000" dirty="0"/>
              <a:t>作为存储</a:t>
            </a:r>
            <a:r>
              <a:rPr lang="zh-CN" altLang="en-US" sz="2000" dirty="0" smtClean="0"/>
              <a:t>介质的</a:t>
            </a:r>
            <a:r>
              <a:rPr lang="en-US" altLang="zh-CN" sz="2000" dirty="0" smtClean="0"/>
              <a:t>SSD</a:t>
            </a:r>
            <a:r>
              <a:rPr lang="zh-CN" altLang="en-US" sz="2000" dirty="0" smtClean="0"/>
              <a:t>，</a:t>
            </a:r>
            <a:r>
              <a:rPr lang="zh-CN" altLang="en-US" sz="2000" dirty="0"/>
              <a:t>应用范围较窄，需要独立电源来保护</a:t>
            </a:r>
            <a:r>
              <a:rPr lang="zh-CN" altLang="en-US" sz="2000" dirty="0" smtClean="0"/>
              <a:t>数据安全，属于</a:t>
            </a:r>
            <a:r>
              <a:rPr lang="zh-CN" altLang="en-US" sz="2000" dirty="0"/>
              <a:t>比较非主流的</a:t>
            </a:r>
            <a:r>
              <a:rPr lang="zh-CN" altLang="en-US" sz="2000" dirty="0" smtClean="0"/>
              <a:t>设备。目前市场上大多是基于</a:t>
            </a:r>
            <a:r>
              <a:rPr lang="en-US" altLang="zh-CN" sz="2000" dirty="0" smtClean="0"/>
              <a:t>NAND Flash</a:t>
            </a:r>
            <a:r>
              <a:rPr lang="zh-CN" altLang="en-US" sz="2000" dirty="0" smtClean="0"/>
              <a:t>芯片的</a:t>
            </a:r>
            <a:r>
              <a:rPr lang="en-US" altLang="zh-CN" sz="2000" dirty="0" smtClean="0"/>
              <a:t>SSD</a:t>
            </a:r>
            <a:r>
              <a:rPr lang="zh-CN" altLang="en-US" sz="2000" dirty="0" smtClean="0"/>
              <a:t>。</a:t>
            </a:r>
            <a:endParaRPr lang="zh-CN" altLang="en-US" sz="2000" dirty="0"/>
          </a:p>
        </p:txBody>
      </p:sp>
    </p:spTree>
    <p:extLst>
      <p:ext uri="{BB962C8B-B14F-4D97-AF65-F5344CB8AC3E}">
        <p14:creationId xmlns:p14="http://schemas.microsoft.com/office/powerpoint/2010/main" val="41732537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多租户系统</a:t>
            </a:r>
            <a:endParaRPr lang="zh-CN" altLang="en-US" sz="40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目前，</a:t>
            </a:r>
            <a:r>
              <a:rPr lang="zh-CN" altLang="zh-CN" sz="2000" dirty="0" smtClean="0"/>
              <a:t>云</a:t>
            </a:r>
            <a:r>
              <a:rPr lang="zh-CN" altLang="zh-CN" sz="2000" dirty="0"/>
              <a:t>存储和数据库系统已开始在同一</a:t>
            </a:r>
            <a:r>
              <a:rPr lang="en-US" altLang="zh-CN" sz="2000" dirty="0"/>
              <a:t>SSD</a:t>
            </a:r>
            <a:r>
              <a:rPr lang="zh-CN" altLang="zh-CN" sz="2000" dirty="0"/>
              <a:t>上同时放置多个</a:t>
            </a:r>
            <a:r>
              <a:rPr lang="zh-CN" altLang="zh-CN" sz="2000" dirty="0" smtClean="0"/>
              <a:t>租户</a:t>
            </a:r>
            <a:r>
              <a:rPr lang="zh-CN" altLang="en-US" sz="2000" dirty="0" smtClean="0"/>
              <a:t>，</a:t>
            </a:r>
            <a:r>
              <a:rPr lang="zh-CN" altLang="en-US" sz="2000" dirty="0"/>
              <a:t>多租户简单来说是指一个单独的实例可以为多个组织</a:t>
            </a:r>
            <a:r>
              <a:rPr lang="zh-CN" altLang="en-US" sz="2000" dirty="0" smtClean="0"/>
              <a:t>服务，</a:t>
            </a:r>
            <a:r>
              <a:rPr lang="zh-CN" altLang="en-US" sz="2000" dirty="0"/>
              <a:t>实现多个租户之间共享系统</a:t>
            </a:r>
            <a:r>
              <a:rPr lang="zh-CN" altLang="en-US" sz="2000" dirty="0" smtClean="0"/>
              <a:t>实例。</a:t>
            </a:r>
            <a:endParaRPr lang="en-US" altLang="zh-CN" sz="2000" dirty="0" smtClean="0"/>
          </a:p>
          <a:p>
            <a:pPr marL="0" indent="0">
              <a:buNone/>
            </a:pPr>
            <a:endParaRPr lang="en-US" altLang="zh-CN" sz="2000" dirty="0" smtClean="0"/>
          </a:p>
          <a:p>
            <a:pPr marL="0" indent="0">
              <a:buNone/>
            </a:pPr>
            <a:r>
              <a:rPr lang="en-US" altLang="zh-CN" sz="2000" dirty="0" smtClean="0"/>
              <a:t>        </a:t>
            </a:r>
            <a:r>
              <a:rPr lang="zh-CN" altLang="zh-CN" sz="2000" dirty="0" smtClean="0"/>
              <a:t>但是</a:t>
            </a:r>
            <a:r>
              <a:rPr lang="zh-CN" altLang="zh-CN" sz="2000" dirty="0"/>
              <a:t>，</a:t>
            </a:r>
            <a:r>
              <a:rPr lang="en-US" altLang="zh-CN" sz="2000" dirty="0"/>
              <a:t>SSD</a:t>
            </a:r>
            <a:r>
              <a:rPr lang="zh-CN" altLang="zh-CN" sz="2000" dirty="0"/>
              <a:t>管理算法的局限性阻碍了这些并行性趋势，因为它们无法有效地支持同一</a:t>
            </a:r>
            <a:r>
              <a:rPr lang="en-US" altLang="zh-CN" sz="2000" dirty="0"/>
              <a:t>SSD</a:t>
            </a:r>
            <a:r>
              <a:rPr lang="zh-CN" altLang="zh-CN" sz="2000" dirty="0"/>
              <a:t>上的多个</a:t>
            </a:r>
            <a:r>
              <a:rPr lang="zh-CN" altLang="zh-CN" sz="2000" dirty="0" smtClean="0"/>
              <a:t>租户</a:t>
            </a:r>
            <a:r>
              <a:rPr lang="zh-CN" altLang="en-US" sz="2000" dirty="0" smtClean="0"/>
              <a:t>。</a:t>
            </a:r>
            <a:endParaRPr lang="en-US" altLang="zh-CN" sz="2000" dirty="0" smtClean="0"/>
          </a:p>
          <a:p>
            <a:pPr marL="0" indent="0">
              <a:buNone/>
            </a:pPr>
            <a:r>
              <a:rPr lang="en-US" altLang="zh-CN" sz="2000" dirty="0" smtClean="0"/>
              <a:t>        </a:t>
            </a:r>
            <a:r>
              <a:rPr lang="zh-CN" altLang="zh-CN" sz="2000" dirty="0" smtClean="0"/>
              <a:t>尽管</a:t>
            </a:r>
            <a:r>
              <a:rPr lang="zh-CN" altLang="zh-CN" sz="2000" dirty="0"/>
              <a:t>应用程序</a:t>
            </a:r>
            <a:r>
              <a:rPr lang="zh-CN" altLang="zh-CN" sz="2000" dirty="0" smtClean="0"/>
              <a:t>级通过</a:t>
            </a:r>
            <a:r>
              <a:rPr lang="zh-CN" altLang="zh-CN" sz="2000" dirty="0"/>
              <a:t>有效利用设备级并行性来提高吞吐量，但这些优化并不能直接帮助减少共享</a:t>
            </a:r>
            <a:r>
              <a:rPr lang="en-US" altLang="zh-CN" sz="2000" dirty="0"/>
              <a:t>SSD</a:t>
            </a:r>
            <a:r>
              <a:rPr lang="zh-CN" altLang="zh-CN" sz="2000" dirty="0"/>
              <a:t>的多个租户之间的干扰。 这些租户即使单独使用闪存，也无法有效利用闪存并行性进行隔离，因为</a:t>
            </a:r>
            <a:r>
              <a:rPr lang="en-US" altLang="zh-CN" sz="2000" dirty="0"/>
              <a:t>FTL</a:t>
            </a:r>
            <a:r>
              <a:rPr lang="zh-CN" altLang="zh-CN" sz="2000" dirty="0"/>
              <a:t>隐藏了并行性。</a:t>
            </a:r>
            <a:endParaRPr lang="zh-CN" altLang="en-US" sz="2000" dirty="0"/>
          </a:p>
        </p:txBody>
      </p:sp>
    </p:spTree>
    <p:extLst>
      <p:ext uri="{BB962C8B-B14F-4D97-AF65-F5344CB8AC3E}">
        <p14:creationId xmlns:p14="http://schemas.microsoft.com/office/powerpoint/2010/main" val="24673878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4000" dirty="0"/>
          </a:p>
        </p:txBody>
      </p:sp>
      <p:sp>
        <p:nvSpPr>
          <p:cNvPr id="3" name="内容占位符 2"/>
          <p:cNvSpPr>
            <a:spLocks noGrp="1"/>
          </p:cNvSpPr>
          <p:nvPr>
            <p:ph idx="1"/>
          </p:nvPr>
        </p:nvSpPr>
        <p:spPr>
          <a:xfrm>
            <a:off x="457200" y="2996952"/>
            <a:ext cx="8229600" cy="3289568"/>
          </a:xfrm>
        </p:spPr>
        <p:txBody>
          <a:bodyPr>
            <a:normAutofit/>
          </a:bodyPr>
          <a:lstStyle/>
          <a:p>
            <a:pPr marL="0" indent="0">
              <a:buNone/>
            </a:pPr>
            <a:r>
              <a:rPr lang="en-US" altLang="zh-CN" sz="2000" dirty="0" smtClean="0"/>
              <a:t>        </a:t>
            </a:r>
            <a:r>
              <a:rPr lang="zh-CN" altLang="zh-CN" sz="2000" dirty="0" smtClean="0"/>
              <a:t>每个</a:t>
            </a:r>
            <a:r>
              <a:rPr lang="zh-CN" altLang="zh-CN" sz="2000" dirty="0"/>
              <a:t>租户都使用</a:t>
            </a:r>
            <a:r>
              <a:rPr lang="zh-CN" altLang="zh-CN" sz="2000" dirty="0" smtClean="0"/>
              <a:t>每个</a:t>
            </a:r>
            <a:r>
              <a:rPr lang="en-US" altLang="zh-CN" sz="2000" dirty="0" smtClean="0"/>
              <a:t>channel</a:t>
            </a:r>
            <a:r>
              <a:rPr lang="zh-CN" altLang="zh-CN" sz="2000" dirty="0" smtClean="0"/>
              <a:t>，</a:t>
            </a:r>
            <a:r>
              <a:rPr lang="en-US" altLang="zh-CN" sz="2000" dirty="0" smtClean="0"/>
              <a:t>die</a:t>
            </a:r>
            <a:r>
              <a:rPr lang="zh-CN" altLang="zh-CN" sz="2000" dirty="0" smtClean="0"/>
              <a:t>和</a:t>
            </a:r>
            <a:r>
              <a:rPr lang="en-US" altLang="zh-CN" sz="2000" dirty="0" smtClean="0"/>
              <a:t>plane</a:t>
            </a:r>
            <a:r>
              <a:rPr lang="zh-CN" altLang="zh-CN" sz="2000" dirty="0" smtClean="0"/>
              <a:t>来</a:t>
            </a:r>
            <a:r>
              <a:rPr lang="zh-CN" altLang="zh-CN" sz="2000" dirty="0"/>
              <a:t>存储数据，并且一个租户的存储操作可能会延迟其他租户，因此，租户之间仍然存在重大干扰</a:t>
            </a:r>
            <a:r>
              <a:rPr lang="zh-CN" altLang="zh-CN" sz="2000" dirty="0" smtClean="0"/>
              <a:t>。</a:t>
            </a:r>
            <a:endParaRPr lang="en-US" altLang="zh-CN" sz="2000" dirty="0" smtClean="0"/>
          </a:p>
          <a:p>
            <a:pPr marL="0" indent="0">
              <a:buNone/>
            </a:pPr>
            <a:r>
              <a:rPr lang="en-US" altLang="zh-CN" sz="2000" dirty="0" smtClean="0"/>
              <a:t>        </a:t>
            </a:r>
            <a:r>
              <a:rPr lang="zh-CN" altLang="zh-CN" sz="2000" dirty="0" smtClean="0"/>
              <a:t>当</a:t>
            </a:r>
            <a:r>
              <a:rPr lang="zh-CN" altLang="zh-CN" sz="2000" dirty="0"/>
              <a:t>资源争用存在于下一层时，由于无法强制共享</a:t>
            </a:r>
            <a:r>
              <a:rPr lang="zh-CN" altLang="zh-CN" sz="2000" dirty="0" smtClean="0"/>
              <a:t>诸如</a:t>
            </a:r>
            <a:r>
              <a:rPr lang="en-US" altLang="zh-CN" sz="2000" dirty="0"/>
              <a:t>channel</a:t>
            </a:r>
            <a:r>
              <a:rPr lang="zh-CN" altLang="zh-CN" sz="2000" dirty="0"/>
              <a:t>，</a:t>
            </a:r>
            <a:r>
              <a:rPr lang="en-US" altLang="zh-CN" sz="2000" dirty="0"/>
              <a:t>die</a:t>
            </a:r>
            <a:r>
              <a:rPr lang="zh-CN" altLang="zh-CN" sz="2000" dirty="0"/>
              <a:t>和</a:t>
            </a:r>
            <a:r>
              <a:rPr lang="en-US" altLang="zh-CN" sz="2000" dirty="0"/>
              <a:t>plane</a:t>
            </a:r>
            <a:r>
              <a:rPr lang="zh-CN" altLang="zh-CN" sz="2000" dirty="0" smtClean="0"/>
              <a:t>之类</a:t>
            </a:r>
            <a:r>
              <a:rPr lang="zh-CN" altLang="zh-CN" sz="2000" dirty="0"/>
              <a:t>的独立资源，它们无法最大程度地利用闪存并行性</a:t>
            </a:r>
            <a:r>
              <a:rPr lang="zh-CN" altLang="zh-CN" sz="2000" dirty="0" smtClean="0"/>
              <a:t>。</a:t>
            </a:r>
            <a:endParaRPr lang="en-US" altLang="zh-CN" sz="2000" dirty="0" smtClean="0"/>
          </a:p>
          <a:p>
            <a:pPr marL="0" indent="0">
              <a:buNone/>
            </a:pPr>
            <a:endParaRPr lang="en-US" altLang="zh-CN" sz="2000" dirty="0"/>
          </a:p>
          <a:p>
            <a:pPr marL="0" indent="0">
              <a:buNone/>
            </a:pPr>
            <a:r>
              <a:rPr lang="en-US" altLang="zh-CN" sz="2000" dirty="0" smtClean="0"/>
              <a:t>        </a:t>
            </a:r>
            <a:r>
              <a:rPr lang="zh-CN" altLang="zh-CN" sz="2000" dirty="0" smtClean="0"/>
              <a:t>在</a:t>
            </a:r>
            <a:r>
              <a:rPr lang="en-US" altLang="zh-CN" sz="2000" dirty="0" err="1"/>
              <a:t>FlashBlox</a:t>
            </a:r>
            <a:r>
              <a:rPr lang="zh-CN" altLang="zh-CN" sz="2000" dirty="0"/>
              <a:t>中，</a:t>
            </a:r>
            <a:r>
              <a:rPr lang="zh-CN" altLang="zh-CN" sz="2000" dirty="0" smtClean="0"/>
              <a:t>系统</a:t>
            </a:r>
            <a:r>
              <a:rPr lang="zh-CN" altLang="en-US" sz="2000" dirty="0" smtClean="0"/>
              <a:t>通过</a:t>
            </a:r>
            <a:r>
              <a:rPr lang="en-US" altLang="zh-CN" sz="2000" dirty="0" smtClean="0"/>
              <a:t>open channel</a:t>
            </a:r>
            <a:r>
              <a:rPr lang="zh-CN" altLang="en-US" sz="2000" dirty="0" smtClean="0"/>
              <a:t>，</a:t>
            </a:r>
            <a:r>
              <a:rPr lang="zh-CN" altLang="zh-CN" sz="2000" dirty="0" smtClean="0"/>
              <a:t>充分</a:t>
            </a:r>
            <a:r>
              <a:rPr lang="zh-CN" altLang="zh-CN" sz="2000" dirty="0"/>
              <a:t>利用了闪存芯片之间的并行性，在虚拟化</a:t>
            </a:r>
            <a:r>
              <a:rPr lang="en-US" altLang="zh-CN" sz="2000" dirty="0"/>
              <a:t>SSD</a:t>
            </a:r>
            <a:r>
              <a:rPr lang="zh-CN" altLang="zh-CN" sz="2000" dirty="0"/>
              <a:t>中让不同的应用程序写入各自的通道，实现了性能隔离和硬件寿命的</a:t>
            </a:r>
            <a:r>
              <a:rPr lang="zh-CN" altLang="zh-CN" sz="2000" dirty="0" smtClean="0"/>
              <a:t>兼顾</a:t>
            </a:r>
            <a:r>
              <a:rPr lang="zh-CN" altLang="en-US" sz="2000" dirty="0" smtClean="0"/>
              <a:t>。</a:t>
            </a:r>
            <a:endParaRPr lang="zh-CN" altLang="en-US" sz="2000" dirty="0"/>
          </a:p>
          <a:p>
            <a:pPr marL="0" indent="0">
              <a:buNone/>
            </a:pPr>
            <a:endParaRPr lang="zh-CN" altLang="zh-CN" sz="2000" dirty="0"/>
          </a:p>
          <a:p>
            <a:pPr marL="0" indent="0">
              <a:buNone/>
            </a:pPr>
            <a:endParaRPr lang="zh-CN" alt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5929313"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93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lstStyle/>
          <a:p>
            <a:r>
              <a:rPr lang="en-US" altLang="zh-CN" sz="4000" dirty="0" err="1" smtClean="0"/>
              <a:t>FlashBlox</a:t>
            </a:r>
            <a:endParaRPr lang="zh-CN" altLang="en-US" sz="4000" dirty="0"/>
          </a:p>
        </p:txBody>
      </p:sp>
      <p:sp>
        <p:nvSpPr>
          <p:cNvPr id="3" name="内容占位符 2"/>
          <p:cNvSpPr>
            <a:spLocks noGrp="1"/>
          </p:cNvSpPr>
          <p:nvPr>
            <p:ph idx="1"/>
          </p:nvPr>
        </p:nvSpPr>
        <p:spPr>
          <a:xfrm>
            <a:off x="467544" y="4941168"/>
            <a:ext cx="8229600" cy="1777400"/>
          </a:xfrm>
        </p:spPr>
        <p:txBody>
          <a:bodyPr>
            <a:normAutofit lnSpcReduction="10000"/>
          </a:bodyPr>
          <a:lstStyle/>
          <a:p>
            <a:pPr marL="0" indent="0">
              <a:buNone/>
            </a:pPr>
            <a:r>
              <a:rPr lang="en-US" altLang="zh-CN" sz="2000" dirty="0" err="1" smtClean="0"/>
              <a:t>FlashBlox</a:t>
            </a:r>
            <a:r>
              <a:rPr lang="zh-CN" altLang="zh-CN" sz="2000" dirty="0"/>
              <a:t>由以下三个组件组成</a:t>
            </a:r>
            <a:r>
              <a:rPr lang="zh-CN" altLang="zh-CN" sz="2000" dirty="0" smtClean="0"/>
              <a:t>：</a:t>
            </a:r>
            <a:endParaRPr lang="en-US" altLang="zh-CN" sz="2000" dirty="0" smtClean="0"/>
          </a:p>
          <a:p>
            <a:pPr marL="0" indent="0">
              <a:buNone/>
            </a:pPr>
            <a:r>
              <a:rPr lang="en-US" altLang="zh-CN" sz="2000" dirty="0" smtClean="0"/>
              <a:t>1</a:t>
            </a:r>
            <a:r>
              <a:rPr lang="zh-CN" altLang="en-US" sz="2000" dirty="0" smtClean="0"/>
              <a:t>、</a:t>
            </a:r>
            <a:r>
              <a:rPr lang="zh-CN" altLang="zh-CN" sz="2000" dirty="0" smtClean="0"/>
              <a:t>资源管理器</a:t>
            </a:r>
            <a:r>
              <a:rPr lang="zh-CN" altLang="zh-CN" sz="2000" dirty="0"/>
              <a:t>，它允许租户分配和取消分配虚拟</a:t>
            </a:r>
            <a:r>
              <a:rPr lang="en-US" altLang="zh-CN" sz="2000" dirty="0" smtClean="0"/>
              <a:t>SSD</a:t>
            </a:r>
            <a:r>
              <a:rPr lang="zh-CN" altLang="en-US" sz="2000" dirty="0" smtClean="0"/>
              <a:t>（</a:t>
            </a:r>
            <a:r>
              <a:rPr lang="en-US" altLang="zh-CN" sz="2000" dirty="0" err="1" smtClean="0"/>
              <a:t>vSSD</a:t>
            </a:r>
            <a:r>
              <a:rPr lang="zh-CN" altLang="en-US" sz="2000" dirty="0" smtClean="0"/>
              <a:t>）</a:t>
            </a:r>
            <a:r>
              <a:rPr lang="zh-CN" altLang="zh-CN" sz="2000" dirty="0" smtClean="0"/>
              <a:t>；</a:t>
            </a:r>
            <a:endParaRPr lang="en-US" altLang="zh-CN" sz="2000" dirty="0" smtClean="0"/>
          </a:p>
          <a:p>
            <a:pPr marL="0" indent="0">
              <a:buNone/>
            </a:pPr>
            <a:r>
              <a:rPr lang="en-US" altLang="zh-CN" sz="2000" dirty="0" smtClean="0"/>
              <a:t>2</a:t>
            </a:r>
            <a:r>
              <a:rPr lang="zh-CN" altLang="en-US" sz="2000" dirty="0" smtClean="0"/>
              <a:t>、</a:t>
            </a:r>
            <a:r>
              <a:rPr lang="zh-CN" altLang="zh-CN" sz="2000" dirty="0" smtClean="0"/>
              <a:t>主机</a:t>
            </a:r>
            <a:r>
              <a:rPr lang="zh-CN" altLang="zh-CN" sz="2000" dirty="0"/>
              <a:t>级闪存管理器，通过在粗略的时间粒度上</a:t>
            </a:r>
            <a:r>
              <a:rPr lang="zh-CN" altLang="zh-CN" sz="2000" dirty="0" smtClean="0"/>
              <a:t>平衡</a:t>
            </a:r>
            <a:r>
              <a:rPr lang="en-US" altLang="zh-CN" sz="2000" dirty="0" smtClean="0"/>
              <a:t>channels</a:t>
            </a:r>
            <a:r>
              <a:rPr lang="zh-CN" altLang="zh-CN" sz="2000" dirty="0" smtClean="0"/>
              <a:t>和</a:t>
            </a:r>
            <a:r>
              <a:rPr lang="en-US" altLang="zh-CN" sz="2000" dirty="0" smtClean="0"/>
              <a:t>dies</a:t>
            </a:r>
            <a:r>
              <a:rPr lang="zh-CN" altLang="zh-CN" sz="2000" dirty="0" smtClean="0"/>
              <a:t>之间</a:t>
            </a:r>
            <a:r>
              <a:rPr lang="zh-CN" altLang="zh-CN" sz="2000" dirty="0"/>
              <a:t>的磨损来实现</a:t>
            </a:r>
            <a:r>
              <a:rPr lang="en-US" altLang="zh-CN" sz="2000" dirty="0" err="1"/>
              <a:t>vSSD</a:t>
            </a:r>
            <a:r>
              <a:rPr lang="zh-CN" altLang="zh-CN" sz="2000" dirty="0"/>
              <a:t>间的磨损均衡</a:t>
            </a:r>
            <a:r>
              <a:rPr lang="zh-CN" altLang="zh-CN" sz="2000" dirty="0" smtClean="0"/>
              <a:t>；</a:t>
            </a:r>
            <a:endParaRPr lang="en-US" altLang="zh-CN" sz="2000" dirty="0" smtClean="0"/>
          </a:p>
          <a:p>
            <a:pPr marL="0" indent="0">
              <a:buNone/>
            </a:pPr>
            <a:r>
              <a:rPr lang="en-US" altLang="zh-CN" sz="2000" dirty="0" smtClean="0"/>
              <a:t>3</a:t>
            </a:r>
            <a:r>
              <a:rPr lang="zh-CN" altLang="en-US" sz="2000" dirty="0" smtClean="0"/>
              <a:t>、</a:t>
            </a:r>
            <a:r>
              <a:rPr lang="en-US" altLang="zh-CN" sz="2000" dirty="0" smtClean="0"/>
              <a:t>SSD</a:t>
            </a:r>
            <a:r>
              <a:rPr lang="zh-CN" altLang="zh-CN" sz="2000" dirty="0"/>
              <a:t>级闪存管理器，可实现</a:t>
            </a:r>
            <a:r>
              <a:rPr lang="en-US" altLang="zh-CN" sz="2000" dirty="0" err="1"/>
              <a:t>vSSD</a:t>
            </a:r>
            <a:r>
              <a:rPr lang="zh-CN" altLang="zh-CN" sz="2000" dirty="0"/>
              <a:t>内部损耗均衡和其他</a:t>
            </a:r>
            <a:r>
              <a:rPr lang="en-US" altLang="zh-CN" sz="2000" dirty="0"/>
              <a:t>FTL</a:t>
            </a:r>
            <a:r>
              <a:rPr lang="zh-CN" altLang="zh-CN" sz="2000" dirty="0"/>
              <a:t>功能。</a:t>
            </a:r>
          </a:p>
          <a:p>
            <a:pPr marL="0" indent="0">
              <a:buNone/>
            </a:pP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96752"/>
            <a:ext cx="6484937"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332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硬件隔离</a:t>
            </a:r>
            <a:endParaRPr lang="zh-CN" altLang="en-US" sz="4000" dirty="0"/>
          </a:p>
        </p:txBody>
      </p:sp>
      <p:sp>
        <p:nvSpPr>
          <p:cNvPr id="3" name="内容占位符 2"/>
          <p:cNvSpPr>
            <a:spLocks noGrp="1"/>
          </p:cNvSpPr>
          <p:nvPr>
            <p:ph idx="1"/>
          </p:nvPr>
        </p:nvSpPr>
        <p:spPr>
          <a:xfrm>
            <a:off x="457200" y="4221088"/>
            <a:ext cx="8229600" cy="2065432"/>
          </a:xfrm>
        </p:spPr>
        <p:txBody>
          <a:bodyPr>
            <a:normAutofit/>
          </a:bodyPr>
          <a:lstStyle/>
          <a:p>
            <a:pPr marL="0" indent="0">
              <a:buNone/>
            </a:pPr>
            <a:r>
              <a:rPr lang="en-US" altLang="zh-CN" sz="2000" dirty="0" smtClean="0"/>
              <a:t>        </a:t>
            </a:r>
            <a:r>
              <a:rPr lang="zh-CN" altLang="zh-CN" sz="2000" dirty="0" smtClean="0"/>
              <a:t>对于</a:t>
            </a:r>
            <a:r>
              <a:rPr lang="zh-CN" altLang="zh-CN" sz="2000" dirty="0"/>
              <a:t>可以容忍某些</a:t>
            </a:r>
            <a:r>
              <a:rPr lang="zh-CN" altLang="zh-CN" sz="2000" dirty="0" smtClean="0"/>
              <a:t>干扰的</a:t>
            </a:r>
            <a:r>
              <a:rPr lang="zh-CN" altLang="zh-CN" sz="2000" dirty="0"/>
              <a:t>应用程序（例如非高级云数据库产品</a:t>
            </a:r>
            <a:r>
              <a:rPr lang="zh-CN" altLang="zh-CN" sz="2000" dirty="0" smtClean="0"/>
              <a:t>）</a:t>
            </a:r>
            <a:r>
              <a:rPr lang="zh-CN" altLang="en-US" sz="2000" dirty="0"/>
              <a:t>，</a:t>
            </a:r>
            <a:r>
              <a:rPr lang="en-US" altLang="zh-CN" sz="2000" dirty="0" err="1" smtClean="0"/>
              <a:t>FlashBlox</a:t>
            </a:r>
            <a:r>
              <a:rPr lang="zh-CN" altLang="zh-CN" sz="2000" dirty="0"/>
              <a:t>提供</a:t>
            </a:r>
            <a:r>
              <a:rPr lang="zh-CN" altLang="zh-CN" sz="2000" dirty="0" smtClean="0"/>
              <a:t>了</a:t>
            </a:r>
            <a:r>
              <a:rPr lang="en-US" altLang="zh-CN" sz="2000" dirty="0" smtClean="0"/>
              <a:t>die</a:t>
            </a:r>
            <a:r>
              <a:rPr lang="zh-CN" altLang="zh-CN" sz="2000" dirty="0" smtClean="0"/>
              <a:t>级隔离</a:t>
            </a:r>
            <a:r>
              <a:rPr lang="zh-CN" altLang="en-US" sz="2000" dirty="0" smtClean="0"/>
              <a:t>。</a:t>
            </a:r>
            <a:endParaRPr lang="en-US" altLang="zh-CN" sz="2000" dirty="0" smtClean="0"/>
          </a:p>
          <a:p>
            <a:pPr marL="0" indent="0">
              <a:buNone/>
            </a:pPr>
            <a:r>
              <a:rPr lang="en-US" altLang="zh-CN" sz="2000" dirty="0" smtClean="0"/>
              <a:t>        </a:t>
            </a:r>
            <a:r>
              <a:rPr lang="zh-CN" altLang="zh-CN" sz="2000" dirty="0" smtClean="0"/>
              <a:t>对于</a:t>
            </a:r>
            <a:r>
              <a:rPr lang="zh-CN" altLang="zh-CN" sz="2000" dirty="0"/>
              <a:t>隔离要求甚至更低的</a:t>
            </a:r>
            <a:r>
              <a:rPr lang="zh-CN" altLang="zh-CN" sz="2000" dirty="0" smtClean="0"/>
              <a:t>应用程序</a:t>
            </a:r>
            <a:r>
              <a:rPr lang="zh-CN" altLang="en-US" sz="2000" dirty="0" smtClean="0"/>
              <a:t>，</a:t>
            </a:r>
            <a:r>
              <a:rPr lang="en-US" altLang="zh-CN" sz="2000" dirty="0" err="1" smtClean="0"/>
              <a:t>FlashBlox</a:t>
            </a:r>
            <a:r>
              <a:rPr lang="zh-CN" altLang="zh-CN" sz="2000" dirty="0" smtClean="0"/>
              <a:t>使用</a:t>
            </a:r>
            <a:r>
              <a:rPr lang="en-US" altLang="zh-CN" sz="2000" dirty="0" smtClean="0"/>
              <a:t>plane</a:t>
            </a:r>
            <a:r>
              <a:rPr lang="zh-CN" altLang="zh-CN" sz="2000" dirty="0" smtClean="0"/>
              <a:t>级隔离</a:t>
            </a:r>
            <a:r>
              <a:rPr lang="zh-CN" altLang="en-US" sz="2000" dirty="0" smtClean="0"/>
              <a:t>。</a:t>
            </a:r>
            <a:endParaRPr lang="zh-CN" altLang="en-US" sz="20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223983"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402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err="1" smtClean="0"/>
              <a:t>FlashBlox</a:t>
            </a:r>
            <a:r>
              <a:rPr lang="zh-CN" altLang="en-US" sz="4000" dirty="0" smtClean="0"/>
              <a:t>磨损均衡</a:t>
            </a:r>
            <a:endParaRPr lang="zh-CN" altLang="en-US" sz="4000" dirty="0"/>
          </a:p>
        </p:txBody>
      </p:sp>
      <p:sp>
        <p:nvSpPr>
          <p:cNvPr id="3" name="内容占位符 2"/>
          <p:cNvSpPr>
            <a:spLocks noGrp="1"/>
          </p:cNvSpPr>
          <p:nvPr>
            <p:ph idx="1"/>
          </p:nvPr>
        </p:nvSpPr>
        <p:spPr>
          <a:xfrm>
            <a:off x="457200" y="1600200"/>
            <a:ext cx="8229600" cy="4997152"/>
          </a:xfrm>
        </p:spPr>
        <p:txBody>
          <a:bodyPr>
            <a:normAutofit/>
          </a:bodyPr>
          <a:lstStyle/>
          <a:p>
            <a:pPr marL="0" indent="0">
              <a:buNone/>
            </a:pPr>
            <a:r>
              <a:rPr lang="en-US" altLang="zh-CN" sz="2000" dirty="0" smtClean="0"/>
              <a:t>        </a:t>
            </a:r>
            <a:r>
              <a:rPr lang="zh-CN" altLang="zh-CN" sz="2000" dirty="0" smtClean="0"/>
              <a:t>为了</a:t>
            </a:r>
            <a:r>
              <a:rPr lang="zh-CN" altLang="zh-CN" sz="2000" dirty="0"/>
              <a:t>确保所有通道</a:t>
            </a:r>
            <a:r>
              <a:rPr lang="zh-CN" altLang="zh-CN" sz="2000" dirty="0" smtClean="0"/>
              <a:t>的</a:t>
            </a:r>
            <a:r>
              <a:rPr lang="zh-CN" altLang="en-US" sz="2000" dirty="0" smtClean="0"/>
              <a:t>磨损均衡</a:t>
            </a:r>
            <a:r>
              <a:rPr lang="zh-CN" altLang="zh-CN" sz="2000" dirty="0" smtClean="0"/>
              <a:t>，</a:t>
            </a:r>
            <a:r>
              <a:rPr lang="en-US" altLang="zh-CN" sz="2000" dirty="0" err="1"/>
              <a:t>FlashBlox</a:t>
            </a:r>
            <a:r>
              <a:rPr lang="zh-CN" altLang="zh-CN" sz="2000" dirty="0"/>
              <a:t>使用了一种简单而有效的损耗均衡方案：</a:t>
            </a:r>
          </a:p>
          <a:p>
            <a:pPr marL="0" indent="0">
              <a:buNone/>
            </a:pPr>
            <a:r>
              <a:rPr lang="en-US" altLang="zh-CN" sz="2000" i="1" dirty="0" smtClean="0">
                <a:latin typeface="+mn-ea"/>
              </a:rPr>
              <a:t>    </a:t>
            </a:r>
            <a:r>
              <a:rPr lang="zh-CN" altLang="zh-CN" sz="2000" b="1" i="1" dirty="0" smtClean="0">
                <a:latin typeface="+mn-ea"/>
              </a:rPr>
              <a:t>定期</a:t>
            </a:r>
            <a:r>
              <a:rPr lang="zh-CN" altLang="zh-CN" sz="2000" b="1" i="1" dirty="0">
                <a:latin typeface="+mn-ea"/>
              </a:rPr>
              <a:t>地，将迄今为止磨损最大的通道与磨损率最小的通道交换。</a:t>
            </a:r>
            <a:endParaRPr lang="zh-CN" altLang="zh-CN" sz="2000" b="1" dirty="0">
              <a:latin typeface="+mn-ea"/>
            </a:endParaRPr>
          </a:p>
          <a:p>
            <a:pPr marL="0" indent="0">
              <a:buNone/>
            </a:pPr>
            <a:r>
              <a:rPr lang="en-US" altLang="zh-CN" sz="2000" dirty="0" smtClean="0"/>
              <a:t>        </a:t>
            </a:r>
          </a:p>
          <a:p>
            <a:pPr marL="0" indent="0">
              <a:buNone/>
            </a:pPr>
            <a:r>
              <a:rPr lang="zh-CN" altLang="en-US" sz="2000" dirty="0" smtClean="0"/>
              <a:t>        </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r>
              <a:rPr lang="en-US" altLang="zh-CN" sz="2000" dirty="0" smtClean="0"/>
              <a:t>        </a:t>
            </a:r>
          </a:p>
          <a:p>
            <a:pPr marL="0" indent="0">
              <a:buNone/>
            </a:pPr>
            <a:r>
              <a:rPr lang="en-US" altLang="zh-CN" sz="2000" dirty="0"/>
              <a:t> </a:t>
            </a:r>
            <a:r>
              <a:rPr lang="en-US" altLang="zh-CN" sz="2000" dirty="0" smtClean="0"/>
              <a:t>       </a:t>
            </a:r>
            <a:r>
              <a:rPr lang="zh-CN" altLang="en-US" sz="2000" dirty="0" smtClean="0"/>
              <a:t>对于通道内部的磨损均衡，</a:t>
            </a:r>
            <a:r>
              <a:rPr lang="zh-CN" altLang="en-US" sz="2000" dirty="0"/>
              <a:t>应用程序管理细粒度的日志结构数据存储，并将压缩单元与擦除块对齐</a:t>
            </a:r>
            <a:r>
              <a:rPr lang="zh-CN" altLang="en-US" sz="2000" dirty="0" smtClean="0"/>
              <a:t>。设备级映射层</a:t>
            </a:r>
            <a:r>
              <a:rPr lang="zh-CN" altLang="en-US" sz="2000" dirty="0"/>
              <a:t>用于确保所有擦除块以相同的</a:t>
            </a:r>
            <a:r>
              <a:rPr lang="zh-CN" altLang="en-US" sz="2000" dirty="0" smtClean="0"/>
              <a:t>速率磨损。</a:t>
            </a:r>
            <a:endParaRPr lang="zh-CN" alt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068960"/>
            <a:ext cx="5684837"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48758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360861"/>
            <a:ext cx="7772400" cy="1500187"/>
          </a:xfrm>
        </p:spPr>
        <p:txBody>
          <a:bodyPr>
            <a:normAutofit/>
          </a:bodyPr>
          <a:lstStyle/>
          <a:p>
            <a:r>
              <a:rPr lang="en-US" altLang="zh-CN" sz="4000" dirty="0" err="1" smtClean="0">
                <a:solidFill>
                  <a:schemeClr val="tx1"/>
                </a:solidFill>
                <a:latin typeface="+mj-lt"/>
              </a:rPr>
              <a:t>DIDACache</a:t>
            </a:r>
            <a:endParaRPr lang="zh-CN" altLang="en-US" sz="4000" dirty="0">
              <a:solidFill>
                <a:schemeClr val="tx1"/>
              </a:solidFill>
              <a:latin typeface="+mj-lt"/>
            </a:endParaRPr>
          </a:p>
        </p:txBody>
      </p:sp>
    </p:spTree>
    <p:extLst>
      <p:ext uri="{BB962C8B-B14F-4D97-AF65-F5344CB8AC3E}">
        <p14:creationId xmlns:p14="http://schemas.microsoft.com/office/powerpoint/2010/main" val="38888954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基于闪存的键值缓存</a:t>
            </a:r>
            <a:endParaRPr lang="zh-CN" altLang="en-US" sz="4000" dirty="0"/>
          </a:p>
        </p:txBody>
      </p:sp>
      <p:sp>
        <p:nvSpPr>
          <p:cNvPr id="3" name="内容占位符 2"/>
          <p:cNvSpPr>
            <a:spLocks noGrp="1"/>
          </p:cNvSpPr>
          <p:nvPr>
            <p:ph idx="1"/>
          </p:nvPr>
        </p:nvSpPr>
        <p:spPr/>
        <p:txBody>
          <a:bodyPr>
            <a:normAutofit/>
          </a:bodyPr>
          <a:lstStyle/>
          <a:p>
            <a:pPr marL="0" indent="0">
              <a:buNone/>
            </a:pPr>
            <a:r>
              <a:rPr lang="en-US" altLang="zh-CN" sz="2000" dirty="0" smtClean="0"/>
              <a:t>        </a:t>
            </a:r>
            <a:r>
              <a:rPr lang="zh-CN" altLang="en-US" sz="2000" dirty="0" smtClean="0"/>
              <a:t>基于</a:t>
            </a:r>
            <a:r>
              <a:rPr lang="zh-CN" altLang="zh-CN" sz="2000" dirty="0" smtClean="0"/>
              <a:t>内存</a:t>
            </a:r>
            <a:r>
              <a:rPr lang="zh-CN" altLang="en-US" sz="2000" dirty="0" smtClean="0"/>
              <a:t>的</a:t>
            </a:r>
            <a:r>
              <a:rPr lang="zh-CN" altLang="zh-CN" sz="2000" dirty="0" smtClean="0"/>
              <a:t>键</a:t>
            </a:r>
            <a:r>
              <a:rPr lang="zh-CN" altLang="zh-CN" sz="2000" dirty="0"/>
              <a:t>值缓存系统（例如</a:t>
            </a:r>
            <a:r>
              <a:rPr lang="en-US" altLang="zh-CN" sz="2000" dirty="0" err="1"/>
              <a:t>Memcached</a:t>
            </a:r>
            <a:r>
              <a:rPr lang="zh-CN" altLang="zh-CN" sz="2000" dirty="0"/>
              <a:t>）采用</a:t>
            </a:r>
            <a:r>
              <a:rPr lang="zh-CN" altLang="zh-CN" sz="2000" dirty="0" smtClean="0"/>
              <a:t>基于</a:t>
            </a:r>
            <a:r>
              <a:rPr lang="en-US" altLang="zh-CN" sz="2000" dirty="0" smtClean="0"/>
              <a:t>slab</a:t>
            </a:r>
            <a:r>
              <a:rPr lang="zh-CN" altLang="zh-CN" sz="2000" dirty="0" smtClean="0"/>
              <a:t>的</a:t>
            </a:r>
            <a:r>
              <a:rPr lang="zh-CN" altLang="zh-CN" sz="2000" dirty="0"/>
              <a:t>分配方案</a:t>
            </a:r>
            <a:r>
              <a:rPr lang="zh-CN" altLang="zh-CN" sz="2000" dirty="0" smtClean="0"/>
              <a:t>。</a:t>
            </a:r>
            <a:r>
              <a:rPr lang="zh-CN" altLang="zh-CN" sz="2000" dirty="0"/>
              <a:t>由于其效率高，基于闪存的键值缓存系统（例如</a:t>
            </a:r>
            <a:r>
              <a:rPr lang="en-US" altLang="zh-CN" sz="2000" dirty="0" err="1"/>
              <a:t>Fatcache</a:t>
            </a:r>
            <a:r>
              <a:rPr lang="zh-CN" altLang="zh-CN" sz="2000" dirty="0"/>
              <a:t>）继承了类似的</a:t>
            </a:r>
            <a:r>
              <a:rPr lang="zh-CN" altLang="zh-CN" sz="2000" dirty="0" smtClean="0"/>
              <a:t>结构</a:t>
            </a:r>
            <a:r>
              <a:rPr lang="zh-CN" altLang="en-US" sz="2000" dirty="0" smtClean="0"/>
              <a:t>。但是</a:t>
            </a:r>
            <a:r>
              <a:rPr lang="zh-CN" altLang="zh-CN" sz="2000" dirty="0" smtClean="0"/>
              <a:t>基于</a:t>
            </a:r>
            <a:r>
              <a:rPr lang="zh-CN" altLang="zh-CN" sz="2000" dirty="0"/>
              <a:t>闪存的键值缓存系统与基于内存的键值缓存系统仍有一些区别。 </a:t>
            </a:r>
            <a:endParaRPr lang="en-US" altLang="zh-CN" sz="2000" dirty="0" smtClean="0"/>
          </a:p>
          <a:p>
            <a:r>
              <a:rPr lang="en-US" altLang="zh-CN" sz="2000" b="1" dirty="0" smtClean="0"/>
              <a:t>I </a:t>
            </a:r>
            <a:r>
              <a:rPr lang="en-US" altLang="zh-CN" sz="2000" b="1" dirty="0"/>
              <a:t>/ O</a:t>
            </a:r>
            <a:r>
              <a:rPr lang="zh-CN" altLang="zh-CN" sz="2000" b="1" dirty="0"/>
              <a:t>粒度要大得多</a:t>
            </a:r>
            <a:r>
              <a:rPr lang="zh-CN" altLang="zh-CN" sz="2000" b="1" dirty="0" smtClean="0"/>
              <a:t>。</a:t>
            </a:r>
            <a:r>
              <a:rPr lang="en-US" altLang="zh-CN" sz="2000" dirty="0" err="1"/>
              <a:t>Memcached</a:t>
            </a:r>
            <a:r>
              <a:rPr lang="zh-CN" altLang="zh-CN" sz="2000" dirty="0"/>
              <a:t>可以单独更新值项。 相比之下，</a:t>
            </a:r>
            <a:r>
              <a:rPr lang="en-US" altLang="zh-CN" sz="2000" dirty="0" err="1"/>
              <a:t>Fatcache</a:t>
            </a:r>
            <a:r>
              <a:rPr lang="zh-CN" altLang="zh-CN" sz="2000" dirty="0"/>
              <a:t>必须维护一个内存中</a:t>
            </a:r>
            <a:r>
              <a:rPr lang="zh-CN" altLang="zh-CN" sz="2000" dirty="0" smtClean="0"/>
              <a:t>的</a:t>
            </a:r>
            <a:r>
              <a:rPr lang="en-US" altLang="zh-CN" sz="2000" dirty="0" smtClean="0"/>
              <a:t>slab</a:t>
            </a:r>
            <a:r>
              <a:rPr lang="zh-CN" altLang="zh-CN" sz="2000" dirty="0" smtClean="0"/>
              <a:t>，</a:t>
            </a:r>
            <a:r>
              <a:rPr lang="zh-CN" altLang="zh-CN" sz="2000" dirty="0"/>
              <a:t>以便首先在内存</a:t>
            </a:r>
            <a:r>
              <a:rPr lang="zh-CN" altLang="zh-CN" sz="2000" dirty="0" smtClean="0"/>
              <a:t>中</a:t>
            </a:r>
            <a:r>
              <a:rPr lang="zh-CN" altLang="en-US" sz="2000" dirty="0"/>
              <a:t>缓存</a:t>
            </a:r>
            <a:r>
              <a:rPr lang="zh-CN" altLang="zh-CN" sz="2000" dirty="0" smtClean="0"/>
              <a:t>小</a:t>
            </a:r>
            <a:r>
              <a:rPr lang="zh-CN" altLang="en-US" sz="2000" dirty="0" smtClean="0"/>
              <a:t>容量数据</a:t>
            </a:r>
            <a:r>
              <a:rPr lang="zh-CN" altLang="zh-CN" sz="2000" dirty="0" smtClean="0"/>
              <a:t>，</a:t>
            </a:r>
            <a:r>
              <a:rPr lang="zh-CN" altLang="zh-CN" sz="2000" dirty="0"/>
              <a:t>然后</a:t>
            </a:r>
            <a:r>
              <a:rPr lang="zh-CN" altLang="zh-CN" sz="2000" dirty="0" smtClean="0"/>
              <a:t>稍后</a:t>
            </a:r>
            <a:r>
              <a:rPr lang="zh-CN" altLang="en-US" sz="2000" dirty="0"/>
              <a:t>存入</a:t>
            </a:r>
            <a:r>
              <a:rPr lang="zh-CN" altLang="zh-CN" sz="2000" dirty="0" smtClean="0"/>
              <a:t>大</a:t>
            </a:r>
            <a:r>
              <a:rPr lang="zh-CN" altLang="zh-CN" sz="2000" dirty="0"/>
              <a:t>容量</a:t>
            </a:r>
            <a:r>
              <a:rPr lang="zh-CN" altLang="zh-CN" sz="2000" dirty="0" smtClean="0"/>
              <a:t>存储</a:t>
            </a:r>
            <a:r>
              <a:rPr lang="en-US" altLang="zh-CN" sz="2000" dirty="0" smtClean="0"/>
              <a:t>.</a:t>
            </a:r>
          </a:p>
          <a:p>
            <a:r>
              <a:rPr lang="zh-CN" altLang="zh-CN" sz="2000" b="1" dirty="0" smtClean="0"/>
              <a:t>与基于</a:t>
            </a:r>
            <a:r>
              <a:rPr lang="zh-CN" altLang="zh-CN" sz="2000" b="1" dirty="0"/>
              <a:t>闪存的键值缓存</a:t>
            </a:r>
            <a:r>
              <a:rPr lang="zh-CN" altLang="zh-CN" sz="2000" b="1" dirty="0" smtClean="0"/>
              <a:t>无法</a:t>
            </a:r>
            <a:r>
              <a:rPr lang="zh-CN" altLang="en-US" sz="2000" b="1" dirty="0" smtClean="0"/>
              <a:t>直接覆盖</a:t>
            </a:r>
            <a:r>
              <a:rPr lang="zh-CN" altLang="zh-CN" sz="2000" b="1" dirty="0" smtClean="0"/>
              <a:t>更新</a:t>
            </a:r>
            <a:r>
              <a:rPr lang="zh-CN" altLang="zh-CN" sz="2000" b="1" dirty="0"/>
              <a:t>键值项</a:t>
            </a:r>
            <a:r>
              <a:rPr lang="zh-CN" altLang="zh-CN" sz="2000" b="1" dirty="0" smtClean="0"/>
              <a:t>。</a:t>
            </a:r>
            <a:r>
              <a:rPr lang="zh-CN" altLang="zh-CN" sz="2000" dirty="0" smtClean="0"/>
              <a:t>所有</a:t>
            </a:r>
            <a:r>
              <a:rPr lang="zh-CN" altLang="zh-CN" sz="2000" dirty="0"/>
              <a:t>键值更新都写入新位置。 因此，需要</a:t>
            </a:r>
            <a:r>
              <a:rPr lang="en-US" altLang="zh-CN" sz="2000" dirty="0"/>
              <a:t>GC</a:t>
            </a:r>
            <a:r>
              <a:rPr lang="zh-CN" altLang="zh-CN" sz="2000" dirty="0"/>
              <a:t>程序来清洗</a:t>
            </a:r>
            <a:r>
              <a:rPr lang="en-US" altLang="zh-CN" sz="2000" dirty="0"/>
              <a:t>/</a:t>
            </a:r>
            <a:r>
              <a:rPr lang="zh-CN" altLang="zh-CN" sz="2000" dirty="0"/>
              <a:t>擦除板块</a:t>
            </a:r>
            <a:r>
              <a:rPr lang="zh-CN" altLang="zh-CN" sz="2000" dirty="0" smtClean="0"/>
              <a:t>。</a:t>
            </a:r>
            <a:endParaRPr lang="en-US" altLang="zh-CN" sz="2000" dirty="0" smtClean="0"/>
          </a:p>
          <a:p>
            <a:r>
              <a:rPr lang="zh-CN" altLang="zh-CN" sz="2000" b="1" dirty="0" smtClean="0"/>
              <a:t>基于</a:t>
            </a:r>
            <a:r>
              <a:rPr lang="zh-CN" altLang="zh-CN" sz="2000" b="1" dirty="0"/>
              <a:t>闪存的键值缓存中的管理粒度要粗糙得多。 </a:t>
            </a:r>
            <a:r>
              <a:rPr lang="zh-CN" altLang="zh-CN" sz="2000" dirty="0"/>
              <a:t>例如，</a:t>
            </a:r>
            <a:r>
              <a:rPr lang="en-US" altLang="zh-CN" sz="2000" dirty="0" err="1"/>
              <a:t>Memcached</a:t>
            </a:r>
            <a:r>
              <a:rPr lang="zh-CN" altLang="zh-CN" sz="2000" dirty="0"/>
              <a:t>维护对象级</a:t>
            </a:r>
            <a:r>
              <a:rPr lang="en-US" altLang="zh-CN" sz="2000" dirty="0"/>
              <a:t>LRU</a:t>
            </a:r>
            <a:r>
              <a:rPr lang="zh-CN" altLang="zh-CN" sz="2000" dirty="0"/>
              <a:t>列表，而</a:t>
            </a:r>
            <a:r>
              <a:rPr lang="en-US" altLang="zh-CN" sz="2000" dirty="0" err="1"/>
              <a:t>Fatcache</a:t>
            </a:r>
            <a:r>
              <a:rPr lang="zh-CN" altLang="zh-CN" sz="2000" dirty="0"/>
              <a:t>使用简单</a:t>
            </a:r>
            <a:r>
              <a:rPr lang="zh-CN" altLang="zh-CN" sz="2000" dirty="0" smtClean="0"/>
              <a:t>的</a:t>
            </a:r>
            <a:r>
              <a:rPr lang="en-US" altLang="zh-CN" sz="2000" dirty="0" smtClean="0"/>
              <a:t>slab</a:t>
            </a:r>
            <a:r>
              <a:rPr lang="zh-CN" altLang="zh-CN" sz="2000" dirty="0" smtClean="0"/>
              <a:t>级</a:t>
            </a:r>
            <a:r>
              <a:rPr lang="en-US" altLang="zh-CN" sz="2000" dirty="0"/>
              <a:t>FIFO</a:t>
            </a:r>
            <a:r>
              <a:rPr lang="zh-CN" altLang="zh-CN" sz="2000" dirty="0"/>
              <a:t>策略在需要可用空间时驱逐最旧</a:t>
            </a:r>
            <a:r>
              <a:rPr lang="zh-CN" altLang="zh-CN" sz="2000" dirty="0" smtClean="0"/>
              <a:t>的</a:t>
            </a:r>
            <a:r>
              <a:rPr lang="en-US" altLang="zh-CN" sz="2000" dirty="0" smtClean="0"/>
              <a:t>slab</a:t>
            </a:r>
            <a:r>
              <a:rPr lang="zh-CN" altLang="zh-CN" sz="2000" dirty="0" smtClean="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102314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典型问题</a:t>
            </a:r>
            <a:endParaRPr lang="zh-CN" altLang="en-US" sz="4000" dirty="0"/>
          </a:p>
        </p:txBody>
      </p:sp>
      <p:sp>
        <p:nvSpPr>
          <p:cNvPr id="3" name="内容占位符 2"/>
          <p:cNvSpPr>
            <a:spLocks noGrp="1"/>
          </p:cNvSpPr>
          <p:nvPr>
            <p:ph idx="1"/>
          </p:nvPr>
        </p:nvSpPr>
        <p:spPr/>
        <p:txBody>
          <a:bodyPr>
            <a:normAutofit/>
          </a:bodyPr>
          <a:lstStyle/>
          <a:p>
            <a:r>
              <a:rPr lang="zh-CN" altLang="en-US" sz="2000" b="1" dirty="0" smtClean="0"/>
              <a:t>冗余映射。</a:t>
            </a:r>
            <a:r>
              <a:rPr lang="zh-CN" altLang="en-US" sz="2000" dirty="0" smtClean="0"/>
              <a:t>除了</a:t>
            </a:r>
            <a:r>
              <a:rPr lang="en-US" altLang="zh-CN" sz="2000" dirty="0" smtClean="0"/>
              <a:t>FTL</a:t>
            </a:r>
            <a:r>
              <a:rPr lang="zh-CN" altLang="en-US" sz="2000" dirty="0" smtClean="0"/>
              <a:t>中的页面级映射，</a:t>
            </a:r>
            <a:r>
              <a:rPr lang="zh-CN" altLang="zh-CN" sz="2000" dirty="0"/>
              <a:t>键值缓存系统还管理另一个映射</a:t>
            </a:r>
            <a:r>
              <a:rPr lang="zh-CN" altLang="zh-CN" sz="2000" dirty="0" smtClean="0"/>
              <a:t>结构</a:t>
            </a:r>
            <a:r>
              <a:rPr lang="zh-CN" altLang="zh-CN" sz="2000" dirty="0"/>
              <a:t>，即内存中的哈希表，该表将键转换为相应</a:t>
            </a:r>
            <a:r>
              <a:rPr lang="zh-CN" altLang="zh-CN" sz="2000" dirty="0" smtClean="0"/>
              <a:t>的</a:t>
            </a:r>
            <a:r>
              <a:rPr lang="en-US" altLang="zh-CN" sz="2000" dirty="0" smtClean="0"/>
              <a:t>slab</a:t>
            </a:r>
            <a:r>
              <a:rPr lang="zh-CN" altLang="zh-CN" sz="2000" dirty="0" smtClean="0"/>
              <a:t>。</a:t>
            </a:r>
            <a:r>
              <a:rPr lang="zh-CN" altLang="zh-CN" sz="2000" dirty="0"/>
              <a:t>这两个映射结构同时存在于两个级别</a:t>
            </a:r>
            <a:r>
              <a:rPr lang="zh-CN" altLang="zh-CN" sz="2000" dirty="0" smtClean="0"/>
              <a:t>，使</a:t>
            </a:r>
            <a:r>
              <a:rPr lang="zh-CN" altLang="zh-CN" sz="2000" dirty="0"/>
              <a:t>内存消耗翻了一番</a:t>
            </a:r>
            <a:r>
              <a:rPr lang="zh-CN" altLang="zh-CN" sz="2000" dirty="0" smtClean="0"/>
              <a:t>。</a:t>
            </a:r>
            <a:endParaRPr lang="en-US" altLang="zh-CN" sz="2000" dirty="0" smtClean="0"/>
          </a:p>
          <a:p>
            <a:r>
              <a:rPr lang="zh-CN" altLang="zh-CN" sz="2000" b="1" dirty="0"/>
              <a:t>双重</a:t>
            </a:r>
            <a:r>
              <a:rPr lang="zh-CN" altLang="zh-CN" sz="2000" b="1" dirty="0" smtClean="0"/>
              <a:t>垃圾</a:t>
            </a:r>
            <a:r>
              <a:rPr lang="zh-CN" altLang="en-US" sz="2000" b="1" dirty="0"/>
              <a:t>回收</a:t>
            </a:r>
            <a:r>
              <a:rPr lang="zh-CN" altLang="zh-CN" sz="2000" b="1" dirty="0" smtClean="0"/>
              <a:t>。</a:t>
            </a:r>
            <a:r>
              <a:rPr lang="zh-CN" altLang="zh-CN" sz="2000" dirty="0"/>
              <a:t>键值缓存系统具有</a:t>
            </a:r>
            <a:r>
              <a:rPr lang="zh-CN" altLang="zh-CN" sz="2000" dirty="0" smtClean="0"/>
              <a:t>类似</a:t>
            </a:r>
            <a:r>
              <a:rPr lang="en-US" altLang="zh-CN" sz="2000" dirty="0" smtClean="0"/>
              <a:t>FTL</a:t>
            </a:r>
            <a:r>
              <a:rPr lang="zh-CN" altLang="zh-CN" sz="2000" dirty="0" smtClean="0"/>
              <a:t>的</a:t>
            </a:r>
            <a:r>
              <a:rPr lang="zh-CN" altLang="en-US" sz="2000" dirty="0" smtClean="0"/>
              <a:t>垃圾回收</a:t>
            </a:r>
            <a:r>
              <a:rPr lang="zh-CN" altLang="zh-CN" sz="2000" dirty="0" smtClean="0"/>
              <a:t>过程</a:t>
            </a:r>
            <a:r>
              <a:rPr lang="zh-CN" altLang="zh-CN" sz="2000" dirty="0"/>
              <a:t>，以回收过时的键值对占用的平板空间</a:t>
            </a:r>
            <a:r>
              <a:rPr lang="zh-CN" altLang="zh-CN" sz="2000" dirty="0" smtClean="0"/>
              <a:t>。</a:t>
            </a:r>
            <a:r>
              <a:rPr lang="zh-CN" altLang="zh-CN" sz="2000" dirty="0"/>
              <a:t>这两个</a:t>
            </a:r>
            <a:r>
              <a:rPr lang="en-US" altLang="zh-CN" sz="2000" dirty="0"/>
              <a:t>GC</a:t>
            </a:r>
            <a:r>
              <a:rPr lang="zh-CN" altLang="zh-CN" sz="2000" dirty="0"/>
              <a:t>进程在不同级别（应用程序与设备）运行，它们不仅是冗余的，而且可能会相互干扰</a:t>
            </a:r>
            <a:r>
              <a:rPr lang="zh-CN" altLang="zh-CN" sz="2000" dirty="0" smtClean="0"/>
              <a:t>。</a:t>
            </a:r>
            <a:endParaRPr lang="en-US" altLang="zh-CN" sz="2000" dirty="0" smtClean="0"/>
          </a:p>
          <a:p>
            <a:r>
              <a:rPr lang="zh-CN" altLang="zh-CN" sz="2000" b="1" dirty="0"/>
              <a:t>过度配置</a:t>
            </a:r>
            <a:r>
              <a:rPr lang="zh-CN" altLang="zh-CN" sz="2000" b="1" dirty="0" smtClean="0"/>
              <a:t>。</a:t>
            </a:r>
            <a:r>
              <a:rPr lang="zh-CN" altLang="zh-CN" sz="2000" dirty="0"/>
              <a:t>为了最大程度地降低</a:t>
            </a:r>
            <a:r>
              <a:rPr lang="en-US" altLang="zh-CN" sz="2000" dirty="0"/>
              <a:t>GC</a:t>
            </a:r>
            <a:r>
              <a:rPr lang="zh-CN" altLang="zh-CN" sz="2000" dirty="0"/>
              <a:t>对前台</a:t>
            </a:r>
            <a:r>
              <a:rPr lang="en-US" altLang="zh-CN" sz="2000" dirty="0"/>
              <a:t>I / O</a:t>
            </a:r>
            <a:r>
              <a:rPr lang="zh-CN" altLang="zh-CN" sz="2000" dirty="0"/>
              <a:t>的性能影响，</a:t>
            </a:r>
            <a:r>
              <a:rPr lang="en-US" altLang="zh-CN" sz="2000" dirty="0"/>
              <a:t>FTL</a:t>
            </a:r>
            <a:r>
              <a:rPr lang="zh-CN" altLang="zh-CN" sz="2000" dirty="0"/>
              <a:t>通常会保留一部分闪存，</a:t>
            </a:r>
            <a:r>
              <a:rPr lang="zh-CN" altLang="zh-CN" sz="2000" dirty="0" smtClean="0"/>
              <a:t>称为</a:t>
            </a:r>
            <a:r>
              <a:rPr lang="en-US" altLang="zh-CN" sz="2000" dirty="0" smtClean="0"/>
              <a:t>OPS</a:t>
            </a:r>
            <a:r>
              <a:rPr lang="zh-CN" altLang="en-US" sz="2000" dirty="0" smtClean="0"/>
              <a:t>。</a:t>
            </a:r>
            <a:r>
              <a:rPr lang="zh-CN" altLang="zh-CN" sz="2000" dirty="0"/>
              <a:t>在键值缓存系统中，工作负载通常是读取密集型</a:t>
            </a:r>
            <a:r>
              <a:rPr lang="zh-CN" altLang="zh-CN" sz="2000" dirty="0" smtClean="0"/>
              <a:t>的</a:t>
            </a:r>
            <a:r>
              <a:rPr lang="zh-CN" altLang="en-US" sz="2000" dirty="0" smtClean="0"/>
              <a:t>，</a:t>
            </a:r>
            <a:r>
              <a:rPr lang="zh-CN" altLang="zh-CN" sz="2000" dirty="0" smtClean="0"/>
              <a:t>保留</a:t>
            </a:r>
            <a:r>
              <a:rPr lang="zh-CN" altLang="zh-CN" sz="2000" dirty="0"/>
              <a:t>很大一部分闪存空间会浪费大量昂贵的</a:t>
            </a:r>
            <a:r>
              <a:rPr lang="zh-CN" altLang="zh-CN" sz="2000" dirty="0" smtClean="0"/>
              <a:t>资源</a:t>
            </a:r>
            <a:r>
              <a:rPr lang="zh-CN" altLang="en-US" sz="2000" dirty="0" smtClean="0"/>
              <a:t>（况且键值缓存系统</a:t>
            </a:r>
            <a:r>
              <a:rPr lang="zh-CN" altLang="zh-CN" sz="2000" dirty="0" smtClean="0"/>
              <a:t>具有</a:t>
            </a:r>
            <a:r>
              <a:rPr lang="zh-CN" altLang="zh-CN" sz="2000" dirty="0"/>
              <a:t>准确估计传入写入强度的能力</a:t>
            </a:r>
            <a:r>
              <a:rPr lang="zh-CN" altLang="en-US" sz="2000" dirty="0" smtClean="0"/>
              <a:t>）</a:t>
            </a:r>
            <a:r>
              <a:rPr lang="zh-CN" altLang="zh-CN" sz="2000" dirty="0" smtClean="0"/>
              <a:t>。</a:t>
            </a:r>
            <a:endParaRPr lang="zh-CN" altLang="en-US" sz="2000" dirty="0"/>
          </a:p>
        </p:txBody>
      </p:sp>
    </p:spTree>
    <p:extLst>
      <p:ext uri="{BB962C8B-B14F-4D97-AF65-F5344CB8AC3E}">
        <p14:creationId xmlns:p14="http://schemas.microsoft.com/office/powerpoint/2010/main" val="18739389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err="1"/>
              <a:t>DIDACache</a:t>
            </a:r>
            <a:endParaRPr lang="zh-CN" altLang="en-US" sz="4000" dirty="0"/>
          </a:p>
        </p:txBody>
      </p:sp>
      <p:sp>
        <p:nvSpPr>
          <p:cNvPr id="3" name="内容占位符 2"/>
          <p:cNvSpPr>
            <a:spLocks noGrp="1"/>
          </p:cNvSpPr>
          <p:nvPr>
            <p:ph idx="1"/>
          </p:nvPr>
        </p:nvSpPr>
        <p:spPr>
          <a:xfrm>
            <a:off x="395536" y="1766565"/>
            <a:ext cx="5089525" cy="1684784"/>
          </a:xfrm>
        </p:spPr>
        <p:txBody>
          <a:bodyPr>
            <a:normAutofit/>
          </a:bodyPr>
          <a:lstStyle/>
          <a:p>
            <a:pPr marL="0" indent="0">
              <a:buNone/>
            </a:pPr>
            <a:r>
              <a:rPr lang="en-US" altLang="zh-CN" sz="2000" dirty="0" smtClean="0"/>
              <a:t>        </a:t>
            </a:r>
            <a:r>
              <a:rPr lang="en-US" altLang="zh-CN" sz="2000" dirty="0" err="1" smtClean="0"/>
              <a:t>DIDACache</a:t>
            </a:r>
            <a:r>
              <a:rPr lang="zh-CN" altLang="zh-CN" sz="2000" dirty="0" smtClean="0"/>
              <a:t>针对</a:t>
            </a:r>
            <a:r>
              <a:rPr lang="zh-CN" altLang="zh-CN" sz="2000" dirty="0"/>
              <a:t>闪存进行了高度优化，并消除了所有不必要的</a:t>
            </a:r>
            <a:r>
              <a:rPr lang="zh-CN" altLang="zh-CN" sz="2000" dirty="0" smtClean="0"/>
              <a:t>中间层</a:t>
            </a:r>
            <a:r>
              <a:rPr lang="zh-CN" altLang="en-US" sz="2000" dirty="0" smtClean="0"/>
              <a:t>，</a:t>
            </a:r>
            <a:r>
              <a:rPr lang="zh-CN" altLang="zh-CN" sz="2000" dirty="0" smtClean="0"/>
              <a:t>例如</a:t>
            </a:r>
            <a:r>
              <a:rPr lang="en-US" altLang="zh-CN" sz="2000" dirty="0" smtClean="0"/>
              <a:t>SSD</a:t>
            </a:r>
            <a:r>
              <a:rPr lang="zh-CN" altLang="zh-CN" sz="2000" dirty="0"/>
              <a:t>中的</a:t>
            </a:r>
            <a:r>
              <a:rPr lang="en-US" altLang="zh-CN" sz="2000" dirty="0"/>
              <a:t>FTL</a:t>
            </a:r>
            <a:r>
              <a:rPr lang="zh-CN" altLang="zh-CN" sz="2000" dirty="0"/>
              <a:t>层</a:t>
            </a:r>
            <a:r>
              <a:rPr lang="zh-CN" altLang="zh-CN" sz="2000" dirty="0" smtClean="0"/>
              <a:t>。</a:t>
            </a:r>
            <a:r>
              <a:rPr lang="zh-CN" altLang="en-US" sz="2000" dirty="0" smtClean="0"/>
              <a:t>这样便</a:t>
            </a:r>
            <a:r>
              <a:rPr lang="zh-CN" altLang="zh-CN" sz="2000" dirty="0" smtClean="0"/>
              <a:t>能够</a:t>
            </a:r>
            <a:r>
              <a:rPr lang="zh-CN" altLang="zh-CN" sz="2000" dirty="0"/>
              <a:t>删除设备级别的冗余操作，并使它们完全由用户级别的应用程序驱动</a:t>
            </a:r>
            <a:r>
              <a:rPr lang="zh-CN" altLang="zh-CN" sz="2000" dirty="0" smtClean="0"/>
              <a:t>。</a:t>
            </a:r>
            <a:endParaRPr lang="zh-CN" alt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21" y="1505196"/>
            <a:ext cx="3597275"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a:xfrm>
            <a:off x="453346" y="4149080"/>
            <a:ext cx="8295118" cy="2304256"/>
          </a:xfrm>
          <a:prstGeom prst="rect">
            <a:avLst/>
          </a:prstGeom>
        </p:spPr>
        <p:txBody>
          <a:bodyPr vert="horz" rtlCol="0">
            <a:normAutofit/>
          </a:bodyPr>
          <a:lst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zh-CN" sz="2000" dirty="0"/>
              <a:t>删除所有中间映射</a:t>
            </a:r>
            <a:r>
              <a:rPr lang="zh-CN" altLang="zh-CN" sz="2000" dirty="0" smtClean="0"/>
              <a:t>，</a:t>
            </a:r>
            <a:r>
              <a:rPr lang="zh-CN" altLang="zh-CN" sz="2000" dirty="0"/>
              <a:t>统一</a:t>
            </a:r>
            <a:r>
              <a:rPr lang="zh-CN" altLang="zh-CN" sz="2000" dirty="0" smtClean="0"/>
              <a:t>直接映射</a:t>
            </a:r>
            <a:r>
              <a:rPr lang="zh-CN" altLang="en-US" sz="2000" dirty="0" smtClean="0"/>
              <a:t>。</a:t>
            </a:r>
            <a:endParaRPr lang="en-US" altLang="zh-CN" sz="2000" dirty="0" smtClean="0"/>
          </a:p>
          <a:p>
            <a:r>
              <a:rPr lang="zh-CN" altLang="zh-CN" sz="2000" dirty="0"/>
              <a:t>仅在应用程序级别</a:t>
            </a:r>
            <a:r>
              <a:rPr lang="zh-CN" altLang="zh-CN" sz="2000" dirty="0" smtClean="0"/>
              <a:t>运行</a:t>
            </a:r>
            <a:r>
              <a:rPr lang="zh-CN" altLang="en-US" sz="2000" dirty="0" smtClean="0"/>
              <a:t>细粒度的垃圾回收。</a:t>
            </a:r>
            <a:endParaRPr lang="en-US" altLang="zh-CN" sz="2000" dirty="0" smtClean="0"/>
          </a:p>
          <a:p>
            <a:r>
              <a:rPr lang="zh-CN" altLang="zh-CN" sz="2000" dirty="0"/>
              <a:t>利用领域知识来动态调整</a:t>
            </a:r>
            <a:r>
              <a:rPr lang="en-US" altLang="zh-CN" sz="2000" dirty="0"/>
              <a:t>OPS</a:t>
            </a:r>
            <a:r>
              <a:rPr lang="zh-CN" altLang="zh-CN" sz="2000" dirty="0"/>
              <a:t>并</a:t>
            </a:r>
            <a:r>
              <a:rPr lang="zh-CN" altLang="zh-CN" sz="2000" dirty="0" smtClean="0"/>
              <a:t>最大化</a:t>
            </a:r>
            <a:r>
              <a:rPr lang="zh-CN" altLang="en-US" sz="2000" dirty="0" smtClean="0"/>
              <a:t>可</a:t>
            </a:r>
            <a:r>
              <a:rPr lang="zh-CN" altLang="zh-CN" sz="2000" dirty="0" smtClean="0"/>
              <a:t>用于</a:t>
            </a:r>
            <a:r>
              <a:rPr lang="zh-CN" altLang="zh-CN" sz="2000" dirty="0"/>
              <a:t>缓存</a:t>
            </a:r>
            <a:r>
              <a:rPr lang="zh-CN" altLang="zh-CN" sz="2000" dirty="0" smtClean="0"/>
              <a:t>的闪</a:t>
            </a:r>
            <a:r>
              <a:rPr lang="zh-CN" altLang="zh-CN" sz="2000" dirty="0"/>
              <a:t>存</a:t>
            </a:r>
            <a:r>
              <a:rPr lang="zh-CN" altLang="zh-CN" sz="2000" dirty="0" smtClean="0"/>
              <a:t>空间</a:t>
            </a:r>
            <a:r>
              <a:rPr lang="zh-CN" altLang="en-US" sz="2000" dirty="0" smtClean="0"/>
              <a:t>。</a:t>
            </a:r>
            <a:endParaRPr lang="zh-CN" altLang="en-US" sz="2000" dirty="0"/>
          </a:p>
        </p:txBody>
      </p:sp>
    </p:spTree>
    <p:extLst>
      <p:ext uri="{BB962C8B-B14F-4D97-AF65-F5344CB8AC3E}">
        <p14:creationId xmlns:p14="http://schemas.microsoft.com/office/powerpoint/2010/main" val="3303758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4  SSD</a:t>
            </a:r>
            <a:r>
              <a:rPr lang="zh-CN" altLang="en-US" dirty="0" smtClean="0"/>
              <a:t>模拟器新型技术</a:t>
            </a:r>
            <a:r>
              <a:rPr lang="en-US" altLang="zh-CN" dirty="0" smtClean="0"/>
              <a:t> </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9878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SSD</a:t>
            </a:r>
            <a:r>
              <a:rPr lang="zh-CN" altLang="en-US" sz="4000" dirty="0" smtClean="0"/>
              <a:t>构成</a:t>
            </a:r>
            <a:endParaRPr lang="zh-CN" altLang="en-US" sz="4000" dirty="0"/>
          </a:p>
        </p:txBody>
      </p:sp>
      <p:sp>
        <p:nvSpPr>
          <p:cNvPr id="3" name="内容占位符 2"/>
          <p:cNvSpPr>
            <a:spLocks noGrp="1"/>
          </p:cNvSpPr>
          <p:nvPr>
            <p:ph idx="1"/>
          </p:nvPr>
        </p:nvSpPr>
        <p:spPr>
          <a:xfrm>
            <a:off x="457200" y="1556792"/>
            <a:ext cx="4690864" cy="2592288"/>
          </a:xfrm>
        </p:spPr>
        <p:txBody>
          <a:bodyPr>
            <a:normAutofit/>
          </a:bodyPr>
          <a:lstStyle/>
          <a:p>
            <a:pPr marL="0" indent="0">
              <a:buNone/>
            </a:pPr>
            <a:r>
              <a:rPr lang="en-US" altLang="zh-CN" sz="2000" dirty="0" smtClean="0"/>
              <a:t>        SSD</a:t>
            </a:r>
            <a:r>
              <a:rPr lang="zh-CN" altLang="en-US" sz="2000" dirty="0"/>
              <a:t>最重要的三个组件就是</a:t>
            </a:r>
            <a:r>
              <a:rPr lang="en-US" altLang="zh-CN" sz="2000" dirty="0"/>
              <a:t>NAND</a:t>
            </a:r>
            <a:r>
              <a:rPr lang="zh-CN" altLang="en-US" sz="2000" dirty="0"/>
              <a:t>闪存，控制器及固件。</a:t>
            </a:r>
            <a:r>
              <a:rPr lang="en-US" altLang="zh-CN" sz="2000" dirty="0"/>
              <a:t>NAND</a:t>
            </a:r>
            <a:r>
              <a:rPr lang="zh-CN" altLang="en-US" sz="2000" dirty="0"/>
              <a:t>闪存负责重要的存储任务，控制器和固件需要协作来完成复杂且同样重要的任务，即管理数据存储、维护</a:t>
            </a:r>
            <a:r>
              <a:rPr lang="en-US" altLang="zh-CN" sz="2000" dirty="0"/>
              <a:t>SSD</a:t>
            </a:r>
            <a:r>
              <a:rPr lang="zh-CN" altLang="en-US" sz="2000" dirty="0"/>
              <a:t>性能和使用寿命等。</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1556792"/>
            <a:ext cx="3802022" cy="3240360"/>
          </a:xfrm>
          <a:prstGeom prst="rect">
            <a:avLst/>
          </a:prstGeom>
        </p:spPr>
      </p:pic>
    </p:spTree>
    <p:extLst>
      <p:ext uri="{BB962C8B-B14F-4D97-AF65-F5344CB8AC3E}">
        <p14:creationId xmlns:p14="http://schemas.microsoft.com/office/powerpoint/2010/main" val="18557348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4000" dirty="0" smtClean="0"/>
              <a:t>背景</a:t>
            </a:r>
            <a:endParaRPr lang="zh-CN" altLang="en-US" sz="4000" dirty="0"/>
          </a:p>
        </p:txBody>
      </p:sp>
      <p:sp>
        <p:nvSpPr>
          <p:cNvPr id="5" name="内容占位符 4"/>
          <p:cNvSpPr>
            <a:spLocks noGrp="1"/>
          </p:cNvSpPr>
          <p:nvPr>
            <p:ph idx="1"/>
          </p:nvPr>
        </p:nvSpPr>
        <p:spPr/>
        <p:txBody>
          <a:bodyPr>
            <a:normAutofit/>
          </a:bodyPr>
          <a:lstStyle/>
          <a:p>
            <a:pPr marL="0" indent="0">
              <a:buNone/>
            </a:pPr>
            <a:r>
              <a:rPr lang="en-US" altLang="zh-CN" sz="2400" dirty="0" smtClean="0"/>
              <a:t>        </a:t>
            </a:r>
            <a:r>
              <a:rPr lang="zh-CN" altLang="zh-CN" sz="2400" dirty="0" smtClean="0"/>
              <a:t>固态</a:t>
            </a:r>
            <a:r>
              <a:rPr lang="zh-CN" altLang="zh-CN" sz="2400" dirty="0"/>
              <a:t>硬盘可以说如今广泛应用于各种计算机系统，包括数据中心和企业服务器。随着这些系统的</a:t>
            </a:r>
            <a:r>
              <a:rPr lang="en-US" altLang="zh-CN" sz="2400" dirty="0"/>
              <a:t>I/O</a:t>
            </a:r>
            <a:r>
              <a:rPr lang="zh-CN" altLang="zh-CN" sz="2400" dirty="0"/>
              <a:t>需求不断增加，所以制造商引入了新的高带宽协议来代替传统的</a:t>
            </a:r>
            <a:r>
              <a:rPr lang="en-US" altLang="zh-CN" sz="2400" dirty="0"/>
              <a:t>SATA</a:t>
            </a:r>
            <a:r>
              <a:rPr lang="zh-CN" altLang="zh-CN" sz="2400" dirty="0"/>
              <a:t>主机接口协议，如</a:t>
            </a:r>
            <a:r>
              <a:rPr lang="en-US" altLang="zh-CN" sz="2400" dirty="0" err="1"/>
              <a:t>NVMe</a:t>
            </a:r>
            <a:r>
              <a:rPr lang="zh-CN" altLang="zh-CN" sz="2400" dirty="0"/>
              <a:t>协议，是专门为支持</a:t>
            </a:r>
            <a:r>
              <a:rPr lang="en-US" altLang="zh-CN" sz="2400" dirty="0" err="1"/>
              <a:t>ssd</a:t>
            </a:r>
            <a:r>
              <a:rPr lang="zh-CN" altLang="zh-CN" sz="2400" dirty="0"/>
              <a:t>能够提供的高数量并发</a:t>
            </a:r>
            <a:r>
              <a:rPr lang="en-US" altLang="zh-CN" sz="2400" dirty="0"/>
              <a:t>I/O</a:t>
            </a:r>
            <a:r>
              <a:rPr lang="zh-CN" altLang="zh-CN" sz="2400" dirty="0"/>
              <a:t>带宽而设计的</a:t>
            </a:r>
            <a:r>
              <a:rPr lang="zh-CN" altLang="zh-CN" sz="2400" dirty="0" smtClean="0"/>
              <a:t>。</a:t>
            </a:r>
            <a:endParaRPr lang="en-US" altLang="zh-CN" sz="2400" dirty="0" smtClean="0"/>
          </a:p>
          <a:p>
            <a:pPr marL="0" indent="0">
              <a:buNone/>
            </a:pPr>
            <a:endParaRPr lang="en-US" altLang="zh-CN" sz="2400" dirty="0" smtClean="0"/>
          </a:p>
          <a:p>
            <a:pPr marL="0" indent="0">
              <a:buNone/>
            </a:pPr>
            <a:r>
              <a:rPr lang="en-US" altLang="zh-CN" sz="2400" dirty="0"/>
              <a:t> </a:t>
            </a:r>
            <a:r>
              <a:rPr lang="en-US" altLang="zh-CN" sz="2400" dirty="0" smtClean="0"/>
              <a:t>       </a:t>
            </a:r>
            <a:r>
              <a:rPr lang="zh-CN" altLang="zh-CN" sz="2400" dirty="0" smtClean="0"/>
              <a:t>尽管</a:t>
            </a:r>
            <a:r>
              <a:rPr lang="zh-CN" altLang="zh-CN" sz="2400" dirty="0"/>
              <a:t>实现</a:t>
            </a:r>
            <a:r>
              <a:rPr lang="en-US" altLang="zh-CN" sz="2400" dirty="0" err="1"/>
              <a:t>NVMe</a:t>
            </a:r>
            <a:r>
              <a:rPr lang="zh-CN" altLang="zh-CN" sz="2400" dirty="0"/>
              <a:t>的</a:t>
            </a:r>
            <a:r>
              <a:rPr lang="en-US" altLang="zh-CN" sz="2400" dirty="0"/>
              <a:t>SSD</a:t>
            </a:r>
            <a:r>
              <a:rPr lang="zh-CN" altLang="zh-CN" sz="2400" dirty="0"/>
              <a:t>已经上市，但现有的</a:t>
            </a:r>
            <a:r>
              <a:rPr lang="en-US" altLang="zh-CN" sz="2400" dirty="0"/>
              <a:t>SSD</a:t>
            </a:r>
            <a:r>
              <a:rPr lang="zh-CN" altLang="zh-CN" sz="2400" dirty="0"/>
              <a:t>仿真工具却没有很好地支持</a:t>
            </a:r>
            <a:r>
              <a:rPr lang="en-US" altLang="zh-CN" sz="2400" dirty="0" err="1"/>
              <a:t>NVMe</a:t>
            </a:r>
            <a:r>
              <a:rPr lang="zh-CN" altLang="zh-CN" sz="2400" dirty="0"/>
              <a:t>的特性，使它们无法准确地模拟真实的现成固态硬盘的性能。</a:t>
            </a:r>
          </a:p>
          <a:p>
            <a:pPr marL="0" indent="0">
              <a:buNone/>
            </a:pPr>
            <a:endParaRPr lang="zh-CN" altLang="en-US" sz="2400" dirty="0"/>
          </a:p>
        </p:txBody>
      </p:sp>
    </p:spTree>
    <p:extLst>
      <p:ext uri="{BB962C8B-B14F-4D97-AF65-F5344CB8AC3E}">
        <p14:creationId xmlns:p14="http://schemas.microsoft.com/office/powerpoint/2010/main" val="26434156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360861"/>
            <a:ext cx="7772400" cy="1500187"/>
          </a:xfrm>
        </p:spPr>
        <p:txBody>
          <a:bodyPr>
            <a:normAutofit/>
          </a:bodyPr>
          <a:lstStyle/>
          <a:p>
            <a:r>
              <a:rPr lang="en-US" altLang="zh-CN" sz="4000" dirty="0" err="1" smtClean="0">
                <a:solidFill>
                  <a:schemeClr val="tx1"/>
                </a:solidFill>
                <a:latin typeface="+mj-lt"/>
              </a:rPr>
              <a:t>MQSim</a:t>
            </a:r>
            <a:endParaRPr lang="zh-CN" altLang="en-US" sz="4000" dirty="0">
              <a:solidFill>
                <a:schemeClr val="tx1"/>
              </a:solidFill>
              <a:latin typeface="+mj-lt"/>
            </a:endParaRPr>
          </a:p>
        </p:txBody>
      </p:sp>
    </p:spTree>
    <p:extLst>
      <p:ext uri="{BB962C8B-B14F-4D97-AF65-F5344CB8AC3E}">
        <p14:creationId xmlns:p14="http://schemas.microsoft.com/office/powerpoint/2010/main" val="37704126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zh-CN" sz="4000" dirty="0"/>
              <a:t>传统</a:t>
            </a:r>
            <a:r>
              <a:rPr lang="en-US" altLang="zh-CN" sz="4000" dirty="0"/>
              <a:t>SATA</a:t>
            </a:r>
            <a:r>
              <a:rPr lang="zh-CN" altLang="zh-CN" sz="4000" dirty="0"/>
              <a:t>模拟器</a:t>
            </a:r>
            <a:endParaRPr lang="zh-CN" altLang="en-US" sz="4000" dirty="0"/>
          </a:p>
        </p:txBody>
      </p:sp>
      <p:sp>
        <p:nvSpPr>
          <p:cNvPr id="7" name="内容占位符 6"/>
          <p:cNvSpPr>
            <a:spLocks noGrp="1"/>
          </p:cNvSpPr>
          <p:nvPr>
            <p:ph idx="1"/>
          </p:nvPr>
        </p:nvSpPr>
        <p:spPr/>
        <p:txBody>
          <a:bodyPr>
            <a:normAutofit/>
          </a:bodyPr>
          <a:lstStyle/>
          <a:p>
            <a:pPr marL="0" indent="0">
              <a:buNone/>
            </a:pPr>
            <a:r>
              <a:rPr lang="en-US" altLang="zh-CN" sz="2400" dirty="0" smtClean="0"/>
              <a:t>1</a:t>
            </a:r>
            <a:r>
              <a:rPr lang="zh-CN" altLang="en-US" sz="2400" dirty="0"/>
              <a:t>、</a:t>
            </a:r>
            <a:r>
              <a:rPr lang="zh-CN" altLang="zh-CN" sz="2400" dirty="0" smtClean="0"/>
              <a:t>这些</a:t>
            </a:r>
            <a:r>
              <a:rPr lang="zh-CN" altLang="zh-CN" sz="2400" dirty="0"/>
              <a:t>模拟器并不对</a:t>
            </a:r>
            <a:r>
              <a:rPr lang="en-US" altLang="zh-CN" sz="2400" dirty="0" err="1"/>
              <a:t>NVMe</a:t>
            </a:r>
            <a:r>
              <a:rPr lang="zh-CN" altLang="zh-CN" sz="2400" dirty="0"/>
              <a:t>的关键特性</a:t>
            </a:r>
            <a:r>
              <a:rPr lang="en-US" altLang="zh-CN" sz="2400" dirty="0"/>
              <a:t>(</a:t>
            </a:r>
            <a:r>
              <a:rPr lang="zh-CN" altLang="zh-CN" sz="2400" dirty="0"/>
              <a:t>对请求使用多个应用程序级队列，以及消除操作系统对</a:t>
            </a:r>
            <a:r>
              <a:rPr lang="en-US" altLang="zh-CN" sz="2400" dirty="0"/>
              <a:t>I/O</a:t>
            </a:r>
            <a:r>
              <a:rPr lang="zh-CN" altLang="zh-CN" sz="2400" dirty="0"/>
              <a:t>请求处理的干预</a:t>
            </a:r>
            <a:r>
              <a:rPr lang="en-US" altLang="zh-CN" sz="2400" dirty="0"/>
              <a:t>)</a:t>
            </a:r>
            <a:r>
              <a:rPr lang="zh-CN" altLang="zh-CN" sz="2400" dirty="0"/>
              <a:t>进行</a:t>
            </a:r>
            <a:r>
              <a:rPr lang="zh-CN" altLang="zh-CN" sz="2400" dirty="0" smtClean="0"/>
              <a:t>建模</a:t>
            </a:r>
            <a:r>
              <a:rPr lang="zh-CN" altLang="en-US" sz="2400" dirty="0" smtClean="0"/>
              <a:t>。</a:t>
            </a:r>
            <a:endParaRPr lang="en-US" altLang="zh-CN" sz="2400" dirty="0" smtClean="0"/>
          </a:p>
          <a:p>
            <a:pPr marL="0" indent="0">
              <a:buNone/>
            </a:pPr>
            <a:endParaRPr lang="zh-CN" altLang="zh-CN" sz="2400" dirty="0"/>
          </a:p>
          <a:p>
            <a:pPr marL="0" indent="0">
              <a:buNone/>
            </a:pPr>
            <a:r>
              <a:rPr lang="en-US" altLang="zh-CN" sz="2400" dirty="0" smtClean="0"/>
              <a:t>2</a:t>
            </a:r>
            <a:r>
              <a:rPr lang="zh-CN" altLang="en-US" sz="2400" dirty="0" smtClean="0"/>
              <a:t>、</a:t>
            </a:r>
            <a:r>
              <a:rPr lang="zh-CN" altLang="zh-CN" sz="2400" dirty="0" smtClean="0"/>
              <a:t>不能</a:t>
            </a:r>
            <a:r>
              <a:rPr lang="zh-CN" altLang="zh-CN" sz="2400" dirty="0"/>
              <a:t>准确地捕捉高级</a:t>
            </a:r>
            <a:r>
              <a:rPr lang="en-US" altLang="zh-CN" sz="2400" dirty="0"/>
              <a:t>SSD</a:t>
            </a:r>
            <a:r>
              <a:rPr lang="zh-CN" altLang="zh-CN" sz="2400" dirty="0"/>
              <a:t>维护算法</a:t>
            </a:r>
            <a:r>
              <a:rPr lang="en-US" altLang="zh-CN" sz="2400" dirty="0"/>
              <a:t>(</a:t>
            </a:r>
            <a:r>
              <a:rPr lang="zh-CN" altLang="zh-CN" sz="2400" dirty="0"/>
              <a:t>例如，垃圾收集</a:t>
            </a:r>
            <a:r>
              <a:rPr lang="en-US" altLang="zh-CN" sz="2400" dirty="0"/>
              <a:t>)</a:t>
            </a:r>
            <a:r>
              <a:rPr lang="zh-CN" altLang="zh-CN" sz="2400" dirty="0"/>
              <a:t>的影响，因为它们不能完全或快速地模拟能够显著改变这些算法在实际</a:t>
            </a:r>
            <a:r>
              <a:rPr lang="en-US" altLang="zh-CN" sz="2400" dirty="0"/>
              <a:t>SSD</a:t>
            </a:r>
            <a:r>
              <a:rPr lang="zh-CN" altLang="zh-CN" sz="2400" dirty="0"/>
              <a:t>中的行为的稳态条件。</a:t>
            </a:r>
          </a:p>
          <a:p>
            <a:pPr marL="0" indent="0">
              <a:buNone/>
            </a:pPr>
            <a:endParaRPr lang="zh-CN" altLang="zh-CN" sz="2400" dirty="0"/>
          </a:p>
          <a:p>
            <a:pPr marL="0" indent="0">
              <a:buNone/>
            </a:pPr>
            <a:r>
              <a:rPr lang="en-US" altLang="zh-CN" sz="2400" dirty="0" smtClean="0"/>
              <a:t>3</a:t>
            </a:r>
            <a:r>
              <a:rPr lang="zh-CN" altLang="en-US" sz="2400" dirty="0"/>
              <a:t>、</a:t>
            </a:r>
            <a:r>
              <a:rPr lang="zh-CN" altLang="zh-CN" sz="2400" dirty="0" smtClean="0"/>
              <a:t>没有</a:t>
            </a:r>
            <a:r>
              <a:rPr lang="zh-CN" altLang="zh-CN" sz="2400" dirty="0"/>
              <a:t>捕获</a:t>
            </a:r>
            <a:r>
              <a:rPr lang="en-US" altLang="zh-CN" sz="2400" dirty="0"/>
              <a:t>I/O</a:t>
            </a:r>
            <a:r>
              <a:rPr lang="zh-CN" altLang="zh-CN" sz="2400" dirty="0"/>
              <a:t>请求的整个端到端延迟，这可能直接影响利用新兴非易失性内存技术的</a:t>
            </a:r>
            <a:r>
              <a:rPr lang="en-US" altLang="zh-CN" sz="2400" dirty="0" err="1"/>
              <a:t>ssd</a:t>
            </a:r>
            <a:r>
              <a:rPr lang="zh-CN" altLang="zh-CN" sz="2400" dirty="0"/>
              <a:t>报告的</a:t>
            </a:r>
            <a:r>
              <a:rPr lang="zh-CN" altLang="zh-CN" sz="2400" dirty="0" smtClean="0"/>
              <a:t>结果</a:t>
            </a:r>
            <a:r>
              <a:rPr lang="zh-CN" altLang="en-US" sz="2400" dirty="0" smtClean="0"/>
              <a:t>。</a:t>
            </a:r>
            <a:endParaRPr lang="zh-CN" altLang="zh-CN" sz="2400" dirty="0"/>
          </a:p>
          <a:p>
            <a:pPr marL="0" indent="0">
              <a:buNone/>
            </a:pPr>
            <a:endParaRPr lang="zh-CN" altLang="en-US" sz="2400" dirty="0"/>
          </a:p>
        </p:txBody>
      </p:sp>
    </p:spTree>
    <p:extLst>
      <p:ext uri="{BB962C8B-B14F-4D97-AF65-F5344CB8AC3E}">
        <p14:creationId xmlns:p14="http://schemas.microsoft.com/office/powerpoint/2010/main" val="42379313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a:t>MQSim</a:t>
            </a:r>
            <a:endParaRPr lang="zh-CN" altLang="en-US" sz="4000" dirty="0"/>
          </a:p>
        </p:txBody>
      </p:sp>
      <p:sp>
        <p:nvSpPr>
          <p:cNvPr id="3" name="内容占位符 2"/>
          <p:cNvSpPr>
            <a:spLocks noGrp="1"/>
          </p:cNvSpPr>
          <p:nvPr>
            <p:ph idx="1"/>
          </p:nvPr>
        </p:nvSpPr>
        <p:spPr/>
        <p:txBody>
          <a:bodyPr/>
          <a:lstStyle/>
          <a:p>
            <a:pPr marL="0" indent="0">
              <a:buNone/>
            </a:pPr>
            <a:r>
              <a:rPr lang="en-US" altLang="zh-CN" sz="2400" dirty="0" err="1" smtClean="0"/>
              <a:t>MQSim</a:t>
            </a:r>
            <a:r>
              <a:rPr lang="zh-CN" altLang="zh-CN" sz="2400" dirty="0" smtClean="0"/>
              <a:t>针对</a:t>
            </a:r>
            <a:r>
              <a:rPr lang="zh-CN" altLang="zh-CN" sz="2400" dirty="0"/>
              <a:t>传统模拟器进行了以下三点改进</a:t>
            </a:r>
            <a:r>
              <a:rPr lang="zh-CN" altLang="zh-CN" sz="2400" dirty="0" smtClean="0"/>
              <a:t>：</a:t>
            </a:r>
            <a:endParaRPr lang="zh-CN" altLang="zh-CN" sz="2400" dirty="0"/>
          </a:p>
          <a:p>
            <a:pPr marL="0" indent="0">
              <a:buNone/>
            </a:pPr>
            <a:r>
              <a:rPr lang="en-US" altLang="zh-CN" sz="2000" dirty="0" smtClean="0"/>
              <a:t>1</a:t>
            </a:r>
            <a:r>
              <a:rPr lang="zh-CN" altLang="en-US" sz="2000" dirty="0" smtClean="0"/>
              <a:t>、</a:t>
            </a:r>
            <a:r>
              <a:rPr lang="zh-CN" altLang="zh-CN" sz="2000" dirty="0" smtClean="0"/>
              <a:t>模拟</a:t>
            </a:r>
            <a:r>
              <a:rPr lang="zh-CN" altLang="zh-CN" sz="2000" dirty="0"/>
              <a:t>了现代</a:t>
            </a:r>
            <a:r>
              <a:rPr lang="en-US" altLang="zh-CN" sz="2000" dirty="0"/>
              <a:t>SSD</a:t>
            </a:r>
            <a:r>
              <a:rPr lang="zh-CN" altLang="zh-CN" sz="2000" dirty="0"/>
              <a:t>中新的高带宽协议实现</a:t>
            </a:r>
            <a:r>
              <a:rPr lang="en-US" altLang="zh-CN" sz="2000" dirty="0"/>
              <a:t> </a:t>
            </a:r>
            <a:r>
              <a:rPr lang="zh-CN" altLang="en-US" sz="2000" dirty="0" smtClean="0"/>
              <a:t>。</a:t>
            </a:r>
            <a:endParaRPr lang="zh-CN" altLang="zh-CN" sz="2000" dirty="0"/>
          </a:p>
          <a:p>
            <a:pPr marL="0" indent="0">
              <a:buNone/>
            </a:pPr>
            <a:r>
              <a:rPr lang="en-US" altLang="zh-CN" sz="2000" dirty="0" smtClean="0"/>
              <a:t>2</a:t>
            </a:r>
            <a:r>
              <a:rPr lang="zh-CN" altLang="en-US" sz="2000" dirty="0" smtClean="0"/>
              <a:t>、能够</a:t>
            </a:r>
            <a:r>
              <a:rPr lang="zh-CN" altLang="zh-CN" sz="2000" dirty="0" smtClean="0"/>
              <a:t>稳定</a:t>
            </a:r>
            <a:r>
              <a:rPr lang="zh-CN" altLang="en-US" sz="2000" dirty="0" smtClean="0"/>
              <a:t>地模拟</a:t>
            </a:r>
            <a:r>
              <a:rPr lang="en-US" altLang="zh-CN" sz="2000" dirty="0" smtClean="0"/>
              <a:t>SSD</a:t>
            </a:r>
            <a:r>
              <a:rPr lang="zh-CN" altLang="zh-CN" sz="2000" dirty="0"/>
              <a:t>的行为</a:t>
            </a:r>
            <a:r>
              <a:rPr lang="en-US" altLang="zh-CN" sz="2000" dirty="0"/>
              <a:t> </a:t>
            </a:r>
            <a:r>
              <a:rPr lang="zh-CN" altLang="en-US" sz="2000" dirty="0" smtClean="0"/>
              <a:t>。</a:t>
            </a:r>
            <a:endParaRPr lang="zh-CN" altLang="zh-CN" sz="2000" dirty="0"/>
          </a:p>
          <a:p>
            <a:pPr marL="0" indent="0">
              <a:buNone/>
            </a:pPr>
            <a:r>
              <a:rPr lang="en-US" altLang="zh-CN" sz="2000" dirty="0" smtClean="0"/>
              <a:t>3</a:t>
            </a:r>
            <a:r>
              <a:rPr lang="zh-CN" altLang="en-US" sz="2000" dirty="0" smtClean="0"/>
              <a:t>、能够完整捕获</a:t>
            </a:r>
            <a:r>
              <a:rPr lang="en-US" altLang="zh-CN" sz="2000" dirty="0" smtClean="0"/>
              <a:t>I/O</a:t>
            </a:r>
            <a:r>
              <a:rPr lang="zh-CN" altLang="zh-CN" sz="2000" dirty="0" smtClean="0"/>
              <a:t>请求的</a:t>
            </a:r>
            <a:r>
              <a:rPr lang="zh-CN" altLang="en-US" sz="2000" dirty="0" smtClean="0"/>
              <a:t>整个</a:t>
            </a:r>
            <a:r>
              <a:rPr lang="zh-CN" altLang="zh-CN" sz="2000" dirty="0" smtClean="0"/>
              <a:t>端</a:t>
            </a:r>
            <a:r>
              <a:rPr lang="zh-CN" altLang="zh-CN" sz="2000" dirty="0"/>
              <a:t>到端延迟</a:t>
            </a:r>
            <a:r>
              <a:rPr lang="zh-CN" altLang="zh-CN" sz="2000" dirty="0" smtClean="0"/>
              <a:t>。</a:t>
            </a:r>
            <a:r>
              <a:rPr lang="en-US" altLang="zh-CN" sz="2000" dirty="0" err="1" smtClean="0"/>
              <a:t>MQSim</a:t>
            </a:r>
            <a:r>
              <a:rPr lang="zh-CN" altLang="zh-CN" sz="2000" dirty="0" smtClean="0"/>
              <a:t>可以</a:t>
            </a:r>
            <a:r>
              <a:rPr lang="zh-CN" altLang="zh-CN" sz="2000" dirty="0"/>
              <a:t>捕获了一些现有仿真器没有捕捉到的真实而重要的问题，例如流间干扰的性能影响。</a:t>
            </a:r>
          </a:p>
          <a:p>
            <a:pPr marL="0" indent="0">
              <a:buNone/>
            </a:pPr>
            <a:endParaRPr lang="zh-CN" altLang="en-US" dirty="0"/>
          </a:p>
        </p:txBody>
      </p:sp>
      <p:pic>
        <p:nvPicPr>
          <p:cNvPr id="4" name="内容占位符 3"/>
          <p:cNvPicPr>
            <a:picLocks noChangeAspect="1"/>
          </p:cNvPicPr>
          <p:nvPr/>
        </p:nvPicPr>
        <p:blipFill>
          <a:blip r:embed="rId2"/>
          <a:stretch>
            <a:fillRect/>
          </a:stretch>
        </p:blipFill>
        <p:spPr>
          <a:xfrm>
            <a:off x="423325" y="3573016"/>
            <a:ext cx="8496944" cy="2471025"/>
          </a:xfrm>
          <a:prstGeom prst="rect">
            <a:avLst/>
          </a:prstGeom>
        </p:spPr>
      </p:pic>
    </p:spTree>
    <p:extLst>
      <p:ext uri="{BB962C8B-B14F-4D97-AF65-F5344CB8AC3E}">
        <p14:creationId xmlns:p14="http://schemas.microsoft.com/office/powerpoint/2010/main" val="744687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MQSim前端</a:t>
            </a:r>
          </a:p>
        </p:txBody>
      </p:sp>
      <p:sp>
        <p:nvSpPr>
          <p:cNvPr id="3" name="内容占位符 2"/>
          <p:cNvSpPr>
            <a:spLocks noGrp="1"/>
          </p:cNvSpPr>
          <p:nvPr>
            <p:ph idx="1"/>
          </p:nvPr>
        </p:nvSpPr>
        <p:spPr/>
        <p:txBody>
          <a:bodyPr>
            <a:normAutofit/>
          </a:bodyPr>
          <a:lstStyle/>
          <a:p>
            <a:pPr marL="0" indent="0">
              <a:buNone/>
            </a:pPr>
            <a:r>
              <a:rPr lang="en-US" altLang="zh-CN" sz="2400" dirty="0" err="1" smtClean="0"/>
              <a:t>MQSim</a:t>
            </a:r>
            <a:r>
              <a:rPr lang="zh-CN" altLang="zh-CN" sz="2400" dirty="0" smtClean="0"/>
              <a:t>前端</a:t>
            </a:r>
            <a:r>
              <a:rPr lang="zh-CN" altLang="zh-CN" sz="2400" dirty="0"/>
              <a:t>分为三</a:t>
            </a:r>
            <a:r>
              <a:rPr lang="zh-CN" altLang="zh-CN" sz="2400" dirty="0" smtClean="0"/>
              <a:t>大部分</a:t>
            </a:r>
            <a:r>
              <a:rPr lang="zh-CN" altLang="en-US" sz="2400" dirty="0" smtClean="0"/>
              <a:t>：</a:t>
            </a:r>
            <a:endParaRPr lang="en-US" altLang="zh-CN" sz="2400" dirty="0" smtClean="0"/>
          </a:p>
          <a:p>
            <a:r>
              <a:rPr lang="zh-CN" altLang="en-US" sz="2400" dirty="0"/>
              <a:t>HIL 主机接口</a:t>
            </a:r>
            <a:r>
              <a:rPr lang="zh-CN" altLang="en-US" sz="2400" dirty="0" smtClean="0"/>
              <a:t>逻辑。</a:t>
            </a:r>
            <a:endParaRPr lang="en-US" altLang="zh-CN" sz="2400" dirty="0" smtClean="0"/>
          </a:p>
          <a:p>
            <a:r>
              <a:rPr lang="en-US" altLang="zh-CN" sz="2400" dirty="0" smtClean="0"/>
              <a:t>FTL </a:t>
            </a:r>
            <a:r>
              <a:rPr lang="en-US" altLang="zh-CN" sz="2400" dirty="0" err="1"/>
              <a:t>flash</a:t>
            </a:r>
            <a:r>
              <a:rPr lang="en-US" altLang="zh-CN" sz="2400" dirty="0" err="1" smtClean="0"/>
              <a:t>翻译层</a:t>
            </a:r>
            <a:r>
              <a:rPr lang="zh-CN" altLang="en-US" sz="2400" dirty="0" smtClean="0"/>
              <a:t>。</a:t>
            </a:r>
            <a:endParaRPr lang="en-US" altLang="zh-CN" sz="2400" dirty="0" smtClean="0"/>
          </a:p>
          <a:p>
            <a:r>
              <a:rPr lang="en-US" altLang="zh-CN" sz="2400" dirty="0"/>
              <a:t>FCCs </a:t>
            </a:r>
            <a:r>
              <a:rPr lang="en-US" altLang="zh-CN" sz="2400" dirty="0" err="1"/>
              <a:t>flash</a:t>
            </a:r>
            <a:r>
              <a:rPr lang="en-US" altLang="zh-CN" sz="2400" dirty="0" err="1" smtClean="0"/>
              <a:t>芯片控制器</a:t>
            </a:r>
            <a:r>
              <a:rPr lang="zh-CN" altLang="en-US" sz="2400" dirty="0" smtClean="0"/>
              <a:t>。</a:t>
            </a:r>
            <a:endParaRPr lang="en-US" altLang="zh-CN" sz="2400" dirty="0"/>
          </a:p>
          <a:p>
            <a:pPr marL="0" indent="0">
              <a:buNone/>
            </a:pPr>
            <a:endParaRPr lang="zh-CN" altLang="en-US" sz="2400" dirty="0"/>
          </a:p>
        </p:txBody>
      </p:sp>
    </p:spTree>
    <p:extLst>
      <p:ext uri="{BB962C8B-B14F-4D97-AF65-F5344CB8AC3E}">
        <p14:creationId xmlns:p14="http://schemas.microsoft.com/office/powerpoint/2010/main" val="15217722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err="1" smtClean="0"/>
              <a:t>MQSim</a:t>
            </a:r>
            <a:r>
              <a:rPr lang="zh-CN" altLang="zh-CN" sz="4000" dirty="0"/>
              <a:t>高层逻辑处理机制</a:t>
            </a:r>
            <a:endParaRPr lang="zh-CN" altLang="en-US" sz="4000" dirty="0"/>
          </a:p>
        </p:txBody>
      </p:sp>
      <p:sp>
        <p:nvSpPr>
          <p:cNvPr id="3" name="内容占位符 2"/>
          <p:cNvSpPr>
            <a:spLocks noGrp="1"/>
          </p:cNvSpPr>
          <p:nvPr>
            <p:ph idx="1"/>
          </p:nvPr>
        </p:nvSpPr>
        <p:spPr/>
        <p:txBody>
          <a:bodyPr>
            <a:noAutofit/>
          </a:bodyPr>
          <a:lstStyle/>
          <a:p>
            <a:pPr marL="0" indent="0">
              <a:buNone/>
            </a:pPr>
            <a:r>
              <a:rPr lang="zh-CN" altLang="zh-CN" sz="2400" dirty="0"/>
              <a:t>在</a:t>
            </a:r>
            <a:r>
              <a:rPr lang="en-US" altLang="zh-CN" sz="2400" dirty="0"/>
              <a:t>FTL</a:t>
            </a:r>
            <a:r>
              <a:rPr lang="zh-CN" altLang="zh-CN" sz="2400" dirty="0"/>
              <a:t>中处理</a:t>
            </a:r>
            <a:r>
              <a:rPr lang="en-US" altLang="zh-CN" sz="2400" dirty="0"/>
              <a:t>I/O</a:t>
            </a:r>
            <a:r>
              <a:rPr lang="zh-CN" altLang="zh-CN" sz="2400" dirty="0"/>
              <a:t>请求需要使用</a:t>
            </a:r>
            <a:r>
              <a:rPr lang="en-US" altLang="zh-CN" sz="2400" dirty="0" err="1"/>
              <a:t>NVMe</a:t>
            </a:r>
            <a:r>
              <a:rPr lang="zh-CN" altLang="zh-CN" sz="2400" dirty="0"/>
              <a:t>的</a:t>
            </a:r>
            <a:r>
              <a:rPr lang="en-US" altLang="zh-CN" sz="2400" dirty="0"/>
              <a:t>SSD</a:t>
            </a:r>
            <a:r>
              <a:rPr lang="zh-CN" altLang="zh-CN" sz="2400" dirty="0"/>
              <a:t>的四个</a:t>
            </a:r>
            <a:r>
              <a:rPr lang="zh-CN" altLang="zh-CN" sz="2400" dirty="0" smtClean="0"/>
              <a:t>步骤</a:t>
            </a:r>
            <a:r>
              <a:rPr lang="zh-CN" altLang="en-US" sz="2400" dirty="0" smtClean="0"/>
              <a:t>：</a:t>
            </a:r>
            <a:endParaRPr lang="en-US" altLang="zh-CN" sz="2400" dirty="0" smtClean="0"/>
          </a:p>
          <a:p>
            <a:r>
              <a:rPr lang="zh-CN" altLang="zh-CN" sz="2000" dirty="0" smtClean="0"/>
              <a:t>当</a:t>
            </a:r>
            <a:r>
              <a:rPr lang="zh-CN" altLang="zh-CN" sz="2000" dirty="0"/>
              <a:t>上面</a:t>
            </a:r>
            <a:r>
              <a:rPr lang="en-US" altLang="zh-CN" sz="2000" dirty="0"/>
              <a:t>HIL</a:t>
            </a:r>
            <a:r>
              <a:rPr lang="zh-CN" altLang="zh-CN" sz="2000" dirty="0"/>
              <a:t>从</a:t>
            </a:r>
            <a:r>
              <a:rPr lang="en-US" altLang="zh-CN" sz="2000" dirty="0"/>
              <a:t>SQ</a:t>
            </a:r>
            <a:r>
              <a:rPr lang="zh-CN" altLang="zh-CN" sz="2000" dirty="0"/>
              <a:t>选择一个请求时，它将重新请求插入到设备级队列中</a:t>
            </a:r>
            <a:r>
              <a:rPr lang="zh-CN" altLang="zh-CN" sz="2000" dirty="0" smtClean="0"/>
              <a:t>。</a:t>
            </a:r>
            <a:endParaRPr lang="en-US" altLang="zh-CN" sz="2000" dirty="0" smtClean="0"/>
          </a:p>
          <a:p>
            <a:r>
              <a:rPr lang="en-US" altLang="zh-CN" sz="2000" dirty="0" smtClean="0"/>
              <a:t>HIL</a:t>
            </a:r>
            <a:r>
              <a:rPr lang="zh-CN" altLang="zh-CN" sz="2000" dirty="0"/>
              <a:t>将请求分解为多个</a:t>
            </a:r>
            <a:r>
              <a:rPr lang="en-US" altLang="zh-CN" sz="2000" dirty="0"/>
              <a:t>flash</a:t>
            </a:r>
            <a:r>
              <a:rPr lang="zh-CN" altLang="zh-CN" sz="2000" dirty="0"/>
              <a:t>事务，其中每个事务的粒度</a:t>
            </a:r>
            <a:r>
              <a:rPr lang="zh-CN" altLang="zh-CN" sz="2000" dirty="0" smtClean="0"/>
              <a:t>为</a:t>
            </a:r>
            <a:r>
              <a:rPr lang="en-US" altLang="zh-CN" sz="2000" dirty="0" smtClean="0"/>
              <a:t>Page</a:t>
            </a:r>
            <a:r>
              <a:rPr lang="zh-CN" altLang="zh-CN" sz="2000" dirty="0" smtClean="0"/>
              <a:t>。</a:t>
            </a:r>
            <a:endParaRPr lang="en-US" altLang="zh-CN" sz="2000" dirty="0" smtClean="0"/>
          </a:p>
          <a:p>
            <a:r>
              <a:rPr lang="en-US" altLang="zh-CN" sz="2000" dirty="0" smtClean="0"/>
              <a:t>FTL</a:t>
            </a:r>
            <a:r>
              <a:rPr lang="zh-CN" altLang="zh-CN" sz="2000" dirty="0"/>
              <a:t>检查请求是否为写请求。如果是</a:t>
            </a:r>
            <a:r>
              <a:rPr lang="zh-CN" altLang="zh-CN" sz="2000" dirty="0" smtClean="0"/>
              <a:t>，将</a:t>
            </a:r>
            <a:r>
              <a:rPr lang="zh-CN" altLang="zh-CN" sz="2000" dirty="0"/>
              <a:t>每个事务的数据存储在</a:t>
            </a:r>
            <a:r>
              <a:rPr lang="en-US" altLang="zh-CN" sz="2000" dirty="0"/>
              <a:t>DRAM</a:t>
            </a:r>
            <a:r>
              <a:rPr lang="zh-CN" altLang="zh-CN" sz="2000" dirty="0"/>
              <a:t>中的写缓存空间中，并要求</a:t>
            </a:r>
            <a:r>
              <a:rPr lang="en-US" altLang="zh-CN" sz="2000" dirty="0"/>
              <a:t>HIL</a:t>
            </a:r>
            <a:r>
              <a:rPr lang="zh-CN" altLang="zh-CN" sz="2000" dirty="0"/>
              <a:t>准备响应</a:t>
            </a:r>
            <a:r>
              <a:rPr lang="zh-CN" altLang="zh-CN" sz="2000" dirty="0" smtClean="0"/>
              <a:t>。</a:t>
            </a:r>
            <a:r>
              <a:rPr lang="zh-CN" altLang="en-US" sz="2000" dirty="0" smtClean="0"/>
              <a:t>若</a:t>
            </a:r>
            <a:r>
              <a:rPr lang="en-US" altLang="zh-CN" sz="2000" dirty="0" smtClean="0"/>
              <a:t>SSD</a:t>
            </a:r>
            <a:r>
              <a:rPr lang="zh-CN" altLang="en-US" sz="2000" dirty="0" smtClean="0"/>
              <a:t>不支持写缓存</a:t>
            </a:r>
            <a:r>
              <a:rPr lang="zh-CN" altLang="zh-CN" sz="2000" dirty="0" smtClean="0"/>
              <a:t>，</a:t>
            </a:r>
            <a:r>
              <a:rPr lang="en-US" altLang="zh-CN" sz="2000" dirty="0"/>
              <a:t>FTL</a:t>
            </a:r>
            <a:r>
              <a:rPr lang="zh-CN" altLang="zh-CN" sz="2000" dirty="0"/>
              <a:t>将事务</a:t>
            </a:r>
            <a:r>
              <a:rPr lang="zh-CN" altLang="zh-CN" sz="2000" dirty="0" smtClean="0"/>
              <a:t>的</a:t>
            </a:r>
            <a:r>
              <a:rPr lang="en-US" altLang="zh-CN" sz="2000" dirty="0" smtClean="0"/>
              <a:t>LPA</a:t>
            </a:r>
            <a:r>
              <a:rPr lang="zh-CN" altLang="zh-CN" sz="2000" dirty="0" smtClean="0"/>
              <a:t>转换为</a:t>
            </a:r>
            <a:r>
              <a:rPr lang="en-US" altLang="zh-CN" sz="2000" dirty="0" smtClean="0"/>
              <a:t>PPA</a:t>
            </a:r>
            <a:r>
              <a:rPr lang="zh-CN" altLang="zh-CN" sz="2000" dirty="0" smtClean="0"/>
              <a:t>，</a:t>
            </a:r>
            <a:r>
              <a:rPr lang="zh-CN" altLang="zh-CN" sz="2000" dirty="0"/>
              <a:t>并将事务放入相应的芯片级队列</a:t>
            </a:r>
            <a:r>
              <a:rPr lang="zh-CN" altLang="zh-CN" sz="2000" dirty="0" smtClean="0"/>
              <a:t>。</a:t>
            </a:r>
            <a:endParaRPr lang="en-US" altLang="zh-CN" sz="2000" dirty="0" smtClean="0"/>
          </a:p>
          <a:p>
            <a:r>
              <a:rPr lang="zh-CN" altLang="zh-CN" sz="2000" dirty="0" smtClean="0"/>
              <a:t>当</a:t>
            </a:r>
            <a:r>
              <a:rPr lang="zh-CN" altLang="zh-CN" sz="2000" dirty="0"/>
              <a:t>请求的所有传输完成时，</a:t>
            </a:r>
            <a:r>
              <a:rPr lang="en-US" altLang="zh-CN" sz="2000" dirty="0"/>
              <a:t>FTL</a:t>
            </a:r>
            <a:r>
              <a:rPr lang="zh-CN" altLang="zh-CN" sz="2000" dirty="0"/>
              <a:t>要求</a:t>
            </a:r>
            <a:r>
              <a:rPr lang="en-US" altLang="zh-CN" sz="2000" dirty="0"/>
              <a:t>HIL</a:t>
            </a:r>
            <a:r>
              <a:rPr lang="zh-CN" altLang="zh-CN" sz="2000" dirty="0"/>
              <a:t>准备一个响应，然后将响应发送给主机。</a:t>
            </a:r>
            <a:endParaRPr lang="zh-CN" altLang="en-US" sz="2000" dirty="0"/>
          </a:p>
        </p:txBody>
      </p:sp>
    </p:spTree>
    <p:extLst>
      <p:ext uri="{BB962C8B-B14F-4D97-AF65-F5344CB8AC3E}">
        <p14:creationId xmlns:p14="http://schemas.microsoft.com/office/powerpoint/2010/main" val="19037755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360861"/>
            <a:ext cx="7772400" cy="1500187"/>
          </a:xfrm>
        </p:spPr>
        <p:txBody>
          <a:bodyPr>
            <a:normAutofit/>
          </a:bodyPr>
          <a:lstStyle/>
          <a:p>
            <a:r>
              <a:rPr lang="en-US" altLang="zh-CN" sz="4000" dirty="0" smtClean="0">
                <a:solidFill>
                  <a:schemeClr val="tx1"/>
                </a:solidFill>
                <a:latin typeface="+mj-lt"/>
              </a:rPr>
              <a:t>FEMU</a:t>
            </a:r>
            <a:endParaRPr lang="zh-CN" altLang="en-US" sz="4000" dirty="0">
              <a:solidFill>
                <a:schemeClr val="tx1"/>
              </a:solidFill>
              <a:latin typeface="+mj-lt"/>
            </a:endParaRPr>
          </a:p>
        </p:txBody>
      </p:sp>
    </p:spTree>
    <p:extLst>
      <p:ext uri="{BB962C8B-B14F-4D97-AF65-F5344CB8AC3E}">
        <p14:creationId xmlns:p14="http://schemas.microsoft.com/office/powerpoint/2010/main" val="37704126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FEMU</a:t>
            </a:r>
          </a:p>
        </p:txBody>
      </p:sp>
      <p:sp>
        <p:nvSpPr>
          <p:cNvPr id="3" name="内容占位符 2"/>
          <p:cNvSpPr>
            <a:spLocks noGrp="1"/>
          </p:cNvSpPr>
          <p:nvPr>
            <p:ph idx="1"/>
          </p:nvPr>
        </p:nvSpPr>
        <p:spPr/>
        <p:txBody>
          <a:bodyPr>
            <a:normAutofit/>
          </a:bodyPr>
          <a:lstStyle/>
          <a:p>
            <a:pPr marL="0" indent="0">
              <a:buNone/>
            </a:pPr>
            <a:r>
              <a:rPr lang="en-US" altLang="zh-CN" sz="2400" dirty="0" smtClean="0"/>
              <a:t>        </a:t>
            </a:r>
            <a:r>
              <a:rPr lang="zh-CN" altLang="zh-CN" sz="2400" dirty="0" smtClean="0"/>
              <a:t>传统</a:t>
            </a:r>
            <a:r>
              <a:rPr lang="zh-CN" altLang="zh-CN" sz="2400" dirty="0"/>
              <a:t>的</a:t>
            </a:r>
            <a:r>
              <a:rPr lang="en-US" altLang="zh-CN" sz="2400" dirty="0" err="1" smtClean="0"/>
              <a:t>SSDSim</a:t>
            </a:r>
            <a:r>
              <a:rPr lang="zh-CN" altLang="en-US" sz="2400" dirty="0"/>
              <a:t>、</a:t>
            </a:r>
            <a:r>
              <a:rPr lang="en-US" altLang="zh-CN" sz="2400" dirty="0" err="1" smtClean="0"/>
              <a:t>DiskSim</a:t>
            </a:r>
            <a:r>
              <a:rPr lang="zh-CN" altLang="en-US" sz="2400" dirty="0" smtClean="0"/>
              <a:t>、</a:t>
            </a:r>
            <a:r>
              <a:rPr lang="en-US" altLang="zh-CN" sz="2400" dirty="0" err="1" smtClean="0"/>
              <a:t>FlashSim</a:t>
            </a:r>
            <a:r>
              <a:rPr lang="zh-CN" altLang="zh-CN" sz="2400" dirty="0"/>
              <a:t>都不支持内核级的拓展，而硬件平台</a:t>
            </a:r>
            <a:r>
              <a:rPr lang="en-US" altLang="zh-CN" sz="2400" dirty="0" err="1"/>
              <a:t>OpenChannel</a:t>
            </a:r>
            <a:r>
              <a:rPr lang="zh-CN" altLang="zh-CN" sz="2400" dirty="0"/>
              <a:t>等虽然支持但却也带来了昂贵的成本。所以基于软件的模拟器成为了廉价的替代品。为此，提出了</a:t>
            </a:r>
            <a:r>
              <a:rPr lang="en-US" altLang="zh-CN" sz="2400" dirty="0"/>
              <a:t>FEMU</a:t>
            </a:r>
            <a:r>
              <a:rPr lang="zh-CN" altLang="zh-CN" sz="2400" dirty="0" smtClean="0"/>
              <a:t>模拟器</a:t>
            </a:r>
            <a:r>
              <a:rPr lang="zh-CN" altLang="en-US" sz="2400" dirty="0" smtClean="0"/>
              <a:t>。</a:t>
            </a:r>
            <a:endParaRPr lang="en-US" altLang="zh-CN" sz="2400" dirty="0" smtClean="0"/>
          </a:p>
          <a:p>
            <a:r>
              <a:rPr lang="en-US" altLang="zh-CN" sz="2000" dirty="0" err="1" smtClean="0">
                <a:solidFill>
                  <a:srgbClr val="FF0000"/>
                </a:solidFill>
              </a:rPr>
              <a:t>开源</a:t>
            </a:r>
            <a:r>
              <a:rPr lang="en-US" altLang="zh-CN" sz="2000" dirty="0" err="1"/>
              <a:t>，供大多数有需求的产品来应用，</a:t>
            </a:r>
            <a:r>
              <a:rPr lang="en-US" altLang="zh-CN" sz="2000" dirty="0" err="1" smtClean="0"/>
              <a:t>并为相应社区提供帮助</a:t>
            </a:r>
            <a:r>
              <a:rPr lang="zh-CN" altLang="en-US" sz="2000" dirty="0" smtClean="0"/>
              <a:t>。</a:t>
            </a:r>
            <a:endParaRPr lang="en-US" altLang="zh-CN" sz="2000" dirty="0"/>
          </a:p>
          <a:p>
            <a:r>
              <a:rPr lang="en-US" altLang="zh-CN" sz="2000" dirty="0" smtClean="0"/>
              <a:t>FEMU</a:t>
            </a:r>
            <a:r>
              <a:rPr lang="zh-CN" altLang="en-US" sz="2000" dirty="0"/>
              <a:t>对</a:t>
            </a:r>
            <a:r>
              <a:rPr lang="en-US" altLang="zh-CN" sz="2000" dirty="0" err="1" smtClean="0"/>
              <a:t>OpenChannel</a:t>
            </a:r>
            <a:r>
              <a:rPr lang="zh-CN" altLang="en-US" sz="2000" dirty="0" smtClean="0"/>
              <a:t>的模拟</a:t>
            </a:r>
            <a:r>
              <a:rPr lang="en-US" altLang="zh-CN" sz="2000" dirty="0" err="1" smtClean="0">
                <a:solidFill>
                  <a:srgbClr val="FF0000"/>
                </a:solidFill>
              </a:rPr>
              <a:t>精确度</a:t>
            </a:r>
            <a:r>
              <a:rPr lang="zh-CN" altLang="en-US" sz="2000" dirty="0"/>
              <a:t>很高</a:t>
            </a:r>
            <a:r>
              <a:rPr lang="en-US" altLang="zh-CN" sz="2000" dirty="0" smtClean="0"/>
              <a:t>，</a:t>
            </a:r>
            <a:r>
              <a:rPr lang="zh-CN" altLang="en-US" sz="2000" dirty="0" smtClean="0"/>
              <a:t>可以</a:t>
            </a:r>
            <a:r>
              <a:rPr lang="en-US" altLang="zh-CN" sz="2000" dirty="0" err="1" smtClean="0"/>
              <a:t>实现用软件来模拟</a:t>
            </a:r>
            <a:r>
              <a:rPr lang="en-US" altLang="zh-CN" sz="2000" dirty="0" err="1"/>
              <a:t>ssd</a:t>
            </a:r>
            <a:r>
              <a:rPr lang="en-US" altLang="zh-CN" sz="2000" dirty="0" err="1" smtClean="0"/>
              <a:t>相关的内核修改</a:t>
            </a:r>
            <a:r>
              <a:rPr lang="zh-CN" altLang="en-US" sz="2000" dirty="0" smtClean="0"/>
              <a:t>。</a:t>
            </a:r>
            <a:endParaRPr lang="en-US" altLang="zh-CN" sz="2000" dirty="0"/>
          </a:p>
          <a:p>
            <a:r>
              <a:rPr lang="en-US" altLang="zh-CN" sz="2000" dirty="0" smtClean="0"/>
              <a:t>FEMU</a:t>
            </a:r>
            <a:r>
              <a:rPr lang="en-US" altLang="zh-CN" sz="2000" dirty="0"/>
              <a:t>可以</a:t>
            </a:r>
            <a:r>
              <a:rPr lang="en-US" altLang="zh-CN" sz="2000" dirty="0">
                <a:solidFill>
                  <a:srgbClr val="FF0000"/>
                </a:solidFill>
              </a:rPr>
              <a:t>拓展</a:t>
            </a:r>
            <a:r>
              <a:rPr lang="en-US" altLang="zh-CN" sz="2000" dirty="0"/>
              <a:t>到32个并行通道，</a:t>
            </a:r>
            <a:r>
              <a:rPr lang="en-US" altLang="zh-CN" sz="2000" dirty="0" smtClean="0"/>
              <a:t>避免不必要的排队延时</a:t>
            </a:r>
            <a:r>
              <a:rPr lang="zh-CN" altLang="en-US" sz="2000" dirty="0" smtClean="0"/>
              <a:t>。</a:t>
            </a:r>
            <a:endParaRPr lang="en-US" altLang="zh-CN" sz="2000" dirty="0"/>
          </a:p>
          <a:p>
            <a:r>
              <a:rPr lang="en-US" altLang="zh-CN" sz="2000" dirty="0" err="1" smtClean="0"/>
              <a:t>FEMU</a:t>
            </a:r>
            <a:r>
              <a:rPr lang="en-US" altLang="zh-CN" sz="2000" dirty="0" err="1"/>
              <a:t>基于qemu，可以支持SSD研究，内核研究，</a:t>
            </a:r>
            <a:r>
              <a:rPr lang="en-US" altLang="zh-CN" sz="2000" dirty="0" err="1" smtClean="0"/>
              <a:t>错层研究等</a:t>
            </a:r>
            <a:r>
              <a:rPr lang="zh-CN" altLang="en-US" sz="2000" dirty="0" smtClean="0"/>
              <a:t>。</a:t>
            </a:r>
            <a:endParaRPr lang="en-US" altLang="zh-CN" sz="2000" dirty="0"/>
          </a:p>
          <a:p>
            <a:pPr marL="0" indent="0">
              <a:buNone/>
            </a:pPr>
            <a:endParaRPr lang="zh-CN" altLang="en-US" sz="2400" dirty="0"/>
          </a:p>
        </p:txBody>
      </p:sp>
    </p:spTree>
    <p:extLst>
      <p:ext uri="{BB962C8B-B14F-4D97-AF65-F5344CB8AC3E}">
        <p14:creationId xmlns:p14="http://schemas.microsoft.com/office/powerpoint/2010/main" val="14405616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54848"/>
            <a:ext cx="4680520" cy="6486520"/>
          </a:xfrm>
        </p:spPr>
        <p:txBody>
          <a:bodyPr>
            <a:normAutofit/>
          </a:bodyPr>
          <a:lstStyle/>
          <a:p>
            <a:pPr marL="0" indent="0">
              <a:buNone/>
            </a:pPr>
            <a:r>
              <a:rPr lang="en-US" altLang="zh-CN" sz="2000" dirty="0" smtClean="0"/>
              <a:t>        QEMU</a:t>
            </a:r>
            <a:r>
              <a:rPr lang="zh-CN" altLang="en-US" sz="2000" dirty="0" smtClean="0"/>
              <a:t>采用传统的</a:t>
            </a:r>
            <a:r>
              <a:rPr lang="en-US" altLang="zh-CN" sz="2000" dirty="0" smtClean="0"/>
              <a:t>trap</a:t>
            </a:r>
            <a:r>
              <a:rPr lang="zh-CN" altLang="en-US" sz="2000" dirty="0" smtClean="0"/>
              <a:t>中断方法来模拟</a:t>
            </a:r>
            <a:r>
              <a:rPr lang="en-US" altLang="zh-CN" sz="2000" dirty="0" smtClean="0"/>
              <a:t>IO</a:t>
            </a:r>
            <a:r>
              <a:rPr lang="zh-CN" altLang="en-US" sz="2000" dirty="0" smtClean="0"/>
              <a:t>操作（</a:t>
            </a:r>
            <a:r>
              <a:rPr lang="en-US" altLang="zh-CN" sz="2000" dirty="0" smtClean="0"/>
              <a:t>IO</a:t>
            </a:r>
            <a:r>
              <a:rPr lang="zh-CN" altLang="en-US" sz="2000" dirty="0" smtClean="0"/>
              <a:t>完成后进行一个</a:t>
            </a:r>
            <a:r>
              <a:rPr lang="en-US" altLang="zh-CN" sz="2000" dirty="0" smtClean="0"/>
              <a:t>MMIO</a:t>
            </a:r>
            <a:r>
              <a:rPr lang="zh-CN" altLang="en-US" sz="2000" dirty="0" smtClean="0"/>
              <a:t>操作），且通过使用异步</a:t>
            </a:r>
            <a:r>
              <a:rPr lang="en-US" altLang="zh-CN" sz="2000" dirty="0" smtClean="0"/>
              <a:t>I/O</a:t>
            </a:r>
            <a:r>
              <a:rPr lang="zh-CN" altLang="en-US" sz="2000" dirty="0" smtClean="0"/>
              <a:t>表示硬盘读写来避免</a:t>
            </a:r>
            <a:r>
              <a:rPr lang="en-US" altLang="zh-CN" sz="2000" dirty="0" smtClean="0"/>
              <a:t>I/O</a:t>
            </a:r>
            <a:r>
              <a:rPr lang="zh-CN" altLang="en-US" sz="2000" dirty="0" smtClean="0"/>
              <a:t>阻塞，但这会造成很高的系统开销。</a:t>
            </a:r>
            <a:endParaRPr lang="en-US" altLang="zh-CN" sz="2000" dirty="0" smtClean="0"/>
          </a:p>
          <a:p>
            <a:pPr marL="0" indent="0">
              <a:buNone/>
            </a:pPr>
            <a:r>
              <a:rPr lang="en-US" altLang="zh-CN" sz="2000" dirty="0"/>
              <a:t> </a:t>
            </a:r>
            <a:r>
              <a:rPr lang="en-US" altLang="zh-CN" sz="2000" dirty="0" smtClean="0"/>
              <a:t>       FEMU</a:t>
            </a:r>
            <a:r>
              <a:rPr lang="zh-CN" altLang="zh-CN" sz="2000" dirty="0"/>
              <a:t>将中断变为了使用专用线程的轮询，用</a:t>
            </a:r>
            <a:r>
              <a:rPr lang="en-US" altLang="zh-CN" sz="2000" dirty="0"/>
              <a:t>Guest OS</a:t>
            </a:r>
            <a:r>
              <a:rPr lang="zh-CN" altLang="zh-CN" sz="2000" dirty="0"/>
              <a:t>和</a:t>
            </a:r>
            <a:r>
              <a:rPr lang="en-US" altLang="zh-CN" sz="2000" dirty="0"/>
              <a:t>QEMU</a:t>
            </a:r>
            <a:r>
              <a:rPr lang="zh-CN" altLang="zh-CN" sz="2000" dirty="0"/>
              <a:t>的共享内存来代替</a:t>
            </a:r>
            <a:r>
              <a:rPr lang="en-US" altLang="zh-CN" sz="2000" dirty="0"/>
              <a:t>MMIO</a:t>
            </a:r>
            <a:r>
              <a:rPr lang="zh-CN" altLang="zh-CN" sz="2000" dirty="0"/>
              <a:t>操作</a:t>
            </a:r>
            <a:r>
              <a:rPr lang="zh-CN" altLang="zh-CN" sz="2000" dirty="0" smtClean="0"/>
              <a:t>。</a:t>
            </a:r>
            <a:r>
              <a:rPr lang="zh-CN" altLang="en-US" sz="2000" dirty="0" smtClean="0"/>
              <a:t>并创建了</a:t>
            </a:r>
            <a:r>
              <a:rPr lang="zh-CN" altLang="zh-CN" sz="2000" dirty="0"/>
              <a:t>自己的</a:t>
            </a:r>
            <a:r>
              <a:rPr lang="en-US" altLang="zh-CN" sz="2000" dirty="0"/>
              <a:t>RAM</a:t>
            </a:r>
            <a:r>
              <a:rPr lang="zh-CN" altLang="zh-CN" sz="2000" dirty="0"/>
              <a:t>而不是虚拟映像文件</a:t>
            </a:r>
            <a:r>
              <a:rPr lang="zh-CN" altLang="zh-CN" sz="2000" dirty="0" smtClean="0"/>
              <a:t>，回避</a:t>
            </a:r>
            <a:r>
              <a:rPr lang="zh-CN" altLang="zh-CN" sz="2000" dirty="0"/>
              <a:t>了</a:t>
            </a:r>
            <a:r>
              <a:rPr lang="en-US" altLang="zh-CN" sz="2000" dirty="0"/>
              <a:t>AIO</a:t>
            </a:r>
            <a:r>
              <a:rPr lang="zh-CN" altLang="zh-CN" sz="2000" dirty="0"/>
              <a:t>的</a:t>
            </a:r>
            <a:r>
              <a:rPr lang="zh-CN" altLang="zh-CN" sz="2000" dirty="0" smtClean="0"/>
              <a:t>弊端</a:t>
            </a:r>
            <a:r>
              <a:rPr lang="zh-CN" altLang="en-US" sz="2000" dirty="0" smtClean="0"/>
              <a:t>。</a:t>
            </a:r>
            <a:endParaRPr lang="en-US" altLang="zh-CN" sz="2000" dirty="0" smtClean="0"/>
          </a:p>
          <a:p>
            <a:pPr marL="0" indent="0">
              <a:buNone/>
            </a:pPr>
            <a:endParaRPr lang="en-US" altLang="zh-CN" sz="2000" dirty="0"/>
          </a:p>
          <a:p>
            <a:pPr marL="0" indent="0">
              <a:buNone/>
            </a:pPr>
            <a:r>
              <a:rPr lang="en-US" altLang="zh-CN" sz="2000" dirty="0" smtClean="0"/>
              <a:t>        FEMU</a:t>
            </a:r>
            <a:r>
              <a:rPr lang="zh-CN" altLang="zh-CN" sz="2000" dirty="0"/>
              <a:t>使用了一种“末端</a:t>
            </a:r>
            <a:r>
              <a:rPr lang="en-US" altLang="zh-CN" sz="2000" dirty="0"/>
              <a:t>IO</a:t>
            </a:r>
            <a:r>
              <a:rPr lang="zh-CN" altLang="zh-CN" sz="2000" dirty="0"/>
              <a:t>队列”，当</a:t>
            </a:r>
            <a:r>
              <a:rPr lang="en-US" altLang="zh-CN" sz="2000" dirty="0"/>
              <a:t>IO</a:t>
            </a:r>
            <a:r>
              <a:rPr lang="zh-CN" altLang="zh-CN" sz="2000" dirty="0"/>
              <a:t>完成时间大于当前时间时，会连续地从队列头部获取</a:t>
            </a:r>
            <a:r>
              <a:rPr lang="en-US" altLang="zh-CN" sz="2000" dirty="0"/>
              <a:t>IO</a:t>
            </a:r>
            <a:r>
              <a:rPr lang="zh-CN" altLang="zh-CN" sz="2000" dirty="0"/>
              <a:t>并向</a:t>
            </a:r>
            <a:r>
              <a:rPr lang="en-US" altLang="zh-CN" sz="2000" dirty="0"/>
              <a:t>Guest OS</a:t>
            </a:r>
            <a:r>
              <a:rPr lang="zh-CN" altLang="zh-CN" sz="2000" dirty="0"/>
              <a:t>发送一个中断。除此之外，</a:t>
            </a:r>
            <a:r>
              <a:rPr lang="en-US" altLang="zh-CN" sz="2000" dirty="0"/>
              <a:t>FEMU</a:t>
            </a:r>
            <a:r>
              <a:rPr lang="zh-CN" altLang="zh-CN" sz="2000" dirty="0"/>
              <a:t>也模拟了</a:t>
            </a:r>
            <a:r>
              <a:rPr lang="en-US" altLang="zh-CN" sz="2000" dirty="0" err="1"/>
              <a:t>OpenCannel</a:t>
            </a:r>
            <a:r>
              <a:rPr lang="en-US" altLang="zh-CN" sz="2000" dirty="0"/>
              <a:t>(OC)</a:t>
            </a:r>
            <a:r>
              <a:rPr lang="zh-CN" altLang="zh-CN" sz="2000" dirty="0"/>
              <a:t>的延时仿真。</a:t>
            </a:r>
            <a:r>
              <a:rPr lang="en-US" altLang="zh-CN" sz="2000" dirty="0"/>
              <a:t>OC</a:t>
            </a:r>
            <a:r>
              <a:rPr lang="zh-CN" altLang="zh-CN" sz="2000" dirty="0"/>
              <a:t>的难点在于使用双寄存器</a:t>
            </a:r>
            <a:r>
              <a:rPr lang="en-US" altLang="zh-CN" sz="2000" dirty="0"/>
              <a:t>plane;</a:t>
            </a:r>
            <a:r>
              <a:rPr lang="zh-CN" altLang="zh-CN" sz="2000" dirty="0"/>
              <a:t>每个</a:t>
            </a:r>
            <a:r>
              <a:rPr lang="en-US" altLang="zh-CN" sz="2000" dirty="0"/>
              <a:t>plane</a:t>
            </a:r>
            <a:r>
              <a:rPr lang="zh-CN" altLang="zh-CN" sz="2000" dirty="0"/>
              <a:t>都使用两个寄存器</a:t>
            </a:r>
            <a:r>
              <a:rPr lang="en-US" altLang="zh-CN" sz="2000" dirty="0"/>
              <a:t>(</a:t>
            </a:r>
            <a:r>
              <a:rPr lang="zh-CN" altLang="zh-CN" sz="2000" dirty="0"/>
              <a:t>即数据</a:t>
            </a:r>
            <a:r>
              <a:rPr lang="en-US" altLang="zh-CN" sz="2000" dirty="0"/>
              <a:t>+</a:t>
            </a:r>
            <a:r>
              <a:rPr lang="zh-CN" altLang="zh-CN" sz="2000" dirty="0"/>
              <a:t>缓存寄存器</a:t>
            </a:r>
            <a:r>
              <a:rPr lang="en-US" altLang="zh-CN" sz="2000" dirty="0"/>
              <a:t>)</a:t>
            </a:r>
            <a:r>
              <a:rPr lang="zh-CN" altLang="zh-CN" sz="2000" dirty="0"/>
              <a:t>构建，因此一个</a:t>
            </a:r>
            <a:r>
              <a:rPr lang="en-US" altLang="zh-CN" sz="2000" dirty="0"/>
              <a:t>plane</a:t>
            </a:r>
            <a:r>
              <a:rPr lang="zh-CN" altLang="zh-CN" sz="2000" dirty="0"/>
              <a:t>中的</a:t>
            </a:r>
            <a:r>
              <a:rPr lang="en-US" altLang="zh-CN" sz="2000" dirty="0"/>
              <a:t>NAND</a:t>
            </a:r>
            <a:r>
              <a:rPr lang="zh-CN" altLang="zh-CN" sz="2000" dirty="0"/>
              <a:t>页读</a:t>
            </a:r>
            <a:r>
              <a:rPr lang="en-US" altLang="zh-CN" sz="2000" dirty="0"/>
              <a:t>/</a:t>
            </a:r>
            <a:r>
              <a:rPr lang="zh-CN" altLang="zh-CN" sz="2000" dirty="0"/>
              <a:t>写可以与通过管道到</a:t>
            </a:r>
            <a:r>
              <a:rPr lang="en-US" altLang="zh-CN" sz="2000" dirty="0"/>
              <a:t>plane</a:t>
            </a:r>
            <a:r>
              <a:rPr lang="zh-CN" altLang="zh-CN" sz="2000" dirty="0"/>
              <a:t>的数据传输重叠。</a:t>
            </a:r>
            <a:endParaRPr lang="zh-CN" altLang="en-US" sz="2000" dirty="0"/>
          </a:p>
        </p:txBody>
      </p:sp>
      <p:pic>
        <p:nvPicPr>
          <p:cNvPr id="4" name="内容占位符 3"/>
          <p:cNvPicPr>
            <a:picLocks noGrp="1" noChangeAspect="1"/>
          </p:cNvPicPr>
          <p:nvPr>
            <p:ph idx="1"/>
          </p:nvPr>
        </p:nvPicPr>
        <p:blipFill>
          <a:blip r:embed="rId2"/>
          <a:stretch>
            <a:fillRect/>
          </a:stretch>
        </p:blipFill>
        <p:spPr>
          <a:xfrm>
            <a:off x="5148064" y="332656"/>
            <a:ext cx="3545205" cy="2840990"/>
          </a:xfrm>
          <a:prstGeom prst="rect">
            <a:avLst/>
          </a:prstGeom>
        </p:spPr>
      </p:pic>
      <p:pic>
        <p:nvPicPr>
          <p:cNvPr id="8" name="图片 7"/>
          <p:cNvPicPr>
            <a:picLocks noChangeAspect="1"/>
          </p:cNvPicPr>
          <p:nvPr/>
        </p:nvPicPr>
        <p:blipFill>
          <a:blip r:embed="rId3"/>
          <a:stretch>
            <a:fillRect/>
          </a:stretch>
        </p:blipFill>
        <p:spPr>
          <a:xfrm>
            <a:off x="5148065" y="3645024"/>
            <a:ext cx="3598228" cy="2520280"/>
          </a:xfrm>
          <a:prstGeom prst="rect">
            <a:avLst/>
          </a:prstGeom>
        </p:spPr>
      </p:pic>
    </p:spTree>
    <p:extLst>
      <p:ext uri="{BB962C8B-B14F-4D97-AF65-F5344CB8AC3E}">
        <p14:creationId xmlns:p14="http://schemas.microsoft.com/office/powerpoint/2010/main" val="11137469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谢谢！</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65119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NAND</a:t>
            </a:r>
            <a:r>
              <a:rPr lang="zh-CN" altLang="en-US" sz="4000" dirty="0" smtClean="0"/>
              <a:t>存储单元</a:t>
            </a:r>
            <a:endParaRPr lang="zh-CN" altLang="en-US" sz="4000" dirty="0"/>
          </a:p>
        </p:txBody>
      </p:sp>
      <p:sp>
        <p:nvSpPr>
          <p:cNvPr id="3" name="内容占位符 2"/>
          <p:cNvSpPr>
            <a:spLocks noGrp="1"/>
          </p:cNvSpPr>
          <p:nvPr>
            <p:ph idx="1"/>
          </p:nvPr>
        </p:nvSpPr>
        <p:spPr/>
        <p:txBody>
          <a:bodyPr>
            <a:normAutofit/>
          </a:bodyPr>
          <a:lstStyle/>
          <a:p>
            <a:pPr marL="0" indent="0">
              <a:buNone/>
            </a:pPr>
            <a:r>
              <a:rPr lang="en-US" altLang="zh-CN" sz="2000" dirty="0" smtClean="0"/>
              <a:t>NAND</a:t>
            </a:r>
            <a:r>
              <a:rPr lang="zh-CN" altLang="en-US" sz="2000" dirty="0" smtClean="0"/>
              <a:t>中主要有三类存储单元：</a:t>
            </a:r>
            <a:endParaRPr lang="en-US" altLang="zh-CN" sz="2000" dirty="0" smtClean="0"/>
          </a:p>
          <a:p>
            <a:r>
              <a:rPr lang="en-US" altLang="zh-CN" sz="2000" dirty="0" smtClean="0"/>
              <a:t>SLC</a:t>
            </a:r>
            <a:r>
              <a:rPr lang="zh-CN" altLang="en-US" sz="2000" dirty="0" smtClean="0"/>
              <a:t>，每个</a:t>
            </a:r>
            <a:r>
              <a:rPr lang="zh-CN" altLang="en-US" sz="2000" dirty="0"/>
              <a:t>存储单元里存储 </a:t>
            </a:r>
            <a:r>
              <a:rPr lang="en-US" altLang="zh-CN" sz="2000" dirty="0"/>
              <a:t>1bit </a:t>
            </a:r>
            <a:r>
              <a:rPr lang="zh-CN" altLang="en-US" sz="2000" dirty="0"/>
              <a:t>的数据，存储的数据是</a:t>
            </a:r>
            <a:r>
              <a:rPr lang="en-US" altLang="zh-CN" sz="2000" dirty="0"/>
              <a:t>0</a:t>
            </a:r>
            <a:r>
              <a:rPr lang="zh-CN" altLang="en-US" sz="2000" dirty="0"/>
              <a:t>还是</a:t>
            </a:r>
            <a:r>
              <a:rPr lang="en-US" altLang="zh-CN" sz="2000" dirty="0"/>
              <a:t>1</a:t>
            </a:r>
            <a:r>
              <a:rPr lang="zh-CN" altLang="en-US" sz="2000" dirty="0"/>
              <a:t>是基于电压阀值的</a:t>
            </a:r>
            <a:r>
              <a:rPr lang="zh-CN" altLang="en-US" sz="2000" dirty="0" smtClean="0"/>
              <a:t>判定。</a:t>
            </a:r>
            <a:endParaRPr lang="en-US" altLang="zh-CN" sz="2000" dirty="0" smtClean="0"/>
          </a:p>
          <a:p>
            <a:r>
              <a:rPr lang="en-US" altLang="zh-CN" sz="2000" dirty="0" smtClean="0"/>
              <a:t>MLC</a:t>
            </a:r>
            <a:r>
              <a:rPr lang="zh-CN" altLang="en-US" sz="2000" dirty="0" smtClean="0"/>
              <a:t>，每个</a:t>
            </a:r>
            <a:r>
              <a:rPr lang="zh-CN" altLang="en-US" sz="2000" dirty="0"/>
              <a:t>存储单元里存储 </a:t>
            </a:r>
            <a:r>
              <a:rPr lang="en-US" altLang="zh-CN" sz="2000" dirty="0"/>
              <a:t>2bit </a:t>
            </a:r>
            <a:r>
              <a:rPr lang="zh-CN" altLang="en-US" sz="2000" dirty="0"/>
              <a:t>的</a:t>
            </a:r>
            <a:r>
              <a:rPr lang="zh-CN" altLang="en-US" sz="2000" dirty="0" smtClean="0"/>
              <a:t>数据。电压</a:t>
            </a:r>
            <a:r>
              <a:rPr lang="zh-CN" altLang="en-US" sz="2000" dirty="0"/>
              <a:t>之间的阀值被分成了</a:t>
            </a:r>
            <a:r>
              <a:rPr lang="en-US" altLang="zh-CN" sz="2000" dirty="0"/>
              <a:t>4</a:t>
            </a:r>
            <a:r>
              <a:rPr lang="zh-CN" altLang="en-US" sz="2000" dirty="0"/>
              <a:t>份</a:t>
            </a:r>
            <a:r>
              <a:rPr lang="zh-CN" altLang="en-US" sz="2000" dirty="0" smtClean="0"/>
              <a:t>，性能</a:t>
            </a:r>
            <a:r>
              <a:rPr lang="zh-CN" altLang="en-US" sz="2000" dirty="0"/>
              <a:t>和</a:t>
            </a:r>
            <a:r>
              <a:rPr lang="zh-CN" altLang="en-US" sz="2000" dirty="0" smtClean="0"/>
              <a:t>稳定性也有所降低。</a:t>
            </a:r>
            <a:endParaRPr lang="en-US" altLang="zh-CN" sz="2000" dirty="0" smtClean="0"/>
          </a:p>
          <a:p>
            <a:r>
              <a:rPr lang="en-US" altLang="zh-CN" sz="2000" dirty="0" smtClean="0"/>
              <a:t>TLC</a:t>
            </a:r>
            <a:r>
              <a:rPr lang="zh-CN" altLang="en-US" sz="2000" dirty="0"/>
              <a:t>，</a:t>
            </a:r>
            <a:r>
              <a:rPr lang="zh-CN" altLang="en-US" sz="2000" dirty="0" smtClean="0"/>
              <a:t>每个</a:t>
            </a:r>
            <a:r>
              <a:rPr lang="zh-CN" altLang="en-US" sz="2000" dirty="0"/>
              <a:t>存储单元里存储 </a:t>
            </a:r>
            <a:r>
              <a:rPr lang="en-US" altLang="zh-CN" sz="2000" dirty="0"/>
              <a:t>3bit </a:t>
            </a:r>
            <a:r>
              <a:rPr lang="zh-CN" altLang="en-US" sz="2000" dirty="0"/>
              <a:t>的</a:t>
            </a:r>
            <a:r>
              <a:rPr lang="zh-CN" altLang="en-US" sz="2000" dirty="0" smtClean="0"/>
              <a:t>数据。所以</a:t>
            </a:r>
            <a:r>
              <a:rPr lang="zh-CN" altLang="en-US" sz="2000" dirty="0"/>
              <a:t>它的电压阈值的分界点就更细致，导致的结果也就每个存储单元的可靠性也更低。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077072"/>
            <a:ext cx="4144963"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020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NAND</a:t>
            </a:r>
            <a:r>
              <a:rPr lang="zh-CN" altLang="en-US" sz="4000" dirty="0" smtClean="0"/>
              <a:t>闪存层次结构</a:t>
            </a:r>
            <a:endParaRPr lang="zh-CN" altLang="en-US" sz="4000" dirty="0"/>
          </a:p>
        </p:txBody>
      </p:sp>
      <p:sp>
        <p:nvSpPr>
          <p:cNvPr id="3" name="内容占位符 2"/>
          <p:cNvSpPr>
            <a:spLocks noGrp="1"/>
          </p:cNvSpPr>
          <p:nvPr>
            <p:ph idx="1"/>
          </p:nvPr>
        </p:nvSpPr>
        <p:spPr>
          <a:xfrm>
            <a:off x="457200" y="1484784"/>
            <a:ext cx="8229600" cy="4686320"/>
          </a:xfrm>
        </p:spPr>
        <p:txBody>
          <a:bodyPr>
            <a:normAutofit/>
          </a:bodyPr>
          <a:lstStyle/>
          <a:p>
            <a:pPr marL="0" indent="0">
              <a:buNone/>
            </a:pPr>
            <a:r>
              <a:rPr lang="en-US" altLang="zh-CN" sz="2000" dirty="0" smtClean="0"/>
              <a:t>        </a:t>
            </a:r>
            <a:r>
              <a:rPr lang="zh-CN" altLang="en-US" sz="2000" dirty="0" smtClean="0"/>
              <a:t>在</a:t>
            </a:r>
            <a:r>
              <a:rPr lang="en-US" altLang="zh-CN" sz="2000" dirty="0" smtClean="0"/>
              <a:t>NAND</a:t>
            </a:r>
            <a:r>
              <a:rPr lang="zh-CN" altLang="en-US" sz="2000" dirty="0" smtClean="0"/>
              <a:t>闪存中，存储介质分为</a:t>
            </a:r>
            <a:r>
              <a:rPr lang="en-US" altLang="zh-CN" sz="2000" dirty="0" smtClean="0"/>
              <a:t>Channel</a:t>
            </a:r>
            <a:r>
              <a:rPr lang="zh-CN" altLang="en-US" sz="2000" dirty="0" smtClean="0"/>
              <a:t>、</a:t>
            </a:r>
            <a:r>
              <a:rPr lang="en-US" altLang="zh-CN" sz="2000" dirty="0" smtClean="0"/>
              <a:t>Die</a:t>
            </a:r>
            <a:r>
              <a:rPr lang="zh-CN" altLang="en-US" sz="2000" dirty="0" smtClean="0"/>
              <a:t>、</a:t>
            </a:r>
            <a:r>
              <a:rPr lang="en-US" altLang="zh-CN" sz="2000" dirty="0" smtClean="0"/>
              <a:t>Plane</a:t>
            </a:r>
            <a:r>
              <a:rPr lang="zh-CN" altLang="en-US" sz="2000" dirty="0" smtClean="0"/>
              <a:t>、</a:t>
            </a:r>
            <a:r>
              <a:rPr lang="en-US" altLang="zh-CN" sz="2000" dirty="0" smtClean="0"/>
              <a:t>Block</a:t>
            </a:r>
            <a:r>
              <a:rPr lang="zh-CN" altLang="en-US" sz="2000" dirty="0" smtClean="0"/>
              <a:t>、</a:t>
            </a:r>
            <a:r>
              <a:rPr lang="en-US" altLang="zh-CN" sz="2000" dirty="0" smtClean="0"/>
              <a:t>Page</a:t>
            </a:r>
            <a:r>
              <a:rPr lang="zh-CN" altLang="en-US" sz="2000" dirty="0" smtClean="0"/>
              <a:t>的层级结构。一个</a:t>
            </a:r>
            <a:r>
              <a:rPr lang="en-US" altLang="zh-CN" sz="2000" dirty="0" smtClean="0"/>
              <a:t>Die</a:t>
            </a:r>
            <a:r>
              <a:rPr lang="zh-CN" altLang="en-US" sz="2000" dirty="0" smtClean="0"/>
              <a:t>一次允许执行一次</a:t>
            </a:r>
            <a:r>
              <a:rPr lang="en-US" altLang="zh-CN" sz="2000" dirty="0" smtClean="0"/>
              <a:t>I/O</a:t>
            </a:r>
            <a:r>
              <a:rPr lang="zh-CN" altLang="en-US" sz="2000" dirty="0" smtClean="0"/>
              <a:t>操作，</a:t>
            </a:r>
            <a:r>
              <a:rPr lang="en-US" altLang="zh-CN" sz="2000" dirty="0" smtClean="0"/>
              <a:t> </a:t>
            </a:r>
            <a:r>
              <a:rPr lang="en-US" altLang="zh-CN" sz="2000" dirty="0" smtClean="0">
                <a:latin typeface="+mn-ea"/>
              </a:rPr>
              <a:t>Channel</a:t>
            </a:r>
            <a:r>
              <a:rPr lang="zh-CN" altLang="en-US" sz="2000" dirty="0" smtClean="0">
                <a:latin typeface="+mn-ea"/>
              </a:rPr>
              <a:t>层、</a:t>
            </a:r>
            <a:r>
              <a:rPr lang="en-US" altLang="zh-CN" sz="2000" dirty="0" smtClean="0">
                <a:latin typeface="+mn-ea"/>
              </a:rPr>
              <a:t>Die </a:t>
            </a:r>
            <a:r>
              <a:rPr lang="zh-CN" altLang="en-US" sz="2000" dirty="0" smtClean="0">
                <a:latin typeface="+mn-ea"/>
              </a:rPr>
              <a:t>层和</a:t>
            </a:r>
            <a:r>
              <a:rPr lang="en-US" altLang="zh-CN" sz="2000" dirty="0" smtClean="0">
                <a:latin typeface="+mn-ea"/>
              </a:rPr>
              <a:t>Plane </a:t>
            </a:r>
            <a:r>
              <a:rPr lang="zh-CN" altLang="en-US" sz="2000" dirty="0" smtClean="0">
                <a:latin typeface="+mn-ea"/>
              </a:rPr>
              <a:t>层同层次间</a:t>
            </a:r>
            <a:r>
              <a:rPr lang="zh-CN" altLang="en-US" sz="2000" dirty="0">
                <a:latin typeface="+mn-ea"/>
              </a:rPr>
              <a:t>并行，并行的优先</a:t>
            </a:r>
            <a:r>
              <a:rPr lang="zh-CN" altLang="en-US" sz="2000" dirty="0" smtClean="0">
                <a:latin typeface="+mn-ea"/>
              </a:rPr>
              <a:t>顺序依次递减。</a:t>
            </a:r>
            <a:endParaRPr lang="zh-CN" altLang="en-US" sz="2000" dirty="0">
              <a:latin typeface="+mn-ea"/>
            </a:endParaRPr>
          </a:p>
        </p:txBody>
      </p:sp>
      <p:pic>
        <p:nvPicPr>
          <p:cNvPr id="9218" name="Picture 2" descr="SSDåºæç¡¬ççç»æååºæ¬å·¥ä½å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16624" cy="410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85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NAND</a:t>
            </a:r>
            <a:r>
              <a:rPr lang="zh-CN" altLang="en-US" sz="4000" b="1" dirty="0" smtClean="0"/>
              <a:t>读</a:t>
            </a:r>
            <a:r>
              <a:rPr lang="zh-CN" altLang="zh-CN" sz="4000" b="1" dirty="0" smtClean="0"/>
              <a:t>写</a:t>
            </a:r>
            <a:r>
              <a:rPr lang="zh-CN" altLang="en-US" sz="4000" b="1" dirty="0"/>
              <a:t>特性</a:t>
            </a:r>
            <a:endParaRPr lang="zh-CN" altLang="en-US" sz="4000" dirty="0"/>
          </a:p>
        </p:txBody>
      </p:sp>
      <p:sp>
        <p:nvSpPr>
          <p:cNvPr id="3" name="内容占位符 2"/>
          <p:cNvSpPr>
            <a:spLocks noGrp="1"/>
          </p:cNvSpPr>
          <p:nvPr>
            <p:ph idx="1"/>
          </p:nvPr>
        </p:nvSpPr>
        <p:spPr/>
        <p:txBody>
          <a:bodyPr>
            <a:normAutofit/>
          </a:bodyPr>
          <a:lstStyle/>
          <a:p>
            <a:pPr marL="0" indent="0">
              <a:buNone/>
            </a:pPr>
            <a:r>
              <a:rPr lang="en-US" altLang="zh-CN" sz="2000" dirty="0" smtClean="0"/>
              <a:t>NAND</a:t>
            </a:r>
            <a:r>
              <a:rPr lang="zh-CN" altLang="en-US" sz="2000" dirty="0"/>
              <a:t>在</a:t>
            </a:r>
            <a:r>
              <a:rPr lang="zh-CN" altLang="en-US" sz="2000" dirty="0" smtClean="0"/>
              <a:t>读写数据有几个</a:t>
            </a:r>
            <a:r>
              <a:rPr lang="zh-CN" altLang="zh-CN" sz="2000" dirty="0" smtClean="0"/>
              <a:t>约束条件</a:t>
            </a:r>
            <a:r>
              <a:rPr lang="en-US" altLang="zh-CN" sz="2000" dirty="0" smtClean="0"/>
              <a:t>:</a:t>
            </a:r>
          </a:p>
          <a:p>
            <a:r>
              <a:rPr lang="zh-CN" altLang="zh-CN" sz="2000" dirty="0" smtClean="0"/>
              <a:t>写</a:t>
            </a:r>
            <a:r>
              <a:rPr lang="zh-CN" altLang="zh-CN" sz="2000" dirty="0"/>
              <a:t>命令必须始终包含足够的数据以对一个（或几个）完整</a:t>
            </a:r>
            <a:r>
              <a:rPr lang="zh-CN" altLang="zh-CN" sz="2000" dirty="0" smtClean="0"/>
              <a:t>的</a:t>
            </a:r>
            <a:r>
              <a:rPr lang="en-US" altLang="zh-CN" sz="2000" dirty="0" smtClean="0"/>
              <a:t>Page</a:t>
            </a:r>
            <a:r>
              <a:rPr lang="zh-CN" altLang="zh-CN" sz="2000" dirty="0" smtClean="0"/>
              <a:t>进行编程</a:t>
            </a:r>
            <a:r>
              <a:rPr lang="zh-CN" altLang="en-US" sz="2000" dirty="0"/>
              <a:t>。</a:t>
            </a:r>
            <a:endParaRPr lang="en-US" altLang="zh-CN" sz="2000" dirty="0" smtClean="0"/>
          </a:p>
          <a:p>
            <a:r>
              <a:rPr lang="zh-CN" altLang="zh-CN" sz="2000" dirty="0" smtClean="0"/>
              <a:t>写</a:t>
            </a:r>
            <a:r>
              <a:rPr lang="zh-CN" altLang="zh-CN" sz="2000" dirty="0"/>
              <a:t>操作必须在一个块内顺序</a:t>
            </a:r>
            <a:r>
              <a:rPr lang="zh-CN" altLang="zh-CN" sz="2000" dirty="0" smtClean="0"/>
              <a:t>进行</a:t>
            </a:r>
            <a:r>
              <a:rPr lang="zh-CN" altLang="en-US" sz="2000" dirty="0" smtClean="0"/>
              <a:t>。</a:t>
            </a:r>
            <a:endParaRPr lang="en-US" altLang="zh-CN" sz="2000" dirty="0"/>
          </a:p>
          <a:p>
            <a:r>
              <a:rPr lang="zh-CN" altLang="zh-CN" sz="2000" dirty="0" smtClean="0"/>
              <a:t>必须</a:t>
            </a:r>
            <a:r>
              <a:rPr lang="zh-CN" altLang="zh-CN" sz="2000" dirty="0"/>
              <a:t>先执行擦除操作，然后</a:t>
            </a:r>
            <a:r>
              <a:rPr lang="zh-CN" altLang="zh-CN" sz="2000" dirty="0" smtClean="0"/>
              <a:t>才能</a:t>
            </a:r>
            <a:r>
              <a:rPr lang="zh-CN" altLang="en-US" sz="2000" dirty="0" smtClean="0"/>
              <a:t>重新</a:t>
            </a:r>
            <a:r>
              <a:rPr lang="zh-CN" altLang="zh-CN" sz="2000" dirty="0" smtClean="0"/>
              <a:t>写入</a:t>
            </a:r>
            <a:r>
              <a:rPr lang="zh-CN" altLang="zh-CN" sz="2000" dirty="0"/>
              <a:t>块中的页面</a:t>
            </a:r>
            <a:r>
              <a:rPr lang="zh-CN" altLang="zh-CN" sz="2000" dirty="0" smtClean="0"/>
              <a:t>。</a:t>
            </a:r>
            <a:endParaRPr lang="en-US" altLang="zh-CN" sz="2000" dirty="0" smtClean="0"/>
          </a:p>
          <a:p>
            <a:r>
              <a:rPr lang="zh-CN" altLang="en-US" sz="2000" dirty="0" smtClean="0"/>
              <a:t>擦除的最小单元是</a:t>
            </a:r>
            <a:r>
              <a:rPr lang="en-US" altLang="zh-CN" sz="2000" dirty="0" smtClean="0"/>
              <a:t>Block</a:t>
            </a:r>
            <a:r>
              <a:rPr lang="zh-CN" altLang="en-US" sz="2000" dirty="0" smtClean="0"/>
              <a:t>。</a:t>
            </a:r>
            <a:endParaRPr lang="en-US" altLang="zh-CN" sz="2000" dirty="0" smtClean="0"/>
          </a:p>
          <a:p>
            <a:r>
              <a:rPr lang="zh-CN" altLang="en-US" sz="2000" dirty="0" smtClean="0"/>
              <a:t>存储单元的写入次数有限。</a:t>
            </a:r>
            <a:endParaRPr lang="en-US" altLang="zh-CN" sz="2000" dirty="0" smtClean="0"/>
          </a:p>
          <a:p>
            <a:endParaRPr lang="en-US" altLang="zh-CN" sz="2000" dirty="0" smtClean="0"/>
          </a:p>
          <a:p>
            <a:pPr marL="0" indent="0">
              <a:buNone/>
            </a:pPr>
            <a:endParaRPr lang="zh-CN" altLang="en-US" sz="2000" dirty="0"/>
          </a:p>
        </p:txBody>
      </p:sp>
      <p:pic>
        <p:nvPicPr>
          <p:cNvPr id="11266" name="Picture 2" descr="SSDåºæç¡¬ççç»æååºæ¬å·¥ä½å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501008"/>
            <a:ext cx="4029075"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752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NAND</a:t>
            </a:r>
            <a:r>
              <a:rPr lang="zh-CN" altLang="en-US" sz="4000" dirty="0" smtClean="0"/>
              <a:t>故障</a:t>
            </a:r>
            <a:endParaRPr lang="zh-CN" altLang="en-US" sz="4000" dirty="0"/>
          </a:p>
        </p:txBody>
      </p:sp>
      <p:sp>
        <p:nvSpPr>
          <p:cNvPr id="3" name="内容占位符 2"/>
          <p:cNvSpPr>
            <a:spLocks noGrp="1"/>
          </p:cNvSpPr>
          <p:nvPr>
            <p:ph idx="1"/>
          </p:nvPr>
        </p:nvSpPr>
        <p:spPr/>
        <p:txBody>
          <a:bodyPr>
            <a:normAutofit/>
          </a:bodyPr>
          <a:lstStyle/>
          <a:p>
            <a:pPr marL="0" indent="0">
              <a:buNone/>
            </a:pPr>
            <a:r>
              <a:rPr lang="en-US" altLang="zh-CN" sz="2000" dirty="0"/>
              <a:t>NAND</a:t>
            </a:r>
            <a:r>
              <a:rPr lang="zh-CN" altLang="zh-CN" sz="2000" dirty="0"/>
              <a:t>闪存可能会以各种方式发生</a:t>
            </a:r>
            <a:r>
              <a:rPr lang="zh-CN" altLang="zh-CN" sz="2000" dirty="0" smtClean="0"/>
              <a:t>故障</a:t>
            </a:r>
            <a:r>
              <a:rPr lang="zh-CN" altLang="en-US" sz="2000" dirty="0" smtClean="0"/>
              <a:t>：</a:t>
            </a:r>
            <a:endParaRPr lang="en-US" altLang="zh-CN" sz="2000" dirty="0" smtClean="0"/>
          </a:p>
          <a:p>
            <a:r>
              <a:rPr lang="zh-CN" altLang="zh-CN" sz="2000" b="1" dirty="0" smtClean="0"/>
              <a:t>误码。</a:t>
            </a:r>
            <a:r>
              <a:rPr lang="zh-CN" altLang="en-US" sz="2000" dirty="0" smtClean="0"/>
              <a:t>压缩存储单元的存储位数会导致错误率的增加</a:t>
            </a:r>
            <a:r>
              <a:rPr lang="zh-CN" altLang="zh-CN" sz="2000" dirty="0" smtClean="0"/>
              <a:t>。尽管</a:t>
            </a:r>
            <a:r>
              <a:rPr lang="en-US" altLang="zh-CN" sz="2000" dirty="0"/>
              <a:t>SLC</a:t>
            </a:r>
            <a:r>
              <a:rPr lang="zh-CN" altLang="zh-CN" sz="2000" dirty="0"/>
              <a:t>的错误率通常为每</a:t>
            </a:r>
            <a:r>
              <a:rPr lang="en-US" altLang="zh-CN" sz="2000" dirty="0"/>
              <a:t>KB 2</a:t>
            </a:r>
            <a:r>
              <a:rPr lang="zh-CN" altLang="zh-CN" sz="2000" dirty="0"/>
              <a:t>位，但</a:t>
            </a:r>
            <a:r>
              <a:rPr lang="en-US" altLang="zh-CN" sz="2000" dirty="0"/>
              <a:t>MLC</a:t>
            </a:r>
            <a:r>
              <a:rPr lang="zh-CN" altLang="zh-CN" sz="2000" dirty="0"/>
              <a:t>的错误率却提高了四到八倍。</a:t>
            </a:r>
          </a:p>
          <a:p>
            <a:r>
              <a:rPr lang="zh-CN" altLang="zh-CN" sz="2000" b="1" dirty="0" smtClean="0"/>
              <a:t>读写</a:t>
            </a:r>
            <a:r>
              <a:rPr lang="zh-CN" altLang="zh-CN" sz="2000" b="1" dirty="0"/>
              <a:t>干扰</a:t>
            </a:r>
            <a:r>
              <a:rPr lang="zh-CN" altLang="zh-CN" sz="2000" b="1" dirty="0" smtClean="0"/>
              <a:t>。</a:t>
            </a:r>
            <a:r>
              <a:rPr lang="zh-CN" altLang="zh-CN" sz="2000" dirty="0" smtClean="0"/>
              <a:t>写入</a:t>
            </a:r>
            <a:r>
              <a:rPr lang="zh-CN" altLang="zh-CN" sz="2000" dirty="0"/>
              <a:t>或读取位时，介质容易泄漏电流到附近的单元。 这导致</a:t>
            </a:r>
            <a:r>
              <a:rPr lang="zh-CN" altLang="zh-CN" sz="2000" dirty="0" smtClean="0"/>
              <a:t>了一些</a:t>
            </a:r>
            <a:r>
              <a:rPr lang="zh-CN" altLang="zh-CN" sz="2000" dirty="0"/>
              <a:t>写约束。</a:t>
            </a:r>
          </a:p>
          <a:p>
            <a:r>
              <a:rPr lang="zh-CN" altLang="zh-CN" sz="2000" b="1" dirty="0" smtClean="0"/>
              <a:t>数据</a:t>
            </a:r>
            <a:r>
              <a:rPr lang="zh-CN" altLang="en-US" sz="2000" b="1" dirty="0" smtClean="0"/>
              <a:t>保留能力下降</a:t>
            </a:r>
            <a:r>
              <a:rPr lang="zh-CN" altLang="zh-CN" sz="2000" b="1" dirty="0" smtClean="0"/>
              <a:t>。</a:t>
            </a:r>
            <a:r>
              <a:rPr lang="zh-CN" altLang="zh-CN" sz="2000" dirty="0" smtClean="0"/>
              <a:t>随着</a:t>
            </a:r>
            <a:r>
              <a:rPr lang="zh-CN" altLang="en-US" sz="2000" dirty="0" smtClean="0"/>
              <a:t>存储</a:t>
            </a:r>
            <a:r>
              <a:rPr lang="zh-CN" altLang="zh-CN" sz="2000" dirty="0" smtClean="0"/>
              <a:t>单元</a:t>
            </a:r>
            <a:r>
              <a:rPr lang="zh-CN" altLang="zh-CN" sz="2000" dirty="0"/>
              <a:t>磨损，数据保留能力会下降</a:t>
            </a:r>
            <a:r>
              <a:rPr lang="zh-CN" altLang="zh-CN" sz="2000" dirty="0" smtClean="0"/>
              <a:t>。为了</a:t>
            </a:r>
            <a:r>
              <a:rPr lang="zh-CN" altLang="en-US" sz="2000" dirty="0" smtClean="0"/>
              <a:t>持久保留数据</a:t>
            </a:r>
            <a:r>
              <a:rPr lang="zh-CN" altLang="zh-CN" sz="2000" dirty="0" smtClean="0"/>
              <a:t>，</a:t>
            </a:r>
            <a:r>
              <a:rPr lang="zh-CN" altLang="zh-CN" sz="2000" dirty="0"/>
              <a:t>必须多次重写数据。</a:t>
            </a:r>
          </a:p>
          <a:p>
            <a:r>
              <a:rPr lang="zh-CN" altLang="zh-CN" sz="2000" b="1" dirty="0" smtClean="0"/>
              <a:t>写</a:t>
            </a:r>
            <a:r>
              <a:rPr lang="en-US" altLang="zh-CN" sz="2000" b="1" dirty="0"/>
              <a:t>/</a:t>
            </a:r>
            <a:r>
              <a:rPr lang="zh-CN" altLang="zh-CN" sz="2000" b="1" dirty="0"/>
              <a:t>擦除错误</a:t>
            </a:r>
            <a:r>
              <a:rPr lang="zh-CN" altLang="zh-CN" sz="2000" b="1" dirty="0" smtClean="0"/>
              <a:t>。</a:t>
            </a:r>
            <a:r>
              <a:rPr lang="zh-CN" altLang="zh-CN" sz="2000" dirty="0" smtClean="0"/>
              <a:t>在</a:t>
            </a:r>
            <a:r>
              <a:rPr lang="zh-CN" altLang="zh-CN" sz="2000" dirty="0"/>
              <a:t>写或擦除过程中，由于块级别上的不可恢复错误而可能导致故障</a:t>
            </a:r>
            <a:r>
              <a:rPr lang="zh-CN" altLang="zh-CN" sz="2000" dirty="0" smtClean="0"/>
              <a:t>。在</a:t>
            </a:r>
            <a:r>
              <a:rPr lang="zh-CN" altLang="zh-CN" sz="2000" dirty="0"/>
              <a:t>这种情况</a:t>
            </a:r>
            <a:r>
              <a:rPr lang="zh-CN" altLang="zh-CN" sz="2000" dirty="0" smtClean="0"/>
              <a:t>下</a:t>
            </a:r>
            <a:r>
              <a:rPr lang="zh-CN" altLang="en-US" sz="2000" dirty="0" smtClean="0"/>
              <a:t>，</a:t>
            </a:r>
            <a:r>
              <a:rPr lang="zh-CN" altLang="zh-CN" sz="2000" dirty="0" smtClean="0"/>
              <a:t>应该</a:t>
            </a:r>
            <a:r>
              <a:rPr lang="zh-CN" altLang="zh-CN" sz="2000" dirty="0"/>
              <a:t>退出该块，并将已经写入的数据重写到另一个块。</a:t>
            </a:r>
          </a:p>
          <a:p>
            <a:r>
              <a:rPr lang="zh-CN" altLang="en-US" sz="2000" b="1" dirty="0" smtClean="0"/>
              <a:t>芯片</a:t>
            </a:r>
            <a:r>
              <a:rPr lang="zh-CN" altLang="zh-CN" sz="2000" b="1" dirty="0" smtClean="0"/>
              <a:t>故障。</a:t>
            </a:r>
            <a:r>
              <a:rPr lang="zh-CN" altLang="zh-CN" sz="2000" dirty="0" smtClean="0"/>
              <a:t>逻辑</a:t>
            </a:r>
            <a:r>
              <a:rPr lang="zh-CN" altLang="zh-CN" sz="2000" dirty="0"/>
              <a:t>存储单元（即</a:t>
            </a:r>
            <a:r>
              <a:rPr lang="en-US" altLang="zh-CN" sz="2000" dirty="0"/>
              <a:t>NAND</a:t>
            </a:r>
            <a:r>
              <a:rPr lang="zh-CN" altLang="zh-CN" sz="2000" dirty="0"/>
              <a:t>芯片上</a:t>
            </a:r>
            <a:r>
              <a:rPr lang="zh-CN" altLang="zh-CN" sz="2000" dirty="0" smtClean="0"/>
              <a:t>的</a:t>
            </a:r>
            <a:r>
              <a:rPr lang="en-US" altLang="zh-CN" sz="2000" dirty="0" smtClean="0"/>
              <a:t>Die</a:t>
            </a:r>
            <a:r>
              <a:rPr lang="zh-CN" altLang="en-US" sz="2000" dirty="0" smtClean="0"/>
              <a:t>级</a:t>
            </a:r>
            <a:r>
              <a:rPr lang="zh-CN" altLang="zh-CN" sz="2000" dirty="0" smtClean="0"/>
              <a:t>）</a:t>
            </a:r>
            <a:r>
              <a:rPr lang="zh-CN" altLang="zh-CN" sz="2000" dirty="0"/>
              <a:t>可能会由于缺陷而随着时间的流逝而停止工作</a:t>
            </a:r>
            <a:r>
              <a:rPr lang="zh-CN" altLang="zh-CN" sz="2000" dirty="0" smtClean="0"/>
              <a:t>。在</a:t>
            </a:r>
            <a:r>
              <a:rPr lang="zh-CN" altLang="zh-CN" sz="2000" dirty="0"/>
              <a:t>这种情况下，其所有数据将丢失。</a:t>
            </a:r>
          </a:p>
          <a:p>
            <a:pPr marL="0" indent="0">
              <a:buNone/>
            </a:pPr>
            <a:endParaRPr lang="zh-CN" altLang="en-US" sz="2000" dirty="0"/>
          </a:p>
        </p:txBody>
      </p:sp>
    </p:spTree>
    <p:extLst>
      <p:ext uri="{BB962C8B-B14F-4D97-AF65-F5344CB8AC3E}">
        <p14:creationId xmlns:p14="http://schemas.microsoft.com/office/powerpoint/2010/main" val="576249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560</TotalTime>
  <Words>4925</Words>
  <Application>Microsoft Office PowerPoint</Application>
  <PresentationFormat>全屏显示(4:3)</PresentationFormat>
  <Paragraphs>264</Paragraphs>
  <Slides>59</Slides>
  <Notes>0</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暗香扑面</vt:lpstr>
      <vt:lpstr>SSD新型技术综述</vt:lpstr>
      <vt:lpstr>目录</vt:lpstr>
      <vt:lpstr>1  SSD基本结构和原理</vt:lpstr>
      <vt:lpstr>SSD基本概念</vt:lpstr>
      <vt:lpstr>SSD构成</vt:lpstr>
      <vt:lpstr>NAND存储单元</vt:lpstr>
      <vt:lpstr>NAND闪存层次结构</vt:lpstr>
      <vt:lpstr>NAND读写特性</vt:lpstr>
      <vt:lpstr>NAND故障</vt:lpstr>
      <vt:lpstr>FTL（闪存转换层）</vt:lpstr>
      <vt:lpstr>FTL主要功能</vt:lpstr>
      <vt:lpstr>2  新型SSD系统管理技术 </vt:lpstr>
      <vt:lpstr>Pen</vt:lpstr>
      <vt:lpstr>PEN</vt:lpstr>
      <vt:lpstr>部分擦除</vt:lpstr>
      <vt:lpstr>M-Merge算法</vt:lpstr>
      <vt:lpstr>SSD可靠性策略的设计权衡</vt:lpstr>
      <vt:lpstr>现有SSD可靠性增强技术</vt:lpstr>
      <vt:lpstr>现有SSD可靠性增强技术</vt:lpstr>
      <vt:lpstr>PowerPoint 演示文稿</vt:lpstr>
      <vt:lpstr>现有SSD可靠性增强技术问题</vt:lpstr>
      <vt:lpstr>现有技术权衡</vt:lpstr>
      <vt:lpstr>整体SSD架构</vt:lpstr>
      <vt:lpstr>PC Stream</vt:lpstr>
      <vt:lpstr>Multi-stream write(多流写)技术背景</vt:lpstr>
      <vt:lpstr>流管理</vt:lpstr>
      <vt:lpstr>当前Multi-Streamed SSDs的局限性</vt:lpstr>
      <vt:lpstr>PCStream流管理技术</vt:lpstr>
      <vt:lpstr>PC Extractor </vt:lpstr>
      <vt:lpstr>Lifetime Manager</vt:lpstr>
      <vt:lpstr>PC2Stream Mapper</vt:lpstr>
      <vt:lpstr>3  基于Open Channel的新型技术</vt:lpstr>
      <vt:lpstr>Open-Channel SSD基本概念</vt:lpstr>
      <vt:lpstr>Log-on-Log</vt:lpstr>
      <vt:lpstr>IO Isolation</vt:lpstr>
      <vt:lpstr>PowerPoint 演示文稿</vt:lpstr>
      <vt:lpstr>LightNVM</vt:lpstr>
      <vt:lpstr>LightNVM</vt:lpstr>
      <vt:lpstr>PowerPoint 演示文稿</vt:lpstr>
      <vt:lpstr>多租户系统</vt:lpstr>
      <vt:lpstr>PowerPoint 演示文稿</vt:lpstr>
      <vt:lpstr>FlashBlox</vt:lpstr>
      <vt:lpstr>硬件隔离</vt:lpstr>
      <vt:lpstr>FlashBlox磨损均衡</vt:lpstr>
      <vt:lpstr>PowerPoint 演示文稿</vt:lpstr>
      <vt:lpstr>基于闪存的键值缓存</vt:lpstr>
      <vt:lpstr>典型问题</vt:lpstr>
      <vt:lpstr>DIDACache</vt:lpstr>
      <vt:lpstr>4  SSD模拟器新型技术 </vt:lpstr>
      <vt:lpstr>背景</vt:lpstr>
      <vt:lpstr>PowerPoint 演示文稿</vt:lpstr>
      <vt:lpstr>传统SATA模拟器</vt:lpstr>
      <vt:lpstr>MQSim</vt:lpstr>
      <vt:lpstr>MQSim前端</vt:lpstr>
      <vt:lpstr>MQSim高层逻辑处理机制</vt:lpstr>
      <vt:lpstr>PowerPoint 演示文稿</vt:lpstr>
      <vt:lpstr>FEMU</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85</cp:revision>
  <dcterms:created xsi:type="dcterms:W3CDTF">2019-10-27T02:53:33Z</dcterms:created>
  <dcterms:modified xsi:type="dcterms:W3CDTF">2019-10-28T04:01:54Z</dcterms:modified>
</cp:coreProperties>
</file>